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769" r:id="rId1"/>
    <p:sldMasterId id="2147483796" r:id="rId2"/>
    <p:sldMasterId id="2147483810" r:id="rId3"/>
    <p:sldMasterId id="2147483739" r:id="rId4"/>
    <p:sldMasterId id="2147483774" r:id="rId5"/>
    <p:sldMasterId id="2147483747" r:id="rId6"/>
    <p:sldMasterId id="2147483749" r:id="rId7"/>
    <p:sldMasterId id="2147483777" r:id="rId8"/>
  </p:sldMasterIdLst>
  <p:notesMasterIdLst>
    <p:notesMasterId r:id="rId52"/>
  </p:notesMasterIdLst>
  <p:handoutMasterIdLst>
    <p:handoutMasterId r:id="rId53"/>
  </p:handoutMasterIdLst>
  <p:sldIdLst>
    <p:sldId id="1044" r:id="rId9"/>
    <p:sldId id="1045" r:id="rId10"/>
    <p:sldId id="643" r:id="rId11"/>
    <p:sldId id="3110" r:id="rId12"/>
    <p:sldId id="3117" r:id="rId13"/>
    <p:sldId id="1020" r:id="rId14"/>
    <p:sldId id="1047" r:id="rId15"/>
    <p:sldId id="3122" r:id="rId16"/>
    <p:sldId id="3123" r:id="rId17"/>
    <p:sldId id="3128" r:id="rId18"/>
    <p:sldId id="3089" r:id="rId19"/>
    <p:sldId id="3091" r:id="rId20"/>
    <p:sldId id="3099" r:id="rId21"/>
    <p:sldId id="1031" r:id="rId22"/>
    <p:sldId id="1021" r:id="rId23"/>
    <p:sldId id="1038" r:id="rId24"/>
    <p:sldId id="3125" r:id="rId25"/>
    <p:sldId id="3126" r:id="rId26"/>
    <p:sldId id="3127" r:id="rId27"/>
    <p:sldId id="1030" r:id="rId28"/>
    <p:sldId id="1026" r:id="rId29"/>
    <p:sldId id="3131" r:id="rId30"/>
    <p:sldId id="3112" r:id="rId31"/>
    <p:sldId id="1027" r:id="rId32"/>
    <p:sldId id="1025" r:id="rId33"/>
    <p:sldId id="3113" r:id="rId34"/>
    <p:sldId id="1022" r:id="rId35"/>
    <p:sldId id="3105" r:id="rId36"/>
    <p:sldId id="3103" r:id="rId37"/>
    <p:sldId id="3104" r:id="rId38"/>
    <p:sldId id="3101" r:id="rId39"/>
    <p:sldId id="1032" r:id="rId40"/>
    <p:sldId id="3095" r:id="rId41"/>
    <p:sldId id="3107" r:id="rId42"/>
    <p:sldId id="3120" r:id="rId43"/>
    <p:sldId id="3129" r:id="rId44"/>
    <p:sldId id="3130" r:id="rId45"/>
    <p:sldId id="334" r:id="rId46"/>
    <p:sldId id="335" r:id="rId47"/>
    <p:sldId id="336" r:id="rId48"/>
    <p:sldId id="1043" r:id="rId49"/>
    <p:sldId id="974" r:id="rId50"/>
    <p:sldId id="879" r:id="rId51"/>
  </p:sldIdLst>
  <p:sldSz cx="14400213" cy="8099425"/>
  <p:notesSz cx="6807200" cy="9939338"/>
  <p:defaultTextStyle>
    <a:defPPr>
      <a:defRPr lang="ja-JP"/>
    </a:defPPr>
    <a:lvl1pPr marL="0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1pPr>
    <a:lvl2pPr marL="539965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2pPr>
    <a:lvl3pPr marL="1079929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3pPr>
    <a:lvl4pPr marL="1619894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4pPr>
    <a:lvl5pPr marL="2159859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5pPr>
    <a:lvl6pPr marL="2699823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6pPr>
    <a:lvl7pPr marL="3239788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7pPr>
    <a:lvl8pPr marL="3779752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8pPr>
    <a:lvl9pPr marL="4319717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8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6699"/>
    <a:srgbClr val="0000FF"/>
    <a:srgbClr val="FF9999"/>
    <a:srgbClr val="CCFFFF"/>
    <a:srgbClr val="FFFFCC"/>
    <a:srgbClr val="E9EBF5"/>
    <a:srgbClr val="CFD5EA"/>
    <a:srgbClr val="7F7F7F"/>
    <a:srgbClr val="646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28" autoAdjust="0"/>
    <p:restoredTop sz="96242" autoAdjust="0"/>
  </p:normalViewPr>
  <p:slideViewPr>
    <p:cSldViewPr snapToGrid="0">
      <p:cViewPr varScale="1">
        <p:scale>
          <a:sx n="91" d="100"/>
          <a:sy n="91" d="100"/>
        </p:scale>
        <p:origin x="1062" y="78"/>
      </p:cViewPr>
      <p:guideLst>
        <p:guide orient="horz" pos="2578"/>
        <p:guide pos="4536"/>
      </p:guideLst>
    </p:cSldViewPr>
  </p:slideViewPr>
  <p:outlineViewPr>
    <p:cViewPr>
      <p:scale>
        <a:sx n="50" d="100"/>
        <a:sy n="50" d="100"/>
      </p:scale>
      <p:origin x="0" y="-2203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2366"/>
    </p:cViewPr>
  </p:sorterViewPr>
  <p:notesViewPr>
    <p:cSldViewPr snapToGrid="0">
      <p:cViewPr varScale="1">
        <p:scale>
          <a:sx n="81" d="100"/>
          <a:sy n="81" d="100"/>
        </p:scale>
        <p:origin x="37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7C3A2-2373-4ABE-8926-5A5254B060E8}" type="datetimeFigureOut">
              <a:rPr kumimoji="1" lang="ja-JP" altLang="en-US" smtClean="0"/>
              <a:t>2024/5/31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261ED-2AB2-47F2-A475-69AABA5264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302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FC337-01E1-430A-801F-0DC88464FE40}" type="datetimeFigureOut">
              <a:rPr kumimoji="1" lang="ja-JP" altLang="en-US" smtClean="0"/>
              <a:t>2024/5/31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4C184-49D7-457F-8C52-A704908F5F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498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1pPr>
    <a:lvl2pPr marL="719953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2pPr>
    <a:lvl3pPr marL="1439906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3pPr>
    <a:lvl4pPr marL="2159859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4pPr>
    <a:lvl5pPr marL="2879811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5pPr>
    <a:lvl6pPr marL="3599764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6pPr>
    <a:lvl7pPr marL="4319717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7pPr>
    <a:lvl8pPr marL="5039670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8pPr>
    <a:lvl9pPr marL="5759623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B86D4-9565-4095-8A76-0895444DB01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51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9D3CB28-D3C9-DD29-9B7A-DB4DC280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961" y="3144520"/>
            <a:ext cx="10530840" cy="1565275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4767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49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34718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93068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6179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4350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4400213" cy="80994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6929" baseline="0">
                <a:solidFill>
                  <a:schemeClr val="bg1"/>
                </a:solidFill>
                <a:latin typeface="Calibri" panose="020F0502020204030204" pitchFamily="34" charset="0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35173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ページ・ロゴ入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 userDrawn="1"/>
        </p:nvGrpSpPr>
        <p:grpSpPr>
          <a:xfrm>
            <a:off x="1214980" y="615358"/>
            <a:ext cx="11977752" cy="6841577"/>
            <a:chOff x="771501" y="390780"/>
            <a:chExt cx="7605760" cy="4344710"/>
          </a:xfrm>
        </p:grpSpPr>
        <p:pic>
          <p:nvPicPr>
            <p:cNvPr id="8" name="図 7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2445" y="2264512"/>
              <a:ext cx="2639111" cy="614477"/>
            </a:xfrm>
            <a:prstGeom prst="rect">
              <a:avLst/>
            </a:prstGeom>
          </p:spPr>
        </p:pic>
        <p:grpSp>
          <p:nvGrpSpPr>
            <p:cNvPr id="9" name="グループ化 8"/>
            <p:cNvGrpSpPr/>
            <p:nvPr userDrawn="1"/>
          </p:nvGrpSpPr>
          <p:grpSpPr>
            <a:xfrm>
              <a:off x="771501" y="390780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43" name="正方形/長方形 42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4" name="正方形/長方形 43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5" name="正方形/長方形 44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6" name="正方形/長方形 45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7" name="正方形/長方形 46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8" name="正方形/長方形 47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9" name="正方形/長方形 48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50" name="正方形/長方形 49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grpSp>
          <p:nvGrpSpPr>
            <p:cNvPr id="10" name="グループ化 9"/>
            <p:cNvGrpSpPr/>
            <p:nvPr userDrawn="1"/>
          </p:nvGrpSpPr>
          <p:grpSpPr>
            <a:xfrm>
              <a:off x="771501" y="1469660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35" name="正方形/長方形 34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6" name="正方形/長方形 35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7" name="正方形/長方形 36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8" name="正方形/長方形 37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9" name="正方形/長方形 38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0" name="正方形/長方形 39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1" name="正方形/長方形 40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2" name="正方形/長方形 41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sp>
          <p:nvSpPr>
            <p:cNvPr id="11" name="正方形/長方形 10"/>
            <p:cNvSpPr>
              <a:spLocks noChangeAspect="1"/>
            </p:cNvSpPr>
            <p:nvPr userDrawn="1"/>
          </p:nvSpPr>
          <p:spPr>
            <a:xfrm flipH="1" flipV="1">
              <a:off x="771501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2" name="正方形/長方形 11"/>
            <p:cNvSpPr>
              <a:spLocks noChangeAspect="1"/>
            </p:cNvSpPr>
            <p:nvPr userDrawn="1"/>
          </p:nvSpPr>
          <p:spPr>
            <a:xfrm>
              <a:off x="1853140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4" name="正方形/長方形 13"/>
            <p:cNvSpPr>
              <a:spLocks noChangeAspect="1"/>
            </p:cNvSpPr>
            <p:nvPr userDrawn="1"/>
          </p:nvSpPr>
          <p:spPr>
            <a:xfrm>
              <a:off x="7261334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5" name="正方形/長方形 14"/>
            <p:cNvSpPr>
              <a:spLocks noChangeAspect="1"/>
            </p:cNvSpPr>
            <p:nvPr userDrawn="1"/>
          </p:nvSpPr>
          <p:spPr>
            <a:xfrm>
              <a:off x="8342972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grpSp>
          <p:nvGrpSpPr>
            <p:cNvPr id="17" name="グループ化 16"/>
            <p:cNvGrpSpPr/>
            <p:nvPr userDrawn="1"/>
          </p:nvGrpSpPr>
          <p:grpSpPr>
            <a:xfrm>
              <a:off x="771501" y="3627418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27" name="正方形/長方形 26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8" name="正方形/長方形 27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9" name="正方形/長方形 28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0" name="正方形/長方形 29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1" name="正方形/長方形 30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2" name="正方形/長方形 31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3" name="正方形/長方形 32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4" name="正方形/長方形 33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grpSp>
          <p:nvGrpSpPr>
            <p:cNvPr id="18" name="グループ化 17"/>
            <p:cNvGrpSpPr/>
            <p:nvPr userDrawn="1"/>
          </p:nvGrpSpPr>
          <p:grpSpPr>
            <a:xfrm>
              <a:off x="771501" y="4700721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19" name="正方形/長方形 18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0" name="正方形/長方形 19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1" name="正方形/長方形 20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2" name="正方形/長方形 21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3" name="正方形/長方形 22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4" name="正方形/長方形 23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5" name="正方形/長方形 24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6" name="正方形/長方形 25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7922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130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370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1464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8801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58798"/>
          </a:xfrm>
          <a:prstGeom prst="rect">
            <a:avLst/>
          </a:prstGeom>
        </p:spPr>
        <p:txBody>
          <a:bodyPr anchor="ctr" anchorCtr="0"/>
          <a:lstStyle>
            <a:lvl1pPr marL="182563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070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sz="1800"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sz="1600"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41419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453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9521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09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680010" y="2733259"/>
            <a:ext cx="12420184" cy="156488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8026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1506025" y="2554424"/>
            <a:ext cx="11104095" cy="2485217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610121" y="1680811"/>
            <a:ext cx="883290" cy="87361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3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826" r:id="rId2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36BA7AC-75F1-9A9C-DC92-1A483EA6DD68}"/>
              </a:ext>
            </a:extLst>
          </p:cNvPr>
          <p:cNvSpPr/>
          <p:nvPr userDrawn="1"/>
        </p:nvSpPr>
        <p:spPr>
          <a:xfrm>
            <a:off x="953227" y="2858616"/>
            <a:ext cx="11104095" cy="17582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E1D7988-760A-6A20-57BE-37C1E9EF6C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56934" y="2014471"/>
            <a:ext cx="883290" cy="87361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750C216-51EA-5389-88A7-C778AA2F35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A783B49-F0FE-2F06-E592-13772A7D4304}"/>
              </a:ext>
            </a:extLst>
          </p:cNvPr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0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977BDE-C04A-6D01-9626-01364EA55E7A}"/>
              </a:ext>
            </a:extLst>
          </p:cNvPr>
          <p:cNvSpPr/>
          <p:nvPr userDrawn="1"/>
        </p:nvSpPr>
        <p:spPr>
          <a:xfrm>
            <a:off x="0" y="-4401"/>
            <a:ext cx="14400213" cy="57336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019D05-30C8-D214-B2EB-B55BC799953E}"/>
              </a:ext>
            </a:extLst>
          </p:cNvPr>
          <p:cNvSpPr txBox="1"/>
          <p:nvPr userDrawn="1"/>
        </p:nvSpPr>
        <p:spPr>
          <a:xfrm>
            <a:off x="11893789" y="7770775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758868E-982C-B2C7-6D34-42221B0BC8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28" y="7735879"/>
            <a:ext cx="1135913" cy="264457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0376A08-0A7D-F738-1B70-F6AD1ACF54EE}"/>
              </a:ext>
            </a:extLst>
          </p:cNvPr>
          <p:cNvCxnSpPr/>
          <p:nvPr userDrawn="1"/>
        </p:nvCxnSpPr>
        <p:spPr>
          <a:xfrm>
            <a:off x="0" y="761385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58E8C92E-BB4C-8793-83CD-8D827465A6FF}"/>
              </a:ext>
            </a:extLst>
          </p:cNvPr>
          <p:cNvSpPr txBox="1">
            <a:spLocks/>
          </p:cNvSpPr>
          <p:nvPr userDrawn="1"/>
        </p:nvSpPr>
        <p:spPr>
          <a:xfrm>
            <a:off x="6855658" y="7717536"/>
            <a:ext cx="685709" cy="2670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defPPr>
              <a:defRPr lang="ja-JP"/>
            </a:defPPr>
            <a:lvl1pPr marL="0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965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929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9894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9823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9788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52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9717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655F5CF-A6B3-4C59-B6E1-DF36CB82528B}" type="slidenum">
              <a:rPr lang="ja-JP" altLang="en-US" sz="1600" b="1" smtClean="0"/>
              <a:pPr algn="ctr"/>
              <a:t>‹#›</a:t>
            </a:fld>
            <a:endParaRPr lang="ja-JP" altLang="en-US" sz="1600" b="1"/>
          </a:p>
        </p:txBody>
      </p:sp>
    </p:spTree>
    <p:extLst>
      <p:ext uri="{BB962C8B-B14F-4D97-AF65-F5344CB8AC3E}">
        <p14:creationId xmlns:p14="http://schemas.microsoft.com/office/powerpoint/2010/main" val="126014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28" r:id="rId3"/>
    <p:sldLayoutId id="2147483829" r:id="rId4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40" y="669390"/>
            <a:ext cx="3095737" cy="72073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13761853" y="7422"/>
            <a:ext cx="638361" cy="638306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>
            <a:off x="11831929" y="645727"/>
            <a:ext cx="1929925" cy="1929759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6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825" r:id="rId2"/>
  </p:sldLayoutIdLst>
  <p:txStyles>
    <p:titleStyle>
      <a:lvl1pPr algn="ctr" defTabSz="719953" rtl="0" eaLnBrk="1" fontAlgn="base" hangingPunct="1">
        <a:spcBef>
          <a:spcPct val="0"/>
        </a:spcBef>
        <a:spcAft>
          <a:spcPct val="0"/>
        </a:spcAft>
        <a:defRPr kumimoji="1" sz="6929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719953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439906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2159859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879811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539965" indent="-539965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5039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1169923" indent="-449971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1" userDrawn="1">
          <p15:clr>
            <a:srgbClr val="F26B43"/>
          </p15:clr>
        </p15:guide>
        <p15:guide id="2" pos="42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4402"/>
            <a:ext cx="14400213" cy="96294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77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8" name="スライド番号プレースホルダー 3"/>
          <p:cNvSpPr txBox="1">
            <a:spLocks/>
          </p:cNvSpPr>
          <p:nvPr userDrawn="1"/>
        </p:nvSpPr>
        <p:spPr>
          <a:xfrm>
            <a:off x="6779037" y="7741787"/>
            <a:ext cx="842143" cy="29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42517" tIns="42517" rIns="42517" bIns="42517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88B8E2-C3DB-4B2A-ADFB-45BB59B1B2E8}" type="slidenum">
              <a:rPr kumimoji="1" lang="ja-JP" altLang="en-US" sz="1417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pPr marL="0" marR="0" lvl="0" indent="0" algn="ctr" defTabSz="7199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41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1985229" y="7689931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08" y="7633717"/>
            <a:ext cx="1331429" cy="309976"/>
          </a:xfrm>
          <a:prstGeom prst="rect">
            <a:avLst/>
          </a:prstGeom>
        </p:spPr>
      </p:pic>
      <p:cxnSp>
        <p:nvCxnSpPr>
          <p:cNvPr id="13" name="直線コネクタ 12"/>
          <p:cNvCxnSpPr/>
          <p:nvPr userDrawn="1"/>
        </p:nvCxnSpPr>
        <p:spPr>
          <a:xfrm>
            <a:off x="0" y="745129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13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82" r:id="rId3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0"/>
            <a:ext cx="14400213" cy="809942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1730" y="7096730"/>
            <a:ext cx="2374476" cy="5528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249605" y="7390360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7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11" userDrawn="1">
          <p15:clr>
            <a:srgbClr val="F26B43"/>
          </p15:clr>
        </p15:guide>
        <p15:guide id="2" pos="728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14400213" cy="809942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5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sp>
        <p:nvSpPr>
          <p:cNvPr id="3" name="テキスト ボックス 2"/>
          <p:cNvSpPr txBox="1"/>
          <p:nvPr userDrawn="1"/>
        </p:nvSpPr>
        <p:spPr>
          <a:xfrm>
            <a:off x="11885355" y="7668740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2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1079929" rtl="0" eaLnBrk="1" latinLnBrk="0" hangingPunct="1">
        <a:lnSpc>
          <a:spcPct val="90000"/>
        </a:lnSpc>
        <a:spcBef>
          <a:spcPct val="0"/>
        </a:spcBef>
        <a:buNone/>
        <a:defRPr kumimoji="1"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82" indent="-269982" algn="l" defTabSz="1079929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47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912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76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841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80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770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73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99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65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2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94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823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88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752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717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0" y="1"/>
            <a:ext cx="14400213" cy="953817"/>
          </a:xfrm>
          <a:prstGeom prst="rect">
            <a:avLst/>
          </a:prstGeom>
          <a:solidFill>
            <a:srgbClr val="E2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348">
              <a:ln>
                <a:noFill/>
              </a:ln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61" y="7757597"/>
            <a:ext cx="1140971" cy="265635"/>
          </a:xfrm>
          <a:prstGeom prst="rect">
            <a:avLst/>
          </a:prstGeom>
        </p:spPr>
      </p:pic>
      <p:cxnSp>
        <p:nvCxnSpPr>
          <p:cNvPr id="26" name="直線コネクタ 25"/>
          <p:cNvCxnSpPr/>
          <p:nvPr userDrawn="1"/>
        </p:nvCxnSpPr>
        <p:spPr>
          <a:xfrm>
            <a:off x="0" y="7653061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3"/>
          <p:cNvSpPr txBox="1">
            <a:spLocks/>
          </p:cNvSpPr>
          <p:nvPr userDrawn="1"/>
        </p:nvSpPr>
        <p:spPr>
          <a:xfrm>
            <a:off x="6779037" y="7741787"/>
            <a:ext cx="842143" cy="29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42517" tIns="42517" rIns="42517" bIns="42517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1417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1417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05057" y="7740310"/>
            <a:ext cx="2313834" cy="34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1079929" rtl="0" eaLnBrk="1" latinLnBrk="0" hangingPunct="1">
        <a:lnSpc>
          <a:spcPct val="90000"/>
        </a:lnSpc>
        <a:spcBef>
          <a:spcPct val="0"/>
        </a:spcBef>
        <a:buNone/>
        <a:defRPr kumimoji="1"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82" indent="-269982" algn="l" defTabSz="1079929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47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912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76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841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80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770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73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99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65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2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94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823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88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752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717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1" userDrawn="1">
          <p15:clr>
            <a:srgbClr val="F26B43"/>
          </p15:clr>
        </p15:guide>
        <p15:guide id="2" orient="horz" pos="4694" userDrawn="1">
          <p15:clr>
            <a:srgbClr val="F26B43"/>
          </p15:clr>
        </p15:guide>
        <p15:guide id="3" orient="horz" pos="4801" userDrawn="1">
          <p15:clr>
            <a:srgbClr val="F26B43"/>
          </p15:clr>
        </p15:guide>
        <p15:guide id="4" orient="horz" pos="49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hyperlink" Target="https://sdt.i-pro.com/i-pro/" TargetMode="External"/><Relationship Id="rId7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psn-web.net/ssbu-t/Useful_tool/SystemDesignTool/SDT_Operation_Guide_ipro_jp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bPIWDW0uAk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dbPIWDW0uAk?feature=oembed" TargetMode="Externa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FhLnA_9MyYo?feature=oembed" TargetMode="Externa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hyperlink" Target="https://www.youtube.com/watch?v=FhLnA_9MyYo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S6-xPuWF4Cc?start=70&amp;feature=oembed" TargetMode="Externa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hyperlink" Target="https://www.youtube.com/watch?v=S6-xPuWF4Cc&amp;t=70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slide" Target="slide5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hALhvxs8npc?feature=oembed" TargetMode="External"/><Relationship Id="rId6" Type="http://schemas.openxmlformats.org/officeDocument/2006/relationships/slide" Target="slide4.xml"/><Relationship Id="rId5" Type="http://schemas.openxmlformats.org/officeDocument/2006/relationships/image" Target="../media/image29.png"/><Relationship Id="rId4" Type="http://schemas.openxmlformats.org/officeDocument/2006/relationships/hyperlink" Target="https://www.youtube.com/watch?v=hALhvxs8npc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3Xbda9N2344?feature=oembed" TargetMode="Externa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hyperlink" Target="https://youtu.be/3Xbda9N234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l7BLR48HdgM?feature=oembed" TargetMode="Externa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hyperlink" Target="https://youtu.be/l7BLR48Hdg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hyperlink" Target="https://i-pro.com/products_and_solutions/ja/surveillance/learning-and-support/tools/learning-and-support/tools/ip-setting-softwar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-pro.com/products_and_solutions/ja/surveillance/documentation-database/quxishuomingshu-caozuoshedingbian-wv-asa100ux-wv-asa100wuxta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-pro.com/products_and_solutions/ja/surveillance/documentation-database/quxishuomingshu-caozuoshedingbian-wv-asa100ux-wv-asa100wuxta" TargetMode="External"/><Relationship Id="rId7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i-pro.com/products_and_solutions/ja/surveillance/learning-and-support/tools/learning-and-support/tools/ict" TargetMode="External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slide" Target="slid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5.xml"/><Relationship Id="rId7" Type="http://schemas.openxmlformats.org/officeDocument/2006/relationships/image" Target="../media/image5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5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9.png"/><Relationship Id="rId7" Type="http://schemas.openxmlformats.org/officeDocument/2006/relationships/slide" Target="slide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slide" Target="slide5.xml"/><Relationship Id="rId2" Type="http://schemas.openxmlformats.org/officeDocument/2006/relationships/image" Target="../media/image58.png"/><Relationship Id="rId16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31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9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18" Type="http://schemas.openxmlformats.org/officeDocument/2006/relationships/slide" Target="slide5.xml"/><Relationship Id="rId3" Type="http://schemas.openxmlformats.org/officeDocument/2006/relationships/image" Target="../media/image62.png"/><Relationship Id="rId7" Type="http://schemas.openxmlformats.org/officeDocument/2006/relationships/image" Target="../media/image70.png"/><Relationship Id="rId12" Type="http://schemas.openxmlformats.org/officeDocument/2006/relationships/image" Target="../media/image29.png"/><Relationship Id="rId17" Type="http://schemas.openxmlformats.org/officeDocument/2006/relationships/slide" Target="slide4.xml"/><Relationship Id="rId2" Type="http://schemas.openxmlformats.org/officeDocument/2006/relationships/image" Target="../media/image58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11" Type="http://schemas.openxmlformats.org/officeDocument/2006/relationships/image" Target="../media/image64.png"/><Relationship Id="rId5" Type="http://schemas.openxmlformats.org/officeDocument/2006/relationships/image" Target="../media/image68.png"/><Relationship Id="rId15" Type="http://schemas.openxmlformats.org/officeDocument/2006/relationships/image" Target="../media/image75.png"/><Relationship Id="rId10" Type="http://schemas.openxmlformats.org/officeDocument/2006/relationships/image" Target="../media/image66.png"/><Relationship Id="rId4" Type="http://schemas.openxmlformats.org/officeDocument/2006/relationships/image" Target="../media/image31.png"/><Relationship Id="rId9" Type="http://schemas.openxmlformats.org/officeDocument/2006/relationships/image" Target="../media/image72.png"/><Relationship Id="rId1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9.xml"/><Relationship Id="rId18" Type="http://schemas.openxmlformats.org/officeDocument/2006/relationships/slide" Target="slide38.xml"/><Relationship Id="rId3" Type="http://schemas.openxmlformats.org/officeDocument/2006/relationships/slide" Target="slide11.xml"/><Relationship Id="rId7" Type="http://schemas.openxmlformats.org/officeDocument/2006/relationships/slide" Target="slide16.xml"/><Relationship Id="rId12" Type="http://schemas.openxmlformats.org/officeDocument/2006/relationships/slide" Target="slide28.xml"/><Relationship Id="rId17" Type="http://schemas.openxmlformats.org/officeDocument/2006/relationships/slide" Target="slide34.xml"/><Relationship Id="rId2" Type="http://schemas.openxmlformats.org/officeDocument/2006/relationships/slide" Target="slide7.xml"/><Relationship Id="rId16" Type="http://schemas.openxmlformats.org/officeDocument/2006/relationships/slide" Target="slide3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4.xml"/><Relationship Id="rId11" Type="http://schemas.openxmlformats.org/officeDocument/2006/relationships/slide" Target="slide26.xml"/><Relationship Id="rId5" Type="http://schemas.openxmlformats.org/officeDocument/2006/relationships/slide" Target="slide13.xml"/><Relationship Id="rId15" Type="http://schemas.openxmlformats.org/officeDocument/2006/relationships/slide" Target="slide32.xml"/><Relationship Id="rId10" Type="http://schemas.openxmlformats.org/officeDocument/2006/relationships/slide" Target="slide21.xml"/><Relationship Id="rId4" Type="http://schemas.openxmlformats.org/officeDocument/2006/relationships/slide" Target="slide12.xml"/><Relationship Id="rId9" Type="http://schemas.openxmlformats.org/officeDocument/2006/relationships/slide" Target="slide20.xml"/><Relationship Id="rId14" Type="http://schemas.openxmlformats.org/officeDocument/2006/relationships/slide" Target="slide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513541" y="2731986"/>
            <a:ext cx="11088362" cy="220938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ja-JP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新</a:t>
            </a:r>
            <a:r>
              <a:rPr lang="en-US" altLang="ja-JP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X</a:t>
            </a:r>
            <a:r>
              <a:rPr lang="ja-JP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シリーズカメラ</a:t>
            </a:r>
            <a:endParaRPr lang="en-US" altLang="ja-JP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ctr"/>
            <a:r>
              <a:rPr lang="ja-JP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システム設計資料</a:t>
            </a:r>
            <a:endParaRPr lang="en-US" altLang="ja-JP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altLang="ja-JP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WV-X15xxx</a:t>
            </a:r>
            <a:r>
              <a:rPr lang="ja-JP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 シリーズ、</a:t>
            </a:r>
            <a:r>
              <a:rPr lang="en-US" altLang="ja-JP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WV-X22xxx</a:t>
            </a:r>
            <a:r>
              <a:rPr lang="ja-JP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 シリーズ、</a:t>
            </a:r>
            <a:r>
              <a:rPr lang="en-US" altLang="ja-JP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WV-X25xxx</a:t>
            </a:r>
            <a:r>
              <a:rPr lang="ja-JP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 シリーズ</a:t>
            </a:r>
            <a:endParaRPr lang="en-US" altLang="ja-JP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395269" y="6079859"/>
            <a:ext cx="3056827" cy="4801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2520" b="1" dirty="0">
                <a:latin typeface="+mn-ea"/>
                <a:cs typeface="Calibri Light" panose="020F0302020204030204" pitchFamily="34" charset="0"/>
              </a:rPr>
              <a:t>2024</a:t>
            </a:r>
            <a:r>
              <a:rPr lang="ja-JP" altLang="en-US" sz="2520" b="1" dirty="0">
                <a:latin typeface="+mn-ea"/>
                <a:cs typeface="Calibri Light" panose="020F0302020204030204" pitchFamily="34" charset="0"/>
              </a:rPr>
              <a:t>年 </a:t>
            </a:r>
            <a:r>
              <a:rPr lang="en-US" altLang="ja-JP" sz="2520" b="1" dirty="0">
                <a:latin typeface="+mn-ea"/>
                <a:cs typeface="Calibri Light" panose="020F0302020204030204" pitchFamily="34" charset="0"/>
              </a:rPr>
              <a:t>5</a:t>
            </a:r>
            <a:r>
              <a:rPr lang="ja-JP" altLang="en-US" sz="2520" b="1" dirty="0">
                <a:latin typeface="+mn-ea"/>
                <a:cs typeface="Calibri Light" panose="020F0302020204030204" pitchFamily="34" charset="0"/>
              </a:rPr>
              <a:t>月</a:t>
            </a:r>
            <a:endParaRPr lang="en-US" altLang="ja-JP" sz="2520" b="1" dirty="0">
              <a:latin typeface="+mn-ea"/>
              <a:cs typeface="Calibri Light" panose="020F03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395268" y="5501986"/>
            <a:ext cx="2897876" cy="4801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2520" b="1" dirty="0">
                <a:latin typeface="+mn-ea"/>
                <a:cs typeface="Calibri Light" panose="020F0302020204030204" pitchFamily="34" charset="0"/>
              </a:rPr>
              <a:t>Ver</a:t>
            </a:r>
            <a:r>
              <a:rPr lang="ja-JP" altLang="en-US" sz="2520" b="1" dirty="0">
                <a:latin typeface="+mn-ea"/>
                <a:cs typeface="Calibri Light" panose="020F0302020204030204" pitchFamily="34" charset="0"/>
              </a:rPr>
              <a:t> </a:t>
            </a:r>
            <a:r>
              <a:rPr lang="en-US" altLang="ja-JP" sz="2520" b="1" dirty="0">
                <a:latin typeface="+mn-ea"/>
                <a:cs typeface="Calibri Light" panose="020F0302020204030204" pitchFamily="34" charset="0"/>
              </a:rPr>
              <a:t>1.02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A350CC0-4B8A-9C07-C5C5-51E2D41F1265}"/>
              </a:ext>
            </a:extLst>
          </p:cNvPr>
          <p:cNvSpPr txBox="1"/>
          <p:nvPr/>
        </p:nvSpPr>
        <p:spPr>
          <a:xfrm>
            <a:off x="5058922" y="5778806"/>
            <a:ext cx="3699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+mn-ea"/>
              </a:rPr>
              <a:t>i-PRO</a:t>
            </a:r>
            <a:r>
              <a:rPr kumimoji="1" lang="ja-JP" altLang="en-US" sz="3600" b="1" dirty="0">
                <a:latin typeface="+mn-ea"/>
              </a:rPr>
              <a:t>株式会社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AD5358-4A6F-D822-B30A-0F21360B7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2660" y="6284911"/>
            <a:ext cx="1407000" cy="140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C2AFC03-EDE9-A2AD-8F59-E790DE4A0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232" y="6425137"/>
            <a:ext cx="1192233" cy="1192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EA9A1FF-0A22-2495-A21C-40FCC6D1B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105" y="4643050"/>
            <a:ext cx="1773648" cy="177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50B30E-15E1-0136-DAC8-1310B16CAE33}"/>
              </a:ext>
            </a:extLst>
          </p:cNvPr>
          <p:cNvSpPr txBox="1"/>
          <p:nvPr/>
        </p:nvSpPr>
        <p:spPr>
          <a:xfrm>
            <a:off x="10273718" y="5982117"/>
            <a:ext cx="2357891" cy="5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latin typeface="+mn-ea"/>
              </a:rPr>
              <a:t>【</a:t>
            </a:r>
            <a:r>
              <a:rPr lang="ja-JP" altLang="en-US" sz="1200" b="1" dirty="0">
                <a:latin typeface="+mn-ea"/>
              </a:rPr>
              <a:t>屋外ハウジング一体タイプ</a:t>
            </a:r>
            <a:r>
              <a:rPr lang="en-US" altLang="ja-JP" sz="1200" b="1" dirty="0">
                <a:latin typeface="+mn-ea"/>
              </a:rPr>
              <a:t>】</a:t>
            </a:r>
          </a:p>
          <a:p>
            <a:pPr marL="179388">
              <a:lnSpc>
                <a:spcPct val="110000"/>
              </a:lnSpc>
            </a:pPr>
            <a:r>
              <a:rPr lang="en-US" altLang="ja-JP" sz="1600" b="1" dirty="0">
                <a:latin typeface="+mn-ea"/>
              </a:rPr>
              <a:t>WV-X15xxx</a:t>
            </a:r>
            <a:r>
              <a:rPr lang="ja-JP" altLang="en-US" sz="1600" b="1" dirty="0">
                <a:latin typeface="+mn-ea"/>
              </a:rPr>
              <a:t> シリーズ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AC0F288-458D-311C-2C74-FC949A9D0267}"/>
              </a:ext>
            </a:extLst>
          </p:cNvPr>
          <p:cNvSpPr txBox="1"/>
          <p:nvPr/>
        </p:nvSpPr>
        <p:spPr>
          <a:xfrm>
            <a:off x="11716437" y="7518224"/>
            <a:ext cx="2357891" cy="5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latin typeface="+mn-ea"/>
              </a:rPr>
              <a:t>【</a:t>
            </a:r>
            <a:r>
              <a:rPr lang="ja-JP" altLang="en-US" sz="1200" b="1" dirty="0">
                <a:latin typeface="+mn-ea"/>
              </a:rPr>
              <a:t>屋外ドームタイプ</a:t>
            </a:r>
            <a:r>
              <a:rPr lang="en-US" altLang="ja-JP" sz="1200" b="1" dirty="0">
                <a:latin typeface="+mn-ea"/>
              </a:rPr>
              <a:t>】</a:t>
            </a:r>
          </a:p>
          <a:p>
            <a:pPr marL="179388">
              <a:lnSpc>
                <a:spcPct val="110000"/>
              </a:lnSpc>
            </a:pPr>
            <a:r>
              <a:rPr lang="en-US" altLang="ja-JP" sz="1600" b="1" dirty="0">
                <a:latin typeface="+mn-ea"/>
              </a:rPr>
              <a:t>WV-X25xxx</a:t>
            </a:r>
            <a:r>
              <a:rPr lang="ja-JP" altLang="en-US" sz="1600" b="1" dirty="0">
                <a:latin typeface="+mn-ea"/>
              </a:rPr>
              <a:t> シリーズ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38E1FB6-B0FA-566B-E7DB-8AD2A524633F}"/>
              </a:ext>
            </a:extLst>
          </p:cNvPr>
          <p:cNvSpPr txBox="1"/>
          <p:nvPr/>
        </p:nvSpPr>
        <p:spPr>
          <a:xfrm>
            <a:off x="8948991" y="7523127"/>
            <a:ext cx="2357891" cy="5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latin typeface="+mn-ea"/>
              </a:rPr>
              <a:t>【</a:t>
            </a:r>
            <a:r>
              <a:rPr lang="ja-JP" altLang="en-US" sz="1200" b="1" dirty="0">
                <a:latin typeface="+mn-ea"/>
              </a:rPr>
              <a:t>屋内ドームタイプ</a:t>
            </a:r>
            <a:r>
              <a:rPr lang="en-US" altLang="ja-JP" sz="1200" b="1" dirty="0">
                <a:latin typeface="+mn-ea"/>
              </a:rPr>
              <a:t>】</a:t>
            </a:r>
          </a:p>
          <a:p>
            <a:pPr marL="179388">
              <a:lnSpc>
                <a:spcPct val="110000"/>
              </a:lnSpc>
            </a:pPr>
            <a:r>
              <a:rPr lang="en-US" altLang="ja-JP" sz="1600" b="1" dirty="0">
                <a:latin typeface="+mn-ea"/>
              </a:rPr>
              <a:t>WV-X22xxx</a:t>
            </a:r>
            <a:r>
              <a:rPr lang="ja-JP" altLang="en-US" sz="1600" b="1" dirty="0">
                <a:latin typeface="+mn-ea"/>
              </a:rPr>
              <a:t> シリーズ</a:t>
            </a:r>
          </a:p>
        </p:txBody>
      </p:sp>
    </p:spTree>
    <p:extLst>
      <p:ext uri="{BB962C8B-B14F-4D97-AF65-F5344CB8AC3E}">
        <p14:creationId xmlns:p14="http://schemas.microsoft.com/office/powerpoint/2010/main" val="100385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36026EE-76CB-420C-7F7A-1A388EF5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1-1. </a:t>
            </a:r>
            <a:r>
              <a:rPr lang="ja-JP" altLang="en-US" dirty="0"/>
              <a:t>従来モデルとのスペック比較④　その他 共通項目</a:t>
            </a: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D9824532-7D19-B7D5-C981-46E157940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635904"/>
              </p:ext>
            </p:extLst>
          </p:nvPr>
        </p:nvGraphicFramePr>
        <p:xfrm>
          <a:off x="443699" y="972866"/>
          <a:ext cx="13363966" cy="523279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3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325">
                  <a:extLst>
                    <a:ext uri="{9D8B030D-6E8A-4147-A177-3AD203B41FA5}">
                      <a16:colId xmlns:a16="http://schemas.microsoft.com/office/drawing/2014/main" val="2216142250"/>
                    </a:ext>
                  </a:extLst>
                </a:gridCol>
                <a:gridCol w="5431089">
                  <a:extLst>
                    <a:ext uri="{9D8B030D-6E8A-4147-A177-3AD203B41FA5}">
                      <a16:colId xmlns:a16="http://schemas.microsoft.com/office/drawing/2014/main" val="2298122404"/>
                    </a:ext>
                  </a:extLst>
                </a:gridCol>
                <a:gridCol w="5431089">
                  <a:extLst>
                    <a:ext uri="{9D8B030D-6E8A-4147-A177-3AD203B41FA5}">
                      <a16:colId xmlns:a16="http://schemas.microsoft.com/office/drawing/2014/main" val="70140921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lang="en-US" altLang="ja-JP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ja-JP" altLang="en-US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13026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画像回転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0°/90°/180°/270°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320 x 180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使用時、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90°/270°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も選択可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60 fps / 50 fps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モード：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90°/270°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選択不可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0°/90°/180°/270°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320 x 180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使用時は、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90°/270°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選択不可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60 fps / 50 fps 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モード：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90°/270°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選択不可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80016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画揺れ補正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対応有り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※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画揺れ補正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On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設定時、レンズ歪み補正使用不可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対応無し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3997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プライバシーマスク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対応有り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エリア指定：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4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点指定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描画方式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：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塗潰し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／色変更可能（全エリア共通）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　　　　　　　　グレー、赤、青、緑、白、黒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※ 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モザイクは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5MP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モデル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(2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月 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Verup)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から対応予定</a:t>
                      </a:r>
                      <a:endParaRPr lang="en-US" altLang="ja-JP" sz="1200" b="1" kern="100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対応有り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エリア指定：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4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点指定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描画方式：塗潰し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67523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セキュア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セキュアエレメント</a:t>
                      </a:r>
                    </a:p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FIPS 140-2 Level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対応あり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対応なし</a:t>
                      </a:r>
                      <a:endParaRPr lang="en-US" altLang="ja-JP" sz="12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96054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/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セキュアブート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対応あり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対応なし</a:t>
                      </a:r>
                      <a:endParaRPr lang="en-US" altLang="ja-JP" sz="12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38698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スケジュール 設定可能数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8976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ja-JP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i-PRO Remo.</a:t>
                      </a:r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対応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対応あり（</a:t>
                      </a:r>
                      <a:r>
                        <a:rPr lang="en-US" altLang="ja-JP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2MP</a:t>
                      </a:r>
                      <a:r>
                        <a:rPr lang="ja-JP" altLang="en-US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モデルのみ）</a:t>
                      </a:r>
                      <a:endParaRPr lang="en-US" altLang="ja-JP" sz="12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※ 60/50 fps</a:t>
                      </a:r>
                      <a:r>
                        <a:rPr lang="ja-JP" altLang="en-US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は利用不可</a:t>
                      </a:r>
                      <a:endParaRPr lang="en-US" altLang="ja-JP" sz="12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※</a:t>
                      </a:r>
                      <a:r>
                        <a:rPr lang="ja-JP" altLang="en-US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 </a:t>
                      </a:r>
                      <a:r>
                        <a:rPr lang="en-US" altLang="ja-JP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5MP</a:t>
                      </a:r>
                      <a:r>
                        <a:rPr lang="ja-JP" altLang="en-US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モデル、</a:t>
                      </a:r>
                      <a:r>
                        <a:rPr lang="en-US" altLang="ja-JP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4K</a:t>
                      </a:r>
                      <a:r>
                        <a:rPr lang="ja-JP" altLang="en-US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モデルは非対応</a:t>
                      </a:r>
                      <a:endParaRPr lang="en-US" altLang="ja-JP" sz="12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対応あり</a:t>
                      </a:r>
                      <a:endParaRPr lang="en-US" altLang="ja-JP" sz="12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46739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電源供給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  <a:r>
                        <a:rPr lang="ja-JP" altLang="en-US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＋（簡単キッティング時は </a:t>
                      </a:r>
                      <a:r>
                        <a:rPr lang="en-US" altLang="ja-JP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  <a:r>
                        <a:rPr lang="ja-JP" altLang="en-US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使用可能）</a:t>
                      </a:r>
                      <a:endParaRPr lang="en-US" altLang="ja-JP" sz="12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66455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4A4979-B84E-7BD8-CC40-D69203153F77}"/>
              </a:ext>
            </a:extLst>
          </p:cNvPr>
          <p:cNvSpPr txBox="1"/>
          <p:nvPr/>
        </p:nvSpPr>
        <p:spPr>
          <a:xfrm>
            <a:off x="4141397" y="6358112"/>
            <a:ext cx="2300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100" b="1" dirty="0"/>
              <a:t>＊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青字：</a:t>
            </a:r>
            <a:r>
              <a:rPr lang="ja-JP" altLang="en-US" sz="1100" b="1" dirty="0">
                <a:solidFill>
                  <a:srgbClr val="0000FF"/>
                </a:solidFill>
              </a:rPr>
              <a:t>優位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点　　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赤字：</a:t>
            </a:r>
            <a:r>
              <a:rPr lang="ja-JP" altLang="en-US" sz="1100" b="1" dirty="0">
                <a:solidFill>
                  <a:srgbClr val="FF0000"/>
                </a:solidFill>
              </a:rPr>
              <a:t>劣位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点</a:t>
            </a:r>
            <a:endParaRPr kumimoji="1" lang="ja-JP" altLang="en-US" sz="1100" b="1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B08283D-7E84-5D1C-EA7F-221E073F2B4A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4" name="テキスト ボックス 3">
              <a:hlinkClick r:id="rId2" action="ppaction://hlinksldjump"/>
              <a:extLst>
                <a:ext uri="{FF2B5EF4-FFF2-40B4-BE49-F238E27FC236}">
                  <a16:creationId xmlns:a16="http://schemas.microsoft.com/office/drawing/2014/main" id="{3EDCB623-99E4-7F13-249C-9A472E7E8C75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6" name="正方形/長方形 5">
              <a:hlinkClick r:id="rId3" action="ppaction://hlinksldjump"/>
              <a:extLst>
                <a:ext uri="{FF2B5EF4-FFF2-40B4-BE49-F238E27FC236}">
                  <a16:creationId xmlns:a16="http://schemas.microsoft.com/office/drawing/2014/main" id="{C070414D-ADEE-03D4-F262-C0DC07880858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9999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CA53FEF4-0E16-C032-7BEB-4BAC60956A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1894" y="569104"/>
            <a:ext cx="12558962" cy="47202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■撮影モードによっては、一部の機能が制限されます</a:t>
            </a:r>
            <a:r>
              <a:rPr lang="ja-JP" altLang="en-US" dirty="0"/>
              <a:t>。</a:t>
            </a:r>
            <a:endParaRPr kumimoji="1"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D92DCA1-3886-3E00-FF25-63721839B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1-2. </a:t>
            </a:r>
            <a:r>
              <a:rPr kumimoji="1" lang="ja-JP" altLang="en-US" dirty="0"/>
              <a:t>撮像モードによる機能制限</a:t>
            </a:r>
          </a:p>
        </p:txBody>
      </p:sp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2FD4F251-6C22-B850-804A-11CB700377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41632"/>
              </p:ext>
            </p:extLst>
          </p:nvPr>
        </p:nvGraphicFramePr>
        <p:xfrm>
          <a:off x="483476" y="939575"/>
          <a:ext cx="9204325" cy="523017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94205">
                  <a:extLst>
                    <a:ext uri="{9D8B030D-6E8A-4147-A177-3AD203B41FA5}">
                      <a16:colId xmlns:a16="http://schemas.microsoft.com/office/drawing/2014/main" val="2502688437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3702194339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3834690213"/>
                    </a:ext>
                  </a:extLst>
                </a:gridCol>
                <a:gridCol w="2062480">
                  <a:extLst>
                    <a:ext uri="{9D8B030D-6E8A-4147-A177-3AD203B41FA5}">
                      <a16:colId xmlns:a16="http://schemas.microsoft.com/office/drawing/2014/main" val="3375576601"/>
                    </a:ext>
                  </a:extLst>
                </a:gridCol>
                <a:gridCol w="2062480">
                  <a:extLst>
                    <a:ext uri="{9D8B030D-6E8A-4147-A177-3AD203B41FA5}">
                      <a16:colId xmlns:a16="http://schemas.microsoft.com/office/drawing/2014/main" val="22987511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/>
                        <a:t>WV-MP-V2N</a:t>
                      </a:r>
                    </a:p>
                    <a:p>
                      <a:pPr algn="ctr"/>
                      <a:r>
                        <a:rPr kumimoji="1" lang="en-US" altLang="ja-JP" sz="1200" b="1" dirty="0"/>
                        <a:t>WV-X22700-V2L</a:t>
                      </a:r>
                    </a:p>
                    <a:p>
                      <a:pPr algn="ctr"/>
                      <a:r>
                        <a:rPr kumimoji="1" lang="en-US" altLang="ja-JP" sz="1200" b="1" dirty="0"/>
                        <a:t>WV-X25700-V2LN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b="1" dirty="0"/>
                        <a:t>＊＊＊＊＊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WV-X15300-V3N</a:t>
                      </a:r>
                    </a:p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WV-X22300-V3L</a:t>
                      </a:r>
                    </a:p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WV-X25300-V3LN</a:t>
                      </a:r>
                      <a:endParaRPr kumimoji="1" lang="ja-JP" alt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659348"/>
                  </a:ext>
                </a:extLst>
              </a:tr>
              <a:tr h="165062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機能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16:9(60 fps) </a:t>
                      </a:r>
                      <a:endParaRPr kumimoji="1" lang="ja-JP" altLang="en-US" sz="1200" b="1" dirty="0">
                        <a:latin typeface="+mn-ea"/>
                        <a:ea typeface="+mn-ea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16:9(30 fps)</a:t>
                      </a:r>
                      <a:endParaRPr kumimoji="1" lang="ja-JP" altLang="en-US" sz="1200" b="1" dirty="0">
                        <a:latin typeface="+mn-ea"/>
                        <a:ea typeface="+mn-ea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b="1" dirty="0">
                          <a:latin typeface="+mn-ea"/>
                          <a:ea typeface="+mn-ea"/>
                        </a:rPr>
                        <a:t>16:9(60 fps)</a:t>
                      </a:r>
                      <a:r>
                        <a:rPr lang="ja-JP" altLang="en-US" sz="12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200" b="1" dirty="0">
                          <a:latin typeface="+mn-ea"/>
                          <a:ea typeface="+mn-ea"/>
                        </a:rPr>
                        <a:t>/ 4:3(60 fps)</a:t>
                      </a:r>
                      <a:endParaRPr kumimoji="1" lang="ja-JP" altLang="en-US" sz="1200" b="1" dirty="0">
                        <a:latin typeface="+mn-ea"/>
                        <a:ea typeface="+mn-ea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>
                          <a:latin typeface="+mn-ea"/>
                          <a:ea typeface="+mn-ea"/>
                        </a:rPr>
                        <a:t>16:9(30 fps)</a:t>
                      </a:r>
                      <a:r>
                        <a:rPr lang="ja-JP" altLang="en-US" sz="12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200" b="1" dirty="0">
                          <a:latin typeface="+mn-ea"/>
                          <a:ea typeface="+mn-ea"/>
                        </a:rPr>
                        <a:t>/ 4:3(30 fps)</a:t>
                      </a:r>
                      <a:endParaRPr kumimoji="1" lang="ja-JP" altLang="en-US" sz="1200" b="1" dirty="0">
                        <a:latin typeface="+mn-ea"/>
                        <a:ea typeface="+mn-ea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669698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スナップショット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✖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735226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マルチスクリーン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✖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751001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機能拡張ソフトウェア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✖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 </a:t>
                      </a:r>
                      <a:r>
                        <a:rPr kumimoji="1" lang="ja-JP" altLang="en-US" sz="1200" b="1" baseline="30000" dirty="0">
                          <a:latin typeface="+mn-ea"/>
                          <a:ea typeface="+mn-ea"/>
                        </a:rPr>
                        <a:t>*</a:t>
                      </a:r>
                      <a:r>
                        <a:rPr kumimoji="1" lang="en-US" altLang="ja-JP" sz="1200" b="1" baseline="30000" dirty="0"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200" b="1" dirty="0">
                        <a:latin typeface="+mn-ea"/>
                        <a:ea typeface="+mn-ea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✖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409437797"/>
                  </a:ext>
                </a:extLst>
              </a:tr>
              <a:tr h="151904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画像回転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〇 </a:t>
                      </a:r>
                      <a:r>
                        <a:rPr kumimoji="1" lang="ja-JP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2</a:t>
                      </a:r>
                      <a:endParaRPr kumimoji="1" lang="ja-JP" altLang="en-US" sz="1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〇 </a:t>
                      </a:r>
                      <a:r>
                        <a:rPr kumimoji="1" lang="ja-JP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3</a:t>
                      </a:r>
                      <a:endParaRPr kumimoji="1" lang="ja-JP" altLang="en-US" sz="1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+mn-cs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〇 </a:t>
                      </a:r>
                      <a:r>
                        <a:rPr kumimoji="1" lang="ja-JP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3</a:t>
                      </a:r>
                      <a:endParaRPr kumimoji="1" lang="ja-JP" altLang="en-US" sz="1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889641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画揺れ補正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〇 </a:t>
                      </a:r>
                      <a:r>
                        <a:rPr kumimoji="1" lang="ja-JP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4</a:t>
                      </a:r>
                      <a:endParaRPr kumimoji="1" lang="ja-JP" altLang="en-US" sz="1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+mn-cs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✖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877627258"/>
                  </a:ext>
                </a:extLst>
              </a:tr>
              <a:tr h="145725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SD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録画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✖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42830323"/>
                  </a:ext>
                </a:extLst>
              </a:tr>
              <a:tr h="239268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オーバーレイ画像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782520331"/>
                  </a:ext>
                </a:extLst>
              </a:tr>
              <a:tr h="164644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スマートコーディング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〇 </a:t>
                      </a:r>
                      <a:r>
                        <a:rPr kumimoji="1" lang="ja-JP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5</a:t>
                      </a:r>
                      <a:endParaRPr kumimoji="1" lang="ja-JP" altLang="en-US" sz="1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+mn-cs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〇 </a:t>
                      </a:r>
                      <a:r>
                        <a:rPr kumimoji="1" lang="ja-JP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5</a:t>
                      </a:r>
                      <a:endParaRPr kumimoji="1" lang="ja-JP" altLang="en-US" sz="1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+mn-cs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〇 </a:t>
                      </a:r>
                      <a:r>
                        <a:rPr kumimoji="1" lang="ja-JP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5</a:t>
                      </a:r>
                      <a:endParaRPr kumimoji="1" lang="ja-JP" altLang="en-US" sz="1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200316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スーパーダイナミック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 </a:t>
                      </a:r>
                      <a:r>
                        <a:rPr kumimoji="1" lang="ja-JP" altLang="en-US" sz="1200" b="1" baseline="30000" dirty="0">
                          <a:latin typeface="+mn-ea"/>
                          <a:ea typeface="+mn-ea"/>
                        </a:rPr>
                        <a:t>*</a:t>
                      </a:r>
                      <a:r>
                        <a:rPr kumimoji="1" lang="en-US" altLang="ja-JP" sz="1200" b="1" baseline="30000" dirty="0">
                          <a:latin typeface="+mn-ea"/>
                          <a:ea typeface="+mn-ea"/>
                        </a:rPr>
                        <a:t>6</a:t>
                      </a:r>
                      <a:endParaRPr kumimoji="1" lang="ja-JP" altLang="en-US" sz="1200" b="1" baseline="30000" dirty="0">
                        <a:latin typeface="+mn-ea"/>
                        <a:ea typeface="+mn-ea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✖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4243581524"/>
                  </a:ext>
                </a:extLst>
              </a:tr>
              <a:tr h="257135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インテリジェントオート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672639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コントラスト自動調整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886932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メール通知（画像添付）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381746772"/>
                  </a:ext>
                </a:extLst>
              </a:tr>
              <a:tr h="169899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FTP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／</a:t>
                      </a:r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SFTP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送信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988259371"/>
                  </a:ext>
                </a:extLst>
              </a:tr>
              <a:tr h="21089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動作検知 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994530983"/>
                  </a:ext>
                </a:extLst>
              </a:tr>
              <a:tr h="178308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妨害検知 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42898727"/>
                  </a:ext>
                </a:extLst>
              </a:tr>
              <a:tr h="198277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音検知 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584455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データ暗号 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 </a:t>
                      </a:r>
                      <a:r>
                        <a:rPr kumimoji="1" lang="ja-JP" altLang="en-US" sz="1200" b="1" baseline="30000" dirty="0">
                          <a:latin typeface="+mn-ea"/>
                          <a:ea typeface="+mn-ea"/>
                        </a:rPr>
                        <a:t>*</a:t>
                      </a:r>
                      <a:r>
                        <a:rPr kumimoji="1" lang="en-US" altLang="ja-JP" sz="1200" b="1" baseline="30000" dirty="0">
                          <a:latin typeface="+mn-ea"/>
                          <a:ea typeface="+mn-ea"/>
                        </a:rPr>
                        <a:t>7</a:t>
                      </a:r>
                      <a:endParaRPr kumimoji="1" lang="ja-JP" altLang="en-US" sz="1200" b="1" baseline="30000" dirty="0">
                        <a:latin typeface="+mn-ea"/>
                        <a:ea typeface="+mn-ea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250826317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859C1E3-E67D-5DC9-BF0E-3D12C96661EF}"/>
              </a:ext>
            </a:extLst>
          </p:cNvPr>
          <p:cNvSpPr txBox="1"/>
          <p:nvPr/>
        </p:nvSpPr>
        <p:spPr>
          <a:xfrm>
            <a:off x="525517" y="6228459"/>
            <a:ext cx="9333186" cy="1388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sz="1100" b="1" dirty="0">
                <a:latin typeface="+mn-ea"/>
              </a:rPr>
              <a:t>*</a:t>
            </a:r>
            <a:r>
              <a:rPr lang="en-US" altLang="ja-JP" sz="1100" b="1" dirty="0">
                <a:latin typeface="+mn-ea"/>
              </a:rPr>
              <a:t>1</a:t>
            </a:r>
            <a:r>
              <a:rPr lang="ja-JP" altLang="en-US" sz="1100" b="1" dirty="0">
                <a:latin typeface="+mn-ea"/>
              </a:rPr>
              <a:t>：機能拡張ソフトウェアが起動している時、 フレームレートは最大「</a:t>
            </a:r>
            <a:r>
              <a:rPr lang="en-US" altLang="ja-JP" sz="1100" b="1" dirty="0">
                <a:latin typeface="+mn-ea"/>
              </a:rPr>
              <a:t>15fps</a:t>
            </a:r>
            <a:r>
              <a:rPr lang="ja-JP" altLang="en-US" sz="1100" b="1" dirty="0">
                <a:latin typeface="+mn-ea"/>
              </a:rPr>
              <a:t>（</a:t>
            </a:r>
            <a:r>
              <a:rPr lang="en-US" altLang="ja-JP" sz="1100" b="1" dirty="0">
                <a:latin typeface="+mn-ea"/>
              </a:rPr>
              <a:t>12.5fps</a:t>
            </a:r>
            <a:r>
              <a:rPr lang="ja-JP" altLang="en-US" sz="1100" b="1" dirty="0">
                <a:latin typeface="+mn-ea"/>
              </a:rPr>
              <a:t>）」に制限されます。</a:t>
            </a:r>
          </a:p>
          <a:p>
            <a:pPr>
              <a:lnSpc>
                <a:spcPct val="110000"/>
              </a:lnSpc>
            </a:pPr>
            <a:r>
              <a:rPr lang="ja-JP" altLang="en-US" sz="1100" b="1" dirty="0">
                <a:latin typeface="+mn-ea"/>
              </a:rPr>
              <a:t>*</a:t>
            </a:r>
            <a:r>
              <a:rPr lang="en-US" altLang="ja-JP" sz="1100" b="1" dirty="0">
                <a:latin typeface="+mn-ea"/>
              </a:rPr>
              <a:t>2</a:t>
            </a:r>
            <a:r>
              <a:rPr lang="ja-JP" altLang="en-US" sz="1100" b="1" dirty="0">
                <a:latin typeface="+mn-ea"/>
              </a:rPr>
              <a:t>：「撮像モード」で「</a:t>
            </a:r>
            <a:r>
              <a:rPr lang="en-US" altLang="ja-JP" sz="1100" b="1" dirty="0">
                <a:latin typeface="+mn-ea"/>
              </a:rPr>
              <a:t>16:9(60fps/50fps)</a:t>
            </a:r>
            <a:r>
              <a:rPr lang="ja-JP" altLang="en-US" sz="1100" b="1" dirty="0">
                <a:latin typeface="+mn-ea"/>
              </a:rPr>
              <a:t>」を選択した場合、 </a:t>
            </a:r>
            <a:r>
              <a:rPr lang="en-US" altLang="ja-JP" sz="1100" b="1" dirty="0">
                <a:latin typeface="+mn-ea"/>
              </a:rPr>
              <a:t>[</a:t>
            </a:r>
            <a:r>
              <a:rPr lang="ja-JP" altLang="en-US" sz="1100" b="1" dirty="0">
                <a:latin typeface="+mn-ea"/>
              </a:rPr>
              <a:t>画像回転</a:t>
            </a:r>
            <a:r>
              <a:rPr lang="en-US" altLang="ja-JP" sz="1100" b="1" dirty="0">
                <a:latin typeface="+mn-ea"/>
              </a:rPr>
              <a:t>]</a:t>
            </a:r>
            <a:r>
              <a:rPr lang="ja-JP" altLang="en-US" sz="1100" b="1" dirty="0">
                <a:latin typeface="+mn-ea"/>
              </a:rPr>
              <a:t>で「</a:t>
            </a:r>
            <a:r>
              <a:rPr lang="en-US" altLang="ja-JP" sz="1100" b="1" dirty="0">
                <a:latin typeface="+mn-ea"/>
              </a:rPr>
              <a:t>90°</a:t>
            </a:r>
            <a:r>
              <a:rPr lang="ja-JP" altLang="en-US" sz="1100" b="1" dirty="0">
                <a:latin typeface="+mn-ea"/>
              </a:rPr>
              <a:t>」、「</a:t>
            </a:r>
            <a:r>
              <a:rPr lang="en-US" altLang="ja-JP" sz="1100" b="1" dirty="0">
                <a:latin typeface="+mn-ea"/>
              </a:rPr>
              <a:t>270°</a:t>
            </a:r>
            <a:r>
              <a:rPr lang="ja-JP" altLang="en-US" sz="1100" b="1" dirty="0">
                <a:latin typeface="+mn-ea"/>
              </a:rPr>
              <a:t>」は設定できません。</a:t>
            </a:r>
          </a:p>
          <a:p>
            <a:pPr>
              <a:lnSpc>
                <a:spcPct val="110000"/>
              </a:lnSpc>
            </a:pPr>
            <a:r>
              <a:rPr lang="ja-JP" altLang="en-US" sz="1100" b="1" dirty="0">
                <a:latin typeface="+mn-ea"/>
              </a:rPr>
              <a:t>*</a:t>
            </a:r>
            <a:r>
              <a:rPr lang="en-US" altLang="ja-JP" sz="1100" b="1" dirty="0">
                <a:latin typeface="+mn-ea"/>
              </a:rPr>
              <a:t>3</a:t>
            </a:r>
            <a:r>
              <a:rPr lang="ja-JP" altLang="en-US" sz="1100" b="1" dirty="0">
                <a:latin typeface="+mn-ea"/>
              </a:rPr>
              <a:t>：「撮像モード」で「</a:t>
            </a:r>
            <a:r>
              <a:rPr lang="en-US" altLang="ja-JP" sz="1100" b="1" dirty="0">
                <a:latin typeface="+mn-ea"/>
              </a:rPr>
              <a:t>16:9(60fps/50fps)</a:t>
            </a:r>
            <a:r>
              <a:rPr lang="ja-JP" altLang="en-US" sz="1100" b="1" dirty="0">
                <a:latin typeface="+mn-ea"/>
              </a:rPr>
              <a:t>」または「</a:t>
            </a:r>
            <a:r>
              <a:rPr lang="en-US" altLang="ja-JP" sz="1100" b="1" dirty="0">
                <a:latin typeface="+mn-ea"/>
              </a:rPr>
              <a:t>4:3</a:t>
            </a:r>
            <a:r>
              <a:rPr lang="ja-JP" altLang="en-US" sz="1100" b="1" dirty="0">
                <a:latin typeface="+mn-ea"/>
              </a:rPr>
              <a:t>」を選択した場合、 </a:t>
            </a:r>
            <a:r>
              <a:rPr lang="en-US" altLang="ja-JP" sz="1100" b="1" dirty="0">
                <a:latin typeface="+mn-ea"/>
              </a:rPr>
              <a:t>[</a:t>
            </a:r>
            <a:r>
              <a:rPr lang="ja-JP" altLang="en-US" sz="1100" b="1" dirty="0">
                <a:latin typeface="+mn-ea"/>
              </a:rPr>
              <a:t>画像回転</a:t>
            </a:r>
            <a:r>
              <a:rPr lang="en-US" altLang="ja-JP" sz="1100" b="1" dirty="0">
                <a:latin typeface="+mn-ea"/>
              </a:rPr>
              <a:t>]</a:t>
            </a:r>
            <a:r>
              <a:rPr lang="ja-JP" altLang="en-US" sz="1100" b="1" dirty="0">
                <a:latin typeface="+mn-ea"/>
              </a:rPr>
              <a:t>で「</a:t>
            </a:r>
            <a:r>
              <a:rPr lang="en-US" altLang="ja-JP" sz="1100" b="1" dirty="0">
                <a:latin typeface="+mn-ea"/>
              </a:rPr>
              <a:t>90°</a:t>
            </a:r>
            <a:r>
              <a:rPr lang="ja-JP" altLang="en-US" sz="1100" b="1" dirty="0">
                <a:latin typeface="+mn-ea"/>
              </a:rPr>
              <a:t>」、「</a:t>
            </a:r>
            <a:r>
              <a:rPr lang="en-US" altLang="ja-JP" sz="1100" b="1" dirty="0">
                <a:latin typeface="+mn-ea"/>
              </a:rPr>
              <a:t>270°</a:t>
            </a:r>
            <a:r>
              <a:rPr lang="ja-JP" altLang="en-US" sz="1100" b="1" dirty="0">
                <a:latin typeface="+mn-ea"/>
              </a:rPr>
              <a:t>」は設定できません。</a:t>
            </a:r>
            <a:endParaRPr lang="en-US" altLang="ja-JP" sz="1100" b="1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ja-JP" altLang="en-US" sz="1100" b="1" dirty="0">
                <a:latin typeface="+mn-ea"/>
              </a:rPr>
              <a:t>*</a:t>
            </a:r>
            <a:r>
              <a:rPr lang="en-US" altLang="ja-JP" sz="1100" b="1" dirty="0">
                <a:latin typeface="+mn-ea"/>
              </a:rPr>
              <a:t>4</a:t>
            </a:r>
            <a:r>
              <a:rPr lang="ja-JP" altLang="en-US" sz="1100" b="1" dirty="0">
                <a:latin typeface="+mn-ea"/>
              </a:rPr>
              <a:t>：「画揺れ補正」を「</a:t>
            </a:r>
            <a:r>
              <a:rPr lang="en-US" altLang="ja-JP" sz="1100" b="1" dirty="0">
                <a:latin typeface="+mn-ea"/>
              </a:rPr>
              <a:t>On</a:t>
            </a:r>
            <a:r>
              <a:rPr lang="ja-JP" altLang="en-US" sz="1100" b="1" dirty="0">
                <a:latin typeface="+mn-ea"/>
              </a:rPr>
              <a:t>」に設定した場合、 フレームレートは最大「</a:t>
            </a:r>
            <a:r>
              <a:rPr lang="en-US" altLang="ja-JP" sz="1100" b="1" dirty="0">
                <a:latin typeface="+mn-ea"/>
              </a:rPr>
              <a:t>15fps</a:t>
            </a:r>
            <a:r>
              <a:rPr lang="ja-JP" altLang="en-US" sz="1100" b="1" dirty="0">
                <a:latin typeface="+mn-ea"/>
              </a:rPr>
              <a:t>（</a:t>
            </a:r>
            <a:r>
              <a:rPr lang="en-US" altLang="ja-JP" sz="1100" b="1" dirty="0">
                <a:latin typeface="+mn-ea"/>
              </a:rPr>
              <a:t>12.5fps</a:t>
            </a:r>
            <a:r>
              <a:rPr lang="ja-JP" altLang="en-US" sz="1100" b="1" dirty="0">
                <a:latin typeface="+mn-ea"/>
              </a:rPr>
              <a:t>）」に制限されます。</a:t>
            </a:r>
          </a:p>
          <a:p>
            <a:pPr>
              <a:lnSpc>
                <a:spcPct val="110000"/>
              </a:lnSpc>
            </a:pPr>
            <a:r>
              <a:rPr lang="ja-JP" altLang="en-US" sz="1100" b="1" dirty="0">
                <a:latin typeface="+mn-ea"/>
              </a:rPr>
              <a:t>*</a:t>
            </a:r>
            <a:r>
              <a:rPr lang="en-US" altLang="ja-JP" sz="1100" b="1" dirty="0">
                <a:latin typeface="+mn-ea"/>
              </a:rPr>
              <a:t>5</a:t>
            </a:r>
            <a:r>
              <a:rPr lang="ja-JP" altLang="en-US" sz="1100" b="1" dirty="0">
                <a:latin typeface="+mn-ea"/>
              </a:rPr>
              <a:t>：「</a:t>
            </a:r>
            <a:r>
              <a:rPr lang="en-US" altLang="ja-JP" sz="1100" b="1" dirty="0">
                <a:latin typeface="+mn-ea"/>
              </a:rPr>
              <a:t>Advanced (</a:t>
            </a:r>
            <a:r>
              <a:rPr lang="ja-JP" altLang="en-US" sz="1100" b="1" dirty="0">
                <a:latin typeface="+mn-ea"/>
              </a:rPr>
              <a:t>固定</a:t>
            </a:r>
            <a:r>
              <a:rPr lang="en-US" altLang="ja-JP" sz="1100" b="1" dirty="0">
                <a:latin typeface="+mn-ea"/>
              </a:rPr>
              <a:t>GOP 60s </a:t>
            </a:r>
            <a:r>
              <a:rPr lang="ja-JP" altLang="en-US" sz="1100" b="1" dirty="0">
                <a:latin typeface="+mn-ea"/>
              </a:rPr>
              <a:t>＋ </a:t>
            </a:r>
            <a:r>
              <a:rPr lang="en-US" altLang="ja-JP" sz="1100" b="1" dirty="0">
                <a:latin typeface="+mn-ea"/>
              </a:rPr>
              <a:t>1s </a:t>
            </a:r>
            <a:r>
              <a:rPr lang="ja-JP" altLang="en-US" sz="1100" b="1" dirty="0">
                <a:latin typeface="+mn-ea"/>
              </a:rPr>
              <a:t>キーフレーム</a:t>
            </a:r>
            <a:r>
              <a:rPr lang="en-US" altLang="ja-JP" sz="1100" b="1" dirty="0">
                <a:latin typeface="+mn-ea"/>
              </a:rPr>
              <a:t>)</a:t>
            </a:r>
            <a:r>
              <a:rPr lang="ja-JP" altLang="en-US" sz="1100" b="1" dirty="0">
                <a:latin typeface="+mn-ea"/>
              </a:rPr>
              <a:t>」には対応していません。</a:t>
            </a:r>
          </a:p>
          <a:p>
            <a:pPr>
              <a:lnSpc>
                <a:spcPct val="110000"/>
              </a:lnSpc>
            </a:pPr>
            <a:r>
              <a:rPr lang="ja-JP" altLang="en-US" sz="1100" b="1" dirty="0">
                <a:latin typeface="+mn-ea"/>
              </a:rPr>
              <a:t>*</a:t>
            </a:r>
            <a:r>
              <a:rPr lang="en-US" altLang="ja-JP" sz="1100" b="1" dirty="0">
                <a:latin typeface="+mn-ea"/>
              </a:rPr>
              <a:t>6</a:t>
            </a:r>
            <a:r>
              <a:rPr lang="ja-JP" altLang="en-US" sz="1100" b="1" dirty="0">
                <a:latin typeface="+mn-ea"/>
              </a:rPr>
              <a:t>：「スーパーダイナミックレベル」を</a:t>
            </a:r>
            <a:r>
              <a:rPr lang="en-US" altLang="ja-JP" sz="1100" b="1" dirty="0">
                <a:latin typeface="+mn-ea"/>
              </a:rPr>
              <a:t>30</a:t>
            </a:r>
            <a:r>
              <a:rPr lang="ja-JP" altLang="en-US" sz="1100" b="1" dirty="0">
                <a:latin typeface="+mn-ea"/>
              </a:rPr>
              <a:t>以上に設定した場合、 フレームレートは最大「</a:t>
            </a:r>
            <a:r>
              <a:rPr lang="en-US" altLang="ja-JP" sz="1100" b="1" dirty="0">
                <a:latin typeface="+mn-ea"/>
              </a:rPr>
              <a:t>15fps</a:t>
            </a:r>
            <a:r>
              <a:rPr lang="ja-JP" altLang="en-US" sz="1100" b="1" dirty="0">
                <a:latin typeface="+mn-ea"/>
              </a:rPr>
              <a:t>（</a:t>
            </a:r>
            <a:r>
              <a:rPr lang="en-US" altLang="ja-JP" sz="1100" b="1" dirty="0">
                <a:latin typeface="+mn-ea"/>
              </a:rPr>
              <a:t>12.5fps</a:t>
            </a:r>
            <a:r>
              <a:rPr lang="ja-JP" altLang="en-US" sz="1100" b="1" dirty="0">
                <a:latin typeface="+mn-ea"/>
              </a:rPr>
              <a:t>）」に制限されます。</a:t>
            </a:r>
          </a:p>
          <a:p>
            <a:pPr>
              <a:lnSpc>
                <a:spcPct val="110000"/>
              </a:lnSpc>
            </a:pPr>
            <a:r>
              <a:rPr lang="ja-JP" altLang="en-US" sz="1100" b="1" dirty="0">
                <a:latin typeface="+mn-ea"/>
              </a:rPr>
              <a:t>*</a:t>
            </a:r>
            <a:r>
              <a:rPr lang="en-US" altLang="ja-JP" sz="1100" b="1" dirty="0">
                <a:latin typeface="+mn-ea"/>
              </a:rPr>
              <a:t>7</a:t>
            </a:r>
            <a:r>
              <a:rPr lang="ja-JP" altLang="en-US" sz="1100" b="1" dirty="0">
                <a:latin typeface="+mn-ea"/>
              </a:rPr>
              <a:t>：ストリーム </a:t>
            </a:r>
            <a:r>
              <a:rPr lang="en-US" altLang="ja-JP" sz="1100" b="1" dirty="0">
                <a:latin typeface="+mn-ea"/>
              </a:rPr>
              <a:t>(1) </a:t>
            </a:r>
            <a:r>
              <a:rPr lang="ja-JP" altLang="en-US" sz="1100" b="1" dirty="0">
                <a:latin typeface="+mn-ea"/>
              </a:rPr>
              <a:t>のみを暗号化できます。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40E8163-B3B4-36FF-0510-ABECD797F9CA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2" action="ppaction://hlinksldjump"/>
              <a:extLst>
                <a:ext uri="{FF2B5EF4-FFF2-40B4-BE49-F238E27FC236}">
                  <a16:creationId xmlns:a16="http://schemas.microsoft.com/office/drawing/2014/main" id="{088CCEF2-8AD5-706E-7AD4-65EC13DB6BCB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3" action="ppaction://hlinksldjump"/>
              <a:extLst>
                <a:ext uri="{FF2B5EF4-FFF2-40B4-BE49-F238E27FC236}">
                  <a16:creationId xmlns:a16="http://schemas.microsoft.com/office/drawing/2014/main" id="{E619A7CC-AADE-048C-AB60-CE1C20E21F88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73263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3BA6538-CEE2-719F-8BD2-4099403E3E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4533" y="3694681"/>
            <a:ext cx="12850125" cy="1867367"/>
          </a:xfrm>
        </p:spPr>
        <p:txBody>
          <a:bodyPr/>
          <a:lstStyle/>
          <a:p>
            <a:pPr marL="182563" indent="-182563">
              <a:lnSpc>
                <a:spcPct val="120000"/>
              </a:lnSpc>
              <a:buNone/>
            </a:pPr>
            <a:r>
              <a:rPr kumimoji="1" lang="en-US" altLang="ja-JP" sz="1800" dirty="0"/>
              <a:t>【</a:t>
            </a:r>
            <a:r>
              <a:rPr lang="ja-JP" altLang="en-US" sz="1800" dirty="0"/>
              <a:t>補足説明</a:t>
            </a:r>
            <a:r>
              <a:rPr kumimoji="1" lang="en-US" altLang="ja-JP" sz="1800" dirty="0"/>
              <a:t>】</a:t>
            </a:r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本機に同時にアクセスできるユーザーは、</a:t>
            </a:r>
            <a:r>
              <a:rPr kumimoji="1" lang="en-US" altLang="ja-JP" sz="1800" dirty="0"/>
              <a:t>H.265</a:t>
            </a:r>
            <a:r>
              <a:rPr kumimoji="1" lang="ja-JP" altLang="en-US" sz="1800" dirty="0"/>
              <a:t>（または</a:t>
            </a:r>
            <a:r>
              <a:rPr kumimoji="1" lang="en-US" altLang="ja-JP" sz="1800" dirty="0"/>
              <a:t>H.264</a:t>
            </a:r>
            <a:r>
              <a:rPr kumimoji="1" lang="ja-JP" altLang="en-US" sz="1800" dirty="0"/>
              <a:t>）画像を受信しているユーザーと、</a:t>
            </a:r>
            <a:endParaRPr kumimoji="1" lang="en-US" altLang="ja-JP" sz="1800" dirty="0"/>
          </a:p>
          <a:p>
            <a:pPr marL="182563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en-US" altLang="ja-JP" sz="1800" dirty="0"/>
              <a:t>JPEG</a:t>
            </a:r>
            <a:r>
              <a:rPr kumimoji="1" lang="ja-JP" altLang="en-US" sz="1800" dirty="0"/>
              <a:t>画像を受信しているユーザーとを合計した</a:t>
            </a:r>
            <a:r>
              <a:rPr kumimoji="1" lang="en-US" altLang="ja-JP" sz="1800" dirty="0"/>
              <a:t>[</a:t>
            </a:r>
            <a:r>
              <a:rPr kumimoji="1" lang="ja-JP" altLang="en-US" sz="1800" dirty="0"/>
              <a:t>最大ユーザー数</a:t>
            </a:r>
            <a:r>
              <a:rPr kumimoji="1" lang="en-US" altLang="ja-JP" sz="1800" dirty="0"/>
              <a:t>]</a:t>
            </a:r>
            <a:r>
              <a:rPr kumimoji="1" lang="ja-JP" altLang="en-US" sz="1800" dirty="0"/>
              <a:t>までです。</a:t>
            </a:r>
            <a:endParaRPr kumimoji="1" lang="en-US" altLang="ja-JP" sz="18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ただし、</a:t>
            </a:r>
            <a:r>
              <a:rPr kumimoji="1" lang="en-US" altLang="ja-JP" sz="1800" dirty="0"/>
              <a:t>[</a:t>
            </a:r>
            <a:r>
              <a:rPr kumimoji="1" lang="ja-JP" altLang="en-US" sz="1800" dirty="0"/>
              <a:t>配信量制御</a:t>
            </a:r>
            <a:r>
              <a:rPr kumimoji="1" lang="en-US" altLang="ja-JP" sz="1800" dirty="0"/>
              <a:t>(</a:t>
            </a:r>
            <a:r>
              <a:rPr kumimoji="1" lang="ja-JP" altLang="en-US" sz="1800" dirty="0"/>
              <a:t>ビットレート</a:t>
            </a:r>
            <a:r>
              <a:rPr kumimoji="1" lang="en-US" altLang="ja-JP" sz="1800" dirty="0"/>
              <a:t>)]</a:t>
            </a:r>
            <a:r>
              <a:rPr kumimoji="1" lang="ja-JP" altLang="en-US" sz="1800" dirty="0"/>
              <a:t>、</a:t>
            </a:r>
            <a:r>
              <a:rPr kumimoji="1" lang="en-US" altLang="ja-JP" sz="1800" dirty="0"/>
              <a:t>[1</a:t>
            </a:r>
            <a:r>
              <a:rPr kumimoji="1" lang="ja-JP" altLang="en-US" sz="1800" dirty="0"/>
              <a:t>クライアントあたりのビットレート*</a:t>
            </a:r>
            <a:r>
              <a:rPr kumimoji="1" lang="en-US" altLang="ja-JP" sz="1800" dirty="0"/>
              <a:t>]</a:t>
            </a:r>
            <a:r>
              <a:rPr kumimoji="1" lang="ja-JP" altLang="en-US" sz="1800" dirty="0"/>
              <a:t>の設定によっては、</a:t>
            </a:r>
            <a:endParaRPr kumimoji="1" lang="en-US" altLang="ja-JP" sz="1800" dirty="0"/>
          </a:p>
          <a:p>
            <a:pPr marL="182563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800" dirty="0"/>
              <a:t>アクセスできるユーザー数が</a:t>
            </a:r>
            <a:r>
              <a:rPr kumimoji="1" lang="en-US" altLang="ja-JP" sz="1800" dirty="0"/>
              <a:t>[</a:t>
            </a:r>
            <a:r>
              <a:rPr kumimoji="1" lang="ja-JP" altLang="en-US" sz="1800" dirty="0"/>
              <a:t>最大ユーザー数</a:t>
            </a:r>
            <a:r>
              <a:rPr kumimoji="1" lang="en-US" altLang="ja-JP" sz="1800" dirty="0"/>
              <a:t>]</a:t>
            </a:r>
            <a:r>
              <a:rPr kumimoji="1" lang="ja-JP" altLang="en-US" sz="1800" dirty="0"/>
              <a:t>以下に制限される場合があります。</a:t>
            </a:r>
            <a:endParaRPr kumimoji="1" lang="en-US" altLang="ja-JP" sz="18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アクセスできる</a:t>
            </a:r>
            <a:r>
              <a:rPr kumimoji="1" lang="en-US" altLang="ja-JP" sz="1800" dirty="0"/>
              <a:t>[</a:t>
            </a:r>
            <a:r>
              <a:rPr kumimoji="1" lang="ja-JP" altLang="en-US" sz="1800" dirty="0"/>
              <a:t>最大ユーザー数</a:t>
            </a:r>
            <a:r>
              <a:rPr kumimoji="1" lang="en-US" altLang="ja-JP" sz="1800" dirty="0"/>
              <a:t>]</a:t>
            </a:r>
            <a:r>
              <a:rPr kumimoji="1" lang="ja-JP" altLang="en-US" sz="1800" dirty="0"/>
              <a:t>を超えた場合は、アクセス超過メッセージが表示されます。</a:t>
            </a:r>
            <a:endParaRPr kumimoji="1" lang="en-US" altLang="ja-JP" sz="18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800" dirty="0"/>
              <a:t>[</a:t>
            </a:r>
            <a:r>
              <a:rPr kumimoji="1" lang="ja-JP" altLang="en-US" sz="1800" dirty="0"/>
              <a:t>ストリーム</a:t>
            </a:r>
            <a:r>
              <a:rPr kumimoji="1" lang="en-US" altLang="ja-JP" sz="1800" dirty="0"/>
              <a:t>]</a:t>
            </a:r>
            <a:r>
              <a:rPr kumimoji="1" lang="ja-JP" altLang="en-US" sz="1800" dirty="0"/>
              <a:t>の</a:t>
            </a:r>
            <a:r>
              <a:rPr kumimoji="1" lang="en-US" altLang="ja-JP" sz="1800" dirty="0"/>
              <a:t>[</a:t>
            </a:r>
            <a:r>
              <a:rPr kumimoji="1" lang="ja-JP" altLang="en-US" sz="1800" dirty="0"/>
              <a:t>配信方式</a:t>
            </a:r>
            <a:r>
              <a:rPr kumimoji="1" lang="en-US" altLang="ja-JP" sz="1800" dirty="0"/>
              <a:t>]</a:t>
            </a:r>
            <a:r>
              <a:rPr kumimoji="1" lang="ja-JP" altLang="en-US" sz="1800" dirty="0"/>
              <a:t>を</a:t>
            </a:r>
            <a:r>
              <a:rPr kumimoji="1" lang="en-US" altLang="ja-JP" sz="1800" dirty="0"/>
              <a:t>[</a:t>
            </a:r>
            <a:r>
              <a:rPr kumimoji="1" lang="ja-JP" altLang="en-US" sz="1800" dirty="0"/>
              <a:t>マルチキャスト</a:t>
            </a:r>
            <a:r>
              <a:rPr kumimoji="1" lang="en-US" altLang="ja-JP" sz="1800" dirty="0"/>
              <a:t>]</a:t>
            </a:r>
            <a:r>
              <a:rPr kumimoji="1" lang="ja-JP" altLang="en-US" sz="1800" dirty="0"/>
              <a:t>に設定したとき、</a:t>
            </a:r>
            <a:r>
              <a:rPr kumimoji="1" lang="en-US" altLang="ja-JP" sz="1800" dirty="0"/>
              <a:t>H.265</a:t>
            </a:r>
            <a:r>
              <a:rPr kumimoji="1" lang="ja-JP" altLang="en-US" sz="1800" dirty="0"/>
              <a:t>（または</a:t>
            </a:r>
            <a:r>
              <a:rPr kumimoji="1" lang="en-US" altLang="ja-JP" sz="1800" dirty="0"/>
              <a:t>H.264</a:t>
            </a:r>
            <a:r>
              <a:rPr kumimoji="1" lang="ja-JP" altLang="en-US" sz="1800" dirty="0"/>
              <a:t>）画像を受信している</a:t>
            </a:r>
            <a:endParaRPr kumimoji="1" lang="en-US" altLang="ja-JP" sz="1800" dirty="0"/>
          </a:p>
          <a:p>
            <a:pPr marL="1825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２</a:t>
            </a:r>
            <a:r>
              <a:rPr kumimoji="1" lang="ja-JP" altLang="en-US" sz="1800" dirty="0"/>
              <a:t>人目以降のユーザーはアクセス数にカウントされません。</a:t>
            </a:r>
          </a:p>
          <a:p>
            <a:pPr marL="182563" indent="-182563">
              <a:lnSpc>
                <a:spcPct val="120000"/>
              </a:lnSpc>
              <a:spcBef>
                <a:spcPts val="1200"/>
              </a:spcBef>
              <a:buNone/>
            </a:pPr>
            <a:endParaRPr kumimoji="1" lang="ja-JP" altLang="en-US" sz="18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2077533-5E51-2D36-977A-5DCEC630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1-3. </a:t>
            </a:r>
            <a:r>
              <a:rPr kumimoji="1" lang="ja-JP" altLang="en-US" dirty="0"/>
              <a:t>配信性能について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D130CA-35D9-D162-F05F-0BF3EF19CC12}"/>
              </a:ext>
            </a:extLst>
          </p:cNvPr>
          <p:cNvSpPr txBox="1"/>
          <p:nvPr/>
        </p:nvSpPr>
        <p:spPr>
          <a:xfrm>
            <a:off x="335280" y="660547"/>
            <a:ext cx="114514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■最大ユーザーアクセス数および最大帯域幅は下記の通りです。</a:t>
            </a:r>
            <a:endParaRPr kumimoji="1" lang="en-US" altLang="ja-JP" sz="2000" b="1" dirty="0">
              <a:latin typeface="+mn-ea"/>
            </a:endParaRPr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7B5F9FB9-3DB1-A2AC-497F-C62B97CD4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444927"/>
              </p:ext>
            </p:extLst>
          </p:nvPr>
        </p:nvGraphicFramePr>
        <p:xfrm>
          <a:off x="845555" y="1199001"/>
          <a:ext cx="6400094" cy="163901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200047">
                  <a:extLst>
                    <a:ext uri="{9D8B030D-6E8A-4147-A177-3AD203B41FA5}">
                      <a16:colId xmlns:a16="http://schemas.microsoft.com/office/drawing/2014/main" val="1591718868"/>
                    </a:ext>
                  </a:extLst>
                </a:gridCol>
                <a:gridCol w="3200047">
                  <a:extLst>
                    <a:ext uri="{9D8B030D-6E8A-4147-A177-3AD203B41FA5}">
                      <a16:colId xmlns:a16="http://schemas.microsoft.com/office/drawing/2014/main" val="3905226857"/>
                    </a:ext>
                  </a:extLst>
                </a:gridCol>
              </a:tblGrid>
              <a:tr h="8195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最大ユーザーアクセス数</a:t>
                      </a:r>
                      <a:endParaRPr kumimoji="1" lang="en-US" altLang="ja-JP" sz="20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14</a:t>
                      </a:r>
                      <a:endParaRPr kumimoji="1" lang="ja-JP" altLang="en-US" sz="28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559941"/>
                  </a:ext>
                </a:extLst>
              </a:tr>
              <a:tr h="8195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/>
                        <a:t>最大帯域幅</a:t>
                      </a:r>
                      <a:endParaRPr kumimoji="1" lang="en-US" altLang="ja-JP" sz="2000" b="1" dirty="0"/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+mn-ea"/>
                          <a:ea typeface="+mn-ea"/>
                        </a:rPr>
                        <a:t>50</a:t>
                      </a:r>
                      <a:r>
                        <a:rPr kumimoji="1" lang="ja-JP" altLang="en-US" sz="28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2800" b="1" dirty="0">
                          <a:latin typeface="+mn-ea"/>
                          <a:ea typeface="+mn-ea"/>
                        </a:rPr>
                        <a:t>Mbps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747450"/>
                  </a:ext>
                </a:extLst>
              </a:tr>
            </a:tbl>
          </a:graphicData>
        </a:graphic>
      </p:graphicFrame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FE5660E-F99E-7E67-C99A-3D0D21E42DD1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2" action="ppaction://hlinksldjump"/>
              <a:extLst>
                <a:ext uri="{FF2B5EF4-FFF2-40B4-BE49-F238E27FC236}">
                  <a16:creationId xmlns:a16="http://schemas.microsoft.com/office/drawing/2014/main" id="{BCF4E0F4-2082-96AF-134D-C34EEE00B37E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3" action="ppaction://hlinksldjump"/>
              <a:extLst>
                <a:ext uri="{FF2B5EF4-FFF2-40B4-BE49-F238E27FC236}">
                  <a16:creationId xmlns:a16="http://schemas.microsoft.com/office/drawing/2014/main" id="{A777E90E-3CF1-C094-B431-706DA32863FC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158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DBC4126D-2F5E-D0AB-1820-065FDDC8455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591117701"/>
              </p:ext>
            </p:extLst>
          </p:nvPr>
        </p:nvGraphicFramePr>
        <p:xfrm>
          <a:off x="1149395" y="929078"/>
          <a:ext cx="9329829" cy="57897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830613">
                  <a:extLst>
                    <a:ext uri="{9D8B030D-6E8A-4147-A177-3AD203B41FA5}">
                      <a16:colId xmlns:a16="http://schemas.microsoft.com/office/drawing/2014/main" val="4033604304"/>
                    </a:ext>
                  </a:extLst>
                </a:gridCol>
                <a:gridCol w="2306992">
                  <a:extLst>
                    <a:ext uri="{9D8B030D-6E8A-4147-A177-3AD203B41FA5}">
                      <a16:colId xmlns:a16="http://schemas.microsoft.com/office/drawing/2014/main" val="1442804328"/>
                    </a:ext>
                  </a:extLst>
                </a:gridCol>
                <a:gridCol w="2705712">
                  <a:extLst>
                    <a:ext uri="{9D8B030D-6E8A-4147-A177-3AD203B41FA5}">
                      <a16:colId xmlns:a16="http://schemas.microsoft.com/office/drawing/2014/main" val="3935011811"/>
                    </a:ext>
                  </a:extLst>
                </a:gridCol>
                <a:gridCol w="1486512">
                  <a:extLst>
                    <a:ext uri="{9D8B030D-6E8A-4147-A177-3AD203B41FA5}">
                      <a16:colId xmlns:a16="http://schemas.microsoft.com/office/drawing/2014/main" val="268758382"/>
                    </a:ext>
                  </a:extLst>
                </a:gridCol>
              </a:tblGrid>
              <a:tr h="263153"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ソフトウェア名称</a:t>
                      </a:r>
                    </a:p>
                  </a:txBody>
                  <a:tcPr marL="108000" marR="108000" marT="108000" marB="108000" anchor="ctr"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製品品番</a:t>
                      </a:r>
                      <a:endParaRPr lang="ja-JP" altLang="en-US" sz="2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プリインストール</a:t>
                      </a:r>
                    </a:p>
                  </a:txBody>
                  <a:tcPr marL="72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対応状況</a:t>
                      </a:r>
                      <a:endParaRPr lang="ja-JP" altLang="en-US" sz="2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72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46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396191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動体検知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WV-XAE200WUX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fontAlgn="t">
                        <a:tabLst>
                          <a:tab pos="1166813" algn="l"/>
                        </a:tabLst>
                      </a:pP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08190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プライバシーガード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WV-XAE201WUX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fontAlgn="t">
                        <a:tabLst>
                          <a:tab pos="809625" algn="l"/>
                        </a:tabLst>
                      </a:pP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429569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ナンバー認識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WV-XAE202WUX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069324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顔検知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WV-XAE204WUX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marR="0" lvl="0" indent="0" algn="l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✖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563657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人物属性識別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WV-XAE205WUX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25982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車両属性識別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WV-XAE206WUX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315118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マスク非着用検知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WV-XAE203WUX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defTabSz="809625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✖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903339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混雑検知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WV-XAE207WUX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defTabSz="893763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666693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状態変化検知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WV-XAE400W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146555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現場学習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－－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fontAlgn="t"/>
                      <a:r>
                        <a:rPr lang="ja-JP" altLang="en-US" sz="20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endParaRPr lang="en-US" altLang="ja-JP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03902"/>
                  </a:ext>
                </a:extLst>
              </a:tr>
            </a:tbl>
          </a:graphicData>
        </a:graphic>
      </p:graphicFrame>
      <p:sp>
        <p:nvSpPr>
          <p:cNvPr id="3" name="タイトル 2">
            <a:extLst>
              <a:ext uri="{FF2B5EF4-FFF2-40B4-BE49-F238E27FC236}">
                <a16:creationId xmlns:a16="http://schemas.microsoft.com/office/drawing/2014/main" id="{AA9F1FA1-4475-8079-5C8E-2669564B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1-4. </a:t>
            </a:r>
            <a:r>
              <a:rPr kumimoji="1" lang="ja-JP" altLang="en-US" dirty="0"/>
              <a:t>対応</a:t>
            </a:r>
            <a:r>
              <a:rPr kumimoji="1" lang="en-US" altLang="ja-JP" dirty="0"/>
              <a:t>AI</a:t>
            </a:r>
            <a:r>
              <a:rPr kumimoji="1" lang="ja-JP" altLang="en-US" dirty="0"/>
              <a:t>アプリケーション一覧表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ECEDC0-4F74-9709-C8EB-61C77E6959B4}"/>
              </a:ext>
            </a:extLst>
          </p:cNvPr>
          <p:cNvSpPr txBox="1"/>
          <p:nvPr/>
        </p:nvSpPr>
        <p:spPr>
          <a:xfrm>
            <a:off x="7830391" y="6791725"/>
            <a:ext cx="2917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b="1" dirty="0">
                <a:latin typeface="+mn-ea"/>
              </a:rPr>
              <a:t>*</a:t>
            </a:r>
            <a:r>
              <a:rPr kumimoji="1" lang="en-US" altLang="ja-JP" sz="1400" b="1" dirty="0">
                <a:latin typeface="+mn-ea"/>
              </a:rPr>
              <a:t>1</a:t>
            </a:r>
            <a:r>
              <a:rPr kumimoji="1" lang="ja-JP" altLang="en-US" sz="1400" b="1" dirty="0">
                <a:latin typeface="+mn-ea"/>
              </a:rPr>
              <a:t>：</a:t>
            </a:r>
            <a:r>
              <a:rPr kumimoji="1" lang="en-US" altLang="ja-JP" sz="1400" b="1" dirty="0">
                <a:latin typeface="+mn-ea"/>
              </a:rPr>
              <a:t>90</a:t>
            </a:r>
            <a:r>
              <a:rPr kumimoji="1" lang="ja-JP" altLang="en-US" sz="1400" b="1" dirty="0">
                <a:latin typeface="+mn-ea"/>
              </a:rPr>
              <a:t>日間お試し版となります。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F81BBB-EA98-E752-5652-6511781B14C3}"/>
              </a:ext>
            </a:extLst>
          </p:cNvPr>
          <p:cNvSpPr txBox="1"/>
          <p:nvPr/>
        </p:nvSpPr>
        <p:spPr>
          <a:xfrm>
            <a:off x="939188" y="7170347"/>
            <a:ext cx="120726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latin typeface="+mn-ea"/>
              </a:rPr>
              <a:t>【</a:t>
            </a:r>
            <a:r>
              <a:rPr lang="ja-JP" altLang="en-US" sz="1600" b="1" dirty="0">
                <a:latin typeface="+mn-ea"/>
              </a:rPr>
              <a:t>留意事項</a:t>
            </a:r>
            <a:r>
              <a:rPr lang="en-US" altLang="ja-JP" sz="1600" b="1" dirty="0">
                <a:latin typeface="+mn-ea"/>
              </a:rPr>
              <a:t>】</a:t>
            </a:r>
            <a:r>
              <a:rPr lang="ja-JP" altLang="en-US" sz="1600" b="1" dirty="0">
                <a:latin typeface="+mn-ea"/>
              </a:rPr>
              <a:t>同時に動作可能なアプリ数には制限があります。（</a:t>
            </a:r>
            <a:r>
              <a:rPr lang="en-US" altLang="ja-JP" sz="1600" b="1" dirty="0">
                <a:latin typeface="+mn-ea"/>
              </a:rPr>
              <a:t>2MP/5MP</a:t>
            </a:r>
            <a:r>
              <a:rPr lang="ja-JP" altLang="en-US" sz="1600" b="1" dirty="0">
                <a:latin typeface="+mn-ea"/>
              </a:rPr>
              <a:t>モデル </a:t>
            </a:r>
            <a:r>
              <a:rPr lang="en-US" altLang="ja-JP" sz="1600" b="1" dirty="0">
                <a:latin typeface="+mn-ea"/>
              </a:rPr>
              <a:t>5</a:t>
            </a:r>
            <a:r>
              <a:rPr lang="ja-JP" altLang="en-US" sz="1600" b="1" dirty="0">
                <a:latin typeface="+mn-ea"/>
              </a:rPr>
              <a:t>アプリ、</a:t>
            </a:r>
            <a:r>
              <a:rPr lang="en-US" altLang="ja-JP" sz="1600" b="1" dirty="0">
                <a:latin typeface="+mn-ea"/>
              </a:rPr>
              <a:t>4K</a:t>
            </a:r>
            <a:r>
              <a:rPr lang="ja-JP" altLang="en-US" sz="1600" b="1" dirty="0">
                <a:latin typeface="+mn-ea"/>
              </a:rPr>
              <a:t>モデル </a:t>
            </a:r>
            <a:r>
              <a:rPr lang="en-US" altLang="ja-JP" sz="1600" b="1" dirty="0">
                <a:latin typeface="+mn-ea"/>
              </a:rPr>
              <a:t>4</a:t>
            </a:r>
            <a:r>
              <a:rPr lang="ja-JP" altLang="en-US" sz="1600" b="1" dirty="0">
                <a:latin typeface="+mn-ea"/>
              </a:rPr>
              <a:t>アプリ）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AF9459F-D304-AC99-AA1C-C49420511E83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2" action="ppaction://hlinksldjump"/>
              <a:extLst>
                <a:ext uri="{FF2B5EF4-FFF2-40B4-BE49-F238E27FC236}">
                  <a16:creationId xmlns:a16="http://schemas.microsoft.com/office/drawing/2014/main" id="{53283E5E-EF53-4583-9DD9-2D8A1709B336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3" action="ppaction://hlinksldjump"/>
              <a:extLst>
                <a:ext uri="{FF2B5EF4-FFF2-40B4-BE49-F238E27FC236}">
                  <a16:creationId xmlns:a16="http://schemas.microsoft.com/office/drawing/2014/main" id="{767D2E21-A2C7-5D7A-65EC-896E1CD15D07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38441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1CCC32CB-1E75-5406-282E-9C6995DD2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51" y="2146001"/>
            <a:ext cx="9334227" cy="4451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1-5. SDT</a:t>
            </a:r>
            <a:r>
              <a:rPr kumimoji="1" lang="ja-JP" altLang="en-US" dirty="0"/>
              <a:t>（システムデザインツール）でのシステム設計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8A41DD-82F4-E99C-BC87-39C902326107}"/>
              </a:ext>
            </a:extLst>
          </p:cNvPr>
          <p:cNvSpPr txBox="1"/>
          <p:nvPr/>
        </p:nvSpPr>
        <p:spPr>
          <a:xfrm>
            <a:off x="9965134" y="2163969"/>
            <a:ext cx="4244372" cy="3822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982" indent="-279982">
              <a:lnSpc>
                <a:spcPct val="110000"/>
              </a:lnSpc>
              <a:spcBef>
                <a:spcPts val="945"/>
              </a:spcBef>
            </a:pPr>
            <a:r>
              <a:rPr lang="ja-JP" altLang="en-US" sz="1400" b="1" dirty="0">
                <a:latin typeface="+mn-ea"/>
              </a:rPr>
              <a:t>①「カメラ選択</a:t>
            </a:r>
            <a:r>
              <a:rPr lang="en-US" altLang="ja-JP" sz="1400" b="1" dirty="0">
                <a:latin typeface="+mn-ea"/>
              </a:rPr>
              <a:t>(</a:t>
            </a:r>
            <a:r>
              <a:rPr lang="ja-JP" altLang="en-US" sz="1400" b="1" dirty="0">
                <a:latin typeface="+mn-ea"/>
              </a:rPr>
              <a:t>用途別</a:t>
            </a:r>
            <a:r>
              <a:rPr lang="en-US" altLang="ja-JP" sz="1400" b="1" dirty="0">
                <a:latin typeface="+mn-ea"/>
              </a:rPr>
              <a:t>)</a:t>
            </a:r>
            <a:r>
              <a:rPr lang="ja-JP" altLang="en-US" sz="1400" b="1" dirty="0">
                <a:latin typeface="+mn-ea"/>
              </a:rPr>
              <a:t>」から使用する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アプリケーション、屋内</a:t>
            </a:r>
            <a:r>
              <a:rPr lang="en-US" altLang="ja-JP" sz="1400" b="1" dirty="0">
                <a:latin typeface="+mn-ea"/>
              </a:rPr>
              <a:t>/</a:t>
            </a:r>
            <a:r>
              <a:rPr lang="ja-JP" altLang="en-US" sz="1400" b="1" dirty="0">
                <a:latin typeface="+mn-ea"/>
              </a:rPr>
              <a:t>屋外、カメラ機種を選択、アイコンをドラッグ</a:t>
            </a:r>
            <a:r>
              <a:rPr lang="en-US" altLang="ja-JP" sz="1400" b="1" dirty="0">
                <a:latin typeface="+mn-ea"/>
              </a:rPr>
              <a:t>&amp;</a:t>
            </a:r>
            <a:r>
              <a:rPr lang="ja-JP" altLang="en-US" sz="1400" b="1" dirty="0">
                <a:latin typeface="+mn-ea"/>
              </a:rPr>
              <a:t>ドロップで任意の位置に設定</a:t>
            </a:r>
            <a:endParaRPr lang="en-US" altLang="ja-JP" sz="1400" b="1" dirty="0">
              <a:latin typeface="+mn-ea"/>
            </a:endParaRPr>
          </a:p>
          <a:p>
            <a:pPr marL="273050">
              <a:lnSpc>
                <a:spcPct val="110000"/>
              </a:lnSpc>
            </a:pPr>
            <a:r>
              <a:rPr lang="ja-JP" altLang="en-US" sz="1400" b="1" dirty="0">
                <a:latin typeface="+mn-ea"/>
              </a:rPr>
              <a:t>（左例では、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動体検知、屋外ドームを選択）</a:t>
            </a:r>
            <a:endParaRPr lang="en-US" altLang="ja-JP" sz="1400" b="1" dirty="0">
              <a:latin typeface="+mn-ea"/>
            </a:endParaRPr>
          </a:p>
          <a:p>
            <a:pPr marL="273050" indent="-273050">
              <a:lnSpc>
                <a:spcPct val="110000"/>
              </a:lnSpc>
              <a:spcBef>
                <a:spcPts val="1200"/>
              </a:spcBef>
            </a:pPr>
            <a:r>
              <a:rPr lang="ja-JP" altLang="en-US" sz="1400" b="1" dirty="0">
                <a:latin typeface="+mn-ea"/>
              </a:rPr>
              <a:t>②「品番」から、該当の品番を選択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1400" b="1" dirty="0">
                <a:latin typeface="+mn-ea"/>
              </a:rPr>
              <a:t>③ 高さを設定し、角度を調整</a:t>
            </a:r>
            <a:endParaRPr lang="en-US" altLang="ja-JP" sz="1400" b="1" dirty="0">
              <a:latin typeface="+mn-ea"/>
            </a:endParaRPr>
          </a:p>
          <a:p>
            <a:pPr marL="265113" indent="-265113">
              <a:lnSpc>
                <a:spcPct val="110000"/>
              </a:lnSpc>
              <a:spcBef>
                <a:spcPts val="1200"/>
              </a:spcBef>
            </a:pPr>
            <a:r>
              <a:rPr lang="ja-JP" altLang="en-US" sz="1400" b="1" dirty="0">
                <a:latin typeface="+mn-ea"/>
              </a:rPr>
              <a:t>④ 視野角を調整（左図のように撮像範囲の末端をドラッグしても調整可能）</a:t>
            </a:r>
            <a:endParaRPr lang="en-US" altLang="ja-JP" sz="1400" b="1" dirty="0">
              <a:latin typeface="+mn-ea"/>
            </a:endParaRPr>
          </a:p>
          <a:p>
            <a:pPr marL="265113">
              <a:lnSpc>
                <a:spcPct val="110000"/>
              </a:lnSpc>
              <a:spcBef>
                <a:spcPts val="600"/>
              </a:spcBef>
            </a:pPr>
            <a:r>
              <a:rPr lang="ja-JP" altLang="en-US" sz="1400" b="1" dirty="0">
                <a:latin typeface="+mn-ea"/>
              </a:rPr>
              <a:t>＊視野角調整は</a:t>
            </a:r>
            <a:r>
              <a:rPr lang="en-US" altLang="ja-JP" sz="1400" b="1" dirty="0">
                <a:latin typeface="+mn-ea"/>
              </a:rPr>
              <a:t>2MP</a:t>
            </a:r>
            <a:r>
              <a:rPr lang="ja-JP" altLang="en-US" sz="1400" b="1" dirty="0">
                <a:latin typeface="+mn-ea"/>
              </a:rPr>
              <a:t>モデルのみ</a:t>
            </a:r>
            <a:endParaRPr lang="en-US" altLang="ja-JP" sz="1400" b="1" dirty="0">
              <a:latin typeface="+mn-ea"/>
            </a:endParaRPr>
          </a:p>
          <a:p>
            <a:pPr marL="361950">
              <a:lnSpc>
                <a:spcPct val="110000"/>
              </a:lnSpc>
            </a:pPr>
            <a:r>
              <a:rPr lang="ja-JP" altLang="en-US" sz="1200" b="1" dirty="0">
                <a:latin typeface="+mn-ea"/>
              </a:rPr>
              <a:t>（</a:t>
            </a:r>
            <a:r>
              <a:rPr lang="en-US" altLang="ja-JP" sz="1200" b="1" dirty="0">
                <a:latin typeface="+mn-ea"/>
              </a:rPr>
              <a:t>WV-S66300-Z4L</a:t>
            </a:r>
            <a:r>
              <a:rPr lang="ja-JP" altLang="en-US" sz="1200" b="1" dirty="0">
                <a:latin typeface="+mn-ea"/>
              </a:rPr>
              <a:t> </a:t>
            </a:r>
            <a:r>
              <a:rPr lang="en-US" altLang="ja-JP" sz="1200" b="1" dirty="0">
                <a:latin typeface="+mn-ea"/>
              </a:rPr>
              <a:t>/</a:t>
            </a:r>
            <a:r>
              <a:rPr lang="ja-JP" altLang="en-US" sz="1200" b="1" dirty="0">
                <a:latin typeface="+mn-ea"/>
              </a:rPr>
              <a:t> </a:t>
            </a:r>
            <a:r>
              <a:rPr lang="en-US" altLang="ja-JP" sz="1200" b="1" dirty="0">
                <a:latin typeface="+mn-ea"/>
              </a:rPr>
              <a:t>WV-X66300-Z4LS </a:t>
            </a:r>
            <a:r>
              <a:rPr lang="ja-JP" altLang="en-US" sz="1200" b="1" dirty="0">
                <a:latin typeface="+mn-ea"/>
              </a:rPr>
              <a:t>）</a:t>
            </a:r>
            <a:endParaRPr lang="en-US" altLang="ja-JP" sz="1200" b="1" dirty="0">
              <a:latin typeface="+mn-ea"/>
            </a:endParaRPr>
          </a:p>
          <a:p>
            <a:pPr marL="265113" indent="-265113">
              <a:lnSpc>
                <a:spcPct val="110000"/>
              </a:lnSpc>
              <a:spcBef>
                <a:spcPts val="1200"/>
              </a:spcBef>
            </a:pPr>
            <a:r>
              <a:rPr lang="ja-JP" altLang="en-US" sz="1400" b="1" dirty="0">
                <a:latin typeface="+mn-ea"/>
              </a:rPr>
              <a:t>⑤ 人のアイコンをドラッグしながら移動させて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アプリの検知可能エリアを確認・決定</a:t>
            </a:r>
            <a:endParaRPr lang="en-US" altLang="ja-JP" sz="14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5EA789-0C41-5447-5838-4980DAB82B06}"/>
              </a:ext>
            </a:extLst>
          </p:cNvPr>
          <p:cNvSpPr txBox="1"/>
          <p:nvPr/>
        </p:nvSpPr>
        <p:spPr>
          <a:xfrm>
            <a:off x="212154" y="730107"/>
            <a:ext cx="4307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■</a:t>
            </a:r>
            <a:r>
              <a:rPr lang="en-US" altLang="ja-JP" sz="2000" b="1" dirty="0">
                <a:latin typeface="+mn-ea"/>
              </a:rPr>
              <a:t>SDT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Ver. 4.00</a:t>
            </a:r>
            <a:r>
              <a:rPr lang="ja-JP" altLang="en-US" sz="1400" b="1" dirty="0">
                <a:latin typeface="+mn-ea"/>
              </a:rPr>
              <a:t> </a:t>
            </a:r>
            <a:r>
              <a:rPr lang="ja-JP" altLang="en-US" sz="2000" b="1" dirty="0">
                <a:latin typeface="+mn-ea"/>
              </a:rPr>
              <a:t>以降で対応</a:t>
            </a:r>
            <a:endParaRPr lang="en-US" altLang="ja-JP" sz="2000" b="1" dirty="0">
              <a:latin typeface="+mn-ea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D197112-967E-CD0C-1BFD-6EA61928FFA5}"/>
              </a:ext>
            </a:extLst>
          </p:cNvPr>
          <p:cNvSpPr/>
          <p:nvPr/>
        </p:nvSpPr>
        <p:spPr>
          <a:xfrm>
            <a:off x="7933258" y="2718361"/>
            <a:ext cx="889755" cy="262463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A1605872-E5B8-259F-1227-CA0F24D174B4}"/>
              </a:ext>
            </a:extLst>
          </p:cNvPr>
          <p:cNvSpPr/>
          <p:nvPr/>
        </p:nvSpPr>
        <p:spPr>
          <a:xfrm>
            <a:off x="3952240" y="3608371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9F3EB3B-BC8D-5B1E-2194-73CA56B01A9E}"/>
              </a:ext>
            </a:extLst>
          </p:cNvPr>
          <p:cNvSpPr/>
          <p:nvPr/>
        </p:nvSpPr>
        <p:spPr>
          <a:xfrm>
            <a:off x="7577208" y="2255648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ja-JP" altLang="en-US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２</a:t>
            </a: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A5701E-E979-5031-8985-0A95BFFB5373}"/>
              </a:ext>
            </a:extLst>
          </p:cNvPr>
          <p:cNvSpPr/>
          <p:nvPr/>
        </p:nvSpPr>
        <p:spPr>
          <a:xfrm>
            <a:off x="7577208" y="2705036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DA19EEC8-0A5D-B6E8-6571-4574C2532B8F}"/>
              </a:ext>
            </a:extLst>
          </p:cNvPr>
          <p:cNvSpPr/>
          <p:nvPr/>
        </p:nvSpPr>
        <p:spPr>
          <a:xfrm>
            <a:off x="8240677" y="3158640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19A9C05-115B-1270-E84B-E920B9739FE1}"/>
              </a:ext>
            </a:extLst>
          </p:cNvPr>
          <p:cNvSpPr/>
          <p:nvPr/>
        </p:nvSpPr>
        <p:spPr>
          <a:xfrm>
            <a:off x="3505314" y="2497313"/>
            <a:ext cx="446926" cy="386761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1F00148-E14D-236E-23E3-6703D9C22A49}"/>
              </a:ext>
            </a:extLst>
          </p:cNvPr>
          <p:cNvSpPr/>
          <p:nvPr/>
        </p:nvSpPr>
        <p:spPr>
          <a:xfrm>
            <a:off x="3197264" y="2381409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5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F72D17-001D-F6C2-4CB2-2598672BDBE5}"/>
              </a:ext>
            </a:extLst>
          </p:cNvPr>
          <p:cNvSpPr txBox="1"/>
          <p:nvPr/>
        </p:nvSpPr>
        <p:spPr>
          <a:xfrm>
            <a:off x="500287" y="1154467"/>
            <a:ext cx="12858007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en-US" altLang="ja-JP" sz="1800" b="1" dirty="0">
                <a:latin typeface="+mn-ea"/>
              </a:rPr>
              <a:t>SDT</a:t>
            </a:r>
            <a:r>
              <a:rPr kumimoji="1" lang="ja-JP" altLang="en-US" sz="1800" b="1" dirty="0">
                <a:latin typeface="+mn-ea"/>
              </a:rPr>
              <a:t>の</a:t>
            </a:r>
            <a:r>
              <a:rPr kumimoji="1" lang="en-US" altLang="ja-JP" sz="1800" b="1" dirty="0">
                <a:latin typeface="+mn-ea"/>
              </a:rPr>
              <a:t>URL</a:t>
            </a:r>
            <a:r>
              <a:rPr kumimoji="1" lang="ja-JP" altLang="en-US" sz="1800" b="1" dirty="0">
                <a:latin typeface="+mn-ea"/>
              </a:rPr>
              <a:t>：</a:t>
            </a:r>
            <a:r>
              <a:rPr kumimoji="1" lang="en-US" altLang="ja-JP" sz="1800" b="1" dirty="0">
                <a:latin typeface="+mn-ea"/>
                <a:hlinkClick r:id="rId3"/>
              </a:rPr>
              <a:t>https://sdt.i-pro.com/i-pro/</a:t>
            </a:r>
            <a:endParaRPr kumimoji="1" lang="en-US" altLang="ja-JP" sz="1800" b="1" dirty="0"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ja-JP" altLang="en-US" sz="1800" b="1" dirty="0">
                <a:latin typeface="+mn-ea"/>
              </a:rPr>
              <a:t>操作説明書：</a:t>
            </a:r>
            <a:r>
              <a:rPr lang="en-US" altLang="ja-JP" sz="1800" b="1" dirty="0">
                <a:latin typeface="+mn-ea"/>
                <a:hlinkClick r:id="rId4"/>
              </a:rPr>
              <a:t>https://www.psn-web.net/ssbu-t/Useful_tool/SystemDesignTool/SDT_Operation_Guide_ipro_jp.pdf</a:t>
            </a:r>
            <a:endParaRPr lang="en-US" altLang="ja-JP" sz="1800" b="1" dirty="0">
              <a:latin typeface="+mn-ea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650BEBA-E3DC-92E2-26EF-4290A26EE3E7}"/>
              </a:ext>
            </a:extLst>
          </p:cNvPr>
          <p:cNvSpPr/>
          <p:nvPr/>
        </p:nvSpPr>
        <p:spPr>
          <a:xfrm>
            <a:off x="7926061" y="2294034"/>
            <a:ext cx="1393054" cy="262463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4721621-0367-3FBC-B9E4-7EF2EDB3943A}"/>
              </a:ext>
            </a:extLst>
          </p:cNvPr>
          <p:cNvSpPr txBox="1"/>
          <p:nvPr/>
        </p:nvSpPr>
        <p:spPr>
          <a:xfrm>
            <a:off x="3697080" y="3101701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ドラッグ</a:t>
            </a:r>
            <a:endParaRPr kumimoji="1" lang="en-US" altLang="ja-JP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l"/>
            <a:r>
              <a:rPr lang="ja-JP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　</a:t>
            </a:r>
            <a:r>
              <a:rPr kumimoji="1" lang="ja-JP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＆ドロップ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760F781E-F9AA-4B6C-CA88-1E6F81DF7A38}"/>
              </a:ext>
            </a:extLst>
          </p:cNvPr>
          <p:cNvSpPr/>
          <p:nvPr/>
        </p:nvSpPr>
        <p:spPr>
          <a:xfrm>
            <a:off x="8634694" y="3172616"/>
            <a:ext cx="684421" cy="262464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053AFDFA-FF4C-D006-AE24-C8C8C4949F9F}"/>
              </a:ext>
            </a:extLst>
          </p:cNvPr>
          <p:cNvSpPr/>
          <p:nvPr/>
        </p:nvSpPr>
        <p:spPr>
          <a:xfrm>
            <a:off x="304800" y="3363311"/>
            <a:ext cx="3037490" cy="1786759"/>
          </a:xfrm>
          <a:custGeom>
            <a:avLst/>
            <a:gdLst>
              <a:gd name="connsiteX0" fmla="*/ 0 w 3037490"/>
              <a:gd name="connsiteY0" fmla="*/ 1271752 h 1786759"/>
              <a:gd name="connsiteX1" fmla="*/ 2312276 w 3037490"/>
              <a:gd name="connsiteY1" fmla="*/ 1271752 h 1786759"/>
              <a:gd name="connsiteX2" fmla="*/ 2312276 w 3037490"/>
              <a:gd name="connsiteY2" fmla="*/ 0 h 1786759"/>
              <a:gd name="connsiteX3" fmla="*/ 3037490 w 3037490"/>
              <a:gd name="connsiteY3" fmla="*/ 0 h 1786759"/>
              <a:gd name="connsiteX4" fmla="*/ 3037490 w 3037490"/>
              <a:gd name="connsiteY4" fmla="*/ 430924 h 1786759"/>
              <a:gd name="connsiteX5" fmla="*/ 2459421 w 3037490"/>
              <a:gd name="connsiteY5" fmla="*/ 430924 h 1786759"/>
              <a:gd name="connsiteX6" fmla="*/ 2459421 w 3037490"/>
              <a:gd name="connsiteY6" fmla="*/ 1786759 h 1786759"/>
              <a:gd name="connsiteX7" fmla="*/ 1124607 w 3037490"/>
              <a:gd name="connsiteY7" fmla="*/ 1786759 h 1786759"/>
              <a:gd name="connsiteX8" fmla="*/ 1124607 w 3037490"/>
              <a:gd name="connsiteY8" fmla="*/ 1481959 h 1786759"/>
              <a:gd name="connsiteX9" fmla="*/ 10510 w 3037490"/>
              <a:gd name="connsiteY9" fmla="*/ 1481959 h 1786759"/>
              <a:gd name="connsiteX10" fmla="*/ 0 w 3037490"/>
              <a:gd name="connsiteY10" fmla="*/ 1271752 h 178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37490" h="1786759">
                <a:moveTo>
                  <a:pt x="0" y="1271752"/>
                </a:moveTo>
                <a:lnTo>
                  <a:pt x="2312276" y="1271752"/>
                </a:lnTo>
                <a:lnTo>
                  <a:pt x="2312276" y="0"/>
                </a:lnTo>
                <a:lnTo>
                  <a:pt x="3037490" y="0"/>
                </a:lnTo>
                <a:lnTo>
                  <a:pt x="3037490" y="430924"/>
                </a:lnTo>
                <a:lnTo>
                  <a:pt x="2459421" y="430924"/>
                </a:lnTo>
                <a:lnTo>
                  <a:pt x="2459421" y="1786759"/>
                </a:lnTo>
                <a:lnTo>
                  <a:pt x="1124607" y="1786759"/>
                </a:lnTo>
                <a:lnTo>
                  <a:pt x="1124607" y="1481959"/>
                </a:lnTo>
                <a:lnTo>
                  <a:pt x="10510" y="1481959"/>
                </a:lnTo>
                <a:lnTo>
                  <a:pt x="0" y="1271752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1D688C96-69CA-ADA7-03F1-13BCA849E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934" y="3608371"/>
            <a:ext cx="784406" cy="55979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A3A6C3C-CE92-F3A3-CCA3-394E4EF4A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951" y="4530139"/>
            <a:ext cx="2403851" cy="291283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E50117-9742-EC5E-F6D6-0A1498F086C2}"/>
              </a:ext>
            </a:extLst>
          </p:cNvPr>
          <p:cNvSpPr/>
          <p:nvPr/>
        </p:nvSpPr>
        <p:spPr>
          <a:xfrm>
            <a:off x="4493853" y="5737221"/>
            <a:ext cx="1672425" cy="321544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B5C8A01-8553-3A4E-16B3-5C6C158C19C4}"/>
              </a:ext>
            </a:extLst>
          </p:cNvPr>
          <p:cNvCxnSpPr>
            <a:cxnSpLocks/>
            <a:stCxn id="26" idx="3"/>
            <a:endCxn id="10" idx="3"/>
          </p:cNvCxnSpPr>
          <p:nvPr/>
        </p:nvCxnSpPr>
        <p:spPr>
          <a:xfrm flipH="1">
            <a:off x="6166278" y="2425266"/>
            <a:ext cx="3152837" cy="3472727"/>
          </a:xfrm>
          <a:prstGeom prst="bentConnector3">
            <a:avLst>
              <a:gd name="adj1" fmla="val -15585"/>
            </a:avLst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楕円 30">
            <a:extLst>
              <a:ext uri="{FF2B5EF4-FFF2-40B4-BE49-F238E27FC236}">
                <a16:creationId xmlns:a16="http://schemas.microsoft.com/office/drawing/2014/main" id="{B458FE37-7395-3867-4513-5CD766F2A282}"/>
              </a:ext>
            </a:extLst>
          </p:cNvPr>
          <p:cNvSpPr/>
          <p:nvPr/>
        </p:nvSpPr>
        <p:spPr>
          <a:xfrm>
            <a:off x="4957047" y="2499917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CAA42F4E-CA42-EAA1-4F44-96952A1E9F6C}"/>
              </a:ext>
            </a:extLst>
          </p:cNvPr>
          <p:cNvSpPr/>
          <p:nvPr/>
        </p:nvSpPr>
        <p:spPr>
          <a:xfrm>
            <a:off x="4520041" y="2651931"/>
            <a:ext cx="378206" cy="276076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87B3B6C-CAC7-36DC-B747-5C3771FBE60B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5" name="テキスト ボックス 4">
              <a:hlinkClick r:id="rId7" action="ppaction://hlinksldjump"/>
              <a:extLst>
                <a:ext uri="{FF2B5EF4-FFF2-40B4-BE49-F238E27FC236}">
                  <a16:creationId xmlns:a16="http://schemas.microsoft.com/office/drawing/2014/main" id="{C284C2C5-B0E6-887E-C3D3-F79A476094B6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8" action="ppaction://hlinksldjump"/>
              <a:extLst>
                <a:ext uri="{FF2B5EF4-FFF2-40B4-BE49-F238E27FC236}">
                  <a16:creationId xmlns:a16="http://schemas.microsoft.com/office/drawing/2014/main" id="{94B992BA-F6AC-8973-3150-99D92177B2FE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898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２．</a:t>
            </a:r>
            <a:r>
              <a:rPr kumimoji="1" lang="ja-JP" altLang="en-US" dirty="0"/>
              <a:t>施工・調整</a:t>
            </a:r>
          </a:p>
        </p:txBody>
      </p:sp>
    </p:spTree>
    <p:extLst>
      <p:ext uri="{BB962C8B-B14F-4D97-AF65-F5344CB8AC3E}">
        <p14:creationId xmlns:p14="http://schemas.microsoft.com/office/powerpoint/2010/main" val="2415372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2-1. </a:t>
            </a:r>
            <a:r>
              <a:rPr kumimoji="1" lang="ja-JP" altLang="en-US" dirty="0"/>
              <a:t>取扱説明書（設置編）へのアクセス方法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1B796C-E500-EAD3-4DD3-CAC776D928F9}"/>
              </a:ext>
            </a:extLst>
          </p:cNvPr>
          <p:cNvSpPr txBox="1"/>
          <p:nvPr/>
        </p:nvSpPr>
        <p:spPr>
          <a:xfrm>
            <a:off x="2242027" y="728853"/>
            <a:ext cx="6637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latin typeface="+mn-ea"/>
                <a:hlinkClick r:id="rId3"/>
              </a:rPr>
              <a:t>https://www.youtube.com/watch?v=dbPIWDW0uAk</a:t>
            </a:r>
            <a:endParaRPr lang="ja-JP" altLang="en-US" sz="16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9B0DB1-DD5D-ADB9-4901-E06D7814507C}"/>
              </a:ext>
            </a:extLst>
          </p:cNvPr>
          <p:cNvSpPr txBox="1"/>
          <p:nvPr/>
        </p:nvSpPr>
        <p:spPr>
          <a:xfrm>
            <a:off x="81341" y="698075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pic>
        <p:nvPicPr>
          <p:cNvPr id="4" name="オンライン メディア 3" title="取扱説明書へのアクセス方法">
            <a:hlinkClick r:id="" action="ppaction://media"/>
            <a:extLst>
              <a:ext uri="{FF2B5EF4-FFF2-40B4-BE49-F238E27FC236}">
                <a16:creationId xmlns:a16="http://schemas.microsoft.com/office/drawing/2014/main" id="{38570426-DE57-B648-04E2-580A513EC4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7719" y="1402617"/>
            <a:ext cx="9070222" cy="51246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E7A31B-EC34-4408-7016-8B8C912AF061}"/>
              </a:ext>
            </a:extLst>
          </p:cNvPr>
          <p:cNvSpPr txBox="1"/>
          <p:nvPr/>
        </p:nvSpPr>
        <p:spPr>
          <a:xfrm>
            <a:off x="9948673" y="1207008"/>
            <a:ext cx="40038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000" b="1" dirty="0">
                <a:latin typeface="+mn-ea"/>
              </a:rPr>
              <a:t>梱包箱の側面にある</a:t>
            </a:r>
            <a:r>
              <a:rPr lang="ja-JP" altLang="en-US" sz="2000" b="1" dirty="0">
                <a:latin typeface="+mn-ea"/>
              </a:rPr>
              <a:t>「</a:t>
            </a:r>
            <a:r>
              <a:rPr kumimoji="1" lang="en-US" altLang="ja-JP" sz="2000" b="1" dirty="0">
                <a:latin typeface="+mn-ea"/>
              </a:rPr>
              <a:t>2</a:t>
            </a:r>
            <a:r>
              <a:rPr kumimoji="1" lang="ja-JP" altLang="en-US" sz="2000" b="1" dirty="0">
                <a:latin typeface="+mn-ea"/>
              </a:rPr>
              <a:t>次元バーコード」より、取扱説明書「設置編」にアクセス可能</a:t>
            </a:r>
          </a:p>
          <a:p>
            <a:pPr algn="l"/>
            <a:endParaRPr kumimoji="1" lang="ja-JP" altLang="en-US" sz="20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59A68BA-2695-3A50-CAEB-7D8D311F1920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8" name="テキスト ボックス 7">
              <a:hlinkClick r:id="rId5" action="ppaction://hlinksldjump"/>
              <a:extLst>
                <a:ext uri="{FF2B5EF4-FFF2-40B4-BE49-F238E27FC236}">
                  <a16:creationId xmlns:a16="http://schemas.microsoft.com/office/drawing/2014/main" id="{C8972AD6-7CAE-B365-4A49-84B1867387AB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9" name="正方形/長方形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5B8AB39-80B0-BB2A-5A4E-862A557A0DFF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55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開梱・同梱物の確認</a:t>
            </a:r>
            <a:r>
              <a:rPr lang="ja-JP" altLang="en-US" dirty="0"/>
              <a:t>：屋外ハウジング一体（</a:t>
            </a:r>
            <a:r>
              <a:rPr lang="en-US" altLang="ja-JP" dirty="0"/>
              <a:t>WV-X15xxx</a:t>
            </a:r>
            <a:r>
              <a:rPr lang="ja-JP" altLang="en-US" dirty="0"/>
              <a:t>シリーズ）</a:t>
            </a:r>
            <a:endParaRPr kumimoji="1"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EC5A99B-089E-D220-1B96-3EC1FE423AB0}"/>
              </a:ext>
            </a:extLst>
          </p:cNvPr>
          <p:cNvGrpSpPr/>
          <p:nvPr/>
        </p:nvGrpSpPr>
        <p:grpSpPr>
          <a:xfrm>
            <a:off x="1085229" y="1490608"/>
            <a:ext cx="10696868" cy="5658115"/>
            <a:chOff x="506262" y="1637753"/>
            <a:chExt cx="10108041" cy="5346655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7E5703C-B860-9AD7-EF0B-B67C344DB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5734" y="1637753"/>
              <a:ext cx="9888569" cy="5346655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6DA67E4C-0E26-FDAA-1197-1D9117AA2399}"/>
                </a:ext>
              </a:extLst>
            </p:cNvPr>
            <p:cNvSpPr txBox="1"/>
            <p:nvPr/>
          </p:nvSpPr>
          <p:spPr>
            <a:xfrm>
              <a:off x="1826816" y="2004384"/>
              <a:ext cx="2439392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アダプターボックス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2B89B36-49B3-71B3-331A-866700B3C701}"/>
                </a:ext>
              </a:extLst>
            </p:cNvPr>
            <p:cNvSpPr txBox="1"/>
            <p:nvPr/>
          </p:nvSpPr>
          <p:spPr>
            <a:xfrm>
              <a:off x="506262" y="4916546"/>
              <a:ext cx="1721932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en-US" altLang="ja-JP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RJ45</a:t>
              </a:r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キャップ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C1B9448-1F0C-1037-A6B6-E0712EDF7D3A}"/>
                </a:ext>
              </a:extLst>
            </p:cNvPr>
            <p:cNvSpPr txBox="1"/>
            <p:nvPr/>
          </p:nvSpPr>
          <p:spPr>
            <a:xfrm>
              <a:off x="3395914" y="5792715"/>
              <a:ext cx="2336319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kumimoji="1"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グロメットカバー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0E1C79FA-223B-E8F7-3972-A7D8A93F50B4}"/>
                </a:ext>
              </a:extLst>
            </p:cNvPr>
            <p:cNvSpPr txBox="1"/>
            <p:nvPr/>
          </p:nvSpPr>
          <p:spPr>
            <a:xfrm>
              <a:off x="6620641" y="2331183"/>
              <a:ext cx="2126063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カメラ本体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469BC60-47BA-E9B3-9EFD-60398A7DBEC6}"/>
                </a:ext>
              </a:extLst>
            </p:cNvPr>
            <p:cNvSpPr txBox="1"/>
            <p:nvPr/>
          </p:nvSpPr>
          <p:spPr>
            <a:xfrm>
              <a:off x="4182126" y="4667676"/>
              <a:ext cx="3999216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kumimoji="1"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取付ねじ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412AAB8-1C95-7DA2-5B1A-65CAE1264BF6}"/>
                </a:ext>
              </a:extLst>
            </p:cNvPr>
            <p:cNvSpPr txBox="1"/>
            <p:nvPr/>
          </p:nvSpPr>
          <p:spPr>
            <a:xfrm>
              <a:off x="3846905" y="4112888"/>
              <a:ext cx="1927575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kumimoji="1"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グロメット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EB1B614-1298-2A84-0199-3C261510EB1E}"/>
                </a:ext>
              </a:extLst>
            </p:cNvPr>
            <p:cNvSpPr txBox="1"/>
            <p:nvPr/>
          </p:nvSpPr>
          <p:spPr>
            <a:xfrm>
              <a:off x="878316" y="5790510"/>
              <a:ext cx="2439392" cy="7721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kumimoji="1"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アダプターボックス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  <a:p>
              <a:pPr algn="ctr"/>
              <a:r>
                <a:rPr kumimoji="1"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取付ピン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50136A6-0C73-2A94-B593-035393B2259B}"/>
              </a:ext>
            </a:extLst>
          </p:cNvPr>
          <p:cNvSpPr txBox="1"/>
          <p:nvPr/>
        </p:nvSpPr>
        <p:spPr>
          <a:xfrm>
            <a:off x="824975" y="734893"/>
            <a:ext cx="5314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■開梱時に本体と同梱物をご確認ください。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E35FFFF-E4FC-F33D-6491-6337830ED0B1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5" name="テキスト ボックス 4">
              <a:hlinkClick r:id="rId3" action="ppaction://hlinksldjump"/>
              <a:extLst>
                <a:ext uri="{FF2B5EF4-FFF2-40B4-BE49-F238E27FC236}">
                  <a16:creationId xmlns:a16="http://schemas.microsoft.com/office/drawing/2014/main" id="{8A22C3C9-6658-EFB3-06D6-955AF22DC7E9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7" name="正方形/長方形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A3FD1FB-6E76-320A-C344-C2AEFF0059BD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6575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開梱・同梱物の確認</a:t>
            </a:r>
            <a:r>
              <a:rPr lang="ja-JP" altLang="en-US" dirty="0"/>
              <a:t>：屋内ドーム（</a:t>
            </a:r>
            <a:r>
              <a:rPr lang="en-US" altLang="ja-JP" dirty="0"/>
              <a:t>WV-X22xxx</a:t>
            </a:r>
            <a:r>
              <a:rPr lang="ja-JP" altLang="en-US" dirty="0"/>
              <a:t>シリーズ）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F2D217-037F-79AD-CCB9-EADCB2C9CE6C}"/>
              </a:ext>
            </a:extLst>
          </p:cNvPr>
          <p:cNvSpPr txBox="1"/>
          <p:nvPr/>
        </p:nvSpPr>
        <p:spPr>
          <a:xfrm>
            <a:off x="824975" y="734893"/>
            <a:ext cx="5314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■開梱時に本体と同梱物をご確認ください。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280FEA1-F247-67E9-D304-9574A49F1E71}"/>
              </a:ext>
            </a:extLst>
          </p:cNvPr>
          <p:cNvGrpSpPr/>
          <p:nvPr/>
        </p:nvGrpSpPr>
        <p:grpSpPr>
          <a:xfrm>
            <a:off x="1505903" y="1520442"/>
            <a:ext cx="7291448" cy="5611432"/>
            <a:chOff x="1001406" y="1678097"/>
            <a:chExt cx="7291448" cy="5611432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3E35CC4-2F76-5B28-CD74-A9E3C8DE8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1406" y="1711206"/>
              <a:ext cx="7291448" cy="5578323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13350E6-31A7-9CF1-B47D-E18BB58CB4F9}"/>
                </a:ext>
              </a:extLst>
            </p:cNvPr>
            <p:cNvSpPr txBox="1"/>
            <p:nvPr/>
          </p:nvSpPr>
          <p:spPr>
            <a:xfrm>
              <a:off x="1782632" y="1678097"/>
              <a:ext cx="2221806" cy="6657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型　紙</a:t>
              </a:r>
              <a:endPara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14A68A4-A6E1-9C54-52A3-B8E9AF7FE6CA}"/>
                </a:ext>
              </a:extLst>
            </p:cNvPr>
            <p:cNvSpPr txBox="1"/>
            <p:nvPr/>
          </p:nvSpPr>
          <p:spPr>
            <a:xfrm>
              <a:off x="4851780" y="2234829"/>
              <a:ext cx="2526478" cy="6657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カメラ本体</a:t>
              </a:r>
              <a:endPara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DABB5EC0-DE2A-6858-5E9D-1889EC886944}"/>
                </a:ext>
              </a:extLst>
            </p:cNvPr>
            <p:cNvSpPr txBox="1"/>
            <p:nvPr/>
          </p:nvSpPr>
          <p:spPr>
            <a:xfrm>
              <a:off x="1510485" y="5205594"/>
              <a:ext cx="4973247" cy="156306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tIns="108000" bIns="108000" rtlCol="0" anchor="ctr" anchorCtr="1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・電源用端子台</a:t>
              </a: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・外部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I/O</a:t>
              </a:r>
              <a:r>
                <a:rPr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用端子台</a:t>
              </a: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kumimoji="1"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（いずれもカメラ本体に装着済）</a:t>
              </a:r>
              <a:endPara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805357A-C753-85CE-C65D-D1EC240ADCB5}"/>
                </a:ext>
              </a:extLst>
            </p:cNvPr>
            <p:cNvSpPr txBox="1"/>
            <p:nvPr/>
          </p:nvSpPr>
          <p:spPr>
            <a:xfrm>
              <a:off x="6850993" y="5764556"/>
              <a:ext cx="1441861" cy="7077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ビット</a:t>
              </a:r>
              <a:endPara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CF81142-3F87-6470-9F7A-1CB001610687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6" name="テキスト ボックス 5">
              <a:hlinkClick r:id="rId3" action="ppaction://hlinksldjump"/>
              <a:extLst>
                <a:ext uri="{FF2B5EF4-FFF2-40B4-BE49-F238E27FC236}">
                  <a16:creationId xmlns:a16="http://schemas.microsoft.com/office/drawing/2014/main" id="{4C537FC1-E969-3695-1829-8C8A2C4A3397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4" action="ppaction://hlinksldjump"/>
              <a:extLst>
                <a:ext uri="{FF2B5EF4-FFF2-40B4-BE49-F238E27FC236}">
                  <a16:creationId xmlns:a16="http://schemas.microsoft.com/office/drawing/2014/main" id="{A00A8006-6AC9-DBBA-CF08-492B4D601ED7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1376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開梱・同梱物の確認</a:t>
            </a:r>
            <a:r>
              <a:rPr lang="ja-JP" altLang="en-US" dirty="0"/>
              <a:t>：屋外ドーム（</a:t>
            </a:r>
            <a:r>
              <a:rPr lang="en-US" altLang="ja-JP" dirty="0"/>
              <a:t>WV-X25xxx</a:t>
            </a:r>
            <a:r>
              <a:rPr lang="ja-JP" altLang="en-US" dirty="0"/>
              <a:t>シリーズ）</a:t>
            </a:r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DB127D1-386F-FE9E-2745-ACFC10BBEF66}"/>
              </a:ext>
            </a:extLst>
          </p:cNvPr>
          <p:cNvGrpSpPr/>
          <p:nvPr/>
        </p:nvGrpSpPr>
        <p:grpSpPr>
          <a:xfrm>
            <a:off x="1134058" y="1507252"/>
            <a:ext cx="9202089" cy="5744886"/>
            <a:chOff x="1260183" y="2330104"/>
            <a:chExt cx="8144962" cy="5084919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3F40FEC-E503-EAF9-1581-39E78973F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0183" y="2330104"/>
              <a:ext cx="8144962" cy="5011346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1346F11A-1892-249D-12BC-D071A6DD5BAB}"/>
                </a:ext>
              </a:extLst>
            </p:cNvPr>
            <p:cNvSpPr txBox="1"/>
            <p:nvPr/>
          </p:nvSpPr>
          <p:spPr>
            <a:xfrm>
              <a:off x="3688139" y="5836422"/>
              <a:ext cx="2439392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ビット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2068961A-306C-0EF7-4809-C7D7ECDE4AEA}"/>
                </a:ext>
              </a:extLst>
            </p:cNvPr>
            <p:cNvSpPr txBox="1"/>
            <p:nvPr/>
          </p:nvSpPr>
          <p:spPr>
            <a:xfrm>
              <a:off x="1407513" y="3285330"/>
              <a:ext cx="2439392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アタッチメント金具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B377258-BDFE-E04B-A849-057B5A257AE6}"/>
                </a:ext>
              </a:extLst>
            </p:cNvPr>
            <p:cNvSpPr txBox="1"/>
            <p:nvPr/>
          </p:nvSpPr>
          <p:spPr>
            <a:xfrm>
              <a:off x="1819868" y="4489649"/>
              <a:ext cx="3236173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接続管用アタッチメント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737A6DC-4A32-5570-8D87-5AB17D4F6983}"/>
                </a:ext>
              </a:extLst>
            </p:cNvPr>
            <p:cNvSpPr txBox="1"/>
            <p:nvPr/>
          </p:nvSpPr>
          <p:spPr>
            <a:xfrm>
              <a:off x="1946178" y="6440546"/>
              <a:ext cx="1900727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en-US" altLang="ja-JP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RJ45</a:t>
              </a:r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キャップ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2B25650-0D2A-A155-0679-639DDE6C5E87}"/>
                </a:ext>
              </a:extLst>
            </p:cNvPr>
            <p:cNvSpPr txBox="1"/>
            <p:nvPr/>
          </p:nvSpPr>
          <p:spPr>
            <a:xfrm>
              <a:off x="5966853" y="6919915"/>
              <a:ext cx="1629977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kumimoji="1"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グロメット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B29DE17A-2818-D7A7-AF2A-59BBF88AD0FE}"/>
                </a:ext>
              </a:extLst>
            </p:cNvPr>
            <p:cNvSpPr txBox="1"/>
            <p:nvPr/>
          </p:nvSpPr>
          <p:spPr>
            <a:xfrm>
              <a:off x="7030547" y="3994541"/>
              <a:ext cx="2126063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カメラ本体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E7092130-78FC-20BA-1567-8ABB3D82D847}"/>
                </a:ext>
              </a:extLst>
            </p:cNvPr>
            <p:cNvSpPr txBox="1"/>
            <p:nvPr/>
          </p:nvSpPr>
          <p:spPr>
            <a:xfrm>
              <a:off x="1704540" y="2433061"/>
              <a:ext cx="4507073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アタッチメント固定ねじ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C1D054F-E207-7EFF-0F0D-646183B98026}"/>
              </a:ext>
            </a:extLst>
          </p:cNvPr>
          <p:cNvSpPr txBox="1"/>
          <p:nvPr/>
        </p:nvSpPr>
        <p:spPr>
          <a:xfrm>
            <a:off x="824975" y="734893"/>
            <a:ext cx="5314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■開梱時に本体と同梱物をご確認ください。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35D00F4-8B68-50E1-7AED-A5EA0663D2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5351" y="4209056"/>
            <a:ext cx="2520804" cy="2483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B6307C9-9D47-B28E-3BB0-69F4FC6E8B33}"/>
              </a:ext>
            </a:extLst>
          </p:cNvPr>
          <p:cNvSpPr txBox="1"/>
          <p:nvPr/>
        </p:nvSpPr>
        <p:spPr>
          <a:xfrm>
            <a:off x="11284580" y="3713948"/>
            <a:ext cx="1508352" cy="4951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108000" bIns="108000" rtlCol="0">
            <a:spAutoFit/>
          </a:bodyPr>
          <a:lstStyle/>
          <a:p>
            <a:pPr algn="ctr"/>
            <a:r>
              <a:rPr lang="ja-JP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型　紙</a:t>
            </a:r>
            <a:endParaRPr kumimoji="1" lang="en-US" altLang="ja-JP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2BC16CE-D689-2D23-7FB9-B9A01E1FCF08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6" name="テキスト ボックス 5">
              <a:hlinkClick r:id="rId4" action="ppaction://hlinksldjump"/>
              <a:extLst>
                <a:ext uri="{FF2B5EF4-FFF2-40B4-BE49-F238E27FC236}">
                  <a16:creationId xmlns:a16="http://schemas.microsoft.com/office/drawing/2014/main" id="{5C0ED296-EFCF-47CA-C1FF-7831F0E8B0D3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5" action="ppaction://hlinksldjump"/>
              <a:extLst>
                <a:ext uri="{FF2B5EF4-FFF2-40B4-BE49-F238E27FC236}">
                  <a16:creationId xmlns:a16="http://schemas.microsoft.com/office/drawing/2014/main" id="{40987D27-B751-05BD-13A4-2A4700D0FD8C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9630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82C89AA-E4F1-AD7B-E9C6-89EAB0CE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０．はじめに</a:t>
            </a:r>
          </a:p>
        </p:txBody>
      </p:sp>
    </p:spTree>
    <p:extLst>
      <p:ext uri="{BB962C8B-B14F-4D97-AF65-F5344CB8AC3E}">
        <p14:creationId xmlns:p14="http://schemas.microsoft.com/office/powerpoint/2010/main" val="3189236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id="{DCF2F2BB-391D-5067-5BE2-C26EA3059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01400"/>
              </p:ext>
            </p:extLst>
          </p:nvPr>
        </p:nvGraphicFramePr>
        <p:xfrm>
          <a:off x="346841" y="1576554"/>
          <a:ext cx="13621407" cy="5888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0469">
                  <a:extLst>
                    <a:ext uri="{9D8B030D-6E8A-4147-A177-3AD203B41FA5}">
                      <a16:colId xmlns:a16="http://schemas.microsoft.com/office/drawing/2014/main" val="4246524004"/>
                    </a:ext>
                  </a:extLst>
                </a:gridCol>
                <a:gridCol w="4540469">
                  <a:extLst>
                    <a:ext uri="{9D8B030D-6E8A-4147-A177-3AD203B41FA5}">
                      <a16:colId xmlns:a16="http://schemas.microsoft.com/office/drawing/2014/main" val="54060304"/>
                    </a:ext>
                  </a:extLst>
                </a:gridCol>
                <a:gridCol w="4540469">
                  <a:extLst>
                    <a:ext uri="{9D8B030D-6E8A-4147-A177-3AD203B41FA5}">
                      <a16:colId xmlns:a16="http://schemas.microsoft.com/office/drawing/2014/main" val="3200154631"/>
                    </a:ext>
                  </a:extLst>
                </a:gridCol>
              </a:tblGrid>
              <a:tr h="5888529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【WV-X15xxx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シリーズ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】</a:t>
                      </a: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フロント部を外し、本体側面のスロット部に挿入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【WV-X25xxx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シリーズ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】</a:t>
                      </a: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エンクロージャーを外し、上図のスロット部に挿入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【WV-X22xxx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シリーズ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】</a:t>
                      </a: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エンクロージャーを外し、上図のスロット部に挿入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048479"/>
                  </a:ext>
                </a:extLst>
              </a:tr>
            </a:tbl>
          </a:graphicData>
        </a:graphic>
      </p:graphicFrame>
      <p:sp>
        <p:nvSpPr>
          <p:cNvPr id="3" name="タイトル 2">
            <a:extLst>
              <a:ext uri="{FF2B5EF4-FFF2-40B4-BE49-F238E27FC236}">
                <a16:creationId xmlns:a16="http://schemas.microsoft.com/office/drawing/2014/main" id="{55B6024E-E3BB-CD3F-A797-A948781F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2-3. microSD</a:t>
            </a:r>
            <a:r>
              <a:rPr lang="ja-JP" altLang="en-US" dirty="0"/>
              <a:t> メモリーカードについて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85A94F3-18C6-A856-94CF-9084E6DB27F0}"/>
              </a:ext>
            </a:extLst>
          </p:cNvPr>
          <p:cNvSpPr txBox="1"/>
          <p:nvPr/>
        </p:nvSpPr>
        <p:spPr>
          <a:xfrm>
            <a:off x="262758" y="572636"/>
            <a:ext cx="12696497" cy="775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000" b="1" dirty="0">
                <a:latin typeface="+mn-ea"/>
              </a:rPr>
              <a:t>■</a:t>
            </a:r>
            <a:r>
              <a:rPr lang="en-US" altLang="ja-JP" sz="2000" b="1" dirty="0">
                <a:latin typeface="+mn-ea"/>
              </a:rPr>
              <a:t>microSD</a:t>
            </a:r>
            <a:r>
              <a:rPr lang="ja-JP" altLang="en-US" sz="2000" b="1" dirty="0">
                <a:latin typeface="+mn-ea"/>
              </a:rPr>
              <a:t>メモリーカードは、</a:t>
            </a:r>
            <a:r>
              <a:rPr lang="en-US" altLang="ja-JP" sz="2000" b="1" dirty="0">
                <a:latin typeface="+mn-ea"/>
              </a:rPr>
              <a:t>SDXC</a:t>
            </a:r>
            <a:r>
              <a:rPr lang="ja-JP" altLang="en-US" sz="2000" b="1" dirty="0">
                <a:latin typeface="+mn-ea"/>
              </a:rPr>
              <a:t>規格までに対応</a:t>
            </a:r>
            <a:endParaRPr lang="en-US" altLang="ja-JP" sz="2000" b="1" dirty="0">
              <a:latin typeface="+mn-ea"/>
            </a:endParaRPr>
          </a:p>
          <a:p>
            <a:pPr marL="273050">
              <a:lnSpc>
                <a:spcPct val="120000"/>
              </a:lnSpc>
            </a:pPr>
            <a:r>
              <a:rPr lang="ja-JP" altLang="en-US" sz="1800" b="1" dirty="0">
                <a:latin typeface="+mn-ea"/>
              </a:rPr>
              <a:t>下図のように、スロット部に挿入　＊挿入方向に注意の上、奥までしっかりと挿入してください。</a:t>
            </a:r>
            <a:endParaRPr lang="en-US" altLang="ja-JP" sz="1800" b="1" dirty="0">
              <a:latin typeface="+mn-ea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47BECD43-62B5-3C61-63AE-05ABC69A4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499" y="2061235"/>
            <a:ext cx="3253234" cy="161750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95C08F32-B305-1809-FB12-3EE4C97B9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635" y="2027158"/>
            <a:ext cx="3579055" cy="1757974"/>
          </a:xfrm>
          <a:prstGeom prst="rect">
            <a:avLst/>
          </a:prstGeom>
        </p:spPr>
      </p:pic>
      <p:sp>
        <p:nvSpPr>
          <p:cNvPr id="34" name="フリーフォーム: 図形 33">
            <a:extLst>
              <a:ext uri="{FF2B5EF4-FFF2-40B4-BE49-F238E27FC236}">
                <a16:creationId xmlns:a16="http://schemas.microsoft.com/office/drawing/2014/main" id="{157B8566-59E8-6806-DEE5-81BBB7CCB543}"/>
              </a:ext>
            </a:extLst>
          </p:cNvPr>
          <p:cNvSpPr/>
          <p:nvPr/>
        </p:nvSpPr>
        <p:spPr>
          <a:xfrm>
            <a:off x="5171090" y="3226680"/>
            <a:ext cx="819807" cy="735724"/>
          </a:xfrm>
          <a:custGeom>
            <a:avLst/>
            <a:gdLst>
              <a:gd name="connsiteX0" fmla="*/ 0 w 819807"/>
              <a:gd name="connsiteY0" fmla="*/ 0 h 735724"/>
              <a:gd name="connsiteX1" fmla="*/ 630620 w 819807"/>
              <a:gd name="connsiteY1" fmla="*/ 21021 h 735724"/>
              <a:gd name="connsiteX2" fmla="*/ 819807 w 819807"/>
              <a:gd name="connsiteY2" fmla="*/ 178676 h 735724"/>
              <a:gd name="connsiteX3" fmla="*/ 819807 w 819807"/>
              <a:gd name="connsiteY3" fmla="*/ 735724 h 735724"/>
              <a:gd name="connsiteX4" fmla="*/ 10510 w 819807"/>
              <a:gd name="connsiteY4" fmla="*/ 725214 h 735724"/>
              <a:gd name="connsiteX5" fmla="*/ 31531 w 819807"/>
              <a:gd name="connsiteY5" fmla="*/ 42041 h 735724"/>
              <a:gd name="connsiteX6" fmla="*/ 0 w 819807"/>
              <a:gd name="connsiteY6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807" h="735724">
                <a:moveTo>
                  <a:pt x="0" y="0"/>
                </a:moveTo>
                <a:lnTo>
                  <a:pt x="630620" y="21021"/>
                </a:lnTo>
                <a:lnTo>
                  <a:pt x="819807" y="178676"/>
                </a:lnTo>
                <a:lnTo>
                  <a:pt x="819807" y="735724"/>
                </a:lnTo>
                <a:lnTo>
                  <a:pt x="10510" y="725214"/>
                </a:lnTo>
                <a:lnTo>
                  <a:pt x="31531" y="4204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吹き出し: 四角形 32">
            <a:extLst>
              <a:ext uri="{FF2B5EF4-FFF2-40B4-BE49-F238E27FC236}">
                <a16:creationId xmlns:a16="http://schemas.microsoft.com/office/drawing/2014/main" id="{562A6B5D-6C3B-43B7-FA07-CFF8A8794E04}"/>
              </a:ext>
            </a:extLst>
          </p:cNvPr>
          <p:cNvSpPr/>
          <p:nvPr/>
        </p:nvSpPr>
        <p:spPr>
          <a:xfrm>
            <a:off x="5203863" y="3862361"/>
            <a:ext cx="3766860" cy="2461902"/>
          </a:xfrm>
          <a:prstGeom prst="wedgeRectCallout">
            <a:avLst>
              <a:gd name="adj1" fmla="val -26896"/>
              <a:gd name="adj2" fmla="val -88864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DFA5A505-C533-DB99-4F4E-10A89B938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348" y="3903238"/>
            <a:ext cx="3349889" cy="2389495"/>
          </a:xfrm>
          <a:prstGeom prst="rect">
            <a:avLst/>
          </a:prstGeom>
        </p:spPr>
      </p:pic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90FA9536-E216-2E29-FE67-C68F4347C4FB}"/>
              </a:ext>
            </a:extLst>
          </p:cNvPr>
          <p:cNvSpPr/>
          <p:nvPr/>
        </p:nvSpPr>
        <p:spPr>
          <a:xfrm>
            <a:off x="10047890" y="3457907"/>
            <a:ext cx="1219200" cy="315310"/>
          </a:xfrm>
          <a:custGeom>
            <a:avLst/>
            <a:gdLst>
              <a:gd name="connsiteX0" fmla="*/ 0 w 1219200"/>
              <a:gd name="connsiteY0" fmla="*/ 0 h 315310"/>
              <a:gd name="connsiteX1" fmla="*/ 1061544 w 1219200"/>
              <a:gd name="connsiteY1" fmla="*/ 73572 h 315310"/>
              <a:gd name="connsiteX2" fmla="*/ 1219200 w 1219200"/>
              <a:gd name="connsiteY2" fmla="*/ 157655 h 315310"/>
              <a:gd name="connsiteX3" fmla="*/ 1187669 w 1219200"/>
              <a:gd name="connsiteY3" fmla="*/ 315310 h 315310"/>
              <a:gd name="connsiteX4" fmla="*/ 31531 w 1219200"/>
              <a:gd name="connsiteY4" fmla="*/ 294290 h 315310"/>
              <a:gd name="connsiteX5" fmla="*/ 0 w 1219200"/>
              <a:gd name="connsiteY5" fmla="*/ 0 h 31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" h="315310">
                <a:moveTo>
                  <a:pt x="0" y="0"/>
                </a:moveTo>
                <a:lnTo>
                  <a:pt x="1061544" y="73572"/>
                </a:lnTo>
                <a:lnTo>
                  <a:pt x="1219200" y="157655"/>
                </a:lnTo>
                <a:lnTo>
                  <a:pt x="1187669" y="315310"/>
                </a:lnTo>
                <a:lnTo>
                  <a:pt x="31531" y="2942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吹き出し: 四角形 35">
            <a:extLst>
              <a:ext uri="{FF2B5EF4-FFF2-40B4-BE49-F238E27FC236}">
                <a16:creationId xmlns:a16="http://schemas.microsoft.com/office/drawing/2014/main" id="{11650C2A-7E57-E6D0-D9CE-37D4BA438E60}"/>
              </a:ext>
            </a:extLst>
          </p:cNvPr>
          <p:cNvSpPr/>
          <p:nvPr/>
        </p:nvSpPr>
        <p:spPr>
          <a:xfrm>
            <a:off x="9870686" y="3844460"/>
            <a:ext cx="3766860" cy="2272564"/>
          </a:xfrm>
          <a:prstGeom prst="wedgeRectCallout">
            <a:avLst>
              <a:gd name="adj1" fmla="val -2063"/>
              <a:gd name="adj2" fmla="val -63249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5DB7B7A5-4954-9171-3F34-1C7962B2B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6042" y="3928427"/>
            <a:ext cx="3581673" cy="202043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4071866-382C-7E5A-88A8-C3F6FFCAC5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63" r="37092"/>
          <a:stretch/>
        </p:blipFill>
        <p:spPr>
          <a:xfrm>
            <a:off x="544160" y="2005988"/>
            <a:ext cx="4238047" cy="16726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7" name="フローチャート: 処理 36">
            <a:extLst>
              <a:ext uri="{FF2B5EF4-FFF2-40B4-BE49-F238E27FC236}">
                <a16:creationId xmlns:a16="http://schemas.microsoft.com/office/drawing/2014/main" id="{E68B1F05-5A64-CCBD-ECE2-B359810CC3E3}"/>
              </a:ext>
            </a:extLst>
          </p:cNvPr>
          <p:cNvSpPr/>
          <p:nvPr/>
        </p:nvSpPr>
        <p:spPr>
          <a:xfrm>
            <a:off x="2196662" y="2842303"/>
            <a:ext cx="483476" cy="310798"/>
          </a:xfrm>
          <a:prstGeom prst="flowChartProcess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6D189553-1BC5-0232-F19A-A289489A9B49}"/>
              </a:ext>
            </a:extLst>
          </p:cNvPr>
          <p:cNvCxnSpPr>
            <a:cxnSpLocks/>
            <a:stCxn id="37" idx="2"/>
            <a:endCxn id="44" idx="0"/>
          </p:cNvCxnSpPr>
          <p:nvPr/>
        </p:nvCxnSpPr>
        <p:spPr>
          <a:xfrm>
            <a:off x="2438400" y="3153101"/>
            <a:ext cx="174333" cy="8093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図 43">
            <a:extLst>
              <a:ext uri="{FF2B5EF4-FFF2-40B4-BE49-F238E27FC236}">
                <a16:creationId xmlns:a16="http://schemas.microsoft.com/office/drawing/2014/main" id="{C411A403-DD9B-12E6-132E-7985B7AA4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680" y="3962404"/>
            <a:ext cx="4142105" cy="2330329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EF05E22-C422-E6FE-561C-E3D1E015CC17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4" name="テキスト ボックス 3">
              <a:hlinkClick r:id="rId8" action="ppaction://hlinksldjump"/>
              <a:extLst>
                <a:ext uri="{FF2B5EF4-FFF2-40B4-BE49-F238E27FC236}">
                  <a16:creationId xmlns:a16="http://schemas.microsoft.com/office/drawing/2014/main" id="{78B8237E-E986-8207-647E-D7F979ADCF3B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5" name="正方形/長方形 4">
              <a:hlinkClick r:id="rId9" action="ppaction://hlinksldjump"/>
              <a:extLst>
                <a:ext uri="{FF2B5EF4-FFF2-40B4-BE49-F238E27FC236}">
                  <a16:creationId xmlns:a16="http://schemas.microsoft.com/office/drawing/2014/main" id="{B55D5DC6-DAF6-C6C4-6EF5-9D2CD9264F6A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89732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オンライン メディア 10" title="i-PRO 屋外ハウジング一体カメラ 壁面への設置手順">
            <a:hlinkClick r:id="" action="ppaction://media"/>
            <a:extLst>
              <a:ext uri="{FF2B5EF4-FFF2-40B4-BE49-F238E27FC236}">
                <a16:creationId xmlns:a16="http://schemas.microsoft.com/office/drawing/2014/main" id="{6BD3BE4D-1BE8-AB10-577A-513E6C1DB0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398778"/>
            <a:ext cx="9070222" cy="51247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設置について（屋外ハウジング一体　壁取付の例）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14854C-1784-6DDE-FFD7-7E32C73D815E}"/>
              </a:ext>
            </a:extLst>
          </p:cNvPr>
          <p:cNvSpPr txBox="1"/>
          <p:nvPr/>
        </p:nvSpPr>
        <p:spPr>
          <a:xfrm>
            <a:off x="4128053" y="720000"/>
            <a:ext cx="7085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</a:t>
            </a:r>
            <a:r>
              <a:rPr lang="en-US" altLang="ja-JP" sz="1800" b="1" dirty="0" err="1">
                <a:latin typeface="+mn-ea"/>
                <a:hlinkClick r:id="rId4"/>
              </a:rPr>
              <a:t>www.youtube.com</a:t>
            </a:r>
            <a:r>
              <a:rPr lang="en-US" altLang="ja-JP" sz="1800" b="1" dirty="0">
                <a:latin typeface="+mn-ea"/>
                <a:hlinkClick r:id="rId4"/>
              </a:rPr>
              <a:t>/</a:t>
            </a:r>
            <a:r>
              <a:rPr lang="en-US" altLang="ja-JP" sz="1800" b="1" dirty="0" err="1">
                <a:latin typeface="+mn-ea"/>
                <a:hlinkClick r:id="rId4"/>
              </a:rPr>
              <a:t>watch?v</a:t>
            </a:r>
            <a:r>
              <a:rPr lang="en-US" altLang="ja-JP" sz="1800" b="1" dirty="0">
                <a:latin typeface="+mn-ea"/>
                <a:hlinkClick r:id="rId4"/>
              </a:rPr>
              <a:t>=</a:t>
            </a:r>
            <a:r>
              <a:rPr lang="en-US" altLang="ja-JP" sz="1800" b="1" dirty="0" err="1">
                <a:latin typeface="+mn-ea"/>
                <a:hlinkClick r:id="rId4"/>
              </a:rPr>
              <a:t>FhLnA_9MyYo</a:t>
            </a:r>
            <a:endParaRPr lang="en-US" altLang="ja-JP" sz="1800" b="1" dirty="0">
              <a:latin typeface="+mn-ea"/>
            </a:endParaRPr>
          </a:p>
        </p:txBody>
      </p:sp>
      <p:sp>
        <p:nvSpPr>
          <p:cNvPr id="10" name="コンテンツ プレースホルダー 5">
            <a:extLst>
              <a:ext uri="{FF2B5EF4-FFF2-40B4-BE49-F238E27FC236}">
                <a16:creationId xmlns:a16="http://schemas.microsoft.com/office/drawing/2014/main" id="{25E15C2C-4A07-FD44-0DFC-4C5C90EA7438}"/>
              </a:ext>
            </a:extLst>
          </p:cNvPr>
          <p:cNvSpPr txBox="1">
            <a:spLocks/>
          </p:cNvSpPr>
          <p:nvPr/>
        </p:nvSpPr>
        <p:spPr>
          <a:xfrm>
            <a:off x="9826660" y="1198290"/>
            <a:ext cx="4499140" cy="5384014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ja-JP" altLang="en-US" sz="1800" b="1" dirty="0">
                <a:latin typeface="+mn-ea"/>
              </a:rPr>
              <a:t>別途調達必要部材</a:t>
            </a:r>
            <a:endParaRPr lang="en-US" altLang="ja-JP" sz="1800" b="1" dirty="0">
              <a:latin typeface="+mn-ea"/>
            </a:endParaRPr>
          </a:p>
          <a:p>
            <a:pPr marL="268288" lvl="1" indent="0">
              <a:lnSpc>
                <a:spcPct val="110000"/>
              </a:lnSpc>
              <a:buNone/>
            </a:pPr>
            <a:r>
              <a:rPr lang="ja-JP" altLang="en-US" sz="1400" b="1" dirty="0">
                <a:latin typeface="+mn-ea"/>
              </a:rPr>
              <a:t>・アダプターボックス固定用ネジ 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400" b="1" dirty="0">
                <a:latin typeface="+mn-ea"/>
              </a:rPr>
              <a:t>M4</a:t>
            </a:r>
            <a:r>
              <a:rPr lang="ja-JP" altLang="en-US" sz="1400" b="1" dirty="0">
                <a:latin typeface="+mn-ea"/>
              </a:rPr>
              <a:t>ｘ</a:t>
            </a:r>
            <a:r>
              <a:rPr lang="en-US" altLang="ja-JP" sz="1400" b="1" dirty="0">
                <a:latin typeface="+mn-ea"/>
              </a:rPr>
              <a:t>16mm</a:t>
            </a:r>
            <a:r>
              <a:rPr lang="ja-JP" altLang="en-US" sz="1400" b="1" dirty="0">
                <a:latin typeface="+mn-ea"/>
              </a:rPr>
              <a:t> </a:t>
            </a:r>
            <a:r>
              <a:rPr lang="en-US" altLang="ja-JP" sz="1400" b="1" dirty="0">
                <a:latin typeface="+mn-ea"/>
              </a:rPr>
              <a:t>×4</a:t>
            </a:r>
            <a:r>
              <a:rPr lang="ja-JP" altLang="en-US" sz="1400" b="1" dirty="0">
                <a:latin typeface="+mn-ea"/>
              </a:rPr>
              <a:t>本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ja-JP" altLang="en-US" sz="1800" b="1" dirty="0">
                <a:latin typeface="+mn-ea"/>
              </a:rPr>
              <a:t>注意点</a:t>
            </a:r>
            <a:endParaRPr lang="en-US" altLang="ja-JP" sz="1800" b="1" dirty="0">
              <a:latin typeface="+mn-ea"/>
            </a:endParaRPr>
          </a:p>
          <a:p>
            <a:pPr marL="273050" marR="0" lvl="1" indent="-11113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下記</a:t>
            </a:r>
            <a:r>
              <a:rPr lang="ja-JP" altLang="en-US" sz="14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作業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は、本体を取り付ける前に実施してください。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73050" marR="0" lvl="1" indent="-635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microSD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カードの挿入</a:t>
            </a:r>
            <a:endParaRPr lang="en-US" altLang="ja-JP" sz="14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609F5D-BD4D-5380-5A76-22714FFBBBF2}"/>
              </a:ext>
            </a:extLst>
          </p:cNvPr>
          <p:cNvSpPr txBox="1"/>
          <p:nvPr/>
        </p:nvSpPr>
        <p:spPr>
          <a:xfrm>
            <a:off x="0" y="720000"/>
            <a:ext cx="2845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</a:t>
            </a:r>
            <a:r>
              <a:rPr lang="ja-JP" altLang="en-US" sz="2000" b="1" dirty="0">
                <a:latin typeface="+mn-ea"/>
              </a:rPr>
              <a:t>参考</a:t>
            </a:r>
            <a:r>
              <a:rPr lang="en-US" altLang="ja-JP" sz="2000" b="1" dirty="0">
                <a:latin typeface="+mn-ea"/>
              </a:rPr>
              <a:t>】YouTube</a:t>
            </a:r>
            <a:r>
              <a:rPr lang="ja-JP" altLang="en-US" sz="2000" b="1" dirty="0">
                <a:latin typeface="+mn-ea"/>
              </a:rPr>
              <a:t>動画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678B255-70AD-EDFF-CB34-9C9F522E574E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5" action="ppaction://hlinksldjump"/>
              <a:extLst>
                <a:ext uri="{FF2B5EF4-FFF2-40B4-BE49-F238E27FC236}">
                  <a16:creationId xmlns:a16="http://schemas.microsoft.com/office/drawing/2014/main" id="{5930A4A2-A16D-08CB-8DCB-C0ECDD1683C5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9" name="正方形/長方形 8">
              <a:hlinkClick r:id="rId6" action="ppaction://hlinksldjump"/>
              <a:extLst>
                <a:ext uri="{FF2B5EF4-FFF2-40B4-BE49-F238E27FC236}">
                  <a16:creationId xmlns:a16="http://schemas.microsoft.com/office/drawing/2014/main" id="{29F3C411-6F91-74FF-6568-39D27F43C646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145679F-9B85-F481-A247-9D385938B9E6}"/>
              </a:ext>
            </a:extLst>
          </p:cNvPr>
          <p:cNvSpPr txBox="1"/>
          <p:nvPr/>
        </p:nvSpPr>
        <p:spPr>
          <a:xfrm>
            <a:off x="4635062" y="6759286"/>
            <a:ext cx="4929352" cy="37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併せて、取扱説明書（施工編）も参照ください。</a:t>
            </a:r>
            <a:endParaRPr kumimoji="1" lang="ja-JP" altLang="en-US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331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オンライン メディア 2" title="Easy installation of standard outdoor dome camera">
            <a:hlinkClick r:id="" action="ppaction://media"/>
            <a:extLst>
              <a:ext uri="{FF2B5EF4-FFF2-40B4-BE49-F238E27FC236}">
                <a16:creationId xmlns:a16="http://schemas.microsoft.com/office/drawing/2014/main" id="{654CB934-9F4F-8683-61AA-4BEF76C893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396176"/>
            <a:ext cx="9070223" cy="51247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F791205-9951-02DB-E4B0-B892277A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</a:t>
            </a:r>
            <a:r>
              <a:rPr kumimoji="1" lang="ja-JP" altLang="en-US" dirty="0"/>
              <a:t>屋外ドーム　天井取付の例）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405911-C9E2-2E9B-9CEF-8BA676488A3E}"/>
              </a:ext>
            </a:extLst>
          </p:cNvPr>
          <p:cNvSpPr txBox="1"/>
          <p:nvPr/>
        </p:nvSpPr>
        <p:spPr>
          <a:xfrm>
            <a:off x="4128053" y="720000"/>
            <a:ext cx="6822398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https://www.youtube.com/watch?v=S6-xPuWF4Cc&amp;t=70s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90CF615-26E4-BDDB-636D-E1E4616D7E1D}"/>
              </a:ext>
            </a:extLst>
          </p:cNvPr>
          <p:cNvSpPr txBox="1"/>
          <p:nvPr/>
        </p:nvSpPr>
        <p:spPr>
          <a:xfrm>
            <a:off x="0" y="720000"/>
            <a:ext cx="4128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</a:t>
            </a:r>
            <a:r>
              <a:rPr lang="ja-JP" altLang="en-US" sz="2000" b="1" dirty="0">
                <a:latin typeface="+mn-ea"/>
              </a:rPr>
              <a:t>参考</a:t>
            </a:r>
            <a:r>
              <a:rPr lang="en-US" altLang="ja-JP" sz="2000" b="1" dirty="0">
                <a:latin typeface="+mn-ea"/>
              </a:rPr>
              <a:t>】YouTube</a:t>
            </a:r>
            <a:r>
              <a:rPr lang="ja-JP" altLang="en-US" sz="2000" b="1" dirty="0">
                <a:latin typeface="+mn-ea"/>
              </a:rPr>
              <a:t>動画（英語版）</a:t>
            </a:r>
          </a:p>
        </p:txBody>
      </p:sp>
      <p:sp>
        <p:nvSpPr>
          <p:cNvPr id="5" name="コンテンツ プレースホルダー 5">
            <a:extLst>
              <a:ext uri="{FF2B5EF4-FFF2-40B4-BE49-F238E27FC236}">
                <a16:creationId xmlns:a16="http://schemas.microsoft.com/office/drawing/2014/main" id="{8F8C95BB-0684-B9D6-B160-B46F60352981}"/>
              </a:ext>
            </a:extLst>
          </p:cNvPr>
          <p:cNvSpPr txBox="1">
            <a:spLocks/>
          </p:cNvSpPr>
          <p:nvPr/>
        </p:nvSpPr>
        <p:spPr>
          <a:xfrm>
            <a:off x="9738540" y="1264382"/>
            <a:ext cx="4475156" cy="4581477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ja-JP" altLang="en-US" sz="1800" b="1" dirty="0">
                <a:latin typeface="+mn-ea"/>
              </a:rPr>
              <a:t>別途調達必要部材</a:t>
            </a:r>
            <a:endParaRPr lang="en-US" altLang="ja-JP" sz="1800" b="1" dirty="0">
              <a:latin typeface="+mn-ea"/>
            </a:endParaRPr>
          </a:p>
          <a:p>
            <a:pPr marL="268288" lvl="1" indent="0">
              <a:lnSpc>
                <a:spcPct val="110000"/>
              </a:lnSpc>
              <a:buNone/>
            </a:pPr>
            <a:r>
              <a:rPr lang="ja-JP" altLang="en-US" sz="1400" b="1" dirty="0">
                <a:latin typeface="+mn-ea"/>
              </a:rPr>
              <a:t>・アタッチメント金具固定用ネジ 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400" b="1" dirty="0">
                <a:latin typeface="+mn-ea"/>
              </a:rPr>
              <a:t>M4</a:t>
            </a:r>
            <a:r>
              <a:rPr lang="ja-JP" altLang="en-US" sz="1400" b="1" dirty="0">
                <a:latin typeface="+mn-ea"/>
              </a:rPr>
              <a:t>ｘ</a:t>
            </a:r>
            <a:r>
              <a:rPr lang="en-US" altLang="ja-JP" sz="1400" b="1" dirty="0">
                <a:latin typeface="+mn-ea"/>
              </a:rPr>
              <a:t>16mm</a:t>
            </a:r>
            <a:r>
              <a:rPr lang="ja-JP" altLang="en-US" sz="1400" b="1" dirty="0">
                <a:latin typeface="+mn-ea"/>
              </a:rPr>
              <a:t> </a:t>
            </a:r>
            <a:r>
              <a:rPr lang="en-US" altLang="ja-JP" sz="1400" b="1" dirty="0">
                <a:latin typeface="+mn-ea"/>
              </a:rPr>
              <a:t>×4</a:t>
            </a:r>
            <a:r>
              <a:rPr lang="ja-JP" altLang="en-US" sz="1400" b="1" dirty="0">
                <a:latin typeface="+mn-ea"/>
              </a:rPr>
              <a:t>本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ja-JP" altLang="en-US" sz="1800" b="1" dirty="0">
                <a:latin typeface="+mn-ea"/>
              </a:rPr>
              <a:t>注意点</a:t>
            </a:r>
            <a:endParaRPr lang="en-US" altLang="ja-JP" sz="1800" b="1" dirty="0">
              <a:latin typeface="+mn-ea"/>
            </a:endParaRPr>
          </a:p>
          <a:p>
            <a:pPr marL="273050" marR="0" lvl="1" indent="-11113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下記作業は、本体を取り付ける前に実施してください。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73050" marR="0" lvl="1" indent="-635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microSD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カードの挿入</a:t>
            </a:r>
            <a:endParaRPr lang="en-US" altLang="ja-JP" sz="14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273050" marR="0" lvl="1" indent="-6350" algn="l" defTabSz="107992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・補助ワイヤーの取付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3F6810-96BD-E2CD-D90F-D5174F51F7BE}"/>
              </a:ext>
            </a:extLst>
          </p:cNvPr>
          <p:cNvSpPr txBox="1"/>
          <p:nvPr/>
        </p:nvSpPr>
        <p:spPr>
          <a:xfrm>
            <a:off x="661644" y="6661209"/>
            <a:ext cx="8640011" cy="96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＊この動画は既存機種</a:t>
            </a:r>
            <a:r>
              <a:rPr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WV-S2536LN</a:t>
            </a:r>
            <a:r>
              <a:rPr kumimoji="1" lang="ja-JP" altLang="en-US" sz="1600" b="1" dirty="0">
                <a:latin typeface="+mn-ea"/>
              </a:rPr>
              <a:t>（海外モデル）の天井取付施工動画となります。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（動画中で使用の型紙は段ボール素材となっていますが、同梱品は紙素材となります。）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併せて、取扱説明書（施工編）も参照ください。</a:t>
            </a:r>
            <a:endParaRPr kumimoji="1" lang="ja-JP" altLang="en-US" sz="1600" b="1" dirty="0">
              <a:latin typeface="+mn-ea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78DB9C6-47CD-46B0-A548-351826EC8C56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9" name="テキスト ボックス 8">
              <a:hlinkClick r:id="rId5" action="ppaction://hlinksldjump"/>
              <a:extLst>
                <a:ext uri="{FF2B5EF4-FFF2-40B4-BE49-F238E27FC236}">
                  <a16:creationId xmlns:a16="http://schemas.microsoft.com/office/drawing/2014/main" id="{64CA9353-07F8-E989-6A3B-01C179A026C1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10" name="正方形/長方形 9">
              <a:hlinkClick r:id="rId6" action="ppaction://hlinksldjump"/>
              <a:extLst>
                <a:ext uri="{FF2B5EF4-FFF2-40B4-BE49-F238E27FC236}">
                  <a16:creationId xmlns:a16="http://schemas.microsoft.com/office/drawing/2014/main" id="{79CF9053-95F1-9A9A-5965-FC18B34A352C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543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オンライン メディア 4" title="横配管を使用して屋外ドームカメラを設置する場合の推奨手順">
            <a:hlinkClick r:id="" action="ppaction://media"/>
            <a:extLst>
              <a:ext uri="{FF2B5EF4-FFF2-40B4-BE49-F238E27FC236}">
                <a16:creationId xmlns:a16="http://schemas.microsoft.com/office/drawing/2014/main" id="{9BFC3850-021D-C83F-5036-CD087E80D1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9999" y="1368000"/>
            <a:ext cx="9070223" cy="512472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設置について（屋外ドーム　横配管使用時の推奨手順）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25F376-2311-0715-6A88-ECEBA742FFBF}"/>
              </a:ext>
            </a:extLst>
          </p:cNvPr>
          <p:cNvSpPr txBox="1"/>
          <p:nvPr/>
        </p:nvSpPr>
        <p:spPr>
          <a:xfrm>
            <a:off x="2845651" y="720000"/>
            <a:ext cx="6398155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https://www.youtube.com/watch?v=hALhvxs8npc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578FD5E-6D0C-D2C0-0F1A-A636CBCDC0C8}"/>
              </a:ext>
            </a:extLst>
          </p:cNvPr>
          <p:cNvSpPr txBox="1"/>
          <p:nvPr/>
        </p:nvSpPr>
        <p:spPr>
          <a:xfrm>
            <a:off x="184782" y="6635516"/>
            <a:ext cx="9457904" cy="96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＊この動画は「ベース金具 </a:t>
            </a:r>
            <a:r>
              <a:rPr lang="en-US" altLang="ja-JP" sz="1600" b="1" dirty="0">
                <a:latin typeface="+mn-ea"/>
              </a:rPr>
              <a:t>WV-QJB501-WUX </a:t>
            </a:r>
            <a:r>
              <a:rPr kumimoji="1" lang="ja-JP" altLang="en-US" sz="1600" b="1" dirty="0">
                <a:latin typeface="+mn-ea"/>
              </a:rPr>
              <a:t>」を使用した横配管での屋外ドーム天井施工手順です。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（動画中で使用の型紙は段ボール素材となっていますが、同梱品は紙素材となります。）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併せて、取扱説明書（施工編）も参照ください。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EE773E-AD42-C936-0ED3-CBE674CD2B94}"/>
              </a:ext>
            </a:extLst>
          </p:cNvPr>
          <p:cNvSpPr txBox="1"/>
          <p:nvPr/>
        </p:nvSpPr>
        <p:spPr>
          <a:xfrm>
            <a:off x="0" y="720000"/>
            <a:ext cx="2845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</a:t>
            </a:r>
            <a:r>
              <a:rPr lang="ja-JP" altLang="en-US" sz="2000" b="1" dirty="0">
                <a:latin typeface="+mn-ea"/>
              </a:rPr>
              <a:t>参考</a:t>
            </a:r>
            <a:r>
              <a:rPr lang="en-US" altLang="ja-JP" sz="2000" b="1" dirty="0">
                <a:latin typeface="+mn-ea"/>
              </a:rPr>
              <a:t>】YouTube</a:t>
            </a:r>
            <a:r>
              <a:rPr lang="ja-JP" altLang="en-US" sz="2000" b="1" dirty="0">
                <a:latin typeface="+mn-ea"/>
              </a:rPr>
              <a:t>動画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43E5C04-E64A-C884-4D76-4B761121FEC1}"/>
              </a:ext>
            </a:extLst>
          </p:cNvPr>
          <p:cNvGrpSpPr/>
          <p:nvPr/>
        </p:nvGrpSpPr>
        <p:grpSpPr>
          <a:xfrm>
            <a:off x="9642686" y="1213986"/>
            <a:ext cx="4499140" cy="3967614"/>
            <a:chOff x="9642686" y="720000"/>
            <a:chExt cx="4499140" cy="3967614"/>
          </a:xfrm>
        </p:grpSpPr>
        <p:sp>
          <p:nvSpPr>
            <p:cNvPr id="10" name="コンテンツ プレースホルダー 5">
              <a:extLst>
                <a:ext uri="{FF2B5EF4-FFF2-40B4-BE49-F238E27FC236}">
                  <a16:creationId xmlns:a16="http://schemas.microsoft.com/office/drawing/2014/main" id="{28DBD623-010A-E337-9031-2ABB8A77E192}"/>
                </a:ext>
              </a:extLst>
            </p:cNvPr>
            <p:cNvSpPr txBox="1">
              <a:spLocks/>
            </p:cNvSpPr>
            <p:nvPr/>
          </p:nvSpPr>
          <p:spPr>
            <a:xfrm>
              <a:off x="9642686" y="720000"/>
              <a:ext cx="4499140" cy="3967614"/>
            </a:xfrm>
            <a:prstGeom prst="rect">
              <a:avLst/>
            </a:prstGeom>
          </p:spPr>
          <p:txBody>
            <a:bodyPr vert="horz" lIns="143990" tIns="71995" rIns="143990" bIns="71995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ja-JP" altLang="en-US" sz="1800" b="1" dirty="0">
                  <a:latin typeface="+mn-ea"/>
                </a:rPr>
                <a:t>取付金具</a:t>
              </a:r>
              <a:r>
                <a:rPr lang="en-US" altLang="ja-JP" sz="1800" b="1" dirty="0">
                  <a:latin typeface="+mn-ea"/>
                </a:rPr>
                <a:t> </a:t>
              </a:r>
            </a:p>
            <a:p>
              <a:pPr marL="424972" lvl="1" indent="0">
                <a:lnSpc>
                  <a:spcPct val="110000"/>
                </a:lnSpc>
                <a:spcBef>
                  <a:spcPts val="200"/>
                </a:spcBef>
                <a:buNone/>
              </a:pPr>
              <a:r>
                <a:rPr lang="en-US" altLang="ja-JP" sz="1400" b="1" dirty="0">
                  <a:latin typeface="+mn-ea"/>
                </a:rPr>
                <a:t>WV-QJB501-WUX</a:t>
              </a:r>
            </a:p>
            <a:p>
              <a:pPr marL="424972" lvl="1" indent="0">
                <a:lnSpc>
                  <a:spcPct val="110000"/>
                </a:lnSpc>
                <a:buNone/>
              </a:pPr>
              <a:endParaRPr lang="en-US" altLang="ja-JP" sz="1800" b="1" dirty="0">
                <a:latin typeface="+mn-ea"/>
              </a:endParaRPr>
            </a:p>
            <a:p>
              <a:pPr marL="424972" lvl="1" indent="0">
                <a:lnSpc>
                  <a:spcPct val="110000"/>
                </a:lnSpc>
                <a:buNone/>
              </a:pPr>
              <a:endParaRPr lang="en-US" altLang="ja-JP" sz="1800" b="1" dirty="0">
                <a:latin typeface="+mn-ea"/>
              </a:endParaRPr>
            </a:p>
            <a:p>
              <a:pPr>
                <a:lnSpc>
                  <a:spcPct val="110000"/>
                </a:lnSpc>
              </a:pPr>
              <a:r>
                <a:rPr lang="ja-JP" altLang="en-US" sz="1800" b="1" dirty="0">
                  <a:latin typeface="+mn-ea"/>
                </a:rPr>
                <a:t>別途調達必要部材</a:t>
              </a:r>
              <a:endParaRPr lang="en-US" altLang="ja-JP" sz="1800" b="1" dirty="0">
                <a:latin typeface="+mn-ea"/>
              </a:endParaRPr>
            </a:p>
            <a:p>
              <a:pPr marL="268288" lvl="1" indent="0">
                <a:lnSpc>
                  <a:spcPct val="110000"/>
                </a:lnSpc>
                <a:spcBef>
                  <a:spcPts val="300"/>
                </a:spcBef>
                <a:buNone/>
              </a:pPr>
              <a:r>
                <a:rPr lang="ja-JP" altLang="en-US" sz="1400" b="1" dirty="0">
                  <a:latin typeface="+mn-ea"/>
                </a:rPr>
                <a:t>・</a:t>
              </a:r>
              <a:r>
                <a:rPr lang="en-US" altLang="ja-JP" sz="1400" b="1" dirty="0">
                  <a:latin typeface="+mn-ea"/>
                </a:rPr>
                <a:t>WV-QJB501-WUX</a:t>
              </a:r>
              <a:r>
                <a:rPr lang="ja-JP" altLang="en-US" sz="1400" b="1" dirty="0">
                  <a:latin typeface="+mn-ea"/>
                </a:rPr>
                <a:t> 固定用ネジ </a:t>
              </a:r>
              <a:endParaRPr lang="en-US" altLang="ja-JP" sz="1400" b="1" dirty="0">
                <a:latin typeface="+mn-ea"/>
              </a:endParaRPr>
            </a:p>
            <a:p>
              <a:pPr marL="538163" lvl="1" indent="0">
                <a:lnSpc>
                  <a:spcPct val="110000"/>
                </a:lnSpc>
                <a:spcBef>
                  <a:spcPts val="0"/>
                </a:spcBef>
                <a:buNone/>
              </a:pPr>
              <a:r>
                <a:rPr lang="en-US" altLang="ja-JP" sz="1400" b="1" dirty="0">
                  <a:latin typeface="+mn-ea"/>
                </a:rPr>
                <a:t>M4</a:t>
              </a:r>
              <a:r>
                <a:rPr lang="ja-JP" altLang="en-US" sz="1400" b="1" dirty="0">
                  <a:latin typeface="+mn-ea"/>
                </a:rPr>
                <a:t>ｘ</a:t>
              </a:r>
              <a:r>
                <a:rPr lang="en-US" altLang="ja-JP" sz="1400" b="1" dirty="0">
                  <a:latin typeface="+mn-ea"/>
                </a:rPr>
                <a:t>16mm</a:t>
              </a:r>
              <a:r>
                <a:rPr lang="ja-JP" altLang="en-US" sz="1400" b="1" dirty="0">
                  <a:latin typeface="+mn-ea"/>
                </a:rPr>
                <a:t> </a:t>
              </a:r>
              <a:r>
                <a:rPr lang="en-US" altLang="ja-JP" sz="1400" b="1" dirty="0">
                  <a:latin typeface="+mn-ea"/>
                </a:rPr>
                <a:t>×4</a:t>
              </a:r>
              <a:r>
                <a:rPr lang="ja-JP" altLang="en-US" sz="1400" b="1" dirty="0">
                  <a:latin typeface="+mn-ea"/>
                </a:rPr>
                <a:t>本</a:t>
              </a:r>
              <a:endParaRPr lang="en-US" altLang="ja-JP" sz="1400" b="1" dirty="0">
                <a:latin typeface="+mn-ea"/>
              </a:endParaRPr>
            </a:p>
            <a:p>
              <a:pPr>
                <a:lnSpc>
                  <a:spcPct val="110000"/>
                </a:lnSpc>
                <a:spcBef>
                  <a:spcPts val="1200"/>
                </a:spcBef>
              </a:pPr>
              <a:r>
                <a:rPr lang="ja-JP" altLang="en-US" sz="1800" b="1" dirty="0">
                  <a:latin typeface="+mn-ea"/>
                </a:rPr>
                <a:t>注意点</a:t>
              </a:r>
              <a:endParaRPr lang="en-US" altLang="ja-JP" sz="1800" b="1" dirty="0">
                <a:latin typeface="+mn-ea"/>
              </a:endParaRPr>
            </a:p>
            <a:p>
              <a:pPr marL="273050" marR="0" lvl="1" indent="0" algn="l" defTabSz="1079929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下記作業は、本体を取り付ける前に実施してください。</a:t>
              </a:r>
              <a:endPara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273050" marR="0" lvl="1" indent="-6350" algn="l" defTabSz="107992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・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microSD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カードの挿入</a:t>
              </a:r>
              <a:endParaRPr lang="en-US" altLang="ja-JP" sz="1400" b="1" dirty="0">
                <a:solidFill>
                  <a:prstClr val="black"/>
                </a:solidFill>
                <a:latin typeface="+mn-ea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4E3A3F1B-6F34-57A2-7A2F-D305AEEC5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0514" y="979737"/>
              <a:ext cx="1248675" cy="886633"/>
            </a:xfrm>
            <a:prstGeom prst="rect">
              <a:avLst/>
            </a:prstGeom>
          </p:spPr>
        </p:pic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114E55D-F20F-1426-1C3A-9CE2CEB84719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6" action="ppaction://hlinksldjump"/>
              <a:extLst>
                <a:ext uri="{FF2B5EF4-FFF2-40B4-BE49-F238E27FC236}">
                  <a16:creationId xmlns:a16="http://schemas.microsoft.com/office/drawing/2014/main" id="{0B5D46BF-8E19-B275-7564-A9389F3575D7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11" name="正方形/長方形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0BC7B0B0-67C5-4FFE-E0D6-881BFD69E99E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764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オンライン メディア 12" title="i-PRO 屋外ドームカメラ 金具を使用した壁面への設置手順">
            <a:hlinkClick r:id="" action="ppaction://media"/>
            <a:extLst>
              <a:ext uri="{FF2B5EF4-FFF2-40B4-BE49-F238E27FC236}">
                <a16:creationId xmlns:a16="http://schemas.microsoft.com/office/drawing/2014/main" id="{C5F7CABF-E668-3ACE-20FF-B02AA440A7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396176"/>
            <a:ext cx="9070223" cy="51247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F791205-9951-02DB-E4B0-B892277A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</a:t>
            </a:r>
            <a:r>
              <a:rPr kumimoji="1" lang="ja-JP" altLang="en-US" dirty="0"/>
              <a:t>屋外ドーム　壁面取付の例）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405911-C9E2-2E9B-9CEF-8BA676488A3E}"/>
              </a:ext>
            </a:extLst>
          </p:cNvPr>
          <p:cNvSpPr txBox="1"/>
          <p:nvPr/>
        </p:nvSpPr>
        <p:spPr>
          <a:xfrm>
            <a:off x="2916142" y="728464"/>
            <a:ext cx="4283964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</a:t>
            </a:r>
            <a:r>
              <a:rPr lang="en-US" altLang="ja-JP" sz="1800" b="1" dirty="0" err="1">
                <a:latin typeface="+mn-ea"/>
                <a:hlinkClick r:id="rId4"/>
              </a:rPr>
              <a:t>youtu.be</a:t>
            </a:r>
            <a:r>
              <a:rPr lang="en-US" altLang="ja-JP" sz="1800" b="1" dirty="0">
                <a:latin typeface="+mn-ea"/>
                <a:hlinkClick r:id="rId4"/>
              </a:rPr>
              <a:t>/</a:t>
            </a:r>
            <a:r>
              <a:rPr lang="en-US" altLang="ja-JP" sz="1800" b="1" dirty="0" err="1">
                <a:latin typeface="+mn-ea"/>
                <a:hlinkClick r:id="rId4"/>
              </a:rPr>
              <a:t>3Xbda9N2344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90CF615-26E4-BDDB-636D-E1E4616D7E1D}"/>
              </a:ext>
            </a:extLst>
          </p:cNvPr>
          <p:cNvSpPr txBox="1"/>
          <p:nvPr/>
        </p:nvSpPr>
        <p:spPr>
          <a:xfrm>
            <a:off x="0" y="720000"/>
            <a:ext cx="2845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</a:t>
            </a:r>
            <a:r>
              <a:rPr lang="ja-JP" altLang="en-US" sz="2000" b="1" dirty="0">
                <a:latin typeface="+mn-ea"/>
              </a:rPr>
              <a:t>参考</a:t>
            </a:r>
            <a:r>
              <a:rPr lang="en-US" altLang="ja-JP" sz="2000" b="1" dirty="0">
                <a:latin typeface="+mn-ea"/>
              </a:rPr>
              <a:t>】YouTube</a:t>
            </a:r>
            <a:r>
              <a:rPr lang="ja-JP" altLang="en-US" sz="2000" b="1" dirty="0">
                <a:latin typeface="+mn-ea"/>
              </a:rPr>
              <a:t>動画</a:t>
            </a:r>
          </a:p>
        </p:txBody>
      </p:sp>
      <p:sp>
        <p:nvSpPr>
          <p:cNvPr id="5" name="コンテンツ プレースホルダー 5">
            <a:extLst>
              <a:ext uri="{FF2B5EF4-FFF2-40B4-BE49-F238E27FC236}">
                <a16:creationId xmlns:a16="http://schemas.microsoft.com/office/drawing/2014/main" id="{8F8C95BB-0684-B9D6-B160-B46F60352981}"/>
              </a:ext>
            </a:extLst>
          </p:cNvPr>
          <p:cNvSpPr txBox="1">
            <a:spLocks/>
          </p:cNvSpPr>
          <p:nvPr/>
        </p:nvSpPr>
        <p:spPr>
          <a:xfrm>
            <a:off x="9738540" y="1264382"/>
            <a:ext cx="4475156" cy="4581477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ja-JP" altLang="en-US" sz="1800" b="1" dirty="0">
                <a:latin typeface="+mn-ea"/>
              </a:rPr>
              <a:t>取付金具</a:t>
            </a:r>
            <a:endParaRPr lang="en-US" altLang="ja-JP" sz="1800" b="1" dirty="0">
              <a:latin typeface="+mn-ea"/>
            </a:endParaRPr>
          </a:p>
          <a:p>
            <a:pPr marL="424972" marR="0" lvl="1" indent="0" algn="l" defTabSz="1079929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WV-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QWL500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-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WUX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424972" marR="0" lvl="1" indent="0" algn="l" defTabSz="1079929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4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424972" marR="0" lvl="1" indent="0" algn="l" defTabSz="1079929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424972" marR="0" lvl="1" indent="0" algn="l" defTabSz="1079929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ja-JP" altLang="en-US" sz="1800" b="1" dirty="0">
                <a:latin typeface="+mn-ea"/>
              </a:rPr>
              <a:t>別途調達必要部材</a:t>
            </a:r>
            <a:endParaRPr lang="en-US" altLang="ja-JP" sz="1800" b="1" dirty="0">
              <a:latin typeface="+mn-ea"/>
            </a:endParaRPr>
          </a:p>
          <a:p>
            <a:pPr marL="268288" lvl="1" indent="0">
              <a:lnSpc>
                <a:spcPct val="110000"/>
              </a:lnSpc>
              <a:buNone/>
            </a:pPr>
            <a:r>
              <a:rPr lang="ja-JP" altLang="en-US" sz="1400" b="1" dirty="0">
                <a:latin typeface="+mn-ea"/>
              </a:rPr>
              <a:t>・アタッチメント金具固定用ネジ 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400" b="1" dirty="0">
                <a:latin typeface="+mn-ea"/>
              </a:rPr>
              <a:t>M4</a:t>
            </a:r>
            <a:r>
              <a:rPr lang="ja-JP" altLang="en-US" sz="1400" b="1" dirty="0">
                <a:latin typeface="+mn-ea"/>
              </a:rPr>
              <a:t>ｘ</a:t>
            </a:r>
            <a:r>
              <a:rPr lang="en-US" altLang="ja-JP" sz="1400" b="1" dirty="0">
                <a:latin typeface="+mn-ea"/>
              </a:rPr>
              <a:t>16mm</a:t>
            </a:r>
            <a:r>
              <a:rPr lang="ja-JP" altLang="en-US" sz="1400" b="1" dirty="0">
                <a:latin typeface="+mn-ea"/>
              </a:rPr>
              <a:t> </a:t>
            </a:r>
            <a:r>
              <a:rPr lang="en-US" altLang="ja-JP" sz="1400" b="1" dirty="0">
                <a:latin typeface="+mn-ea"/>
              </a:rPr>
              <a:t>×4</a:t>
            </a:r>
            <a:r>
              <a:rPr lang="ja-JP" altLang="en-US" sz="1400" b="1" dirty="0">
                <a:latin typeface="+mn-ea"/>
              </a:rPr>
              <a:t>本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ja-JP" altLang="en-US" sz="1800" b="1" dirty="0">
                <a:latin typeface="+mn-ea"/>
              </a:rPr>
              <a:t>注意点</a:t>
            </a:r>
            <a:endParaRPr lang="en-US" altLang="ja-JP" sz="1800" b="1" dirty="0">
              <a:latin typeface="+mn-ea"/>
            </a:endParaRPr>
          </a:p>
          <a:p>
            <a:pPr marL="273050" marR="0" lvl="1" indent="-11113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下記作業は、本体を取り付ける前に実施してください。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73050" marR="0" lvl="1" indent="-635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microSD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カードの挿入</a:t>
            </a:r>
            <a:endParaRPr lang="en-US" altLang="ja-JP" sz="14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273050" marR="0" lvl="1" indent="-6350" algn="l" defTabSz="107992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・補助ワイヤーの取付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3F6810-96BD-E2CD-D90F-D5174F51F7BE}"/>
              </a:ext>
            </a:extLst>
          </p:cNvPr>
          <p:cNvSpPr txBox="1"/>
          <p:nvPr/>
        </p:nvSpPr>
        <p:spPr>
          <a:xfrm>
            <a:off x="4635062" y="6759286"/>
            <a:ext cx="4929352" cy="37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併せて、取扱説明書（施工編）も参照ください。</a:t>
            </a:r>
            <a:endParaRPr kumimoji="1" lang="ja-JP" altLang="en-US" sz="1600" b="1" dirty="0">
              <a:latin typeface="+mn-ea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78DB9C6-47CD-46B0-A548-351826EC8C56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9" name="テキスト ボックス 8">
              <a:hlinkClick r:id="rId5" action="ppaction://hlinksldjump"/>
              <a:extLst>
                <a:ext uri="{FF2B5EF4-FFF2-40B4-BE49-F238E27FC236}">
                  <a16:creationId xmlns:a16="http://schemas.microsoft.com/office/drawing/2014/main" id="{64CA9353-07F8-E989-6A3B-01C179A026C1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10" name="正方形/長方形 9">
              <a:hlinkClick r:id="rId6" action="ppaction://hlinksldjump"/>
              <a:extLst>
                <a:ext uri="{FF2B5EF4-FFF2-40B4-BE49-F238E27FC236}">
                  <a16:creationId xmlns:a16="http://schemas.microsoft.com/office/drawing/2014/main" id="{79CF9053-95F1-9A9A-5965-FC18B34A352C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1CBF3A1D-5D2D-CEA5-3D88-271A22044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3014" y="1264382"/>
            <a:ext cx="1448402" cy="1448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823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オンライン メディア 9" title="i-PRO 屋内ドームカメラ  天井面への設置手順">
            <a:hlinkClick r:id="" action="ppaction://media"/>
            <a:extLst>
              <a:ext uri="{FF2B5EF4-FFF2-40B4-BE49-F238E27FC236}">
                <a16:creationId xmlns:a16="http://schemas.microsoft.com/office/drawing/2014/main" id="{E5D0AB4A-E999-2918-5BDE-5C90B8A039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9998" y="1368000"/>
            <a:ext cx="9070223" cy="51247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設置について（屋内ドーム　天井取付の例）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25F376-2311-0715-6A88-ECEBA742FFBF}"/>
              </a:ext>
            </a:extLst>
          </p:cNvPr>
          <p:cNvSpPr txBox="1"/>
          <p:nvPr/>
        </p:nvSpPr>
        <p:spPr>
          <a:xfrm>
            <a:off x="2969004" y="728464"/>
            <a:ext cx="6398155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</a:t>
            </a:r>
            <a:r>
              <a:rPr lang="en-US" altLang="ja-JP" sz="1800" b="1" dirty="0" err="1">
                <a:latin typeface="+mn-ea"/>
                <a:hlinkClick r:id="rId4"/>
              </a:rPr>
              <a:t>youtu.be</a:t>
            </a:r>
            <a:r>
              <a:rPr lang="en-US" altLang="ja-JP" sz="1800" b="1" dirty="0">
                <a:latin typeface="+mn-ea"/>
                <a:hlinkClick r:id="rId4"/>
              </a:rPr>
              <a:t>/</a:t>
            </a:r>
            <a:r>
              <a:rPr lang="en-US" altLang="ja-JP" sz="1800" b="1" dirty="0" err="1">
                <a:latin typeface="+mn-ea"/>
                <a:hlinkClick r:id="rId4"/>
              </a:rPr>
              <a:t>l7BLR48HdgM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4" name="コンテンツ プレースホルダー 5">
            <a:extLst>
              <a:ext uri="{FF2B5EF4-FFF2-40B4-BE49-F238E27FC236}">
                <a16:creationId xmlns:a16="http://schemas.microsoft.com/office/drawing/2014/main" id="{1B62B4FE-67B5-4726-3CFD-460D01B111CB}"/>
              </a:ext>
            </a:extLst>
          </p:cNvPr>
          <p:cNvSpPr txBox="1">
            <a:spLocks/>
          </p:cNvSpPr>
          <p:nvPr/>
        </p:nvSpPr>
        <p:spPr>
          <a:xfrm>
            <a:off x="9653444" y="1361031"/>
            <a:ext cx="4499140" cy="2688681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ja-JP" altLang="en-US" sz="1800" b="1" dirty="0">
                <a:latin typeface="+mn-ea"/>
              </a:rPr>
              <a:t>別途調達必要部材</a:t>
            </a:r>
            <a:endParaRPr lang="en-US" altLang="ja-JP" sz="1800" b="1" dirty="0">
              <a:latin typeface="+mn-ea"/>
            </a:endParaRPr>
          </a:p>
          <a:p>
            <a:pPr marL="268288" lvl="1" indent="0">
              <a:lnSpc>
                <a:spcPct val="110000"/>
              </a:lnSpc>
              <a:buNone/>
            </a:pPr>
            <a:r>
              <a:rPr lang="ja-JP" altLang="en-US" sz="1400" b="1" dirty="0">
                <a:latin typeface="+mn-ea"/>
              </a:rPr>
              <a:t>・アタッチメント金具固定用ネジ 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400" b="1" dirty="0">
                <a:latin typeface="+mn-ea"/>
              </a:rPr>
              <a:t>M4</a:t>
            </a:r>
            <a:r>
              <a:rPr lang="ja-JP" altLang="en-US" sz="1400" b="1" dirty="0">
                <a:latin typeface="+mn-ea"/>
              </a:rPr>
              <a:t>ｘ</a:t>
            </a:r>
            <a:r>
              <a:rPr lang="en-US" altLang="ja-JP" sz="1400" b="1" dirty="0">
                <a:latin typeface="+mn-ea"/>
              </a:rPr>
              <a:t>16mm</a:t>
            </a:r>
            <a:r>
              <a:rPr lang="ja-JP" altLang="en-US" sz="1400" b="1" dirty="0">
                <a:latin typeface="+mn-ea"/>
              </a:rPr>
              <a:t> </a:t>
            </a:r>
            <a:r>
              <a:rPr lang="en-US" altLang="ja-JP" sz="1400" b="1" dirty="0">
                <a:latin typeface="+mn-ea"/>
              </a:rPr>
              <a:t>×2</a:t>
            </a:r>
            <a:r>
              <a:rPr lang="ja-JP" altLang="en-US" sz="1400" b="1" dirty="0">
                <a:latin typeface="+mn-ea"/>
              </a:rPr>
              <a:t>本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ja-JP" altLang="en-US" sz="1800" b="1" dirty="0">
                <a:latin typeface="+mn-ea"/>
              </a:rPr>
              <a:t>注意点</a:t>
            </a:r>
            <a:endParaRPr lang="en-US" altLang="ja-JP" sz="1800" b="1" dirty="0">
              <a:latin typeface="+mn-ea"/>
            </a:endParaRPr>
          </a:p>
          <a:p>
            <a:pPr marL="273050" marR="0" lvl="1" indent="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下記作業は、本体を取り付ける前に実施してください。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273050" marR="0" lvl="1" indent="-635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microSD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カードの挿入</a:t>
            </a:r>
            <a:endParaRPr lang="en-US" altLang="ja-JP" sz="1400" b="1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B76B18-197C-F430-C6C2-17C826C693B4}"/>
              </a:ext>
            </a:extLst>
          </p:cNvPr>
          <p:cNvSpPr txBox="1"/>
          <p:nvPr/>
        </p:nvSpPr>
        <p:spPr>
          <a:xfrm>
            <a:off x="0" y="720000"/>
            <a:ext cx="2845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</a:t>
            </a:r>
            <a:r>
              <a:rPr lang="ja-JP" altLang="en-US" sz="2000" b="1" dirty="0">
                <a:latin typeface="+mn-ea"/>
              </a:rPr>
              <a:t>参考</a:t>
            </a:r>
            <a:r>
              <a:rPr lang="en-US" altLang="ja-JP" sz="2000" b="1" dirty="0">
                <a:latin typeface="+mn-ea"/>
              </a:rPr>
              <a:t>】YouTube</a:t>
            </a:r>
            <a:r>
              <a:rPr lang="ja-JP" altLang="en-US" sz="2000" b="1" dirty="0">
                <a:latin typeface="+mn-ea"/>
              </a:rPr>
              <a:t>動画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F68A13D-E7F1-2BF5-A9EC-BF91011B2453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8" name="テキスト ボックス 7">
              <a:hlinkClick r:id="rId5" action="ppaction://hlinksldjump"/>
              <a:extLst>
                <a:ext uri="{FF2B5EF4-FFF2-40B4-BE49-F238E27FC236}">
                  <a16:creationId xmlns:a16="http://schemas.microsoft.com/office/drawing/2014/main" id="{427595C4-7F7F-179B-12E5-9F19C5A5D3B2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9" name="正方形/長方形 8">
              <a:hlinkClick r:id="rId6" action="ppaction://hlinksldjump"/>
              <a:extLst>
                <a:ext uri="{FF2B5EF4-FFF2-40B4-BE49-F238E27FC236}">
                  <a16:creationId xmlns:a16="http://schemas.microsoft.com/office/drawing/2014/main" id="{C47FB7BE-B733-2EA9-F3F2-08C0D86269C5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99D3134-CA78-434B-B425-FB4196C372AB}"/>
              </a:ext>
            </a:extLst>
          </p:cNvPr>
          <p:cNvSpPr txBox="1"/>
          <p:nvPr/>
        </p:nvSpPr>
        <p:spPr>
          <a:xfrm>
            <a:off x="4635062" y="6759286"/>
            <a:ext cx="4929352" cy="37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併せて、取扱説明書（施工編）も参照ください。</a:t>
            </a:r>
            <a:endParaRPr kumimoji="1" lang="ja-JP" altLang="en-US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947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33363C7-66D0-F12B-B480-FAB7F8C28C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1794" y="725428"/>
            <a:ext cx="11876840" cy="541419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■マルチケーブル接続部分を防水テープで防水処理を行う場合は以下内容にご留意ください。</a:t>
            </a: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9C498059-F953-F13A-3917-B0027D240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2-5.</a:t>
            </a:r>
            <a:r>
              <a:rPr kumimoji="1" lang="ja-JP" altLang="en-US" dirty="0"/>
              <a:t> 防水テープ処理について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2D9C2A0-36F1-1331-96C6-B9898D826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" b="38569"/>
          <a:stretch/>
        </p:blipFill>
        <p:spPr>
          <a:xfrm>
            <a:off x="534222" y="1770731"/>
            <a:ext cx="7070534" cy="45579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FA0FDE8-F92F-6991-1D21-E89A66D49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67" t="61869" r="3544"/>
          <a:stretch/>
        </p:blipFill>
        <p:spPr>
          <a:xfrm>
            <a:off x="8347340" y="2714705"/>
            <a:ext cx="5033393" cy="374915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9B53D04-A821-DDF4-E3CF-3E70F8E1DA94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3" action="ppaction://hlinksldjump"/>
              <a:extLst>
                <a:ext uri="{FF2B5EF4-FFF2-40B4-BE49-F238E27FC236}">
                  <a16:creationId xmlns:a16="http://schemas.microsoft.com/office/drawing/2014/main" id="{80938245-057E-3B84-3880-C0EEC1E4D0D6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4" action="ppaction://hlinksldjump"/>
              <a:extLst>
                <a:ext uri="{FF2B5EF4-FFF2-40B4-BE49-F238E27FC236}">
                  <a16:creationId xmlns:a16="http://schemas.microsoft.com/office/drawing/2014/main" id="{2AA69B75-EA8A-4525-C0C1-0499A072BD3B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0279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３．設定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3576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ACF87AB-E74D-2049-AE94-2DE92AC19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896" y="1314308"/>
            <a:ext cx="10821294" cy="4361278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153F289B-DFF7-5EE5-702D-42CF3CB0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3-1. IP</a:t>
            </a:r>
            <a:r>
              <a:rPr lang="ja-JP" altLang="en-US" dirty="0"/>
              <a:t>簡単設定ツールについて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92F8FC-945C-2AB6-9E38-C1ECE3BF83C1}"/>
              </a:ext>
            </a:extLst>
          </p:cNvPr>
          <p:cNvSpPr txBox="1"/>
          <p:nvPr/>
        </p:nvSpPr>
        <p:spPr>
          <a:xfrm>
            <a:off x="422953" y="754147"/>
            <a:ext cx="12056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■</a:t>
            </a:r>
            <a:r>
              <a:rPr lang="en-US" altLang="ja-JP" sz="2000" b="1" dirty="0">
                <a:latin typeface="+mn-ea"/>
              </a:rPr>
              <a:t>IP</a:t>
            </a:r>
            <a:r>
              <a:rPr lang="ja-JP" altLang="en-US" sz="2000" b="1" dirty="0">
                <a:latin typeface="+mn-ea"/>
              </a:rPr>
              <a:t>簡単設定ツールを起動すると、接続されている</a:t>
            </a:r>
            <a:r>
              <a:rPr lang="en-US" altLang="ja-JP" sz="2000" b="1" dirty="0">
                <a:latin typeface="+mn-ea"/>
              </a:rPr>
              <a:t>i-PRO</a:t>
            </a:r>
            <a:r>
              <a:rPr lang="ja-JP" altLang="en-US" sz="2000" b="1" dirty="0">
                <a:latin typeface="+mn-ea"/>
              </a:rPr>
              <a:t>カメラが一覧で表示されます。</a:t>
            </a:r>
            <a:endParaRPr lang="en-US" altLang="ja-JP" sz="2000" b="1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96C490-E4A9-605E-110A-03C8B46A0292}"/>
              </a:ext>
            </a:extLst>
          </p:cNvPr>
          <p:cNvSpPr txBox="1"/>
          <p:nvPr/>
        </p:nvSpPr>
        <p:spPr>
          <a:xfrm>
            <a:off x="985103" y="5835637"/>
            <a:ext cx="12430006" cy="16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①カメラの</a:t>
            </a:r>
            <a:r>
              <a:rPr lang="en-US" altLang="ja-JP" sz="1600" b="1" dirty="0">
                <a:latin typeface="+mn-ea"/>
              </a:rPr>
              <a:t>MAC</a:t>
            </a:r>
            <a:r>
              <a:rPr lang="ja-JP" altLang="en-US" sz="1600" b="1" dirty="0">
                <a:latin typeface="+mn-ea"/>
              </a:rPr>
              <a:t>アドレスや</a:t>
            </a:r>
            <a:r>
              <a:rPr lang="en-US" altLang="ja-JP" sz="1600" b="1" dirty="0">
                <a:latin typeface="+mn-ea"/>
              </a:rPr>
              <a:t>IP</a:t>
            </a:r>
            <a:r>
              <a:rPr lang="ja-JP" altLang="en-US" sz="1600" b="1" dirty="0">
                <a:latin typeface="+mn-ea"/>
              </a:rPr>
              <a:t>アドレス、ポート番号、機器名、品番、シリアル番号、さらには </a:t>
            </a:r>
            <a:r>
              <a:rPr lang="en-US" altLang="ja-JP" sz="1600" b="1" dirty="0">
                <a:latin typeface="+mn-ea"/>
              </a:rPr>
              <a:t>IP</a:t>
            </a:r>
            <a:r>
              <a:rPr lang="ja-JP" altLang="en-US" sz="1600" b="1" dirty="0">
                <a:latin typeface="+mn-ea"/>
              </a:rPr>
              <a:t>アドレスの重複の確認が可能です。</a:t>
            </a:r>
            <a:endParaRPr lang="en-US" altLang="ja-JP" sz="16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②任意のカメラをダブルクリックすることで、ブラウザ画面の表示が可能です。</a:t>
            </a:r>
            <a:endParaRPr lang="en-US" altLang="ja-JP" sz="16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③任意のカメラを選択し、ネットワーク設定の変更が可能です。</a:t>
            </a:r>
            <a:endParaRPr lang="en-US" altLang="ja-JP" sz="16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＊カメラ設定によっては、起動後</a:t>
            </a:r>
            <a:r>
              <a:rPr lang="en-US" altLang="ja-JP" sz="1600" b="1" dirty="0">
                <a:latin typeface="+mn-ea"/>
              </a:rPr>
              <a:t>20</a:t>
            </a:r>
            <a:r>
              <a:rPr lang="ja-JP" altLang="en-US" sz="1600" b="1" dirty="0">
                <a:latin typeface="+mn-ea"/>
              </a:rPr>
              <a:t>分超過で、変更不可となる場合があります。その際は、カメラを再起動してください。</a:t>
            </a:r>
            <a:endParaRPr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1600" b="1" dirty="0">
                <a:latin typeface="+mn-ea"/>
              </a:rPr>
              <a:t>＊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簡単設定ツールでの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アドレス設定方法は、</a:t>
            </a:r>
            <a:r>
              <a:rPr kumimoji="1" lang="ja-JP" altLang="en-US" sz="1600" b="1" dirty="0">
                <a:latin typeface="+mn-ea"/>
                <a:hlinkClick r:id="rId4"/>
              </a:rPr>
              <a:t>こちら</a:t>
            </a:r>
            <a:r>
              <a:rPr kumimoji="1" lang="ja-JP" altLang="en-US" sz="1600" b="1" dirty="0">
                <a:latin typeface="+mn-ea"/>
              </a:rPr>
              <a:t>の簡単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設定ツール 操作説明書 を参照してください。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53AD5F8-7203-C0EB-F81E-0F5D1BA97A67}"/>
              </a:ext>
            </a:extLst>
          </p:cNvPr>
          <p:cNvSpPr/>
          <p:nvPr/>
        </p:nvSpPr>
        <p:spPr>
          <a:xfrm>
            <a:off x="1250731" y="3396995"/>
            <a:ext cx="9869213" cy="6737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31568D7-4D56-32D5-0225-1098CCC7A2A3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5" name="テキスト ボックス 4">
              <a:hlinkClick r:id="rId5" action="ppaction://hlinksldjump"/>
              <a:extLst>
                <a:ext uri="{FF2B5EF4-FFF2-40B4-BE49-F238E27FC236}">
                  <a16:creationId xmlns:a16="http://schemas.microsoft.com/office/drawing/2014/main" id="{3EE77985-3C97-895D-FBC9-3705889781E3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6" name="正方形/長方形 5">
              <a:hlinkClick r:id="rId6" action="ppaction://hlinksldjump"/>
              <a:extLst>
                <a:ext uri="{FF2B5EF4-FFF2-40B4-BE49-F238E27FC236}">
                  <a16:creationId xmlns:a16="http://schemas.microsoft.com/office/drawing/2014/main" id="{D7D07768-43F5-C509-2D4E-6AB48F6E0550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6683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3B50E16-29B1-AE81-361C-CA59DFF66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87" y="782163"/>
            <a:ext cx="6210814" cy="57900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F74D81CC-8BC2-C976-8CB4-38B14E7B4B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782163"/>
            <a:ext cx="6556087" cy="280850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【</a:t>
            </a:r>
            <a:r>
              <a:rPr kumimoji="1" lang="ja-JP" altLang="en-US" dirty="0"/>
              <a:t>管理者登録</a:t>
            </a:r>
            <a:r>
              <a:rPr kumimoji="1" lang="en-US" altLang="ja-JP" dirty="0"/>
              <a:t>】</a:t>
            </a:r>
          </a:p>
          <a:p>
            <a:pPr marL="452438" indent="-188913">
              <a:lnSpc>
                <a:spcPct val="120000"/>
              </a:lnSpc>
              <a:spcBef>
                <a:spcPts val="600"/>
              </a:spcBef>
              <a:buNone/>
              <a:tabLst>
                <a:tab pos="984250" algn="l"/>
              </a:tabLst>
            </a:pPr>
            <a:r>
              <a:rPr lang="ja-JP" altLang="en-US" dirty="0"/>
              <a:t>① 定められたユーザー名とパスワードを入力し、「設定」を押下</a:t>
            </a:r>
            <a:endParaRPr lang="en-US" altLang="ja-JP" dirty="0"/>
          </a:p>
          <a:p>
            <a:pPr marL="452438" indent="-188913">
              <a:lnSpc>
                <a:spcPct val="120000"/>
              </a:lnSpc>
              <a:spcBef>
                <a:spcPts val="1200"/>
              </a:spcBef>
              <a:buNone/>
              <a:tabLst>
                <a:tab pos="984250" algn="l"/>
              </a:tabLst>
            </a:pPr>
            <a:r>
              <a:rPr lang="ja-JP" altLang="en-US" dirty="0"/>
              <a:t>　⇒入力条件や留意事項は「お知らせ」を参照のこと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880773F-FD27-192A-B035-4BB616E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3-2. </a:t>
            </a:r>
            <a:r>
              <a:rPr lang="ja-JP" altLang="en-US" dirty="0"/>
              <a:t>初期設定 その１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7F421D-2D10-ACF0-4237-18ECCA07C582}"/>
              </a:ext>
            </a:extLst>
          </p:cNvPr>
          <p:cNvSpPr/>
          <p:nvPr/>
        </p:nvSpPr>
        <p:spPr>
          <a:xfrm>
            <a:off x="591671" y="1981201"/>
            <a:ext cx="5952564" cy="2733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B840CA54-A181-DBE1-DE14-9EB40B9150C2}"/>
              </a:ext>
            </a:extLst>
          </p:cNvPr>
          <p:cNvSpPr/>
          <p:nvPr/>
        </p:nvSpPr>
        <p:spPr>
          <a:xfrm>
            <a:off x="6060141" y="1479176"/>
            <a:ext cx="369721" cy="3697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kumimoji="1" lang="ja-JP" altLang="en-US" sz="24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C540D1A-BF16-501E-75E9-F1CCF54DF781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3" action="ppaction://hlinksldjump"/>
              <a:extLst>
                <a:ext uri="{FF2B5EF4-FFF2-40B4-BE49-F238E27FC236}">
                  <a16:creationId xmlns:a16="http://schemas.microsoft.com/office/drawing/2014/main" id="{E672EDE1-DB9C-4CEF-1319-E6D44516284A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4" action="ppaction://hlinksldjump"/>
              <a:extLst>
                <a:ext uri="{FF2B5EF4-FFF2-40B4-BE49-F238E27FC236}">
                  <a16:creationId xmlns:a16="http://schemas.microsoft.com/office/drawing/2014/main" id="{B511A0EC-67C7-7F71-AD68-AFA53C255653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7934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D5A4CE0-6BC0-4BAA-0F76-1028044A9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945" y="5441812"/>
            <a:ext cx="9909544" cy="19837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58798"/>
          </a:xfrm>
        </p:spPr>
        <p:txBody>
          <a:bodyPr/>
          <a:lstStyle/>
          <a:p>
            <a:r>
              <a:rPr lang="ja-JP" altLang="en-US" sz="2800" dirty="0"/>
              <a:t>本書の位置づけと</a:t>
            </a:r>
            <a:r>
              <a:rPr kumimoji="1" lang="ja-JP" altLang="en-US" sz="2800" dirty="0"/>
              <a:t>その他情報の参照先</a:t>
            </a:r>
          </a:p>
        </p:txBody>
      </p:sp>
      <p:sp>
        <p:nvSpPr>
          <p:cNvPr id="7" name="コンテンツ プレースホルダー 1">
            <a:extLst>
              <a:ext uri="{FF2B5EF4-FFF2-40B4-BE49-F238E27FC236}">
                <a16:creationId xmlns:a16="http://schemas.microsoft.com/office/drawing/2014/main" id="{FCB13045-A5A1-049E-235C-9E728039BE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5718" y="898130"/>
            <a:ext cx="12852599" cy="6140255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000" dirty="0"/>
              <a:t>本書は、</a:t>
            </a:r>
            <a:r>
              <a:rPr lang="en-US" altLang="ja-JP" sz="2000" dirty="0"/>
              <a:t>SE</a:t>
            </a:r>
            <a:r>
              <a:rPr lang="ja-JP" altLang="en-US" sz="2000" dirty="0"/>
              <a:t>各位がシステムを設計・導入・設定するための情報を記載したものになります。</a:t>
            </a:r>
            <a:endParaRPr lang="en-US" altLang="ja-JP" sz="2000" dirty="0"/>
          </a:p>
          <a:p>
            <a:pPr marL="0" indent="0">
              <a:spcBef>
                <a:spcPts val="945"/>
              </a:spcBef>
              <a:buNone/>
            </a:pPr>
            <a:r>
              <a:rPr lang="ja-JP" altLang="en-US" sz="2000" dirty="0"/>
              <a:t>本書に未掲載の情報については、以下をご参照ください。</a:t>
            </a:r>
            <a:endParaRPr lang="en-US" altLang="ja-JP" sz="2000" dirty="0"/>
          </a:p>
          <a:p>
            <a:pPr marL="284981" indent="0">
              <a:lnSpc>
                <a:spcPct val="120000"/>
              </a:lnSpc>
              <a:spcBef>
                <a:spcPts val="2834"/>
              </a:spcBef>
              <a:buNone/>
            </a:pPr>
            <a:r>
              <a:rPr lang="ja-JP" altLang="en-US" sz="2000" dirty="0"/>
              <a:t>①商品仕様</a:t>
            </a:r>
            <a:r>
              <a:rPr lang="en-US" altLang="ja-JP" sz="2000" dirty="0"/>
              <a:t>/</a:t>
            </a:r>
            <a:r>
              <a:rPr lang="ja-JP" altLang="en-US" sz="2000" dirty="0"/>
              <a:t>機能の概要説明：商品説明資料</a:t>
            </a:r>
            <a:endParaRPr lang="en-US" altLang="ja-JP" sz="2000" dirty="0"/>
          </a:p>
          <a:p>
            <a:pPr marL="542925" indent="-258763">
              <a:lnSpc>
                <a:spcPct val="120000"/>
              </a:lnSpc>
              <a:spcBef>
                <a:spcPts val="2834"/>
              </a:spcBef>
              <a:buNone/>
            </a:pPr>
            <a:r>
              <a:rPr lang="ja-JP" altLang="en-US" sz="2000" dirty="0"/>
              <a:t>②商品の仕様・設定・操作の詳細説明（カタログ・</a:t>
            </a:r>
            <a:r>
              <a:rPr lang="en-US" altLang="ja-JP" sz="2000" dirty="0"/>
              <a:t>Web</a:t>
            </a:r>
            <a:r>
              <a:rPr lang="ja-JP" altLang="en-US" sz="2000" dirty="0"/>
              <a:t>ガイド ・ユーザーマニュアル）については以下の「ダウンロード一覧」ページの該当機種選択して参照してください。</a:t>
            </a:r>
            <a:endParaRPr lang="en-US" altLang="ja-JP" sz="2000" dirty="0"/>
          </a:p>
          <a:p>
            <a:pPr marL="704954" indent="0">
              <a:lnSpc>
                <a:spcPct val="120000"/>
              </a:lnSpc>
              <a:spcBef>
                <a:spcPts val="1800"/>
              </a:spcBef>
              <a:buNone/>
              <a:tabLst>
                <a:tab pos="704954" algn="l"/>
              </a:tabLst>
            </a:pPr>
            <a:r>
              <a:rPr lang="ja-JP" altLang="en-US" sz="1800" dirty="0"/>
              <a:t>「ホーム」＞「セキュリティ」＞「ダウンロード一覧」：</a:t>
            </a:r>
            <a:endParaRPr lang="en-US" altLang="ja-JP" sz="1800" dirty="0"/>
          </a:p>
          <a:p>
            <a:pPr marL="1129926" indent="0">
              <a:lnSpc>
                <a:spcPct val="120000"/>
              </a:lnSpc>
              <a:spcBef>
                <a:spcPts val="0"/>
              </a:spcBef>
              <a:buNone/>
              <a:tabLst>
                <a:tab pos="1129926" algn="l"/>
              </a:tabLst>
            </a:pPr>
            <a:r>
              <a:rPr lang="en-US" altLang="ja-JP" sz="1800" dirty="0">
                <a:hlinkClick r:id="rId3"/>
              </a:rPr>
              <a:t>https://i-pro.com/products_and_solutions/ja/surveillance/documentation-database</a:t>
            </a:r>
            <a:endParaRPr lang="en-US" altLang="ja-JP" sz="1800" dirty="0"/>
          </a:p>
          <a:p>
            <a:pPr marL="1073150" indent="-6350">
              <a:lnSpc>
                <a:spcPct val="120000"/>
              </a:lnSpc>
              <a:spcBef>
                <a:spcPts val="945"/>
              </a:spcBef>
              <a:buNone/>
              <a:tabLst>
                <a:tab pos="1169988" algn="l"/>
              </a:tabLst>
            </a:pPr>
            <a:r>
              <a:rPr lang="ja-JP" altLang="en-US" sz="1600" dirty="0"/>
              <a:t>＊</a:t>
            </a:r>
            <a:r>
              <a:rPr lang="en-US" altLang="ja-JP" sz="1600" dirty="0"/>
              <a:t>Web</a:t>
            </a:r>
            <a:r>
              <a:rPr lang="ja-JP" altLang="en-US" sz="1600" dirty="0"/>
              <a:t>ガイド、ユーザーマニュアルは「商品マニュアル」からダウンロード可能です。</a:t>
            </a:r>
            <a:endParaRPr lang="en-US" altLang="ja-JP" sz="1600" dirty="0"/>
          </a:p>
          <a:p>
            <a:pPr marL="0" indent="0">
              <a:buNone/>
            </a:pPr>
            <a:endParaRPr lang="ja-JP" altLang="en-US" sz="2834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D6EEECD-0B1C-0747-1FDD-48EDAC7DF764}"/>
              </a:ext>
            </a:extLst>
          </p:cNvPr>
          <p:cNvSpPr/>
          <p:nvPr/>
        </p:nvSpPr>
        <p:spPr>
          <a:xfrm>
            <a:off x="6207580" y="5551010"/>
            <a:ext cx="1391399" cy="13492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C62E6B8-2E8E-869D-08B7-8718229F035A}"/>
              </a:ext>
            </a:extLst>
          </p:cNvPr>
          <p:cNvSpPr txBox="1"/>
          <p:nvPr/>
        </p:nvSpPr>
        <p:spPr>
          <a:xfrm>
            <a:off x="1456660" y="5103258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/>
              <a:t>【</a:t>
            </a:r>
            <a:r>
              <a:rPr lang="ja-JP" altLang="en-US" sz="1600" b="1" dirty="0"/>
              <a:t>屋外</a:t>
            </a:r>
            <a:r>
              <a:rPr kumimoji="1" lang="ja-JP" altLang="en-US" sz="1600" b="1" dirty="0"/>
              <a:t>ドームの例</a:t>
            </a:r>
            <a:r>
              <a:rPr kumimoji="1" lang="en-US" altLang="ja-JP" sz="1600" b="1" dirty="0"/>
              <a:t>】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06681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857E03E7-AE5A-B260-1B51-BE281B7C71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04902" y="770338"/>
            <a:ext cx="6518429" cy="6822768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dirty="0"/>
              <a:t>【</a:t>
            </a:r>
            <a:r>
              <a:rPr kumimoji="1" lang="ja-JP" altLang="en-US" dirty="0"/>
              <a:t>言語／日時設定</a:t>
            </a:r>
            <a:r>
              <a:rPr kumimoji="1" lang="en-US" altLang="ja-JP" dirty="0"/>
              <a:t>】</a:t>
            </a:r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① 下記の各項目を選択設定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「メニュー言語」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「日付・時刻表示」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「時刻表示」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・「日付表示形式」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②「日付」、「時刻」、「日付・時刻表示位置」を設定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　＊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③ その他、基本以下に設定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・「タイムゾーン」：”（</a:t>
            </a:r>
            <a:r>
              <a:rPr lang="en-US" altLang="ja-JP" sz="1800" dirty="0"/>
              <a:t>GMT+9:00</a:t>
            </a:r>
            <a:r>
              <a:rPr lang="ja-JP" altLang="en-US" sz="1800" dirty="0"/>
              <a:t>）大阪、札幌、東京”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800" dirty="0"/>
              <a:t>・「サマータイム：” </a:t>
            </a:r>
            <a:r>
              <a:rPr lang="en-US" altLang="ja-JP" sz="1800" dirty="0"/>
              <a:t>Out</a:t>
            </a:r>
            <a:r>
              <a:rPr kumimoji="1" lang="ja-JP" altLang="en-US" sz="1800" dirty="0"/>
              <a:t> ”」</a:t>
            </a:r>
            <a:endParaRPr kumimoji="1"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【</a:t>
            </a:r>
            <a:r>
              <a:rPr lang="ja-JP" altLang="en-US" dirty="0"/>
              <a:t>画面の設定</a:t>
            </a:r>
            <a:r>
              <a:rPr lang="en-US" altLang="ja-JP" dirty="0"/>
              <a:t>】</a:t>
            </a:r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dirty="0"/>
              <a:t>④ 下記の各項目を選択設定</a:t>
            </a:r>
            <a:endParaRPr kumimoji="1" lang="en-US" altLang="ja-JP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dirty="0"/>
              <a:t>・「色」</a:t>
            </a:r>
            <a:endParaRPr lang="en-US" altLang="ja-JP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dirty="0"/>
              <a:t>・</a:t>
            </a:r>
            <a:r>
              <a:rPr lang="ja-JP" altLang="en-US" dirty="0"/>
              <a:t>「操作パネルの配置位置」</a:t>
            </a:r>
            <a:endParaRPr lang="en-US" altLang="ja-JP" dirty="0"/>
          </a:p>
          <a:p>
            <a:pPr marL="180975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dirty="0"/>
              <a:t>⑤ </a:t>
            </a:r>
            <a:r>
              <a:rPr kumimoji="1" lang="ja-JP" altLang="en-US" dirty="0"/>
              <a:t>最後に「設定」をクリック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CE0CA04A-0217-4085-943C-CF403C08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3-2. </a:t>
            </a:r>
            <a:r>
              <a:rPr lang="ja-JP" altLang="en-US" dirty="0"/>
              <a:t>初期設定 その２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C1D7A0-3BB4-E47F-C3EC-DDFE25619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78" y="828171"/>
            <a:ext cx="6573167" cy="58872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24126546-B536-2E97-C758-FA31A35F3EF2}"/>
              </a:ext>
            </a:extLst>
          </p:cNvPr>
          <p:cNvSpPr/>
          <p:nvPr/>
        </p:nvSpPr>
        <p:spPr>
          <a:xfrm>
            <a:off x="379256" y="1629901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304B68-7C37-9D06-719C-3CA5AE83E1BA}"/>
              </a:ext>
            </a:extLst>
          </p:cNvPr>
          <p:cNvSpPr/>
          <p:nvPr/>
        </p:nvSpPr>
        <p:spPr>
          <a:xfrm>
            <a:off x="748978" y="1647930"/>
            <a:ext cx="6573167" cy="703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C33BC756-155B-C52E-0BF0-C128598459C5}"/>
              </a:ext>
            </a:extLst>
          </p:cNvPr>
          <p:cNvSpPr/>
          <p:nvPr/>
        </p:nvSpPr>
        <p:spPr>
          <a:xfrm>
            <a:off x="379255" y="2710985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63D479-79C2-53F2-330E-25B9BDCA3F25}"/>
              </a:ext>
            </a:extLst>
          </p:cNvPr>
          <p:cNvSpPr/>
          <p:nvPr/>
        </p:nvSpPr>
        <p:spPr>
          <a:xfrm>
            <a:off x="748978" y="2438400"/>
            <a:ext cx="6573167" cy="8695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3A6A91-D287-44DA-41D2-74AC192A5A38}"/>
              </a:ext>
            </a:extLst>
          </p:cNvPr>
          <p:cNvSpPr/>
          <p:nvPr/>
        </p:nvSpPr>
        <p:spPr>
          <a:xfrm>
            <a:off x="748978" y="3395062"/>
            <a:ext cx="6573167" cy="1329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817D771-0557-ABEE-75E2-92930BDC1EC8}"/>
              </a:ext>
            </a:extLst>
          </p:cNvPr>
          <p:cNvSpPr/>
          <p:nvPr/>
        </p:nvSpPr>
        <p:spPr>
          <a:xfrm>
            <a:off x="748977" y="5313509"/>
            <a:ext cx="6573167" cy="703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9470325-B222-AF6E-3DA7-B5CB91E44184}"/>
              </a:ext>
            </a:extLst>
          </p:cNvPr>
          <p:cNvSpPr/>
          <p:nvPr/>
        </p:nvSpPr>
        <p:spPr>
          <a:xfrm>
            <a:off x="379255" y="389752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CFBCDDE-1B86-61A0-B8F4-A75DF55C9757}"/>
              </a:ext>
            </a:extLst>
          </p:cNvPr>
          <p:cNvSpPr/>
          <p:nvPr/>
        </p:nvSpPr>
        <p:spPr>
          <a:xfrm>
            <a:off x="379255" y="550299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A761DF-896B-0E4D-EB91-360FCD7514AA}"/>
              </a:ext>
            </a:extLst>
          </p:cNvPr>
          <p:cNvSpPr/>
          <p:nvPr/>
        </p:nvSpPr>
        <p:spPr>
          <a:xfrm>
            <a:off x="3272114" y="6096000"/>
            <a:ext cx="1532964" cy="510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28F14AE-22DC-E7B7-9B1D-05732774C2F6}"/>
              </a:ext>
            </a:extLst>
          </p:cNvPr>
          <p:cNvSpPr/>
          <p:nvPr/>
        </p:nvSpPr>
        <p:spPr>
          <a:xfrm>
            <a:off x="2816817" y="618879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5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F416EA2E-EC76-3DB9-7967-09CB93187DA8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16" name="テキスト ボックス 15">
              <a:hlinkClick r:id="rId3" action="ppaction://hlinksldjump"/>
              <a:extLst>
                <a:ext uri="{FF2B5EF4-FFF2-40B4-BE49-F238E27FC236}">
                  <a16:creationId xmlns:a16="http://schemas.microsoft.com/office/drawing/2014/main" id="{EDB56F55-4E15-61EB-2AB4-38EE0A6CA14C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17" name="正方形/長方形 16">
              <a:hlinkClick r:id="rId4" action="ppaction://hlinksldjump"/>
              <a:extLst>
                <a:ext uri="{FF2B5EF4-FFF2-40B4-BE49-F238E27FC236}">
                  <a16:creationId xmlns:a16="http://schemas.microsoft.com/office/drawing/2014/main" id="{3B66ABC4-66EF-3864-7274-62C8E246B6BC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5787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E18B641-0180-8109-FF9F-BF0A22140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116" y="6456257"/>
            <a:ext cx="6177279" cy="87051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9CC482E-6DD5-90C4-DD5C-277E6810C3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3845" y="635040"/>
            <a:ext cx="4901231" cy="445552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dirty="0"/>
              <a:t>■ブラウザ画面</a:t>
            </a:r>
            <a:r>
              <a:rPr lang="ja-JP" altLang="en-US" sz="1600" dirty="0"/>
              <a:t>（例：</a:t>
            </a:r>
            <a:r>
              <a:rPr lang="en-US" altLang="ja-JP" sz="1600" dirty="0"/>
              <a:t>WV-X25700-V2LN</a:t>
            </a:r>
            <a:r>
              <a:rPr lang="ja-JP" altLang="en-US" sz="1600" dirty="0"/>
              <a:t>）</a:t>
            </a:r>
            <a:endParaRPr lang="en-US" altLang="ja-JP" sz="16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DAA05FA0-E6DE-542E-3495-2CDD09C03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3-3. </a:t>
            </a:r>
            <a:r>
              <a:rPr kumimoji="1" lang="ja-JP" altLang="en-US" dirty="0"/>
              <a:t>カメラブラウザ</a:t>
            </a:r>
            <a:r>
              <a:rPr lang="ja-JP" altLang="en-US" dirty="0"/>
              <a:t>表示について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803F50-89D7-3117-0D55-3D139E8ED165}"/>
              </a:ext>
            </a:extLst>
          </p:cNvPr>
          <p:cNvSpPr txBox="1"/>
          <p:nvPr/>
        </p:nvSpPr>
        <p:spPr>
          <a:xfrm>
            <a:off x="3967505" y="7307787"/>
            <a:ext cx="467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b="1" dirty="0"/>
              <a:t>「商品マニュアル」のダウンロードアイコンをクリック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10447F-681D-2EE6-6D67-C6620A135143}"/>
              </a:ext>
            </a:extLst>
          </p:cNvPr>
          <p:cNvSpPr/>
          <p:nvPr/>
        </p:nvSpPr>
        <p:spPr>
          <a:xfrm>
            <a:off x="4174984" y="6482175"/>
            <a:ext cx="765545" cy="8256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5F11F94-66A9-4584-A72E-299441536123}"/>
              </a:ext>
            </a:extLst>
          </p:cNvPr>
          <p:cNvSpPr txBox="1"/>
          <p:nvPr/>
        </p:nvSpPr>
        <p:spPr>
          <a:xfrm>
            <a:off x="876751" y="6065900"/>
            <a:ext cx="9499716" cy="371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600" b="1" dirty="0">
                <a:latin typeface="+mn-ea"/>
              </a:rPr>
              <a:t>ブラウザ画面での操作・設定等の詳細については、</a:t>
            </a:r>
            <a:r>
              <a:rPr lang="ja-JP" altLang="en-US" sz="1600" b="1" dirty="0">
                <a:latin typeface="+mn-ea"/>
                <a:hlinkClick r:id="rId3"/>
              </a:rPr>
              <a:t>こちら</a:t>
            </a:r>
            <a:r>
              <a:rPr lang="ja-JP" altLang="en-US" sz="1600" b="1" dirty="0">
                <a:latin typeface="+mn-ea"/>
              </a:rPr>
              <a:t> より「</a:t>
            </a:r>
            <a:r>
              <a:rPr lang="en-US" altLang="ja-JP" sz="1600" b="1" dirty="0">
                <a:latin typeface="+mn-ea"/>
              </a:rPr>
              <a:t>Web</a:t>
            </a:r>
            <a:r>
              <a:rPr lang="ja-JP" altLang="en-US" sz="1600" b="1" dirty="0">
                <a:latin typeface="+mn-ea"/>
              </a:rPr>
              <a:t>ガイド」を参照してください。</a:t>
            </a:r>
            <a:endParaRPr lang="en-US" altLang="ja-JP" sz="1600" b="1" dirty="0">
              <a:latin typeface="+mn-ea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51A4A89-E9FD-9BD0-0C49-7510E3F6D7FA}"/>
              </a:ext>
            </a:extLst>
          </p:cNvPr>
          <p:cNvGrpSpPr/>
          <p:nvPr/>
        </p:nvGrpSpPr>
        <p:grpSpPr>
          <a:xfrm>
            <a:off x="876751" y="1079740"/>
            <a:ext cx="10047890" cy="4941106"/>
            <a:chOff x="876751" y="1079740"/>
            <a:chExt cx="10047890" cy="4941106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B742EB2D-38A1-3343-705F-0939675AD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320"/>
            <a:stretch/>
          </p:blipFill>
          <p:spPr>
            <a:xfrm>
              <a:off x="876751" y="1079740"/>
              <a:ext cx="10047890" cy="494110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E0827691-3CD2-9170-F7BA-16FF9C709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473" t="11081" r="12703" b="3115"/>
            <a:stretch/>
          </p:blipFill>
          <p:spPr>
            <a:xfrm>
              <a:off x="2127482" y="1752057"/>
              <a:ext cx="7546428" cy="4238766"/>
            </a:xfrm>
            <a:prstGeom prst="rect">
              <a:avLst/>
            </a:prstGeom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47909EF-7C50-5A57-73B1-8E9933AA881C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5" name="テキスト ボックス 4">
              <a:hlinkClick r:id="rId6" action="ppaction://hlinksldjump"/>
              <a:extLst>
                <a:ext uri="{FF2B5EF4-FFF2-40B4-BE49-F238E27FC236}">
                  <a16:creationId xmlns:a16="http://schemas.microsoft.com/office/drawing/2014/main" id="{08A0BD14-0B86-33FD-F4B4-E9669A5444AA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6" name="正方形/長方形 5">
              <a:hlinkClick r:id="rId7" action="ppaction://hlinksldjump"/>
              <a:extLst>
                <a:ext uri="{FF2B5EF4-FFF2-40B4-BE49-F238E27FC236}">
                  <a16:creationId xmlns:a16="http://schemas.microsoft.com/office/drawing/2014/main" id="{E63100E2-9C66-3E34-AEA6-67572CDD7EBB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6109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3-4. iCT</a:t>
            </a:r>
            <a:r>
              <a:rPr kumimoji="1" lang="ja-JP" altLang="en-US" dirty="0"/>
              <a:t>（</a:t>
            </a:r>
            <a:r>
              <a:rPr kumimoji="1" lang="en-US" altLang="ja-JP" dirty="0"/>
              <a:t>i-PRO</a:t>
            </a:r>
            <a:r>
              <a:rPr kumimoji="1" lang="ja-JP" altLang="en-US" dirty="0"/>
              <a:t> 設定ツール）での設定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8A8B5F-0171-709A-7F33-D1DF33F77446}"/>
              </a:ext>
            </a:extLst>
          </p:cNvPr>
          <p:cNvSpPr txBox="1"/>
          <p:nvPr/>
        </p:nvSpPr>
        <p:spPr>
          <a:xfrm>
            <a:off x="265817" y="653259"/>
            <a:ext cx="139126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■</a:t>
            </a:r>
            <a:r>
              <a:rPr lang="en-US" altLang="ja-JP" sz="2000" b="1" dirty="0">
                <a:latin typeface="+mn-ea"/>
              </a:rPr>
              <a:t>ICT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Ver. 3.10.0.3</a:t>
            </a:r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2024.1.12</a:t>
            </a:r>
            <a:r>
              <a:rPr lang="ja-JP" altLang="en-US" sz="1400" b="1" dirty="0">
                <a:latin typeface="+mn-ea"/>
              </a:rPr>
              <a:t> リリース）</a:t>
            </a:r>
            <a:r>
              <a:rPr lang="en-US" altLang="ja-JP" sz="2000" b="1" dirty="0">
                <a:latin typeface="+mn-ea"/>
              </a:rPr>
              <a:t> </a:t>
            </a:r>
            <a:r>
              <a:rPr lang="ja-JP" altLang="en-US" sz="2000" b="1" dirty="0"/>
              <a:t>以降で対応</a:t>
            </a:r>
            <a:endParaRPr lang="en-US" altLang="ja-JP" sz="2000" b="1" dirty="0"/>
          </a:p>
          <a:p>
            <a:pPr marL="84138">
              <a:spcBef>
                <a:spcPts val="600"/>
              </a:spcBef>
            </a:pPr>
            <a:r>
              <a:rPr lang="en-US" altLang="ja-JP" sz="1800" b="1" dirty="0">
                <a:latin typeface="+mn-ea"/>
              </a:rPr>
              <a:t>【iCT</a:t>
            </a:r>
            <a:r>
              <a:rPr lang="ja-JP" altLang="en-US" sz="1800" b="1" dirty="0">
                <a:latin typeface="+mn-ea"/>
              </a:rPr>
              <a:t>のダウンロード</a:t>
            </a:r>
            <a:r>
              <a:rPr lang="en-US" altLang="ja-JP" sz="1800" b="1" dirty="0">
                <a:latin typeface="+mn-ea"/>
              </a:rPr>
              <a:t>URL】</a:t>
            </a:r>
          </a:p>
          <a:p>
            <a:pPr marL="273050">
              <a:spcBef>
                <a:spcPts val="600"/>
              </a:spcBef>
              <a:tabLst>
                <a:tab pos="273050" algn="l"/>
              </a:tabLst>
            </a:pPr>
            <a:r>
              <a:rPr lang="en-US" altLang="ja-JP" sz="1800" b="1" dirty="0">
                <a:latin typeface="+mn-ea"/>
                <a:hlinkClick r:id="rId2"/>
              </a:rPr>
              <a:t>https://i-pro.com/products_and_solutions/ja/surveillance/learning-and-support/tools/learning-and-support/tools/ict</a:t>
            </a:r>
            <a:endParaRPr lang="en-US" altLang="ja-JP" sz="1800" b="1" dirty="0">
              <a:latin typeface="+mn-ea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EEF99F4-64F8-6CB0-5D56-57B7D2596617}"/>
              </a:ext>
            </a:extLst>
          </p:cNvPr>
          <p:cNvGrpSpPr/>
          <p:nvPr/>
        </p:nvGrpSpPr>
        <p:grpSpPr>
          <a:xfrm>
            <a:off x="1103255" y="2089001"/>
            <a:ext cx="12193702" cy="4963441"/>
            <a:chOff x="1103255" y="2089001"/>
            <a:chExt cx="12193702" cy="496344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0BD81D80-44D7-0DE0-60CA-BACDCCCD5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4872"/>
            <a:stretch/>
          </p:blipFill>
          <p:spPr>
            <a:xfrm>
              <a:off x="1103255" y="2089001"/>
              <a:ext cx="12193702" cy="49634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E2884540-AB79-04C2-4275-6C7B4BC95CC4}"/>
                </a:ext>
              </a:extLst>
            </p:cNvPr>
            <p:cNvSpPr/>
            <p:nvPr/>
          </p:nvSpPr>
          <p:spPr>
            <a:xfrm>
              <a:off x="3878317" y="2099511"/>
              <a:ext cx="1629103" cy="254806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1E14371-3E97-B67A-D0C2-39FDE344403D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5" name="テキスト ボックス 4">
              <a:hlinkClick r:id="rId5" action="ppaction://hlinksldjump"/>
              <a:extLst>
                <a:ext uri="{FF2B5EF4-FFF2-40B4-BE49-F238E27FC236}">
                  <a16:creationId xmlns:a16="http://schemas.microsoft.com/office/drawing/2014/main" id="{B6BB70AA-7EDA-D002-6631-E5BFAD1022DD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6" name="正方形/長方形 5">
              <a:hlinkClick r:id="rId6" action="ppaction://hlinksldjump"/>
              <a:extLst>
                <a:ext uri="{FF2B5EF4-FFF2-40B4-BE49-F238E27FC236}">
                  <a16:creationId xmlns:a16="http://schemas.microsoft.com/office/drawing/2014/main" id="{50B5CE90-A6F5-BBB6-7D6A-8706F3A9B51C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16834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F74373E-1800-E916-3F14-5890779F35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837852"/>
            <a:ext cx="6721377" cy="1867367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ボタンを「</a:t>
            </a:r>
            <a:r>
              <a:rPr kumimoji="1" lang="en-US" altLang="ja-JP" sz="1800" dirty="0"/>
              <a:t>ON</a:t>
            </a:r>
            <a:r>
              <a:rPr kumimoji="1" lang="ja-JP" altLang="en-US" sz="1800" dirty="0"/>
              <a:t>」にすることで、本体を工場初期化することが可能です。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ボタンの位置はそれぞれ、左図の通りです。</a:t>
            </a:r>
          </a:p>
          <a:p>
            <a:pPr marL="273050" indent="-27305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① </a:t>
            </a:r>
            <a:r>
              <a:rPr kumimoji="1" lang="en-US" altLang="ja-JP" sz="1800" dirty="0"/>
              <a:t>Ethernet</a:t>
            </a:r>
            <a:r>
              <a:rPr kumimoji="1" lang="ja-JP" altLang="en-US" sz="1800" dirty="0"/>
              <a:t>ケーブルを本機から外して、本機の電源を切る</a:t>
            </a:r>
          </a:p>
          <a:p>
            <a:pPr marL="273050" indent="-27305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② </a:t>
            </a:r>
            <a:r>
              <a:rPr kumimoji="1" lang="en-US" altLang="ja-JP" sz="1800" dirty="0"/>
              <a:t>[INITIAL SET]</a:t>
            </a:r>
            <a:r>
              <a:rPr kumimoji="1" lang="ja-JP" altLang="en-US" sz="1800" dirty="0"/>
              <a:t>ボタンを押しながら、本機の電源を入れる</a:t>
            </a:r>
          </a:p>
          <a:p>
            <a:pPr marL="273050" indent="-27305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③ </a:t>
            </a:r>
            <a:r>
              <a:rPr kumimoji="1" lang="en-US" altLang="ja-JP" sz="1800" dirty="0"/>
              <a:t>[INITIAL SET]</a:t>
            </a:r>
            <a:r>
              <a:rPr kumimoji="1" lang="ja-JP" altLang="en-US" sz="1800" dirty="0"/>
              <a:t>ボタンは、電源を入れたあとでも</a:t>
            </a:r>
            <a:r>
              <a:rPr kumimoji="1" lang="en-US" altLang="ja-JP" sz="1800" dirty="0"/>
              <a:t>15</a:t>
            </a:r>
            <a:r>
              <a:rPr kumimoji="1" lang="ja-JP" altLang="en-US" sz="1800" dirty="0"/>
              <a:t>秒以上押し続ける</a:t>
            </a:r>
          </a:p>
          <a:p>
            <a:pPr marL="273050" indent="-27305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④ </a:t>
            </a:r>
            <a:r>
              <a:rPr kumimoji="1" lang="en-US" altLang="ja-JP" sz="1800" dirty="0"/>
              <a:t>[INITIAL SET]</a:t>
            </a:r>
            <a:r>
              <a:rPr kumimoji="1" lang="ja-JP" altLang="en-US" sz="1800" dirty="0"/>
              <a:t>ボタンを離す</a:t>
            </a:r>
          </a:p>
          <a:p>
            <a:pPr marL="179388" indent="-179388">
              <a:lnSpc>
                <a:spcPct val="120000"/>
              </a:lnSpc>
              <a:spcBef>
                <a:spcPts val="1800"/>
              </a:spcBef>
              <a:buNone/>
            </a:pPr>
            <a:r>
              <a:rPr kumimoji="1" lang="ja-JP" altLang="en-US" sz="1800" dirty="0"/>
              <a:t>＊約</a:t>
            </a:r>
            <a:r>
              <a:rPr kumimoji="1" lang="en-US" altLang="ja-JP" sz="1800" dirty="0"/>
              <a:t>2</a:t>
            </a:r>
            <a:r>
              <a:rPr kumimoji="1" lang="ja-JP" altLang="en-US" sz="1800" dirty="0"/>
              <a:t>分後に本機が起動されて、ネットワーク設定データを含む設定が初期化されます。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kumimoji="1" lang="ja-JP" altLang="en-US" sz="1800" dirty="0"/>
              <a:t>正常に起動しない場合は、もう一度やり直してください。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FD9F994C-4282-E4B7-2A8B-C3DC90A8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3-5. </a:t>
            </a:r>
            <a:r>
              <a:rPr kumimoji="1" lang="ja-JP" altLang="en-US" dirty="0"/>
              <a:t>工場初期化の手順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FB1EF4F-682F-365F-06BB-D5F101CAF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703"/>
          <a:stretch/>
        </p:blipFill>
        <p:spPr>
          <a:xfrm>
            <a:off x="3579040" y="1119984"/>
            <a:ext cx="2913251" cy="2001594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6FE17FF-437F-B9F5-FEBD-29C87D691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0" y="1386164"/>
            <a:ext cx="2366014" cy="140981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943AA4D-A4ED-56A6-B53A-ABA3FF8B072F}"/>
              </a:ext>
            </a:extLst>
          </p:cNvPr>
          <p:cNvSpPr txBox="1"/>
          <p:nvPr/>
        </p:nvSpPr>
        <p:spPr>
          <a:xfrm>
            <a:off x="188000" y="834872"/>
            <a:ext cx="283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800" b="1" dirty="0">
                <a:latin typeface="+mn-ea"/>
              </a:rPr>
              <a:t>【WV-X15xxx</a:t>
            </a:r>
            <a:r>
              <a:rPr kumimoji="1" lang="ja-JP" altLang="en-US" sz="1800" b="1" dirty="0">
                <a:latin typeface="+mn-ea"/>
              </a:rPr>
              <a:t>シリーズ</a:t>
            </a:r>
            <a:r>
              <a:rPr kumimoji="1" lang="en-US" altLang="ja-JP" sz="1800" b="1" dirty="0">
                <a:latin typeface="+mn-ea"/>
              </a:rPr>
              <a:t>】</a:t>
            </a:r>
            <a:endParaRPr kumimoji="1" lang="ja-JP" altLang="en-US" sz="1800" b="1" dirty="0">
              <a:latin typeface="+mn-ea"/>
            </a:endParaRPr>
          </a:p>
        </p:txBody>
      </p:sp>
      <p:sp>
        <p:nvSpPr>
          <p:cNvPr id="17" name="フローチャート: 処理 16">
            <a:extLst>
              <a:ext uri="{FF2B5EF4-FFF2-40B4-BE49-F238E27FC236}">
                <a16:creationId xmlns:a16="http://schemas.microsoft.com/office/drawing/2014/main" id="{214199BE-DF7B-4E57-EB2C-585642040451}"/>
              </a:ext>
            </a:extLst>
          </p:cNvPr>
          <p:cNvSpPr/>
          <p:nvPr/>
        </p:nvSpPr>
        <p:spPr>
          <a:xfrm>
            <a:off x="5675586" y="1254211"/>
            <a:ext cx="819807" cy="385407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ローチャート: 処理 17">
            <a:extLst>
              <a:ext uri="{FF2B5EF4-FFF2-40B4-BE49-F238E27FC236}">
                <a16:creationId xmlns:a16="http://schemas.microsoft.com/office/drawing/2014/main" id="{0EF9873A-619A-DB73-C9F2-1215FDFA5BA2}"/>
              </a:ext>
            </a:extLst>
          </p:cNvPr>
          <p:cNvSpPr/>
          <p:nvPr/>
        </p:nvSpPr>
        <p:spPr>
          <a:xfrm>
            <a:off x="5990897" y="2039011"/>
            <a:ext cx="490884" cy="574595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ローチャート: 処理 18">
            <a:extLst>
              <a:ext uri="{FF2B5EF4-FFF2-40B4-BE49-F238E27FC236}">
                <a16:creationId xmlns:a16="http://schemas.microsoft.com/office/drawing/2014/main" id="{70AC4F33-F8A2-8B96-FEE2-D7BBF3FDD6FA}"/>
              </a:ext>
            </a:extLst>
          </p:cNvPr>
          <p:cNvSpPr/>
          <p:nvPr/>
        </p:nvSpPr>
        <p:spPr>
          <a:xfrm>
            <a:off x="1765738" y="2039011"/>
            <a:ext cx="557048" cy="304800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DA5AC4B-8864-0156-18FA-AD995E5A9883}"/>
              </a:ext>
            </a:extLst>
          </p:cNvPr>
          <p:cNvSpPr txBox="1"/>
          <p:nvPr/>
        </p:nvSpPr>
        <p:spPr>
          <a:xfrm>
            <a:off x="188000" y="3470332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kumimoji="1" lang="en-US" altLang="ja-JP" sz="1800" b="1" dirty="0">
                <a:latin typeface="+mn-ea"/>
              </a:rPr>
              <a:t>WV-X25xxx</a:t>
            </a:r>
            <a:r>
              <a:rPr kumimoji="1" lang="ja-JP" altLang="en-US" sz="1800" b="1" dirty="0">
                <a:latin typeface="+mn-ea"/>
              </a:rPr>
              <a:t>シリーズ</a:t>
            </a:r>
            <a:r>
              <a:rPr kumimoji="1" lang="en-US" altLang="ja-JP" sz="1800" b="1" dirty="0">
                <a:latin typeface="+mn-ea"/>
              </a:rPr>
              <a:t>】</a:t>
            </a:r>
            <a:endParaRPr kumimoji="1" lang="ja-JP" altLang="en-US" sz="1800" b="1" dirty="0">
              <a:latin typeface="+mn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AB1E740-6B04-1359-5B38-FC49B34B8B8F}"/>
              </a:ext>
            </a:extLst>
          </p:cNvPr>
          <p:cNvSpPr txBox="1"/>
          <p:nvPr/>
        </p:nvSpPr>
        <p:spPr>
          <a:xfrm>
            <a:off x="3457903" y="3472540"/>
            <a:ext cx="283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800" b="1" dirty="0">
                <a:latin typeface="+mn-ea"/>
              </a:rPr>
              <a:t>【WV-X22xxx</a:t>
            </a:r>
            <a:r>
              <a:rPr kumimoji="1" lang="ja-JP" altLang="en-US" sz="1800" b="1" dirty="0">
                <a:latin typeface="+mn-ea"/>
              </a:rPr>
              <a:t>シリーズ</a:t>
            </a:r>
            <a:r>
              <a:rPr kumimoji="1" lang="en-US" altLang="ja-JP" sz="1800" b="1" dirty="0">
                <a:latin typeface="+mn-ea"/>
              </a:rPr>
              <a:t>】</a:t>
            </a:r>
            <a:endParaRPr kumimoji="1" lang="ja-JP" altLang="en-US" sz="1800" b="1" dirty="0">
              <a:latin typeface="+mn-ea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46E272F-0814-E93D-B00B-5832E0AD88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211" b="39753"/>
          <a:stretch/>
        </p:blipFill>
        <p:spPr>
          <a:xfrm>
            <a:off x="390147" y="5769366"/>
            <a:ext cx="2751181" cy="145502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002C3017-7349-EF9F-9324-3627C3BFC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303" y="4159639"/>
            <a:ext cx="2843207" cy="1502161"/>
          </a:xfrm>
          <a:prstGeom prst="rect">
            <a:avLst/>
          </a:prstGeom>
        </p:spPr>
      </p:pic>
      <p:sp>
        <p:nvSpPr>
          <p:cNvPr id="28" name="フローチャート: 処理 27">
            <a:extLst>
              <a:ext uri="{FF2B5EF4-FFF2-40B4-BE49-F238E27FC236}">
                <a16:creationId xmlns:a16="http://schemas.microsoft.com/office/drawing/2014/main" id="{2C0B65F9-8A14-9F7E-119D-8870624B53DD}"/>
              </a:ext>
            </a:extLst>
          </p:cNvPr>
          <p:cNvSpPr/>
          <p:nvPr/>
        </p:nvSpPr>
        <p:spPr>
          <a:xfrm>
            <a:off x="346841" y="4267205"/>
            <a:ext cx="872359" cy="546537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7C37C953-26D7-5B06-8862-0D141AAD9ADB}"/>
              </a:ext>
            </a:extLst>
          </p:cNvPr>
          <p:cNvCxnSpPr>
            <a:stCxn id="28" idx="2"/>
            <a:endCxn id="24" idx="0"/>
          </p:cNvCxnSpPr>
          <p:nvPr/>
        </p:nvCxnSpPr>
        <p:spPr>
          <a:xfrm>
            <a:off x="783021" y="4813742"/>
            <a:ext cx="982717" cy="9556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フローチャート: 処理 30">
            <a:extLst>
              <a:ext uri="{FF2B5EF4-FFF2-40B4-BE49-F238E27FC236}">
                <a16:creationId xmlns:a16="http://schemas.microsoft.com/office/drawing/2014/main" id="{CC8474E6-4648-C438-953B-7286E0E173FD}"/>
              </a:ext>
            </a:extLst>
          </p:cNvPr>
          <p:cNvSpPr/>
          <p:nvPr/>
        </p:nvSpPr>
        <p:spPr>
          <a:xfrm>
            <a:off x="2417379" y="6285189"/>
            <a:ext cx="315799" cy="339212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ローチャート: 処理 31">
            <a:extLst>
              <a:ext uri="{FF2B5EF4-FFF2-40B4-BE49-F238E27FC236}">
                <a16:creationId xmlns:a16="http://schemas.microsoft.com/office/drawing/2014/main" id="{52151EDD-AFD4-DE25-51E3-F16B4143F4BB}"/>
              </a:ext>
            </a:extLst>
          </p:cNvPr>
          <p:cNvSpPr/>
          <p:nvPr/>
        </p:nvSpPr>
        <p:spPr>
          <a:xfrm>
            <a:off x="390147" y="5769366"/>
            <a:ext cx="1070791" cy="243187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31E3EE0C-566D-8E1F-0453-881C94D85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935" y="4163231"/>
            <a:ext cx="2913252" cy="149657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CDD76C00-EE68-C693-8AC8-C1B6521483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31" b="13567"/>
          <a:stretch/>
        </p:blipFill>
        <p:spPr>
          <a:xfrm>
            <a:off x="4285571" y="5597370"/>
            <a:ext cx="2152841" cy="179479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1" name="フローチャート: 処理 40">
            <a:extLst>
              <a:ext uri="{FF2B5EF4-FFF2-40B4-BE49-F238E27FC236}">
                <a16:creationId xmlns:a16="http://schemas.microsoft.com/office/drawing/2014/main" id="{97C05081-B3FC-4B53-875D-0CCA1767F62A}"/>
              </a:ext>
            </a:extLst>
          </p:cNvPr>
          <p:cNvSpPr/>
          <p:nvPr/>
        </p:nvSpPr>
        <p:spPr>
          <a:xfrm>
            <a:off x="4435366" y="4910719"/>
            <a:ext cx="588579" cy="470582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7F2FFB4-7E50-96D0-A377-A9C55CD18323}"/>
              </a:ext>
            </a:extLst>
          </p:cNvPr>
          <p:cNvSpPr txBox="1"/>
          <p:nvPr/>
        </p:nvSpPr>
        <p:spPr>
          <a:xfrm>
            <a:off x="3666031" y="5521301"/>
            <a:ext cx="1101584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b="1" dirty="0">
                <a:latin typeface="+mn-ea"/>
              </a:rPr>
              <a:t>INITIAL</a:t>
            </a:r>
            <a:r>
              <a:rPr kumimoji="1" lang="ja-JP" altLang="en-US" sz="1200" b="1" dirty="0">
                <a:latin typeface="+mn-ea"/>
              </a:rPr>
              <a:t> </a:t>
            </a:r>
            <a:r>
              <a:rPr kumimoji="1" lang="en-US" altLang="ja-JP" sz="1200" b="1" dirty="0">
                <a:latin typeface="+mn-ea"/>
              </a:rPr>
              <a:t>SET</a:t>
            </a:r>
          </a:p>
          <a:p>
            <a:pPr algn="l"/>
            <a:r>
              <a:rPr kumimoji="1" lang="ja-JP" altLang="en-US" sz="1200" b="1" dirty="0">
                <a:latin typeface="+mn-ea"/>
              </a:rPr>
              <a:t> ボタン</a:t>
            </a:r>
          </a:p>
        </p:txBody>
      </p:sp>
      <p:sp>
        <p:nvSpPr>
          <p:cNvPr id="43" name="フローチャート: 処理 42">
            <a:extLst>
              <a:ext uri="{FF2B5EF4-FFF2-40B4-BE49-F238E27FC236}">
                <a16:creationId xmlns:a16="http://schemas.microsoft.com/office/drawing/2014/main" id="{F2618B42-D585-ED2F-CDEC-908D3C334A3E}"/>
              </a:ext>
            </a:extLst>
          </p:cNvPr>
          <p:cNvSpPr/>
          <p:nvPr/>
        </p:nvSpPr>
        <p:spPr>
          <a:xfrm>
            <a:off x="5023945" y="6012553"/>
            <a:ext cx="483476" cy="394736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6B89A72E-9AFC-73C9-A823-47DED9D3D0CF}"/>
              </a:ext>
            </a:extLst>
          </p:cNvPr>
          <p:cNvCxnSpPr>
            <a:cxnSpLocks/>
          </p:cNvCxnSpPr>
          <p:nvPr/>
        </p:nvCxnSpPr>
        <p:spPr>
          <a:xfrm>
            <a:off x="325821" y="3321937"/>
            <a:ext cx="63823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3A23CD54-CA6D-FA72-A366-C422BD3B2F77}"/>
              </a:ext>
            </a:extLst>
          </p:cNvPr>
          <p:cNvCxnSpPr>
            <a:cxnSpLocks/>
          </p:cNvCxnSpPr>
          <p:nvPr/>
        </p:nvCxnSpPr>
        <p:spPr>
          <a:xfrm>
            <a:off x="3457903" y="3321937"/>
            <a:ext cx="0" cy="41929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EA3E85CE-758C-3D7A-1C4A-791E5F258DEE}"/>
              </a:ext>
            </a:extLst>
          </p:cNvPr>
          <p:cNvCxnSpPr>
            <a:stCxn id="19" idx="3"/>
            <a:endCxn id="7" idx="1"/>
          </p:cNvCxnSpPr>
          <p:nvPr/>
        </p:nvCxnSpPr>
        <p:spPr>
          <a:xfrm flipV="1">
            <a:off x="2322786" y="2120781"/>
            <a:ext cx="1256254" cy="706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6B193B4-ABA2-FA09-10A2-1FBA83CAA972}"/>
              </a:ext>
            </a:extLst>
          </p:cNvPr>
          <p:cNvCxnSpPr>
            <a:stCxn id="41" idx="2"/>
            <a:endCxn id="40" idx="0"/>
          </p:cNvCxnSpPr>
          <p:nvPr/>
        </p:nvCxnSpPr>
        <p:spPr>
          <a:xfrm>
            <a:off x="4729656" y="5381301"/>
            <a:ext cx="632336" cy="2160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E7C81F3-2513-1C64-6739-44050D3CC8B2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5" name="テキスト ボックス 4">
              <a:hlinkClick r:id="rId8" action="ppaction://hlinksldjump"/>
              <a:extLst>
                <a:ext uri="{FF2B5EF4-FFF2-40B4-BE49-F238E27FC236}">
                  <a16:creationId xmlns:a16="http://schemas.microsoft.com/office/drawing/2014/main" id="{A4834B43-FC8E-A5A3-F1C1-403B31158C6E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6" name="正方形/長方形 5">
              <a:hlinkClick r:id="rId9" action="ppaction://hlinksldjump"/>
              <a:extLst>
                <a:ext uri="{FF2B5EF4-FFF2-40B4-BE49-F238E27FC236}">
                  <a16:creationId xmlns:a16="http://schemas.microsoft.com/office/drawing/2014/main" id="{074F849B-339D-66A5-6E45-1AD0075549FB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5649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参考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アラーム通知設定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4836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2B478E62-D16D-8CDD-8740-11F08EF381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2541" y="581422"/>
            <a:ext cx="12896344" cy="1241792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600" dirty="0"/>
              <a:t>レコーダーの機能拡張ソフトウェアアラーム設定でアラーム名称</a:t>
            </a:r>
            <a:r>
              <a:rPr kumimoji="1" lang="en-US" altLang="ja-JP" sz="1600" dirty="0"/>
              <a:t>/ID</a:t>
            </a:r>
            <a:r>
              <a:rPr kumimoji="1" lang="ja-JP" altLang="en-US" sz="1600" dirty="0"/>
              <a:t>登録を行うことで、アラーム名称を表示することが可能です。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en-US" altLang="ja-JP" sz="1600" dirty="0"/>
              <a:t>ID</a:t>
            </a:r>
            <a:r>
              <a:rPr kumimoji="1" lang="ja-JP" altLang="en-US" sz="1600" dirty="0"/>
              <a:t>登録を行わない場合</a:t>
            </a:r>
            <a:r>
              <a:rPr lang="ja-JP" altLang="en-US" sz="1600" dirty="0"/>
              <a:t>、</a:t>
            </a:r>
            <a:r>
              <a:rPr kumimoji="1" lang="ja-JP" altLang="en-US" sz="1600" dirty="0"/>
              <a:t>未定義のアラームと表示されるため、</a:t>
            </a:r>
            <a:r>
              <a:rPr kumimoji="1" lang="en-US" altLang="ja-JP" sz="1600" dirty="0"/>
              <a:t>ID</a:t>
            </a:r>
            <a:r>
              <a:rPr kumimoji="1" lang="ja-JP" altLang="en-US" sz="1600" dirty="0"/>
              <a:t>の登録をお願いします。</a:t>
            </a:r>
            <a:endParaRPr kumimoji="1" lang="en-US" altLang="ja-JP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600" dirty="0"/>
              <a:t>侵入</a:t>
            </a:r>
            <a:r>
              <a:rPr kumimoji="1" lang="en-US" altLang="ja-JP" sz="1600" dirty="0"/>
              <a:t>/</a:t>
            </a:r>
            <a:r>
              <a:rPr kumimoji="1" lang="ja-JP" altLang="en-US" sz="1600" dirty="0"/>
              <a:t>滞留</a:t>
            </a:r>
            <a:r>
              <a:rPr kumimoji="1" lang="en-US" altLang="ja-JP" sz="1600" dirty="0"/>
              <a:t>/</a:t>
            </a:r>
            <a:r>
              <a:rPr kumimoji="1" lang="ja-JP" altLang="en-US" sz="1600" dirty="0"/>
              <a:t>方向</a:t>
            </a:r>
            <a:r>
              <a:rPr kumimoji="1" lang="en-US" altLang="ja-JP" sz="1600" dirty="0"/>
              <a:t>/</a:t>
            </a:r>
            <a:r>
              <a:rPr kumimoji="1" lang="ja-JP" altLang="en-US" sz="1600" dirty="0"/>
              <a:t>ラインクロス検知は、デフォルトで名称</a:t>
            </a:r>
            <a:r>
              <a:rPr kumimoji="1" lang="en-US" altLang="ja-JP" sz="1600" dirty="0"/>
              <a:t>/ID</a:t>
            </a:r>
            <a:r>
              <a:rPr kumimoji="1" lang="ja-JP" altLang="en-US" sz="1600" dirty="0"/>
              <a:t>が設定されているため、必要に応じて名称を変更してお使いください。</a:t>
            </a:r>
            <a:endParaRPr kumimoji="1" lang="en-US" altLang="ja-JP" sz="16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400" dirty="0"/>
              <a:t>＊</a:t>
            </a:r>
            <a:r>
              <a:rPr kumimoji="1" lang="ja-JP" altLang="en-US" sz="1400" u="sng" dirty="0"/>
              <a:t>現場学習アプリケーション自体には、通知機能やメッセージ</a:t>
            </a:r>
            <a:r>
              <a:rPr kumimoji="1" lang="en-US" altLang="ja-JP" sz="1400" u="sng" dirty="0"/>
              <a:t>ID</a:t>
            </a:r>
            <a:r>
              <a:rPr kumimoji="1" lang="ja-JP" altLang="en-US" sz="1400" u="sng" dirty="0"/>
              <a:t>はありません。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34BBADA6-40F4-6BC1-DE24-455E48FF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レコーダーのアラーム受信設定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DBECA14-DDD9-7FA2-6696-82433B0C063D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23" name="テキスト ボックス 22">
              <a:hlinkClick r:id="rId2" action="ppaction://hlinksldjump"/>
              <a:extLst>
                <a:ext uri="{FF2B5EF4-FFF2-40B4-BE49-F238E27FC236}">
                  <a16:creationId xmlns:a16="http://schemas.microsoft.com/office/drawing/2014/main" id="{AF5B5984-3248-2095-82DE-2BFB05758C2C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24" name="正方形/長方形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BD3C2861-7333-94D1-D831-C60147F956FF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9A6E5AEB-915A-F280-216A-B07A5D3EECC4}"/>
              </a:ext>
            </a:extLst>
          </p:cNvPr>
          <p:cNvGrpSpPr/>
          <p:nvPr/>
        </p:nvGrpSpPr>
        <p:grpSpPr>
          <a:xfrm>
            <a:off x="817240" y="1982796"/>
            <a:ext cx="12765731" cy="5502761"/>
            <a:chOff x="1179324" y="2377536"/>
            <a:chExt cx="11479772" cy="4948439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BD9B8B9E-808C-AADB-FE97-25A6609FC55F}"/>
                </a:ext>
              </a:extLst>
            </p:cNvPr>
            <p:cNvGrpSpPr/>
            <p:nvPr/>
          </p:nvGrpSpPr>
          <p:grpSpPr>
            <a:xfrm>
              <a:off x="1179324" y="2377536"/>
              <a:ext cx="11479772" cy="4948439"/>
              <a:chOff x="597433" y="1401250"/>
              <a:chExt cx="8179667" cy="3525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E7887350-7BA7-74B1-7C85-3466842134F9}"/>
                  </a:ext>
                </a:extLst>
              </p:cNvPr>
              <p:cNvSpPr txBox="1"/>
              <p:nvPr/>
            </p:nvSpPr>
            <p:spPr>
              <a:xfrm>
                <a:off x="911686" y="1703614"/>
                <a:ext cx="2605937" cy="197770"/>
              </a:xfrm>
              <a:prstGeom prst="rect">
                <a:avLst/>
              </a:prstGeom>
              <a:solidFill>
                <a:srgbClr val="6464E6">
                  <a:alpha val="70000"/>
                </a:srgbClr>
              </a:solidFill>
              <a:ln>
                <a:noFill/>
              </a:ln>
            </p:spPr>
            <p:txBody>
              <a:bodyPr wrap="none" lIns="22860" tIns="22860" rIns="22860" bIns="22860" rtlCol="0" anchor="ctr">
                <a:noAutofit/>
              </a:bodyPr>
              <a:lstStyle/>
              <a:p>
                <a:pPr algn="ctr"/>
                <a:r>
                  <a:rPr lang="ja-JP" altLang="en-US" sz="1600" b="1" dirty="0">
                    <a:latin typeface="+mn-ea"/>
                  </a:rPr>
                  <a:t>名称</a:t>
                </a:r>
                <a:r>
                  <a:rPr lang="en-US" altLang="ja-JP" sz="1600" b="1" dirty="0">
                    <a:latin typeface="+mn-ea"/>
                  </a:rPr>
                  <a:t>/ID</a:t>
                </a:r>
                <a:r>
                  <a:rPr lang="ja-JP" altLang="en-US" sz="1600" b="1" dirty="0">
                    <a:latin typeface="+mn-ea"/>
                  </a:rPr>
                  <a:t>設定</a:t>
                </a:r>
              </a:p>
            </p:txBody>
          </p:sp>
          <p:sp>
            <p:nvSpPr>
              <p:cNvPr id="27" name="矢印: 右 23">
                <a:extLst>
                  <a:ext uri="{FF2B5EF4-FFF2-40B4-BE49-F238E27FC236}">
                    <a16:creationId xmlns:a16="http://schemas.microsoft.com/office/drawing/2014/main" id="{70B04C26-CE6E-99C3-5B49-30DBAAF1EF49}"/>
                  </a:ext>
                </a:extLst>
              </p:cNvPr>
              <p:cNvSpPr/>
              <p:nvPr/>
            </p:nvSpPr>
            <p:spPr>
              <a:xfrm>
                <a:off x="3767389" y="2174051"/>
                <a:ext cx="1367573" cy="643562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400" b="1" dirty="0">
                    <a:solidFill>
                      <a:schemeClr val="tx1"/>
                    </a:solidFill>
                    <a:latin typeface="+mn-ea"/>
                  </a:rPr>
                  <a:t>アラーム発生</a:t>
                </a: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E5B9F964-A69A-4268-60AC-0C84D69217C1}"/>
                  </a:ext>
                </a:extLst>
              </p:cNvPr>
              <p:cNvSpPr txBox="1"/>
              <p:nvPr/>
            </p:nvSpPr>
            <p:spPr>
              <a:xfrm>
                <a:off x="5436892" y="1696770"/>
                <a:ext cx="2602407" cy="197770"/>
              </a:xfrm>
              <a:prstGeom prst="rect">
                <a:avLst/>
              </a:prstGeom>
              <a:solidFill>
                <a:srgbClr val="FF0000">
                  <a:alpha val="70000"/>
                </a:srgbClr>
              </a:solidFill>
              <a:ln>
                <a:noFill/>
              </a:ln>
            </p:spPr>
            <p:txBody>
              <a:bodyPr wrap="none" lIns="22860" tIns="22860" rIns="22860" bIns="22860" rtlCol="0" anchor="ctr">
                <a:noAutofit/>
              </a:bodyPr>
              <a:lstStyle/>
              <a:p>
                <a:pPr algn="ctr"/>
                <a:r>
                  <a:rPr lang="ja-JP" alt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アラーム表示</a:t>
                </a:r>
              </a:p>
            </p:txBody>
          </p:sp>
          <p:sp>
            <p:nvSpPr>
              <p:cNvPr id="29" name="角丸四角形 71">
                <a:extLst>
                  <a:ext uri="{FF2B5EF4-FFF2-40B4-BE49-F238E27FC236}">
                    <a16:creationId xmlns:a16="http://schemas.microsoft.com/office/drawing/2014/main" id="{7804F6D1-6D15-16E4-E9D2-13ACD32B5562}"/>
                  </a:ext>
                </a:extLst>
              </p:cNvPr>
              <p:cNvSpPr/>
              <p:nvPr/>
            </p:nvSpPr>
            <p:spPr>
              <a:xfrm>
                <a:off x="597436" y="1401250"/>
                <a:ext cx="8179664" cy="233141"/>
              </a:xfrm>
              <a:prstGeom prst="roundRect">
                <a:avLst>
                  <a:gd name="adj" fmla="val 50000"/>
                </a:avLst>
              </a:prstGeom>
              <a:solidFill>
                <a:srgbClr val="6464E6"/>
              </a:solidFill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0885" tIns="0" rIns="30443" bIns="0" anchor="ctr"/>
              <a:lstStyle/>
              <a:p>
                <a:pPr defTabSz="1104837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  <a:defRPr/>
                </a:pPr>
                <a:r>
                  <a:rPr lang="ja-JP" altLang="en-US" sz="1600" b="1" dirty="0">
                    <a:ln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名称</a:t>
                </a:r>
                <a:r>
                  <a:rPr lang="en-US" altLang="ja-JP" sz="1600" b="1" dirty="0">
                    <a:ln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/ID</a:t>
                </a:r>
                <a:r>
                  <a:rPr lang="ja-JP" altLang="en-US" sz="1600" b="1" dirty="0">
                    <a:ln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登録あり</a:t>
                </a:r>
                <a:r>
                  <a:rPr lang="en-US" altLang="ja-JP" sz="1600" b="1" dirty="0">
                    <a:ln>
                      <a:prstDash val="solid"/>
                    </a:ln>
                    <a:solidFill>
                      <a:schemeClr val="bg1"/>
                    </a:solidFill>
                    <a:latin typeface="+mn-ea"/>
                  </a:rPr>
                  <a:t>		</a:t>
                </a:r>
                <a:r>
                  <a:rPr lang="ja-JP" altLang="en-US" sz="1600" b="1" dirty="0">
                    <a:ln>
                      <a:prstDash val="solid"/>
                    </a:ln>
                    <a:solidFill>
                      <a:schemeClr val="bg1"/>
                    </a:solidFill>
                    <a:latin typeface="+mn-ea"/>
                  </a:rPr>
                  <a:t>　　　　　　　　　　　　　　　　</a:t>
                </a:r>
                <a:r>
                  <a:rPr lang="ja-JP" altLang="en-US" sz="1600" b="1" dirty="0">
                    <a:ln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（設定したアラームの名称をそのまま表示する）</a:t>
                </a:r>
                <a:endParaRPr lang="en-US" altLang="ja-JP" sz="1600" b="1" dirty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0" name="角丸四角形 71">
                <a:extLst>
                  <a:ext uri="{FF2B5EF4-FFF2-40B4-BE49-F238E27FC236}">
                    <a16:creationId xmlns:a16="http://schemas.microsoft.com/office/drawing/2014/main" id="{52236C1C-1A4D-74FC-EE36-4B2405B9D4FA}"/>
                  </a:ext>
                </a:extLst>
              </p:cNvPr>
              <p:cNvSpPr/>
              <p:nvPr/>
            </p:nvSpPr>
            <p:spPr>
              <a:xfrm>
                <a:off x="597433" y="3223638"/>
                <a:ext cx="8179664" cy="23314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0885" tIns="0" rIns="30443" bIns="0" anchor="ctr"/>
              <a:lstStyle/>
              <a:p>
                <a:pPr defTabSz="1104837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  <a:defRPr/>
                </a:pPr>
                <a:r>
                  <a:rPr lang="en-US" altLang="ja-JP" sz="1600" b="1" dirty="0">
                    <a:ln>
                      <a:prstDash val="solid"/>
                    </a:ln>
                    <a:solidFill>
                      <a:srgbClr val="6464E6"/>
                    </a:solidFill>
                    <a:latin typeface="+mn-ea"/>
                  </a:rPr>
                  <a:t>ID</a:t>
                </a:r>
                <a:r>
                  <a:rPr lang="ja-JP" altLang="en-US" sz="1600" b="1" dirty="0">
                    <a:ln>
                      <a:prstDash val="solid"/>
                    </a:ln>
                    <a:solidFill>
                      <a:srgbClr val="6464E6"/>
                    </a:solidFill>
                    <a:latin typeface="+mn-ea"/>
                  </a:rPr>
                  <a:t>登録なし		　　　　　　　　　　　　　　　　　               （未定義のアラームとして表示する）</a:t>
                </a:r>
              </a:p>
            </p:txBody>
          </p:sp>
          <p:sp>
            <p:nvSpPr>
              <p:cNvPr id="31" name="矢印: 右 23">
                <a:extLst>
                  <a:ext uri="{FF2B5EF4-FFF2-40B4-BE49-F238E27FC236}">
                    <a16:creationId xmlns:a16="http://schemas.microsoft.com/office/drawing/2014/main" id="{ED1595AC-AEEF-D697-4CD1-C89F7822278A}"/>
                  </a:ext>
                </a:extLst>
              </p:cNvPr>
              <p:cNvSpPr/>
              <p:nvPr/>
            </p:nvSpPr>
            <p:spPr>
              <a:xfrm>
                <a:off x="3767389" y="3908451"/>
                <a:ext cx="1367573" cy="643562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400" b="1" dirty="0">
                    <a:solidFill>
                      <a:schemeClr val="tx1"/>
                    </a:solidFill>
                    <a:latin typeface="+mn-ea"/>
                  </a:rPr>
                  <a:t>アラーム発生</a:t>
                </a: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36FE8680-9311-3DDC-E77B-FC5DDD84A375}"/>
                  </a:ext>
                </a:extLst>
              </p:cNvPr>
              <p:cNvSpPr txBox="1"/>
              <p:nvPr/>
            </p:nvSpPr>
            <p:spPr>
              <a:xfrm>
                <a:off x="911686" y="3519276"/>
                <a:ext cx="2605937" cy="197770"/>
              </a:xfrm>
              <a:prstGeom prst="rect">
                <a:avLst/>
              </a:prstGeom>
              <a:solidFill>
                <a:srgbClr val="6464E6">
                  <a:alpha val="70000"/>
                </a:srgbClr>
              </a:solidFill>
              <a:ln>
                <a:noFill/>
              </a:ln>
            </p:spPr>
            <p:txBody>
              <a:bodyPr wrap="none" lIns="22860" tIns="22860" rIns="22860" bIns="22860" rtlCol="0" anchor="ctr">
                <a:noAutofit/>
              </a:bodyPr>
              <a:lstStyle/>
              <a:p>
                <a:pPr algn="ctr"/>
                <a:r>
                  <a:rPr lang="ja-JP" altLang="en-US" sz="1600" b="1" dirty="0">
                    <a:latin typeface="+mn-ea"/>
                  </a:rPr>
                  <a:t>名称</a:t>
                </a:r>
                <a:r>
                  <a:rPr lang="en-US" altLang="ja-JP" sz="1600" b="1" dirty="0">
                    <a:latin typeface="+mn-ea"/>
                  </a:rPr>
                  <a:t>/ID</a:t>
                </a:r>
                <a:r>
                  <a:rPr lang="ja-JP" altLang="en-US" sz="1600" b="1" dirty="0">
                    <a:latin typeface="+mn-ea"/>
                  </a:rPr>
                  <a:t>設定</a:t>
                </a: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F2A5D378-BF6A-A676-F4F9-EBBE6C00DB8C}"/>
                  </a:ext>
                </a:extLst>
              </p:cNvPr>
              <p:cNvSpPr txBox="1"/>
              <p:nvPr/>
            </p:nvSpPr>
            <p:spPr>
              <a:xfrm>
                <a:off x="5436892" y="3512431"/>
                <a:ext cx="2602407" cy="197770"/>
              </a:xfrm>
              <a:prstGeom prst="rect">
                <a:avLst/>
              </a:prstGeom>
              <a:solidFill>
                <a:srgbClr val="FF0000">
                  <a:alpha val="70000"/>
                </a:srgbClr>
              </a:solidFill>
              <a:ln>
                <a:noFill/>
              </a:ln>
            </p:spPr>
            <p:txBody>
              <a:bodyPr wrap="none" lIns="22860" tIns="22860" rIns="22860" bIns="22860" rtlCol="0" anchor="ctr">
                <a:noAutofit/>
              </a:bodyPr>
              <a:lstStyle/>
              <a:p>
                <a:pPr algn="ctr"/>
                <a:r>
                  <a:rPr lang="ja-JP" alt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アラーム表示</a:t>
                </a:r>
              </a:p>
            </p:txBody>
          </p:sp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ABD2471B-71E3-2E36-C065-513EDC809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15037" y="2043866"/>
                <a:ext cx="2624262" cy="1083234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A258FBFA-C080-1BF3-369B-43FFFB30A8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06109" y="3806322"/>
                <a:ext cx="2633189" cy="1062401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9FA7E6CB-032D-91BA-1EBD-E8A51CA97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1687" y="2003093"/>
                <a:ext cx="2605937" cy="108995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" name="図 36">
                <a:extLst>
                  <a:ext uri="{FF2B5EF4-FFF2-40B4-BE49-F238E27FC236}">
                    <a16:creationId xmlns:a16="http://schemas.microsoft.com/office/drawing/2014/main" id="{A9B98D43-76AB-AF75-B80F-9C205A704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19947" y="2706198"/>
                <a:ext cx="312429" cy="111415"/>
              </a:xfrm>
              <a:prstGeom prst="rect">
                <a:avLst/>
              </a:prstGeom>
            </p:spPr>
          </p:pic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F20288B2-5389-E756-3BAA-A639283ECF25}"/>
                  </a:ext>
                </a:extLst>
              </p:cNvPr>
              <p:cNvSpPr txBox="1"/>
              <p:nvPr/>
            </p:nvSpPr>
            <p:spPr>
              <a:xfrm>
                <a:off x="6634174" y="2676958"/>
                <a:ext cx="508176" cy="160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445" b="1" dirty="0">
                    <a:latin typeface="+mn-ea"/>
                  </a:rPr>
                  <a:t>侵入検知</a:t>
                </a:r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93A04960-7B89-E55A-6AA6-195DFB79DBBD}"/>
                  </a:ext>
                </a:extLst>
              </p:cNvPr>
              <p:cNvSpPr/>
              <p:nvPr/>
            </p:nvSpPr>
            <p:spPr>
              <a:xfrm>
                <a:off x="920583" y="2419156"/>
                <a:ext cx="2464377" cy="13309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857" b="1">
                  <a:latin typeface="+mn-ea"/>
                </a:endParaRPr>
              </a:p>
            </p:txBody>
          </p:sp>
          <p:pic>
            <p:nvPicPr>
              <p:cNvPr id="40" name="図 39">
                <a:extLst>
                  <a:ext uri="{FF2B5EF4-FFF2-40B4-BE49-F238E27FC236}">
                    <a16:creationId xmlns:a16="http://schemas.microsoft.com/office/drawing/2014/main" id="{20B41BD8-79FB-F31E-ECB2-29BC9E1CC5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1687" y="3806322"/>
                <a:ext cx="2605937" cy="1120833"/>
              </a:xfrm>
              <a:prstGeom prst="rect">
                <a:avLst/>
              </a:prstGeom>
            </p:spPr>
          </p:pic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73292520-F5CA-348C-A6BF-F3F8226B8817}"/>
                  </a:ext>
                </a:extLst>
              </p:cNvPr>
              <p:cNvSpPr/>
              <p:nvPr/>
            </p:nvSpPr>
            <p:spPr>
              <a:xfrm>
                <a:off x="920583" y="4235517"/>
                <a:ext cx="2464377" cy="13309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857" b="1">
                  <a:latin typeface="+mn-ea"/>
                </a:endParaRPr>
              </a:p>
            </p:txBody>
          </p:sp>
          <p:pic>
            <p:nvPicPr>
              <p:cNvPr id="42" name="図 41">
                <a:extLst>
                  <a:ext uri="{FF2B5EF4-FFF2-40B4-BE49-F238E27FC236}">
                    <a16:creationId xmlns:a16="http://schemas.microsoft.com/office/drawing/2014/main" id="{49A135AD-3A79-D762-5558-3123E5AF2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26309" y="2105023"/>
                <a:ext cx="562877" cy="207415"/>
              </a:xfrm>
              <a:prstGeom prst="rect">
                <a:avLst/>
              </a:prstGeom>
            </p:spPr>
          </p:pic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5F1DEE80-6BB1-46D6-EB7F-03BAC2A65DDE}"/>
                  </a:ext>
                </a:extLst>
              </p:cNvPr>
              <p:cNvSpPr txBox="1"/>
              <p:nvPr/>
            </p:nvSpPr>
            <p:spPr>
              <a:xfrm>
                <a:off x="5674131" y="2117975"/>
                <a:ext cx="508176" cy="160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445" b="1" dirty="0">
                    <a:solidFill>
                      <a:schemeClr val="bg1"/>
                    </a:solidFill>
                    <a:latin typeface="+mn-ea"/>
                  </a:rPr>
                  <a:t>侵入検知</a:t>
                </a:r>
              </a:p>
            </p:txBody>
          </p:sp>
        </p:grp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B69909DF-63F6-3458-AA11-EAE76D6E1E5C}"/>
                </a:ext>
              </a:extLst>
            </p:cNvPr>
            <p:cNvSpPr txBox="1"/>
            <p:nvPr/>
          </p:nvSpPr>
          <p:spPr>
            <a:xfrm>
              <a:off x="8134718" y="3391175"/>
              <a:ext cx="581223" cy="222617"/>
            </a:xfrm>
            <a:prstGeom prst="rect">
              <a:avLst/>
            </a:prstGeom>
            <a:solidFill>
              <a:srgbClr val="9E0400"/>
            </a:solidFill>
          </p:spPr>
          <p:txBody>
            <a:bodyPr wrap="none" tIns="72000" bIns="36000" rtlCol="0">
              <a:spAutoFit/>
            </a:bodyPr>
            <a:lstStyle/>
            <a:p>
              <a:pPr algn="l"/>
              <a:r>
                <a:rPr kumimoji="1" lang="ja-JP" altLang="en-US" sz="900" dirty="0">
                  <a:solidFill>
                    <a:schemeClr val="bg1"/>
                  </a:solidFill>
                </a:rPr>
                <a:t>侵入検知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1596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EE61556-FD4B-717D-CF16-1E302CB3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WV-ASM300</a:t>
            </a:r>
            <a:r>
              <a:rPr kumimoji="1" lang="ja-JP" altLang="en-US" dirty="0"/>
              <a:t> </a:t>
            </a:r>
            <a:r>
              <a:rPr lang="ja-JP" altLang="en-US" dirty="0"/>
              <a:t>のアラーム受信設定</a:t>
            </a:r>
            <a:endParaRPr kumimoji="1" lang="ja-JP" altLang="en-US" dirty="0"/>
          </a:p>
        </p:txBody>
      </p:sp>
      <p:sp>
        <p:nvSpPr>
          <p:cNvPr id="4" name="コンテンツ プレースホルダー 1">
            <a:extLst>
              <a:ext uri="{FF2B5EF4-FFF2-40B4-BE49-F238E27FC236}">
                <a16:creationId xmlns:a16="http://schemas.microsoft.com/office/drawing/2014/main" id="{3EC4268D-EC2F-8F33-CC43-FB922A5A853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2541" y="581422"/>
            <a:ext cx="13773362" cy="1241792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en-US" altLang="ja-JP" sz="1600" dirty="0"/>
              <a:t>ASM</a:t>
            </a:r>
            <a:r>
              <a:rPr kumimoji="1" lang="ja-JP" altLang="en-US" sz="1600" dirty="0"/>
              <a:t>の機能拡張ソフトウェアアラーム設定でアラーム名称</a:t>
            </a:r>
            <a:r>
              <a:rPr kumimoji="1" lang="en-US" altLang="ja-JP" sz="1600" dirty="0"/>
              <a:t>/ID</a:t>
            </a:r>
            <a:r>
              <a:rPr kumimoji="1" lang="ja-JP" altLang="en-US" sz="1600" dirty="0"/>
              <a:t>登録を行うことで、アラーム名称・検知オブジェクト名・検知条件・検知エリアを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600" dirty="0"/>
              <a:t>表示することが可能です。</a:t>
            </a:r>
            <a:r>
              <a:rPr kumimoji="1" lang="en-US" altLang="ja-JP" sz="1600" dirty="0"/>
              <a:t>ID</a:t>
            </a:r>
            <a:r>
              <a:rPr kumimoji="1" lang="ja-JP" altLang="en-US" sz="1600" dirty="0"/>
              <a:t>登録を行わない場合、アラーム通知内容がそのまま表示されます。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600" dirty="0"/>
              <a:t>侵入</a:t>
            </a:r>
            <a:r>
              <a:rPr kumimoji="1" lang="en-US" altLang="ja-JP" sz="1600" dirty="0"/>
              <a:t>/</a:t>
            </a:r>
            <a:r>
              <a:rPr kumimoji="1" lang="ja-JP" altLang="en-US" sz="1600" dirty="0"/>
              <a:t>滞留</a:t>
            </a:r>
            <a:r>
              <a:rPr kumimoji="1" lang="en-US" altLang="ja-JP" sz="1600" dirty="0"/>
              <a:t>/</a:t>
            </a:r>
            <a:r>
              <a:rPr kumimoji="1" lang="ja-JP" altLang="en-US" sz="1600" dirty="0"/>
              <a:t>方向</a:t>
            </a:r>
            <a:r>
              <a:rPr kumimoji="1" lang="en-US" altLang="ja-JP" sz="1600" dirty="0"/>
              <a:t>/</a:t>
            </a:r>
            <a:r>
              <a:rPr kumimoji="1" lang="ja-JP" altLang="en-US" sz="1600" dirty="0"/>
              <a:t>ラインクロス検知は、デフォルトで名称</a:t>
            </a:r>
            <a:r>
              <a:rPr kumimoji="1" lang="en-US" altLang="ja-JP" sz="1600" dirty="0"/>
              <a:t>/ID</a:t>
            </a:r>
            <a:r>
              <a:rPr kumimoji="1" lang="ja-JP" altLang="en-US" sz="1600" dirty="0"/>
              <a:t>が設定されているため、用途に応じてお使いください。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400" dirty="0"/>
              <a:t>＊</a:t>
            </a:r>
            <a:r>
              <a:rPr kumimoji="1" lang="ja-JP" altLang="en-US" sz="1400" u="sng" dirty="0"/>
              <a:t>現場学習アプリケーション自体には、通知機能やメッセージ</a:t>
            </a:r>
            <a:r>
              <a:rPr kumimoji="1" lang="en-US" altLang="ja-JP" sz="1400" u="sng" dirty="0"/>
              <a:t>ID</a:t>
            </a:r>
            <a:r>
              <a:rPr kumimoji="1" lang="ja-JP" altLang="en-US" sz="1400" u="sng" dirty="0"/>
              <a:t>はありません。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0B44EE3-ED58-F5CC-ED7C-14F8A68B374D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5" name="テキスト ボックス 4">
              <a:hlinkClick r:id="rId2" action="ppaction://hlinksldjump"/>
              <a:extLst>
                <a:ext uri="{FF2B5EF4-FFF2-40B4-BE49-F238E27FC236}">
                  <a16:creationId xmlns:a16="http://schemas.microsoft.com/office/drawing/2014/main" id="{ECD6B3A1-2EAC-37BE-518B-D59A3058C227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25" name="正方形/長方形 24">
              <a:hlinkClick r:id="rId3" action="ppaction://hlinksldjump"/>
              <a:extLst>
                <a:ext uri="{FF2B5EF4-FFF2-40B4-BE49-F238E27FC236}">
                  <a16:creationId xmlns:a16="http://schemas.microsoft.com/office/drawing/2014/main" id="{28221FE4-4065-F450-09E9-746DFE12DF00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DC693F8-4D7E-688F-B3C9-449AD81239C4}"/>
              </a:ext>
            </a:extLst>
          </p:cNvPr>
          <p:cNvGrpSpPr/>
          <p:nvPr/>
        </p:nvGrpSpPr>
        <p:grpSpPr>
          <a:xfrm>
            <a:off x="535595" y="1962142"/>
            <a:ext cx="13642097" cy="5428214"/>
            <a:chOff x="687908" y="2300345"/>
            <a:chExt cx="12924186" cy="5142556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471A3183-672A-194F-59B6-23C9FDCE3350}"/>
                </a:ext>
              </a:extLst>
            </p:cNvPr>
            <p:cNvGrpSpPr/>
            <p:nvPr/>
          </p:nvGrpSpPr>
          <p:grpSpPr>
            <a:xfrm>
              <a:off x="687908" y="2300345"/>
              <a:ext cx="12924186" cy="5142556"/>
              <a:chOff x="257042" y="1125235"/>
              <a:chExt cx="10005564" cy="3981231"/>
            </a:xfrm>
          </p:grpSpPr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39C01655-870B-C2FF-6F3C-2ED59B95F1B2}"/>
                  </a:ext>
                </a:extLst>
              </p:cNvPr>
              <p:cNvSpPr txBox="1"/>
              <p:nvPr/>
            </p:nvSpPr>
            <p:spPr>
              <a:xfrm>
                <a:off x="606297" y="1437355"/>
                <a:ext cx="2896182" cy="219798"/>
              </a:xfrm>
              <a:prstGeom prst="rect">
                <a:avLst/>
              </a:prstGeom>
              <a:solidFill>
                <a:srgbClr val="6464E6">
                  <a:alpha val="70000"/>
                </a:srgbClr>
              </a:solidFill>
              <a:ln>
                <a:noFill/>
              </a:ln>
            </p:spPr>
            <p:txBody>
              <a:bodyPr wrap="none" lIns="22860" tIns="22860" rIns="22860" bIns="22860" rtlCol="0" anchor="ctr">
                <a:noAutofit/>
              </a:bodyPr>
              <a:lstStyle/>
              <a:p>
                <a:pPr algn="ctr"/>
                <a:r>
                  <a:rPr lang="ja-JP" altLang="en-US" sz="1600" b="1" dirty="0">
                    <a:latin typeface="+mn-ea"/>
                  </a:rPr>
                  <a:t>名称</a:t>
                </a:r>
                <a:r>
                  <a:rPr lang="en-US" altLang="ja-JP" sz="1600" b="1" dirty="0">
                    <a:latin typeface="+mn-ea"/>
                  </a:rPr>
                  <a:t>/ID</a:t>
                </a:r>
                <a:r>
                  <a:rPr lang="ja-JP" altLang="en-US" sz="1600" b="1" dirty="0">
                    <a:latin typeface="+mn-ea"/>
                  </a:rPr>
                  <a:t>設定</a:t>
                </a:r>
              </a:p>
            </p:txBody>
          </p:sp>
          <p:sp>
            <p:nvSpPr>
              <p:cNvPr id="31" name="矢印: 右 23">
                <a:extLst>
                  <a:ext uri="{FF2B5EF4-FFF2-40B4-BE49-F238E27FC236}">
                    <a16:creationId xmlns:a16="http://schemas.microsoft.com/office/drawing/2014/main" id="{6E9551A5-1CB9-B381-5084-04A65EC31792}"/>
                  </a:ext>
                </a:extLst>
              </p:cNvPr>
              <p:cNvSpPr/>
              <p:nvPr/>
            </p:nvSpPr>
            <p:spPr>
              <a:xfrm>
                <a:off x="3780064" y="1952089"/>
                <a:ext cx="1519891" cy="715241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400" b="1" dirty="0">
                    <a:solidFill>
                      <a:schemeClr val="tx1"/>
                    </a:solidFill>
                    <a:latin typeface="+mn-ea"/>
                  </a:rPr>
                  <a:t>アラーム発生</a:t>
                </a: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0EB47EB7-961B-06A5-CD81-DF0C61D81F62}"/>
                  </a:ext>
                </a:extLst>
              </p:cNvPr>
              <p:cNvSpPr txBox="1"/>
              <p:nvPr/>
            </p:nvSpPr>
            <p:spPr>
              <a:xfrm>
                <a:off x="5635512" y="1429748"/>
                <a:ext cx="2892259" cy="219798"/>
              </a:xfrm>
              <a:prstGeom prst="rect">
                <a:avLst/>
              </a:prstGeom>
              <a:solidFill>
                <a:srgbClr val="FF0000">
                  <a:alpha val="70000"/>
                </a:srgbClr>
              </a:solidFill>
              <a:ln>
                <a:noFill/>
              </a:ln>
            </p:spPr>
            <p:txBody>
              <a:bodyPr wrap="none" lIns="22860" tIns="22860" rIns="22860" bIns="22860" rtlCol="0" anchor="ctr">
                <a:noAutofit/>
              </a:bodyPr>
              <a:lstStyle/>
              <a:p>
                <a:pPr algn="ctr"/>
                <a:r>
                  <a:rPr lang="ja-JP" alt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アラーム表示</a:t>
                </a:r>
              </a:p>
            </p:txBody>
          </p:sp>
          <p:sp>
            <p:nvSpPr>
              <p:cNvPr id="33" name="角丸四角形 71">
                <a:extLst>
                  <a:ext uri="{FF2B5EF4-FFF2-40B4-BE49-F238E27FC236}">
                    <a16:creationId xmlns:a16="http://schemas.microsoft.com/office/drawing/2014/main" id="{4066D95F-6002-D6BE-536C-81B182906994}"/>
                  </a:ext>
                </a:extLst>
              </p:cNvPr>
              <p:cNvSpPr/>
              <p:nvPr/>
            </p:nvSpPr>
            <p:spPr>
              <a:xfrm>
                <a:off x="257047" y="1125235"/>
                <a:ext cx="9107006" cy="259108"/>
              </a:xfrm>
              <a:prstGeom prst="roundRect">
                <a:avLst>
                  <a:gd name="adj" fmla="val 50000"/>
                </a:avLst>
              </a:prstGeom>
              <a:solidFill>
                <a:srgbClr val="6464E6"/>
              </a:solidFill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0885" tIns="0" rIns="30443" bIns="0" anchor="ctr"/>
              <a:lstStyle/>
              <a:p>
                <a:pPr defTabSz="1104837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  <a:defRPr/>
                </a:pPr>
                <a:r>
                  <a:rPr lang="ja-JP" altLang="en-US" sz="1600" b="1" dirty="0">
                    <a:ln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名称</a:t>
                </a:r>
                <a:r>
                  <a:rPr lang="en-US" altLang="ja-JP" sz="1600" b="1" dirty="0">
                    <a:ln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/ID</a:t>
                </a:r>
                <a:r>
                  <a:rPr lang="ja-JP" altLang="en-US" sz="1600" b="1" dirty="0">
                    <a:ln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登録あり</a:t>
                </a:r>
                <a:r>
                  <a:rPr lang="en-US" altLang="ja-JP" sz="1600" b="1" dirty="0">
                    <a:ln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		</a:t>
                </a:r>
                <a:r>
                  <a:rPr lang="ja-JP" altLang="en-US" sz="1600" b="1" dirty="0">
                    <a:ln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　　　　　　　　                             （設定したアラームの名称をそのまま表示する）</a:t>
                </a:r>
                <a:endParaRPr lang="en-US" altLang="ja-JP" sz="1600" b="1" dirty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4" name="角丸四角形 71">
                <a:extLst>
                  <a:ext uri="{FF2B5EF4-FFF2-40B4-BE49-F238E27FC236}">
                    <a16:creationId xmlns:a16="http://schemas.microsoft.com/office/drawing/2014/main" id="{66C59CB2-DCC1-50B2-A37A-1D2B773FBA8F}"/>
                  </a:ext>
                </a:extLst>
              </p:cNvPr>
              <p:cNvSpPr/>
              <p:nvPr/>
            </p:nvSpPr>
            <p:spPr>
              <a:xfrm>
                <a:off x="257042" y="3204316"/>
                <a:ext cx="9107011" cy="25910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60885" tIns="0" rIns="30443" bIns="0" anchor="ctr"/>
              <a:lstStyle/>
              <a:p>
                <a:pPr defTabSz="1104837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  <a:defRPr/>
                </a:pPr>
                <a:r>
                  <a:rPr lang="en-US" altLang="ja-JP" sz="1600" b="1" dirty="0">
                    <a:ln>
                      <a:prstDash val="solid"/>
                    </a:ln>
                    <a:solidFill>
                      <a:srgbClr val="6464E6"/>
                    </a:solidFill>
                    <a:latin typeface="+mn-ea"/>
                  </a:rPr>
                  <a:t>ID</a:t>
                </a:r>
                <a:r>
                  <a:rPr lang="ja-JP" altLang="en-US" sz="1600" b="1" dirty="0">
                    <a:ln>
                      <a:prstDash val="solid"/>
                    </a:ln>
                    <a:solidFill>
                      <a:srgbClr val="6464E6"/>
                    </a:solidFill>
                    <a:latin typeface="+mn-ea"/>
                  </a:rPr>
                  <a:t>登録なし　　　　　　　　　　　　　　　　　　　　　　　　　　　　（アラームのメッセージ内容をそのまま表示する）</a:t>
                </a:r>
              </a:p>
            </p:txBody>
          </p:sp>
          <p:sp>
            <p:nvSpPr>
              <p:cNvPr id="35" name="矢印: 右 23">
                <a:extLst>
                  <a:ext uri="{FF2B5EF4-FFF2-40B4-BE49-F238E27FC236}">
                    <a16:creationId xmlns:a16="http://schemas.microsoft.com/office/drawing/2014/main" id="{792362CD-BD24-4718-3D76-BD2D4ACB0E07}"/>
                  </a:ext>
                </a:extLst>
              </p:cNvPr>
              <p:cNvSpPr/>
              <p:nvPr/>
            </p:nvSpPr>
            <p:spPr>
              <a:xfrm>
                <a:off x="3780064" y="3933275"/>
                <a:ext cx="1519891" cy="715241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400" b="1" dirty="0">
                    <a:solidFill>
                      <a:schemeClr val="tx1"/>
                    </a:solidFill>
                    <a:latin typeface="+mn-ea"/>
                  </a:rPr>
                  <a:t>アラーム発生</a:t>
                </a:r>
              </a:p>
            </p:txBody>
          </p: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DA87EB23-A111-5696-D655-8E0AAE8D57D2}"/>
                  </a:ext>
                </a:extLst>
              </p:cNvPr>
              <p:cNvSpPr txBox="1"/>
              <p:nvPr/>
            </p:nvSpPr>
            <p:spPr>
              <a:xfrm>
                <a:off x="606297" y="3500755"/>
                <a:ext cx="2896182" cy="219798"/>
              </a:xfrm>
              <a:prstGeom prst="rect">
                <a:avLst/>
              </a:prstGeom>
              <a:solidFill>
                <a:srgbClr val="6464E6">
                  <a:alpha val="70000"/>
                </a:srgbClr>
              </a:solidFill>
              <a:ln>
                <a:noFill/>
              </a:ln>
            </p:spPr>
            <p:txBody>
              <a:bodyPr wrap="none" lIns="22860" tIns="22860" rIns="22860" bIns="22860" rtlCol="0" anchor="ctr">
                <a:noAutofit/>
              </a:bodyPr>
              <a:lstStyle/>
              <a:p>
                <a:pPr algn="ctr"/>
                <a:r>
                  <a:rPr lang="ja-JP" altLang="en-US" sz="1600" b="1" dirty="0">
                    <a:latin typeface="+mn-ea"/>
                  </a:rPr>
                  <a:t>名称</a:t>
                </a:r>
                <a:r>
                  <a:rPr lang="en-US" altLang="ja-JP" sz="1600" b="1" dirty="0">
                    <a:latin typeface="+mn-ea"/>
                  </a:rPr>
                  <a:t>/ID</a:t>
                </a:r>
                <a:r>
                  <a:rPr lang="ja-JP" altLang="en-US" sz="1600" b="1" dirty="0">
                    <a:latin typeface="+mn-ea"/>
                  </a:rPr>
                  <a:t>設定</a:t>
                </a:r>
              </a:p>
            </p:txBody>
          </p: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FD31C1CC-C475-8365-D151-DAC0D8E6008F}"/>
                  </a:ext>
                </a:extLst>
              </p:cNvPr>
              <p:cNvSpPr txBox="1"/>
              <p:nvPr/>
            </p:nvSpPr>
            <p:spPr>
              <a:xfrm>
                <a:off x="5635512" y="3493148"/>
                <a:ext cx="2892259" cy="219798"/>
              </a:xfrm>
              <a:prstGeom prst="rect">
                <a:avLst/>
              </a:prstGeom>
              <a:solidFill>
                <a:srgbClr val="FF0000">
                  <a:alpha val="70000"/>
                </a:srgbClr>
              </a:solidFill>
              <a:ln>
                <a:noFill/>
              </a:ln>
            </p:spPr>
            <p:txBody>
              <a:bodyPr wrap="none" lIns="22860" tIns="22860" rIns="22860" bIns="22860" rtlCol="0" anchor="ctr">
                <a:noAutofit/>
              </a:bodyPr>
              <a:lstStyle/>
              <a:p>
                <a:pPr algn="ctr"/>
                <a:r>
                  <a:rPr lang="ja-JP" alt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アラーム表示</a:t>
                </a:r>
              </a:p>
            </p:txBody>
          </p:sp>
          <p:pic>
            <p:nvPicPr>
              <p:cNvPr id="38" name="図 37">
                <a:extLst>
                  <a:ext uri="{FF2B5EF4-FFF2-40B4-BE49-F238E27FC236}">
                    <a16:creationId xmlns:a16="http://schemas.microsoft.com/office/drawing/2014/main" id="{0D6ABA8F-0A9E-730C-83CC-73149E33CA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3584" y="1753127"/>
                <a:ext cx="2037984" cy="133628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496DAE2C-0B47-2A62-2CB5-48FB025F383B}"/>
                  </a:ext>
                </a:extLst>
              </p:cNvPr>
              <p:cNvSpPr/>
              <p:nvPr/>
            </p:nvSpPr>
            <p:spPr>
              <a:xfrm>
                <a:off x="883584" y="2072452"/>
                <a:ext cx="2037984" cy="17993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857" b="1">
                  <a:latin typeface="+mn-ea"/>
                </a:endParaRPr>
              </a:p>
            </p:txBody>
          </p:sp>
          <p:pic>
            <p:nvPicPr>
              <p:cNvPr id="40" name="図 39">
                <a:extLst>
                  <a:ext uri="{FF2B5EF4-FFF2-40B4-BE49-F238E27FC236}">
                    <a16:creationId xmlns:a16="http://schemas.microsoft.com/office/drawing/2014/main" id="{DE11DC5F-CFCF-9AE1-C95A-B7C336C9E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3585" y="3757884"/>
                <a:ext cx="2037984" cy="132193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F538C1AE-8F58-2775-9032-FB3825620643}"/>
                  </a:ext>
                </a:extLst>
              </p:cNvPr>
              <p:cNvSpPr/>
              <p:nvPr/>
            </p:nvSpPr>
            <p:spPr>
              <a:xfrm>
                <a:off x="883584" y="4037784"/>
                <a:ext cx="2037984" cy="17993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857" b="1">
                  <a:latin typeface="+mn-ea"/>
                </a:endParaRPr>
              </a:p>
            </p:txBody>
          </p:sp>
          <p:pic>
            <p:nvPicPr>
              <p:cNvPr id="42" name="図 41">
                <a:extLst>
                  <a:ext uri="{FF2B5EF4-FFF2-40B4-BE49-F238E27FC236}">
                    <a16:creationId xmlns:a16="http://schemas.microsoft.com/office/drawing/2014/main" id="{C0B1F731-8D24-4DC5-30D1-F9547A3A3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51143" y="3742670"/>
                <a:ext cx="1841124" cy="136379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52E88D5D-67BF-6CDF-6E73-7473C3F13A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51144" y="1753127"/>
                <a:ext cx="1841124" cy="13519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CF3FC0B1-889F-5236-1CA2-C6E089BD1D9C}"/>
                  </a:ext>
                </a:extLst>
              </p:cNvPr>
              <p:cNvSpPr/>
              <p:nvPr/>
            </p:nvSpPr>
            <p:spPr>
              <a:xfrm>
                <a:off x="6773918" y="2043867"/>
                <a:ext cx="226958" cy="18015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altLang="ja-JP" sz="349" b="1" dirty="0">
                    <a:solidFill>
                      <a:srgbClr val="8AAEAC"/>
                    </a:solidFill>
                    <a:latin typeface="+mn-ea"/>
                  </a:rPr>
                  <a:t>Forklift</a:t>
                </a:r>
                <a:endParaRPr lang="ja-JP" altLang="en-US" sz="349" b="1" dirty="0">
                  <a:solidFill>
                    <a:srgbClr val="8AAEAC"/>
                  </a:solidFill>
                  <a:latin typeface="+mn-ea"/>
                </a:endParaRPr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D4983771-EA64-B160-7024-FC070E671ED5}"/>
                  </a:ext>
                </a:extLst>
              </p:cNvPr>
              <p:cNvSpPr/>
              <p:nvPr/>
            </p:nvSpPr>
            <p:spPr>
              <a:xfrm>
                <a:off x="7119993" y="4044134"/>
                <a:ext cx="226958" cy="15115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altLang="ja-JP" sz="381" b="1" dirty="0">
                    <a:solidFill>
                      <a:srgbClr val="8AAEAC"/>
                    </a:solidFill>
                    <a:latin typeface="+mn-ea"/>
                  </a:rPr>
                  <a:t>Forklift</a:t>
                </a:r>
                <a:endParaRPr lang="ja-JP" altLang="en-US" sz="381" b="1" dirty="0">
                  <a:solidFill>
                    <a:srgbClr val="8AAEAC"/>
                  </a:solidFill>
                  <a:latin typeface="+mn-ea"/>
                </a:endParaRPr>
              </a:p>
            </p:txBody>
          </p:sp>
          <p:sp>
            <p:nvSpPr>
              <p:cNvPr id="46" name="吹き出し: 角を丸めた四角形 13">
                <a:extLst>
                  <a:ext uri="{FF2B5EF4-FFF2-40B4-BE49-F238E27FC236}">
                    <a16:creationId xmlns:a16="http://schemas.microsoft.com/office/drawing/2014/main" id="{FE2C6135-13D3-A21B-89C5-213096E54E2B}"/>
                  </a:ext>
                </a:extLst>
              </p:cNvPr>
              <p:cNvSpPr/>
              <p:nvPr/>
            </p:nvSpPr>
            <p:spPr>
              <a:xfrm>
                <a:off x="8255077" y="4087484"/>
                <a:ext cx="2007529" cy="702390"/>
              </a:xfrm>
              <a:prstGeom prst="wedgeRoundRectCallout">
                <a:avLst>
                  <a:gd name="adj1" fmla="val -71004"/>
                  <a:gd name="adj2" fmla="val -44595"/>
                  <a:gd name="adj3" fmla="val 16667"/>
                </a:avLst>
              </a:prstGeom>
              <a:solidFill>
                <a:schemeClr val="bg1"/>
              </a:solidFill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2860" tIns="22860" rIns="22860" bIns="22860" rtlCol="0" anchor="ctr"/>
              <a:lstStyle/>
              <a:p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検知条件</a:t>
                </a:r>
                <a:r>
                  <a:rPr lang="en-US" altLang="ja-JP" sz="1200" b="1" dirty="0">
                    <a:solidFill>
                      <a:schemeClr val="tx1"/>
                    </a:solidFill>
                    <a:latin typeface="+mn-ea"/>
                  </a:rPr>
                  <a:t>1</a:t>
                </a:r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、エリア</a:t>
                </a:r>
                <a:r>
                  <a:rPr lang="en-US" altLang="ja-JP" sz="1200" b="1" dirty="0">
                    <a:solidFill>
                      <a:schemeClr val="tx1"/>
                    </a:solidFill>
                    <a:latin typeface="+mn-ea"/>
                  </a:rPr>
                  <a:t>1</a:t>
                </a:r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～</a:t>
                </a:r>
                <a:r>
                  <a:rPr lang="en-US" altLang="ja-JP" sz="1200" b="1" dirty="0">
                    <a:solidFill>
                      <a:schemeClr val="tx1"/>
                    </a:solidFill>
                    <a:latin typeface="+mn-ea"/>
                  </a:rPr>
                  <a:t>8</a:t>
                </a:r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で</a:t>
                </a:r>
                <a:endParaRPr lang="en-US" altLang="ja-JP" sz="1200" b="1" dirty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検知オブジェクト名称：</a:t>
                </a:r>
                <a:r>
                  <a:rPr lang="en-US" altLang="ja-JP" sz="1200" b="1" dirty="0">
                    <a:solidFill>
                      <a:schemeClr val="tx1"/>
                    </a:solidFill>
                    <a:latin typeface="+mn-ea"/>
                  </a:rPr>
                  <a:t> Forklift</a:t>
                </a:r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の</a:t>
                </a:r>
                <a:endParaRPr lang="en-US" altLang="ja-JP" sz="1200" b="1" dirty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侵入検知アラームが発生した</a:t>
                </a:r>
                <a:endParaRPr lang="en-US" altLang="ja-JP" sz="1200" b="1" dirty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場合の例</a:t>
                </a:r>
                <a:endParaRPr lang="en-US" altLang="ja-JP" sz="1200" b="1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47" name="吹き出し: 角を丸めた四角形 13">
                <a:extLst>
                  <a:ext uri="{FF2B5EF4-FFF2-40B4-BE49-F238E27FC236}">
                    <a16:creationId xmlns:a16="http://schemas.microsoft.com/office/drawing/2014/main" id="{532FC83E-7AA7-97D9-F435-E6936AD72C90}"/>
                  </a:ext>
                </a:extLst>
              </p:cNvPr>
              <p:cNvSpPr/>
              <p:nvPr/>
            </p:nvSpPr>
            <p:spPr>
              <a:xfrm>
                <a:off x="8240094" y="2224017"/>
                <a:ext cx="2007528" cy="667499"/>
              </a:xfrm>
              <a:prstGeom prst="wedgeRoundRectCallout">
                <a:avLst>
                  <a:gd name="adj1" fmla="val -85014"/>
                  <a:gd name="adj2" fmla="val -62487"/>
                  <a:gd name="adj3" fmla="val 16667"/>
                </a:avLst>
              </a:prstGeom>
              <a:solidFill>
                <a:schemeClr val="bg1"/>
              </a:solidFill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2860" tIns="22860" rIns="22860" bIns="22860" rtlCol="0" anchor="ctr"/>
              <a:lstStyle/>
              <a:p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検知条件</a:t>
                </a:r>
                <a:r>
                  <a:rPr lang="en-US" altLang="ja-JP" sz="1200" b="1" dirty="0">
                    <a:solidFill>
                      <a:schemeClr val="tx1"/>
                    </a:solidFill>
                    <a:latin typeface="+mn-ea"/>
                  </a:rPr>
                  <a:t>1</a:t>
                </a:r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、エリア</a:t>
                </a:r>
                <a:r>
                  <a:rPr lang="en-US" altLang="ja-JP" sz="1200" b="1" dirty="0">
                    <a:solidFill>
                      <a:schemeClr val="tx1"/>
                    </a:solidFill>
                    <a:latin typeface="+mn-ea"/>
                  </a:rPr>
                  <a:t>1</a:t>
                </a:r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～</a:t>
                </a:r>
                <a:r>
                  <a:rPr lang="en-US" altLang="ja-JP" sz="1200" b="1" dirty="0">
                    <a:solidFill>
                      <a:schemeClr val="tx1"/>
                    </a:solidFill>
                    <a:latin typeface="+mn-ea"/>
                  </a:rPr>
                  <a:t>8</a:t>
                </a:r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で</a:t>
                </a:r>
                <a:endParaRPr lang="en-US" altLang="ja-JP" sz="1200" b="1" dirty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検知オブジェクト名称：</a:t>
                </a:r>
                <a:r>
                  <a:rPr lang="en-US" altLang="ja-JP" sz="1200" b="1" dirty="0">
                    <a:solidFill>
                      <a:schemeClr val="tx1"/>
                    </a:solidFill>
                    <a:latin typeface="+mn-ea"/>
                  </a:rPr>
                  <a:t>Forklift</a:t>
                </a:r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の</a:t>
                </a:r>
                <a:endParaRPr lang="en-US" altLang="ja-JP" sz="1200" b="1" dirty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侵入検知アラームが発生した</a:t>
                </a:r>
                <a:endParaRPr lang="en-US" altLang="ja-JP" sz="1200" b="1" dirty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ja-JP" altLang="en-US" sz="1200" b="1" dirty="0">
                    <a:solidFill>
                      <a:schemeClr val="tx1"/>
                    </a:solidFill>
                    <a:latin typeface="+mn-ea"/>
                  </a:rPr>
                  <a:t>場合の例</a:t>
                </a:r>
                <a:endParaRPr lang="en-US" altLang="ja-JP" sz="1200" b="1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DF3F065E-702F-9257-42FA-A16D61CAAE16}"/>
                </a:ext>
              </a:extLst>
            </p:cNvPr>
            <p:cNvSpPr txBox="1"/>
            <p:nvPr/>
          </p:nvSpPr>
          <p:spPr>
            <a:xfrm>
              <a:off x="9062971" y="3478754"/>
              <a:ext cx="849834" cy="21868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rtlCol="0">
              <a:spAutoFit/>
            </a:bodyPr>
            <a:lstStyle/>
            <a:p>
              <a:pPr algn="l"/>
              <a:r>
                <a:rPr lang="ja-JP" altLang="en-US" sz="900" b="1" dirty="0">
                  <a:solidFill>
                    <a:schemeClr val="bg1">
                      <a:lumMod val="75000"/>
                    </a:schemeClr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 </a:t>
              </a:r>
              <a:r>
                <a:rPr lang="en-US" altLang="ja-JP" sz="900" b="1" dirty="0">
                  <a:solidFill>
                    <a:schemeClr val="bg1">
                      <a:lumMod val="75000"/>
                    </a:schemeClr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( </a:t>
              </a:r>
              <a:r>
                <a:rPr kumimoji="1" lang="en-US" altLang="ja-JP" sz="900" b="1" dirty="0">
                  <a:solidFill>
                    <a:schemeClr val="bg1">
                      <a:lumMod val="75000"/>
                    </a:schemeClr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Forklift</a:t>
              </a:r>
              <a:r>
                <a:rPr kumimoji="1" lang="ja-JP" altLang="en-US" sz="900" b="1" dirty="0">
                  <a:solidFill>
                    <a:schemeClr val="bg1">
                      <a:lumMod val="75000"/>
                    </a:schemeClr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  </a:t>
              </a:r>
              <a:r>
                <a:rPr lang="en-US" altLang="ja-JP" sz="900" b="1" dirty="0">
                  <a:solidFill>
                    <a:schemeClr val="bg1">
                      <a:lumMod val="75000"/>
                    </a:schemeClr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01FF)</a:t>
              </a:r>
              <a:endParaRPr kumimoji="1" lang="ja-JP" altLang="en-US" sz="900" b="1" dirty="0">
                <a:solidFill>
                  <a:schemeClr val="bg1">
                    <a:lumMod val="75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F32A3494-9530-425B-78CC-3E70EBD7C091}"/>
                </a:ext>
              </a:extLst>
            </p:cNvPr>
            <p:cNvSpPr txBox="1"/>
            <p:nvPr/>
          </p:nvSpPr>
          <p:spPr>
            <a:xfrm>
              <a:off x="9599495" y="6062058"/>
              <a:ext cx="716193" cy="21868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rtlCol="0">
              <a:spAutoFit/>
            </a:bodyPr>
            <a:lstStyle/>
            <a:p>
              <a:pPr algn="l"/>
              <a:r>
                <a:rPr kumimoji="1" lang="en-US" altLang="ja-JP" sz="900" b="1" dirty="0">
                  <a:solidFill>
                    <a:schemeClr val="bg1">
                      <a:lumMod val="75000"/>
                    </a:schemeClr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Forklift</a:t>
              </a:r>
              <a:r>
                <a:rPr kumimoji="1" lang="ja-JP" altLang="en-US" sz="900" b="1" dirty="0">
                  <a:solidFill>
                    <a:schemeClr val="bg1">
                      <a:lumMod val="75000"/>
                    </a:schemeClr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  </a:t>
              </a:r>
              <a:r>
                <a:rPr lang="en-US" altLang="ja-JP" sz="900" b="1" dirty="0">
                  <a:solidFill>
                    <a:schemeClr val="bg1">
                      <a:lumMod val="75000"/>
                    </a:schemeClr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01FF</a:t>
              </a:r>
              <a:endParaRPr kumimoji="1" lang="ja-JP" altLang="en-US" sz="900" b="1" dirty="0">
                <a:solidFill>
                  <a:schemeClr val="bg1">
                    <a:lumMod val="75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703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D5A556-9D4B-290F-ABDF-D37CDF06B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/>
            <a:r>
              <a:rPr kumimoji="1" lang="en-US" altLang="ja-JP" dirty="0"/>
              <a:t>【</a:t>
            </a:r>
            <a:r>
              <a:rPr kumimoji="1" lang="ja-JP" altLang="en-US" dirty="0"/>
              <a:t>参考</a:t>
            </a:r>
            <a:r>
              <a:rPr kumimoji="1" lang="en-US" altLang="ja-JP" dirty="0"/>
              <a:t>】</a:t>
            </a:r>
            <a:r>
              <a:rPr kumimoji="1" lang="ja-JP" altLang="en-US" dirty="0"/>
              <a:t>オプション金具</a:t>
            </a:r>
          </a:p>
        </p:txBody>
      </p:sp>
    </p:spTree>
    <p:extLst>
      <p:ext uri="{BB962C8B-B14F-4D97-AF65-F5344CB8AC3E}">
        <p14:creationId xmlns:p14="http://schemas.microsoft.com/office/powerpoint/2010/main" val="780809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CA225249-1D9F-4064-221D-C938FA4A1B46}"/>
              </a:ext>
            </a:extLst>
          </p:cNvPr>
          <p:cNvCxnSpPr>
            <a:cxnSpLocks/>
          </p:cNvCxnSpPr>
          <p:nvPr/>
        </p:nvCxnSpPr>
        <p:spPr>
          <a:xfrm>
            <a:off x="5391863" y="6634475"/>
            <a:ext cx="30049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8705168-6CC6-D4A4-C973-58A477340407}"/>
              </a:ext>
            </a:extLst>
          </p:cNvPr>
          <p:cNvCxnSpPr>
            <a:cxnSpLocks/>
          </p:cNvCxnSpPr>
          <p:nvPr/>
        </p:nvCxnSpPr>
        <p:spPr>
          <a:xfrm>
            <a:off x="5715664" y="5181398"/>
            <a:ext cx="30049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CDB7C53-342F-5E81-5CA4-286C44B894C2}"/>
              </a:ext>
            </a:extLst>
          </p:cNvPr>
          <p:cNvCxnSpPr>
            <a:cxnSpLocks/>
          </p:cNvCxnSpPr>
          <p:nvPr/>
        </p:nvCxnSpPr>
        <p:spPr>
          <a:xfrm>
            <a:off x="5391863" y="2047797"/>
            <a:ext cx="19570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CBD4A9C-7367-E276-AC29-AE9162710C1C}"/>
              </a:ext>
            </a:extLst>
          </p:cNvPr>
          <p:cNvCxnSpPr>
            <a:cxnSpLocks/>
          </p:cNvCxnSpPr>
          <p:nvPr/>
        </p:nvCxnSpPr>
        <p:spPr>
          <a:xfrm>
            <a:off x="5702714" y="3645180"/>
            <a:ext cx="16462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タイトル 2">
            <a:extLst>
              <a:ext uri="{FF2B5EF4-FFF2-40B4-BE49-F238E27FC236}">
                <a16:creationId xmlns:a16="http://schemas.microsoft.com/office/drawing/2014/main" id="{976B8219-A1CA-B580-CC45-A80A080DB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/>
            <a:r>
              <a:rPr lang="en-US" altLang="ja-JP" dirty="0">
                <a:latin typeface="+mn-ea"/>
                <a:ea typeface="+mn-ea"/>
              </a:rPr>
              <a:t>【</a:t>
            </a:r>
            <a:r>
              <a:rPr lang="ja-JP" altLang="en-US" dirty="0">
                <a:latin typeface="+mn-ea"/>
                <a:ea typeface="+mn-ea"/>
              </a:rPr>
              <a:t>参考</a:t>
            </a:r>
            <a:r>
              <a:rPr lang="en-US" altLang="ja-JP" dirty="0">
                <a:latin typeface="+mn-ea"/>
                <a:ea typeface="+mn-ea"/>
              </a:rPr>
              <a:t>】</a:t>
            </a:r>
            <a:r>
              <a:rPr lang="ja-JP" altLang="en-US" dirty="0">
                <a:latin typeface="+mn-ea"/>
                <a:ea typeface="+mn-ea"/>
              </a:rPr>
              <a:t>オプション金具：屋外ハウジング一体カメラ</a:t>
            </a:r>
            <a:endParaRPr kumimoji="1" lang="ja-JP" altLang="en-US" dirty="0"/>
          </a:p>
        </p:txBody>
      </p:sp>
      <p:sp>
        <p:nvSpPr>
          <p:cNvPr id="8" name="フローチャート: 処理 7">
            <a:extLst>
              <a:ext uri="{FF2B5EF4-FFF2-40B4-BE49-F238E27FC236}">
                <a16:creationId xmlns:a16="http://schemas.microsoft.com/office/drawing/2014/main" id="{C47763AC-7E3E-5F2A-8AC7-5F7EEC623069}"/>
              </a:ext>
            </a:extLst>
          </p:cNvPr>
          <p:cNvSpPr/>
          <p:nvPr/>
        </p:nvSpPr>
        <p:spPr>
          <a:xfrm>
            <a:off x="578983" y="1260000"/>
            <a:ext cx="5279873" cy="6107732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lIns="36000" tIns="36000" rIns="36000" bIns="36000" rtlCol="0" anchor="t" anchorCtr="0">
            <a:noAutofit/>
          </a:bodyPr>
          <a:lstStyle/>
          <a:p>
            <a:pPr defTabSz="316531">
              <a:lnSpc>
                <a:spcPct val="120000"/>
              </a:lnSpc>
              <a:defRPr/>
            </a:pPr>
            <a:r>
              <a:rPr kumimoji="1" lang="en-US" altLang="ja-JP" sz="1800" b="1" dirty="0">
                <a:solidFill>
                  <a:schemeClr val="accent1"/>
                </a:solidFill>
                <a:latin typeface="+mn-ea"/>
              </a:rPr>
              <a:t>&lt;</a:t>
            </a:r>
            <a:r>
              <a:rPr kumimoji="1" lang="ja-JP" altLang="en-US" sz="1800" b="1" dirty="0">
                <a:solidFill>
                  <a:schemeClr val="accent1"/>
                </a:solidFill>
                <a:latin typeface="+mn-ea"/>
              </a:rPr>
              <a:t>屋外</a:t>
            </a:r>
            <a:r>
              <a:rPr kumimoji="1" lang="en-US" altLang="ja-JP" sz="1800" b="1" dirty="0">
                <a:solidFill>
                  <a:schemeClr val="accent1"/>
                </a:solidFill>
                <a:latin typeface="+mn-ea"/>
              </a:rPr>
              <a:t>&gt;</a:t>
            </a:r>
            <a:endParaRPr lang="en-US" altLang="ja-JP" sz="1800" b="1" dirty="0">
              <a:latin typeface="+mn-ea"/>
            </a:endParaRPr>
          </a:p>
          <a:p>
            <a:pPr marL="180975" marR="0" algn="l" rtl="0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2MP(1080p) </a:t>
            </a:r>
            <a:r>
              <a:rPr kumimoji="1" lang="ja-JP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屋外 ハウジング一体 </a:t>
            </a:r>
            <a:r>
              <a:rPr kumimoji="1" lang="en-US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AI</a:t>
            </a:r>
            <a:r>
              <a:rPr kumimoji="1" lang="ja-JP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カメラ</a:t>
            </a:r>
            <a:endParaRPr lang="ja-JP" altLang="ja-JP" sz="1800" b="1" i="0" u="none" strike="noStrike" dirty="0">
              <a:effectLst/>
              <a:latin typeface="+mn-ea"/>
            </a:endParaRPr>
          </a:p>
          <a:p>
            <a:pPr marL="180975" algn="l" rtl="0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 WV-</a:t>
            </a:r>
            <a:r>
              <a:rPr kumimoji="1" lang="en-US" altLang="ja-JP" sz="1800" b="1" i="0" u="none" strike="noStrike" kern="1200" dirty="0" err="1">
                <a:solidFill>
                  <a:srgbClr val="000000"/>
                </a:solidFill>
                <a:effectLst/>
                <a:latin typeface="+mn-ea"/>
              </a:rPr>
              <a:t>X15300</a:t>
            </a:r>
            <a:r>
              <a:rPr kumimoji="1" lang="en-US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-</a:t>
            </a:r>
            <a:r>
              <a:rPr kumimoji="1" lang="en-US" altLang="ja-JP" sz="1800" b="1" i="0" u="none" strike="noStrike" kern="1200" dirty="0" err="1">
                <a:solidFill>
                  <a:srgbClr val="000000"/>
                </a:solidFill>
                <a:effectLst/>
                <a:latin typeface="+mn-ea"/>
              </a:rPr>
              <a:t>V3LN</a:t>
            </a:r>
            <a:endParaRPr kumimoji="1" lang="en-US" altLang="ja-JP" sz="1800" b="1" i="0" u="none" strike="noStrike" kern="1200" dirty="0">
              <a:solidFill>
                <a:srgbClr val="000000"/>
              </a:solidFill>
              <a:effectLst/>
              <a:latin typeface="+mn-ea"/>
            </a:endParaRPr>
          </a:p>
          <a:p>
            <a:pPr marL="180975" algn="l" rtl="0" eaLnBrk="1" fontAlgn="ctr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kumimoji="1" lang="en-US" altLang="ja-JP" sz="1800" b="1" i="0" u="none" strike="noStrike" kern="1200" dirty="0" err="1">
                <a:solidFill>
                  <a:srgbClr val="000000"/>
                </a:solidFill>
                <a:effectLst/>
                <a:latin typeface="+mn-ea"/>
              </a:rPr>
              <a:t>5MP</a:t>
            </a:r>
            <a:r>
              <a:rPr kumimoji="1" lang="en-US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kumimoji="1" lang="ja-JP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屋外 ハウジング一体 </a:t>
            </a:r>
            <a:r>
              <a:rPr kumimoji="1" lang="en-US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AI</a:t>
            </a:r>
            <a:r>
              <a:rPr kumimoji="1" lang="ja-JP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カメラ</a:t>
            </a:r>
            <a:endParaRPr lang="ja-JP" altLang="ja-JP" sz="1800" b="1" i="0" u="none" strike="noStrike" dirty="0">
              <a:effectLst/>
              <a:latin typeface="+mn-ea"/>
            </a:endParaRPr>
          </a:p>
          <a:p>
            <a:pPr marL="180975" algn="l" rtl="0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ja-JP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kumimoji="1" lang="en-US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WV-</a:t>
            </a:r>
            <a:r>
              <a:rPr kumimoji="1" lang="en-US" altLang="ja-JP" sz="1800" b="1" i="0" u="none" strike="noStrike" kern="1200" dirty="0" err="1">
                <a:solidFill>
                  <a:srgbClr val="000000"/>
                </a:solidFill>
                <a:effectLst/>
                <a:latin typeface="+mn-ea"/>
              </a:rPr>
              <a:t>X15500</a:t>
            </a:r>
            <a:r>
              <a:rPr kumimoji="1" lang="en-US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-</a:t>
            </a:r>
            <a:r>
              <a:rPr kumimoji="1" lang="en-US" altLang="ja-JP" sz="1800" b="1" i="0" u="none" strike="noStrike" kern="1200" dirty="0" err="1">
                <a:solidFill>
                  <a:srgbClr val="000000"/>
                </a:solidFill>
                <a:effectLst/>
                <a:latin typeface="+mn-ea"/>
              </a:rPr>
              <a:t>V3LN</a:t>
            </a:r>
            <a:endParaRPr lang="en-US" altLang="ja-JP" sz="1800" b="1" dirty="0">
              <a:latin typeface="+mn-ea"/>
            </a:endParaRPr>
          </a:p>
          <a:p>
            <a:pPr marL="180975" algn="l" rtl="0" eaLnBrk="1" fontAlgn="ctr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kumimoji="1" lang="en-US" altLang="ja-JP" sz="1800" b="1" i="0" u="none" strike="noStrike" kern="1200" dirty="0" err="1">
                <a:solidFill>
                  <a:srgbClr val="000000"/>
                </a:solidFill>
                <a:effectLst/>
                <a:latin typeface="+mn-ea"/>
              </a:rPr>
              <a:t>8MP</a:t>
            </a:r>
            <a:r>
              <a:rPr kumimoji="1" lang="en-US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kumimoji="1" lang="ja-JP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屋外 ハウジング一体 </a:t>
            </a:r>
            <a:r>
              <a:rPr kumimoji="1" lang="en-US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AI</a:t>
            </a:r>
            <a:r>
              <a:rPr kumimoji="1" lang="ja-JP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カメラ</a:t>
            </a:r>
            <a:endParaRPr lang="ja-JP" altLang="ja-JP" sz="1800" b="1" i="0" u="none" strike="noStrike" dirty="0">
              <a:effectLst/>
              <a:latin typeface="+mn-ea"/>
            </a:endParaRPr>
          </a:p>
          <a:p>
            <a:pPr marL="180975" algn="l" rtl="0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i="0" u="none" strike="noStrike" kern="1200" dirty="0">
                <a:solidFill>
                  <a:srgbClr val="000000"/>
                </a:solidFill>
                <a:effectLst/>
                <a:latin typeface="+mn-ea"/>
              </a:rPr>
              <a:t> WV-X15700-V2LN</a:t>
            </a:r>
            <a:endParaRPr lang="ja-JP" altLang="ja-JP" sz="1800" b="1" i="0" u="none" strike="noStrike" dirty="0">
              <a:effectLst/>
              <a:latin typeface="+mn-ea"/>
            </a:endParaRPr>
          </a:p>
          <a:p>
            <a:pPr defTabSz="316531">
              <a:defRPr/>
            </a:pPr>
            <a:endParaRPr kumimoji="1" lang="en-US" altLang="ja-JP" sz="1800" b="1" dirty="0">
              <a:latin typeface="+mn-ea"/>
            </a:endParaRPr>
          </a:p>
        </p:txBody>
      </p:sp>
      <p:sp>
        <p:nvSpPr>
          <p:cNvPr id="11" name="フローチャート: 処理 10">
            <a:extLst>
              <a:ext uri="{FF2B5EF4-FFF2-40B4-BE49-F238E27FC236}">
                <a16:creationId xmlns:a16="http://schemas.microsoft.com/office/drawing/2014/main" id="{41A40438-B591-1C2D-1DE2-380B96D2D32D}"/>
              </a:ext>
            </a:extLst>
          </p:cNvPr>
          <p:cNvSpPr/>
          <p:nvPr/>
        </p:nvSpPr>
        <p:spPr>
          <a:xfrm>
            <a:off x="7219325" y="3017485"/>
            <a:ext cx="4014508" cy="1255391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lIns="72000" tIns="72000" rIns="72000" bIns="72000" rtlCol="0" anchor="t" anchorCtr="0">
            <a:noAutofit/>
          </a:bodyPr>
          <a:lstStyle/>
          <a:p>
            <a:pPr defTabSz="316531">
              <a:lnSpc>
                <a:spcPct val="120000"/>
              </a:lnSpc>
              <a:defRPr/>
            </a:pPr>
            <a:r>
              <a:rPr lang="ja-JP" altLang="en-US" sz="1800" b="1" dirty="0">
                <a:latin typeface="+mn-ea"/>
              </a:rPr>
              <a:t>コーナー取付金具</a:t>
            </a:r>
            <a:endParaRPr lang="en-US" altLang="ja-JP" sz="1800" b="1" dirty="0">
              <a:latin typeface="+mn-ea"/>
            </a:endParaRPr>
          </a:p>
          <a:p>
            <a:pPr defTabSz="316531">
              <a:lnSpc>
                <a:spcPct val="120000"/>
              </a:lnSpc>
              <a:defRPr/>
            </a:pPr>
            <a:r>
              <a:rPr kumimoji="1" lang="en-US" altLang="ja-JP" sz="1800" b="1" dirty="0">
                <a:latin typeface="+mn-ea"/>
              </a:rPr>
              <a:t>WV-QCN500WUX</a:t>
            </a:r>
          </a:p>
        </p:txBody>
      </p:sp>
      <p:sp>
        <p:nvSpPr>
          <p:cNvPr id="14" name="フローチャート: 処理 13">
            <a:extLst>
              <a:ext uri="{FF2B5EF4-FFF2-40B4-BE49-F238E27FC236}">
                <a16:creationId xmlns:a16="http://schemas.microsoft.com/office/drawing/2014/main" id="{619BBE32-CD87-EF45-BCAA-09033DD6AD12}"/>
              </a:ext>
            </a:extLst>
          </p:cNvPr>
          <p:cNvSpPr/>
          <p:nvPr/>
        </p:nvSpPr>
        <p:spPr>
          <a:xfrm>
            <a:off x="7218154" y="1430254"/>
            <a:ext cx="4015679" cy="1257831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lIns="72000" tIns="72000" rIns="72000" bIns="72000" rtlCol="0" anchor="t" anchorCtr="0">
            <a:noAutofit/>
          </a:bodyPr>
          <a:lstStyle/>
          <a:p>
            <a:pPr defTabSz="316531">
              <a:lnSpc>
                <a:spcPct val="120000"/>
              </a:lnSpc>
              <a:defRPr/>
            </a:pPr>
            <a:r>
              <a:rPr lang="ja-JP" altLang="en-US" sz="1800" b="1" dirty="0">
                <a:latin typeface="+mn-ea"/>
              </a:rPr>
              <a:t>ポール取付金具</a:t>
            </a:r>
          </a:p>
          <a:p>
            <a:pPr defTabSz="316531">
              <a:lnSpc>
                <a:spcPct val="120000"/>
              </a:lnSpc>
              <a:defRPr/>
            </a:pPr>
            <a:r>
              <a:rPr kumimoji="1" lang="en-US" altLang="ja-JP" sz="1800" b="1" dirty="0">
                <a:latin typeface="+mn-ea"/>
              </a:rPr>
              <a:t>WV-QPL500WUX</a:t>
            </a:r>
          </a:p>
        </p:txBody>
      </p:sp>
      <p:sp>
        <p:nvSpPr>
          <p:cNvPr id="17" name="フローチャート: 処理 16">
            <a:extLst>
              <a:ext uri="{FF2B5EF4-FFF2-40B4-BE49-F238E27FC236}">
                <a16:creationId xmlns:a16="http://schemas.microsoft.com/office/drawing/2014/main" id="{525E6A96-BB87-4CEA-5F4D-094BD78B7140}"/>
              </a:ext>
            </a:extLst>
          </p:cNvPr>
          <p:cNvSpPr/>
          <p:nvPr/>
        </p:nvSpPr>
        <p:spPr>
          <a:xfrm>
            <a:off x="7218153" y="4598429"/>
            <a:ext cx="4014507" cy="1149824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lIns="72000" tIns="72000" rIns="72000" bIns="72000" rtlCol="0" anchor="t" anchorCtr="0">
            <a:noAutofit/>
          </a:bodyPr>
          <a:lstStyle/>
          <a:p>
            <a:pPr defTabSz="316531">
              <a:lnSpc>
                <a:spcPct val="120000"/>
              </a:lnSpc>
              <a:defRPr/>
            </a:pPr>
            <a:r>
              <a:rPr lang="ja-JP" altLang="en-US" sz="1800" b="1" dirty="0">
                <a:latin typeface="+mn-ea"/>
              </a:rPr>
              <a:t>マルチケーブル（屋外用）</a:t>
            </a:r>
            <a:endParaRPr lang="en-US" altLang="ja-JP" sz="1800" b="1" dirty="0">
              <a:latin typeface="+mn-ea"/>
            </a:endParaRPr>
          </a:p>
          <a:p>
            <a:pPr defTabSz="316531">
              <a:lnSpc>
                <a:spcPct val="120000"/>
              </a:lnSpc>
              <a:defRPr/>
            </a:pPr>
            <a:r>
              <a:rPr kumimoji="1" lang="en-US" altLang="ja-JP" sz="1800" b="1" dirty="0">
                <a:latin typeface="+mn-ea"/>
              </a:rPr>
              <a:t>WV-QCA501UX</a:t>
            </a:r>
          </a:p>
        </p:txBody>
      </p:sp>
      <p:sp>
        <p:nvSpPr>
          <p:cNvPr id="18" name="フローチャート: 処理 17">
            <a:extLst>
              <a:ext uri="{FF2B5EF4-FFF2-40B4-BE49-F238E27FC236}">
                <a16:creationId xmlns:a16="http://schemas.microsoft.com/office/drawing/2014/main" id="{A42D4524-C3F2-AF27-6682-98AC66E1C46C}"/>
              </a:ext>
            </a:extLst>
          </p:cNvPr>
          <p:cNvSpPr/>
          <p:nvPr/>
        </p:nvSpPr>
        <p:spPr>
          <a:xfrm>
            <a:off x="7218153" y="6073805"/>
            <a:ext cx="4014507" cy="1149815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lIns="72000" tIns="72000" rIns="72000" bIns="72000" rtlCol="0" anchor="t" anchorCtr="0">
            <a:noAutofit/>
          </a:bodyPr>
          <a:lstStyle/>
          <a:p>
            <a:pPr defTabSz="316531">
              <a:lnSpc>
                <a:spcPct val="120000"/>
              </a:lnSpc>
              <a:defRPr/>
            </a:pPr>
            <a:r>
              <a:rPr lang="en-US" altLang="ja-JP" sz="1800" b="1" dirty="0">
                <a:latin typeface="+mn-ea"/>
              </a:rPr>
              <a:t>LAN</a:t>
            </a:r>
            <a:r>
              <a:rPr lang="ja-JP" altLang="en-US" sz="1800" b="1" dirty="0">
                <a:latin typeface="+mn-ea"/>
              </a:rPr>
              <a:t>延長ケーブル</a:t>
            </a:r>
            <a:endParaRPr lang="en-US" altLang="ja-JP" sz="1800" b="1" dirty="0">
              <a:latin typeface="+mn-ea"/>
            </a:endParaRPr>
          </a:p>
          <a:p>
            <a:pPr defTabSz="316531">
              <a:lnSpc>
                <a:spcPct val="120000"/>
              </a:lnSpc>
              <a:defRPr/>
            </a:pPr>
            <a:r>
              <a:rPr kumimoji="1" lang="en-US" altLang="ja-JP" sz="1800" b="1" dirty="0">
                <a:latin typeface="+mn-ea"/>
              </a:rPr>
              <a:t>WV-QCA500UX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607847D1-32F8-8852-8878-1686604B0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25"/>
          <a:stretch/>
        </p:blipFill>
        <p:spPr>
          <a:xfrm>
            <a:off x="9578112" y="1532203"/>
            <a:ext cx="1190927" cy="1116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7E86BE1-076E-14C9-8521-F4FEC2C13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t="2952" r="-842" b="5172"/>
          <a:stretch/>
        </p:blipFill>
        <p:spPr bwMode="auto">
          <a:xfrm>
            <a:off x="9511078" y="3067298"/>
            <a:ext cx="1257961" cy="11557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DBEE41D-0B1E-A8FC-1487-FCA3EAD31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562" b="36710"/>
          <a:stretch/>
        </p:blipFill>
        <p:spPr>
          <a:xfrm>
            <a:off x="9280534" y="4849302"/>
            <a:ext cx="1659071" cy="642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B048449-2333-7D43-EE1D-4EFAF1940E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847" b="25819"/>
          <a:stretch/>
        </p:blipFill>
        <p:spPr>
          <a:xfrm>
            <a:off x="9366347" y="6310635"/>
            <a:ext cx="1614456" cy="764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04E731F-A414-A09E-8957-C8E93AADF6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681" b="22158"/>
          <a:stretch/>
        </p:blipFill>
        <p:spPr>
          <a:xfrm>
            <a:off x="850784" y="4432897"/>
            <a:ext cx="4570031" cy="2520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301EF6B0-7294-9E39-54D8-147234FFB72B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12" name="テキスト ボックス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5D97C5E7-6982-3FD3-9C5A-B669A0DEDB1E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13" name="正方形/長方形 12">
              <a:hlinkClick r:id="rId8" action="ppaction://hlinksldjump"/>
              <a:extLst>
                <a:ext uri="{FF2B5EF4-FFF2-40B4-BE49-F238E27FC236}">
                  <a16:creationId xmlns:a16="http://schemas.microsoft.com/office/drawing/2014/main" id="{1DB0BE51-7A21-6DA4-3E55-8DD143265695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6970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5" name="直線コネクタ 1044">
            <a:extLst>
              <a:ext uri="{FF2B5EF4-FFF2-40B4-BE49-F238E27FC236}">
                <a16:creationId xmlns:a16="http://schemas.microsoft.com/office/drawing/2014/main" id="{5BB841FC-14D1-0050-B804-E3F5FEB46895}"/>
              </a:ext>
            </a:extLst>
          </p:cNvPr>
          <p:cNvCxnSpPr>
            <a:cxnSpLocks/>
          </p:cNvCxnSpPr>
          <p:nvPr/>
        </p:nvCxnSpPr>
        <p:spPr>
          <a:xfrm>
            <a:off x="5628514" y="6019763"/>
            <a:ext cx="7108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直線コネクタ 1036">
            <a:extLst>
              <a:ext uri="{FF2B5EF4-FFF2-40B4-BE49-F238E27FC236}">
                <a16:creationId xmlns:a16="http://schemas.microsoft.com/office/drawing/2014/main" id="{B84EB786-2ADE-2D03-AA20-55B4A02B7E68}"/>
              </a:ext>
            </a:extLst>
          </p:cNvPr>
          <p:cNvCxnSpPr>
            <a:cxnSpLocks/>
          </p:cNvCxnSpPr>
          <p:nvPr/>
        </p:nvCxnSpPr>
        <p:spPr>
          <a:xfrm>
            <a:off x="5715664" y="4220318"/>
            <a:ext cx="6023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直線コネクタ 1034">
            <a:extLst>
              <a:ext uri="{FF2B5EF4-FFF2-40B4-BE49-F238E27FC236}">
                <a16:creationId xmlns:a16="http://schemas.microsoft.com/office/drawing/2014/main" id="{044E39AF-55FB-6BC8-250D-5732751D471D}"/>
              </a:ext>
            </a:extLst>
          </p:cNvPr>
          <p:cNvCxnSpPr>
            <a:cxnSpLocks/>
          </p:cNvCxnSpPr>
          <p:nvPr/>
        </p:nvCxnSpPr>
        <p:spPr>
          <a:xfrm>
            <a:off x="5715664" y="2488706"/>
            <a:ext cx="6023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CA225249-1D9F-4064-221D-C938FA4A1B46}"/>
              </a:ext>
            </a:extLst>
          </p:cNvPr>
          <p:cNvCxnSpPr>
            <a:cxnSpLocks/>
          </p:cNvCxnSpPr>
          <p:nvPr/>
        </p:nvCxnSpPr>
        <p:spPr>
          <a:xfrm>
            <a:off x="5445028" y="6953981"/>
            <a:ext cx="10346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8705168-6CC6-D4A4-C973-58A477340407}"/>
              </a:ext>
            </a:extLst>
          </p:cNvPr>
          <p:cNvCxnSpPr>
            <a:cxnSpLocks/>
          </p:cNvCxnSpPr>
          <p:nvPr/>
        </p:nvCxnSpPr>
        <p:spPr>
          <a:xfrm>
            <a:off x="5705031" y="5068075"/>
            <a:ext cx="7108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CDB7C53-342F-5E81-5CA4-286C44B894C2}"/>
              </a:ext>
            </a:extLst>
          </p:cNvPr>
          <p:cNvCxnSpPr>
            <a:cxnSpLocks/>
          </p:cNvCxnSpPr>
          <p:nvPr/>
        </p:nvCxnSpPr>
        <p:spPr>
          <a:xfrm>
            <a:off x="5246092" y="1633654"/>
            <a:ext cx="65701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CBD4A9C-7367-E276-AC29-AE9162710C1C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5715664" y="3330957"/>
            <a:ext cx="3406950" cy="87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タイトル 2">
            <a:extLst>
              <a:ext uri="{FF2B5EF4-FFF2-40B4-BE49-F238E27FC236}">
                <a16:creationId xmlns:a16="http://schemas.microsoft.com/office/drawing/2014/main" id="{976B8219-A1CA-B580-CC45-A80A080DB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/>
            <a:r>
              <a:rPr lang="en-US" altLang="ja-JP" dirty="0">
                <a:latin typeface="+mn-ea"/>
                <a:ea typeface="+mn-ea"/>
              </a:rPr>
              <a:t>【</a:t>
            </a:r>
            <a:r>
              <a:rPr lang="ja-JP" altLang="en-US" dirty="0">
                <a:latin typeface="+mn-ea"/>
                <a:ea typeface="+mn-ea"/>
              </a:rPr>
              <a:t>参考</a:t>
            </a:r>
            <a:r>
              <a:rPr lang="en-US" altLang="ja-JP" dirty="0">
                <a:latin typeface="+mn-ea"/>
                <a:ea typeface="+mn-ea"/>
              </a:rPr>
              <a:t>】</a:t>
            </a:r>
            <a:r>
              <a:rPr lang="ja-JP" altLang="en-US" dirty="0">
                <a:latin typeface="+mn-ea"/>
                <a:ea typeface="+mn-ea"/>
              </a:rPr>
              <a:t>オプション金具：屋内ドームカメラ</a:t>
            </a:r>
            <a:endParaRPr kumimoji="1" lang="ja-JP" altLang="en-US" dirty="0"/>
          </a:p>
        </p:txBody>
      </p:sp>
      <p:sp>
        <p:nvSpPr>
          <p:cNvPr id="8" name="フローチャート: 処理 7">
            <a:extLst>
              <a:ext uri="{FF2B5EF4-FFF2-40B4-BE49-F238E27FC236}">
                <a16:creationId xmlns:a16="http://schemas.microsoft.com/office/drawing/2014/main" id="{C47763AC-7E3E-5F2A-8AC7-5F7EEC623069}"/>
              </a:ext>
            </a:extLst>
          </p:cNvPr>
          <p:cNvSpPr/>
          <p:nvPr/>
        </p:nvSpPr>
        <p:spPr>
          <a:xfrm>
            <a:off x="578983" y="1260000"/>
            <a:ext cx="5279873" cy="6107732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lIns="36000" tIns="36000" rIns="36000" bIns="36000" rtlCol="0" anchor="t" anchorCtr="0">
            <a:noAutofit/>
          </a:bodyPr>
          <a:lstStyle/>
          <a:p>
            <a:pPr defTabSz="316531">
              <a:lnSpc>
                <a:spcPct val="120000"/>
              </a:lnSpc>
              <a:defRPr/>
            </a:pPr>
            <a:r>
              <a:rPr kumimoji="1" lang="en-US" altLang="ja-JP" sz="1800" b="1" dirty="0">
                <a:solidFill>
                  <a:schemeClr val="accent1"/>
                </a:solidFill>
                <a:latin typeface="+mn-ea"/>
              </a:rPr>
              <a:t>&lt;</a:t>
            </a:r>
            <a:r>
              <a:rPr kumimoji="1" lang="ja-JP" altLang="en-US" sz="1800" b="1" dirty="0">
                <a:solidFill>
                  <a:schemeClr val="accent1"/>
                </a:solidFill>
                <a:latin typeface="+mn-ea"/>
              </a:rPr>
              <a:t>屋内</a:t>
            </a:r>
            <a:r>
              <a:rPr kumimoji="1" lang="en-US" altLang="ja-JP" sz="1800" b="1" dirty="0">
                <a:solidFill>
                  <a:schemeClr val="accent1"/>
                </a:solidFill>
                <a:latin typeface="+mn-ea"/>
              </a:rPr>
              <a:t>&gt;</a:t>
            </a:r>
          </a:p>
          <a:p>
            <a:pPr marL="180975" defTabSz="316531">
              <a:lnSpc>
                <a:spcPct val="120000"/>
              </a:lnSpc>
              <a:defRPr/>
            </a:pPr>
            <a:r>
              <a:rPr kumimoji="1" lang="en-US" altLang="ja-JP" sz="1800" b="1" dirty="0" err="1">
                <a:latin typeface="+mn-ea"/>
              </a:rPr>
              <a:t>2MP</a:t>
            </a:r>
            <a:r>
              <a:rPr kumimoji="1" lang="en-US" altLang="ja-JP" sz="1800" b="1" dirty="0">
                <a:latin typeface="+mn-ea"/>
              </a:rPr>
              <a:t>(</a:t>
            </a:r>
            <a:r>
              <a:rPr kumimoji="1" lang="en-US" altLang="ja-JP" sz="1800" b="1" dirty="0" err="1">
                <a:latin typeface="+mn-ea"/>
              </a:rPr>
              <a:t>1080p</a:t>
            </a:r>
            <a:r>
              <a:rPr kumimoji="1" lang="en-US" altLang="ja-JP" sz="1800" b="1" dirty="0">
                <a:latin typeface="+mn-ea"/>
              </a:rPr>
              <a:t>) </a:t>
            </a:r>
            <a:r>
              <a:rPr kumimoji="1" lang="ja-JP" altLang="en-US" sz="1800" b="1" dirty="0">
                <a:latin typeface="+mn-ea"/>
              </a:rPr>
              <a:t>屋内 ドーム </a:t>
            </a:r>
            <a:r>
              <a:rPr kumimoji="1" lang="en-US" altLang="ja-JP" sz="1800" b="1" dirty="0">
                <a:latin typeface="+mn-ea"/>
              </a:rPr>
              <a:t>AI</a:t>
            </a:r>
            <a:r>
              <a:rPr kumimoji="1" lang="ja-JP" altLang="en-US" sz="1800" b="1" dirty="0">
                <a:latin typeface="+mn-ea"/>
              </a:rPr>
              <a:t>カメラ</a:t>
            </a:r>
          </a:p>
          <a:p>
            <a:pPr marL="180975" defTabSz="316531">
              <a:lnSpc>
                <a:spcPct val="120000"/>
              </a:lnSpc>
              <a:defRPr/>
            </a:pPr>
            <a:r>
              <a:rPr kumimoji="1" lang="ja-JP" altLang="en-US" sz="1800" b="1" dirty="0">
                <a:latin typeface="+mn-ea"/>
              </a:rPr>
              <a:t> </a:t>
            </a:r>
            <a:r>
              <a:rPr kumimoji="1" lang="en-US" altLang="ja-JP" sz="1800" b="1" dirty="0">
                <a:latin typeface="+mn-ea"/>
              </a:rPr>
              <a:t>WV-</a:t>
            </a:r>
            <a:r>
              <a:rPr kumimoji="1" lang="en-US" altLang="ja-JP" sz="1800" b="1" dirty="0" err="1">
                <a:latin typeface="+mn-ea"/>
              </a:rPr>
              <a:t>X22300</a:t>
            </a:r>
            <a:r>
              <a:rPr kumimoji="1" lang="en-US" altLang="ja-JP" sz="1800" b="1" dirty="0">
                <a:latin typeface="+mn-ea"/>
              </a:rPr>
              <a:t>-</a:t>
            </a:r>
            <a:r>
              <a:rPr kumimoji="1" lang="en-US" altLang="ja-JP" sz="1800" b="1" dirty="0" err="1">
                <a:latin typeface="+mn-ea"/>
              </a:rPr>
              <a:t>V3L</a:t>
            </a:r>
            <a:endParaRPr lang="en-US" altLang="ja-JP" sz="1800" b="1" dirty="0">
              <a:latin typeface="+mn-ea"/>
            </a:endParaRPr>
          </a:p>
          <a:p>
            <a:pPr marL="180975" defTabSz="316531">
              <a:lnSpc>
                <a:spcPct val="120000"/>
              </a:lnSpc>
              <a:spcBef>
                <a:spcPts val="1200"/>
              </a:spcBef>
              <a:defRPr/>
            </a:pPr>
            <a:r>
              <a:rPr kumimoji="1" lang="en-US" altLang="ja-JP" sz="1800" b="1" dirty="0" err="1">
                <a:latin typeface="+mn-ea"/>
              </a:rPr>
              <a:t>5MP</a:t>
            </a:r>
            <a:r>
              <a:rPr kumimoji="1" lang="en-US" altLang="ja-JP" sz="1800" b="1" dirty="0">
                <a:latin typeface="+mn-ea"/>
              </a:rPr>
              <a:t> </a:t>
            </a:r>
            <a:r>
              <a:rPr kumimoji="1" lang="ja-JP" altLang="en-US" sz="1800" b="1" dirty="0">
                <a:latin typeface="+mn-ea"/>
              </a:rPr>
              <a:t>屋内 ドーム </a:t>
            </a:r>
            <a:r>
              <a:rPr kumimoji="1" lang="en-US" altLang="ja-JP" sz="1800" b="1" dirty="0">
                <a:latin typeface="+mn-ea"/>
              </a:rPr>
              <a:t>AI</a:t>
            </a:r>
            <a:r>
              <a:rPr kumimoji="1" lang="ja-JP" altLang="en-US" sz="1800" b="1" dirty="0">
                <a:latin typeface="+mn-ea"/>
              </a:rPr>
              <a:t>カメラ</a:t>
            </a:r>
          </a:p>
          <a:p>
            <a:pPr marL="180975" defTabSz="316531">
              <a:lnSpc>
                <a:spcPct val="120000"/>
              </a:lnSpc>
              <a:defRPr/>
            </a:pPr>
            <a:r>
              <a:rPr kumimoji="1" lang="ja-JP" altLang="en-US" sz="1800" b="1" dirty="0">
                <a:latin typeface="+mn-ea"/>
              </a:rPr>
              <a:t> </a:t>
            </a:r>
            <a:r>
              <a:rPr kumimoji="1" lang="en-US" altLang="ja-JP" sz="1800" b="1" dirty="0">
                <a:latin typeface="+mn-ea"/>
              </a:rPr>
              <a:t>WV-</a:t>
            </a:r>
            <a:r>
              <a:rPr kumimoji="1" lang="en-US" altLang="ja-JP" sz="1800" b="1" dirty="0" err="1">
                <a:latin typeface="+mn-ea"/>
              </a:rPr>
              <a:t>X22500</a:t>
            </a:r>
            <a:r>
              <a:rPr kumimoji="1" lang="en-US" altLang="ja-JP" sz="1800" b="1" dirty="0">
                <a:latin typeface="+mn-ea"/>
              </a:rPr>
              <a:t>-</a:t>
            </a:r>
            <a:r>
              <a:rPr kumimoji="1" lang="en-US" altLang="ja-JP" sz="1800" b="1" dirty="0" err="1">
                <a:latin typeface="+mn-ea"/>
              </a:rPr>
              <a:t>V3L</a:t>
            </a:r>
            <a:endParaRPr lang="en-US" altLang="ja-JP" sz="1800" b="1" dirty="0">
              <a:latin typeface="+mn-ea"/>
            </a:endParaRPr>
          </a:p>
          <a:p>
            <a:pPr marL="180975" defTabSz="316531">
              <a:lnSpc>
                <a:spcPct val="120000"/>
              </a:lnSpc>
              <a:spcBef>
                <a:spcPts val="1200"/>
              </a:spcBef>
              <a:defRPr/>
            </a:pPr>
            <a:r>
              <a:rPr kumimoji="1" lang="en-US" altLang="ja-JP" sz="1800" b="1" dirty="0" err="1">
                <a:latin typeface="+mn-ea"/>
              </a:rPr>
              <a:t>8MP</a:t>
            </a:r>
            <a:r>
              <a:rPr kumimoji="1" lang="en-US" altLang="ja-JP" sz="1800" b="1" dirty="0">
                <a:latin typeface="+mn-ea"/>
              </a:rPr>
              <a:t> </a:t>
            </a:r>
            <a:r>
              <a:rPr kumimoji="1" lang="ja-JP" altLang="en-US" sz="1800" b="1" dirty="0">
                <a:latin typeface="+mn-ea"/>
              </a:rPr>
              <a:t>屋内 ドーム </a:t>
            </a:r>
            <a:r>
              <a:rPr kumimoji="1" lang="en-US" altLang="ja-JP" sz="1800" b="1" dirty="0">
                <a:latin typeface="+mn-ea"/>
              </a:rPr>
              <a:t>AI</a:t>
            </a:r>
            <a:r>
              <a:rPr kumimoji="1" lang="ja-JP" altLang="en-US" sz="1800" b="1" dirty="0">
                <a:latin typeface="+mn-ea"/>
              </a:rPr>
              <a:t>カメラ</a:t>
            </a:r>
          </a:p>
          <a:p>
            <a:pPr marL="180975" defTabSz="316531">
              <a:lnSpc>
                <a:spcPct val="120000"/>
              </a:lnSpc>
              <a:defRPr/>
            </a:pPr>
            <a:r>
              <a:rPr kumimoji="1" lang="ja-JP" altLang="en-US" sz="1800" b="1" dirty="0">
                <a:latin typeface="+mn-ea"/>
              </a:rPr>
              <a:t> </a:t>
            </a:r>
            <a:r>
              <a:rPr kumimoji="1" lang="en-US" altLang="ja-JP" sz="1800" b="1" dirty="0">
                <a:latin typeface="+mn-ea"/>
              </a:rPr>
              <a:t>WV-</a:t>
            </a:r>
            <a:r>
              <a:rPr kumimoji="1" lang="en-US" altLang="ja-JP" sz="1800" b="1" dirty="0" err="1">
                <a:latin typeface="+mn-ea"/>
              </a:rPr>
              <a:t>X22700</a:t>
            </a:r>
            <a:r>
              <a:rPr kumimoji="1" lang="en-US" altLang="ja-JP" sz="1800" b="1" dirty="0">
                <a:latin typeface="+mn-ea"/>
              </a:rPr>
              <a:t>-</a:t>
            </a:r>
            <a:r>
              <a:rPr kumimoji="1" lang="en-US" altLang="ja-JP" sz="1800" b="1" dirty="0" err="1">
                <a:latin typeface="+mn-ea"/>
              </a:rPr>
              <a:t>V2L</a:t>
            </a:r>
            <a:endParaRPr kumimoji="1" lang="en-US" altLang="ja-JP" sz="1800" b="1" dirty="0">
              <a:latin typeface="+mn-ea"/>
            </a:endParaRPr>
          </a:p>
          <a:p>
            <a:pPr defTabSz="316531">
              <a:defRPr/>
            </a:pPr>
            <a:endParaRPr kumimoji="1" lang="en-US" altLang="ja-JP" sz="1800" b="1" dirty="0">
              <a:latin typeface="+mn-ea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2721846-B631-2C26-9C14-18094875C48E}"/>
              </a:ext>
            </a:extLst>
          </p:cNvPr>
          <p:cNvGrpSpPr/>
          <p:nvPr/>
        </p:nvGrpSpPr>
        <p:grpSpPr>
          <a:xfrm>
            <a:off x="11816211" y="2319733"/>
            <a:ext cx="2184275" cy="711725"/>
            <a:chOff x="7218155" y="1590275"/>
            <a:chExt cx="2184275" cy="711725"/>
          </a:xfrm>
        </p:grpSpPr>
        <p:sp>
          <p:nvSpPr>
            <p:cNvPr id="14" name="フローチャート: 処理 13">
              <a:extLst>
                <a:ext uri="{FF2B5EF4-FFF2-40B4-BE49-F238E27FC236}">
                  <a16:creationId xmlns:a16="http://schemas.microsoft.com/office/drawing/2014/main" id="{619BBE32-CD87-EF45-BCAA-09033DD6AD12}"/>
                </a:ext>
              </a:extLst>
            </p:cNvPr>
            <p:cNvSpPr/>
            <p:nvPr/>
          </p:nvSpPr>
          <p:spPr>
            <a:xfrm>
              <a:off x="7218155" y="1590275"/>
              <a:ext cx="2184275" cy="711725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ポール取付金具</a:t>
              </a: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WV-QPL500WUX</a:t>
              </a:r>
            </a:p>
          </p:txBody>
        </p:sp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607847D1-32F8-8852-8878-1686604B0B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225"/>
            <a:stretch/>
          </p:blipFill>
          <p:spPr>
            <a:xfrm>
              <a:off x="8681147" y="1675417"/>
              <a:ext cx="630800" cy="5915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E8ED3B9-80F3-7436-9E1F-AF3C2BD55701}"/>
              </a:ext>
            </a:extLst>
          </p:cNvPr>
          <p:cNvGrpSpPr/>
          <p:nvPr/>
        </p:nvGrpSpPr>
        <p:grpSpPr>
          <a:xfrm>
            <a:off x="11816212" y="1279639"/>
            <a:ext cx="2184275" cy="711725"/>
            <a:chOff x="7219325" y="3177506"/>
            <a:chExt cx="2184275" cy="711725"/>
          </a:xfrm>
        </p:grpSpPr>
        <p:sp>
          <p:nvSpPr>
            <p:cNvPr id="11" name="フローチャート: 処理 10">
              <a:extLst>
                <a:ext uri="{FF2B5EF4-FFF2-40B4-BE49-F238E27FC236}">
                  <a16:creationId xmlns:a16="http://schemas.microsoft.com/office/drawing/2014/main" id="{41A40438-B591-1C2D-1DE2-380B96D2D32D}"/>
                </a:ext>
              </a:extLst>
            </p:cNvPr>
            <p:cNvSpPr/>
            <p:nvPr/>
          </p:nvSpPr>
          <p:spPr>
            <a:xfrm>
              <a:off x="7219325" y="3177506"/>
              <a:ext cx="2184275" cy="711725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コーナー取付金具</a:t>
              </a:r>
              <a:endParaRPr lang="en-US" altLang="ja-JP" sz="1200" b="1" dirty="0">
                <a:latin typeface="+mn-ea"/>
              </a:endParaRP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WV-QCN500WUX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7E86BE1-076E-14C9-8521-F4FEC2C138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" t="2952" r="-842" b="5172"/>
            <a:stretch/>
          </p:blipFill>
          <p:spPr bwMode="auto">
            <a:xfrm>
              <a:off x="8644814" y="3230948"/>
              <a:ext cx="668303" cy="6140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4F7E99BB-EBDD-739A-74A8-7B73F9F70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007" y="4035052"/>
            <a:ext cx="3004977" cy="3004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タイトル 1">
            <a:extLst>
              <a:ext uri="{FF2B5EF4-FFF2-40B4-BE49-F238E27FC236}">
                <a16:creationId xmlns:a16="http://schemas.microsoft.com/office/drawing/2014/main" id="{A9DA785D-BDE5-5D4E-1314-BE6B66F37A4E}"/>
              </a:ext>
            </a:extLst>
          </p:cNvPr>
          <p:cNvSpPr txBox="1">
            <a:spLocks/>
          </p:cNvSpPr>
          <p:nvPr/>
        </p:nvSpPr>
        <p:spPr>
          <a:xfrm>
            <a:off x="9122614" y="1991364"/>
            <a:ext cx="2108197" cy="645286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200" dirty="0">
                <a:solidFill>
                  <a:schemeClr val="tx1"/>
                </a:solidFill>
                <a:latin typeface="+mn-ea"/>
                <a:ea typeface="+mn-ea"/>
              </a:rPr>
              <a:t>※</a:t>
            </a:r>
            <a:r>
              <a:rPr lang="ja-JP" altLang="en-US" sz="1200" dirty="0">
                <a:solidFill>
                  <a:schemeClr val="tx1"/>
                </a:solidFill>
                <a:latin typeface="+mn-ea"/>
                <a:ea typeface="+mn-ea"/>
              </a:rPr>
              <a:t>カメラ壁取付金具と</a:t>
            </a:r>
            <a:endParaRPr lang="en-US" altLang="ja-JP" sz="1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+mn-ea"/>
                <a:ea typeface="+mn-ea"/>
              </a:rPr>
              <a:t>　接続管を使って</a:t>
            </a:r>
            <a:endParaRPr lang="en-US" altLang="ja-JP" sz="1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+mn-ea"/>
                <a:ea typeface="+mn-ea"/>
              </a:rPr>
              <a:t>　配線するときなどに使用</a:t>
            </a:r>
          </a:p>
        </p:txBody>
      </p:sp>
      <p:grpSp>
        <p:nvGrpSpPr>
          <p:cNvPr id="1038" name="グループ化 1037">
            <a:extLst>
              <a:ext uri="{FF2B5EF4-FFF2-40B4-BE49-F238E27FC236}">
                <a16:creationId xmlns:a16="http://schemas.microsoft.com/office/drawing/2014/main" id="{471C0849-A8E2-9801-6EFF-D0C58584E2F2}"/>
              </a:ext>
            </a:extLst>
          </p:cNvPr>
          <p:cNvGrpSpPr/>
          <p:nvPr/>
        </p:nvGrpSpPr>
        <p:grpSpPr>
          <a:xfrm>
            <a:off x="6222421" y="1294571"/>
            <a:ext cx="2525973" cy="688268"/>
            <a:chOff x="6222421" y="1464696"/>
            <a:chExt cx="2525973" cy="688268"/>
          </a:xfrm>
        </p:grpSpPr>
        <p:sp>
          <p:nvSpPr>
            <p:cNvPr id="33" name="フローチャート: 処理 32">
              <a:extLst>
                <a:ext uri="{FF2B5EF4-FFF2-40B4-BE49-F238E27FC236}">
                  <a16:creationId xmlns:a16="http://schemas.microsoft.com/office/drawing/2014/main" id="{0CCBEBCB-B672-A839-701A-8CA1F8A53FE8}"/>
                </a:ext>
              </a:extLst>
            </p:cNvPr>
            <p:cNvSpPr/>
            <p:nvPr/>
          </p:nvSpPr>
          <p:spPr>
            <a:xfrm>
              <a:off x="6222421" y="1464696"/>
              <a:ext cx="2525973" cy="68826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カメラ壁取付金具</a:t>
              </a:r>
              <a:endParaRPr lang="en-US" altLang="ja-JP" sz="1200" b="1" dirty="0">
                <a:latin typeface="+mn-ea"/>
              </a:endParaRP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WV-QWL500-WUX</a:t>
              </a:r>
            </a:p>
          </p:txBody>
        </p:sp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3D606A39-BD44-7D70-2CF7-4F30DD771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802" t="19253" r="1802" b="14155"/>
            <a:stretch/>
          </p:blipFill>
          <p:spPr>
            <a:xfrm>
              <a:off x="7804901" y="1565904"/>
              <a:ext cx="712382" cy="4743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39" name="グループ化 1038">
            <a:extLst>
              <a:ext uri="{FF2B5EF4-FFF2-40B4-BE49-F238E27FC236}">
                <a16:creationId xmlns:a16="http://schemas.microsoft.com/office/drawing/2014/main" id="{D63AFB91-9490-C854-6620-AFEB270A83D5}"/>
              </a:ext>
            </a:extLst>
          </p:cNvPr>
          <p:cNvGrpSpPr/>
          <p:nvPr/>
        </p:nvGrpSpPr>
        <p:grpSpPr>
          <a:xfrm>
            <a:off x="6218811" y="2133542"/>
            <a:ext cx="2525972" cy="688268"/>
            <a:chOff x="6219457" y="2452920"/>
            <a:chExt cx="2525972" cy="688268"/>
          </a:xfrm>
        </p:grpSpPr>
        <p:sp>
          <p:nvSpPr>
            <p:cNvPr id="51" name="フローチャート: 処理 50">
              <a:extLst>
                <a:ext uri="{FF2B5EF4-FFF2-40B4-BE49-F238E27FC236}">
                  <a16:creationId xmlns:a16="http://schemas.microsoft.com/office/drawing/2014/main" id="{D2B1C43D-7768-7EF6-5B9F-87EE11F41430}"/>
                </a:ext>
              </a:extLst>
            </p:cNvPr>
            <p:cNvSpPr/>
            <p:nvPr/>
          </p:nvSpPr>
          <p:spPr>
            <a:xfrm>
              <a:off x="6219457" y="2452920"/>
              <a:ext cx="2525972" cy="68826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カメラ天井直付金具</a:t>
              </a:r>
            </a:p>
            <a:p>
              <a:pPr defTabSz="316531">
                <a:lnSpc>
                  <a:spcPct val="120000"/>
                </a:lnSpc>
                <a:defRPr/>
              </a:pPr>
              <a:r>
                <a:rPr lang="en-US" altLang="ja-JP" sz="1200" b="1" dirty="0">
                  <a:latin typeface="+mn-ea"/>
                </a:rPr>
                <a:t>WV-Q105AUX</a:t>
              </a:r>
            </a:p>
          </p:txBody>
        </p:sp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99B48020-3838-F874-08FD-87A1246FD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5937" b="18073"/>
            <a:stretch/>
          </p:blipFill>
          <p:spPr>
            <a:xfrm>
              <a:off x="7786824" y="2509134"/>
              <a:ext cx="880399" cy="58097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40" name="グループ化 1039">
            <a:extLst>
              <a:ext uri="{FF2B5EF4-FFF2-40B4-BE49-F238E27FC236}">
                <a16:creationId xmlns:a16="http://schemas.microsoft.com/office/drawing/2014/main" id="{F9324E7D-46AA-8CC7-80A5-01FAD552B090}"/>
              </a:ext>
            </a:extLst>
          </p:cNvPr>
          <p:cNvGrpSpPr/>
          <p:nvPr/>
        </p:nvGrpSpPr>
        <p:grpSpPr>
          <a:xfrm>
            <a:off x="6218811" y="2993424"/>
            <a:ext cx="2525972" cy="688268"/>
            <a:chOff x="6219457" y="3346565"/>
            <a:chExt cx="2525972" cy="688268"/>
          </a:xfrm>
        </p:grpSpPr>
        <p:sp>
          <p:nvSpPr>
            <p:cNvPr id="44" name="フローチャート: 処理 43">
              <a:extLst>
                <a:ext uri="{FF2B5EF4-FFF2-40B4-BE49-F238E27FC236}">
                  <a16:creationId xmlns:a16="http://schemas.microsoft.com/office/drawing/2014/main" id="{1C9CCDAB-37B5-4399-2DE5-601BA45CFA28}"/>
                </a:ext>
              </a:extLst>
            </p:cNvPr>
            <p:cNvSpPr/>
            <p:nvPr/>
          </p:nvSpPr>
          <p:spPr>
            <a:xfrm>
              <a:off x="6219457" y="3346565"/>
              <a:ext cx="2525972" cy="68826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カメラ吊り下げ金具</a:t>
              </a:r>
              <a:endParaRPr lang="en-US" altLang="ja-JP" sz="1200" b="1" dirty="0">
                <a:latin typeface="+mn-ea"/>
              </a:endParaRPr>
            </a:p>
            <a:p>
              <a:pPr defTabSz="316531">
                <a:lnSpc>
                  <a:spcPct val="120000"/>
                </a:lnSpc>
                <a:defRPr/>
              </a:pPr>
              <a:r>
                <a:rPr lang="en-US" altLang="ja-JP" sz="1200" b="1" dirty="0">
                  <a:latin typeface="+mn-ea"/>
                </a:rPr>
                <a:t>WV-QSR501-WUX</a:t>
              </a:r>
            </a:p>
          </p:txBody>
        </p: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4B10CD6A-5C57-7E6B-854A-7F5C0074F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658" b="5658"/>
            <a:stretch/>
          </p:blipFill>
          <p:spPr>
            <a:xfrm>
              <a:off x="7882696" y="3431965"/>
              <a:ext cx="703558" cy="5475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41" name="グループ化 1040">
            <a:extLst>
              <a:ext uri="{FF2B5EF4-FFF2-40B4-BE49-F238E27FC236}">
                <a16:creationId xmlns:a16="http://schemas.microsoft.com/office/drawing/2014/main" id="{C1A4D867-E0EF-986C-B227-A202791A0117}"/>
              </a:ext>
            </a:extLst>
          </p:cNvPr>
          <p:cNvGrpSpPr/>
          <p:nvPr/>
        </p:nvGrpSpPr>
        <p:grpSpPr>
          <a:xfrm>
            <a:off x="6218811" y="3860173"/>
            <a:ext cx="2525972" cy="688268"/>
            <a:chOff x="6218817" y="4094840"/>
            <a:chExt cx="2525972" cy="688268"/>
          </a:xfrm>
        </p:grpSpPr>
        <p:sp>
          <p:nvSpPr>
            <p:cNvPr id="45" name="フローチャート: 処理 44">
              <a:extLst>
                <a:ext uri="{FF2B5EF4-FFF2-40B4-BE49-F238E27FC236}">
                  <a16:creationId xmlns:a16="http://schemas.microsoft.com/office/drawing/2014/main" id="{453D231E-2490-626C-811A-1946992EB64F}"/>
                </a:ext>
              </a:extLst>
            </p:cNvPr>
            <p:cNvSpPr/>
            <p:nvPr/>
          </p:nvSpPr>
          <p:spPr>
            <a:xfrm>
              <a:off x="6218817" y="4094840"/>
              <a:ext cx="2525972" cy="68826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カメラ吊り下げ金具</a:t>
              </a:r>
            </a:p>
            <a:p>
              <a:pPr defTabSz="316531">
                <a:lnSpc>
                  <a:spcPct val="120000"/>
                </a:lnSpc>
                <a:defRPr/>
              </a:pPr>
              <a:r>
                <a:rPr lang="en-US" altLang="ja-JP" sz="1200" b="1" dirty="0">
                  <a:latin typeface="+mn-ea"/>
                </a:rPr>
                <a:t>WV-QSR501F-W</a:t>
              </a:r>
            </a:p>
          </p:txBody>
        </p:sp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D5699A2E-9E79-BAEE-6129-1C250BE6C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877" b="7049"/>
            <a:stretch/>
          </p:blipFill>
          <p:spPr>
            <a:xfrm>
              <a:off x="7915533" y="4176278"/>
              <a:ext cx="643700" cy="5604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42" name="グループ化 1041">
            <a:extLst>
              <a:ext uri="{FF2B5EF4-FFF2-40B4-BE49-F238E27FC236}">
                <a16:creationId xmlns:a16="http://schemas.microsoft.com/office/drawing/2014/main" id="{2E74F853-7569-C4A3-A3E2-E8804C2D0596}"/>
              </a:ext>
            </a:extLst>
          </p:cNvPr>
          <p:cNvGrpSpPr/>
          <p:nvPr/>
        </p:nvGrpSpPr>
        <p:grpSpPr>
          <a:xfrm>
            <a:off x="6206167" y="4737096"/>
            <a:ext cx="2525972" cy="688268"/>
            <a:chOff x="6218816" y="4938349"/>
            <a:chExt cx="2525972" cy="688268"/>
          </a:xfrm>
        </p:grpSpPr>
        <p:sp>
          <p:nvSpPr>
            <p:cNvPr id="46" name="フローチャート: 処理 45">
              <a:extLst>
                <a:ext uri="{FF2B5EF4-FFF2-40B4-BE49-F238E27FC236}">
                  <a16:creationId xmlns:a16="http://schemas.microsoft.com/office/drawing/2014/main" id="{3F84FBA7-5BE3-2D76-4E9E-D4B4E29161AB}"/>
                </a:ext>
              </a:extLst>
            </p:cNvPr>
            <p:cNvSpPr/>
            <p:nvPr/>
          </p:nvSpPr>
          <p:spPr>
            <a:xfrm>
              <a:off x="6218816" y="4938349"/>
              <a:ext cx="2525972" cy="68826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カメラ吊り下げ金具</a:t>
              </a:r>
            </a:p>
            <a:p>
              <a:pPr defTabSz="316531">
                <a:lnSpc>
                  <a:spcPct val="120000"/>
                </a:lnSpc>
                <a:defRPr/>
              </a:pPr>
              <a:r>
                <a:rPr lang="en-US" altLang="ja-JP" sz="1200" b="1" dirty="0">
                  <a:latin typeface="+mn-ea"/>
                </a:rPr>
                <a:t>WV-QSR501M-W</a:t>
              </a:r>
            </a:p>
          </p:txBody>
        </p:sp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EE52D338-F38D-4272-93EA-B66CF3D6D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834" b="9447"/>
            <a:stretch/>
          </p:blipFill>
          <p:spPr>
            <a:xfrm>
              <a:off x="7910820" y="5017485"/>
              <a:ext cx="651089" cy="5385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43" name="グループ化 1042">
            <a:extLst>
              <a:ext uri="{FF2B5EF4-FFF2-40B4-BE49-F238E27FC236}">
                <a16:creationId xmlns:a16="http://schemas.microsoft.com/office/drawing/2014/main" id="{BBA5E2D9-E6E3-02A7-2C89-09B7D7112BF3}"/>
              </a:ext>
            </a:extLst>
          </p:cNvPr>
          <p:cNvGrpSpPr/>
          <p:nvPr/>
        </p:nvGrpSpPr>
        <p:grpSpPr>
          <a:xfrm>
            <a:off x="6194144" y="5614019"/>
            <a:ext cx="2525971" cy="790325"/>
            <a:chOff x="6218812" y="5818462"/>
            <a:chExt cx="2525971" cy="790325"/>
          </a:xfrm>
        </p:grpSpPr>
        <p:sp>
          <p:nvSpPr>
            <p:cNvPr id="30" name="フローチャート: 処理 29">
              <a:extLst>
                <a:ext uri="{FF2B5EF4-FFF2-40B4-BE49-F238E27FC236}">
                  <a16:creationId xmlns:a16="http://schemas.microsoft.com/office/drawing/2014/main" id="{D54B62F8-900B-F680-DF96-A8A60F66C1D0}"/>
                </a:ext>
              </a:extLst>
            </p:cNvPr>
            <p:cNvSpPr/>
            <p:nvPr/>
          </p:nvSpPr>
          <p:spPr>
            <a:xfrm>
              <a:off x="6218812" y="5818462"/>
              <a:ext cx="2525971" cy="790325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kumimoji="1" lang="ja-JP" altLang="en-US" sz="1200" b="1" dirty="0">
                  <a:latin typeface="+mn-ea"/>
                </a:rPr>
                <a:t>カメラ天井埋込金具</a:t>
              </a: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WV-QEM100WUX</a:t>
              </a:r>
            </a:p>
          </p:txBody>
        </p:sp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59BE1243-D893-C446-4FA5-A1A995A7C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9148" b="19791"/>
            <a:stretch/>
          </p:blipFill>
          <p:spPr>
            <a:xfrm>
              <a:off x="7704925" y="5976709"/>
              <a:ext cx="912334" cy="5570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44" name="グループ化 1043">
            <a:extLst>
              <a:ext uri="{FF2B5EF4-FFF2-40B4-BE49-F238E27FC236}">
                <a16:creationId xmlns:a16="http://schemas.microsoft.com/office/drawing/2014/main" id="{A657AA65-2FDF-53F9-B991-6A98DB72F3DC}"/>
              </a:ext>
            </a:extLst>
          </p:cNvPr>
          <p:cNvGrpSpPr/>
          <p:nvPr/>
        </p:nvGrpSpPr>
        <p:grpSpPr>
          <a:xfrm>
            <a:off x="6206167" y="6562591"/>
            <a:ext cx="2885859" cy="790324"/>
            <a:chOff x="6218812" y="6746439"/>
            <a:chExt cx="2885859" cy="790324"/>
          </a:xfrm>
        </p:grpSpPr>
        <p:sp>
          <p:nvSpPr>
            <p:cNvPr id="28" name="フローチャート: 処理 27">
              <a:extLst>
                <a:ext uri="{FF2B5EF4-FFF2-40B4-BE49-F238E27FC236}">
                  <a16:creationId xmlns:a16="http://schemas.microsoft.com/office/drawing/2014/main" id="{EAED3931-6A22-B596-678B-2575CF141C98}"/>
                </a:ext>
              </a:extLst>
            </p:cNvPr>
            <p:cNvSpPr/>
            <p:nvPr/>
          </p:nvSpPr>
          <p:spPr>
            <a:xfrm>
              <a:off x="6218812" y="6746439"/>
              <a:ext cx="2885859" cy="790324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パイプ接続型カメラ天井吊り下げ金具</a:t>
              </a:r>
              <a:endParaRPr lang="en-US" altLang="ja-JP" sz="1200" b="1" dirty="0">
                <a:latin typeface="+mn-ea"/>
              </a:endParaRP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WV-QCL100-WUX</a:t>
              </a:r>
            </a:p>
            <a:p>
              <a:pPr defTabSz="316531">
                <a:lnSpc>
                  <a:spcPct val="120000"/>
                </a:lnSpc>
                <a:defRPr/>
              </a:pPr>
              <a:r>
                <a:rPr lang="en-US" altLang="ja-JP" sz="1200" b="1" dirty="0">
                  <a:solidFill>
                    <a:schemeClr val="accent1"/>
                  </a:solidFill>
                  <a:latin typeface="+mn-ea"/>
                </a:rPr>
                <a:t>※</a:t>
              </a:r>
              <a:r>
                <a:rPr lang="ja-JP" altLang="en-US" sz="1200" b="1" dirty="0">
                  <a:solidFill>
                    <a:schemeClr val="accent1"/>
                  </a:solidFill>
                  <a:latin typeface="+mn-ea"/>
                </a:rPr>
                <a:t>屋内設置時のみ使用可能</a:t>
              </a:r>
              <a:endParaRPr kumimoji="1" lang="en-US" altLang="ja-JP" sz="1200" b="1" dirty="0">
                <a:solidFill>
                  <a:schemeClr val="accent1"/>
                </a:solidFill>
                <a:latin typeface="+mn-ea"/>
              </a:endParaRPr>
            </a:p>
          </p:txBody>
        </p:sp>
        <p:pic>
          <p:nvPicPr>
            <p:cNvPr id="63" name="図 62">
              <a:extLst>
                <a:ext uri="{FF2B5EF4-FFF2-40B4-BE49-F238E27FC236}">
                  <a16:creationId xmlns:a16="http://schemas.microsoft.com/office/drawing/2014/main" id="{D747B6FF-C7F3-008B-FAD4-62FCF4266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9510" b="8952"/>
            <a:stretch/>
          </p:blipFill>
          <p:spPr>
            <a:xfrm>
              <a:off x="8412711" y="7015637"/>
              <a:ext cx="509023" cy="4150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46" name="グループ化 1045">
            <a:extLst>
              <a:ext uri="{FF2B5EF4-FFF2-40B4-BE49-F238E27FC236}">
                <a16:creationId xmlns:a16="http://schemas.microsoft.com/office/drawing/2014/main" id="{AD269EA4-37C7-70BA-B98C-952BB2BC2A83}"/>
              </a:ext>
            </a:extLst>
          </p:cNvPr>
          <p:cNvGrpSpPr/>
          <p:nvPr/>
        </p:nvGrpSpPr>
        <p:grpSpPr>
          <a:xfrm>
            <a:off x="9122614" y="1303561"/>
            <a:ext cx="2319378" cy="679278"/>
            <a:chOff x="9122614" y="1473686"/>
            <a:chExt cx="2319378" cy="679278"/>
          </a:xfrm>
        </p:grpSpPr>
        <p:sp>
          <p:nvSpPr>
            <p:cNvPr id="35" name="フローチャート: 処理 34">
              <a:extLst>
                <a:ext uri="{FF2B5EF4-FFF2-40B4-BE49-F238E27FC236}">
                  <a16:creationId xmlns:a16="http://schemas.microsoft.com/office/drawing/2014/main" id="{8BB255F6-E82A-BC25-FD50-074282A88DA2}"/>
                </a:ext>
              </a:extLst>
            </p:cNvPr>
            <p:cNvSpPr/>
            <p:nvPr/>
          </p:nvSpPr>
          <p:spPr>
            <a:xfrm>
              <a:off x="9122614" y="1473686"/>
              <a:ext cx="2319378" cy="67927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dash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カメラ取付金具</a:t>
              </a:r>
              <a:endParaRPr lang="en-US" altLang="ja-JP" sz="1200" b="1" dirty="0">
                <a:latin typeface="+mn-ea"/>
              </a:endParaRP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</a:t>
              </a:r>
              <a:r>
                <a:rPr kumimoji="1" lang="en-US" altLang="ja-JP" sz="1200" b="1" dirty="0" err="1">
                  <a:latin typeface="+mn-ea"/>
                </a:rPr>
                <a:t>QJB500WUX</a:t>
              </a:r>
              <a:endParaRPr kumimoji="1" lang="en-US" altLang="ja-JP" sz="1200" b="1" dirty="0">
                <a:latin typeface="+mn-ea"/>
              </a:endParaRPr>
            </a:p>
          </p:txBody>
        </p:sp>
        <p:pic>
          <p:nvPicPr>
            <p:cNvPr id="1024" name="図 1023">
              <a:extLst>
                <a:ext uri="{FF2B5EF4-FFF2-40B4-BE49-F238E27FC236}">
                  <a16:creationId xmlns:a16="http://schemas.microsoft.com/office/drawing/2014/main" id="{44AF0EE2-21BE-E11A-6B22-042E31795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8437" b="9126"/>
            <a:stretch/>
          </p:blipFill>
          <p:spPr>
            <a:xfrm>
              <a:off x="10709630" y="1569614"/>
              <a:ext cx="591165" cy="4873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47" name="グループ化 1046">
            <a:extLst>
              <a:ext uri="{FF2B5EF4-FFF2-40B4-BE49-F238E27FC236}">
                <a16:creationId xmlns:a16="http://schemas.microsoft.com/office/drawing/2014/main" id="{3C8D3900-4B15-E504-C047-662472411F36}"/>
              </a:ext>
            </a:extLst>
          </p:cNvPr>
          <p:cNvGrpSpPr/>
          <p:nvPr/>
        </p:nvGrpSpPr>
        <p:grpSpPr>
          <a:xfrm>
            <a:off x="9122614" y="2986823"/>
            <a:ext cx="2319378" cy="688268"/>
            <a:chOff x="9122615" y="3358287"/>
            <a:chExt cx="2319378" cy="688268"/>
          </a:xfrm>
        </p:grpSpPr>
        <p:sp>
          <p:nvSpPr>
            <p:cNvPr id="38" name="フローチャート: 処理 37">
              <a:extLst>
                <a:ext uri="{FF2B5EF4-FFF2-40B4-BE49-F238E27FC236}">
                  <a16:creationId xmlns:a16="http://schemas.microsoft.com/office/drawing/2014/main" id="{7E8C2A43-7F37-9F10-B981-670FA61A9AB3}"/>
                </a:ext>
              </a:extLst>
            </p:cNvPr>
            <p:cNvSpPr/>
            <p:nvPr/>
          </p:nvSpPr>
          <p:spPr>
            <a:xfrm>
              <a:off x="9122615" y="3358287"/>
              <a:ext cx="2319378" cy="68826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カメラ壁取付金具</a:t>
              </a:r>
              <a:endParaRPr lang="en-US" altLang="ja-JP" sz="1200" b="1" dirty="0">
                <a:latin typeface="+mn-ea"/>
              </a:endParaRP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WV-QWL501WUX</a:t>
              </a:r>
            </a:p>
          </p:txBody>
        </p:sp>
        <p:pic>
          <p:nvPicPr>
            <p:cNvPr id="1025" name="図 1024">
              <a:extLst>
                <a:ext uri="{FF2B5EF4-FFF2-40B4-BE49-F238E27FC236}">
                  <a16:creationId xmlns:a16="http://schemas.microsoft.com/office/drawing/2014/main" id="{121CE3EB-19B0-B76E-951B-7988AA132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719091" y="3412473"/>
              <a:ext cx="511721" cy="5798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48" name="グループ化 1047">
            <a:extLst>
              <a:ext uri="{FF2B5EF4-FFF2-40B4-BE49-F238E27FC236}">
                <a16:creationId xmlns:a16="http://schemas.microsoft.com/office/drawing/2014/main" id="{E00D6716-6825-2C88-942B-4BA92259ED30}"/>
              </a:ext>
            </a:extLst>
          </p:cNvPr>
          <p:cNvGrpSpPr/>
          <p:nvPr/>
        </p:nvGrpSpPr>
        <p:grpSpPr>
          <a:xfrm>
            <a:off x="9124764" y="4111715"/>
            <a:ext cx="2319378" cy="688268"/>
            <a:chOff x="9122615" y="4518033"/>
            <a:chExt cx="2319378" cy="688268"/>
          </a:xfrm>
        </p:grpSpPr>
        <p:sp>
          <p:nvSpPr>
            <p:cNvPr id="40" name="フローチャート: 処理 39">
              <a:extLst>
                <a:ext uri="{FF2B5EF4-FFF2-40B4-BE49-F238E27FC236}">
                  <a16:creationId xmlns:a16="http://schemas.microsoft.com/office/drawing/2014/main" id="{9D7A3DC0-2E39-88DD-3783-F24597C15DE9}"/>
                </a:ext>
              </a:extLst>
            </p:cNvPr>
            <p:cNvSpPr/>
            <p:nvPr/>
          </p:nvSpPr>
          <p:spPr>
            <a:xfrm>
              <a:off x="9122615" y="4518033"/>
              <a:ext cx="2319378" cy="68826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カメラ天井吊り下げ金具</a:t>
              </a:r>
              <a:endParaRPr lang="en-US" altLang="ja-JP" sz="1200" b="1" dirty="0">
                <a:latin typeface="+mn-ea"/>
              </a:endParaRP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WV-QCL501WUX</a:t>
              </a:r>
            </a:p>
          </p:txBody>
        </p:sp>
        <p:pic>
          <p:nvPicPr>
            <p:cNvPr id="1027" name="図 1026">
              <a:extLst>
                <a:ext uri="{FF2B5EF4-FFF2-40B4-BE49-F238E27FC236}">
                  <a16:creationId xmlns:a16="http://schemas.microsoft.com/office/drawing/2014/main" id="{B7954544-AF95-9284-E9D0-070310EC6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7154" t="3615" r="17321" b="3287"/>
            <a:stretch/>
          </p:blipFill>
          <p:spPr>
            <a:xfrm>
              <a:off x="10894738" y="4572064"/>
              <a:ext cx="427192" cy="6069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49" name="グループ化 1048">
            <a:extLst>
              <a:ext uri="{FF2B5EF4-FFF2-40B4-BE49-F238E27FC236}">
                <a16:creationId xmlns:a16="http://schemas.microsoft.com/office/drawing/2014/main" id="{6575B8B4-83BE-1F41-94AD-F61142B9A043}"/>
              </a:ext>
            </a:extLst>
          </p:cNvPr>
          <p:cNvGrpSpPr/>
          <p:nvPr/>
        </p:nvGrpSpPr>
        <p:grpSpPr>
          <a:xfrm>
            <a:off x="9127258" y="5236607"/>
            <a:ext cx="2314734" cy="688268"/>
            <a:chOff x="9127259" y="5501620"/>
            <a:chExt cx="2314734" cy="688268"/>
          </a:xfrm>
        </p:grpSpPr>
        <p:sp>
          <p:nvSpPr>
            <p:cNvPr id="42" name="フローチャート: 処理 41">
              <a:extLst>
                <a:ext uri="{FF2B5EF4-FFF2-40B4-BE49-F238E27FC236}">
                  <a16:creationId xmlns:a16="http://schemas.microsoft.com/office/drawing/2014/main" id="{99D0876C-56C6-9312-E4E9-0E5F2B4CA6AB}"/>
                </a:ext>
              </a:extLst>
            </p:cNvPr>
            <p:cNvSpPr/>
            <p:nvPr/>
          </p:nvSpPr>
          <p:spPr>
            <a:xfrm>
              <a:off x="9127259" y="5501620"/>
              <a:ext cx="2314734" cy="68826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パイプ取付金具</a:t>
              </a:r>
            </a:p>
            <a:p>
              <a:pPr defTabSz="316531">
                <a:lnSpc>
                  <a:spcPct val="120000"/>
                </a:lnSpc>
                <a:defRPr/>
              </a:pPr>
              <a:r>
                <a:rPr lang="en-US" altLang="ja-JP" sz="1200" b="1" dirty="0">
                  <a:latin typeface="+mn-ea"/>
                </a:rPr>
                <a:t>WV-QAT500WUX</a:t>
              </a:r>
            </a:p>
          </p:txBody>
        </p:sp>
        <p:pic>
          <p:nvPicPr>
            <p:cNvPr id="1028" name="図 1027">
              <a:extLst>
                <a:ext uri="{FF2B5EF4-FFF2-40B4-BE49-F238E27FC236}">
                  <a16:creationId xmlns:a16="http://schemas.microsoft.com/office/drawing/2014/main" id="{0E7411FC-A76D-E065-22A8-8684F8029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8640" t="4816" r="18175" b="4717"/>
            <a:stretch/>
          </p:blipFill>
          <p:spPr>
            <a:xfrm>
              <a:off x="10955147" y="5668884"/>
              <a:ext cx="247065" cy="353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031" name="コネクタ: カギ線 1030">
            <a:extLst>
              <a:ext uri="{FF2B5EF4-FFF2-40B4-BE49-F238E27FC236}">
                <a16:creationId xmlns:a16="http://schemas.microsoft.com/office/drawing/2014/main" id="{7AACF553-6925-E78C-62C4-27B6D9E0FAB8}"/>
              </a:ext>
            </a:extLst>
          </p:cNvPr>
          <p:cNvCxnSpPr>
            <a:stCxn id="14" idx="1"/>
            <a:endCxn id="35" idx="3"/>
          </p:cNvCxnSpPr>
          <p:nvPr/>
        </p:nvCxnSpPr>
        <p:spPr>
          <a:xfrm rot="10800000">
            <a:off x="11441993" y="1643200"/>
            <a:ext cx="374219" cy="1032396"/>
          </a:xfrm>
          <a:prstGeom prst="bentConnector3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コネクタ: カギ線 1031">
            <a:extLst>
              <a:ext uri="{FF2B5EF4-FFF2-40B4-BE49-F238E27FC236}">
                <a16:creationId xmlns:a16="http://schemas.microsoft.com/office/drawing/2014/main" id="{ECF7AADD-66B4-F46B-9F28-3BD32DDBC576}"/>
              </a:ext>
            </a:extLst>
          </p:cNvPr>
          <p:cNvCxnSpPr>
            <a:cxnSpLocks/>
            <a:stCxn id="14" idx="1"/>
            <a:endCxn id="38" idx="3"/>
          </p:cNvCxnSpPr>
          <p:nvPr/>
        </p:nvCxnSpPr>
        <p:spPr>
          <a:xfrm rot="10800000" flipV="1">
            <a:off x="11441993" y="2675595"/>
            <a:ext cx="374219" cy="655361"/>
          </a:xfrm>
          <a:prstGeom prst="bentConnector3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コネクタ: カギ線 1054">
            <a:extLst>
              <a:ext uri="{FF2B5EF4-FFF2-40B4-BE49-F238E27FC236}">
                <a16:creationId xmlns:a16="http://schemas.microsoft.com/office/drawing/2014/main" id="{66D7B36D-957E-107E-7460-391E8DE303A0}"/>
              </a:ext>
            </a:extLst>
          </p:cNvPr>
          <p:cNvCxnSpPr>
            <a:stCxn id="40" idx="1"/>
            <a:endCxn id="44" idx="3"/>
          </p:cNvCxnSpPr>
          <p:nvPr/>
        </p:nvCxnSpPr>
        <p:spPr>
          <a:xfrm rot="10800000">
            <a:off x="8744784" y="3337559"/>
            <a:ext cx="379981" cy="1118291"/>
          </a:xfrm>
          <a:prstGeom prst="bentConnector3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6" name="コネクタ: カギ線 1055">
            <a:extLst>
              <a:ext uri="{FF2B5EF4-FFF2-40B4-BE49-F238E27FC236}">
                <a16:creationId xmlns:a16="http://schemas.microsoft.com/office/drawing/2014/main" id="{07D6934C-117A-F9BD-0010-6FA05C0495CE}"/>
              </a:ext>
            </a:extLst>
          </p:cNvPr>
          <p:cNvCxnSpPr>
            <a:cxnSpLocks/>
            <a:stCxn id="42" idx="1"/>
            <a:endCxn id="44" idx="3"/>
          </p:cNvCxnSpPr>
          <p:nvPr/>
        </p:nvCxnSpPr>
        <p:spPr>
          <a:xfrm rot="10800000">
            <a:off x="8744784" y="3337559"/>
            <a:ext cx="382475" cy="2243183"/>
          </a:xfrm>
          <a:prstGeom prst="bentConnector3">
            <a:avLst>
              <a:gd name="adj1" fmla="val 50000"/>
            </a:avLst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D1DBA0-B844-4768-9262-35DA06B36C9F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15" name="テキスト ボックス 14">
              <a:hlinkClick r:id="rId16" action="ppaction://hlinksldjump"/>
              <a:extLst>
                <a:ext uri="{FF2B5EF4-FFF2-40B4-BE49-F238E27FC236}">
                  <a16:creationId xmlns:a16="http://schemas.microsoft.com/office/drawing/2014/main" id="{0D56CC34-0034-BACF-BEFB-2955672D9A10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16" name="正方形/長方形 15">
              <a:hlinkClick r:id="rId17" action="ppaction://hlinksldjump"/>
              <a:extLst>
                <a:ext uri="{FF2B5EF4-FFF2-40B4-BE49-F238E27FC236}">
                  <a16:creationId xmlns:a16="http://schemas.microsoft.com/office/drawing/2014/main" id="{E53A54F1-D4A8-26C9-7458-B4E7BD9C7236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4697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62B471C-1428-90FC-5311-EF93D667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ラインナップ一覧</a:t>
            </a:r>
          </a:p>
        </p:txBody>
      </p:sp>
      <p:graphicFrame>
        <p:nvGraphicFramePr>
          <p:cNvPr id="4" name="表 1">
            <a:extLst>
              <a:ext uri="{FF2B5EF4-FFF2-40B4-BE49-F238E27FC236}">
                <a16:creationId xmlns:a16="http://schemas.microsoft.com/office/drawing/2014/main" id="{3CB1EA02-2F9A-0EBE-E80B-1047DF0B9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454031"/>
              </p:ext>
            </p:extLst>
          </p:nvPr>
        </p:nvGraphicFramePr>
        <p:xfrm>
          <a:off x="531255" y="1370803"/>
          <a:ext cx="13337701" cy="5817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8043963">
                  <a:extLst>
                    <a:ext uri="{9D8B030D-6E8A-4147-A177-3AD203B41FA5}">
                      <a16:colId xmlns:a16="http://schemas.microsoft.com/office/drawing/2014/main" val="378862261"/>
                    </a:ext>
                  </a:extLst>
                </a:gridCol>
                <a:gridCol w="3510875">
                  <a:extLst>
                    <a:ext uri="{9D8B030D-6E8A-4147-A177-3AD203B41FA5}">
                      <a16:colId xmlns:a16="http://schemas.microsoft.com/office/drawing/2014/main" val="2336996333"/>
                    </a:ext>
                  </a:extLst>
                </a:gridCol>
                <a:gridCol w="1782863">
                  <a:extLst>
                    <a:ext uri="{9D8B030D-6E8A-4147-A177-3AD203B41FA5}">
                      <a16:colId xmlns:a16="http://schemas.microsoft.com/office/drawing/2014/main" val="3484101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品名</a:t>
                      </a:r>
                    </a:p>
                  </a:txBody>
                  <a:tcPr marL="108000" marR="108000" marT="108000" marB="108000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品番</a:t>
                      </a:r>
                    </a:p>
                  </a:txBody>
                  <a:tcPr marL="108000" marR="108000" marT="108000" marB="108000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発売時期</a:t>
                      </a:r>
                    </a:p>
                  </a:txBody>
                  <a:tcPr marL="108000" marR="108000" marT="108000" marB="108000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646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847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8MP </a:t>
                      </a:r>
                      <a:r>
                        <a:rPr kumimoji="1" lang="ja-JP" altLang="en-US" sz="24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屋外 ハウジング一体 </a:t>
                      </a:r>
                      <a:r>
                        <a:rPr kumimoji="1" lang="en-US" altLang="ja-JP" sz="24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AI</a:t>
                      </a:r>
                      <a:r>
                        <a:rPr kumimoji="1" lang="ja-JP" altLang="en-US" sz="24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WV-X15700-V2LN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kumimoji="1" lang="ja-JP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kumimoji="1" lang="ja-JP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183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5MP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ハウジング一体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WV-X15500-V3LN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0616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(1080p)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ハウジング一体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WV-X15300-V3LN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113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8MP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ドーム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WV-X22700-V2L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424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5MP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ドーム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WV-X22500-V3L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endParaRPr lang="en-US" altLang="ja-JP" sz="24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701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(1080p)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ドーム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WV-X22300-V3L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kumimoji="1" lang="ja-JP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kumimoji="1" lang="ja-JP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980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8MP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ドーム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WV-X25700-V2LN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kumimoji="1" lang="ja-JP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kumimoji="1" lang="ja-JP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379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5MP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ドーム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WV-X25500-V3LN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785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(1080p)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ドーム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WV-X25300-V3LN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326316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F2701F-EE75-C28E-728B-509A08028D4D}"/>
              </a:ext>
            </a:extLst>
          </p:cNvPr>
          <p:cNvSpPr txBox="1"/>
          <p:nvPr/>
        </p:nvSpPr>
        <p:spPr>
          <a:xfrm>
            <a:off x="388883" y="711330"/>
            <a:ext cx="9358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400" b="1" dirty="0">
                <a:latin typeface="+mn-ea"/>
              </a:rPr>
              <a:t>■</a:t>
            </a:r>
            <a:r>
              <a:rPr kumimoji="1" lang="en-US" altLang="ja-JP" sz="2400" b="1" dirty="0">
                <a:latin typeface="+mn-ea"/>
              </a:rPr>
              <a:t>5MP</a:t>
            </a:r>
            <a:r>
              <a:rPr kumimoji="1" lang="ja-JP" altLang="en-US" sz="2400" b="1" dirty="0">
                <a:latin typeface="+mn-ea"/>
              </a:rPr>
              <a:t>モデルは </a:t>
            </a:r>
            <a:r>
              <a:rPr kumimoji="1" lang="en-US" altLang="ja-JP" sz="2400" b="1" dirty="0">
                <a:latin typeface="+mn-ea"/>
              </a:rPr>
              <a:t>2024</a:t>
            </a:r>
            <a:r>
              <a:rPr kumimoji="1" lang="ja-JP" altLang="en-US" sz="2400" b="1" dirty="0">
                <a:latin typeface="+mn-ea"/>
              </a:rPr>
              <a:t>年</a:t>
            </a:r>
            <a:r>
              <a:rPr kumimoji="1" lang="en-US" altLang="ja-JP" sz="2400" b="1" dirty="0">
                <a:latin typeface="+mn-ea"/>
              </a:rPr>
              <a:t>4</a:t>
            </a:r>
            <a:r>
              <a:rPr kumimoji="1" lang="ja-JP" altLang="en-US" sz="2400" b="1" dirty="0">
                <a:latin typeface="+mn-ea"/>
              </a:rPr>
              <a:t>月、その他モデルは </a:t>
            </a:r>
            <a:r>
              <a:rPr kumimoji="1" lang="en-US" altLang="ja-JP" sz="2400" b="1" dirty="0">
                <a:latin typeface="+mn-ea"/>
              </a:rPr>
              <a:t>2024</a:t>
            </a:r>
            <a:r>
              <a:rPr kumimoji="1" lang="ja-JP" altLang="en-US" sz="2400" b="1" dirty="0">
                <a:latin typeface="+mn-ea"/>
              </a:rPr>
              <a:t>年</a:t>
            </a:r>
            <a:r>
              <a:rPr kumimoji="1" lang="en-US" altLang="ja-JP" sz="2400" b="1" dirty="0">
                <a:latin typeface="+mn-ea"/>
              </a:rPr>
              <a:t>2</a:t>
            </a:r>
            <a:r>
              <a:rPr kumimoji="1" lang="ja-JP" altLang="en-US" sz="2400" b="1" dirty="0">
                <a:latin typeface="+mn-ea"/>
              </a:rPr>
              <a:t>月 発売予定</a:t>
            </a:r>
          </a:p>
        </p:txBody>
      </p:sp>
    </p:spTree>
    <p:extLst>
      <p:ext uri="{BB962C8B-B14F-4D97-AF65-F5344CB8AC3E}">
        <p14:creationId xmlns:p14="http://schemas.microsoft.com/office/powerpoint/2010/main" val="2497936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5" name="直線コネクタ 1044">
            <a:extLst>
              <a:ext uri="{FF2B5EF4-FFF2-40B4-BE49-F238E27FC236}">
                <a16:creationId xmlns:a16="http://schemas.microsoft.com/office/drawing/2014/main" id="{5BB841FC-14D1-0050-B804-E3F5FEB46895}"/>
              </a:ext>
            </a:extLst>
          </p:cNvPr>
          <p:cNvCxnSpPr>
            <a:cxnSpLocks/>
          </p:cNvCxnSpPr>
          <p:nvPr/>
        </p:nvCxnSpPr>
        <p:spPr>
          <a:xfrm>
            <a:off x="5628514" y="6041031"/>
            <a:ext cx="7108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直線コネクタ 1036">
            <a:extLst>
              <a:ext uri="{FF2B5EF4-FFF2-40B4-BE49-F238E27FC236}">
                <a16:creationId xmlns:a16="http://schemas.microsoft.com/office/drawing/2014/main" id="{B84EB786-2ADE-2D03-AA20-55B4A02B7E68}"/>
              </a:ext>
            </a:extLst>
          </p:cNvPr>
          <p:cNvCxnSpPr>
            <a:cxnSpLocks/>
          </p:cNvCxnSpPr>
          <p:nvPr/>
        </p:nvCxnSpPr>
        <p:spPr>
          <a:xfrm>
            <a:off x="5715664" y="4007661"/>
            <a:ext cx="6023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CA225249-1D9F-4064-221D-C938FA4A1B46}"/>
              </a:ext>
            </a:extLst>
          </p:cNvPr>
          <p:cNvCxnSpPr>
            <a:cxnSpLocks/>
          </p:cNvCxnSpPr>
          <p:nvPr/>
        </p:nvCxnSpPr>
        <p:spPr>
          <a:xfrm>
            <a:off x="5445028" y="7017782"/>
            <a:ext cx="10346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8705168-6CC6-D4A4-C973-58A477340407}"/>
              </a:ext>
            </a:extLst>
          </p:cNvPr>
          <p:cNvCxnSpPr>
            <a:cxnSpLocks/>
          </p:cNvCxnSpPr>
          <p:nvPr/>
        </p:nvCxnSpPr>
        <p:spPr>
          <a:xfrm>
            <a:off x="5705031" y="4983014"/>
            <a:ext cx="7108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CDB7C53-342F-5E81-5CA4-286C44B894C2}"/>
              </a:ext>
            </a:extLst>
          </p:cNvPr>
          <p:cNvCxnSpPr>
            <a:cxnSpLocks/>
          </p:cNvCxnSpPr>
          <p:nvPr/>
        </p:nvCxnSpPr>
        <p:spPr>
          <a:xfrm>
            <a:off x="5246092" y="1644287"/>
            <a:ext cx="65701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CBD4A9C-7367-E276-AC29-AE9162710C1C}"/>
              </a:ext>
            </a:extLst>
          </p:cNvPr>
          <p:cNvCxnSpPr>
            <a:cxnSpLocks/>
          </p:cNvCxnSpPr>
          <p:nvPr/>
        </p:nvCxnSpPr>
        <p:spPr>
          <a:xfrm flipV="1">
            <a:off x="5715664" y="3128933"/>
            <a:ext cx="3406950" cy="87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タイトル 2">
            <a:extLst>
              <a:ext uri="{FF2B5EF4-FFF2-40B4-BE49-F238E27FC236}">
                <a16:creationId xmlns:a16="http://schemas.microsoft.com/office/drawing/2014/main" id="{976B8219-A1CA-B580-CC45-A80A080DB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/>
            <a:r>
              <a:rPr kumimoji="1" lang="en-US" altLang="ja-JP" dirty="0"/>
              <a:t>【</a:t>
            </a:r>
            <a:r>
              <a:rPr kumimoji="1" lang="ja-JP" altLang="en-US" dirty="0"/>
              <a:t>参考</a:t>
            </a:r>
            <a:r>
              <a:rPr kumimoji="1" lang="en-US" altLang="ja-JP" dirty="0"/>
              <a:t>】</a:t>
            </a:r>
            <a:r>
              <a:rPr kumimoji="1" lang="ja-JP" altLang="en-US" dirty="0"/>
              <a:t>オプション金具：屋外ドームカメラ</a:t>
            </a:r>
          </a:p>
        </p:txBody>
      </p:sp>
      <p:sp>
        <p:nvSpPr>
          <p:cNvPr id="8" name="フローチャート: 処理 7">
            <a:extLst>
              <a:ext uri="{FF2B5EF4-FFF2-40B4-BE49-F238E27FC236}">
                <a16:creationId xmlns:a16="http://schemas.microsoft.com/office/drawing/2014/main" id="{C47763AC-7E3E-5F2A-8AC7-5F7EEC623069}"/>
              </a:ext>
            </a:extLst>
          </p:cNvPr>
          <p:cNvSpPr/>
          <p:nvPr/>
        </p:nvSpPr>
        <p:spPr>
          <a:xfrm>
            <a:off x="578983" y="1260000"/>
            <a:ext cx="5279873" cy="6107732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lIns="36000" tIns="36000" rIns="36000" bIns="36000" rtlCol="0" anchor="t" anchorCtr="0">
            <a:noAutofit/>
          </a:bodyPr>
          <a:lstStyle/>
          <a:p>
            <a:pPr defTabSz="316531">
              <a:lnSpc>
                <a:spcPct val="120000"/>
              </a:lnSpc>
              <a:defRPr/>
            </a:pPr>
            <a:r>
              <a:rPr kumimoji="1" lang="en-US" altLang="ja-JP" sz="1800" b="1" dirty="0">
                <a:solidFill>
                  <a:schemeClr val="accent1"/>
                </a:solidFill>
                <a:latin typeface="+mn-ea"/>
              </a:rPr>
              <a:t>&lt;</a:t>
            </a:r>
            <a:r>
              <a:rPr kumimoji="1" lang="ja-JP" altLang="en-US" sz="1800" b="1" dirty="0">
                <a:solidFill>
                  <a:schemeClr val="accent1"/>
                </a:solidFill>
                <a:latin typeface="+mn-ea"/>
              </a:rPr>
              <a:t>屋内</a:t>
            </a:r>
            <a:r>
              <a:rPr kumimoji="1" lang="en-US" altLang="ja-JP" sz="1800" b="1" dirty="0">
                <a:solidFill>
                  <a:schemeClr val="accent1"/>
                </a:solidFill>
                <a:latin typeface="+mn-ea"/>
              </a:rPr>
              <a:t>&gt;</a:t>
            </a:r>
          </a:p>
          <a:p>
            <a:pPr marL="180975" defTabSz="316531">
              <a:lnSpc>
                <a:spcPct val="120000"/>
              </a:lnSpc>
              <a:defRPr/>
            </a:pPr>
            <a:r>
              <a:rPr kumimoji="1" lang="en-US" altLang="ja-JP" sz="1800" b="1" dirty="0" err="1">
                <a:latin typeface="+mn-ea"/>
              </a:rPr>
              <a:t>2MP</a:t>
            </a:r>
            <a:r>
              <a:rPr kumimoji="1" lang="en-US" altLang="ja-JP" sz="1800" b="1" dirty="0">
                <a:latin typeface="+mn-ea"/>
              </a:rPr>
              <a:t>(</a:t>
            </a:r>
            <a:r>
              <a:rPr kumimoji="1" lang="en-US" altLang="ja-JP" sz="1800" b="1" dirty="0" err="1">
                <a:latin typeface="+mn-ea"/>
              </a:rPr>
              <a:t>1080p</a:t>
            </a:r>
            <a:r>
              <a:rPr kumimoji="1" lang="en-US" altLang="ja-JP" sz="1800" b="1" dirty="0">
                <a:latin typeface="+mn-ea"/>
              </a:rPr>
              <a:t>) </a:t>
            </a:r>
            <a:r>
              <a:rPr kumimoji="1" lang="ja-JP" altLang="en-US" sz="1800" b="1" dirty="0">
                <a:latin typeface="+mn-ea"/>
              </a:rPr>
              <a:t>屋外 ドーム </a:t>
            </a:r>
            <a:r>
              <a:rPr kumimoji="1" lang="en-US" altLang="ja-JP" sz="1800" b="1" dirty="0">
                <a:latin typeface="+mn-ea"/>
              </a:rPr>
              <a:t>AI</a:t>
            </a:r>
            <a:r>
              <a:rPr kumimoji="1" lang="ja-JP" altLang="en-US" sz="1800" b="1" dirty="0">
                <a:latin typeface="+mn-ea"/>
              </a:rPr>
              <a:t>カメラ</a:t>
            </a:r>
          </a:p>
          <a:p>
            <a:pPr marL="180975" defTabSz="316531">
              <a:lnSpc>
                <a:spcPct val="120000"/>
              </a:lnSpc>
              <a:defRPr/>
            </a:pPr>
            <a:r>
              <a:rPr kumimoji="1" lang="ja-JP" altLang="en-US" sz="1800" b="1" dirty="0">
                <a:latin typeface="+mn-ea"/>
              </a:rPr>
              <a:t> </a:t>
            </a:r>
            <a:r>
              <a:rPr kumimoji="1" lang="en-US" altLang="ja-JP" sz="1800" b="1" dirty="0">
                <a:latin typeface="+mn-ea"/>
              </a:rPr>
              <a:t>WV-</a:t>
            </a:r>
            <a:r>
              <a:rPr kumimoji="1" lang="en-US" altLang="ja-JP" sz="1800" b="1" dirty="0" err="1">
                <a:latin typeface="+mn-ea"/>
              </a:rPr>
              <a:t>X25300</a:t>
            </a:r>
            <a:r>
              <a:rPr kumimoji="1" lang="en-US" altLang="ja-JP" sz="1800" b="1" dirty="0">
                <a:latin typeface="+mn-ea"/>
              </a:rPr>
              <a:t>-</a:t>
            </a:r>
            <a:r>
              <a:rPr kumimoji="1" lang="en-US" altLang="ja-JP" sz="1800" b="1" dirty="0" err="1">
                <a:latin typeface="+mn-ea"/>
              </a:rPr>
              <a:t>V3LN</a:t>
            </a:r>
            <a:endParaRPr lang="en-US" altLang="ja-JP" sz="1800" b="1" dirty="0">
              <a:latin typeface="+mn-ea"/>
            </a:endParaRPr>
          </a:p>
          <a:p>
            <a:pPr marL="180975" defTabSz="316531"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altLang="ja-JP" sz="1800" b="1" dirty="0" err="1">
                <a:latin typeface="+mn-ea"/>
              </a:rPr>
              <a:t>5MP</a:t>
            </a:r>
            <a:r>
              <a:rPr lang="en-US" altLang="ja-JP" sz="1800" b="1" dirty="0">
                <a:latin typeface="+mn-ea"/>
              </a:rPr>
              <a:t> </a:t>
            </a:r>
            <a:r>
              <a:rPr lang="ja-JP" altLang="en-US" sz="1800" b="1" dirty="0">
                <a:latin typeface="+mn-ea"/>
              </a:rPr>
              <a:t>屋外 ドーム </a:t>
            </a:r>
            <a:r>
              <a:rPr lang="en-US" altLang="ja-JP" sz="1800" b="1" dirty="0">
                <a:latin typeface="+mn-ea"/>
              </a:rPr>
              <a:t>AI</a:t>
            </a:r>
            <a:r>
              <a:rPr lang="ja-JP" altLang="en-US" sz="1800" b="1" dirty="0">
                <a:latin typeface="+mn-ea"/>
              </a:rPr>
              <a:t>カメラ</a:t>
            </a:r>
          </a:p>
          <a:p>
            <a:pPr marL="180975" defTabSz="316531">
              <a:lnSpc>
                <a:spcPct val="120000"/>
              </a:lnSpc>
              <a:defRPr/>
            </a:pPr>
            <a:r>
              <a:rPr lang="ja-JP" altLang="en-US" sz="1800" b="1" dirty="0">
                <a:latin typeface="+mn-ea"/>
              </a:rPr>
              <a:t> </a:t>
            </a:r>
            <a:r>
              <a:rPr lang="en-US" altLang="ja-JP" sz="1800" b="1" dirty="0">
                <a:latin typeface="+mn-ea"/>
              </a:rPr>
              <a:t>WV-</a:t>
            </a:r>
            <a:r>
              <a:rPr lang="en-US" altLang="ja-JP" sz="1800" b="1" dirty="0" err="1">
                <a:latin typeface="+mn-ea"/>
              </a:rPr>
              <a:t>X25500</a:t>
            </a:r>
            <a:r>
              <a:rPr lang="en-US" altLang="ja-JP" sz="1800" b="1" dirty="0">
                <a:latin typeface="+mn-ea"/>
              </a:rPr>
              <a:t>-</a:t>
            </a:r>
            <a:r>
              <a:rPr lang="en-US" altLang="ja-JP" sz="1800" b="1" dirty="0" err="1">
                <a:latin typeface="+mn-ea"/>
              </a:rPr>
              <a:t>V3LN</a:t>
            </a:r>
            <a:endParaRPr lang="en-US" altLang="ja-JP" sz="1800" b="1" dirty="0">
              <a:latin typeface="+mn-ea"/>
            </a:endParaRPr>
          </a:p>
          <a:p>
            <a:pPr marL="180975" defTabSz="316531">
              <a:lnSpc>
                <a:spcPct val="120000"/>
              </a:lnSpc>
              <a:spcBef>
                <a:spcPts val="1200"/>
              </a:spcBef>
              <a:defRPr/>
            </a:pPr>
            <a:r>
              <a:rPr kumimoji="1" lang="en-US" altLang="ja-JP" sz="1800" b="1" dirty="0" err="1">
                <a:latin typeface="+mn-ea"/>
              </a:rPr>
              <a:t>8MP</a:t>
            </a:r>
            <a:r>
              <a:rPr kumimoji="1" lang="en-US" altLang="ja-JP" sz="1800" b="1" dirty="0">
                <a:latin typeface="+mn-ea"/>
              </a:rPr>
              <a:t> </a:t>
            </a:r>
            <a:r>
              <a:rPr lang="ja-JP" altLang="en-US" sz="1800" b="1" dirty="0">
                <a:latin typeface="+mn-ea"/>
              </a:rPr>
              <a:t>屋外</a:t>
            </a:r>
            <a:r>
              <a:rPr kumimoji="1" lang="ja-JP" altLang="en-US" sz="1800" b="1" dirty="0">
                <a:latin typeface="+mn-ea"/>
              </a:rPr>
              <a:t> ドーム </a:t>
            </a:r>
            <a:r>
              <a:rPr kumimoji="1" lang="en-US" altLang="ja-JP" sz="1800" b="1" dirty="0">
                <a:latin typeface="+mn-ea"/>
              </a:rPr>
              <a:t>AI</a:t>
            </a:r>
            <a:r>
              <a:rPr kumimoji="1" lang="ja-JP" altLang="en-US" sz="1800" b="1" dirty="0">
                <a:latin typeface="+mn-ea"/>
              </a:rPr>
              <a:t>カメラ</a:t>
            </a:r>
          </a:p>
          <a:p>
            <a:pPr marL="180975" defTabSz="316531">
              <a:lnSpc>
                <a:spcPct val="120000"/>
              </a:lnSpc>
              <a:defRPr/>
            </a:pPr>
            <a:r>
              <a:rPr kumimoji="1" lang="ja-JP" altLang="en-US" sz="1800" b="1" dirty="0">
                <a:latin typeface="+mn-ea"/>
              </a:rPr>
              <a:t> </a:t>
            </a:r>
            <a:r>
              <a:rPr kumimoji="1" lang="en-US" altLang="ja-JP" sz="1800" b="1" dirty="0">
                <a:latin typeface="+mn-ea"/>
              </a:rPr>
              <a:t>WV-</a:t>
            </a:r>
            <a:r>
              <a:rPr kumimoji="1" lang="en-US" altLang="ja-JP" sz="1800" b="1" dirty="0" err="1">
                <a:latin typeface="+mn-ea"/>
              </a:rPr>
              <a:t>X25700</a:t>
            </a:r>
            <a:r>
              <a:rPr kumimoji="1" lang="en-US" altLang="ja-JP" sz="1800" b="1" dirty="0">
                <a:latin typeface="+mn-ea"/>
              </a:rPr>
              <a:t>-</a:t>
            </a:r>
            <a:r>
              <a:rPr kumimoji="1" lang="en-US" altLang="ja-JP" sz="1800" b="1" dirty="0" err="1">
                <a:latin typeface="+mn-ea"/>
              </a:rPr>
              <a:t>V2LN</a:t>
            </a:r>
            <a:endParaRPr kumimoji="1" lang="en-US" altLang="ja-JP" sz="1800" b="1" dirty="0">
              <a:latin typeface="+mn-ea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2721846-B631-2C26-9C14-18094875C48E}"/>
              </a:ext>
            </a:extLst>
          </p:cNvPr>
          <p:cNvGrpSpPr/>
          <p:nvPr/>
        </p:nvGrpSpPr>
        <p:grpSpPr>
          <a:xfrm>
            <a:off x="11816211" y="2149610"/>
            <a:ext cx="2184275" cy="711725"/>
            <a:chOff x="7218155" y="1590275"/>
            <a:chExt cx="2184275" cy="711725"/>
          </a:xfrm>
        </p:grpSpPr>
        <p:sp>
          <p:nvSpPr>
            <p:cNvPr id="14" name="フローチャート: 処理 13">
              <a:extLst>
                <a:ext uri="{FF2B5EF4-FFF2-40B4-BE49-F238E27FC236}">
                  <a16:creationId xmlns:a16="http://schemas.microsoft.com/office/drawing/2014/main" id="{619BBE32-CD87-EF45-BCAA-09033DD6AD12}"/>
                </a:ext>
              </a:extLst>
            </p:cNvPr>
            <p:cNvSpPr/>
            <p:nvPr/>
          </p:nvSpPr>
          <p:spPr>
            <a:xfrm>
              <a:off x="7218155" y="1590275"/>
              <a:ext cx="2184275" cy="711725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ポール取付金具</a:t>
              </a: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WV-QPL500WUX</a:t>
              </a:r>
            </a:p>
          </p:txBody>
        </p:sp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607847D1-32F8-8852-8878-1686604B0B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225"/>
            <a:stretch/>
          </p:blipFill>
          <p:spPr>
            <a:xfrm>
              <a:off x="8681147" y="1675417"/>
              <a:ext cx="630800" cy="5915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E8ED3B9-80F3-7436-9E1F-AF3C2BD55701}"/>
              </a:ext>
            </a:extLst>
          </p:cNvPr>
          <p:cNvGrpSpPr/>
          <p:nvPr/>
        </p:nvGrpSpPr>
        <p:grpSpPr>
          <a:xfrm>
            <a:off x="11816212" y="1279639"/>
            <a:ext cx="2184275" cy="711725"/>
            <a:chOff x="7219325" y="3177506"/>
            <a:chExt cx="2184275" cy="711725"/>
          </a:xfrm>
        </p:grpSpPr>
        <p:sp>
          <p:nvSpPr>
            <p:cNvPr id="11" name="フローチャート: 処理 10">
              <a:extLst>
                <a:ext uri="{FF2B5EF4-FFF2-40B4-BE49-F238E27FC236}">
                  <a16:creationId xmlns:a16="http://schemas.microsoft.com/office/drawing/2014/main" id="{41A40438-B591-1C2D-1DE2-380B96D2D32D}"/>
                </a:ext>
              </a:extLst>
            </p:cNvPr>
            <p:cNvSpPr/>
            <p:nvPr/>
          </p:nvSpPr>
          <p:spPr>
            <a:xfrm>
              <a:off x="7219325" y="3177506"/>
              <a:ext cx="2184275" cy="711725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コーナー取付金具</a:t>
              </a:r>
              <a:endParaRPr lang="en-US" altLang="ja-JP" sz="1200" b="1" dirty="0">
                <a:latin typeface="+mn-ea"/>
              </a:endParaRP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WV-QCN500WUX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7E86BE1-076E-14C9-8521-F4FEC2C138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" t="2952" r="-842" b="5172"/>
            <a:stretch/>
          </p:blipFill>
          <p:spPr bwMode="auto">
            <a:xfrm>
              <a:off x="8644814" y="3230948"/>
              <a:ext cx="668303" cy="6140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タイトル 1">
            <a:extLst>
              <a:ext uri="{FF2B5EF4-FFF2-40B4-BE49-F238E27FC236}">
                <a16:creationId xmlns:a16="http://schemas.microsoft.com/office/drawing/2014/main" id="{A9DA785D-BDE5-5D4E-1314-BE6B66F37A4E}"/>
              </a:ext>
            </a:extLst>
          </p:cNvPr>
          <p:cNvSpPr txBox="1">
            <a:spLocks/>
          </p:cNvSpPr>
          <p:nvPr/>
        </p:nvSpPr>
        <p:spPr>
          <a:xfrm>
            <a:off x="9122614" y="1991364"/>
            <a:ext cx="2108197" cy="645286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200" dirty="0">
                <a:solidFill>
                  <a:schemeClr val="tx1"/>
                </a:solidFill>
                <a:latin typeface="+mn-ea"/>
                <a:ea typeface="+mn-ea"/>
              </a:rPr>
              <a:t>※</a:t>
            </a:r>
            <a:r>
              <a:rPr lang="ja-JP" altLang="en-US" sz="1200" dirty="0">
                <a:solidFill>
                  <a:schemeClr val="tx1"/>
                </a:solidFill>
                <a:latin typeface="+mn-ea"/>
                <a:ea typeface="+mn-ea"/>
              </a:rPr>
              <a:t>カメラ壁取付金具と</a:t>
            </a:r>
            <a:endParaRPr lang="en-US" altLang="ja-JP" sz="1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+mn-ea"/>
                <a:ea typeface="+mn-ea"/>
              </a:rPr>
              <a:t>　接続管を使って</a:t>
            </a:r>
            <a:endParaRPr lang="en-US" altLang="ja-JP" sz="1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+mn-ea"/>
                <a:ea typeface="+mn-ea"/>
              </a:rPr>
              <a:t>　配線するときなどに使用</a:t>
            </a:r>
          </a:p>
        </p:txBody>
      </p:sp>
      <p:grpSp>
        <p:nvGrpSpPr>
          <p:cNvPr id="1038" name="グループ化 1037">
            <a:extLst>
              <a:ext uri="{FF2B5EF4-FFF2-40B4-BE49-F238E27FC236}">
                <a16:creationId xmlns:a16="http://schemas.microsoft.com/office/drawing/2014/main" id="{471C0849-A8E2-9801-6EFF-D0C58584E2F2}"/>
              </a:ext>
            </a:extLst>
          </p:cNvPr>
          <p:cNvGrpSpPr/>
          <p:nvPr/>
        </p:nvGrpSpPr>
        <p:grpSpPr>
          <a:xfrm>
            <a:off x="6222421" y="1294571"/>
            <a:ext cx="2525973" cy="688268"/>
            <a:chOff x="6222421" y="1464696"/>
            <a:chExt cx="2525973" cy="688268"/>
          </a:xfrm>
        </p:grpSpPr>
        <p:sp>
          <p:nvSpPr>
            <p:cNvPr id="33" name="フローチャート: 処理 32">
              <a:extLst>
                <a:ext uri="{FF2B5EF4-FFF2-40B4-BE49-F238E27FC236}">
                  <a16:creationId xmlns:a16="http://schemas.microsoft.com/office/drawing/2014/main" id="{0CCBEBCB-B672-A839-701A-8CA1F8A53FE8}"/>
                </a:ext>
              </a:extLst>
            </p:cNvPr>
            <p:cNvSpPr/>
            <p:nvPr/>
          </p:nvSpPr>
          <p:spPr>
            <a:xfrm>
              <a:off x="6222421" y="1464696"/>
              <a:ext cx="2525973" cy="68826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カメラ壁取付金具</a:t>
              </a:r>
              <a:endParaRPr lang="en-US" altLang="ja-JP" sz="1200" b="1" dirty="0">
                <a:latin typeface="+mn-ea"/>
              </a:endParaRP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WV-QWL500-WUX</a:t>
              </a:r>
            </a:p>
          </p:txBody>
        </p:sp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3D606A39-BD44-7D70-2CF7-4F30DD771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802" t="19253" r="1802" b="14155"/>
            <a:stretch/>
          </p:blipFill>
          <p:spPr>
            <a:xfrm>
              <a:off x="7804901" y="1565904"/>
              <a:ext cx="712382" cy="4743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5" name="フローチャート: 処理 44">
            <a:extLst>
              <a:ext uri="{FF2B5EF4-FFF2-40B4-BE49-F238E27FC236}">
                <a16:creationId xmlns:a16="http://schemas.microsoft.com/office/drawing/2014/main" id="{453D231E-2490-626C-811A-1946992EB64F}"/>
              </a:ext>
            </a:extLst>
          </p:cNvPr>
          <p:cNvSpPr/>
          <p:nvPr/>
        </p:nvSpPr>
        <p:spPr>
          <a:xfrm>
            <a:off x="6208178" y="4516701"/>
            <a:ext cx="2525972" cy="895544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lIns="72000" tIns="72000" rIns="72000" bIns="72000" rtlCol="0" anchor="t" anchorCtr="0">
            <a:noAutofit/>
          </a:bodyPr>
          <a:lstStyle/>
          <a:p>
            <a:pPr defTabSz="316531">
              <a:lnSpc>
                <a:spcPct val="120000"/>
              </a:lnSpc>
              <a:defRPr/>
            </a:pPr>
            <a:r>
              <a:rPr lang="ja-JP" altLang="en-US" sz="1200" b="1" dirty="0">
                <a:latin typeface="+mn-ea"/>
              </a:rPr>
              <a:t>ベース金具</a:t>
            </a:r>
          </a:p>
          <a:p>
            <a:pPr defTabSz="316531">
              <a:lnSpc>
                <a:spcPct val="120000"/>
              </a:lnSpc>
              <a:defRPr/>
            </a:pPr>
            <a:r>
              <a:rPr lang="en-US" altLang="ja-JP" sz="1200" b="1" dirty="0">
                <a:latin typeface="+mn-ea"/>
              </a:rPr>
              <a:t>WV-</a:t>
            </a:r>
            <a:r>
              <a:rPr lang="en-US" altLang="ja-JP" sz="1200" b="1" dirty="0" err="1">
                <a:latin typeface="+mn-ea"/>
              </a:rPr>
              <a:t>QJB501</a:t>
            </a:r>
            <a:r>
              <a:rPr lang="en-US" altLang="ja-JP" sz="1200" b="1" dirty="0">
                <a:latin typeface="+mn-ea"/>
              </a:rPr>
              <a:t>-</a:t>
            </a:r>
            <a:r>
              <a:rPr lang="en-US" altLang="ja-JP" sz="1200" b="1" dirty="0" err="1">
                <a:latin typeface="+mn-ea"/>
              </a:rPr>
              <a:t>WUX</a:t>
            </a:r>
            <a:endParaRPr lang="en-US" altLang="ja-JP" sz="1200" b="1" dirty="0">
              <a:latin typeface="+mn-ea"/>
            </a:endParaRPr>
          </a:p>
          <a:p>
            <a:pPr defTabSz="316531">
              <a:defRPr/>
            </a:pPr>
            <a:r>
              <a:rPr lang="en-US" altLang="ja-JP" sz="1200" b="1" dirty="0">
                <a:latin typeface="+mn-ea"/>
              </a:rPr>
              <a:t>WV-</a:t>
            </a:r>
            <a:r>
              <a:rPr lang="en-US" altLang="ja-JP" sz="1200" b="1" dirty="0" err="1">
                <a:latin typeface="+mn-ea"/>
              </a:rPr>
              <a:t>QJB504</a:t>
            </a:r>
            <a:r>
              <a:rPr lang="en-US" altLang="ja-JP" sz="1200" b="1" dirty="0">
                <a:latin typeface="+mn-ea"/>
              </a:rPr>
              <a:t>-W</a:t>
            </a:r>
          </a:p>
        </p:txBody>
      </p:sp>
      <p:sp>
        <p:nvSpPr>
          <p:cNvPr id="30" name="フローチャート: 処理 29">
            <a:extLst>
              <a:ext uri="{FF2B5EF4-FFF2-40B4-BE49-F238E27FC236}">
                <a16:creationId xmlns:a16="http://schemas.microsoft.com/office/drawing/2014/main" id="{D54B62F8-900B-F680-DF96-A8A60F66C1D0}"/>
              </a:ext>
            </a:extLst>
          </p:cNvPr>
          <p:cNvSpPr/>
          <p:nvPr/>
        </p:nvSpPr>
        <p:spPr>
          <a:xfrm>
            <a:off x="6194144" y="5518325"/>
            <a:ext cx="2525971" cy="1001987"/>
          </a:xfrm>
          <a:prstGeom prst="flowChartProcess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wrap="none" lIns="72000" tIns="72000" rIns="72000" bIns="72000" rtlCol="0" anchor="t" anchorCtr="0">
            <a:noAutofit/>
          </a:bodyPr>
          <a:lstStyle/>
          <a:p>
            <a:pPr defTabSz="316531">
              <a:lnSpc>
                <a:spcPct val="120000"/>
              </a:lnSpc>
              <a:defRPr/>
            </a:pPr>
            <a:r>
              <a:rPr kumimoji="1" lang="ja-JP" altLang="en-US" sz="1200" b="1" dirty="0">
                <a:latin typeface="+mn-ea"/>
              </a:rPr>
              <a:t>屋外用サンシェード</a:t>
            </a:r>
          </a:p>
          <a:p>
            <a:pPr defTabSz="316531">
              <a:lnSpc>
                <a:spcPct val="120000"/>
              </a:lnSpc>
              <a:defRPr/>
            </a:pPr>
            <a:r>
              <a:rPr kumimoji="1" lang="en-US" altLang="ja-JP" sz="1200" b="1" dirty="0">
                <a:latin typeface="+mn-ea"/>
              </a:rPr>
              <a:t>WV-</a:t>
            </a:r>
            <a:r>
              <a:rPr kumimoji="1" lang="en-US" altLang="ja-JP" sz="1200" b="1" dirty="0" err="1">
                <a:latin typeface="+mn-ea"/>
              </a:rPr>
              <a:t>QSR505</a:t>
            </a:r>
            <a:r>
              <a:rPr kumimoji="1" lang="en-US" altLang="ja-JP" sz="1200" b="1" dirty="0">
                <a:latin typeface="+mn-ea"/>
              </a:rPr>
              <a:t>-W</a:t>
            </a:r>
          </a:p>
          <a:p>
            <a:pPr defTabSz="316531">
              <a:defRPr/>
            </a:pPr>
            <a:r>
              <a:rPr kumimoji="1" lang="en-US" altLang="ja-JP" sz="1200" b="1" dirty="0">
                <a:latin typeface="+mn-ea"/>
              </a:rPr>
              <a:t>WV-</a:t>
            </a:r>
            <a:r>
              <a:rPr kumimoji="1" lang="en-US" altLang="ja-JP" sz="1200" b="1" dirty="0" err="1">
                <a:latin typeface="+mn-ea"/>
              </a:rPr>
              <a:t>QSR500</a:t>
            </a:r>
            <a:r>
              <a:rPr kumimoji="1" lang="en-US" altLang="ja-JP" sz="1200" b="1" dirty="0">
                <a:latin typeface="+mn-ea"/>
              </a:rPr>
              <a:t>-</a:t>
            </a:r>
            <a:r>
              <a:rPr kumimoji="1" lang="en-US" altLang="ja-JP" sz="1200" b="1" dirty="0" err="1">
                <a:latin typeface="+mn-ea"/>
              </a:rPr>
              <a:t>WUX</a:t>
            </a:r>
            <a:endParaRPr kumimoji="1" lang="en-US" altLang="ja-JP" sz="1200" b="1" dirty="0">
              <a:latin typeface="+mn-ea"/>
            </a:endParaRPr>
          </a:p>
        </p:txBody>
      </p:sp>
      <p:grpSp>
        <p:nvGrpSpPr>
          <p:cNvPr id="1044" name="グループ化 1043">
            <a:extLst>
              <a:ext uri="{FF2B5EF4-FFF2-40B4-BE49-F238E27FC236}">
                <a16:creationId xmlns:a16="http://schemas.microsoft.com/office/drawing/2014/main" id="{A657AA65-2FDF-53F9-B991-6A98DB72F3DC}"/>
              </a:ext>
            </a:extLst>
          </p:cNvPr>
          <p:cNvGrpSpPr/>
          <p:nvPr/>
        </p:nvGrpSpPr>
        <p:grpSpPr>
          <a:xfrm>
            <a:off x="6206167" y="6626392"/>
            <a:ext cx="2885859" cy="790324"/>
            <a:chOff x="6218812" y="6746439"/>
            <a:chExt cx="2885859" cy="790324"/>
          </a:xfrm>
        </p:grpSpPr>
        <p:sp>
          <p:nvSpPr>
            <p:cNvPr id="28" name="フローチャート: 処理 27">
              <a:extLst>
                <a:ext uri="{FF2B5EF4-FFF2-40B4-BE49-F238E27FC236}">
                  <a16:creationId xmlns:a16="http://schemas.microsoft.com/office/drawing/2014/main" id="{EAED3931-6A22-B596-678B-2575CF141C98}"/>
                </a:ext>
              </a:extLst>
            </p:cNvPr>
            <p:cNvSpPr/>
            <p:nvPr/>
          </p:nvSpPr>
          <p:spPr>
            <a:xfrm>
              <a:off x="6218812" y="6746439"/>
              <a:ext cx="2885859" cy="790324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パイプ接続型カメラ天井吊り下げ金具</a:t>
              </a:r>
              <a:endParaRPr lang="en-US" altLang="ja-JP" sz="1200" b="1" dirty="0">
                <a:latin typeface="+mn-ea"/>
              </a:endParaRP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WV-QCL100-WUX</a:t>
              </a:r>
            </a:p>
            <a:p>
              <a:pPr defTabSz="316531">
                <a:lnSpc>
                  <a:spcPct val="120000"/>
                </a:lnSpc>
                <a:defRPr/>
              </a:pPr>
              <a:r>
                <a:rPr lang="en-US" altLang="ja-JP" sz="1200" b="1" dirty="0">
                  <a:solidFill>
                    <a:schemeClr val="accent1"/>
                  </a:solidFill>
                  <a:latin typeface="+mn-ea"/>
                </a:rPr>
                <a:t>※</a:t>
              </a:r>
              <a:r>
                <a:rPr lang="ja-JP" altLang="en-US" sz="1200" b="1" dirty="0">
                  <a:solidFill>
                    <a:schemeClr val="accent1"/>
                  </a:solidFill>
                  <a:latin typeface="+mn-ea"/>
                </a:rPr>
                <a:t>屋内設置時のみ使用可能</a:t>
              </a:r>
              <a:endParaRPr kumimoji="1" lang="en-US" altLang="ja-JP" sz="1200" b="1" dirty="0">
                <a:solidFill>
                  <a:schemeClr val="accent1"/>
                </a:solidFill>
                <a:latin typeface="+mn-ea"/>
              </a:endParaRPr>
            </a:p>
          </p:txBody>
        </p:sp>
        <p:pic>
          <p:nvPicPr>
            <p:cNvPr id="63" name="図 62">
              <a:extLst>
                <a:ext uri="{FF2B5EF4-FFF2-40B4-BE49-F238E27FC236}">
                  <a16:creationId xmlns:a16="http://schemas.microsoft.com/office/drawing/2014/main" id="{D747B6FF-C7F3-008B-FAD4-62FCF4266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510" b="8952"/>
            <a:stretch/>
          </p:blipFill>
          <p:spPr>
            <a:xfrm>
              <a:off x="8412711" y="7015637"/>
              <a:ext cx="509023" cy="4150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46" name="グループ化 1045">
            <a:extLst>
              <a:ext uri="{FF2B5EF4-FFF2-40B4-BE49-F238E27FC236}">
                <a16:creationId xmlns:a16="http://schemas.microsoft.com/office/drawing/2014/main" id="{AD269EA4-37C7-70BA-B98C-952BB2BC2A83}"/>
              </a:ext>
            </a:extLst>
          </p:cNvPr>
          <p:cNvGrpSpPr/>
          <p:nvPr/>
        </p:nvGrpSpPr>
        <p:grpSpPr>
          <a:xfrm>
            <a:off x="9122614" y="1303561"/>
            <a:ext cx="2319378" cy="679278"/>
            <a:chOff x="9122614" y="1473686"/>
            <a:chExt cx="2319378" cy="679278"/>
          </a:xfrm>
        </p:grpSpPr>
        <p:sp>
          <p:nvSpPr>
            <p:cNvPr id="35" name="フローチャート: 処理 34">
              <a:extLst>
                <a:ext uri="{FF2B5EF4-FFF2-40B4-BE49-F238E27FC236}">
                  <a16:creationId xmlns:a16="http://schemas.microsoft.com/office/drawing/2014/main" id="{8BB255F6-E82A-BC25-FD50-074282A88DA2}"/>
                </a:ext>
              </a:extLst>
            </p:cNvPr>
            <p:cNvSpPr/>
            <p:nvPr/>
          </p:nvSpPr>
          <p:spPr>
            <a:xfrm>
              <a:off x="9122614" y="1473686"/>
              <a:ext cx="2319378" cy="67927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dash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カメラ取付金具</a:t>
              </a:r>
              <a:endParaRPr lang="en-US" altLang="ja-JP" sz="1200" b="1" dirty="0">
                <a:latin typeface="+mn-ea"/>
              </a:endParaRP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</a:t>
              </a:r>
              <a:r>
                <a:rPr kumimoji="1" lang="en-US" altLang="ja-JP" sz="1200" b="1" dirty="0" err="1">
                  <a:latin typeface="+mn-ea"/>
                </a:rPr>
                <a:t>QJB500WUX</a:t>
              </a:r>
              <a:endParaRPr kumimoji="1" lang="en-US" altLang="ja-JP" sz="1200" b="1" dirty="0">
                <a:latin typeface="+mn-ea"/>
              </a:endParaRPr>
            </a:p>
          </p:txBody>
        </p:sp>
        <p:pic>
          <p:nvPicPr>
            <p:cNvPr id="1024" name="図 1023">
              <a:extLst>
                <a:ext uri="{FF2B5EF4-FFF2-40B4-BE49-F238E27FC236}">
                  <a16:creationId xmlns:a16="http://schemas.microsoft.com/office/drawing/2014/main" id="{44AF0EE2-21BE-E11A-6B22-042E31795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437" b="9126"/>
            <a:stretch/>
          </p:blipFill>
          <p:spPr>
            <a:xfrm>
              <a:off x="10709630" y="1569614"/>
              <a:ext cx="591165" cy="4873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47" name="グループ化 1046">
            <a:extLst>
              <a:ext uri="{FF2B5EF4-FFF2-40B4-BE49-F238E27FC236}">
                <a16:creationId xmlns:a16="http://schemas.microsoft.com/office/drawing/2014/main" id="{3C8D3900-4B15-E504-C047-662472411F36}"/>
              </a:ext>
            </a:extLst>
          </p:cNvPr>
          <p:cNvGrpSpPr/>
          <p:nvPr/>
        </p:nvGrpSpPr>
        <p:grpSpPr>
          <a:xfrm>
            <a:off x="9122614" y="2774166"/>
            <a:ext cx="2319378" cy="688268"/>
            <a:chOff x="9122615" y="3358287"/>
            <a:chExt cx="2319378" cy="688268"/>
          </a:xfrm>
        </p:grpSpPr>
        <p:sp>
          <p:nvSpPr>
            <p:cNvPr id="38" name="フローチャート: 処理 37">
              <a:extLst>
                <a:ext uri="{FF2B5EF4-FFF2-40B4-BE49-F238E27FC236}">
                  <a16:creationId xmlns:a16="http://schemas.microsoft.com/office/drawing/2014/main" id="{7E8C2A43-7F37-9F10-B981-670FA61A9AB3}"/>
                </a:ext>
              </a:extLst>
            </p:cNvPr>
            <p:cNvSpPr/>
            <p:nvPr/>
          </p:nvSpPr>
          <p:spPr>
            <a:xfrm>
              <a:off x="9122615" y="3358287"/>
              <a:ext cx="2319378" cy="68826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カメラ壁取付金具</a:t>
              </a:r>
              <a:endParaRPr lang="en-US" altLang="ja-JP" sz="1200" b="1" dirty="0">
                <a:latin typeface="+mn-ea"/>
              </a:endParaRP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WV-QWL501WUX</a:t>
              </a:r>
            </a:p>
          </p:txBody>
        </p:sp>
        <p:pic>
          <p:nvPicPr>
            <p:cNvPr id="1025" name="図 1024">
              <a:extLst>
                <a:ext uri="{FF2B5EF4-FFF2-40B4-BE49-F238E27FC236}">
                  <a16:creationId xmlns:a16="http://schemas.microsoft.com/office/drawing/2014/main" id="{121CE3EB-19B0-B76E-951B-7988AA132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19091" y="3412473"/>
              <a:ext cx="511721" cy="5798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48" name="グループ化 1047">
            <a:extLst>
              <a:ext uri="{FF2B5EF4-FFF2-40B4-BE49-F238E27FC236}">
                <a16:creationId xmlns:a16="http://schemas.microsoft.com/office/drawing/2014/main" id="{E00D6716-6825-2C88-942B-4BA92259ED30}"/>
              </a:ext>
            </a:extLst>
          </p:cNvPr>
          <p:cNvGrpSpPr/>
          <p:nvPr/>
        </p:nvGrpSpPr>
        <p:grpSpPr>
          <a:xfrm>
            <a:off x="9124764" y="3899058"/>
            <a:ext cx="2319378" cy="688268"/>
            <a:chOff x="9122615" y="4518033"/>
            <a:chExt cx="2319378" cy="688268"/>
          </a:xfrm>
        </p:grpSpPr>
        <p:sp>
          <p:nvSpPr>
            <p:cNvPr id="40" name="フローチャート: 処理 39">
              <a:extLst>
                <a:ext uri="{FF2B5EF4-FFF2-40B4-BE49-F238E27FC236}">
                  <a16:creationId xmlns:a16="http://schemas.microsoft.com/office/drawing/2014/main" id="{9D7A3DC0-2E39-88DD-3783-F24597C15DE9}"/>
                </a:ext>
              </a:extLst>
            </p:cNvPr>
            <p:cNvSpPr/>
            <p:nvPr/>
          </p:nvSpPr>
          <p:spPr>
            <a:xfrm>
              <a:off x="9122615" y="4518033"/>
              <a:ext cx="2319378" cy="68826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カメラ天井吊り下げ金具</a:t>
              </a:r>
              <a:endParaRPr lang="en-US" altLang="ja-JP" sz="1200" b="1" dirty="0">
                <a:latin typeface="+mn-ea"/>
              </a:endParaRPr>
            </a:p>
            <a:p>
              <a:pPr defTabSz="316531">
                <a:lnSpc>
                  <a:spcPct val="120000"/>
                </a:lnSpc>
                <a:defRPr/>
              </a:pPr>
              <a:r>
                <a:rPr kumimoji="1" lang="en-US" altLang="ja-JP" sz="1200" b="1" dirty="0">
                  <a:latin typeface="+mn-ea"/>
                </a:rPr>
                <a:t>WV-QCL501WUX</a:t>
              </a:r>
            </a:p>
          </p:txBody>
        </p:sp>
        <p:pic>
          <p:nvPicPr>
            <p:cNvPr id="1027" name="図 1026">
              <a:extLst>
                <a:ext uri="{FF2B5EF4-FFF2-40B4-BE49-F238E27FC236}">
                  <a16:creationId xmlns:a16="http://schemas.microsoft.com/office/drawing/2014/main" id="{B7954544-AF95-9284-E9D0-070310EC6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154" t="3615" r="17321" b="3287"/>
            <a:stretch/>
          </p:blipFill>
          <p:spPr>
            <a:xfrm>
              <a:off x="10894738" y="4572064"/>
              <a:ext cx="427192" cy="6069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49" name="グループ化 1048">
            <a:extLst>
              <a:ext uri="{FF2B5EF4-FFF2-40B4-BE49-F238E27FC236}">
                <a16:creationId xmlns:a16="http://schemas.microsoft.com/office/drawing/2014/main" id="{6575B8B4-83BE-1F41-94AD-F61142B9A043}"/>
              </a:ext>
            </a:extLst>
          </p:cNvPr>
          <p:cNvGrpSpPr/>
          <p:nvPr/>
        </p:nvGrpSpPr>
        <p:grpSpPr>
          <a:xfrm>
            <a:off x="9127258" y="5023950"/>
            <a:ext cx="2314734" cy="688268"/>
            <a:chOff x="9127259" y="5501620"/>
            <a:chExt cx="2314734" cy="688268"/>
          </a:xfrm>
        </p:grpSpPr>
        <p:sp>
          <p:nvSpPr>
            <p:cNvPr id="42" name="フローチャート: 処理 41">
              <a:extLst>
                <a:ext uri="{FF2B5EF4-FFF2-40B4-BE49-F238E27FC236}">
                  <a16:creationId xmlns:a16="http://schemas.microsoft.com/office/drawing/2014/main" id="{99D0876C-56C6-9312-E4E9-0E5F2B4CA6AB}"/>
                </a:ext>
              </a:extLst>
            </p:cNvPr>
            <p:cNvSpPr/>
            <p:nvPr/>
          </p:nvSpPr>
          <p:spPr>
            <a:xfrm>
              <a:off x="9127259" y="5501620"/>
              <a:ext cx="2314734" cy="68826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パイプ取付金具</a:t>
              </a:r>
            </a:p>
            <a:p>
              <a:pPr defTabSz="316531">
                <a:lnSpc>
                  <a:spcPct val="120000"/>
                </a:lnSpc>
                <a:defRPr/>
              </a:pPr>
              <a:r>
                <a:rPr lang="en-US" altLang="ja-JP" sz="1200" b="1" dirty="0">
                  <a:latin typeface="+mn-ea"/>
                </a:rPr>
                <a:t>WV-QAT500WUX</a:t>
              </a:r>
            </a:p>
          </p:txBody>
        </p:sp>
        <p:pic>
          <p:nvPicPr>
            <p:cNvPr id="1028" name="図 1027">
              <a:extLst>
                <a:ext uri="{FF2B5EF4-FFF2-40B4-BE49-F238E27FC236}">
                  <a16:creationId xmlns:a16="http://schemas.microsoft.com/office/drawing/2014/main" id="{0E7411FC-A76D-E065-22A8-8684F8029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8640" t="4816" r="18175" b="4717"/>
            <a:stretch/>
          </p:blipFill>
          <p:spPr>
            <a:xfrm>
              <a:off x="10955147" y="5668884"/>
              <a:ext cx="247065" cy="353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031" name="コネクタ: カギ線 1030">
            <a:extLst>
              <a:ext uri="{FF2B5EF4-FFF2-40B4-BE49-F238E27FC236}">
                <a16:creationId xmlns:a16="http://schemas.microsoft.com/office/drawing/2014/main" id="{7AACF553-6925-E78C-62C4-27B6D9E0FAB8}"/>
              </a:ext>
            </a:extLst>
          </p:cNvPr>
          <p:cNvCxnSpPr>
            <a:stCxn id="14" idx="1"/>
            <a:endCxn id="35" idx="3"/>
          </p:cNvCxnSpPr>
          <p:nvPr/>
        </p:nvCxnSpPr>
        <p:spPr>
          <a:xfrm rot="10800000">
            <a:off x="11441993" y="1643201"/>
            <a:ext cx="374219" cy="862273"/>
          </a:xfrm>
          <a:prstGeom prst="bentConnector3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コネクタ: カギ線 1031">
            <a:extLst>
              <a:ext uri="{FF2B5EF4-FFF2-40B4-BE49-F238E27FC236}">
                <a16:creationId xmlns:a16="http://schemas.microsoft.com/office/drawing/2014/main" id="{ECF7AADD-66B4-F46B-9F28-3BD32DDBC576}"/>
              </a:ext>
            </a:extLst>
          </p:cNvPr>
          <p:cNvCxnSpPr>
            <a:cxnSpLocks/>
            <a:stCxn id="14" idx="1"/>
            <a:endCxn id="38" idx="3"/>
          </p:cNvCxnSpPr>
          <p:nvPr/>
        </p:nvCxnSpPr>
        <p:spPr>
          <a:xfrm rot="10800000" flipV="1">
            <a:off x="11441993" y="2505472"/>
            <a:ext cx="374219" cy="612827"/>
          </a:xfrm>
          <a:prstGeom prst="bentConnector3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コネクタ: カギ線 1054">
            <a:extLst>
              <a:ext uri="{FF2B5EF4-FFF2-40B4-BE49-F238E27FC236}">
                <a16:creationId xmlns:a16="http://schemas.microsoft.com/office/drawing/2014/main" id="{66D7B36D-957E-107E-7460-391E8DE303A0}"/>
              </a:ext>
            </a:extLst>
          </p:cNvPr>
          <p:cNvCxnSpPr>
            <a:stCxn id="40" idx="1"/>
            <a:endCxn id="44" idx="3"/>
          </p:cNvCxnSpPr>
          <p:nvPr/>
        </p:nvCxnSpPr>
        <p:spPr>
          <a:xfrm rot="10800000">
            <a:off x="8744784" y="3124902"/>
            <a:ext cx="379981" cy="1118291"/>
          </a:xfrm>
          <a:prstGeom prst="bentConnector3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6" name="コネクタ: カギ線 1055">
            <a:extLst>
              <a:ext uri="{FF2B5EF4-FFF2-40B4-BE49-F238E27FC236}">
                <a16:creationId xmlns:a16="http://schemas.microsoft.com/office/drawing/2014/main" id="{07D6934C-117A-F9BD-0010-6FA05C0495CE}"/>
              </a:ext>
            </a:extLst>
          </p:cNvPr>
          <p:cNvCxnSpPr>
            <a:cxnSpLocks/>
            <a:stCxn id="42" idx="1"/>
            <a:endCxn id="44" idx="3"/>
          </p:cNvCxnSpPr>
          <p:nvPr/>
        </p:nvCxnSpPr>
        <p:spPr>
          <a:xfrm rot="10800000">
            <a:off x="8744784" y="3124902"/>
            <a:ext cx="382475" cy="2243183"/>
          </a:xfrm>
          <a:prstGeom prst="bentConnector3">
            <a:avLst>
              <a:gd name="adj1" fmla="val 50000"/>
            </a:avLst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BDDDEA0-D563-0315-77A3-20457B7010ED}"/>
              </a:ext>
            </a:extLst>
          </p:cNvPr>
          <p:cNvGrpSpPr/>
          <p:nvPr/>
        </p:nvGrpSpPr>
        <p:grpSpPr>
          <a:xfrm>
            <a:off x="6206167" y="3673229"/>
            <a:ext cx="2525972" cy="688268"/>
            <a:chOff x="6206167" y="4737096"/>
            <a:chExt cx="2525972" cy="688268"/>
          </a:xfrm>
        </p:grpSpPr>
        <p:grpSp>
          <p:nvGrpSpPr>
            <p:cNvPr id="1042" name="グループ化 1041">
              <a:extLst>
                <a:ext uri="{FF2B5EF4-FFF2-40B4-BE49-F238E27FC236}">
                  <a16:creationId xmlns:a16="http://schemas.microsoft.com/office/drawing/2014/main" id="{2E74F853-7569-C4A3-A3E2-E8804C2D0596}"/>
                </a:ext>
              </a:extLst>
            </p:cNvPr>
            <p:cNvGrpSpPr/>
            <p:nvPr/>
          </p:nvGrpSpPr>
          <p:grpSpPr>
            <a:xfrm>
              <a:off x="6206167" y="4737096"/>
              <a:ext cx="2525972" cy="688268"/>
              <a:chOff x="6218816" y="4938349"/>
              <a:chExt cx="2525972" cy="688268"/>
            </a:xfrm>
          </p:grpSpPr>
          <p:sp>
            <p:nvSpPr>
              <p:cNvPr id="46" name="フローチャート: 処理 45">
                <a:extLst>
                  <a:ext uri="{FF2B5EF4-FFF2-40B4-BE49-F238E27FC236}">
                    <a16:creationId xmlns:a16="http://schemas.microsoft.com/office/drawing/2014/main" id="{3F84FBA7-5BE3-2D76-4E9E-D4B4E29161AB}"/>
                  </a:ext>
                </a:extLst>
              </p:cNvPr>
              <p:cNvSpPr/>
              <p:nvPr/>
            </p:nvSpPr>
            <p:spPr>
              <a:xfrm>
                <a:off x="6218816" y="4938349"/>
                <a:ext cx="2525972" cy="688268"/>
              </a:xfrm>
              <a:prstGeom prst="flowChartProcess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wrap="none" lIns="72000" tIns="72000" rIns="72000" bIns="72000" rtlCol="0" anchor="t" anchorCtr="0">
                <a:noAutofit/>
              </a:bodyPr>
              <a:lstStyle/>
              <a:p>
                <a:pPr defTabSz="316531">
                  <a:lnSpc>
                    <a:spcPct val="120000"/>
                  </a:lnSpc>
                  <a:defRPr/>
                </a:pPr>
                <a:r>
                  <a:rPr lang="ja-JP" altLang="en-US" sz="1200" b="1" dirty="0">
                    <a:latin typeface="+mn-ea"/>
                  </a:rPr>
                  <a:t>カメラ吊り下げ金具</a:t>
                </a:r>
              </a:p>
              <a:p>
                <a:pPr defTabSz="316531">
                  <a:lnSpc>
                    <a:spcPct val="120000"/>
                  </a:lnSpc>
                  <a:defRPr/>
                </a:pPr>
                <a:r>
                  <a:rPr lang="en-US" altLang="ja-JP" sz="1200" b="1" dirty="0">
                    <a:latin typeface="+mn-ea"/>
                  </a:rPr>
                  <a:t>WV-</a:t>
                </a:r>
                <a:r>
                  <a:rPr lang="en-US" altLang="ja-JP" sz="1200" b="1" dirty="0" err="1">
                    <a:latin typeface="+mn-ea"/>
                  </a:rPr>
                  <a:t>QSR501</a:t>
                </a:r>
                <a:r>
                  <a:rPr lang="en-US" altLang="ja-JP" sz="1200" b="1" dirty="0">
                    <a:latin typeface="+mn-ea"/>
                  </a:rPr>
                  <a:t>-</a:t>
                </a:r>
                <a:r>
                  <a:rPr lang="en-US" altLang="ja-JP" sz="1200" b="1" dirty="0" err="1">
                    <a:latin typeface="+mn-ea"/>
                  </a:rPr>
                  <a:t>WUX</a:t>
                </a:r>
                <a:endParaRPr lang="en-US" altLang="ja-JP" sz="1200" b="1" dirty="0">
                  <a:latin typeface="+mn-ea"/>
                </a:endParaRPr>
              </a:p>
              <a:p>
                <a:pPr defTabSz="316531">
                  <a:defRPr/>
                </a:pPr>
                <a:r>
                  <a:rPr lang="en-US" altLang="ja-JP" sz="1200" b="1" dirty="0">
                    <a:latin typeface="+mn-ea"/>
                  </a:rPr>
                  <a:t>WV-</a:t>
                </a:r>
                <a:r>
                  <a:rPr lang="en-US" altLang="ja-JP" sz="1200" b="1" dirty="0" err="1">
                    <a:latin typeface="+mn-ea"/>
                  </a:rPr>
                  <a:t>QSR501M</a:t>
                </a:r>
                <a:r>
                  <a:rPr lang="en-US" altLang="ja-JP" sz="1200" b="1" dirty="0">
                    <a:latin typeface="+mn-ea"/>
                  </a:rPr>
                  <a:t>-W</a:t>
                </a:r>
              </a:p>
            </p:txBody>
          </p:sp>
          <p:pic>
            <p:nvPicPr>
              <p:cNvPr id="61" name="図 60">
                <a:extLst>
                  <a:ext uri="{FF2B5EF4-FFF2-40B4-BE49-F238E27FC236}">
                    <a16:creationId xmlns:a16="http://schemas.microsoft.com/office/drawing/2014/main" id="{EE52D338-F38D-4272-93EA-B66CF3D6DD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7834" b="9447"/>
              <a:stretch/>
            </p:blipFill>
            <p:spPr>
              <a:xfrm>
                <a:off x="7740474" y="5212094"/>
                <a:ext cx="427122" cy="35330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4B10CD6A-5C57-7E6B-854A-7F5C0074F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5658" b="5658"/>
            <a:stretch/>
          </p:blipFill>
          <p:spPr>
            <a:xfrm>
              <a:off x="8088613" y="4799983"/>
              <a:ext cx="518716" cy="4036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AA6FDF65-FE6D-2CA6-9248-C6AA2FA754B8}"/>
              </a:ext>
            </a:extLst>
          </p:cNvPr>
          <p:cNvGrpSpPr/>
          <p:nvPr/>
        </p:nvGrpSpPr>
        <p:grpSpPr>
          <a:xfrm>
            <a:off x="6218811" y="2780767"/>
            <a:ext cx="2525972" cy="688268"/>
            <a:chOff x="6218811" y="2993424"/>
            <a:chExt cx="2525972" cy="688268"/>
          </a:xfrm>
        </p:grpSpPr>
        <p:sp>
          <p:nvSpPr>
            <p:cNvPr id="44" name="フローチャート: 処理 43">
              <a:extLst>
                <a:ext uri="{FF2B5EF4-FFF2-40B4-BE49-F238E27FC236}">
                  <a16:creationId xmlns:a16="http://schemas.microsoft.com/office/drawing/2014/main" id="{1C9CCDAB-37B5-4399-2DE5-601BA45CFA28}"/>
                </a:ext>
              </a:extLst>
            </p:cNvPr>
            <p:cNvSpPr/>
            <p:nvPr/>
          </p:nvSpPr>
          <p:spPr>
            <a:xfrm>
              <a:off x="6218811" y="2993424"/>
              <a:ext cx="2525972" cy="688268"/>
            </a:xfrm>
            <a:prstGeom prst="flowChartProcess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wrap="none" lIns="72000" tIns="72000" rIns="72000" bIns="72000" rtlCol="0" anchor="t" anchorCtr="0">
              <a:noAutofit/>
            </a:bodyPr>
            <a:lstStyle/>
            <a:p>
              <a:pPr defTabSz="316531">
                <a:lnSpc>
                  <a:spcPct val="120000"/>
                </a:lnSpc>
                <a:defRPr/>
              </a:pPr>
              <a:r>
                <a:rPr lang="ja-JP" altLang="en-US" sz="1200" b="1" dirty="0">
                  <a:latin typeface="+mn-ea"/>
                </a:rPr>
                <a:t>カメラ吊り下げ金具</a:t>
              </a:r>
              <a:endParaRPr lang="en-US" altLang="ja-JP" sz="1200" b="1" dirty="0">
                <a:latin typeface="+mn-ea"/>
              </a:endParaRPr>
            </a:p>
            <a:p>
              <a:pPr defTabSz="316531">
                <a:lnSpc>
                  <a:spcPct val="120000"/>
                </a:lnSpc>
                <a:defRPr/>
              </a:pPr>
              <a:r>
                <a:rPr lang="en-US" altLang="ja-JP" sz="1200" b="1" dirty="0">
                  <a:latin typeface="+mn-ea"/>
                </a:rPr>
                <a:t>WV-</a:t>
              </a:r>
              <a:r>
                <a:rPr lang="en-US" altLang="ja-JP" sz="1200" b="1" dirty="0" err="1">
                  <a:latin typeface="+mn-ea"/>
                </a:rPr>
                <a:t>QAT500WUX</a:t>
              </a:r>
              <a:endParaRPr lang="en-US" altLang="ja-JP" sz="1200" b="1" dirty="0">
                <a:latin typeface="+mn-ea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AA869D82-38F9-C420-F281-3B076F33A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8640" t="4816" r="18175" b="4717"/>
            <a:stretch/>
          </p:blipFill>
          <p:spPr>
            <a:xfrm>
              <a:off x="8077311" y="3207416"/>
              <a:ext cx="247065" cy="353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44F9CA2A-EDF3-5640-19F1-F6F580CD45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4608" y="4542828"/>
            <a:ext cx="491832" cy="349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39301DB-34DC-6C91-47C6-5F3855A296F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668" b="10762"/>
          <a:stretch/>
        </p:blipFill>
        <p:spPr>
          <a:xfrm>
            <a:off x="8014608" y="4940462"/>
            <a:ext cx="491832" cy="386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9A29627-F520-B1C9-CE2E-D99F8B23D92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0814" b="31565"/>
          <a:stretch/>
        </p:blipFill>
        <p:spPr>
          <a:xfrm>
            <a:off x="7877250" y="5596096"/>
            <a:ext cx="629190" cy="236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0549F8C-8A26-5221-956B-287A8DE7043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9133" b="8821"/>
          <a:stretch/>
        </p:blipFill>
        <p:spPr>
          <a:xfrm>
            <a:off x="7891518" y="5897251"/>
            <a:ext cx="639634" cy="524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718AE67-710D-43DC-ED53-1E8D1243D5F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4565" b="12690"/>
          <a:stretch/>
        </p:blipFill>
        <p:spPr>
          <a:xfrm>
            <a:off x="1427620" y="4199428"/>
            <a:ext cx="3495253" cy="2542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AE3D54C-4AF0-CB5B-81C4-A08B1A91773C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25" name="テキスト ボックス 24">
              <a:hlinkClick r:id="rId17" action="ppaction://hlinksldjump"/>
              <a:extLst>
                <a:ext uri="{FF2B5EF4-FFF2-40B4-BE49-F238E27FC236}">
                  <a16:creationId xmlns:a16="http://schemas.microsoft.com/office/drawing/2014/main" id="{A8623A14-424A-C3DD-8237-5F560E03A181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26" name="正方形/長方形 25">
              <a:hlinkClick r:id="rId18" action="ppaction://hlinksldjump"/>
              <a:extLst>
                <a:ext uri="{FF2B5EF4-FFF2-40B4-BE49-F238E27FC236}">
                  <a16:creationId xmlns:a16="http://schemas.microsoft.com/office/drawing/2014/main" id="{7E2A9970-490A-0107-3171-A68E331E201D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5454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E163DE-3610-AF17-052E-FD88329B2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更新履歴</a:t>
            </a:r>
          </a:p>
        </p:txBody>
      </p:sp>
    </p:spTree>
    <p:extLst>
      <p:ext uri="{BB962C8B-B14F-4D97-AF65-F5344CB8AC3E}">
        <p14:creationId xmlns:p14="http://schemas.microsoft.com/office/powerpoint/2010/main" val="2167639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435243"/>
              </p:ext>
            </p:extLst>
          </p:nvPr>
        </p:nvGraphicFramePr>
        <p:xfrm>
          <a:off x="131058" y="973569"/>
          <a:ext cx="14097247" cy="519747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45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2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55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19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更新内容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対象ページ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バージョン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更新日</a:t>
                      </a: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初版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V1.00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2024/3/1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</a:t>
                      </a: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参考</a:t>
                      </a:r>
                      <a:r>
                        <a:rPr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オプション金具のページを追加</a:t>
                      </a:r>
                      <a:endParaRPr lang="en-US" altLang="ja-JP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 err="1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P36</a:t>
                      </a:r>
                      <a:r>
                        <a:rPr kumimoji="1"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600" b="1" dirty="0" err="1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P38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err="1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V1.01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2024/3/29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設置についての動画を追加・修正</a:t>
                      </a:r>
                      <a:endParaRPr lang="en-US" altLang="ja-JP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・屋外ボックス：壁面取付の例（</a:t>
                      </a:r>
                      <a:r>
                        <a:rPr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シリーズカメラの動画に差し替え修正）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・屋外ドーム：壁面取付の例（追加）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・屋内ドーム：天井取付の例（</a:t>
                      </a:r>
                      <a:r>
                        <a:rPr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シリーズカメラの動画に差し替え修正）</a:t>
                      </a:r>
                      <a:endParaRPr lang="en-US" altLang="ja-JP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err="1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P20</a:t>
                      </a:r>
                      <a:r>
                        <a:rPr kumimoji="1"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600" b="1" dirty="0" err="1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P23</a:t>
                      </a:r>
                      <a:r>
                        <a:rPr kumimoji="1"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600" b="1" dirty="0" err="1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P24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err="1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V1.02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2024/5/31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ja-JP" altLang="en-US" dirty="0"/>
              <a:t>更新履歴</a:t>
            </a:r>
          </a:p>
        </p:txBody>
      </p:sp>
    </p:spTree>
    <p:extLst>
      <p:ext uri="{BB962C8B-B14F-4D97-AF65-F5344CB8AC3E}">
        <p14:creationId xmlns:p14="http://schemas.microsoft.com/office/powerpoint/2010/main" val="33116943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422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Yu Gothic UI" panose="020B0500000000000000" pitchFamily="50" charset="-128"/>
                <a:ea typeface="Yu Gothic UI" panose="020B0500000000000000" pitchFamily="50" charset="-128"/>
              </a:rPr>
              <a:t>目次</a:t>
            </a:r>
          </a:p>
        </p:txBody>
      </p:sp>
      <p:sp>
        <p:nvSpPr>
          <p:cNvPr id="2" name="コンテンツ プレースホルダー 3">
            <a:extLst>
              <a:ext uri="{FF2B5EF4-FFF2-40B4-BE49-F238E27FC236}">
                <a16:creationId xmlns:a16="http://schemas.microsoft.com/office/drawing/2014/main" id="{75825459-9D24-1C6E-8496-DA094702345C}"/>
              </a:ext>
            </a:extLst>
          </p:cNvPr>
          <p:cNvSpPr txBox="1">
            <a:spLocks/>
          </p:cNvSpPr>
          <p:nvPr/>
        </p:nvSpPr>
        <p:spPr>
          <a:xfrm>
            <a:off x="274491" y="1156120"/>
            <a:ext cx="6537325" cy="6072187"/>
          </a:xfrm>
          <a:prstGeom prst="rect">
            <a:avLst/>
          </a:prstGeom>
        </p:spPr>
        <p:txBody>
          <a:bodyPr/>
          <a:lstStyle>
            <a:lvl1pPr marL="269977" indent="-269977" algn="l" defTabSz="107990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kumimoji="1" sz="33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930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988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3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983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978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74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0969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64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89602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7464" indent="-567464">
              <a:buFont typeface="+mj-lt"/>
              <a:buAutoNum type="arabicPeriod"/>
            </a:pP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設計・導入</a:t>
            </a:r>
            <a:endParaRPr lang="en-US" altLang="ja-JP" sz="2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1-1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．従来モデルとのスペック比較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1-2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．撮像モードによる機能制限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1-3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．配信性能について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1-4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．対応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AI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アプリケーション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1-5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SDT</a:t>
            </a:r>
            <a:r>
              <a:rPr lang="ja-JP" altLang="en-US" sz="11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（システムデザインツール）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でのシステム設計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-567464">
              <a:spcBef>
                <a:spcPts val="2834"/>
              </a:spcBef>
              <a:buFont typeface="+mj-lt"/>
              <a:buAutoNum type="arabicPeriod" startAt="2"/>
            </a:pP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施工・調整</a:t>
            </a:r>
          </a:p>
          <a:p>
            <a:pPr marL="567464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2-1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．取扱説明書（設置編）へのアクセス方法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2-2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．開梱・同梱物の確認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2-3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microSD 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メモリーカードについて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2-4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．設置について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2-5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．防水テープ処理について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C193DAC1-E80A-84FD-E899-53412DEC8E36}"/>
              </a:ext>
            </a:extLst>
          </p:cNvPr>
          <p:cNvSpPr txBox="1">
            <a:spLocks/>
          </p:cNvSpPr>
          <p:nvPr/>
        </p:nvSpPr>
        <p:spPr>
          <a:xfrm>
            <a:off x="7483147" y="1156120"/>
            <a:ext cx="6536356" cy="5770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7464" indent="-567464">
              <a:buFont typeface="+mj-lt"/>
              <a:buAutoNum type="arabicPeriod" startAt="3"/>
            </a:pP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設定</a:t>
            </a:r>
            <a:endParaRPr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3-1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IP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簡単設定ツールについて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3-2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．初期設定について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3-3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．カメラブラウザ表示について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3-4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iCT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i-PRO 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設定ツール）での設定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3-5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．工場初期化の手順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spcBef>
                <a:spcPts val="2834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参考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アラーム通知設定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参考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オプション金具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>
            <a:hlinkClick r:id="rId2" action="ppaction://hlinksldjump"/>
            <a:extLst>
              <a:ext uri="{FF2B5EF4-FFF2-40B4-BE49-F238E27FC236}">
                <a16:creationId xmlns:a16="http://schemas.microsoft.com/office/drawing/2014/main" id="{CD510A00-5F82-CB12-7AF3-B37B4172244F}"/>
              </a:ext>
            </a:extLst>
          </p:cNvPr>
          <p:cNvSpPr/>
          <p:nvPr/>
        </p:nvSpPr>
        <p:spPr>
          <a:xfrm>
            <a:off x="830317" y="1639614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3" action="ppaction://hlinksldjump"/>
            <a:extLst>
              <a:ext uri="{FF2B5EF4-FFF2-40B4-BE49-F238E27FC236}">
                <a16:creationId xmlns:a16="http://schemas.microsoft.com/office/drawing/2014/main" id="{5FF3BC72-2E8C-71E8-D091-49D2BDD1ADCB}"/>
              </a:ext>
            </a:extLst>
          </p:cNvPr>
          <p:cNvSpPr/>
          <p:nvPr/>
        </p:nvSpPr>
        <p:spPr>
          <a:xfrm>
            <a:off x="830316" y="2007104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0743E84D-A477-A472-22F4-A7F224B73636}"/>
              </a:ext>
            </a:extLst>
          </p:cNvPr>
          <p:cNvSpPr>
            <a:spLocks/>
          </p:cNvSpPr>
          <p:nvPr/>
        </p:nvSpPr>
        <p:spPr>
          <a:xfrm>
            <a:off x="830316" y="2377904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DBE16670-1FDA-3DCC-888F-41B8624A1B19}"/>
              </a:ext>
            </a:extLst>
          </p:cNvPr>
          <p:cNvSpPr/>
          <p:nvPr/>
        </p:nvSpPr>
        <p:spPr>
          <a:xfrm>
            <a:off x="830316" y="2755904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B30B4F2E-0352-966F-C371-8E3859B80BAF}"/>
              </a:ext>
            </a:extLst>
          </p:cNvPr>
          <p:cNvSpPr/>
          <p:nvPr/>
        </p:nvSpPr>
        <p:spPr>
          <a:xfrm>
            <a:off x="830315" y="3125605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7" action="ppaction://hlinksldjump"/>
            <a:extLst>
              <a:ext uri="{FF2B5EF4-FFF2-40B4-BE49-F238E27FC236}">
                <a16:creationId xmlns:a16="http://schemas.microsoft.com/office/drawing/2014/main" id="{79D8C12C-83DE-2726-64FB-A43FBE99D784}"/>
              </a:ext>
            </a:extLst>
          </p:cNvPr>
          <p:cNvSpPr/>
          <p:nvPr/>
        </p:nvSpPr>
        <p:spPr>
          <a:xfrm>
            <a:off x="830314" y="4296405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hlinkClick r:id="rId8" action="ppaction://hlinksldjump"/>
            <a:extLst>
              <a:ext uri="{FF2B5EF4-FFF2-40B4-BE49-F238E27FC236}">
                <a16:creationId xmlns:a16="http://schemas.microsoft.com/office/drawing/2014/main" id="{8A0A4CBB-0DE0-CF66-FD95-61A7128D8106}"/>
              </a:ext>
            </a:extLst>
          </p:cNvPr>
          <p:cNvSpPr/>
          <p:nvPr/>
        </p:nvSpPr>
        <p:spPr>
          <a:xfrm>
            <a:off x="830314" y="4667928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9" action="ppaction://hlinksldjump"/>
            <a:extLst>
              <a:ext uri="{FF2B5EF4-FFF2-40B4-BE49-F238E27FC236}">
                <a16:creationId xmlns:a16="http://schemas.microsoft.com/office/drawing/2014/main" id="{45DF03EF-AFB9-0AA9-1F3B-29DD5CDDEDE8}"/>
              </a:ext>
            </a:extLst>
          </p:cNvPr>
          <p:cNvSpPr/>
          <p:nvPr/>
        </p:nvSpPr>
        <p:spPr>
          <a:xfrm>
            <a:off x="830313" y="5033129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10" action="ppaction://hlinksldjump"/>
            <a:extLst>
              <a:ext uri="{FF2B5EF4-FFF2-40B4-BE49-F238E27FC236}">
                <a16:creationId xmlns:a16="http://schemas.microsoft.com/office/drawing/2014/main" id="{BA5B4F63-5D56-7E40-67F1-A9F893256FF9}"/>
              </a:ext>
            </a:extLst>
          </p:cNvPr>
          <p:cNvSpPr/>
          <p:nvPr/>
        </p:nvSpPr>
        <p:spPr>
          <a:xfrm>
            <a:off x="830313" y="5401013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11" action="ppaction://hlinksldjump"/>
            <a:extLst>
              <a:ext uri="{FF2B5EF4-FFF2-40B4-BE49-F238E27FC236}">
                <a16:creationId xmlns:a16="http://schemas.microsoft.com/office/drawing/2014/main" id="{C27D7821-5D59-5FAE-0A4F-E02132A1A670}"/>
              </a:ext>
            </a:extLst>
          </p:cNvPr>
          <p:cNvSpPr/>
          <p:nvPr/>
        </p:nvSpPr>
        <p:spPr>
          <a:xfrm>
            <a:off x="830313" y="5767280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12" action="ppaction://hlinksldjump"/>
            <a:extLst>
              <a:ext uri="{FF2B5EF4-FFF2-40B4-BE49-F238E27FC236}">
                <a16:creationId xmlns:a16="http://schemas.microsoft.com/office/drawing/2014/main" id="{A62568CF-B35E-198B-1E03-B58EC4241015}"/>
              </a:ext>
            </a:extLst>
          </p:cNvPr>
          <p:cNvSpPr/>
          <p:nvPr/>
        </p:nvSpPr>
        <p:spPr>
          <a:xfrm>
            <a:off x="8046733" y="1639614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13" action="ppaction://hlinksldjump"/>
            <a:extLst>
              <a:ext uri="{FF2B5EF4-FFF2-40B4-BE49-F238E27FC236}">
                <a16:creationId xmlns:a16="http://schemas.microsoft.com/office/drawing/2014/main" id="{90E5453E-ECF5-ECFB-0343-23122825266D}"/>
              </a:ext>
            </a:extLst>
          </p:cNvPr>
          <p:cNvSpPr/>
          <p:nvPr/>
        </p:nvSpPr>
        <p:spPr>
          <a:xfrm>
            <a:off x="8046733" y="2010105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4" action="ppaction://hlinksldjump"/>
            <a:extLst>
              <a:ext uri="{FF2B5EF4-FFF2-40B4-BE49-F238E27FC236}">
                <a16:creationId xmlns:a16="http://schemas.microsoft.com/office/drawing/2014/main" id="{8AED9D45-07E3-51E5-B432-74C6F103E97C}"/>
              </a:ext>
            </a:extLst>
          </p:cNvPr>
          <p:cNvSpPr/>
          <p:nvPr/>
        </p:nvSpPr>
        <p:spPr>
          <a:xfrm>
            <a:off x="8053051" y="2390464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5" action="ppaction://hlinksldjump"/>
            <a:extLst>
              <a:ext uri="{FF2B5EF4-FFF2-40B4-BE49-F238E27FC236}">
                <a16:creationId xmlns:a16="http://schemas.microsoft.com/office/drawing/2014/main" id="{B67FFFBE-D8D0-1E4C-DB85-4D8AC5A1B507}"/>
              </a:ext>
            </a:extLst>
          </p:cNvPr>
          <p:cNvSpPr/>
          <p:nvPr/>
        </p:nvSpPr>
        <p:spPr>
          <a:xfrm>
            <a:off x="8046733" y="2767433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hlinkClick r:id="rId16" action="ppaction://hlinksldjump"/>
            <a:extLst>
              <a:ext uri="{FF2B5EF4-FFF2-40B4-BE49-F238E27FC236}">
                <a16:creationId xmlns:a16="http://schemas.microsoft.com/office/drawing/2014/main" id="{E542EB35-7183-9942-D3BC-86CA422CC375}"/>
              </a:ext>
            </a:extLst>
          </p:cNvPr>
          <p:cNvSpPr/>
          <p:nvPr/>
        </p:nvSpPr>
        <p:spPr>
          <a:xfrm>
            <a:off x="8046732" y="3139349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hlinkClick r:id="rId17" action="ppaction://hlinksldjump"/>
            <a:extLst>
              <a:ext uri="{FF2B5EF4-FFF2-40B4-BE49-F238E27FC236}">
                <a16:creationId xmlns:a16="http://schemas.microsoft.com/office/drawing/2014/main" id="{CA374F5F-D5AC-9961-2672-4E5047EE1F6F}"/>
              </a:ext>
            </a:extLst>
          </p:cNvPr>
          <p:cNvSpPr/>
          <p:nvPr/>
        </p:nvSpPr>
        <p:spPr>
          <a:xfrm>
            <a:off x="7631574" y="3754268"/>
            <a:ext cx="6164318" cy="39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hlinkClick r:id="rId18" action="ppaction://hlinksldjump"/>
            <a:extLst>
              <a:ext uri="{FF2B5EF4-FFF2-40B4-BE49-F238E27FC236}">
                <a16:creationId xmlns:a16="http://schemas.microsoft.com/office/drawing/2014/main" id="{3F2A8B67-9973-B86F-BD25-B2DBBD8AC75C}"/>
              </a:ext>
            </a:extLst>
          </p:cNvPr>
          <p:cNvSpPr/>
          <p:nvPr/>
        </p:nvSpPr>
        <p:spPr>
          <a:xfrm>
            <a:off x="7631573" y="4188994"/>
            <a:ext cx="6164318" cy="39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1088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１．設計・</a:t>
            </a:r>
            <a:r>
              <a:rPr kumimoji="1" lang="ja-JP" altLang="en-US" dirty="0"/>
              <a:t>導入</a:t>
            </a:r>
          </a:p>
        </p:txBody>
      </p:sp>
    </p:spTree>
    <p:extLst>
      <p:ext uri="{BB962C8B-B14F-4D97-AF65-F5344CB8AC3E}">
        <p14:creationId xmlns:p14="http://schemas.microsoft.com/office/powerpoint/2010/main" val="3494334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36026EE-76CB-420C-7F7A-1A388EF5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1-1. </a:t>
            </a:r>
            <a:r>
              <a:rPr lang="ja-JP" altLang="en-US" dirty="0"/>
              <a:t>従来モデルとのスペック比較①　屋外ハウジング一体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4A4979-B84E-7BD8-CC40-D69203153F77}"/>
              </a:ext>
            </a:extLst>
          </p:cNvPr>
          <p:cNvSpPr txBox="1"/>
          <p:nvPr/>
        </p:nvSpPr>
        <p:spPr>
          <a:xfrm>
            <a:off x="2402822" y="7383212"/>
            <a:ext cx="2300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100" b="1" dirty="0"/>
              <a:t>＊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青字：</a:t>
            </a:r>
            <a:r>
              <a:rPr lang="ja-JP" altLang="en-US" sz="1100" b="1" dirty="0">
                <a:solidFill>
                  <a:srgbClr val="0000FF"/>
                </a:solidFill>
              </a:rPr>
              <a:t>優位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点　　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赤字：</a:t>
            </a:r>
            <a:r>
              <a:rPr lang="ja-JP" altLang="en-US" sz="1100" b="1" dirty="0">
                <a:solidFill>
                  <a:srgbClr val="FF0000"/>
                </a:solidFill>
              </a:rPr>
              <a:t>劣位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点</a:t>
            </a:r>
            <a:endParaRPr kumimoji="1" lang="ja-JP" altLang="en-US" sz="1100" b="1" dirty="0"/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3B68635C-F04F-3A4D-2F45-421DE93CA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401653"/>
              </p:ext>
            </p:extLst>
          </p:nvPr>
        </p:nvGraphicFramePr>
        <p:xfrm>
          <a:off x="134221" y="858214"/>
          <a:ext cx="14131769" cy="648114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6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938">
                  <a:extLst>
                    <a:ext uri="{9D8B030D-6E8A-4147-A177-3AD203B41FA5}">
                      <a16:colId xmlns:a16="http://schemas.microsoft.com/office/drawing/2014/main" val="2298122404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2656412785"/>
                    </a:ext>
                  </a:extLst>
                </a:gridCol>
                <a:gridCol w="2072618">
                  <a:extLst>
                    <a:ext uri="{9D8B030D-6E8A-4147-A177-3AD203B41FA5}">
                      <a16:colId xmlns:a16="http://schemas.microsoft.com/office/drawing/2014/main" val="703730135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701409219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2109513947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118654258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altLang="en-US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lang="en-US" altLang="ja-JP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ja-JP" altLang="en-US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130261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【4K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WV-X15700-V2LN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【5MP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WV-X15500-V3LN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【2MP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WV-X15300-V3LN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【4K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WV-S15700-V2LN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【5MP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WV-S15500-V3LN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【2MP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WV-S1536LUX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48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映像コーディック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942266"/>
                  </a:ext>
                </a:extLst>
              </a:tr>
              <a:tr h="339503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</a:t>
                      </a:r>
                      <a:r>
                        <a:rPr kumimoji="1" lang="en-US" altLang="ja-JP" sz="900" b="1" i="0" u="none" kern="12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3072 x 1728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*</a:t>
                      </a:r>
                      <a:endParaRPr lang="en-US" altLang="ja-JP" sz="9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3072 x 2304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</a:t>
                      </a:r>
                      <a:endParaRPr kumimoji="1" lang="en-US" altLang="ja-JP" sz="9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　　　</a:t>
                      </a:r>
                      <a:r>
                        <a:rPr kumimoji="1" lang="ja-JP" altLang="en-US" sz="8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＊ </a:t>
                      </a:r>
                      <a:r>
                        <a:rPr lang="ja-JP" altLang="en-US" sz="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超解像度モード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/>
                        </a:rPr>
                        <a:t>[16:9] 1920 x 1080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2048 x 1536*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　　　　＊ 超解像度モード</a:t>
                      </a:r>
                      <a:endParaRPr kumimoji="1" lang="en-US" altLang="ja-JP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</a:t>
                      </a:r>
                      <a:r>
                        <a:rPr kumimoji="1" lang="en-US" altLang="ja-JP" sz="900" b="1" i="0" u="none" kern="12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3072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x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1728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3072 x 2304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1920 x 1080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2048 x 1536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677026"/>
                  </a:ext>
                </a:extLst>
              </a:tr>
              <a:tr h="13500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005690"/>
                  </a:ext>
                </a:extLst>
              </a:tr>
              <a:tr h="23488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撮像モード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30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30fps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30fps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4:3] 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15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300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光学ズーム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2.0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2.0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3028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EX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光学ズーム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12.0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12.4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6.0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356321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117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21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82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21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53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104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56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106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57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106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77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117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21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82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21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273763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調整角度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天井設置の場合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±180°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（水平（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壁設置の場合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）角の調整により水平／垂直を切り替え</a:t>
                      </a:r>
                      <a:endParaRPr kumimoji="1" lang="en-US" altLang="ja-JP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天井設置の場合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±180°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（水平（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壁設置の場合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）角の調整により水平／垂直を切り替え</a:t>
                      </a:r>
                      <a:endParaRPr kumimoji="1" lang="en-US" altLang="ja-JP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天井設置の場合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±180°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（水平（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壁設置の場合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）角の調整により水平／垂直を切り替え</a:t>
                      </a:r>
                      <a:endParaRPr kumimoji="1" lang="en-US" altLang="ja-JP" sz="6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天井設置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±180°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（水平（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壁設置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天井設置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±180°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（水平（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壁設置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  <a:endParaRPr kumimoji="1" lang="en-US" altLang="ja-JP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天井設置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±180°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（水平（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壁設置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255776"/>
                  </a:ext>
                </a:extLst>
              </a:tr>
              <a:tr h="157791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039255"/>
                  </a:ext>
                </a:extLst>
              </a:tr>
              <a:tr h="201351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最低照度（カラー時）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1.5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0.003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0.0006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1.5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0.0006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50IRE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148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最大照射距離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58412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SD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カードスロット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803779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インストール可能数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3725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最大使用可能メモリ量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 6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GB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450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250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100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72585"/>
                  </a:ext>
                </a:extLst>
              </a:tr>
            </a:tbl>
          </a:graphicData>
        </a:graphic>
      </p:graphicFrame>
      <p:pic>
        <p:nvPicPr>
          <p:cNvPr id="16" name="図 15">
            <a:extLst>
              <a:ext uri="{FF2B5EF4-FFF2-40B4-BE49-F238E27FC236}">
                <a16:creationId xmlns:a16="http://schemas.microsoft.com/office/drawing/2014/main" id="{EE834E51-E150-83D9-D8C3-FF400F8BC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66" b="22869"/>
          <a:stretch/>
        </p:blipFill>
        <p:spPr>
          <a:xfrm>
            <a:off x="220715" y="1038302"/>
            <a:ext cx="1293861" cy="712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AB52000-F726-6D1E-C4AC-7042C34F6009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4" name="テキスト ボックス 3">
              <a:hlinkClick r:id="rId3" action="ppaction://hlinksldjump"/>
              <a:extLst>
                <a:ext uri="{FF2B5EF4-FFF2-40B4-BE49-F238E27FC236}">
                  <a16:creationId xmlns:a16="http://schemas.microsoft.com/office/drawing/2014/main" id="{BCFEFED0-D45B-FAFE-DB54-53C46186697D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5" name="正方形/長方形 4">
              <a:hlinkClick r:id="rId4" action="ppaction://hlinksldjump"/>
              <a:extLst>
                <a:ext uri="{FF2B5EF4-FFF2-40B4-BE49-F238E27FC236}">
                  <a16:creationId xmlns:a16="http://schemas.microsoft.com/office/drawing/2014/main" id="{3801C2AB-F6E6-32A4-6D57-692493B7AEC1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2144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36026EE-76CB-420C-7F7A-1A388EF5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1-1. </a:t>
            </a:r>
            <a:r>
              <a:rPr lang="ja-JP" altLang="en-US" dirty="0"/>
              <a:t>従来モデルとのスペック比較②　屋内ドーム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E0FB22-D3BE-9F9C-4850-8B9078A4226D}"/>
              </a:ext>
            </a:extLst>
          </p:cNvPr>
          <p:cNvSpPr txBox="1"/>
          <p:nvPr/>
        </p:nvSpPr>
        <p:spPr>
          <a:xfrm>
            <a:off x="9080940" y="595323"/>
            <a:ext cx="3167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1400" b="1" dirty="0">
                <a:latin typeface="+mn-ea"/>
              </a:rPr>
              <a:t>＊</a:t>
            </a:r>
            <a:r>
              <a:rPr lang="en-US" altLang="ja-JP" sz="1400" b="1" dirty="0">
                <a:latin typeface="+mn-ea"/>
              </a:rPr>
              <a:t>S</a:t>
            </a:r>
            <a:r>
              <a:rPr lang="ja-JP" altLang="en-US" sz="1400" b="1" dirty="0">
                <a:latin typeface="+mn-ea"/>
              </a:rPr>
              <a:t>シリーズ４</a:t>
            </a:r>
            <a:r>
              <a:rPr lang="en-US" altLang="ja-JP" sz="1400" b="1" dirty="0">
                <a:latin typeface="+mn-ea"/>
              </a:rPr>
              <a:t>K</a:t>
            </a:r>
            <a:r>
              <a:rPr lang="ja-JP" altLang="en-US" sz="1400" b="1" dirty="0">
                <a:latin typeface="+mn-ea"/>
              </a:rPr>
              <a:t>屋内モデル：なし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4A4979-B84E-7BD8-CC40-D69203153F77}"/>
              </a:ext>
            </a:extLst>
          </p:cNvPr>
          <p:cNvSpPr txBox="1"/>
          <p:nvPr/>
        </p:nvSpPr>
        <p:spPr>
          <a:xfrm>
            <a:off x="1898326" y="7058890"/>
            <a:ext cx="2300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100" b="1" dirty="0"/>
              <a:t>＊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青字：</a:t>
            </a:r>
            <a:r>
              <a:rPr lang="ja-JP" altLang="en-US" sz="1100" b="1" dirty="0">
                <a:solidFill>
                  <a:srgbClr val="0000FF"/>
                </a:solidFill>
              </a:rPr>
              <a:t>優位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点　　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赤字：</a:t>
            </a:r>
            <a:r>
              <a:rPr lang="ja-JP" altLang="en-US" sz="1100" b="1" dirty="0">
                <a:solidFill>
                  <a:srgbClr val="FF0000"/>
                </a:solidFill>
              </a:rPr>
              <a:t>劣位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点</a:t>
            </a:r>
            <a:endParaRPr kumimoji="1" lang="ja-JP" altLang="en-US" sz="1100" b="1" dirty="0"/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734844DD-0309-633D-9F79-5CA6A4BA1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373202"/>
              </p:ext>
            </p:extLst>
          </p:nvPr>
        </p:nvGraphicFramePr>
        <p:xfrm>
          <a:off x="134221" y="879236"/>
          <a:ext cx="12060739" cy="602654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6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938">
                  <a:extLst>
                    <a:ext uri="{9D8B030D-6E8A-4147-A177-3AD203B41FA5}">
                      <a16:colId xmlns:a16="http://schemas.microsoft.com/office/drawing/2014/main" val="2298122404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2656412785"/>
                    </a:ext>
                  </a:extLst>
                </a:gridCol>
                <a:gridCol w="2121513">
                  <a:extLst>
                    <a:ext uri="{9D8B030D-6E8A-4147-A177-3AD203B41FA5}">
                      <a16:colId xmlns:a16="http://schemas.microsoft.com/office/drawing/2014/main" val="703730135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2109513947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118654258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altLang="en-US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lang="en-US" altLang="ja-JP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ja-JP" altLang="en-US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130261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【4K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WV-X22700-V2LN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【5MP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WV-X22500-V3LN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【2MP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WV-X22300-V3LN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【5MP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WV-S22500-V3L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【2MP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WV-S2136LUX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48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映像コーディック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942266"/>
                  </a:ext>
                </a:extLst>
              </a:tr>
              <a:tr h="339503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</a:t>
                      </a:r>
                      <a:r>
                        <a:rPr kumimoji="1" lang="en-US" altLang="ja-JP" sz="900" b="1" i="0" u="none" kern="12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3072 x 1728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*</a:t>
                      </a:r>
                      <a:endParaRPr lang="en-US" altLang="ja-JP" sz="9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3072 x 2304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</a:t>
                      </a:r>
                      <a:endParaRPr kumimoji="1" lang="en-US" altLang="ja-JP" sz="9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　　　</a:t>
                      </a:r>
                      <a:r>
                        <a:rPr kumimoji="1" lang="ja-JP" altLang="en-US" sz="8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＊ </a:t>
                      </a:r>
                      <a:r>
                        <a:rPr lang="ja-JP" altLang="en-US" sz="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超解像度モード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/>
                        </a:rPr>
                        <a:t>[16:9] 1920 x 1080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2048 x 1536*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　　　　＊ 超解像度モード</a:t>
                      </a:r>
                      <a:endParaRPr kumimoji="1" lang="en-US" altLang="ja-JP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3072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x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1728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3072 x 2304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/>
                        </a:rPr>
                        <a:t>[16:9] 1920 x 1080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2048 x 1536*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　　　　＊ 超解像度モード</a:t>
                      </a:r>
                      <a:endParaRPr kumimoji="1" lang="en-US" altLang="ja-JP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677026"/>
                  </a:ext>
                </a:extLst>
              </a:tr>
              <a:tr h="13500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005690"/>
                  </a:ext>
                </a:extLst>
              </a:tr>
              <a:tr h="23488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撮像モード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30fps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30fps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300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光学ズーム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2.0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3028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EX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光学ズーム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12.0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12.4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356321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101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114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82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105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56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105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76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114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82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273763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調整角度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240°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＋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120°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240°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＋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120°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240°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＋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120°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240°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＋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120°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240°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＋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120°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255776"/>
                  </a:ext>
                </a:extLst>
              </a:tr>
              <a:tr h="157791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039255"/>
                  </a:ext>
                </a:extLst>
              </a:tr>
              <a:tr h="201351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最低照度（カラー時）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1.5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0.003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0.0006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0.0006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50IRE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148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最大照射距離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58412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SD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カードスロット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803779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インストール可能数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3725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最大使用可能メモリ量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 6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GB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450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250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100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72585"/>
                  </a:ext>
                </a:extLst>
              </a:tr>
            </a:tbl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7C43700F-50DE-8753-CC09-7BDAF9FD0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08" b="9208"/>
          <a:stretch/>
        </p:blipFill>
        <p:spPr>
          <a:xfrm>
            <a:off x="352617" y="965804"/>
            <a:ext cx="1024239" cy="835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AE5AA26-589A-920A-74A5-ACFC76CC9140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3" action="ppaction://hlinksldjump"/>
              <a:extLst>
                <a:ext uri="{FF2B5EF4-FFF2-40B4-BE49-F238E27FC236}">
                  <a16:creationId xmlns:a16="http://schemas.microsoft.com/office/drawing/2014/main" id="{46AE950A-D9D7-FD55-F065-EEF690C9AB50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4" action="ppaction://hlinksldjump"/>
              <a:extLst>
                <a:ext uri="{FF2B5EF4-FFF2-40B4-BE49-F238E27FC236}">
                  <a16:creationId xmlns:a16="http://schemas.microsoft.com/office/drawing/2014/main" id="{39D9FA82-A97F-1040-A14D-292118D6C518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2029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36026EE-76CB-420C-7F7A-1A388EF5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1-1. </a:t>
            </a:r>
            <a:r>
              <a:rPr lang="ja-JP" altLang="en-US" dirty="0"/>
              <a:t>従来モデルとのスペック比較③　屋外ドーム</a:t>
            </a: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D9824532-7D19-B7D5-C981-46E157940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90488"/>
              </p:ext>
            </p:extLst>
          </p:nvPr>
        </p:nvGraphicFramePr>
        <p:xfrm>
          <a:off x="134221" y="889739"/>
          <a:ext cx="14131769" cy="602654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6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938">
                  <a:extLst>
                    <a:ext uri="{9D8B030D-6E8A-4147-A177-3AD203B41FA5}">
                      <a16:colId xmlns:a16="http://schemas.microsoft.com/office/drawing/2014/main" val="2298122404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2656412785"/>
                    </a:ext>
                  </a:extLst>
                </a:gridCol>
                <a:gridCol w="2072618">
                  <a:extLst>
                    <a:ext uri="{9D8B030D-6E8A-4147-A177-3AD203B41FA5}">
                      <a16:colId xmlns:a16="http://schemas.microsoft.com/office/drawing/2014/main" val="703730135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701409219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2109513947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118654258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altLang="en-US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lang="en-US" altLang="ja-JP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ja-JP" altLang="en-US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130261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【4K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WV-X25700-V2LN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【5MP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WV-X25500-V3LN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【2MP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WV-X25300-V3LN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【4K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WV-S25700-V2LN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【5MP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WV-S25500-V3LN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【2MP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WV-S2536LNUX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48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映像コーディック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942266"/>
                  </a:ext>
                </a:extLst>
              </a:tr>
              <a:tr h="339503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</a:t>
                      </a:r>
                      <a:r>
                        <a:rPr kumimoji="1" lang="en-US" altLang="ja-JP" sz="900" b="1" i="0" u="none" kern="12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3072 x 1728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*</a:t>
                      </a:r>
                      <a:endParaRPr lang="en-US" altLang="ja-JP" sz="9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3072 x 2304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</a:t>
                      </a:r>
                      <a:endParaRPr kumimoji="1" lang="en-US" altLang="ja-JP" sz="9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　　　</a:t>
                      </a:r>
                      <a:r>
                        <a:rPr kumimoji="1" lang="ja-JP" altLang="en-US" sz="8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＊ </a:t>
                      </a:r>
                      <a:r>
                        <a:rPr lang="ja-JP" altLang="en-US" sz="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超解像度モード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/>
                        </a:rPr>
                        <a:t>[16:9] 1920 x 1080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2048 x 1536*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　　　　＊ 超解像度モード</a:t>
                      </a:r>
                      <a:endParaRPr kumimoji="1" lang="en-US" altLang="ja-JP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</a:t>
                      </a:r>
                      <a:r>
                        <a:rPr kumimoji="1" lang="en-US" altLang="ja-JP" sz="900" b="1" i="0" u="none" kern="12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3072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x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1728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3072 x 2304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1920 x 1080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2048 x 1536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677026"/>
                  </a:ext>
                </a:extLst>
              </a:tr>
              <a:tr h="13500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005690"/>
                  </a:ext>
                </a:extLst>
              </a:tr>
              <a:tr h="23488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撮像モード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30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30fps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30fps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4:3] 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15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300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光学ズーム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2.0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2.0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3028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EX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光学ズーム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12.0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12.4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6.0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356321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101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113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82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101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113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82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273763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調整角度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194°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＋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166°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194°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～＋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166°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194°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～＋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166°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194°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＋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166°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194°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～＋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166°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194°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～＋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166°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255776"/>
                  </a:ext>
                </a:extLst>
              </a:tr>
              <a:tr h="157791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039255"/>
                  </a:ext>
                </a:extLst>
              </a:tr>
              <a:tr h="201351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最低照度（カラー時）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1.5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0.003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0.0006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1.5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0.0006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50IRE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148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最大照射距離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58412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SD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カードスロット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803779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インストール可能数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3725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最大使用可能メモリ量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 6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GB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450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250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100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72585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4A4979-B84E-7BD8-CC40-D69203153F77}"/>
              </a:ext>
            </a:extLst>
          </p:cNvPr>
          <p:cNvSpPr txBox="1"/>
          <p:nvPr/>
        </p:nvSpPr>
        <p:spPr>
          <a:xfrm>
            <a:off x="2333618" y="7078881"/>
            <a:ext cx="2300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100" b="1" dirty="0"/>
              <a:t>＊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青字：</a:t>
            </a:r>
            <a:r>
              <a:rPr lang="ja-JP" altLang="en-US" sz="1100" b="1" dirty="0">
                <a:solidFill>
                  <a:srgbClr val="0000FF"/>
                </a:solidFill>
              </a:rPr>
              <a:t>優位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点　　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赤字：</a:t>
            </a:r>
            <a:r>
              <a:rPr lang="ja-JP" altLang="en-US" sz="1100" b="1" dirty="0">
                <a:solidFill>
                  <a:srgbClr val="FF0000"/>
                </a:solidFill>
              </a:rPr>
              <a:t>劣位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点</a:t>
            </a:r>
            <a:endParaRPr kumimoji="1" lang="ja-JP" altLang="en-US" sz="1100" b="1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CBD4DF0-B187-C739-6343-5CC5DB05E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5" b="12762"/>
          <a:stretch/>
        </p:blipFill>
        <p:spPr>
          <a:xfrm>
            <a:off x="246256" y="931779"/>
            <a:ext cx="1246212" cy="922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A4E681D-32B5-10F4-7B52-EA2717C64C61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6" name="テキスト ボックス 5">
              <a:hlinkClick r:id="rId3" action="ppaction://hlinksldjump"/>
              <a:extLst>
                <a:ext uri="{FF2B5EF4-FFF2-40B4-BE49-F238E27FC236}">
                  <a16:creationId xmlns:a16="http://schemas.microsoft.com/office/drawing/2014/main" id="{5250D9F5-C3AB-5DEF-7BA2-CEB3E3FC9179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7" name="正方形/長方形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1E353C3-D0FA-5200-9444-D29E85055588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0478305"/>
      </p:ext>
    </p:extLst>
  </p:cSld>
  <p:clrMapOvr>
    <a:masterClrMapping/>
  </p:clrMapOvr>
</p:sld>
</file>

<file path=ppt/theme/theme1.xml><?xml version="1.0" encoding="utf-8"?>
<a:theme xmlns:a="http://schemas.openxmlformats.org/drawingml/2006/main" name="タイトルスライド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1">
              <a:lumMod val="7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タイトル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プレゼンテーション3" id="{A21AC7B1-5EDC-4409-BCC2-01CDA03FA499}" vid="{01B8F879-6369-46C6-B544-293F259C7C40}"/>
    </a:ext>
  </a:extLst>
</a:theme>
</file>

<file path=ppt/theme/theme5.xml><?xml version="1.0" encoding="utf-8"?>
<a:theme xmlns:a="http://schemas.openxmlformats.org/drawingml/2006/main" name="メインスライド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  <a:tailEnd type="triangle" w="lg" len="lg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>
        <a:spAutoFit/>
      </a:bodyPr>
      <a:lstStyle>
        <a:defPPr algn="l">
          <a:lnSpc>
            <a:spcPct val="110000"/>
          </a:lnSpc>
          <a:spcBef>
            <a:spcPts val="600"/>
          </a:spcBef>
          <a:defRPr sz="1400" dirty="0"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デバイダー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A21AC7B1-5EDC-4409-BCC2-01CDA03FA499}" vid="{08B8C47D-E55C-4056-B50C-97F759F11341}"/>
    </a:ext>
  </a:extLst>
</a:theme>
</file>

<file path=ppt/theme/theme7.xml><?xml version="1.0" encoding="utf-8"?>
<a:theme xmlns:a="http://schemas.openxmlformats.org/drawingml/2006/main" name="エンド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A21AC7B1-5EDC-4409-BCC2-01CDA03FA499}" vid="{94C9CC4E-AA19-4D72-ACBD-6B4ECC77FE99}"/>
    </a:ext>
  </a:extLst>
</a:theme>
</file>

<file path=ppt/theme/theme8.xml><?xml version="1.0" encoding="utf-8"?>
<a:theme xmlns:a="http://schemas.openxmlformats.org/drawingml/2006/main" name="1_メイン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0547EFCE-8FFC-4DE7-8A53-65D6050BE3A7}" vid="{2A06367C-CED2-4226-9E94-4D1652FAC510}"/>
    </a:ext>
  </a:extLst>
</a:theme>
</file>

<file path=ppt/theme/theme9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7144</Words>
  <Application>Microsoft Office PowerPoint</Application>
  <PresentationFormat>ユーザー設定</PresentationFormat>
  <Paragraphs>1192</Paragraphs>
  <Slides>43</Slides>
  <Notes>1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8</vt:i4>
      </vt:variant>
      <vt:variant>
        <vt:lpstr>スライド タイトル</vt:lpstr>
      </vt:variant>
      <vt:variant>
        <vt:i4>43</vt:i4>
      </vt:variant>
    </vt:vector>
  </HeadingPairs>
  <TitlesOfParts>
    <vt:vector size="56" baseType="lpstr">
      <vt:lpstr>Meiryo UI</vt:lpstr>
      <vt:lpstr>Yu Gothic UI</vt:lpstr>
      <vt:lpstr>游ゴシック</vt:lpstr>
      <vt:lpstr>Arial</vt:lpstr>
      <vt:lpstr>Calibri</vt:lpstr>
      <vt:lpstr>タイトルスライドS</vt:lpstr>
      <vt:lpstr>1_Office テーマ</vt:lpstr>
      <vt:lpstr>2_Office テーマ</vt:lpstr>
      <vt:lpstr>タイトルスライド</vt:lpstr>
      <vt:lpstr>メインスライドS</vt:lpstr>
      <vt:lpstr>デバイダー</vt:lpstr>
      <vt:lpstr>エンドスライド</vt:lpstr>
      <vt:lpstr>1_メインスライド</vt:lpstr>
      <vt:lpstr>PowerPoint プレゼンテーション</vt:lpstr>
      <vt:lpstr>０．はじめに</vt:lpstr>
      <vt:lpstr>本書の位置づけとその他情報の参照先</vt:lpstr>
      <vt:lpstr>ラインナップ一覧</vt:lpstr>
      <vt:lpstr>目次</vt:lpstr>
      <vt:lpstr>１．設計・導入</vt:lpstr>
      <vt:lpstr>1-1. 従来モデルとのスペック比較①　屋外ハウジング一体</vt:lpstr>
      <vt:lpstr>1-1. 従来モデルとのスペック比較②　屋内ドーム</vt:lpstr>
      <vt:lpstr>1-1. 従来モデルとのスペック比較③　屋外ドーム</vt:lpstr>
      <vt:lpstr>1-1. 従来モデルとのスペック比較④　その他 共通項目</vt:lpstr>
      <vt:lpstr>1-2. 撮像モードによる機能制限</vt:lpstr>
      <vt:lpstr>1-3. 配信性能について</vt:lpstr>
      <vt:lpstr>1-4. 対応AIアプリケーション一覧表</vt:lpstr>
      <vt:lpstr>1-5. SDT（システムデザインツール）でのシステム設計</vt:lpstr>
      <vt:lpstr>２．施工・調整</vt:lpstr>
      <vt:lpstr>2-1. 取扱説明書（設置編）へのアクセス方法</vt:lpstr>
      <vt:lpstr>2-2. 開梱・同梱物の確認：屋外ハウジング一体（WV-X15xxxシリーズ）</vt:lpstr>
      <vt:lpstr>2-2. 開梱・同梱物の確認：屋内ドーム（WV-X22xxxシリーズ）</vt:lpstr>
      <vt:lpstr>2-2. 開梱・同梱物の確認：屋外ドーム（WV-X25xxxシリーズ）</vt:lpstr>
      <vt:lpstr>2-3. microSD メモリーカードについて</vt:lpstr>
      <vt:lpstr>2-4. 設置について（屋外ハウジング一体　壁取付の例）</vt:lpstr>
      <vt:lpstr>2-4. 設置について（屋外ドーム　天井取付の例）</vt:lpstr>
      <vt:lpstr>2-4. 設置について（屋外ドーム　横配管使用時の推奨手順）</vt:lpstr>
      <vt:lpstr>2-4. 設置について（屋外ドーム　壁面取付の例）</vt:lpstr>
      <vt:lpstr>2-4. 設置について（屋内ドーム　天井取付の例）</vt:lpstr>
      <vt:lpstr>2-5. 防水テープ処理について</vt:lpstr>
      <vt:lpstr>３．設定</vt:lpstr>
      <vt:lpstr>3-1. IP簡単設定ツールについて</vt:lpstr>
      <vt:lpstr>3-2. 初期設定 その１</vt:lpstr>
      <vt:lpstr>3-2. 初期設定 その２</vt:lpstr>
      <vt:lpstr>3-3. カメラブラウザ表示について</vt:lpstr>
      <vt:lpstr>3-4. iCT（i-PRO 設定ツール）での設定</vt:lpstr>
      <vt:lpstr>3-5. 工場初期化の手順</vt:lpstr>
      <vt:lpstr>【参考】アラーム通知設定</vt:lpstr>
      <vt:lpstr>レコーダーのアラーム受信設定</vt:lpstr>
      <vt:lpstr>WV-ASM300 のアラーム受信設定</vt:lpstr>
      <vt:lpstr>【参考】オプション金具</vt:lpstr>
      <vt:lpstr>【参考】オプション金具：屋外ハウジング一体カメラ</vt:lpstr>
      <vt:lpstr>【参考】オプション金具：屋内ドームカメラ</vt:lpstr>
      <vt:lpstr>【参考】オプション金具：屋外ドームカメラ</vt:lpstr>
      <vt:lpstr>更新履歴</vt:lpstr>
      <vt:lpstr>更新履歴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2023-09-22T02:44:07Z</dcterms:created>
  <dcterms:modified xsi:type="dcterms:W3CDTF">2024-05-31T01:02:29Z</dcterms:modified>
</cp:coreProperties>
</file>