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8" r:id="rId1"/>
    <p:sldMasterId id="2147483650" r:id="rId2"/>
    <p:sldMasterId id="2147483652" r:id="rId3"/>
    <p:sldMasterId id="2147483687" r:id="rId4"/>
    <p:sldMasterId id="2147483699" r:id="rId5"/>
    <p:sldMasterId id="2147484203" r:id="rId6"/>
    <p:sldMasterId id="2147484223" r:id="rId7"/>
    <p:sldMasterId id="2147484227" r:id="rId8"/>
    <p:sldMasterId id="2147484229" r:id="rId9"/>
  </p:sldMasterIdLst>
  <p:notesMasterIdLst>
    <p:notesMasterId r:id="rId18"/>
  </p:notesMasterIdLst>
  <p:handoutMasterIdLst>
    <p:handoutMasterId r:id="rId19"/>
  </p:handoutMasterIdLst>
  <p:sldIdLst>
    <p:sldId id="1505" r:id="rId10"/>
    <p:sldId id="1506" r:id="rId11"/>
    <p:sldId id="1507" r:id="rId12"/>
    <p:sldId id="1508" r:id="rId13"/>
    <p:sldId id="1509" r:id="rId14"/>
    <p:sldId id="1510" r:id="rId15"/>
    <p:sldId id="1511" r:id="rId16"/>
    <p:sldId id="1512" r:id="rId17"/>
  </p:sldIdLst>
  <p:sldSz cx="9144000" cy="5143500" type="screen16x9"/>
  <p:notesSz cx="9939338" cy="6807200"/>
  <p:custDataLst>
    <p:tags r:id="rId20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6" userDrawn="1">
          <p15:clr>
            <a:srgbClr val="A4A3A4"/>
          </p15:clr>
        </p15:guide>
        <p15:guide id="2" orient="horz" pos="1779" userDrawn="1">
          <p15:clr>
            <a:srgbClr val="A4A3A4"/>
          </p15:clr>
        </p15:guide>
        <p15:guide id="3" orient="horz" pos="2486">
          <p15:clr>
            <a:srgbClr val="A4A3A4"/>
          </p15:clr>
        </p15:guide>
        <p15:guide id="4" orient="horz" pos="2255" userDrawn="1">
          <p15:clr>
            <a:srgbClr val="A4A3A4"/>
          </p15:clr>
        </p15:guide>
        <p15:guide id="5" pos="1406">
          <p15:clr>
            <a:srgbClr val="A4A3A4"/>
          </p15:clr>
        </p15:guide>
        <p15:guide id="6" pos="3311" userDrawn="1">
          <p15:clr>
            <a:srgbClr val="A4A3A4"/>
          </p15:clr>
        </p15:guide>
        <p15:guide id="7" pos="1695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pos="5692">
          <p15:clr>
            <a:srgbClr val="A4A3A4"/>
          </p15:clr>
        </p15:guide>
        <p15:guide id="10" pos="4468">
          <p15:clr>
            <a:srgbClr val="A4A3A4"/>
          </p15:clr>
        </p15:guide>
        <p15:guide id="11" pos="2835" userDrawn="1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E6"/>
    <a:srgbClr val="0000FF"/>
    <a:srgbClr val="080808"/>
    <a:srgbClr val="7FE6FF"/>
    <a:srgbClr val="C5FFFF"/>
    <a:srgbClr val="8FA3F9"/>
    <a:srgbClr val="09B3F7"/>
    <a:srgbClr val="96E6FF"/>
    <a:srgbClr val="7FDE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491" autoAdjust="0"/>
  </p:normalViewPr>
  <p:slideViewPr>
    <p:cSldViewPr snapToGrid="0" snapToObjects="1">
      <p:cViewPr varScale="1">
        <p:scale>
          <a:sx n="101" d="100"/>
          <a:sy n="101" d="100"/>
        </p:scale>
        <p:origin x="188" y="60"/>
      </p:cViewPr>
      <p:guideLst>
        <p:guide orient="horz" pos="2006"/>
        <p:guide orient="horz" pos="1779"/>
        <p:guide orient="horz" pos="2486"/>
        <p:guide orient="horz" pos="2255"/>
        <p:guide pos="1406"/>
        <p:guide pos="3311"/>
        <p:guide pos="1695"/>
        <p:guide pos="5602"/>
        <p:guide pos="5692"/>
        <p:guide pos="4468"/>
        <p:guide pos="28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2144"/>
        <p:guide pos="3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6-485D-9EA1-0A09A7FC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lang="ja-JP"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0-482F-ADE2-6B91C4CEF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lang="ja-JP"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9588"/>
            <a:ext cx="45402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4" y="3233077"/>
            <a:ext cx="7953690" cy="30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2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8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4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82536021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36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5752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3515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2020/12/17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2020/12/17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09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2020/12/17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2020/12/17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73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9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>
                <a:solidFill>
                  <a:srgbClr val="000000"/>
                </a:solidFill>
              </a:rPr>
              <a:pPr/>
              <a:t>17/12/2020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1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1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3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6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0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23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0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77261290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417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2020/12/17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8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75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1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62" y="9791"/>
            <a:ext cx="7376159" cy="52530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1263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1451" indent="-271451">
              <a:buSzPct val="60000"/>
              <a:buFont typeface="Wingdings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71451" indent="-271451">
              <a:buSzPct val="60000"/>
              <a:buFont typeface="Wingdings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71451" indent="-271451">
              <a:buSzPct val="60000"/>
              <a:buFont typeface="Wingdings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71451" indent="-271451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70" y="4801131"/>
            <a:ext cx="1416886" cy="273844"/>
          </a:xfrm>
        </p:spPr>
        <p:txBody>
          <a:bodyPr/>
          <a:lstStyle/>
          <a:p>
            <a:fld id="{89E7F7A0-E517-442B-93F7-0E2B54F94E34}" type="datetime1">
              <a:rPr lang="en-GB" altLang="ja-JP" smtClean="0">
                <a:solidFill>
                  <a:prstClr val="white"/>
                </a:solidFill>
              </a:rPr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5715" y="553674"/>
            <a:ext cx="8986746" cy="424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271457" indent="-271457">
              <a:buSzPct val="60000"/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2pPr>
            <a:lvl3pPr marL="271457" indent="-271457">
              <a:buSzPct val="60000"/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3pPr>
            <a:lvl4pPr marL="271457" indent="-271457">
              <a:buSzPct val="60000"/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4pPr>
            <a:lvl5pPr marL="271457" indent="-271457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33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3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9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502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9184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0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theme" Target="../theme/theme7.xml"/><Relationship Id="rId9" Type="http://schemas.openxmlformats.org/officeDocument/2006/relationships/image" Target="../media/image1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/>
              <a:pPr/>
              <a:t>17/12/2020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222" r:id="rId2"/>
    <p:sldLayoutId id="2147484180" r:id="rId3"/>
    <p:sldLayoutId id="2147484181" r:id="rId4"/>
    <p:sldLayoutId id="2147484182" r:id="rId5"/>
    <p:sldLayoutId id="2147484216" r:id="rId6"/>
    <p:sldLayoutId id="2147484217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218" r:id="rId15"/>
    <p:sldLayoutId id="214748421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2020/12/17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2020/12/17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2020/12/17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6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2020/12/17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6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>
                <a:solidFill>
                  <a:prstClr val="white"/>
                </a:solidFill>
              </a:rPr>
              <a:pPr/>
              <a:t>17/12/2020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283"/>
            <a:ext cx="1590675" cy="4476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1560"/>
            <a:ext cx="3770767" cy="20164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934347"/>
            <a:ext cx="7050996" cy="934114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56038" y="1398277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3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14790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738913"/>
            <a:ext cx="534753" cy="29563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8B8E2-C3DB-4B2A-ADFB-45BB59B1B2E8}" type="slidenum">
              <a:rPr kumimoji="1" lang="ja-JP" alt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5" y="4820052"/>
            <a:ext cx="2826199" cy="1511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" y="4784466"/>
            <a:ext cx="1917474" cy="186720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644571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0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23" y="2212841"/>
            <a:ext cx="3082954" cy="7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axiscom.co.jp/products/p33_series/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38400" y="1963997"/>
            <a:ext cx="3340817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algn="l" defTabSz="457200"/>
            <a:r>
              <a:rPr lang="en-US" altLang="ja-JP" sz="2000" b="1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ＭＳ Ｐゴシック" panose="020B0600070205080204" pitchFamily="50" charset="-128"/>
                <a:cs typeface="+mj-cs"/>
              </a:rPr>
              <a:t> Ethernet System Controller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j-cs"/>
            </a:endParaRPr>
          </a:p>
          <a:p>
            <a:pPr lvl="0" algn="l" defTabSz="457200"/>
            <a:r>
              <a:rPr lang="en-US" altLang="ja-JP" sz="2000" b="1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b="1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WV-CU980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70649" y="3399278"/>
            <a:ext cx="101470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Ver. 1.10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057" y="732413"/>
            <a:ext cx="8545887" cy="688256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lvl="0" algn="l" defTabSz="457200">
              <a:lnSpc>
                <a:spcPts val="2400"/>
              </a:lnSpc>
            </a:pPr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a small monitoring room with limited </a:t>
            </a:r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</a:p>
          <a:p>
            <a:pPr lvl="0" algn="l" defTabSz="457200">
              <a:lnSpc>
                <a:spcPts val="2400"/>
              </a:lnSpc>
            </a:pPr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easily manage a </a:t>
            </a:r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surveillance system.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6464E6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798192" y="1385728"/>
            <a:ext cx="3233914" cy="2518156"/>
            <a:chOff x="4798192" y="1398792"/>
            <a:chExt cx="3233914" cy="2518156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099795" y="1398792"/>
              <a:ext cx="2528991" cy="3126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>
                <a:lnSpc>
                  <a:spcPct val="140000"/>
                </a:lnSpc>
              </a:pPr>
              <a:r>
                <a:rPr lang="en-US" altLang="ja-JP" sz="1600" b="1" u="sng" dirty="0">
                  <a:ln w="1905"/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Monitoring Center</a:t>
              </a: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92" y="1758511"/>
              <a:ext cx="3233914" cy="21584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1098405" y="1385728"/>
            <a:ext cx="3036648" cy="2563242"/>
            <a:chOff x="1098405" y="1385728"/>
            <a:chExt cx="3036648" cy="2563242"/>
          </a:xfrm>
        </p:grpSpPr>
        <p:sp>
          <p:nvSpPr>
            <p:cNvPr id="16" name="楕円 15"/>
            <p:cNvSpPr/>
            <p:nvPr/>
          </p:nvSpPr>
          <p:spPr>
            <a:xfrm>
              <a:off x="1098405" y="1462863"/>
              <a:ext cx="1819034" cy="137486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720" y="1385728"/>
              <a:ext cx="646170" cy="1182111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2424" y="1544004"/>
              <a:ext cx="675470" cy="603098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0950" y="2147102"/>
              <a:ext cx="1110246" cy="612855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1196" y="2296160"/>
              <a:ext cx="1403857" cy="544666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9940" y="2885030"/>
              <a:ext cx="1704109" cy="1063940"/>
            </a:xfrm>
            <a:prstGeom prst="rect">
              <a:avLst/>
            </a:prstGeom>
          </p:spPr>
        </p:pic>
      </p:grpSp>
      <p:sp>
        <p:nvSpPr>
          <p:cNvPr id="22" name="右矢印 21"/>
          <p:cNvSpPr/>
          <p:nvPr/>
        </p:nvSpPr>
        <p:spPr>
          <a:xfrm>
            <a:off x="4135053" y="2596642"/>
            <a:ext cx="509945" cy="576776"/>
          </a:xfrm>
          <a:prstGeom prst="rightArrow">
            <a:avLst/>
          </a:prstGeom>
          <a:gradFill rotWithShape="1">
            <a:gsLst>
              <a:gs pos="0">
                <a:srgbClr val="14A6DB">
                  <a:tint val="100000"/>
                  <a:shade val="100000"/>
                  <a:satMod val="130000"/>
                </a:srgbClr>
              </a:gs>
              <a:gs pos="100000">
                <a:srgbClr val="14A6DB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A6D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22720" y="4230567"/>
            <a:ext cx="7219857" cy="2943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2000" b="1" dirty="0">
                <a:solidFill>
                  <a:srgbClr val="0A54A0"/>
                </a:solidFill>
                <a:effectLst>
                  <a:glow rad="228600">
                    <a:srgbClr val="14A6DB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Introducing a new </a:t>
            </a:r>
            <a:r>
              <a:rPr lang="en-US" altLang="ja-JP" sz="2000" b="1" dirty="0" smtClean="0">
                <a:solidFill>
                  <a:srgbClr val="0A54A0"/>
                </a:solidFill>
                <a:effectLst>
                  <a:glow rad="228600">
                    <a:srgbClr val="14A6DB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 </a:t>
            </a:r>
            <a:r>
              <a:rPr lang="en-US" altLang="ja-JP" sz="2000" b="1" dirty="0">
                <a:solidFill>
                  <a:srgbClr val="0A54A0"/>
                </a:solidFill>
                <a:effectLst>
                  <a:glow rad="228600">
                    <a:srgbClr val="14A6DB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superior operability and comfort</a:t>
            </a:r>
          </a:p>
        </p:txBody>
      </p:sp>
    </p:spTree>
    <p:extLst>
      <p:ext uri="{BB962C8B-B14F-4D97-AF65-F5344CB8AC3E}">
        <p14:creationId xmlns:p14="http://schemas.microsoft.com/office/powerpoint/2010/main" val="27405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3237" y="76093"/>
            <a:ext cx="2892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Concept &amp; key </a:t>
            </a:r>
            <a:r>
              <a:rPr lang="en-US" altLang="ja-JP" sz="2400" b="1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points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6626" y="1012294"/>
            <a:ext cx="8438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 defTabSz="913154"/>
            <a:r>
              <a:rPr lang="en-US" altLang="ja-JP" sz="2000" b="1" dirty="0">
                <a:ln w="1905"/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Reduces user fatigue through an ergonomic design that simultaneously improves the quality of work while providing better overall system management. </a:t>
            </a:r>
            <a:endParaRPr lang="en-US" altLang="ja-JP" sz="2000" b="1" dirty="0">
              <a:ln w="1905"/>
              <a:effectLst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9043" y="604071"/>
            <a:ext cx="740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Accurate and intuitive camera control at your fingertips !</a:t>
            </a:r>
            <a:endParaRPr lang="en-US" altLang="ja-JP" sz="2400" b="1" dirty="0">
              <a:solidFill>
                <a:srgbClr val="6464E6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371">
            <a:off x="751599" y="1973051"/>
            <a:ext cx="4152267" cy="211506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213923" y="3972082"/>
            <a:ext cx="3265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Ethernet </a:t>
            </a:r>
            <a:r>
              <a:rPr lang="en-US" altLang="ja-JP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System</a:t>
            </a:r>
            <a:r>
              <a:rPr lang="ja-JP" altLang="en-US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Controller</a:t>
            </a:r>
          </a:p>
          <a:p>
            <a:r>
              <a:rPr lang="en-US" altLang="ja-JP" sz="2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WV-CU980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3877" y="2012404"/>
            <a:ext cx="329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ja-JP" sz="2000" b="1" dirty="0">
                <a:solidFill>
                  <a:srgbClr val="0000FF"/>
                </a:solidFill>
                <a:effectLst>
                  <a:glow rad="63500">
                    <a:srgbClr val="14A6DB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User-friendly design</a:t>
            </a:r>
            <a:endParaRPr lang="ja-JP" altLang="en-US" sz="2000" b="1" dirty="0">
              <a:solidFill>
                <a:srgbClr val="0000FF"/>
              </a:solidFill>
              <a:effectLst>
                <a:glow rad="63500">
                  <a:srgbClr val="14A6DB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33877" y="2800644"/>
            <a:ext cx="329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ja-JP" sz="2000" b="1" dirty="0">
                <a:solidFill>
                  <a:srgbClr val="0000FF"/>
                </a:solidFill>
                <a:effectLst>
                  <a:glow rad="63500">
                    <a:srgbClr val="14A6DB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Compact body</a:t>
            </a:r>
            <a:endParaRPr lang="ja-JP" altLang="en-US" sz="2000" b="1" dirty="0">
              <a:solidFill>
                <a:srgbClr val="0000FF"/>
              </a:solidFill>
              <a:effectLst>
                <a:glow rad="63500">
                  <a:srgbClr val="14A6DB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33877" y="3570977"/>
            <a:ext cx="361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ja-JP" sz="2000" b="1" dirty="0">
                <a:solidFill>
                  <a:srgbClr val="0000FF"/>
                </a:solidFill>
                <a:effectLst>
                  <a:glow rad="63500">
                    <a:srgbClr val="14A6DB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Compatibility with VMS</a:t>
            </a:r>
            <a:endParaRPr lang="ja-JP" altLang="en-US" sz="2000" b="1" dirty="0">
              <a:solidFill>
                <a:srgbClr val="0000FF"/>
              </a:solidFill>
              <a:effectLst>
                <a:glow rad="63500">
                  <a:srgbClr val="14A6DB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3237" y="76093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User-friendly design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6626" y="1012294"/>
            <a:ext cx="84383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 defTabSz="913154"/>
            <a:r>
              <a:rPr lang="en-US" altLang="ja-JP" sz="2000" b="1" dirty="0">
                <a:ln w="1905"/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The user-friendly design reduces operational strain during prolonged use.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9043" y="604071"/>
            <a:ext cx="740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Accurate and intuitive camera control at your fingertips !</a:t>
            </a:r>
            <a:endParaRPr lang="en-US" altLang="ja-JP" sz="2400" b="1" dirty="0">
              <a:solidFill>
                <a:srgbClr val="6464E6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1333686"/>
            <a:ext cx="4074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b="1" dirty="0"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The detachable 3D joystick can change the pan &amp; tilt direction of a camera, while the calibration of the lever’s position controls the camera’s pan &amp; tilt zoom functions, making tracking seamless. 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624429" y="1558317"/>
            <a:ext cx="2922481" cy="2487662"/>
            <a:chOff x="624429" y="1558317"/>
            <a:chExt cx="2922481" cy="248766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429" y="1558317"/>
              <a:ext cx="2922481" cy="1729631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988229" y="3153427"/>
              <a:ext cx="176941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Conventional </a:t>
              </a:r>
              <a:r>
                <a:rPr lang="en-US" altLang="ja-JP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model</a:t>
              </a:r>
            </a:p>
            <a:p>
              <a:r>
                <a:rPr lang="en-US" altLang="ja-JP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WV-CU950</a:t>
              </a:r>
            </a:p>
          </p:txBody>
        </p:sp>
      </p:grpSp>
      <p:sp>
        <p:nvSpPr>
          <p:cNvPr id="17" name="楕円 16"/>
          <p:cNvSpPr/>
          <p:nvPr/>
        </p:nvSpPr>
        <p:spPr>
          <a:xfrm>
            <a:off x="2656574" y="1558317"/>
            <a:ext cx="967346" cy="70198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5714935" y="2434349"/>
            <a:ext cx="1378015" cy="142230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913505" y="2167360"/>
            <a:ext cx="1769410" cy="1632398"/>
            <a:chOff x="6913505" y="2167360"/>
            <a:chExt cx="1769410" cy="1632398"/>
          </a:xfrm>
        </p:grpSpPr>
        <p:sp>
          <p:nvSpPr>
            <p:cNvPr id="22" name="正方形/長方形 21"/>
            <p:cNvSpPr/>
            <p:nvPr/>
          </p:nvSpPr>
          <p:spPr>
            <a:xfrm>
              <a:off x="6913505" y="3399648"/>
              <a:ext cx="17694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3D Joystick</a:t>
              </a: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907" y="2167360"/>
              <a:ext cx="992145" cy="1231091"/>
            </a:xfrm>
            <a:prstGeom prst="rect">
              <a:avLst/>
            </a:prstGeom>
          </p:spPr>
        </p:pic>
      </p:grpSp>
      <p:sp>
        <p:nvSpPr>
          <p:cNvPr id="24" name="右矢印 23"/>
          <p:cNvSpPr/>
          <p:nvPr/>
        </p:nvSpPr>
        <p:spPr>
          <a:xfrm>
            <a:off x="3007252" y="2842026"/>
            <a:ext cx="474314" cy="361861"/>
          </a:xfrm>
          <a:prstGeom prst="rightArrow">
            <a:avLst/>
          </a:prstGeom>
          <a:gradFill rotWithShape="1">
            <a:gsLst>
              <a:gs pos="0">
                <a:srgbClr val="14A6DB">
                  <a:tint val="100000"/>
                  <a:shade val="100000"/>
                  <a:satMod val="130000"/>
                </a:srgbClr>
              </a:gs>
              <a:gs pos="100000">
                <a:srgbClr val="14A6DB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A6D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49976" y="4223043"/>
            <a:ext cx="804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Redesigned button layout provides smoother camera and recorder control.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3590296" y="2260303"/>
            <a:ext cx="3323209" cy="2063277"/>
            <a:chOff x="3588206" y="2069432"/>
            <a:chExt cx="3529659" cy="2295083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919" y="2069432"/>
              <a:ext cx="3493946" cy="2295083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3588206" y="2326164"/>
              <a:ext cx="1769410" cy="445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WV-CU980</a:t>
              </a:r>
              <a:endParaRPr lang="en-US" altLang="ja-JP" sz="2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3623919" y="3041480"/>
            <a:ext cx="2222705" cy="1095324"/>
          </a:xfrm>
          <a:prstGeom prst="rect">
            <a:avLst/>
          </a:prstGeom>
          <a:gradFill rotWithShape="1">
            <a:gsLst>
              <a:gs pos="0">
                <a:srgbClr val="14A6DB">
                  <a:tint val="100000"/>
                  <a:shade val="100000"/>
                  <a:satMod val="130000"/>
                </a:srgbClr>
              </a:gs>
              <a:gs pos="100000">
                <a:srgbClr val="14A6DB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softEdge rad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5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24" grpId="0" animBg="1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3237" y="76093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Compact body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9043" y="604071"/>
            <a:ext cx="8363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With its separated joystick and </a:t>
            </a:r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compact </a:t>
            </a:r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main body design, </a:t>
            </a:r>
            <a:endParaRPr lang="en-US" altLang="ja-JP" sz="2400" b="1" dirty="0" smtClean="0">
              <a:solidFill>
                <a:srgbClr val="6464E6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lvl="0" algn="l" defTabSz="457200"/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the </a:t>
            </a:r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WV-CU980 is perfect in areas where space is limited. </a:t>
            </a:r>
          </a:p>
        </p:txBody>
      </p:sp>
      <p:sp>
        <p:nvSpPr>
          <p:cNvPr id="30" name="右矢印 29"/>
          <p:cNvSpPr/>
          <p:nvPr/>
        </p:nvSpPr>
        <p:spPr>
          <a:xfrm>
            <a:off x="4387329" y="2299864"/>
            <a:ext cx="474314" cy="807859"/>
          </a:xfrm>
          <a:prstGeom prst="rightArrow">
            <a:avLst/>
          </a:prstGeom>
          <a:gradFill rotWithShape="1">
            <a:gsLst>
              <a:gs pos="0">
                <a:srgbClr val="14A6DB">
                  <a:tint val="100000"/>
                  <a:shade val="100000"/>
                  <a:satMod val="130000"/>
                </a:srgbClr>
              </a:gs>
              <a:gs pos="100000">
                <a:srgbClr val="14A6DB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A6D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920322" y="3680347"/>
            <a:ext cx="2993394" cy="520121"/>
            <a:chOff x="5002307" y="3776504"/>
            <a:chExt cx="2993394" cy="520121"/>
          </a:xfrm>
        </p:grpSpPr>
        <p:sp>
          <p:nvSpPr>
            <p:cNvPr id="32" name="正方形/長方形 31"/>
            <p:cNvSpPr/>
            <p:nvPr/>
          </p:nvSpPr>
          <p:spPr>
            <a:xfrm>
              <a:off x="5002307" y="3776504"/>
              <a:ext cx="29828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Main body      :  </a:t>
              </a:r>
              <a:r>
                <a:rPr lang="pl-PL" altLang="ja-JP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237 (W) x 173 (D) mm</a:t>
              </a:r>
              <a:r>
                <a:rPr lang="en-US" altLang="ja-JP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012899" y="3988848"/>
              <a:ext cx="29828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Joystick body :  </a:t>
              </a:r>
              <a:r>
                <a:rPr lang="pl-PL" altLang="ja-JP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113 (W) x 206 (D) mm</a:t>
              </a:r>
              <a:endParaRPr lang="en-US" altLang="ja-JP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853603" y="3680347"/>
            <a:ext cx="3054522" cy="520121"/>
            <a:chOff x="935588" y="3776504"/>
            <a:chExt cx="3054522" cy="520121"/>
          </a:xfrm>
        </p:grpSpPr>
        <p:sp>
          <p:nvSpPr>
            <p:cNvPr id="35" name="正方形/長方形 34"/>
            <p:cNvSpPr/>
            <p:nvPr/>
          </p:nvSpPr>
          <p:spPr>
            <a:xfrm>
              <a:off x="935588" y="3776504"/>
              <a:ext cx="30545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Main body      :  </a:t>
              </a:r>
              <a:r>
                <a:rPr lang="pl-PL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en-US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90</a:t>
              </a:r>
              <a:r>
                <a:rPr lang="pl-PL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 (W) x </a:t>
              </a:r>
              <a:r>
                <a:rPr lang="en-US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221</a:t>
              </a:r>
              <a:r>
                <a:rPr lang="pl-PL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 (D) mm </a:t>
              </a:r>
              <a:r>
                <a:rPr lang="en-US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935588" y="3988848"/>
              <a:ext cx="29762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Joystick body :  </a:t>
              </a:r>
              <a:r>
                <a:rPr lang="pl-PL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en-US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34</a:t>
              </a:r>
              <a:r>
                <a:rPr lang="pl-PL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 (W) x </a:t>
              </a:r>
              <a:r>
                <a:rPr lang="en-US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222</a:t>
              </a:r>
              <a:r>
                <a:rPr lang="pl-PL" altLang="ja-JP" b="1" dirty="0">
                  <a:solidFill>
                    <a:srgbClr val="080808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 (D) mm</a:t>
              </a:r>
              <a:endParaRPr lang="en-US" altLang="ja-JP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75215" y="1450482"/>
            <a:ext cx="3801256" cy="2136958"/>
            <a:chOff x="457200" y="1546639"/>
            <a:chExt cx="3801256" cy="2136958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728665"/>
              <a:ext cx="3801256" cy="1954932"/>
            </a:xfrm>
            <a:prstGeom prst="rect">
              <a:avLst/>
            </a:prstGeom>
          </p:spPr>
        </p:pic>
        <p:sp>
          <p:nvSpPr>
            <p:cNvPr id="39" name="正方形/長方形 38"/>
            <p:cNvSpPr/>
            <p:nvPr/>
          </p:nvSpPr>
          <p:spPr>
            <a:xfrm>
              <a:off x="2318265" y="1546639"/>
              <a:ext cx="17694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WV-CU950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4963001" y="1450482"/>
            <a:ext cx="3516174" cy="2334889"/>
            <a:chOff x="5044986" y="1546639"/>
            <a:chExt cx="3516174" cy="2334889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4986" y="2107521"/>
              <a:ext cx="3258570" cy="1774007"/>
            </a:xfrm>
            <a:prstGeom prst="rect">
              <a:avLst/>
            </a:prstGeom>
          </p:spPr>
        </p:pic>
        <p:sp>
          <p:nvSpPr>
            <p:cNvPr id="42" name="正方形/長方形 41"/>
            <p:cNvSpPr/>
            <p:nvPr/>
          </p:nvSpPr>
          <p:spPr>
            <a:xfrm>
              <a:off x="6791750" y="1546639"/>
              <a:ext cx="17694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WV-CU980</a:t>
              </a:r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4005690" y="4200468"/>
            <a:ext cx="4952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solidFill>
                  <a:srgbClr val="176AB7"/>
                </a:solidFill>
                <a:effectLst>
                  <a:glow rad="101600">
                    <a:srgbClr val="14A6DB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Reduces space requirements by 30%</a:t>
            </a:r>
          </a:p>
        </p:txBody>
      </p:sp>
    </p:spTree>
    <p:extLst>
      <p:ext uri="{BB962C8B-B14F-4D97-AF65-F5344CB8AC3E}">
        <p14:creationId xmlns:p14="http://schemas.microsoft.com/office/powerpoint/2010/main" val="13096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3237" y="76093"/>
            <a:ext cx="3217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Compatibility with VMS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9043" y="604071"/>
            <a:ext cx="8195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Provide improved efficiency and intuitive operational </a:t>
            </a:r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controls</a:t>
            </a:r>
          </a:p>
          <a:p>
            <a:pPr lvl="0" algn="l" defTabSz="457200"/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to </a:t>
            </a:r>
            <a:r>
              <a:rPr lang="en-US" altLang="ja-JP" sz="2400" b="1" dirty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any compatible VMS platform via </a:t>
            </a:r>
            <a:r>
              <a:rPr lang="en-US" altLang="ja-JP" sz="2400" b="1" dirty="0" smtClean="0">
                <a:solidFill>
                  <a:srgbClr val="6464E6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network</a:t>
            </a:r>
            <a:endParaRPr lang="en-US" altLang="ja-JP" sz="2400" b="1" dirty="0">
              <a:solidFill>
                <a:srgbClr val="6464E6"/>
              </a:solidFill>
              <a:effectLst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887150" y="1731915"/>
            <a:ext cx="2659713" cy="1581786"/>
            <a:chOff x="887150" y="1731915"/>
            <a:chExt cx="2659713" cy="1581786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150" y="1731915"/>
              <a:ext cx="2659713" cy="1449394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1026791" y="2913591"/>
              <a:ext cx="17694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WV-CU980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3486307" y="2252698"/>
            <a:ext cx="873496" cy="151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4359803" y="1448590"/>
            <a:ext cx="3862988" cy="1665056"/>
            <a:chOff x="4359803" y="1448590"/>
            <a:chExt cx="3862988" cy="1665056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9803" y="1694530"/>
              <a:ext cx="2093578" cy="14191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001" y="1448590"/>
              <a:ext cx="1420471" cy="215087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6453381" y="2151852"/>
              <a:ext cx="17694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Video</a:t>
              </a:r>
              <a:r>
                <a:rPr lang="ja-JP" altLang="en-US" sz="2000" b="1" dirty="0"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2000" b="1" dirty="0"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Insight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430526" y="3313701"/>
            <a:ext cx="3483763" cy="1217753"/>
            <a:chOff x="4430526" y="3313701"/>
            <a:chExt cx="3483763" cy="1217753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526" y="3313701"/>
              <a:ext cx="2022855" cy="121775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12" y="3893586"/>
              <a:ext cx="1285777" cy="318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6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3237" y="76093"/>
            <a:ext cx="194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/>
            <a:r>
              <a:rPr lang="en-US" altLang="ja-JP" sz="2400" b="1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Specifications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41492"/>
              </p:ext>
            </p:extLst>
          </p:nvPr>
        </p:nvGraphicFramePr>
        <p:xfrm>
          <a:off x="124624" y="645576"/>
          <a:ext cx="8871600" cy="400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03">
                  <a:extLst>
                    <a:ext uri="{9D8B030D-6E8A-4147-A177-3AD203B41FA5}">
                      <a16:colId xmlns:a16="http://schemas.microsoft.com/office/drawing/2014/main" val="1413746876"/>
                    </a:ext>
                  </a:extLst>
                </a:gridCol>
                <a:gridCol w="1297749">
                  <a:extLst>
                    <a:ext uri="{9D8B030D-6E8A-4147-A177-3AD203B41FA5}">
                      <a16:colId xmlns:a16="http://schemas.microsoft.com/office/drawing/2014/main" val="3299942176"/>
                    </a:ext>
                  </a:extLst>
                </a:gridCol>
                <a:gridCol w="3205993">
                  <a:extLst>
                    <a:ext uri="{9D8B030D-6E8A-4147-A177-3AD203B41FA5}">
                      <a16:colId xmlns:a16="http://schemas.microsoft.com/office/drawing/2014/main" val="1411237913"/>
                    </a:ext>
                  </a:extLst>
                </a:gridCol>
                <a:gridCol w="3121655">
                  <a:extLst>
                    <a:ext uri="{9D8B030D-6E8A-4147-A177-3AD203B41FA5}">
                      <a16:colId xmlns:a16="http://schemas.microsoft.com/office/drawing/2014/main" val="949083628"/>
                    </a:ext>
                  </a:extLst>
                </a:gridCol>
              </a:tblGrid>
              <a:tr h="211887">
                <a:tc gridSpan="2">
                  <a:txBody>
                    <a:bodyPr/>
                    <a:lstStyle/>
                    <a:p>
                      <a:r>
                        <a:rPr kumimoji="1" lang="en-US" altLang="ja-JP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>
                    <a:solidFill>
                      <a:srgbClr val="6464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WV-CU980</a:t>
                      </a:r>
                      <a:endParaRPr kumimoji="1" lang="ja-JP" altLang="en-US" sz="1400" b="1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>
                    <a:solidFill>
                      <a:srgbClr val="646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WV-CU950</a:t>
                      </a:r>
                      <a:endParaRPr kumimoji="1" lang="ja-JP" altLang="en-US" sz="1400" b="1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>
                    <a:solidFill>
                      <a:srgbClr val="646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59108"/>
                  </a:ext>
                </a:extLst>
              </a:tr>
              <a:tr h="1720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Connected</a:t>
                      </a:r>
                      <a:br>
                        <a:rPr kumimoji="1" lang="en-US" altLang="ja-JP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</a:b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Software 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＆ 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Device</a:t>
                      </a: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 &amp; VMS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ASM300 / Video Insight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A54A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ASM200 / ASM300 / Video Insight/ASC970</a:t>
                      </a:r>
                    </a:p>
                  </a:txBody>
                  <a:tcPr marL="99060" marR="99060" marT="18000" marB="18000" anchor="ctr"/>
                </a:tc>
                <a:extLst>
                  <a:ext uri="{0D108BD9-81ED-4DB2-BD59-A6C34878D82A}">
                    <a16:rowId xmlns:a16="http://schemas.microsoft.com/office/drawing/2014/main" val="297221518"/>
                  </a:ext>
                </a:extLst>
              </a:tr>
              <a:tr h="1046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Analog devices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(PS-Data/Terminal)   (RS485)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extLst>
                  <a:ext uri="{0D108BD9-81ED-4DB2-BD59-A6C34878D82A}">
                    <a16:rowId xmlns:a16="http://schemas.microsoft.com/office/drawing/2014/main" val="1033428113"/>
                  </a:ext>
                </a:extLst>
              </a:tr>
              <a:tr h="180014"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/>
                        <a:t>Structure</a:t>
                      </a:r>
                      <a:endParaRPr kumimoji="1" lang="en-US" altLang="ja-JP" sz="1000" dirty="0"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Joystick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PTZ, TOP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button, 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A/B button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3376059435"/>
                  </a:ext>
                </a:extLst>
              </a:tr>
              <a:tr h="206765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T="18000" marB="1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selecting devices (18 buttons) ,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 (10 buttons)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selecting devices  (18 buttons), function (22 buttons)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519566661"/>
                  </a:ext>
                </a:extLst>
              </a:tr>
              <a:tr h="159693">
                <a:tc vMerge="1">
                  <a:txBody>
                    <a:bodyPr/>
                    <a:lstStyle/>
                    <a:p>
                      <a:endParaRPr kumimoji="1" lang="en-US" altLang="ja-JP" sz="10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T="18000" marB="18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Recorder control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buttons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jog dial / Jog shuttle / 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3467544568"/>
                  </a:ext>
                </a:extLst>
              </a:tr>
              <a:tr h="1596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LCD 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lines 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× 16 characters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lines x 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characters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3946991020"/>
                  </a:ext>
                </a:extLst>
              </a:tr>
              <a:tr h="159693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marT="18000" marB="1800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Indicator (LED)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/ Alarm / Alarm suspend / SEL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/ Alarm / Alarm suspend / Holed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3835760901"/>
                  </a:ext>
                </a:extLst>
              </a:tr>
              <a:tr h="159693">
                <a:tc rowSpan="7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/>
                        <a:t>Functions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 Display  Control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 gridSpan="2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1/4/9/16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images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Sequence, Group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 hMerge="1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4180569429"/>
                  </a:ext>
                </a:extLst>
              </a:tr>
              <a:tr h="153141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Camera Control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 gridSpan="2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 / Tilt / Zoom / Focus / Iris / Preset / AUX  / Wiper / Auto tracking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 hMerge="1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3996011154"/>
                  </a:ext>
                </a:extLst>
              </a:tr>
              <a:tr h="181848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Recorder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 gridSpan="2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 / Fast Play / Step / Skip / Jump / GoToLast  / Manual REC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 hMerge="1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1404613618"/>
                  </a:ext>
                </a:extLst>
              </a:tr>
              <a:tr h="159693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Alarm Control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 gridSpan="2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Reset / Select / Ack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 hMerge="1"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824233088"/>
                  </a:ext>
                </a:extLst>
              </a:tr>
              <a:tr h="286186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Joystick Adjustment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moving direction (PAN/TILT)</a:t>
                      </a:r>
                    </a:p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Calibration of lever position</a:t>
                      </a:r>
                      <a:r>
                        <a:rPr kumimoji="1" lang="en-US" altLang="ja-JP" sz="1050" b="1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1" lang="en-US" altLang="ja-JP" sz="105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user)</a:t>
                      </a:r>
                      <a:endParaRPr kumimoji="1" lang="ja-JP" altLang="en-US" sz="105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135603629"/>
                  </a:ext>
                </a:extLst>
              </a:tr>
              <a:tr h="15969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Firmware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 by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user (with 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PSSCT)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available by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user 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3002668315"/>
                  </a:ext>
                </a:extLst>
              </a:tr>
              <a:tr h="180014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Communication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Secure mode / Compatible mode 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CU950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protocol </a:t>
                      </a:r>
                      <a:r>
                        <a:rPr kumimoji="1" lang="en-US" altLang="ja-JP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(Compatible</a:t>
                      </a:r>
                      <a:r>
                        <a:rPr kumimoji="1" lang="en-US" altLang="ja-JP" sz="10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mode)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759796718"/>
                  </a:ext>
                </a:extLst>
              </a:tr>
              <a:tr h="18001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Dimensions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Main Unit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237  x 45  x 173 mm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({9-11/32  x 1-25/32 x 6-13/16 inches)</a:t>
                      </a: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290 x 111 x 221 mm(11-13/32 x 4-3/8 x 8-11/16 inches)</a:t>
                      </a: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3808160511"/>
                  </a:ext>
                </a:extLst>
              </a:tr>
              <a:tr h="16983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Joystick Unit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113 x 121 x 206 mm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(4-7/16 x 4-25/32  x 8-1/8 inches)</a:t>
                      </a: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134 x 131 x 222 mm(5-9/32 x 5-5/32 x 8-3/4 inches)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685394238"/>
                  </a:ext>
                </a:extLst>
              </a:tr>
              <a:tr h="18001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Weight (without the AC adaptor)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Main : 0.84 kg 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{1.85 lbs}, Joystick : 0.64 kg {1.41 lbs}</a:t>
                      </a: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Main : 1.3 kg {2.87 lbs}, Joystick : 0.8 kg {1.77 lbs}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1928060385"/>
                  </a:ext>
                </a:extLst>
              </a:tr>
              <a:tr h="18001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Power Source, Operating Temperature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 anchor="ctr"/>
                </a:tc>
                <a:tc hMerge="1"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60" marR="9906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t-IT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DC 12 V 250 mA, 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0 °C to +50 °C {32 °F to +122 °F}</a:t>
                      </a:r>
                    </a:p>
                  </a:txBody>
                  <a:tcPr marL="19500" marR="195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t-IT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9 V DC, 600 mA, -10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 °C to +50 °C {14 °F to +122 °F}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19500" marR="19500" marT="18000" marB="18000"/>
                </a:tc>
                <a:extLst>
                  <a:ext uri="{0D108BD9-81ED-4DB2-BD59-A6C34878D82A}">
                    <a16:rowId xmlns:a16="http://schemas.microsoft.com/office/drawing/2014/main" val="2544155104"/>
                  </a:ext>
                </a:extLst>
              </a:tr>
            </a:tbl>
          </a:graphicData>
        </a:graphic>
      </p:graphicFrame>
      <p:pic>
        <p:nvPicPr>
          <p:cNvPr id="16" name="Picture 208" descr="ucm_stg_cnt_0482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10" y="645576"/>
            <a:ext cx="733507" cy="2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365">
            <a:off x="4875058" y="589844"/>
            <a:ext cx="589830" cy="33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1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621</Words>
  <Application>Microsoft Office PowerPoint</Application>
  <PresentationFormat>画面に合わせる (16:9)</PresentationFormat>
  <Paragraphs>97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8</vt:i4>
      </vt:variant>
    </vt:vector>
  </HeadingPairs>
  <TitlesOfParts>
    <vt:vector size="27" baseType="lpstr">
      <vt:lpstr>Arial Unicode MS</vt:lpstr>
      <vt:lpstr>HGPｺﾞｼｯｸE</vt:lpstr>
      <vt:lpstr>Meiryo UI</vt:lpstr>
      <vt:lpstr>ＭＳ Ｐゴシック</vt:lpstr>
      <vt:lpstr>ＭＳ Ｐ明朝</vt:lpstr>
      <vt:lpstr>游ゴシック</vt:lpstr>
      <vt:lpstr>Arial</vt:lpstr>
      <vt:lpstr>Calibri</vt:lpstr>
      <vt:lpstr>Tahoma</vt:lpstr>
      <vt:lpstr>Wingdings</vt:lpstr>
      <vt:lpstr>Office Theme</vt:lpstr>
      <vt:lpstr>Public テンプレート</vt:lpstr>
      <vt:lpstr>Internal only テンプレート</vt:lpstr>
      <vt:lpstr>Preliminary テンプレート</vt:lpstr>
      <vt:lpstr>Tentative テンプレート</vt:lpstr>
      <vt:lpstr>2_Office Theme</vt:lpstr>
      <vt:lpstr>4_デザインの設定</vt:lpstr>
      <vt:lpstr>5_デザインの設定</vt:lpstr>
      <vt:lpstr>6_デザインの設定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2020-12-17T03:56:03Z</dcterms:modified>
</cp:coreProperties>
</file>