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78" r:id="rId1"/>
    <p:sldMasterId id="2147483650" r:id="rId2"/>
    <p:sldMasterId id="2147483652" r:id="rId3"/>
    <p:sldMasterId id="2147483687" r:id="rId4"/>
    <p:sldMasterId id="2147483699" r:id="rId5"/>
    <p:sldMasterId id="2147484203" r:id="rId6"/>
  </p:sldMasterIdLst>
  <p:notesMasterIdLst>
    <p:notesMasterId r:id="rId15"/>
  </p:notesMasterIdLst>
  <p:handoutMasterIdLst>
    <p:handoutMasterId r:id="rId16"/>
  </p:handoutMasterIdLst>
  <p:sldIdLst>
    <p:sldId id="1397" r:id="rId7"/>
    <p:sldId id="1496" r:id="rId8"/>
    <p:sldId id="1500" r:id="rId9"/>
    <p:sldId id="1456" r:id="rId10"/>
    <p:sldId id="1498" r:id="rId11"/>
    <p:sldId id="1499" r:id="rId12"/>
    <p:sldId id="1422" r:id="rId13"/>
    <p:sldId id="1404" r:id="rId14"/>
  </p:sldIdLst>
  <p:sldSz cx="9144000" cy="5143500" type="screen16x9"/>
  <p:notesSz cx="9939338" cy="6807200"/>
  <p:custDataLst>
    <p:tags r:id="rId17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">
          <p15:clr>
            <a:srgbClr val="A4A3A4"/>
          </p15:clr>
        </p15:guide>
        <p15:guide id="2" orient="horz" pos="1769">
          <p15:clr>
            <a:srgbClr val="A4A3A4"/>
          </p15:clr>
        </p15:guide>
        <p15:guide id="3" orient="horz" pos="2486">
          <p15:clr>
            <a:srgbClr val="A4A3A4"/>
          </p15:clr>
        </p15:guide>
        <p15:guide id="4" orient="horz" pos="2249">
          <p15:clr>
            <a:srgbClr val="A4A3A4"/>
          </p15:clr>
        </p15:guide>
        <p15:guide id="5" pos="1406">
          <p15:clr>
            <a:srgbClr val="A4A3A4"/>
          </p15:clr>
        </p15:guide>
        <p15:guide id="6" pos="3315">
          <p15:clr>
            <a:srgbClr val="A4A3A4"/>
          </p15:clr>
        </p15:guide>
        <p15:guide id="7" pos="1695">
          <p15:clr>
            <a:srgbClr val="A4A3A4"/>
          </p15:clr>
        </p15:guide>
        <p15:guide id="8" pos="90">
          <p15:clr>
            <a:srgbClr val="A4A3A4"/>
          </p15:clr>
        </p15:guide>
        <p15:guide id="9" pos="5692">
          <p15:clr>
            <a:srgbClr val="A4A3A4"/>
          </p15:clr>
        </p15:guide>
        <p15:guide id="10" pos="4468">
          <p15:clr>
            <a:srgbClr val="A4A3A4"/>
          </p15:clr>
        </p15:guide>
        <p15:guide id="11" pos="2815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F"/>
    <a:srgbClr val="7FE6FF"/>
    <a:srgbClr val="8FA3F9"/>
    <a:srgbClr val="09B3F7"/>
    <a:srgbClr val="0000FF"/>
    <a:srgbClr val="96E6FF"/>
    <a:srgbClr val="7FDEFF"/>
    <a:srgbClr val="ABABAB"/>
    <a:srgbClr val="87E1FF"/>
    <a:srgbClr val="87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491" autoAdjust="0"/>
  </p:normalViewPr>
  <p:slideViewPr>
    <p:cSldViewPr snapToGrid="0" snapToObjects="1">
      <p:cViewPr varScale="1">
        <p:scale>
          <a:sx n="105" d="100"/>
          <a:sy n="105" d="100"/>
        </p:scale>
        <p:origin x="68" y="236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2144"/>
        <p:guide pos="313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6-485D-9EA1-0A09A7FC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0-482F-ADE2-6B91C4CEF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441" y="1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9588"/>
            <a:ext cx="45402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4" y="3233077"/>
            <a:ext cx="7953690" cy="30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441" y="6466155"/>
            <a:ext cx="4306676" cy="3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865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54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58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0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2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8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4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82536021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36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752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515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09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print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4"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73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9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>
                <a:solidFill>
                  <a:srgbClr val="000000"/>
                </a:solidFill>
              </a:rPr>
              <a:pPr/>
              <a:t>04/10/2019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1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9" b="10375"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1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3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6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0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23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0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477261290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417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2019/10/4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5148"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5"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2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285021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4710363" y="4893469"/>
            <a:ext cx="137753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Preliminary</a:t>
            </a:r>
            <a:endParaRPr lang="en-US" altLang="ja-JP" sz="1600" b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45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b="41239"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0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/>
              <a:pPr/>
              <a:t>04/10/2019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222" r:id="rId2"/>
    <p:sldLayoutId id="2147484180" r:id="rId3"/>
    <p:sldLayoutId id="2147484181" r:id="rId4"/>
    <p:sldLayoutId id="2147484182" r:id="rId5"/>
    <p:sldLayoutId id="2147484216" r:id="rId6"/>
    <p:sldLayoutId id="2147484217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218" r:id="rId15"/>
    <p:sldLayoutId id="214748421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2019/10/4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2019/10/4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6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41239"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>
                <a:solidFill>
                  <a:prstClr val="white"/>
                </a:solidFill>
              </a:rPr>
              <a:pPr/>
              <a:t>04/10/2019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5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ecurity.panasonic.com/support/info/%20%3cControl%20No.:%20C0504%3e.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298503" y="2174717"/>
            <a:ext cx="5584617" cy="451856"/>
          </a:xfrm>
        </p:spPr>
        <p:txBody>
          <a:bodyPr>
            <a:noAutofit/>
          </a:bodyPr>
          <a:lstStyle/>
          <a:p>
            <a:pPr fontAlgn="base"/>
            <a:r>
              <a:rPr kumimoji="1" lang="es-ES" altLang="ja-JP" sz="1600" b="1" dirty="0">
                <a:latin typeface="Calibri" panose="020F0502020204030204" pitchFamily="34" charset="0"/>
              </a:rPr>
              <a:t>Fiber Optic Media Converter Unit </a:t>
            </a:r>
            <a:endParaRPr kumimoji="1" lang="ja-JP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61251" y="2449026"/>
            <a:ext cx="7808858" cy="107721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l"/>
            <a:r>
              <a:rPr lang="en-US" altLang="ja-JP" sz="3200" b="1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WV-X65F1 </a:t>
            </a:r>
            <a:r>
              <a:rPr lang="en-US" altLang="ja-JP" sz="1800" b="1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IR PTZ  and outdoor PTZ cameras)  </a:t>
            </a:r>
          </a:p>
          <a:p>
            <a:pPr algn="l"/>
            <a:r>
              <a:rPr lang="en-US" altLang="ja-JP" sz="3200" b="1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WV-S25F1 </a:t>
            </a:r>
            <a:r>
              <a:rPr lang="en-US" altLang="ja-JP" sz="1800" b="1" dirty="0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outdoor Dome and 360-degree cameras)</a:t>
            </a:r>
          </a:p>
        </p:txBody>
      </p:sp>
      <p:sp>
        <p:nvSpPr>
          <p:cNvPr id="8" name="サブタイトル 5"/>
          <p:cNvSpPr txBox="1">
            <a:spLocks/>
          </p:cNvSpPr>
          <p:nvPr/>
        </p:nvSpPr>
        <p:spPr>
          <a:xfrm>
            <a:off x="1362849" y="3798041"/>
            <a:ext cx="1043797" cy="33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1" lang="en-US" altLang="ja-JP" sz="1600" b="1" dirty="0" smtClean="0">
                <a:effectLst/>
                <a:latin typeface="Calibri" panose="020F0502020204030204" pitchFamily="34" charset="0"/>
              </a:rPr>
              <a:t>Ver. </a:t>
            </a:r>
            <a:r>
              <a:rPr kumimoji="1" lang="en-US" altLang="ja-JP" sz="1600" b="1" dirty="0" smtClean="0">
                <a:effectLst/>
                <a:latin typeface="Calibri" panose="020F0502020204030204" pitchFamily="34" charset="0"/>
              </a:rPr>
              <a:t>1.01</a:t>
            </a:r>
            <a:endParaRPr kumimoji="0" lang="en-US" altLang="ja-JP" sz="16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サブタイトル 5"/>
          <p:cNvSpPr>
            <a:spLocks noGrp="1"/>
          </p:cNvSpPr>
          <p:nvPr>
            <p:ph type="subTitle" idx="1"/>
          </p:nvPr>
        </p:nvSpPr>
        <p:spPr>
          <a:xfrm>
            <a:off x="1301814" y="4223723"/>
            <a:ext cx="4260786" cy="383446"/>
          </a:xfrm>
        </p:spPr>
        <p:txBody>
          <a:bodyPr>
            <a:noAutofit/>
          </a:bodyPr>
          <a:lstStyle/>
          <a:p>
            <a:r>
              <a:rPr kumimoji="1" lang="en-US" altLang="ja-JP" sz="1600" b="1" dirty="0">
                <a:latin typeface="Calibri" panose="020F0502020204030204" pitchFamily="34" charset="0"/>
              </a:rPr>
              <a:t>Panasonic </a:t>
            </a:r>
            <a:r>
              <a:rPr kumimoji="1" lang="en-US" altLang="ja-JP" sz="1600" b="1" dirty="0" err="1">
                <a:latin typeface="Calibri" panose="020F0502020204030204" pitchFamily="34" charset="0"/>
              </a:rPr>
              <a:t>i</a:t>
            </a:r>
            <a:r>
              <a:rPr kumimoji="1" lang="en-US" altLang="ja-JP" sz="1600" b="1" dirty="0">
                <a:latin typeface="Calibri" panose="020F0502020204030204" pitchFamily="34" charset="0"/>
              </a:rPr>
              <a:t>-PRO Sensing Solutions Co., </a:t>
            </a:r>
            <a:r>
              <a:rPr kumimoji="1" lang="en-US" altLang="ja-JP" sz="1600" b="1" dirty="0" smtClean="0">
                <a:latin typeface="Calibri" panose="020F0502020204030204" pitchFamily="34" charset="0"/>
              </a:rPr>
              <a:t>Ltd.</a:t>
            </a:r>
            <a:endParaRPr kumimoji="1" lang="en-US" altLang="ja-JP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4334556" y="3392385"/>
            <a:ext cx="4496221" cy="1074458"/>
            <a:chOff x="4536636" y="3624777"/>
            <a:chExt cx="4496221" cy="1074458"/>
          </a:xfrm>
        </p:grpSpPr>
        <p:sp>
          <p:nvSpPr>
            <p:cNvPr id="14" name="角丸四角形 13"/>
            <p:cNvSpPr/>
            <p:nvPr/>
          </p:nvSpPr>
          <p:spPr>
            <a:xfrm>
              <a:off x="4536636" y="3891968"/>
              <a:ext cx="4496221" cy="807267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665283" y="3624777"/>
              <a:ext cx="765546" cy="344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Benefit</a:t>
              </a:r>
              <a:endParaRPr lang="en-US" altLang="ja-JP" sz="1600" b="1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3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236950" y="894179"/>
            <a:ext cx="3927546" cy="294302"/>
          </a:xfrm>
          <a:prstGeom prst="rect">
            <a:avLst/>
          </a:prstGeom>
          <a:noFill/>
        </p:spPr>
        <p:txBody>
          <a:bodyPr wrap="square" lIns="0" tIns="36000" rIns="0" bIns="36000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2000" b="1" u="sng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</a:t>
            </a:r>
            <a:r>
              <a:rPr lang="en-US" altLang="ja-JP" sz="2000" b="1" u="sng" dirty="0" smtClean="0"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altLang="ja-JP" sz="2000" b="1" u="sng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fiber optic </a:t>
            </a:r>
            <a:r>
              <a:rPr lang="en-US" altLang="ja-JP" sz="2000" b="1" u="sng" dirty="0" smtClean="0"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cable used</a:t>
            </a:r>
            <a:r>
              <a:rPr lang="en-US" altLang="ja-JP" sz="2000" b="1" u="sng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0" name="Slide Number Placeholder 8"/>
          <p:cNvSpPr txBox="1">
            <a:spLocks/>
          </p:cNvSpPr>
          <p:nvPr/>
        </p:nvSpPr>
        <p:spPr>
          <a:xfrm>
            <a:off x="4359803" y="4885171"/>
            <a:ext cx="396000" cy="1853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/>
            <a:fld id="{0BED32BD-2AB6-2D40-A7A5-FA318B8F471B}" type="slidenum">
              <a:rPr lang="en-US" sz="1000" smtClean="0">
                <a:latin typeface="Calibri" panose="020F0502020204030204" pitchFamily="34" charset="0"/>
              </a:rPr>
              <a:pPr algn="ctr"/>
              <a:t>2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90459" y="1240729"/>
            <a:ext cx="2119188" cy="1553872"/>
            <a:chOff x="190459" y="1240729"/>
            <a:chExt cx="2119188" cy="155387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90459" y="1240729"/>
              <a:ext cx="1249210" cy="27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Oil pipe line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241" y="1514330"/>
              <a:ext cx="1920406" cy="12802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グループ化 30"/>
          <p:cNvGrpSpPr/>
          <p:nvPr/>
        </p:nvGrpSpPr>
        <p:grpSpPr>
          <a:xfrm>
            <a:off x="389241" y="2675513"/>
            <a:ext cx="2810076" cy="1277047"/>
            <a:chOff x="389241" y="2675513"/>
            <a:chExt cx="2810076" cy="1277047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389241" y="3678959"/>
              <a:ext cx="779996" cy="27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Tunnel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172" y="2675513"/>
              <a:ext cx="2089145" cy="12713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9" name="グループ化 28"/>
          <p:cNvGrpSpPr/>
          <p:nvPr/>
        </p:nvGrpSpPr>
        <p:grpSpPr>
          <a:xfrm>
            <a:off x="2342749" y="1437419"/>
            <a:ext cx="2064173" cy="1628662"/>
            <a:chOff x="2342749" y="1437419"/>
            <a:chExt cx="2064173" cy="162866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3534855" y="1437419"/>
              <a:ext cx="872067" cy="27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Bridge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749" y="1745214"/>
              <a:ext cx="1979088" cy="1320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3" name="グループ化 32"/>
          <p:cNvGrpSpPr/>
          <p:nvPr/>
        </p:nvGrpSpPr>
        <p:grpSpPr>
          <a:xfrm>
            <a:off x="6582649" y="1294744"/>
            <a:ext cx="2131581" cy="1792466"/>
            <a:chOff x="6679359" y="1586575"/>
            <a:chExt cx="2131581" cy="1792466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679359" y="1586575"/>
              <a:ext cx="2131581" cy="1792466"/>
              <a:chOff x="6679359" y="1586575"/>
              <a:chExt cx="2131581" cy="1792466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6679359" y="1586575"/>
                <a:ext cx="2131581" cy="179246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6782613" y="1721115"/>
                <a:ext cx="1787683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3154" fontAlgn="base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800" b="1" dirty="0" smtClean="0">
                    <a:ln w="1905"/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Meiryo UI" panose="020B0604030504040204" pitchFamily="50" charset="-128"/>
                    <a:cs typeface="Meiryo UI" panose="020B0604030504040204" pitchFamily="50" charset="-128"/>
                  </a:rPr>
                  <a:t>Monitoring center</a:t>
                </a:r>
                <a:endParaRPr lang="en-US" altLang="ja-JP" sz="1800" b="1" dirty="0">
                  <a:ln w="1905"/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6"/>
            <a:srcRect l="35809" b="40582"/>
            <a:stretch/>
          </p:blipFill>
          <p:spPr>
            <a:xfrm>
              <a:off x="6988787" y="2146255"/>
              <a:ext cx="1444619" cy="1010068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4249492" y="1641200"/>
            <a:ext cx="2653045" cy="436496"/>
            <a:chOff x="4237163" y="1672417"/>
            <a:chExt cx="2653045" cy="436496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298229" y="2108912"/>
              <a:ext cx="2484384" cy="1"/>
            </a:xfrm>
            <a:prstGeom prst="line">
              <a:avLst/>
            </a:prstGeom>
            <a:ln w="76200" cmpd="thickThin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4237163" y="1672417"/>
              <a:ext cx="2653045" cy="3517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b="1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LAN twisted pair cable</a:t>
              </a:r>
              <a:endParaRPr lang="en-US" altLang="ja-JP" sz="1800" b="1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358792" y="3963599"/>
            <a:ext cx="3901709" cy="44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54">
              <a:lnSpc>
                <a:spcPct val="140000"/>
              </a:lnSpc>
            </a:pPr>
            <a:r>
              <a:rPr lang="en-US" altLang="ja-JP" sz="1800" b="1" dirty="0" smtClean="0">
                <a:ln w="0"/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Long-distance surveillance applications</a:t>
            </a:r>
            <a:endParaRPr lang="en-US" altLang="ja-JP" sz="1800" b="1" dirty="0">
              <a:ln w="0"/>
              <a:effectLst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265251" y="2191730"/>
            <a:ext cx="532895" cy="2714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4359803" y="2614789"/>
            <a:ext cx="2653045" cy="902584"/>
            <a:chOff x="4406922" y="2845426"/>
            <a:chExt cx="2653045" cy="90258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470" y="2845426"/>
              <a:ext cx="1105409" cy="621793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406922" y="3396247"/>
              <a:ext cx="2653045" cy="3517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b="1" dirty="0" smtClean="0">
                  <a:ln w="1905"/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To use fiber optic cable </a:t>
              </a:r>
              <a:endParaRPr lang="en-US" altLang="ja-JP" sz="1800" b="1" dirty="0">
                <a:ln w="1905"/>
                <a:solidFill>
                  <a:srgbClr val="0000FF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494259" y="3659576"/>
            <a:ext cx="4028351" cy="273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3154">
              <a:lnSpc>
                <a:spcPct val="140000"/>
              </a:lnSpc>
            </a:pPr>
            <a:r>
              <a:rPr lang="en-US" altLang="ja-JP" b="1" dirty="0">
                <a:ln w="1905"/>
                <a:solidFill>
                  <a:schemeClr val="bg1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Long distance data </a:t>
            </a:r>
            <a:r>
              <a:rPr lang="en-US" altLang="ja-JP" b="1" dirty="0" smtClean="0">
                <a:ln w="1905"/>
                <a:solidFill>
                  <a:schemeClr val="bg1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transmission </a:t>
            </a:r>
            <a:r>
              <a:rPr lang="en-US" altLang="ja-JP" b="1" dirty="0">
                <a:ln w="1905"/>
                <a:solidFill>
                  <a:schemeClr val="bg1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with lower data loss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94259" y="3906885"/>
            <a:ext cx="4105673" cy="301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3154">
              <a:lnSpc>
                <a:spcPct val="140000"/>
              </a:lnSpc>
            </a:pPr>
            <a:r>
              <a:rPr lang="en-US" altLang="ja-JP" b="1" dirty="0" smtClean="0">
                <a:ln w="1905"/>
                <a:solidFill>
                  <a:schemeClr val="bg1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High-speed </a:t>
            </a:r>
            <a:r>
              <a:rPr lang="en-US" altLang="ja-JP" b="1" dirty="0">
                <a:ln w="1905"/>
                <a:solidFill>
                  <a:schemeClr val="bg1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data communication with </a:t>
            </a:r>
            <a:r>
              <a:rPr lang="en-US" altLang="ja-JP" b="1" dirty="0" smtClean="0">
                <a:ln w="1905"/>
                <a:solidFill>
                  <a:schemeClr val="bg1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wider </a:t>
            </a:r>
            <a:r>
              <a:rPr lang="en-US" altLang="ja-JP" b="1" dirty="0">
                <a:ln w="1905"/>
                <a:solidFill>
                  <a:schemeClr val="bg1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bandwidth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94260" y="4154193"/>
            <a:ext cx="2861354" cy="273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3154">
              <a:lnSpc>
                <a:spcPct val="140000"/>
              </a:lnSpc>
            </a:pPr>
            <a:r>
              <a:rPr lang="en-US" altLang="ja-JP" b="1" dirty="0">
                <a:ln w="1905"/>
                <a:solidFill>
                  <a:schemeClr val="bg1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Higher reliability and lower total cost </a:t>
            </a:r>
          </a:p>
        </p:txBody>
      </p:sp>
    </p:spTree>
    <p:extLst>
      <p:ext uri="{BB962C8B-B14F-4D97-AF65-F5344CB8AC3E}">
        <p14:creationId xmlns:p14="http://schemas.microsoft.com/office/powerpoint/2010/main" val="37383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z="2800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 &amp; key point</a:t>
            </a:r>
            <a:endParaRPr lang="en-US" sz="2800" b="1" dirty="0">
              <a:solidFill>
                <a:srgbClr val="FF66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8"/>
          <p:cNvSpPr txBox="1">
            <a:spLocks/>
          </p:cNvSpPr>
          <p:nvPr/>
        </p:nvSpPr>
        <p:spPr>
          <a:xfrm>
            <a:off x="4359803" y="4885171"/>
            <a:ext cx="396000" cy="1853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/>
            <a:fld id="{0BED32BD-2AB6-2D40-A7A5-FA318B8F471B}" type="slidenum">
              <a:rPr lang="en-US" sz="1000" smtClean="0">
                <a:latin typeface="Calibri" panose="020F0502020204030204" pitchFamily="34" charset="0"/>
              </a:rPr>
              <a:pPr algn="ctr"/>
              <a:t>3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1620" y="729242"/>
            <a:ext cx="8647308" cy="86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altLang="ja-JP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The optional </a:t>
            </a:r>
            <a:r>
              <a:rPr lang="en-US" altLang="ja-JP" sz="1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Fiber</a:t>
            </a:r>
            <a:r>
              <a:rPr lang="ja-JP" altLang="en-US" sz="1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Optic</a:t>
            </a:r>
            <a:r>
              <a:rPr lang="ja-JP" altLang="en-US" sz="1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Media Convertor</a:t>
            </a:r>
            <a:r>
              <a:rPr lang="ja-JP" altLang="en-US" sz="1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Unit enables to reduce the </a:t>
            </a:r>
            <a:r>
              <a:rPr lang="en-US" altLang="ja-JP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installation time and </a:t>
            </a:r>
            <a:r>
              <a:rPr lang="en-US" altLang="ja-JP" sz="1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construction </a:t>
            </a:r>
            <a:r>
              <a:rPr lang="en-US" altLang="ja-JP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of a long distance monitoring system without spending time on selecting and evaluating the optical media converter.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669632" y="1751765"/>
            <a:ext cx="2556528" cy="1908634"/>
            <a:chOff x="1669632" y="1751765"/>
            <a:chExt cx="2556528" cy="1908634"/>
          </a:xfrm>
        </p:grpSpPr>
        <p:sp>
          <p:nvSpPr>
            <p:cNvPr id="31" name="角丸四角形 30"/>
            <p:cNvSpPr/>
            <p:nvPr/>
          </p:nvSpPr>
          <p:spPr>
            <a:xfrm>
              <a:off x="1669632" y="2056136"/>
              <a:ext cx="2556528" cy="16042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007835" y="1751765"/>
              <a:ext cx="1794218" cy="385333"/>
            </a:xfrm>
            <a:prstGeom prst="rect">
              <a:avLst/>
            </a:prstGeom>
          </p:spPr>
          <p:txBody>
            <a:bodyPr wrap="square" lIns="107287" tIns="53643" rIns="107287" bIns="53643">
              <a:spAutoFit/>
            </a:bodyPr>
            <a:lstStyle/>
            <a:p>
              <a:pPr algn="ctr"/>
              <a:r>
                <a:rPr lang="en-US" altLang="ja-JP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HGP創英角ｺﾞｼｯｸUB" pitchFamily="50" charset="-128"/>
                </a:rPr>
                <a:t>Sold </a:t>
              </a:r>
              <a:r>
                <a:rPr lang="en-US" altLang="ja-JP" sz="1800" b="1" dirty="0">
                  <a:solidFill>
                    <a:srgbClr val="FF0000"/>
                  </a:solidFill>
                  <a:latin typeface="Calibri" panose="020F0502020204030204" pitchFamily="34" charset="0"/>
                  <a:ea typeface="HGP創英角ｺﾞｼｯｸUB" pitchFamily="50" charset="-128"/>
                </a:rPr>
                <a:t>separately</a:t>
              </a:r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1184884" y="2552533"/>
            <a:ext cx="484748" cy="484748"/>
          </a:xfrm>
          <a:prstGeom prst="rect">
            <a:avLst/>
          </a:prstGeom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ja-JP" altLang="en-US" sz="27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＋</a:t>
            </a:r>
            <a:endParaRPr lang="en-US" altLang="ja-JP" sz="2700" b="1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63433" y="1554191"/>
            <a:ext cx="3923611" cy="2983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ja-JP" sz="2100" b="1" dirty="0">
                <a:effectLst/>
                <a:latin typeface="Calibri" panose="020F0502020204030204" pitchFamily="34" charset="0"/>
              </a:rPr>
              <a:t>Current</a:t>
            </a:r>
            <a:endParaRPr lang="ja-JP" altLang="en-US" sz="2100" b="1" dirty="0">
              <a:effectLst/>
              <a:latin typeface="Calibri" panose="020F0502020204030204" pitchFamily="34" charset="0"/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flipH="1">
            <a:off x="2468652" y="2552533"/>
            <a:ext cx="633238" cy="11509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 flipV="1">
            <a:off x="2418689" y="3037281"/>
            <a:ext cx="671186" cy="20756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3" y="1852555"/>
            <a:ext cx="926711" cy="169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正方形/長方形 47"/>
          <p:cNvSpPr/>
          <p:nvPr/>
        </p:nvSpPr>
        <p:spPr>
          <a:xfrm>
            <a:off x="363433" y="4307385"/>
            <a:ext cx="1895762" cy="2966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0465" tIns="40232" rIns="80465" bIns="40232">
            <a:spAutoFit/>
          </a:bodyPr>
          <a:lstStyle/>
          <a:p>
            <a:pPr algn="l"/>
            <a:r>
              <a:rPr lang="en-US" altLang="ja-JP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Installation takes time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363433" y="3713405"/>
            <a:ext cx="3929903" cy="512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0465" tIns="40232" rIns="80465" bIns="40232">
            <a:spAutoFit/>
          </a:bodyPr>
          <a:lstStyle/>
          <a:p>
            <a:pPr algn="l"/>
            <a:r>
              <a:rPr lang="en-US" altLang="ja-JP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Selecting and </a:t>
            </a:r>
            <a:r>
              <a:rPr lang="en-US" altLang="ja-JP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evaluating </a:t>
            </a:r>
            <a:r>
              <a:rPr lang="en-US" altLang="ja-JP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the optical media converter</a:t>
            </a:r>
          </a:p>
        </p:txBody>
      </p:sp>
      <p:pic>
        <p:nvPicPr>
          <p:cNvPr id="50" name="Picture 5" descr="\\pcc-ad.pcc.mei.co.jp\share$\40-職能\セキュリティ\セキュリティ・サウンド広報宣伝\(10) Security\02_海外\Network_Products\新PF(H.265)\PTZ\屋外\WV-X6533LN\png\WV-X6533LN+WV-X65F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00" y="1910940"/>
            <a:ext cx="898274" cy="16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角丸四角形 50"/>
          <p:cNvSpPr/>
          <p:nvPr/>
        </p:nvSpPr>
        <p:spPr>
          <a:xfrm>
            <a:off x="4755803" y="1560677"/>
            <a:ext cx="3962400" cy="29836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ja-JP" sz="21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New solution</a:t>
            </a:r>
            <a:endParaRPr lang="ja-JP" altLang="en-US" sz="2100" b="1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78"/>
          <a:stretch/>
        </p:blipFill>
        <p:spPr bwMode="auto">
          <a:xfrm>
            <a:off x="6288802" y="1883808"/>
            <a:ext cx="909638" cy="60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正方形/長方形 53"/>
          <p:cNvSpPr/>
          <p:nvPr/>
        </p:nvSpPr>
        <p:spPr>
          <a:xfrm>
            <a:off x="5104226" y="1903526"/>
            <a:ext cx="742950" cy="54000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5" name="直線矢印コネクタ 54"/>
          <p:cNvCxnSpPr/>
          <p:nvPr/>
        </p:nvCxnSpPr>
        <p:spPr>
          <a:xfrm flipH="1" flipV="1">
            <a:off x="5782572" y="2192050"/>
            <a:ext cx="715874" cy="1125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5400000" flipH="1">
            <a:off x="6528352" y="2766357"/>
            <a:ext cx="420599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739094" y="3507000"/>
            <a:ext cx="3959150" cy="296693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en-US" altLang="ja-JP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Incorporate an SFP module into mounting bracket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2843193" y="2072280"/>
            <a:ext cx="1084119" cy="735762"/>
            <a:chOff x="3074185" y="2551011"/>
            <a:chExt cx="1084119" cy="735762"/>
          </a:xfrm>
        </p:grpSpPr>
        <p:sp>
          <p:nvSpPr>
            <p:cNvPr id="39" name="正方形/長方形 38"/>
            <p:cNvSpPr/>
            <p:nvPr/>
          </p:nvSpPr>
          <p:spPr>
            <a:xfrm>
              <a:off x="3074185" y="2551011"/>
              <a:ext cx="1084119" cy="293000"/>
            </a:xfrm>
            <a:prstGeom prst="rect">
              <a:avLst/>
            </a:prstGeom>
          </p:spPr>
          <p:txBody>
            <a:bodyPr wrap="square" lIns="107287" tIns="53643" rIns="107287" bIns="53643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SPF </a:t>
              </a:r>
              <a:r>
                <a:rPr lang="en-US" altLang="ja-JP" sz="1200" b="1" dirty="0" smtClean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module</a:t>
              </a:r>
              <a:endParaRPr lang="en-US" altLang="ja-JP" sz="1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2919" y="2757948"/>
              <a:ext cx="875385" cy="528825"/>
            </a:xfrm>
            <a:prstGeom prst="rect">
              <a:avLst/>
            </a:prstGeom>
          </p:spPr>
        </p:pic>
      </p:grpSp>
      <p:grpSp>
        <p:nvGrpSpPr>
          <p:cNvPr id="17" name="グループ化 16"/>
          <p:cNvGrpSpPr/>
          <p:nvPr/>
        </p:nvGrpSpPr>
        <p:grpSpPr>
          <a:xfrm>
            <a:off x="2173214" y="2808042"/>
            <a:ext cx="1891172" cy="817005"/>
            <a:chOff x="2435918" y="3400914"/>
            <a:chExt cx="1891172" cy="817005"/>
          </a:xfrm>
        </p:grpSpPr>
        <p:sp>
          <p:nvSpPr>
            <p:cNvPr id="36" name="正方形/長方形 35"/>
            <p:cNvSpPr/>
            <p:nvPr/>
          </p:nvSpPr>
          <p:spPr>
            <a:xfrm>
              <a:off x="2435918" y="3924919"/>
              <a:ext cx="1891172" cy="293000"/>
            </a:xfrm>
            <a:prstGeom prst="rect">
              <a:avLst/>
            </a:prstGeom>
          </p:spPr>
          <p:txBody>
            <a:bodyPr wrap="square" lIns="107287" tIns="53643" rIns="107287" bIns="53643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Optical media converter</a:t>
              </a:r>
              <a:endParaRPr lang="en-US" altLang="ja-JP" sz="1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30273" y="3400914"/>
              <a:ext cx="678198" cy="573537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1613346" y="2044091"/>
            <a:ext cx="1074968" cy="1336523"/>
            <a:chOff x="1876050" y="2589618"/>
            <a:chExt cx="1074968" cy="1336523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050" y="2851173"/>
              <a:ext cx="1074968" cy="1074968"/>
            </a:xfrm>
            <a:prstGeom prst="rect">
              <a:avLst/>
            </a:prstGeom>
          </p:spPr>
        </p:pic>
        <p:sp>
          <p:nvSpPr>
            <p:cNvPr id="63" name="正方形/長方形 62"/>
            <p:cNvSpPr/>
            <p:nvPr/>
          </p:nvSpPr>
          <p:spPr>
            <a:xfrm>
              <a:off x="1932336" y="2589618"/>
              <a:ext cx="933553" cy="477666"/>
            </a:xfrm>
            <a:prstGeom prst="rect">
              <a:avLst/>
            </a:prstGeom>
          </p:spPr>
          <p:txBody>
            <a:bodyPr wrap="square" lIns="107287" tIns="53643" rIns="107287" bIns="53643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Junction box</a:t>
              </a:r>
              <a:endParaRPr lang="en-US" altLang="ja-JP" sz="1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364071" y="2976657"/>
            <a:ext cx="2227271" cy="450544"/>
            <a:chOff x="6364071" y="2976657"/>
            <a:chExt cx="2227271" cy="450544"/>
          </a:xfrm>
        </p:grpSpPr>
        <p:sp>
          <p:nvSpPr>
            <p:cNvPr id="61" name="正方形/長方形 60"/>
            <p:cNvSpPr/>
            <p:nvPr/>
          </p:nvSpPr>
          <p:spPr>
            <a:xfrm>
              <a:off x="6936174" y="3076059"/>
              <a:ext cx="1655168" cy="327471"/>
            </a:xfrm>
            <a:prstGeom prst="rect">
              <a:avLst/>
            </a:prstGeom>
          </p:spPr>
          <p:txBody>
            <a:bodyPr wrap="square" lIns="80465" tIns="40232" rIns="80465" bIns="40232">
              <a:spAutoFit/>
            </a:bodyPr>
            <a:lstStyle/>
            <a:p>
              <a:pPr algn="ctr"/>
              <a:r>
                <a:rPr lang="en-US" altLang="ja-JP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HGP創英角ｺﾞｼｯｸUB" pitchFamily="50" charset="-128"/>
                </a:rPr>
                <a:t>Sold separately</a:t>
              </a:r>
              <a:endPara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4071" y="2976657"/>
              <a:ext cx="749161" cy="450544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6569765" y="1954503"/>
            <a:ext cx="2113150" cy="893438"/>
            <a:chOff x="6569765" y="1954503"/>
            <a:chExt cx="2113150" cy="893438"/>
          </a:xfrm>
        </p:grpSpPr>
        <p:sp>
          <p:nvSpPr>
            <p:cNvPr id="53" name="正方形/長方形 52"/>
            <p:cNvSpPr/>
            <p:nvPr/>
          </p:nvSpPr>
          <p:spPr>
            <a:xfrm>
              <a:off x="7015766" y="1954503"/>
              <a:ext cx="1590463" cy="512137"/>
            </a:xfrm>
            <a:prstGeom prst="rect">
              <a:avLst/>
            </a:prstGeom>
          </p:spPr>
          <p:txBody>
            <a:bodyPr wrap="square" lIns="80465" tIns="40232" rIns="80465" bIns="40232">
              <a:spAutoFit/>
            </a:bodyPr>
            <a:lstStyle/>
            <a:p>
              <a:r>
                <a:rPr lang="es-ES" altLang="ja-JP" b="1" dirty="0" smtClean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Fiber </a:t>
              </a:r>
              <a:r>
                <a:rPr lang="es-ES" altLang="ja-JP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Optic Media Converter </a:t>
              </a:r>
              <a:r>
                <a:rPr lang="es-ES" altLang="ja-JP" b="1" dirty="0" smtClean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Unit</a:t>
              </a:r>
              <a:endParaRPr lang="en-US" altLang="ja-JP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152827" y="2443526"/>
              <a:ext cx="1530088" cy="404415"/>
            </a:xfrm>
            <a:prstGeom prst="rect">
              <a:avLst/>
            </a:prstGeom>
            <a:solidFill>
              <a:srgbClr val="C5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0465" tIns="40232" rIns="80465" bIns="40232">
              <a:spAutoFit/>
            </a:bodyPr>
            <a:lstStyle/>
            <a:p>
              <a:pPr algn="l"/>
              <a:r>
                <a:rPr lang="en-US" altLang="ja-JP" sz="1050" b="1" dirty="0" smtClean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Built-in </a:t>
              </a:r>
            </a:p>
            <a:p>
              <a:pPr algn="l"/>
              <a:r>
                <a:rPr lang="en-US" altLang="ja-JP" sz="1050" b="1" dirty="0" smtClean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HGP創英角ｺﾞｼｯｸUB" pitchFamily="50" charset="-128"/>
                </a:rPr>
                <a:t>optical media converter</a:t>
              </a:r>
              <a:endParaRPr lang="en-US" altLang="ja-JP" sz="105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69765" y="2159118"/>
              <a:ext cx="366409" cy="307522"/>
            </a:xfrm>
            <a:prstGeom prst="rect">
              <a:avLst/>
            </a:prstGeom>
          </p:spPr>
        </p:pic>
      </p:grpSp>
      <p:sp>
        <p:nvSpPr>
          <p:cNvPr id="40" name="正方形/長方形 39"/>
          <p:cNvSpPr/>
          <p:nvPr/>
        </p:nvSpPr>
        <p:spPr>
          <a:xfrm>
            <a:off x="4854448" y="4302289"/>
            <a:ext cx="3920762" cy="296693"/>
          </a:xfrm>
          <a:prstGeom prst="rect">
            <a:avLst/>
          </a:prstGeom>
          <a:solidFill>
            <a:srgbClr val="C5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0465" tIns="40232" rIns="80465" bIns="40232">
            <a:spAutoFit/>
          </a:bodyPr>
          <a:lstStyle/>
          <a:p>
            <a:pPr algn="l"/>
            <a:r>
              <a:rPr lang="en-US" altLang="ja-JP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Easy  </a:t>
            </a:r>
            <a:r>
              <a:rPr lang="en-US" altLang="ja-JP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installation for </a:t>
            </a:r>
            <a:r>
              <a:rPr lang="en-US" altLang="ja-JP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waterproofing</a:t>
            </a:r>
            <a:endParaRPr lang="en-US" altLang="ja-JP" b="1" dirty="0">
              <a:solidFill>
                <a:schemeClr val="tx2"/>
              </a:solidFill>
              <a:effectLst/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854447" y="3743408"/>
            <a:ext cx="3920762" cy="512137"/>
          </a:xfrm>
          <a:prstGeom prst="rect">
            <a:avLst/>
          </a:prstGeom>
          <a:solidFill>
            <a:srgbClr val="C5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0465" tIns="40232" rIns="80465" bIns="40232">
            <a:spAutoFit/>
          </a:bodyPr>
          <a:lstStyle/>
          <a:p>
            <a:pPr algn="l"/>
            <a:r>
              <a:rPr lang="en-US" altLang="ja-JP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To </a:t>
            </a:r>
            <a:r>
              <a:rPr lang="en-US" altLang="ja-JP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protects against static electricity and dust and maintains high </a:t>
            </a:r>
            <a:r>
              <a:rPr lang="en-US" altLang="ja-JP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reliability</a:t>
            </a:r>
            <a:endParaRPr lang="en-US" altLang="ja-JP" b="1" dirty="0">
              <a:solidFill>
                <a:schemeClr val="tx2"/>
              </a:solidFill>
              <a:effectLst/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9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25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2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48" grpId="0" animBg="1"/>
      <p:bldP spid="49" grpId="0" animBg="1"/>
      <p:bldP spid="51" grpId="0" animBg="1"/>
      <p:bldP spid="54" grpId="0" animBg="1"/>
      <p:bldP spid="60" grpId="0"/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2891"/>
            <a:ext cx="2951747" cy="525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lang="en-US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4383250" y="4885171"/>
            <a:ext cx="396000" cy="1853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/>
            <a:fld id="{0BED32BD-2AB6-2D40-A7A5-FA318B8F471B}" type="slidenum">
              <a:rPr lang="en-US" sz="1000" smtClean="0">
                <a:latin typeface="Calibri" panose="020F0502020204030204" pitchFamily="34" charset="0"/>
              </a:rPr>
              <a:pPr algn="ctr"/>
              <a:t>4</a:t>
            </a:fld>
            <a:endParaRPr lang="en-US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2337"/>
              </p:ext>
            </p:extLst>
          </p:nvPr>
        </p:nvGraphicFramePr>
        <p:xfrm>
          <a:off x="167515" y="815546"/>
          <a:ext cx="3934928" cy="357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WV-X65F1//S25F1</a:t>
                      </a: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Waterproof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IP66 (IEC 60529)</a:t>
                      </a: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650929692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Shock resistance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IK10 (IEC 62262)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5583849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source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445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24 V AC (50 Hz/60 Hz)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6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 power consumption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445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24 V AC: 4.8 A / 77 W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 power consumption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24 V AC: 4.5 A / 72 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12 V DC: 1.1 A / 13 W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</a:t>
                      </a:r>
                      <a:b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–40 °C to +60 °C {–40 °F to +140 °F}</a:t>
                      </a: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(Power On range: –30 °C to +60 °C {–22 °F to +140 °F})</a:t>
                      </a:r>
                      <a:endParaRPr lang="en-US" sz="10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Humidity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10 % to 100 % (no condensation)</a:t>
                      </a:r>
                      <a:endParaRPr lang="en-US" sz="10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853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Dimensions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ja-JP" sz="1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ø174 mm × 186 mm (H)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ja-JP" sz="1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{ø6-27/32 inches × 7-5/16 inches (H)}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445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Approx. 1.6 kg {3.53 lbs}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(Including attachment ring (Approx. 200 g {0.44 lbs})</a:t>
                      </a: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4195430" y="716689"/>
            <a:ext cx="3293206" cy="296693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ja-JP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Support specifications for SFP module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21800"/>
              </p:ext>
            </p:extLst>
          </p:nvPr>
        </p:nvGraphicFramePr>
        <p:xfrm>
          <a:off x="4195430" y="1012427"/>
          <a:ext cx="457785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8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67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SFP Port Type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 type</a:t>
                      </a:r>
                      <a:endParaRPr lang="en-US" altLang="ja-JP" sz="1000" b="0" i="0" u="none" strike="noStrike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650929692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Ethernet Speed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100/1000 Mbps</a:t>
                      </a:r>
                      <a:endParaRPr kumimoji="1" lang="pl-PL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5583849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Supply voltage, current</a:t>
                      </a:r>
                      <a:endParaRPr kumimoji="1" lang="ja-JP" altLang="en-US" sz="10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445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t-IT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 V typical, Max. 300 mA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6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SFP Cage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445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mini-SFP cage (For 6.5 mm pitch SFP)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 SFP’s Bit Error Rate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Max. 10-12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4195430" y="2186446"/>
            <a:ext cx="2274568" cy="296693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u"/>
            </a:pPr>
            <a:r>
              <a:rPr lang="en-US" altLang="ja-JP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Compatible </a:t>
            </a:r>
            <a:r>
              <a:rPr lang="en-US" altLang="ja-JP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SFP </a:t>
            </a:r>
            <a:r>
              <a:rPr lang="en-US" altLang="ja-JP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HGP創英角ｺﾞｼｯｸUB" pitchFamily="50" charset="-128"/>
              </a:rPr>
              <a:t>module </a:t>
            </a:r>
            <a:endParaRPr lang="en-US" altLang="ja-JP" sz="800" dirty="0">
              <a:solidFill>
                <a:schemeClr val="tx2"/>
              </a:solidFill>
              <a:effectLst/>
              <a:latin typeface="Calibri" panose="020F0502020204030204" pitchFamily="34" charset="0"/>
              <a:ea typeface="HGP創英角ｺﾞｼｯｸUB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53182"/>
              </p:ext>
            </p:extLst>
          </p:nvPr>
        </p:nvGraphicFramePr>
        <p:xfrm>
          <a:off x="4195427" y="2436751"/>
          <a:ext cx="4859584" cy="112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508">
                  <a:extLst>
                    <a:ext uri="{9D8B030D-6E8A-4147-A177-3AD203B41FA5}">
                      <a16:colId xmlns:a16="http://schemas.microsoft.com/office/drawing/2014/main" val="409168814"/>
                    </a:ext>
                  </a:extLst>
                </a:gridCol>
                <a:gridCol w="571449">
                  <a:extLst>
                    <a:ext uri="{9D8B030D-6E8A-4147-A177-3AD203B41FA5}">
                      <a16:colId xmlns:a16="http://schemas.microsoft.com/office/drawing/2014/main" val="2769576885"/>
                    </a:ext>
                  </a:extLst>
                </a:gridCol>
                <a:gridCol w="805660">
                  <a:extLst>
                    <a:ext uri="{9D8B030D-6E8A-4147-A177-3AD203B41FA5}">
                      <a16:colId xmlns:a16="http://schemas.microsoft.com/office/drawing/2014/main" val="1974389719"/>
                    </a:ext>
                  </a:extLst>
                </a:gridCol>
                <a:gridCol w="810604">
                  <a:extLst>
                    <a:ext uri="{9D8B030D-6E8A-4147-A177-3AD203B41FA5}">
                      <a16:colId xmlns:a16="http://schemas.microsoft.com/office/drawing/2014/main" val="2003040590"/>
                    </a:ext>
                  </a:extLst>
                </a:gridCol>
                <a:gridCol w="1176363">
                  <a:extLst>
                    <a:ext uri="{9D8B030D-6E8A-4147-A177-3AD203B41FA5}">
                      <a16:colId xmlns:a16="http://schemas.microsoft.com/office/drawing/2014/main" val="1653135375"/>
                    </a:ext>
                  </a:extLst>
                </a:gridCol>
              </a:tblGrid>
              <a:tr h="390473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1000Mbps support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No. (Brand)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type </a:t>
                      </a:r>
                    </a:p>
                  </a:txBody>
                  <a:tcPr marL="99048" marR="99048" marT="45715" marB="4571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 wavelength </a:t>
                      </a:r>
                    </a:p>
                  </a:txBody>
                  <a:tcPr marL="99048" marR="99048" marT="45715" marB="4571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Reach</a:t>
                      </a:r>
                    </a:p>
                  </a:txBody>
                  <a:tcPr marL="99048" marR="99048" marT="45715" marB="4571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Temperature</a:t>
                      </a:r>
                      <a:endParaRPr lang="en-US" altLang="ja-JP" sz="1000" b="0" i="0" u="none" strike="noStrike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15241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GLC-SX-MM-RGD(CISCO) 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MMF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850nm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500m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40-85℃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1" lang="pl-PL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(Industrial type)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7996236"/>
                  </a:ext>
                </a:extLst>
              </a:tr>
              <a:tr h="20267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GLC-LX-MM-RGD(CISCO) </a:t>
                      </a:r>
                      <a:endParaRPr kumimoji="1" lang="ja-JP" altLang="en-US" sz="10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SMF / MMF </a:t>
                      </a:r>
                    </a:p>
                  </a:txBody>
                  <a:tcPr marL="99048" marR="99048" marT="45715" marB="45715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1310nm</a:t>
                      </a:r>
                    </a:p>
                  </a:txBody>
                  <a:tcPr marL="99048" marR="99048" marT="45715" marB="45715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10km(SMF)</a:t>
                      </a:r>
                    </a:p>
                  </a:txBody>
                  <a:tcPr marL="99048" marR="99048" marT="45715" marB="45715" anchor="ctr" horzOverflow="overflow"/>
                </a:tc>
                <a:tc vMerge="1">
                  <a:txBody>
                    <a:bodyPr/>
                    <a:lstStyle>
                      <a:lvl1pPr marL="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445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326326664"/>
                  </a:ext>
                </a:extLst>
              </a:tr>
              <a:tr h="20166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J4859D(HP) </a:t>
                      </a:r>
                      <a:r>
                        <a:rPr kumimoji="1" lang="ja-JP" altLang="en-US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445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-40-85℃</a:t>
                      </a: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146205065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37667"/>
              </p:ext>
            </p:extLst>
          </p:nvPr>
        </p:nvGraphicFramePr>
        <p:xfrm>
          <a:off x="4195427" y="3607343"/>
          <a:ext cx="4859584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508">
                  <a:extLst>
                    <a:ext uri="{9D8B030D-6E8A-4147-A177-3AD203B41FA5}">
                      <a16:colId xmlns:a16="http://schemas.microsoft.com/office/drawing/2014/main" val="409168814"/>
                    </a:ext>
                  </a:extLst>
                </a:gridCol>
                <a:gridCol w="571449">
                  <a:extLst>
                    <a:ext uri="{9D8B030D-6E8A-4147-A177-3AD203B41FA5}">
                      <a16:colId xmlns:a16="http://schemas.microsoft.com/office/drawing/2014/main" val="2769576885"/>
                    </a:ext>
                  </a:extLst>
                </a:gridCol>
                <a:gridCol w="805660">
                  <a:extLst>
                    <a:ext uri="{9D8B030D-6E8A-4147-A177-3AD203B41FA5}">
                      <a16:colId xmlns:a16="http://schemas.microsoft.com/office/drawing/2014/main" val="1974389719"/>
                    </a:ext>
                  </a:extLst>
                </a:gridCol>
                <a:gridCol w="810604">
                  <a:extLst>
                    <a:ext uri="{9D8B030D-6E8A-4147-A177-3AD203B41FA5}">
                      <a16:colId xmlns:a16="http://schemas.microsoft.com/office/drawing/2014/main" val="2003040590"/>
                    </a:ext>
                  </a:extLst>
                </a:gridCol>
                <a:gridCol w="1176363">
                  <a:extLst>
                    <a:ext uri="{9D8B030D-6E8A-4147-A177-3AD203B41FA5}">
                      <a16:colId xmlns:a16="http://schemas.microsoft.com/office/drawing/2014/main" val="1653135375"/>
                    </a:ext>
                  </a:extLst>
                </a:gridCol>
              </a:tblGrid>
              <a:tr h="358803"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100Mbps support</a:t>
                      </a:r>
                    </a:p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No. (Brand)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type </a:t>
                      </a:r>
                    </a:p>
                  </a:txBody>
                  <a:tcPr marL="99048" marR="99048" marT="45715" marB="4571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 wavelength </a:t>
                      </a:r>
                    </a:p>
                  </a:txBody>
                  <a:tcPr marL="99048" marR="99048" marT="45715" marB="4571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Reach</a:t>
                      </a:r>
                    </a:p>
                  </a:txBody>
                  <a:tcPr marL="99048" marR="99048" marT="45715" marB="4571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Temperature</a:t>
                      </a:r>
                      <a:endParaRPr lang="en-US" altLang="ja-JP" sz="1000" b="0" i="0" u="none" strike="noStrike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15241"/>
                  </a:ext>
                </a:extLst>
              </a:tr>
              <a:tr h="22080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GLC-FE-100FX-GD(CISCO) </a:t>
                      </a:r>
                      <a:endParaRPr kumimoji="1" lang="ja-JP" altLang="en-US" sz="10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MMF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1310nm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2km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l-PL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40-85℃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1" lang="pl-PL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(Industrial type)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7996236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GLC-FE-100LX-GD(CISCO) </a:t>
                      </a:r>
                      <a:endParaRPr kumimoji="1" lang="ja-JP" altLang="en-US" sz="10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SMF</a:t>
                      </a:r>
                    </a:p>
                  </a:txBody>
                  <a:tcPr marL="99048" marR="99048" marT="45715" marB="4571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Meiryo UI" panose="020B0604030504040204" pitchFamily="50" charset="-128"/>
                          <a:cs typeface="Calibri" panose="020F0502020204030204" pitchFamily="34" charset="0"/>
                        </a:rPr>
                        <a:t>10km</a:t>
                      </a:r>
                    </a:p>
                  </a:txBody>
                  <a:tcPr marL="99048" marR="99048" marT="45715" marB="45715" anchor="ctr" horzOverflow="overflow"/>
                </a:tc>
                <a:tc vMerge="1">
                  <a:txBody>
                    <a:bodyPr/>
                    <a:lstStyle>
                      <a:lvl1pPr marL="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445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Meiryo UI" panose="020B0604030504040204" pitchFamily="50" charset="-128"/>
                        <a:cs typeface="Calibri" panose="020F0502020204030204" pitchFamily="34" charset="0"/>
                      </a:endParaRPr>
                    </a:p>
                  </a:txBody>
                  <a:tcPr marL="99048" marR="99048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326326664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645920" y="4491263"/>
            <a:ext cx="7507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*For </a:t>
            </a:r>
            <a:r>
              <a:rPr lang="en-US" altLang="ja-JP" sz="1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latest information about compatible SFP modules, refer to </a:t>
            </a:r>
            <a:r>
              <a:rPr lang="en-US" altLang="ja-JP" sz="1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ja-JP" altLang="en-US" sz="1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1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https://security.panasonic.com/support/info/ &lt;Control No.: C0504&gt;.</a:t>
            </a:r>
            <a:r>
              <a:rPr lang="en-US" altLang="ja-JP" sz="1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10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models and optional brackets (1)</a:t>
            </a:r>
            <a:endParaRPr lang="ja-JP" altLang="en-US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Slide Number Placeholder 8"/>
          <p:cNvSpPr txBox="1">
            <a:spLocks/>
          </p:cNvSpPr>
          <p:nvPr/>
        </p:nvSpPr>
        <p:spPr>
          <a:xfrm>
            <a:off x="4359803" y="4885171"/>
            <a:ext cx="396000" cy="1853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/>
            <a:fld id="{0BED32BD-2AB6-2D40-A7A5-FA318B8F471B}" type="slidenum">
              <a:rPr lang="en-US" sz="1000" smtClean="0">
                <a:latin typeface="Calibri" panose="020F0502020204030204" pitchFamily="34" charset="0"/>
              </a:rPr>
              <a:pPr algn="ctr"/>
              <a:t>5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8" name="下矢印 97"/>
          <p:cNvSpPr/>
          <p:nvPr/>
        </p:nvSpPr>
        <p:spPr>
          <a:xfrm rot="5400000" flipV="1">
            <a:off x="2737136" y="2095248"/>
            <a:ext cx="326305" cy="660162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832584" y="1824432"/>
            <a:ext cx="1557116" cy="1923780"/>
            <a:chOff x="2670810" y="1344415"/>
            <a:chExt cx="1557116" cy="192378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908915" y="1344415"/>
              <a:ext cx="1022713" cy="1430258"/>
              <a:chOff x="2513195" y="1091289"/>
              <a:chExt cx="986146" cy="1510722"/>
            </a:xfrm>
          </p:grpSpPr>
          <p:sp>
            <p:nvSpPr>
              <p:cNvPr id="96" name="正方形/長方形 95"/>
              <p:cNvSpPr/>
              <p:nvPr/>
            </p:nvSpPr>
            <p:spPr>
              <a:xfrm>
                <a:off x="2513195" y="1112418"/>
                <a:ext cx="986146" cy="148959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  <p:pic>
            <p:nvPicPr>
              <p:cNvPr id="1026" name="Picture 2" descr="\\pcc-ad.pcc.mei.co.jp\share$\40-職能\セキュリティ\セキュリティ・サウンド広報宣伝\(20) Accessory\WV-X65F1,WV-S25F1\png\WV-X65F1_D_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4155" y="1427809"/>
                <a:ext cx="760053" cy="1130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2538792" y="1091289"/>
                <a:ext cx="923619" cy="392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1050" b="1" dirty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WV-X65F1</a:t>
                </a:r>
              </a:p>
              <a:p>
                <a:pPr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ja-JP" sz="9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(Fine silver)</a:t>
                </a:r>
                <a:endParaRPr lang="en-US" altLang="ja-JP" sz="900" b="1" dirty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81" name="テキスト ボックス 56"/>
            <p:cNvSpPr txBox="1">
              <a:spLocks noChangeArrowheads="1"/>
            </p:cNvSpPr>
            <p:nvPr/>
          </p:nvSpPr>
          <p:spPr bwMode="auto">
            <a:xfrm>
              <a:off x="2670810" y="2744975"/>
              <a:ext cx="15571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Fiber</a:t>
              </a:r>
              <a:r>
                <a:rPr lang="ja-JP" altLang="en-US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Optic</a:t>
              </a:r>
              <a:r>
                <a:rPr lang="ja-JP" altLang="en-US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Media</a:t>
              </a:r>
              <a:r>
                <a:rPr lang="ja-JP" altLang="en-US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Convertor</a:t>
              </a:r>
              <a:r>
                <a:rPr lang="ja-JP" altLang="en-US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sz="1400" b="1" u="sng" dirty="0" smtClean="0">
                  <a:solidFill>
                    <a:srgbClr val="0000FF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Unit</a:t>
              </a:r>
            </a:p>
          </p:txBody>
        </p:sp>
      </p:grpSp>
      <p:sp>
        <p:nvSpPr>
          <p:cNvPr id="107" name="下矢印 106"/>
          <p:cNvSpPr/>
          <p:nvPr/>
        </p:nvSpPr>
        <p:spPr>
          <a:xfrm rot="5400000" flipV="1">
            <a:off x="4125792" y="2104376"/>
            <a:ext cx="326305" cy="660162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221022" y="1062900"/>
            <a:ext cx="3850774" cy="3245468"/>
            <a:chOff x="5221022" y="1062900"/>
            <a:chExt cx="3850774" cy="3245468"/>
          </a:xfrm>
        </p:grpSpPr>
        <p:sp>
          <p:nvSpPr>
            <p:cNvPr id="15" name="角丸四角形 14"/>
            <p:cNvSpPr/>
            <p:nvPr/>
          </p:nvSpPr>
          <p:spPr>
            <a:xfrm>
              <a:off x="5221022" y="1062900"/>
              <a:ext cx="3734080" cy="32454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テキスト ボックス 56"/>
            <p:cNvSpPr txBox="1">
              <a:spLocks noChangeArrowheads="1"/>
            </p:cNvSpPr>
            <p:nvPr/>
          </p:nvSpPr>
          <p:spPr bwMode="auto">
            <a:xfrm>
              <a:off x="6653921" y="2084381"/>
              <a:ext cx="12529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9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WV-Q185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7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(Light gray)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5767005" y="1099866"/>
              <a:ext cx="1448105" cy="1325463"/>
              <a:chOff x="4831074" y="1271688"/>
              <a:chExt cx="1448105" cy="1325463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0458" y="1971276"/>
                <a:ext cx="730436" cy="623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4831074" y="1271688"/>
                <a:ext cx="144810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Wall  mount</a:t>
                </a:r>
              </a:p>
            </p:txBody>
          </p:sp>
          <p:sp>
            <p:nvSpPr>
              <p:cNvPr id="85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4899220" y="1550922"/>
                <a:ext cx="1252911" cy="458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105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WV-Q122A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9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(Light Silver)</a:t>
                </a:r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5010598" y="1569474"/>
                <a:ext cx="1030153" cy="1027677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</p:grpSp>
        <p:sp>
          <p:nvSpPr>
            <p:cNvPr id="88" name="テキスト ボックス 56"/>
            <p:cNvSpPr txBox="1">
              <a:spLocks noChangeArrowheads="1"/>
            </p:cNvSpPr>
            <p:nvPr/>
          </p:nvSpPr>
          <p:spPr bwMode="auto">
            <a:xfrm>
              <a:off x="5490775" y="3877980"/>
              <a:ext cx="9314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9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WV-Q182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7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(Light gray)</a:t>
              </a: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5291797" y="2685634"/>
              <a:ext cx="1282121" cy="1214832"/>
              <a:chOff x="4832126" y="2927831"/>
              <a:chExt cx="1282121" cy="1214832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357" y="3566787"/>
                <a:ext cx="487221" cy="575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7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5011333" y="3169186"/>
                <a:ext cx="931460" cy="469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105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WV-Q188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9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(Light Silver)</a:t>
                </a:r>
              </a:p>
            </p:txBody>
          </p:sp>
          <p:sp>
            <p:nvSpPr>
              <p:cNvPr id="91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4832126" y="2927831"/>
                <a:ext cx="1282121" cy="368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Pole  mount</a:t>
                </a:r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5106080" y="3224020"/>
                <a:ext cx="719506" cy="91864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</p:grpSp>
        <p:sp>
          <p:nvSpPr>
            <p:cNvPr id="90" name="テキスト ボックス 56"/>
            <p:cNvSpPr txBox="1">
              <a:spLocks noChangeArrowheads="1"/>
            </p:cNvSpPr>
            <p:nvPr/>
          </p:nvSpPr>
          <p:spPr bwMode="auto">
            <a:xfrm>
              <a:off x="6473473" y="3905377"/>
              <a:ext cx="9941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9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WV-Q183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7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(Light gray)</a:t>
              </a: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6323190" y="2678601"/>
              <a:ext cx="1368376" cy="1241942"/>
              <a:chOff x="6197930" y="2924536"/>
              <a:chExt cx="1368376" cy="1241942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0294" y="3550825"/>
                <a:ext cx="540657" cy="608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6328442" y="3200318"/>
                <a:ext cx="994124" cy="474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105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WV-Q189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9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(Light Silver)</a:t>
                </a:r>
              </a:p>
            </p:txBody>
          </p:sp>
          <p:sp>
            <p:nvSpPr>
              <p:cNvPr id="92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6197930" y="2924536"/>
                <a:ext cx="1368376" cy="371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Corner  mount</a:t>
                </a:r>
              </a:p>
            </p:txBody>
          </p:sp>
          <p:sp>
            <p:nvSpPr>
              <p:cNvPr id="95" name="正方形/長方形 94"/>
              <p:cNvSpPr/>
              <p:nvPr/>
            </p:nvSpPr>
            <p:spPr>
              <a:xfrm>
                <a:off x="6427163" y="3250560"/>
                <a:ext cx="815854" cy="915918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7386925" y="1844087"/>
              <a:ext cx="1684871" cy="1347330"/>
              <a:chOff x="6066722" y="2291536"/>
              <a:chExt cx="1498153" cy="1145049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6066722" y="2291536"/>
                <a:ext cx="1498153" cy="1109262"/>
                <a:chOff x="3870883" y="2131383"/>
                <a:chExt cx="1786846" cy="1393706"/>
              </a:xfrm>
            </p:grpSpPr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3083" y="2820341"/>
                  <a:ext cx="685440" cy="704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7" name="テキスト ボックス 56"/>
                <p:cNvSpPr txBox="1">
                  <a:spLocks noChangeArrowheads="1"/>
                </p:cNvSpPr>
                <p:nvPr/>
              </p:nvSpPr>
              <p:spPr bwMode="auto">
                <a:xfrm>
                  <a:off x="3870883" y="2131383"/>
                  <a:ext cx="1786846" cy="3866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ja-JP" sz="1400" b="1" u="sng" dirty="0" smtClean="0">
                      <a:solidFill>
                        <a:srgbClr val="0000FF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Ceiling mount</a:t>
                  </a:r>
                </a:p>
              </p:txBody>
            </p:sp>
            <p:sp>
              <p:nvSpPr>
                <p:cNvPr id="83" name="テキスト ボックス 56"/>
                <p:cNvSpPr txBox="1">
                  <a:spLocks noChangeArrowheads="1"/>
                </p:cNvSpPr>
                <p:nvPr/>
              </p:nvSpPr>
              <p:spPr bwMode="auto">
                <a:xfrm>
                  <a:off x="4204943" y="2416893"/>
                  <a:ext cx="1007239" cy="493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ja-JP" sz="1050" b="1" dirty="0" smtClean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WV-Q121B</a:t>
                  </a:r>
                </a:p>
                <a:p>
                  <a:pPr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ja-JP" sz="900" b="1" dirty="0" smtClean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(</a:t>
                  </a:r>
                  <a:r>
                    <a:rPr lang="en-US" altLang="ja-JP" sz="900" b="1" dirty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Light </a:t>
                  </a:r>
                  <a:r>
                    <a:rPr lang="en-US" altLang="ja-JP" sz="900" b="1" dirty="0" smtClean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silver)</a:t>
                  </a:r>
                </a:p>
              </p:txBody>
            </p:sp>
          </p:grpSp>
          <p:sp>
            <p:nvSpPr>
              <p:cNvPr id="99" name="正方形/長方形 98"/>
              <p:cNvSpPr/>
              <p:nvPr/>
            </p:nvSpPr>
            <p:spPr>
              <a:xfrm>
                <a:off x="6366933" y="2557226"/>
                <a:ext cx="824380" cy="87935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</p:grpSp>
        <p:sp>
          <p:nvSpPr>
            <p:cNvPr id="100" name="下矢印 99"/>
            <p:cNvSpPr/>
            <p:nvPr/>
          </p:nvSpPr>
          <p:spPr>
            <a:xfrm>
              <a:off x="5918754" y="2497697"/>
              <a:ext cx="326303" cy="253898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</a:endParaRPr>
            </a:p>
          </p:txBody>
        </p:sp>
        <p:sp>
          <p:nvSpPr>
            <p:cNvPr id="51" name="下矢印 50"/>
            <p:cNvSpPr/>
            <p:nvPr/>
          </p:nvSpPr>
          <p:spPr>
            <a:xfrm>
              <a:off x="6626885" y="2496733"/>
              <a:ext cx="326303" cy="253898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53584" y="1045299"/>
            <a:ext cx="2056164" cy="3171235"/>
            <a:chOff x="553584" y="1045299"/>
            <a:chExt cx="2056164" cy="3171235"/>
          </a:xfrm>
        </p:grpSpPr>
        <p:sp>
          <p:nvSpPr>
            <p:cNvPr id="10" name="角丸四角形 9"/>
            <p:cNvSpPr/>
            <p:nvPr/>
          </p:nvSpPr>
          <p:spPr>
            <a:xfrm>
              <a:off x="553584" y="1045299"/>
              <a:ext cx="2056164" cy="3171235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03" y="1292715"/>
              <a:ext cx="1037402" cy="189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37700" y="2174710"/>
              <a:ext cx="932507" cy="1471067"/>
            </a:xfrm>
            <a:prstGeom prst="rect">
              <a:avLst/>
            </a:prstGeom>
          </p:spPr>
        </p:pic>
        <p:sp>
          <p:nvSpPr>
            <p:cNvPr id="46" name="テキスト ボックス 56"/>
            <p:cNvSpPr txBox="1">
              <a:spLocks noChangeArrowheads="1"/>
            </p:cNvSpPr>
            <p:nvPr/>
          </p:nvSpPr>
          <p:spPr bwMode="auto">
            <a:xfrm>
              <a:off x="1229405" y="1116211"/>
              <a:ext cx="1301260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14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IR PTZ camera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1050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WV-X6533LN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1050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WV-S6522LN</a:t>
              </a:r>
              <a:endParaRPr lang="en-US" altLang="ja-JP" sz="900" dirty="0">
                <a:solidFill>
                  <a:schemeClr val="tx2"/>
                </a:solidFill>
                <a:effectLst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7" name="テキスト ボックス 56"/>
            <p:cNvSpPr txBox="1">
              <a:spLocks noChangeArrowheads="1"/>
            </p:cNvSpPr>
            <p:nvPr/>
          </p:nvSpPr>
          <p:spPr bwMode="auto">
            <a:xfrm>
              <a:off x="642722" y="3543814"/>
              <a:ext cx="1739661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14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Outdoor PTZ camera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105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WV-X6531N/X6511N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105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WV-S6530N</a:t>
              </a:r>
              <a:endParaRPr lang="en-US" altLang="ja-JP" sz="900" b="1" dirty="0">
                <a:solidFill>
                  <a:schemeClr val="tx2"/>
                </a:solidFill>
                <a:effectLst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6" y="1793179"/>
            <a:ext cx="802032" cy="16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models and optional brackets(2) </a:t>
            </a:r>
            <a:endParaRPr lang="ja-JP" altLang="en-US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Slide Number Placeholder 8"/>
          <p:cNvSpPr txBox="1">
            <a:spLocks/>
          </p:cNvSpPr>
          <p:nvPr/>
        </p:nvSpPr>
        <p:spPr>
          <a:xfrm>
            <a:off x="4359803" y="4885171"/>
            <a:ext cx="396000" cy="1853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/>
            <a:fld id="{0BED32BD-2AB6-2D40-A7A5-FA318B8F471B}" type="slidenum">
              <a:rPr lang="en-US" sz="1000" smtClean="0">
                <a:latin typeface="Calibri" panose="020F0502020204030204" pitchFamily="34" charset="0"/>
              </a:rPr>
              <a:pPr algn="ctr"/>
              <a:t>6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07" name="下矢印 106"/>
          <p:cNvSpPr/>
          <p:nvPr/>
        </p:nvSpPr>
        <p:spPr>
          <a:xfrm rot="5400000" flipV="1">
            <a:off x="4328616" y="2161294"/>
            <a:ext cx="326305" cy="528069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251755" y="1045299"/>
            <a:ext cx="3820041" cy="3245468"/>
            <a:chOff x="5251755" y="1045299"/>
            <a:chExt cx="3820041" cy="3245468"/>
          </a:xfrm>
        </p:grpSpPr>
        <p:sp>
          <p:nvSpPr>
            <p:cNvPr id="15" name="角丸四角形 14"/>
            <p:cNvSpPr/>
            <p:nvPr/>
          </p:nvSpPr>
          <p:spPr>
            <a:xfrm>
              <a:off x="5251755" y="1045299"/>
              <a:ext cx="3734080" cy="32454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テキスト ボックス 56"/>
            <p:cNvSpPr txBox="1">
              <a:spLocks noChangeArrowheads="1"/>
            </p:cNvSpPr>
            <p:nvPr/>
          </p:nvSpPr>
          <p:spPr bwMode="auto">
            <a:xfrm>
              <a:off x="6653921" y="2084381"/>
              <a:ext cx="12529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9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WV-Q122A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7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(Light silver)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5767005" y="1099866"/>
              <a:ext cx="1448105" cy="1325463"/>
              <a:chOff x="4831074" y="1271688"/>
              <a:chExt cx="1448105" cy="1325463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0458" y="1971276"/>
                <a:ext cx="730436" cy="623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4831074" y="1271688"/>
                <a:ext cx="144810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Wall  mount</a:t>
                </a:r>
              </a:p>
            </p:txBody>
          </p:sp>
          <p:sp>
            <p:nvSpPr>
              <p:cNvPr id="85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4899220" y="1550922"/>
                <a:ext cx="1252911" cy="392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105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WV-Q185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9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(Light gray)</a:t>
                </a:r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5010598" y="1569474"/>
                <a:ext cx="1030153" cy="1027677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</p:grpSp>
        <p:sp>
          <p:nvSpPr>
            <p:cNvPr id="88" name="テキスト ボックス 56"/>
            <p:cNvSpPr txBox="1">
              <a:spLocks noChangeArrowheads="1"/>
            </p:cNvSpPr>
            <p:nvPr/>
          </p:nvSpPr>
          <p:spPr bwMode="auto">
            <a:xfrm>
              <a:off x="5490775" y="3877980"/>
              <a:ext cx="9314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9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WV-Q188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700" b="1" dirty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(Light silver)</a:t>
              </a: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5291797" y="2685634"/>
              <a:ext cx="1282121" cy="1214832"/>
              <a:chOff x="4832126" y="2927831"/>
              <a:chExt cx="1282121" cy="1214832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357" y="3566787"/>
                <a:ext cx="487221" cy="575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7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5011333" y="3169186"/>
                <a:ext cx="931460" cy="392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105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WV-Q182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9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(Light gray)</a:t>
                </a:r>
              </a:p>
            </p:txBody>
          </p:sp>
          <p:sp>
            <p:nvSpPr>
              <p:cNvPr id="91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4832126" y="2927831"/>
                <a:ext cx="1282121" cy="368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Pole  mount</a:t>
                </a:r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5106080" y="3224020"/>
                <a:ext cx="719506" cy="91864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</p:grpSp>
        <p:sp>
          <p:nvSpPr>
            <p:cNvPr id="90" name="テキスト ボックス 56"/>
            <p:cNvSpPr txBox="1">
              <a:spLocks noChangeArrowheads="1"/>
            </p:cNvSpPr>
            <p:nvPr/>
          </p:nvSpPr>
          <p:spPr bwMode="auto">
            <a:xfrm>
              <a:off x="6473473" y="3905377"/>
              <a:ext cx="9941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9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WV-Q189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700" b="1" dirty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(Light silver)</a:t>
              </a: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6323190" y="2678601"/>
              <a:ext cx="1368376" cy="1241942"/>
              <a:chOff x="6197930" y="2924536"/>
              <a:chExt cx="1368376" cy="1241942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0294" y="3550825"/>
                <a:ext cx="540657" cy="608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6328442" y="3200318"/>
                <a:ext cx="994124" cy="392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105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WV-Q183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9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(Light gray)</a:t>
                </a:r>
              </a:p>
            </p:txBody>
          </p:sp>
          <p:sp>
            <p:nvSpPr>
              <p:cNvPr id="92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6197930" y="2924536"/>
                <a:ext cx="1368376" cy="371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Corner  mount</a:t>
                </a:r>
              </a:p>
            </p:txBody>
          </p:sp>
          <p:sp>
            <p:nvSpPr>
              <p:cNvPr id="95" name="正方形/長方形 94"/>
              <p:cNvSpPr/>
              <p:nvPr/>
            </p:nvSpPr>
            <p:spPr>
              <a:xfrm>
                <a:off x="6427163" y="3250560"/>
                <a:ext cx="815854" cy="915918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7386925" y="1844087"/>
              <a:ext cx="1684871" cy="1347330"/>
              <a:chOff x="6066722" y="2291536"/>
              <a:chExt cx="1498153" cy="1145049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6066722" y="2291536"/>
                <a:ext cx="1498153" cy="1109262"/>
                <a:chOff x="3870883" y="2131383"/>
                <a:chExt cx="1786846" cy="1393706"/>
              </a:xfrm>
            </p:grpSpPr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3083" y="2820341"/>
                  <a:ext cx="685440" cy="704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7" name="テキスト ボックス 56"/>
                <p:cNvSpPr txBox="1">
                  <a:spLocks noChangeArrowheads="1"/>
                </p:cNvSpPr>
                <p:nvPr/>
              </p:nvSpPr>
              <p:spPr bwMode="auto">
                <a:xfrm>
                  <a:off x="3870883" y="2131383"/>
                  <a:ext cx="1786846" cy="3866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ja-JP" sz="1400" b="1" u="sng" dirty="0" smtClean="0">
                      <a:solidFill>
                        <a:srgbClr val="0000FF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Ceiling mount</a:t>
                  </a:r>
                </a:p>
              </p:txBody>
            </p:sp>
            <p:sp>
              <p:nvSpPr>
                <p:cNvPr id="83" name="テキスト ボックス 56"/>
                <p:cNvSpPr txBox="1">
                  <a:spLocks noChangeArrowheads="1"/>
                </p:cNvSpPr>
                <p:nvPr/>
              </p:nvSpPr>
              <p:spPr bwMode="auto">
                <a:xfrm>
                  <a:off x="4204943" y="2416893"/>
                  <a:ext cx="1007239" cy="493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ja-JP" sz="1050" b="1" dirty="0" smtClean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WV-Q121B</a:t>
                  </a:r>
                </a:p>
                <a:p>
                  <a:pPr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ja-JP" sz="900" b="1" dirty="0" smtClean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(</a:t>
                  </a:r>
                  <a:r>
                    <a:rPr lang="en-US" altLang="ja-JP" sz="900" b="1" dirty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Light </a:t>
                  </a:r>
                  <a:r>
                    <a:rPr lang="en-US" altLang="ja-JP" sz="900" b="1" dirty="0" smtClean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silver)</a:t>
                  </a:r>
                </a:p>
              </p:txBody>
            </p:sp>
          </p:grpSp>
          <p:sp>
            <p:nvSpPr>
              <p:cNvPr id="99" name="正方形/長方形 98"/>
              <p:cNvSpPr/>
              <p:nvPr/>
            </p:nvSpPr>
            <p:spPr>
              <a:xfrm>
                <a:off x="6366933" y="2557226"/>
                <a:ext cx="824380" cy="87935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</p:grpSp>
        <p:sp>
          <p:nvSpPr>
            <p:cNvPr id="100" name="下矢印 99"/>
            <p:cNvSpPr/>
            <p:nvPr/>
          </p:nvSpPr>
          <p:spPr>
            <a:xfrm>
              <a:off x="5918754" y="2497697"/>
              <a:ext cx="326303" cy="253898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</a:endParaRPr>
            </a:p>
          </p:txBody>
        </p:sp>
        <p:sp>
          <p:nvSpPr>
            <p:cNvPr id="51" name="下矢印 50"/>
            <p:cNvSpPr/>
            <p:nvPr/>
          </p:nvSpPr>
          <p:spPr>
            <a:xfrm>
              <a:off x="6626885" y="2496733"/>
              <a:ext cx="326303" cy="253898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ffectLst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80587" y="1047691"/>
            <a:ext cx="2797570" cy="3171235"/>
            <a:chOff x="380587" y="1047691"/>
            <a:chExt cx="2797570" cy="317123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80587" y="1047691"/>
              <a:ext cx="2700467" cy="3171235"/>
              <a:chOff x="380587" y="1047691"/>
              <a:chExt cx="2700467" cy="3171235"/>
            </a:xfrm>
          </p:grpSpPr>
          <p:sp>
            <p:nvSpPr>
              <p:cNvPr id="10" name="角丸四角形 9"/>
              <p:cNvSpPr/>
              <p:nvPr/>
            </p:nvSpPr>
            <p:spPr>
              <a:xfrm>
                <a:off x="380587" y="1047691"/>
                <a:ext cx="2700467" cy="3171235"/>
              </a:xfrm>
              <a:prstGeom prst="round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1278910" y="3432741"/>
                <a:ext cx="1360493" cy="684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ja-JP" sz="14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H.264 Outdoor camera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ja-JP" sz="1050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WV-SFV781L</a:t>
                </a:r>
                <a:endParaRPr lang="en-US" altLang="ja-JP" sz="900" dirty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448" y="3254690"/>
                <a:ext cx="837788" cy="777078"/>
              </a:xfrm>
              <a:prstGeom prst="rect">
                <a:avLst/>
              </a:prstGeom>
            </p:spPr>
          </p:pic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4379" y="2533663"/>
                <a:ext cx="922276" cy="612449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262" y="1221409"/>
                <a:ext cx="849974" cy="759664"/>
              </a:xfrm>
              <a:prstGeom prst="rect">
                <a:avLst/>
              </a:prstGeom>
            </p:spPr>
          </p:pic>
          <p:sp>
            <p:nvSpPr>
              <p:cNvPr id="52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380587" y="2302922"/>
                <a:ext cx="1687337" cy="846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ja-JP" sz="14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H.265 Outdoor 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ja-JP" sz="1400" b="1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360-degree camera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ja-JP" sz="1050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WV-X4571L(9M)</a:t>
                </a:r>
              </a:p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US" altLang="ja-JP" sz="1050" dirty="0" smtClean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WV-S4550L(5M)</a:t>
                </a:r>
              </a:p>
            </p:txBody>
          </p:sp>
        </p:grpSp>
        <p:sp>
          <p:nvSpPr>
            <p:cNvPr id="46" name="テキスト ボックス 56"/>
            <p:cNvSpPr txBox="1">
              <a:spLocks noChangeArrowheads="1"/>
            </p:cNvSpPr>
            <p:nvPr/>
          </p:nvSpPr>
          <p:spPr bwMode="auto">
            <a:xfrm>
              <a:off x="1278910" y="1078656"/>
              <a:ext cx="1899247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None/>
              </a:pPr>
              <a:r>
                <a:rPr lang="en-US" altLang="ja-JP" sz="14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H.265 Outdoor </a:t>
              </a:r>
            </a:p>
            <a:p>
              <a:pPr algn="l" eaLnBrk="1" hangingPunct="1">
                <a:spcBef>
                  <a:spcPct val="0"/>
                </a:spcBef>
                <a:buNone/>
              </a:pPr>
              <a:r>
                <a:rPr lang="en-US" altLang="ja-JP" sz="1400" b="1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Dome camera</a:t>
              </a:r>
            </a:p>
            <a:p>
              <a:pPr algn="l" eaLnBrk="1" hangingPunct="1">
                <a:spcBef>
                  <a:spcPct val="0"/>
                </a:spcBef>
                <a:buNone/>
              </a:pPr>
              <a:r>
                <a:rPr lang="en-US" altLang="ja-JP" sz="1050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WV-S2570L(4K)</a:t>
              </a:r>
            </a:p>
            <a:p>
              <a:pPr algn="l" eaLnBrk="1" hangingPunct="1">
                <a:spcBef>
                  <a:spcPct val="0"/>
                </a:spcBef>
                <a:buNone/>
              </a:pPr>
              <a:r>
                <a:rPr lang="en-US" altLang="ja-JP" sz="1050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WV-S2550L(5M)</a:t>
              </a:r>
            </a:p>
            <a:p>
              <a:pPr algn="l" eaLnBrk="1" hangingPunct="1">
                <a:spcBef>
                  <a:spcPct val="0"/>
                </a:spcBef>
                <a:buNone/>
              </a:pPr>
              <a:r>
                <a:rPr lang="en-US" altLang="ja-JP" sz="1050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WV-S2531LTN/S2531LN(FHD)</a:t>
              </a:r>
            </a:p>
            <a:p>
              <a:pPr algn="l" eaLnBrk="1" hangingPunct="1">
                <a:spcBef>
                  <a:spcPct val="0"/>
                </a:spcBef>
                <a:buNone/>
              </a:pPr>
              <a:r>
                <a:rPr lang="en-US" altLang="ja-JP" sz="1050" dirty="0" smtClean="0">
                  <a:solidFill>
                    <a:schemeClr val="tx2"/>
                  </a:solidFill>
                  <a:effectLst/>
                  <a:ea typeface="Meiryo UI" panose="020B0604030504040204" pitchFamily="50" charset="-128"/>
                  <a:cs typeface="Meiryo UI" panose="020B0604030504040204" pitchFamily="50" charset="-128"/>
                </a:rPr>
                <a:t>WV-S2511LN(HD)</a:t>
              </a:r>
              <a:endParaRPr lang="en-US" altLang="ja-JP" sz="900" dirty="0">
                <a:solidFill>
                  <a:schemeClr val="tx2"/>
                </a:solidFill>
                <a:effectLst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081055" y="1824432"/>
            <a:ext cx="1557116" cy="1923780"/>
            <a:chOff x="3081055" y="1824432"/>
            <a:chExt cx="1557116" cy="1923780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3081055" y="1824432"/>
              <a:ext cx="1557116" cy="1923780"/>
              <a:chOff x="2670810" y="1344415"/>
              <a:chExt cx="1557116" cy="1923780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2908915" y="1344415"/>
                <a:ext cx="1022713" cy="1430258"/>
                <a:chOff x="2513195" y="1091289"/>
                <a:chExt cx="986146" cy="1510722"/>
              </a:xfrm>
            </p:grpSpPr>
            <p:sp>
              <p:nvSpPr>
                <p:cNvPr id="96" name="正方形/長方形 95"/>
                <p:cNvSpPr/>
                <p:nvPr/>
              </p:nvSpPr>
              <p:spPr>
                <a:xfrm>
                  <a:off x="2513195" y="1112418"/>
                  <a:ext cx="986146" cy="1489593"/>
                </a:xfrm>
                <a:prstGeom prst="rect">
                  <a:avLst/>
                </a:prstGeom>
                <a:noFill/>
                <a:ln w="28575">
                  <a:solidFill>
                    <a:schemeClr val="bg2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 dirty="0"/>
                </a:p>
              </p:txBody>
            </p:sp>
            <p:sp>
              <p:nvSpPr>
                <p:cNvPr id="80" name="テキスト ボックス 56"/>
                <p:cNvSpPr txBox="1">
                  <a:spLocks noChangeArrowheads="1"/>
                </p:cNvSpPr>
                <p:nvPr/>
              </p:nvSpPr>
              <p:spPr bwMode="auto">
                <a:xfrm>
                  <a:off x="2538792" y="1091289"/>
                  <a:ext cx="923619" cy="41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None/>
                  </a:pPr>
                  <a:r>
                    <a:rPr lang="en-US" altLang="ja-JP" sz="1050" b="1" dirty="0" smtClean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WV-S25F1</a:t>
                  </a:r>
                  <a:endParaRPr lang="en-US" altLang="ja-JP" sz="1050" b="1" dirty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 eaLnBrk="1" hangingPunct="1">
                    <a:spcBef>
                      <a:spcPct val="0"/>
                    </a:spcBef>
                    <a:buFont typeface="Arial" charset="0"/>
                    <a:buNone/>
                  </a:pPr>
                  <a:r>
                    <a:rPr lang="en-US" altLang="ja-JP" sz="900" b="1" dirty="0" smtClean="0">
                      <a:solidFill>
                        <a:schemeClr val="tx2"/>
                      </a:solidFill>
                      <a:effectLst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(Light gray)</a:t>
                  </a:r>
                  <a:endParaRPr lang="en-US" altLang="ja-JP" sz="900" b="1" dirty="0">
                    <a:solidFill>
                      <a:schemeClr val="tx2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81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2670810" y="2744975"/>
                <a:ext cx="155711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Fiber</a:t>
                </a:r>
                <a:r>
                  <a:rPr lang="ja-JP" altLang="en-US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Optic</a:t>
                </a:r>
                <a:r>
                  <a:rPr lang="ja-JP" altLang="en-US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Media</a:t>
                </a:r>
                <a:r>
                  <a:rPr lang="ja-JP" altLang="en-US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Convertor</a:t>
                </a:r>
                <a:r>
                  <a:rPr lang="ja-JP" altLang="en-US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1400" b="1" u="sng" dirty="0" smtClean="0">
                    <a:solidFill>
                      <a:srgbClr val="0000FF"/>
                    </a:solidFill>
                    <a:effectLst/>
                    <a:ea typeface="Meiryo UI" panose="020B0604030504040204" pitchFamily="50" charset="-128"/>
                    <a:cs typeface="Meiryo UI" panose="020B0604030504040204" pitchFamily="50" charset="-128"/>
                  </a:rPr>
                  <a:t>Unit</a:t>
                </a:r>
              </a:p>
            </p:txBody>
          </p:sp>
        </p:grp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66247" y="2156713"/>
              <a:ext cx="730108" cy="1087609"/>
            </a:xfrm>
            <a:prstGeom prst="rect">
              <a:avLst/>
            </a:prstGeom>
          </p:spPr>
        </p:pic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70" y="2061294"/>
            <a:ext cx="783625" cy="1223219"/>
          </a:xfrm>
          <a:prstGeom prst="rect">
            <a:avLst/>
          </a:prstGeom>
        </p:spPr>
      </p:pic>
      <p:sp>
        <p:nvSpPr>
          <p:cNvPr id="98" name="下矢印 97"/>
          <p:cNvSpPr/>
          <p:nvPr/>
        </p:nvSpPr>
        <p:spPr>
          <a:xfrm rot="5400000" flipV="1">
            <a:off x="3008298" y="2126322"/>
            <a:ext cx="326305" cy="589592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03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367720" y="826344"/>
            <a:ext cx="847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altLang="ja-JP" sz="2000" b="1" dirty="0">
                <a:effectLst/>
                <a:latin typeface="Calibri" panose="020F0502020204030204" pitchFamily="34" charset="0"/>
              </a:rPr>
              <a:t>Fiber Optic Media Convertor Unit </a:t>
            </a:r>
            <a:r>
              <a:rPr lang="en-US" altLang="ja-JP" sz="2000" b="1" dirty="0" smtClean="0">
                <a:effectLst/>
                <a:latin typeface="Calibri" panose="020F0502020204030204" pitchFamily="34" charset="0"/>
              </a:rPr>
              <a:t>are suitable </a:t>
            </a:r>
            <a:r>
              <a:rPr lang="en-US" altLang="ja-JP" sz="2000" b="1" dirty="0">
                <a:effectLst/>
                <a:latin typeface="Calibri" panose="020F0502020204030204" pitchFamily="34" charset="0"/>
              </a:rPr>
              <a:t>in use several long distance surveillance </a:t>
            </a:r>
            <a:r>
              <a:rPr lang="en-US" altLang="ja-JP" sz="2000" b="1" dirty="0" smtClean="0">
                <a:effectLst/>
                <a:latin typeface="Calibri" panose="020F0502020204030204" pitchFamily="34" charset="0"/>
              </a:rPr>
              <a:t>applications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examples </a:t>
            </a:r>
            <a:endParaRPr lang="en-US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4359803" y="4885171"/>
            <a:ext cx="396000" cy="1853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  <a:cs typeface="+mn-cs"/>
              </a:defRPr>
            </a:lvl9pPr>
          </a:lstStyle>
          <a:p>
            <a:pPr algn="ctr"/>
            <a:fld id="{0BED32BD-2AB6-2D40-A7A5-FA318B8F471B}" type="slidenum">
              <a:rPr lang="en-US" sz="1000" smtClean="0">
                <a:latin typeface="Calibri" panose="020F0502020204030204" pitchFamily="34" charset="0"/>
              </a:rPr>
              <a:pPr algn="ctr"/>
              <a:t>7</a:t>
            </a:fld>
            <a:endParaRPr lang="en-US" sz="1000" dirty="0">
              <a:latin typeface="Calibri" panose="020F0502020204030204" pitchFamily="34" charset="0"/>
            </a:endParaRPr>
          </a:p>
        </p:txBody>
      </p:sp>
      <p:pic>
        <p:nvPicPr>
          <p:cNvPr id="9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48643" y="1575132"/>
            <a:ext cx="3039433" cy="1382007"/>
            <a:chOff x="48643" y="1575132"/>
            <a:chExt cx="3039433" cy="138200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38" y="1575132"/>
              <a:ext cx="2070538" cy="13820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8643" y="2379514"/>
              <a:ext cx="96889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City surveillance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33090" y="2660256"/>
            <a:ext cx="2855903" cy="1347993"/>
            <a:chOff x="533090" y="2660256"/>
            <a:chExt cx="2855903" cy="134799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005" y="2660256"/>
              <a:ext cx="2021988" cy="13479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33090" y="3708262"/>
              <a:ext cx="968895" cy="27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Railway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088076" y="1481726"/>
            <a:ext cx="2046193" cy="1635165"/>
            <a:chOff x="3088076" y="1481726"/>
            <a:chExt cx="2046193" cy="163516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076" y="1755327"/>
              <a:ext cx="2046193" cy="13615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3554469" y="1481726"/>
              <a:ext cx="968895" cy="27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Airport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134269" y="1416875"/>
            <a:ext cx="3337992" cy="1540264"/>
            <a:chOff x="5134269" y="1416875"/>
            <a:chExt cx="3337992" cy="154026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269" y="1416875"/>
              <a:ext cx="2412425" cy="1540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503366" y="1842007"/>
              <a:ext cx="968895" cy="27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Boarder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609896" y="2610887"/>
            <a:ext cx="3159143" cy="1460165"/>
            <a:chOff x="5609896" y="2610887"/>
            <a:chExt cx="3159143" cy="146016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896" y="2610887"/>
              <a:ext cx="2190248" cy="1460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7800144" y="3215536"/>
              <a:ext cx="968895" cy="27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Oil plant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2300159" y="2957139"/>
            <a:ext cx="3309737" cy="1601778"/>
            <a:chOff x="2300159" y="2957139"/>
            <a:chExt cx="3309737" cy="160177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229" y="2957139"/>
              <a:ext cx="2402667" cy="1601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300159" y="4285316"/>
              <a:ext cx="968895" cy="2736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15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u="sng" dirty="0" smtClean="0">
                  <a:ln w="1905"/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Meiryo UI" panose="020B0604030504040204" pitchFamily="50" charset="-128"/>
                  <a:cs typeface="Meiryo UI" panose="020B0604030504040204" pitchFamily="50" charset="-128"/>
                </a:rPr>
                <a:t>Shipyard</a:t>
              </a:r>
              <a:endParaRPr lang="en-US" altLang="ja-JP" b="1" u="sng" dirty="0">
                <a:ln w="1905"/>
                <a:solidFill>
                  <a:schemeClr val="tx2"/>
                </a:solidFill>
                <a:effectLst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7174331" y="4221641"/>
            <a:ext cx="159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b="1" dirty="0" smtClean="0">
                <a:effectLst/>
                <a:latin typeface="Calibri" panose="020F0502020204030204" pitchFamily="34" charset="0"/>
              </a:rPr>
              <a:t>and more……</a:t>
            </a:r>
          </a:p>
        </p:txBody>
      </p:sp>
    </p:spTree>
    <p:extLst>
      <p:ext uri="{BB962C8B-B14F-4D97-AF65-F5344CB8AC3E}">
        <p14:creationId xmlns:p14="http://schemas.microsoft.com/office/powerpoint/2010/main" val="3691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0" y="2618072"/>
            <a:ext cx="3445438" cy="70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画面に合わせる (16:9)</PresentationFormat>
  <Paragraphs>183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8</vt:i4>
      </vt:variant>
    </vt:vector>
  </HeadingPairs>
  <TitlesOfParts>
    <vt:vector size="24" baseType="lpstr">
      <vt:lpstr>Arial Unicode MS</vt:lpstr>
      <vt:lpstr>HGPｺﾞｼｯｸE</vt:lpstr>
      <vt:lpstr>HGP創英角ｺﾞｼｯｸUB</vt:lpstr>
      <vt:lpstr>Meiryo UI</vt:lpstr>
      <vt:lpstr>ＭＳ Ｐゴシック</vt:lpstr>
      <vt:lpstr>ＭＳ Ｐ明朝</vt:lpstr>
      <vt:lpstr>Arial</vt:lpstr>
      <vt:lpstr>Calibri</vt:lpstr>
      <vt:lpstr>Tahoma</vt:lpstr>
      <vt:lpstr>Wingdings</vt:lpstr>
      <vt:lpstr>Office Theme</vt:lpstr>
      <vt:lpstr>Public テンプレート</vt:lpstr>
      <vt:lpstr>Internal only テンプレート</vt:lpstr>
      <vt:lpstr>Preliminary テンプレート</vt:lpstr>
      <vt:lpstr>Tentative テンプレート</vt:lpstr>
      <vt:lpstr>2_Office Theme</vt:lpstr>
      <vt:lpstr>Fiber Optic Media Converter Unit </vt:lpstr>
      <vt:lpstr>PowerPoint プレゼンテーション</vt:lpstr>
      <vt:lpstr>Concept &amp; key point</vt:lpstr>
      <vt:lpstr>Specifications</vt:lpstr>
      <vt:lpstr>Support models and optional brackets (1)</vt:lpstr>
      <vt:lpstr>Support models and optional brackets(2) </vt:lpstr>
      <vt:lpstr>Industry examples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2019-10-04T02:26:08Z</dcterms:modified>
</cp:coreProperties>
</file>