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  <p:sldMasterId id="2147484224" r:id="rId7"/>
    <p:sldMasterId id="2147484230" r:id="rId8"/>
    <p:sldMasterId id="2147484236" r:id="rId9"/>
    <p:sldMasterId id="2147484242" r:id="rId10"/>
    <p:sldMasterId id="2147484248" r:id="rId11"/>
    <p:sldMasterId id="2147484256" r:id="rId12"/>
  </p:sldMasterIdLst>
  <p:notesMasterIdLst>
    <p:notesMasterId r:id="rId28"/>
  </p:notesMasterIdLst>
  <p:handoutMasterIdLst>
    <p:handoutMasterId r:id="rId29"/>
  </p:handoutMasterIdLst>
  <p:sldIdLst>
    <p:sldId id="1535" r:id="rId13"/>
    <p:sldId id="1536" r:id="rId14"/>
    <p:sldId id="1538" r:id="rId15"/>
    <p:sldId id="1550" r:id="rId16"/>
    <p:sldId id="1552" r:id="rId17"/>
    <p:sldId id="1539" r:id="rId18"/>
    <p:sldId id="1401" r:id="rId19"/>
    <p:sldId id="1540" r:id="rId20"/>
    <p:sldId id="1548" r:id="rId21"/>
    <p:sldId id="1547" r:id="rId22"/>
    <p:sldId id="1544" r:id="rId23"/>
    <p:sldId id="1545" r:id="rId24"/>
    <p:sldId id="1502" r:id="rId25"/>
    <p:sldId id="1546" r:id="rId26"/>
    <p:sldId id="1404" r:id="rId27"/>
  </p:sldIdLst>
  <p:sldSz cx="9144000" cy="5143500" type="screen16x9"/>
  <p:notesSz cx="9939338" cy="6807200"/>
  <p:custDataLst>
    <p:tags r:id="rId3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6409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2818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69226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5637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2049" algn="l" defTabSz="912818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38455" algn="l" defTabSz="912818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194867" algn="l" defTabSz="912818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1278" algn="l" defTabSz="912818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9FFFF"/>
    <a:srgbClr val="C9FFFF"/>
    <a:srgbClr val="FFFF99"/>
    <a:srgbClr val="66FFFF"/>
    <a:srgbClr val="00FF00"/>
    <a:srgbClr val="FACE7E"/>
    <a:srgbClr val="FFFFFF"/>
    <a:srgbClr val="0AC25D"/>
    <a:srgbClr val="339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2" autoAdjust="0"/>
    <p:restoredTop sz="95520" autoAdjust="0"/>
  </p:normalViewPr>
  <p:slideViewPr>
    <p:cSldViewPr snapToGrid="0">
      <p:cViewPr varScale="1">
        <p:scale>
          <a:sx n="106" d="100"/>
          <a:sy n="106" d="100"/>
        </p:scale>
        <p:origin x="56" y="320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17-45E5-B33D-285A087A2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lang="ja-JP"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D-4280-97AD-DA0105D39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lang="ja-JP"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640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2818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69226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5637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2049" algn="l" defTabSz="91281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38455" algn="l" defTabSz="91281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4867" algn="l" defTabSz="91281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1278" algn="l" defTabSz="91281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5938"/>
            <a:ext cx="4532312" cy="25495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3513" y="515938"/>
            <a:ext cx="4532312" cy="25495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40250" cy="2554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7" y="-6266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911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65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17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49" y="1200165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49" y="2885034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65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17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49" y="1200165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49" y="2885034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5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80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83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880" y="101607"/>
            <a:ext cx="184394" cy="311448"/>
          </a:xfrm>
          <a:prstGeom prst="rect">
            <a:avLst/>
          </a:prstGeom>
          <a:noFill/>
        </p:spPr>
        <p:txBody>
          <a:bodyPr wrap="none" lIns="91282" tIns="45633" rIns="91282" bIns="45633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6" y="4893485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70" y="4893485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6" y="4893485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70" y="4893485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0968" indent="-270968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0968" indent="-270968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0968" indent="-270968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0968" indent="-270968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C901536-0A55-4DD1-BA2F-E231D2B8F77A}" type="datetime1">
              <a:rPr lang="en-GB" altLang="ja-JP" smtClean="0"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7900" y="186954"/>
            <a:ext cx="411954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911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0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92" y="30968"/>
            <a:ext cx="479425" cy="384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92" y="58352"/>
            <a:ext cx="479425" cy="384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92" y="58352"/>
            <a:ext cx="479425" cy="384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7" y="-6266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911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8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90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1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3001" y="4799235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9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1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29" y="2643089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63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911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61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81" y="4780962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9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8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90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1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3001" y="4799235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9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80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83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880" y="101607"/>
            <a:ext cx="184394" cy="311448"/>
          </a:xfrm>
          <a:prstGeom prst="rect">
            <a:avLst/>
          </a:prstGeom>
          <a:noFill/>
        </p:spPr>
        <p:txBody>
          <a:bodyPr wrap="none" lIns="91282" tIns="45633" rIns="91282" bIns="45633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80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83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65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880" y="101607"/>
            <a:ext cx="184394" cy="311448"/>
          </a:xfrm>
          <a:prstGeom prst="rect">
            <a:avLst/>
          </a:prstGeom>
          <a:noFill/>
        </p:spPr>
        <p:txBody>
          <a:bodyPr wrap="none" lIns="91282" tIns="45633" rIns="91282" bIns="45633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17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65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17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49" y="1200165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49" y="2885034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65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17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49" y="1200165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49" y="2885034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6409" indent="0">
              <a:buNone/>
              <a:defRPr sz="2800"/>
            </a:lvl2pPr>
            <a:lvl3pPr marL="912818" indent="0">
              <a:buNone/>
              <a:defRPr sz="2400"/>
            </a:lvl3pPr>
            <a:lvl4pPr marL="1369226" indent="0">
              <a:buNone/>
              <a:defRPr sz="2000"/>
            </a:lvl4pPr>
            <a:lvl5pPr marL="1825637" indent="0">
              <a:buNone/>
              <a:defRPr sz="2000"/>
            </a:lvl5pPr>
            <a:lvl6pPr marL="2282049" indent="0">
              <a:buNone/>
              <a:defRPr sz="2000"/>
            </a:lvl6pPr>
            <a:lvl7pPr marL="2738455" indent="0">
              <a:buNone/>
              <a:defRPr sz="2000"/>
            </a:lvl7pPr>
            <a:lvl8pPr marL="3194867" indent="0">
              <a:buNone/>
              <a:defRPr sz="2000"/>
            </a:lvl8pPr>
            <a:lvl9pPr marL="3651278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5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80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83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880" y="101607"/>
            <a:ext cx="184394" cy="311448"/>
          </a:xfrm>
          <a:prstGeom prst="rect">
            <a:avLst/>
          </a:prstGeom>
          <a:noFill/>
        </p:spPr>
        <p:txBody>
          <a:bodyPr wrap="none" lIns="91282" tIns="45633" rIns="91282" bIns="45633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defTabSz="777994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588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5" y="287471"/>
            <a:ext cx="2270511" cy="496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90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20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  <a:prstGeom prst="rect">
            <a:avLst/>
          </a:prstGeom>
        </p:spPr>
        <p:txBody>
          <a:bodyPr lIns="91282" tIns="45633" rIns="91282" bIns="45633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6409" fontAlgn="auto">
              <a:spcBef>
                <a:spcPts val="0"/>
              </a:spcBef>
              <a:spcAft>
                <a:spcPts val="0"/>
              </a:spcAft>
            </a:pPr>
            <a:fld id="{73C6A327-5785-48B0-A335-81D66360A783}" type="datetime1">
              <a:rPr kumimoji="0" lang="en-GB" altLang="ja-JP" sz="1500" smtClean="0">
                <a:solidFill>
                  <a:prstClr val="white"/>
                </a:solidFill>
                <a:effectLst/>
                <a:latin typeface="Arial"/>
                <a:ea typeface="ＭＳ Ｐゴシック"/>
              </a:rPr>
              <a:pPr defTabSz="456409" fontAlgn="auto">
                <a:spcBef>
                  <a:spcPts val="0"/>
                </a:spcBef>
                <a:spcAft>
                  <a:spcPts val="0"/>
                </a:spcAft>
              </a:pPr>
              <a:t>04/10/2019</a:t>
            </a:fld>
            <a:endParaRPr kumimoji="0" lang="en-US" sz="1500" dirty="0">
              <a:solidFill>
                <a:prstClr val="white"/>
              </a:solidFill>
              <a:effectLst/>
              <a:latin typeface="Arial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64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6"/>
            <a:ext cx="416188" cy="274637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2818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912818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2"/>
          <p:cNvSpPr txBox="1">
            <a:spLocks/>
          </p:cNvSpPr>
          <p:nvPr userDrawn="1"/>
        </p:nvSpPr>
        <p:spPr>
          <a:xfrm>
            <a:off x="8451591" y="4868877"/>
            <a:ext cx="692423" cy="274637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2818" fontAlgn="auto">
              <a:spcBef>
                <a:spcPts val="0"/>
              </a:spcBef>
              <a:spcAft>
                <a:spcPts val="0"/>
              </a:spcAft>
            </a:pPr>
            <a:fld id="{0BED32BD-2AB6-2D40-A7A5-FA318B8F471B}" type="slidenum">
              <a:rPr lang="en-US" b="1" smtClean="0">
                <a:solidFill>
                  <a:srgbClr val="000000"/>
                </a:solidFill>
                <a:effectLst/>
                <a:latin typeface="Tahoma" pitchFamily="34" charset="0"/>
                <a:ea typeface="HGPｺﾞｼｯｸE" pitchFamily="50" charset="-128"/>
              </a:rPr>
              <a:pPr defTabSz="91281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effectLst/>
              <a:latin typeface="Tahoma" pitchFamily="34" charset="0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44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1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29" y="2643089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63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911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61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81" y="4780962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9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4_コンテンツ_メッセージライン無し#1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586740"/>
            <a:ext cx="8474320" cy="4061460"/>
          </a:xfrm>
          <a:prstGeom prst="rect">
            <a:avLst/>
          </a:prstGeom>
        </p:spPr>
        <p:txBody>
          <a:bodyPr lIns="61265" tIns="30632" rIns="30632" bIns="30632"/>
          <a:lstStyle>
            <a:lvl1pPr marL="78347" indent="-78347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6638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3284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316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4159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82499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4_コンテンツ_メッセージライン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367" y="42003"/>
            <a:ext cx="8473846" cy="45115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0632" tIns="30632" rIns="30632" bIns="30632" anchor="ctr" anchorCtr="0"/>
          <a:lstStyle>
            <a:lvl1pPr marL="0" indent="0">
              <a:buFontTx/>
              <a:buNone/>
              <a:defRPr sz="1400" b="1">
                <a:solidFill>
                  <a:srgbClr val="006AB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endParaRPr kumimoji="1" lang="en-US" altLang="ja-JP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61265" tIns="30632" rIns="30632" bIns="30632"/>
          <a:lstStyle>
            <a:lvl1pPr marL="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6638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3284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316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4159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7877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4" tIns="45651" rIns="91314" bIns="45651" rtlCol="0" anchor="ctr"/>
          <a:lstStyle/>
          <a:p>
            <a:pPr defTabSz="778259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588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5" y="287468"/>
            <a:ext cx="2270511" cy="496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87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19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  <a:prstGeom prst="rect">
            <a:avLst/>
          </a:prstGeom>
        </p:spPr>
        <p:txBody>
          <a:bodyPr lIns="91314" tIns="45651" rIns="91314" bIns="45651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6565" fontAlgn="auto">
              <a:spcBef>
                <a:spcPts val="0"/>
              </a:spcBef>
              <a:spcAft>
                <a:spcPts val="0"/>
              </a:spcAft>
            </a:pPr>
            <a:fld id="{73C6A327-5785-48B0-A335-81D66360A783}" type="datetime1">
              <a:rPr kumimoji="0" lang="en-GB" altLang="ja-JP" sz="1500" smtClean="0">
                <a:solidFill>
                  <a:prstClr val="white"/>
                </a:solidFill>
                <a:effectLst/>
                <a:latin typeface="Arial"/>
                <a:ea typeface="ＭＳ Ｐゴシック"/>
              </a:rPr>
              <a:pPr defTabSz="456565" fontAlgn="auto">
                <a:spcBef>
                  <a:spcPts val="0"/>
                </a:spcBef>
                <a:spcAft>
                  <a:spcPts val="0"/>
                </a:spcAft>
              </a:pPr>
              <a:t>04/10/2019</a:t>
            </a:fld>
            <a:endParaRPr kumimoji="0" lang="en-US" sz="1500" dirty="0">
              <a:solidFill>
                <a:prstClr val="white"/>
              </a:solidFill>
              <a:effectLst/>
              <a:latin typeface="Arial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474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3"/>
            <a:ext cx="416188" cy="274637"/>
          </a:xfrm>
          <a:prstGeom prst="rect">
            <a:avLst/>
          </a:prstGeom>
        </p:spPr>
        <p:txBody>
          <a:bodyPr vert="horz" lIns="91314" tIns="45651" rIns="91314" bIns="45651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3130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91313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2"/>
          <p:cNvSpPr txBox="1">
            <a:spLocks/>
          </p:cNvSpPr>
          <p:nvPr userDrawn="1"/>
        </p:nvSpPr>
        <p:spPr>
          <a:xfrm>
            <a:off x="8451588" y="4868874"/>
            <a:ext cx="692423" cy="274637"/>
          </a:xfrm>
          <a:prstGeom prst="rect">
            <a:avLst/>
          </a:prstGeom>
        </p:spPr>
        <p:txBody>
          <a:bodyPr vert="horz" lIns="91314" tIns="45651" rIns="91314" bIns="45651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30" fontAlgn="auto">
              <a:spcBef>
                <a:spcPts val="0"/>
              </a:spcBef>
              <a:spcAft>
                <a:spcPts val="0"/>
              </a:spcAft>
            </a:pPr>
            <a:fld id="{0BED32BD-2AB6-2D40-A7A5-FA318B8F471B}" type="slidenum">
              <a:rPr lang="en-US" b="1" smtClean="0">
                <a:solidFill>
                  <a:srgbClr val="000000"/>
                </a:solidFill>
                <a:effectLst/>
                <a:latin typeface="Tahoma" pitchFamily="34" charset="0"/>
                <a:ea typeface="HGPｺﾞｼｯｸE" pitchFamily="50" charset="-128"/>
              </a:rPr>
              <a:pPr defTabSz="913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effectLst/>
              <a:latin typeface="Tahoma" pitchFamily="34" charset="0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442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4_コンテンツ_メッセージライン無し#1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586740"/>
            <a:ext cx="8474320" cy="4061460"/>
          </a:xfrm>
          <a:prstGeom prst="rect">
            <a:avLst/>
          </a:prstGeom>
        </p:spPr>
        <p:txBody>
          <a:bodyPr lIns="61286" tIns="30642" rIns="30642" bIns="30642"/>
          <a:lstStyle>
            <a:lvl1pPr marL="78374" indent="-78374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674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3491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3475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4549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18194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4_コンテンツ_メッセージライン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367" y="42003"/>
            <a:ext cx="8473846" cy="45115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0642" tIns="30642" rIns="30642" bIns="30642" anchor="ctr" anchorCtr="0"/>
          <a:lstStyle>
            <a:lvl1pPr marL="0" indent="0">
              <a:buFontTx/>
              <a:buNone/>
              <a:defRPr sz="1400" b="1">
                <a:solidFill>
                  <a:srgbClr val="006AB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endParaRPr kumimoji="1" lang="en-US" altLang="ja-JP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61286" tIns="30642" rIns="30642" bIns="30642"/>
          <a:lstStyle>
            <a:lvl1pPr marL="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674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3491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3475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4549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55019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4" tIns="45662" rIns="91334" bIns="45662" rtlCol="0" anchor="ctr"/>
          <a:lstStyle/>
          <a:p>
            <a:pPr defTabSz="778436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588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5" y="287466"/>
            <a:ext cx="2270511" cy="496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8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17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  <a:prstGeom prst="rect">
            <a:avLst/>
          </a:prstGeom>
        </p:spPr>
        <p:txBody>
          <a:bodyPr lIns="91334" tIns="45662" rIns="91334" bIns="45662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6668" fontAlgn="auto">
              <a:spcBef>
                <a:spcPts val="0"/>
              </a:spcBef>
              <a:spcAft>
                <a:spcPts val="0"/>
              </a:spcAft>
            </a:pPr>
            <a:fld id="{73C6A327-5785-48B0-A335-81D66360A783}" type="datetime1">
              <a:rPr kumimoji="0" lang="en-GB" altLang="ja-JP" sz="1500" smtClean="0">
                <a:solidFill>
                  <a:prstClr val="white"/>
                </a:solidFill>
                <a:effectLst/>
                <a:latin typeface="Arial"/>
                <a:ea typeface="ＭＳ Ｐゴシック"/>
              </a:rPr>
              <a:pPr defTabSz="456668" fontAlgn="auto">
                <a:spcBef>
                  <a:spcPts val="0"/>
                </a:spcBef>
                <a:spcAft>
                  <a:spcPts val="0"/>
                </a:spcAft>
              </a:pPr>
              <a:t>04/10/2019</a:t>
            </a:fld>
            <a:endParaRPr kumimoji="0" lang="en-US" sz="1500" dirty="0">
              <a:solidFill>
                <a:prstClr val="white"/>
              </a:solidFill>
              <a:effectLst/>
              <a:latin typeface="Arial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3774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1"/>
            <a:ext cx="416188" cy="274637"/>
          </a:xfrm>
          <a:prstGeom prst="rect">
            <a:avLst/>
          </a:prstGeom>
        </p:spPr>
        <p:txBody>
          <a:bodyPr vert="horz" lIns="91334" tIns="45662" rIns="91334" bIns="45662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3337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91333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2"/>
          <p:cNvSpPr txBox="1">
            <a:spLocks/>
          </p:cNvSpPr>
          <p:nvPr userDrawn="1"/>
        </p:nvSpPr>
        <p:spPr>
          <a:xfrm>
            <a:off x="8451586" y="4868872"/>
            <a:ext cx="692423" cy="274637"/>
          </a:xfrm>
          <a:prstGeom prst="rect">
            <a:avLst/>
          </a:prstGeom>
        </p:spPr>
        <p:txBody>
          <a:bodyPr vert="horz" lIns="91334" tIns="45662" rIns="91334" bIns="4566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337" fontAlgn="auto">
              <a:spcBef>
                <a:spcPts val="0"/>
              </a:spcBef>
              <a:spcAft>
                <a:spcPts val="0"/>
              </a:spcAft>
            </a:pPr>
            <a:fld id="{0BED32BD-2AB6-2D40-A7A5-FA318B8F471B}" type="slidenum">
              <a:rPr lang="en-US" b="1" smtClean="0">
                <a:solidFill>
                  <a:srgbClr val="000000"/>
                </a:solidFill>
                <a:effectLst/>
                <a:latin typeface="Tahoma" pitchFamily="34" charset="0"/>
                <a:ea typeface="HGPｺﾞｼｯｸE" pitchFamily="50" charset="-128"/>
              </a:rPr>
              <a:pPr defTabSz="91333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effectLst/>
              <a:latin typeface="Tahoma" pitchFamily="34" charset="0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629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4_コンテンツ_メッセージライン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367" y="42003"/>
            <a:ext cx="8473846" cy="45115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0650" tIns="30650" rIns="30650" bIns="30650" anchor="ctr" anchorCtr="0"/>
          <a:lstStyle>
            <a:lvl1pPr marL="0" indent="0">
              <a:buFontTx/>
              <a:buNone/>
              <a:defRPr sz="1400" b="1">
                <a:solidFill>
                  <a:srgbClr val="006AB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endParaRPr kumimoji="1" lang="en-US" altLang="ja-JP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61301" tIns="30650" rIns="30650" bIns="30650"/>
          <a:lstStyle>
            <a:lvl1pPr marL="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681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363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368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4808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39723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5" rIns="91376" bIns="45685" rtlCol="0" anchor="ctr"/>
          <a:lstStyle/>
          <a:p>
            <a:pPr defTabSz="77879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588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5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81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13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  <a:prstGeom prst="rect">
            <a:avLst/>
          </a:prstGeom>
        </p:spPr>
        <p:txBody>
          <a:bodyPr lIns="91376" tIns="45685" rIns="91376" bIns="45685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6877" fontAlgn="auto">
              <a:spcBef>
                <a:spcPts val="0"/>
              </a:spcBef>
              <a:spcAft>
                <a:spcPts val="0"/>
              </a:spcAft>
            </a:pPr>
            <a:fld id="{73C6A327-5785-48B0-A335-81D66360A783}" type="datetime1">
              <a:rPr kumimoji="0" lang="en-GB" altLang="ja-JP" sz="1500" smtClean="0">
                <a:solidFill>
                  <a:prstClr val="white"/>
                </a:solidFill>
                <a:effectLst/>
                <a:latin typeface="Arial"/>
                <a:ea typeface="ＭＳ Ｐゴシック"/>
              </a:rPr>
              <a:pPr defTabSz="456877" fontAlgn="auto">
                <a:spcBef>
                  <a:spcPts val="0"/>
                </a:spcBef>
                <a:spcAft>
                  <a:spcPts val="0"/>
                </a:spcAft>
              </a:pPr>
              <a:t>04/10/2019</a:t>
            </a:fld>
            <a:endParaRPr kumimoji="0" lang="en-US" sz="1500" dirty="0">
              <a:solidFill>
                <a:prstClr val="white"/>
              </a:solidFill>
              <a:effectLst/>
              <a:latin typeface="Arial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724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37"/>
            <a:ext cx="416188" cy="274637"/>
          </a:xfrm>
          <a:prstGeom prst="rect">
            <a:avLst/>
          </a:prstGeom>
        </p:spPr>
        <p:txBody>
          <a:bodyPr vert="horz" lIns="91376" tIns="45685" rIns="91376" bIns="45685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3754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913754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2"/>
          <p:cNvSpPr txBox="1">
            <a:spLocks/>
          </p:cNvSpPr>
          <p:nvPr userDrawn="1"/>
        </p:nvSpPr>
        <p:spPr>
          <a:xfrm>
            <a:off x="8451582" y="4868868"/>
            <a:ext cx="692423" cy="274637"/>
          </a:xfrm>
          <a:prstGeom prst="rect">
            <a:avLst/>
          </a:prstGeom>
        </p:spPr>
        <p:txBody>
          <a:bodyPr vert="horz" lIns="91376" tIns="45685" rIns="91376" bIns="45685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54" fontAlgn="auto">
              <a:spcBef>
                <a:spcPts val="0"/>
              </a:spcBef>
              <a:spcAft>
                <a:spcPts val="0"/>
              </a:spcAft>
            </a:pPr>
            <a:fld id="{0BED32BD-2AB6-2D40-A7A5-FA318B8F471B}" type="slidenum">
              <a:rPr lang="en-US" b="1" smtClean="0">
                <a:solidFill>
                  <a:srgbClr val="000000"/>
                </a:solidFill>
                <a:effectLst/>
                <a:latin typeface="Tahoma" pitchFamily="34" charset="0"/>
                <a:ea typeface="HGPｺﾞｼｯｸE" pitchFamily="50" charset="-128"/>
              </a:rPr>
              <a:pPr defTabSz="9137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effectLst/>
              <a:latin typeface="Tahoma" pitchFamily="34" charset="0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5249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541"/>
            <a:ext cx="5791200" cy="567002"/>
          </a:xfrm>
          <a:prstGeom prst="rect">
            <a:avLst/>
          </a:prstGeom>
        </p:spPr>
        <p:txBody>
          <a:bodyPr lIns="77789" tIns="38893" rIns="77789" bIns="38893"/>
          <a:lstStyle>
            <a:lvl1pPr>
              <a:defRPr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lIns="77789" tIns="38893" rIns="77789" bIns="38893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lIns="77789" tIns="38893" rIns="77789" bIns="38893"/>
          <a:lstStyle/>
          <a:p>
            <a:pPr algn="l" defTabSz="777905" fontAlgn="auto">
              <a:spcBef>
                <a:spcPts val="0"/>
              </a:spcBef>
              <a:spcAft>
                <a:spcPts val="0"/>
              </a:spcAft>
            </a:pPr>
            <a:fld id="{93333F43-3E86-47E4-BFBB-2476D384E1C6}" type="datetime4">
              <a:rPr lang="en-US" sz="1500" smtClean="0">
                <a:solidFill>
                  <a:srgbClr val="000000"/>
                </a:solidFill>
                <a:effectLst/>
                <a:latin typeface="Arial"/>
                <a:ea typeface="+mn-ea"/>
              </a:rPr>
              <a:pPr algn="l" defTabSz="777905" fontAlgn="auto">
                <a:spcBef>
                  <a:spcPts val="0"/>
                </a:spcBef>
                <a:spcAft>
                  <a:spcPts val="0"/>
                </a:spcAft>
              </a:pPr>
              <a:t>October 4, 2019</a:t>
            </a:fld>
            <a:endParaRPr lang="en-US" sz="1500" dirty="0">
              <a:solidFill>
                <a:srgbClr val="000000"/>
              </a:solidFill>
              <a:effectLst/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69753"/>
            <a:ext cx="3429000" cy="212884"/>
          </a:xfrm>
          <a:prstGeom prst="rect">
            <a:avLst/>
          </a:prstGeom>
        </p:spPr>
        <p:txBody>
          <a:bodyPr lIns="77789" tIns="38893" rIns="77789" bIns="38893"/>
          <a:lstStyle/>
          <a:p>
            <a:pPr algn="l" defTabSz="777905" fontAlgn="auto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rgbClr val="000000"/>
              </a:solidFill>
              <a:effectLst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7613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4_コンテンツ_メッセージライン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367" y="42003"/>
            <a:ext cx="8473846" cy="45115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0665" tIns="30665" rIns="30665" bIns="30665" anchor="ctr" anchorCtr="0"/>
          <a:lstStyle>
            <a:lvl1pPr marL="0" indent="0">
              <a:buFontTx/>
              <a:buNone/>
              <a:defRPr sz="1400" b="1">
                <a:solidFill>
                  <a:srgbClr val="006AB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endParaRPr kumimoji="1" lang="en-US" altLang="ja-JP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61328" tIns="30665" rIns="30665" bIns="30665"/>
          <a:lstStyle>
            <a:lvl1pPr marL="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6953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3907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4099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533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88508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0913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83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2899" y="465516"/>
            <a:ext cx="8568952" cy="4428492"/>
          </a:xfrm>
          <a:prstGeom prst="rect">
            <a:avLst/>
          </a:prstGeom>
        </p:spPr>
        <p:txBody>
          <a:bodyPr lIns="77745" tIns="38870" rIns="77745" bIns="38870"/>
          <a:lstStyle>
            <a:lvl1pPr marL="291548" indent="-291548">
              <a:buFont typeface="Wingdings" panose="05000000000000000000" pitchFamily="2" charset="2"/>
              <a:buChar char="Ø"/>
              <a:defRPr sz="24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77464" indent="-388730">
              <a:buFont typeface="+mj-lt"/>
              <a:buAutoNum type="arabicPeriod"/>
              <a:defRPr sz="20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66191" indent="-388730">
              <a:buFont typeface="+mj-lt"/>
              <a:buAutoNum type="arabicPeriod"/>
              <a:defRPr sz="17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457741" indent="-291548">
              <a:buFont typeface="+mj-lt"/>
              <a:buAutoNum type="arabicPeriod"/>
              <a:defRPr sz="15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846471" indent="-291548">
              <a:buFont typeface="+mj-lt"/>
              <a:buAutoNum type="arabicPeriod"/>
              <a:defRPr sz="15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332390" indent="-388730">
              <a:buFont typeface="+mj-lt"/>
              <a:buAutoNum type="arabicPeriod"/>
              <a:defRPr/>
            </a:lvl6pPr>
          </a:lstStyle>
          <a:p>
            <a:pPr lvl="1"/>
            <a:r>
              <a:rPr lang="ja-JP" altLang="en-US" dirty="0"/>
              <a:t>マスター テキストの書式設定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5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97"/>
            <a:ext cx="864000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745" tIns="38870" rIns="77745" bIns="388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66501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メイン＿ひとこと帯つ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5955" y="765628"/>
            <a:ext cx="8568952" cy="4158462"/>
          </a:xfrm>
          <a:prstGeom prst="rect">
            <a:avLst/>
          </a:prstGeom>
        </p:spPr>
        <p:txBody>
          <a:bodyPr lIns="77745" tIns="38870" rIns="77745" bIns="38870"/>
          <a:lstStyle>
            <a:lvl1pPr marL="291548" indent="-291548">
              <a:buFont typeface="Wingdings" panose="05000000000000000000" pitchFamily="2" charset="2"/>
              <a:buChar char="Ø"/>
              <a:defRPr sz="20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31686" indent="-242954">
              <a:buFont typeface="Wingdings" panose="05000000000000000000" pitchFamily="2" charset="2"/>
              <a:buChar char="l"/>
              <a:defRPr sz="17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971831" indent="-194361">
              <a:buFont typeface="Wingdings" panose="05000000000000000000" pitchFamily="2" charset="2"/>
              <a:buChar char="ü"/>
              <a:defRPr sz="15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 sz="14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 sz="14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97"/>
            <a:ext cx="864000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745" tIns="38870" rIns="77745" bIns="388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20380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次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2899" y="465516"/>
            <a:ext cx="8568952" cy="4428492"/>
          </a:xfrm>
          <a:prstGeom prst="rect">
            <a:avLst/>
          </a:prstGeom>
        </p:spPr>
        <p:txBody>
          <a:bodyPr lIns="77833" tIns="38916" rIns="77833" bIns="38916"/>
          <a:lstStyle>
            <a:lvl1pPr marL="291879" indent="-291879">
              <a:buFont typeface="Wingdings" panose="05000000000000000000" pitchFamily="2" charset="2"/>
              <a:buChar char="Ø"/>
              <a:defRPr sz="24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78348" indent="-389174">
              <a:buFont typeface="+mj-lt"/>
              <a:buAutoNum type="arabicPeriod"/>
              <a:defRPr sz="20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67519" indent="-389174">
              <a:buFont typeface="+mj-lt"/>
              <a:buAutoNum type="arabicPeriod"/>
              <a:defRPr sz="17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459400" indent="-291879">
              <a:buFont typeface="+mj-lt"/>
              <a:buAutoNum type="arabicPeriod"/>
              <a:defRPr sz="15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848572" indent="-291879">
              <a:buFont typeface="+mj-lt"/>
              <a:buAutoNum type="arabicPeriod"/>
              <a:defRPr sz="15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335042" indent="-389174">
              <a:buFont typeface="+mj-lt"/>
              <a:buAutoNum type="arabicPeriod"/>
              <a:defRPr/>
            </a:lvl6pPr>
          </a:lstStyle>
          <a:p>
            <a:pPr lvl="1"/>
            <a:r>
              <a:rPr lang="ja-JP" altLang="en-US" dirty="0"/>
              <a:t>マスター テキストの書式設定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5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97"/>
            <a:ext cx="864000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33" tIns="38916" rIns="77833" bIns="389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503894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メイン＿ひとこと帯つ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5955" y="765628"/>
            <a:ext cx="8568952" cy="4158462"/>
          </a:xfrm>
          <a:prstGeom prst="rect">
            <a:avLst/>
          </a:prstGeom>
        </p:spPr>
        <p:txBody>
          <a:bodyPr lIns="77833" tIns="38916" rIns="77833" bIns="38916"/>
          <a:lstStyle>
            <a:lvl1pPr marL="291879" indent="-291879">
              <a:buFont typeface="Wingdings" panose="05000000000000000000" pitchFamily="2" charset="2"/>
              <a:buChar char="Ø"/>
              <a:defRPr sz="20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32406" indent="-243232">
              <a:buFont typeface="Wingdings" panose="05000000000000000000" pitchFamily="2" charset="2"/>
              <a:buChar char="l"/>
              <a:defRPr sz="17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972934" indent="-194585">
              <a:buFont typeface="Wingdings" panose="05000000000000000000" pitchFamily="2" charset="2"/>
              <a:buChar char="ü"/>
              <a:defRPr sz="15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 sz="14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 sz="1400" b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97"/>
            <a:ext cx="864000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33" tIns="38916" rIns="77833" bIns="389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74281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defTabSz="779144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584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4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1" y="2293577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9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  <a:prstGeom prst="rect">
            <a:avLst/>
          </a:prstGeom>
        </p:spPr>
        <p:txBody>
          <a:bodyPr lIns="91418" tIns="45708" rIns="91418" bIns="45708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085" fontAlgn="auto">
              <a:spcBef>
                <a:spcPts val="0"/>
              </a:spcBef>
              <a:spcAft>
                <a:spcPts val="0"/>
              </a:spcAft>
            </a:pPr>
            <a:fld id="{73C6A327-5785-48B0-A335-81D66360A783}" type="datetime1">
              <a:rPr kumimoji="0" lang="en-GB" altLang="ja-JP" sz="1500" smtClean="0">
                <a:solidFill>
                  <a:prstClr val="white"/>
                </a:solidFill>
                <a:effectLst/>
                <a:latin typeface="Arial"/>
                <a:ea typeface="ＭＳ Ｐゴシック"/>
              </a:rPr>
              <a:pPr defTabSz="457085" fontAlgn="auto">
                <a:spcBef>
                  <a:spcPts val="0"/>
                </a:spcBef>
                <a:spcAft>
                  <a:spcPts val="0"/>
                </a:spcAft>
              </a:pPr>
              <a:t>04/10/2019</a:t>
            </a:fld>
            <a:endParaRPr kumimoji="0" lang="en-US" sz="1500" dirty="0">
              <a:solidFill>
                <a:prstClr val="white"/>
              </a:solidFill>
              <a:effectLst/>
              <a:latin typeface="Arial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80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6" y="4893485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33"/>
            <a:ext cx="416188" cy="274637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169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91416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2"/>
          <p:cNvSpPr txBox="1">
            <a:spLocks/>
          </p:cNvSpPr>
          <p:nvPr userDrawn="1"/>
        </p:nvSpPr>
        <p:spPr>
          <a:xfrm>
            <a:off x="8451578" y="4868864"/>
            <a:ext cx="692423" cy="274637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69" fontAlgn="auto">
              <a:spcBef>
                <a:spcPts val="0"/>
              </a:spcBef>
              <a:spcAft>
                <a:spcPts val="0"/>
              </a:spcAft>
            </a:pPr>
            <a:fld id="{0BED32BD-2AB6-2D40-A7A5-FA318B8F471B}" type="slidenum">
              <a:rPr lang="en-US" b="1" smtClean="0">
                <a:solidFill>
                  <a:srgbClr val="000000"/>
                </a:solidFill>
                <a:effectLst/>
                <a:latin typeface="Tahoma" pitchFamily="34" charset="0"/>
                <a:ea typeface="HGPｺﾞｼｯｸE" pitchFamily="50" charset="-128"/>
              </a:rPr>
              <a:pPr defTabSz="91416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1" dirty="0">
              <a:solidFill>
                <a:srgbClr val="000000"/>
              </a:solidFill>
              <a:effectLst/>
              <a:latin typeface="Tahoma" pitchFamily="34" charset="0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683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4_コンテンツ_メッセージライン無し#1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586740"/>
            <a:ext cx="8474320" cy="4061460"/>
          </a:xfrm>
          <a:prstGeom prst="rect">
            <a:avLst/>
          </a:prstGeom>
        </p:spPr>
        <p:txBody>
          <a:bodyPr lIns="61357" tIns="30678" rIns="30678" bIns="30678"/>
          <a:lstStyle>
            <a:lvl1pPr marL="78464" indent="-78464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7094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4187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4516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585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97868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4_コンテンツ_メッセージライン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367" y="42003"/>
            <a:ext cx="8473846" cy="45115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0678" tIns="30678" rIns="30678" bIns="30678" anchor="ctr" anchorCtr="0"/>
          <a:lstStyle>
            <a:lvl1pPr marL="0" indent="0">
              <a:buFontTx/>
              <a:buNone/>
              <a:defRPr sz="1400" b="1">
                <a:solidFill>
                  <a:srgbClr val="006AB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endParaRPr kumimoji="1" lang="en-US" altLang="ja-JP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61357" tIns="30678" rIns="30678" bIns="30678"/>
          <a:lstStyle>
            <a:lvl1pPr marL="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307094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614187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14516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145850" indent="0">
              <a:buFontTx/>
              <a:buNone/>
              <a:defRPr sz="15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9332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6" y="4893485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70" y="4893485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80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83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880" y="101607"/>
            <a:ext cx="184394" cy="311448"/>
          </a:xfrm>
          <a:prstGeom prst="rect">
            <a:avLst/>
          </a:prstGeom>
          <a:noFill/>
        </p:spPr>
        <p:txBody>
          <a:bodyPr wrap="none" lIns="91282" tIns="45633" rIns="91282" bIns="45633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80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83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65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30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880" y="101607"/>
            <a:ext cx="184394" cy="311448"/>
          </a:xfrm>
          <a:prstGeom prst="rect">
            <a:avLst/>
          </a:prstGeom>
          <a:noFill/>
        </p:spPr>
        <p:txBody>
          <a:bodyPr wrap="none" lIns="91282" tIns="45633" rIns="91282" bIns="45633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17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0992" indent="-270992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0992" indent="-270992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emf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.emf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6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3" y="4838188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1" y="4374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32893"/>
            <a:ext cx="7674860" cy="525309"/>
          </a:xfrm>
          <a:prstGeom prst="rect">
            <a:avLst/>
          </a:prstGeom>
        </p:spPr>
        <p:txBody>
          <a:bodyPr vert="horz" lIns="91282" tIns="45633" rIns="91282" bIns="45633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82" tIns="45633" rIns="91282" bIns="45633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70" y="4801131"/>
            <a:ext cx="1416886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6"/>
            <a:ext cx="416188" cy="274637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2" r:id="rId2"/>
    <p:sldLayoutId id="2147484180" r:id="rId3"/>
    <p:sldLayoutId id="2147484181" r:id="rId4"/>
    <p:sldLayoutId id="2147484182" r:id="rId5"/>
    <p:sldLayoutId id="2147484216" r:id="rId6"/>
    <p:sldLayoutId id="2147484217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218" r:id="rId15"/>
    <p:sldLayoutId id="2147484219" r:id="rId16"/>
    <p:sldLayoutId id="2147484262" r:id="rId17"/>
  </p:sldLayoutIdLst>
  <p:hf hdr="0" ftr="0" dt="0"/>
  <p:txStyles>
    <p:titleStyle>
      <a:lvl1pPr algn="l" defTabSz="456409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409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0252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9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68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77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7" y="4849065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639221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5" rIns="91376" bIns="45685" rtlCol="0" anchor="ctr"/>
          <a:lstStyle/>
          <a:p>
            <a:pPr defTabSz="77879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1" y="4363"/>
            <a:ext cx="1156953" cy="6320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89348"/>
            <a:ext cx="7674860" cy="525309"/>
          </a:xfrm>
          <a:prstGeom prst="rect">
            <a:avLst/>
          </a:prstGeom>
        </p:spPr>
        <p:txBody>
          <a:bodyPr vert="horz" lIns="91376" tIns="45685" rIns="91376" bIns="45685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76" tIns="45685" rIns="91376" bIns="45685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37"/>
            <a:ext cx="416188" cy="274637"/>
          </a:xfrm>
          <a:prstGeom prst="rect">
            <a:avLst/>
          </a:prstGeom>
        </p:spPr>
        <p:txBody>
          <a:bodyPr vert="horz" lIns="91376" tIns="45685" rIns="91376" bIns="45685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778790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77879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" y="4769494"/>
            <a:ext cx="1927891" cy="3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7" r:id="rId4"/>
  </p:sldLayoutIdLst>
  <p:hf hdr="0" ftr="0" dt="0"/>
  <p:txStyles>
    <p:titleStyle>
      <a:lvl1pPr algn="l" defTabSz="456877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877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346" indent="-355346" algn="l" defTabSz="456877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346" indent="-355346" algn="l" defTabSz="456877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346" indent="-355346" algn="l" defTabSz="456877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346" indent="-355346" algn="l" defTabSz="456877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2821" indent="-228438" algn="l" defTabSz="4568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98" indent="-228438" algn="l" defTabSz="4568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75" indent="-228438" algn="l" defTabSz="4568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1" indent="-228438" algn="l" defTabSz="4568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4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0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06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4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0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36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3" algn="l" defTabSz="456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gray">
          <a:xfrm>
            <a:off x="493719" y="55827"/>
            <a:ext cx="8407400" cy="35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833" tIns="38916" rIns="77833" bIns="38916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defTabSz="778702" eaLnBrk="1" hangingPunct="1">
              <a:lnSpc>
                <a:spcPct val="110000"/>
              </a:lnSpc>
            </a:pPr>
            <a:endParaRPr lang="ja-JP" altLang="en-US" sz="2600" dirty="0">
              <a:solidFill>
                <a:srgbClr val="000099"/>
              </a:solidFill>
              <a:effectLst/>
              <a:latin typeface="Arial Black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922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2" r:id="rId3"/>
    <p:sldLayoutId id="2147484253" r:id="rId4"/>
    <p:sldLayoutId id="2147484254" r:id="rId5"/>
    <p:sldLayoutId id="2147484255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5pPr>
      <a:lvl6pPr marL="389351" algn="ctr" rtl="0" fontAlgn="base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6pPr>
      <a:lvl7pPr marL="778702" algn="ctr" rtl="0" fontAlgn="base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7pPr>
      <a:lvl8pPr marL="1168051" algn="ctr" rtl="0" fontAlgn="base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8pPr>
      <a:lvl9pPr marL="1557402" algn="ctr" rtl="0" fontAlgn="base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HGP創英角ｺﾞｼｯｸUB" pitchFamily="50" charset="-128"/>
          <a:ea typeface="ＭＳ Ｐゴシック" pitchFamily="50" charset="-128"/>
        </a:defRPr>
      </a:lvl9pPr>
    </p:titleStyle>
    <p:bodyStyle>
      <a:lvl1pPr marL="292013" indent="-292013" algn="l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  <a:cs typeface="+mn-cs"/>
        </a:defRPr>
      </a:lvl1pPr>
      <a:lvl2pPr marL="632694" indent="-243343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973376" indent="-194673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362725" indent="-194673" algn="l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+mn-lt"/>
          <a:ea typeface="+mn-ea"/>
        </a:defRPr>
      </a:lvl4pPr>
      <a:lvl5pPr marL="1752077" indent="-194673" algn="l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5pPr>
      <a:lvl6pPr marL="2141426" indent="-19467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6pPr>
      <a:lvl7pPr marL="2530777" indent="-19467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7pPr>
      <a:lvl8pPr marL="2920127" indent="-19467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8pPr>
      <a:lvl9pPr marL="3309477" indent="-19467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351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702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051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402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751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6102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5452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4803" algn="l" defTabSz="77870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7" y="4849061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639221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defTabSz="779144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1" y="4362"/>
            <a:ext cx="1156953" cy="6320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89348"/>
            <a:ext cx="7674860" cy="525309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8" rIns="91418" bIns="45708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33"/>
            <a:ext cx="416188" cy="274637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779144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779144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0" y="4769494"/>
            <a:ext cx="1927891" cy="3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4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60" r:id="rId3"/>
    <p:sldLayoutId id="2147484261" r:id="rId4"/>
  </p:sldLayoutIdLst>
  <p:hf hdr="0" ftr="0" dt="0"/>
  <p:txStyles>
    <p:titleStyle>
      <a:lvl1pPr algn="l" defTabSz="457085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085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509" indent="-355509" algn="l" defTabSz="45708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509" indent="-355509" algn="l" defTabSz="45708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509" indent="-355509" algn="l" defTabSz="45708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509" indent="-355509" algn="l" defTabSz="45708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396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35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1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4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8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3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8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77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59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7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4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92" y="40485"/>
            <a:ext cx="479425" cy="446529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3909" tIns="35939" rIns="53909" bIns="35939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640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281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6922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563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307" indent="-342307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67" indent="-28525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022" indent="-22820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431" indent="-22820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843" indent="-22820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252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659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3068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477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59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7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92" y="30961"/>
            <a:ext cx="479425" cy="446529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3909" tIns="35939" rIns="53909" bIns="35939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6" y="4893485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640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281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6922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563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307" indent="-342307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667" indent="-28525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022" indent="-22820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431" indent="-22820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3843" indent="-22820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252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659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3068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477" indent="-22820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59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7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92" y="58344"/>
            <a:ext cx="479425" cy="446529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3909" tIns="35939" rIns="53909" bIns="35939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59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2" tIns="45633" rIns="91282" bIns="456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40" y="4893485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6409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2818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69226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5637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307" indent="-34230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67" indent="-2852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22" indent="-2282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31" indent="-2282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43" indent="-2282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52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9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68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77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59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7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2" tIns="45633" rIns="91282" bIns="456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2" tIns="45633" rIns="91282" bIns="45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92" y="58344"/>
            <a:ext cx="479425" cy="446529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3909" tIns="35939" rIns="53909" bIns="35939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91" y="4893485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85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2" tIns="45633" rIns="91282" bIns="45633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6409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2818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69226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5637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307" indent="-34230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67" indent="-2852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22" indent="-2282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31" indent="-2282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43" indent="-2282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52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9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68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77" indent="-228204" algn="l" defTabSz="91281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912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3" y="4838188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1" y="4374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32893"/>
            <a:ext cx="7674860" cy="525309"/>
          </a:xfrm>
          <a:prstGeom prst="rect">
            <a:avLst/>
          </a:prstGeom>
        </p:spPr>
        <p:txBody>
          <a:bodyPr vert="horz" lIns="91282" tIns="45633" rIns="91282" bIns="45633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82" tIns="45633" rIns="91282" bIns="45633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70" y="4801131"/>
            <a:ext cx="1416886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6"/>
            <a:ext cx="416188" cy="274637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6409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409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0252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9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68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77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7" y="4849074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639221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3" rIns="91282" bIns="45633" rtlCol="0" anchor="ctr"/>
          <a:lstStyle/>
          <a:p>
            <a:pPr defTabSz="777994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1" y="4369"/>
            <a:ext cx="1156953" cy="6320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89348"/>
            <a:ext cx="7674860" cy="525309"/>
          </a:xfrm>
          <a:prstGeom prst="rect">
            <a:avLst/>
          </a:prstGeom>
        </p:spPr>
        <p:txBody>
          <a:bodyPr vert="horz" lIns="91282" tIns="45633" rIns="91282" bIns="45633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82" tIns="45633" rIns="91282" bIns="45633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6"/>
            <a:ext cx="416188" cy="274637"/>
          </a:xfrm>
          <a:prstGeom prst="rect">
            <a:avLst/>
          </a:prstGeom>
        </p:spPr>
        <p:txBody>
          <a:bodyPr vert="horz" lIns="91282" tIns="45633" rIns="91282" bIns="45633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777994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777994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3" y="4769494"/>
            <a:ext cx="1927891" cy="3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8" r:id="rId3"/>
    <p:sldLayoutId id="2147484229" r:id="rId4"/>
  </p:sldLayoutIdLst>
  <p:hf hdr="0" ftr="0" dt="0"/>
  <p:txStyles>
    <p:titleStyle>
      <a:lvl1pPr algn="l" defTabSz="456409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409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4983" indent="-354983" algn="l" defTabSz="45640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0252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59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68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77" indent="-228204" algn="l" defTabSz="4564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9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8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6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7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9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55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67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78" algn="l" defTabSz="456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7" y="4849071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639221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4" tIns="45651" rIns="91314" bIns="45651" rtlCol="0" anchor="ctr"/>
          <a:lstStyle/>
          <a:p>
            <a:pPr defTabSz="778259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1" y="4369"/>
            <a:ext cx="1156953" cy="6320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89348"/>
            <a:ext cx="7674860" cy="525309"/>
          </a:xfrm>
          <a:prstGeom prst="rect">
            <a:avLst/>
          </a:prstGeom>
        </p:spPr>
        <p:txBody>
          <a:bodyPr vert="horz" lIns="91314" tIns="45651" rIns="91314" bIns="45651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4" tIns="45651" rIns="91314" bIns="45651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3"/>
            <a:ext cx="416188" cy="274637"/>
          </a:xfrm>
          <a:prstGeom prst="rect">
            <a:avLst/>
          </a:prstGeom>
        </p:spPr>
        <p:txBody>
          <a:bodyPr vert="horz" lIns="91314" tIns="45651" rIns="91314" bIns="45651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778259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77825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0" y="4769494"/>
            <a:ext cx="1927891" cy="3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4" r:id="rId3"/>
    <p:sldLayoutId id="2147484235" r:id="rId4"/>
  </p:sldLayoutIdLst>
  <p:hf hdr="0" ftr="0" dt="0"/>
  <p:txStyles>
    <p:titleStyle>
      <a:lvl1pPr algn="l" defTabSz="456565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565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104" indent="-355104" algn="l" defTabSz="45656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104" indent="-355104" algn="l" defTabSz="45656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104" indent="-355104" algn="l" defTabSz="45656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104" indent="-355104" algn="l" defTabSz="456565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1107" indent="-228282" algn="l" defTabSz="4565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72" indent="-228282" algn="l" defTabSz="4565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38" indent="-228282" algn="l" defTabSz="4565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01" indent="-228282" algn="l" defTabSz="4565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4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1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7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89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3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7" y="4849069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3"/>
            <a:ext cx="9144000" cy="639221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4" tIns="45662" rIns="91334" bIns="45662" rtlCol="0" anchor="ctr"/>
          <a:lstStyle/>
          <a:p>
            <a:pPr defTabSz="778436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1" y="4369"/>
            <a:ext cx="1156953" cy="6320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89348"/>
            <a:ext cx="7674860" cy="525309"/>
          </a:xfrm>
          <a:prstGeom prst="rect">
            <a:avLst/>
          </a:prstGeom>
        </p:spPr>
        <p:txBody>
          <a:bodyPr vert="horz" lIns="91334" tIns="45662" rIns="91334" bIns="45662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34" tIns="45662" rIns="91334" bIns="45662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41"/>
            <a:ext cx="416188" cy="274637"/>
          </a:xfrm>
          <a:prstGeom prst="rect">
            <a:avLst/>
          </a:prstGeom>
        </p:spPr>
        <p:txBody>
          <a:bodyPr vert="horz" lIns="91334" tIns="45662" rIns="91334" bIns="45662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778436"/>
            <a:fld id="{0BED32BD-2AB6-2D40-A7A5-FA318B8F471B}" type="slidenum">
              <a:rPr lang="en-US" smtClean="0">
                <a:solidFill>
                  <a:prstClr val="white"/>
                </a:solidFill>
              </a:rPr>
              <a:pPr defTabSz="778436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" y="4769494"/>
            <a:ext cx="1927891" cy="3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41" r:id="rId3"/>
  </p:sldLayoutIdLst>
  <p:hf hdr="0" ftr="0" dt="0"/>
  <p:txStyles>
    <p:titleStyle>
      <a:lvl1pPr algn="l" defTabSz="456668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6668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185" indent="-355185" algn="l" defTabSz="45666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185" indent="-355185" algn="l" defTabSz="45666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185" indent="-355185" algn="l" defTabSz="45666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185" indent="-355185" algn="l" defTabSz="45666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1678" indent="-228335" algn="l" defTabSz="4566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47" indent="-228335" algn="l" defTabSz="4566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16" indent="-228335" algn="l" defTabSz="4566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84" indent="-228335" algn="l" defTabSz="4566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8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37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6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75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46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12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82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53" algn="l" defTabSz="456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17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11" Type="http://schemas.openxmlformats.org/officeDocument/2006/relationships/image" Target="../media/image85.png"/><Relationship Id="rId5" Type="http://schemas.openxmlformats.org/officeDocument/2006/relationships/image" Target="../media/image80.jpeg"/><Relationship Id="rId15" Type="http://schemas.openxmlformats.org/officeDocument/2006/relationships/image" Target="../media/image89.png"/><Relationship Id="rId10" Type="http://schemas.openxmlformats.org/officeDocument/2006/relationships/image" Target="../media/image76.emf"/><Relationship Id="rId19" Type="http://schemas.openxmlformats.org/officeDocument/2006/relationships/image" Target="../media/image93.jpeg"/><Relationship Id="rId4" Type="http://schemas.openxmlformats.org/officeDocument/2006/relationships/image" Target="../media/image79.wmf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26" Type="http://schemas.openxmlformats.org/officeDocument/2006/relationships/image" Target="../media/image39.png"/><Relationship Id="rId3" Type="http://schemas.openxmlformats.org/officeDocument/2006/relationships/image" Target="../media/image22.pn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24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microsoft.com/office/2007/relationships/hdphoto" Target="../media/hdphoto5.wdp"/><Relationship Id="rId23" Type="http://schemas.openxmlformats.org/officeDocument/2006/relationships/image" Target="../media/image36.PNG"/><Relationship Id="rId28" Type="http://schemas.openxmlformats.org/officeDocument/2006/relationships/image" Target="../media/image41.jpe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9.png"/><Relationship Id="rId22" Type="http://schemas.openxmlformats.org/officeDocument/2006/relationships/image" Target="../media/image35.png"/><Relationship Id="rId27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tmp"/><Relationship Id="rId9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tmp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emf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tmp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r="1699"/>
          <a:stretch/>
        </p:blipFill>
        <p:spPr>
          <a:xfrm>
            <a:off x="-8031" y="0"/>
            <a:ext cx="9152031" cy="5143500"/>
          </a:xfrm>
          <a:prstGeom prst="rect">
            <a:avLst/>
          </a:prstGeom>
        </p:spPr>
      </p:pic>
      <p:pic>
        <p:nvPicPr>
          <p:cNvPr id="1026" name="Picture 2" descr="C:\Users\6744176\Desktop\プロモーション\PPT\vehiecle serach\190118_Vehicle_Search_バナー\2_CG系_バナー\JPEG\テキストなし\Vehicle_Search_438_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38" y="1609724"/>
            <a:ext cx="6871384" cy="22747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0" y="394435"/>
            <a:ext cx="1667404" cy="47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ctrTitle" idx="4294967295"/>
          </p:nvPr>
        </p:nvSpPr>
        <p:spPr>
          <a:xfrm>
            <a:off x="910430" y="1657391"/>
            <a:ext cx="3584346" cy="3190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fontAlgn="base"/>
            <a:r>
              <a:rPr kumimoji="1" lang="en-US" altLang="ja-JP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Vehicle Search Server Software</a:t>
            </a:r>
            <a:endParaRPr kumimoji="1" lang="ja-JP" altLang="en-US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10430" y="1986271"/>
            <a:ext cx="3096865" cy="584773"/>
          </a:xfrm>
          <a:prstGeom prst="rect">
            <a:avLst/>
          </a:prstGeom>
        </p:spPr>
        <p:txBody>
          <a:bodyPr wrap="square" lIns="91438" tIns="45719" rIns="91438" bIns="45719" anchor="b">
            <a:spAutoFit/>
          </a:bodyPr>
          <a:lstStyle/>
          <a:p>
            <a:pPr algn="l"/>
            <a:r>
              <a:rPr lang="en-US" altLang="ja-JP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WV-ASV100W</a:t>
            </a:r>
            <a:endParaRPr lang="en-US" altLang="ja-JP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910430" y="2947718"/>
            <a:ext cx="1296338" cy="338595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b="1" dirty="0">
                <a:effectLst/>
                <a:latin typeface="Calibri" panose="020F0502020204030204" pitchFamily="34" charset="0"/>
              </a:rPr>
              <a:t>Ver. </a:t>
            </a:r>
            <a:r>
              <a:rPr lang="en-US" altLang="ja-JP" b="1" smtClean="0">
                <a:effectLst/>
                <a:latin typeface="Calibri" panose="020F0502020204030204" pitchFamily="34" charset="0"/>
              </a:rPr>
              <a:t>1.02</a:t>
            </a:r>
            <a:endParaRPr kumimoji="0"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99EFF6B-104C-4683-A447-01FD4DA01C4C}"/>
              </a:ext>
            </a:extLst>
          </p:cNvPr>
          <p:cNvSpPr txBox="1">
            <a:spLocks/>
          </p:cNvSpPr>
          <p:nvPr/>
        </p:nvSpPr>
        <p:spPr>
          <a:xfrm>
            <a:off x="910430" y="1098031"/>
            <a:ext cx="8285418" cy="451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41C0"/>
                </a:solidFill>
                <a:latin typeface="DINOT-Medium"/>
                <a:ea typeface="+mj-ea"/>
                <a:cs typeface="DINOT-Medium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New Deep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Learning Vehicle 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Search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Solution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サブタイトル 5"/>
          <p:cNvSpPr txBox="1">
            <a:spLocks/>
          </p:cNvSpPr>
          <p:nvPr/>
        </p:nvSpPr>
        <p:spPr>
          <a:xfrm>
            <a:off x="579918" y="4199658"/>
            <a:ext cx="4214666" cy="288119"/>
          </a:xfrm>
          <a:prstGeom prst="rect">
            <a:avLst/>
          </a:prstGeom>
        </p:spPr>
        <p:txBody>
          <a:bodyPr>
            <a:noAutofit/>
          </a:bodyPr>
          <a:lstStyle>
            <a:lvl1pPr marL="292013" indent="-292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2694" indent="-24334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73376" indent="-1946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62725" indent="-1946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1752077" indent="-1946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+mn-lt"/>
                <a:ea typeface="+mn-ea"/>
              </a:defRPr>
            </a:lvl5pPr>
            <a:lvl6pPr marL="2141426" indent="-194673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2530777" indent="-194673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2920127" indent="-194673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3309477" indent="-194673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1600" b="1" kern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Panasonic </a:t>
            </a:r>
            <a:r>
              <a:rPr lang="en-US" altLang="ja-JP" sz="1600" b="1" kern="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altLang="ja-JP" sz="1600" b="1" kern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-PRO Sensing </a:t>
            </a:r>
            <a:r>
              <a:rPr lang="en-US" altLang="ja-JP" sz="1600" b="1" kern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Solutions </a:t>
            </a:r>
            <a:r>
              <a:rPr lang="en-US" altLang="ja-JP" sz="1600" b="1" kern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Co., Ltd.</a:t>
            </a:r>
            <a:endParaRPr lang="en-US" altLang="ja-JP" sz="1600" b="1" kern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1" y="132892"/>
            <a:ext cx="7674860" cy="525309"/>
          </a:xfr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Expandability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4557803" y="1271182"/>
            <a:ext cx="931231" cy="6861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VI/Genetec</a:t>
            </a:r>
          </a:p>
          <a:p>
            <a:pPr algn="ctr"/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Film"/>
          <p:cNvSpPr>
            <a:spLocks noEditPoints="1" noChangeArrowheads="1"/>
          </p:cNvSpPr>
          <p:nvPr/>
        </p:nvSpPr>
        <p:spPr bwMode="auto">
          <a:xfrm>
            <a:off x="4295232" y="1729240"/>
            <a:ext cx="102276" cy="167865"/>
          </a:xfrm>
          <a:custGeom>
            <a:avLst/>
            <a:gdLst>
              <a:gd name="T0" fmla="*/ 0 w 21600"/>
              <a:gd name="T1" fmla="*/ 0 h 21600"/>
              <a:gd name="T2" fmla="*/ 12276385 w 21600"/>
              <a:gd name="T3" fmla="*/ 0 h 21600"/>
              <a:gd name="T4" fmla="*/ 24552675 w 21600"/>
              <a:gd name="T5" fmla="*/ 0 h 21600"/>
              <a:gd name="T6" fmla="*/ 24552675 w 21600"/>
              <a:gd name="T7" fmla="*/ 50151535 h 21600"/>
              <a:gd name="T8" fmla="*/ 24552675 w 21600"/>
              <a:gd name="T9" fmla="*/ 100302803 h 21600"/>
              <a:gd name="T10" fmla="*/ 12276385 w 21600"/>
              <a:gd name="T11" fmla="*/ 100302803 h 21600"/>
              <a:gd name="T12" fmla="*/ 0 w 21600"/>
              <a:gd name="T13" fmla="*/ 100302803 h 21600"/>
              <a:gd name="T14" fmla="*/ 0 w 21600"/>
              <a:gd name="T15" fmla="*/ 501515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4259713" y="2729649"/>
            <a:ext cx="1586562" cy="110682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>
              <a:lnSpc>
                <a:spcPts val="1600"/>
              </a:lnSpc>
            </a:pPr>
            <a:r>
              <a:rPr lang="en-US" altLang="ja-JP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Vehicle search server</a:t>
            </a:r>
            <a:endParaRPr lang="ja-JP" altLang="en-US" sz="16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6361434" y="1009961"/>
            <a:ext cx="996526" cy="1319901"/>
            <a:chOff x="6361434" y="1009961"/>
            <a:chExt cx="996526" cy="1319901"/>
          </a:xfrm>
        </p:grpSpPr>
        <p:sp>
          <p:nvSpPr>
            <p:cNvPr id="83" name="正方形/長方形 82"/>
            <p:cNvSpPr>
              <a:spLocks noChangeAspect="1"/>
            </p:cNvSpPr>
            <p:nvPr/>
          </p:nvSpPr>
          <p:spPr>
            <a:xfrm>
              <a:off x="6361434" y="1009961"/>
              <a:ext cx="996526" cy="13199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algn="ctr"/>
              <a:r>
                <a:rPr lang="en-US" altLang="ja-JP" sz="1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Client</a:t>
              </a:r>
            </a:p>
          </p:txBody>
        </p:sp>
        <p:pic>
          <p:nvPicPr>
            <p:cNvPr id="84" name="Picture 42" descr="アバター_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889" y="1379697"/>
              <a:ext cx="424229" cy="40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44" descr="MC900428969[1]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746" y="1486223"/>
              <a:ext cx="203831" cy="268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グループ化 85"/>
            <p:cNvGrpSpPr/>
            <p:nvPr/>
          </p:nvGrpSpPr>
          <p:grpSpPr>
            <a:xfrm>
              <a:off x="6668316" y="1913062"/>
              <a:ext cx="439118" cy="260616"/>
              <a:chOff x="-2589833" y="3373121"/>
              <a:chExt cx="5016460" cy="2899802"/>
            </a:xfrm>
          </p:grpSpPr>
          <p:pic>
            <p:nvPicPr>
              <p:cNvPr id="99" name="Picture 47" descr="ASM200_scene1_2013_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89833" y="3373121"/>
                <a:ext cx="5016460" cy="2899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2" descr="http://www002.upp.so-net.ne.jp/tinynealy/jpg/tenvis-st2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" t="29539" r="4323" b="1619"/>
              <a:stretch/>
            </p:blipFill>
            <p:spPr bwMode="auto">
              <a:xfrm>
                <a:off x="-1152067" y="3967075"/>
                <a:ext cx="3368522" cy="18407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87" name="直線矢印コネクタ 86"/>
          <p:cNvCxnSpPr/>
          <p:nvPr/>
        </p:nvCxnSpPr>
        <p:spPr>
          <a:xfrm>
            <a:off x="5457688" y="1667450"/>
            <a:ext cx="90374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Film"/>
          <p:cNvSpPr>
            <a:spLocks noEditPoints="1" noChangeArrowheads="1"/>
          </p:cNvSpPr>
          <p:nvPr/>
        </p:nvSpPr>
        <p:spPr bwMode="auto">
          <a:xfrm>
            <a:off x="5620174" y="1773238"/>
            <a:ext cx="102276" cy="167865"/>
          </a:xfrm>
          <a:custGeom>
            <a:avLst/>
            <a:gdLst>
              <a:gd name="T0" fmla="*/ 0 w 21600"/>
              <a:gd name="T1" fmla="*/ 0 h 21600"/>
              <a:gd name="T2" fmla="*/ 12276385 w 21600"/>
              <a:gd name="T3" fmla="*/ 0 h 21600"/>
              <a:gd name="T4" fmla="*/ 24552675 w 21600"/>
              <a:gd name="T5" fmla="*/ 0 h 21600"/>
              <a:gd name="T6" fmla="*/ 24552675 w 21600"/>
              <a:gd name="T7" fmla="*/ 50151535 h 21600"/>
              <a:gd name="T8" fmla="*/ 24552675 w 21600"/>
              <a:gd name="T9" fmla="*/ 100302803 h 21600"/>
              <a:gd name="T10" fmla="*/ 12276385 w 21600"/>
              <a:gd name="T11" fmla="*/ 100302803 h 21600"/>
              <a:gd name="T12" fmla="*/ 0 w 21600"/>
              <a:gd name="T13" fmla="*/ 100302803 h 21600"/>
              <a:gd name="T14" fmla="*/ 0 w 21600"/>
              <a:gd name="T15" fmla="*/ 501515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 b="1" dirty="0">
              <a:effectLst/>
              <a:latin typeface="Calibri" panose="020F0502020204030204" pitchFamily="34" charset="0"/>
            </a:endParaRPr>
          </a:p>
        </p:txBody>
      </p:sp>
      <p:cxnSp>
        <p:nvCxnSpPr>
          <p:cNvPr id="89" name="カギ線コネクタ 88"/>
          <p:cNvCxnSpPr>
            <a:stCxn id="81" idx="3"/>
            <a:endCxn id="83" idx="1"/>
          </p:cNvCxnSpPr>
          <p:nvPr/>
        </p:nvCxnSpPr>
        <p:spPr>
          <a:xfrm flipV="1">
            <a:off x="5846275" y="1669912"/>
            <a:ext cx="515159" cy="1613149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 Box 47"/>
          <p:cNvSpPr txBox="1">
            <a:spLocks noChangeArrowheads="1"/>
          </p:cNvSpPr>
          <p:nvPr/>
        </p:nvSpPr>
        <p:spPr bwMode="auto">
          <a:xfrm>
            <a:off x="6093422" y="2952298"/>
            <a:ext cx="995614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Search Result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97" name="図 96" descr="C:\Users\5146464.PCC-AD\AppData\Local\Microsoft\Windows\Temporary Internet Files\Content.IE5\AMTBSGO6\MC900434845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36" y="1517842"/>
            <a:ext cx="373892" cy="38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正方形/長方形 97"/>
          <p:cNvSpPr/>
          <p:nvPr/>
        </p:nvSpPr>
        <p:spPr>
          <a:xfrm>
            <a:off x="4433334" y="1379219"/>
            <a:ext cx="1012124" cy="261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ja-JP" sz="1100" b="1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439893" y="780842"/>
            <a:ext cx="2021842" cy="263662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1F497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5999" tIns="0" rIns="35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Basic system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213857" y="2734684"/>
            <a:ext cx="2552700" cy="1129090"/>
            <a:chOff x="828675" y="2748396"/>
            <a:chExt cx="2552700" cy="1129090"/>
          </a:xfrm>
        </p:grpSpPr>
        <p:sp>
          <p:nvSpPr>
            <p:cNvPr id="3" name="角丸四角形 2"/>
            <p:cNvSpPr/>
            <p:nvPr/>
          </p:nvSpPr>
          <p:spPr>
            <a:xfrm>
              <a:off x="828675" y="2763163"/>
              <a:ext cx="2552700" cy="11143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5F0E4167-642F-41E4-B10F-DEBFC1129721}"/>
                </a:ext>
              </a:extLst>
            </p:cNvPr>
            <p:cNvSpPr txBox="1"/>
            <p:nvPr/>
          </p:nvSpPr>
          <p:spPr>
            <a:xfrm>
              <a:off x="1004550" y="2748396"/>
              <a:ext cx="2138855" cy="1115690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Can monitor up to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10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intersections with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10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multi-sensor camera or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20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single camera units</a:t>
              </a:r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5894780" y="3391138"/>
            <a:ext cx="2766371" cy="838691"/>
            <a:chOff x="828675" y="2756382"/>
            <a:chExt cx="2552700" cy="1133311"/>
          </a:xfrm>
        </p:grpSpPr>
        <p:sp>
          <p:nvSpPr>
            <p:cNvPr id="107" name="角丸四角形 106"/>
            <p:cNvSpPr/>
            <p:nvPr/>
          </p:nvSpPr>
          <p:spPr>
            <a:xfrm>
              <a:off x="828675" y="2763163"/>
              <a:ext cx="2552700" cy="11143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5F0E4167-642F-41E4-B10F-DEBFC1129721}"/>
                </a:ext>
              </a:extLst>
            </p:cNvPr>
            <p:cNvSpPr txBox="1"/>
            <p:nvPr/>
          </p:nvSpPr>
          <p:spPr>
            <a:xfrm>
              <a:off x="1024960" y="2756382"/>
              <a:ext cx="2038737" cy="1133311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Can search data across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20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camera channels among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</a:t>
              </a: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1</a:t>
              </a:r>
              <a:r>
                <a:rPr kumimoji="0" lang="en-US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server</a:t>
              </a:r>
            </a:p>
          </p:txBody>
        </p:sp>
      </p:grpSp>
      <p:sp>
        <p:nvSpPr>
          <p:cNvPr id="109" name="テキスト ボックス 108"/>
          <p:cNvSpPr txBox="1"/>
          <p:nvPr/>
        </p:nvSpPr>
        <p:spPr>
          <a:xfrm>
            <a:off x="439893" y="749682"/>
            <a:ext cx="2021842" cy="263662"/>
          </a:xfrm>
          <a:prstGeom prst="roundRect">
            <a:avLst/>
          </a:prstGeom>
          <a:solidFill>
            <a:srgbClr val="66FFFF"/>
          </a:solidFill>
          <a:ln w="25400" cap="flat" cmpd="sng" algn="ctr">
            <a:solidFill>
              <a:srgbClr val="1F497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5999" tIns="0" rIns="35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ＭＳ Ｐゴシック"/>
              </a:rPr>
              <a:t>Expanding system</a:t>
            </a:r>
          </a:p>
        </p:txBody>
      </p:sp>
      <p:grpSp>
        <p:nvGrpSpPr>
          <p:cNvPr id="110" name="グループ化 109"/>
          <p:cNvGrpSpPr/>
          <p:nvPr/>
        </p:nvGrpSpPr>
        <p:grpSpPr>
          <a:xfrm>
            <a:off x="1131291" y="2749448"/>
            <a:ext cx="2696548" cy="1293094"/>
            <a:chOff x="2447945" y="4145410"/>
            <a:chExt cx="2552700" cy="1269215"/>
          </a:xfrm>
          <a:solidFill>
            <a:srgbClr val="66FFFF"/>
          </a:solidFill>
        </p:grpSpPr>
        <p:sp>
          <p:nvSpPr>
            <p:cNvPr id="111" name="角丸四角形 110"/>
            <p:cNvSpPr/>
            <p:nvPr/>
          </p:nvSpPr>
          <p:spPr>
            <a:xfrm>
              <a:off x="2447945" y="4145410"/>
              <a:ext cx="2552700" cy="1269215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5F0E4167-642F-41E4-B10F-DEBFC1129721}"/>
                </a:ext>
              </a:extLst>
            </p:cNvPr>
            <p:cNvSpPr txBox="1"/>
            <p:nvPr/>
          </p:nvSpPr>
          <p:spPr>
            <a:xfrm>
              <a:off x="2577864" y="4206941"/>
              <a:ext cx="2326456" cy="1095086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Can monitor up to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100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intersections with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100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multi-sensor camera or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200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single camera units</a:t>
              </a: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5904305" y="3406095"/>
            <a:ext cx="2766371" cy="967809"/>
            <a:chOff x="828675" y="2763163"/>
            <a:chExt cx="2552700" cy="1307787"/>
          </a:xfrm>
          <a:solidFill>
            <a:srgbClr val="66FFFF"/>
          </a:solidFill>
        </p:grpSpPr>
        <p:sp>
          <p:nvSpPr>
            <p:cNvPr id="115" name="角丸四角形 114"/>
            <p:cNvSpPr/>
            <p:nvPr/>
          </p:nvSpPr>
          <p:spPr>
            <a:xfrm>
              <a:off x="828675" y="2763163"/>
              <a:ext cx="2552700" cy="1307787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5F0E4167-642F-41E4-B10F-DEBFC1129721}"/>
                </a:ext>
              </a:extLst>
            </p:cNvPr>
            <p:cNvSpPr txBox="1"/>
            <p:nvPr/>
          </p:nvSpPr>
          <p:spPr>
            <a:xfrm>
              <a:off x="963436" y="2833608"/>
              <a:ext cx="2146717" cy="1133312"/>
            </a:xfrm>
            <a:prstGeom prst="rect">
              <a:avLst/>
            </a:prstGeom>
            <a:grpFill/>
          </p:spPr>
          <p:txBody>
            <a:bodyPr wrap="none" lIns="68580" tIns="34290" rIns="68580" bIns="34290" rtlCol="0">
              <a:spAutoFit/>
            </a:bodyPr>
            <a:lstStyle/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Can search data across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200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camera channels among</a:t>
              </a:r>
            </a:p>
            <a:p>
              <a:pPr algn="l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</a:t>
              </a:r>
              <a:r>
                <a:rPr kumimoji="0" lang="en-US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10</a:t>
              </a:r>
              <a:r>
                <a:rPr kumimoji="0" 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 </a:t>
              </a:r>
              <a:r>
                <a:rPr kumimoji="0" lang="en-US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servers</a:t>
              </a:r>
              <a:endParaRPr kumimoji="0" 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117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10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617496" y="1216435"/>
            <a:ext cx="2417211" cy="1482342"/>
            <a:chOff x="1617496" y="1216435"/>
            <a:chExt cx="2417211" cy="14823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0" name="Picture 5" descr="Y:\03-CNS18\SSBD\インテリジェントサーベイランスＳＢＵ\商品推進課\部門内専用\社内(IUO)情報\プロモーション\プロモーション進捗\VehicleSearch_shatterStock\検索画面2（方向指定）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2" t="15609"/>
            <a:stretch/>
          </p:blipFill>
          <p:spPr bwMode="auto">
            <a:xfrm>
              <a:off x="1617496" y="1216435"/>
              <a:ext cx="2417211" cy="148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857" y="1497041"/>
              <a:ext cx="404809" cy="356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438" y="1324208"/>
              <a:ext cx="439893" cy="387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221" y="2530748"/>
              <a:ext cx="1883450" cy="151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" name="Text Box 47"/>
            <p:cNvSpPr txBox="1">
              <a:spLocks noChangeArrowheads="1"/>
            </p:cNvSpPr>
            <p:nvPr/>
          </p:nvSpPr>
          <p:spPr bwMode="auto">
            <a:xfrm>
              <a:off x="3256611" y="1300158"/>
              <a:ext cx="748451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Camera</a:t>
              </a:r>
              <a:endParaRPr lang="ja-JP" altLang="en-US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352" y="2134600"/>
              <a:ext cx="439737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28" y="2130792"/>
            <a:ext cx="4397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9" name="直線矢印コネクタ 78"/>
          <p:cNvCxnSpPr/>
          <p:nvPr/>
        </p:nvCxnSpPr>
        <p:spPr>
          <a:xfrm>
            <a:off x="3827839" y="1634140"/>
            <a:ext cx="729964" cy="1870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6231278" y="1021506"/>
            <a:ext cx="2749435" cy="1905693"/>
            <a:chOff x="6231278" y="1021506"/>
            <a:chExt cx="2749435" cy="1905693"/>
          </a:xfrm>
        </p:grpSpPr>
        <p:sp>
          <p:nvSpPr>
            <p:cNvPr id="94" name="メモ 93"/>
            <p:cNvSpPr/>
            <p:nvPr/>
          </p:nvSpPr>
          <p:spPr>
            <a:xfrm>
              <a:off x="6231278" y="2816481"/>
              <a:ext cx="130154" cy="104278"/>
            </a:xfrm>
            <a:prstGeom prst="foldedCorner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algn="ctr"/>
              <a:endParaRPr lang="ja-JP" altLang="en-US" sz="1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96" name="Picture 3" descr="C:\vehicledata\crop\700246637\2018\0322\07\0636500_4080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431" y="2834203"/>
              <a:ext cx="176299" cy="929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正方形/長方形 119"/>
            <p:cNvSpPr>
              <a:spLocks noChangeAspect="1"/>
            </p:cNvSpPr>
            <p:nvPr/>
          </p:nvSpPr>
          <p:spPr>
            <a:xfrm>
              <a:off x="6348018" y="1021506"/>
              <a:ext cx="2632695" cy="16604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algn="ctr"/>
              <a:r>
                <a:rPr lang="en-US" altLang="ja-JP" sz="18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Clients</a:t>
              </a:r>
              <a:endParaRPr lang="en-US" altLang="ja-JP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6504454" y="1404696"/>
              <a:ext cx="483550" cy="494869"/>
              <a:chOff x="8448334" y="1204541"/>
              <a:chExt cx="1040153" cy="1027824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512" y="1204541"/>
                <a:ext cx="688975" cy="652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334" y="1444078"/>
                <a:ext cx="328613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2915" y="1889151"/>
                <a:ext cx="572874" cy="34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6" name="グループ化 125"/>
            <p:cNvGrpSpPr/>
            <p:nvPr/>
          </p:nvGrpSpPr>
          <p:grpSpPr>
            <a:xfrm>
              <a:off x="7165419" y="1534546"/>
              <a:ext cx="483550" cy="494869"/>
              <a:chOff x="8448334" y="1204541"/>
              <a:chExt cx="1040153" cy="1027824"/>
            </a:xfrm>
          </p:grpSpPr>
          <p:pic>
            <p:nvPicPr>
              <p:cNvPr id="127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512" y="1204541"/>
                <a:ext cx="688975" cy="652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8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334" y="1444078"/>
                <a:ext cx="328613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2915" y="1889151"/>
                <a:ext cx="572874" cy="34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0" name="グループ化 129"/>
            <p:cNvGrpSpPr/>
            <p:nvPr/>
          </p:nvGrpSpPr>
          <p:grpSpPr>
            <a:xfrm>
              <a:off x="7756956" y="1393395"/>
              <a:ext cx="483550" cy="494869"/>
              <a:chOff x="8448334" y="1204541"/>
              <a:chExt cx="1040153" cy="1027824"/>
            </a:xfrm>
          </p:grpSpPr>
          <p:pic>
            <p:nvPicPr>
              <p:cNvPr id="131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512" y="1204541"/>
                <a:ext cx="688975" cy="652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2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334" y="1444078"/>
                <a:ext cx="328613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3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2915" y="1889151"/>
                <a:ext cx="572874" cy="34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4" name="グループ化 133"/>
            <p:cNvGrpSpPr/>
            <p:nvPr/>
          </p:nvGrpSpPr>
          <p:grpSpPr>
            <a:xfrm>
              <a:off x="6750150" y="2039227"/>
              <a:ext cx="483550" cy="494869"/>
              <a:chOff x="8448334" y="1204541"/>
              <a:chExt cx="1040153" cy="1027824"/>
            </a:xfrm>
          </p:grpSpPr>
          <p:pic>
            <p:nvPicPr>
              <p:cNvPr id="135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512" y="1204541"/>
                <a:ext cx="688975" cy="652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6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334" y="1444078"/>
                <a:ext cx="328613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7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2915" y="1889151"/>
                <a:ext cx="572874" cy="34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8" name="グループ化 137"/>
            <p:cNvGrpSpPr/>
            <p:nvPr/>
          </p:nvGrpSpPr>
          <p:grpSpPr>
            <a:xfrm>
              <a:off x="7450405" y="2044275"/>
              <a:ext cx="483550" cy="494869"/>
              <a:chOff x="8448334" y="1204541"/>
              <a:chExt cx="1040153" cy="1027824"/>
            </a:xfrm>
          </p:grpSpPr>
          <p:pic>
            <p:nvPicPr>
              <p:cNvPr id="139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512" y="1204541"/>
                <a:ext cx="688975" cy="652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0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334" y="1444078"/>
                <a:ext cx="328613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1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2915" y="1889151"/>
                <a:ext cx="572874" cy="34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2" name="グループ化 141"/>
            <p:cNvGrpSpPr/>
            <p:nvPr/>
          </p:nvGrpSpPr>
          <p:grpSpPr>
            <a:xfrm>
              <a:off x="8121903" y="1816941"/>
              <a:ext cx="483550" cy="494869"/>
              <a:chOff x="8448334" y="1204541"/>
              <a:chExt cx="1040153" cy="1027824"/>
            </a:xfrm>
          </p:grpSpPr>
          <p:pic>
            <p:nvPicPr>
              <p:cNvPr id="143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512" y="1204541"/>
                <a:ext cx="688975" cy="652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334" y="1444078"/>
                <a:ext cx="328613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2915" y="1889151"/>
                <a:ext cx="572874" cy="34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6" name="Text Box 47"/>
            <p:cNvSpPr txBox="1">
              <a:spLocks noChangeArrowheads="1"/>
            </p:cNvSpPr>
            <p:nvPr/>
          </p:nvSpPr>
          <p:spPr bwMode="auto">
            <a:xfrm>
              <a:off x="7866009" y="2393229"/>
              <a:ext cx="1095469" cy="26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Up to 10 clients</a:t>
              </a:r>
              <a:endParaRPr lang="ja-JP" altLang="en-US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84" y="1682984"/>
            <a:ext cx="4397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66" y="1771180"/>
            <a:ext cx="4397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01" y="1412840"/>
            <a:ext cx="4397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874" y="1848107"/>
            <a:ext cx="4397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12" y="2163155"/>
            <a:ext cx="4397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34" y="3152933"/>
            <a:ext cx="837694" cy="3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 descr="C:\vehicledata\crop\700246637\2018\0322\07\0219100_40086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44" y="3228140"/>
            <a:ext cx="382148" cy="1569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" descr="C:\vehicledata\crop\700246637\2018\0322\07\0636500_4080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41" y="3500254"/>
            <a:ext cx="307596" cy="1622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AutoShape 11"/>
          <p:cNvSpPr>
            <a:spLocks noChangeArrowheads="1"/>
          </p:cNvSpPr>
          <p:nvPr/>
        </p:nvSpPr>
        <p:spPr bwMode="auto">
          <a:xfrm>
            <a:off x="5123680" y="3417170"/>
            <a:ext cx="294696" cy="328422"/>
          </a:xfrm>
          <a:prstGeom prst="can">
            <a:avLst>
              <a:gd name="adj" fmla="val 25000"/>
            </a:avLst>
          </a:prstGeom>
          <a:solidFill>
            <a:srgbClr val="CCECFF">
              <a:alpha val="8117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100" b="1" dirty="0">
              <a:effectLst/>
              <a:latin typeface="Calibri" panose="020F0502020204030204" pitchFamily="34" charset="0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4256200" y="2705264"/>
            <a:ext cx="1586562" cy="1877622"/>
            <a:chOff x="-401177" y="2705264"/>
            <a:chExt cx="1586562" cy="1877622"/>
          </a:xfrm>
        </p:grpSpPr>
        <p:sp>
          <p:nvSpPr>
            <p:cNvPr id="152" name="正方形/長方形 151"/>
            <p:cNvSpPr/>
            <p:nvPr/>
          </p:nvSpPr>
          <p:spPr>
            <a:xfrm>
              <a:off x="-401177" y="2705264"/>
              <a:ext cx="1586562" cy="18776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>
                <a:lnSpc>
                  <a:spcPts val="1600"/>
                </a:lnSpc>
              </a:pPr>
              <a:r>
                <a:rPr lang="en-US" altLang="ja-JP" sz="16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Vehicle search server</a:t>
              </a:r>
              <a:endParaRPr lang="ja-JP" altLang="en-US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53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1952" y="3203623"/>
              <a:ext cx="837694" cy="36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2" descr="C:\vehicledata\crop\700246637\2018\0322\07\0219100_40086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58" y="3165559"/>
              <a:ext cx="382148" cy="1569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3" descr="C:\vehicledata\crop\700246637\2018\0322\07\0636500_40801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255" y="3437673"/>
              <a:ext cx="307596" cy="162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AutoShape 11"/>
            <p:cNvSpPr>
              <a:spLocks noChangeArrowheads="1"/>
            </p:cNvSpPr>
            <p:nvPr/>
          </p:nvSpPr>
          <p:spPr bwMode="auto">
            <a:xfrm>
              <a:off x="388394" y="3354589"/>
              <a:ext cx="294696" cy="328422"/>
            </a:xfrm>
            <a:prstGeom prst="can">
              <a:avLst>
                <a:gd name="adj" fmla="val 25000"/>
              </a:avLst>
            </a:prstGeom>
            <a:solidFill>
              <a:srgbClr val="CCECFF">
                <a:alpha val="8117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100" b="1" dirty="0"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34" y="4192444"/>
            <a:ext cx="837694" cy="3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コネクタ 19"/>
          <p:cNvCxnSpPr>
            <a:endCxn id="158" idx="0"/>
          </p:cNvCxnSpPr>
          <p:nvPr/>
        </p:nvCxnSpPr>
        <p:spPr>
          <a:xfrm>
            <a:off x="4765217" y="3599926"/>
            <a:ext cx="4464" cy="592518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34" y="3679623"/>
            <a:ext cx="837694" cy="3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 Box 47"/>
          <p:cNvSpPr txBox="1">
            <a:spLocks noChangeArrowheads="1"/>
          </p:cNvSpPr>
          <p:nvPr/>
        </p:nvSpPr>
        <p:spPr bwMode="auto">
          <a:xfrm>
            <a:off x="4020374" y="1387076"/>
            <a:ext cx="601457" cy="29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997" tIns="62398" rIns="119997" bIns="62398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Video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" name="Text Box 47"/>
          <p:cNvSpPr txBox="1">
            <a:spLocks noChangeArrowheads="1"/>
          </p:cNvSpPr>
          <p:nvPr/>
        </p:nvSpPr>
        <p:spPr bwMode="auto">
          <a:xfrm>
            <a:off x="5419588" y="1405177"/>
            <a:ext cx="601457" cy="29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997" tIns="62398" rIns="119997" bIns="62398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defRPr kumimoji="1" sz="20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defRPr kumimoji="1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defRPr kumimoji="1" sz="16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Video</a:t>
            </a:r>
            <a:endParaRPr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4110907" y="1624269"/>
            <a:ext cx="0" cy="1784829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4110907" y="3409098"/>
            <a:ext cx="322427" cy="80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>
                <a:solidFill>
                  <a:prstClr val="white"/>
                </a:solidFill>
                <a:latin typeface="Calibri" panose="020F0502020204030204" pitchFamily="34" charset="0"/>
              </a:rPr>
              <a:t>Specification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03395"/>
              </p:ext>
            </p:extLst>
          </p:nvPr>
        </p:nvGraphicFramePr>
        <p:xfrm>
          <a:off x="179253" y="793794"/>
          <a:ext cx="8865687" cy="3932241"/>
        </p:xfrm>
        <a:graphic>
          <a:graphicData uri="http://schemas.openxmlformats.org/drawingml/2006/table">
            <a:tbl>
              <a:tblPr firstRow="1" bandRow="1"/>
              <a:tblGrid>
                <a:gridCol w="1169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4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92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Analytic</a:t>
                      </a:r>
                      <a:r>
                        <a:rPr kumimoji="1" lang="en-US" altLang="ja-JP" sz="1100" b="1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Method</a:t>
                      </a:r>
                      <a:endParaRPr kumimoji="1" lang="en-US" altLang="ja-JP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Real time analytic using deep learning engine on server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923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Object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Vehicle</a:t>
                      </a: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detection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 key</a:t>
                      </a:r>
                      <a:endParaRPr kumimoji="1" lang="ja-JP" altLang="en-US" sz="1100" b="1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Type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(Pickup</a:t>
                      </a:r>
                      <a:r>
                        <a:rPr kumimoji="1" lang="en-US" altLang="ja-JP" sz="1100" b="0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100" b="0" kern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ruck,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Sedan, Van, SUV, Truck, Bus)</a:t>
                      </a:r>
                      <a:r>
                        <a:rPr kumimoji="1" lang="en-US" altLang="ja-JP" sz="1100" b="1" kern="120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endParaRPr kumimoji="1" lang="en-US" altLang="ja-JP" sz="1100" b="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Color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(Green,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Blue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Brown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Purple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Yellow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Red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Pink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Black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Silver/Gray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White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Direction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inbound/ 8 outbound </a:t>
                      </a:r>
                      <a:r>
                        <a:rPr kumimoji="1" lang="en-US" altLang="ja-JP" sz="1100" b="0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direction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(enable to filter on map window)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Map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</a:t>
                      </a: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es </a:t>
                      </a:r>
                      <a:r>
                        <a:rPr kumimoji="1" lang="en-US" altLang="ja-JP" sz="1100" b="0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(Select camera icon on map)</a:t>
                      </a:r>
                      <a:endParaRPr kumimoji="1" lang="en-US" altLang="ja-JP" sz="11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923"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Multiple camera</a:t>
                      </a:r>
                      <a:r>
                        <a:rPr kumimoji="1" lang="en-US" altLang="ja-JP" sz="1100" b="1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(Up to 4 position)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05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Accuracy adjustment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(increase or decrease result by</a:t>
                      </a:r>
                      <a:r>
                        <a:rPr kumimoji="1" lang="en-US" altLang="ja-JP" sz="1100" b="0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slide bar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923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kumimoji="1" lang="en-US" altLang="ja-JP" sz="105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Result</a:t>
                      </a:r>
                      <a:r>
                        <a:rPr kumimoji="1" lang="en-US" altLang="ja-JP" sz="1100" b="1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view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Thumbnail</a:t>
                      </a:r>
                      <a:r>
                        <a:rPr kumimoji="1" lang="en-US" altLang="ja-JP" sz="1100" b="1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(max. 64 at same page)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Map</a:t>
                      </a:r>
                      <a:r>
                        <a:rPr kumimoji="1" lang="en-US" altLang="ja-JP" sz="1100" b="1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integration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Search and </a:t>
                      </a: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esult with direction on the map *Google Map and Open Street Map are supported</a:t>
                      </a: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Offline map </a:t>
                      </a:r>
                      <a:r>
                        <a:rPr kumimoji="1" lang="en-US" altLang="ja-JP" sz="1100" b="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(JPEG)   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Retention period</a:t>
                      </a:r>
                      <a:endParaRPr kumimoji="1" lang="en-US" altLang="ja-JP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31days as default </a:t>
                      </a:r>
                      <a:r>
                        <a:rPr kumimoji="1" lang="en-US" altLang="ja-JP" sz="1100" b="0" kern="120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(14 to 92 </a:t>
                      </a:r>
                      <a:r>
                        <a:rPr kumimoji="1" lang="en-US" altLang="ja-JP" sz="1100" b="0" kern="1200" noProof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days,</a:t>
                      </a:r>
                      <a:r>
                        <a:rPr kumimoji="1" lang="en-US" altLang="ja-JP" sz="1100" b="0" kern="1200" baseline="0" noProof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100" b="0" kern="120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configurable)</a:t>
                      </a:r>
                      <a:endParaRPr kumimoji="1" lang="en-US" altLang="ja-JP" sz="1100" b="0" kern="1200" noProof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9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Integration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VMS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Security Center 5.7 / </a:t>
                      </a:r>
                      <a:r>
                        <a:rPr kumimoji="1" lang="en-US" altLang="ja-JP" sz="1100" b="1" kern="1200" dirty="0" err="1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VideoInsight</a:t>
                      </a: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7.3.2.5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*As of April 2019</a:t>
                      </a:r>
                      <a:endParaRPr kumimoji="1" lang="en-US" altLang="ja-JP" sz="11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27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Camera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i-PRO Extreme Camera </a:t>
                      </a: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*Multi-sensor/Fixed/PTZ camera(Except 360-degree camera)</a:t>
                      </a:r>
                      <a:endParaRPr kumimoji="1" lang="en-US" altLang="ja-JP" sz="11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92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Management</a:t>
                      </a:r>
                    </a:p>
                    <a:p>
                      <a:pPr marL="0" algn="ctr" defTabSz="914400" rtl="0" eaLnBrk="1" latinLnBrk="0" hangingPunct="1"/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Result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Case</a:t>
                      </a:r>
                      <a:r>
                        <a:rPr kumimoji="1" lang="en-US" altLang="ja-JP" sz="1100" b="1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reporting</a:t>
                      </a:r>
                      <a:endParaRPr kumimoji="1" lang="en-US" altLang="ja-JP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363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Save up to 100/load</a:t>
                      </a:r>
                      <a:endParaRPr kumimoji="1" lang="en-US" altLang="ja-JP" sz="11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Log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4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Save Operation log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Report</a:t>
                      </a: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4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Print to paper and PDF (depend on Windows environment), enable to share by email</a:t>
                      </a:r>
                      <a:endParaRPr kumimoji="1" lang="ja-JP" altLang="en-US" sz="11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92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System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 CH</a:t>
                      </a:r>
                      <a:r>
                        <a:rPr kumimoji="1" lang="en-US" altLang="ja-JP" sz="1100" b="1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per server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20ch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(When using 2 </a:t>
                      </a:r>
                      <a:r>
                        <a:rPr kumimoji="1" lang="en-US" altLang="ja-JP" sz="1100" b="0" kern="1200" dirty="0" err="1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ch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per unit with 10 multi-sensor camera, 10 intersections)</a:t>
                      </a:r>
                      <a:endParaRPr kumimoji="1" lang="en-US" altLang="ja-JP" sz="11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 server per system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</a:t>
                      </a:r>
                      <a:r>
                        <a:rPr kumimoji="1" lang="en-US" altLang="ja-JP" sz="1100" b="1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server</a:t>
                      </a:r>
                      <a:endParaRPr kumimoji="1" lang="en-US" altLang="ja-JP" sz="1100" b="1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692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 CH per system</a:t>
                      </a:r>
                      <a:endParaRPr kumimoji="1" lang="ja-JP" altLang="en-US" sz="11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200ch 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(When using 2 </a:t>
                      </a:r>
                      <a:r>
                        <a:rPr kumimoji="1" lang="en-US" altLang="ja-JP" sz="1100" b="0" kern="1200" dirty="0" err="1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ch</a:t>
                      </a:r>
                      <a:r>
                        <a:rPr kumimoji="1" lang="en-US" altLang="ja-JP" sz="11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per unit with 100 multi-sensor camera, 100 intersections)</a:t>
                      </a:r>
                      <a:endParaRPr kumimoji="1" lang="en-US" altLang="ja-JP" sz="11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700" marR="337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5200650" cy="524852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prstClr val="white"/>
                </a:solidFill>
                <a:latin typeface="Calibri" panose="020F0502020204030204" pitchFamily="34" charset="0"/>
              </a:rPr>
              <a:t>Specification (system requirements)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148865"/>
              </p:ext>
            </p:extLst>
          </p:nvPr>
        </p:nvGraphicFramePr>
        <p:xfrm>
          <a:off x="284971" y="781050"/>
          <a:ext cx="5477655" cy="1769974"/>
        </p:xfrm>
        <a:graphic>
          <a:graphicData uri="http://schemas.openxmlformats.org/drawingml/2006/table">
            <a:tbl>
              <a:tblPr/>
              <a:tblGrid>
                <a:gridCol w="87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7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Server Specification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kumimoji="1" lang="ja-JP" altLang="en-US" sz="1600" b="1" kern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CPU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Intel® Xeon® Gold 5118 2.3 GHz (12-core 24-thread) or faster</a:t>
                      </a:r>
                      <a:b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</a:b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CoreTM i7-8700K 3.70 GHz (6-core 12-thread) or faster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Memory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 GB (16GB x  2) or more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HDD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 TB or more (in the case of 31days)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Graphic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NVIDIA Quadro P4000 x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OS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Microsoft® Windows® 10 Pro (64 bit) Release Ver.1709</a:t>
                      </a:r>
                      <a:r>
                        <a:rPr kumimoji="1" lang="ja-JP" altLang="en-US" sz="1200" b="1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200" b="1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and later</a:t>
                      </a: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/>
                      </a:r>
                      <a:b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</a:b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Microsoft® Windows Server® 2016 Standard Edition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Network I/F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1000 Mbps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95298"/>
              </p:ext>
            </p:extLst>
          </p:nvPr>
        </p:nvGraphicFramePr>
        <p:xfrm>
          <a:off x="294496" y="2648276"/>
          <a:ext cx="8620905" cy="2028501"/>
        </p:xfrm>
        <a:graphic>
          <a:graphicData uri="http://schemas.openxmlformats.org/drawingml/2006/table">
            <a:tbl>
              <a:tblPr/>
              <a:tblGrid>
                <a:gridCol w="88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1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8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93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Client</a:t>
                      </a:r>
                      <a:r>
                        <a:rPr lang="en-US" sz="1600" b="1" i="0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Specification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kumimoji="1" lang="ja-JP" altLang="en-US" sz="1600" b="1" kern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32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Security</a:t>
                      </a:r>
                      <a:r>
                        <a:rPr lang="en-US" sz="1400" b="1" i="0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Center 5.7 client + WV-ASVC101W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VI Monitor</a:t>
                      </a:r>
                      <a:r>
                        <a:rPr lang="en-US" sz="1400" b="1" i="0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Plus 7.4 + WV-</a:t>
                      </a:r>
                      <a:r>
                        <a:rPr lang="en-US" altLang="ja-JP" sz="1400" b="1" i="0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ASVC101W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921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CPU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IIntel® CoreTM i7-4770 or better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Intel® CoreTM i7-6700 or better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026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Memory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 GB or more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8GB or more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026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HDD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120 GB for OS and Security Center applications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120 GB for OS and Video Insight IP Server applications</a:t>
                      </a:r>
                      <a:r>
                        <a:rPr kumimoji="1" lang="ja-JP" alt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819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Graphic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pt-BR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NVIDIA® QUADRO® K620 2 GB video card</a:t>
                      </a:r>
                      <a:endParaRPr kumimoji="1" lang="en-US" sz="1100" b="1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1600 x 900 or </a:t>
                      </a:r>
                      <a:r>
                        <a:rPr kumimoji="1" lang="en-US" sz="1100" b="1" kern="120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hig</a:t>
                      </a:r>
                      <a:r>
                        <a:rPr kumimoji="1" lang="pt-BR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NVIDIA® QUADRO® K620 2 GB video card</a:t>
                      </a: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her screen resolution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819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OS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Microsoft® Windows® 8.1 Professional (64bit),</a:t>
                      </a:r>
                    </a:p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Microsoft® Windows® 10 Professional RS4(64bit) English/French 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Microsoft® Windows® 10 Professional (64bit)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026">
                <a:tc>
                  <a:txBody>
                    <a:bodyPr/>
                    <a:lstStyle/>
                    <a:p>
                      <a:pPr marL="0" marR="0" lvl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Network I/F</a:t>
                      </a:r>
                    </a:p>
                  </a:txBody>
                  <a:tcPr marL="5944" marR="5944" marT="59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1000</a:t>
                      </a:r>
                      <a:r>
                        <a:rPr kumimoji="1" lang="en-US" sz="1100" b="1" kern="12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Mbps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64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1000 Mbps</a:t>
                      </a:r>
                    </a:p>
                  </a:txBody>
                  <a:tcPr marL="5944" marR="5944" marT="59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E97D750C-4DFC-4B67-BB83-1393DE3D3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494562"/>
              </p:ext>
            </p:extLst>
          </p:nvPr>
        </p:nvGraphicFramePr>
        <p:xfrm>
          <a:off x="434340" y="845820"/>
          <a:ext cx="8458201" cy="36833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66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明朝"/>
                      </a:endParaRPr>
                    </a:p>
                  </a:txBody>
                  <a:tcPr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明朝"/>
                      </a:endParaRPr>
                    </a:p>
                  </a:txBody>
                  <a:tcPr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Note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明朝"/>
                      </a:endParaRPr>
                    </a:p>
                  </a:txBody>
                  <a:tcPr marT="0" marB="0"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14">
                <a:tc rowSpan="4"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i-PRO Extreme series</a:t>
                      </a:r>
                    </a:p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u="sng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except Fisheye cam </a:t>
                      </a:r>
                      <a:endParaRPr lang="ja-JP" altLang="ja-JP" sz="1200" b="1" u="sng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WV-X8570N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明朝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13335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4x 4K, 33MP Multi-sensor camera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明朝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668734209"/>
                  </a:ext>
                </a:extLst>
              </a:tr>
              <a:tr h="399214">
                <a:tc vMerge="1">
                  <a:txBody>
                    <a:bodyPr/>
                    <a:lstStyle/>
                    <a:p>
                      <a:pPr indent="133350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ja-JP" altLang="ja-JP" sz="1500" b="1" u="sng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WV-S8530N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33350" algn="l" defTabSz="456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4x FHD, 8MP Multi-sensor camera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635894023"/>
                  </a:ext>
                </a:extLst>
              </a:tr>
              <a:tr h="798429">
                <a:tc vMerge="1">
                  <a:txBody>
                    <a:bodyPr/>
                    <a:lstStyle/>
                    <a:p>
                      <a:pPr indent="133350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ja-JP" altLang="ja-JP" sz="1500" b="1" u="sng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WV-X6531NS, X6531N, 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WV-X6511N, S6530N,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WV-S6131, S6130,</a:t>
                      </a:r>
                      <a:r>
                        <a:rPr lang="en-US" altLang="ja-JP" sz="1200" b="1" kern="100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S6111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33350" algn="l" defTabSz="456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Extreme PTZ camera</a:t>
                      </a:r>
                    </a:p>
                    <a:p>
                      <a:pPr marL="0" marR="0" indent="133350" algn="l" defTabSz="456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*Direction detection is only</a:t>
                      </a:r>
                      <a:r>
                        <a:rPr lang="en-US" altLang="ja-JP" sz="1200" b="1" kern="100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available</a:t>
                      </a:r>
                    </a:p>
                    <a:p>
                      <a:pPr marL="0" marR="0" indent="133350" algn="l" defTabSz="456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at home position.</a:t>
                      </a:r>
                      <a:endParaRPr lang="en-US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163">
                <a:tc vMerge="1">
                  <a:txBody>
                    <a:bodyPr/>
                    <a:lstStyle/>
                    <a:p>
                      <a:pPr indent="133350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ja-JP" altLang="ja-JP" sz="1000" kern="1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WV-S2550L,	S2250L,</a:t>
                      </a:r>
                      <a:r>
                        <a:rPr lang="en-US" altLang="ja-JP" sz="1200" b="1" kern="100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WV-S2531LTN, S2531LN,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WV-S2511LN, S2231L, </a:t>
                      </a: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WV-S2211L, S2131L, S2131, S2130,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WV-S2111L, S2110,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WV-S1550L, S1531LTN,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WV-S1531LNS, S1531LN,</a:t>
                      </a: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WV-S1511LN, S1132, </a:t>
                      </a:r>
                    </a:p>
                    <a:p>
                      <a:pPr marL="0" indent="133350" algn="l" defTabSz="45642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 kern="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WV-S1131, S1112, S1111</a:t>
                      </a:r>
                      <a:endParaRPr 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133350" algn="l" defTabSz="456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ja-JP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ＭＳ 明朝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角丸四角形 2"/>
          <p:cNvSpPr/>
          <p:nvPr/>
        </p:nvSpPr>
        <p:spPr>
          <a:xfrm>
            <a:off x="2072640" y="1135380"/>
            <a:ext cx="6835140" cy="381000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Calibri" panose="020F050202020403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Calibri" panose="020F0502020204030204" pitchFamily="34" charset="0"/>
              </a:rPr>
              <a:t>Supported Camera   </a:t>
            </a:r>
            <a:endParaRPr kumimoji="1" lang="ja-JP" altLang="en-US" sz="1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797885" y="1084263"/>
            <a:ext cx="1319107" cy="483233"/>
            <a:chOff x="753533" y="1998133"/>
            <a:chExt cx="1319107" cy="483233"/>
          </a:xfrm>
        </p:grpSpPr>
        <p:sp>
          <p:nvSpPr>
            <p:cNvPr id="4" name="円/楕円 3"/>
            <p:cNvSpPr/>
            <p:nvPr/>
          </p:nvSpPr>
          <p:spPr>
            <a:xfrm>
              <a:off x="753533" y="1998133"/>
              <a:ext cx="1319107" cy="4832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Text Box 47"/>
            <p:cNvSpPr txBox="1">
              <a:spLocks noChangeArrowheads="1"/>
            </p:cNvSpPr>
            <p:nvPr/>
          </p:nvSpPr>
          <p:spPr bwMode="auto">
            <a:xfrm>
              <a:off x="902220" y="2063687"/>
              <a:ext cx="1021732" cy="41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5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Recommended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5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model</a:t>
              </a:r>
              <a:endParaRPr lang="ja-JP" altLang="en-US" sz="105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2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23826"/>
            <a:ext cx="4848225" cy="534377"/>
          </a:xfrm>
        </p:spPr>
        <p:txBody>
          <a:bodyPr/>
          <a:lstStyle/>
          <a:p>
            <a:r>
              <a:rPr kumimoji="1" lang="en-US" altLang="ja-JP" b="1" dirty="0">
                <a:latin typeface="Calibri" panose="020F0502020204030204" pitchFamily="34" charset="0"/>
              </a:rPr>
              <a:t>Products Line-up</a:t>
            </a:r>
            <a:endParaRPr kumimoji="1" lang="ja-JP" altLang="en-US" sz="1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69608"/>
              </p:ext>
            </p:extLst>
          </p:nvPr>
        </p:nvGraphicFramePr>
        <p:xfrm>
          <a:off x="228924" y="811780"/>
          <a:ext cx="8553126" cy="2485362"/>
        </p:xfrm>
        <a:graphic>
          <a:graphicData uri="http://schemas.openxmlformats.org/drawingml/2006/table">
            <a:tbl>
              <a:tblPr/>
              <a:tblGrid>
                <a:gridCol w="3330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0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334">
                <a:tc gridSpan="2">
                  <a:txBody>
                    <a:bodyPr/>
                    <a:lstStyle/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Line up</a:t>
                      </a:r>
                      <a:endParaRPr kumimoji="1" lang="ja-JP" altLang="en-US" sz="1600" b="1" i="0" u="none" strike="noStrike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296" rtl="0" eaLnBrk="1" fontAlgn="b" latinLnBrk="0" hangingPunct="1"/>
                      <a:r>
                        <a:rPr kumimoji="1" lang="en-US" altLang="ja-JP" sz="16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Model number</a:t>
                      </a:r>
                      <a:endParaRPr kumimoji="1" lang="ja-JP" altLang="en-US" sz="1600" b="1" i="0" u="none" strike="noStrike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511">
                <a:tc gridSpan="2">
                  <a:txBody>
                    <a:bodyPr/>
                    <a:lstStyle/>
                    <a:p>
                      <a:pPr marL="0" marR="0" indent="0" algn="ctr" defTabSz="45636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Vehicle Search Server Software (4ch is attached) 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WV-ASV100W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2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Client Plug-in Software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WV-ASV</a:t>
                      </a:r>
                      <a:r>
                        <a:rPr kumimoji="1" lang="en-US" altLang="ja-JP" sz="16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</a:t>
                      </a:r>
                      <a:r>
                        <a:rPr kumimoji="1" lang="en-US" altLang="ja-JP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101W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8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Genetec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57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Additional camera Kit</a:t>
                      </a:r>
                      <a:endParaRPr lang="en-US" altLang="ja-JP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WV-ASVE104W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3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WV-ASVE101W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06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Update Software </a:t>
                      </a:r>
                      <a:r>
                        <a:rPr lang="en-US" altLang="ja-JP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(per 1 year, per server)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WV-AS</a:t>
                      </a:r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VM111W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285750" y="3349969"/>
            <a:ext cx="8858250" cy="1231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altLang="ja-JP" sz="20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Example: </a:t>
            </a:r>
          </a:p>
          <a:p>
            <a:pPr algn="l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10 Multi-sensor camera are installed in 10 intersections. Two channel per one multi-sensor are registered to server.  (20ch are required 10 intersection)</a:t>
            </a:r>
          </a:p>
          <a:p>
            <a:pPr algn="l"/>
            <a:r>
              <a:rPr lang="en-US" altLang="ja-JP" sz="1800" b="1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-&gt; WV-ASV100W x 1 + WV-ASVE104W x 4 + WV-ASVC101W + WV-ASVM111W are required.</a:t>
            </a:r>
            <a:endParaRPr lang="ja-JP" altLang="en-US" sz="2000" b="1" dirty="0">
              <a:solidFill>
                <a:schemeClr val="tx2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14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51" y="2618072"/>
            <a:ext cx="3445438" cy="7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574697" y="682878"/>
            <a:ext cx="73215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31">
              <a:lnSpc>
                <a:spcPct val="140000"/>
              </a:lnSpc>
            </a:pPr>
            <a:r>
              <a:rPr lang="en-US" altLang="ja-JP" sz="2000" b="1" dirty="0">
                <a:ln w="1905"/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Spend hours, days or even weeks to narrow down a suspect vehicle</a:t>
            </a:r>
          </a:p>
        </p:txBody>
      </p:sp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1" y="132892"/>
            <a:ext cx="7674860" cy="525309"/>
          </a:xfr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 law enforcement investigation workflow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8" y="1257232"/>
            <a:ext cx="944563" cy="62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149952" y="1084746"/>
            <a:ext cx="826096" cy="237211"/>
          </a:xfrm>
          <a:prstGeom prst="round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5999" tIns="0" rIns="35999" bIns="0">
            <a:no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FFC000">
                    <a:lumMod val="60000"/>
                    <a:lumOff val="40000"/>
                  </a:srgbClr>
                </a:solidFill>
              </a:defRPr>
            </a:lvl1pPr>
          </a:lstStyle>
          <a:p>
            <a:r>
              <a:rPr lang="en-US" altLang="ja-JP" sz="1400" dirty="0">
                <a:effectLst/>
                <a:latin typeface="Calibri" panose="020F0502020204030204" pitchFamily="34" charset="0"/>
              </a:rPr>
              <a:t>Witness</a:t>
            </a:r>
            <a:endParaRPr lang="ja-JP" altLang="en-US" sz="14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1436697" y="1486167"/>
            <a:ext cx="4306571" cy="325452"/>
          </a:xfrm>
          <a:prstGeom prst="wedgeRoundRectCallout">
            <a:avLst>
              <a:gd name="adj1" fmla="val -54093"/>
              <a:gd name="adj2" fmla="val -2596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5995" tIns="45633" rIns="91282" bIns="45633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892">
              <a:defRPr/>
            </a:pPr>
            <a:r>
              <a: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There was a robbery!  The man drove out </a:t>
            </a:r>
            <a:r>
              <a:rPr lang="en-US" altLang="ja-JP" sz="14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eastwards</a:t>
            </a:r>
            <a:r>
              <a: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</a:p>
        </p:txBody>
      </p:sp>
      <p:grpSp>
        <p:nvGrpSpPr>
          <p:cNvPr id="38" name="グループ化 37"/>
          <p:cNvGrpSpPr/>
          <p:nvPr/>
        </p:nvGrpSpPr>
        <p:grpSpPr>
          <a:xfrm rot="20327041">
            <a:off x="722726" y="1720195"/>
            <a:ext cx="242419" cy="331374"/>
            <a:chOff x="451262" y="3621974"/>
            <a:chExt cx="405629" cy="558140"/>
          </a:xfrm>
        </p:grpSpPr>
        <p:sp>
          <p:nvSpPr>
            <p:cNvPr id="40" name="角丸四角形 39"/>
            <p:cNvSpPr/>
            <p:nvPr/>
          </p:nvSpPr>
          <p:spPr>
            <a:xfrm>
              <a:off x="451262" y="3621974"/>
              <a:ext cx="368135" cy="55814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 dirty="0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98765" y="3657601"/>
              <a:ext cx="273131" cy="439386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 dirty="0"/>
            </a:p>
          </p:txBody>
        </p:sp>
        <p:grpSp>
          <p:nvGrpSpPr>
            <p:cNvPr id="42" name="グループ化 41"/>
            <p:cNvGrpSpPr/>
            <p:nvPr/>
          </p:nvGrpSpPr>
          <p:grpSpPr>
            <a:xfrm>
              <a:off x="530780" y="3703097"/>
              <a:ext cx="326111" cy="290710"/>
              <a:chOff x="-1171500" y="2978645"/>
              <a:chExt cx="751706" cy="670105"/>
            </a:xfrm>
            <a:effectLst/>
          </p:grpSpPr>
          <p:sp>
            <p:nvSpPr>
              <p:cNvPr id="43" name="アーチ 42"/>
              <p:cNvSpPr/>
              <p:nvPr/>
            </p:nvSpPr>
            <p:spPr>
              <a:xfrm rot="13291919">
                <a:off x="-1171500" y="2978645"/>
                <a:ext cx="751706" cy="669140"/>
              </a:xfrm>
              <a:prstGeom prst="blockArc">
                <a:avLst>
                  <a:gd name="adj1" fmla="val 12862811"/>
                  <a:gd name="adj2" fmla="val 19345898"/>
                  <a:gd name="adj3" fmla="val 18459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角丸四角形 43"/>
              <p:cNvSpPr/>
              <p:nvPr/>
            </p:nvSpPr>
            <p:spPr>
              <a:xfrm rot="780688">
                <a:off x="-874629" y="3448850"/>
                <a:ext cx="203859" cy="199900"/>
              </a:xfrm>
              <a:prstGeom prst="roundRect">
                <a:avLst/>
              </a:prstGeom>
              <a:solidFill>
                <a:srgbClr val="FFC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/>
              </a:p>
            </p:txBody>
          </p:sp>
          <p:sp>
            <p:nvSpPr>
              <p:cNvPr id="45" name="角丸四角形 44"/>
              <p:cNvSpPr/>
              <p:nvPr/>
            </p:nvSpPr>
            <p:spPr>
              <a:xfrm rot="21285027">
                <a:off x="-1160119" y="3132361"/>
                <a:ext cx="203859" cy="199900"/>
              </a:xfrm>
              <a:prstGeom prst="roundRect">
                <a:avLst/>
              </a:prstGeom>
              <a:solidFill>
                <a:srgbClr val="FFC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/>
              </a:p>
            </p:txBody>
          </p:sp>
        </p:grpSp>
      </p:grpSp>
      <p:sp>
        <p:nvSpPr>
          <p:cNvPr id="46" name="テキスト ボックス 45"/>
          <p:cNvSpPr txBox="1"/>
          <p:nvPr/>
        </p:nvSpPr>
        <p:spPr>
          <a:xfrm>
            <a:off x="951675" y="1776427"/>
            <a:ext cx="96490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kumimoji="1" lang="en-US" altLang="ja-JP" sz="12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Emergency call</a:t>
            </a:r>
            <a:endParaRPr kumimoji="1" lang="ja-JP" altLang="en-US" sz="12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85" y="1800931"/>
            <a:ext cx="944563" cy="633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テキスト ボックス 46"/>
          <p:cNvSpPr txBox="1"/>
          <p:nvPr/>
        </p:nvSpPr>
        <p:spPr>
          <a:xfrm>
            <a:off x="7829165" y="1493860"/>
            <a:ext cx="787602" cy="24080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5999" tIns="0" rIns="35999" bIns="0">
            <a:no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FFC000">
                    <a:lumMod val="60000"/>
                    <a:lumOff val="40000"/>
                  </a:srgbClr>
                </a:solidFill>
              </a:defRPr>
            </a:lvl1pPr>
          </a:lstStyle>
          <a:p>
            <a:r>
              <a:rPr lang="en-US" altLang="ja-JP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Operator</a:t>
            </a:r>
            <a:endParaRPr lang="ja-JP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 rot="20327041">
            <a:off x="8080792" y="2252441"/>
            <a:ext cx="242419" cy="331374"/>
            <a:chOff x="451262" y="3621974"/>
            <a:chExt cx="405629" cy="558140"/>
          </a:xfrm>
        </p:grpSpPr>
        <p:sp>
          <p:nvSpPr>
            <p:cNvPr id="49" name="角丸四角形 48"/>
            <p:cNvSpPr/>
            <p:nvPr/>
          </p:nvSpPr>
          <p:spPr>
            <a:xfrm>
              <a:off x="451262" y="3621974"/>
              <a:ext cx="368135" cy="55814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 dirty="0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498765" y="3657601"/>
              <a:ext cx="273131" cy="439386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 dirty="0"/>
            </a:p>
          </p:txBody>
        </p:sp>
        <p:grpSp>
          <p:nvGrpSpPr>
            <p:cNvPr id="51" name="グループ化 50"/>
            <p:cNvGrpSpPr/>
            <p:nvPr/>
          </p:nvGrpSpPr>
          <p:grpSpPr>
            <a:xfrm>
              <a:off x="530780" y="3703097"/>
              <a:ext cx="326111" cy="290710"/>
              <a:chOff x="-1171500" y="2978645"/>
              <a:chExt cx="751706" cy="670105"/>
            </a:xfrm>
            <a:effectLst/>
          </p:grpSpPr>
          <p:sp>
            <p:nvSpPr>
              <p:cNvPr id="52" name="アーチ 51"/>
              <p:cNvSpPr/>
              <p:nvPr/>
            </p:nvSpPr>
            <p:spPr>
              <a:xfrm rot="13291919">
                <a:off x="-1171500" y="2978645"/>
                <a:ext cx="751706" cy="669140"/>
              </a:xfrm>
              <a:prstGeom prst="blockArc">
                <a:avLst>
                  <a:gd name="adj1" fmla="val 12862811"/>
                  <a:gd name="adj2" fmla="val 19345898"/>
                  <a:gd name="adj3" fmla="val 18459"/>
                </a:avLst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角丸四角形 52"/>
              <p:cNvSpPr/>
              <p:nvPr/>
            </p:nvSpPr>
            <p:spPr>
              <a:xfrm rot="780688">
                <a:off x="-874629" y="3448850"/>
                <a:ext cx="203859" cy="199900"/>
              </a:xfrm>
              <a:prstGeom prst="roundRect">
                <a:avLst/>
              </a:prstGeom>
              <a:solidFill>
                <a:srgbClr val="FFC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/>
              </a:p>
            </p:txBody>
          </p:sp>
          <p:sp>
            <p:nvSpPr>
              <p:cNvPr id="54" name="角丸四角形 53"/>
              <p:cNvSpPr/>
              <p:nvPr/>
            </p:nvSpPr>
            <p:spPr>
              <a:xfrm rot="21285027">
                <a:off x="-1160119" y="3132361"/>
                <a:ext cx="203859" cy="199900"/>
              </a:xfrm>
              <a:prstGeom prst="roundRect">
                <a:avLst/>
              </a:prstGeom>
              <a:solidFill>
                <a:srgbClr val="FFC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/>
              </a:p>
            </p:txBody>
          </p:sp>
        </p:grpSp>
      </p:grpSp>
      <p:sp>
        <p:nvSpPr>
          <p:cNvPr id="56" name="1 Título"/>
          <p:cNvSpPr txBox="1">
            <a:spLocks/>
          </p:cNvSpPr>
          <p:nvPr/>
        </p:nvSpPr>
        <p:spPr>
          <a:xfrm flipH="1">
            <a:off x="4428522" y="1906122"/>
            <a:ext cx="3322162" cy="325452"/>
          </a:xfrm>
          <a:prstGeom prst="wedgeRoundRectCallout">
            <a:avLst>
              <a:gd name="adj1" fmla="val -54093"/>
              <a:gd name="adj2" fmla="val -25969"/>
              <a:gd name="adj3" fmla="val 16667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5995" tIns="45633" rIns="91282" bIns="45633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892">
              <a:defRPr/>
            </a:pPr>
            <a:r>
              <a:rPr lang="en-US" altLang="ja-JP" sz="14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Do you remember the License Plate?</a:t>
            </a:r>
          </a:p>
        </p:txBody>
      </p:sp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7" y="2191577"/>
            <a:ext cx="944563" cy="62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1 Título"/>
          <p:cNvSpPr txBox="1">
            <a:spLocks/>
          </p:cNvSpPr>
          <p:nvPr/>
        </p:nvSpPr>
        <p:spPr>
          <a:xfrm>
            <a:off x="1375737" y="2417700"/>
            <a:ext cx="3729663" cy="314071"/>
          </a:xfrm>
          <a:prstGeom prst="wedgeRoundRectCallout">
            <a:avLst>
              <a:gd name="adj1" fmla="val -54093"/>
              <a:gd name="adj2" fmla="val -2596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5995" tIns="45633" rIns="91282" bIns="45633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892">
              <a:defRPr/>
            </a:pPr>
            <a:r>
              <a: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No. I only remember that it was a </a:t>
            </a:r>
            <a:r>
              <a:rPr lang="en-US" altLang="ja-JP" sz="14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grey sedan.</a:t>
            </a:r>
          </a:p>
        </p:txBody>
      </p: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83" y="2968799"/>
            <a:ext cx="944563" cy="633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1 Título"/>
          <p:cNvSpPr txBox="1">
            <a:spLocks/>
          </p:cNvSpPr>
          <p:nvPr/>
        </p:nvSpPr>
        <p:spPr>
          <a:xfrm flipH="1">
            <a:off x="492675" y="2896007"/>
            <a:ext cx="7258010" cy="498883"/>
          </a:xfrm>
          <a:prstGeom prst="wedgeRoundRectCallout">
            <a:avLst>
              <a:gd name="adj1" fmla="val -54093"/>
              <a:gd name="adj2" fmla="val -25969"/>
              <a:gd name="adj3" fmla="val 16667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5995" tIns="45633" rIns="91282" bIns="45633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892">
              <a:defRPr/>
            </a:pPr>
            <a:r>
              <a:rPr lang="en-US" altLang="ja-JP" sz="14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All right. We will check candidate vehicles on video footage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 dispatch </a:t>
            </a:r>
            <a:r>
              <a:rPr lang="en-US" altLang="ja-JP" sz="14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 officer to confirm with you.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74" y="3465761"/>
            <a:ext cx="1059455" cy="70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テキスト ボックス 62"/>
          <p:cNvSpPr txBox="1"/>
          <p:nvPr/>
        </p:nvSpPr>
        <p:spPr>
          <a:xfrm>
            <a:off x="2577911" y="3446708"/>
            <a:ext cx="4603939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31">
              <a:lnSpc>
                <a:spcPts val="1900"/>
              </a:lnSpc>
            </a:pPr>
            <a:r>
              <a:rPr lang="en-US" altLang="ja-JP" sz="1800" b="1" dirty="0">
                <a:ln w="1905"/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Finding the suspect vehicle takes tremendous </a:t>
            </a:r>
          </a:p>
          <a:p>
            <a:pPr algn="l" defTabSz="913131">
              <a:lnSpc>
                <a:spcPts val="1900"/>
              </a:lnSpc>
            </a:pPr>
            <a:r>
              <a:rPr lang="en-US" altLang="ja-JP" sz="1800" b="1" dirty="0">
                <a:ln w="1905"/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time searching video footage manually.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209435" y="4175369"/>
            <a:ext cx="3067666" cy="312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31">
              <a:lnSpc>
                <a:spcPct val="140000"/>
              </a:lnSpc>
            </a:pPr>
            <a:r>
              <a:rPr lang="en-US" altLang="ja-JP" sz="16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Identify and arrest</a:t>
            </a:r>
          </a:p>
        </p:txBody>
      </p:sp>
      <p:sp>
        <p:nvSpPr>
          <p:cNvPr id="5" name="曲折矢印 4"/>
          <p:cNvSpPr/>
          <p:nvPr/>
        </p:nvSpPr>
        <p:spPr>
          <a:xfrm flipV="1">
            <a:off x="775298" y="3453230"/>
            <a:ext cx="634083" cy="412819"/>
          </a:xfrm>
          <a:prstGeom prst="ben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5" name="曲折矢印 64"/>
          <p:cNvSpPr/>
          <p:nvPr/>
        </p:nvSpPr>
        <p:spPr>
          <a:xfrm flipV="1">
            <a:off x="2036669" y="4174896"/>
            <a:ext cx="634083" cy="412819"/>
          </a:xfrm>
          <a:prstGeom prst="ben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04" y="3891656"/>
            <a:ext cx="1215447" cy="8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224391" y="2434344"/>
            <a:ext cx="96490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kumimoji="1" lang="en-US" altLang="ja-JP" sz="12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Emergency call</a:t>
            </a:r>
            <a:endParaRPr kumimoji="1" lang="ja-JP" altLang="en-US" sz="12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3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46" grpId="0"/>
      <p:bldP spid="47" grpId="0" animBg="1"/>
      <p:bldP spid="56" grpId="0" animBg="1"/>
      <p:bldP spid="58" grpId="0" animBg="1"/>
      <p:bldP spid="60" grpId="0" animBg="1"/>
      <p:bldP spid="63" grpId="0"/>
      <p:bldP spid="64" grpId="0"/>
      <p:bldP spid="5" grpId="0" animBg="1"/>
      <p:bldP spid="65" grpId="0" animBg="1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321324" y="777264"/>
            <a:ext cx="8555978" cy="73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31">
              <a:lnSpc>
                <a:spcPts val="1900"/>
              </a:lnSpc>
            </a:pPr>
            <a:r>
              <a:rPr lang="en-US" altLang="ja-JP" sz="2000" b="1" dirty="0">
                <a:ln w="1905"/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Enables law enforcement to find the candidate of suspicious vehicle efficiently </a:t>
            </a:r>
          </a:p>
          <a:p>
            <a:pPr algn="l" defTabSz="913131">
              <a:lnSpc>
                <a:spcPts val="1900"/>
              </a:lnSpc>
            </a:pPr>
            <a:r>
              <a:rPr lang="en-US" altLang="ja-JP" sz="2000" b="1" dirty="0">
                <a:ln w="1905"/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even by the incomplete information from witness such as lack of license plate, </a:t>
            </a:r>
          </a:p>
          <a:p>
            <a:pPr algn="l" defTabSz="913131">
              <a:lnSpc>
                <a:spcPts val="1900"/>
              </a:lnSpc>
            </a:pPr>
            <a:r>
              <a:rPr lang="en-US" altLang="ja-JP" sz="2000" b="1" dirty="0">
                <a:ln w="1905"/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then helps to accelerate time of investigation</a:t>
            </a:r>
          </a:p>
        </p:txBody>
      </p:sp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1" y="132892"/>
            <a:ext cx="7674860" cy="525309"/>
          </a:xfr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Solution with Panasonic Vehicle Search System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58732" y="1820806"/>
            <a:ext cx="2259983" cy="807911"/>
          </a:xfrm>
          <a:prstGeom prst="rect">
            <a:avLst/>
          </a:prstGeom>
          <a:effectLst/>
        </p:spPr>
        <p:txBody>
          <a:bodyPr wrap="square" lIns="68579" tIns="34289" rIns="68579" bIns="34289">
            <a:spAutoFit/>
          </a:bodyPr>
          <a:lstStyle/>
          <a:p>
            <a:pPr algn="l" defTabSz="685783">
              <a:defRPr/>
            </a:pPr>
            <a:r>
              <a:rPr lang="en-US" altLang="ja-JP" sz="1600" b="1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Review all footage </a:t>
            </a:r>
          </a:p>
          <a:p>
            <a:pPr algn="l" defTabSz="685783">
              <a:defRPr/>
            </a:pPr>
            <a:r>
              <a:rPr lang="en-US" altLang="ja-JP" sz="1600" b="1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frame by frame</a:t>
            </a:r>
          </a:p>
          <a:p>
            <a:pPr algn="l" defTabSz="685783">
              <a:defRPr/>
            </a:pPr>
            <a:r>
              <a:rPr lang="en-US" altLang="ja-JP" sz="1600" b="1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for hours …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34653" y="3880438"/>
            <a:ext cx="2640793" cy="730967"/>
          </a:xfrm>
          <a:prstGeom prst="rect">
            <a:avLst/>
          </a:prstGeom>
          <a:noFill/>
        </p:spPr>
        <p:txBody>
          <a:bodyPr vert="horz" wrap="squar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30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lang="en-US" altLang="ja-JP" sz="1800" b="1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hours per day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</a:p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        *</a:t>
            </a:r>
            <a:r>
              <a:rPr lang="en-US" altLang="ja-JP" sz="1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Based on multiple surveys in 2017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012130" y="3882313"/>
            <a:ext cx="700289" cy="700289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319720" y="3936603"/>
            <a:ext cx="85103" cy="591702"/>
            <a:chOff x="635488" y="2898032"/>
            <a:chExt cx="113470" cy="788936"/>
          </a:xfrm>
        </p:grpSpPr>
        <p:sp>
          <p:nvSpPr>
            <p:cNvPr id="12" name="ホームベース 11"/>
            <p:cNvSpPr/>
            <p:nvPr/>
          </p:nvSpPr>
          <p:spPr>
            <a:xfrm rot="16200000">
              <a:off x="459655" y="3073865"/>
              <a:ext cx="465136" cy="113469"/>
            </a:xfrm>
            <a:prstGeom prst="homePlate">
              <a:avLst/>
            </a:prstGeom>
            <a:solidFill>
              <a:srgbClr val="FFFF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35488" y="3363118"/>
              <a:ext cx="113470" cy="323850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358732" y="1539233"/>
            <a:ext cx="3856850" cy="306467"/>
          </a:xfrm>
          <a:prstGeom prst="round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26999" tIns="0" rIns="26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Current Process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563413" y="2668992"/>
            <a:ext cx="1525907" cy="829734"/>
            <a:chOff x="10157457" y="1772354"/>
            <a:chExt cx="2034543" cy="1106312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10859912" y="1772354"/>
              <a:ext cx="1332088" cy="1106312"/>
              <a:chOff x="5480756" y="5034843"/>
              <a:chExt cx="1332088" cy="1106312"/>
            </a:xfrm>
          </p:grpSpPr>
          <p:grpSp>
            <p:nvGrpSpPr>
              <p:cNvPr id="18" name="グループ化 17"/>
              <p:cNvGrpSpPr/>
              <p:nvPr/>
            </p:nvGrpSpPr>
            <p:grpSpPr>
              <a:xfrm>
                <a:off x="5480756" y="5034843"/>
                <a:ext cx="1332088" cy="1106312"/>
                <a:chOff x="5068712" y="2494844"/>
                <a:chExt cx="1467556" cy="1061156"/>
              </a:xfrm>
            </p:grpSpPr>
            <p:sp>
              <p:nvSpPr>
                <p:cNvPr id="20" name="正方形/長方形 19"/>
                <p:cNvSpPr/>
                <p:nvPr/>
              </p:nvSpPr>
              <p:spPr>
                <a:xfrm>
                  <a:off x="5068712" y="2494844"/>
                  <a:ext cx="1467556" cy="106115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5147733" y="2720623"/>
                  <a:ext cx="1298223" cy="58702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grpSp>
              <p:nvGrpSpPr>
                <p:cNvPr id="24" name="グループ化 23"/>
                <p:cNvGrpSpPr/>
                <p:nvPr/>
              </p:nvGrpSpPr>
              <p:grpSpPr>
                <a:xfrm>
                  <a:off x="5153377" y="3381022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31" name="角丸四角形 30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32" name="角丸四角形 31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33" name="角丸四角形 32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34" name="角丸四角形 33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35" name="角丸四角形 34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25" name="グループ化 24"/>
                <p:cNvGrpSpPr/>
                <p:nvPr/>
              </p:nvGrpSpPr>
              <p:grpSpPr>
                <a:xfrm>
                  <a:off x="5136444" y="2528711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26" name="角丸四角形 25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27" name="角丸四角形 26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28" name="角丸四角形 27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29" name="角丸四角形 28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30" name="角丸四角形 29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  <p:pic>
            <p:nvPicPr>
              <p:cNvPr id="19" name="図 18" descr="画面の領域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37952" y="5260623"/>
                <a:ext cx="1201515" cy="654756"/>
              </a:xfrm>
              <a:prstGeom prst="rect">
                <a:avLst/>
              </a:prstGeom>
            </p:spPr>
          </p:pic>
        </p:grpSp>
        <p:pic>
          <p:nvPicPr>
            <p:cNvPr id="17" name="Picture 4" descr="WV-X6531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7457" y="2006028"/>
              <a:ext cx="453216" cy="7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/>
          <p:cNvGrpSpPr/>
          <p:nvPr/>
        </p:nvGrpSpPr>
        <p:grpSpPr>
          <a:xfrm>
            <a:off x="404453" y="2677656"/>
            <a:ext cx="1684867" cy="829734"/>
            <a:chOff x="9945511" y="4165599"/>
            <a:chExt cx="2246489" cy="1106312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10859912" y="4165599"/>
              <a:ext cx="1332088" cy="1106312"/>
              <a:chOff x="10617200" y="5497688"/>
              <a:chExt cx="1332088" cy="1106312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10617200" y="5497688"/>
                <a:ext cx="1332088" cy="1106312"/>
                <a:chOff x="5068712" y="2494844"/>
                <a:chExt cx="1467556" cy="1061156"/>
              </a:xfrm>
            </p:grpSpPr>
            <p:sp>
              <p:nvSpPr>
                <p:cNvPr id="42" name="正方形/長方形 41"/>
                <p:cNvSpPr/>
                <p:nvPr/>
              </p:nvSpPr>
              <p:spPr>
                <a:xfrm>
                  <a:off x="5068712" y="2494844"/>
                  <a:ext cx="1467556" cy="106115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43" name="正方形/長方形 42"/>
                <p:cNvSpPr/>
                <p:nvPr/>
              </p:nvSpPr>
              <p:spPr>
                <a:xfrm>
                  <a:off x="5147733" y="2720623"/>
                  <a:ext cx="1298223" cy="58702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grpSp>
              <p:nvGrpSpPr>
                <p:cNvPr id="44" name="グループ化 43"/>
                <p:cNvGrpSpPr/>
                <p:nvPr/>
              </p:nvGrpSpPr>
              <p:grpSpPr>
                <a:xfrm>
                  <a:off x="5153377" y="3381022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51" name="角丸四角形 50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52" name="角丸四角形 51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53" name="角丸四角形 52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54" name="角丸四角形 53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55" name="角丸四角形 54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45" name="グループ化 44"/>
                <p:cNvGrpSpPr/>
                <p:nvPr/>
              </p:nvGrpSpPr>
              <p:grpSpPr>
                <a:xfrm>
                  <a:off x="5136444" y="2528711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46" name="角丸四角形 45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47" name="角丸四角形 46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48" name="角丸四角形 47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49" name="角丸四角形 48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50" name="角丸四角形 49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  <p:pic>
            <p:nvPicPr>
              <p:cNvPr id="41" name="図 40" descr="画面の領域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2869" y="5723327"/>
                <a:ext cx="1136954" cy="632317"/>
              </a:xfrm>
              <a:prstGeom prst="rect">
                <a:avLst/>
              </a:prstGeom>
            </p:spPr>
          </p:pic>
        </p:grpSp>
        <p:pic>
          <p:nvPicPr>
            <p:cNvPr id="38" name="Picture 8" descr="WV-S1531LT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511" y="4449172"/>
              <a:ext cx="866070" cy="45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グループ化 55"/>
          <p:cNvGrpSpPr/>
          <p:nvPr/>
        </p:nvGrpSpPr>
        <p:grpSpPr>
          <a:xfrm>
            <a:off x="507160" y="2673326"/>
            <a:ext cx="1574187" cy="829734"/>
            <a:chOff x="10093084" y="2968977"/>
            <a:chExt cx="2098916" cy="1106312"/>
          </a:xfrm>
        </p:grpSpPr>
        <p:grpSp>
          <p:nvGrpSpPr>
            <p:cNvPr id="57" name="グループ化 56"/>
            <p:cNvGrpSpPr/>
            <p:nvPr/>
          </p:nvGrpSpPr>
          <p:grpSpPr>
            <a:xfrm>
              <a:off x="10859912" y="2968977"/>
              <a:ext cx="1332088" cy="1106312"/>
              <a:chOff x="2771422" y="2500489"/>
              <a:chExt cx="1332088" cy="1106312"/>
            </a:xfrm>
          </p:grpSpPr>
          <p:grpSp>
            <p:nvGrpSpPr>
              <p:cNvPr id="59" name="グループ化 58"/>
              <p:cNvGrpSpPr/>
              <p:nvPr/>
            </p:nvGrpSpPr>
            <p:grpSpPr>
              <a:xfrm>
                <a:off x="2771422" y="2500489"/>
                <a:ext cx="1332088" cy="1106312"/>
                <a:chOff x="5068712" y="2494844"/>
                <a:chExt cx="1467556" cy="1061156"/>
              </a:xfrm>
            </p:grpSpPr>
            <p:sp>
              <p:nvSpPr>
                <p:cNvPr id="61" name="正方形/長方形 60"/>
                <p:cNvSpPr/>
                <p:nvPr/>
              </p:nvSpPr>
              <p:spPr>
                <a:xfrm>
                  <a:off x="5068712" y="2494844"/>
                  <a:ext cx="1467556" cy="106115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62" name="正方形/長方形 61"/>
                <p:cNvSpPr/>
                <p:nvPr/>
              </p:nvSpPr>
              <p:spPr>
                <a:xfrm>
                  <a:off x="5147733" y="2720623"/>
                  <a:ext cx="1298223" cy="58702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grpSp>
              <p:nvGrpSpPr>
                <p:cNvPr id="63" name="グループ化 62"/>
                <p:cNvGrpSpPr/>
                <p:nvPr/>
              </p:nvGrpSpPr>
              <p:grpSpPr>
                <a:xfrm>
                  <a:off x="5153377" y="3381022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70" name="角丸四角形 69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71" name="角丸四角形 70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72" name="角丸四角形 71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73" name="角丸四角形 72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74" name="角丸四角形 73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64" name="グループ化 63"/>
                <p:cNvGrpSpPr/>
                <p:nvPr/>
              </p:nvGrpSpPr>
              <p:grpSpPr>
                <a:xfrm>
                  <a:off x="5136444" y="2528711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65" name="角丸四角形 64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66" name="角丸四角形 65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67" name="角丸四角形 66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68" name="角丸四角形 67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69" name="角丸四角形 68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  <p:pic>
            <p:nvPicPr>
              <p:cNvPr id="60" name="図 59" descr="画面の領域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216" y="2743202"/>
                <a:ext cx="1164627" cy="632176"/>
              </a:xfrm>
              <a:prstGeom prst="rect">
                <a:avLst/>
              </a:prstGeom>
            </p:spPr>
          </p:pic>
        </p:grpSp>
        <p:pic>
          <p:nvPicPr>
            <p:cNvPr id="58" name="Picture 10" descr="WV-X8570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3084" y="3217935"/>
              <a:ext cx="641873" cy="6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グループ化 74"/>
          <p:cNvGrpSpPr/>
          <p:nvPr/>
        </p:nvGrpSpPr>
        <p:grpSpPr>
          <a:xfrm>
            <a:off x="415979" y="2670766"/>
            <a:ext cx="1673340" cy="829734"/>
            <a:chOff x="9960880" y="5379155"/>
            <a:chExt cx="2231120" cy="1106312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10859912" y="5379155"/>
              <a:ext cx="1332088" cy="1106312"/>
              <a:chOff x="9358489" y="5514621"/>
              <a:chExt cx="1332088" cy="1106312"/>
            </a:xfrm>
          </p:grpSpPr>
          <p:grpSp>
            <p:nvGrpSpPr>
              <p:cNvPr id="78" name="グループ化 77"/>
              <p:cNvGrpSpPr/>
              <p:nvPr/>
            </p:nvGrpSpPr>
            <p:grpSpPr>
              <a:xfrm>
                <a:off x="9358489" y="5514621"/>
                <a:ext cx="1332088" cy="1106312"/>
                <a:chOff x="5068712" y="2494844"/>
                <a:chExt cx="1467556" cy="1061156"/>
              </a:xfrm>
            </p:grpSpPr>
            <p:sp>
              <p:nvSpPr>
                <p:cNvPr id="80" name="正方形/長方形 79"/>
                <p:cNvSpPr/>
                <p:nvPr/>
              </p:nvSpPr>
              <p:spPr>
                <a:xfrm>
                  <a:off x="5068712" y="2494844"/>
                  <a:ext cx="1467556" cy="106115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81" name="正方形/長方形 80"/>
                <p:cNvSpPr/>
                <p:nvPr/>
              </p:nvSpPr>
              <p:spPr>
                <a:xfrm>
                  <a:off x="5147733" y="2720623"/>
                  <a:ext cx="1298223" cy="58702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grpSp>
              <p:nvGrpSpPr>
                <p:cNvPr id="82" name="グループ化 81"/>
                <p:cNvGrpSpPr/>
                <p:nvPr/>
              </p:nvGrpSpPr>
              <p:grpSpPr>
                <a:xfrm>
                  <a:off x="5153377" y="3381022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89" name="角丸四角形 88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0" name="角丸四角形 89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1" name="角丸四角形 90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2" name="角丸四角形 91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3" name="角丸四角形 92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83" name="グループ化 82"/>
                <p:cNvGrpSpPr/>
                <p:nvPr/>
              </p:nvGrpSpPr>
              <p:grpSpPr>
                <a:xfrm>
                  <a:off x="5136444" y="2528711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84" name="角丸四角形 83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85" name="角丸四角形 84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86" name="角丸四角形 85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87" name="角丸四角形 86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88" name="角丸四角形 87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  <p:pic>
            <p:nvPicPr>
              <p:cNvPr id="79" name="図 78" descr="画面の領域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8785" y="5748439"/>
                <a:ext cx="1130193" cy="632297"/>
              </a:xfrm>
              <a:prstGeom prst="rect">
                <a:avLst/>
              </a:prstGeom>
            </p:spPr>
          </p:pic>
        </p:grpSp>
        <p:pic>
          <p:nvPicPr>
            <p:cNvPr id="77" name="Picture 14" descr="WV-S1511L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31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880" y="5772394"/>
              <a:ext cx="802528" cy="44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グループ化 93"/>
          <p:cNvGrpSpPr/>
          <p:nvPr/>
        </p:nvGrpSpPr>
        <p:grpSpPr>
          <a:xfrm>
            <a:off x="420146" y="2690581"/>
            <a:ext cx="1653225" cy="829734"/>
            <a:chOff x="9987700" y="6553893"/>
            <a:chExt cx="2204300" cy="1106312"/>
          </a:xfrm>
        </p:grpSpPr>
        <p:grpSp>
          <p:nvGrpSpPr>
            <p:cNvPr id="95" name="グループ化 94"/>
            <p:cNvGrpSpPr/>
            <p:nvPr/>
          </p:nvGrpSpPr>
          <p:grpSpPr>
            <a:xfrm>
              <a:off x="10859912" y="6553893"/>
              <a:ext cx="1332088" cy="1106312"/>
              <a:chOff x="6096000" y="6451599"/>
              <a:chExt cx="1332088" cy="1106312"/>
            </a:xfrm>
          </p:grpSpPr>
          <p:grpSp>
            <p:nvGrpSpPr>
              <p:cNvPr id="97" name="グループ化 96"/>
              <p:cNvGrpSpPr/>
              <p:nvPr/>
            </p:nvGrpSpPr>
            <p:grpSpPr>
              <a:xfrm>
                <a:off x="6096000" y="6451599"/>
                <a:ext cx="1332088" cy="1106312"/>
                <a:chOff x="5068712" y="2494844"/>
                <a:chExt cx="1467556" cy="1061156"/>
              </a:xfrm>
            </p:grpSpPr>
            <p:sp>
              <p:nvSpPr>
                <p:cNvPr id="99" name="正方形/長方形 98"/>
                <p:cNvSpPr/>
                <p:nvPr/>
              </p:nvSpPr>
              <p:spPr>
                <a:xfrm>
                  <a:off x="5068712" y="2494844"/>
                  <a:ext cx="1467556" cy="106115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100" name="正方形/長方形 99"/>
                <p:cNvSpPr/>
                <p:nvPr/>
              </p:nvSpPr>
              <p:spPr>
                <a:xfrm>
                  <a:off x="5147733" y="2720623"/>
                  <a:ext cx="1298223" cy="58702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800" kern="0" dirty="0">
                    <a:solidFill>
                      <a:prstClr val="white"/>
                    </a:solidFill>
                    <a:effectLst/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grpSp>
              <p:nvGrpSpPr>
                <p:cNvPr id="101" name="グループ化 100"/>
                <p:cNvGrpSpPr/>
                <p:nvPr/>
              </p:nvGrpSpPr>
              <p:grpSpPr>
                <a:xfrm>
                  <a:off x="5153377" y="3381022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108" name="角丸四角形 107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09" name="角丸四角形 108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10" name="角丸四角形 109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11" name="角丸四角形 110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12" name="角丸四角形 111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102" name="グループ化 101"/>
                <p:cNvGrpSpPr/>
                <p:nvPr/>
              </p:nvGrpSpPr>
              <p:grpSpPr>
                <a:xfrm>
                  <a:off x="5136444" y="2528711"/>
                  <a:ext cx="1281290" cy="141111"/>
                  <a:chOff x="5153377" y="3369733"/>
                  <a:chExt cx="1281290" cy="141111"/>
                </a:xfrm>
              </p:grpSpPr>
              <p:sp>
                <p:nvSpPr>
                  <p:cNvPr id="103" name="角丸四角形 102"/>
                  <p:cNvSpPr/>
                  <p:nvPr/>
                </p:nvSpPr>
                <p:spPr>
                  <a:xfrm>
                    <a:off x="5153377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04" name="角丸四角形 103"/>
                  <p:cNvSpPr/>
                  <p:nvPr/>
                </p:nvSpPr>
                <p:spPr>
                  <a:xfrm>
                    <a:off x="5429955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05" name="角丸四角形 104"/>
                  <p:cNvSpPr/>
                  <p:nvPr/>
                </p:nvSpPr>
                <p:spPr>
                  <a:xfrm>
                    <a:off x="5706533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06" name="角丸四角形 105"/>
                  <p:cNvSpPr/>
                  <p:nvPr/>
                </p:nvSpPr>
                <p:spPr>
                  <a:xfrm>
                    <a:off x="5983111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107" name="角丸四角形 106"/>
                  <p:cNvSpPr/>
                  <p:nvPr/>
                </p:nvSpPr>
                <p:spPr>
                  <a:xfrm>
                    <a:off x="6259688" y="3369733"/>
                    <a:ext cx="174979" cy="141111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1800" kern="0" dirty="0">
                      <a:solidFill>
                        <a:prstClr val="white"/>
                      </a:solidFill>
                      <a:effectLst/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  <p:pic>
            <p:nvPicPr>
              <p:cNvPr id="98" name="図 97" descr="画面の領域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7572" y="6683021"/>
                <a:ext cx="1194072" cy="638047"/>
              </a:xfrm>
              <a:prstGeom prst="rect">
                <a:avLst/>
              </a:prstGeom>
            </p:spPr>
          </p:pic>
        </p:grpSp>
        <p:pic>
          <p:nvPicPr>
            <p:cNvPr id="96" name="Picture 14" descr="WV-S1511LN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231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700" y="6956152"/>
              <a:ext cx="802528" cy="44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" name="フローチャート : 抜出し 112"/>
          <p:cNvSpPr/>
          <p:nvPr/>
        </p:nvSpPr>
        <p:spPr>
          <a:xfrm rot="5400000">
            <a:off x="1498144" y="2999906"/>
            <a:ext cx="207335" cy="207335"/>
          </a:xfrm>
          <a:prstGeom prst="flowChartExtra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68579" tIns="34289" rIns="68579" bIns="34289" rtlCol="0" anchor="ctr"/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115" name="雲形吹き出し 114"/>
          <p:cNvSpPr/>
          <p:nvPr/>
        </p:nvSpPr>
        <p:spPr>
          <a:xfrm>
            <a:off x="2550794" y="2138630"/>
            <a:ext cx="1487807" cy="633600"/>
          </a:xfrm>
          <a:prstGeom prst="cloudCallout">
            <a:avLst>
              <a:gd name="adj1" fmla="val -26774"/>
              <a:gd name="adj2" fmla="val 101344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6" name="図 115" descr="画面の領域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1" y="1928737"/>
            <a:ext cx="679139" cy="364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7" name="図 116" descr="画面の領域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39" y="2444008"/>
            <a:ext cx="637842" cy="394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8" name="図 117" descr="画面の領域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40" y="1904529"/>
            <a:ext cx="705660" cy="411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9" name="図 118" descr="画面の領域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41" y="2446368"/>
            <a:ext cx="705660" cy="381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0" name="テキスト ボックス 119"/>
          <p:cNvSpPr txBox="1"/>
          <p:nvPr/>
        </p:nvSpPr>
        <p:spPr>
          <a:xfrm>
            <a:off x="3022664" y="2171112"/>
            <a:ext cx="401231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？</a:t>
            </a: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21B76FF0-43A2-4C67-BD92-809402B5B975}"/>
              </a:ext>
            </a:extLst>
          </p:cNvPr>
          <p:cNvSpPr txBox="1"/>
          <p:nvPr/>
        </p:nvSpPr>
        <p:spPr>
          <a:xfrm>
            <a:off x="5214013" y="1992540"/>
            <a:ext cx="1698876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When, Where, </a:t>
            </a:r>
            <a:r>
              <a:rPr kumimoji="0" 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What</a:t>
            </a: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BA9E8B3-81E3-49F0-ACB0-DCF9D6A424DF}"/>
              </a:ext>
            </a:extLst>
          </p:cNvPr>
          <p:cNvSpPr txBox="1"/>
          <p:nvPr/>
        </p:nvSpPr>
        <p:spPr>
          <a:xfrm>
            <a:off x="5196764" y="1992540"/>
            <a:ext cx="1241298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When, </a:t>
            </a:r>
            <a:r>
              <a:rPr kumimoji="0" 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Where,</a:t>
            </a: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E72BE71E-0645-4CBB-B038-3D41B826309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31" y="2337694"/>
            <a:ext cx="1364486" cy="1430571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75F68329-0743-4C94-AFD2-63DB9811E89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8"/>
          <a:stretch/>
        </p:blipFill>
        <p:spPr>
          <a:xfrm>
            <a:off x="4747945" y="2339256"/>
            <a:ext cx="2172959" cy="1429009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E1F0B3FE-F2EE-4E96-AE05-4945EC19E8F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8" y="2337694"/>
            <a:ext cx="2173725" cy="1430571"/>
          </a:xfrm>
          <a:prstGeom prst="rect">
            <a:avLst/>
          </a:prstGeom>
        </p:spPr>
      </p:pic>
      <p:sp>
        <p:nvSpPr>
          <p:cNvPr id="127" name="円/楕円 126"/>
          <p:cNvSpPr/>
          <p:nvPr/>
        </p:nvSpPr>
        <p:spPr>
          <a:xfrm>
            <a:off x="5246412" y="3867073"/>
            <a:ext cx="700289" cy="700289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grpSp>
        <p:nvGrpSpPr>
          <p:cNvPr id="128" name="グループ化 127"/>
          <p:cNvGrpSpPr/>
          <p:nvPr/>
        </p:nvGrpSpPr>
        <p:grpSpPr>
          <a:xfrm>
            <a:off x="5554004" y="3921363"/>
            <a:ext cx="85103" cy="591702"/>
            <a:chOff x="635488" y="2898032"/>
            <a:chExt cx="113470" cy="788936"/>
          </a:xfrm>
        </p:grpSpPr>
        <p:sp>
          <p:nvSpPr>
            <p:cNvPr id="129" name="ホームベース 128"/>
            <p:cNvSpPr/>
            <p:nvPr/>
          </p:nvSpPr>
          <p:spPr>
            <a:xfrm rot="16200000">
              <a:off x="459655" y="3073865"/>
              <a:ext cx="465136" cy="113469"/>
            </a:xfrm>
            <a:prstGeom prst="homePlate">
              <a:avLst/>
            </a:prstGeom>
            <a:solidFill>
              <a:srgbClr val="FFFF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635488" y="3363118"/>
              <a:ext cx="113470" cy="323850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</p:grpSp>
      <p:sp>
        <p:nvSpPr>
          <p:cNvPr id="131" name="テキスト ボックス 130"/>
          <p:cNvSpPr txBox="1"/>
          <p:nvPr/>
        </p:nvSpPr>
        <p:spPr>
          <a:xfrm>
            <a:off x="4475447" y="1539233"/>
            <a:ext cx="4477731" cy="306467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1F497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26999" tIns="0" rIns="26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New Solution</a:t>
            </a:r>
            <a:r>
              <a:rPr kumimoji="0" lang="ja-JP" altLang="en-US" sz="16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 </a:t>
            </a:r>
            <a:r>
              <a:rPr kumimoji="0" lang="en-US" altLang="ja-JP" sz="1200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with Panasonic Vehicle Search System</a:t>
            </a:r>
            <a:endParaRPr kumimoji="0" lang="en-US" altLang="ja-JP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6093122" y="3863783"/>
            <a:ext cx="2466864" cy="715581"/>
          </a:xfrm>
          <a:prstGeom prst="rect">
            <a:avLst/>
          </a:prstGeom>
          <a:noFill/>
        </p:spPr>
        <p:txBody>
          <a:bodyPr vert="horz" wrap="squar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300" b="1" dirty="0">
                <a:solidFill>
                  <a:srgbClr val="00B0F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lang="en-US" altLang="ja-JP" sz="1800" b="1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min. per day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lang="en-US" altLang="ja-JP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</a:p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                              *estimated by simulation</a:t>
            </a:r>
            <a:endParaRPr lang="ja-JP" altLang="en-US" sz="9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3" name="図 132">
            <a:extLst>
              <a:ext uri="{FF2B5EF4-FFF2-40B4-BE49-F238E27FC236}">
                <a16:creationId xmlns:a16="http://schemas.microsoft.com/office/drawing/2014/main" id="{6F79BCA8-5CBE-4097-94FC-B60C46B3C0B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62500" y="2337254"/>
            <a:ext cx="2230735" cy="1431011"/>
          </a:xfrm>
          <a:prstGeom prst="rect">
            <a:avLst/>
          </a:prstGeom>
        </p:spPr>
      </p:pic>
      <p:sp>
        <p:nvSpPr>
          <p:cNvPr id="134" name="雲形吹き出し 27">
            <a:extLst>
              <a:ext uri="{FF2B5EF4-FFF2-40B4-BE49-F238E27FC236}">
                <a16:creationId xmlns:a16="http://schemas.microsoft.com/office/drawing/2014/main" id="{842C2834-D2F2-4931-9C25-D9162FA9939D}"/>
              </a:ext>
            </a:extLst>
          </p:cNvPr>
          <p:cNvSpPr/>
          <p:nvPr/>
        </p:nvSpPr>
        <p:spPr>
          <a:xfrm>
            <a:off x="7470063" y="1858927"/>
            <a:ext cx="1407239" cy="628124"/>
          </a:xfrm>
          <a:prstGeom prst="cloudCallout">
            <a:avLst>
              <a:gd name="adj1" fmla="val -8185"/>
              <a:gd name="adj2" fmla="val 76581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35" name="図 134" descr="画面の領域">
            <a:extLst>
              <a:ext uri="{FF2B5EF4-FFF2-40B4-BE49-F238E27FC236}">
                <a16:creationId xmlns:a16="http://schemas.microsoft.com/office/drawing/2014/main" id="{59C6523F-4741-4DE6-BE99-255E114005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39" y="2042543"/>
            <a:ext cx="483616" cy="259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094857AF-FF7B-47EA-940D-D493B51C750F}"/>
              </a:ext>
            </a:extLst>
          </p:cNvPr>
          <p:cNvSpPr txBox="1"/>
          <p:nvPr/>
        </p:nvSpPr>
        <p:spPr>
          <a:xfrm>
            <a:off x="8343864" y="1928737"/>
            <a:ext cx="401231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7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!</a:t>
            </a:r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5F0E4167-642F-41E4-B10F-DEBFC1129721}"/>
              </a:ext>
            </a:extLst>
          </p:cNvPr>
          <p:cNvSpPr txBox="1"/>
          <p:nvPr/>
        </p:nvSpPr>
        <p:spPr>
          <a:xfrm>
            <a:off x="4649380" y="1992540"/>
            <a:ext cx="1086785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l" defTabSz="68578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</a:rPr>
              <a:t>Enter When,</a:t>
            </a: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5580598C-3321-487F-A9F1-3BD66B9B53F2}"/>
              </a:ext>
            </a:extLst>
          </p:cNvPr>
          <p:cNvSpPr txBox="1"/>
          <p:nvPr/>
        </p:nvSpPr>
        <p:spPr>
          <a:xfrm>
            <a:off x="4618113" y="2671862"/>
            <a:ext cx="2375123" cy="9925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</a:rPr>
              <a:t>Immediate</a:t>
            </a:r>
          </a:p>
          <a:p>
            <a:pPr defTabSz="685783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</a:rPr>
              <a:t>Search result </a:t>
            </a:r>
            <a:endParaRPr kumimoji="0" lang="en-US" sz="2400" b="1" dirty="0">
              <a:solidFill>
                <a:srgbClr val="00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40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6744176\Desktop\警察官監視モニターシーン合成_2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36" y="2510097"/>
            <a:ext cx="2040964" cy="1362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6744176\Desktop\警察官監視モニターシーン合成_1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36481"/>
            <a:ext cx="1730102" cy="1159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7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7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6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4" grpId="0" animBg="1"/>
      <p:bldP spid="113" grpId="0" animBg="1"/>
      <p:bldP spid="115" grpId="0" animBg="1"/>
      <p:bldP spid="120" grpId="0"/>
      <p:bldP spid="121" grpId="0"/>
      <p:bldP spid="122" grpId="0"/>
      <p:bldP spid="127" grpId="0" animBg="1"/>
      <p:bldP spid="131" grpId="0" animBg="1"/>
      <p:bldP spid="132" grpId="0"/>
      <p:bldP spid="134" grpId="0" animBg="1"/>
      <p:bldP spid="136" grpId="0"/>
      <p:bldP spid="137" grpId="0"/>
      <p:bldP spid="1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41036" y="774582"/>
            <a:ext cx="8768573" cy="513198"/>
          </a:xfrm>
          <a:noFill/>
        </p:spPr>
        <p:txBody>
          <a:bodyPr vert="horz" lIns="91274" tIns="45628" rIns="91274" bIns="45628" rtlCol="0" anchor="ctr">
            <a:no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altLang="ja-JP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Highly accurate vehicle detection under challenging scenes :</a:t>
            </a:r>
            <a:br>
              <a:rPr lang="en-US" altLang="ja-JP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2000" dirty="0">
                <a:solidFill>
                  <a:schemeClr val="tx2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sunlight reflection, shadows, overlapping objects, dynamic traffic situation</a:t>
            </a:r>
          </a:p>
        </p:txBody>
      </p:sp>
      <p:pic>
        <p:nvPicPr>
          <p:cNvPr id="5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782" y="146186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8"/>
          <p:cNvSpPr txBox="1">
            <a:spLocks/>
          </p:cNvSpPr>
          <p:nvPr/>
        </p:nvSpPr>
        <p:spPr>
          <a:xfrm>
            <a:off x="4359803" y="4978658"/>
            <a:ext cx="396000" cy="144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900" smtClean="0">
                <a:latin typeface="Calibri" panose="020F0502020204030204" pitchFamily="34" charset="0"/>
              </a:rPr>
              <a:pPr algn="ctr"/>
              <a:t>4</a:t>
            </a:fld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13" name="タイトル 1"/>
          <p:cNvSpPr txBox="1">
            <a:spLocks/>
          </p:cNvSpPr>
          <p:nvPr/>
        </p:nvSpPr>
        <p:spPr>
          <a:xfrm>
            <a:off x="411042" y="1394145"/>
            <a:ext cx="6428326" cy="38157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274" tIns="45628" rIns="91274" bIns="45628" rtlCol="0" anchor="ctr">
            <a:noAutofit/>
          </a:bodyPr>
          <a:lstStyle>
            <a:lvl1pPr algn="l" defTabSz="456368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kumimoji="0" lang="en-US" altLang="ja-JP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Vehicle search solution powered by Panasonic deep learning technology</a:t>
            </a:r>
          </a:p>
        </p:txBody>
      </p:sp>
      <p:sp>
        <p:nvSpPr>
          <p:cNvPr id="91" name="1 Título"/>
          <p:cNvSpPr txBox="1">
            <a:spLocks/>
          </p:cNvSpPr>
          <p:nvPr/>
        </p:nvSpPr>
        <p:spPr>
          <a:xfrm>
            <a:off x="457201" y="132892"/>
            <a:ext cx="7674860" cy="525309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456409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Deep </a:t>
            </a:r>
            <a:r>
              <a:rPr kumimoji="0" lang="en-US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  <a:r>
              <a:rPr kumimoji="0" lang="en-US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385932" y="1869641"/>
            <a:ext cx="8518310" cy="2856320"/>
          </a:xfrm>
          <a:prstGeom prst="rect">
            <a:avLst/>
          </a:prstGeom>
          <a:solidFill>
            <a:srgbClr val="D9FF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79" name="タイトル 1"/>
          <p:cNvSpPr txBox="1">
            <a:spLocks/>
          </p:cNvSpPr>
          <p:nvPr/>
        </p:nvSpPr>
        <p:spPr>
          <a:xfrm>
            <a:off x="496160" y="3465717"/>
            <a:ext cx="8647839" cy="363444"/>
          </a:xfrm>
          <a:prstGeom prst="rect">
            <a:avLst/>
          </a:prstGeom>
          <a:ln>
            <a:noFill/>
          </a:ln>
        </p:spPr>
        <p:txBody>
          <a:bodyPr vert="horz" lIns="47999" tIns="47999" rIns="95998" bIns="47999" rtlCol="0" anchor="ctr">
            <a:noAutofit/>
          </a:bodyPr>
          <a:lstStyle>
            <a:lvl1pPr algn="l" defTabSz="456368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6565" indent="-456565" defTabSz="1219170" fontAlgn="base">
              <a:lnSpc>
                <a:spcPts val="2267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/>
                <a:ea typeface="Meiryo UI"/>
                <a:cs typeface="Meiryo UI" panose="020B0604030504040204" pitchFamily="50" charset="-128"/>
              </a:rPr>
              <a:t>Recognize vehicle by classifying “</a:t>
            </a:r>
            <a:r>
              <a:rPr kumimoji="0" lang="en-US" altLang="ja-JP" sz="2000" b="1" dirty="0">
                <a:solidFill>
                  <a:srgbClr val="0000FF"/>
                </a:solidFill>
                <a:effectLst/>
                <a:latin typeface="Calibri"/>
                <a:ea typeface="Meiryo UI"/>
                <a:cs typeface="Meiryo UI" panose="020B0604030504040204" pitchFamily="50" charset="-128"/>
              </a:rPr>
              <a:t>color</a:t>
            </a: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/>
                <a:ea typeface="Meiryo UI"/>
                <a:cs typeface="Meiryo UI" panose="020B0604030504040204" pitchFamily="50" charset="-128"/>
              </a:rPr>
              <a:t>” and “</a:t>
            </a:r>
            <a:r>
              <a:rPr kumimoji="0" lang="en-US" altLang="ja-JP" sz="2000" b="1" dirty="0">
                <a:solidFill>
                  <a:srgbClr val="0000FF"/>
                </a:solidFill>
                <a:effectLst/>
                <a:latin typeface="Calibri"/>
                <a:ea typeface="Meiryo UI"/>
                <a:cs typeface="Meiryo UI" panose="020B0604030504040204" pitchFamily="50" charset="-128"/>
              </a:rPr>
              <a:t>type</a:t>
            </a: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/>
                <a:ea typeface="Meiryo UI"/>
                <a:cs typeface="Meiryo UI" panose="020B0604030504040204" pitchFamily="50" charset="-128"/>
              </a:rPr>
              <a:t>” at various camera view angles</a:t>
            </a:r>
            <a:endParaRPr lang="en-US" sz="2000" dirty="0">
              <a:solidFill>
                <a:schemeClr val="tx2"/>
              </a:solidFill>
              <a:effectLst/>
              <a:latin typeface="Calibri"/>
              <a:ea typeface="Meiryo UI"/>
            </a:endParaRPr>
          </a:p>
        </p:txBody>
      </p:sp>
      <p:sp>
        <p:nvSpPr>
          <p:cNvPr id="80" name="角丸四角形 79"/>
          <p:cNvSpPr/>
          <p:nvPr/>
        </p:nvSpPr>
        <p:spPr>
          <a:xfrm>
            <a:off x="4331781" y="2777575"/>
            <a:ext cx="1031974" cy="6253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7999" tIns="47999" rIns="47999" bIns="47999" rtlCol="0" anchor="ctr"/>
          <a:lstStyle/>
          <a:p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altLang="ja-JP" sz="11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st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:  Blue</a:t>
            </a:r>
          </a:p>
          <a:p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altLang="ja-JP" sz="11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nd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:  Black</a:t>
            </a:r>
          </a:p>
          <a:p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altLang="ja-JP" sz="11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rd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:  Brown</a:t>
            </a:r>
          </a:p>
        </p:txBody>
      </p:sp>
      <p:sp>
        <p:nvSpPr>
          <p:cNvPr id="81" name="角丸四角形 80"/>
          <p:cNvSpPr/>
          <p:nvPr/>
        </p:nvSpPr>
        <p:spPr>
          <a:xfrm>
            <a:off x="5818077" y="2777575"/>
            <a:ext cx="1056257" cy="6253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7999" rIns="0" bIns="47999" rtlCol="0" anchor="ctr"/>
          <a:lstStyle/>
          <a:p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1</a:t>
            </a:r>
            <a:r>
              <a:rPr lang="en-US" altLang="ja-JP" sz="11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st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:  Van</a:t>
            </a:r>
          </a:p>
          <a:p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2</a:t>
            </a:r>
            <a:r>
              <a:rPr lang="en-US" altLang="ja-JP" sz="11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nd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:  Sedan</a:t>
            </a:r>
          </a:p>
          <a:p>
            <a:r>
              <a:rPr lang="ja-JP" altLang="en-US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altLang="ja-JP" sz="11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rd</a:t>
            </a:r>
            <a:r>
              <a:rPr lang="en-US" altLang="ja-JP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:  SUV</a:t>
            </a:r>
          </a:p>
        </p:txBody>
      </p:sp>
      <p:sp>
        <p:nvSpPr>
          <p:cNvPr id="82" name="タイトル 1"/>
          <p:cNvSpPr txBox="1">
            <a:spLocks/>
          </p:cNvSpPr>
          <p:nvPr/>
        </p:nvSpPr>
        <p:spPr>
          <a:xfrm>
            <a:off x="496161" y="3911507"/>
            <a:ext cx="7739045" cy="335344"/>
          </a:xfrm>
          <a:prstGeom prst="rect">
            <a:avLst/>
          </a:prstGeom>
          <a:ln>
            <a:noFill/>
          </a:ln>
        </p:spPr>
        <p:txBody>
          <a:bodyPr vert="horz" lIns="47999" tIns="47999" rIns="95998" bIns="47999" rtlCol="0" anchor="ctr">
            <a:noAutofit/>
          </a:bodyPr>
          <a:lstStyle>
            <a:lvl1pPr algn="l" defTabSz="456368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89" indent="-457189" defTabSz="1219170" fontAlgn="base">
              <a:lnSpc>
                <a:spcPts val="2267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Supports “</a:t>
            </a:r>
            <a:r>
              <a:rPr kumimoji="0"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0" lang="en-US" altLang="ja-JP" sz="20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various directions</a:t>
            </a: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”</a:t>
            </a:r>
            <a:r>
              <a:rPr kumimoji="0"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by tracking vehicle position</a:t>
            </a:r>
          </a:p>
        </p:txBody>
      </p:sp>
      <p:sp>
        <p:nvSpPr>
          <p:cNvPr id="83" name="タイトル 1"/>
          <p:cNvSpPr txBox="1">
            <a:spLocks/>
          </p:cNvSpPr>
          <p:nvPr/>
        </p:nvSpPr>
        <p:spPr>
          <a:xfrm>
            <a:off x="496161" y="4291591"/>
            <a:ext cx="8495439" cy="368149"/>
          </a:xfrm>
          <a:prstGeom prst="rect">
            <a:avLst/>
          </a:prstGeom>
          <a:ln>
            <a:noFill/>
          </a:ln>
        </p:spPr>
        <p:txBody>
          <a:bodyPr vert="horz" lIns="47999" tIns="47999" rIns="95998" bIns="47999" rtlCol="0" anchor="ctr">
            <a:noAutofit/>
          </a:bodyPr>
          <a:lstStyle>
            <a:lvl1pPr algn="l" defTabSz="456368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89" indent="-457189" defTabSz="1219170">
              <a:lnSpc>
                <a:spcPts val="2267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"</a:t>
            </a:r>
            <a:r>
              <a:rPr kumimoji="0"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Top 3 candidates" of “color" and “type</a:t>
            </a:r>
            <a:r>
              <a:rPr kumimoji="0"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" are extracted to enable a flexible search </a:t>
            </a: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4" y="1821891"/>
            <a:ext cx="3176904" cy="15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グループ化 84"/>
          <p:cNvGrpSpPr/>
          <p:nvPr/>
        </p:nvGrpSpPr>
        <p:grpSpPr>
          <a:xfrm>
            <a:off x="4184328" y="1821890"/>
            <a:ext cx="1326881" cy="882233"/>
            <a:chOff x="4978396" y="2523830"/>
            <a:chExt cx="1917700" cy="1083669"/>
          </a:xfrm>
        </p:grpSpPr>
        <p:grpSp>
          <p:nvGrpSpPr>
            <p:cNvPr id="86" name="グループ化 85"/>
            <p:cNvGrpSpPr/>
            <p:nvPr/>
          </p:nvGrpSpPr>
          <p:grpSpPr>
            <a:xfrm>
              <a:off x="4978396" y="2523830"/>
              <a:ext cx="1917700" cy="1083669"/>
              <a:chOff x="4978396" y="2523830"/>
              <a:chExt cx="1917700" cy="1083669"/>
            </a:xfrm>
          </p:grpSpPr>
          <p:pic>
            <p:nvPicPr>
              <p:cNvPr id="10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8396" y="2620208"/>
                <a:ext cx="1917700" cy="98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" name="角丸四角形 102"/>
              <p:cNvSpPr/>
              <p:nvPr/>
            </p:nvSpPr>
            <p:spPr>
              <a:xfrm>
                <a:off x="5092604" y="2523830"/>
                <a:ext cx="1671574" cy="249931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Color</a:t>
                </a:r>
                <a:endParaRPr lang="ja-JP" altLang="en-US" sz="16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8" name="グループ化 87"/>
            <p:cNvGrpSpPr/>
            <p:nvPr/>
          </p:nvGrpSpPr>
          <p:grpSpPr>
            <a:xfrm>
              <a:off x="5285717" y="2831681"/>
              <a:ext cx="1419424" cy="699719"/>
              <a:chOff x="5323821" y="2831681"/>
              <a:chExt cx="1419424" cy="699719"/>
            </a:xfrm>
          </p:grpSpPr>
          <p:cxnSp>
            <p:nvCxnSpPr>
              <p:cNvPr id="89" name="直線コネクタ 88"/>
              <p:cNvCxnSpPr/>
              <p:nvPr/>
            </p:nvCxnSpPr>
            <p:spPr>
              <a:xfrm>
                <a:off x="5328887" y="2875544"/>
                <a:ext cx="0" cy="132753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/>
              <p:cNvCxnSpPr/>
              <p:nvPr/>
            </p:nvCxnSpPr>
            <p:spPr>
              <a:xfrm rot="5400000">
                <a:off x="5494389" y="2730102"/>
                <a:ext cx="0" cy="205530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円弧 91"/>
              <p:cNvSpPr/>
              <p:nvPr/>
            </p:nvSpPr>
            <p:spPr>
              <a:xfrm rot="16200000">
                <a:off x="5352427" y="2810551"/>
                <a:ext cx="89852" cy="132112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93" name="直線コネクタ 92"/>
              <p:cNvCxnSpPr/>
              <p:nvPr/>
            </p:nvCxnSpPr>
            <p:spPr>
              <a:xfrm rot="16200000">
                <a:off x="5495047" y="3427035"/>
                <a:ext cx="0" cy="205529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93"/>
              <p:cNvCxnSpPr/>
              <p:nvPr/>
            </p:nvCxnSpPr>
            <p:spPr>
              <a:xfrm>
                <a:off x="5323821" y="3356516"/>
                <a:ext cx="0" cy="132757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円弧 94"/>
              <p:cNvSpPr/>
              <p:nvPr/>
            </p:nvSpPr>
            <p:spPr>
              <a:xfrm rot="10800000">
                <a:off x="5324231" y="3444309"/>
                <a:ext cx="139111" cy="85335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96" name="直線コネクタ 95"/>
              <p:cNvCxnSpPr/>
              <p:nvPr/>
            </p:nvCxnSpPr>
            <p:spPr>
              <a:xfrm rot="10800000">
                <a:off x="6733621" y="3354775"/>
                <a:ext cx="0" cy="132753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 rot="16200000">
                <a:off x="6568117" y="3427451"/>
                <a:ext cx="0" cy="205527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円弧 97"/>
              <p:cNvSpPr/>
              <p:nvPr/>
            </p:nvSpPr>
            <p:spPr>
              <a:xfrm rot="5400000">
                <a:off x="6622471" y="3420419"/>
                <a:ext cx="89852" cy="132109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99" name="直線コネクタ 98"/>
              <p:cNvCxnSpPr/>
              <p:nvPr/>
            </p:nvCxnSpPr>
            <p:spPr>
              <a:xfrm rot="5400000">
                <a:off x="6572560" y="2735963"/>
                <a:ext cx="0" cy="205526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/>
              <p:nvPr/>
            </p:nvCxnSpPr>
            <p:spPr>
              <a:xfrm rot="10800000">
                <a:off x="6741409" y="2879251"/>
                <a:ext cx="0" cy="132754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円弧 100"/>
              <p:cNvSpPr/>
              <p:nvPr/>
            </p:nvSpPr>
            <p:spPr>
              <a:xfrm>
                <a:off x="6604137" y="2838836"/>
                <a:ext cx="139108" cy="85332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04" name="グループ化 103"/>
          <p:cNvGrpSpPr/>
          <p:nvPr/>
        </p:nvGrpSpPr>
        <p:grpSpPr>
          <a:xfrm>
            <a:off x="5682765" y="1821890"/>
            <a:ext cx="1326881" cy="882226"/>
            <a:chOff x="7149053" y="2492597"/>
            <a:chExt cx="1917700" cy="1083660"/>
          </a:xfrm>
        </p:grpSpPr>
        <p:grpSp>
          <p:nvGrpSpPr>
            <p:cNvPr id="105" name="グループ化 104"/>
            <p:cNvGrpSpPr/>
            <p:nvPr/>
          </p:nvGrpSpPr>
          <p:grpSpPr>
            <a:xfrm>
              <a:off x="7149053" y="2492597"/>
              <a:ext cx="1917700" cy="1083660"/>
              <a:chOff x="7145334" y="2523839"/>
              <a:chExt cx="1917700" cy="1083660"/>
            </a:xfrm>
          </p:grpSpPr>
          <p:pic>
            <p:nvPicPr>
              <p:cNvPr id="12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5334" y="2620208"/>
                <a:ext cx="1917700" cy="98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角丸四角形 120"/>
              <p:cNvSpPr/>
              <p:nvPr/>
            </p:nvSpPr>
            <p:spPr>
              <a:xfrm>
                <a:off x="7313669" y="2523839"/>
                <a:ext cx="1640612" cy="248990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altLang="ja-JP" sz="16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endParaRPr lang="ja-JP" altLang="en-US" sz="16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6" name="グループ化 105"/>
            <p:cNvGrpSpPr/>
            <p:nvPr/>
          </p:nvGrpSpPr>
          <p:grpSpPr>
            <a:xfrm>
              <a:off x="7452655" y="2831681"/>
              <a:ext cx="1419424" cy="699719"/>
              <a:chOff x="5323821" y="2831681"/>
              <a:chExt cx="1419424" cy="699719"/>
            </a:xfrm>
          </p:grpSpPr>
          <p:cxnSp>
            <p:nvCxnSpPr>
              <p:cNvPr id="107" name="直線コネクタ 106"/>
              <p:cNvCxnSpPr/>
              <p:nvPr/>
            </p:nvCxnSpPr>
            <p:spPr>
              <a:xfrm>
                <a:off x="5328887" y="2875544"/>
                <a:ext cx="0" cy="132753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コネクタ 107"/>
              <p:cNvCxnSpPr/>
              <p:nvPr/>
            </p:nvCxnSpPr>
            <p:spPr>
              <a:xfrm rot="5400000">
                <a:off x="5494389" y="2730102"/>
                <a:ext cx="0" cy="205530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円弧 108"/>
              <p:cNvSpPr/>
              <p:nvPr/>
            </p:nvSpPr>
            <p:spPr>
              <a:xfrm rot="16200000">
                <a:off x="5352427" y="2810551"/>
                <a:ext cx="89852" cy="132112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110" name="直線コネクタ 109"/>
              <p:cNvCxnSpPr/>
              <p:nvPr/>
            </p:nvCxnSpPr>
            <p:spPr>
              <a:xfrm rot="16200000">
                <a:off x="5495047" y="3427035"/>
                <a:ext cx="0" cy="205529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/>
              <p:cNvCxnSpPr/>
              <p:nvPr/>
            </p:nvCxnSpPr>
            <p:spPr>
              <a:xfrm>
                <a:off x="5323821" y="3356516"/>
                <a:ext cx="0" cy="132757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円弧 111"/>
              <p:cNvSpPr/>
              <p:nvPr/>
            </p:nvSpPr>
            <p:spPr>
              <a:xfrm rot="10800000">
                <a:off x="5324231" y="3444309"/>
                <a:ext cx="139111" cy="85335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114" name="直線コネクタ 113"/>
              <p:cNvCxnSpPr/>
              <p:nvPr/>
            </p:nvCxnSpPr>
            <p:spPr>
              <a:xfrm rot="10800000">
                <a:off x="6733621" y="3354775"/>
                <a:ext cx="0" cy="132753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コネクタ 114"/>
              <p:cNvCxnSpPr/>
              <p:nvPr/>
            </p:nvCxnSpPr>
            <p:spPr>
              <a:xfrm rot="16200000">
                <a:off x="6568117" y="3427451"/>
                <a:ext cx="0" cy="205527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円弧 115"/>
              <p:cNvSpPr/>
              <p:nvPr/>
            </p:nvSpPr>
            <p:spPr>
              <a:xfrm rot="5400000">
                <a:off x="6622471" y="3420419"/>
                <a:ext cx="89852" cy="132109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117" name="直線コネクタ 116"/>
              <p:cNvCxnSpPr/>
              <p:nvPr/>
            </p:nvCxnSpPr>
            <p:spPr>
              <a:xfrm rot="5400000">
                <a:off x="6572560" y="2735963"/>
                <a:ext cx="0" cy="205526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コネクタ 117"/>
              <p:cNvCxnSpPr/>
              <p:nvPr/>
            </p:nvCxnSpPr>
            <p:spPr>
              <a:xfrm rot="10800000">
                <a:off x="6741409" y="2879251"/>
                <a:ext cx="0" cy="132754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円弧 118"/>
              <p:cNvSpPr/>
              <p:nvPr/>
            </p:nvSpPr>
            <p:spPr>
              <a:xfrm>
                <a:off x="6604137" y="2838836"/>
                <a:ext cx="139108" cy="85332"/>
              </a:xfrm>
              <a:prstGeom prst="arc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22" name="グループ化 121"/>
          <p:cNvGrpSpPr/>
          <p:nvPr/>
        </p:nvGrpSpPr>
        <p:grpSpPr>
          <a:xfrm>
            <a:off x="7119745" y="1821890"/>
            <a:ext cx="1383133" cy="937622"/>
            <a:chOff x="9244020" y="2416568"/>
            <a:chExt cx="1998999" cy="1151705"/>
          </a:xfrm>
        </p:grpSpPr>
        <p:grpSp>
          <p:nvGrpSpPr>
            <p:cNvPr id="123" name="グループ化 122"/>
            <p:cNvGrpSpPr/>
            <p:nvPr/>
          </p:nvGrpSpPr>
          <p:grpSpPr>
            <a:xfrm>
              <a:off x="9244020" y="2416568"/>
              <a:ext cx="1998999" cy="1151705"/>
              <a:chOff x="9334499" y="2435067"/>
              <a:chExt cx="1998999" cy="1151705"/>
            </a:xfrm>
          </p:grpSpPr>
          <p:grpSp>
            <p:nvGrpSpPr>
              <p:cNvPr id="141" name="グループ化 140"/>
              <p:cNvGrpSpPr/>
              <p:nvPr/>
            </p:nvGrpSpPr>
            <p:grpSpPr>
              <a:xfrm>
                <a:off x="9334499" y="2435067"/>
                <a:ext cx="1998999" cy="1151705"/>
                <a:chOff x="9334499" y="2435067"/>
                <a:chExt cx="1998999" cy="1151705"/>
              </a:xfrm>
            </p:grpSpPr>
            <p:pic>
              <p:nvPicPr>
                <p:cNvPr id="17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34499" y="2603943"/>
                  <a:ext cx="1998999" cy="982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8" name="角丸四角形 197"/>
                <p:cNvSpPr/>
                <p:nvPr/>
              </p:nvSpPr>
              <p:spPr>
                <a:xfrm>
                  <a:off x="9501778" y="2435067"/>
                  <a:ext cx="1551211" cy="33775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algn="ctr"/>
                  <a:r>
                    <a:rPr lang="en-US" altLang="ja-JP" sz="1600" b="1" dirty="0">
                      <a:solidFill>
                        <a:schemeClr val="tx2"/>
                      </a:solidFill>
                      <a:effectLst/>
                      <a:latin typeface="Calibri" panose="020F0502020204030204" pitchFamily="34" charset="0"/>
                    </a:rPr>
                    <a:t>Direction</a:t>
                  </a:r>
                  <a:endParaRPr lang="ja-JP" altLang="en-US" sz="16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60" name="フリーフォーム 159"/>
              <p:cNvSpPr/>
              <p:nvPr/>
            </p:nvSpPr>
            <p:spPr>
              <a:xfrm>
                <a:off x="10377488" y="3195638"/>
                <a:ext cx="647700" cy="257175"/>
              </a:xfrm>
              <a:custGeom>
                <a:avLst/>
                <a:gdLst>
                  <a:gd name="connsiteX0" fmla="*/ 647700 w 647700"/>
                  <a:gd name="connsiteY0" fmla="*/ 257175 h 257175"/>
                  <a:gd name="connsiteX1" fmla="*/ 276225 w 647700"/>
                  <a:gd name="connsiteY1" fmla="*/ 119062 h 257175"/>
                  <a:gd name="connsiteX2" fmla="*/ 0 w 647700"/>
                  <a:gd name="connsiteY2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7700" h="257175">
                    <a:moveTo>
                      <a:pt x="647700" y="257175"/>
                    </a:moveTo>
                    <a:cubicBezTo>
                      <a:pt x="515937" y="209549"/>
                      <a:pt x="384175" y="161924"/>
                      <a:pt x="276225" y="119062"/>
                    </a:cubicBezTo>
                    <a:cubicBezTo>
                      <a:pt x="168275" y="76199"/>
                      <a:pt x="84137" y="38099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 dirty="0">
                  <a:effectLst/>
                </a:endParaRPr>
              </a:p>
            </p:txBody>
          </p:sp>
        </p:grpSp>
        <p:grpSp>
          <p:nvGrpSpPr>
            <p:cNvPr id="124" name="グループ化 123"/>
            <p:cNvGrpSpPr/>
            <p:nvPr/>
          </p:nvGrpSpPr>
          <p:grpSpPr>
            <a:xfrm>
              <a:off x="9599592" y="2804947"/>
              <a:ext cx="745923" cy="440236"/>
              <a:chOff x="9599592" y="2804947"/>
              <a:chExt cx="745923" cy="440236"/>
            </a:xfrm>
          </p:grpSpPr>
          <p:grpSp>
            <p:nvGrpSpPr>
              <p:cNvPr id="125" name="グループ化 124"/>
              <p:cNvGrpSpPr/>
              <p:nvPr/>
            </p:nvGrpSpPr>
            <p:grpSpPr>
              <a:xfrm rot="10800000">
                <a:off x="10177471" y="3111608"/>
                <a:ext cx="161393" cy="133575"/>
                <a:chOff x="3190982" y="3682727"/>
                <a:chExt cx="264340" cy="269445"/>
              </a:xfrm>
            </p:grpSpPr>
            <p:cxnSp>
              <p:nvCxnSpPr>
                <p:cNvPr id="138" name="直線コネクタ 137"/>
                <p:cNvCxnSpPr/>
                <p:nvPr/>
              </p:nvCxnSpPr>
              <p:spPr>
                <a:xfrm>
                  <a:off x="3190982" y="3749654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線コネクタ 138"/>
                <p:cNvCxnSpPr/>
                <p:nvPr/>
              </p:nvCxnSpPr>
              <p:spPr>
                <a:xfrm rot="5400000">
                  <a:off x="3354063" y="3583276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円弧 139"/>
                <p:cNvSpPr/>
                <p:nvPr/>
              </p:nvSpPr>
              <p:spPr>
                <a:xfrm rot="16200000">
                  <a:off x="3187701" y="3686175"/>
                  <a:ext cx="137072" cy="130175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 dirty="0"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6" name="グループ化 125"/>
              <p:cNvGrpSpPr/>
              <p:nvPr/>
            </p:nvGrpSpPr>
            <p:grpSpPr>
              <a:xfrm rot="16200000">
                <a:off x="9617117" y="3084370"/>
                <a:ext cx="131043" cy="164509"/>
                <a:chOff x="3190982" y="3682727"/>
                <a:chExt cx="264340" cy="269445"/>
              </a:xfrm>
            </p:grpSpPr>
            <p:cxnSp>
              <p:nvCxnSpPr>
                <p:cNvPr id="135" name="直線コネクタ 134"/>
                <p:cNvCxnSpPr/>
                <p:nvPr/>
              </p:nvCxnSpPr>
              <p:spPr>
                <a:xfrm>
                  <a:off x="3190982" y="3749654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線コネクタ 135"/>
                <p:cNvCxnSpPr/>
                <p:nvPr/>
              </p:nvCxnSpPr>
              <p:spPr>
                <a:xfrm rot="5400000">
                  <a:off x="3354063" y="3583276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円弧 136"/>
                <p:cNvSpPr/>
                <p:nvPr/>
              </p:nvSpPr>
              <p:spPr>
                <a:xfrm rot="16200000">
                  <a:off x="3187701" y="3686175"/>
                  <a:ext cx="137072" cy="130175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 dirty="0"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7" name="グループ化 126"/>
              <p:cNvGrpSpPr/>
              <p:nvPr/>
            </p:nvGrpSpPr>
            <p:grpSpPr>
              <a:xfrm>
                <a:off x="9599592" y="2810043"/>
                <a:ext cx="161393" cy="133575"/>
                <a:chOff x="3190982" y="3682727"/>
                <a:chExt cx="264340" cy="269445"/>
              </a:xfrm>
            </p:grpSpPr>
            <p:cxnSp>
              <p:nvCxnSpPr>
                <p:cNvPr id="132" name="直線コネクタ 131"/>
                <p:cNvCxnSpPr/>
                <p:nvPr/>
              </p:nvCxnSpPr>
              <p:spPr>
                <a:xfrm>
                  <a:off x="3190982" y="3749654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線コネクタ 132"/>
                <p:cNvCxnSpPr/>
                <p:nvPr/>
              </p:nvCxnSpPr>
              <p:spPr>
                <a:xfrm rot="5400000">
                  <a:off x="3354063" y="3583276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円弧 133"/>
                <p:cNvSpPr/>
                <p:nvPr/>
              </p:nvSpPr>
              <p:spPr>
                <a:xfrm rot="16200000">
                  <a:off x="3187701" y="3686175"/>
                  <a:ext cx="137072" cy="130175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 dirty="0"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8" name="グループ化 127"/>
              <p:cNvGrpSpPr/>
              <p:nvPr/>
            </p:nvGrpSpPr>
            <p:grpSpPr>
              <a:xfrm rot="5400000">
                <a:off x="10197739" y="2788214"/>
                <a:ext cx="131043" cy="164509"/>
                <a:chOff x="3190982" y="3682727"/>
                <a:chExt cx="264340" cy="269445"/>
              </a:xfrm>
            </p:grpSpPr>
            <p:cxnSp>
              <p:nvCxnSpPr>
                <p:cNvPr id="129" name="直線コネクタ 128"/>
                <p:cNvCxnSpPr/>
                <p:nvPr/>
              </p:nvCxnSpPr>
              <p:spPr>
                <a:xfrm>
                  <a:off x="3190982" y="3749654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コネクタ 129"/>
                <p:cNvCxnSpPr/>
                <p:nvPr/>
              </p:nvCxnSpPr>
              <p:spPr>
                <a:xfrm rot="5400000">
                  <a:off x="3354063" y="3583276"/>
                  <a:ext cx="0" cy="20251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円弧 130"/>
                <p:cNvSpPr/>
                <p:nvPr/>
              </p:nvSpPr>
              <p:spPr>
                <a:xfrm rot="16200000">
                  <a:off x="3187701" y="3686175"/>
                  <a:ext cx="137072" cy="130175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 dirty="0"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46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78" grpId="0" animBg="1"/>
      <p:bldP spid="79" grpId="0"/>
      <p:bldP spid="80" grpId="0" animBg="1"/>
      <p:bldP spid="81" grpId="0" animBg="1"/>
      <p:bldP spid="8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782" y="146186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8"/>
          <p:cNvSpPr txBox="1">
            <a:spLocks/>
          </p:cNvSpPr>
          <p:nvPr/>
        </p:nvSpPr>
        <p:spPr>
          <a:xfrm>
            <a:off x="4359803" y="4978658"/>
            <a:ext cx="396000" cy="144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900" smtClean="0">
                <a:latin typeface="Calibri" panose="020F0502020204030204" pitchFamily="34" charset="0"/>
              </a:rPr>
              <a:pPr algn="ctr"/>
              <a:t>5</a:t>
            </a:fld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91" name="1 Título"/>
          <p:cNvSpPr txBox="1">
            <a:spLocks/>
          </p:cNvSpPr>
          <p:nvPr/>
        </p:nvSpPr>
        <p:spPr>
          <a:xfrm>
            <a:off x="457201" y="132892"/>
            <a:ext cx="7674860" cy="525309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456409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Multi-sensor camera at intersection</a:t>
            </a: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48692" y="738660"/>
            <a:ext cx="11691431" cy="684264"/>
          </a:xfrm>
          <a:prstGeom prst="rect">
            <a:avLst/>
          </a:prstGeom>
          <a:noFill/>
        </p:spPr>
        <p:txBody>
          <a:bodyPr vert="horz" lIns="121696" tIns="60836" rIns="121696" bIns="608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defTabSz="1219170" fontAlgn="base">
              <a:lnSpc>
                <a:spcPts val="28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ja-JP" sz="24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One Multi-sensor camera can cover </a:t>
            </a:r>
            <a:r>
              <a:rPr lang="en-US" altLang="ja-JP" sz="2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whole </a:t>
            </a:r>
            <a:r>
              <a:rPr lang="en-US" altLang="ja-JP" sz="24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intersection</a:t>
            </a:r>
          </a:p>
          <a:p>
            <a:pPr marL="457200" indent="-457200" defTabSz="1219170" fontAlgn="base">
              <a:lnSpc>
                <a:spcPts val="28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ja-JP" sz="2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Cam2 and Cam4 can be used for vehicle search</a:t>
            </a:r>
            <a:endParaRPr lang="en-US" altLang="ja-JP" sz="2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1" name="Multi_06_S01_Pana4眼27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026" b="18935"/>
          <a:stretch/>
        </p:blipFill>
        <p:spPr>
          <a:xfrm>
            <a:off x="561766" y="1600015"/>
            <a:ext cx="7463296" cy="282221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97CFA7-8081-4234-8804-1FD65AF64394}"/>
              </a:ext>
            </a:extLst>
          </p:cNvPr>
          <p:cNvSpPr txBox="1"/>
          <p:nvPr/>
        </p:nvSpPr>
        <p:spPr>
          <a:xfrm>
            <a:off x="755509" y="2391977"/>
            <a:ext cx="334580" cy="4732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90000"/>
              </a:prstClr>
            </a:outerShdw>
          </a:effectLst>
        </p:spPr>
        <p:txBody>
          <a:bodyPr wrap="none" lIns="121712" tIns="60845" rIns="121712" bIns="60845" rtlCol="0">
            <a:spAutoFit/>
          </a:bodyPr>
          <a:lstStyle/>
          <a:p>
            <a:pPr algn="ctr" defTabSz="121709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600" b="1" dirty="0">
                <a:effectLst/>
                <a:latin typeface="Calibri" panose="020F0502020204030204" pitchFamily="34" charset="0"/>
              </a:rPr>
              <a:t>1</a:t>
            </a:r>
            <a:endParaRPr kumimoji="1" lang="ja-JP" altLang="en-US" sz="3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9B72BF-6DA4-4A61-A861-982F66EFFC1D}"/>
              </a:ext>
            </a:extLst>
          </p:cNvPr>
          <p:cNvSpPr txBox="1"/>
          <p:nvPr/>
        </p:nvSpPr>
        <p:spPr>
          <a:xfrm>
            <a:off x="3236470" y="2432874"/>
            <a:ext cx="334580" cy="4732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90000"/>
              </a:prstClr>
            </a:outerShdw>
          </a:effectLst>
        </p:spPr>
        <p:txBody>
          <a:bodyPr wrap="none" lIns="121712" tIns="60845" rIns="121712" bIns="60845" rtlCol="0">
            <a:spAutoFit/>
          </a:bodyPr>
          <a:lstStyle/>
          <a:p>
            <a:pPr algn="ctr" defTabSz="121709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600" b="1" dirty="0">
                <a:effectLst/>
                <a:latin typeface="Calibri" panose="020F0502020204030204" pitchFamily="34" charset="0"/>
              </a:rPr>
              <a:t>2</a:t>
            </a:r>
            <a:endParaRPr kumimoji="1" lang="ja-JP" altLang="en-US" sz="3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0CB6C7-F0A9-4FA6-BBE3-5CEA3A264E9A}"/>
              </a:ext>
            </a:extLst>
          </p:cNvPr>
          <p:cNvSpPr txBox="1"/>
          <p:nvPr/>
        </p:nvSpPr>
        <p:spPr>
          <a:xfrm>
            <a:off x="5677189" y="2425995"/>
            <a:ext cx="334580" cy="4732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90000"/>
              </a:prstClr>
            </a:outerShdw>
          </a:effectLst>
        </p:spPr>
        <p:txBody>
          <a:bodyPr wrap="none" lIns="121712" tIns="60845" rIns="121712" bIns="60845" rtlCol="0">
            <a:spAutoFit/>
          </a:bodyPr>
          <a:lstStyle/>
          <a:p>
            <a:pPr algn="ctr" defTabSz="121709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600" b="1" dirty="0">
                <a:effectLst/>
                <a:latin typeface="Calibri" panose="020F0502020204030204" pitchFamily="34" charset="0"/>
              </a:rPr>
              <a:t>3</a:t>
            </a:r>
            <a:endParaRPr kumimoji="1" lang="ja-JP" altLang="en-US" sz="3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9BD495-3FF7-4857-82B5-12C8CCF7EE02}"/>
              </a:ext>
            </a:extLst>
          </p:cNvPr>
          <p:cNvSpPr txBox="1"/>
          <p:nvPr/>
        </p:nvSpPr>
        <p:spPr>
          <a:xfrm>
            <a:off x="3200154" y="3855254"/>
            <a:ext cx="334580" cy="4732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90000"/>
              </a:prstClr>
            </a:outerShdw>
          </a:effectLst>
        </p:spPr>
        <p:txBody>
          <a:bodyPr wrap="none" lIns="121712" tIns="60845" rIns="121712" bIns="60845" rtlCol="0">
            <a:spAutoFit/>
          </a:bodyPr>
          <a:lstStyle>
            <a:defPPr>
              <a:defRPr lang="ja-JP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 algn="ctr" defTabSz="121709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600" dirty="0">
                <a:solidFill>
                  <a:schemeClr val="tx1"/>
                </a:solidFill>
                <a:effectLst/>
              </a:rPr>
              <a:t>4</a:t>
            </a:r>
            <a:endParaRPr kumimoji="1" lang="ja-JP" alt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89DC17-6D69-4AC0-A8AA-751CF53D5EDF}"/>
              </a:ext>
            </a:extLst>
          </p:cNvPr>
          <p:cNvSpPr/>
          <p:nvPr/>
        </p:nvSpPr>
        <p:spPr>
          <a:xfrm>
            <a:off x="3043233" y="1607664"/>
            <a:ext cx="2508744" cy="140346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12" tIns="60845" rIns="121712" bIns="60845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800" dirty="0">
              <a:effectLst/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665D687-04EC-4618-9ADE-05E9CC33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02" y="1181624"/>
            <a:ext cx="1408401" cy="132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E89DC17-6D69-4AC0-A8AA-751CF53D5EDF}"/>
              </a:ext>
            </a:extLst>
          </p:cNvPr>
          <p:cNvSpPr/>
          <p:nvPr/>
        </p:nvSpPr>
        <p:spPr>
          <a:xfrm>
            <a:off x="3043233" y="3011124"/>
            <a:ext cx="2508744" cy="1411109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12" tIns="60845" rIns="121712" bIns="60845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800" dirty="0">
              <a:effectLst/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08" y="3455147"/>
            <a:ext cx="2264195" cy="1273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25978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グループ化 1035"/>
          <p:cNvGrpSpPr/>
          <p:nvPr/>
        </p:nvGrpSpPr>
        <p:grpSpPr>
          <a:xfrm>
            <a:off x="458470" y="3169800"/>
            <a:ext cx="8335009" cy="1516500"/>
            <a:chOff x="641350" y="3322749"/>
            <a:chExt cx="7842250" cy="1188865"/>
          </a:xfrm>
        </p:grpSpPr>
        <p:sp>
          <p:nvSpPr>
            <p:cNvPr id="1034" name="角丸四角形 1033"/>
            <p:cNvSpPr/>
            <p:nvPr/>
          </p:nvSpPr>
          <p:spPr>
            <a:xfrm>
              <a:off x="641350" y="3647484"/>
              <a:ext cx="7842250" cy="8641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7" name="テキスト ボックス 146"/>
            <p:cNvSpPr txBox="1"/>
            <p:nvPr/>
          </p:nvSpPr>
          <p:spPr>
            <a:xfrm>
              <a:off x="809987" y="3322749"/>
              <a:ext cx="958951" cy="233290"/>
            </a:xfrm>
            <a:prstGeom prst="roundRect">
              <a:avLst/>
            </a:prstGeom>
            <a:solidFill>
              <a:srgbClr val="66FFFF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0" rIns="36000" bIns="0">
              <a:noAutofit/>
            </a:bodyPr>
            <a:lstStyle>
              <a:defPPr>
                <a:defRPr lang="en-US"/>
              </a:defPPr>
              <a:lvl1pPr algn="ctr">
                <a:defRPr b="1"/>
              </a:lvl1pPr>
            </a:lstStyle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600" kern="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Benefit</a:t>
              </a:r>
            </a:p>
          </p:txBody>
        </p:sp>
      </p:grpSp>
      <p:grpSp>
        <p:nvGrpSpPr>
          <p:cNvPr id="1032" name="グループ化 1031"/>
          <p:cNvGrpSpPr/>
          <p:nvPr/>
        </p:nvGrpSpPr>
        <p:grpSpPr>
          <a:xfrm>
            <a:off x="6210300" y="1260108"/>
            <a:ext cx="2933700" cy="1941991"/>
            <a:chOff x="6210300" y="1260107"/>
            <a:chExt cx="2933700" cy="1941991"/>
          </a:xfrm>
        </p:grpSpPr>
        <p:grpSp>
          <p:nvGrpSpPr>
            <p:cNvPr id="1028" name="グループ化 1027"/>
            <p:cNvGrpSpPr/>
            <p:nvPr/>
          </p:nvGrpSpPr>
          <p:grpSpPr>
            <a:xfrm>
              <a:off x="6210300" y="1260107"/>
              <a:ext cx="2933700" cy="1941991"/>
              <a:chOff x="6265628" y="1285705"/>
              <a:chExt cx="2933700" cy="1941991"/>
            </a:xfrm>
          </p:grpSpPr>
          <p:sp>
            <p:nvSpPr>
              <p:cNvPr id="174" name="正方形/長方形 173"/>
              <p:cNvSpPr/>
              <p:nvPr/>
            </p:nvSpPr>
            <p:spPr>
              <a:xfrm>
                <a:off x="6265628" y="2704476"/>
                <a:ext cx="29337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914378" fontAlgn="auto">
                  <a:spcBef>
                    <a:spcPts val="0"/>
                  </a:spcBef>
                  <a:spcAft>
                    <a:spcPts val="0"/>
                  </a:spcAft>
                  <a:tabLst>
                    <a:tab pos="3049512" algn="l"/>
                  </a:tabLst>
                  <a:defRPr/>
                </a:pPr>
                <a:r>
                  <a:rPr kumimoji="0" lang="en-US" altLang="ja-JP" b="1" kern="0" dirty="0">
                    <a:solidFill>
                      <a:srgbClr val="0000FF"/>
                    </a:solidFill>
                    <a:effectLst>
                      <a:glow rad="1397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  <a:latin typeface="Calibri" panose="020F0502020204030204" pitchFamily="34" charset="0"/>
                  </a:rPr>
                  <a:t>Panasonic Video Insight and </a:t>
                </a:r>
                <a:r>
                  <a:rPr kumimoji="0" lang="en-US" altLang="ja-JP" b="1" kern="0" dirty="0" err="1">
                    <a:solidFill>
                      <a:srgbClr val="0000FF"/>
                    </a:solidFill>
                    <a:effectLst>
                      <a:glow rad="1397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  <a:latin typeface="Calibri" panose="020F0502020204030204" pitchFamily="34" charset="0"/>
                  </a:rPr>
                  <a:t>Genetec</a:t>
                </a:r>
                <a:r>
                  <a:rPr kumimoji="0" lang="en-US" altLang="ja-JP" b="1" kern="0" dirty="0">
                    <a:solidFill>
                      <a:srgbClr val="0000FF"/>
                    </a:solidFill>
                    <a:effectLst>
                      <a:glow rad="1397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  <a:latin typeface="Calibri" panose="020F0502020204030204" pitchFamily="34" charset="0"/>
                  </a:rPr>
                  <a:t> VMS Integration </a:t>
                </a:r>
                <a:r>
                  <a:rPr kumimoji="0" lang="en-US" altLang="ja-JP" b="1" kern="0" dirty="0" smtClean="0">
                    <a:solidFill>
                      <a:srgbClr val="0000FF"/>
                    </a:solidFill>
                    <a:effectLst>
                      <a:glow rad="1397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  <a:latin typeface="Calibri" panose="020F0502020204030204" pitchFamily="34" charset="0"/>
                  </a:rPr>
                  <a:t>.  </a:t>
                </a:r>
                <a:r>
                  <a:rPr kumimoji="0" lang="en-US" altLang="ja-JP" b="1" kern="0" dirty="0">
                    <a:solidFill>
                      <a:srgbClr val="0000FF"/>
                    </a:solidFill>
                    <a:effectLst>
                      <a:glow rad="1397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  <a:latin typeface="Calibri" panose="020F0502020204030204" pitchFamily="34" charset="0"/>
                  </a:rPr>
                  <a:t>Coming Soon.</a:t>
                </a:r>
              </a:p>
            </p:txBody>
          </p:sp>
          <p:pic>
            <p:nvPicPr>
              <p:cNvPr id="176" name="図 17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56157" y="1285705"/>
                <a:ext cx="1008579" cy="647001"/>
              </a:xfrm>
              <a:prstGeom prst="rect">
                <a:avLst/>
              </a:prstGeom>
            </p:spPr>
          </p:pic>
          <p:pic>
            <p:nvPicPr>
              <p:cNvPr id="177" name="図 1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29011" y="1292128"/>
                <a:ext cx="949954" cy="1387992"/>
              </a:xfrm>
              <a:prstGeom prst="rect">
                <a:avLst/>
              </a:prstGeom>
            </p:spPr>
          </p:pic>
          <p:pic>
            <p:nvPicPr>
              <p:cNvPr id="178" name="図 177" descr="画面の領域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16" t="47421" r="21300" b="7638"/>
              <a:stretch/>
            </p:blipFill>
            <p:spPr>
              <a:xfrm>
                <a:off x="6346032" y="1992355"/>
                <a:ext cx="985145" cy="687108"/>
              </a:xfrm>
              <a:prstGeom prst="rect">
                <a:avLst/>
              </a:prstGeom>
            </p:spPr>
          </p:pic>
          <p:sp>
            <p:nvSpPr>
              <p:cNvPr id="180" name="角丸四角形 179"/>
              <p:cNvSpPr/>
              <p:nvPr/>
            </p:nvSpPr>
            <p:spPr>
              <a:xfrm>
                <a:off x="7729693" y="2300158"/>
                <a:ext cx="525675" cy="279265"/>
              </a:xfrm>
              <a:prstGeom prst="roundRect">
                <a:avLst/>
              </a:prstGeom>
              <a:solidFill>
                <a:sysClr val="window" lastClr="FFFFFF">
                  <a:alpha val="86000"/>
                </a:sysClr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6000" rIns="36000" rtlCol="0" anchor="ctr"/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b="1" kern="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PDF</a:t>
                </a:r>
                <a:endParaRPr kumimoji="0" lang="ja-JP" altLang="en-US" b="1" kern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pic>
          <p:nvPicPr>
            <p:cNvPr id="179" name="図 2" descr="ウェブページに OpenStreetMap を記述する方法の例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2" t="76492" r="2469"/>
            <a:stretch/>
          </p:blipFill>
          <p:spPr bwMode="auto">
            <a:xfrm>
              <a:off x="6618595" y="2647261"/>
              <a:ext cx="664113" cy="69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1" y="132892"/>
            <a:ext cx="7674860" cy="525309"/>
          </a:xfr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Vehicle Search System</a:t>
            </a:r>
          </a:p>
        </p:txBody>
      </p:sp>
      <p:sp>
        <p:nvSpPr>
          <p:cNvPr id="175" name="右矢印 174"/>
          <p:cNvSpPr/>
          <p:nvPr/>
        </p:nvSpPr>
        <p:spPr>
          <a:xfrm>
            <a:off x="5562862" y="1437910"/>
            <a:ext cx="647439" cy="287945"/>
          </a:xfrm>
          <a:prstGeom prst="rightArrow">
            <a:avLst/>
          </a:prstGeom>
          <a:solidFill>
            <a:srgbClr val="0A54A0"/>
          </a:solidFill>
          <a:ln w="9525" cap="flat" cmpd="sng" algn="ctr">
            <a:noFill/>
            <a:prstDash val="solid"/>
          </a:ln>
          <a:effectLst/>
        </p:spPr>
        <p:txBody>
          <a:bodyPr lIns="91438" tIns="45719" rIns="91438" bIns="45719" rtlCol="0" anchor="ctr"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161" name="円柱 160"/>
          <p:cNvSpPr/>
          <p:nvPr/>
        </p:nvSpPr>
        <p:spPr>
          <a:xfrm>
            <a:off x="4994206" y="1392737"/>
            <a:ext cx="391712" cy="405833"/>
          </a:xfrm>
          <a:prstGeom prst="can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8" tIns="45719" rIns="91438" bIns="45719" rtlCol="0" anchor="ctr"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grpSp>
        <p:nvGrpSpPr>
          <p:cNvPr id="1029" name="グループ化 1028"/>
          <p:cNvGrpSpPr/>
          <p:nvPr/>
        </p:nvGrpSpPr>
        <p:grpSpPr>
          <a:xfrm>
            <a:off x="3160349" y="1191847"/>
            <a:ext cx="1776319" cy="632947"/>
            <a:chOff x="3114628" y="1191846"/>
            <a:chExt cx="1776319" cy="632947"/>
          </a:xfrm>
        </p:grpSpPr>
        <p:sp>
          <p:nvSpPr>
            <p:cNvPr id="162" name="テキスト ボックス 161"/>
            <p:cNvSpPr txBox="1"/>
            <p:nvPr/>
          </p:nvSpPr>
          <p:spPr>
            <a:xfrm>
              <a:off x="3114628" y="1191846"/>
              <a:ext cx="1776319" cy="18728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36000" tIns="0" rIns="36000" bIns="0" rtlCol="0">
              <a:sp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100" b="1" kern="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Deep </a:t>
              </a:r>
              <a:r>
                <a:rPr kumimoji="0" lang="en-US" altLang="ja-JP" sz="1100" b="1" kern="0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learning </a:t>
              </a:r>
              <a:r>
                <a:rPr kumimoji="0" lang="en-US" altLang="ja-JP" sz="1100" b="1" kern="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engine</a:t>
              </a:r>
              <a:endParaRPr kumimoji="0" lang="ja-JP" altLang="en-US" sz="1100" b="1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4" name="直方体 163"/>
            <p:cNvSpPr/>
            <p:nvPr/>
          </p:nvSpPr>
          <p:spPr>
            <a:xfrm>
              <a:off x="3467101" y="1383698"/>
              <a:ext cx="441633" cy="441095"/>
            </a:xfrm>
            <a:prstGeom prst="cube">
              <a:avLst/>
            </a:prstGeom>
            <a:solidFill>
              <a:srgbClr val="8064A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</p:grpSp>
      <p:grpSp>
        <p:nvGrpSpPr>
          <p:cNvPr id="1031" name="グループ化 1030"/>
          <p:cNvGrpSpPr/>
          <p:nvPr/>
        </p:nvGrpSpPr>
        <p:grpSpPr>
          <a:xfrm>
            <a:off x="4000175" y="1418066"/>
            <a:ext cx="1622939" cy="1516613"/>
            <a:chOff x="4000174" y="1418065"/>
            <a:chExt cx="1622939" cy="1516613"/>
          </a:xfrm>
        </p:grpSpPr>
        <p:grpSp>
          <p:nvGrpSpPr>
            <p:cNvPr id="1026" name="グループ化 1025"/>
            <p:cNvGrpSpPr/>
            <p:nvPr/>
          </p:nvGrpSpPr>
          <p:grpSpPr>
            <a:xfrm>
              <a:off x="4234565" y="1870446"/>
              <a:ext cx="1388548" cy="1064232"/>
              <a:chOff x="4188845" y="1870446"/>
              <a:chExt cx="1388548" cy="1064232"/>
            </a:xfrm>
          </p:grpSpPr>
          <p:sp>
            <p:nvSpPr>
              <p:cNvPr id="168" name="テキスト ボックス 167"/>
              <p:cNvSpPr txBox="1"/>
              <p:nvPr/>
            </p:nvSpPr>
            <p:spPr>
              <a:xfrm>
                <a:off x="4792399" y="2422170"/>
                <a:ext cx="452656" cy="238363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4A6DB"/>
                </a:solidFill>
                <a:prstDash val="solid"/>
              </a:ln>
              <a:effectLst/>
            </p:spPr>
            <p:txBody>
              <a:bodyPr wrap="none" lIns="36000" tIns="0" rIns="36000" bIns="0" rtlCol="0">
                <a:spAutoFit/>
              </a:bodyPr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b="1" kern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Type</a:t>
                </a:r>
                <a:endParaRPr kumimoji="0" lang="ja-JP" altLang="en-US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69" name="テキスト ボックス 168"/>
              <p:cNvSpPr txBox="1"/>
              <p:nvPr/>
            </p:nvSpPr>
            <p:spPr>
              <a:xfrm>
                <a:off x="4794939" y="2696315"/>
                <a:ext cx="782454" cy="238363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4A6DB"/>
                </a:solidFill>
                <a:prstDash val="solid"/>
              </a:ln>
              <a:effectLst/>
            </p:spPr>
            <p:txBody>
              <a:bodyPr wrap="none" lIns="36000" tIns="0" rIns="36000" bIns="0" rtlCol="0">
                <a:spAutoFit/>
              </a:bodyPr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b="1" kern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Direction</a:t>
                </a:r>
                <a:endParaRPr kumimoji="0" lang="ja-JP" altLang="en-US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70" name="テキスト ボックス 169"/>
              <p:cNvSpPr txBox="1"/>
              <p:nvPr/>
            </p:nvSpPr>
            <p:spPr>
              <a:xfrm>
                <a:off x="4794102" y="2151984"/>
                <a:ext cx="491307" cy="238363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4A6DB"/>
                </a:solidFill>
                <a:prstDash val="solid"/>
              </a:ln>
              <a:effectLst/>
            </p:spPr>
            <p:txBody>
              <a:bodyPr wrap="none" lIns="36000" tIns="0" rIns="36000" bIns="0" rtlCol="0">
                <a:spAutoFit/>
              </a:bodyPr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b="1" kern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Color</a:t>
                </a:r>
                <a:endParaRPr kumimoji="0" lang="ja-JP" altLang="en-US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71" name="テキスト ボックス 170"/>
              <p:cNvSpPr txBox="1"/>
              <p:nvPr/>
            </p:nvSpPr>
            <p:spPr>
              <a:xfrm>
                <a:off x="4188845" y="1870446"/>
                <a:ext cx="958781" cy="242620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wrap="none" lIns="36000" tIns="0" rIns="36000" bIns="0" rtlCol="0">
                <a:spAutoFit/>
              </a:bodyPr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b="1" kern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Thumbnails</a:t>
                </a:r>
                <a:endParaRPr kumimoji="0" lang="ja-JP" altLang="en-US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cxnSp>
            <p:nvCxnSpPr>
              <p:cNvPr id="172" name="カギ線コネクタ 171"/>
              <p:cNvCxnSpPr>
                <a:endCxn id="168" idx="1"/>
              </p:cNvCxnSpPr>
              <p:nvPr/>
            </p:nvCxnSpPr>
            <p:spPr>
              <a:xfrm rot="16200000" flipH="1">
                <a:off x="4413828" y="2162781"/>
                <a:ext cx="474592" cy="282550"/>
              </a:xfrm>
              <a:prstGeom prst="bentConnector2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3" name="カギ線コネクタ 172"/>
              <p:cNvCxnSpPr/>
              <p:nvPr/>
            </p:nvCxnSpPr>
            <p:spPr>
              <a:xfrm rot="10800000" flipH="1" flipV="1">
                <a:off x="4786482" y="2271165"/>
                <a:ext cx="836" cy="544331"/>
              </a:xfrm>
              <a:prstGeom prst="bentConnector3">
                <a:avLst>
                  <a:gd name="adj1" fmla="val -32813397"/>
                </a:avLst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5" name="右矢印 164"/>
            <p:cNvSpPr/>
            <p:nvPr/>
          </p:nvSpPr>
          <p:spPr>
            <a:xfrm>
              <a:off x="4000174" y="1503441"/>
              <a:ext cx="936493" cy="221028"/>
            </a:xfrm>
            <a:prstGeom prst="rightArrow">
              <a:avLst/>
            </a:prstGeom>
            <a:solidFill>
              <a:srgbClr val="0A54A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pic>
          <p:nvPicPr>
            <p:cNvPr id="166" name="図 165" descr="画面の領域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4" r="7022" b="-2902"/>
            <a:stretch/>
          </p:blipFill>
          <p:spPr>
            <a:xfrm>
              <a:off x="4235189" y="1418065"/>
              <a:ext cx="444009" cy="363602"/>
            </a:xfrm>
            <a:prstGeom prst="rect">
              <a:avLst/>
            </a:prstGeom>
          </p:spPr>
        </p:pic>
      </p:grpSp>
      <p:sp>
        <p:nvSpPr>
          <p:cNvPr id="152" name="テキスト ボックス 151"/>
          <p:cNvSpPr txBox="1"/>
          <p:nvPr/>
        </p:nvSpPr>
        <p:spPr>
          <a:xfrm>
            <a:off x="778463" y="761575"/>
            <a:ext cx="2021842" cy="392969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1F497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5999" tIns="0" rIns="35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Vehicle monitoring </a:t>
            </a:r>
          </a:p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in the intersection</a:t>
            </a:r>
          </a:p>
        </p:txBody>
      </p:sp>
      <p:sp>
        <p:nvSpPr>
          <p:cNvPr id="144" name="正方形/長方形 143"/>
          <p:cNvSpPr/>
          <p:nvPr/>
        </p:nvSpPr>
        <p:spPr>
          <a:xfrm>
            <a:off x="617271" y="3543582"/>
            <a:ext cx="8310041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73044" indent="-273044" algn="l" defTabSz="60957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Panasonic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Vehicle </a:t>
            </a: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Search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Solution </a:t>
            </a: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searches for suspicious vehicles </a:t>
            </a:r>
            <a:r>
              <a:rPr lang="en-US" altLang="ja-JP" b="1" dirty="0" smtClean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approximately </a:t>
            </a:r>
            <a:r>
              <a:rPr lang="en-US" altLang="ja-JP" b="1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30 times faster*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</a:t>
            </a: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than manual search</a:t>
            </a:r>
            <a:endParaRPr lang="en-US" altLang="ja-JP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5" name="正方形/長方形 144"/>
          <p:cNvSpPr/>
          <p:nvPr/>
        </p:nvSpPr>
        <p:spPr>
          <a:xfrm>
            <a:off x="632028" y="3939711"/>
            <a:ext cx="7907903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73044" indent="-273044" algn="l" defTabSz="6095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Free your operators from repetitive tasks and enable them to </a:t>
            </a:r>
            <a:r>
              <a:rPr lang="en-US" altLang="ja-JP" b="1" dirty="0" smtClean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ＭＳ Ｐゴシック"/>
              </a:rPr>
              <a:t>focus </a:t>
            </a:r>
            <a:r>
              <a:rPr lang="en-US" altLang="ja-JP" b="1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ＭＳ Ｐゴシック"/>
              </a:rPr>
              <a:t>on investigation</a:t>
            </a:r>
          </a:p>
        </p:txBody>
      </p:sp>
      <p:sp>
        <p:nvSpPr>
          <p:cNvPr id="146" name="正方形/長方形 145"/>
          <p:cNvSpPr/>
          <p:nvPr/>
        </p:nvSpPr>
        <p:spPr>
          <a:xfrm>
            <a:off x="651078" y="4225655"/>
            <a:ext cx="8835821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04783" indent="-204783" algn="l" defTabSz="45717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Improve initial response </a:t>
            </a:r>
            <a:r>
              <a:rPr lang="en-US" altLang="ja-JP" b="1" dirty="0" smtClean="0">
                <a:solidFill>
                  <a:srgbClr val="0000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time and increase  arrest  </a:t>
            </a:r>
            <a:r>
              <a:rPr lang="en-US" altLang="ja-JP" b="1" dirty="0">
                <a:solidFill>
                  <a:srgbClr val="0000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rate </a:t>
            </a: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leading to a safer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community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2" name="角丸四角形 181"/>
          <p:cNvSpPr/>
          <p:nvPr/>
        </p:nvSpPr>
        <p:spPr>
          <a:xfrm>
            <a:off x="7633329" y="1527791"/>
            <a:ext cx="1133423" cy="647459"/>
          </a:xfrm>
          <a:prstGeom prst="roundRect">
            <a:avLst/>
          </a:prstGeom>
          <a:solidFill>
            <a:srgbClr val="66FFFF">
              <a:alpha val="86000"/>
            </a:srgbClr>
          </a:solidFill>
          <a:ln w="9525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5999" tIns="45719" rIns="35999" bIns="45719" rtlCol="0" anchor="ctr"/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Share search result with </a:t>
            </a:r>
          </a:p>
          <a:p>
            <a:pPr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field officer</a:t>
            </a:r>
            <a:endParaRPr kumimoji="0" lang="ja-JP" altLang="en-US" b="1" kern="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68872" y="1232972"/>
            <a:ext cx="3247697" cy="1936828"/>
            <a:chOff x="368872" y="1232971"/>
            <a:chExt cx="3247697" cy="1936828"/>
          </a:xfrm>
        </p:grpSpPr>
        <p:pic>
          <p:nvPicPr>
            <p:cNvPr id="154" name="図 153" descr="画面の領域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22" y="1478390"/>
              <a:ext cx="1366337" cy="530675"/>
            </a:xfrm>
            <a:prstGeom prst="rect">
              <a:avLst/>
            </a:prstGeom>
          </p:spPr>
        </p:pic>
        <p:pic>
          <p:nvPicPr>
            <p:cNvPr id="149" name="図 1" descr="signage_04_02_Traffic_Surveillance_Solution_New_Multi-Sensor_Camera _0907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2" t="56185" r="64717" b="18155"/>
            <a:stretch/>
          </p:blipFill>
          <p:spPr bwMode="auto">
            <a:xfrm>
              <a:off x="617271" y="2010432"/>
              <a:ext cx="708412" cy="37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テキスト ボックス 150"/>
            <p:cNvSpPr txBox="1"/>
            <p:nvPr/>
          </p:nvSpPr>
          <p:spPr>
            <a:xfrm>
              <a:off x="368872" y="1232971"/>
              <a:ext cx="1475033" cy="18728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lIns="36000" tIns="0" rIns="36000" bIns="0" rtlCol="0">
              <a:sp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100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i-PRO Extreme Cameras</a:t>
              </a:r>
              <a:endParaRPr kumimoji="0" lang="ja-JP" altLang="en-US" sz="11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53" name="Picture 2" descr="C:\Users\4006220.PCC-AD\Documents\★hasegawa\★プロジェクト\2015下期～\★企画\★マルチセンサー\20180215 MD会議デビュー\追加情報\マルチセンサーカメラ_デザイン画\180213_SCENSER_CAM01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7" t="26581" r="28851" b="9033"/>
            <a:stretch/>
          </p:blipFill>
          <p:spPr bwMode="auto">
            <a:xfrm>
              <a:off x="481795" y="1382058"/>
              <a:ext cx="671578" cy="61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" name="1 Título"/>
            <p:cNvSpPr txBox="1">
              <a:spLocks/>
            </p:cNvSpPr>
            <p:nvPr/>
          </p:nvSpPr>
          <p:spPr>
            <a:xfrm>
              <a:off x="422173" y="2393951"/>
              <a:ext cx="3194396" cy="775848"/>
            </a:xfrm>
            <a:prstGeom prst="rect">
              <a:avLst/>
            </a:prstGeom>
          </p:spPr>
          <p:txBody>
            <a:bodyPr vert="horz" lIns="91284" tIns="45634" rIns="91284" bIns="45634" rtlCol="0" anchor="t">
              <a:noAutofit/>
            </a:bodyPr>
            <a:lstStyle>
              <a:defPPr>
                <a:defRPr lang="ja-JP"/>
              </a:defPPr>
              <a:lvl1pPr algn="l" defTabSz="457200" eaLnBrk="1" latinLnBrk="0" hangingPunct="1">
                <a:buNone/>
                <a:defRPr sz="1100" b="1">
                  <a:solidFill>
                    <a:schemeClr val="tx2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</a:lstStyle>
            <a:p>
              <a:r>
                <a:rPr lang="en-US" altLang="ja-JP" sz="1400" dirty="0">
                  <a:solidFill>
                    <a:srgbClr val="0000FF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</a:rPr>
                <a:t>Panasonic multi-sensor camera  </a:t>
              </a:r>
              <a:r>
                <a:rPr lang="en-US" altLang="ja-JP" sz="1400" dirty="0">
                  <a:latin typeface="Calibri" panose="020F0502020204030204" pitchFamily="34" charset="0"/>
                </a:rPr>
                <a:t>enables monitoring of vehicles by minimizing blind spots in intersection.</a:t>
              </a:r>
            </a:p>
          </p:txBody>
        </p:sp>
      </p:grpSp>
      <p:sp>
        <p:nvSpPr>
          <p:cNvPr id="184" name="テキスト ボックス 183"/>
          <p:cNvSpPr txBox="1"/>
          <p:nvPr/>
        </p:nvSpPr>
        <p:spPr>
          <a:xfrm>
            <a:off x="3426384" y="761575"/>
            <a:ext cx="2021842" cy="392969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1F497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5999" tIns="0" rIns="35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Vehicle search server provides analytics</a:t>
            </a:r>
          </a:p>
        </p:txBody>
      </p:sp>
      <p:grpSp>
        <p:nvGrpSpPr>
          <p:cNvPr id="1030" name="グループ化 1029"/>
          <p:cNvGrpSpPr/>
          <p:nvPr/>
        </p:nvGrpSpPr>
        <p:grpSpPr>
          <a:xfrm>
            <a:off x="1861006" y="1260107"/>
            <a:ext cx="1565378" cy="748960"/>
            <a:chOff x="1861005" y="1260106"/>
            <a:chExt cx="1565378" cy="748960"/>
          </a:xfrm>
        </p:grpSpPr>
        <p:grpSp>
          <p:nvGrpSpPr>
            <p:cNvPr id="155" name="グループ化 154"/>
            <p:cNvGrpSpPr/>
            <p:nvPr/>
          </p:nvGrpSpPr>
          <p:grpSpPr>
            <a:xfrm>
              <a:off x="2043176" y="1260106"/>
              <a:ext cx="1383207" cy="502073"/>
              <a:chOff x="2258381" y="2570886"/>
              <a:chExt cx="2239850" cy="762674"/>
            </a:xfrm>
          </p:grpSpPr>
          <p:sp>
            <p:nvSpPr>
              <p:cNvPr id="157" name="右矢印 156"/>
              <p:cNvSpPr/>
              <p:nvPr/>
            </p:nvSpPr>
            <p:spPr>
              <a:xfrm>
                <a:off x="3821633" y="2997807"/>
                <a:ext cx="676598" cy="335753"/>
              </a:xfrm>
              <a:prstGeom prst="rightArrow">
                <a:avLst/>
              </a:prstGeom>
              <a:solidFill>
                <a:srgbClr val="0A54A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58" name="正方形/長方形 157"/>
              <p:cNvSpPr/>
              <p:nvPr/>
            </p:nvSpPr>
            <p:spPr>
              <a:xfrm>
                <a:off x="3810673" y="2570886"/>
                <a:ext cx="243401" cy="673581"/>
              </a:xfrm>
              <a:prstGeom prst="rect">
                <a:avLst/>
              </a:prstGeom>
              <a:solidFill>
                <a:srgbClr val="0A54A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59" name="正方形/長方形 158"/>
              <p:cNvSpPr/>
              <p:nvPr/>
            </p:nvSpPr>
            <p:spPr>
              <a:xfrm rot="16200000">
                <a:off x="3072859" y="1756410"/>
                <a:ext cx="166742" cy="1795693"/>
              </a:xfrm>
              <a:prstGeom prst="rect">
                <a:avLst/>
              </a:prstGeom>
              <a:solidFill>
                <a:srgbClr val="0A54A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60" name="正方形/長方形 159"/>
              <p:cNvSpPr/>
              <p:nvPr/>
            </p:nvSpPr>
            <p:spPr>
              <a:xfrm>
                <a:off x="2258381" y="2570887"/>
                <a:ext cx="239141" cy="358550"/>
              </a:xfrm>
              <a:prstGeom prst="rect">
                <a:avLst/>
              </a:prstGeom>
              <a:solidFill>
                <a:srgbClr val="0A54A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  <a:ea typeface="ＭＳ Ｐゴシック"/>
                </a:endParaRPr>
              </a:p>
            </p:txBody>
          </p:sp>
        </p:grpSp>
        <p:sp>
          <p:nvSpPr>
            <p:cNvPr id="156" name="正方形/長方形 155"/>
            <p:cNvSpPr/>
            <p:nvPr/>
          </p:nvSpPr>
          <p:spPr>
            <a:xfrm>
              <a:off x="1861005" y="1484942"/>
              <a:ext cx="473308" cy="524124"/>
            </a:xfrm>
            <a:prstGeom prst="rect">
              <a:avLst/>
            </a:prstGeom>
            <a:noFill/>
            <a:ln w="28575" cap="flat" cmpd="sng" algn="ctr">
              <a:solidFill>
                <a:srgbClr val="0A54A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</p:grpSp>
      <p:sp>
        <p:nvSpPr>
          <p:cNvPr id="189" name="テキスト ボックス 188"/>
          <p:cNvSpPr txBox="1"/>
          <p:nvPr/>
        </p:nvSpPr>
        <p:spPr>
          <a:xfrm>
            <a:off x="6210300" y="761575"/>
            <a:ext cx="2329632" cy="392969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1F497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5999" tIns="0" rIns="35999" bIns="0" anchor="ctr">
            <a:no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/>
              </a:rPr>
              <a:t>Vehicle search on VMS</a:t>
            </a:r>
          </a:p>
        </p:txBody>
      </p:sp>
      <p:sp>
        <p:nvSpPr>
          <p:cNvPr id="1033" name="ストライプ矢印 1032"/>
          <p:cNvSpPr/>
          <p:nvPr/>
        </p:nvSpPr>
        <p:spPr>
          <a:xfrm rot="5400000">
            <a:off x="4310985" y="2886647"/>
            <a:ext cx="314870" cy="790627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67162" y="3801618"/>
            <a:ext cx="2315011" cy="18728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*Estimation by original calculation</a:t>
            </a:r>
            <a:endParaRPr kumimoji="0" lang="ja-JP" altLang="en-US" sz="1100" b="1" kern="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10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61" grpId="0" animBg="1"/>
      <p:bldP spid="152" grpId="0" animBg="1"/>
      <p:bldP spid="144" grpId="0"/>
      <p:bldP spid="145" grpId="0"/>
      <p:bldP spid="146" grpId="0"/>
      <p:bldP spid="182" grpId="0" animBg="1"/>
      <p:bldP spid="184" grpId="0" animBg="1"/>
      <p:bldP spid="189" grpId="0" animBg="1"/>
      <p:bldP spid="1033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6744176\AppData\Local\Microsoft\Windows\Temporary Internet Files\Content.Outlook\TYT8K48F\VehicleSearch_hitandrun-accid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9" y="3722356"/>
            <a:ext cx="1530661" cy="86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282" tIns="45633" rIns="91282" bIns="45633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グループ化 21"/>
          <p:cNvGrpSpPr/>
          <p:nvPr/>
        </p:nvGrpSpPr>
        <p:grpSpPr>
          <a:xfrm>
            <a:off x="3394088" y="840662"/>
            <a:ext cx="3597262" cy="1383816"/>
            <a:chOff x="3394087" y="840662"/>
            <a:chExt cx="3597262" cy="1383816"/>
          </a:xfrm>
        </p:grpSpPr>
        <p:sp>
          <p:nvSpPr>
            <p:cNvPr id="167" name="テキスト ボックス 141"/>
            <p:cNvSpPr txBox="1">
              <a:spLocks noChangeArrowheads="1"/>
            </p:cNvSpPr>
            <p:nvPr/>
          </p:nvSpPr>
          <p:spPr bwMode="auto">
            <a:xfrm>
              <a:off x="3394087" y="840662"/>
              <a:ext cx="359726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defTabSz="914378" eaLnBrk="1" hangingPunct="1">
                <a:defRPr/>
              </a:pPr>
              <a:r>
                <a:rPr lang="en-US" altLang="ja-JP" sz="1800" b="1" u="sng" kern="0" dirty="0">
                  <a:solidFill>
                    <a:srgbClr val="0000FF"/>
                  </a:solidFill>
                  <a:effectLst/>
                </a:rPr>
                <a:t>2:  Search/Narrow </a:t>
              </a:r>
              <a:r>
                <a:rPr lang="en-US" altLang="ja-JP" sz="1800" b="1" u="sng" kern="0" dirty="0" smtClean="0">
                  <a:solidFill>
                    <a:srgbClr val="0000FF"/>
                  </a:solidFill>
                  <a:effectLst/>
                </a:rPr>
                <a:t>down/Report</a:t>
              </a:r>
              <a:endParaRPr lang="ja-JP" altLang="en-US" sz="1800" b="1" u="sng" kern="0" dirty="0">
                <a:solidFill>
                  <a:srgbClr val="0000FF"/>
                </a:solidFill>
                <a:effectLst/>
              </a:endParaRPr>
            </a:p>
          </p:txBody>
        </p:sp>
        <p:grpSp>
          <p:nvGrpSpPr>
            <p:cNvPr id="19" name="グループ化 18"/>
            <p:cNvGrpSpPr>
              <a:grpSpLocks noChangeAspect="1"/>
            </p:cNvGrpSpPr>
            <p:nvPr/>
          </p:nvGrpSpPr>
          <p:grpSpPr>
            <a:xfrm>
              <a:off x="3735397" y="1200402"/>
              <a:ext cx="1866370" cy="1024076"/>
              <a:chOff x="3607214" y="1799486"/>
              <a:chExt cx="1386075" cy="788975"/>
            </a:xfrm>
          </p:grpSpPr>
          <p:sp>
            <p:nvSpPr>
              <p:cNvPr id="184" name="正方形/長方形 183"/>
              <p:cNvSpPr/>
              <p:nvPr/>
            </p:nvSpPr>
            <p:spPr bwMode="auto">
              <a:xfrm rot="16200000" flipH="1">
                <a:off x="4063989" y="2198985"/>
                <a:ext cx="667264" cy="111688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85" name="正方形/長方形 184"/>
              <p:cNvSpPr/>
              <p:nvPr/>
            </p:nvSpPr>
            <p:spPr bwMode="auto">
              <a:xfrm rot="16200000" flipH="1">
                <a:off x="4472795" y="2199701"/>
                <a:ext cx="667264" cy="110256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82" name="正方形/長方形 181"/>
              <p:cNvSpPr/>
              <p:nvPr/>
            </p:nvSpPr>
            <p:spPr bwMode="auto">
              <a:xfrm flipH="1">
                <a:off x="3607214" y="2008543"/>
                <a:ext cx="1361734" cy="126007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r" defTabSz="914378">
                  <a:defRPr/>
                </a:pPr>
                <a:endParaRPr lang="ja-JP" altLang="en-US" sz="1100" kern="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83" name="正方形/長方形 182"/>
              <p:cNvSpPr/>
              <p:nvPr/>
            </p:nvSpPr>
            <p:spPr bwMode="auto">
              <a:xfrm flipH="1">
                <a:off x="4128424" y="2336447"/>
                <a:ext cx="840523" cy="123143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r" defTabSz="914378">
                  <a:defRPr/>
                </a:pPr>
                <a:endParaRPr lang="ja-JP" altLang="en-US" sz="1100" kern="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72" name="円/楕円 171"/>
              <p:cNvSpPr/>
              <p:nvPr/>
            </p:nvSpPr>
            <p:spPr bwMode="auto">
              <a:xfrm flipH="1">
                <a:off x="4231520" y="1799486"/>
                <a:ext cx="290675" cy="290675"/>
              </a:xfrm>
              <a:prstGeom prst="ellipse">
                <a:avLst/>
              </a:prstGeom>
              <a:solidFill>
                <a:sysClr val="window" lastClr="FFFFFF">
                  <a:alpha val="29000"/>
                </a:sysClr>
              </a:solidFill>
              <a:ln w="381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73" name="円/楕円 172"/>
              <p:cNvSpPr/>
              <p:nvPr/>
            </p:nvSpPr>
            <p:spPr bwMode="auto">
              <a:xfrm flipH="1">
                <a:off x="4231520" y="2210440"/>
                <a:ext cx="290675" cy="289243"/>
              </a:xfrm>
              <a:prstGeom prst="ellipse">
                <a:avLst/>
              </a:prstGeom>
              <a:solidFill>
                <a:sysClr val="window" lastClr="FFFFFF">
                  <a:alpha val="29000"/>
                </a:sysClr>
              </a:solidFill>
              <a:ln w="381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74" name="円/楕円 173"/>
              <p:cNvSpPr/>
              <p:nvPr/>
            </p:nvSpPr>
            <p:spPr bwMode="auto">
              <a:xfrm flipH="1">
                <a:off x="4702614" y="2210440"/>
                <a:ext cx="290675" cy="289243"/>
              </a:xfrm>
              <a:prstGeom prst="ellipse">
                <a:avLst/>
              </a:prstGeom>
              <a:solidFill>
                <a:sysClr val="window" lastClr="FFFFFF">
                  <a:alpha val="29000"/>
                </a:sysClr>
              </a:solidFill>
              <a:ln w="381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75" name="円/楕円 174"/>
              <p:cNvSpPr/>
              <p:nvPr/>
            </p:nvSpPr>
            <p:spPr bwMode="auto">
              <a:xfrm flipH="1">
                <a:off x="4702614" y="1799486"/>
                <a:ext cx="290675" cy="290675"/>
              </a:xfrm>
              <a:prstGeom prst="ellipse">
                <a:avLst/>
              </a:prstGeom>
              <a:solidFill>
                <a:sysClr val="window" lastClr="FFFFFF">
                  <a:alpha val="29000"/>
                </a:sysClr>
              </a:solidFill>
              <a:ln w="381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pic>
            <p:nvPicPr>
              <p:cNvPr id="176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8108" y="1892270"/>
                <a:ext cx="177961" cy="166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8108" y="2283927"/>
                <a:ext cx="177961" cy="166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927" y="1892270"/>
                <a:ext cx="177960" cy="166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927" y="2283927"/>
                <a:ext cx="177960" cy="166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グループ化 11"/>
          <p:cNvGrpSpPr/>
          <p:nvPr/>
        </p:nvGrpSpPr>
        <p:grpSpPr>
          <a:xfrm>
            <a:off x="358261" y="840663"/>
            <a:ext cx="2940578" cy="1404794"/>
            <a:chOff x="358260" y="840662"/>
            <a:chExt cx="2940578" cy="1404794"/>
          </a:xfrm>
        </p:grpSpPr>
        <p:sp>
          <p:nvSpPr>
            <p:cNvPr id="131" name="テキスト ボックス 15"/>
            <p:cNvSpPr txBox="1">
              <a:spLocks noChangeArrowheads="1"/>
            </p:cNvSpPr>
            <p:nvPr/>
          </p:nvSpPr>
          <p:spPr bwMode="auto">
            <a:xfrm>
              <a:off x="358260" y="840662"/>
              <a:ext cx="2940578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defTabSz="914378" eaLnBrk="1" hangingPunct="1">
                <a:defRPr/>
              </a:pPr>
              <a:r>
                <a:rPr lang="en-US" altLang="ja-JP" sz="1800" b="1" u="sng" kern="0" dirty="0">
                  <a:solidFill>
                    <a:srgbClr val="0000FF"/>
                  </a:solidFill>
                  <a:effectLst/>
                </a:rPr>
                <a:t>1: Information from witness</a:t>
              </a:r>
              <a:endParaRPr lang="ja-JP" altLang="en-US" sz="1800" b="1" u="sng" kern="0" dirty="0">
                <a:solidFill>
                  <a:srgbClr val="0000FF"/>
                </a:solidFill>
                <a:effectLst/>
              </a:endParaRPr>
            </a:p>
          </p:txBody>
        </p:sp>
        <p:sp>
          <p:nvSpPr>
            <p:cNvPr id="164" name="正方形/長方形 163"/>
            <p:cNvSpPr/>
            <p:nvPr/>
          </p:nvSpPr>
          <p:spPr bwMode="auto">
            <a:xfrm rot="16200000" flipH="1">
              <a:off x="1397721" y="1681538"/>
              <a:ext cx="965826" cy="162009"/>
            </a:xfrm>
            <a:prstGeom prst="rect">
              <a:avLst/>
            </a:prstGeom>
            <a:solidFill>
              <a:srgbClr val="FACE7E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78">
                <a:defRPr/>
              </a:pPr>
              <a:endParaRPr lang="ja-JP" altLang="en-US" sz="1100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65" name="正方形/長方形 164"/>
            <p:cNvSpPr/>
            <p:nvPr/>
          </p:nvSpPr>
          <p:spPr bwMode="auto">
            <a:xfrm rot="16200000" flipH="1">
              <a:off x="1991756" y="1681538"/>
              <a:ext cx="965826" cy="162009"/>
            </a:xfrm>
            <a:prstGeom prst="rect">
              <a:avLst/>
            </a:prstGeom>
            <a:solidFill>
              <a:srgbClr val="FACE7E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378">
                <a:defRPr/>
              </a:pPr>
              <a:endParaRPr lang="ja-JP" altLang="en-US" sz="1100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62" name="正方形/長方形 161"/>
            <p:cNvSpPr/>
            <p:nvPr/>
          </p:nvSpPr>
          <p:spPr bwMode="auto">
            <a:xfrm flipH="1">
              <a:off x="736183" y="1404253"/>
              <a:ext cx="1973191" cy="184857"/>
            </a:xfrm>
            <a:prstGeom prst="rect">
              <a:avLst/>
            </a:prstGeom>
            <a:solidFill>
              <a:srgbClr val="FACE7E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r" defTabSz="914378">
                <a:defRPr/>
              </a:pPr>
              <a:endParaRPr lang="ja-JP" alt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63" name="正方形/長方形 162"/>
            <p:cNvSpPr/>
            <p:nvPr/>
          </p:nvSpPr>
          <p:spPr bwMode="auto">
            <a:xfrm flipH="1">
              <a:off x="1490149" y="1879897"/>
              <a:ext cx="1219225" cy="178627"/>
            </a:xfrm>
            <a:prstGeom prst="rect">
              <a:avLst/>
            </a:prstGeom>
            <a:solidFill>
              <a:srgbClr val="FACE7E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r" defTabSz="914378">
                <a:defRPr/>
              </a:pPr>
              <a:endParaRPr lang="ja-JP" alt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pic>
          <p:nvPicPr>
            <p:cNvPr id="150" name="Picture 3" descr="C:\Users\4006220.PCC-AD\AppData\Local\Microsoft\Windows\Temporary Internet Files\Content.IE5\2IFG20ZD\WV-X8570N Product Image (png)\WV-X8570N_Lens1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075" y="1236012"/>
              <a:ext cx="258482" cy="24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3" descr="C:\Users\4006220.PCC-AD\AppData\Local\Microsoft\Windows\Temporary Internet Files\Content.IE5\2IFG20ZD\WV-X8570N Product Image (png)\WV-X8570N_Lens1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138" y="1236012"/>
              <a:ext cx="258480" cy="24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" descr="C:\Users\4006220.PCC-AD\AppData\Local\Microsoft\Windows\Temporary Internet Files\Content.IE5\2IFG20ZD\WV-X8570N Product Image (png)\WV-X8570N_Lens1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138" y="1803896"/>
              <a:ext cx="258480" cy="24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3" descr="C:\Users\4006220.PCC-AD\AppData\Local\Microsoft\Windows\Temporary Internet Files\Content.IE5\2IFG20ZD\WV-X8570N Product Image (png)\WV-X8570N_Lens1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075" y="1803896"/>
              <a:ext cx="258482" cy="24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直線矢印コネクタ 3"/>
          <p:cNvCxnSpPr/>
          <p:nvPr/>
        </p:nvCxnSpPr>
        <p:spPr>
          <a:xfrm flipH="1">
            <a:off x="1880635" y="2058525"/>
            <a:ext cx="694743" cy="10037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478122" y="3035866"/>
            <a:ext cx="2259983" cy="1045396"/>
            <a:chOff x="478121" y="3035866"/>
            <a:chExt cx="2259983" cy="10453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6" y="3035866"/>
              <a:ext cx="2148665" cy="827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正方形/長方形 52"/>
            <p:cNvSpPr/>
            <p:nvPr/>
          </p:nvSpPr>
          <p:spPr>
            <a:xfrm>
              <a:off x="478121" y="3842735"/>
              <a:ext cx="2259983" cy="238527"/>
            </a:xfrm>
            <a:prstGeom prst="rect">
              <a:avLst/>
            </a:prstGeom>
            <a:effectLst/>
          </p:spPr>
          <p:txBody>
            <a:bodyPr wrap="square" lIns="68580" tIns="34290" rIns="68580" bIns="34290">
              <a:spAutoFit/>
            </a:bodyPr>
            <a:lstStyle/>
            <a:p>
              <a:pPr defTabSz="685783">
                <a:defRPr/>
              </a:pPr>
              <a:r>
                <a:rPr lang="en-US" altLang="ja-JP" sz="1100" b="1" kern="0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Multi sensor camera WV-X8570N </a:t>
              </a: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470860" y="3035866"/>
            <a:ext cx="2324394" cy="1688841"/>
            <a:chOff x="470860" y="3035866"/>
            <a:chExt cx="2324394" cy="1688841"/>
          </a:xfrm>
        </p:grpSpPr>
        <p:sp>
          <p:nvSpPr>
            <p:cNvPr id="6" name="正方形/長方形 5"/>
            <p:cNvSpPr/>
            <p:nvPr/>
          </p:nvSpPr>
          <p:spPr>
            <a:xfrm>
              <a:off x="1237279" y="3035866"/>
              <a:ext cx="707052" cy="396278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1236116" y="3428871"/>
              <a:ext cx="707052" cy="41386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470860" y="4039904"/>
              <a:ext cx="2324394" cy="684803"/>
              <a:chOff x="470860" y="4039904"/>
              <a:chExt cx="2324394" cy="684803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470860" y="4066489"/>
                <a:ext cx="2324394" cy="639168"/>
              </a:xfrm>
              <a:prstGeom prst="roundRect">
                <a:avLst/>
              </a:prstGeom>
              <a:solidFill>
                <a:srgbClr val="66FF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482076" y="4039904"/>
                <a:ext cx="2287791" cy="684803"/>
              </a:xfrm>
              <a:prstGeom prst="rect">
                <a:avLst/>
              </a:prstGeom>
              <a:effectLst/>
            </p:spPr>
            <p:txBody>
              <a:bodyPr wrap="square" lIns="68580" tIns="34290" rIns="68580" bIns="34290">
                <a:spAutoFit/>
              </a:bodyPr>
              <a:lstStyle/>
              <a:p>
                <a:pPr algn="l" defTabSz="685783">
                  <a:lnSpc>
                    <a:spcPts val="1200"/>
                  </a:lnSpc>
                  <a:defRPr/>
                </a:pPr>
                <a:r>
                  <a:rPr lang="en-US" altLang="ja-JP" sz="1100" b="1" kern="0" dirty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Using two channels per multi-sensor camera enables the capture of all vehicles inbound and outbound in an intersection.</a:t>
                </a:r>
              </a:p>
            </p:txBody>
          </p:sp>
        </p:grpSp>
      </p:grpSp>
      <p:grpSp>
        <p:nvGrpSpPr>
          <p:cNvPr id="15" name="グループ化 14"/>
          <p:cNvGrpSpPr/>
          <p:nvPr/>
        </p:nvGrpSpPr>
        <p:grpSpPr>
          <a:xfrm>
            <a:off x="280842" y="1122834"/>
            <a:ext cx="1674958" cy="1829666"/>
            <a:chOff x="280842" y="1122834"/>
            <a:chExt cx="1674958" cy="1829666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280842" y="1279629"/>
              <a:ext cx="1674958" cy="1672871"/>
              <a:chOff x="280842" y="1279629"/>
              <a:chExt cx="1674958" cy="1672871"/>
            </a:xfrm>
          </p:grpSpPr>
          <p:sp>
            <p:nvSpPr>
              <p:cNvPr id="148" name="円/楕円 147"/>
              <p:cNvSpPr/>
              <p:nvPr/>
            </p:nvSpPr>
            <p:spPr bwMode="auto">
              <a:xfrm flipH="1">
                <a:off x="841869" y="1279629"/>
                <a:ext cx="703335" cy="378022"/>
              </a:xfrm>
              <a:prstGeom prst="ellipse">
                <a:avLst/>
              </a:prstGeom>
              <a:solidFill>
                <a:sysClr val="window" lastClr="FFFFFF">
                  <a:alpha val="29000"/>
                </a:sysClr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078" y="1994363"/>
                <a:ext cx="1196023" cy="79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7" name="角丸四角形吹き出し 146"/>
              <p:cNvSpPr/>
              <p:nvPr/>
            </p:nvSpPr>
            <p:spPr bwMode="auto">
              <a:xfrm>
                <a:off x="280842" y="2671590"/>
                <a:ext cx="1674958" cy="280910"/>
              </a:xfrm>
              <a:prstGeom prst="wedgeRoundRectCallout">
                <a:avLst>
                  <a:gd name="adj1" fmla="val -16621"/>
                  <a:gd name="adj2" fmla="val -83107"/>
                  <a:gd name="adj3" fmla="val 16667"/>
                </a:avLst>
              </a:prstGeom>
              <a:solidFill>
                <a:srgbClr val="C50F24">
                  <a:lumMod val="75000"/>
                </a:srgbClr>
              </a:solidFill>
              <a:ln w="28575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defTabSz="914378">
                  <a:defRPr/>
                </a:pPr>
                <a:r>
                  <a:rPr lang="en-US" altLang="ja-JP" sz="1100" b="1" kern="0" dirty="0">
                    <a:solidFill>
                      <a:prstClr val="white"/>
                    </a:solidFill>
                    <a:latin typeface="Calibri" panose="020F0502020204030204" pitchFamily="34" charset="0"/>
                    <a:ea typeface="ＭＳ Ｐゴシック"/>
                  </a:rPr>
                  <a:t>White sedan drove east</a:t>
                </a:r>
              </a:p>
            </p:txBody>
          </p:sp>
          <p:cxnSp>
            <p:nvCxnSpPr>
              <p:cNvPr id="145" name="直線矢印コネクタ 144"/>
              <p:cNvCxnSpPr>
                <a:endCxn id="148" idx="4"/>
              </p:cNvCxnSpPr>
              <p:nvPr/>
            </p:nvCxnSpPr>
            <p:spPr bwMode="auto">
              <a:xfrm flipH="1" flipV="1">
                <a:off x="1193536" y="1657651"/>
                <a:ext cx="61051" cy="38751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ash"/>
                <a:tailEnd type="arrow"/>
              </a:ln>
              <a:effectLst/>
            </p:spPr>
          </p:cxnSp>
        </p:grpSp>
        <p:pic>
          <p:nvPicPr>
            <p:cNvPr id="3079" name="Picture 7" descr="C:\Users\6744176\Desktop\プロモーション\PPT\vehiecle serach\190118_Vehicle_Search_バナー\1_イラスト系_バナー\2_車両差し替え用パーツ_PNG_PSD\1_PNG\1_Sedan\VS_Sedan_Gray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99" y="1122834"/>
              <a:ext cx="986587" cy="82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グループ化 23"/>
          <p:cNvGrpSpPr/>
          <p:nvPr/>
        </p:nvGrpSpPr>
        <p:grpSpPr>
          <a:xfrm>
            <a:off x="6635617" y="831138"/>
            <a:ext cx="2618024" cy="2026112"/>
            <a:chOff x="5892666" y="840662"/>
            <a:chExt cx="2618024" cy="2026112"/>
          </a:xfrm>
        </p:grpSpPr>
        <p:grpSp>
          <p:nvGrpSpPr>
            <p:cNvPr id="21" name="グループ化 20"/>
            <p:cNvGrpSpPr>
              <a:grpSpLocks noChangeAspect="1"/>
            </p:cNvGrpSpPr>
            <p:nvPr/>
          </p:nvGrpSpPr>
          <p:grpSpPr>
            <a:xfrm>
              <a:off x="6181682" y="1250274"/>
              <a:ext cx="2204920" cy="1616500"/>
              <a:chOff x="6181682" y="1281331"/>
              <a:chExt cx="2094532" cy="1535571"/>
            </a:xfrm>
          </p:grpSpPr>
          <p:sp>
            <p:nvSpPr>
              <p:cNvPr id="209" name="正方形/長方形 208"/>
              <p:cNvSpPr/>
              <p:nvPr/>
            </p:nvSpPr>
            <p:spPr bwMode="auto">
              <a:xfrm rot="16200000" flipH="1">
                <a:off x="6790091" y="1690762"/>
                <a:ext cx="891568" cy="149232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210" name="正方形/長方形 209"/>
              <p:cNvSpPr/>
              <p:nvPr/>
            </p:nvSpPr>
            <p:spPr bwMode="auto">
              <a:xfrm rot="16200000" flipH="1">
                <a:off x="7337277" y="1690762"/>
                <a:ext cx="891568" cy="149232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207" name="正方形/長方形 206"/>
              <p:cNvSpPr/>
              <p:nvPr/>
            </p:nvSpPr>
            <p:spPr bwMode="auto">
              <a:xfrm flipH="1">
                <a:off x="6181682" y="1434389"/>
                <a:ext cx="1817574" cy="170280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r" defTabSz="914378">
                  <a:defRPr/>
                </a:pPr>
                <a:endParaRPr lang="ja-JP" altLang="en-US" sz="1100" kern="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208" name="正方形/長方形 207"/>
              <p:cNvSpPr/>
              <p:nvPr/>
            </p:nvSpPr>
            <p:spPr bwMode="auto">
              <a:xfrm flipH="1">
                <a:off x="6876187" y="1874434"/>
                <a:ext cx="1123069" cy="164538"/>
              </a:xfrm>
              <a:prstGeom prst="rect">
                <a:avLst/>
              </a:prstGeom>
              <a:solidFill>
                <a:srgbClr val="FACE7E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r" defTabSz="914378">
                  <a:defRPr/>
                </a:pPr>
                <a:endParaRPr lang="ja-JP" altLang="en-US" sz="1100" kern="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pic>
            <p:nvPicPr>
              <p:cNvPr id="201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0743" y="1281331"/>
                <a:ext cx="238096" cy="2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2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0743" y="1804426"/>
                <a:ext cx="238096" cy="2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3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6781" y="1281331"/>
                <a:ext cx="238095" cy="2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" name="Picture 3" descr="C:\Users\4006220.PCC-AD\AppData\Local\Microsoft\Windows\Temporary Internet Files\Content.IE5\2IFG20ZD\WV-X8570N Product Image (png)\WV-X8570N_Lens1_D_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6781" y="1804426"/>
                <a:ext cx="238095" cy="2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フリーフォーム 190"/>
              <p:cNvSpPr/>
              <p:nvPr/>
            </p:nvSpPr>
            <p:spPr bwMode="auto">
              <a:xfrm flipH="1">
                <a:off x="6677212" y="1501354"/>
                <a:ext cx="1136461" cy="767207"/>
              </a:xfrm>
              <a:custGeom>
                <a:avLst/>
                <a:gdLst>
                  <a:gd name="connsiteX0" fmla="*/ 1140032 w 1140032"/>
                  <a:gd name="connsiteY0" fmla="*/ 0 h 1318161"/>
                  <a:gd name="connsiteX1" fmla="*/ 475013 w 1140032"/>
                  <a:gd name="connsiteY1" fmla="*/ 0 h 1318161"/>
                  <a:gd name="connsiteX2" fmla="*/ 475013 w 1140032"/>
                  <a:gd name="connsiteY2" fmla="*/ 950026 h 1318161"/>
                  <a:gd name="connsiteX3" fmla="*/ 0 w 1140032"/>
                  <a:gd name="connsiteY3" fmla="*/ 950026 h 1318161"/>
                  <a:gd name="connsiteX4" fmla="*/ 0 w 1140032"/>
                  <a:gd name="connsiteY4" fmla="*/ 1318161 h 1318161"/>
                  <a:gd name="connsiteX0" fmla="*/ 1140032 w 1140032"/>
                  <a:gd name="connsiteY0" fmla="*/ 0 h 1318161"/>
                  <a:gd name="connsiteX1" fmla="*/ 475013 w 1140032"/>
                  <a:gd name="connsiteY1" fmla="*/ 0 h 1318161"/>
                  <a:gd name="connsiteX2" fmla="*/ 713487 w 1140032"/>
                  <a:gd name="connsiteY2" fmla="*/ 950026 h 1318161"/>
                  <a:gd name="connsiteX3" fmla="*/ 0 w 1140032"/>
                  <a:gd name="connsiteY3" fmla="*/ 950026 h 1318161"/>
                  <a:gd name="connsiteX4" fmla="*/ 0 w 1140032"/>
                  <a:gd name="connsiteY4" fmla="*/ 1318161 h 1318161"/>
                  <a:gd name="connsiteX0" fmla="*/ 1140032 w 1140032"/>
                  <a:gd name="connsiteY0" fmla="*/ 0 h 1318161"/>
                  <a:gd name="connsiteX1" fmla="*/ 713487 w 1140032"/>
                  <a:gd name="connsiteY1" fmla="*/ 11238 h 1318161"/>
                  <a:gd name="connsiteX2" fmla="*/ 713487 w 1140032"/>
                  <a:gd name="connsiteY2" fmla="*/ 950026 h 1318161"/>
                  <a:gd name="connsiteX3" fmla="*/ 0 w 1140032"/>
                  <a:gd name="connsiteY3" fmla="*/ 950026 h 1318161"/>
                  <a:gd name="connsiteX4" fmla="*/ 0 w 1140032"/>
                  <a:gd name="connsiteY4" fmla="*/ 1318161 h 1318161"/>
                  <a:gd name="connsiteX0" fmla="*/ 1140032 w 1140032"/>
                  <a:gd name="connsiteY0" fmla="*/ 0 h 1647702"/>
                  <a:gd name="connsiteX1" fmla="*/ 713487 w 1140032"/>
                  <a:gd name="connsiteY1" fmla="*/ 11238 h 1647702"/>
                  <a:gd name="connsiteX2" fmla="*/ 713487 w 1140032"/>
                  <a:gd name="connsiteY2" fmla="*/ 950026 h 1647702"/>
                  <a:gd name="connsiteX3" fmla="*/ 0 w 1140032"/>
                  <a:gd name="connsiteY3" fmla="*/ 950026 h 1647702"/>
                  <a:gd name="connsiteX4" fmla="*/ 124503 w 1140032"/>
                  <a:gd name="connsiteY4" fmla="*/ 1647702 h 1647702"/>
                  <a:gd name="connsiteX0" fmla="*/ 1015529 w 1015529"/>
                  <a:gd name="connsiteY0" fmla="*/ 0 h 1647702"/>
                  <a:gd name="connsiteX1" fmla="*/ 588984 w 1015529"/>
                  <a:gd name="connsiteY1" fmla="*/ 11238 h 1647702"/>
                  <a:gd name="connsiteX2" fmla="*/ 588984 w 1015529"/>
                  <a:gd name="connsiteY2" fmla="*/ 950026 h 1647702"/>
                  <a:gd name="connsiteX3" fmla="*/ 21971 w 1015529"/>
                  <a:gd name="connsiteY3" fmla="*/ 950025 h 1647702"/>
                  <a:gd name="connsiteX4" fmla="*/ 0 w 1015529"/>
                  <a:gd name="connsiteY4" fmla="*/ 1647702 h 1647702"/>
                  <a:gd name="connsiteX0" fmla="*/ 1015529 w 1015529"/>
                  <a:gd name="connsiteY0" fmla="*/ 0 h 1647702"/>
                  <a:gd name="connsiteX1" fmla="*/ 588984 w 1015529"/>
                  <a:gd name="connsiteY1" fmla="*/ 11238 h 1647702"/>
                  <a:gd name="connsiteX2" fmla="*/ 588984 w 1015529"/>
                  <a:gd name="connsiteY2" fmla="*/ 950026 h 1647702"/>
                  <a:gd name="connsiteX3" fmla="*/ 7323 w 1015529"/>
                  <a:gd name="connsiteY3" fmla="*/ 915336 h 1647702"/>
                  <a:gd name="connsiteX4" fmla="*/ 0 w 1015529"/>
                  <a:gd name="connsiteY4" fmla="*/ 1647702 h 1647702"/>
                  <a:gd name="connsiteX0" fmla="*/ 1030177 w 1030177"/>
                  <a:gd name="connsiteY0" fmla="*/ 0 h 1647702"/>
                  <a:gd name="connsiteX1" fmla="*/ 603632 w 1030177"/>
                  <a:gd name="connsiteY1" fmla="*/ 11238 h 1647702"/>
                  <a:gd name="connsiteX2" fmla="*/ 603632 w 1030177"/>
                  <a:gd name="connsiteY2" fmla="*/ 950026 h 1647702"/>
                  <a:gd name="connsiteX3" fmla="*/ 0 w 1030177"/>
                  <a:gd name="connsiteY3" fmla="*/ 932681 h 1647702"/>
                  <a:gd name="connsiteX4" fmla="*/ 14648 w 1030177"/>
                  <a:gd name="connsiteY4" fmla="*/ 1647702 h 164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177" h="1647702">
                    <a:moveTo>
                      <a:pt x="1030177" y="0"/>
                    </a:moveTo>
                    <a:lnTo>
                      <a:pt x="603632" y="11238"/>
                    </a:lnTo>
                    <a:lnTo>
                      <a:pt x="603632" y="950026"/>
                    </a:lnTo>
                    <a:lnTo>
                      <a:pt x="0" y="932681"/>
                    </a:lnTo>
                    <a:cubicBezTo>
                      <a:pt x="0" y="1055393"/>
                      <a:pt x="14648" y="1524990"/>
                      <a:pt x="14648" y="1647702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B05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91284" tIns="45634" rIns="91284" bIns="45634"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sp>
            <p:nvSpPr>
              <p:cNvPr id="192" name="円/楕円 191"/>
              <p:cNvSpPr/>
              <p:nvPr/>
            </p:nvSpPr>
            <p:spPr bwMode="auto">
              <a:xfrm flipH="1">
                <a:off x="7526067" y="2245456"/>
                <a:ext cx="575211" cy="264961"/>
              </a:xfrm>
              <a:prstGeom prst="ellipse">
                <a:avLst/>
              </a:prstGeom>
              <a:solidFill>
                <a:sysClr val="window" lastClr="FFFFFF">
                  <a:alpha val="29000"/>
                </a:sysClr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91284" tIns="45634" rIns="91284" bIns="45634" anchor="ctr"/>
              <a:lstStyle/>
              <a:p>
                <a:pPr defTabSz="914378">
                  <a:defRPr/>
                </a:pPr>
                <a:endParaRPr lang="ja-JP" altLang="en-US" sz="1100" kern="0" dirty="0">
                  <a:solidFill>
                    <a:prstClr val="white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  <p:pic>
            <p:nvPicPr>
              <p:cNvPr id="90" name="Picture 7" descr="C:\Users\6744176\Desktop\プロモーション\PPT\vehiecle serach\190118_Vehicle_Search_バナー\1_イラスト系_バナー\2_車両差し替え用パーツ_PNG_PSD\1_PNG\1_Sedan\VS_Sedan_Gray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7868" y="2026774"/>
                <a:ext cx="948346" cy="790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テキスト ボックス 141"/>
            <p:cNvSpPr txBox="1">
              <a:spLocks noChangeArrowheads="1"/>
            </p:cNvSpPr>
            <p:nvPr/>
          </p:nvSpPr>
          <p:spPr bwMode="auto">
            <a:xfrm>
              <a:off x="5892666" y="840662"/>
              <a:ext cx="2618024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800" b="1" u="sng" kern="0" dirty="0">
                  <a:solidFill>
                    <a:srgbClr val="0000FF"/>
                  </a:solidFill>
                  <a:effectLst/>
                </a:rPr>
                <a:t>3:  Pursue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635617" y="2376051"/>
            <a:ext cx="2047297" cy="1682960"/>
            <a:chOff x="6465460" y="2469953"/>
            <a:chExt cx="2047297" cy="1682960"/>
          </a:xfrm>
        </p:grpSpPr>
        <p:sp>
          <p:nvSpPr>
            <p:cNvPr id="193" name="角丸四角形吹き出し 192"/>
            <p:cNvSpPr/>
            <p:nvPr/>
          </p:nvSpPr>
          <p:spPr bwMode="auto">
            <a:xfrm>
              <a:off x="6943724" y="3642724"/>
              <a:ext cx="1569033" cy="510189"/>
            </a:xfrm>
            <a:prstGeom prst="wedgeRoundRectCallout">
              <a:avLst>
                <a:gd name="adj1" fmla="val -13987"/>
                <a:gd name="adj2" fmla="val -103539"/>
                <a:gd name="adj3" fmla="val 16667"/>
              </a:avLst>
            </a:prstGeom>
            <a:solidFill>
              <a:srgbClr val="008080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282" tIns="45633" rIns="91282" bIns="45633" anchor="ctr"/>
            <a:lstStyle/>
            <a:p>
              <a:pPr defTabSz="914378">
                <a:defRPr/>
              </a:pPr>
              <a:r>
                <a:rPr kumimoji="1" lang="en-US" altLang="ja-JP" b="1" kern="0" dirty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Dispatch </a:t>
              </a:r>
              <a:r>
                <a:rPr kumimoji="1" lang="en-US" altLang="ja-JP" b="1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pursue</a:t>
              </a:r>
            </a:p>
            <a:p>
              <a:pPr defTabSz="914378">
                <a:defRPr/>
              </a:pPr>
              <a:r>
                <a:rPr kumimoji="1" lang="en-US" altLang="ja-JP" b="1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team </a:t>
              </a:r>
              <a:r>
                <a:rPr kumimoji="1" lang="en-US" altLang="ja-JP" b="1" kern="0" dirty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to </a:t>
              </a:r>
              <a:r>
                <a:rPr lang="en-US" altLang="ja-JP" b="1" kern="0" dirty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</a:t>
              </a:r>
              <a:r>
                <a:rPr kumimoji="1" lang="en-US" altLang="ja-JP" b="1" kern="0" dirty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rea</a:t>
              </a:r>
            </a:p>
          </p:txBody>
        </p:sp>
        <p:pic>
          <p:nvPicPr>
            <p:cNvPr id="72" name="Picture 3" descr="Y:\03-CNS18\SSBD\インテリジェントサーベイランスＳＢＵ\商品推進課\部門内専用\社内(IUO)情報\プロモーション\プロモーション進捗\VehicleSearch_shatterStock\図3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460" y="2469953"/>
              <a:ext cx="1793410" cy="11951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87" name="角丸四角形吹き出し 186"/>
          <p:cNvSpPr/>
          <p:nvPr/>
        </p:nvSpPr>
        <p:spPr bwMode="auto">
          <a:xfrm>
            <a:off x="2940134" y="2218078"/>
            <a:ext cx="1974765" cy="496547"/>
          </a:xfrm>
          <a:prstGeom prst="wedgeRoundRectCallout">
            <a:avLst>
              <a:gd name="adj1" fmla="val 15577"/>
              <a:gd name="adj2" fmla="val 73333"/>
              <a:gd name="adj3" fmla="val 16667"/>
            </a:avLst>
          </a:prstGeom>
          <a:solidFill>
            <a:srgbClr val="14A6DB">
              <a:lumMod val="75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defTabSz="914378">
              <a:defRPr/>
            </a:pPr>
            <a:r>
              <a:rPr lang="en-US" altLang="ja-JP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Search  for white sedan by thumbnail</a:t>
            </a:r>
          </a:p>
        </p:txBody>
      </p:sp>
      <p:pic>
        <p:nvPicPr>
          <p:cNvPr id="69" name="図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4649" y="2837985"/>
            <a:ext cx="1476375" cy="93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グループ化 8"/>
          <p:cNvGrpSpPr/>
          <p:nvPr/>
        </p:nvGrpSpPr>
        <p:grpSpPr>
          <a:xfrm>
            <a:off x="3788346" y="3051810"/>
            <a:ext cx="1478979" cy="1101103"/>
            <a:chOff x="3788346" y="3051810"/>
            <a:chExt cx="1478979" cy="1101103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3788346" y="3454602"/>
              <a:ext cx="1205356" cy="698311"/>
              <a:chOff x="2233169" y="615369"/>
              <a:chExt cx="3205606" cy="1489862"/>
            </a:xfrm>
          </p:grpSpPr>
          <p:pic>
            <p:nvPicPr>
              <p:cNvPr id="70" name="図 69" descr="画面の領域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169" y="615369"/>
                <a:ext cx="3205606" cy="14898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図 70" descr="画面の領域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21" t="12586" r="32761" b="26455"/>
              <a:stretch/>
            </p:blipFill>
            <p:spPr>
              <a:xfrm>
                <a:off x="2562531" y="733427"/>
                <a:ext cx="1933270" cy="1084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73" name="角丸四角形吹き出し 72"/>
            <p:cNvSpPr/>
            <p:nvPr/>
          </p:nvSpPr>
          <p:spPr bwMode="auto">
            <a:xfrm>
              <a:off x="4254585" y="3051810"/>
              <a:ext cx="1012740" cy="304800"/>
            </a:xfrm>
            <a:prstGeom prst="wedgeRoundRectCallout">
              <a:avLst>
                <a:gd name="adj1" fmla="val -15460"/>
                <a:gd name="adj2" fmla="val 95208"/>
                <a:gd name="adj3" fmla="val 16667"/>
              </a:avLst>
            </a:prstGeom>
            <a:solidFill>
              <a:srgbClr val="14A6DB">
                <a:lumMod val="75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378">
                <a:defRPr/>
              </a:pPr>
              <a:r>
                <a:rPr kumimoji="1" lang="en-US" altLang="ja-JP" b="1" kern="0" dirty="0">
                  <a:solidFill>
                    <a:prstClr val="white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Playback</a:t>
              </a:r>
            </a:p>
          </p:txBody>
        </p:sp>
      </p:grpSp>
      <p:sp>
        <p:nvSpPr>
          <p:cNvPr id="74" name="角丸四角形吹き出し 73"/>
          <p:cNvSpPr/>
          <p:nvPr/>
        </p:nvSpPr>
        <p:spPr bwMode="auto">
          <a:xfrm>
            <a:off x="5350155" y="3241496"/>
            <a:ext cx="1346115" cy="457200"/>
          </a:xfrm>
          <a:prstGeom prst="wedgeRoundRectCallout">
            <a:avLst>
              <a:gd name="adj1" fmla="val 8993"/>
              <a:gd name="adj2" fmla="val 92083"/>
              <a:gd name="adj3" fmla="val 16667"/>
            </a:avLst>
          </a:prstGeom>
          <a:solidFill>
            <a:srgbClr val="14A6DB">
              <a:lumMod val="75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defTabSz="914378">
              <a:defRPr/>
            </a:pPr>
            <a:r>
              <a:rPr kumimoji="1" lang="en-US" altLang="ja-JP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Narrow down candidate</a:t>
            </a:r>
          </a:p>
        </p:txBody>
      </p:sp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1" y="132892"/>
            <a:ext cx="7674860" cy="525309"/>
          </a:xfr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application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" name="Picture 2" descr="C:\Users\6744176\AppData\Local\Microsoft\Windows\Temporary Internet Files\Content.Outlook\TYT8K48F\Syst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136"/>
            <a:ext cx="9144000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pcc-ad.pcc.mei.co.jp\share$\40-職能\セキュリティ\セキュリティ・サウンド広報宣伝\(50) logos\Video_Insight\VI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28" y="1576370"/>
            <a:ext cx="597247" cy="11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6" y="1770565"/>
            <a:ext cx="584710" cy="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1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1" y="132892"/>
            <a:ext cx="7674860" cy="525309"/>
          </a:xfr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</p:txBody>
      </p:sp>
      <p:sp>
        <p:nvSpPr>
          <p:cNvPr id="73" name="Slide Number Placeholder 8"/>
          <p:cNvSpPr txBox="1">
            <a:spLocks/>
          </p:cNvSpPr>
          <p:nvPr/>
        </p:nvSpPr>
        <p:spPr>
          <a:xfrm>
            <a:off x="4359803" y="4885172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>
                <a:latin typeface="Calibri" panose="020F0502020204030204" pitchFamily="34" charset="0"/>
              </a:rPr>
              <a:pPr algn="ctr"/>
              <a:t>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4675" y="2788702"/>
            <a:ext cx="2948166" cy="1792949"/>
            <a:chOff x="74675" y="2788702"/>
            <a:chExt cx="2948166" cy="1792949"/>
          </a:xfrm>
        </p:grpSpPr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CB4BC719-2D54-4AC0-BAAC-EFBEFC0AB4EA}"/>
                </a:ext>
              </a:extLst>
            </p:cNvPr>
            <p:cNvSpPr/>
            <p:nvPr/>
          </p:nvSpPr>
          <p:spPr>
            <a:xfrm>
              <a:off x="74675" y="2788702"/>
              <a:ext cx="2948166" cy="179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163607" y="2794366"/>
              <a:ext cx="2340795" cy="484748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7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6</a:t>
              </a:r>
              <a:r>
                <a:rPr lang="ja-JP" altLang="en-US" sz="18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8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vehicle </a:t>
              </a:r>
              <a:r>
                <a:rPr lang="en-US" altLang="ja-JP" sz="18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t</a:t>
              </a:r>
              <a:r>
                <a:rPr lang="en-US" altLang="ja-JP" sz="18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ypes</a:t>
              </a:r>
              <a:endPara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13" name="図 112" descr="画面の領域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8" y="3293313"/>
              <a:ext cx="2857561" cy="1112846"/>
            </a:xfrm>
            <a:prstGeom prst="rect">
              <a:avLst/>
            </a:prstGeom>
          </p:spPr>
        </p:pic>
      </p:grpSp>
      <p:grpSp>
        <p:nvGrpSpPr>
          <p:cNvPr id="11" name="グループ化 10"/>
          <p:cNvGrpSpPr/>
          <p:nvPr/>
        </p:nvGrpSpPr>
        <p:grpSpPr>
          <a:xfrm>
            <a:off x="3090847" y="2791672"/>
            <a:ext cx="2948166" cy="1792949"/>
            <a:chOff x="3090847" y="2791672"/>
            <a:chExt cx="2948166" cy="1792949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7A1CD958-A667-429D-B885-8DE5E1F38C7A}"/>
                </a:ext>
              </a:extLst>
            </p:cNvPr>
            <p:cNvSpPr/>
            <p:nvPr/>
          </p:nvSpPr>
          <p:spPr>
            <a:xfrm>
              <a:off x="3090847" y="2791672"/>
              <a:ext cx="2948166" cy="179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090848" y="2794366"/>
              <a:ext cx="2938415" cy="484748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7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10</a:t>
              </a:r>
              <a:r>
                <a:rPr lang="en-US" altLang="ja-JP" sz="18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8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vehicle colors</a:t>
              </a:r>
              <a:r>
                <a:rPr lang="en-US" altLang="ja-JP" sz="90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endParaRPr lang="en-US" altLang="ja-JP" sz="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15" name="図 114" descr="画面の領域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63" y="3285253"/>
              <a:ext cx="2802887" cy="1113839"/>
            </a:xfrm>
            <a:prstGeom prst="rect">
              <a:avLst/>
            </a:prstGeom>
          </p:spPr>
        </p:pic>
      </p:grpSp>
      <p:grpSp>
        <p:nvGrpSpPr>
          <p:cNvPr id="7" name="グループ化 6"/>
          <p:cNvGrpSpPr/>
          <p:nvPr/>
        </p:nvGrpSpPr>
        <p:grpSpPr>
          <a:xfrm>
            <a:off x="6107018" y="812273"/>
            <a:ext cx="2955192" cy="1792949"/>
            <a:chOff x="6107018" y="812273"/>
            <a:chExt cx="2955192" cy="1792949"/>
          </a:xfrm>
        </p:grpSpPr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6DD808B9-06C8-4268-80CC-596FD0720ACC}"/>
                </a:ext>
              </a:extLst>
            </p:cNvPr>
            <p:cNvSpPr/>
            <p:nvPr/>
          </p:nvSpPr>
          <p:spPr>
            <a:xfrm>
              <a:off x="6107018" y="812273"/>
              <a:ext cx="2948166" cy="179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6129732" y="976054"/>
              <a:ext cx="2932478" cy="1018225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l" defTabSz="685705" fontAlgn="auto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i-PRO Extreme</a:t>
              </a:r>
            </a:p>
            <a:p>
              <a:pPr algn="l" defTabSz="685705" fontAlgn="auto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8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cameras are supported</a:t>
              </a:r>
              <a:endPara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  <a:p>
              <a:pPr algn="l" defTabSz="685705" fontAlgn="auto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High image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quality images under</a:t>
              </a:r>
            </a:p>
            <a:p>
              <a:pPr algn="l" defTabSz="685705" fontAlgn="auto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low-light and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harsh environments</a:t>
              </a:r>
            </a:p>
          </p:txBody>
        </p:sp>
        <p:pic>
          <p:nvPicPr>
            <p:cNvPr id="118" name="Picture 2" descr="C:\Users\4006220.PCC-AD\Documents\★hasegawa\★プロジェクト\2015下期～\★企画\★マルチセンサー\20180215 MD会議デビュー\追加情報\マルチセンサーカメラ_デザイン画\180213_SCENSER_CAM0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7" t="26581" r="28851" b="9033"/>
            <a:stretch/>
          </p:blipFill>
          <p:spPr bwMode="auto">
            <a:xfrm>
              <a:off x="6623221" y="1941216"/>
              <a:ext cx="687693" cy="61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Y:\40-職能\セキュリティ\セキュリティ・サウンド広報宣伝\(50) logos\iA\iA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583" y="2127449"/>
              <a:ext cx="350777" cy="26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3" descr="Y:\40-職能\セキュリティ\セキュリティ・サウンド広報宣伝\(50) logos\Extreme関連\ClearSightCoating\NEW_COATING\NEW_COATIN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412" y="2065186"/>
              <a:ext cx="363140" cy="394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グループ化 2"/>
          <p:cNvGrpSpPr/>
          <p:nvPr/>
        </p:nvGrpSpPr>
        <p:grpSpPr>
          <a:xfrm>
            <a:off x="74675" y="802874"/>
            <a:ext cx="2948167" cy="1792949"/>
            <a:chOff x="74675" y="802874"/>
            <a:chExt cx="2948167" cy="1792949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353AD1C-1984-4961-A6FE-C499400EE1D4}"/>
                </a:ext>
              </a:extLst>
            </p:cNvPr>
            <p:cNvSpPr/>
            <p:nvPr/>
          </p:nvSpPr>
          <p:spPr>
            <a:xfrm>
              <a:off x="74675" y="802874"/>
              <a:ext cx="2948166" cy="179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74676" y="818897"/>
              <a:ext cx="2948166" cy="854078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7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Real-Time</a:t>
              </a:r>
              <a:r>
                <a:rPr lang="en-US" altLang="ja-JP" sz="27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 </a:t>
              </a:r>
              <a:r>
                <a:rPr lang="en-US" altLang="ja-JP" sz="18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analytics</a:t>
              </a:r>
            </a:p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For immediate response</a:t>
              </a:r>
            </a:p>
            <a:p>
              <a:pPr algn="l" defTabSz="685705" fontAlgn="auto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in crime investigation</a:t>
              </a:r>
              <a:endPara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8" name="Picture 2" descr="C:\Users\6744176\Desktop\プロモーション\PPT\vehiecle serach\190118_Vehicle_Search_バナー\1_イラスト系_バナー\1_基本のバナー画像\JPEG\テキストなし\Vehicle_Search_1507_5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145" y="1708747"/>
              <a:ext cx="2437679" cy="808909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/>
          <p:cNvGrpSpPr/>
          <p:nvPr/>
        </p:nvGrpSpPr>
        <p:grpSpPr>
          <a:xfrm>
            <a:off x="6107018" y="2788703"/>
            <a:ext cx="2948167" cy="1792949"/>
            <a:chOff x="6107018" y="2788703"/>
            <a:chExt cx="2948167" cy="1792949"/>
          </a:xfrm>
        </p:grpSpPr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26BD85-AD62-49ED-AE71-D30D4BA7568C}"/>
                </a:ext>
              </a:extLst>
            </p:cNvPr>
            <p:cNvSpPr/>
            <p:nvPr/>
          </p:nvSpPr>
          <p:spPr>
            <a:xfrm>
              <a:off x="6107018" y="2788703"/>
              <a:ext cx="2948166" cy="179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6107020" y="2794366"/>
              <a:ext cx="2948165" cy="484748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7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8 x 2</a:t>
              </a:r>
              <a:r>
                <a:rPr lang="en-US" altLang="ja-JP" sz="1800" b="1" kern="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800" b="1" kern="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d</a:t>
              </a:r>
              <a:r>
                <a:rPr lang="en-US" altLang="ja-JP" sz="1800" b="1" kern="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irections</a:t>
              </a:r>
              <a:endParaRPr lang="en-US" altLang="ja-JP" sz="18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EACDEDED-1455-4E8D-B2AA-59FB85435D20}"/>
                </a:ext>
              </a:extLst>
            </p:cNvPr>
            <p:cNvGrpSpPr/>
            <p:nvPr/>
          </p:nvGrpSpPr>
          <p:grpSpPr>
            <a:xfrm>
              <a:off x="6646787" y="3262858"/>
              <a:ext cx="814940" cy="879456"/>
              <a:chOff x="8997318" y="5149002"/>
              <a:chExt cx="1136481" cy="1100673"/>
            </a:xfrm>
          </p:grpSpPr>
          <p:grpSp>
            <p:nvGrpSpPr>
              <p:cNvPr id="85" name="グループ化 84"/>
              <p:cNvGrpSpPr/>
              <p:nvPr/>
            </p:nvGrpSpPr>
            <p:grpSpPr>
              <a:xfrm>
                <a:off x="8997318" y="5149002"/>
                <a:ext cx="1136481" cy="1089344"/>
                <a:chOff x="244079" y="3581730"/>
                <a:chExt cx="1218413" cy="1167877"/>
              </a:xfrm>
            </p:grpSpPr>
            <p:grpSp>
              <p:nvGrpSpPr>
                <p:cNvPr id="93" name="グループ化 92"/>
                <p:cNvGrpSpPr/>
                <p:nvPr/>
              </p:nvGrpSpPr>
              <p:grpSpPr>
                <a:xfrm>
                  <a:off x="758387" y="3581730"/>
                  <a:ext cx="189781" cy="1167877"/>
                  <a:chOff x="672860" y="3581730"/>
                  <a:chExt cx="189781" cy="1167877"/>
                </a:xfrm>
              </p:grpSpPr>
              <p:sp>
                <p:nvSpPr>
                  <p:cNvPr id="97" name="下矢印 96"/>
                  <p:cNvSpPr/>
                  <p:nvPr/>
                </p:nvSpPr>
                <p:spPr>
                  <a:xfrm>
                    <a:off x="672860" y="3581730"/>
                    <a:ext cx="189781" cy="383143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8" name="下矢印 97"/>
                  <p:cNvSpPr/>
                  <p:nvPr/>
                </p:nvSpPr>
                <p:spPr>
                  <a:xfrm flipV="1">
                    <a:off x="672860" y="4366464"/>
                    <a:ext cx="189781" cy="383143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94" name="グループ化 93"/>
                <p:cNvGrpSpPr/>
                <p:nvPr/>
              </p:nvGrpSpPr>
              <p:grpSpPr>
                <a:xfrm rot="5400000">
                  <a:off x="758395" y="3571635"/>
                  <a:ext cx="189782" cy="1218413"/>
                  <a:chOff x="723399" y="3521087"/>
                  <a:chExt cx="189782" cy="1218413"/>
                </a:xfrm>
              </p:grpSpPr>
              <p:sp>
                <p:nvSpPr>
                  <p:cNvPr id="95" name="下矢印 94"/>
                  <p:cNvSpPr/>
                  <p:nvPr/>
                </p:nvSpPr>
                <p:spPr>
                  <a:xfrm>
                    <a:off x="723399" y="3521087"/>
                    <a:ext cx="189781" cy="383143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6" name="下矢印 95"/>
                  <p:cNvSpPr/>
                  <p:nvPr/>
                </p:nvSpPr>
                <p:spPr>
                  <a:xfrm flipV="1">
                    <a:off x="723400" y="4356357"/>
                    <a:ext cx="189781" cy="383143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  <p:grpSp>
            <p:nvGrpSpPr>
              <p:cNvPr id="86" name="グループ化 85"/>
              <p:cNvGrpSpPr/>
              <p:nvPr/>
            </p:nvGrpSpPr>
            <p:grpSpPr>
              <a:xfrm rot="2700000">
                <a:off x="9023711" y="5167373"/>
                <a:ext cx="1078965" cy="1085640"/>
                <a:chOff x="267759" y="3544773"/>
                <a:chExt cx="1156752" cy="1163898"/>
              </a:xfrm>
            </p:grpSpPr>
            <p:grpSp>
              <p:nvGrpSpPr>
                <p:cNvPr id="87" name="グループ化 86"/>
                <p:cNvGrpSpPr/>
                <p:nvPr/>
              </p:nvGrpSpPr>
              <p:grpSpPr>
                <a:xfrm>
                  <a:off x="751242" y="3544773"/>
                  <a:ext cx="196927" cy="1163898"/>
                  <a:chOff x="665715" y="3544773"/>
                  <a:chExt cx="196927" cy="1163898"/>
                </a:xfrm>
              </p:grpSpPr>
              <p:sp>
                <p:nvSpPr>
                  <p:cNvPr id="91" name="下矢印 90"/>
                  <p:cNvSpPr/>
                  <p:nvPr/>
                </p:nvSpPr>
                <p:spPr>
                  <a:xfrm>
                    <a:off x="672860" y="3544773"/>
                    <a:ext cx="189782" cy="383143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2" name="下矢印 91"/>
                  <p:cNvSpPr/>
                  <p:nvPr/>
                </p:nvSpPr>
                <p:spPr>
                  <a:xfrm flipV="1">
                    <a:off x="665715" y="4325528"/>
                    <a:ext cx="189781" cy="383143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  <p:grpSp>
              <p:nvGrpSpPr>
                <p:cNvPr id="88" name="グループ化 87"/>
                <p:cNvGrpSpPr/>
                <p:nvPr/>
              </p:nvGrpSpPr>
              <p:grpSpPr>
                <a:xfrm rot="5400000">
                  <a:off x="744099" y="3544776"/>
                  <a:ext cx="204072" cy="1156752"/>
                  <a:chOff x="658567" y="3559066"/>
                  <a:chExt cx="204072" cy="1156752"/>
                </a:xfrm>
              </p:grpSpPr>
              <p:sp>
                <p:nvSpPr>
                  <p:cNvPr id="89" name="下矢印 88"/>
                  <p:cNvSpPr/>
                  <p:nvPr/>
                </p:nvSpPr>
                <p:spPr>
                  <a:xfrm>
                    <a:off x="658567" y="3559066"/>
                    <a:ext cx="189781" cy="383142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  <p:sp>
                <p:nvSpPr>
                  <p:cNvPr id="90" name="下矢印 89"/>
                  <p:cNvSpPr/>
                  <p:nvPr/>
                </p:nvSpPr>
                <p:spPr>
                  <a:xfrm flipV="1">
                    <a:off x="672859" y="4332674"/>
                    <a:ext cx="189780" cy="383144"/>
                  </a:xfrm>
                  <a:prstGeom prst="downArrow">
                    <a:avLst/>
                  </a:prstGeom>
                  <a:gradFill rotWithShape="1">
                    <a:gsLst>
                      <a:gs pos="0">
                        <a:srgbClr val="14A6DB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14A6DB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14A6DB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85783">
                      <a:defRPr/>
                    </a:pPr>
                    <a:endParaRPr lang="ja-JP" altLang="en-US" sz="1100" kern="0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ＭＳ Ｐゴシック"/>
                    </a:endParaRPr>
                  </a:p>
                </p:txBody>
              </p:sp>
            </p:grpSp>
          </p:grpSp>
        </p:grpSp>
        <p:grpSp>
          <p:nvGrpSpPr>
            <p:cNvPr id="99" name="グループ化 98"/>
            <p:cNvGrpSpPr/>
            <p:nvPr/>
          </p:nvGrpSpPr>
          <p:grpSpPr>
            <a:xfrm>
              <a:off x="7695290" y="3284848"/>
              <a:ext cx="783262" cy="872764"/>
              <a:chOff x="1323488" y="3367585"/>
              <a:chExt cx="1171043" cy="1171044"/>
            </a:xfrm>
          </p:grpSpPr>
          <p:grpSp>
            <p:nvGrpSpPr>
              <p:cNvPr id="100" name="グループ化 99"/>
              <p:cNvGrpSpPr/>
              <p:nvPr/>
            </p:nvGrpSpPr>
            <p:grpSpPr>
              <a:xfrm flipH="1">
                <a:off x="1814118" y="3384328"/>
                <a:ext cx="189781" cy="1137557"/>
                <a:chOff x="672860" y="3561516"/>
                <a:chExt cx="189781" cy="1137557"/>
              </a:xfrm>
            </p:grpSpPr>
            <p:sp>
              <p:nvSpPr>
                <p:cNvPr id="110" name="下矢印 109"/>
                <p:cNvSpPr/>
                <p:nvPr/>
              </p:nvSpPr>
              <p:spPr>
                <a:xfrm flipV="1">
                  <a:off x="672860" y="3561516"/>
                  <a:ext cx="189781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111" name="下矢印 110"/>
                <p:cNvSpPr/>
                <p:nvPr/>
              </p:nvSpPr>
              <p:spPr>
                <a:xfrm>
                  <a:off x="672860" y="4315930"/>
                  <a:ext cx="189781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</p:grpSp>
          <p:grpSp>
            <p:nvGrpSpPr>
              <p:cNvPr id="101" name="グループ化 100"/>
              <p:cNvGrpSpPr/>
              <p:nvPr/>
            </p:nvGrpSpPr>
            <p:grpSpPr>
              <a:xfrm rot="16200000" flipH="1">
                <a:off x="1809064" y="3379279"/>
                <a:ext cx="189784" cy="1147662"/>
                <a:chOff x="672859" y="3551409"/>
                <a:chExt cx="189784" cy="1147662"/>
              </a:xfrm>
            </p:grpSpPr>
            <p:sp>
              <p:nvSpPr>
                <p:cNvPr id="108" name="下矢印 107"/>
                <p:cNvSpPr/>
                <p:nvPr/>
              </p:nvSpPr>
              <p:spPr>
                <a:xfrm rot="10800000" flipH="1">
                  <a:off x="672862" y="3551409"/>
                  <a:ext cx="189781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109" name="下矢印 108"/>
                <p:cNvSpPr/>
                <p:nvPr/>
              </p:nvSpPr>
              <p:spPr>
                <a:xfrm rot="10800000" flipH="1" flipV="1">
                  <a:off x="672859" y="4315928"/>
                  <a:ext cx="189781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</p:grpSp>
          <p:grpSp>
            <p:nvGrpSpPr>
              <p:cNvPr id="102" name="グループ化 101"/>
              <p:cNvGrpSpPr/>
              <p:nvPr/>
            </p:nvGrpSpPr>
            <p:grpSpPr>
              <a:xfrm rot="18900000" flipH="1">
                <a:off x="1814117" y="3367585"/>
                <a:ext cx="189784" cy="1171044"/>
                <a:chOff x="672859" y="3544773"/>
                <a:chExt cx="189784" cy="1171044"/>
              </a:xfrm>
            </p:grpSpPr>
            <p:sp>
              <p:nvSpPr>
                <p:cNvPr id="106" name="下矢印 105"/>
                <p:cNvSpPr/>
                <p:nvPr/>
              </p:nvSpPr>
              <p:spPr>
                <a:xfrm flipH="1" flipV="1">
                  <a:off x="672859" y="3544773"/>
                  <a:ext cx="189781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107" name="下矢印 106"/>
                <p:cNvSpPr/>
                <p:nvPr/>
              </p:nvSpPr>
              <p:spPr>
                <a:xfrm flipH="1">
                  <a:off x="672859" y="4332674"/>
                  <a:ext cx="189784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 rot="13500000" flipH="1">
                <a:off x="1814118" y="3367587"/>
                <a:ext cx="189783" cy="1171043"/>
                <a:chOff x="672859" y="3544774"/>
                <a:chExt cx="189783" cy="1171043"/>
              </a:xfrm>
            </p:grpSpPr>
            <p:sp>
              <p:nvSpPr>
                <p:cNvPr id="104" name="下矢印 103"/>
                <p:cNvSpPr/>
                <p:nvPr/>
              </p:nvSpPr>
              <p:spPr>
                <a:xfrm flipH="1" flipV="1">
                  <a:off x="672859" y="3544774"/>
                  <a:ext cx="189780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  <p:sp>
              <p:nvSpPr>
                <p:cNvPr id="105" name="下矢印 104"/>
                <p:cNvSpPr/>
                <p:nvPr/>
              </p:nvSpPr>
              <p:spPr>
                <a:xfrm flipH="1">
                  <a:off x="672861" y="4332674"/>
                  <a:ext cx="189781" cy="383143"/>
                </a:xfrm>
                <a:prstGeom prst="downArrow">
                  <a:avLst/>
                </a:prstGeom>
                <a:gradFill rotWithShape="1">
                  <a:gsLst>
                    <a:gs pos="0">
                      <a:srgbClr val="14A6DB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14A6DB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14A6DB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85783">
                    <a:defRPr/>
                  </a:pPr>
                  <a:endParaRPr lang="ja-JP" altLang="en-US" sz="1100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ＭＳ Ｐゴシック"/>
                  </a:endParaRPr>
                </a:p>
              </p:txBody>
            </p:sp>
          </p:grpSp>
        </p:grpSp>
        <p:sp>
          <p:nvSpPr>
            <p:cNvPr id="138" name="Text Box 47"/>
            <p:cNvSpPr txBox="1">
              <a:spLocks noChangeArrowheads="1"/>
            </p:cNvSpPr>
            <p:nvPr/>
          </p:nvSpPr>
          <p:spPr bwMode="auto">
            <a:xfrm>
              <a:off x="6586668" y="4209344"/>
              <a:ext cx="935170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8 inbound</a:t>
              </a:r>
              <a:endParaRPr lang="ja-JP" altLang="en-US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9" name="Text Box 47"/>
            <p:cNvSpPr txBox="1">
              <a:spLocks noChangeArrowheads="1"/>
            </p:cNvSpPr>
            <p:nvPr/>
          </p:nvSpPr>
          <p:spPr bwMode="auto">
            <a:xfrm>
              <a:off x="7596570" y="4209344"/>
              <a:ext cx="1074630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defRPr kumimoji="1" sz="24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defRPr kumimoji="1" sz="20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defRPr kumimoji="1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defRPr kumimoji="1" sz="160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8 Outbound</a:t>
              </a:r>
              <a:endParaRPr lang="ja-JP" altLang="en-US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3090847" y="805844"/>
            <a:ext cx="3087221" cy="1941194"/>
            <a:chOff x="3090847" y="805844"/>
            <a:chExt cx="3087221" cy="1941194"/>
          </a:xfrm>
        </p:grpSpPr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081E37CB-3EFA-4B04-9A1A-C5C82A0AA801}"/>
                </a:ext>
              </a:extLst>
            </p:cNvPr>
            <p:cNvSpPr/>
            <p:nvPr/>
          </p:nvSpPr>
          <p:spPr>
            <a:xfrm>
              <a:off x="3090847" y="805844"/>
              <a:ext cx="2948166" cy="179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3103228" y="818896"/>
              <a:ext cx="2926035" cy="700190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7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ＭＳ Ｐゴシック"/>
                </a:rPr>
                <a:t>20</a:t>
              </a:r>
              <a:r>
                <a:rPr lang="en-US" altLang="ja-JP" sz="15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 </a:t>
              </a:r>
              <a:r>
                <a:rPr lang="en-US" altLang="ja-JP" sz="18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cameras </a:t>
              </a:r>
              <a:r>
                <a:rPr lang="en-US" altLang="ja-JP" sz="18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</a:rPr>
                <a:t>per server</a:t>
              </a:r>
              <a:endPara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defTabSz="6857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minimizing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system cost</a:t>
              </a:r>
              <a:r>
                <a:rPr lang="en-US" altLang="ja-JP" sz="9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</a:p>
          </p:txBody>
        </p:sp>
        <p:grpSp>
          <p:nvGrpSpPr>
            <p:cNvPr id="124" name="グループ化 123">
              <a:extLst>
                <a:ext uri="{FF2B5EF4-FFF2-40B4-BE49-F238E27FC236}">
                  <a16:creationId xmlns:a16="http://schemas.microsoft.com/office/drawing/2014/main" id="{C621F439-3A8C-465B-BBA1-9C42AAC26232}"/>
                </a:ext>
              </a:extLst>
            </p:cNvPr>
            <p:cNvGrpSpPr/>
            <p:nvPr/>
          </p:nvGrpSpPr>
          <p:grpSpPr>
            <a:xfrm>
              <a:off x="4886950" y="1784811"/>
              <a:ext cx="478676" cy="516887"/>
              <a:chOff x="6485641" y="2651562"/>
              <a:chExt cx="818163" cy="883473"/>
            </a:xfrm>
          </p:grpSpPr>
          <p:sp>
            <p:nvSpPr>
              <p:cNvPr id="125" name="フローチャート: 磁気ディスク 3">
                <a:extLst>
                  <a:ext uri="{FF2B5EF4-FFF2-40B4-BE49-F238E27FC236}">
                    <a16:creationId xmlns:a16="http://schemas.microsoft.com/office/drawing/2014/main" id="{A43DF7A5-BFB7-4BC4-94D7-92E6AC2CEDE3}"/>
                  </a:ext>
                </a:extLst>
              </p:cNvPr>
              <p:cNvSpPr/>
              <p:nvPr/>
            </p:nvSpPr>
            <p:spPr>
              <a:xfrm>
                <a:off x="6485641" y="3196648"/>
                <a:ext cx="818163" cy="338387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フローチャート: 磁気ディスク 53">
                <a:extLst>
                  <a:ext uri="{FF2B5EF4-FFF2-40B4-BE49-F238E27FC236}">
                    <a16:creationId xmlns:a16="http://schemas.microsoft.com/office/drawing/2014/main" id="{44A5AE32-803A-4502-A7B4-C6F680FF5797}"/>
                  </a:ext>
                </a:extLst>
              </p:cNvPr>
              <p:cNvSpPr/>
              <p:nvPr/>
            </p:nvSpPr>
            <p:spPr>
              <a:xfrm>
                <a:off x="6485641" y="2924816"/>
                <a:ext cx="818163" cy="338387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フローチャート: 磁気ディスク 59">
                <a:extLst>
                  <a:ext uri="{FF2B5EF4-FFF2-40B4-BE49-F238E27FC236}">
                    <a16:creationId xmlns:a16="http://schemas.microsoft.com/office/drawing/2014/main" id="{C7C81378-D344-4B1E-B9E3-E7CA7C258E7B}"/>
                  </a:ext>
                </a:extLst>
              </p:cNvPr>
              <p:cNvSpPr/>
              <p:nvPr/>
            </p:nvSpPr>
            <p:spPr>
              <a:xfrm>
                <a:off x="6485641" y="2651562"/>
                <a:ext cx="818163" cy="338387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243" y="1796125"/>
              <a:ext cx="1139825" cy="950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グループ化 1"/>
            <p:cNvGrpSpPr/>
            <p:nvPr/>
          </p:nvGrpSpPr>
          <p:grpSpPr>
            <a:xfrm>
              <a:off x="3190636" y="1519086"/>
              <a:ext cx="1774474" cy="1034982"/>
              <a:chOff x="3190636" y="1519086"/>
              <a:chExt cx="1774474" cy="1034982"/>
            </a:xfrm>
          </p:grpSpPr>
          <p:pic>
            <p:nvPicPr>
              <p:cNvPr id="1029" name="Picture 5" descr="Y:\03-CNS18\SSBD\インテリジェントサーベイランスＳＢＵ\商品推進課\部門内専用\社内(IUO)情報\プロモーション\プロモーション進捗\VehicleSearch_shatterStock\検索画面2（方向指定）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92" t="15609"/>
              <a:stretch/>
            </p:blipFill>
            <p:spPr bwMode="auto">
              <a:xfrm>
                <a:off x="3190636" y="1535016"/>
                <a:ext cx="1591239" cy="975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4570" y="2458746"/>
                <a:ext cx="1160540" cy="95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1" name="コネクタ: カギ線 7">
                <a:extLst>
                  <a:ext uri="{FF2B5EF4-FFF2-40B4-BE49-F238E27FC236}">
                    <a16:creationId xmlns:a16="http://schemas.microsoft.com/office/drawing/2014/main" id="{CBDFE4EF-8D19-494D-83DA-217EAE371042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>
                <a:off x="3537446" y="1767669"/>
                <a:ext cx="1349505" cy="276002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コネクタ: カギ線 63">
                <a:extLst>
                  <a:ext uri="{FF2B5EF4-FFF2-40B4-BE49-F238E27FC236}">
                    <a16:creationId xmlns:a16="http://schemas.microsoft.com/office/drawing/2014/main" id="{592E24C2-0C64-4CDC-9473-AC79EDD15B83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 flipV="1">
                <a:off x="3598683" y="2043671"/>
                <a:ext cx="1288268" cy="258027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コネクタ: カギ線 66">
                <a:extLst>
                  <a:ext uri="{FF2B5EF4-FFF2-40B4-BE49-F238E27FC236}">
                    <a16:creationId xmlns:a16="http://schemas.microsoft.com/office/drawing/2014/main" id="{144DB0F5-0FAF-41BC-B60B-7CA089923CB8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>
                <a:off x="3598683" y="2002182"/>
                <a:ext cx="1288268" cy="41489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コネクタ: カギ線 69">
                <a:extLst>
                  <a:ext uri="{FF2B5EF4-FFF2-40B4-BE49-F238E27FC236}">
                    <a16:creationId xmlns:a16="http://schemas.microsoft.com/office/drawing/2014/main" id="{C3F753E2-0638-44AF-B478-2DBC6D0478AE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>
                <a:off x="3804570" y="1883800"/>
                <a:ext cx="1082380" cy="159871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コネクタ: カギ線 72">
                <a:extLst>
                  <a:ext uri="{FF2B5EF4-FFF2-40B4-BE49-F238E27FC236}">
                    <a16:creationId xmlns:a16="http://schemas.microsoft.com/office/drawing/2014/main" id="{DA2492D5-6300-45AA-BC4B-D89DAC595B26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 flipV="1">
                <a:off x="3846820" y="2043670"/>
                <a:ext cx="1040130" cy="108612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コネクタ: カギ線 76">
                <a:extLst>
                  <a:ext uri="{FF2B5EF4-FFF2-40B4-BE49-F238E27FC236}">
                    <a16:creationId xmlns:a16="http://schemas.microsoft.com/office/drawing/2014/main" id="{CD1BB16A-A866-4E51-A81B-C318706D95F1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 flipV="1">
                <a:off x="3568862" y="2043670"/>
                <a:ext cx="1318089" cy="83778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コネクタ: カギ線 79">
                <a:extLst>
                  <a:ext uri="{FF2B5EF4-FFF2-40B4-BE49-F238E27FC236}">
                    <a16:creationId xmlns:a16="http://schemas.microsoft.com/office/drawing/2014/main" id="{9BA55264-20E9-4646-9D0B-970C5288025C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>
              <a:xfrm>
                <a:off x="3804570" y="1666588"/>
                <a:ext cx="1082380" cy="377082"/>
              </a:xfrm>
              <a:prstGeom prst="bentConnector3">
                <a:avLst/>
              </a:prstGeom>
              <a:ln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6601" y="1519086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0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3387" y="1671486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1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3600" y="1756156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2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656" y="1883161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3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8057" y="2094836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9001" y="2069435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8057" y="2298044"/>
                <a:ext cx="278054" cy="248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0769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標準レイアウ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HGP創英角ｺﾞｼｯｸUB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1203</Words>
  <Application>Microsoft Office PowerPoint</Application>
  <PresentationFormat>画面に合わせる (16:9)</PresentationFormat>
  <Paragraphs>279</Paragraphs>
  <Slides>15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12</vt:i4>
      </vt:variant>
      <vt:variant>
        <vt:lpstr>スライド タイトル</vt:lpstr>
      </vt:variant>
      <vt:variant>
        <vt:i4>15</vt:i4>
      </vt:variant>
    </vt:vector>
  </HeadingPairs>
  <TitlesOfParts>
    <vt:vector size="42" baseType="lpstr">
      <vt:lpstr>Arial Unicode MS</vt:lpstr>
      <vt:lpstr>DINOT-Medium</vt:lpstr>
      <vt:lpstr>HGPｺﾞｼｯｸE</vt:lpstr>
      <vt:lpstr>HGP創英角ｺﾞｼｯｸUB</vt:lpstr>
      <vt:lpstr>Meiryo UI</vt:lpstr>
      <vt:lpstr>ＭＳ Ｐゴシック</vt:lpstr>
      <vt:lpstr>ＭＳ Ｐ明朝</vt:lpstr>
      <vt:lpstr>ＭＳ 明朝</vt:lpstr>
      <vt:lpstr>メイリオ</vt:lpstr>
      <vt:lpstr>Arial</vt:lpstr>
      <vt:lpstr>Arial Black</vt:lpstr>
      <vt:lpstr>Calibri</vt:lpstr>
      <vt:lpstr>Tahoma</vt:lpstr>
      <vt:lpstr>Times New Roman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4_Office Theme</vt:lpstr>
      <vt:lpstr>5_Office Theme</vt:lpstr>
      <vt:lpstr>6_Office Theme</vt:lpstr>
      <vt:lpstr>7_Office Theme</vt:lpstr>
      <vt:lpstr>3_標準レイアウト</vt:lpstr>
      <vt:lpstr>8_Office Theme</vt:lpstr>
      <vt:lpstr>Vehicle Search Server Software</vt:lpstr>
      <vt:lpstr>Typical law enforcement investigation workflow</vt:lpstr>
      <vt:lpstr>New Solution with Panasonic Vehicle Search System</vt:lpstr>
      <vt:lpstr>Highly accurate vehicle detection under challenging scenes : sunlight reflection, shadows, overlapping objects, dynamic traffic situation</vt:lpstr>
      <vt:lpstr>PowerPoint プレゼンテーション</vt:lpstr>
      <vt:lpstr>Panasonic Vehicle Search System</vt:lpstr>
      <vt:lpstr>Operation example</vt:lpstr>
      <vt:lpstr>System application</vt:lpstr>
      <vt:lpstr>Main features</vt:lpstr>
      <vt:lpstr>System Expandability</vt:lpstr>
      <vt:lpstr>Specification</vt:lpstr>
      <vt:lpstr>Specification (system requirements)</vt:lpstr>
      <vt:lpstr>Supported Camera   </vt:lpstr>
      <vt:lpstr>Products Line-up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2019-10-04T02:13:40Z</dcterms:modified>
</cp:coreProperties>
</file>