
<file path=[Content_Types].xml><?xml version="1.0" encoding="utf-8"?>
<Types xmlns="http://schemas.openxmlformats.org/package/2006/content-types">
  <Default Extension="png" ContentType="image/png"/>
  <Default Extension="tmp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6.xml" ContentType="application/vnd.openxmlformats-officedocument.theme+xml"/>
  <Override PartName="/ppt/charts/chart2.xml" ContentType="application/vnd.openxmlformats-officedocument.drawingml.char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4178" r:id="rId1"/>
    <p:sldMasterId id="2147483650" r:id="rId2"/>
    <p:sldMasterId id="2147483652" r:id="rId3"/>
    <p:sldMasterId id="2147483687" r:id="rId4"/>
    <p:sldMasterId id="2147483699" r:id="rId5"/>
    <p:sldMasterId id="2147484203" r:id="rId6"/>
  </p:sldMasterIdLst>
  <p:notesMasterIdLst>
    <p:notesMasterId r:id="rId27"/>
  </p:notesMasterIdLst>
  <p:handoutMasterIdLst>
    <p:handoutMasterId r:id="rId28"/>
  </p:handoutMasterIdLst>
  <p:sldIdLst>
    <p:sldId id="1397" r:id="rId7"/>
    <p:sldId id="1401" r:id="rId8"/>
    <p:sldId id="1432" r:id="rId9"/>
    <p:sldId id="1433" r:id="rId10"/>
    <p:sldId id="1434" r:id="rId11"/>
    <p:sldId id="1439" r:id="rId12"/>
    <p:sldId id="1440" r:id="rId13"/>
    <p:sldId id="1435" r:id="rId14"/>
    <p:sldId id="1436" r:id="rId15"/>
    <p:sldId id="1437" r:id="rId16"/>
    <p:sldId id="1441" r:id="rId17"/>
    <p:sldId id="1399" r:id="rId18"/>
    <p:sldId id="1417" r:id="rId19"/>
    <p:sldId id="1400" r:id="rId20"/>
    <p:sldId id="1429" r:id="rId21"/>
    <p:sldId id="1424" r:id="rId22"/>
    <p:sldId id="1431" r:id="rId23"/>
    <p:sldId id="1426" r:id="rId24"/>
    <p:sldId id="1422" r:id="rId25"/>
    <p:sldId id="1404" r:id="rId26"/>
  </p:sldIdLst>
  <p:sldSz cx="9144000" cy="5143500" type="screen16x9"/>
  <p:notesSz cx="9939338" cy="6807200"/>
  <p:custDataLst>
    <p:tags r:id="rId29"/>
  </p:custDataLst>
  <p:defaultTextStyle>
    <a:defPPr>
      <a:defRPr lang="ja-JP"/>
    </a:defPPr>
    <a:lvl1pPr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5pPr>
    <a:lvl6pPr marL="22860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6pPr>
    <a:lvl7pPr marL="27432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7pPr>
    <a:lvl8pPr marL="32004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8pPr>
    <a:lvl9pPr marL="3657600" algn="l" defTabSz="914400" rtl="0" eaLnBrk="1" latinLnBrk="0" hangingPunct="1">
      <a:defRPr kumimoji="1" sz="1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HGPｺﾞｼｯｸE" pitchFamily="50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85">
          <p15:clr>
            <a:srgbClr val="A4A3A4"/>
          </p15:clr>
        </p15:guide>
        <p15:guide id="2" orient="horz" pos="1769">
          <p15:clr>
            <a:srgbClr val="A4A3A4"/>
          </p15:clr>
        </p15:guide>
        <p15:guide id="3" orient="horz" pos="2486">
          <p15:clr>
            <a:srgbClr val="A4A3A4"/>
          </p15:clr>
        </p15:guide>
        <p15:guide id="4" orient="horz" pos="2249">
          <p15:clr>
            <a:srgbClr val="A4A3A4"/>
          </p15:clr>
        </p15:guide>
        <p15:guide id="5" pos="1406">
          <p15:clr>
            <a:srgbClr val="A4A3A4"/>
          </p15:clr>
        </p15:guide>
        <p15:guide id="6" pos="3315">
          <p15:clr>
            <a:srgbClr val="A4A3A4"/>
          </p15:clr>
        </p15:guide>
        <p15:guide id="7" pos="1695">
          <p15:clr>
            <a:srgbClr val="A4A3A4"/>
          </p15:clr>
        </p15:guide>
        <p15:guide id="8" pos="90">
          <p15:clr>
            <a:srgbClr val="A4A3A4"/>
          </p15:clr>
        </p15:guide>
        <p15:guide id="9" pos="5692">
          <p15:clr>
            <a:srgbClr val="A4A3A4"/>
          </p15:clr>
        </p15:guide>
        <p15:guide id="10" pos="4468">
          <p15:clr>
            <a:srgbClr val="A4A3A4"/>
          </p15:clr>
        </p15:guide>
        <p15:guide id="11" pos="2815">
          <p15:clr>
            <a:srgbClr val="A4A3A4"/>
          </p15:clr>
        </p15:guide>
        <p15:guide id="1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4">
          <p15:clr>
            <a:srgbClr val="A4A3A4"/>
          </p15:clr>
        </p15:guide>
        <p15:guide id="2" pos="313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4F81BD"/>
    <a:srgbClr val="FFFFFF"/>
    <a:srgbClr val="FF9933"/>
    <a:srgbClr val="A8AAF0"/>
    <a:srgbClr val="66FF66"/>
    <a:srgbClr val="FF6600"/>
    <a:srgbClr val="F4EE00"/>
    <a:srgbClr val="9900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テーマ スタイル 1 - アクセント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73A0DAA-6AF3-43AB-8588-CEC1D06C72B9}" styleName="スタイル (中間)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中間スタイル 2 - アクセント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スタイルなし、表のグリッド線なし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0A15C55-8517-42AA-B614-E9B94910E393}" styleName="中間スタイル 2 - アクセント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中間スタイル 2 - アクセント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中間スタイル 2 - アクセント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中間スタイル 2 - アクセント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D27102A9-8310-4765-A935-A1911B00CA55}" styleName="淡色スタイル 1 - アクセント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93D81CF-94F2-401A-BA57-92F5A7B2D0C5}" styleName="スタイル (中間)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10" autoAdjust="0"/>
    <p:restoredTop sz="96136" autoAdjust="0"/>
  </p:normalViewPr>
  <p:slideViewPr>
    <p:cSldViewPr snapToGrid="0" snapToObjects="1">
      <p:cViewPr varScale="1">
        <p:scale>
          <a:sx n="110" d="100"/>
          <a:sy n="110" d="100"/>
        </p:scale>
        <p:origin x="140" y="64"/>
      </p:cViewPr>
      <p:guideLst>
        <p:guide orient="horz" pos="685"/>
        <p:guide orient="horz" pos="1769"/>
        <p:guide orient="horz" pos="2486"/>
        <p:guide orient="horz" pos="2249"/>
        <p:guide pos="1406"/>
        <p:guide pos="3315"/>
        <p:guide pos="1695"/>
        <p:guide pos="90"/>
        <p:guide pos="5692"/>
        <p:guide pos="4468"/>
        <p:guide pos="281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napToObjects="1">
      <p:cViewPr varScale="1">
        <p:scale>
          <a:sx n="76" d="100"/>
          <a:sy n="76" d="100"/>
        </p:scale>
        <p:origin x="-3288" y="-108"/>
      </p:cViewPr>
      <p:guideLst>
        <p:guide orient="horz" pos="2144"/>
        <p:guide pos="3130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______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______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effectLst/>
          </c:spPr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8.2000000000000011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BA0-49B3-8544-268CAA9E8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legend>
      <c:legendPos val="b"/>
      <c:overlay val="0"/>
      <c:txPr>
        <a:bodyPr/>
        <a:lstStyle/>
        <a:p>
          <a:pPr>
            <a:defRPr sz="1400">
              <a:solidFill>
                <a:schemeClr val="bg1"/>
              </a:solidFill>
            </a:defRPr>
          </a:pPr>
          <a:endParaRPr lang="ja-JP"/>
        </a:p>
      </c:txPr>
    </c:legend>
    <c:plotVisOnly val="1"/>
    <c:dispBlanksAs val="zero"/>
    <c:showDLblsOverMax val="0"/>
  </c:chart>
  <c:txPr>
    <a:bodyPr/>
    <a:lstStyle/>
    <a:p>
      <a:pPr>
        <a:defRPr sz="1800"/>
      </a:pPr>
      <a:endParaRPr lang="ja-JP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ja-JP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effectLst/>
          </c:spPr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8.2000000000000011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F84-4548-BDEA-EDAB1EFD27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legend>
      <c:legendPos val="b"/>
      <c:overlay val="0"/>
      <c:txPr>
        <a:bodyPr/>
        <a:lstStyle/>
        <a:p>
          <a:pPr>
            <a:defRPr sz="1400">
              <a:solidFill>
                <a:schemeClr val="bg1"/>
              </a:solidFill>
            </a:defRPr>
          </a:pPr>
          <a:endParaRPr lang="ja-JP"/>
        </a:p>
      </c:txPr>
    </c:legend>
    <c:plotVisOnly val="1"/>
    <c:dispBlanksAs val="zero"/>
    <c:showDLblsOverMax val="0"/>
  </c:chart>
  <c:txPr>
    <a:bodyPr/>
    <a:lstStyle/>
    <a:p>
      <a:pPr>
        <a:defRPr sz="1800"/>
      </a:pPr>
      <a:endParaRPr lang="ja-JP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t" anchorCtr="0" compatLnSpc="1">
            <a:prstTxWarp prst="textNoShape">
              <a:avLst/>
            </a:prstTxWarp>
          </a:bodyPr>
          <a:lstStyle>
            <a:lvl1pPr algn="l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98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63044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t" anchorCtr="0" compatLnSpc="1">
            <a:prstTxWarp prst="textNoShape">
              <a:avLst/>
            </a:prstTxWarp>
          </a:bodyPr>
          <a:lstStyle>
            <a:lvl1pPr algn="r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98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b" anchorCtr="0" compatLnSpc="1">
            <a:prstTxWarp prst="textNoShape">
              <a:avLst/>
            </a:prstTxWarp>
          </a:bodyPr>
          <a:lstStyle>
            <a:lvl1pPr algn="l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98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63044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30" tIns="45715" rIns="91430" bIns="45715" numCol="1" anchor="b" anchorCtr="0" compatLnSpc="1">
            <a:prstTxWarp prst="textNoShape">
              <a:avLst/>
            </a:prstTxWarp>
          </a:bodyPr>
          <a:lstStyle>
            <a:lvl1pPr algn="r" defTabSz="913792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E1CE3482-4769-4D04-80A4-5321F99B6E82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4124846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t" anchorCtr="0" compatLnSpc="1">
            <a:prstTxWarp prst="textNoShape">
              <a:avLst/>
            </a:prstTxWarp>
          </a:bodyPr>
          <a:lstStyle>
            <a:lvl1pPr algn="l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630441" y="1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t" anchorCtr="0" compatLnSpc="1">
            <a:prstTxWarp prst="textNoShape">
              <a:avLst/>
            </a:prstTxWarp>
          </a:bodyPr>
          <a:lstStyle>
            <a:lvl1pPr algn="r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880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701925" y="509588"/>
            <a:ext cx="4540250" cy="25542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92824" y="3233077"/>
            <a:ext cx="7953690" cy="3064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noProof="0" smtClean="0"/>
              <a:t>マスタ テキストの書式設定</a:t>
            </a:r>
          </a:p>
          <a:p>
            <a:pPr lvl="1"/>
            <a:r>
              <a:rPr lang="ja-JP" altLang="en-US" noProof="0" smtClean="0"/>
              <a:t>第 </a:t>
            </a:r>
            <a:r>
              <a:rPr lang="en-US" altLang="ja-JP" noProof="0" smtClean="0"/>
              <a:t>2 </a:t>
            </a:r>
            <a:r>
              <a:rPr lang="ja-JP" altLang="en-US" noProof="0" smtClean="0"/>
              <a:t>レベル</a:t>
            </a:r>
          </a:p>
          <a:p>
            <a:pPr lvl="2"/>
            <a:r>
              <a:rPr lang="ja-JP" altLang="en-US" noProof="0" smtClean="0"/>
              <a:t>第 </a:t>
            </a:r>
            <a:r>
              <a:rPr lang="en-US" altLang="ja-JP" noProof="0" smtClean="0"/>
              <a:t>3 </a:t>
            </a:r>
            <a:r>
              <a:rPr lang="ja-JP" altLang="en-US" noProof="0" smtClean="0"/>
              <a:t>レベル</a:t>
            </a:r>
          </a:p>
          <a:p>
            <a:pPr lvl="3"/>
            <a:r>
              <a:rPr lang="ja-JP" altLang="en-US" noProof="0" smtClean="0"/>
              <a:t>第 </a:t>
            </a:r>
            <a:r>
              <a:rPr lang="en-US" altLang="ja-JP" noProof="0" smtClean="0"/>
              <a:t>4 </a:t>
            </a:r>
            <a:r>
              <a:rPr lang="ja-JP" altLang="en-US" noProof="0" smtClean="0"/>
              <a:t>レベル</a:t>
            </a:r>
          </a:p>
          <a:p>
            <a:pPr lvl="4"/>
            <a:r>
              <a:rPr lang="ja-JP" altLang="en-US" noProof="0" smtClean="0"/>
              <a:t>第 </a:t>
            </a:r>
            <a:r>
              <a:rPr lang="en-US" altLang="ja-JP" noProof="0" smtClean="0"/>
              <a:t>5 </a:t>
            </a:r>
            <a:r>
              <a:rPr lang="ja-JP" altLang="en-US" noProof="0" smtClean="0"/>
              <a:t>レベル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b" anchorCtr="0" compatLnSpc="1">
            <a:prstTxWarp prst="textNoShape">
              <a:avLst/>
            </a:prstTxWarp>
          </a:bodyPr>
          <a:lstStyle>
            <a:lvl1pPr algn="l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630441" y="6466155"/>
            <a:ext cx="4306676" cy="33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178" tIns="46089" rIns="92178" bIns="46089" numCol="1" anchor="b" anchorCtr="0" compatLnSpc="1">
            <a:prstTxWarp prst="textNoShape">
              <a:avLst/>
            </a:prstTxWarp>
          </a:bodyPr>
          <a:lstStyle>
            <a:lvl1pPr algn="r" defTabSz="922991">
              <a:defRPr sz="1200"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A8E3200A-AD79-4BB1-BAB0-2A7AA18CB5FF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9541938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明朝" charset="-128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E3200A-AD79-4BB1-BAB0-2A7AA18CB5FF}" type="slidenum">
              <a:rPr lang="en-US" altLang="ja-JP" smtClean="0"/>
              <a:pPr>
                <a:defRPr/>
              </a:pPr>
              <a:t>12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006323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2701925" y="511175"/>
            <a:ext cx="4535488" cy="2551113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Vandal Resistant</a:t>
            </a:r>
            <a:endParaRPr lang="en-US" altLang="ja-JP" sz="1050" dirty="0" smtClean="0">
              <a:solidFill>
                <a:srgbClr val="A50021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kumimoji="1" lang="en-US" altLang="ja-JP" dirty="0" smtClean="0"/>
          </a:p>
          <a:p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Pan angle  up to 100 degree </a:t>
            </a:r>
            <a:r>
              <a:rPr lang="ja-JP" altLang="en-US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　</a:t>
            </a: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</a:t>
            </a:r>
            <a:r>
              <a:rPr lang="en-US" altLang="ja-JP" sz="1200" baseline="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outdoor box model.</a:t>
            </a:r>
          </a:p>
          <a:p>
            <a:endParaRPr lang="en-US" altLang="ja-JP" sz="1200" baseline="0" dirty="0" smtClean="0">
              <a:solidFill>
                <a:srgbClr val="A50021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Salt (Corrosion)-resistant screw</a:t>
            </a:r>
            <a:r>
              <a:rPr lang="en-US" altLang="ja-JP" sz="1200" baseline="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D49B83B-CE60-4CAF-804C-DE81A2F665A9}" type="slidenum">
              <a:rPr lang="en-US" altLang="ja-JP" smtClean="0">
                <a:solidFill>
                  <a:prstClr val="black"/>
                </a:solidFill>
              </a:rPr>
              <a:pPr>
                <a:defRPr/>
              </a:pPr>
              <a:t>13</a:t>
            </a:fld>
            <a:endParaRPr lang="en-US" altLang="ja-JP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2515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2701925" y="511175"/>
            <a:ext cx="4535488" cy="2551113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Vandal Resistant</a:t>
            </a:r>
            <a:endParaRPr lang="en-US" altLang="ja-JP" sz="1050" dirty="0" smtClean="0">
              <a:solidFill>
                <a:srgbClr val="A50021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kumimoji="1" lang="en-US" altLang="ja-JP" dirty="0" smtClean="0"/>
          </a:p>
          <a:p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Pan angle  up to 100 degree </a:t>
            </a:r>
            <a:r>
              <a:rPr lang="ja-JP" altLang="en-US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　</a:t>
            </a: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</a:t>
            </a:r>
            <a:r>
              <a:rPr lang="en-US" altLang="ja-JP" sz="1200" baseline="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outdoor box model.</a:t>
            </a:r>
          </a:p>
          <a:p>
            <a:endParaRPr lang="en-US" altLang="ja-JP" sz="1200" baseline="0" dirty="0" smtClean="0">
              <a:solidFill>
                <a:srgbClr val="A50021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120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Salt (Corrosion)-resistant screw</a:t>
            </a:r>
            <a:r>
              <a:rPr lang="en-US" altLang="ja-JP" sz="1200" baseline="0" dirty="0" smtClean="0">
                <a:solidFill>
                  <a:srgbClr val="A5002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D49B83B-CE60-4CAF-804C-DE81A2F665A9}" type="slidenum">
              <a:rPr lang="en-US" altLang="ja-JP" smtClean="0">
                <a:solidFill>
                  <a:prstClr val="black"/>
                </a:solidFill>
              </a:rPr>
              <a:pPr>
                <a:defRPr/>
              </a:pPr>
              <a:t>15</a:t>
            </a:fld>
            <a:endParaRPr lang="en-US" altLang="ja-JP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2515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E3200A-AD79-4BB1-BAB0-2A7AA18CB5FF}" type="slidenum">
              <a:rPr lang="en-US" altLang="ja-JP" smtClean="0"/>
              <a:pPr>
                <a:defRPr/>
              </a:pPr>
              <a:t>16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765459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E3200A-AD79-4BB1-BAB0-2A7AA18CB5FF}" type="slidenum">
              <a:rPr lang="en-US" altLang="ja-JP" smtClean="0"/>
              <a:pPr>
                <a:defRPr/>
              </a:pPr>
              <a:t>17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765459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E3200A-AD79-4BB1-BAB0-2A7AA18CB5FF}" type="slidenum">
              <a:rPr lang="en-US" altLang="ja-JP" smtClean="0"/>
              <a:pPr>
                <a:defRPr/>
              </a:pPr>
              <a:t>20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421581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emf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8.emf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/>
          <p:cNvGrpSpPr/>
          <p:nvPr userDrawn="1"/>
        </p:nvGrpSpPr>
        <p:grpSpPr>
          <a:xfrm>
            <a:off x="232526" y="-6267"/>
            <a:ext cx="3444052" cy="2443137"/>
            <a:chOff x="4563535" y="-458058"/>
            <a:chExt cx="4448892" cy="3155950"/>
          </a:xfrm>
        </p:grpSpPr>
        <p:pic>
          <p:nvPicPr>
            <p:cNvPr id="13" name="Picture 12" descr="big-white-B.png"/>
            <p:cNvPicPr>
              <a:picLocks noChangeAspect="1"/>
            </p:cNvPicPr>
            <p:nvPr/>
          </p:nvPicPr>
          <p:blipFill rotWithShape="1">
            <a:blip r:embed="rId2" cstate="print">
              <a:alphaModFix amt="1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014"/>
            <a:stretch/>
          </p:blipFill>
          <p:spPr>
            <a:xfrm>
              <a:off x="4563535" y="-458058"/>
              <a:ext cx="3167964" cy="3155950"/>
            </a:xfrm>
            <a:prstGeom prst="rect">
              <a:avLst/>
            </a:prstGeom>
          </p:spPr>
        </p:pic>
        <p:pic>
          <p:nvPicPr>
            <p:cNvPr id="14" name="Picture 13" descr="logo_white_stacked.eps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79469" y="923154"/>
              <a:ext cx="2932958" cy="843006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6F86-4897-DF4E-8703-AE0CEBFAA79B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D32BD-2AB6-2D40-A7A5-FA318B8F47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970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D32BD-2AB6-2D40-A7A5-FA318B8F47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009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hapter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-2053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 descr="big-white-B.png"/>
          <p:cNvPicPr>
            <a:picLocks noChangeAspect="1"/>
          </p:cNvPicPr>
          <p:nvPr userDrawn="1"/>
        </p:nvPicPr>
        <p:blipFill rotWithShape="1">
          <a:blip r:embed="rId2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09" b="10375"/>
          <a:stretch/>
        </p:blipFill>
        <p:spPr>
          <a:xfrm>
            <a:off x="6374581" y="613758"/>
            <a:ext cx="2769419" cy="4529742"/>
          </a:xfrm>
          <a:prstGeom prst="rect">
            <a:avLst/>
          </a:prstGeom>
        </p:spPr>
      </p:pic>
      <p:pic>
        <p:nvPicPr>
          <p:cNvPr id="16" name="Picture 15" descr="logo_white_stacked.eps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21" y="287457"/>
            <a:ext cx="2270511" cy="6526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72530" y="2293574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58906" y="3238986"/>
            <a:ext cx="5186761" cy="8504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801131"/>
            <a:ext cx="1349666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49AD2092-AAE0-4547-A3CE-8D4B8E385901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7" y="4799233"/>
            <a:ext cx="2190281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/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981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imagebackground.png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40" b="5148"/>
          <a:stretch/>
        </p:blipFill>
        <p:spPr>
          <a:xfrm>
            <a:off x="0" y="-3176"/>
            <a:ext cx="9148233" cy="5146676"/>
          </a:xfrm>
          <a:prstGeom prst="rect">
            <a:avLst/>
          </a:prstGeom>
        </p:spPr>
      </p:pic>
      <p:sp>
        <p:nvSpPr>
          <p:cNvPr id="19" name="Rectangle 18"/>
          <p:cNvSpPr/>
          <p:nvPr userDrawn="1"/>
        </p:nvSpPr>
        <p:spPr>
          <a:xfrm>
            <a:off x="-4233" y="2643076"/>
            <a:ext cx="9148233" cy="1440661"/>
          </a:xfrm>
          <a:prstGeom prst="rect">
            <a:avLst/>
          </a:prstGeom>
          <a:solidFill>
            <a:schemeClr val="bg1">
              <a:alpha val="6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168659" y="-3176"/>
            <a:ext cx="3533022" cy="2502918"/>
            <a:chOff x="77288" y="-3176"/>
            <a:chExt cx="4486247" cy="3178216"/>
          </a:xfrm>
        </p:grpSpPr>
        <p:pic>
          <p:nvPicPr>
            <p:cNvPr id="17" name="Picture 16" descr="big-blue-B.png"/>
            <p:cNvPicPr>
              <a:picLocks noChangeAspect="1"/>
            </p:cNvPicPr>
            <p:nvPr/>
          </p:nvPicPr>
          <p:blipFill rotWithShape="1">
            <a:blip r:embed="rId3" cstate="print">
              <a:alphaModFix amt="3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355"/>
            <a:stretch/>
          </p:blipFill>
          <p:spPr>
            <a:xfrm>
              <a:off x="77288" y="-3176"/>
              <a:ext cx="3205319" cy="3178216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30577" y="1381212"/>
              <a:ext cx="2932958" cy="84300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782859"/>
            <a:ext cx="1349666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fld id="{C5D4D6D9-FB38-1A4E-B0D2-608576C85B45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74677" y="4780961"/>
            <a:ext cx="1678601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>
                <a:solidFill>
                  <a:schemeClr val="tx2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727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9473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</p:spTree>
    <p:extLst>
      <p:ext uri="{BB962C8B-B14F-4D97-AF65-F5344CB8AC3E}">
        <p14:creationId xmlns:p14="http://schemas.microsoft.com/office/powerpoint/2010/main" val="28502146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  <p:sp>
        <p:nvSpPr>
          <p:cNvPr id="8" name="AutoShape 13"/>
          <p:cNvSpPr>
            <a:spLocks noChangeArrowheads="1"/>
          </p:cNvSpPr>
          <p:nvPr userDrawn="1"/>
        </p:nvSpPr>
        <p:spPr bwMode="auto">
          <a:xfrm>
            <a:off x="4710363" y="4893469"/>
            <a:ext cx="137753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Preliminary</a:t>
            </a:r>
            <a:endParaRPr lang="en-US" altLang="ja-JP" sz="1600" b="1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184533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Blue BG.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065605FA-C29A-2D44-B0FE-E52B91812C8D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94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Blue BG.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3E53F409-AE0B-B644-9230-917DDB0CC811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105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FC71ACE-69C9-CB49-A8E4-9CF08917E836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50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images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31093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C6D81DC4-00DA-204A-B78C-A0E52851D1FC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5208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+images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1179C213-7A0D-AC48-8204-EDB4C04C4F0F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389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3AEBE78-1634-D746-AB73-EC882D4068AA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000" y="1454151"/>
            <a:ext cx="4224867" cy="27791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2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245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445000" cy="33295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797B758E-6CBF-D04E-93B7-4D4D54077AB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12" name="Chart 11"/>
          <p:cNvGraphicFramePr/>
          <p:nvPr userDrawn="1">
            <p:extLst>
              <p:ext uri="{D42A27DB-BD31-4B8C-83A1-F6EECF244321}">
                <p14:modId xmlns:p14="http://schemas.microsoft.com/office/powerpoint/2010/main" val="482536021"/>
              </p:ext>
            </p:extLst>
          </p:nvPr>
        </p:nvGraphicFramePr>
        <p:xfrm>
          <a:off x="4948768" y="1200151"/>
          <a:ext cx="4061088" cy="31751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340364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  <p:sp>
        <p:nvSpPr>
          <p:cNvPr id="8" name="AutoShape 13"/>
          <p:cNvSpPr>
            <a:spLocks noChangeArrowheads="1"/>
          </p:cNvSpPr>
          <p:nvPr userDrawn="1"/>
        </p:nvSpPr>
        <p:spPr bwMode="auto">
          <a:xfrm>
            <a:off x="4710363" y="4893469"/>
            <a:ext cx="137753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Preliminary</a:t>
            </a:r>
            <a:endParaRPr lang="en-US" altLang="ja-JP" sz="1600" b="1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575206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AutoShape 13"/>
          <p:cNvSpPr>
            <a:spLocks noChangeArrowheads="1"/>
          </p:cNvSpPr>
          <p:nvPr userDrawn="1"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  <p:sp>
        <p:nvSpPr>
          <p:cNvPr id="8" name="AutoShape 13"/>
          <p:cNvSpPr>
            <a:spLocks noChangeArrowheads="1"/>
          </p:cNvSpPr>
          <p:nvPr userDrawn="1"/>
        </p:nvSpPr>
        <p:spPr bwMode="auto">
          <a:xfrm>
            <a:off x="4710363" y="4893469"/>
            <a:ext cx="137753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Preliminary</a:t>
            </a:r>
            <a:endParaRPr lang="en-US" altLang="ja-JP" sz="1600" b="1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351595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4CC3F331-BD07-44D0-A87B-27A28B17CD88}" type="datetime1">
              <a:rPr lang="en-GB" altLang="ja-JP" smtClean="0">
                <a:solidFill>
                  <a:prstClr val="white"/>
                </a:solidFill>
              </a:rPr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7032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 smtClean="0"/>
              <a:t>マスター タイトルの書式設定</a:t>
            </a:r>
            <a:endParaRPr lang="ja-JP" altLang="en-US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8213E5-07A1-443D-8925-0604CB15F5DF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FF1FB9-1CC9-44DE-BCBE-626A8E5BDC6F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56039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 smtClean="0"/>
              <a:t>マスター タイトルの書式設定</a:t>
            </a:r>
            <a:endParaRPr lang="ja-JP" altLang="en-US" dirty="0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3BE0D-1EB3-42FF-BBCD-D16F0A2DE948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>
          <a:xfrm>
            <a:off x="130176" y="30957"/>
            <a:ext cx="479425" cy="38048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pPr>
              <a:defRPr/>
            </a:pPr>
            <a:fld id="{9FDDF73D-91B0-40ED-9FFD-CE6394BBE504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701134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タイトル 1"/>
          <p:cNvSpPr>
            <a:spLocks noGrp="1"/>
          </p:cNvSpPr>
          <p:nvPr>
            <p:ph type="title"/>
          </p:nvPr>
        </p:nvSpPr>
        <p:spPr>
          <a:xfrm>
            <a:off x="0" y="-21431"/>
            <a:ext cx="9144000" cy="486966"/>
          </a:xfrm>
        </p:spPr>
        <p:txBody>
          <a:bodyPr/>
          <a:lstStyle/>
          <a:p>
            <a:r>
              <a:rPr lang="ja-JP" altLang="en-US" dirty="0" smtClean="0"/>
              <a:t>マスター タイトルの書式設定</a:t>
            </a:r>
            <a:endParaRPr lang="ja-JP" altLang="en-US" dirty="0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77648-CA04-443F-9A87-F004DD2F6CE3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>
          <a:xfrm>
            <a:off x="130176" y="58341"/>
            <a:ext cx="479425" cy="38048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pPr>
              <a:defRPr/>
            </a:pPr>
            <a:fld id="{6EFA248E-F280-4C6E-AA5A-A7441C4DD632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217978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mtClean="0"/>
              <a:t>マスター タイトルの書式設定</a:t>
            </a:r>
            <a:endParaRPr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33827-611E-4382-9B22-00BF6F075EFD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>
          <a:xfrm>
            <a:off x="130176" y="58341"/>
            <a:ext cx="479425" cy="38048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pPr>
              <a:defRPr/>
            </a:pPr>
            <a:fld id="{A6E0E7E4-FBC2-48A7-8C75-787729950075}" type="slidenum">
              <a:rPr/>
              <a:pPr>
                <a:defRPr/>
              </a:pPr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608496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ernal Us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D8CD4-BB20-4DB8-B3A4-4B3F25203C51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536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grpSp>
        <p:nvGrpSpPr>
          <p:cNvPr id="12" name="Group 11"/>
          <p:cNvGrpSpPr/>
          <p:nvPr userDrawn="1"/>
        </p:nvGrpSpPr>
        <p:grpSpPr>
          <a:xfrm>
            <a:off x="232526" y="-6267"/>
            <a:ext cx="3444052" cy="2443137"/>
            <a:chOff x="4563535" y="-458058"/>
            <a:chExt cx="4448892" cy="3155950"/>
          </a:xfrm>
        </p:grpSpPr>
        <p:pic>
          <p:nvPicPr>
            <p:cNvPr id="13" name="Picture 12" descr="big-white-B.png"/>
            <p:cNvPicPr>
              <a:picLocks noChangeAspect="1"/>
            </p:cNvPicPr>
            <p:nvPr/>
          </p:nvPicPr>
          <p:blipFill rotWithShape="1">
            <a:blip r:embed="rId2" cstate="print">
              <a:alphaModFix amt="1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014"/>
            <a:stretch/>
          </p:blipFill>
          <p:spPr>
            <a:xfrm>
              <a:off x="4563535" y="-458058"/>
              <a:ext cx="3167964" cy="3155950"/>
            </a:xfrm>
            <a:prstGeom prst="rect">
              <a:avLst/>
            </a:prstGeom>
          </p:spPr>
        </p:pic>
        <p:pic>
          <p:nvPicPr>
            <p:cNvPr id="14" name="Picture 13" descr="logo_white_stacked.eps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79469" y="923154"/>
              <a:ext cx="2932958" cy="843006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6F86-4897-DF4E-8703-AE0CEBFAA79B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D32BD-2AB6-2D40-A7A5-FA318B8F471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732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hapter Slide - Blu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-2053" y="0"/>
            <a:ext cx="9144000" cy="5143500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15" name="Picture 14" descr="big-white-B.png"/>
          <p:cNvPicPr>
            <a:picLocks noChangeAspect="1"/>
          </p:cNvPicPr>
          <p:nvPr userDrawn="1"/>
        </p:nvPicPr>
        <p:blipFill rotWithShape="1">
          <a:blip r:embed="rId2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09" b="10375"/>
          <a:stretch/>
        </p:blipFill>
        <p:spPr>
          <a:xfrm>
            <a:off x="6374581" y="613758"/>
            <a:ext cx="2769419" cy="4529742"/>
          </a:xfrm>
          <a:prstGeom prst="rect">
            <a:avLst/>
          </a:prstGeom>
        </p:spPr>
      </p:pic>
      <p:pic>
        <p:nvPicPr>
          <p:cNvPr id="16" name="Picture 15" descr="logo_white_stacked.eps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21" y="287457"/>
            <a:ext cx="2270511" cy="6526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72530" y="2293574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58906" y="3238986"/>
            <a:ext cx="5186761" cy="8504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801131"/>
            <a:ext cx="1349666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49AD2092-AAE0-4547-A3CE-8D4B8E385901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7" y="4799233"/>
            <a:ext cx="2190281" cy="273844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/>
            </a:lvl1pPr>
          </a:lstStyle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3994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imagebackground.png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40" b="5148"/>
          <a:stretch/>
        </p:blipFill>
        <p:spPr>
          <a:xfrm>
            <a:off x="0" y="-3176"/>
            <a:ext cx="9148233" cy="5146676"/>
          </a:xfrm>
          <a:prstGeom prst="rect">
            <a:avLst/>
          </a:prstGeom>
        </p:spPr>
      </p:pic>
      <p:sp>
        <p:nvSpPr>
          <p:cNvPr id="19" name="Rectangle 18"/>
          <p:cNvSpPr/>
          <p:nvPr userDrawn="1"/>
        </p:nvSpPr>
        <p:spPr>
          <a:xfrm>
            <a:off x="-4233" y="2643076"/>
            <a:ext cx="9148233" cy="1440661"/>
          </a:xfrm>
          <a:prstGeom prst="rect">
            <a:avLst/>
          </a:prstGeom>
          <a:solidFill>
            <a:schemeClr val="bg1">
              <a:alpha val="6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168659" y="-3176"/>
            <a:ext cx="3533022" cy="2502918"/>
            <a:chOff x="77288" y="-3176"/>
            <a:chExt cx="4486247" cy="3178216"/>
          </a:xfrm>
        </p:grpSpPr>
        <p:pic>
          <p:nvPicPr>
            <p:cNvPr id="17" name="Picture 16" descr="big-blue-B.png"/>
            <p:cNvPicPr>
              <a:picLocks noChangeAspect="1"/>
            </p:cNvPicPr>
            <p:nvPr/>
          </p:nvPicPr>
          <p:blipFill rotWithShape="1">
            <a:blip r:embed="rId3" cstate="print">
              <a:alphaModFix amt="3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355"/>
            <a:stretch/>
          </p:blipFill>
          <p:spPr>
            <a:xfrm>
              <a:off x="77288" y="-3176"/>
              <a:ext cx="3205319" cy="3178216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30577" y="1381212"/>
              <a:ext cx="2932958" cy="84300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98504" y="2728895"/>
            <a:ext cx="6970614" cy="870641"/>
          </a:xfrm>
        </p:spPr>
        <p:txBody>
          <a:bodyPr anchor="t"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01814" y="3654909"/>
            <a:ext cx="6967304" cy="4471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66066" y="4782859"/>
            <a:ext cx="1349666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fld id="{C5D4D6D9-FB38-1A4E-B0D2-608576C85B45}" type="datetime1">
              <a:rPr lang="en-GB" smtClean="0">
                <a:solidFill>
                  <a:srgbClr val="000000"/>
                </a:solidFill>
              </a:rPr>
              <a:pPr/>
              <a:t>04/10/2019</a:t>
            </a:fld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74677" y="4780961"/>
            <a:ext cx="1678601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9118" y="178689"/>
            <a:ext cx="746614" cy="273844"/>
          </a:xfrm>
          <a:prstGeom prst="rect">
            <a:avLst/>
          </a:prstGeom>
        </p:spPr>
        <p:txBody>
          <a:bodyPr/>
          <a:lstStyle>
            <a:lvl1pPr>
              <a:defRPr sz="1600" b="0">
                <a:solidFill>
                  <a:schemeClr val="tx2"/>
                </a:solidFill>
              </a:defRPr>
            </a:lvl1pPr>
          </a:lstStyle>
          <a:p>
            <a:fld id="{8E8A4C40-1FD3-B245-AE86-E18962D1310A}" type="slidenum">
              <a:rPr lang="en-US" smtClean="0">
                <a:solidFill>
                  <a:srgbClr val="000000"/>
                </a:solidFill>
              </a:rPr>
              <a:pPr/>
              <a:t>‹#›</a:t>
            </a:fld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3053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7192F14-DF7D-714C-BB38-2B6E42734604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5810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Blue BG.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1263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065605FA-C29A-2D44-B0FE-E52B91812C8D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>
              <a:solidFill>
                <a:srgbClr val="0A54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856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Blue BG.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3E53F409-AE0B-B644-9230-917DDB0CC811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>
              <a:solidFill>
                <a:srgbClr val="0A54A0"/>
              </a:solidFill>
            </a:endParaRPr>
          </a:p>
        </p:txBody>
      </p:sp>
      <p:sp>
        <p:nvSpPr>
          <p:cNvPr id="11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634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FC71ACE-69C9-CB49-A8E4-9CF08917E836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8229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6367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images- 1 row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31093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C6D81DC4-00DA-204A-B78C-A0E52851D1FC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101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+images- 2 rows of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1179C213-7A0D-AC48-8204-EDB4C04C4F0F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457200" y="2870201"/>
            <a:ext cx="4927600" cy="1492249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rgbClr val="0A54A0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>
            <a:off x="5782733" y="1200150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5"/>
          </p:nvPr>
        </p:nvSpPr>
        <p:spPr>
          <a:xfrm>
            <a:off x="5782733" y="2885018"/>
            <a:ext cx="3115733" cy="14922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6232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- imag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A3AEBE78-1634-D746-AB73-EC882D4068AA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/>
          <a:p>
            <a:fld id="{8E8A4C40-1FD3-B245-AE86-E18962D1310A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000" y="1454151"/>
            <a:ext cx="4224867" cy="2779182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tx2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tx2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4068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+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722568"/>
            <a:ext cx="9144000" cy="4018765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 userDrawn="1"/>
        </p:nvSpPr>
        <p:spPr>
          <a:xfrm>
            <a:off x="0" y="2371"/>
            <a:ext cx="9144000" cy="7201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67" b="41239"/>
          <a:stretch/>
        </p:blipFill>
        <p:spPr>
          <a:xfrm>
            <a:off x="281520" y="0"/>
            <a:ext cx="1203196" cy="7257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4445000" cy="3329516"/>
          </a:xfrm>
        </p:spPr>
        <p:txBody>
          <a:bodyPr/>
          <a:lstStyle>
            <a:lvl1pPr marL="0" indent="0">
              <a:buFontTx/>
              <a:buNone/>
              <a:defRPr sz="2200">
                <a:solidFill>
                  <a:schemeClr val="bg1"/>
                </a:solidFill>
              </a:defRPr>
            </a:lvl1pPr>
            <a:lvl2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2pPr>
            <a:lvl3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3pPr>
            <a:lvl4pPr marL="271463" indent="-271463">
              <a:buSzPct val="60000"/>
              <a:buFont typeface="Wingdings" charset="2"/>
              <a:buChar char="§"/>
              <a:defRPr sz="1700">
                <a:solidFill>
                  <a:schemeClr val="bg1"/>
                </a:solidFill>
              </a:defRPr>
            </a:lvl4pPr>
            <a:lvl5pPr marL="271463" indent="-271463">
              <a:buSzPct val="60000"/>
              <a:buFont typeface="Wingdings" charset="2"/>
              <a:buChar char="§"/>
              <a:defRPr sz="1700">
                <a:solidFill>
                  <a:srgbClr val="0A54A0"/>
                </a:solidFill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92969" y="4801131"/>
            <a:ext cx="1416886" cy="273844"/>
          </a:xfrm>
        </p:spPr>
        <p:txBody>
          <a:bodyPr/>
          <a:lstStyle/>
          <a:p>
            <a:fld id="{797B758E-6CBF-D04E-93B7-4D4D54077AB4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62998" y="4801131"/>
            <a:ext cx="2191338" cy="273844"/>
          </a:xfrm>
        </p:spPr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5115" y="186953"/>
            <a:ext cx="554739" cy="2738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A54A0"/>
                </a:solidFill>
              </a:defRPr>
            </a:lvl1pPr>
          </a:lstStyle>
          <a:p>
            <a:fld id="{8E8A4C40-1FD3-B245-AE86-E18962D1310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8322733" y="1016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>
              <a:solidFill>
                <a:srgbClr val="0A54A0"/>
              </a:solidFill>
            </a:endParaRPr>
          </a:p>
        </p:txBody>
      </p:sp>
      <p:graphicFrame>
        <p:nvGraphicFramePr>
          <p:cNvPr id="12" name="Chart 11"/>
          <p:cNvGraphicFramePr/>
          <p:nvPr userDrawn="1">
            <p:extLst>
              <p:ext uri="{D42A27DB-BD31-4B8C-83A1-F6EECF244321}">
                <p14:modId xmlns:p14="http://schemas.microsoft.com/office/powerpoint/2010/main" val="477261290"/>
              </p:ext>
            </p:extLst>
          </p:nvPr>
        </p:nvGraphicFramePr>
        <p:xfrm>
          <a:off x="4948768" y="1200151"/>
          <a:ext cx="4061088" cy="31751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424177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9AFBF-E598-4AD7-9EE9-7EE661AFA850}" type="datetime1">
              <a:rPr lang="ja-JP" altLang="en-US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2019/10/4</a:t>
            </a:fld>
            <a:endParaRPr lang="en-US" altLang="ja-JP" dirty="0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 dirty="0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3078A-2DFB-4C67-89A5-FA6574DC227F}" type="slidenum">
              <a:rPr lang="en-US" altLang="ja-JP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 altLang="ja-JP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028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0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4731990"/>
            <a:ext cx="9144000" cy="420646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logo_white.eps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12" y="4838172"/>
            <a:ext cx="2055929" cy="20020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-2794"/>
            <a:ext cx="9144000" cy="720197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 cstate="print">
            <a:alphaModFix amt="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b="41239"/>
          <a:stretch/>
        </p:blipFill>
        <p:spPr>
          <a:xfrm>
            <a:off x="281520" y="4359"/>
            <a:ext cx="1156953" cy="726929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92969" y="4801131"/>
            <a:ext cx="1416886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ACDF3B1-9C35-274C-AEA9-F8AADF82D271}" type="datetime1">
              <a:rPr lang="en-GB" smtClean="0"/>
              <a:pPr/>
              <a:t>04/10/2019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62998" y="4801131"/>
            <a:ext cx="2191338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>
          <a:xfrm>
            <a:off x="8593667" y="229130"/>
            <a:ext cx="416188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BED32BD-2AB6-2D40-A7A5-FA318B8F47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995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79" r:id="rId1"/>
    <p:sldLayoutId id="2147484222" r:id="rId2"/>
    <p:sldLayoutId id="2147484180" r:id="rId3"/>
    <p:sldLayoutId id="2147484181" r:id="rId4"/>
    <p:sldLayoutId id="2147484182" r:id="rId5"/>
    <p:sldLayoutId id="2147484216" r:id="rId6"/>
    <p:sldLayoutId id="2147484217" r:id="rId7"/>
    <p:sldLayoutId id="2147484183" r:id="rId8"/>
    <p:sldLayoutId id="2147484184" r:id="rId9"/>
    <p:sldLayoutId id="2147484185" r:id="rId10"/>
    <p:sldLayoutId id="2147484186" r:id="rId11"/>
    <p:sldLayoutId id="2147484187" r:id="rId12"/>
    <p:sldLayoutId id="2147484188" r:id="rId13"/>
    <p:sldLayoutId id="2147484189" r:id="rId14"/>
    <p:sldLayoutId id="2147484218" r:id="rId15"/>
    <p:sldLayoutId id="2147484219" r:id="rId16"/>
    <p:sldLayoutId id="2147484221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4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457200" rtl="0" eaLnBrk="1" latinLnBrk="0" hangingPunct="1">
        <a:spcBef>
          <a:spcPct val="20000"/>
        </a:spcBef>
        <a:buFontTx/>
        <a:buNone/>
        <a:defRPr sz="2200" kern="1200">
          <a:solidFill>
            <a:schemeClr val="bg2"/>
          </a:solidFill>
          <a:latin typeface="+mn-lt"/>
          <a:ea typeface="+mn-ea"/>
          <a:cs typeface="+mn-cs"/>
        </a:defRPr>
      </a:lvl1pPr>
      <a:lvl2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2pPr>
      <a:lvl3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3pPr>
      <a:lvl4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4pPr>
      <a:lvl5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dirty="0"/>
          </a:p>
        </p:txBody>
      </p:sp>
      <p:pic>
        <p:nvPicPr>
          <p:cNvPr id="2053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-28575" y="-16669"/>
            <a:ext cx="9172575" cy="482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タイトルの書式設定</a:t>
            </a:r>
          </a:p>
        </p:txBody>
      </p:sp>
      <p:sp>
        <p:nvSpPr>
          <p:cNvPr id="20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153088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fld id="{78E796B3-76FF-4DD6-91DC-98493EE5EB54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153088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30176" y="40482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en-US" altLang="ja-JP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9D7836EC-8D3A-4E9E-9F5C-95376367DEAB}" type="slidenum">
              <a:rPr/>
              <a:pPr>
                <a:defRPr/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2" r:id="rId1"/>
    <p:sldLayoutId id="2147484175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sz="3200" dirty="0">
              <a:latin typeface="Arial Unicode MS" pitchFamily="50" charset="-128"/>
              <a:ea typeface="Arial Unicode MS" pitchFamily="50" charset="-128"/>
              <a:cs typeface="Arial Unicode MS" pitchFamily="50" charset="-128"/>
            </a:endParaRPr>
          </a:p>
        </p:txBody>
      </p:sp>
      <p:pic>
        <p:nvPicPr>
          <p:cNvPr id="3077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-21431"/>
            <a:ext cx="9144000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タイトルの書式設定</a:t>
            </a:r>
          </a:p>
        </p:txBody>
      </p:sp>
      <p:sp>
        <p:nvSpPr>
          <p:cNvPr id="30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16353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fld id="{BA14B482-BBEF-4993-9F37-276F28C68DCD}" type="datetime1">
              <a:rPr lang="ja-JP" altLang="en-US"/>
              <a:pPr>
                <a:defRPr/>
              </a:pPr>
              <a:t>2019/10/4</a:t>
            </a:fld>
            <a:endParaRPr lang="en-US" altLang="ja-JP" dirty="0"/>
          </a:p>
        </p:txBody>
      </p:sp>
      <p:sp>
        <p:nvSpPr>
          <p:cNvPr id="16353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ffectLst/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 altLang="ja-JP" dirty="0"/>
          </a:p>
        </p:txBody>
      </p:sp>
      <p:sp>
        <p:nvSpPr>
          <p:cNvPr id="16353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30176" y="30957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en-US" altLang="ja-JP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A49C2A07-3156-47DB-91E6-A102146C3EC7}" type="slidenum">
              <a:rPr/>
              <a:pPr>
                <a:defRPr/>
              </a:pPr>
              <a:t>‹#›</a:t>
            </a:fld>
            <a:endParaRPr dirty="0"/>
          </a:p>
        </p:txBody>
      </p:sp>
      <p:sp>
        <p:nvSpPr>
          <p:cNvPr id="9" name="AutoShape 13"/>
          <p:cNvSpPr>
            <a:spLocks noChangeArrowheads="1"/>
          </p:cNvSpPr>
          <p:nvPr/>
        </p:nvSpPr>
        <p:spPr bwMode="auto">
          <a:xfrm>
            <a:off x="6135330" y="4893469"/>
            <a:ext cx="2940409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 smtClean="0">
                <a:solidFill>
                  <a:srgbClr val="FF0000"/>
                </a:solidFill>
                <a:effectLst/>
              </a:rPr>
              <a:t>Internal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use only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8" r:id="rId1"/>
    <p:sldLayoutId id="2147484162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 charset="0"/>
          <a:ea typeface="ＭＳ Ｐゴシック" pitchFamily="50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dirty="0"/>
          </a:p>
        </p:txBody>
      </p:sp>
      <p:pic>
        <p:nvPicPr>
          <p:cNvPr id="4101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テキスト プレースホルダー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FE826C5-992F-420B-B9BF-84D0C99E5D5F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130176" y="58341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ja-JP" altLang="en-US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B385CD55-B8E1-4E94-B20E-26DC44E9AC9E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  <p:sp>
        <p:nvSpPr>
          <p:cNvPr id="4106" name="タイトル プレースホルダー 1"/>
          <p:cNvSpPr>
            <a:spLocks noGrp="1"/>
          </p:cNvSpPr>
          <p:nvPr>
            <p:ph type="title"/>
          </p:nvPr>
        </p:nvSpPr>
        <p:spPr bwMode="auto">
          <a:xfrm>
            <a:off x="0" y="-17860"/>
            <a:ext cx="9144000" cy="48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タイトルの書式設定</a:t>
            </a:r>
          </a:p>
        </p:txBody>
      </p:sp>
      <p:sp>
        <p:nvSpPr>
          <p:cNvPr id="10" name="AutoShape 13"/>
          <p:cNvSpPr>
            <a:spLocks noChangeArrowheads="1"/>
          </p:cNvSpPr>
          <p:nvPr/>
        </p:nvSpPr>
        <p:spPr bwMode="auto">
          <a:xfrm>
            <a:off x="5418139" y="4893469"/>
            <a:ext cx="181292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>
                <a:solidFill>
                  <a:srgbClr val="0000FF"/>
                </a:solidFill>
                <a:effectLst/>
              </a:rPr>
              <a:t>Preliminary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9" r:id="rId1"/>
    <p:sldLayoutId id="2147484167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kern="1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bg1"/>
          </a:solidFill>
          <a:latin typeface="Arial Unicode MS" pitchFamily="50" charset="-128"/>
          <a:ea typeface="Arial Unicode MS" pitchFamily="50" charset="-128"/>
          <a:cs typeface="Arial Unicode MS" pitchFamily="50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/>
          <p:cNvSpPr>
            <a:spLocks noChangeArrowheads="1"/>
          </p:cNvSpPr>
          <p:nvPr/>
        </p:nvSpPr>
        <p:spPr bwMode="auto">
          <a:xfrm>
            <a:off x="0" y="-17860"/>
            <a:ext cx="9144000" cy="483395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50000">
                <a:srgbClr val="3333FF">
                  <a:alpha val="78000"/>
                </a:srgbClr>
              </a:gs>
              <a:gs pos="100000">
                <a:srgbClr val="0000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ja-JP" altLang="en-US" dirty="0"/>
          </a:p>
        </p:txBody>
      </p:sp>
      <p:pic>
        <p:nvPicPr>
          <p:cNvPr id="5125" name="Picture 9" descr="i-PRO_smartHD_logo_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026" y="240506"/>
            <a:ext cx="874713" cy="16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6" name="タイトル プレースホルダー 1"/>
          <p:cNvSpPr>
            <a:spLocks noGrp="1"/>
          </p:cNvSpPr>
          <p:nvPr>
            <p:ph type="title"/>
          </p:nvPr>
        </p:nvSpPr>
        <p:spPr bwMode="auto">
          <a:xfrm>
            <a:off x="0" y="-39291"/>
            <a:ext cx="9144000" cy="504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タイトルの書式設定</a:t>
            </a:r>
          </a:p>
        </p:txBody>
      </p:sp>
      <p:sp>
        <p:nvSpPr>
          <p:cNvPr id="5127" name="テキスト プレースホルダー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smtClean="0"/>
              <a:t>マスター テキストの書式設定</a:t>
            </a:r>
          </a:p>
          <a:p>
            <a:pPr lvl="1"/>
            <a:r>
              <a:rPr lang="ja-JP" altLang="en-US" smtClean="0"/>
              <a:t>第 </a:t>
            </a:r>
            <a:r>
              <a:rPr lang="en-US" altLang="ja-JP" smtClean="0"/>
              <a:t>2 </a:t>
            </a:r>
            <a:r>
              <a:rPr lang="ja-JP" altLang="en-US" smtClean="0"/>
              <a:t>レベル</a:t>
            </a:r>
          </a:p>
          <a:p>
            <a:pPr lvl="2"/>
            <a:r>
              <a:rPr lang="ja-JP" altLang="en-US" smtClean="0"/>
              <a:t>第 </a:t>
            </a:r>
            <a:r>
              <a:rPr lang="en-US" altLang="ja-JP" smtClean="0"/>
              <a:t>3 </a:t>
            </a:r>
            <a:r>
              <a:rPr lang="ja-JP" altLang="en-US" smtClean="0"/>
              <a:t>レベル</a:t>
            </a:r>
          </a:p>
          <a:p>
            <a:pPr lvl="3"/>
            <a:r>
              <a:rPr lang="ja-JP" altLang="en-US" smtClean="0"/>
              <a:t>第 </a:t>
            </a:r>
            <a:r>
              <a:rPr lang="en-US" altLang="ja-JP" smtClean="0"/>
              <a:t>4 </a:t>
            </a:r>
            <a:r>
              <a:rPr lang="ja-JP" altLang="en-US" smtClean="0"/>
              <a:t>レベル</a:t>
            </a:r>
          </a:p>
          <a:p>
            <a:pPr lvl="4"/>
            <a:r>
              <a:rPr lang="ja-JP" altLang="en-US" smtClean="0"/>
              <a:t>第 </a:t>
            </a:r>
            <a:r>
              <a:rPr lang="en-US" altLang="ja-JP" smtClean="0"/>
              <a:t>5 </a:t>
            </a:r>
            <a:r>
              <a:rPr lang="ja-JP" altLang="en-US" smtClean="0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ED40A92-C534-43C8-BD0F-85081E9AB131}" type="datetime1">
              <a:rPr lang="ja-JP" altLang="en-US"/>
              <a:pPr>
                <a:defRPr/>
              </a:pPr>
              <a:t>2019/10/4</a:t>
            </a:fld>
            <a:endParaRPr lang="ja-JP" altLang="en-US" dirty="0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ja-JP" altLang="en-US" dirty="0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130176" y="58341"/>
            <a:ext cx="479425" cy="442035"/>
          </a:xfrm>
          <a:prstGeom prst="rect">
            <a:avLst/>
          </a:prstGeom>
          <a:noFill/>
          <a:ln w="1905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54000" tIns="36000" rIns="54000" bIns="36000">
            <a:spAutoFit/>
          </a:bodyPr>
          <a:lstStyle>
            <a:lvl1pPr>
              <a:lnSpc>
                <a:spcPct val="120000"/>
              </a:lnSpc>
              <a:defRPr lang="ja-JP" altLang="en-US" sz="2000">
                <a:solidFill>
                  <a:schemeClr val="bg1"/>
                </a:solidFill>
                <a:effectLst/>
                <a:latin typeface="Arial" charset="0"/>
                <a:ea typeface="ＭＳ Ｐゴシック" pitchFamily="50" charset="-128"/>
              </a:defRPr>
            </a:lvl1pPr>
          </a:lstStyle>
          <a:p>
            <a:pPr>
              <a:defRPr/>
            </a:pPr>
            <a:fld id="{E5767A3A-E64C-4A63-879D-8DF454474C73}" type="slidenum">
              <a:rPr lang="en-US" altLang="ja-JP"/>
              <a:pPr>
                <a:defRPr/>
              </a:pPr>
              <a:t>‹#›</a:t>
            </a:fld>
            <a:endParaRPr lang="en-US" altLang="ja-JP" dirty="0"/>
          </a:p>
        </p:txBody>
      </p:sp>
      <p:sp>
        <p:nvSpPr>
          <p:cNvPr id="12" name="AutoShape 13"/>
          <p:cNvSpPr>
            <a:spLocks noChangeArrowheads="1"/>
          </p:cNvSpPr>
          <p:nvPr/>
        </p:nvSpPr>
        <p:spPr bwMode="auto">
          <a:xfrm>
            <a:off x="4230689" y="4893469"/>
            <a:ext cx="1812925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>
                <a:solidFill>
                  <a:srgbClr val="0000FF"/>
                </a:solidFill>
                <a:effectLst/>
              </a:rPr>
              <a:t>Tentative</a:t>
            </a:r>
          </a:p>
        </p:txBody>
      </p:sp>
      <p:sp>
        <p:nvSpPr>
          <p:cNvPr id="13" name="AutoShape 13"/>
          <p:cNvSpPr>
            <a:spLocks noChangeArrowheads="1"/>
          </p:cNvSpPr>
          <p:nvPr/>
        </p:nvSpPr>
        <p:spPr bwMode="auto">
          <a:xfrm>
            <a:off x="6103938" y="4893469"/>
            <a:ext cx="2971800" cy="188119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r>
              <a:rPr lang="en-US" altLang="ja-JP" sz="1600" b="1" dirty="0">
                <a:solidFill>
                  <a:srgbClr val="FF0000"/>
                </a:solidFill>
                <a:effectLst/>
              </a:rPr>
              <a:t>Panasonic</a:t>
            </a:r>
            <a:r>
              <a:rPr lang="ja-JP" altLang="en-US" sz="1600" b="1" dirty="0">
                <a:solidFill>
                  <a:srgbClr val="FF0000"/>
                </a:solidFill>
                <a:effectLst/>
              </a:rPr>
              <a:t> </a:t>
            </a:r>
            <a:r>
              <a:rPr lang="en-US" altLang="ja-JP" sz="1600" b="1" dirty="0">
                <a:solidFill>
                  <a:srgbClr val="FF0000"/>
                </a:solidFill>
                <a:effectLst/>
              </a:rPr>
              <a:t>Internal use only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69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 kern="1200">
          <a:solidFill>
            <a:schemeClr val="bg1"/>
          </a:solidFill>
          <a:latin typeface="Tahoma" pitchFamily="34" charset="0"/>
          <a:ea typeface="+mj-ea"/>
          <a:cs typeface="Tahoma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bg1"/>
          </a:solidFill>
          <a:latin typeface="Tahoma" pitchFamily="34" charset="0"/>
          <a:ea typeface="ＭＳ Ｐゴシック" pitchFamily="50" charset="-128"/>
          <a:cs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4731990"/>
            <a:ext cx="9144000" cy="420646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14" name="Picture 13" descr="logo_white.eps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12" y="4838172"/>
            <a:ext cx="2055929" cy="20020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-2794"/>
            <a:ext cx="9144000" cy="720197"/>
          </a:xfrm>
          <a:prstGeom prst="rect">
            <a:avLst/>
          </a:prstGeom>
          <a:solidFill>
            <a:srgbClr val="0A54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5" cstate="print">
            <a:alphaModFix amt="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b="41239"/>
          <a:stretch/>
        </p:blipFill>
        <p:spPr>
          <a:xfrm>
            <a:off x="281520" y="4359"/>
            <a:ext cx="1156953" cy="726929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92969" y="4801131"/>
            <a:ext cx="1416886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ACDF3B1-9C35-274C-AEA9-F8AADF82D271}" type="datetime1">
              <a:rPr lang="en-GB" smtClean="0">
                <a:solidFill>
                  <a:prstClr val="white"/>
                </a:solidFill>
              </a:rPr>
              <a:pPr/>
              <a:t>04/10/2019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62998" y="4801131"/>
            <a:ext cx="2191338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4"/>
          </p:nvPr>
        </p:nvSpPr>
        <p:spPr>
          <a:xfrm>
            <a:off x="8593667" y="229130"/>
            <a:ext cx="416188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BED32BD-2AB6-2D40-A7A5-FA318B8F471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956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4" r:id="rId1"/>
    <p:sldLayoutId id="2147484205" r:id="rId2"/>
    <p:sldLayoutId id="2147484206" r:id="rId3"/>
    <p:sldLayoutId id="2147484207" r:id="rId4"/>
    <p:sldLayoutId id="2147484208" r:id="rId5"/>
    <p:sldLayoutId id="2147484209" r:id="rId6"/>
    <p:sldLayoutId id="2147484210" r:id="rId7"/>
    <p:sldLayoutId id="2147484211" r:id="rId8"/>
    <p:sldLayoutId id="2147484212" r:id="rId9"/>
    <p:sldLayoutId id="2147484213" r:id="rId10"/>
    <p:sldLayoutId id="2147484214" r:id="rId11"/>
    <p:sldLayoutId id="2147484215" r:id="rId12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4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457200" rtl="0" eaLnBrk="1" latinLnBrk="0" hangingPunct="1">
        <a:spcBef>
          <a:spcPct val="20000"/>
        </a:spcBef>
        <a:buFontTx/>
        <a:buNone/>
        <a:defRPr sz="2200" kern="1200">
          <a:solidFill>
            <a:schemeClr val="bg2"/>
          </a:solidFill>
          <a:latin typeface="+mn-lt"/>
          <a:ea typeface="+mn-ea"/>
          <a:cs typeface="+mn-cs"/>
        </a:defRPr>
      </a:lvl1pPr>
      <a:lvl2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2pPr>
      <a:lvl3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3pPr>
      <a:lvl4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4pPr>
      <a:lvl5pPr marL="355600" indent="-355600" algn="l" defTabSz="457200" rtl="0" eaLnBrk="1" latinLnBrk="0" hangingPunct="1">
        <a:spcBef>
          <a:spcPct val="20000"/>
        </a:spcBef>
        <a:buSzPct val="70000"/>
        <a:buFont typeface="Wingdings" charset="2"/>
        <a:buChar char="§"/>
        <a:defRPr sz="1700" kern="1200">
          <a:solidFill>
            <a:srgbClr val="0A54A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emf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8.png"/><Relationship Id="rId2" Type="http://schemas.microsoft.com/office/2007/relationships/media" Target="../media/media1.wmv"/><Relationship Id="rId1" Type="http://schemas.openxmlformats.org/officeDocument/2006/relationships/video" Target="NULL" TargetMode="External"/><Relationship Id="rId6" Type="http://schemas.openxmlformats.org/officeDocument/2006/relationships/image" Target="../media/image17.png"/><Relationship Id="rId5" Type="http://schemas.openxmlformats.org/officeDocument/2006/relationships/image" Target="../media/image16.emf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emf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2.emf"/><Relationship Id="rId2" Type="http://schemas.microsoft.com/office/2007/relationships/media" Target="../media/media2.wmv"/><Relationship Id="rId1" Type="http://schemas.openxmlformats.org/officeDocument/2006/relationships/video" Target="NULL" TargetMode="External"/><Relationship Id="rId6" Type="http://schemas.openxmlformats.org/officeDocument/2006/relationships/image" Target="../media/image21.emf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1.png"/><Relationship Id="rId9" Type="http://schemas.openxmlformats.org/officeDocument/2006/relationships/image" Target="../media/image24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6.png"/><Relationship Id="rId7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30.png"/><Relationship Id="rId4" Type="http://schemas.openxmlformats.org/officeDocument/2006/relationships/image" Target="../media/image27.jpeg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.png"/><Relationship Id="rId5" Type="http://schemas.openxmlformats.org/officeDocument/2006/relationships/image" Target="../media/image33.emf"/><Relationship Id="rId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emf"/><Relationship Id="rId3" Type="http://schemas.openxmlformats.org/officeDocument/2006/relationships/image" Target="../media/image11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3.emf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9.jpeg"/><Relationship Id="rId7" Type="http://schemas.openxmlformats.org/officeDocument/2006/relationships/image" Target="../media/image4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microsoft.com/office/2007/relationships/hdphoto" Target="../media/hdphoto5.wdp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5" Type="http://schemas.microsoft.com/office/2007/relationships/hdphoto" Target="../media/hdphoto7.wdp"/><Relationship Id="rId4" Type="http://schemas.openxmlformats.org/officeDocument/2006/relationships/image" Target="../media/image4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6.png"/><Relationship Id="rId7" Type="http://schemas.openxmlformats.org/officeDocument/2006/relationships/image" Target="../media/image49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8.png"/><Relationship Id="rId5" Type="http://schemas.openxmlformats.org/officeDocument/2006/relationships/image" Target="../media/image47.jpe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13" Type="http://schemas.openxmlformats.org/officeDocument/2006/relationships/image" Target="../media/image63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5" Type="http://schemas.openxmlformats.org/officeDocument/2006/relationships/image" Target="../media/image65.pn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66.png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tmp"/><Relationship Id="rId7" Type="http://schemas.openxmlformats.org/officeDocument/2006/relationships/image" Target="../media/image81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0.emf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jpeg"/><Relationship Id="rId3" Type="http://schemas.openxmlformats.org/officeDocument/2006/relationships/image" Target="../media/image84.jpeg"/><Relationship Id="rId7" Type="http://schemas.openxmlformats.org/officeDocument/2006/relationships/image" Target="../media/image87.emf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6.emf"/><Relationship Id="rId5" Type="http://schemas.openxmlformats.org/officeDocument/2006/relationships/image" Target="../media/image85.emf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タイトル 4"/>
          <p:cNvSpPr>
            <a:spLocks noGrp="1"/>
          </p:cNvSpPr>
          <p:nvPr>
            <p:ph type="ctrTitle"/>
          </p:nvPr>
        </p:nvSpPr>
        <p:spPr>
          <a:xfrm>
            <a:off x="1298503" y="2154185"/>
            <a:ext cx="5584617" cy="451856"/>
          </a:xfrm>
        </p:spPr>
        <p:txBody>
          <a:bodyPr>
            <a:noAutofit/>
          </a:bodyPr>
          <a:lstStyle/>
          <a:p>
            <a:pPr fontAlgn="base"/>
            <a:r>
              <a:rPr kumimoji="1" lang="en-US" altLang="ja-JP" sz="1600" b="1" dirty="0">
                <a:latin typeface="Calibri" panose="020F0502020204030204" pitchFamily="34" charset="0"/>
              </a:rPr>
              <a:t>9</a:t>
            </a:r>
            <a:r>
              <a:rPr kumimoji="1" lang="en-US" altLang="ja-JP" sz="1600" b="1" dirty="0" smtClean="0">
                <a:latin typeface="Calibri" panose="020F0502020204030204" pitchFamily="34" charset="0"/>
              </a:rPr>
              <a:t>MP H.265</a:t>
            </a:r>
            <a:r>
              <a:rPr kumimoji="1" lang="ja-JP" altLang="en-US" sz="1600" b="1" dirty="0">
                <a:latin typeface="Calibri" panose="020F0502020204030204" pitchFamily="34" charset="0"/>
              </a:rPr>
              <a:t> </a:t>
            </a:r>
            <a:r>
              <a:rPr kumimoji="1" lang="en-US" altLang="ja-JP" sz="1600" b="1" dirty="0" smtClean="0">
                <a:latin typeface="Calibri" panose="020F0502020204030204" pitchFamily="34" charset="0"/>
              </a:rPr>
              <a:t> 360-Degree Camera</a:t>
            </a:r>
            <a:endParaRPr kumimoji="1" lang="ja-JP" altLang="en-US" sz="1600" b="1" dirty="0">
              <a:latin typeface="Calibri" panose="020F0502020204030204" pitchFamily="34" charset="0"/>
            </a:endParaRPr>
          </a:p>
        </p:txBody>
      </p:sp>
      <p:sp>
        <p:nvSpPr>
          <p:cNvPr id="7" name="正方形/長方形 6"/>
          <p:cNvSpPr/>
          <p:nvPr/>
        </p:nvSpPr>
        <p:spPr>
          <a:xfrm>
            <a:off x="1325330" y="2508969"/>
            <a:ext cx="78993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32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WV-X4171 </a:t>
            </a:r>
            <a:r>
              <a:rPr lang="en-US" altLang="ja-JP" sz="18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(Indoor model)</a:t>
            </a:r>
            <a:endParaRPr lang="en-US" altLang="ja-JP" sz="3200" b="1" dirty="0" smtClean="0">
              <a:solidFill>
                <a:prstClr val="white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/>
            <a:r>
              <a:rPr lang="en-US" altLang="ja-JP" sz="32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WV-X4571L </a:t>
            </a:r>
            <a:r>
              <a:rPr lang="en-US" altLang="ja-JP" sz="18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(Outdoor</a:t>
            </a:r>
            <a:r>
              <a:rPr lang="en-US" altLang="ja-JP" sz="24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18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Vandal Resistant model)</a:t>
            </a:r>
            <a:endParaRPr lang="en-US" altLang="ja-JP" sz="2400" b="1" dirty="0" smtClean="0">
              <a:solidFill>
                <a:prstClr val="white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/>
            <a:r>
              <a:rPr lang="en-US" altLang="ja-JP" sz="32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WV-X4571LM </a:t>
            </a:r>
            <a:r>
              <a:rPr lang="en-US" altLang="ja-JP" sz="1800" b="1" dirty="0" smtClean="0">
                <a:solidFill>
                  <a:prstClr val="white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(Outdoor Vandal Resistant Transit model)</a:t>
            </a:r>
          </a:p>
        </p:txBody>
      </p:sp>
      <p:sp>
        <p:nvSpPr>
          <p:cNvPr id="8" name="サブタイトル 5"/>
          <p:cNvSpPr>
            <a:spLocks noGrp="1"/>
          </p:cNvSpPr>
          <p:nvPr>
            <p:ph type="subTitle" idx="1"/>
          </p:nvPr>
        </p:nvSpPr>
        <p:spPr>
          <a:xfrm>
            <a:off x="1301814" y="4501516"/>
            <a:ext cx="4260786" cy="383446"/>
          </a:xfrm>
        </p:spPr>
        <p:txBody>
          <a:bodyPr>
            <a:noAutofit/>
          </a:bodyPr>
          <a:lstStyle/>
          <a:p>
            <a:r>
              <a:rPr kumimoji="1" lang="en-US" altLang="ja-JP" sz="1600" b="1" dirty="0">
                <a:latin typeface="Calibri" panose="020F0502020204030204" pitchFamily="34" charset="0"/>
              </a:rPr>
              <a:t>Panasonic </a:t>
            </a:r>
            <a:r>
              <a:rPr kumimoji="1" lang="en-US" altLang="ja-JP" sz="1600" b="1" dirty="0" err="1">
                <a:latin typeface="Calibri" panose="020F0502020204030204" pitchFamily="34" charset="0"/>
              </a:rPr>
              <a:t>i</a:t>
            </a:r>
            <a:r>
              <a:rPr kumimoji="1" lang="en-US" altLang="ja-JP" sz="1600" b="1" dirty="0">
                <a:latin typeface="Calibri" panose="020F0502020204030204" pitchFamily="34" charset="0"/>
              </a:rPr>
              <a:t>-PRO Sensing Solutions Co., </a:t>
            </a:r>
            <a:r>
              <a:rPr kumimoji="1" lang="en-US" altLang="ja-JP" sz="1600" b="1" dirty="0" smtClean="0">
                <a:latin typeface="Calibri" panose="020F0502020204030204" pitchFamily="34" charset="0"/>
              </a:rPr>
              <a:t>Ltd.</a:t>
            </a:r>
            <a:endParaRPr kumimoji="1" lang="en-US" altLang="ja-JP" sz="1600" b="1" dirty="0">
              <a:latin typeface="Calibri" panose="020F0502020204030204" pitchFamily="34" charset="0"/>
            </a:endParaRPr>
          </a:p>
        </p:txBody>
      </p:sp>
      <p:sp>
        <p:nvSpPr>
          <p:cNvPr id="9" name="サブタイトル 5"/>
          <p:cNvSpPr txBox="1">
            <a:spLocks/>
          </p:cNvSpPr>
          <p:nvPr/>
        </p:nvSpPr>
        <p:spPr>
          <a:xfrm>
            <a:off x="1362849" y="4116343"/>
            <a:ext cx="1043797" cy="3385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Tx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SzPct val="70000"/>
              <a:buFont typeface="Wingdings" charset="2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kumimoji="1" lang="en-US" altLang="ja-JP" sz="1600" b="1" dirty="0" smtClean="0">
                <a:effectLst/>
                <a:latin typeface="Calibri" panose="020F0502020204030204" pitchFamily="34" charset="0"/>
              </a:rPr>
              <a:t>Ver. </a:t>
            </a:r>
            <a:r>
              <a:rPr kumimoji="1" lang="en-US" altLang="ja-JP" sz="1600" b="1" smtClean="0">
                <a:effectLst/>
                <a:latin typeface="Calibri" panose="020F0502020204030204" pitchFamily="34" charset="0"/>
              </a:rPr>
              <a:t>1.02</a:t>
            </a:r>
            <a:endParaRPr kumimoji="0" lang="en-US" altLang="ja-JP" sz="1600" b="1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850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Concept &amp; Main Features</a:t>
            </a:r>
            <a:endParaRPr lang="en-US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3" name="正方形/長方形 52"/>
          <p:cNvSpPr/>
          <p:nvPr/>
        </p:nvSpPr>
        <p:spPr>
          <a:xfrm>
            <a:off x="142729" y="763181"/>
            <a:ext cx="908610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20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i-PRO extreme camera enables high performance 360-degree surveillance</a:t>
            </a:r>
          </a:p>
        </p:txBody>
      </p:sp>
      <p:sp>
        <p:nvSpPr>
          <p:cNvPr id="13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2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14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.265 / H.264 / 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214" y="4364747"/>
            <a:ext cx="1019175" cy="23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グループ化 10"/>
          <p:cNvGrpSpPr/>
          <p:nvPr/>
        </p:nvGrpSpPr>
        <p:grpSpPr>
          <a:xfrm>
            <a:off x="457200" y="1275693"/>
            <a:ext cx="8443188" cy="830997"/>
            <a:chOff x="457200" y="1275693"/>
            <a:chExt cx="8443188" cy="830997"/>
          </a:xfrm>
        </p:grpSpPr>
        <p:sp>
          <p:nvSpPr>
            <p:cNvPr id="4" name="テキスト ボックス 3"/>
            <p:cNvSpPr txBox="1"/>
            <p:nvPr/>
          </p:nvSpPr>
          <p:spPr>
            <a:xfrm>
              <a:off x="2969173" y="1275693"/>
              <a:ext cx="593121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9 Megapixel high quality resolution at </a:t>
              </a:r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360-degree surveillance area</a:t>
              </a:r>
            </a:p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Intelligent Auto            /  High sensitivity with built-in IR LED    </a:t>
              </a:r>
              <a:endPara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Super </a:t>
              </a:r>
              <a:r>
                <a:rPr lang="en-US" altLang="ja-JP" sz="1600" b="1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dynamic </a:t>
              </a:r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108dB </a:t>
              </a:r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73279" y="1555840"/>
              <a:ext cx="364107" cy="301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テキスト ボックス 20"/>
            <p:cNvSpPr txBox="1"/>
            <p:nvPr/>
          </p:nvSpPr>
          <p:spPr>
            <a:xfrm>
              <a:off x="457200" y="1358821"/>
              <a:ext cx="2543552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Visibility</a:t>
              </a:r>
              <a:endPara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457200" y="2141951"/>
            <a:ext cx="8339278" cy="400110"/>
            <a:chOff x="457200" y="2329326"/>
            <a:chExt cx="8339278" cy="400110"/>
          </a:xfrm>
        </p:grpSpPr>
        <p:sp>
          <p:nvSpPr>
            <p:cNvPr id="16" name="テキスト ボックス 15"/>
            <p:cNvSpPr txBox="1"/>
            <p:nvPr/>
          </p:nvSpPr>
          <p:spPr>
            <a:xfrm>
              <a:off x="457200" y="2329326"/>
              <a:ext cx="2543552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Compression</a:t>
              </a:r>
            </a:p>
          </p:txBody>
        </p:sp>
        <p:sp>
          <p:nvSpPr>
            <p:cNvPr id="25" name="テキスト ボックス 24"/>
            <p:cNvSpPr txBox="1"/>
            <p:nvPr/>
          </p:nvSpPr>
          <p:spPr>
            <a:xfrm>
              <a:off x="3021129" y="2360104"/>
              <a:ext cx="577534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H.265 compression with new Smart coding technology</a:t>
              </a:r>
            </a:p>
          </p:txBody>
        </p:sp>
      </p:grpSp>
      <p:grpSp>
        <p:nvGrpSpPr>
          <p:cNvPr id="8" name="グループ化 7"/>
          <p:cNvGrpSpPr/>
          <p:nvPr/>
        </p:nvGrpSpPr>
        <p:grpSpPr>
          <a:xfrm>
            <a:off x="457200" y="2799008"/>
            <a:ext cx="6034495" cy="584775"/>
            <a:chOff x="459822" y="3076323"/>
            <a:chExt cx="6034495" cy="584775"/>
          </a:xfrm>
        </p:grpSpPr>
        <p:sp>
          <p:nvSpPr>
            <p:cNvPr id="17" name="テキスト ボックス 16"/>
            <p:cNvSpPr txBox="1"/>
            <p:nvPr/>
          </p:nvSpPr>
          <p:spPr>
            <a:xfrm>
              <a:off x="459822" y="3076323"/>
              <a:ext cx="2600862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Data Security</a:t>
              </a:r>
              <a:r>
                <a:rPr kumimoji="1" lang="en-US" altLang="ja-JP" sz="18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    </a:t>
              </a:r>
              <a:endPara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  <p:sp>
          <p:nvSpPr>
            <p:cNvPr id="27" name="テキスト ボックス 26"/>
            <p:cNvSpPr txBox="1"/>
            <p:nvPr/>
          </p:nvSpPr>
          <p:spPr>
            <a:xfrm>
              <a:off x="3062693" y="3076323"/>
              <a:ext cx="34316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Secure communication with Symantec certification</a:t>
              </a:r>
            </a:p>
          </p:txBody>
        </p:sp>
      </p:grpSp>
      <p:grpSp>
        <p:nvGrpSpPr>
          <p:cNvPr id="9" name="グループ化 8"/>
          <p:cNvGrpSpPr/>
          <p:nvPr/>
        </p:nvGrpSpPr>
        <p:grpSpPr>
          <a:xfrm>
            <a:off x="457200" y="3533779"/>
            <a:ext cx="5990216" cy="400110"/>
            <a:chOff x="504101" y="3983479"/>
            <a:chExt cx="5990216" cy="400110"/>
          </a:xfrm>
        </p:grpSpPr>
        <p:sp>
          <p:nvSpPr>
            <p:cNvPr id="19" name="テキスト ボックス 18"/>
            <p:cNvSpPr txBox="1"/>
            <p:nvPr/>
          </p:nvSpPr>
          <p:spPr>
            <a:xfrm>
              <a:off x="504101" y="3983479"/>
              <a:ext cx="2556583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Analytics  </a:t>
              </a:r>
            </a:p>
          </p:txBody>
        </p:sp>
        <p:sp>
          <p:nvSpPr>
            <p:cNvPr id="28" name="テキスト ボックス 27"/>
            <p:cNvSpPr txBox="1"/>
            <p:nvPr/>
          </p:nvSpPr>
          <p:spPr>
            <a:xfrm>
              <a:off x="3062693" y="4014257"/>
              <a:ext cx="343162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Intelligent VMD and video analytics </a:t>
              </a:r>
              <a:endPara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23" name="グループ化 22"/>
          <p:cNvGrpSpPr/>
          <p:nvPr/>
        </p:nvGrpSpPr>
        <p:grpSpPr>
          <a:xfrm>
            <a:off x="457200" y="4195839"/>
            <a:ext cx="5990216" cy="400110"/>
            <a:chOff x="504101" y="3983479"/>
            <a:chExt cx="5990216" cy="400110"/>
          </a:xfrm>
        </p:grpSpPr>
        <p:sp>
          <p:nvSpPr>
            <p:cNvPr id="24" name="テキスト ボックス 23"/>
            <p:cNvSpPr txBox="1"/>
            <p:nvPr/>
          </p:nvSpPr>
          <p:spPr>
            <a:xfrm>
              <a:off x="504101" y="3983479"/>
              <a:ext cx="2556583" cy="400110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l"/>
              <a:r>
                <a:rPr kumimoji="1"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Extreme</a:t>
              </a:r>
              <a:r>
                <a:rPr lang="ja-JP" altLang="en-US" sz="2000" b="1" u="sng" dirty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2000" b="1" u="sng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Reliability </a:t>
              </a:r>
            </a:p>
          </p:txBody>
        </p:sp>
        <p:sp>
          <p:nvSpPr>
            <p:cNvPr id="26" name="テキスト ボックス 25"/>
            <p:cNvSpPr txBox="1"/>
            <p:nvPr/>
          </p:nvSpPr>
          <p:spPr>
            <a:xfrm>
              <a:off x="3062693" y="4014257"/>
              <a:ext cx="343162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ja-JP" sz="1600" b="1" dirty="0" smtClean="0"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Vandal resistant / IP66 compliant</a:t>
              </a:r>
              <a:endPara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pic>
        <p:nvPicPr>
          <p:cNvPr id="4099" name="Picture 3" descr="\\pcc-ad.pcc.mei.co.jp\share$\40-職能\セキュリティ\セキュリティ・サウンド広報宣伝\(10) Security\02_海外\Network_Products\新PF(H.265)\全方位\WV-X4170\640x480_png\WV-X4170_D_L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39307" y="2708620"/>
            <a:ext cx="1241906" cy="846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\\pcc-ad.pcc.mei.co.jp\share$\40-職能\セキュリティ\セキュリティ・サウンド広報宣伝\(10) Security\02_海外\Network_Products\新PF(H.265)\全方位\WV-X4571L\640x480_png\WV-X4571L_D_L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4" y="3474101"/>
            <a:ext cx="1223935" cy="82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668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A4C40-1FD3-B245-AE86-E18962D1310A}" type="slidenum">
              <a:rPr lang="en-US" smtClean="0"/>
              <a:t>3</a:t>
            </a:fld>
            <a:endParaRPr lang="en-US" dirty="0"/>
          </a:p>
        </p:txBody>
      </p:sp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50" y="901256"/>
            <a:ext cx="8907050" cy="29430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resolution at 360-degree surveillance area</a:t>
            </a:r>
          </a:p>
        </p:txBody>
      </p:sp>
      <p:sp>
        <p:nvSpPr>
          <p:cNvPr id="18" name="テキスト ボックス 17"/>
          <p:cNvSpPr txBox="1"/>
          <p:nvPr/>
        </p:nvSpPr>
        <p:spPr>
          <a:xfrm>
            <a:off x="571501" y="1064490"/>
            <a:ext cx="8438353" cy="39087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 defTabSz="913154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ja-JP" sz="2000" b="1" dirty="0" smtClean="0">
                <a:ln w="1905"/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Enables sharp rendering image of objects and people at 9m ahead</a:t>
            </a:r>
          </a:p>
        </p:txBody>
      </p:sp>
      <p:grpSp>
        <p:nvGrpSpPr>
          <p:cNvPr id="19" name="グループ化 18"/>
          <p:cNvGrpSpPr/>
          <p:nvPr/>
        </p:nvGrpSpPr>
        <p:grpSpPr>
          <a:xfrm>
            <a:off x="3493350" y="1626192"/>
            <a:ext cx="1561565" cy="3116343"/>
            <a:chOff x="3443110" y="1626192"/>
            <a:chExt cx="1561565" cy="3116343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6242" y="1626192"/>
              <a:ext cx="1128433" cy="13689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6" name="直線矢印コネクタ 5"/>
            <p:cNvCxnSpPr/>
            <p:nvPr/>
          </p:nvCxnSpPr>
          <p:spPr>
            <a:xfrm>
              <a:off x="3639242" y="2493057"/>
              <a:ext cx="12413" cy="2249478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 w="med" len="med"/>
              <a:tailEnd type="triangl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テキスト ボックス 9"/>
            <p:cNvSpPr txBox="1"/>
            <p:nvPr/>
          </p:nvSpPr>
          <p:spPr>
            <a:xfrm>
              <a:off x="3443110" y="2156785"/>
              <a:ext cx="43313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9m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pic>
        <p:nvPicPr>
          <p:cNvPr id="44" name="S01_全方位カメラ距離解像度感比較_PanaX4571LvsPanaS4550L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5213" end="2907"/>
                </p14:media>
              </p:ext>
            </p:extLst>
          </p:nvPr>
        </p:nvPicPr>
        <p:blipFill rotWithShape="1">
          <a:blip r:embed="rId6"/>
          <a:srcRect l="24014" t="18990" r="49039" b="-302"/>
          <a:stretch>
            <a:fillRect/>
          </a:stretch>
        </p:blipFill>
        <p:spPr>
          <a:xfrm>
            <a:off x="5395312" y="1495377"/>
            <a:ext cx="1913052" cy="3247158"/>
          </a:xfrm>
          <a:prstGeom prst="rect">
            <a:avLst/>
          </a:prstGeom>
        </p:spPr>
      </p:pic>
      <p:pic>
        <p:nvPicPr>
          <p:cNvPr id="17" name="S01_全方位カメラ距離解像度感比較_PanaX4571LvsPanaS4550L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103.052799999999" end="14655"/>
                </p14:media>
              </p:ext>
            </p:extLst>
          </p:nvPr>
        </p:nvPicPr>
        <p:blipFill rotWithShape="1">
          <a:blip r:embed="rId7"/>
          <a:srcRect l="22878" t="18094" r="48637" b="-14603"/>
          <a:stretch>
            <a:fillRect/>
          </a:stretch>
        </p:blipFill>
        <p:spPr>
          <a:xfrm>
            <a:off x="1500178" y="1495377"/>
            <a:ext cx="1993172" cy="3798518"/>
          </a:xfrm>
          <a:prstGeom prst="rect">
            <a:avLst/>
          </a:prstGeom>
        </p:spPr>
      </p:pic>
      <p:grpSp>
        <p:nvGrpSpPr>
          <p:cNvPr id="8" name="グループ化 7"/>
          <p:cNvGrpSpPr/>
          <p:nvPr/>
        </p:nvGrpSpPr>
        <p:grpSpPr>
          <a:xfrm>
            <a:off x="7274022" y="2757143"/>
            <a:ext cx="1490027" cy="1967622"/>
            <a:chOff x="7274022" y="2757143"/>
            <a:chExt cx="1490027" cy="1967622"/>
          </a:xfrm>
        </p:grpSpPr>
        <p:cxnSp>
          <p:nvCxnSpPr>
            <p:cNvPr id="36" name="直線矢印コネクタ 35"/>
            <p:cNvCxnSpPr/>
            <p:nvPr/>
          </p:nvCxnSpPr>
          <p:spPr>
            <a:xfrm>
              <a:off x="7444761" y="3282846"/>
              <a:ext cx="0" cy="1441919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 w="med" len="med"/>
              <a:tailEnd type="triangl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テキスト ボックス 37"/>
            <p:cNvSpPr txBox="1"/>
            <p:nvPr/>
          </p:nvSpPr>
          <p:spPr>
            <a:xfrm>
              <a:off x="7274022" y="2965067"/>
              <a:ext cx="44755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ja-JP" altLang="en-US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３</a:t>
              </a:r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21582" y="2757143"/>
              <a:ext cx="1042467" cy="12466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8285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241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251"/>
                            </p:stCondLst>
                            <p:childTnLst>
                              <p:par>
                                <p:cTn id="12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7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4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A4C40-1FD3-B245-AE86-E18962D1310A}" type="slidenum">
              <a:rPr lang="en-US" smtClean="0"/>
              <a:t>4</a:t>
            </a:fld>
            <a:endParaRPr lang="en-US" dirty="0"/>
          </a:p>
        </p:txBody>
      </p:sp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50" y="901256"/>
            <a:ext cx="8907050" cy="29430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resolution at 360-degree surveillance area</a:t>
            </a:r>
          </a:p>
        </p:txBody>
      </p:sp>
      <p:sp>
        <p:nvSpPr>
          <p:cNvPr id="18" name="テキスト ボックス 17"/>
          <p:cNvSpPr txBox="1"/>
          <p:nvPr/>
        </p:nvSpPr>
        <p:spPr>
          <a:xfrm>
            <a:off x="320301" y="1094634"/>
            <a:ext cx="8763418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 defTabSz="913154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ja-JP" sz="2000" b="1" dirty="0" smtClean="0">
                <a:ln w="1905"/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Enables sharp rendering image of objects and people compare with leading brand </a:t>
            </a:r>
          </a:p>
        </p:txBody>
      </p:sp>
      <p:sp>
        <p:nvSpPr>
          <p:cNvPr id="21" name="正方形/長方形 20"/>
          <p:cNvSpPr/>
          <p:nvPr/>
        </p:nvSpPr>
        <p:spPr>
          <a:xfrm>
            <a:off x="1127463" y="1490708"/>
            <a:ext cx="340993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entury Gothic" panose="020B0502020202020204" pitchFamily="34" charset="0"/>
              </a:rPr>
              <a:t>Leading brand</a:t>
            </a:r>
            <a:r>
              <a:rPr lang="ja-JP" altLang="en-US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entury Gothic" panose="020B0502020202020204" pitchFamily="34" charset="0"/>
              </a:rPr>
              <a:t>　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entury Gothic" panose="020B0502020202020204" pitchFamily="34" charset="0"/>
              </a:rPr>
              <a:t>9MP camera</a:t>
            </a:r>
            <a:endParaRPr lang="en-US" altLang="ja-JP" b="1" dirty="0">
              <a:ln w="12700">
                <a:noFill/>
                <a:prstDash val="solid"/>
              </a:ln>
              <a:solidFill>
                <a:srgbClr val="0000FF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22" name="正方形/長方形 21"/>
          <p:cNvSpPr/>
          <p:nvPr/>
        </p:nvSpPr>
        <p:spPr>
          <a:xfrm>
            <a:off x="4539549" y="1499680"/>
            <a:ext cx="335232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New </a:t>
            </a:r>
            <a:r>
              <a:rPr lang="en-US" altLang="ja-JP" b="1" dirty="0" err="1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i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-PRO extreme</a:t>
            </a:r>
            <a:r>
              <a:rPr lang="ja-JP" altLang="en-US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　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9MP  camera </a:t>
            </a:r>
          </a:p>
        </p:txBody>
      </p:sp>
      <p:pic>
        <p:nvPicPr>
          <p:cNvPr id="5" name="S01-全方位カメラ距離解像度感比較_Axis-M3048P vs Pana-X4571L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3107.26" end="7250.824"/>
                </p14:media>
              </p:ext>
            </p:extLst>
          </p:nvPr>
        </p:nvPicPr>
        <p:blipFill rotWithShape="1">
          <a:blip r:embed="rId5"/>
          <a:srcRect t="16183"/>
          <a:stretch>
            <a:fillRect/>
          </a:stretch>
        </p:blipFill>
        <p:spPr>
          <a:xfrm>
            <a:off x="1398336" y="1798485"/>
            <a:ext cx="6278119" cy="2959946"/>
          </a:xfrm>
          <a:prstGeom prst="rect">
            <a:avLst/>
          </a:prstGeom>
        </p:spPr>
      </p:pic>
      <p:grpSp>
        <p:nvGrpSpPr>
          <p:cNvPr id="6" name="グループ化 5"/>
          <p:cNvGrpSpPr/>
          <p:nvPr/>
        </p:nvGrpSpPr>
        <p:grpSpPr>
          <a:xfrm>
            <a:off x="3672299" y="1771704"/>
            <a:ext cx="1713003" cy="1202862"/>
            <a:chOff x="3672299" y="1771704"/>
            <a:chExt cx="1713003" cy="1202862"/>
          </a:xfrm>
        </p:grpSpPr>
        <p:pic>
          <p:nvPicPr>
            <p:cNvPr id="2057" name="Picture 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2299" y="2020479"/>
              <a:ext cx="741363" cy="954087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8" name="Picture 10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9177" y="2011852"/>
              <a:ext cx="746125" cy="954087"/>
            </a:xfrm>
            <a:prstGeom prst="rect">
              <a:avLst/>
            </a:prstGeom>
            <a:noFill/>
            <a:ln w="2857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テキスト ボックス 22"/>
            <p:cNvSpPr txBox="1"/>
            <p:nvPr/>
          </p:nvSpPr>
          <p:spPr>
            <a:xfrm>
              <a:off x="4285670" y="1771704"/>
              <a:ext cx="43313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9m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3651093" y="3140370"/>
            <a:ext cx="1776143" cy="1543909"/>
            <a:chOff x="3651093" y="3140370"/>
            <a:chExt cx="1776143" cy="1543909"/>
          </a:xfrm>
        </p:grpSpPr>
        <p:pic>
          <p:nvPicPr>
            <p:cNvPr id="2055" name="Picture 7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3459" y="3416061"/>
              <a:ext cx="783777" cy="1268218"/>
            </a:xfrm>
            <a:prstGeom prst="rect">
              <a:avLst/>
            </a:prstGeom>
            <a:noFill/>
            <a:ln w="2857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6" name="Picture 8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093" y="3416061"/>
              <a:ext cx="783777" cy="1268217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テキスト ボックス 23"/>
            <p:cNvSpPr txBox="1"/>
            <p:nvPr/>
          </p:nvSpPr>
          <p:spPr>
            <a:xfrm>
              <a:off x="4322916" y="3140370"/>
              <a:ext cx="42191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kumimoji="1" lang="en-US" altLang="ja-JP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3m</a:t>
              </a:r>
              <a:endParaRPr kumimoji="1" lang="ja-JP" alt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707" y="1849927"/>
            <a:ext cx="114617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092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174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正方形/長方形 4"/>
          <p:cNvSpPr/>
          <p:nvPr/>
        </p:nvSpPr>
        <p:spPr>
          <a:xfrm>
            <a:off x="545889" y="1092953"/>
            <a:ext cx="8334640" cy="1077208"/>
          </a:xfrm>
          <a:prstGeom prst="rect">
            <a:avLst/>
          </a:prstGeom>
        </p:spPr>
        <p:txBody>
          <a:bodyPr wrap="square" lIns="91429" tIns="45715" rIns="91429" bIns="45715">
            <a:spAutoFit/>
          </a:bodyPr>
          <a:lstStyle/>
          <a:p>
            <a:pPr algn="l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Automatically </a:t>
            </a:r>
            <a:r>
              <a: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optimizes </a:t>
            </a: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camera parameters </a:t>
            </a:r>
            <a:r>
              <a: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for best tuned image for various </a:t>
            </a: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scenes, using techniques like Full Auto Shutter &amp; Iris control, Backlit compensation , auto image stabilization.</a:t>
            </a:r>
          </a:p>
          <a:p>
            <a:pPr algn="l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Also can detect </a:t>
            </a:r>
            <a:r>
              <a:rPr lang="en-US" altLang="ja-JP" sz="1600" b="1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characteristics and movement within the scene to optimize camera settings to provide best fit picture </a:t>
            </a: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quality.</a:t>
            </a:r>
          </a:p>
        </p:txBody>
      </p:sp>
      <p:sp>
        <p:nvSpPr>
          <p:cNvPr id="6" name="正方形/長方形 5"/>
          <p:cNvSpPr/>
          <p:nvPr/>
        </p:nvSpPr>
        <p:spPr>
          <a:xfrm>
            <a:off x="339591" y="739089"/>
            <a:ext cx="6929113" cy="400099"/>
          </a:xfrm>
          <a:prstGeom prst="rect">
            <a:avLst/>
          </a:prstGeom>
        </p:spPr>
        <p:txBody>
          <a:bodyPr wrap="square" lIns="91429" tIns="45715" rIns="91429" bIns="45715">
            <a:spAutoFit/>
          </a:bodyPr>
          <a:lstStyle/>
          <a:p>
            <a:pPr marL="342900" indent="-342900" algn="l" eaLnBrk="0" hangingPunct="0">
              <a:buFont typeface="Wingdings" panose="05000000000000000000" pitchFamily="2" charset="2"/>
              <a:buChar char="ü"/>
            </a:pP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Intelligent auto mode </a:t>
            </a:r>
            <a:r>
              <a:rPr lang="en-US" altLang="ja-JP" sz="2000" b="1" u="sng" dirty="0">
                <a:effectLst/>
                <a:latin typeface="Calibri" panose="020F0502020204030204" pitchFamily="34" charset="0"/>
                <a:ea typeface="Meiryo UI" panose="020B0604030504040204" pitchFamily="50" charset="-128"/>
                <a:cs typeface="Calibri" panose="020F0502020204030204" pitchFamily="34" charset="0"/>
              </a:rPr>
              <a:t>sharp images of moving objects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889" y="826514"/>
            <a:ext cx="417685" cy="312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グループ化 3"/>
          <p:cNvGrpSpPr/>
          <p:nvPr/>
        </p:nvGrpSpPr>
        <p:grpSpPr>
          <a:xfrm>
            <a:off x="160420" y="2194784"/>
            <a:ext cx="4088290" cy="2444780"/>
            <a:chOff x="368966" y="2194784"/>
            <a:chExt cx="4088290" cy="2444780"/>
          </a:xfrm>
        </p:grpSpPr>
        <p:sp>
          <p:nvSpPr>
            <p:cNvPr id="24" name="正方形/長方形 23"/>
            <p:cNvSpPr/>
            <p:nvPr/>
          </p:nvSpPr>
          <p:spPr>
            <a:xfrm>
              <a:off x="368966" y="3078222"/>
              <a:ext cx="130257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WV-SFN480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sp>
          <p:nvSpPr>
            <p:cNvPr id="31" name="正方形/長方形 30"/>
            <p:cNvSpPr/>
            <p:nvPr/>
          </p:nvSpPr>
          <p:spPr>
            <a:xfrm>
              <a:off x="3165972" y="2631085"/>
              <a:ext cx="347918" cy="588044"/>
            </a:xfrm>
            <a:prstGeom prst="rect">
              <a:avLst/>
            </a:prstGeom>
            <a:noFill/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  <p:pic>
          <p:nvPicPr>
            <p:cNvPr id="32" name="図 31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1573205" y="2194784"/>
              <a:ext cx="2444822" cy="2444780"/>
            </a:xfrm>
            <a:prstGeom prst="rect">
              <a:avLst/>
            </a:prstGeom>
          </p:spPr>
        </p:pic>
        <p:pic>
          <p:nvPicPr>
            <p:cNvPr id="33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233" t="21974" b="8110"/>
            <a:stretch/>
          </p:blipFill>
          <p:spPr bwMode="auto">
            <a:xfrm rot="10800000">
              <a:off x="3419328" y="2793277"/>
              <a:ext cx="1037928" cy="1524355"/>
            </a:xfrm>
            <a:prstGeom prst="rect">
              <a:avLst/>
            </a:prstGeom>
            <a:noFill/>
            <a:ln w="1905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34" name="正方形/長方形 33"/>
            <p:cNvSpPr/>
            <p:nvPr/>
          </p:nvSpPr>
          <p:spPr>
            <a:xfrm>
              <a:off x="2595113" y="2786662"/>
              <a:ext cx="330254" cy="553170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4346552" y="2196676"/>
            <a:ext cx="4867646" cy="2442888"/>
            <a:chOff x="4932085" y="2196676"/>
            <a:chExt cx="4867646" cy="2442888"/>
          </a:xfrm>
        </p:grpSpPr>
        <p:sp>
          <p:nvSpPr>
            <p:cNvPr id="28" name="正方形/長方形 27"/>
            <p:cNvSpPr/>
            <p:nvPr/>
          </p:nvSpPr>
          <p:spPr>
            <a:xfrm>
              <a:off x="7961326" y="2914107"/>
              <a:ext cx="1838405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New </a:t>
              </a:r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i-PRO extreme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with </a:t>
              </a:r>
              <a:r>
                <a:rPr lang="en-US" altLang="ja-JP" b="1" dirty="0" err="1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iA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35" name="直線矢印コネクタ 34"/>
            <p:cNvCxnSpPr/>
            <p:nvPr/>
          </p:nvCxnSpPr>
          <p:spPr>
            <a:xfrm flipV="1">
              <a:off x="6253900" y="3067051"/>
              <a:ext cx="9291" cy="162715"/>
            </a:xfrm>
            <a:prstGeom prst="straightConnector1">
              <a:avLst/>
            </a:prstGeom>
            <a:ln w="19050">
              <a:solidFill>
                <a:schemeClr val="tx1">
                  <a:lumMod val="60000"/>
                  <a:lumOff val="40000"/>
                </a:schemeClr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正方形/長方形 35"/>
            <p:cNvSpPr/>
            <p:nvPr/>
          </p:nvSpPr>
          <p:spPr>
            <a:xfrm>
              <a:off x="6263334" y="2678622"/>
              <a:ext cx="341039" cy="587589"/>
            </a:xfrm>
            <a:prstGeom prst="rect">
              <a:avLst/>
            </a:prstGeom>
            <a:noFill/>
            <a:ln w="1905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  <p:pic>
          <p:nvPicPr>
            <p:cNvPr id="37" name="図 3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5562243" y="2196676"/>
              <a:ext cx="2444557" cy="2442888"/>
            </a:xfrm>
            <a:prstGeom prst="rect">
              <a:avLst/>
            </a:prstGeom>
          </p:spPr>
        </p:pic>
        <p:pic>
          <p:nvPicPr>
            <p:cNvPr id="38" name="Picture 3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35" t="23496" r="14141" b="3292"/>
            <a:stretch/>
          </p:blipFill>
          <p:spPr bwMode="auto">
            <a:xfrm rot="10800000">
              <a:off x="4932085" y="2786661"/>
              <a:ext cx="941073" cy="1502481"/>
            </a:xfrm>
            <a:prstGeom prst="rect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40" name="正方形/長方形 39"/>
            <p:cNvSpPr/>
            <p:nvPr/>
          </p:nvSpPr>
          <p:spPr>
            <a:xfrm>
              <a:off x="6835952" y="2637402"/>
              <a:ext cx="329998" cy="552742"/>
            </a:xfrm>
            <a:prstGeom prst="rect">
              <a:avLst/>
            </a:pr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392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49" y="856470"/>
            <a:ext cx="8001449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fr-FR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</a:t>
            </a: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sensitivity with built-in IR LED</a:t>
            </a:r>
            <a:r>
              <a:rPr lang="en-US" altLang="ja-JP" sz="20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</a:t>
            </a:r>
            <a:endParaRPr lang="fr-FR" altLang="ja-JP" sz="16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</a:t>
            </a:r>
            <a:r>
              <a:rPr lang="en-US" altLang="ja-JP" b="1" dirty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Visibility                       </a:t>
            </a:r>
            <a:r>
              <a:rPr lang="en-US" altLang="ja-JP" sz="1800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WV-X4571L/X4571LM</a:t>
            </a:r>
            <a:endParaRPr lang="en-US" sz="1800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6</a:t>
            </a:fld>
            <a:endParaRPr lang="en-US" sz="1000" dirty="0">
              <a:latin typeface="Calibri" panose="020F0502020204030204" pitchFamily="34" charset="0"/>
            </a:endParaRPr>
          </a:p>
        </p:txBody>
      </p:sp>
      <p:grpSp>
        <p:nvGrpSpPr>
          <p:cNvPr id="15" name="グループ化 14"/>
          <p:cNvGrpSpPr/>
          <p:nvPr/>
        </p:nvGrpSpPr>
        <p:grpSpPr>
          <a:xfrm>
            <a:off x="1889064" y="1519935"/>
            <a:ext cx="2711689" cy="2982079"/>
            <a:chOff x="1889064" y="1519935"/>
            <a:chExt cx="2711689" cy="2982079"/>
          </a:xfrm>
        </p:grpSpPr>
        <p:sp>
          <p:nvSpPr>
            <p:cNvPr id="26" name="正方形/長方形 25"/>
            <p:cNvSpPr/>
            <p:nvPr/>
          </p:nvSpPr>
          <p:spPr>
            <a:xfrm>
              <a:off x="2495719" y="1519935"/>
              <a:ext cx="1302574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IR OFF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pic>
          <p:nvPicPr>
            <p:cNvPr id="3" name="Picture 3" descr="\\pcc-ad.pcc.mei.co.jp\share$\40-職能\セキュリティ\セキュリティ・サウンド広報宣伝\9M全方位\S07-IR-LED比較\照明なし_IP101-T1_Pana-X4571L_IR-off_WDR-on_vlcsnap-00h00m07s_vlc-record-2018-02-21-19h09m33s-rtsp___192.168.0.101.avi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9064" y="1775824"/>
              <a:ext cx="2711689" cy="27261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グループ化 15"/>
          <p:cNvGrpSpPr/>
          <p:nvPr/>
        </p:nvGrpSpPr>
        <p:grpSpPr>
          <a:xfrm>
            <a:off x="4755803" y="1488367"/>
            <a:ext cx="2691477" cy="3013647"/>
            <a:chOff x="4755803" y="1488367"/>
            <a:chExt cx="2691477" cy="3013647"/>
          </a:xfrm>
        </p:grpSpPr>
        <p:sp>
          <p:nvSpPr>
            <p:cNvPr id="27" name="正方形/長方形 26"/>
            <p:cNvSpPr/>
            <p:nvPr/>
          </p:nvSpPr>
          <p:spPr>
            <a:xfrm>
              <a:off x="5564842" y="1488367"/>
              <a:ext cx="1302574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IR ON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pic>
          <p:nvPicPr>
            <p:cNvPr id="1028" name="Picture 4" descr="\\pcc-ad.pcc.mei.co.jp\share$\40-職能\セキュリティ\セキュリティ・サウンド広報宣伝\9M全方位\S07-IR-LED比較\静止状態_IP101-T2_Pana-X4571L_IR-on_WDR-on_vlcsnap-00h00m12s_vlc-record-2018-02-21-19h16m18s-rtsp___192.168.0.101.avi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5803" y="1796144"/>
              <a:ext cx="2691477" cy="27058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グループ化 12"/>
          <p:cNvGrpSpPr/>
          <p:nvPr/>
        </p:nvGrpSpPr>
        <p:grpSpPr>
          <a:xfrm>
            <a:off x="6533230" y="1642255"/>
            <a:ext cx="2361599" cy="1863996"/>
            <a:chOff x="6533230" y="1642255"/>
            <a:chExt cx="2361599" cy="1863996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81966" y="1663663"/>
              <a:ext cx="1312863" cy="1803400"/>
            </a:xfrm>
            <a:prstGeom prst="rect">
              <a:avLst/>
            </a:prstGeom>
            <a:noFill/>
            <a:ln w="2857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正方形/長方形 3"/>
            <p:cNvSpPr/>
            <p:nvPr/>
          </p:nvSpPr>
          <p:spPr>
            <a:xfrm>
              <a:off x="6533230" y="2005374"/>
              <a:ext cx="290086" cy="416209"/>
            </a:xfrm>
            <a:prstGeom prst="rect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  <p:cxnSp>
          <p:nvCxnSpPr>
            <p:cNvPr id="8" name="直線コネクタ 7"/>
            <p:cNvCxnSpPr/>
            <p:nvPr/>
          </p:nvCxnSpPr>
          <p:spPr>
            <a:xfrm flipV="1">
              <a:off x="6533230" y="1642255"/>
              <a:ext cx="1048736" cy="363120"/>
            </a:xfrm>
            <a:prstGeom prst="line">
              <a:avLst/>
            </a:prstGeom>
            <a:ln>
              <a:solidFill>
                <a:srgbClr val="0000FF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線コネクタ 22"/>
            <p:cNvCxnSpPr/>
            <p:nvPr/>
          </p:nvCxnSpPr>
          <p:spPr>
            <a:xfrm>
              <a:off x="6533230" y="2421583"/>
              <a:ext cx="1048736" cy="1084668"/>
            </a:xfrm>
            <a:prstGeom prst="line">
              <a:avLst/>
            </a:prstGeom>
            <a:ln>
              <a:solidFill>
                <a:srgbClr val="0000FF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グループ化 13"/>
          <p:cNvGrpSpPr/>
          <p:nvPr/>
        </p:nvGrpSpPr>
        <p:grpSpPr>
          <a:xfrm>
            <a:off x="171641" y="1607944"/>
            <a:ext cx="1501356" cy="1995978"/>
            <a:chOff x="171641" y="1607944"/>
            <a:chExt cx="1501356" cy="1995978"/>
          </a:xfrm>
        </p:grpSpPr>
        <p:pic>
          <p:nvPicPr>
            <p:cNvPr id="1029" name="Picture 5" descr="\\pcc-ad.pcc.mei.co.jp\share$\40-職能\セキュリティ\セキュリティ・サウンド広報宣伝\9M全方位\S07-IR-LED比較\照明ありカラー_IP101-T3_Pana-X4571L_IR-off_WDR-off_vlcsnap-00h03m02s_vlc-record-2018-02-21-19h21m29s-rtsp___192.168.0.101.avi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641" y="1607944"/>
              <a:ext cx="1501356" cy="15093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正方形/長方形 27"/>
            <p:cNvSpPr/>
            <p:nvPr/>
          </p:nvSpPr>
          <p:spPr>
            <a:xfrm>
              <a:off x="193073" y="3080702"/>
              <a:ext cx="130257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chemeClr val="tx2"/>
                  </a:solidFill>
                  <a:effectLst/>
                  <a:latin typeface="Calibri" panose="020F0502020204030204" pitchFamily="34" charset="0"/>
                </a:rPr>
                <a:t>Normal light condition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chemeClr val="tx2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sp>
        <p:nvSpPr>
          <p:cNvPr id="31" name="正方形/長方形 30"/>
          <p:cNvSpPr/>
          <p:nvPr/>
        </p:nvSpPr>
        <p:spPr>
          <a:xfrm>
            <a:off x="652323" y="1150603"/>
            <a:ext cx="86159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Enables to visible objects with built-in IR light even 0 lux of dark condition</a:t>
            </a:r>
          </a:p>
        </p:txBody>
      </p:sp>
    </p:spTree>
    <p:extLst>
      <p:ext uri="{BB962C8B-B14F-4D97-AF65-F5344CB8AC3E}">
        <p14:creationId xmlns:p14="http://schemas.microsoft.com/office/powerpoint/2010/main" val="194409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グループ化 41"/>
          <p:cNvGrpSpPr/>
          <p:nvPr/>
        </p:nvGrpSpPr>
        <p:grpSpPr>
          <a:xfrm>
            <a:off x="4883019" y="1641533"/>
            <a:ext cx="2691477" cy="2987697"/>
            <a:chOff x="4883019" y="1641533"/>
            <a:chExt cx="2691477" cy="2987697"/>
          </a:xfrm>
        </p:grpSpPr>
        <p:pic>
          <p:nvPicPr>
            <p:cNvPr id="1028" name="Picture 4" descr="\\pcc-ad.pcc.mei.co.jp\share$\40-職能\セキュリティ\セキュリティ・サウンド広報宣伝\9M全方位\S07-IR-LED比較\静止状態_IP101-T2_Pana-X4571L_IR-on_WDR-on_vlcsnap-00h00m12s_vlc-record-2018-02-21-19h16m18s-rtsp___192.168.0.101.avi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3019" y="1923360"/>
              <a:ext cx="2691477" cy="2705870"/>
            </a:xfrm>
            <a:prstGeom prst="rect">
              <a:avLst/>
            </a:prstGeom>
            <a:noFill/>
            <a:ln>
              <a:solidFill>
                <a:schemeClr val="tx1"/>
              </a:solidFill>
              <a:prstDash val="sysDot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正方形/長方形 34"/>
            <p:cNvSpPr/>
            <p:nvPr/>
          </p:nvSpPr>
          <p:spPr>
            <a:xfrm>
              <a:off x="5836501" y="1641533"/>
              <a:ext cx="1302574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IR ON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49" y="856470"/>
            <a:ext cx="8001449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fr-FR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</a:t>
            </a: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sensitivity with built-in IR LED</a:t>
            </a:r>
            <a:r>
              <a:rPr lang="en-US" altLang="ja-JP" sz="20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</a:t>
            </a:r>
            <a:endParaRPr lang="fr-FR" altLang="ja-JP" sz="16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正方形/長方形 24"/>
          <p:cNvSpPr/>
          <p:nvPr/>
        </p:nvSpPr>
        <p:spPr>
          <a:xfrm>
            <a:off x="2987899" y="-1324614"/>
            <a:ext cx="86159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Enables to visible objects with built-in IR light even 0 lux of dark condition</a:t>
            </a:r>
          </a:p>
        </p:txBody>
      </p:sp>
      <p:sp>
        <p:nvSpPr>
          <p:cNvPr id="1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</a:t>
            </a:r>
            <a:r>
              <a:rPr lang="en-US" altLang="ja-JP" b="1" dirty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Visibility                       </a:t>
            </a:r>
            <a:r>
              <a:rPr lang="en-US" altLang="ja-JP" sz="1800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WV-X4571L/X4571LM</a:t>
            </a:r>
            <a:endParaRPr lang="en-US" sz="1800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7</a:t>
            </a:fld>
            <a:endParaRPr lang="en-US" sz="1000" dirty="0">
              <a:latin typeface="Calibri" panose="020F0502020204030204" pitchFamily="34" charset="0"/>
            </a:endParaRPr>
          </a:p>
        </p:txBody>
      </p:sp>
      <p:grpSp>
        <p:nvGrpSpPr>
          <p:cNvPr id="10" name="グループ化 9"/>
          <p:cNvGrpSpPr/>
          <p:nvPr/>
        </p:nvGrpSpPr>
        <p:grpSpPr>
          <a:xfrm>
            <a:off x="4584917" y="1907686"/>
            <a:ext cx="2365615" cy="1819074"/>
            <a:chOff x="4457701" y="1780470"/>
            <a:chExt cx="2365615" cy="1819074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7701" y="1796144"/>
              <a:ext cx="1312863" cy="1803400"/>
            </a:xfrm>
            <a:prstGeom prst="rect">
              <a:avLst/>
            </a:prstGeom>
            <a:noFill/>
            <a:ln w="28575">
              <a:solidFill>
                <a:srgbClr val="0000FF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正方形/長方形 3"/>
            <p:cNvSpPr/>
            <p:nvPr/>
          </p:nvSpPr>
          <p:spPr>
            <a:xfrm>
              <a:off x="6533230" y="2005374"/>
              <a:ext cx="290086" cy="416209"/>
            </a:xfrm>
            <a:prstGeom prst="rect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  <p:cxnSp>
          <p:nvCxnSpPr>
            <p:cNvPr id="8" name="直線コネクタ 7"/>
            <p:cNvCxnSpPr/>
            <p:nvPr/>
          </p:nvCxnSpPr>
          <p:spPr>
            <a:xfrm flipH="1" flipV="1">
              <a:off x="5770564" y="1780470"/>
              <a:ext cx="1052752" cy="209230"/>
            </a:xfrm>
            <a:prstGeom prst="line">
              <a:avLst/>
            </a:prstGeom>
            <a:ln>
              <a:solidFill>
                <a:srgbClr val="0000FF"/>
              </a:solidFill>
              <a:prstDash val="sysDot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線コネクタ 22"/>
            <p:cNvCxnSpPr/>
            <p:nvPr/>
          </p:nvCxnSpPr>
          <p:spPr>
            <a:xfrm flipV="1">
              <a:off x="5770564" y="2421583"/>
              <a:ext cx="1048736" cy="1177961"/>
            </a:xfrm>
            <a:prstGeom prst="line">
              <a:avLst/>
            </a:prstGeom>
            <a:ln>
              <a:solidFill>
                <a:srgbClr val="0000FF"/>
              </a:solidFill>
              <a:prstDash val="sysDot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正方形/長方形 20"/>
          <p:cNvSpPr/>
          <p:nvPr/>
        </p:nvSpPr>
        <p:spPr>
          <a:xfrm>
            <a:off x="4487019" y="1379826"/>
            <a:ext cx="43866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sz="1600" b="1" u="sng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New </a:t>
            </a:r>
            <a:r>
              <a:rPr lang="en-US" altLang="ja-JP" sz="1600" b="1" u="sng" dirty="0" err="1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i</a:t>
            </a:r>
            <a:r>
              <a:rPr lang="en-US" altLang="ja-JP" sz="1600" b="1" u="sng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-PRO extreme</a:t>
            </a:r>
            <a:r>
              <a:rPr lang="ja-JP" altLang="en-US" sz="1600" b="1" u="sng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　</a:t>
            </a:r>
            <a:r>
              <a:rPr lang="en-US" altLang="ja-JP" sz="1600" b="1" u="sng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9MP  camera</a:t>
            </a:r>
          </a:p>
        </p:txBody>
      </p:sp>
      <p:sp>
        <p:nvSpPr>
          <p:cNvPr id="2" name="正方形/長方形 1"/>
          <p:cNvSpPr/>
          <p:nvPr/>
        </p:nvSpPr>
        <p:spPr>
          <a:xfrm>
            <a:off x="628085" y="1379826"/>
            <a:ext cx="290229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sz="1600" b="1" u="sng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Leading brand 9MP  camera</a:t>
            </a:r>
          </a:p>
        </p:txBody>
      </p:sp>
      <p:grpSp>
        <p:nvGrpSpPr>
          <p:cNvPr id="38" name="グループ化 37"/>
          <p:cNvGrpSpPr/>
          <p:nvPr/>
        </p:nvGrpSpPr>
        <p:grpSpPr>
          <a:xfrm>
            <a:off x="28355" y="1661750"/>
            <a:ext cx="9115645" cy="1634330"/>
            <a:chOff x="28355" y="1661750"/>
            <a:chExt cx="9115645" cy="1634330"/>
          </a:xfrm>
        </p:grpSpPr>
        <p:grpSp>
          <p:nvGrpSpPr>
            <p:cNvPr id="36" name="グループ化 35"/>
            <p:cNvGrpSpPr/>
            <p:nvPr/>
          </p:nvGrpSpPr>
          <p:grpSpPr>
            <a:xfrm>
              <a:off x="28355" y="1661750"/>
              <a:ext cx="1561910" cy="1592282"/>
              <a:chOff x="28355" y="1661750"/>
              <a:chExt cx="1561910" cy="1592282"/>
            </a:xfrm>
          </p:grpSpPr>
          <p:sp>
            <p:nvSpPr>
              <p:cNvPr id="32" name="正方形/長方形 31"/>
              <p:cNvSpPr/>
              <p:nvPr/>
            </p:nvSpPr>
            <p:spPr>
              <a:xfrm>
                <a:off x="28355" y="1661750"/>
                <a:ext cx="1561910" cy="2616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ja-JP" sz="1100" b="1" dirty="0" smtClean="0">
                    <a:ln w="12700">
                      <a:noFill/>
                      <a:prstDash val="solid"/>
                    </a:ln>
                    <a:solidFill>
                      <a:schemeClr val="tx2"/>
                    </a:solidFill>
                    <a:effectLst/>
                    <a:latin typeface="Calibri" panose="020F0502020204030204" pitchFamily="34" charset="0"/>
                  </a:rPr>
                  <a:t>Normal light condition</a:t>
                </a:r>
                <a:endParaRPr lang="en-US" altLang="ja-JP" sz="1100" b="1" dirty="0">
                  <a:ln w="12700">
                    <a:noFill/>
                    <a:prstDash val="solid"/>
                  </a:ln>
                  <a:solidFill>
                    <a:schemeClr val="tx2"/>
                  </a:solidFill>
                  <a:effectLst/>
                  <a:latin typeface="Calibri" panose="020F0502020204030204" pitchFamily="34" charset="0"/>
                </a:endParaRPr>
              </a:p>
            </p:txBody>
          </p:sp>
          <p:pic>
            <p:nvPicPr>
              <p:cNvPr id="3075" name="Picture 3" descr="\\pcc-ad.pcc.mei.co.jp\share$\40-職能\セキュリティ\セキュリティ・サウンド広報宣伝\9M全方位\S07-IR-LED比較\照明ありカラー_IP100-T1_Hanwha-PNF-9010R_vlcsnap-00h00m09s_vlc-record-2018-02-21-19h48m29s-rtsp___192.168.0.100_profile2_.avi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4776" y="1888614"/>
                <a:ext cx="1365418" cy="136541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37" name="グループ化 36"/>
            <p:cNvGrpSpPr/>
            <p:nvPr/>
          </p:nvGrpSpPr>
          <p:grpSpPr>
            <a:xfrm>
              <a:off x="7582090" y="1707198"/>
              <a:ext cx="1561910" cy="1588882"/>
              <a:chOff x="7582090" y="1707198"/>
              <a:chExt cx="1561910" cy="1588882"/>
            </a:xfrm>
          </p:grpSpPr>
          <p:pic>
            <p:nvPicPr>
              <p:cNvPr id="1029" name="Picture 5" descr="\\pcc-ad.pcc.mei.co.jp\share$\40-職能\セキュリティ\セキュリティ・サウンド広報宣伝\9M全方位\S07-IR-LED比較\照明ありカラー_IP101-T3_Pana-X4571L_IR-off_WDR-off_vlcsnap-00h03m02s_vlc-record-2018-02-21-19h21m29s-rtsp___192.168.0.101.avi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676455" y="1923360"/>
                <a:ext cx="1365418" cy="13727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正方形/長方形 32"/>
              <p:cNvSpPr/>
              <p:nvPr/>
            </p:nvSpPr>
            <p:spPr>
              <a:xfrm>
                <a:off x="7582090" y="1707198"/>
                <a:ext cx="1561910" cy="2616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ja-JP" sz="1100" b="1" dirty="0" smtClean="0">
                    <a:ln w="12700">
                      <a:noFill/>
                      <a:prstDash val="solid"/>
                    </a:ln>
                    <a:solidFill>
                      <a:schemeClr val="tx2"/>
                    </a:solidFill>
                    <a:effectLst/>
                    <a:latin typeface="Calibri" panose="020F0502020204030204" pitchFamily="34" charset="0"/>
                  </a:rPr>
                  <a:t>Normal light condition</a:t>
                </a:r>
                <a:endParaRPr lang="en-US" altLang="ja-JP" sz="1100" b="1" dirty="0">
                  <a:ln w="12700">
                    <a:noFill/>
                    <a:prstDash val="solid"/>
                  </a:ln>
                  <a:solidFill>
                    <a:schemeClr val="tx2"/>
                  </a:solidFill>
                  <a:effectLst/>
                  <a:latin typeface="Calibri" panose="020F0502020204030204" pitchFamily="34" charset="0"/>
                </a:endParaRPr>
              </a:p>
            </p:txBody>
          </p:sp>
        </p:grpSp>
      </p:grpSp>
      <p:grpSp>
        <p:nvGrpSpPr>
          <p:cNvPr id="41" name="グループ化 40"/>
          <p:cNvGrpSpPr/>
          <p:nvPr/>
        </p:nvGrpSpPr>
        <p:grpSpPr>
          <a:xfrm>
            <a:off x="1524707" y="1639664"/>
            <a:ext cx="2678199" cy="2927049"/>
            <a:chOff x="1524707" y="1639664"/>
            <a:chExt cx="2678199" cy="2927049"/>
          </a:xfrm>
        </p:grpSpPr>
        <p:pic>
          <p:nvPicPr>
            <p:cNvPr id="3074" name="Picture 2" descr="\\pcc-ad.pcc.mei.co.jp\share$\40-職能\セキュリティ\セキュリティ・サウンド広報宣伝\9M全方位\S07-IR-LED比較\静止状態_IP100-T2_Hanwha-PNF-9010R_IR-on_vlcsnap-00h00m09s_vlc-record-2018-02-21-19h51m05s-rtsp___192.168.0.100_profile2_.avi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4707" y="1888514"/>
              <a:ext cx="2678199" cy="26781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正方形/長方形 33"/>
            <p:cNvSpPr/>
            <p:nvPr/>
          </p:nvSpPr>
          <p:spPr>
            <a:xfrm>
              <a:off x="2336612" y="1639664"/>
              <a:ext cx="1302574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IR ON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22" name="グループ化 21"/>
          <p:cNvGrpSpPr/>
          <p:nvPr/>
        </p:nvGrpSpPr>
        <p:grpSpPr>
          <a:xfrm>
            <a:off x="1524707" y="1922797"/>
            <a:ext cx="2147446" cy="1754207"/>
            <a:chOff x="1524707" y="1922797"/>
            <a:chExt cx="2147446" cy="1754207"/>
          </a:xfrm>
        </p:grpSpPr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4707" y="1937347"/>
              <a:ext cx="1352109" cy="17225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正方形/長方形 10"/>
            <p:cNvSpPr/>
            <p:nvPr/>
          </p:nvSpPr>
          <p:spPr>
            <a:xfrm>
              <a:off x="3342290" y="1923360"/>
              <a:ext cx="329863" cy="417334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  <p:cxnSp>
          <p:nvCxnSpPr>
            <p:cNvPr id="18" name="直線コネクタ 17"/>
            <p:cNvCxnSpPr/>
            <p:nvPr/>
          </p:nvCxnSpPr>
          <p:spPr>
            <a:xfrm>
              <a:off x="2876816" y="1922797"/>
              <a:ext cx="465474" cy="0"/>
            </a:xfrm>
            <a:prstGeom prst="line">
              <a:avLst/>
            </a:prstGeom>
            <a:ln>
              <a:solidFill>
                <a:srgbClr val="FF0000"/>
              </a:solidFill>
              <a:prstDash val="sysDot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線コネクタ 39"/>
            <p:cNvCxnSpPr/>
            <p:nvPr/>
          </p:nvCxnSpPr>
          <p:spPr>
            <a:xfrm flipV="1">
              <a:off x="2900855" y="2329567"/>
              <a:ext cx="771298" cy="1347437"/>
            </a:xfrm>
            <a:prstGeom prst="line">
              <a:avLst/>
            </a:prstGeom>
            <a:ln>
              <a:solidFill>
                <a:srgbClr val="FF0000"/>
              </a:solidFill>
              <a:prstDash val="sysDot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正方形/長方形 49"/>
          <p:cNvSpPr/>
          <p:nvPr/>
        </p:nvSpPr>
        <p:spPr>
          <a:xfrm>
            <a:off x="528073" y="1132147"/>
            <a:ext cx="86159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Enables to visible objects </a:t>
            </a:r>
            <a:r>
              <a: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compare with leading brand at 0 </a:t>
            </a:r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lux of dark condition</a:t>
            </a:r>
          </a:p>
        </p:txBody>
      </p:sp>
    </p:spTree>
    <p:extLst>
      <p:ext uri="{BB962C8B-B14F-4D97-AF65-F5344CB8AC3E}">
        <p14:creationId xmlns:p14="http://schemas.microsoft.com/office/powerpoint/2010/main" val="309632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49" y="856470"/>
            <a:ext cx="2352427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fr-FR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</a:t>
            </a: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sensitivity</a:t>
            </a:r>
            <a:endParaRPr lang="fr-FR" altLang="ja-JP" sz="2000" b="1" u="sng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正方形/長方形 24"/>
          <p:cNvSpPr/>
          <p:nvPr/>
        </p:nvSpPr>
        <p:spPr>
          <a:xfrm>
            <a:off x="528073" y="1132147"/>
            <a:ext cx="70178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Enables to visible objects in </a:t>
            </a:r>
            <a:r>
              <a: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0.3 </a:t>
            </a:r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lux condition</a:t>
            </a:r>
          </a:p>
        </p:txBody>
      </p:sp>
      <p:sp>
        <p:nvSpPr>
          <p:cNvPr id="1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9" name="グループ化 48"/>
          <p:cNvGrpSpPr/>
          <p:nvPr/>
        </p:nvGrpSpPr>
        <p:grpSpPr>
          <a:xfrm>
            <a:off x="160420" y="1501479"/>
            <a:ext cx="4153455" cy="2935810"/>
            <a:chOff x="160420" y="1501479"/>
            <a:chExt cx="4153455" cy="2935810"/>
          </a:xfrm>
        </p:grpSpPr>
        <p:grpSp>
          <p:nvGrpSpPr>
            <p:cNvPr id="8" name="グループ化 7"/>
            <p:cNvGrpSpPr/>
            <p:nvPr/>
          </p:nvGrpSpPr>
          <p:grpSpPr>
            <a:xfrm>
              <a:off x="1491825" y="1501479"/>
              <a:ext cx="2822050" cy="2935810"/>
              <a:chOff x="1413162" y="1658028"/>
              <a:chExt cx="2592027" cy="2741016"/>
            </a:xfrm>
          </p:grpSpPr>
          <p:pic>
            <p:nvPicPr>
              <p:cNvPr id="33" name="Picture 3" descr="C:\Users\6749818\Desktop\360\9M\1214_取得画像\ATW\ハロゲン_0.3lx＿SDOFF\Resize\480_R.jpg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889" t="1335" r="812" b="117"/>
              <a:stretch/>
            </p:blipFill>
            <p:spPr bwMode="auto">
              <a:xfrm rot="10800000">
                <a:off x="1413162" y="1658028"/>
                <a:ext cx="2561389" cy="2741016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4" name="正方形/長方形 33"/>
              <p:cNvSpPr/>
              <p:nvPr/>
            </p:nvSpPr>
            <p:spPr>
              <a:xfrm>
                <a:off x="2467131" y="1781137"/>
                <a:ext cx="396675" cy="329478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ja-JP" altLang="en-US" dirty="0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5" name="直線矢印コネクタ 34"/>
              <p:cNvCxnSpPr>
                <a:stCxn id="34" idx="2"/>
                <a:endCxn id="36" idx="2"/>
              </p:cNvCxnSpPr>
              <p:nvPr/>
            </p:nvCxnSpPr>
            <p:spPr>
              <a:xfrm>
                <a:off x="2665469" y="2110615"/>
                <a:ext cx="592481" cy="1227486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36" name="Picture 3" descr="C:\Users\6749818\Desktop\360\9M\1214_取得画像\ATW\ハロゲン_0.3lx＿SDOFF\Resize\480_R.jp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3355" t="83389" r="39777" b="5617"/>
              <a:stretch/>
            </p:blipFill>
            <p:spPr bwMode="auto">
              <a:xfrm rot="10800000">
                <a:off x="2510713" y="3338101"/>
                <a:ext cx="1494476" cy="1029070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2" name="正方形/長方形 41"/>
            <p:cNvSpPr/>
            <p:nvPr/>
          </p:nvSpPr>
          <p:spPr>
            <a:xfrm>
              <a:off x="160420" y="2766926"/>
              <a:ext cx="130257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WV-SFN480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50" name="グループ化 49"/>
          <p:cNvGrpSpPr/>
          <p:nvPr/>
        </p:nvGrpSpPr>
        <p:grpSpPr>
          <a:xfrm>
            <a:off x="4403558" y="1501479"/>
            <a:ext cx="4810640" cy="2948557"/>
            <a:chOff x="4403558" y="1501479"/>
            <a:chExt cx="4810640" cy="2948557"/>
          </a:xfrm>
        </p:grpSpPr>
        <p:grpSp>
          <p:nvGrpSpPr>
            <p:cNvPr id="9" name="グループ化 8"/>
            <p:cNvGrpSpPr/>
            <p:nvPr/>
          </p:nvGrpSpPr>
          <p:grpSpPr>
            <a:xfrm>
              <a:off x="4403558" y="1501479"/>
              <a:ext cx="3104455" cy="2948557"/>
              <a:chOff x="5042767" y="1689900"/>
              <a:chExt cx="2986307" cy="2753763"/>
            </a:xfrm>
          </p:grpSpPr>
          <p:pic>
            <p:nvPicPr>
              <p:cNvPr id="37" name="Picture 2" descr="C:\Users\6749818\Desktop\360\9M\1214_取得画像\ATW\ハロゲン_0.3lx＿SDOFF\Resize\4171_R.jp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81" t="4993" r="204" b="560"/>
              <a:stretch/>
            </p:blipFill>
            <p:spPr bwMode="auto">
              <a:xfrm rot="10800000">
                <a:off x="5285594" y="1689900"/>
                <a:ext cx="2743480" cy="2753763"/>
              </a:xfrm>
              <a:prstGeom prst="rect">
                <a:avLst/>
              </a:prstGeom>
              <a:noFill/>
              <a:ln w="19050">
                <a:solidFill>
                  <a:srgbClr val="0000FF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38" name="直線矢印コネクタ 37"/>
              <p:cNvCxnSpPr>
                <a:stCxn id="41" idx="2"/>
                <a:endCxn id="40" idx="2"/>
              </p:cNvCxnSpPr>
              <p:nvPr/>
            </p:nvCxnSpPr>
            <p:spPr>
              <a:xfrm flipH="1">
                <a:off x="5774080" y="2263601"/>
                <a:ext cx="454271" cy="1120410"/>
              </a:xfrm>
              <a:prstGeom prst="straightConnector1">
                <a:avLst/>
              </a:prstGeom>
              <a:ln w="19050">
                <a:solidFill>
                  <a:srgbClr val="0000FF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0" name="Picture 2" descr="C:\Users\6749818\Desktop\360\9M\1214_取得画像\ATW\ハロゲン_0.3lx＿SDOFF\Resize\4171_R.jpg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209" t="79412" r="25583" b="8628"/>
              <a:stretch/>
            </p:blipFill>
            <p:spPr bwMode="auto">
              <a:xfrm rot="10800000">
                <a:off x="5042767" y="3384011"/>
                <a:ext cx="1462626" cy="1015030"/>
              </a:xfrm>
              <a:prstGeom prst="rect">
                <a:avLst/>
              </a:prstGeom>
              <a:noFill/>
              <a:ln w="19050">
                <a:solidFill>
                  <a:srgbClr val="0000FF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1" name="正方形/長方形 40"/>
              <p:cNvSpPr/>
              <p:nvPr/>
            </p:nvSpPr>
            <p:spPr>
              <a:xfrm>
                <a:off x="6030012" y="1934123"/>
                <a:ext cx="396675" cy="329478"/>
              </a:xfrm>
              <a:prstGeom prst="rect">
                <a:avLst/>
              </a:prstGeom>
              <a:noFill/>
              <a:ln w="19050">
                <a:solidFill>
                  <a:srgbClr val="0000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ja-JP" altLang="en-US" dirty="0">
                  <a:solidFill>
                    <a:srgbClr val="0000FF"/>
                  </a:solidFill>
                </a:endParaRPr>
              </a:p>
            </p:txBody>
          </p:sp>
        </p:grpSp>
        <p:sp>
          <p:nvSpPr>
            <p:cNvPr id="43" name="正方形/長方形 42"/>
            <p:cNvSpPr/>
            <p:nvPr/>
          </p:nvSpPr>
          <p:spPr>
            <a:xfrm>
              <a:off x="7375793" y="2914107"/>
              <a:ext cx="183840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New </a:t>
              </a:r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i-PRO extreme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7482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正方形/長方形 29"/>
          <p:cNvSpPr/>
          <p:nvPr/>
        </p:nvSpPr>
        <p:spPr>
          <a:xfrm>
            <a:off x="236949" y="856470"/>
            <a:ext cx="8772905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342900" indent="-34290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fr-FR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Super dynamic 108dB </a:t>
            </a:r>
            <a:endParaRPr lang="fr-FR" altLang="ja-JP" sz="2000" b="1" u="sng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正方形/長方形 24"/>
          <p:cNvSpPr/>
          <p:nvPr/>
        </p:nvSpPr>
        <p:spPr>
          <a:xfrm>
            <a:off x="528073" y="1132147"/>
            <a:ext cx="81194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Both bright and dark area are visible by super dynamic function.</a:t>
            </a:r>
            <a:endParaRPr lang="en-US" altLang="ja-JP" sz="18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Visibility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6" name="グループ化 5"/>
          <p:cNvGrpSpPr/>
          <p:nvPr/>
        </p:nvGrpSpPr>
        <p:grpSpPr>
          <a:xfrm>
            <a:off x="28006" y="1585064"/>
            <a:ext cx="4287343" cy="3088178"/>
            <a:chOff x="160420" y="1585064"/>
            <a:chExt cx="4287343" cy="3088178"/>
          </a:xfrm>
        </p:grpSpPr>
        <p:grpSp>
          <p:nvGrpSpPr>
            <p:cNvPr id="4" name="グループ化 3"/>
            <p:cNvGrpSpPr/>
            <p:nvPr/>
          </p:nvGrpSpPr>
          <p:grpSpPr>
            <a:xfrm>
              <a:off x="1376210" y="1585064"/>
              <a:ext cx="3071553" cy="3088178"/>
              <a:chOff x="830780" y="1594656"/>
              <a:chExt cx="3071553" cy="3088178"/>
            </a:xfrm>
          </p:grpSpPr>
          <p:pic>
            <p:nvPicPr>
              <p:cNvPr id="20" name="図 19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0800000">
                <a:off x="830780" y="1594656"/>
                <a:ext cx="3071553" cy="3088178"/>
              </a:xfrm>
              <a:prstGeom prst="rect">
                <a:avLst/>
              </a:prstGeom>
            </p:spPr>
          </p:pic>
          <p:sp>
            <p:nvSpPr>
              <p:cNvPr id="21" name="正方形/長方形 20"/>
              <p:cNvSpPr/>
              <p:nvPr/>
            </p:nvSpPr>
            <p:spPr>
              <a:xfrm>
                <a:off x="2465941" y="1601407"/>
                <a:ext cx="997695" cy="691520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ja-JP" altLang="en-US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26" name="正方形/長方形 25"/>
            <p:cNvSpPr/>
            <p:nvPr/>
          </p:nvSpPr>
          <p:spPr>
            <a:xfrm>
              <a:off x="160420" y="2766926"/>
              <a:ext cx="1302574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WV-SFN480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With SD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4435665" y="1585064"/>
            <a:ext cx="4722386" cy="3088178"/>
            <a:chOff x="4491812" y="1585064"/>
            <a:chExt cx="4722386" cy="3088178"/>
          </a:xfrm>
        </p:grpSpPr>
        <p:grpSp>
          <p:nvGrpSpPr>
            <p:cNvPr id="5" name="グループ化 4"/>
            <p:cNvGrpSpPr/>
            <p:nvPr/>
          </p:nvGrpSpPr>
          <p:grpSpPr>
            <a:xfrm>
              <a:off x="4491812" y="1585064"/>
              <a:ext cx="3071553" cy="3088178"/>
              <a:chOff x="5398185" y="1585064"/>
              <a:chExt cx="3071553" cy="3088178"/>
            </a:xfrm>
          </p:grpSpPr>
          <p:pic>
            <p:nvPicPr>
              <p:cNvPr id="23" name="図 22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0800000">
                <a:off x="5398185" y="1585064"/>
                <a:ext cx="3071553" cy="3088178"/>
              </a:xfrm>
              <a:prstGeom prst="rect">
                <a:avLst/>
              </a:prstGeom>
            </p:spPr>
          </p:pic>
          <p:sp>
            <p:nvSpPr>
              <p:cNvPr id="24" name="正方形/長方形 23"/>
              <p:cNvSpPr/>
              <p:nvPr/>
            </p:nvSpPr>
            <p:spPr>
              <a:xfrm>
                <a:off x="6830129" y="1598741"/>
                <a:ext cx="1170130" cy="648072"/>
              </a:xfrm>
              <a:prstGeom prst="rect">
                <a:avLst/>
              </a:prstGeom>
              <a:noFill/>
              <a:ln w="28575">
                <a:solidFill>
                  <a:schemeClr val="bg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ja-JP" altLang="en-US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27" name="正方形/長方形 26"/>
            <p:cNvSpPr/>
            <p:nvPr/>
          </p:nvSpPr>
          <p:spPr>
            <a:xfrm>
              <a:off x="7375793" y="2914107"/>
              <a:ext cx="1838405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ja-JP" b="1" dirty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New </a:t>
              </a:r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i-PRO extreme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9MP  camera </a:t>
              </a:r>
            </a:p>
            <a:p>
              <a:r>
                <a:rPr lang="en-US" altLang="ja-JP" b="1" dirty="0" smtClean="0">
                  <a:ln w="12700">
                    <a:noFill/>
                    <a:prstDash val="solid"/>
                  </a:ln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with SD</a:t>
              </a:r>
              <a:endPara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9617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6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グループ化 26"/>
          <p:cNvGrpSpPr/>
          <p:nvPr/>
        </p:nvGrpSpPr>
        <p:grpSpPr>
          <a:xfrm>
            <a:off x="988914" y="4287260"/>
            <a:ext cx="6006477" cy="462835"/>
            <a:chOff x="988914" y="4287260"/>
            <a:chExt cx="6006477" cy="462835"/>
          </a:xfrm>
        </p:grpSpPr>
        <p:grpSp>
          <p:nvGrpSpPr>
            <p:cNvPr id="7" name="グループ化 6"/>
            <p:cNvGrpSpPr/>
            <p:nvPr/>
          </p:nvGrpSpPr>
          <p:grpSpPr>
            <a:xfrm>
              <a:off x="988914" y="4287260"/>
              <a:ext cx="6006477" cy="462835"/>
              <a:chOff x="988914" y="4270482"/>
              <a:chExt cx="6006477" cy="462835"/>
            </a:xfrm>
          </p:grpSpPr>
          <p:pic>
            <p:nvPicPr>
              <p:cNvPr id="151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037282" y="4270870"/>
                <a:ext cx="187285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pic>
            <p:nvPicPr>
              <p:cNvPr id="180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225812" y="4270870"/>
                <a:ext cx="740308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pic>
            <p:nvPicPr>
              <p:cNvPr id="181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407963" y="4270870"/>
                <a:ext cx="1111076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170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170446" y="4363607"/>
                <a:ext cx="350663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30fps</a:t>
                </a:r>
                <a:endParaRPr lang="en-US" altLang="ja-JP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71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420360" y="4360003"/>
                <a:ext cx="341248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15fps</a:t>
                </a:r>
                <a:endParaRPr lang="ja-JP" altLang="en-US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pic>
            <p:nvPicPr>
              <p:cNvPr id="182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1699167" y="4270870"/>
                <a:ext cx="1797657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pic>
            <p:nvPicPr>
              <p:cNvPr id="116" name="Picture 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58293" y="4272339"/>
                <a:ext cx="3097264" cy="34766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73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817307" y="4376237"/>
                <a:ext cx="350221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7.5fps</a:t>
                </a:r>
                <a:endParaRPr lang="en-US" altLang="ja-JP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86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2413172" y="4374083"/>
                <a:ext cx="316093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3ps</a:t>
                </a:r>
                <a:endParaRPr lang="ja-JP" altLang="en-US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87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3266466" y="4371283"/>
                <a:ext cx="316093" cy="1692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/>
                <a:r>
                  <a:rPr lang="en-US" altLang="ja-JP" sz="5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1ps</a:t>
                </a:r>
                <a:endParaRPr lang="ja-JP" altLang="en-US" sz="5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101" name="正方形/長方形 100"/>
              <p:cNvSpPr/>
              <p:nvPr/>
            </p:nvSpPr>
            <p:spPr>
              <a:xfrm>
                <a:off x="4795218" y="4282035"/>
                <a:ext cx="2200173" cy="33796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ja-JP" altLang="en-US"/>
              </a:p>
            </p:txBody>
          </p:sp>
          <p:pic>
            <p:nvPicPr>
              <p:cNvPr id="76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52637" t="14034" r="1591" b="11918"/>
              <a:stretch>
                <a:fillRect/>
              </a:stretch>
            </p:blipFill>
            <p:spPr bwMode="auto">
              <a:xfrm>
                <a:off x="4607933" y="4270482"/>
                <a:ext cx="187285" cy="3469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81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428969" y="4576000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32sec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3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835496" y="4579429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64sec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4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2403539" y="4567237"/>
                <a:ext cx="333285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160sec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5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3233611" y="4567745"/>
                <a:ext cx="333285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480sec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6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1204560" y="4573587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16sec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  <p:sp>
            <p:nvSpPr>
              <p:cNvPr id="87" name="テキスト ボックス 20"/>
              <p:cNvSpPr txBox="1">
                <a:spLocks noChangeArrowheads="1"/>
              </p:cNvSpPr>
              <p:nvPr/>
            </p:nvSpPr>
            <p:spPr bwMode="auto">
              <a:xfrm>
                <a:off x="988914" y="4571174"/>
                <a:ext cx="307484" cy="153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anchor="t">
                <a:spAutoFit/>
              </a:bodyPr>
              <a:lstStyle>
                <a:lvl1pPr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 eaLnBrk="0" hangingPunct="0"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1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algn="l" eaLnBrk="1" hangingPunct="1"/>
                <a:r>
                  <a:rPr lang="en-US" altLang="ja-JP" sz="400" b="1" dirty="0" smtClean="0">
                    <a:solidFill>
                      <a:srgbClr val="0A54A0"/>
                    </a:solidFill>
                    <a:effectLst/>
                    <a:latin typeface="Calibri" panose="020F0502020204030204" pitchFamily="34" charset="0"/>
                    <a:ea typeface="Meiryo UI" pitchFamily="50" charset="-128"/>
                    <a:cs typeface="Meiryo UI" pitchFamily="50" charset="-128"/>
                  </a:rPr>
                  <a:t>4sec</a:t>
                </a:r>
                <a:endParaRPr lang="ja-JP" altLang="en-US" sz="400" b="1" dirty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endParaRPr>
              </a:p>
            </p:txBody>
          </p:sp>
        </p:grpSp>
        <p:sp>
          <p:nvSpPr>
            <p:cNvPr id="89" name="テキスト ボックス 20"/>
            <p:cNvSpPr txBox="1">
              <a:spLocks noChangeArrowheads="1"/>
            </p:cNvSpPr>
            <p:nvPr/>
          </p:nvSpPr>
          <p:spPr bwMode="auto">
            <a:xfrm>
              <a:off x="4060193" y="4383778"/>
              <a:ext cx="316093" cy="1692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 hangingPunct="1"/>
              <a:r>
                <a:rPr lang="en-US" altLang="ja-JP" sz="500" b="1" dirty="0" smtClean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rPr>
                <a:t>1ps</a:t>
              </a:r>
              <a:endParaRPr lang="ja-JP" altLang="en-US" sz="5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Meiryo UI" pitchFamily="50" charset="-128"/>
                <a:cs typeface="Meiryo UI" pitchFamily="50" charset="-128"/>
              </a:endParaRPr>
            </a:p>
          </p:txBody>
        </p:sp>
        <p:sp>
          <p:nvSpPr>
            <p:cNvPr id="90" name="テキスト ボックス 20"/>
            <p:cNvSpPr txBox="1">
              <a:spLocks noChangeArrowheads="1"/>
            </p:cNvSpPr>
            <p:nvPr/>
          </p:nvSpPr>
          <p:spPr bwMode="auto">
            <a:xfrm>
              <a:off x="4064857" y="4593765"/>
              <a:ext cx="333285" cy="153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anchor="t">
              <a:spAutoFit/>
            </a:bodyPr>
            <a:lstStyle>
              <a:lvl1pPr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l" eaLnBrk="1" hangingPunct="1"/>
              <a:r>
                <a:rPr lang="en-US" altLang="ja-JP" sz="400" b="1" dirty="0" smtClean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rPr>
                <a:t>480sec</a:t>
              </a:r>
              <a:endParaRPr lang="ja-JP" altLang="en-US" sz="4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Meiryo UI" pitchFamily="50" charset="-128"/>
                <a:cs typeface="Meiryo UI" pitchFamily="50" charset="-128"/>
              </a:endParaRPr>
            </a:p>
          </p:txBody>
        </p:sp>
        <p:sp>
          <p:nvSpPr>
            <p:cNvPr id="91" name="テキスト ボックス 20"/>
            <p:cNvSpPr txBox="1">
              <a:spLocks noChangeArrowheads="1"/>
            </p:cNvSpPr>
            <p:nvPr/>
          </p:nvSpPr>
          <p:spPr bwMode="auto">
            <a:xfrm>
              <a:off x="4602061" y="4592778"/>
              <a:ext cx="307484" cy="153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anchor="t">
              <a:spAutoFit/>
            </a:bodyPr>
            <a:lstStyle>
              <a:lvl1pPr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 eaLnBrk="0" hangingPunct="0"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1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l" eaLnBrk="1" hangingPunct="1"/>
              <a:r>
                <a:rPr lang="en-US" altLang="ja-JP" sz="400" b="1" dirty="0" smtClean="0">
                  <a:solidFill>
                    <a:srgbClr val="0A54A0"/>
                  </a:solidFill>
                  <a:effectLst/>
                  <a:latin typeface="Calibri" panose="020F0502020204030204" pitchFamily="34" charset="0"/>
                  <a:ea typeface="Meiryo UI" pitchFamily="50" charset="-128"/>
                  <a:cs typeface="Meiryo UI" pitchFamily="50" charset="-128"/>
                </a:rPr>
                <a:t>4sec</a:t>
              </a:r>
              <a:endParaRPr lang="ja-JP" altLang="en-US" sz="4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Meiryo UI" pitchFamily="50" charset="-128"/>
                <a:cs typeface="Meiryo UI" pitchFamily="50" charset="-128"/>
              </a:endParaRPr>
            </a:p>
          </p:txBody>
        </p:sp>
      </p:grpSp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Compression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1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正方形/長方形 4"/>
          <p:cNvSpPr>
            <a:spLocks noChangeArrowheads="1"/>
          </p:cNvSpPr>
          <p:nvPr/>
        </p:nvSpPr>
        <p:spPr bwMode="auto">
          <a:xfrm>
            <a:off x="105015" y="741388"/>
            <a:ext cx="8941013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marL="342900" indent="-342900" eaLnBrk="1" hangingPunct="1">
              <a:spcBef>
                <a:spcPct val="0"/>
              </a:spcBef>
              <a:buFont typeface="Wingdings" panose="05000000000000000000" pitchFamily="2" charset="2"/>
              <a:buChar char="ü"/>
            </a:pPr>
            <a:r>
              <a:rPr kumimoji="0" lang="en-US" altLang="ja-JP" sz="2000" b="1" u="sng" dirty="0" smtClean="0"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Smart coding Technology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With </a:t>
            </a:r>
            <a:r>
              <a:rPr kumimoji="0"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the latest bitrate reducing technology, GOP </a:t>
            </a: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control with new frame rate control , </a:t>
            </a:r>
            <a:r>
              <a:rPr kumimoji="0"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Auto-VIQS, </a:t>
            </a: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these </a:t>
            </a:r>
            <a:r>
              <a:rPr kumimoji="0"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cameras save the network bandwidth and the recorder disk </a:t>
            </a:r>
            <a:r>
              <a:rPr kumimoji="0"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  <a:cs typeface="Tahoma" pitchFamily="34" charset="0"/>
                <a:sym typeface="Lucida Grande"/>
              </a:rPr>
              <a:t>space.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HGPｺﾞｼｯｸE" pitchFamily="50" charset="-128"/>
              </a:rPr>
              <a:t>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cameras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reduce the amount of data by up to approx.</a:t>
            </a:r>
            <a:r>
              <a:rPr lang="en-US" altLang="ja-JP" sz="1200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12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95% for still scene and up to approx. 80% for moving scene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compared with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normal H.264 codec.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comparing with Panasonic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H.264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camera </a:t>
            </a:r>
            <a:r>
              <a:rPr lang="en-US" altLang="ja-JP" sz="12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(WV-SFV481 </a:t>
            </a:r>
            <a:r>
              <a:rPr lang="en-US" altLang="ja-JP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etc) , the amount of data  is reduced by </a:t>
            </a:r>
            <a:r>
              <a:rPr lang="en-US" altLang="ja-JP" sz="12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up to approx. 70% for moving scene and up to approx. 90% for still scene</a:t>
            </a:r>
            <a:r>
              <a:rPr lang="en-US" altLang="ja-JP" sz="12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ja-JP" altLang="en-US" sz="1200" b="1" dirty="0">
              <a:effectLst/>
              <a:latin typeface="Calibri" panose="020F0502020204030204" pitchFamily="34" charset="0"/>
              <a:ea typeface="Meiryo UI" panose="020B0604030504040204" pitchFamily="50" charset="-128"/>
              <a:cs typeface="Tahoma" panose="020B0604030504040204" pitchFamily="34" charset="0"/>
            </a:endParaRPr>
          </a:p>
        </p:txBody>
      </p:sp>
      <p:sp>
        <p:nvSpPr>
          <p:cNvPr id="25" name="テキスト ボックス 2"/>
          <p:cNvSpPr txBox="1">
            <a:spLocks noChangeAspect="1" noChangeArrowheads="1"/>
          </p:cNvSpPr>
          <p:nvPr/>
        </p:nvSpPr>
        <p:spPr bwMode="auto">
          <a:xfrm>
            <a:off x="811016" y="3615474"/>
            <a:ext cx="127263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I-frame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inserted </a:t>
            </a:r>
            <a:endParaRPr lang="en-US" altLang="ja-JP" sz="700" b="1" dirty="0" smtClean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regular </a:t>
            </a:r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intervals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 usual.</a:t>
            </a:r>
            <a:endParaRPr lang="ja-JP" altLang="en-US" sz="7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26" name="テキスト ボックス 10"/>
          <p:cNvSpPr txBox="1">
            <a:spLocks noChangeAspect="1" noChangeArrowheads="1"/>
          </p:cNvSpPr>
          <p:nvPr/>
        </p:nvSpPr>
        <p:spPr bwMode="auto">
          <a:xfrm>
            <a:off x="2849972" y="3616765"/>
            <a:ext cx="131660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I-frames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thinned </a:t>
            </a:r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down</a:t>
            </a:r>
          </a:p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7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reduce the amount of data.</a:t>
            </a:r>
            <a:endParaRPr lang="ja-JP" altLang="en-US" sz="7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40" name="テキスト ボックス 39"/>
          <p:cNvSpPr txBox="1"/>
          <p:nvPr/>
        </p:nvSpPr>
        <p:spPr>
          <a:xfrm>
            <a:off x="7773255" y="4385000"/>
            <a:ext cx="13333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ja-JP" sz="10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*Simulated image</a:t>
            </a:r>
            <a:endParaRPr lang="en-US" altLang="ja-JP" sz="10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6" name="テキスト ボックス 45"/>
          <p:cNvSpPr txBox="1"/>
          <p:nvPr/>
        </p:nvSpPr>
        <p:spPr>
          <a:xfrm>
            <a:off x="5115616" y="2110560"/>
            <a:ext cx="3839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Automatically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determine areas with and without motion </a:t>
            </a:r>
            <a:endParaRPr lang="en-US" altLang="ja-JP" sz="1200" b="1" dirty="0" smtClean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reduce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data volume of those without motion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47" name="テキスト ボックス 46"/>
          <p:cNvSpPr txBox="1"/>
          <p:nvPr/>
        </p:nvSpPr>
        <p:spPr>
          <a:xfrm>
            <a:off x="184858" y="2058373"/>
            <a:ext cx="40898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Reduces encoding data by using p-frame in place of </a:t>
            </a:r>
            <a:r>
              <a:rPr lang="en-US" altLang="ja-JP" sz="1200" b="1" dirty="0" err="1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-frame</a:t>
            </a:r>
          </a:p>
          <a:p>
            <a:pPr lvl="0" algn="l">
              <a:defRPr/>
            </a:pP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when no motion is detected.</a:t>
            </a:r>
            <a:endParaRPr lang="en-US" altLang="ja-JP" sz="1200" b="1" kern="0" spc="-150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10</a:t>
            </a:fld>
            <a:endParaRPr lang="en-US" sz="1000" dirty="0">
              <a:latin typeface="Calibri" panose="020F0502020204030204" pitchFamily="34" charset="0"/>
            </a:endParaRPr>
          </a:p>
        </p:txBody>
      </p:sp>
      <p:sp>
        <p:nvSpPr>
          <p:cNvPr id="10" name="角丸四角形 9"/>
          <p:cNvSpPr/>
          <p:nvPr/>
        </p:nvSpPr>
        <p:spPr>
          <a:xfrm>
            <a:off x="230737" y="1888491"/>
            <a:ext cx="1010642" cy="222069"/>
          </a:xfrm>
          <a:prstGeom prst="roundRect">
            <a:avLst/>
          </a:prstGeom>
          <a:solidFill>
            <a:srgbClr val="0000FF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b="1" dirty="0" smtClean="0">
                <a:effectLst/>
                <a:latin typeface="Calibri" panose="020F0502020204030204" pitchFamily="34" charset="0"/>
              </a:rPr>
              <a:t>GOP control</a:t>
            </a:r>
            <a:endParaRPr kumimoji="1" lang="ja-JP" altLang="en-US" sz="1200" b="1" dirty="0">
              <a:effectLst/>
              <a:latin typeface="Calibri" panose="020F0502020204030204" pitchFamily="34" charset="0"/>
            </a:endParaRPr>
          </a:p>
        </p:txBody>
      </p:sp>
      <p:sp>
        <p:nvSpPr>
          <p:cNvPr id="33" name="角丸四角形 32"/>
          <p:cNvSpPr/>
          <p:nvPr/>
        </p:nvSpPr>
        <p:spPr>
          <a:xfrm>
            <a:off x="5185539" y="1928484"/>
            <a:ext cx="1010642" cy="222069"/>
          </a:xfrm>
          <a:prstGeom prst="roundRect">
            <a:avLst/>
          </a:prstGeom>
          <a:solidFill>
            <a:srgbClr val="0000FF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b="1" dirty="0" smtClean="0">
                <a:effectLst/>
                <a:latin typeface="Calibri" panose="020F0502020204030204" pitchFamily="34" charset="0"/>
              </a:rPr>
              <a:t>Auto-VQOS</a:t>
            </a:r>
            <a:endParaRPr kumimoji="1" lang="ja-JP" altLang="en-US" sz="1200" b="1" dirty="0">
              <a:effectLst/>
              <a:latin typeface="Calibri" panose="020F0502020204030204" pitchFamily="34" charset="0"/>
            </a:endParaRPr>
          </a:p>
        </p:txBody>
      </p:sp>
      <p:sp>
        <p:nvSpPr>
          <p:cNvPr id="118" name="テキスト ボックス 117"/>
          <p:cNvSpPr txBox="1"/>
          <p:nvPr/>
        </p:nvSpPr>
        <p:spPr>
          <a:xfrm>
            <a:off x="8329337" y="2828584"/>
            <a:ext cx="716691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altLang="ja-JP" sz="9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 Bitrate</a:t>
            </a:r>
          </a:p>
          <a:p>
            <a:r>
              <a:rPr lang="en-US" altLang="ja-JP" sz="9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(Higher </a:t>
            </a:r>
          </a:p>
          <a:p>
            <a:r>
              <a:rPr lang="en-US" altLang="ja-JP" sz="9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Compression) </a:t>
            </a:r>
          </a:p>
        </p:txBody>
      </p:sp>
      <p:sp>
        <p:nvSpPr>
          <p:cNvPr id="119" name="テキスト ボックス 118"/>
          <p:cNvSpPr txBox="1"/>
          <p:nvPr/>
        </p:nvSpPr>
        <p:spPr>
          <a:xfrm>
            <a:off x="6507402" y="4361175"/>
            <a:ext cx="1127932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altLang="ja-JP" sz="900" b="1" dirty="0" smtClean="0">
                <a:solidFill>
                  <a:srgbClr val="FF9933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Mid. Bitrate</a:t>
            </a:r>
          </a:p>
          <a:p>
            <a:r>
              <a:rPr lang="en-US" altLang="ja-JP" sz="900" b="1" dirty="0">
                <a:solidFill>
                  <a:srgbClr val="FF9933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(Original </a:t>
            </a:r>
            <a:r>
              <a:rPr lang="en-US" altLang="ja-JP" sz="900" b="1" dirty="0" smtClean="0">
                <a:solidFill>
                  <a:srgbClr val="FF9933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compression)</a:t>
            </a:r>
          </a:p>
        </p:txBody>
      </p:sp>
      <p:grpSp>
        <p:nvGrpSpPr>
          <p:cNvPr id="24" name="グループ化 23"/>
          <p:cNvGrpSpPr/>
          <p:nvPr/>
        </p:nvGrpSpPr>
        <p:grpSpPr>
          <a:xfrm>
            <a:off x="806845" y="2628233"/>
            <a:ext cx="1423166" cy="1024683"/>
            <a:chOff x="806845" y="2628233"/>
            <a:chExt cx="1423166" cy="1024683"/>
          </a:xfrm>
        </p:grpSpPr>
        <p:pic>
          <p:nvPicPr>
            <p:cNvPr id="137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82" t="4614" r="7601" b="4916"/>
            <a:stretch>
              <a:fillRect/>
            </a:stretch>
          </p:blipFill>
          <p:spPr bwMode="auto">
            <a:xfrm>
              <a:off x="811016" y="2628233"/>
              <a:ext cx="1418753" cy="6777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7606" t="14034" r="46601" b="11918"/>
            <a:stretch>
              <a:fillRect/>
            </a:stretch>
          </p:blipFill>
          <p:spPr bwMode="auto">
            <a:xfrm>
              <a:off x="806845" y="3315732"/>
              <a:ext cx="1423166" cy="337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40" name="正方形/長方形 139"/>
          <p:cNvSpPr/>
          <p:nvPr/>
        </p:nvSpPr>
        <p:spPr>
          <a:xfrm rot="16200000">
            <a:off x="278986" y="3221889"/>
            <a:ext cx="72328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ja-JP" sz="8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Generated </a:t>
            </a:r>
            <a:endParaRPr lang="en-US" altLang="ja-JP" sz="800" b="1" dirty="0" smtClean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defRPr/>
            </a:pPr>
            <a:r>
              <a:rPr lang="en-US" altLang="ja-JP" sz="8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code </a:t>
            </a:r>
            <a:r>
              <a:rPr lang="en-US" altLang="ja-JP" sz="8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amount</a:t>
            </a:r>
            <a:endParaRPr lang="en-US" altLang="ja-JP" sz="700" b="1" dirty="0" smtClean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19" name="グループ化 18"/>
          <p:cNvGrpSpPr/>
          <p:nvPr/>
        </p:nvGrpSpPr>
        <p:grpSpPr>
          <a:xfrm>
            <a:off x="2726867" y="2628233"/>
            <a:ext cx="1504632" cy="1035903"/>
            <a:chOff x="2726867" y="2628233"/>
            <a:chExt cx="1504632" cy="1035903"/>
          </a:xfrm>
        </p:grpSpPr>
        <p:pic>
          <p:nvPicPr>
            <p:cNvPr id="138" name="Picture 6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2" t="4744" r="3744"/>
            <a:stretch>
              <a:fillRect/>
            </a:stretch>
          </p:blipFill>
          <p:spPr bwMode="auto">
            <a:xfrm>
              <a:off x="2773481" y="2628233"/>
              <a:ext cx="1458018" cy="7047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52637" t="14034" r="1591" b="11918"/>
            <a:stretch>
              <a:fillRect/>
            </a:stretch>
          </p:blipFill>
          <p:spPr bwMode="auto">
            <a:xfrm>
              <a:off x="2778444" y="3317157"/>
              <a:ext cx="1452637" cy="3469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42" name="正方形/長方形 141"/>
            <p:cNvSpPr>
              <a:spLocks noChangeAspect="1"/>
            </p:cNvSpPr>
            <p:nvPr/>
          </p:nvSpPr>
          <p:spPr>
            <a:xfrm>
              <a:off x="2726867" y="3449120"/>
              <a:ext cx="533784" cy="18466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tIns="0" bIns="0">
              <a:spAutoFit/>
            </a:bodyPr>
            <a:lstStyle/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Predicted</a:t>
              </a:r>
            </a:p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 Frame</a:t>
              </a:r>
              <a:endParaRPr lang="ja-JP" altLang="en-US" sz="6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143" name="直線矢印コネクタ 142"/>
            <p:cNvCxnSpPr>
              <a:cxnSpLocks noChangeAspect="1"/>
            </p:cNvCxnSpPr>
            <p:nvPr/>
          </p:nvCxnSpPr>
          <p:spPr>
            <a:xfrm>
              <a:off x="2849418" y="3422809"/>
              <a:ext cx="294289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ot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4" name="正方形/長方形 143"/>
            <p:cNvSpPr>
              <a:spLocks noChangeAspect="1"/>
            </p:cNvSpPr>
            <p:nvPr/>
          </p:nvSpPr>
          <p:spPr>
            <a:xfrm>
              <a:off x="3085901" y="3449120"/>
              <a:ext cx="533784" cy="18466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tIns="0" bIns="0">
              <a:spAutoFit/>
            </a:bodyPr>
            <a:lstStyle/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Predicted</a:t>
              </a:r>
            </a:p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 Frame</a:t>
              </a:r>
              <a:endParaRPr lang="ja-JP" altLang="en-US" sz="6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145" name="直線矢印コネクタ 144"/>
            <p:cNvCxnSpPr>
              <a:cxnSpLocks noChangeAspect="1"/>
            </p:cNvCxnSpPr>
            <p:nvPr/>
          </p:nvCxnSpPr>
          <p:spPr>
            <a:xfrm>
              <a:off x="3233611" y="3422809"/>
              <a:ext cx="268879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ot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6" name="正方形/長方形 145"/>
            <p:cNvSpPr>
              <a:spLocks noChangeAspect="1"/>
            </p:cNvSpPr>
            <p:nvPr/>
          </p:nvSpPr>
          <p:spPr>
            <a:xfrm>
              <a:off x="3456301" y="3449120"/>
              <a:ext cx="533784" cy="18466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tIns="0" bIns="0">
              <a:spAutoFit/>
            </a:bodyPr>
            <a:lstStyle/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Predicted</a:t>
              </a:r>
            </a:p>
            <a:p>
              <a:pPr algn="ctr" eaLnBrk="1" hangingPunct="1">
                <a:defRPr/>
              </a:pPr>
              <a:r>
                <a:rPr lang="en-US" altLang="ja-JP" sz="600" b="1" dirty="0" smtClean="0">
                  <a:solidFill>
                    <a:srgbClr val="FF0000"/>
                  </a:solidFill>
                  <a:effectLst/>
                  <a:latin typeface="Calibri" panose="020F0502020204030204" pitchFamily="34" charset="0"/>
                </a:rPr>
                <a:t> Frame</a:t>
              </a:r>
              <a:endParaRPr lang="ja-JP" altLang="en-US" sz="6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</a:endParaRPr>
            </a:p>
          </p:txBody>
        </p:sp>
        <p:cxnSp>
          <p:nvCxnSpPr>
            <p:cNvPr id="147" name="直線矢印コネクタ 146"/>
            <p:cNvCxnSpPr>
              <a:cxnSpLocks noChangeAspect="1"/>
            </p:cNvCxnSpPr>
            <p:nvPr/>
          </p:nvCxnSpPr>
          <p:spPr>
            <a:xfrm flipH="1">
              <a:off x="3582741" y="3422809"/>
              <a:ext cx="287295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ot"/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テキスト ボックス 2"/>
          <p:cNvSpPr txBox="1">
            <a:spLocks noChangeAspect="1" noChangeArrowheads="1"/>
          </p:cNvSpPr>
          <p:nvPr/>
        </p:nvSpPr>
        <p:spPr bwMode="auto">
          <a:xfrm>
            <a:off x="1014699" y="2431066"/>
            <a:ext cx="1040841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l" eaLnBrk="1" hangingPunct="1"/>
            <a:r>
              <a:rPr lang="en-US" altLang="ja-JP" sz="1000" b="1" u="sng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MOTION</a:t>
            </a:r>
            <a:endParaRPr lang="ja-JP" altLang="en-US" sz="1000" b="1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150" name="テキスト ボックス 2"/>
          <p:cNvSpPr txBox="1">
            <a:spLocks noChangeAspect="1" noChangeArrowheads="1"/>
          </p:cNvSpPr>
          <p:nvPr/>
        </p:nvSpPr>
        <p:spPr bwMode="auto">
          <a:xfrm>
            <a:off x="2871742" y="2444298"/>
            <a:ext cx="1220801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l" eaLnBrk="1" hangingPunct="1"/>
            <a:r>
              <a:rPr lang="en-US" altLang="ja-JP" sz="1000" b="1" u="sng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WITHOUT MOTION</a:t>
            </a:r>
            <a:endParaRPr lang="ja-JP" altLang="en-US" sz="1000" b="1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160" name="テキスト ボックス 10"/>
          <p:cNvSpPr txBox="1">
            <a:spLocks noChangeAspect="1" noChangeArrowheads="1"/>
          </p:cNvSpPr>
          <p:nvPr/>
        </p:nvSpPr>
        <p:spPr bwMode="auto">
          <a:xfrm>
            <a:off x="382019" y="4226104"/>
            <a:ext cx="627989" cy="415498"/>
          </a:xfrm>
          <a:prstGeom prst="rect">
            <a:avLst/>
          </a:prstGeom>
          <a:solidFill>
            <a:srgbClr val="FFC00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</a:t>
            </a:r>
          </a:p>
          <a:p>
            <a:pPr eaLnBrk="1" hangingPunct="1"/>
            <a:r>
              <a:rPr lang="en-US" altLang="ja-JP" sz="7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frame rate control</a:t>
            </a:r>
            <a:endParaRPr lang="ja-JP" altLang="en-US" sz="7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ＭＳ Ｐゴシック"/>
              <a:cs typeface="Tahoma" panose="020B0604030504040204" pitchFamily="34" charset="0"/>
            </a:endParaRPr>
          </a:p>
        </p:txBody>
      </p:sp>
      <p:sp>
        <p:nvSpPr>
          <p:cNvPr id="162" name="テキスト ボックス 10"/>
          <p:cNvSpPr txBox="1">
            <a:spLocks noChangeAspect="1" noChangeArrowheads="1"/>
          </p:cNvSpPr>
          <p:nvPr/>
        </p:nvSpPr>
        <p:spPr bwMode="auto">
          <a:xfrm>
            <a:off x="1537342" y="3940983"/>
            <a:ext cx="2789893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itchFamily="34" charset="0"/>
                <a:ea typeface="ＭＳ Ｐゴシック" pitchFamily="50" charset="-128"/>
              </a:defRPr>
            </a:lvl9pPr>
          </a:lstStyle>
          <a:p>
            <a:pPr algn="l" eaLnBrk="1" hangingPunct="1"/>
            <a:r>
              <a:rPr lang="en-US" altLang="ja-JP" sz="7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I-frames refresh </a:t>
            </a:r>
            <a:r>
              <a:rPr lang="en-US" altLang="ja-JP" sz="7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interval </a:t>
            </a:r>
            <a:r>
              <a:rPr lang="en-US" altLang="ja-JP" sz="7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depending </a:t>
            </a:r>
            <a:r>
              <a:rPr lang="en-US" altLang="ja-JP" sz="7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the presence or absence of motion, the bit rate at the time of scene shooting without motion is further reduced. </a:t>
            </a:r>
            <a:r>
              <a:rPr lang="en-US" altLang="ja-JP" sz="7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(Max</a:t>
            </a:r>
            <a:r>
              <a:rPr lang="en-US" altLang="ja-JP" sz="7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I-frames refresh </a:t>
            </a:r>
            <a:r>
              <a:rPr lang="en-US" altLang="ja-JP" sz="7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interval/480sec</a:t>
            </a:r>
            <a:r>
              <a:rPr lang="en-US" altLang="ja-JP" sz="7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altLang="ja-JP" sz="700" b="1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1fps)</a:t>
            </a:r>
            <a:endParaRPr lang="en-US" altLang="ja-JP" sz="7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" name="グループ化 3"/>
          <p:cNvGrpSpPr/>
          <p:nvPr/>
        </p:nvGrpSpPr>
        <p:grpSpPr>
          <a:xfrm>
            <a:off x="5344057" y="2598568"/>
            <a:ext cx="2985279" cy="1761715"/>
            <a:chOff x="5340955" y="2568718"/>
            <a:chExt cx="3210936" cy="1793902"/>
          </a:xfrm>
        </p:grpSpPr>
        <p:pic>
          <p:nvPicPr>
            <p:cNvPr id="18" name="図 1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0955" y="2568727"/>
              <a:ext cx="3181440" cy="1774149"/>
            </a:xfrm>
            <a:prstGeom prst="rect">
              <a:avLst/>
            </a:prstGeom>
          </p:spPr>
        </p:pic>
        <p:sp>
          <p:nvSpPr>
            <p:cNvPr id="20" name="フリーフォーム 19"/>
            <p:cNvSpPr/>
            <p:nvPr/>
          </p:nvSpPr>
          <p:spPr>
            <a:xfrm>
              <a:off x="7847640" y="2568718"/>
              <a:ext cx="670516" cy="980374"/>
            </a:xfrm>
            <a:custGeom>
              <a:avLst/>
              <a:gdLst>
                <a:gd name="connsiteX0" fmla="*/ 0 w 1897039"/>
                <a:gd name="connsiteY0" fmla="*/ 0 h 2797791"/>
                <a:gd name="connsiteX1" fmla="*/ 914400 w 1897039"/>
                <a:gd name="connsiteY1" fmla="*/ 2129051 h 2797791"/>
                <a:gd name="connsiteX2" fmla="*/ 1897039 w 1897039"/>
                <a:gd name="connsiteY2" fmla="*/ 2797791 h 2797791"/>
                <a:gd name="connsiteX3" fmla="*/ 1897039 w 1897039"/>
                <a:gd name="connsiteY3" fmla="*/ 13648 h 2797791"/>
                <a:gd name="connsiteX4" fmla="*/ 0 w 1897039"/>
                <a:gd name="connsiteY4" fmla="*/ 0 h 2797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7039" h="2797791">
                  <a:moveTo>
                    <a:pt x="0" y="0"/>
                  </a:moveTo>
                  <a:lnTo>
                    <a:pt x="914400" y="2129051"/>
                  </a:lnTo>
                  <a:lnTo>
                    <a:pt x="1897039" y="2797791"/>
                  </a:lnTo>
                  <a:lnTo>
                    <a:pt x="1897039" y="136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FF">
                <a:alpha val="7000"/>
              </a:srgbClr>
            </a:solidFill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ja-JP" altLang="en-US">
                <a:solidFill>
                  <a:schemeClr val="bg1"/>
                </a:solidFill>
              </a:endParaRPr>
            </a:p>
          </p:txBody>
        </p:sp>
        <p:sp>
          <p:nvSpPr>
            <p:cNvPr id="21" name="フリーフォーム 20"/>
            <p:cNvSpPr/>
            <p:nvPr/>
          </p:nvSpPr>
          <p:spPr>
            <a:xfrm>
              <a:off x="7023314" y="2578283"/>
              <a:ext cx="434147" cy="970809"/>
            </a:xfrm>
            <a:custGeom>
              <a:avLst/>
              <a:gdLst>
                <a:gd name="connsiteX0" fmla="*/ 0 w 1228299"/>
                <a:gd name="connsiteY0" fmla="*/ 0 h 2770495"/>
                <a:gd name="connsiteX1" fmla="*/ 272955 w 1228299"/>
                <a:gd name="connsiteY1" fmla="*/ 2129051 h 2770495"/>
                <a:gd name="connsiteX2" fmla="*/ 545911 w 1228299"/>
                <a:gd name="connsiteY2" fmla="*/ 2756848 h 2770495"/>
                <a:gd name="connsiteX3" fmla="*/ 1228299 w 1228299"/>
                <a:gd name="connsiteY3" fmla="*/ 2770495 h 2770495"/>
                <a:gd name="connsiteX4" fmla="*/ 968991 w 1228299"/>
                <a:gd name="connsiteY4" fmla="*/ 2361063 h 2770495"/>
                <a:gd name="connsiteX5" fmla="*/ 532263 w 1228299"/>
                <a:gd name="connsiteY5" fmla="*/ 13648 h 2770495"/>
                <a:gd name="connsiteX6" fmla="*/ 0 w 1228299"/>
                <a:gd name="connsiteY6" fmla="*/ 0 h 277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28299" h="2770495">
                  <a:moveTo>
                    <a:pt x="0" y="0"/>
                  </a:moveTo>
                  <a:lnTo>
                    <a:pt x="272955" y="2129051"/>
                  </a:lnTo>
                  <a:lnTo>
                    <a:pt x="545911" y="2756848"/>
                  </a:lnTo>
                  <a:lnTo>
                    <a:pt x="1228299" y="2770495"/>
                  </a:lnTo>
                  <a:lnTo>
                    <a:pt x="968991" y="2361063"/>
                  </a:lnTo>
                  <a:lnTo>
                    <a:pt x="532263" y="136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FF">
                <a:alpha val="7000"/>
              </a:srgbClr>
            </a:solidFill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ja-JP" altLang="en-US">
                <a:solidFill>
                  <a:schemeClr val="bg1"/>
                </a:solidFill>
              </a:endParaRPr>
            </a:p>
          </p:txBody>
        </p:sp>
        <p:sp>
          <p:nvSpPr>
            <p:cNvPr id="23" name="フリーフォーム 22"/>
            <p:cNvSpPr/>
            <p:nvPr/>
          </p:nvSpPr>
          <p:spPr>
            <a:xfrm>
              <a:off x="5880059" y="2578283"/>
              <a:ext cx="482386" cy="1764673"/>
            </a:xfrm>
            <a:custGeom>
              <a:avLst/>
              <a:gdLst>
                <a:gd name="connsiteX0" fmla="*/ 109182 w 1364776"/>
                <a:gd name="connsiteY0" fmla="*/ 5036024 h 5036024"/>
                <a:gd name="connsiteX1" fmla="*/ 0 w 1364776"/>
                <a:gd name="connsiteY1" fmla="*/ 2797791 h 5036024"/>
                <a:gd name="connsiteX2" fmla="*/ 764274 w 1364776"/>
                <a:gd name="connsiteY2" fmla="*/ 1897039 h 5036024"/>
                <a:gd name="connsiteX3" fmla="*/ 1037230 w 1364776"/>
                <a:gd name="connsiteY3" fmla="*/ 0 h 5036024"/>
                <a:gd name="connsiteX4" fmla="*/ 1364776 w 1364776"/>
                <a:gd name="connsiteY4" fmla="*/ 27295 h 5036024"/>
                <a:gd name="connsiteX5" fmla="*/ 1037230 w 1364776"/>
                <a:gd name="connsiteY5" fmla="*/ 2511188 h 5036024"/>
                <a:gd name="connsiteX6" fmla="*/ 109182 w 1364776"/>
                <a:gd name="connsiteY6" fmla="*/ 5036024 h 5036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4776" h="5036024">
                  <a:moveTo>
                    <a:pt x="109182" y="5036024"/>
                  </a:moveTo>
                  <a:lnTo>
                    <a:pt x="0" y="2797791"/>
                  </a:lnTo>
                  <a:lnTo>
                    <a:pt x="764274" y="1897039"/>
                  </a:lnTo>
                  <a:lnTo>
                    <a:pt x="1037230" y="0"/>
                  </a:lnTo>
                  <a:lnTo>
                    <a:pt x="1364776" y="27295"/>
                  </a:lnTo>
                  <a:lnTo>
                    <a:pt x="1037230" y="2511188"/>
                  </a:lnTo>
                  <a:lnTo>
                    <a:pt x="109182" y="5036024"/>
                  </a:lnTo>
                  <a:close/>
                </a:path>
              </a:pathLst>
            </a:custGeom>
            <a:solidFill>
              <a:srgbClr val="0000FF">
                <a:alpha val="7000"/>
              </a:srgbClr>
            </a:solidFill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ja-JP" altLang="en-US">
                <a:solidFill>
                  <a:schemeClr val="bg1"/>
                </a:solidFill>
              </a:endParaRP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9706" y="2570743"/>
              <a:ext cx="3202185" cy="17918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7" name="四角形吹き出し 76"/>
          <p:cNvSpPr/>
          <p:nvPr/>
        </p:nvSpPr>
        <p:spPr>
          <a:xfrm>
            <a:off x="829876" y="3969668"/>
            <a:ext cx="308256" cy="192918"/>
          </a:xfrm>
          <a:prstGeom prst="wedgeRectCallout">
            <a:avLst>
              <a:gd name="adj1" fmla="val 15748"/>
              <a:gd name="adj2" fmla="val 112853"/>
            </a:avLst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rIns="36000" rtlCol="0" anchor="ctr" anchorCtr="0"/>
          <a:lstStyle/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With</a:t>
            </a:r>
          </a:p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Motion</a:t>
            </a:r>
            <a:endParaRPr lang="en-US" altLang="ja-JP" sz="500" dirty="0" smtClean="0">
              <a:solidFill>
                <a:srgbClr val="000000"/>
              </a:solidFill>
              <a:effectLst/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78" name="四角形吹き出し 77"/>
          <p:cNvSpPr/>
          <p:nvPr/>
        </p:nvSpPr>
        <p:spPr>
          <a:xfrm>
            <a:off x="1197009" y="3969668"/>
            <a:ext cx="318678" cy="174918"/>
          </a:xfrm>
          <a:prstGeom prst="wedgeRectCallout">
            <a:avLst>
              <a:gd name="adj1" fmla="val -32214"/>
              <a:gd name="adj2" fmla="val 141100"/>
            </a:avLst>
          </a:prstGeom>
          <a:solidFill>
            <a:srgbClr val="FFFF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rIns="36000" rtlCol="0" anchor="ctr" anchorCtr="0"/>
          <a:lstStyle/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Without</a:t>
            </a:r>
          </a:p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motion</a:t>
            </a:r>
            <a:endParaRPr lang="en-US" altLang="ja-JP" sz="500" dirty="0" smtClean="0">
              <a:solidFill>
                <a:srgbClr val="000000"/>
              </a:solidFill>
              <a:effectLst/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92" name="四角形吹き出し 91"/>
          <p:cNvSpPr/>
          <p:nvPr/>
        </p:nvSpPr>
        <p:spPr>
          <a:xfrm>
            <a:off x="4410036" y="4033186"/>
            <a:ext cx="308256" cy="192918"/>
          </a:xfrm>
          <a:prstGeom prst="wedgeRectCallout">
            <a:avLst>
              <a:gd name="adj1" fmla="val 15748"/>
              <a:gd name="adj2" fmla="val 112853"/>
            </a:avLst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rIns="36000" rtlCol="0" anchor="ctr" anchorCtr="0"/>
          <a:lstStyle/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With</a:t>
            </a:r>
          </a:p>
          <a:p>
            <a:r>
              <a:rPr lang="en-US" altLang="ja-JP" sz="5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Motion</a:t>
            </a:r>
            <a:endParaRPr lang="en-US" altLang="ja-JP" sz="500" dirty="0" smtClean="0">
              <a:solidFill>
                <a:srgbClr val="000000"/>
              </a:solidFill>
              <a:effectLst/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28" name="右カーブ矢印 27"/>
          <p:cNvSpPr/>
          <p:nvPr/>
        </p:nvSpPr>
        <p:spPr>
          <a:xfrm>
            <a:off x="2519039" y="3480420"/>
            <a:ext cx="207828" cy="489248"/>
          </a:xfrm>
          <a:prstGeom prst="curvedRightArrow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47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Compression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1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11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4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779" y="1355235"/>
            <a:ext cx="661773" cy="21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正方形/長方形 9"/>
          <p:cNvSpPr/>
          <p:nvPr/>
        </p:nvSpPr>
        <p:spPr>
          <a:xfrm>
            <a:off x="528073" y="710131"/>
            <a:ext cx="86159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bitrate of new 9MP </a:t>
            </a:r>
            <a:r>
              <a:rPr lang="en-US" altLang="ja-JP" sz="18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camera </a:t>
            </a:r>
            <a:r>
              <a:rPr lang="en-US" altLang="ja-JP" sz="1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almost the same as 3MP camera, higher image quality monitoring is possible in the same network environment</a:t>
            </a:r>
          </a:p>
        </p:txBody>
      </p:sp>
      <p:sp>
        <p:nvSpPr>
          <p:cNvPr id="11" name="正方形/長方形 10"/>
          <p:cNvSpPr/>
          <p:nvPr/>
        </p:nvSpPr>
        <p:spPr>
          <a:xfrm>
            <a:off x="1344660" y="1310406"/>
            <a:ext cx="305747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3MP  camera  WV-SF438</a:t>
            </a:r>
            <a:endParaRPr lang="en-US" altLang="ja-JP" b="1" dirty="0">
              <a:ln w="12700">
                <a:noFill/>
                <a:prstDash val="solid"/>
              </a:ln>
              <a:solidFill>
                <a:srgbClr val="0000FF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12" name="正方形/長方形 11"/>
          <p:cNvSpPr/>
          <p:nvPr/>
        </p:nvSpPr>
        <p:spPr>
          <a:xfrm>
            <a:off x="4402137" y="1310406"/>
            <a:ext cx="341164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b="1" dirty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New </a:t>
            </a:r>
            <a:r>
              <a:rPr lang="en-US" altLang="ja-JP" b="1" dirty="0" err="1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i</a:t>
            </a:r>
            <a:r>
              <a:rPr lang="en-US" altLang="ja-JP" b="1" dirty="0" smtClean="0">
                <a:ln w="12700">
                  <a:noFill/>
                  <a:prstDash val="solid"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-PRO extreme 9MP  camera </a:t>
            </a:r>
          </a:p>
        </p:txBody>
      </p:sp>
      <p:pic>
        <p:nvPicPr>
          <p:cNvPr id="3" name="S06-全方位カメラビットレート比較_Pana3MvsPanaX4170_ぼかし入り60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3750" t="15824" r="3302"/>
          <a:stretch/>
        </p:blipFill>
        <p:spPr>
          <a:xfrm>
            <a:off x="1400268" y="1611505"/>
            <a:ext cx="6075703" cy="3095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96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Data Security</a:t>
            </a:r>
            <a:endParaRPr lang="en-US" b="1" dirty="0">
              <a:solidFill>
                <a:srgbClr val="FF6600"/>
              </a:solidFill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正方形/長方形 14"/>
          <p:cNvSpPr/>
          <p:nvPr/>
        </p:nvSpPr>
        <p:spPr>
          <a:xfrm>
            <a:off x="150352" y="1260678"/>
            <a:ext cx="4040648" cy="280709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Protect the devices from cyber attacks</a:t>
            </a:r>
            <a:endParaRPr lang="en-US" altLang="ja-JP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正方形/長方形 14"/>
          <p:cNvSpPr/>
          <p:nvPr/>
        </p:nvSpPr>
        <p:spPr>
          <a:xfrm>
            <a:off x="205216" y="2960007"/>
            <a:ext cx="2739152" cy="48307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Prevention leakage of the data </a:t>
            </a:r>
            <a:endParaRPr lang="en-US" altLang="ja-JP" sz="1600" b="1" dirty="0" smtClean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</a:t>
            </a:r>
            <a:r>
              <a:rPr lang="en-US" altLang="ja-JP" sz="16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communication network</a:t>
            </a:r>
            <a:endParaRPr lang="en-US" altLang="ja-JP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正方形/長方形 14"/>
          <p:cNvSpPr/>
          <p:nvPr/>
        </p:nvSpPr>
        <p:spPr>
          <a:xfrm>
            <a:off x="2207834" y="1571426"/>
            <a:ext cx="2468938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2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Eliminated vulnerability with </a:t>
            </a:r>
            <a:r>
              <a:rPr lang="en-US" altLang="ja-JP" sz="12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latest </a:t>
            </a:r>
            <a:r>
              <a:rPr lang="en-US" altLang="ja-JP" sz="12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CVE* support</a:t>
            </a:r>
          </a:p>
          <a:p>
            <a:pPr algn="l"/>
            <a:r>
              <a:rPr lang="en-US" altLang="ja-JP" sz="10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*CVE </a:t>
            </a:r>
            <a:r>
              <a:rPr lang="en-US" altLang="ja-JP" sz="10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Common Vulnerabilities and Exposures. Common Vulnerabilities and Exposures is a dictionary of common </a:t>
            </a:r>
            <a:r>
              <a:rPr lang="en-US" altLang="ja-JP" sz="10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names</a:t>
            </a:r>
          </a:p>
          <a:p>
            <a:pPr algn="l"/>
            <a:r>
              <a:rPr lang="en-US" altLang="ja-JP" sz="10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10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(i.e., CVE Identifiers) for publicly known </a:t>
            </a:r>
            <a:endParaRPr lang="ja-JP" altLang="en-US" sz="1000" b="1" dirty="0">
              <a:solidFill>
                <a:schemeClr val="tx2"/>
              </a:solidFill>
              <a:effectLst/>
              <a:latin typeface="Calibri" panose="020F050202020403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正方形/長方形 21"/>
          <p:cNvSpPr/>
          <p:nvPr/>
        </p:nvSpPr>
        <p:spPr>
          <a:xfrm>
            <a:off x="150351" y="3460525"/>
            <a:ext cx="26447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Realize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secure communication 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between 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devices by using communication encryption (SSL/TLS communication).</a:t>
            </a:r>
          </a:p>
        </p:txBody>
      </p:sp>
      <p:pic>
        <p:nvPicPr>
          <p:cNvPr id="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808" y="2752408"/>
            <a:ext cx="1364346" cy="1293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356" y="2512443"/>
            <a:ext cx="909341" cy="318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正方形/長方形 4"/>
          <p:cNvSpPr/>
          <p:nvPr/>
        </p:nvSpPr>
        <p:spPr>
          <a:xfrm>
            <a:off x="4676775" y="1563887"/>
            <a:ext cx="383476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Panasonic cameras deliver the encrypted video,  and </a:t>
            </a:r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it‘s </a:t>
            </a:r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stored in </a:t>
            </a:r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WJ-NX200K (Panasonic recorder). </a:t>
            </a:r>
          </a:p>
          <a:p>
            <a:pPr algn="l"/>
            <a:endParaRPr kumimoji="0" lang="en-US" altLang="ja-JP" sz="1200" b="1" dirty="0">
              <a:effectLst/>
              <a:latin typeface="Calibri" panose="020F0502020204030204" pitchFamily="34" charset="0"/>
              <a:cs typeface="Tahoma" pitchFamily="34" charset="0"/>
              <a:sym typeface="Lucida Grande"/>
            </a:endParaRPr>
          </a:p>
          <a:p>
            <a:pPr algn="l"/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The </a:t>
            </a:r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data can be </a:t>
            </a:r>
            <a:r>
              <a:rPr kumimoji="0" lang="en-US" altLang="ja-JP" sz="1200" b="1" dirty="0" smtClean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password-protected </a:t>
            </a:r>
            <a:r>
              <a:rPr kumimoji="0" lang="en-US" altLang="ja-JP" sz="1200" b="1" dirty="0">
                <a:effectLst/>
                <a:latin typeface="Calibri" panose="020F0502020204030204" pitchFamily="34" charset="0"/>
                <a:cs typeface="Tahoma" pitchFamily="34" charset="0"/>
                <a:sym typeface="Lucida Grande"/>
              </a:rPr>
              <a:t>and alteration detection helps ensure credibility of data.  </a:t>
            </a:r>
          </a:p>
        </p:txBody>
      </p:sp>
      <p:sp>
        <p:nvSpPr>
          <p:cNvPr id="40" name="正方形/長方形 14"/>
          <p:cNvSpPr/>
          <p:nvPr/>
        </p:nvSpPr>
        <p:spPr>
          <a:xfrm>
            <a:off x="4581830" y="1273648"/>
            <a:ext cx="3597855" cy="280709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Prevention leakage of the video</a:t>
            </a:r>
            <a:endParaRPr lang="en-US" altLang="ja-JP" b="1" dirty="0">
              <a:effectLst/>
              <a:latin typeface="Calibri" panose="020F0502020204030204" pitchFamily="34" charset="0"/>
            </a:endParaRPr>
          </a:p>
        </p:txBody>
      </p:sp>
      <p:sp>
        <p:nvSpPr>
          <p:cNvPr id="41" name="正方形/長方形 40"/>
          <p:cNvSpPr/>
          <p:nvPr/>
        </p:nvSpPr>
        <p:spPr>
          <a:xfrm>
            <a:off x="4676772" y="2563478"/>
            <a:ext cx="2667001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l" defTabSz="914400" fontAlgn="base">
              <a:spcBef>
                <a:spcPct val="0"/>
              </a:spcBef>
              <a:spcAft>
                <a:spcPct val="0"/>
              </a:spcAft>
            </a:pPr>
            <a:r>
              <a:rPr kumimoji="1"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stream and video are encrypted by the module meet </a:t>
            </a:r>
            <a:r>
              <a:rPr lang="en-US" altLang="ja-JP" sz="1200" b="1" u="sng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FIPS140-2 level 1 CAVP*</a:t>
            </a:r>
            <a:r>
              <a:rPr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</a:t>
            </a:r>
            <a:r>
              <a:rPr kumimoji="1"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Panasonic </a:t>
            </a:r>
            <a:r>
              <a:rPr kumimoji="1" lang="en-US" altLang="ja-JP" sz="1200" b="1" dirty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fully protect the </a:t>
            </a:r>
            <a:r>
              <a:rPr kumimoji="1" lang="en-US" altLang="ja-JP" sz="1200" b="1" dirty="0" smtClean="0">
                <a:solidFill>
                  <a:srgbClr val="0A54A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stream and the video on the End-to-End System.</a:t>
            </a:r>
            <a:endParaRPr kumimoji="1" lang="en-US" altLang="ja-JP" sz="1800" b="1" dirty="0" smtClean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 algn="r"/>
            <a:r>
              <a:rPr lang="en-US" altLang="ja-JP" sz="105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</a:t>
            </a:r>
            <a:r>
              <a:rPr lang="en-US" altLang="ja-JP" sz="105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Evaluated by WV-TW370P</a:t>
            </a:r>
            <a:endParaRPr kumimoji="1" lang="en-US" altLang="ja-JP" sz="105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0144" y="998222"/>
            <a:ext cx="1219671" cy="1156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142" y="3484213"/>
            <a:ext cx="1123961" cy="106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5" name="正方形/長方形 44"/>
          <p:cNvSpPr/>
          <p:nvPr/>
        </p:nvSpPr>
        <p:spPr>
          <a:xfrm>
            <a:off x="5577059" y="4390625"/>
            <a:ext cx="356694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using hash </a:t>
            </a:r>
            <a:r>
              <a:rPr lang="en-US" altLang="ja-JP" sz="12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value, can detect Video </a:t>
            </a:r>
            <a:r>
              <a:rPr lang="en-US" altLang="ja-JP" sz="12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alteration.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543" y="3519768"/>
            <a:ext cx="966293" cy="654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正方形/長方形 5"/>
          <p:cNvSpPr/>
          <p:nvPr/>
        </p:nvSpPr>
        <p:spPr>
          <a:xfrm>
            <a:off x="5448133" y="1936186"/>
            <a:ext cx="309091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ja-JP" sz="10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*When using this function, you need optional licenses.</a:t>
            </a:r>
            <a:endParaRPr lang="ja-JP" altLang="en-US" sz="1000" b="1" dirty="0">
              <a:solidFill>
                <a:schemeClr val="tx2"/>
              </a:solidFill>
              <a:effectLst/>
              <a:latin typeface="Calibri" panose="020F050202020403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正方形/長方形 22"/>
          <p:cNvSpPr/>
          <p:nvPr/>
        </p:nvSpPr>
        <p:spPr>
          <a:xfrm>
            <a:off x="136368" y="856470"/>
            <a:ext cx="3222782" cy="294302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285750" indent="-28575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Secure Communication</a:t>
            </a:r>
          </a:p>
        </p:txBody>
      </p:sp>
      <p:grpSp>
        <p:nvGrpSpPr>
          <p:cNvPr id="12" name="グループ化 11"/>
          <p:cNvGrpSpPr/>
          <p:nvPr/>
        </p:nvGrpSpPr>
        <p:grpSpPr>
          <a:xfrm>
            <a:off x="129551" y="1518019"/>
            <a:ext cx="2065829" cy="1113678"/>
            <a:chOff x="129551" y="1518019"/>
            <a:chExt cx="2065829" cy="1113678"/>
          </a:xfrm>
        </p:grpSpPr>
        <p:pic>
          <p:nvPicPr>
            <p:cNvPr id="28" name="Picture 3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551" y="1518019"/>
              <a:ext cx="2065829" cy="11136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3356" y="2065890"/>
              <a:ext cx="626777" cy="2421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072" y="3596361"/>
            <a:ext cx="1276413" cy="899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858" y="3910014"/>
            <a:ext cx="62865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グループ化 15"/>
          <p:cNvGrpSpPr/>
          <p:nvPr/>
        </p:nvGrpSpPr>
        <p:grpSpPr>
          <a:xfrm>
            <a:off x="5805936" y="3758824"/>
            <a:ext cx="1258471" cy="595658"/>
            <a:chOff x="5805936" y="3758824"/>
            <a:chExt cx="1258471" cy="59565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5936" y="3798316"/>
              <a:ext cx="1149641" cy="556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5052" y="3758824"/>
              <a:ext cx="889355" cy="3525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661" y="304588"/>
            <a:ext cx="1261614" cy="312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4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12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847" y="2282959"/>
            <a:ext cx="1839977" cy="1039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629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タイトル 1"/>
          <p:cNvSpPr>
            <a:spLocks noGrp="1"/>
          </p:cNvSpPr>
          <p:nvPr>
            <p:ph type="title"/>
          </p:nvPr>
        </p:nvSpPr>
        <p:spPr>
          <a:xfrm>
            <a:off x="457497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b="1" dirty="0" smtClean="0"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Extreme Analytics</a:t>
            </a:r>
            <a:endParaRPr kumimoji="1" lang="ja-JP" altLang="en-US" b="1" dirty="0"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pic>
        <p:nvPicPr>
          <p:cNvPr id="3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33992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正方形/長方形 75"/>
          <p:cNvSpPr/>
          <p:nvPr/>
        </p:nvSpPr>
        <p:spPr>
          <a:xfrm>
            <a:off x="74020" y="835690"/>
            <a:ext cx="4503817" cy="277888"/>
          </a:xfrm>
          <a:prstGeom prst="rect">
            <a:avLst/>
          </a:prstGeom>
          <a:noFill/>
        </p:spPr>
        <p:txBody>
          <a:bodyPr wrap="square" lIns="0" tIns="36000" rIns="0" bIns="36000" anchor="b">
            <a:spAutoFit/>
          </a:bodyPr>
          <a:lstStyle/>
          <a:p>
            <a:pPr marL="285750" indent="-28575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Behavior Analysis / Privacy </a:t>
            </a:r>
            <a:r>
              <a:rPr lang="en-US" altLang="ja-JP" sz="2000" b="1" u="sng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Protection</a:t>
            </a:r>
            <a:endParaRPr lang="en-US" altLang="ja-JP" sz="20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2" name="グループ化 1"/>
          <p:cNvGrpSpPr/>
          <p:nvPr/>
        </p:nvGrpSpPr>
        <p:grpSpPr>
          <a:xfrm>
            <a:off x="267927" y="1208164"/>
            <a:ext cx="3113561" cy="3541810"/>
            <a:chOff x="400131" y="1208164"/>
            <a:chExt cx="3113561" cy="3541810"/>
          </a:xfrm>
        </p:grpSpPr>
        <p:sp>
          <p:nvSpPr>
            <p:cNvPr id="35" name="Slide Number Placeholder 8"/>
            <p:cNvSpPr txBox="1">
              <a:spLocks/>
            </p:cNvSpPr>
            <p:nvPr/>
          </p:nvSpPr>
          <p:spPr>
            <a:xfrm>
              <a:off x="3261463" y="3540537"/>
              <a:ext cx="252229" cy="13660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vert="horz" lIns="91440" tIns="45720" rIns="91440" bIns="45720" rtlCol="0" anchor="ctr"/>
            <a:lstStyle>
              <a:defPPr>
                <a:defRPr lang="ja-JP"/>
              </a:defPPr>
              <a:lvl1pPr algn="r" rtl="0" fontAlgn="base">
                <a:spcBef>
                  <a:spcPct val="0"/>
                </a:spcBef>
                <a:spcAft>
                  <a:spcPct val="0"/>
                </a:spcAft>
                <a:defRPr kumimoji="1" sz="1200" kern="1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5pPr>
              <a:lvl6pPr marL="22860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6pPr>
              <a:lvl7pPr marL="27432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7pPr>
              <a:lvl8pPr marL="32004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8pPr>
              <a:lvl9pPr marL="3657600" algn="l" defTabSz="914400" rtl="0" eaLnBrk="1" latinLnBrk="0" hangingPunct="1">
                <a:defRPr kumimoji="1" sz="1400" kern="12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itchFamily="34" charset="0"/>
                  <a:ea typeface="HGPｺﾞｼｯｸE" pitchFamily="50" charset="-128"/>
                  <a:cs typeface="+mn-cs"/>
                </a:defRPr>
              </a:lvl9pPr>
            </a:lstStyle>
            <a:p>
              <a:pPr algn="ctr"/>
              <a:fld id="{0BED32BD-2AB6-2D40-A7A5-FA318B8F471B}" type="slidenum">
                <a:rPr lang="en-US" sz="1000" smtClean="0">
                  <a:latin typeface="Calibri" panose="020F0502020204030204" pitchFamily="34" charset="0"/>
                </a:rPr>
                <a:pPr algn="ctr"/>
                <a:t>13</a:t>
              </a:fld>
              <a:endParaRPr lang="en-US" sz="1000" dirty="0">
                <a:latin typeface="Calibri" panose="020F0502020204030204" pitchFamily="34" charset="0"/>
              </a:endParaRPr>
            </a:p>
          </p:txBody>
        </p:sp>
        <p:pic>
          <p:nvPicPr>
            <p:cNvPr id="30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1505"/>
            <a:stretch>
              <a:fillRect/>
            </a:stretch>
          </p:blipFill>
          <p:spPr bwMode="auto">
            <a:xfrm>
              <a:off x="400131" y="1208164"/>
              <a:ext cx="2950402" cy="27732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" name="正方形/長方形 21"/>
            <p:cNvSpPr>
              <a:spLocks noChangeArrowheads="1"/>
            </p:cNvSpPr>
            <p:nvPr/>
          </p:nvSpPr>
          <p:spPr bwMode="auto">
            <a:xfrm>
              <a:off x="607435" y="4165243"/>
              <a:ext cx="2439650" cy="5847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1398" tIns="45698" rIns="91398" bIns="45698">
              <a:spAutoFit/>
            </a:bodyPr>
            <a:lstStyle/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Analyze high-traffic and</a:t>
              </a:r>
              <a:r>
                <a:rPr lang="ja-JP" altLang="en-US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　</a:t>
              </a: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/>
              </a:r>
              <a:b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</a:b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long-stay zones</a:t>
              </a:r>
              <a:endParaRPr lang="ja-JP" altLang="ja-JP" sz="1600" dirty="0">
                <a:solidFill>
                  <a:srgbClr val="0000FF"/>
                </a:solidFill>
                <a:effectLst/>
                <a:latin typeface="Calibri" panose="020F0502020204030204" pitchFamily="34" charset="0"/>
              </a:endParaRPr>
            </a:p>
          </p:txBody>
        </p:sp>
        <p:sp>
          <p:nvSpPr>
            <p:cNvPr id="33" name="正方形/長方形 55"/>
            <p:cNvSpPr>
              <a:spLocks noChangeArrowheads="1"/>
            </p:cNvSpPr>
            <p:nvPr/>
          </p:nvSpPr>
          <p:spPr bwMode="auto">
            <a:xfrm>
              <a:off x="455704" y="3896580"/>
              <a:ext cx="2743112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9pPr>
            </a:lstStyle>
            <a:p>
              <a:pPr algn="ctr" eaLnBrk="1" hangingPunct="1"/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Heat Mapping</a:t>
              </a:r>
            </a:p>
          </p:txBody>
        </p:sp>
      </p:grpSp>
      <p:grpSp>
        <p:nvGrpSpPr>
          <p:cNvPr id="4" name="グループ化 3"/>
          <p:cNvGrpSpPr/>
          <p:nvPr/>
        </p:nvGrpSpPr>
        <p:grpSpPr>
          <a:xfrm>
            <a:off x="6227645" y="1267844"/>
            <a:ext cx="2872284" cy="3455187"/>
            <a:chOff x="6359849" y="1267844"/>
            <a:chExt cx="2872284" cy="3455187"/>
          </a:xfrm>
        </p:grpSpPr>
        <p:pic>
          <p:nvPicPr>
            <p:cNvPr id="36" name="Picture 2" descr="\\192.168.15.33\psn\PSN仕事_2014\01_セキュリティカメラ\ISCwest用PPT\PSNより\150407_チェックバック\to 日本SPセンター\After 00010822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801097" y="2758515"/>
              <a:ext cx="2016610" cy="1222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7" name="Picture 3" descr="\\192.168.15.33\psn\PSN仕事_2014\01_セキュリティカメラ\ISCwest用PPT\PSNより\150407_チェックバック\to 日本SPセンター\Before 00010822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783306" y="1267844"/>
              <a:ext cx="2034401" cy="1232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0" name="二等辺三角形 39"/>
            <p:cNvSpPr/>
            <p:nvPr/>
          </p:nvSpPr>
          <p:spPr>
            <a:xfrm rot="10800000">
              <a:off x="7695269" y="2562362"/>
              <a:ext cx="317665" cy="170823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ja-JP" altLang="en-US" dirty="0"/>
            </a:p>
          </p:txBody>
        </p:sp>
        <p:sp>
          <p:nvSpPr>
            <p:cNvPr id="46" name="正方形/長方形 55"/>
            <p:cNvSpPr>
              <a:spLocks noChangeArrowheads="1"/>
            </p:cNvSpPr>
            <p:nvPr/>
          </p:nvSpPr>
          <p:spPr bwMode="auto">
            <a:xfrm>
              <a:off x="6399664" y="3934425"/>
              <a:ext cx="283246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anose="020B0600070205080204" pitchFamily="50" charset="-128"/>
                </a:rPr>
                <a:t>Moving </a:t>
              </a:r>
              <a:r>
                <a:rPr lang="en-US" altLang="ja-JP" sz="2000" b="1" dirty="0" smtClean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anose="020B0600070205080204" pitchFamily="50" charset="-128"/>
                </a:rPr>
                <a:t>Object  </a:t>
              </a:r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anose="020B0600070205080204" pitchFamily="50" charset="-128"/>
                </a:rPr>
                <a:t>Removal</a:t>
              </a:r>
            </a:p>
          </p:txBody>
        </p:sp>
        <p:sp>
          <p:nvSpPr>
            <p:cNvPr id="47" name="Rectangle 3"/>
            <p:cNvSpPr>
              <a:spLocks noChangeArrowheads="1"/>
            </p:cNvSpPr>
            <p:nvPr/>
          </p:nvSpPr>
          <p:spPr bwMode="auto">
            <a:xfrm>
              <a:off x="6359849" y="4230588"/>
              <a:ext cx="2777351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 anchor="ctr">
              <a:spAutoFit/>
            </a:bodyPr>
            <a:lstStyle/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Remove people and </a:t>
              </a:r>
              <a:r>
                <a:rPr lang="en-US" altLang="ja-JP" sz="1600" dirty="0" smtClean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moving</a:t>
              </a:r>
            </a:p>
            <a:p>
              <a:pPr algn="ctr">
                <a:defRPr/>
              </a:pPr>
              <a:r>
                <a:rPr lang="en-US" altLang="ja-JP" sz="1600" dirty="0" smtClean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 </a:t>
              </a: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  <a:ea typeface="ＭＳ Ｐゴシック" pitchFamily="50" charset="-128"/>
                </a:rPr>
                <a:t>objects from the video</a:t>
              </a:r>
            </a:p>
          </p:txBody>
        </p:sp>
      </p:grpSp>
      <p:grpSp>
        <p:nvGrpSpPr>
          <p:cNvPr id="3" name="グループ化 2"/>
          <p:cNvGrpSpPr/>
          <p:nvPr/>
        </p:nvGrpSpPr>
        <p:grpSpPr>
          <a:xfrm>
            <a:off x="3348437" y="1267844"/>
            <a:ext cx="2730743" cy="3482130"/>
            <a:chOff x="3480641" y="1267844"/>
            <a:chExt cx="2730743" cy="3482130"/>
          </a:xfrm>
        </p:grpSpPr>
        <p:sp>
          <p:nvSpPr>
            <p:cNvPr id="49" name="Rectangle 3"/>
            <p:cNvSpPr>
              <a:spLocks noChangeArrowheads="1"/>
            </p:cNvSpPr>
            <p:nvPr/>
          </p:nvSpPr>
          <p:spPr bwMode="auto">
            <a:xfrm>
              <a:off x="3698620" y="4257531"/>
              <a:ext cx="2123757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 anchor="ctr">
              <a:spAutoFit/>
            </a:bodyPr>
            <a:lstStyle/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Take a head count </a:t>
              </a:r>
            </a:p>
            <a:p>
              <a:pPr algn="ctr">
                <a:defRPr/>
              </a:pP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of</a:t>
              </a:r>
              <a:r>
                <a:rPr lang="ja-JP" altLang="en-US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 </a:t>
              </a:r>
              <a:r>
                <a:rPr lang="en-US" altLang="ja-JP" sz="1600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visitors</a:t>
              </a:r>
            </a:p>
          </p:txBody>
        </p:sp>
        <p:sp>
          <p:nvSpPr>
            <p:cNvPr id="69" name="正方形/長方形 55"/>
            <p:cNvSpPr>
              <a:spLocks noChangeArrowheads="1"/>
            </p:cNvSpPr>
            <p:nvPr/>
          </p:nvSpPr>
          <p:spPr bwMode="auto">
            <a:xfrm>
              <a:off x="3480641" y="3947032"/>
              <a:ext cx="2559716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50" charset="-128"/>
                </a:defRPr>
              </a:lvl9pPr>
            </a:lstStyle>
            <a:p>
              <a:pPr algn="ctr" eaLnBrk="1" hangingPunct="1"/>
              <a:r>
                <a:rPr lang="en-US" altLang="ja-JP" sz="2000" b="1" dirty="0">
                  <a:solidFill>
                    <a:srgbClr val="0000FF"/>
                  </a:solidFill>
                  <a:effectLst/>
                  <a:latin typeface="Calibri" panose="020F0502020204030204" pitchFamily="34" charset="0"/>
                </a:rPr>
                <a:t>People Counting</a:t>
              </a:r>
            </a:p>
          </p:txBody>
        </p:sp>
        <p:pic>
          <p:nvPicPr>
            <p:cNvPr id="70" name="Picture 2" descr="C:\Users\6744176\AppData\Local\Microsoft\Windows\Temporary Internet Files\Content.Outlook\TYT8K48F\People Counting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4760" y="1267844"/>
              <a:ext cx="2696624" cy="27135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1" name="正方形/長方形 70"/>
          <p:cNvSpPr/>
          <p:nvPr/>
        </p:nvSpPr>
        <p:spPr>
          <a:xfrm>
            <a:off x="4597493" y="826072"/>
            <a:ext cx="3499901" cy="287506"/>
          </a:xfrm>
          <a:prstGeom prst="rect">
            <a:avLst/>
          </a:prstGeom>
          <a:noFill/>
        </p:spPr>
        <p:txBody>
          <a:bodyPr wrap="square" lIns="0" tIns="36000" rIns="0" bIns="36000" anchor="b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*With optional software WV-SAE200</a:t>
            </a:r>
            <a:endParaRPr lang="en-US" altLang="ja-JP" sz="16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13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503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Extreme </a:t>
            </a:r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Analytics - </a:t>
            </a:r>
            <a:r>
              <a:rPr lang="en-US" altLang="ja-JP" sz="2000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Intelligent VMD</a:t>
            </a:r>
            <a:endParaRPr lang="ja-JP" altLang="en-US" sz="2000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正方形/長方形 3"/>
          <p:cNvSpPr/>
          <p:nvPr/>
        </p:nvSpPr>
        <p:spPr>
          <a:xfrm>
            <a:off x="124801" y="809144"/>
            <a:ext cx="9019199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algn="l">
              <a:lnSpc>
                <a:spcPts val="1600"/>
              </a:lnSpc>
            </a:pPr>
            <a:r>
              <a:rPr lang="en-US" altLang="ja-JP" sz="1600" b="1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Detect various abnormal behavior of </a:t>
            </a:r>
            <a:r>
              <a:rPr lang="en-US" altLang="ja-JP" sz="16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person by Optional intelligent VMD (</a:t>
            </a:r>
            <a:r>
              <a:rPr lang="en-US" altLang="ja-JP" sz="1600" b="1" dirty="0" err="1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en-US" altLang="ja-JP" sz="1600" b="1" dirty="0" smtClean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-VMD) software WV- SAE200</a:t>
            </a:r>
            <a:endParaRPr lang="en-US" altLang="ja-JP" sz="1600" b="1" dirty="0"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7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3980033\Pictures\vlcsnap-2017-03-31-18h07m43s528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38" b="11667"/>
          <a:stretch/>
        </p:blipFill>
        <p:spPr bwMode="auto">
          <a:xfrm>
            <a:off x="234970" y="1087032"/>
            <a:ext cx="8609624" cy="367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14</a:t>
            </a:fld>
            <a:endParaRPr lang="en-US" sz="1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39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タイトル 1"/>
          <p:cNvSpPr>
            <a:spLocks noGrp="1"/>
          </p:cNvSpPr>
          <p:nvPr>
            <p:ph type="title"/>
          </p:nvPr>
        </p:nvSpPr>
        <p:spPr>
          <a:xfrm>
            <a:off x="359532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b="1" dirty="0" smtClean="0"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Extreme Reliability</a:t>
            </a:r>
            <a:endParaRPr kumimoji="1" lang="ja-JP" altLang="en-US" b="1" dirty="0"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29" name="Text Box 6"/>
          <p:cNvSpPr txBox="1">
            <a:spLocks noChangeArrowheads="1"/>
          </p:cNvSpPr>
          <p:nvPr/>
        </p:nvSpPr>
        <p:spPr bwMode="auto">
          <a:xfrm>
            <a:off x="4630737" y="3212155"/>
            <a:ext cx="3345887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9pPr>
          </a:lstStyle>
          <a:p>
            <a:pPr marL="171450" indent="-171450" algn="l" eaLnBrk="1" hangingPunct="1">
              <a:buFont typeface="Wingdings" panose="05000000000000000000" pitchFamily="2" charset="2"/>
              <a:buChar char="ü"/>
            </a:pPr>
            <a:r>
              <a:rPr lang="en-US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Highly impact resistant.</a:t>
            </a:r>
          </a:p>
          <a:p>
            <a:pPr marL="171450" indent="-171450" algn="l" eaLnBrk="1" hangingPunct="1">
              <a:buFont typeface="Wingdings" panose="05000000000000000000" pitchFamily="2" charset="2"/>
              <a:buChar char="ü"/>
            </a:pPr>
            <a:r>
              <a:rPr lang="en-US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Compliant with </a:t>
            </a:r>
            <a:r>
              <a:rPr lang="nl-NL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IEC 60068-2-75 test Eh, </a:t>
            </a:r>
            <a:endParaRPr lang="nl-NL" altLang="ja-JP" dirty="0" smtClean="0">
              <a:solidFill>
                <a:srgbClr val="000000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71450" indent="-171450" algn="l" eaLnBrk="1" hangingPunct="1">
              <a:buFont typeface="Wingdings" panose="05000000000000000000" pitchFamily="2" charset="2"/>
              <a:buChar char="ü"/>
            </a:pPr>
            <a:r>
              <a:rPr lang="en-US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</a:t>
            </a:r>
            <a:r>
              <a:rPr lang="nl-NL" altLang="ja-JP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0 </a:t>
            </a:r>
            <a:r>
              <a:rPr lang="nl-NL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 / IEC </a:t>
            </a:r>
            <a:r>
              <a:rPr lang="nl-NL" altLang="ja-JP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62262 </a:t>
            </a:r>
            <a:r>
              <a:rPr lang="nl-NL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IK10.</a:t>
            </a:r>
            <a:endParaRPr lang="en-US" altLang="ja-JP" dirty="0">
              <a:solidFill>
                <a:srgbClr val="000000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0" name="Rectangle 113"/>
          <p:cNvSpPr>
            <a:spLocks noChangeArrowheads="1"/>
          </p:cNvSpPr>
          <p:nvPr/>
        </p:nvSpPr>
        <p:spPr bwMode="auto">
          <a:xfrm>
            <a:off x="4419193" y="2886705"/>
            <a:ext cx="23020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9pPr>
          </a:lstStyle>
          <a:p>
            <a:pPr marL="285750" indent="-285750" algn="l" eaLnBrk="1" hangingPunct="1">
              <a:spcBef>
                <a:spcPct val="50000"/>
              </a:spcBef>
              <a:buFont typeface="Wingdings" panose="05000000000000000000" pitchFamily="2" charset="2"/>
              <a:buChar char="n"/>
            </a:pPr>
            <a:r>
              <a:rPr lang="en-US" altLang="ja-JP" sz="1800" b="1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Vandal </a:t>
            </a:r>
            <a:r>
              <a:rPr lang="en-US" altLang="ja-JP" sz="18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Resistant</a:t>
            </a:r>
            <a:endParaRPr lang="en-US" altLang="ja-JP" b="1" dirty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3" name="テキスト ボックス 208"/>
          <p:cNvSpPr txBox="1">
            <a:spLocks noChangeArrowheads="1"/>
          </p:cNvSpPr>
          <p:nvPr/>
        </p:nvSpPr>
        <p:spPr bwMode="auto">
          <a:xfrm>
            <a:off x="589383" y="3053963"/>
            <a:ext cx="3172883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9pPr>
          </a:lstStyle>
          <a:p>
            <a:pPr eaLnBrk="1" hangingPunct="1"/>
            <a:r>
              <a:rPr lang="en-US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Prevention from </a:t>
            </a:r>
            <a:r>
              <a:rPr lang="en-US" altLang="ja-JP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fixation at </a:t>
            </a:r>
            <a:r>
              <a:rPr lang="en-US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maintenance.</a:t>
            </a:r>
          </a:p>
        </p:txBody>
      </p:sp>
      <p:sp>
        <p:nvSpPr>
          <p:cNvPr id="34" name="Rectangle 113"/>
          <p:cNvSpPr>
            <a:spLocks noChangeArrowheads="1"/>
          </p:cNvSpPr>
          <p:nvPr/>
        </p:nvSpPr>
        <p:spPr bwMode="auto">
          <a:xfrm>
            <a:off x="377322" y="2492693"/>
            <a:ext cx="3676063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9pPr>
          </a:lstStyle>
          <a:p>
            <a:pPr marL="285750" indent="-285750" algn="l" eaLnBrk="1" hangingPunct="1">
              <a:spcBef>
                <a:spcPts val="0"/>
              </a:spcBef>
              <a:buFont typeface="Wingdings" panose="05000000000000000000" pitchFamily="2" charset="2"/>
              <a:buChar char="n"/>
            </a:pPr>
            <a:r>
              <a:rPr lang="en-US" altLang="ja-JP" sz="18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Salt (Corrosion)-resistant screw</a:t>
            </a:r>
          </a:p>
          <a:p>
            <a:pPr eaLnBrk="1" hangingPunct="1">
              <a:spcBef>
                <a:spcPts val="0"/>
              </a:spcBef>
            </a:pPr>
            <a:r>
              <a:rPr lang="en-US" altLang="ja-JP" sz="16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US" altLang="ja-JP" sz="16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All the </a:t>
            </a:r>
            <a:r>
              <a:rPr lang="en-US" altLang="ja-JP" sz="1600" b="1" dirty="0"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screws of the </a:t>
            </a:r>
            <a:r>
              <a:rPr lang="en-US" altLang="ja-JP" sz="16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</a:rPr>
              <a:t>outer) </a:t>
            </a:r>
            <a:endParaRPr lang="en-US" altLang="ja-JP" sz="1200" b="1" dirty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33992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15</a:t>
            </a:fld>
            <a:endParaRPr lang="en-US" sz="1000" dirty="0">
              <a:latin typeface="Calibri" panose="020F0502020204030204" pitchFamily="34" charset="0"/>
            </a:endParaRPr>
          </a:p>
        </p:txBody>
      </p:sp>
      <p:sp>
        <p:nvSpPr>
          <p:cNvPr id="43" name="正方形/長方形 42"/>
          <p:cNvSpPr/>
          <p:nvPr/>
        </p:nvSpPr>
        <p:spPr>
          <a:xfrm>
            <a:off x="136367" y="856470"/>
            <a:ext cx="6120742" cy="277888"/>
          </a:xfrm>
          <a:prstGeom prst="rect">
            <a:avLst/>
          </a:prstGeom>
          <a:noFill/>
        </p:spPr>
        <p:txBody>
          <a:bodyPr wrap="square" lIns="0" tIns="36000" rIns="0" bIns="36000">
            <a:spAutoFit/>
          </a:bodyPr>
          <a:lstStyle/>
          <a:p>
            <a:pPr marL="285750" indent="-285750" algn="l">
              <a:lnSpc>
                <a:spcPts val="1600"/>
              </a:lnSpc>
              <a:buFont typeface="Wingdings" panose="05000000000000000000" pitchFamily="2" charset="2"/>
              <a:buChar char="ü"/>
            </a:pPr>
            <a:r>
              <a:rPr lang="en-US" altLang="ja-JP" sz="2000" b="1" u="sng" dirty="0"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Achieves high endurance under extreme condition</a:t>
            </a:r>
          </a:p>
        </p:txBody>
      </p:sp>
      <p:pic>
        <p:nvPicPr>
          <p:cNvPr id="46" name="Picture 4"/>
          <p:cNvPicPr preferRelativeResize="0"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40"/>
          <a:stretch>
            <a:fillRect/>
          </a:stretch>
        </p:blipFill>
        <p:spPr bwMode="auto">
          <a:xfrm rot="724746">
            <a:off x="8084631" y="3800517"/>
            <a:ext cx="631130" cy="738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19050" algn="ctr">
                <a:solidFill>
                  <a:srgbClr val="FF00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7" name="Rectangle 113"/>
          <p:cNvSpPr>
            <a:spLocks noChangeArrowheads="1"/>
          </p:cNvSpPr>
          <p:nvPr/>
        </p:nvSpPr>
        <p:spPr bwMode="auto">
          <a:xfrm>
            <a:off x="385818" y="1116570"/>
            <a:ext cx="202692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9pPr>
          </a:lstStyle>
          <a:p>
            <a:pPr marL="285750" indent="-285750" algn="l" eaLnBrk="1" hangingPunct="1">
              <a:spcBef>
                <a:spcPts val="0"/>
              </a:spcBef>
              <a:buFont typeface="Wingdings" panose="05000000000000000000" pitchFamily="2" charset="2"/>
              <a:buChar char="n"/>
            </a:pPr>
            <a:r>
              <a:rPr lang="en-US" altLang="ja-JP" sz="18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Anti-humidity</a:t>
            </a:r>
            <a:endParaRPr lang="en-US" altLang="ja-JP" sz="1800" b="1" dirty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109" y="1239731"/>
            <a:ext cx="2143087" cy="161687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正方形/長方形 48"/>
          <p:cNvSpPr/>
          <p:nvPr/>
        </p:nvSpPr>
        <p:spPr>
          <a:xfrm>
            <a:off x="621500" y="1403305"/>
            <a:ext cx="801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The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built-in electrical </a:t>
            </a:r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dehumidification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keeps the camera </a:t>
            </a:r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dry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inside, using </a:t>
            </a:r>
            <a:endParaRPr lang="en-US" altLang="ja-JP" dirty="0" smtClean="0">
              <a:solidFill>
                <a:schemeClr val="tx2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electrolysis to remove any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moisture from the camera</a:t>
            </a:r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. This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anti-humidity </a:t>
            </a:r>
            <a:endParaRPr lang="en-US" altLang="ja-JP" dirty="0" smtClean="0">
              <a:solidFill>
                <a:schemeClr val="tx2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technology is safe and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green due to low </a:t>
            </a:r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power consumption </a:t>
            </a:r>
          </a:p>
          <a:p>
            <a:pPr algn="l"/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and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no heaters </a:t>
            </a:r>
            <a:r>
              <a:rPr lang="en-US" altLang="ja-JP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or mechanical </a:t>
            </a:r>
            <a:r>
              <a:rPr lang="en-US" altLang="ja-JP" dirty="0">
                <a:solidFill>
                  <a:schemeClr val="tx2"/>
                </a:solidFill>
                <a:effectLst/>
                <a:latin typeface="Calibri" panose="020F0502020204030204" pitchFamily="34" charset="0"/>
              </a:rPr>
              <a:t>fans being used. </a:t>
            </a:r>
            <a:endParaRPr lang="ja-JP" altLang="en-US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5919" y="3189344"/>
            <a:ext cx="941951" cy="624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04" y="3544918"/>
            <a:ext cx="941951" cy="624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図 41" descr="WV-S4550L_H265-FISHEYE_OUTDOOR_APPEARANCE_20170905.pdf - Adobe Acrobat Reader DC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t="24560" r="55263" b="9484"/>
          <a:stretch/>
        </p:blipFill>
        <p:spPr>
          <a:xfrm>
            <a:off x="1750739" y="3438110"/>
            <a:ext cx="1048426" cy="1024708"/>
          </a:xfrm>
          <a:prstGeom prst="rect">
            <a:avLst/>
          </a:prstGeom>
        </p:spPr>
      </p:pic>
      <p:sp>
        <p:nvSpPr>
          <p:cNvPr id="44" name="円/楕円 43"/>
          <p:cNvSpPr/>
          <p:nvPr/>
        </p:nvSpPr>
        <p:spPr>
          <a:xfrm>
            <a:off x="2128786" y="4198557"/>
            <a:ext cx="260784" cy="23496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pic>
        <p:nvPicPr>
          <p:cNvPr id="45" name="図 44" descr="WV-S4550L_H265-FISHEYE_OUTDOOR_APPEARANCE_20170905.pdf - Adobe Acrobat Reader DC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44" t="19944" r="35088" b="19342"/>
          <a:stretch/>
        </p:blipFill>
        <p:spPr>
          <a:xfrm>
            <a:off x="2943841" y="3420092"/>
            <a:ext cx="1035225" cy="1014698"/>
          </a:xfrm>
          <a:prstGeom prst="rect">
            <a:avLst/>
          </a:prstGeom>
        </p:spPr>
      </p:pic>
      <p:sp>
        <p:nvSpPr>
          <p:cNvPr id="50" name="円/楕円 49"/>
          <p:cNvSpPr/>
          <p:nvPr/>
        </p:nvSpPr>
        <p:spPr>
          <a:xfrm>
            <a:off x="3200669" y="3496821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1" name="円/楕円 50"/>
          <p:cNvSpPr/>
          <p:nvPr/>
        </p:nvSpPr>
        <p:spPr>
          <a:xfrm>
            <a:off x="3398872" y="3420092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2" name="円/楕円 51"/>
          <p:cNvSpPr/>
          <p:nvPr/>
        </p:nvSpPr>
        <p:spPr>
          <a:xfrm>
            <a:off x="3734908" y="4100869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3" name="円/楕円 52"/>
          <p:cNvSpPr/>
          <p:nvPr/>
        </p:nvSpPr>
        <p:spPr>
          <a:xfrm>
            <a:off x="3658155" y="3975764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4" name="円/楕円 53"/>
          <p:cNvSpPr/>
          <p:nvPr/>
        </p:nvSpPr>
        <p:spPr>
          <a:xfrm>
            <a:off x="2939885" y="4081903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5" name="円/楕円 54"/>
          <p:cNvSpPr/>
          <p:nvPr/>
        </p:nvSpPr>
        <p:spPr>
          <a:xfrm>
            <a:off x="3009507" y="4118780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6" name="円/楕円 55"/>
          <p:cNvSpPr/>
          <p:nvPr/>
        </p:nvSpPr>
        <p:spPr>
          <a:xfrm>
            <a:off x="3331062" y="4060040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7" name="円/楕円 56"/>
          <p:cNvSpPr/>
          <p:nvPr/>
        </p:nvSpPr>
        <p:spPr>
          <a:xfrm>
            <a:off x="3345780" y="4199160"/>
            <a:ext cx="260784" cy="11747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latin typeface="Calibri" panose="020F0502020204030204" pitchFamily="34" charset="0"/>
            </a:endParaRPr>
          </a:p>
        </p:txBody>
      </p:sp>
      <p:sp>
        <p:nvSpPr>
          <p:cNvPr id="58" name="Rectangle 113"/>
          <p:cNvSpPr>
            <a:spLocks noChangeArrowheads="1"/>
          </p:cNvSpPr>
          <p:nvPr/>
        </p:nvSpPr>
        <p:spPr bwMode="auto">
          <a:xfrm>
            <a:off x="4455585" y="3898929"/>
            <a:ext cx="287306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9pPr>
          </a:lstStyle>
          <a:p>
            <a:pPr marL="285750" indent="-285750" algn="l" eaLnBrk="1" hangingPunct="1">
              <a:spcBef>
                <a:spcPct val="50000"/>
              </a:spcBef>
              <a:buFont typeface="Wingdings" panose="05000000000000000000" pitchFamily="2" charset="2"/>
              <a:buChar char="n"/>
            </a:pPr>
            <a:r>
              <a:rPr lang="en-US" altLang="ja-JP" sz="1800" b="1" dirty="0" smtClean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Water &amp; Dust  Resistant</a:t>
            </a:r>
            <a:endParaRPr lang="en-US" altLang="ja-JP" b="1" dirty="0">
              <a:solidFill>
                <a:srgbClr val="0000FF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9" name="Text Box 6"/>
          <p:cNvSpPr txBox="1">
            <a:spLocks noChangeArrowheads="1"/>
          </p:cNvSpPr>
          <p:nvPr/>
        </p:nvSpPr>
        <p:spPr bwMode="auto">
          <a:xfrm>
            <a:off x="4639833" y="4176611"/>
            <a:ext cx="334588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  <a:ea typeface="ＭＳ Ｐゴシック" pitchFamily="50" charset="-128"/>
              </a:defRPr>
            </a:lvl9pPr>
          </a:lstStyle>
          <a:p>
            <a:pPr marL="171450" indent="-171450" algn="l" eaLnBrk="1" hangingPunct="1">
              <a:buFont typeface="Wingdings" panose="05000000000000000000" pitchFamily="2" charset="2"/>
              <a:buChar char="ü"/>
            </a:pPr>
            <a:r>
              <a:rPr lang="en-US" altLang="ja-JP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IP66</a:t>
            </a:r>
            <a:r>
              <a:rPr lang="nl-NL" altLang="ja-JP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171450" indent="-171450" algn="l" eaLnBrk="1" hangingPunct="1">
              <a:buFont typeface="Wingdings" panose="05000000000000000000" pitchFamily="2" charset="2"/>
              <a:buChar char="ü"/>
            </a:pPr>
            <a:r>
              <a:rPr lang="en-US" altLang="ja-JP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NEMA 4X compliant</a:t>
            </a:r>
            <a:r>
              <a:rPr lang="nl-NL" altLang="ja-JP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US" altLang="ja-JP" dirty="0">
              <a:solidFill>
                <a:srgbClr val="000000"/>
              </a:solidFill>
              <a:effectLst/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20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2951747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kern="0" dirty="0" smtClean="0">
                <a:solidFill>
                  <a:srgbClr val="FFFFFF"/>
                </a:solidFill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Specifications</a:t>
            </a:r>
            <a:endParaRPr lang="en-US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16</a:t>
            </a:fld>
            <a:endParaRPr lang="en-US" sz="1000" dirty="0">
              <a:latin typeface="Calibri" panose="020F0502020204030204" pitchFamily="34" charset="0"/>
            </a:endParaRPr>
          </a:p>
        </p:txBody>
      </p:sp>
      <p:graphicFrame>
        <p:nvGraphicFramePr>
          <p:cNvPr id="6" name="表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2623681"/>
              </p:ext>
            </p:extLst>
          </p:nvPr>
        </p:nvGraphicFramePr>
        <p:xfrm>
          <a:off x="364192" y="770962"/>
          <a:ext cx="8435267" cy="3831249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344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07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908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191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9855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anose="020B0604030504040204" pitchFamily="34" charset="0"/>
                        </a:rPr>
                        <a:t>WV-SFN480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WV-X4171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Image sensor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 / 2”  type MOS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Max. video resolution (pixel)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2992x2992  (Fish eye)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Max. frame rate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15 fps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30 fps </a:t>
                      </a:r>
                      <a:r>
                        <a:rPr kumimoji="1" lang="en-US" altLang="ja-JP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*Max.15 fps at super Dynamic ON  mode</a:t>
                      </a:r>
                      <a:endParaRPr kumimoji="1" lang="ja-JP" altLang="en-US" sz="7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Video Compression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H.264/MJPEG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H.265/H.264/MJPEG</a:t>
                      </a: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5911">
                <a:tc row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Minimum Illumination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 </a:t>
                      </a: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*Shutter speed 1/30s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Color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0.3lx @F1.9,   0.02 lx @ shutter speed 16/30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954">
                <a:tc v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B/W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0.2lx @F1.9,   0.01 lx @ shutter speed 16/30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598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Angular Field of View  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kern="1200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Horizontal/Vertical </a:t>
                      </a:r>
                      <a:endParaRPr kumimoji="1" lang="en-US" altLang="ja-JP" sz="900" b="1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180°/  180°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91458" marR="91458" marT="27432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183°/  183°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91458" marR="91458" marT="27432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Audio Compression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G.726, G.711, AAC-LC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5911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SD memory card slot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1slot  (SDXC/SDHC/SD)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Zoom Ratio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Digital zoom (x1, x2, x4)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Wide dynamic range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84dB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Super dynamic 108dB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Intelligent Auto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</a:t>
                      </a: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Smart coding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 (with Frame rate control)</a:t>
                      </a: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591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Secure communication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FIPS 140-2 Level 1 compliant</a:t>
                      </a: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2868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External I/O Terminals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ALARM IN 1 (Auto time adjustment) (x1),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ALARM IN 2 (ALARM OUT) (x1), ALARM IN 3 (AUX OUT) (x1)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1340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Audio input / output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it-IT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ø3.5 mm stereo mini jack x 1 /  ø3.5 mm stereo mini jack x1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13405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Ambient Operating Temperature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-10°C ~ +50°C  (14 °F ~ +122 °F)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85327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Dimension (mm) / Mass(approx.)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pt-BR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ø150 mm × 52.1 mm (H)      /     Approx. 480 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pt-BR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ø150 mm × 49.5 mm (H)      /     Approx. 420 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sp>
        <p:nvSpPr>
          <p:cNvPr id="7" name="正方形/長方形 6"/>
          <p:cNvSpPr/>
          <p:nvPr/>
        </p:nvSpPr>
        <p:spPr>
          <a:xfrm>
            <a:off x="5659120" y="770962"/>
            <a:ext cx="3140339" cy="194238"/>
          </a:xfrm>
          <a:prstGeom prst="rect">
            <a:avLst/>
          </a:prstGeom>
          <a:noFill/>
          <a:ln w="381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4241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132891"/>
            <a:ext cx="2951747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kern="0" dirty="0" smtClean="0">
                <a:solidFill>
                  <a:srgbClr val="FFFFFF"/>
                </a:solidFill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Specifications</a:t>
            </a:r>
            <a:endParaRPr lang="en-US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aphicFrame>
        <p:nvGraphicFramePr>
          <p:cNvPr id="15" name="表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567828"/>
              </p:ext>
            </p:extLst>
          </p:nvPr>
        </p:nvGraphicFramePr>
        <p:xfrm>
          <a:off x="48772" y="718890"/>
          <a:ext cx="9063241" cy="40157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156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1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60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648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3336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375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16555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2541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anose="020B0604030504040204" pitchFamily="34" charset="0"/>
                        </a:rPr>
                        <a:t>WV-SFV481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WV-X4571L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4F81BD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5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WV-X4571LM</a:t>
                      </a: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ja-JP" altLang="en-US" sz="105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anose="020B060403050404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Image sensor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 / 2”  type MOS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Max. video resolution (pixel)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2992x2992  (Fish eye)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4331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Max. frame rate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15 fps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30 fps </a:t>
                      </a:r>
                      <a:r>
                        <a:rPr kumimoji="1" lang="en-US" altLang="ja-JP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*Max.15 fps at super Dynamic ON  mode</a:t>
                      </a:r>
                      <a:endParaRPr kumimoji="1" lang="ja-JP" altLang="en-US" sz="90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Video Compression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H.264 / MJPEG</a:t>
                      </a: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H.265/H.264/MJPEG</a:t>
                      </a:r>
                      <a:endParaRPr kumimoji="1" lang="ja-JP" altLang="en-US" sz="900" dirty="0"/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 rowSpan="2"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Minimum Illumination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 </a:t>
                      </a: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*Shutter speed 1/30s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rowSpan="2"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Color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0.3lx @F1.9,   0.04 lx @ shutter speed 16/30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 gridSpan="2" v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B/W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0.04lx @F1.9,   0.003 lx @ shutter speed 16/30  </a:t>
                      </a: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0.04lx @F1.9,   0.003 lx @ shutter speed 16/30,  0 lx @ IR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IR LED / Maximum irradiation distance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-</a:t>
                      </a:r>
                    </a:p>
                  </a:txBody>
                  <a:tcPr marL="91458" marR="91458" marT="27432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Yes  / 10m</a:t>
                      </a:r>
                    </a:p>
                  </a:txBody>
                  <a:tcPr marL="91458" marR="91458" marT="27432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Angular Field of View  </a:t>
                      </a:r>
                    </a:p>
                  </a:txBody>
                  <a:tcPr marL="45720" marR="45720" marT="18288" marB="18288" anchor="ctr" horzOverflow="overflow"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kern="1200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Horizontal/Vertical </a:t>
                      </a:r>
                      <a:endParaRPr kumimoji="1" lang="en-US" altLang="ja-JP" sz="900" b="1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ja-JP" sz="900" b="1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180°/  180°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91458" marR="91458" marT="27432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186°/  186°</a:t>
                      </a:r>
                      <a:endParaRPr kumimoji="1" lang="ja-JP" altLang="en-US" sz="900" dirty="0"/>
                    </a:p>
                  </a:txBody>
                  <a:tcPr marL="91458" marR="91458" marT="27432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Audio Compression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G.726, G.711, AAC-LC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SD memory card slot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1slot  (SDXC/SDHC/SD)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Zoom Ratio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Digital zoom (x1, x2, x4)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Wide dynamic range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84dB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itchFamily="50" charset="-128"/>
                          <a:cs typeface="Tahoma" pitchFamily="34" charset="0"/>
                        </a:rPr>
                        <a:t>Super dynamic 108dB</a:t>
                      </a:r>
                      <a:endParaRPr kumimoji="1" lang="ja-JP" altLang="en-US" sz="900" dirty="0"/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Smart coding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</a:t>
                      </a: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 (with Frame rate control)</a:t>
                      </a:r>
                      <a:endParaRPr kumimoji="1" lang="ja-JP" altLang="en-US" sz="900" dirty="0"/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Secure communication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FIPS 140-2 Level 1 compliant</a:t>
                      </a:r>
                      <a:endParaRPr kumimoji="1" lang="ja-JP" altLang="en-US" sz="900" dirty="0"/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M12 connector /  Railway  application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-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Yes /  EN50155-TX</a:t>
                      </a:r>
                    </a:p>
                  </a:txBody>
                  <a:tcPr marL="45720" marR="45720" marT="18288" marB="18288" anchor="ctr" horzOverflow="overflow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External I/O Terminals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ALARM IN 1 (Auto time adjustment) (x1), ALARM IN 2 (ALARM OUT) (x1), ALARM IN 3 (AUX OUT) (x1)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Audio input / output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it-IT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ø3.5 mm stereo mini jack x 1 /  ø3.5 mm stereo mini jack x1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Water and Dust Resistance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IP66(IEC60529), Type 4X(UL50), NEMA 4X compliant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HGPｺﾞｼｯｸE" pitchFamily="50" charset="-128"/>
                          <a:cs typeface="Tahoma" pitchFamily="34" charset="0"/>
                        </a:rPr>
                        <a:t>Shock Resistance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nl-NL" altLang="ja-JP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50J( IEC60068-2-75),  IK10 (IEC 62262)</a:t>
                      </a: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Ambient Operating Temperature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-10°C ~ +50°C (14 °F ~ +122 °F)</a:t>
                      </a: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-40°C ~ +50°C (-40 °F ~ +122 °F) @ IR LED ON,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 -40°C ~ +60°C (-40 °F ~ +140 °F) @ IR LED OFF</a:t>
                      </a:r>
                      <a:endParaRPr kumimoji="1" lang="en-US" altLang="ja-JP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0"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8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4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 sz="2000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 kumimoji="1">
                          <a:solidFill>
                            <a:schemeClr val="tx1"/>
                          </a:solidFill>
                          <a:latin typeface="Calibri" pitchFamily="34" charset="0"/>
                          <a:ea typeface="ＭＳ Ｐゴシック" pitchFamily="50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ja-JP" sz="9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Dimension (mm) / Mass(approx.)</a:t>
                      </a:r>
                      <a:endParaRPr kumimoji="1" lang="ja-JP" altLang="en-US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fr-FR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ø150 mm × 50.5 mm (H) / Approx. 390 g</a:t>
                      </a:r>
                    </a:p>
                  </a:txBody>
                  <a:tcPr marL="45720" marR="45720" marT="18288" marB="18288" anchor="ctr" horzOverflow="overflow"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pt-BR" altLang="ja-JP" sz="900" b="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anose="020F0502020204030204" pitchFamily="34" charset="0"/>
                        </a:rPr>
                        <a:t>ø164 mm × 96.3 mm (H) *with the base bracket   /     Approx. 1.3 kg</a:t>
                      </a:r>
                      <a:endParaRPr kumimoji="1" lang="ja-JP" altLang="en-US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HGPｺﾞｼｯｸE" pitchFamily="50" charset="-128"/>
                        <a:cs typeface="Tahoma" pitchFamily="34" charset="0"/>
                      </a:endParaRPr>
                    </a:p>
                  </a:txBody>
                  <a:tcPr marL="45720" marR="45720" marT="18288" marB="18288" anchor="ctr" horzOverflow="overflow"/>
                </a:tc>
                <a:tc hMerge="1">
                  <a:txBody>
                    <a:bodyPr/>
                    <a:lstStyle/>
                    <a:p>
                      <a:endParaRPr kumimoji="1" lang="ja-JP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kumimoji="1" lang="ja-JP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</a:tbl>
          </a:graphicData>
        </a:graphic>
      </p:graphicFrame>
      <p:pic>
        <p:nvPicPr>
          <p:cNvPr id="8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17</a:t>
            </a:fld>
            <a:endParaRPr lang="en-US" sz="1000" dirty="0">
              <a:latin typeface="Calibri" panose="020F0502020204030204" pitchFamily="34" charset="0"/>
            </a:endParaRPr>
          </a:p>
        </p:txBody>
      </p:sp>
      <p:sp>
        <p:nvSpPr>
          <p:cNvPr id="3" name="正方形/長方形 2"/>
          <p:cNvSpPr/>
          <p:nvPr/>
        </p:nvSpPr>
        <p:spPr>
          <a:xfrm>
            <a:off x="4480560" y="718890"/>
            <a:ext cx="4663440" cy="195510"/>
          </a:xfrm>
          <a:prstGeom prst="rect">
            <a:avLst/>
          </a:prstGeom>
          <a:noFill/>
          <a:ln w="3810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1019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18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タイトル 1"/>
          <p:cNvSpPr>
            <a:spLocks noGrp="1"/>
          </p:cNvSpPr>
          <p:nvPr>
            <p:ph type="title"/>
          </p:nvPr>
        </p:nvSpPr>
        <p:spPr>
          <a:xfrm>
            <a:off x="457200" y="132891"/>
            <a:ext cx="7674860" cy="52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b="1" dirty="0" smtClean="0"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Optional Accessories </a:t>
            </a:r>
            <a:endParaRPr kumimoji="1" lang="ja-JP" altLang="en-US" b="1" dirty="0">
              <a:latin typeface="Calibri" panose="020F0502020204030204" pitchFamily="34" charset="0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sp>
        <p:nvSpPr>
          <p:cNvPr id="25" name="コンテンツ プレースホルダー 2"/>
          <p:cNvSpPr txBox="1">
            <a:spLocks/>
          </p:cNvSpPr>
          <p:nvPr/>
        </p:nvSpPr>
        <p:spPr>
          <a:xfrm>
            <a:off x="174051" y="751423"/>
            <a:ext cx="2221131" cy="400110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rgbClr val="0A54A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fontAlgn="auto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kumimoji="0" lang="en-US" altLang="ja-JP" sz="2000" b="1" dirty="0" smtClean="0"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Mount brackets</a:t>
            </a:r>
          </a:p>
        </p:txBody>
      </p:sp>
      <p:grpSp>
        <p:nvGrpSpPr>
          <p:cNvPr id="2" name="グループ化 1"/>
          <p:cNvGrpSpPr/>
          <p:nvPr/>
        </p:nvGrpSpPr>
        <p:grpSpPr>
          <a:xfrm>
            <a:off x="5639542" y="1481059"/>
            <a:ext cx="1345061" cy="1496721"/>
            <a:chOff x="5423920" y="1140453"/>
            <a:chExt cx="1528563" cy="1674466"/>
          </a:xfrm>
        </p:grpSpPr>
        <p:pic>
          <p:nvPicPr>
            <p:cNvPr id="18" name="図 17" descr="JP_WV-S4150-S4550L_2校.pdf - Adobe Acrobat Reader DC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571" t="44920" r="47334" b="24575"/>
            <a:stretch/>
          </p:blipFill>
          <p:spPr>
            <a:xfrm>
              <a:off x="5647764" y="1851032"/>
              <a:ext cx="1192439" cy="796260"/>
            </a:xfrm>
            <a:prstGeom prst="rect">
              <a:avLst/>
            </a:prstGeom>
          </p:spPr>
        </p:pic>
        <p:sp>
          <p:nvSpPr>
            <p:cNvPr id="19" name="テキスト ボックス 56"/>
            <p:cNvSpPr txBox="1">
              <a:spLocks noChangeArrowheads="1"/>
            </p:cNvSpPr>
            <p:nvPr/>
          </p:nvSpPr>
          <p:spPr bwMode="auto">
            <a:xfrm>
              <a:off x="5442960" y="1196183"/>
              <a:ext cx="1378204" cy="5164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 smtClean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 WV-Q124</a:t>
              </a:r>
            </a:p>
            <a:p>
              <a:pPr eaLnBrk="1" hangingPunct="1">
                <a:spcBef>
                  <a:spcPct val="0"/>
                </a:spcBef>
                <a:buFont typeface="Arial" charset="0"/>
                <a:buNone/>
              </a:pPr>
              <a:r>
                <a:rPr lang="en-US" altLang="ja-JP" sz="1200" b="1" dirty="0" smtClean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Mount Bracket</a:t>
              </a:r>
            </a:p>
          </p:txBody>
        </p:sp>
        <p:sp>
          <p:nvSpPr>
            <p:cNvPr id="5" name="正方形/長方形 4"/>
            <p:cNvSpPr/>
            <p:nvPr/>
          </p:nvSpPr>
          <p:spPr>
            <a:xfrm>
              <a:off x="5423920" y="1140453"/>
              <a:ext cx="1528563" cy="1674466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</p:grpSp>
      <p:grpSp>
        <p:nvGrpSpPr>
          <p:cNvPr id="7" name="グループ化 6"/>
          <p:cNvGrpSpPr/>
          <p:nvPr/>
        </p:nvGrpSpPr>
        <p:grpSpPr>
          <a:xfrm>
            <a:off x="7697148" y="2328850"/>
            <a:ext cx="1345061" cy="1496721"/>
            <a:chOff x="2806549" y="1449766"/>
            <a:chExt cx="1672224" cy="2155515"/>
          </a:xfrm>
        </p:grpSpPr>
        <p:sp>
          <p:nvSpPr>
            <p:cNvPr id="27" name="テキスト ボックス 56"/>
            <p:cNvSpPr txBox="1">
              <a:spLocks noChangeArrowheads="1"/>
            </p:cNvSpPr>
            <p:nvPr/>
          </p:nvSpPr>
          <p:spPr bwMode="auto">
            <a:xfrm>
              <a:off x="2827379" y="1521507"/>
              <a:ext cx="1507733" cy="9308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 WV-Q121B</a:t>
              </a:r>
            </a:p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Ceiling Mount Bracket</a:t>
              </a:r>
            </a:p>
          </p:txBody>
        </p:sp>
        <p:sp>
          <p:nvSpPr>
            <p:cNvPr id="28" name="正方形/長方形 27"/>
            <p:cNvSpPr/>
            <p:nvPr/>
          </p:nvSpPr>
          <p:spPr>
            <a:xfrm>
              <a:off x="2806549" y="1449766"/>
              <a:ext cx="1672224" cy="2155515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  <p:pic>
          <p:nvPicPr>
            <p:cNvPr id="29" name="Picture 4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97" t="27384" r="14397" b="1205"/>
            <a:stretch/>
          </p:blipFill>
          <p:spPr bwMode="auto">
            <a:xfrm>
              <a:off x="2938683" y="2190277"/>
              <a:ext cx="1285124" cy="124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" name="グループ化 3"/>
          <p:cNvGrpSpPr/>
          <p:nvPr/>
        </p:nvGrpSpPr>
        <p:grpSpPr>
          <a:xfrm>
            <a:off x="3335604" y="1481059"/>
            <a:ext cx="1345061" cy="1496721"/>
            <a:chOff x="3083579" y="1171038"/>
            <a:chExt cx="1528563" cy="1674466"/>
          </a:xfrm>
        </p:grpSpPr>
        <p:pic>
          <p:nvPicPr>
            <p:cNvPr id="16" name="Picture 5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24" t="31940" r="19068" b="3249"/>
            <a:stretch/>
          </p:blipFill>
          <p:spPr bwMode="auto">
            <a:xfrm>
              <a:off x="3364419" y="1900517"/>
              <a:ext cx="995384" cy="838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" name="テキスト ボックス 56"/>
            <p:cNvSpPr txBox="1">
              <a:spLocks noChangeArrowheads="1"/>
            </p:cNvSpPr>
            <p:nvPr/>
          </p:nvSpPr>
          <p:spPr bwMode="auto">
            <a:xfrm>
              <a:off x="3102619" y="1226768"/>
              <a:ext cx="1378204" cy="7230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 WV-Q122A</a:t>
              </a:r>
            </a:p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Wall Mount Bracket</a:t>
              </a:r>
            </a:p>
          </p:txBody>
        </p:sp>
        <p:sp>
          <p:nvSpPr>
            <p:cNvPr id="31" name="正方形/長方形 30"/>
            <p:cNvSpPr/>
            <p:nvPr/>
          </p:nvSpPr>
          <p:spPr>
            <a:xfrm>
              <a:off x="3083579" y="1171038"/>
              <a:ext cx="1528563" cy="1674466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</p:grpSp>
      <p:grpSp>
        <p:nvGrpSpPr>
          <p:cNvPr id="10" name="グループ化 9"/>
          <p:cNvGrpSpPr/>
          <p:nvPr/>
        </p:nvGrpSpPr>
        <p:grpSpPr>
          <a:xfrm>
            <a:off x="3335604" y="3127092"/>
            <a:ext cx="1345061" cy="1496721"/>
            <a:chOff x="3128399" y="2981963"/>
            <a:chExt cx="1528563" cy="1674466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3089" y="3697593"/>
              <a:ext cx="851834" cy="9282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テキスト ボックス 56"/>
            <p:cNvSpPr txBox="1">
              <a:spLocks noChangeArrowheads="1"/>
            </p:cNvSpPr>
            <p:nvPr/>
          </p:nvSpPr>
          <p:spPr bwMode="auto">
            <a:xfrm>
              <a:off x="3147439" y="3037693"/>
              <a:ext cx="1378203" cy="7386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 </a:t>
              </a:r>
              <a:r>
                <a:rPr lang="en-US" altLang="ja-JP" sz="1200" b="1" dirty="0" smtClean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WV-Q185</a:t>
              </a:r>
              <a:endParaRPr lang="en-US" altLang="ja-JP" sz="1200" b="1" dirty="0">
                <a:solidFill>
                  <a:schemeClr val="tx2"/>
                </a:solidFill>
                <a:effectLst/>
                <a:ea typeface="Meiryo UI" panose="020B0604030504040204" pitchFamily="50" charset="-128"/>
                <a:cs typeface="Meiryo UI" panose="020B0604030504040204" pitchFamily="50" charset="-128"/>
              </a:endParaRPr>
            </a:p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Wall Mount Bracket</a:t>
              </a:r>
            </a:p>
          </p:txBody>
        </p:sp>
        <p:sp>
          <p:nvSpPr>
            <p:cNvPr id="26" name="正方形/長方形 25"/>
            <p:cNvSpPr/>
            <p:nvPr/>
          </p:nvSpPr>
          <p:spPr>
            <a:xfrm>
              <a:off x="3128399" y="2981963"/>
              <a:ext cx="1528563" cy="1674466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</p:grpSp>
      <p:grpSp>
        <p:nvGrpSpPr>
          <p:cNvPr id="3" name="グループ化 2"/>
          <p:cNvGrpSpPr/>
          <p:nvPr/>
        </p:nvGrpSpPr>
        <p:grpSpPr>
          <a:xfrm>
            <a:off x="5639542" y="3099754"/>
            <a:ext cx="1345061" cy="1496721"/>
            <a:chOff x="5468740" y="2951378"/>
            <a:chExt cx="1528563" cy="1674466"/>
          </a:xfrm>
        </p:grpSpPr>
        <p:sp>
          <p:nvSpPr>
            <p:cNvPr id="21" name="テキスト ボックス 56"/>
            <p:cNvSpPr txBox="1">
              <a:spLocks noChangeArrowheads="1"/>
            </p:cNvSpPr>
            <p:nvPr/>
          </p:nvSpPr>
          <p:spPr bwMode="auto">
            <a:xfrm>
              <a:off x="5487780" y="3007108"/>
              <a:ext cx="1378203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 smtClean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 WV-Q186</a:t>
              </a:r>
            </a:p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 smtClean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Mount Bracket</a:t>
              </a:r>
            </a:p>
          </p:txBody>
        </p:sp>
        <p:sp>
          <p:nvSpPr>
            <p:cNvPr id="22" name="正方形/長方形 21"/>
            <p:cNvSpPr/>
            <p:nvPr/>
          </p:nvSpPr>
          <p:spPr>
            <a:xfrm>
              <a:off x="5468740" y="2951378"/>
              <a:ext cx="1528563" cy="1674466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6109" y="3697593"/>
              <a:ext cx="915747" cy="7780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左右矢印 11"/>
          <p:cNvSpPr/>
          <p:nvPr/>
        </p:nvSpPr>
        <p:spPr>
          <a:xfrm>
            <a:off x="4842608" y="2256758"/>
            <a:ext cx="599527" cy="215320"/>
          </a:xfrm>
          <a:prstGeom prst="leftRightArrow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2" name="左右矢印 31"/>
          <p:cNvSpPr/>
          <p:nvPr/>
        </p:nvSpPr>
        <p:spPr>
          <a:xfrm>
            <a:off x="4858384" y="3913169"/>
            <a:ext cx="599527" cy="215320"/>
          </a:xfrm>
          <a:prstGeom prst="leftRightArrow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左右矢印 32"/>
          <p:cNvSpPr/>
          <p:nvPr/>
        </p:nvSpPr>
        <p:spPr>
          <a:xfrm rot="1927729">
            <a:off x="7114376" y="2642255"/>
            <a:ext cx="599527" cy="215320"/>
          </a:xfrm>
          <a:prstGeom prst="leftRightArrow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4" name="左右矢印 33"/>
          <p:cNvSpPr/>
          <p:nvPr/>
        </p:nvSpPr>
        <p:spPr>
          <a:xfrm rot="18127729">
            <a:off x="7109640" y="3421322"/>
            <a:ext cx="608996" cy="211972"/>
          </a:xfrm>
          <a:prstGeom prst="leftRightArrow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11" name="グループ化 10"/>
          <p:cNvGrpSpPr/>
          <p:nvPr/>
        </p:nvGrpSpPr>
        <p:grpSpPr>
          <a:xfrm>
            <a:off x="1141383" y="1481059"/>
            <a:ext cx="1345061" cy="1496721"/>
            <a:chOff x="766805" y="1370889"/>
            <a:chExt cx="1345061" cy="1496721"/>
          </a:xfrm>
        </p:grpSpPr>
        <p:sp>
          <p:nvSpPr>
            <p:cNvPr id="37" name="テキスト ボックス 56"/>
            <p:cNvSpPr txBox="1">
              <a:spLocks noChangeArrowheads="1"/>
            </p:cNvSpPr>
            <p:nvPr/>
          </p:nvSpPr>
          <p:spPr bwMode="auto">
            <a:xfrm>
              <a:off x="783559" y="1420703"/>
              <a:ext cx="1212752" cy="6602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kumimoji="1" sz="32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kumimoji="1" sz="28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kumimoji="1" sz="24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kumimoji="1" sz="2000">
                  <a:solidFill>
                    <a:schemeClr val="tx1"/>
                  </a:solidFill>
                  <a:latin typeface="Calibri" pitchFamily="34" charset="0"/>
                  <a:ea typeface="ＭＳ Ｐゴシック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WV-Q105A</a:t>
              </a:r>
            </a:p>
            <a:p>
              <a:pPr eaLnBrk="1" hangingPunct="1">
                <a:spcBef>
                  <a:spcPct val="0"/>
                </a:spcBef>
                <a:buNone/>
              </a:pPr>
              <a:r>
                <a:rPr lang="en-US" altLang="ja-JP" sz="1200" b="1" dirty="0">
                  <a:solidFill>
                    <a:schemeClr val="tx2"/>
                  </a:solidFill>
                  <a:effectLst/>
                  <a:ea typeface="Meiryo UI" panose="020B0604030504040204" pitchFamily="50" charset="-128"/>
                  <a:cs typeface="Meiryo UI" panose="020B0604030504040204" pitchFamily="50" charset="-128"/>
                </a:rPr>
                <a:t>Ceiling Mount Bracket</a:t>
              </a:r>
            </a:p>
          </p:txBody>
        </p:sp>
        <p:sp>
          <p:nvSpPr>
            <p:cNvPr id="38" name="正方形/長方形 37"/>
            <p:cNvSpPr/>
            <p:nvPr/>
          </p:nvSpPr>
          <p:spPr>
            <a:xfrm>
              <a:off x="766805" y="1370889"/>
              <a:ext cx="1345061" cy="1496721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ja-JP" altLang="en-US"/>
            </a:p>
          </p:txBody>
        </p:sp>
      </p:grpSp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561" y="2159357"/>
            <a:ext cx="1056328" cy="814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" name="コンテンツ プレースホルダー 2"/>
          <p:cNvSpPr txBox="1">
            <a:spLocks/>
          </p:cNvSpPr>
          <p:nvPr/>
        </p:nvSpPr>
        <p:spPr>
          <a:xfrm>
            <a:off x="1207811" y="1102129"/>
            <a:ext cx="1304041" cy="400110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rgbClr val="0A54A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fontAlgn="auto">
              <a:spcAft>
                <a:spcPts val="0"/>
              </a:spcAft>
              <a:buNone/>
            </a:pPr>
            <a:r>
              <a:rPr kumimoji="0" lang="en-US" altLang="ja-JP" sz="2000" b="1" u="sng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WV-X4171</a:t>
            </a:r>
          </a:p>
        </p:txBody>
      </p:sp>
      <p:sp>
        <p:nvSpPr>
          <p:cNvPr id="41" name="コンテンツ プレースホルダー 2"/>
          <p:cNvSpPr txBox="1">
            <a:spLocks/>
          </p:cNvSpPr>
          <p:nvPr/>
        </p:nvSpPr>
        <p:spPr>
          <a:xfrm>
            <a:off x="4547598" y="1023532"/>
            <a:ext cx="2592811" cy="400110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1463" indent="-271463" algn="l" defTabSz="457200" rtl="0" eaLnBrk="1" latinLnBrk="0" hangingPunct="1">
              <a:spcBef>
                <a:spcPct val="20000"/>
              </a:spcBef>
              <a:buSzPct val="60000"/>
              <a:buFont typeface="Wingdings" charset="2"/>
              <a:buChar char="§"/>
              <a:defRPr sz="1700" kern="1200">
                <a:solidFill>
                  <a:srgbClr val="0A54A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fontAlgn="auto">
              <a:spcAft>
                <a:spcPts val="0"/>
              </a:spcAft>
              <a:buNone/>
            </a:pPr>
            <a:r>
              <a:rPr kumimoji="0" lang="en-US" altLang="ja-JP" sz="2000" b="1" u="sng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Meiryo UI" panose="020B0604030504040204" pitchFamily="50" charset="-128"/>
                <a:cs typeface="Meiryo UI" panose="020B0604030504040204" pitchFamily="50" charset="-128"/>
              </a:rPr>
              <a:t>WV-X4571L/S4571LM</a:t>
            </a:r>
          </a:p>
        </p:txBody>
      </p:sp>
      <p:cxnSp>
        <p:nvCxnSpPr>
          <p:cNvPr id="15" name="直線コネクタ 14"/>
          <p:cNvCxnSpPr/>
          <p:nvPr/>
        </p:nvCxnSpPr>
        <p:spPr>
          <a:xfrm>
            <a:off x="2897436" y="1223587"/>
            <a:ext cx="11017" cy="3238606"/>
          </a:xfrm>
          <a:prstGeom prst="line">
            <a:avLst/>
          </a:prstGeom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88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857" y="3050544"/>
            <a:ext cx="2159422" cy="1386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テキスト ボックス 21"/>
          <p:cNvSpPr txBox="1"/>
          <p:nvPr/>
        </p:nvSpPr>
        <p:spPr>
          <a:xfrm>
            <a:off x="367720" y="826344"/>
            <a:ext cx="6975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ja-JP" sz="2000" b="1" dirty="0" smtClean="0">
                <a:effectLst/>
                <a:latin typeface="Calibri" panose="020F0502020204030204" pitchFamily="34" charset="0"/>
              </a:rPr>
              <a:t>Those cameras are suitable under the extreme conditions </a:t>
            </a:r>
          </a:p>
        </p:txBody>
      </p:sp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ja-JP" b="1" dirty="0" smtClean="0">
                <a:latin typeface="Calibr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Applications</a:t>
            </a:r>
            <a:endParaRPr lang="en-US" b="1" dirty="0">
              <a:latin typeface="Calibri" panose="020F0502020204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Picture 5" descr="C:\Users\3930041\Documents\FY14\Promotion\Video\Heatmap Video用素材\1-3,5-2 静止画素材\Fotolia_2830733_X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172" y="2642459"/>
            <a:ext cx="2410445" cy="160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ide Number Placeholder 8"/>
          <p:cNvSpPr txBox="1">
            <a:spLocks/>
          </p:cNvSpPr>
          <p:nvPr/>
        </p:nvSpPr>
        <p:spPr>
          <a:xfrm>
            <a:off x="4359803" y="4885171"/>
            <a:ext cx="396000" cy="18538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5pPr>
            <a:lvl6pPr marL="22860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6pPr>
            <a:lvl7pPr marL="27432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7pPr>
            <a:lvl8pPr marL="32004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8pPr>
            <a:lvl9pPr marL="3657600" algn="l" defTabSz="914400" rtl="0" eaLnBrk="1" latinLnBrk="0" hangingPunct="1">
              <a:defRPr kumimoji="1" sz="1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HGPｺﾞｼｯｸE" pitchFamily="50" charset="-128"/>
                <a:cs typeface="+mn-cs"/>
              </a:defRPr>
            </a:lvl9pPr>
          </a:lstStyle>
          <a:p>
            <a:pPr algn="ctr"/>
            <a:fld id="{0BED32BD-2AB6-2D40-A7A5-FA318B8F471B}" type="slidenum">
              <a:rPr lang="en-US" sz="1000" smtClean="0">
                <a:latin typeface="Calibri" panose="020F0502020204030204" pitchFamily="34" charset="0"/>
              </a:rPr>
              <a:pPr algn="ctr"/>
              <a:t>19</a:t>
            </a:fld>
            <a:endParaRPr lang="en-US" sz="1000" dirty="0">
              <a:latin typeface="Calibri" panose="020F0502020204030204" pitchFamily="34" charset="0"/>
            </a:endParaRPr>
          </a:p>
        </p:txBody>
      </p:sp>
      <p:pic>
        <p:nvPicPr>
          <p:cNvPr id="9" name="Picture 2" descr="C:\Users\3930041\AppData\Local\Temp\_AZTMP21_\i-PRO_Extreme_logo_White\i-PRO_Extreme_logo_Whi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55" y="216530"/>
            <a:ext cx="1006460" cy="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391" y="2270228"/>
            <a:ext cx="2561561" cy="117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969" y="2240853"/>
            <a:ext cx="2485668" cy="114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803" y="1443906"/>
            <a:ext cx="1909536" cy="119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テキスト ボックス 16"/>
          <p:cNvSpPr txBox="1"/>
          <p:nvPr/>
        </p:nvSpPr>
        <p:spPr>
          <a:xfrm>
            <a:off x="199646" y="1188215"/>
            <a:ext cx="3439138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Retails / Shopping mall</a:t>
            </a:r>
            <a:endParaRPr lang="en-US" altLang="ja-JP" sz="1600" b="1" dirty="0">
              <a:effectLst/>
              <a:latin typeface="Calibri" panose="020F0502020204030204" pitchFamily="34" charset="0"/>
            </a:endParaRP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Airport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Train / Subway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Bank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Education / Hospitals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Buildings</a:t>
            </a:r>
          </a:p>
          <a:p>
            <a:pPr marL="895350" indent="-261938" algn="l">
              <a:lnSpc>
                <a:spcPct val="150000"/>
              </a:lnSpc>
              <a:spcBef>
                <a:spcPts val="300"/>
              </a:spcBef>
              <a:buFont typeface="Wingdings" panose="05000000000000000000" pitchFamily="2" charset="2"/>
              <a:buChar char="ü"/>
            </a:pPr>
            <a:r>
              <a:rPr lang="en-US" altLang="ja-JP" sz="1600" b="1" dirty="0" smtClean="0">
                <a:effectLst/>
                <a:latin typeface="Calibri" panose="020F0502020204030204" pitchFamily="34" charset="0"/>
              </a:rPr>
              <a:t>Logistics          </a:t>
            </a:r>
            <a:r>
              <a:rPr lang="en-US" altLang="ja-JP" sz="1600" b="1" dirty="0">
                <a:effectLst/>
                <a:latin typeface="Calibri" panose="020F0502020204030204" pitchFamily="34" charset="0"/>
              </a:rPr>
              <a:t>and more. </a:t>
            </a:r>
          </a:p>
        </p:txBody>
      </p:sp>
      <p:pic>
        <p:nvPicPr>
          <p:cNvPr id="15" name="Picture 2" descr="\\PC-20130708022\data\静止画データ(購入リースポジ)\カタログ、資料で購入した素材（制作会社 経由）\カタログ使用写真\業界カタログ\Transportation\表紙データ\前回の版\shutterstock_10414423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378" y="1226454"/>
            <a:ext cx="1542609" cy="1156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1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850" y="2618072"/>
            <a:ext cx="3445438" cy="702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76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3ff3bc49f048c1ff29fe4310f4d0872742769a4"/>
</p:tagLst>
</file>

<file path=ppt/theme/theme1.xml><?xml version="1.0" encoding="utf-8"?>
<a:theme xmlns:a="http://schemas.openxmlformats.org/drawingml/2006/main" name="Office Theme">
  <a:themeElements>
    <a:clrScheme name="Panasonic Business 1">
      <a:dk1>
        <a:srgbClr val="0A54A0"/>
      </a:dk1>
      <a:lt1>
        <a:sysClr val="window" lastClr="FFFFFF"/>
      </a:lt1>
      <a:dk2>
        <a:srgbClr val="000000"/>
      </a:dk2>
      <a:lt2>
        <a:srgbClr val="176AB7"/>
      </a:lt2>
      <a:accent1>
        <a:srgbClr val="14A6DB"/>
      </a:accent1>
      <a:accent2>
        <a:srgbClr val="D90066"/>
      </a:accent2>
      <a:accent3>
        <a:srgbClr val="ED9908"/>
      </a:accent3>
      <a:accent4>
        <a:srgbClr val="B8D108"/>
      </a:accent4>
      <a:accent5>
        <a:srgbClr val="118FBA"/>
      </a:accent5>
      <a:accent6>
        <a:srgbClr val="C50F24"/>
      </a:accent6>
      <a:hlink>
        <a:srgbClr val="0D6A77"/>
      </a:hlink>
      <a:folHlink>
        <a:srgbClr val="471A4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Public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lnDef>
  </a:objectDefaults>
  <a:extraClrSchemeLst>
    <a:extraClrScheme>
      <a:clrScheme name="2_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Internal only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3_標準デザイン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ja-JP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HGPｺﾞｼｯｸE" pitchFamily="50" charset="-128"/>
          </a:defRPr>
        </a:defPPr>
      </a:lstStyle>
    </a:lnDef>
  </a:objectDefaults>
  <a:extraClrSchemeLst>
    <a:extraClrScheme>
      <a:clrScheme name="3_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標準デザイン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_標準デザイン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Preliminary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Tentative テンプレート">
  <a:themeElements>
    <a:clrScheme name="Panasonic SSBD Presentation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_Office Theme">
  <a:themeElements>
    <a:clrScheme name="Panasonic Business 1">
      <a:dk1>
        <a:srgbClr val="0A54A0"/>
      </a:dk1>
      <a:lt1>
        <a:sysClr val="window" lastClr="FFFFFF"/>
      </a:lt1>
      <a:dk2>
        <a:srgbClr val="000000"/>
      </a:dk2>
      <a:lt2>
        <a:srgbClr val="176AB7"/>
      </a:lt2>
      <a:accent1>
        <a:srgbClr val="14A6DB"/>
      </a:accent1>
      <a:accent2>
        <a:srgbClr val="D90066"/>
      </a:accent2>
      <a:accent3>
        <a:srgbClr val="ED9908"/>
      </a:accent3>
      <a:accent4>
        <a:srgbClr val="B8D108"/>
      </a:accent4>
      <a:accent5>
        <a:srgbClr val="118FBA"/>
      </a:accent5>
      <a:accent6>
        <a:srgbClr val="C50F24"/>
      </a:accent6>
      <a:hlink>
        <a:srgbClr val="0D6A77"/>
      </a:hlink>
      <a:folHlink>
        <a:srgbClr val="471A4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7.xml><?xml version="1.0" encoding="utf-8"?>
<a:theme xmlns:a="http://schemas.openxmlformats.org/drawingml/2006/main" name="Office ​​テーマ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​​テーマ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1644</Words>
  <Application>Microsoft Office PowerPoint</Application>
  <PresentationFormat>画面に合わせる (16:9)</PresentationFormat>
  <Paragraphs>345</Paragraphs>
  <Slides>20</Slides>
  <Notes>6</Notes>
  <HiddenSlides>0</HiddenSlides>
  <MMClips>4</MMClips>
  <ScaleCrop>false</ScaleCrop>
  <HeadingPairs>
    <vt:vector size="6" baseType="variant">
      <vt:variant>
        <vt:lpstr>使用されているフォント</vt:lpstr>
      </vt:variant>
      <vt:variant>
        <vt:i4>11</vt:i4>
      </vt:variant>
      <vt:variant>
        <vt:lpstr>テーマ</vt:lpstr>
      </vt:variant>
      <vt:variant>
        <vt:i4>6</vt:i4>
      </vt:variant>
      <vt:variant>
        <vt:lpstr>スライド タイトル</vt:lpstr>
      </vt:variant>
      <vt:variant>
        <vt:i4>20</vt:i4>
      </vt:variant>
    </vt:vector>
  </HeadingPairs>
  <TitlesOfParts>
    <vt:vector size="37" baseType="lpstr">
      <vt:lpstr>Arial Unicode MS</vt:lpstr>
      <vt:lpstr>HGPｺﾞｼｯｸE</vt:lpstr>
      <vt:lpstr>Lucida Grande</vt:lpstr>
      <vt:lpstr>Meiryo UI</vt:lpstr>
      <vt:lpstr>ＭＳ Ｐゴシック</vt:lpstr>
      <vt:lpstr>ＭＳ Ｐ明朝</vt:lpstr>
      <vt:lpstr>Arial</vt:lpstr>
      <vt:lpstr>Calibri</vt:lpstr>
      <vt:lpstr>Century Gothic</vt:lpstr>
      <vt:lpstr>Tahoma</vt:lpstr>
      <vt:lpstr>Wingdings</vt:lpstr>
      <vt:lpstr>Office Theme</vt:lpstr>
      <vt:lpstr>Public テンプレート</vt:lpstr>
      <vt:lpstr>Internal only テンプレート</vt:lpstr>
      <vt:lpstr>Preliminary テンプレート</vt:lpstr>
      <vt:lpstr>Tentative テンプレート</vt:lpstr>
      <vt:lpstr>2_Office Theme</vt:lpstr>
      <vt:lpstr>9MP H.265  360-Degree Camera</vt:lpstr>
      <vt:lpstr>Concept &amp; Main Features</vt:lpstr>
      <vt:lpstr>Extreme Visibility</vt:lpstr>
      <vt:lpstr>Extreme Visibility</vt:lpstr>
      <vt:lpstr>Extreme Visibility</vt:lpstr>
      <vt:lpstr>Extreme Visibility                       WV-X4571L/X4571LM</vt:lpstr>
      <vt:lpstr>Extreme Visibility                       WV-X4571L/X4571LM</vt:lpstr>
      <vt:lpstr>Extreme Visibility</vt:lpstr>
      <vt:lpstr>Extreme Visibility</vt:lpstr>
      <vt:lpstr>Extreme Compression</vt:lpstr>
      <vt:lpstr>Extreme Compression</vt:lpstr>
      <vt:lpstr>Extreme Data Security</vt:lpstr>
      <vt:lpstr>Extreme Analytics</vt:lpstr>
      <vt:lpstr>Extreme Analytics - Intelligent VMD</vt:lpstr>
      <vt:lpstr>Extreme Reliability</vt:lpstr>
      <vt:lpstr>Specifications</vt:lpstr>
      <vt:lpstr>Specifications</vt:lpstr>
      <vt:lpstr>Optional Accessories </vt:lpstr>
      <vt:lpstr>Applications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2014-02-09T23:21:35Z</dcterms:created>
  <dcterms:modified xsi:type="dcterms:W3CDTF">2019-10-04T03:05:16Z</dcterms:modified>
</cp:coreProperties>
</file>