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xlsx" ContentType="application/vnd.openxmlformats-officedocument.spreadsheetml.sheet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4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5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6.xml" ContentType="application/vnd.openxmlformats-officedocument.theme+xml"/>
  <Override PartName="/ppt/charts/chart2.xml" ContentType="application/vnd.openxmlformats-officedocument.drawingml.char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4178" r:id="rId1"/>
    <p:sldMasterId id="2147483650" r:id="rId2"/>
    <p:sldMasterId id="2147483652" r:id="rId3"/>
    <p:sldMasterId id="2147483687" r:id="rId4"/>
    <p:sldMasterId id="2147483699" r:id="rId5"/>
    <p:sldMasterId id="2147484203" r:id="rId6"/>
  </p:sldMasterIdLst>
  <p:notesMasterIdLst>
    <p:notesMasterId r:id="rId22"/>
  </p:notesMasterIdLst>
  <p:handoutMasterIdLst>
    <p:handoutMasterId r:id="rId23"/>
  </p:handoutMasterIdLst>
  <p:sldIdLst>
    <p:sldId id="1431" r:id="rId7"/>
    <p:sldId id="1401" r:id="rId8"/>
    <p:sldId id="1428" r:id="rId9"/>
    <p:sldId id="1429" r:id="rId10"/>
    <p:sldId id="1430" r:id="rId11"/>
    <p:sldId id="1405" r:id="rId12"/>
    <p:sldId id="1406" r:id="rId13"/>
    <p:sldId id="1398" r:id="rId14"/>
    <p:sldId id="1421" r:id="rId15"/>
    <p:sldId id="1399" r:id="rId16"/>
    <p:sldId id="1417" r:id="rId17"/>
    <p:sldId id="1400" r:id="rId18"/>
    <p:sldId id="1425" r:id="rId19"/>
    <p:sldId id="1422" r:id="rId20"/>
    <p:sldId id="1404" r:id="rId21"/>
  </p:sldIdLst>
  <p:sldSz cx="9144000" cy="5143500" type="screen16x9"/>
  <p:notesSz cx="9939338" cy="6807200"/>
  <p:custDataLst>
    <p:tags r:id="rId24"/>
  </p:custDataLst>
  <p:defaultTextStyle>
    <a:defPPr>
      <a:defRPr lang="ja-JP"/>
    </a:defPPr>
    <a:lvl1pPr algn="ctr" rtl="0" fontAlgn="base">
      <a:spcBef>
        <a:spcPct val="0"/>
      </a:spcBef>
      <a:spcAft>
        <a:spcPct val="0"/>
      </a:spcAft>
      <a:defRPr kumimoji="1" sz="1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HGPｺﾞｼｯｸE" pitchFamily="50" charset="-128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umimoji="1" sz="1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HGPｺﾞｼｯｸE" pitchFamily="50" charset="-128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umimoji="1" sz="1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HGPｺﾞｼｯｸE" pitchFamily="50" charset="-128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umimoji="1" sz="1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HGPｺﾞｼｯｸE" pitchFamily="50" charset="-128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umimoji="1" sz="1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HGPｺﾞｼｯｸE" pitchFamily="50" charset="-128"/>
        <a:cs typeface="+mn-cs"/>
      </a:defRPr>
    </a:lvl5pPr>
    <a:lvl6pPr marL="2286000" algn="l" defTabSz="914400" rtl="0" eaLnBrk="1" latinLnBrk="0" hangingPunct="1">
      <a:defRPr kumimoji="1" sz="1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HGPｺﾞｼｯｸE" pitchFamily="50" charset="-128"/>
        <a:cs typeface="+mn-cs"/>
      </a:defRPr>
    </a:lvl6pPr>
    <a:lvl7pPr marL="2743200" algn="l" defTabSz="914400" rtl="0" eaLnBrk="1" latinLnBrk="0" hangingPunct="1">
      <a:defRPr kumimoji="1" sz="1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HGPｺﾞｼｯｸE" pitchFamily="50" charset="-128"/>
        <a:cs typeface="+mn-cs"/>
      </a:defRPr>
    </a:lvl7pPr>
    <a:lvl8pPr marL="3200400" algn="l" defTabSz="914400" rtl="0" eaLnBrk="1" latinLnBrk="0" hangingPunct="1">
      <a:defRPr kumimoji="1" sz="1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HGPｺﾞｼｯｸE" pitchFamily="50" charset="-128"/>
        <a:cs typeface="+mn-cs"/>
      </a:defRPr>
    </a:lvl8pPr>
    <a:lvl9pPr marL="3657600" algn="l" defTabSz="914400" rtl="0" eaLnBrk="1" latinLnBrk="0" hangingPunct="1">
      <a:defRPr kumimoji="1" sz="1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HGPｺﾞｼｯｸE" pitchFamily="50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85">
          <p15:clr>
            <a:srgbClr val="A4A3A4"/>
          </p15:clr>
        </p15:guide>
        <p15:guide id="2" orient="horz" pos="1769">
          <p15:clr>
            <a:srgbClr val="A4A3A4"/>
          </p15:clr>
        </p15:guide>
        <p15:guide id="3" orient="horz" pos="2486">
          <p15:clr>
            <a:srgbClr val="A4A3A4"/>
          </p15:clr>
        </p15:guide>
        <p15:guide id="4" orient="horz" pos="2249">
          <p15:clr>
            <a:srgbClr val="A4A3A4"/>
          </p15:clr>
        </p15:guide>
        <p15:guide id="5" pos="1406">
          <p15:clr>
            <a:srgbClr val="A4A3A4"/>
          </p15:clr>
        </p15:guide>
        <p15:guide id="6" pos="3315">
          <p15:clr>
            <a:srgbClr val="A4A3A4"/>
          </p15:clr>
        </p15:guide>
        <p15:guide id="7" pos="1695">
          <p15:clr>
            <a:srgbClr val="A4A3A4"/>
          </p15:clr>
        </p15:guide>
        <p15:guide id="8" pos="90">
          <p15:clr>
            <a:srgbClr val="A4A3A4"/>
          </p15:clr>
        </p15:guide>
        <p15:guide id="9" pos="5692">
          <p15:clr>
            <a:srgbClr val="A4A3A4"/>
          </p15:clr>
        </p15:guide>
        <p15:guide id="10" pos="4468">
          <p15:clr>
            <a:srgbClr val="A4A3A4"/>
          </p15:clr>
        </p15:guide>
        <p15:guide id="11" pos="2815">
          <p15:clr>
            <a:srgbClr val="A4A3A4"/>
          </p15:clr>
        </p15:guide>
        <p15:guide id="1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144">
          <p15:clr>
            <a:srgbClr val="A4A3A4"/>
          </p15:clr>
        </p15:guide>
        <p15:guide id="2" pos="313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9933"/>
    <a:srgbClr val="A8AAF0"/>
    <a:srgbClr val="66FF66"/>
    <a:srgbClr val="FF6600"/>
    <a:srgbClr val="F4EE00"/>
    <a:srgbClr val="FFFFFF"/>
    <a:srgbClr val="4F81BD"/>
    <a:srgbClr val="9900FF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テーマ スタイル 1 - アクセント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073A0DAA-6AF3-43AB-8588-CEC1D06C72B9}" styleName="スタイル (中間)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中間スタイル 2 - アクセント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スタイルなし、表のグリッド線なし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0A15C55-8517-42AA-B614-E9B94910E393}" styleName="中間スタイル 2 - アクセント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中間スタイル 2 - アクセント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中間スタイル 2 - アクセント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中間スタイル 2 - アクセント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D27102A9-8310-4765-A935-A1911B00CA55}" styleName="淡色スタイル 1 - アクセント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793D81CF-94F2-401A-BA57-92F5A7B2D0C5}" styleName="スタイル (中間)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410" autoAdjust="0"/>
    <p:restoredTop sz="93355" autoAdjust="0"/>
  </p:normalViewPr>
  <p:slideViewPr>
    <p:cSldViewPr snapToGrid="0" snapToObjects="1">
      <p:cViewPr varScale="1">
        <p:scale>
          <a:sx n="107" d="100"/>
          <a:sy n="107" d="100"/>
        </p:scale>
        <p:origin x="220" y="68"/>
      </p:cViewPr>
      <p:guideLst>
        <p:guide orient="horz" pos="685"/>
        <p:guide orient="horz" pos="1769"/>
        <p:guide orient="horz" pos="2486"/>
        <p:guide orient="horz" pos="2249"/>
        <p:guide pos="1406"/>
        <p:guide pos="3315"/>
        <p:guide pos="1695"/>
        <p:guide pos="90"/>
        <p:guide pos="5692"/>
        <p:guide pos="4468"/>
        <p:guide pos="2815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napToObjects="1">
      <p:cViewPr varScale="1">
        <p:scale>
          <a:sx n="76" d="100"/>
          <a:sy n="76" d="100"/>
        </p:scale>
        <p:origin x="-3288" y="-108"/>
      </p:cViewPr>
      <p:guideLst>
        <p:guide orient="horz" pos="2144"/>
        <p:guide pos="3130"/>
      </p:guideLst>
    </p:cSldViewPr>
  </p:notesViewPr>
  <p:gridSpacing cx="36004" cy="36004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tags" Target="tags/tag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______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______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ja-JP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effectLst/>
          </c:spPr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8.2000000000000011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C76-4DDB-BB63-54F194FD47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</c:plotArea>
    <c:legend>
      <c:legendPos val="b"/>
      <c:overlay val="0"/>
      <c:txPr>
        <a:bodyPr/>
        <a:lstStyle/>
        <a:p>
          <a:pPr>
            <a:defRPr sz="1400">
              <a:solidFill>
                <a:schemeClr val="bg1"/>
              </a:solidFill>
            </a:defRPr>
          </a:pPr>
          <a:endParaRPr lang="ja-JP"/>
        </a:p>
      </c:txPr>
    </c:legend>
    <c:plotVisOnly val="1"/>
    <c:dispBlanksAs val="zero"/>
    <c:showDLblsOverMax val="0"/>
  </c:chart>
  <c:txPr>
    <a:bodyPr/>
    <a:lstStyle/>
    <a:p>
      <a:pPr>
        <a:defRPr sz="1800"/>
      </a:pPr>
      <a:endParaRPr lang="ja-JP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ja-JP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effectLst/>
          </c:spPr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8.2000000000000011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181-43C2-96DF-5D941E79EC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</c:plotArea>
    <c:legend>
      <c:legendPos val="b"/>
      <c:overlay val="0"/>
      <c:txPr>
        <a:bodyPr/>
        <a:lstStyle/>
        <a:p>
          <a:pPr>
            <a:defRPr sz="1400">
              <a:solidFill>
                <a:schemeClr val="bg1"/>
              </a:solidFill>
            </a:defRPr>
          </a:pPr>
          <a:endParaRPr lang="ja-JP"/>
        </a:p>
      </c:txPr>
    </c:legend>
    <c:plotVisOnly val="1"/>
    <c:dispBlanksAs val="zero"/>
    <c:showDLblsOverMax val="0"/>
  </c:chart>
  <c:txPr>
    <a:bodyPr/>
    <a:lstStyle/>
    <a:p>
      <a:pPr>
        <a:defRPr sz="1800"/>
      </a:pPr>
      <a:endParaRPr lang="ja-JP"/>
    </a:p>
  </c:txPr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1"/>
            <a:ext cx="4306676" cy="339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30" tIns="45715" rIns="91430" bIns="45715" numCol="1" anchor="t" anchorCtr="0" compatLnSpc="1">
            <a:prstTxWarp prst="textNoShape">
              <a:avLst/>
            </a:prstTxWarp>
          </a:bodyPr>
          <a:lstStyle>
            <a:lvl1pPr algn="l" defTabSz="913792">
              <a:defRPr sz="1200"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1198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630441" y="1"/>
            <a:ext cx="4306676" cy="339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30" tIns="45715" rIns="91430" bIns="45715" numCol="1" anchor="t" anchorCtr="0" compatLnSpc="1">
            <a:prstTxWarp prst="textNoShape">
              <a:avLst/>
            </a:prstTxWarp>
          </a:bodyPr>
          <a:lstStyle>
            <a:lvl1pPr algn="r" defTabSz="913792">
              <a:defRPr sz="1200"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1198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1" y="6466155"/>
            <a:ext cx="4306676" cy="339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30" tIns="45715" rIns="91430" bIns="45715" numCol="1" anchor="b" anchorCtr="0" compatLnSpc="1">
            <a:prstTxWarp prst="textNoShape">
              <a:avLst/>
            </a:prstTxWarp>
          </a:bodyPr>
          <a:lstStyle>
            <a:lvl1pPr algn="l" defTabSz="913792">
              <a:defRPr sz="1200"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1198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630441" y="6466155"/>
            <a:ext cx="4306676" cy="339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30" tIns="45715" rIns="91430" bIns="45715" numCol="1" anchor="b" anchorCtr="0" compatLnSpc="1">
            <a:prstTxWarp prst="textNoShape">
              <a:avLst/>
            </a:prstTxWarp>
          </a:bodyPr>
          <a:lstStyle>
            <a:lvl1pPr algn="r" defTabSz="913792">
              <a:defRPr sz="1200"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fld id="{E1CE3482-4769-4D04-80A4-5321F99B6E82}" type="slidenum">
              <a:rPr lang="en-US" altLang="ja-JP"/>
              <a:pPr>
                <a:defRPr/>
              </a:pPr>
              <a:t>‹#›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41248460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1"/>
            <a:ext cx="4306676" cy="339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78" tIns="46089" rIns="92178" bIns="46089" numCol="1" anchor="t" anchorCtr="0" compatLnSpc="1">
            <a:prstTxWarp prst="textNoShape">
              <a:avLst/>
            </a:prstTxWarp>
          </a:bodyPr>
          <a:lstStyle>
            <a:lvl1pPr algn="l" defTabSz="922991">
              <a:defRPr sz="1200"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5630441" y="1"/>
            <a:ext cx="4306676" cy="339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78" tIns="46089" rIns="92178" bIns="46089" numCol="1" anchor="t" anchorCtr="0" compatLnSpc="1">
            <a:prstTxWarp prst="textNoShape">
              <a:avLst/>
            </a:prstTxWarp>
          </a:bodyPr>
          <a:lstStyle>
            <a:lvl1pPr algn="r" defTabSz="922991">
              <a:defRPr sz="1200"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880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701925" y="509588"/>
            <a:ext cx="4540250" cy="25542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92824" y="3233077"/>
            <a:ext cx="7953690" cy="3064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78" tIns="46089" rIns="92178" bIns="4608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 noProof="0" smtClean="0"/>
              <a:t>マスタ テキストの書式設定</a:t>
            </a:r>
          </a:p>
          <a:p>
            <a:pPr lvl="1"/>
            <a:r>
              <a:rPr lang="ja-JP" altLang="en-US" noProof="0" smtClean="0"/>
              <a:t>第 </a:t>
            </a:r>
            <a:r>
              <a:rPr lang="en-US" altLang="ja-JP" noProof="0" smtClean="0"/>
              <a:t>2 </a:t>
            </a:r>
            <a:r>
              <a:rPr lang="ja-JP" altLang="en-US" noProof="0" smtClean="0"/>
              <a:t>レベル</a:t>
            </a:r>
          </a:p>
          <a:p>
            <a:pPr lvl="2"/>
            <a:r>
              <a:rPr lang="ja-JP" altLang="en-US" noProof="0" smtClean="0"/>
              <a:t>第 </a:t>
            </a:r>
            <a:r>
              <a:rPr lang="en-US" altLang="ja-JP" noProof="0" smtClean="0"/>
              <a:t>3 </a:t>
            </a:r>
            <a:r>
              <a:rPr lang="ja-JP" altLang="en-US" noProof="0" smtClean="0"/>
              <a:t>レベル</a:t>
            </a:r>
          </a:p>
          <a:p>
            <a:pPr lvl="3"/>
            <a:r>
              <a:rPr lang="ja-JP" altLang="en-US" noProof="0" smtClean="0"/>
              <a:t>第 </a:t>
            </a:r>
            <a:r>
              <a:rPr lang="en-US" altLang="ja-JP" noProof="0" smtClean="0"/>
              <a:t>4 </a:t>
            </a:r>
            <a:r>
              <a:rPr lang="ja-JP" altLang="en-US" noProof="0" smtClean="0"/>
              <a:t>レベル</a:t>
            </a:r>
          </a:p>
          <a:p>
            <a:pPr lvl="4"/>
            <a:r>
              <a:rPr lang="ja-JP" altLang="en-US" noProof="0" smtClean="0"/>
              <a:t>第 </a:t>
            </a:r>
            <a:r>
              <a:rPr lang="en-US" altLang="ja-JP" noProof="0" smtClean="0"/>
              <a:t>5 </a:t>
            </a:r>
            <a:r>
              <a:rPr lang="ja-JP" altLang="en-US" noProof="0" smtClean="0"/>
              <a:t>レベル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" y="6466155"/>
            <a:ext cx="4306676" cy="339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78" tIns="46089" rIns="92178" bIns="46089" numCol="1" anchor="b" anchorCtr="0" compatLnSpc="1">
            <a:prstTxWarp prst="textNoShape">
              <a:avLst/>
            </a:prstTxWarp>
          </a:bodyPr>
          <a:lstStyle>
            <a:lvl1pPr algn="l" defTabSz="922991">
              <a:defRPr sz="1200"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630441" y="6466155"/>
            <a:ext cx="4306676" cy="339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78" tIns="46089" rIns="92178" bIns="46089" numCol="1" anchor="b" anchorCtr="0" compatLnSpc="1">
            <a:prstTxWarp prst="textNoShape">
              <a:avLst/>
            </a:prstTxWarp>
          </a:bodyPr>
          <a:lstStyle>
            <a:lvl1pPr algn="r" defTabSz="922991">
              <a:defRPr sz="1200"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fld id="{A8E3200A-AD79-4BB1-BAB0-2A7AA18CB5FF}" type="slidenum">
              <a:rPr lang="en-US" altLang="ja-JP"/>
              <a:pPr>
                <a:defRPr/>
              </a:pPr>
              <a:t>‹#›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19541938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明朝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明朝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明朝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明朝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明朝" charset="-128"/>
        <a:cs typeface="+mn-cs"/>
      </a:defRPr>
    </a:lvl5pPr>
    <a:lvl6pPr marL="22860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8E3200A-AD79-4BB1-BAB0-2A7AA18CB5FF}" type="slidenum">
              <a:rPr lang="en-US" altLang="ja-JP" smtClean="0"/>
              <a:pPr>
                <a:defRPr/>
              </a:pPr>
              <a:t>10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10063235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2701925" y="511175"/>
            <a:ext cx="4535488" cy="2551113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ja-JP" sz="120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Vandal Resistant</a:t>
            </a:r>
            <a:endParaRPr lang="en-US" altLang="ja-JP" sz="1050" dirty="0" smtClean="0">
              <a:solidFill>
                <a:srgbClr val="A50021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kumimoji="1" lang="en-US" altLang="ja-JP" dirty="0" smtClean="0"/>
          </a:p>
          <a:p>
            <a:r>
              <a:rPr lang="en-US" altLang="ja-JP" sz="120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Pan angle  up to 100 degree </a:t>
            </a:r>
            <a:r>
              <a:rPr lang="ja-JP" altLang="en-US" sz="120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　</a:t>
            </a:r>
            <a:r>
              <a:rPr lang="en-US" altLang="ja-JP" sz="120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</a:t>
            </a:r>
            <a:r>
              <a:rPr lang="en-US" altLang="ja-JP" sz="1200" baseline="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outdoor box model.</a:t>
            </a:r>
          </a:p>
          <a:p>
            <a:endParaRPr lang="en-US" altLang="ja-JP" sz="1200" baseline="0" dirty="0" smtClean="0">
              <a:solidFill>
                <a:srgbClr val="A50021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ja-JP" sz="120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Salt (Corrosion)-resistant screw</a:t>
            </a:r>
            <a:r>
              <a:rPr lang="en-US" altLang="ja-JP" sz="1200" baseline="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kumimoji="1"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D49B83B-CE60-4CAF-804C-DE81A2F665A9}" type="slidenum">
              <a:rPr lang="en-US" altLang="ja-JP" smtClean="0">
                <a:solidFill>
                  <a:prstClr val="black"/>
                </a:solidFill>
              </a:rPr>
              <a:pPr>
                <a:defRPr/>
              </a:pPr>
              <a:t>11</a:t>
            </a:fld>
            <a:endParaRPr lang="en-US" altLang="ja-JP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2515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8E3200A-AD79-4BB1-BAB0-2A7AA18CB5FF}" type="slidenum">
              <a:rPr lang="en-US" altLang="ja-JP" smtClean="0"/>
              <a:pPr>
                <a:defRPr/>
              </a:pPr>
              <a:t>13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3765459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8E3200A-AD79-4BB1-BAB0-2A7AA18CB5FF}" type="slidenum">
              <a:rPr lang="en-US" altLang="ja-JP" smtClean="0"/>
              <a:pPr>
                <a:defRPr/>
              </a:pPr>
              <a:t>15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421581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emf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8.emf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- Blue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/>
          <p:cNvGrpSpPr/>
          <p:nvPr userDrawn="1"/>
        </p:nvGrpSpPr>
        <p:grpSpPr>
          <a:xfrm>
            <a:off x="232526" y="-6267"/>
            <a:ext cx="3444052" cy="2443137"/>
            <a:chOff x="4563535" y="-458058"/>
            <a:chExt cx="4448892" cy="3155950"/>
          </a:xfrm>
        </p:grpSpPr>
        <p:pic>
          <p:nvPicPr>
            <p:cNvPr id="13" name="Picture 12" descr="big-white-B.png"/>
            <p:cNvPicPr>
              <a:picLocks noChangeAspect="1"/>
            </p:cNvPicPr>
            <p:nvPr/>
          </p:nvPicPr>
          <p:blipFill rotWithShape="1">
            <a:blip r:embed="rId2" cstate="print">
              <a:alphaModFix amt="1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7014"/>
            <a:stretch/>
          </p:blipFill>
          <p:spPr>
            <a:xfrm>
              <a:off x="4563535" y="-458058"/>
              <a:ext cx="3167964" cy="3155950"/>
            </a:xfrm>
            <a:prstGeom prst="rect">
              <a:avLst/>
            </a:prstGeom>
          </p:spPr>
        </p:pic>
        <p:pic>
          <p:nvPicPr>
            <p:cNvPr id="14" name="Picture 13" descr="logo_white_stacked.eps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79469" y="923154"/>
              <a:ext cx="2932958" cy="843006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298504" y="2728895"/>
            <a:ext cx="6970614" cy="870641"/>
          </a:xfrm>
        </p:spPr>
        <p:txBody>
          <a:bodyPr anchor="t">
            <a:normAutofit/>
          </a:bodyPr>
          <a:lstStyle>
            <a:lvl1pPr algn="l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301814" y="3654909"/>
            <a:ext cx="6967304" cy="4471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6F86-4897-DF4E-8703-AE0CEBFAA79B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D32BD-2AB6-2D40-A7A5-FA318B8F47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9970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 - Blue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298504" y="2728895"/>
            <a:ext cx="6970614" cy="870641"/>
          </a:xfrm>
        </p:spPr>
        <p:txBody>
          <a:bodyPr anchor="t">
            <a:normAutofit/>
          </a:bodyPr>
          <a:lstStyle>
            <a:lvl1pPr algn="l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301814" y="3654909"/>
            <a:ext cx="6967304" cy="4471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 smtClean="0"/>
              <a:t>CLICK TO EDIT MASTER SUBTITLE STYLE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D32BD-2AB6-2D40-A7A5-FA318B8F47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2009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hapter Slide - Blue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-2053" y="0"/>
            <a:ext cx="9144000" cy="5143500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" name="Picture 14" descr="big-white-B.png"/>
          <p:cNvPicPr>
            <a:picLocks noChangeAspect="1"/>
          </p:cNvPicPr>
          <p:nvPr userDrawn="1"/>
        </p:nvPicPr>
        <p:blipFill rotWithShape="1">
          <a:blip r:embed="rId2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209" b="10375"/>
          <a:stretch/>
        </p:blipFill>
        <p:spPr>
          <a:xfrm>
            <a:off x="6374581" y="613758"/>
            <a:ext cx="2769419" cy="4529742"/>
          </a:xfrm>
          <a:prstGeom prst="rect">
            <a:avLst/>
          </a:prstGeom>
        </p:spPr>
      </p:pic>
      <p:pic>
        <p:nvPicPr>
          <p:cNvPr id="16" name="Picture 15" descr="logo_white_stacked.eps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921" y="287457"/>
            <a:ext cx="2270511" cy="6526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72530" y="2293574"/>
            <a:ext cx="6970614" cy="870641"/>
          </a:xfrm>
        </p:spPr>
        <p:txBody>
          <a:bodyPr anchor="t">
            <a:normAutofit/>
          </a:bodyPr>
          <a:lstStyle>
            <a:lvl1pPr algn="l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58906" y="3238986"/>
            <a:ext cx="5186761" cy="8504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66066" y="4801131"/>
            <a:ext cx="1349666" cy="273844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49AD2092-AAE0-4547-A3CE-8D4B8E385901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7" y="4799233"/>
            <a:ext cx="2190281" cy="273844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69118" y="178689"/>
            <a:ext cx="746614" cy="273844"/>
          </a:xfrm>
          <a:prstGeom prst="rect">
            <a:avLst/>
          </a:prstGeom>
        </p:spPr>
        <p:txBody>
          <a:bodyPr/>
          <a:lstStyle>
            <a:lvl1pPr>
              <a:defRPr sz="1600" b="0"/>
            </a:lvl1pPr>
          </a:lstStyle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1981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- Image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imagebackground.png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40" b="5148"/>
          <a:stretch/>
        </p:blipFill>
        <p:spPr>
          <a:xfrm>
            <a:off x="0" y="-3176"/>
            <a:ext cx="9148233" cy="5146676"/>
          </a:xfrm>
          <a:prstGeom prst="rect">
            <a:avLst/>
          </a:prstGeom>
        </p:spPr>
      </p:pic>
      <p:sp>
        <p:nvSpPr>
          <p:cNvPr id="19" name="Rectangle 18"/>
          <p:cNvSpPr/>
          <p:nvPr userDrawn="1"/>
        </p:nvSpPr>
        <p:spPr>
          <a:xfrm>
            <a:off x="-4233" y="2643076"/>
            <a:ext cx="9148233" cy="1440661"/>
          </a:xfrm>
          <a:prstGeom prst="rect">
            <a:avLst/>
          </a:prstGeom>
          <a:solidFill>
            <a:schemeClr val="bg1">
              <a:alpha val="6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6" name="Group 15"/>
          <p:cNvGrpSpPr/>
          <p:nvPr userDrawn="1"/>
        </p:nvGrpSpPr>
        <p:grpSpPr>
          <a:xfrm>
            <a:off x="168659" y="-3176"/>
            <a:ext cx="3533022" cy="2502918"/>
            <a:chOff x="77288" y="-3176"/>
            <a:chExt cx="4486247" cy="3178216"/>
          </a:xfrm>
        </p:grpSpPr>
        <p:pic>
          <p:nvPicPr>
            <p:cNvPr id="17" name="Picture 16" descr="big-blue-B.png"/>
            <p:cNvPicPr>
              <a:picLocks noChangeAspect="1"/>
            </p:cNvPicPr>
            <p:nvPr/>
          </p:nvPicPr>
          <p:blipFill rotWithShape="1">
            <a:blip r:embed="rId3" cstate="print">
              <a:alphaModFix amt="32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7355"/>
            <a:stretch/>
          </p:blipFill>
          <p:spPr>
            <a:xfrm>
              <a:off x="77288" y="-3176"/>
              <a:ext cx="3205319" cy="3178216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30577" y="1381212"/>
              <a:ext cx="2932958" cy="84300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298504" y="2728895"/>
            <a:ext cx="6970614" cy="870641"/>
          </a:xfrm>
        </p:spPr>
        <p:txBody>
          <a:bodyPr anchor="t">
            <a:normAutofit/>
          </a:bodyPr>
          <a:lstStyle>
            <a:lvl1pPr algn="l">
              <a:defRPr sz="2400">
                <a:solidFill>
                  <a:schemeClr val="tx2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301814" y="3654909"/>
            <a:ext cx="6967304" cy="4471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66066" y="4782859"/>
            <a:ext cx="1349666" cy="273844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fld id="{C5D4D6D9-FB38-1A4E-B0D2-608576C85B45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74677" y="4780961"/>
            <a:ext cx="1678601" cy="273844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69118" y="178689"/>
            <a:ext cx="746614" cy="273844"/>
          </a:xfrm>
          <a:prstGeom prst="rect">
            <a:avLst/>
          </a:prstGeom>
        </p:spPr>
        <p:txBody>
          <a:bodyPr/>
          <a:lstStyle>
            <a:lvl1pPr>
              <a:defRPr sz="1600" b="0">
                <a:solidFill>
                  <a:schemeClr val="tx2"/>
                </a:solidFill>
              </a:defRPr>
            </a:lvl1pPr>
          </a:lstStyle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8727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-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7192F14-DF7D-714C-BB38-2B6E42734604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29473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-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7192F14-DF7D-714C-BB38-2B6E42734604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AutoShape 13"/>
          <p:cNvSpPr>
            <a:spLocks noChangeArrowheads="1"/>
          </p:cNvSpPr>
          <p:nvPr userDrawn="1"/>
        </p:nvSpPr>
        <p:spPr bwMode="auto">
          <a:xfrm>
            <a:off x="6135330" y="4893469"/>
            <a:ext cx="2940409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Panasonic</a:t>
            </a:r>
            <a:r>
              <a:rPr lang="ja-JP" altLang="en-US" sz="1600" b="1" dirty="0" smtClean="0">
                <a:solidFill>
                  <a:srgbClr val="FF0000"/>
                </a:solidFill>
                <a:effectLst/>
              </a:rPr>
              <a:t> </a:t>
            </a: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Internal </a:t>
            </a:r>
            <a:r>
              <a:rPr lang="en-US" altLang="ja-JP" sz="1600" b="1" dirty="0">
                <a:solidFill>
                  <a:srgbClr val="FF0000"/>
                </a:solidFill>
                <a:effectLst/>
              </a:rPr>
              <a:t>use only</a:t>
            </a:r>
          </a:p>
        </p:txBody>
      </p:sp>
    </p:spTree>
    <p:extLst>
      <p:ext uri="{BB962C8B-B14F-4D97-AF65-F5344CB8AC3E}">
        <p14:creationId xmlns:p14="http://schemas.microsoft.com/office/powerpoint/2010/main" val="28502146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-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7192F14-DF7D-714C-BB38-2B6E42734604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AutoShape 13"/>
          <p:cNvSpPr>
            <a:spLocks noChangeArrowheads="1"/>
          </p:cNvSpPr>
          <p:nvPr userDrawn="1"/>
        </p:nvSpPr>
        <p:spPr bwMode="auto">
          <a:xfrm>
            <a:off x="6135330" y="4893469"/>
            <a:ext cx="2940409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Panasonic</a:t>
            </a:r>
            <a:r>
              <a:rPr lang="ja-JP" altLang="en-US" sz="1600" b="1" dirty="0" smtClean="0">
                <a:solidFill>
                  <a:srgbClr val="FF0000"/>
                </a:solidFill>
                <a:effectLst/>
              </a:rPr>
              <a:t> </a:t>
            </a: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Internal </a:t>
            </a:r>
            <a:r>
              <a:rPr lang="en-US" altLang="ja-JP" sz="1600" b="1" dirty="0">
                <a:solidFill>
                  <a:srgbClr val="FF0000"/>
                </a:solidFill>
                <a:effectLst/>
              </a:rPr>
              <a:t>use only</a:t>
            </a:r>
          </a:p>
        </p:txBody>
      </p:sp>
      <p:sp>
        <p:nvSpPr>
          <p:cNvPr id="8" name="AutoShape 13"/>
          <p:cNvSpPr>
            <a:spLocks noChangeArrowheads="1"/>
          </p:cNvSpPr>
          <p:nvPr userDrawn="1"/>
        </p:nvSpPr>
        <p:spPr bwMode="auto">
          <a:xfrm>
            <a:off x="4710363" y="4893469"/>
            <a:ext cx="1377535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rPr>
              <a:t>Preliminary</a:t>
            </a:r>
            <a:endParaRPr lang="en-US" altLang="ja-JP" sz="1600" b="1" dirty="0">
              <a:solidFill>
                <a:schemeClr val="accent5">
                  <a:lumMod val="60000"/>
                  <a:lumOff val="4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184533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-Blue BG.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722568"/>
            <a:ext cx="9144000" cy="4018765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 userDrawn="1"/>
        </p:nvSpPr>
        <p:spPr>
          <a:xfrm>
            <a:off x="0" y="2371"/>
            <a:ext cx="9144000" cy="72019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print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67" b="41239"/>
          <a:stretch/>
        </p:blipFill>
        <p:spPr>
          <a:xfrm>
            <a:off x="281520" y="0"/>
            <a:ext cx="1203196" cy="72578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126316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bg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065605FA-C29A-2D44-B0FE-E52B91812C8D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8322733" y="101600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94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-Blue BG. 2 rows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722568"/>
            <a:ext cx="9144000" cy="4018765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 userDrawn="1"/>
        </p:nvSpPr>
        <p:spPr>
          <a:xfrm>
            <a:off x="0" y="2371"/>
            <a:ext cx="9144000" cy="72019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print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67" b="41239"/>
          <a:stretch/>
        </p:blipFill>
        <p:spPr>
          <a:xfrm>
            <a:off x="281520" y="0"/>
            <a:ext cx="1203196" cy="72578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bg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3E53F409-AE0B-B644-9230-917DDB0CC811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8322733" y="101600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1" name="Content Placeholder 2"/>
          <p:cNvSpPr>
            <a:spLocks noGrp="1"/>
          </p:cNvSpPr>
          <p:nvPr>
            <p:ph idx="13"/>
          </p:nvPr>
        </p:nvSpPr>
        <p:spPr>
          <a:xfrm>
            <a:off x="457200" y="2870201"/>
            <a:ext cx="8229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bg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51055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- 2 rows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FC71ACE-69C9-CB49-A8E4-9CF08917E836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2"/>
          <p:cNvSpPr>
            <a:spLocks noGrp="1"/>
          </p:cNvSpPr>
          <p:nvPr>
            <p:ph idx="13"/>
          </p:nvPr>
        </p:nvSpPr>
        <p:spPr>
          <a:xfrm>
            <a:off x="457200" y="2870201"/>
            <a:ext cx="8229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50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+images-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4927600" cy="3109382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C6D81DC4-00DA-204A-B78C-A0E52851D1FC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2"/>
          <p:cNvSpPr>
            <a:spLocks noGrp="1"/>
          </p:cNvSpPr>
          <p:nvPr>
            <p:ph type="pic" idx="14"/>
          </p:nvPr>
        </p:nvSpPr>
        <p:spPr>
          <a:xfrm>
            <a:off x="5782733" y="1200150"/>
            <a:ext cx="3115733" cy="14922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5"/>
          </p:nvPr>
        </p:nvSpPr>
        <p:spPr>
          <a:xfrm>
            <a:off x="5782733" y="2885018"/>
            <a:ext cx="3115733" cy="14922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5208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+images- 2 rows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4927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1179C213-7A0D-AC48-8204-EDB4C04C4F0F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2"/>
          <p:cNvSpPr>
            <a:spLocks noGrp="1"/>
          </p:cNvSpPr>
          <p:nvPr>
            <p:ph idx="13"/>
          </p:nvPr>
        </p:nvSpPr>
        <p:spPr>
          <a:xfrm>
            <a:off x="457200" y="2870201"/>
            <a:ext cx="4927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9" name="Picture Placeholder 2"/>
          <p:cNvSpPr>
            <a:spLocks noGrp="1"/>
          </p:cNvSpPr>
          <p:nvPr>
            <p:ph type="pic" idx="14"/>
          </p:nvPr>
        </p:nvSpPr>
        <p:spPr>
          <a:xfrm>
            <a:off x="5782733" y="1200150"/>
            <a:ext cx="3115733" cy="14922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5"/>
          </p:nvPr>
        </p:nvSpPr>
        <p:spPr>
          <a:xfrm>
            <a:off x="5782733" y="2885018"/>
            <a:ext cx="3115733" cy="14922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13891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- image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3AEBE78-1634-D746-AB73-EC882D4068AA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5000" y="1454151"/>
            <a:ext cx="4224867" cy="2779182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tx2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tx2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tx2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tx2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2456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+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722568"/>
            <a:ext cx="9144000" cy="4018765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 userDrawn="1"/>
        </p:nvSpPr>
        <p:spPr>
          <a:xfrm>
            <a:off x="0" y="2371"/>
            <a:ext cx="9144000" cy="72019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print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67" b="41239"/>
          <a:stretch/>
        </p:blipFill>
        <p:spPr>
          <a:xfrm>
            <a:off x="281520" y="0"/>
            <a:ext cx="1203196" cy="72578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4445000" cy="3329516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bg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797B758E-6CBF-D04E-93B7-4D4D54077AB4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8322733" y="101600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12" name="Chart 11"/>
          <p:cNvGraphicFramePr/>
          <p:nvPr userDrawn="1">
            <p:extLst>
              <p:ext uri="{D42A27DB-BD31-4B8C-83A1-F6EECF244321}">
                <p14:modId xmlns:p14="http://schemas.microsoft.com/office/powerpoint/2010/main" val="482536021"/>
              </p:ext>
            </p:extLst>
          </p:nvPr>
        </p:nvGraphicFramePr>
        <p:xfrm>
          <a:off x="4948768" y="1200151"/>
          <a:ext cx="4061088" cy="31751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3403648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ontent-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126316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tx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7192F14-DF7D-714C-BB38-2B6E42734604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AutoShape 13"/>
          <p:cNvSpPr>
            <a:spLocks noChangeArrowheads="1"/>
          </p:cNvSpPr>
          <p:nvPr userDrawn="1"/>
        </p:nvSpPr>
        <p:spPr bwMode="auto">
          <a:xfrm>
            <a:off x="6135330" y="4893469"/>
            <a:ext cx="2940409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Panasonic</a:t>
            </a:r>
            <a:r>
              <a:rPr lang="ja-JP" altLang="en-US" sz="1600" b="1" dirty="0" smtClean="0">
                <a:solidFill>
                  <a:srgbClr val="FF0000"/>
                </a:solidFill>
                <a:effectLst/>
              </a:rPr>
              <a:t> </a:t>
            </a: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Internal </a:t>
            </a:r>
            <a:r>
              <a:rPr lang="en-US" altLang="ja-JP" sz="1600" b="1" dirty="0">
                <a:solidFill>
                  <a:srgbClr val="FF0000"/>
                </a:solidFill>
                <a:effectLst/>
              </a:rPr>
              <a:t>use only</a:t>
            </a:r>
          </a:p>
        </p:txBody>
      </p:sp>
      <p:sp>
        <p:nvSpPr>
          <p:cNvPr id="8" name="AutoShape 13"/>
          <p:cNvSpPr>
            <a:spLocks noChangeArrowheads="1"/>
          </p:cNvSpPr>
          <p:nvPr userDrawn="1"/>
        </p:nvSpPr>
        <p:spPr bwMode="auto">
          <a:xfrm>
            <a:off x="4710363" y="4893469"/>
            <a:ext cx="1377535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rPr>
              <a:t>Preliminary</a:t>
            </a:r>
            <a:endParaRPr lang="en-US" altLang="ja-JP" sz="1600" b="1" dirty="0">
              <a:solidFill>
                <a:schemeClr val="accent5">
                  <a:lumMod val="60000"/>
                  <a:lumOff val="4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575206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ontent-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126316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tx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7192F14-DF7D-714C-BB38-2B6E42734604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AutoShape 13"/>
          <p:cNvSpPr>
            <a:spLocks noChangeArrowheads="1"/>
          </p:cNvSpPr>
          <p:nvPr userDrawn="1"/>
        </p:nvSpPr>
        <p:spPr bwMode="auto">
          <a:xfrm>
            <a:off x="6135330" y="4893469"/>
            <a:ext cx="2940409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Panasonic</a:t>
            </a:r>
            <a:r>
              <a:rPr lang="ja-JP" altLang="en-US" sz="1600" b="1" dirty="0" smtClean="0">
                <a:solidFill>
                  <a:srgbClr val="FF0000"/>
                </a:solidFill>
                <a:effectLst/>
              </a:rPr>
              <a:t> </a:t>
            </a: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Internal </a:t>
            </a:r>
            <a:r>
              <a:rPr lang="en-US" altLang="ja-JP" sz="1600" b="1" dirty="0">
                <a:solidFill>
                  <a:srgbClr val="FF0000"/>
                </a:solidFill>
                <a:effectLst/>
              </a:rPr>
              <a:t>use only</a:t>
            </a:r>
          </a:p>
        </p:txBody>
      </p:sp>
      <p:sp>
        <p:nvSpPr>
          <p:cNvPr id="8" name="AutoShape 13"/>
          <p:cNvSpPr>
            <a:spLocks noChangeArrowheads="1"/>
          </p:cNvSpPr>
          <p:nvPr userDrawn="1"/>
        </p:nvSpPr>
        <p:spPr bwMode="auto">
          <a:xfrm>
            <a:off x="4710363" y="4893469"/>
            <a:ext cx="1377535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rPr>
              <a:t>Preliminary</a:t>
            </a:r>
            <a:endParaRPr lang="en-US" altLang="ja-JP" sz="1600" b="1" dirty="0">
              <a:solidFill>
                <a:schemeClr val="accent5">
                  <a:lumMod val="60000"/>
                  <a:lumOff val="4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351595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Content-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126316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tx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4CC3F331-BD07-44D0-A87B-27A28B17CD88}" type="datetime1">
              <a:rPr lang="en-GB" altLang="ja-JP" smtClean="0">
                <a:solidFill>
                  <a:prstClr val="white"/>
                </a:solidFill>
              </a:rPr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7032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dirty="0" smtClean="0"/>
              <a:t>マスター タイトルの書式設定</a:t>
            </a:r>
            <a:endParaRPr lang="ja-JP" altLang="en-US" dirty="0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8213E5-07A1-443D-8925-0604CB15F5DF}" type="datetime1">
              <a:rPr lang="ja-JP" altLang="en-US"/>
              <a:pPr>
                <a:defRPr/>
              </a:pPr>
              <a:t>2019/10/4</a:t>
            </a:fld>
            <a:endParaRPr lang="en-US" altLang="ja-JP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FF1FB9-1CC9-44DE-BCBE-626A8E5BDC6F}" type="slidenum">
              <a:rPr/>
              <a:pPr>
                <a:defRPr/>
              </a:pPr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560398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ernal Us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D8CD4-BB20-4DB8-B3A4-4B3F25203C51}" type="slidenum">
              <a:rPr lang="en-US" altLang="ja-JP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 altLang="ja-JP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1536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dirty="0" smtClean="0"/>
              <a:t>マスター タイトルの書式設定</a:t>
            </a:r>
            <a:endParaRPr lang="ja-JP" altLang="en-US" dirty="0"/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B3BE0D-1EB3-42FF-BBCD-D16F0A2DE948}" type="datetime1">
              <a:rPr lang="ja-JP" altLang="en-US"/>
              <a:pPr>
                <a:defRPr/>
              </a:pPr>
              <a:t>2019/10/4</a:t>
            </a:fld>
            <a:endParaRPr lang="en-US" altLang="ja-JP" dirty="0"/>
          </a:p>
        </p:txBody>
      </p:sp>
      <p:sp>
        <p:nvSpPr>
          <p:cNvPr id="4" name="フッター プレースホルダー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5" name="スライド番号プレースホルダー 4"/>
          <p:cNvSpPr>
            <a:spLocks noGrp="1"/>
          </p:cNvSpPr>
          <p:nvPr>
            <p:ph type="sldNum" sz="quarter" idx="12"/>
          </p:nvPr>
        </p:nvSpPr>
        <p:spPr>
          <a:xfrm>
            <a:off x="130176" y="30957"/>
            <a:ext cx="479425" cy="38048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pPr>
              <a:defRPr/>
            </a:pPr>
            <a:fld id="{9FDDF73D-91B0-40ED-9FFD-CE6394BBE504}" type="slidenum">
              <a:rPr/>
              <a:pPr>
                <a:defRPr/>
              </a:pPr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701134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ernal Us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D8CD4-BB20-4DB8-B3A4-4B3F25203C51}" type="slidenum">
              <a:rPr lang="en-US" altLang="ja-JP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 altLang="ja-JP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1536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タイトル 1"/>
          <p:cNvSpPr>
            <a:spLocks noGrp="1"/>
          </p:cNvSpPr>
          <p:nvPr>
            <p:ph type="title"/>
          </p:nvPr>
        </p:nvSpPr>
        <p:spPr>
          <a:xfrm>
            <a:off x="0" y="-21431"/>
            <a:ext cx="9144000" cy="486966"/>
          </a:xfrm>
        </p:spPr>
        <p:txBody>
          <a:bodyPr/>
          <a:lstStyle/>
          <a:p>
            <a:r>
              <a:rPr lang="ja-JP" altLang="en-US" dirty="0" smtClean="0"/>
              <a:t>マスター タイトルの書式設定</a:t>
            </a:r>
            <a:endParaRPr lang="ja-JP" altLang="en-US" dirty="0"/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77648-CA04-443F-9A87-F004DD2F6CE3}" type="datetime1">
              <a:rPr lang="ja-JP" altLang="en-US"/>
              <a:pPr>
                <a:defRPr/>
              </a:pPr>
              <a:t>2019/10/4</a:t>
            </a:fld>
            <a:endParaRPr lang="ja-JP" altLang="en-US" dirty="0"/>
          </a:p>
        </p:txBody>
      </p:sp>
      <p:sp>
        <p:nvSpPr>
          <p:cNvPr id="4" name="フッター プレースホルダー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ja-JP" altLang="en-US" dirty="0"/>
          </a:p>
        </p:txBody>
      </p:sp>
      <p:sp>
        <p:nvSpPr>
          <p:cNvPr id="5" name="スライド番号プレースホルダー 4"/>
          <p:cNvSpPr>
            <a:spLocks noGrp="1"/>
          </p:cNvSpPr>
          <p:nvPr>
            <p:ph type="sldNum" sz="quarter" idx="12"/>
          </p:nvPr>
        </p:nvSpPr>
        <p:spPr>
          <a:xfrm>
            <a:off x="130176" y="58341"/>
            <a:ext cx="479425" cy="38048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pPr>
              <a:defRPr/>
            </a:pPr>
            <a:fld id="{6EFA248E-F280-4C6E-AA5A-A7441C4DD632}" type="slidenum">
              <a:rPr/>
              <a:pPr>
                <a:defRPr/>
              </a:pPr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2179780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ernal Us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D8CD4-BB20-4DB8-B3A4-4B3F25203C51}" type="slidenum">
              <a:rPr lang="en-US" altLang="ja-JP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 altLang="ja-JP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15360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smtClean="0"/>
              <a:t>マスター タイトルの書式設定</a:t>
            </a:r>
            <a:endParaRPr lang="ja-JP" altLang="en-US"/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033827-611E-4382-9B22-00BF6F075EFD}" type="datetime1">
              <a:rPr lang="ja-JP" altLang="en-US"/>
              <a:pPr>
                <a:defRPr/>
              </a:pPr>
              <a:t>2019/10/4</a:t>
            </a:fld>
            <a:endParaRPr lang="ja-JP" altLang="en-US" dirty="0"/>
          </a:p>
        </p:txBody>
      </p:sp>
      <p:sp>
        <p:nvSpPr>
          <p:cNvPr id="4" name="フッター プレースホルダー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ja-JP" altLang="en-US" dirty="0"/>
          </a:p>
        </p:txBody>
      </p:sp>
      <p:sp>
        <p:nvSpPr>
          <p:cNvPr id="5" name="スライド番号プレースホルダー 4"/>
          <p:cNvSpPr>
            <a:spLocks noGrp="1"/>
          </p:cNvSpPr>
          <p:nvPr>
            <p:ph type="sldNum" sz="quarter" idx="12"/>
          </p:nvPr>
        </p:nvSpPr>
        <p:spPr>
          <a:xfrm>
            <a:off x="130176" y="58341"/>
            <a:ext cx="479425" cy="38048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pPr>
              <a:defRPr/>
            </a:pPr>
            <a:fld id="{A6E0E7E4-FBC2-48A7-8C75-787729950075}" type="slidenum">
              <a:rPr/>
              <a:pPr>
                <a:defRPr/>
              </a:pPr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0608496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ernal Us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D8CD4-BB20-4DB8-B3A4-4B3F25203C51}" type="slidenum">
              <a:rPr lang="en-US" altLang="ja-JP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 altLang="ja-JP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1536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- Blue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grpSp>
        <p:nvGrpSpPr>
          <p:cNvPr id="12" name="Group 11"/>
          <p:cNvGrpSpPr/>
          <p:nvPr userDrawn="1"/>
        </p:nvGrpSpPr>
        <p:grpSpPr>
          <a:xfrm>
            <a:off x="232526" y="-6267"/>
            <a:ext cx="3444052" cy="2443137"/>
            <a:chOff x="4563535" y="-458058"/>
            <a:chExt cx="4448892" cy="3155950"/>
          </a:xfrm>
        </p:grpSpPr>
        <p:pic>
          <p:nvPicPr>
            <p:cNvPr id="13" name="Picture 12" descr="big-white-B.png"/>
            <p:cNvPicPr>
              <a:picLocks noChangeAspect="1"/>
            </p:cNvPicPr>
            <p:nvPr/>
          </p:nvPicPr>
          <p:blipFill rotWithShape="1">
            <a:blip r:embed="rId2" cstate="print">
              <a:alphaModFix amt="1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7014"/>
            <a:stretch/>
          </p:blipFill>
          <p:spPr>
            <a:xfrm>
              <a:off x="4563535" y="-458058"/>
              <a:ext cx="3167964" cy="3155950"/>
            </a:xfrm>
            <a:prstGeom prst="rect">
              <a:avLst/>
            </a:prstGeom>
          </p:spPr>
        </p:pic>
        <p:pic>
          <p:nvPicPr>
            <p:cNvPr id="14" name="Picture 13" descr="logo_white_stacked.eps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79469" y="923154"/>
              <a:ext cx="2932958" cy="843006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298504" y="2728895"/>
            <a:ext cx="6970614" cy="870641"/>
          </a:xfrm>
        </p:spPr>
        <p:txBody>
          <a:bodyPr anchor="t">
            <a:normAutofit/>
          </a:bodyPr>
          <a:lstStyle>
            <a:lvl1pPr algn="l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301814" y="3654909"/>
            <a:ext cx="6967304" cy="4471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6F86-4897-DF4E-8703-AE0CEBFAA79B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D32BD-2AB6-2D40-A7A5-FA318B8F471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0732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hapter Slide - Blue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-2053" y="0"/>
            <a:ext cx="9144000" cy="5143500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pic>
        <p:nvPicPr>
          <p:cNvPr id="15" name="Picture 14" descr="big-white-B.png"/>
          <p:cNvPicPr>
            <a:picLocks noChangeAspect="1"/>
          </p:cNvPicPr>
          <p:nvPr userDrawn="1"/>
        </p:nvPicPr>
        <p:blipFill rotWithShape="1">
          <a:blip r:embed="rId2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209" b="10375"/>
          <a:stretch/>
        </p:blipFill>
        <p:spPr>
          <a:xfrm>
            <a:off x="6374581" y="613758"/>
            <a:ext cx="2769419" cy="4529742"/>
          </a:xfrm>
          <a:prstGeom prst="rect">
            <a:avLst/>
          </a:prstGeom>
        </p:spPr>
      </p:pic>
      <p:pic>
        <p:nvPicPr>
          <p:cNvPr id="16" name="Picture 15" descr="logo_white_stacked.eps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921" y="287457"/>
            <a:ext cx="2270511" cy="6526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72530" y="2293574"/>
            <a:ext cx="6970614" cy="870641"/>
          </a:xfrm>
        </p:spPr>
        <p:txBody>
          <a:bodyPr anchor="t">
            <a:normAutofit/>
          </a:bodyPr>
          <a:lstStyle>
            <a:lvl1pPr algn="l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58906" y="3238986"/>
            <a:ext cx="5186761" cy="8504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66066" y="4801131"/>
            <a:ext cx="1349666" cy="273844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49AD2092-AAE0-4547-A3CE-8D4B8E385901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7" y="4799233"/>
            <a:ext cx="2190281" cy="273844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69118" y="178689"/>
            <a:ext cx="746614" cy="273844"/>
          </a:xfrm>
          <a:prstGeom prst="rect">
            <a:avLst/>
          </a:prstGeom>
        </p:spPr>
        <p:txBody>
          <a:bodyPr/>
          <a:lstStyle>
            <a:lvl1pPr>
              <a:defRPr sz="1600" b="0"/>
            </a:lvl1pPr>
          </a:lstStyle>
          <a:p>
            <a:fld id="{8E8A4C40-1FD3-B245-AE86-E18962D1310A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03994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- Image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imagebackground.png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40" b="5148"/>
          <a:stretch/>
        </p:blipFill>
        <p:spPr>
          <a:xfrm>
            <a:off x="0" y="-3176"/>
            <a:ext cx="9148233" cy="5146676"/>
          </a:xfrm>
          <a:prstGeom prst="rect">
            <a:avLst/>
          </a:prstGeom>
        </p:spPr>
      </p:pic>
      <p:sp>
        <p:nvSpPr>
          <p:cNvPr id="19" name="Rectangle 18"/>
          <p:cNvSpPr/>
          <p:nvPr userDrawn="1"/>
        </p:nvSpPr>
        <p:spPr>
          <a:xfrm>
            <a:off x="-4233" y="2643076"/>
            <a:ext cx="9148233" cy="1440661"/>
          </a:xfrm>
          <a:prstGeom prst="rect">
            <a:avLst/>
          </a:prstGeom>
          <a:solidFill>
            <a:schemeClr val="bg1">
              <a:alpha val="6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grpSp>
        <p:nvGrpSpPr>
          <p:cNvPr id="16" name="Group 15"/>
          <p:cNvGrpSpPr/>
          <p:nvPr userDrawn="1"/>
        </p:nvGrpSpPr>
        <p:grpSpPr>
          <a:xfrm>
            <a:off x="168659" y="-3176"/>
            <a:ext cx="3533022" cy="2502918"/>
            <a:chOff x="77288" y="-3176"/>
            <a:chExt cx="4486247" cy="3178216"/>
          </a:xfrm>
        </p:grpSpPr>
        <p:pic>
          <p:nvPicPr>
            <p:cNvPr id="17" name="Picture 16" descr="big-blue-B.png"/>
            <p:cNvPicPr>
              <a:picLocks noChangeAspect="1"/>
            </p:cNvPicPr>
            <p:nvPr/>
          </p:nvPicPr>
          <p:blipFill rotWithShape="1">
            <a:blip r:embed="rId3" cstate="print">
              <a:alphaModFix amt="32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7355"/>
            <a:stretch/>
          </p:blipFill>
          <p:spPr>
            <a:xfrm>
              <a:off x="77288" y="-3176"/>
              <a:ext cx="3205319" cy="3178216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30577" y="1381212"/>
              <a:ext cx="2932958" cy="84300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298504" y="2728895"/>
            <a:ext cx="6970614" cy="870641"/>
          </a:xfrm>
        </p:spPr>
        <p:txBody>
          <a:bodyPr anchor="t">
            <a:normAutofit/>
          </a:bodyPr>
          <a:lstStyle>
            <a:lvl1pPr algn="l">
              <a:defRPr sz="2400">
                <a:solidFill>
                  <a:schemeClr val="tx2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301814" y="3654909"/>
            <a:ext cx="6967304" cy="4471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66066" y="4782859"/>
            <a:ext cx="1349666" cy="273844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fld id="{C5D4D6D9-FB38-1A4E-B0D2-608576C85B45}" type="datetime1">
              <a:rPr lang="en-GB" smtClean="0">
                <a:solidFill>
                  <a:srgbClr val="000000"/>
                </a:solidFill>
              </a:rPr>
              <a:pPr/>
              <a:t>04/10/2019</a:t>
            </a:fld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74677" y="4780961"/>
            <a:ext cx="1678601" cy="273844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69118" y="178689"/>
            <a:ext cx="746614" cy="273844"/>
          </a:xfrm>
          <a:prstGeom prst="rect">
            <a:avLst/>
          </a:prstGeom>
        </p:spPr>
        <p:txBody>
          <a:bodyPr/>
          <a:lstStyle>
            <a:lvl1pPr>
              <a:defRPr sz="1600" b="0">
                <a:solidFill>
                  <a:schemeClr val="tx2"/>
                </a:solidFill>
              </a:defRPr>
            </a:lvl1pPr>
          </a:lstStyle>
          <a:p>
            <a:fld id="{8E8A4C40-1FD3-B245-AE86-E18962D1310A}" type="slidenum">
              <a:rPr lang="en-US" smtClean="0">
                <a:solidFill>
                  <a:srgbClr val="000000"/>
                </a:solidFill>
              </a:rPr>
              <a:pPr/>
              <a:t>‹#›</a:t>
            </a:fld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030532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-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126316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tx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7192F14-DF7D-714C-BB38-2B6E42734604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858105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-Blue BG.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722568"/>
            <a:ext cx="9144000" cy="4018765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 userDrawn="1"/>
        </p:nvSpPr>
        <p:spPr>
          <a:xfrm>
            <a:off x="0" y="2371"/>
            <a:ext cx="9144000" cy="72019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print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67" b="41239"/>
          <a:stretch/>
        </p:blipFill>
        <p:spPr>
          <a:xfrm>
            <a:off x="281520" y="0"/>
            <a:ext cx="1203196" cy="72578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126316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bg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065605FA-C29A-2D44-B0FE-E52B91812C8D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8322733" y="101600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>
              <a:solidFill>
                <a:srgbClr val="0A54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856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-Blue BG. 2 rows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722568"/>
            <a:ext cx="9144000" cy="4018765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 userDrawn="1"/>
        </p:nvSpPr>
        <p:spPr>
          <a:xfrm>
            <a:off x="0" y="2371"/>
            <a:ext cx="9144000" cy="72019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print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67" b="41239"/>
          <a:stretch/>
        </p:blipFill>
        <p:spPr>
          <a:xfrm>
            <a:off x="281520" y="0"/>
            <a:ext cx="1203196" cy="72578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bg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3E53F409-AE0B-B644-9230-917DDB0CC811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8322733" y="101600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>
              <a:solidFill>
                <a:srgbClr val="0A54A0"/>
              </a:solidFill>
            </a:endParaRPr>
          </a:p>
        </p:txBody>
      </p:sp>
      <p:sp>
        <p:nvSpPr>
          <p:cNvPr id="11" name="Content Placeholder 2"/>
          <p:cNvSpPr>
            <a:spLocks noGrp="1"/>
          </p:cNvSpPr>
          <p:nvPr>
            <p:ph idx="13"/>
          </p:nvPr>
        </p:nvSpPr>
        <p:spPr>
          <a:xfrm>
            <a:off x="457200" y="2870201"/>
            <a:ext cx="8229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bg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6348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- 2 rows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FC71ACE-69C9-CB49-A8E4-9CF08917E836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Content Placeholder 2"/>
          <p:cNvSpPr>
            <a:spLocks noGrp="1"/>
          </p:cNvSpPr>
          <p:nvPr>
            <p:ph idx="13"/>
          </p:nvPr>
        </p:nvSpPr>
        <p:spPr>
          <a:xfrm>
            <a:off x="457200" y="2870201"/>
            <a:ext cx="8229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263671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+images-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4927600" cy="3109382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C6D81DC4-00DA-204A-B78C-A0E52851D1FC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Picture Placeholder 2"/>
          <p:cNvSpPr>
            <a:spLocks noGrp="1"/>
          </p:cNvSpPr>
          <p:nvPr>
            <p:ph type="pic" idx="14"/>
          </p:nvPr>
        </p:nvSpPr>
        <p:spPr>
          <a:xfrm>
            <a:off x="5782733" y="1200150"/>
            <a:ext cx="3115733" cy="14922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5"/>
          </p:nvPr>
        </p:nvSpPr>
        <p:spPr>
          <a:xfrm>
            <a:off x="5782733" y="2885018"/>
            <a:ext cx="3115733" cy="14922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61018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+images- 2 rows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4927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1179C213-7A0D-AC48-8204-EDB4C04C4F0F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Content Placeholder 2"/>
          <p:cNvSpPr>
            <a:spLocks noGrp="1"/>
          </p:cNvSpPr>
          <p:nvPr>
            <p:ph idx="13"/>
          </p:nvPr>
        </p:nvSpPr>
        <p:spPr>
          <a:xfrm>
            <a:off x="457200" y="2870201"/>
            <a:ext cx="4927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9" name="Picture Placeholder 2"/>
          <p:cNvSpPr>
            <a:spLocks noGrp="1"/>
          </p:cNvSpPr>
          <p:nvPr>
            <p:ph type="pic" idx="14"/>
          </p:nvPr>
        </p:nvSpPr>
        <p:spPr>
          <a:xfrm>
            <a:off x="5782733" y="1200150"/>
            <a:ext cx="3115733" cy="14922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5"/>
          </p:nvPr>
        </p:nvSpPr>
        <p:spPr>
          <a:xfrm>
            <a:off x="5782733" y="2885018"/>
            <a:ext cx="3115733" cy="14922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96232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- image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3AEBE78-1634-D746-AB73-EC882D4068AA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5000" y="1454151"/>
            <a:ext cx="4224867" cy="2779182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tx2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tx2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tx2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tx2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140688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+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722568"/>
            <a:ext cx="9144000" cy="4018765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 userDrawn="1"/>
        </p:nvSpPr>
        <p:spPr>
          <a:xfrm>
            <a:off x="0" y="2371"/>
            <a:ext cx="9144000" cy="72019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print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67" b="41239"/>
          <a:stretch/>
        </p:blipFill>
        <p:spPr>
          <a:xfrm>
            <a:off x="281520" y="0"/>
            <a:ext cx="1203196" cy="72578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4445000" cy="3329516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bg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797B758E-6CBF-D04E-93B7-4D4D54077AB4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8322733" y="101600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>
              <a:solidFill>
                <a:srgbClr val="0A54A0"/>
              </a:solidFill>
            </a:endParaRPr>
          </a:p>
        </p:txBody>
      </p:sp>
      <p:graphicFrame>
        <p:nvGraphicFramePr>
          <p:cNvPr id="12" name="Chart 11"/>
          <p:cNvGraphicFramePr/>
          <p:nvPr userDrawn="1">
            <p:extLst>
              <p:ext uri="{D42A27DB-BD31-4B8C-83A1-F6EECF244321}">
                <p14:modId xmlns:p14="http://schemas.microsoft.com/office/powerpoint/2010/main" val="477261290"/>
              </p:ext>
            </p:extLst>
          </p:nvPr>
        </p:nvGraphicFramePr>
        <p:xfrm>
          <a:off x="4948768" y="1200151"/>
          <a:ext cx="4061088" cy="31751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34241775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9AFBF-E598-4AD7-9EE9-7EE661AFA850}" type="datetime1">
              <a:rPr lang="ja-JP" alt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2019/10/4</a:t>
            </a:fld>
            <a:endParaRPr lang="en-US" altLang="ja-JP" dirty="0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 dirty="0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23078A-2DFB-4C67-89A5-FA6574DC227F}" type="slidenum">
              <a:rPr lang="en-US" altLang="ja-JP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 altLang="ja-JP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028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emf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0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0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10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0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4731990"/>
            <a:ext cx="9144000" cy="420646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 descr="logo_white.eps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12" y="4838172"/>
            <a:ext cx="2055929" cy="20020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0" y="-2794"/>
            <a:ext cx="9144000" cy="720197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 cstate="print">
            <a:alphaModFix amt="1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27" b="41239"/>
          <a:stretch/>
        </p:blipFill>
        <p:spPr>
          <a:xfrm>
            <a:off x="281520" y="4359"/>
            <a:ext cx="1156953" cy="726929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32891"/>
            <a:ext cx="7674860" cy="5253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92969" y="4801131"/>
            <a:ext cx="1416886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ACDF3B1-9C35-274C-AEA9-F8AADF82D271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62998" y="4801131"/>
            <a:ext cx="2191338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4"/>
          </p:nvPr>
        </p:nvSpPr>
        <p:spPr>
          <a:xfrm>
            <a:off x="8593667" y="229130"/>
            <a:ext cx="416188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BED32BD-2AB6-2D40-A7A5-FA318B8F47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995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79" r:id="rId1"/>
    <p:sldLayoutId id="2147484222" r:id="rId2"/>
    <p:sldLayoutId id="2147484180" r:id="rId3"/>
    <p:sldLayoutId id="2147484181" r:id="rId4"/>
    <p:sldLayoutId id="2147484182" r:id="rId5"/>
    <p:sldLayoutId id="2147484216" r:id="rId6"/>
    <p:sldLayoutId id="2147484217" r:id="rId7"/>
    <p:sldLayoutId id="2147484183" r:id="rId8"/>
    <p:sldLayoutId id="2147484184" r:id="rId9"/>
    <p:sldLayoutId id="2147484185" r:id="rId10"/>
    <p:sldLayoutId id="2147484186" r:id="rId11"/>
    <p:sldLayoutId id="2147484187" r:id="rId12"/>
    <p:sldLayoutId id="2147484188" r:id="rId13"/>
    <p:sldLayoutId id="2147484189" r:id="rId14"/>
    <p:sldLayoutId id="2147484218" r:id="rId15"/>
    <p:sldLayoutId id="2147484219" r:id="rId16"/>
    <p:sldLayoutId id="2147484221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2400" b="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457200" rtl="0" eaLnBrk="1" latinLnBrk="0" hangingPunct="1">
        <a:spcBef>
          <a:spcPct val="20000"/>
        </a:spcBef>
        <a:buFontTx/>
        <a:buNone/>
        <a:defRPr sz="2200" kern="1200">
          <a:solidFill>
            <a:schemeClr val="bg2"/>
          </a:solidFill>
          <a:latin typeface="+mn-lt"/>
          <a:ea typeface="+mn-ea"/>
          <a:cs typeface="+mn-cs"/>
        </a:defRPr>
      </a:lvl1pPr>
      <a:lvl2pPr marL="355600" indent="-355600" algn="l" defTabSz="457200" rtl="0" eaLnBrk="1" latinLnBrk="0" hangingPunct="1">
        <a:spcBef>
          <a:spcPct val="20000"/>
        </a:spcBef>
        <a:buSzPct val="70000"/>
        <a:buFont typeface="Wingdings" charset="2"/>
        <a:buChar char="§"/>
        <a:defRPr sz="1700" kern="1200">
          <a:solidFill>
            <a:srgbClr val="0A54A0"/>
          </a:solidFill>
          <a:latin typeface="+mn-lt"/>
          <a:ea typeface="+mn-ea"/>
          <a:cs typeface="+mn-cs"/>
        </a:defRPr>
      </a:lvl2pPr>
      <a:lvl3pPr marL="355600" indent="-355600" algn="l" defTabSz="457200" rtl="0" eaLnBrk="1" latinLnBrk="0" hangingPunct="1">
        <a:spcBef>
          <a:spcPct val="20000"/>
        </a:spcBef>
        <a:buSzPct val="70000"/>
        <a:buFont typeface="Wingdings" charset="2"/>
        <a:buChar char="§"/>
        <a:defRPr sz="1700" kern="1200">
          <a:solidFill>
            <a:srgbClr val="0A54A0"/>
          </a:solidFill>
          <a:latin typeface="+mn-lt"/>
          <a:ea typeface="+mn-ea"/>
          <a:cs typeface="+mn-cs"/>
        </a:defRPr>
      </a:lvl3pPr>
      <a:lvl4pPr marL="355600" indent="-355600" algn="l" defTabSz="457200" rtl="0" eaLnBrk="1" latinLnBrk="0" hangingPunct="1">
        <a:spcBef>
          <a:spcPct val="20000"/>
        </a:spcBef>
        <a:buSzPct val="70000"/>
        <a:buFont typeface="Wingdings" charset="2"/>
        <a:buChar char="§"/>
        <a:defRPr sz="1700" kern="1200">
          <a:solidFill>
            <a:srgbClr val="0A54A0"/>
          </a:solidFill>
          <a:latin typeface="+mn-lt"/>
          <a:ea typeface="+mn-ea"/>
          <a:cs typeface="+mn-cs"/>
        </a:defRPr>
      </a:lvl4pPr>
      <a:lvl5pPr marL="355600" indent="-355600" algn="l" defTabSz="457200" rtl="0" eaLnBrk="1" latinLnBrk="0" hangingPunct="1">
        <a:spcBef>
          <a:spcPct val="20000"/>
        </a:spcBef>
        <a:buSzPct val="70000"/>
        <a:buFont typeface="Wingdings" charset="2"/>
        <a:buChar char="§"/>
        <a:defRPr sz="1700" kern="1200">
          <a:solidFill>
            <a:srgbClr val="0A54A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/>
          <p:cNvSpPr>
            <a:spLocks noChangeArrowheads="1"/>
          </p:cNvSpPr>
          <p:nvPr/>
        </p:nvSpPr>
        <p:spPr bwMode="auto">
          <a:xfrm>
            <a:off x="0" y="-17860"/>
            <a:ext cx="9144000" cy="483395"/>
          </a:xfrm>
          <a:prstGeom prst="rect">
            <a:avLst/>
          </a:prstGeom>
          <a:gradFill rotWithShape="1">
            <a:gsLst>
              <a:gs pos="0">
                <a:srgbClr val="000066"/>
              </a:gs>
              <a:gs pos="50000">
                <a:srgbClr val="3333FF">
                  <a:alpha val="78000"/>
                </a:srgbClr>
              </a:gs>
              <a:gs pos="100000">
                <a:srgbClr val="000066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ja-JP" altLang="en-US" dirty="0"/>
          </a:p>
        </p:txBody>
      </p:sp>
      <p:pic>
        <p:nvPicPr>
          <p:cNvPr id="2053" name="Picture 9" descr="i-PRO_smartHD_logo_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1026" y="240506"/>
            <a:ext cx="874713" cy="166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-28575" y="-16669"/>
            <a:ext cx="9172575" cy="482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 smtClean="0"/>
              <a:t>マスタ タイトルの書式設定</a:t>
            </a:r>
          </a:p>
        </p:txBody>
      </p:sp>
      <p:sp>
        <p:nvSpPr>
          <p:cNvPr id="20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 smtClean="0"/>
              <a:t>マスタ テキストの書式設定</a:t>
            </a:r>
          </a:p>
          <a:p>
            <a:pPr lvl="1"/>
            <a:r>
              <a:rPr lang="ja-JP" altLang="en-US" smtClean="0"/>
              <a:t>第 </a:t>
            </a:r>
            <a:r>
              <a:rPr lang="en-US" altLang="ja-JP" smtClean="0"/>
              <a:t>2 </a:t>
            </a:r>
            <a:r>
              <a:rPr lang="ja-JP" altLang="en-US" smtClean="0"/>
              <a:t>レベル</a:t>
            </a:r>
          </a:p>
          <a:p>
            <a:pPr lvl="2"/>
            <a:r>
              <a:rPr lang="ja-JP" altLang="en-US" smtClean="0"/>
              <a:t>第 </a:t>
            </a:r>
            <a:r>
              <a:rPr lang="en-US" altLang="ja-JP" smtClean="0"/>
              <a:t>3 </a:t>
            </a:r>
            <a:r>
              <a:rPr lang="ja-JP" altLang="en-US" smtClean="0"/>
              <a:t>レベル</a:t>
            </a:r>
          </a:p>
          <a:p>
            <a:pPr lvl="3"/>
            <a:r>
              <a:rPr lang="ja-JP" altLang="en-US" smtClean="0"/>
              <a:t>第 </a:t>
            </a:r>
            <a:r>
              <a:rPr lang="en-US" altLang="ja-JP" smtClean="0"/>
              <a:t>4 </a:t>
            </a:r>
            <a:r>
              <a:rPr lang="ja-JP" altLang="en-US" smtClean="0"/>
              <a:t>レベル</a:t>
            </a:r>
          </a:p>
          <a:p>
            <a:pPr lvl="4"/>
            <a:r>
              <a:rPr lang="ja-JP" altLang="en-US" smtClean="0"/>
              <a:t>第 </a:t>
            </a:r>
            <a:r>
              <a:rPr lang="en-US" altLang="ja-JP" smtClean="0"/>
              <a:t>5 </a:t>
            </a:r>
            <a:r>
              <a:rPr lang="ja-JP" altLang="en-US" smtClean="0"/>
              <a:t>レベル</a:t>
            </a:r>
          </a:p>
        </p:txBody>
      </p:sp>
      <p:sp>
        <p:nvSpPr>
          <p:cNvPr id="153088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4683919"/>
            <a:ext cx="2133600" cy="357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>
                <a:effectLst/>
                <a:latin typeface="+mn-lt"/>
                <a:ea typeface="+mn-ea"/>
              </a:defRPr>
            </a:lvl1pPr>
          </a:lstStyle>
          <a:p>
            <a:pPr>
              <a:defRPr/>
            </a:pPr>
            <a:fld id="{78E796B3-76FF-4DD6-91DC-98493EE5EB54}" type="datetime1">
              <a:rPr lang="ja-JP" altLang="en-US"/>
              <a:pPr>
                <a:defRPr/>
              </a:pPr>
              <a:t>2019/10/4</a:t>
            </a:fld>
            <a:endParaRPr lang="en-US" altLang="ja-JP" dirty="0"/>
          </a:p>
        </p:txBody>
      </p:sp>
      <p:sp>
        <p:nvSpPr>
          <p:cNvPr id="153088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4683919"/>
            <a:ext cx="2895600" cy="357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effectLst/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11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30176" y="40482"/>
            <a:ext cx="479425" cy="442035"/>
          </a:xfrm>
          <a:prstGeom prst="rect">
            <a:avLst/>
          </a:prstGeom>
          <a:noFill/>
          <a:ln w="19050" algn="ctr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54000" tIns="36000" rIns="54000" bIns="36000">
            <a:spAutoFit/>
          </a:bodyPr>
          <a:lstStyle>
            <a:lvl1pPr>
              <a:lnSpc>
                <a:spcPct val="120000"/>
              </a:lnSpc>
              <a:defRPr lang="en-US" altLang="ja-JP" sz="2000">
                <a:solidFill>
                  <a:schemeClr val="bg1"/>
                </a:solidFill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fld id="{9D7836EC-8D3A-4E9E-9F5C-95376367DEAB}" type="slidenum">
              <a:rPr/>
              <a:pPr>
                <a:defRPr/>
              </a:pPr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2" r:id="rId1"/>
    <p:sldLayoutId id="2147484175" r:id="rId2"/>
  </p:sldLayoutIdLst>
  <p:timing>
    <p:tnLst>
      <p:par>
        <p:cTn id="1" dur="indefinite" restart="never" nodeType="tmRoot"/>
      </p:par>
    </p:tnLst>
  </p:timing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0" y="-17860"/>
            <a:ext cx="9144000" cy="483395"/>
          </a:xfrm>
          <a:prstGeom prst="rect">
            <a:avLst/>
          </a:prstGeom>
          <a:gradFill rotWithShape="1">
            <a:gsLst>
              <a:gs pos="0">
                <a:srgbClr val="000066"/>
              </a:gs>
              <a:gs pos="50000">
                <a:srgbClr val="3333FF">
                  <a:alpha val="78000"/>
                </a:srgbClr>
              </a:gs>
              <a:gs pos="100000">
                <a:srgbClr val="000066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ja-JP" altLang="en-US" sz="3200" dirty="0">
              <a:latin typeface="Arial Unicode MS" pitchFamily="50" charset="-128"/>
              <a:ea typeface="Arial Unicode MS" pitchFamily="50" charset="-128"/>
              <a:cs typeface="Arial Unicode MS" pitchFamily="50" charset="-128"/>
            </a:endParaRPr>
          </a:p>
        </p:txBody>
      </p:sp>
      <p:pic>
        <p:nvPicPr>
          <p:cNvPr id="3077" name="Picture 9" descr="i-PRO_smartHD_logo_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1026" y="240506"/>
            <a:ext cx="874713" cy="166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-21431"/>
            <a:ext cx="9144000" cy="486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 smtClean="0"/>
              <a:t>マスタ タイトルの書式設定</a:t>
            </a:r>
          </a:p>
        </p:txBody>
      </p:sp>
      <p:sp>
        <p:nvSpPr>
          <p:cNvPr id="30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 smtClean="0"/>
              <a:t>マスタ テキストの書式設定</a:t>
            </a:r>
          </a:p>
          <a:p>
            <a:pPr lvl="1"/>
            <a:r>
              <a:rPr lang="ja-JP" altLang="en-US" smtClean="0"/>
              <a:t>第 </a:t>
            </a:r>
            <a:r>
              <a:rPr lang="en-US" altLang="ja-JP" smtClean="0"/>
              <a:t>2 </a:t>
            </a:r>
            <a:r>
              <a:rPr lang="ja-JP" altLang="en-US" smtClean="0"/>
              <a:t>レベル</a:t>
            </a:r>
          </a:p>
          <a:p>
            <a:pPr lvl="2"/>
            <a:r>
              <a:rPr lang="ja-JP" altLang="en-US" smtClean="0"/>
              <a:t>第 </a:t>
            </a:r>
            <a:r>
              <a:rPr lang="en-US" altLang="ja-JP" smtClean="0"/>
              <a:t>3 </a:t>
            </a:r>
            <a:r>
              <a:rPr lang="ja-JP" altLang="en-US" smtClean="0"/>
              <a:t>レベル</a:t>
            </a:r>
          </a:p>
          <a:p>
            <a:pPr lvl="3"/>
            <a:r>
              <a:rPr lang="ja-JP" altLang="en-US" smtClean="0"/>
              <a:t>第 </a:t>
            </a:r>
            <a:r>
              <a:rPr lang="en-US" altLang="ja-JP" smtClean="0"/>
              <a:t>4 </a:t>
            </a:r>
            <a:r>
              <a:rPr lang="ja-JP" altLang="en-US" smtClean="0"/>
              <a:t>レベル</a:t>
            </a:r>
          </a:p>
          <a:p>
            <a:pPr lvl="4"/>
            <a:r>
              <a:rPr lang="ja-JP" altLang="en-US" smtClean="0"/>
              <a:t>第 </a:t>
            </a:r>
            <a:r>
              <a:rPr lang="en-US" altLang="ja-JP" smtClean="0"/>
              <a:t>5 </a:t>
            </a:r>
            <a:r>
              <a:rPr lang="ja-JP" altLang="en-US" smtClean="0"/>
              <a:t>レベル</a:t>
            </a:r>
          </a:p>
        </p:txBody>
      </p:sp>
      <p:sp>
        <p:nvSpPr>
          <p:cNvPr id="163533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4683919"/>
            <a:ext cx="2133600" cy="357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>
                <a:effectLst/>
                <a:latin typeface="+mn-lt"/>
                <a:ea typeface="+mn-ea"/>
              </a:defRPr>
            </a:lvl1pPr>
          </a:lstStyle>
          <a:p>
            <a:pPr>
              <a:defRPr/>
            </a:pPr>
            <a:fld id="{BA14B482-BBEF-4993-9F37-276F28C68DCD}" type="datetime1">
              <a:rPr lang="ja-JP" altLang="en-US"/>
              <a:pPr>
                <a:defRPr/>
              </a:pPr>
              <a:t>2019/10/4</a:t>
            </a:fld>
            <a:endParaRPr lang="en-US" altLang="ja-JP" dirty="0"/>
          </a:p>
        </p:txBody>
      </p:sp>
      <p:sp>
        <p:nvSpPr>
          <p:cNvPr id="163533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4683919"/>
            <a:ext cx="2895600" cy="357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effectLst/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163533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30176" y="30957"/>
            <a:ext cx="479425" cy="442035"/>
          </a:xfrm>
          <a:prstGeom prst="rect">
            <a:avLst/>
          </a:prstGeom>
          <a:noFill/>
          <a:ln w="19050" algn="ctr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54000" tIns="36000" rIns="54000" bIns="36000">
            <a:spAutoFit/>
          </a:bodyPr>
          <a:lstStyle>
            <a:lvl1pPr>
              <a:lnSpc>
                <a:spcPct val="120000"/>
              </a:lnSpc>
              <a:defRPr lang="en-US" altLang="ja-JP" sz="2000">
                <a:solidFill>
                  <a:schemeClr val="bg1"/>
                </a:solidFill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fld id="{A49C2A07-3156-47DB-91E6-A102146C3EC7}" type="slidenum">
              <a:rPr/>
              <a:pPr>
                <a:defRPr/>
              </a:pPr>
              <a:t>‹#›</a:t>
            </a:fld>
            <a:endParaRPr dirty="0"/>
          </a:p>
        </p:txBody>
      </p:sp>
      <p:sp>
        <p:nvSpPr>
          <p:cNvPr id="9" name="AutoShape 13"/>
          <p:cNvSpPr>
            <a:spLocks noChangeArrowheads="1"/>
          </p:cNvSpPr>
          <p:nvPr/>
        </p:nvSpPr>
        <p:spPr bwMode="auto">
          <a:xfrm>
            <a:off x="6135330" y="4893469"/>
            <a:ext cx="2940409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Panasonic</a:t>
            </a:r>
            <a:r>
              <a:rPr lang="ja-JP" altLang="en-US" sz="1600" b="1" dirty="0" smtClean="0">
                <a:solidFill>
                  <a:srgbClr val="FF0000"/>
                </a:solidFill>
                <a:effectLst/>
              </a:rPr>
              <a:t> </a:t>
            </a: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Internal </a:t>
            </a:r>
            <a:r>
              <a:rPr lang="en-US" altLang="ja-JP" sz="1600" b="1" dirty="0">
                <a:solidFill>
                  <a:srgbClr val="FF0000"/>
                </a:solidFill>
                <a:effectLst/>
              </a:rPr>
              <a:t>use only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8" r:id="rId1"/>
    <p:sldLayoutId id="2147484162" r:id="rId2"/>
  </p:sldLayoutIdLst>
  <p:timing>
    <p:tnLst>
      <p:par>
        <p:cTn id="1" dur="indefinite" restart="never" nodeType="tmRoot"/>
      </p:par>
    </p:tnLst>
  </p:timing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/>
          <p:cNvSpPr>
            <a:spLocks noChangeArrowheads="1"/>
          </p:cNvSpPr>
          <p:nvPr/>
        </p:nvSpPr>
        <p:spPr bwMode="auto">
          <a:xfrm>
            <a:off x="0" y="-17860"/>
            <a:ext cx="9144000" cy="483395"/>
          </a:xfrm>
          <a:prstGeom prst="rect">
            <a:avLst/>
          </a:prstGeom>
          <a:gradFill rotWithShape="1">
            <a:gsLst>
              <a:gs pos="0">
                <a:srgbClr val="000066"/>
              </a:gs>
              <a:gs pos="50000">
                <a:srgbClr val="3333FF">
                  <a:alpha val="78000"/>
                </a:srgbClr>
              </a:gs>
              <a:gs pos="100000">
                <a:srgbClr val="000066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ja-JP" altLang="en-US" dirty="0"/>
          </a:p>
        </p:txBody>
      </p:sp>
      <p:pic>
        <p:nvPicPr>
          <p:cNvPr id="4101" name="Picture 9" descr="i-PRO_smartHD_logo_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1026" y="240506"/>
            <a:ext cx="874713" cy="166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2" name="テキスト プレースホルダー 2"/>
          <p:cNvSpPr>
            <a:spLocks noGrp="1"/>
          </p:cNvSpPr>
          <p:nvPr>
            <p:ph type="body" idx="1"/>
          </p:nvPr>
        </p:nvSpPr>
        <p:spPr bwMode="auto"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 smtClean="0"/>
              <a:t>マスター テキストの書式設定</a:t>
            </a:r>
          </a:p>
          <a:p>
            <a:pPr lvl="1"/>
            <a:r>
              <a:rPr lang="ja-JP" altLang="en-US" smtClean="0"/>
              <a:t>第 </a:t>
            </a:r>
            <a:r>
              <a:rPr lang="en-US" altLang="ja-JP" smtClean="0"/>
              <a:t>2 </a:t>
            </a:r>
            <a:r>
              <a:rPr lang="ja-JP" altLang="en-US" smtClean="0"/>
              <a:t>レベル</a:t>
            </a:r>
          </a:p>
          <a:p>
            <a:pPr lvl="2"/>
            <a:r>
              <a:rPr lang="ja-JP" altLang="en-US" smtClean="0"/>
              <a:t>第 </a:t>
            </a:r>
            <a:r>
              <a:rPr lang="en-US" altLang="ja-JP" smtClean="0"/>
              <a:t>3 </a:t>
            </a:r>
            <a:r>
              <a:rPr lang="ja-JP" altLang="en-US" smtClean="0"/>
              <a:t>レベル</a:t>
            </a:r>
          </a:p>
          <a:p>
            <a:pPr lvl="3"/>
            <a:r>
              <a:rPr lang="ja-JP" altLang="en-US" smtClean="0"/>
              <a:t>第 </a:t>
            </a:r>
            <a:r>
              <a:rPr lang="en-US" altLang="ja-JP" smtClean="0"/>
              <a:t>4 </a:t>
            </a:r>
            <a:r>
              <a:rPr lang="ja-JP" altLang="en-US" smtClean="0"/>
              <a:t>レベル</a:t>
            </a:r>
          </a:p>
          <a:p>
            <a:pPr lvl="4"/>
            <a:r>
              <a:rPr lang="ja-JP" altLang="en-US" smtClean="0"/>
              <a:t>第 </a:t>
            </a:r>
            <a:r>
              <a:rPr lang="en-US" altLang="ja-JP" smtClean="0"/>
              <a:t>5 </a:t>
            </a:r>
            <a:r>
              <a:rPr lang="ja-JP" altLang="en-US" smtClean="0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FE826C5-992F-420B-B9BF-84D0C99E5D5F}" type="datetime1">
              <a:rPr lang="ja-JP" altLang="en-US"/>
              <a:pPr>
                <a:defRPr/>
              </a:pPr>
              <a:t>2019/10/4</a:t>
            </a:fld>
            <a:endParaRPr lang="ja-JP" altLang="en-US" dirty="0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ja-JP" altLang="en-US" dirty="0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4"/>
          </p:nvPr>
        </p:nvSpPr>
        <p:spPr>
          <a:xfrm>
            <a:off x="130176" y="58341"/>
            <a:ext cx="479425" cy="442035"/>
          </a:xfrm>
          <a:prstGeom prst="rect">
            <a:avLst/>
          </a:prstGeom>
          <a:noFill/>
          <a:ln w="19050" algn="ctr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54000" tIns="36000" rIns="54000" bIns="36000">
            <a:spAutoFit/>
          </a:bodyPr>
          <a:lstStyle>
            <a:lvl1pPr>
              <a:lnSpc>
                <a:spcPct val="120000"/>
              </a:lnSpc>
              <a:defRPr lang="ja-JP" altLang="en-US" sz="2000">
                <a:solidFill>
                  <a:schemeClr val="bg1"/>
                </a:solidFill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fld id="{B385CD55-B8E1-4E94-B20E-26DC44E9AC9E}" type="slidenum">
              <a:rPr lang="en-US" altLang="ja-JP"/>
              <a:pPr>
                <a:defRPr/>
              </a:pPr>
              <a:t>‹#›</a:t>
            </a:fld>
            <a:endParaRPr lang="en-US" altLang="ja-JP" dirty="0"/>
          </a:p>
        </p:txBody>
      </p:sp>
      <p:sp>
        <p:nvSpPr>
          <p:cNvPr id="4106" name="タイトル プレースホルダー 1"/>
          <p:cNvSpPr>
            <a:spLocks noGrp="1"/>
          </p:cNvSpPr>
          <p:nvPr>
            <p:ph type="title"/>
          </p:nvPr>
        </p:nvSpPr>
        <p:spPr bwMode="auto">
          <a:xfrm>
            <a:off x="0" y="-17860"/>
            <a:ext cx="9144000" cy="483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 smtClean="0"/>
              <a:t>マスター タイトルの書式設定</a:t>
            </a:r>
          </a:p>
        </p:txBody>
      </p:sp>
      <p:sp>
        <p:nvSpPr>
          <p:cNvPr id="10" name="AutoShape 13"/>
          <p:cNvSpPr>
            <a:spLocks noChangeArrowheads="1"/>
          </p:cNvSpPr>
          <p:nvPr/>
        </p:nvSpPr>
        <p:spPr bwMode="auto">
          <a:xfrm>
            <a:off x="5418139" y="4893469"/>
            <a:ext cx="1812925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>
                <a:solidFill>
                  <a:srgbClr val="0000FF"/>
                </a:solidFill>
                <a:effectLst/>
              </a:rPr>
              <a:t>Preliminary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9" r:id="rId1"/>
    <p:sldLayoutId id="2147484167" r:id="rId2"/>
  </p:sldLayoutIdLst>
  <p:timing>
    <p:tnLst>
      <p:par>
        <p:cTn id="1" dur="indefinite" restart="never" nodeType="tmRoot"/>
      </p:par>
    </p:tnLst>
  </p:timing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kern="1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kumimoji="1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/>
          <p:cNvSpPr>
            <a:spLocks noChangeArrowheads="1"/>
          </p:cNvSpPr>
          <p:nvPr/>
        </p:nvSpPr>
        <p:spPr bwMode="auto">
          <a:xfrm>
            <a:off x="0" y="-17860"/>
            <a:ext cx="9144000" cy="483395"/>
          </a:xfrm>
          <a:prstGeom prst="rect">
            <a:avLst/>
          </a:prstGeom>
          <a:gradFill rotWithShape="1">
            <a:gsLst>
              <a:gs pos="0">
                <a:srgbClr val="000066"/>
              </a:gs>
              <a:gs pos="50000">
                <a:srgbClr val="3333FF">
                  <a:alpha val="78000"/>
                </a:srgbClr>
              </a:gs>
              <a:gs pos="100000">
                <a:srgbClr val="000066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ja-JP" altLang="en-US" dirty="0"/>
          </a:p>
        </p:txBody>
      </p:sp>
      <p:pic>
        <p:nvPicPr>
          <p:cNvPr id="5125" name="Picture 9" descr="i-PRO_smartHD_logo_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1026" y="240506"/>
            <a:ext cx="874713" cy="166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6" name="タイトル プレースホルダー 1"/>
          <p:cNvSpPr>
            <a:spLocks noGrp="1"/>
          </p:cNvSpPr>
          <p:nvPr>
            <p:ph type="title"/>
          </p:nvPr>
        </p:nvSpPr>
        <p:spPr bwMode="auto">
          <a:xfrm>
            <a:off x="0" y="-39291"/>
            <a:ext cx="9144000" cy="504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 smtClean="0"/>
              <a:t>マスター タイトルの書式設定</a:t>
            </a:r>
          </a:p>
        </p:txBody>
      </p:sp>
      <p:sp>
        <p:nvSpPr>
          <p:cNvPr id="5127" name="テキスト プレースホルダー 2"/>
          <p:cNvSpPr>
            <a:spLocks noGrp="1"/>
          </p:cNvSpPr>
          <p:nvPr>
            <p:ph type="body" idx="1"/>
          </p:nvPr>
        </p:nvSpPr>
        <p:spPr bwMode="auto"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 smtClean="0"/>
              <a:t>マスター テキストの書式設定</a:t>
            </a:r>
          </a:p>
          <a:p>
            <a:pPr lvl="1"/>
            <a:r>
              <a:rPr lang="ja-JP" altLang="en-US" smtClean="0"/>
              <a:t>第 </a:t>
            </a:r>
            <a:r>
              <a:rPr lang="en-US" altLang="ja-JP" smtClean="0"/>
              <a:t>2 </a:t>
            </a:r>
            <a:r>
              <a:rPr lang="ja-JP" altLang="en-US" smtClean="0"/>
              <a:t>レベル</a:t>
            </a:r>
          </a:p>
          <a:p>
            <a:pPr lvl="2"/>
            <a:r>
              <a:rPr lang="ja-JP" altLang="en-US" smtClean="0"/>
              <a:t>第 </a:t>
            </a:r>
            <a:r>
              <a:rPr lang="en-US" altLang="ja-JP" smtClean="0"/>
              <a:t>3 </a:t>
            </a:r>
            <a:r>
              <a:rPr lang="ja-JP" altLang="en-US" smtClean="0"/>
              <a:t>レベル</a:t>
            </a:r>
          </a:p>
          <a:p>
            <a:pPr lvl="3"/>
            <a:r>
              <a:rPr lang="ja-JP" altLang="en-US" smtClean="0"/>
              <a:t>第 </a:t>
            </a:r>
            <a:r>
              <a:rPr lang="en-US" altLang="ja-JP" smtClean="0"/>
              <a:t>4 </a:t>
            </a:r>
            <a:r>
              <a:rPr lang="ja-JP" altLang="en-US" smtClean="0"/>
              <a:t>レベル</a:t>
            </a:r>
          </a:p>
          <a:p>
            <a:pPr lvl="4"/>
            <a:r>
              <a:rPr lang="ja-JP" altLang="en-US" smtClean="0"/>
              <a:t>第 </a:t>
            </a:r>
            <a:r>
              <a:rPr lang="en-US" altLang="ja-JP" smtClean="0"/>
              <a:t>5 </a:t>
            </a:r>
            <a:r>
              <a:rPr lang="ja-JP" altLang="en-US" smtClean="0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ED40A92-C534-43C8-BD0F-85081E9AB131}" type="datetime1">
              <a:rPr lang="ja-JP" altLang="en-US"/>
              <a:pPr>
                <a:defRPr/>
              </a:pPr>
              <a:t>2019/10/4</a:t>
            </a:fld>
            <a:endParaRPr lang="ja-JP" altLang="en-US" dirty="0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ja-JP" altLang="en-US" dirty="0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4"/>
          </p:nvPr>
        </p:nvSpPr>
        <p:spPr>
          <a:xfrm>
            <a:off x="130176" y="58341"/>
            <a:ext cx="479425" cy="442035"/>
          </a:xfrm>
          <a:prstGeom prst="rect">
            <a:avLst/>
          </a:prstGeom>
          <a:noFill/>
          <a:ln w="19050" algn="ctr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54000" tIns="36000" rIns="54000" bIns="36000">
            <a:spAutoFit/>
          </a:bodyPr>
          <a:lstStyle>
            <a:lvl1pPr>
              <a:lnSpc>
                <a:spcPct val="120000"/>
              </a:lnSpc>
              <a:defRPr lang="ja-JP" altLang="en-US" sz="2000">
                <a:solidFill>
                  <a:schemeClr val="bg1"/>
                </a:solidFill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fld id="{E5767A3A-E64C-4A63-879D-8DF454474C73}" type="slidenum">
              <a:rPr lang="en-US" altLang="ja-JP"/>
              <a:pPr>
                <a:defRPr/>
              </a:pPr>
              <a:t>‹#›</a:t>
            </a:fld>
            <a:endParaRPr lang="en-US" altLang="ja-JP" dirty="0"/>
          </a:p>
        </p:txBody>
      </p:sp>
      <p:sp>
        <p:nvSpPr>
          <p:cNvPr id="12" name="AutoShape 13"/>
          <p:cNvSpPr>
            <a:spLocks noChangeArrowheads="1"/>
          </p:cNvSpPr>
          <p:nvPr/>
        </p:nvSpPr>
        <p:spPr bwMode="auto">
          <a:xfrm>
            <a:off x="4230689" y="4893469"/>
            <a:ext cx="1812925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>
                <a:solidFill>
                  <a:srgbClr val="0000FF"/>
                </a:solidFill>
                <a:effectLst/>
              </a:rPr>
              <a:t>Tentative</a:t>
            </a:r>
          </a:p>
        </p:txBody>
      </p:sp>
      <p:sp>
        <p:nvSpPr>
          <p:cNvPr id="13" name="AutoShape 13"/>
          <p:cNvSpPr>
            <a:spLocks noChangeArrowheads="1"/>
          </p:cNvSpPr>
          <p:nvPr/>
        </p:nvSpPr>
        <p:spPr bwMode="auto">
          <a:xfrm>
            <a:off x="6103938" y="4893469"/>
            <a:ext cx="2971800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>
                <a:solidFill>
                  <a:srgbClr val="FF0000"/>
                </a:solidFill>
                <a:effectLst/>
              </a:rPr>
              <a:t>Panasonic</a:t>
            </a:r>
            <a:r>
              <a:rPr lang="ja-JP" altLang="en-US" sz="1600" b="1" dirty="0">
                <a:solidFill>
                  <a:srgbClr val="FF0000"/>
                </a:solidFill>
                <a:effectLst/>
              </a:rPr>
              <a:t> </a:t>
            </a:r>
            <a:r>
              <a:rPr lang="en-US" altLang="ja-JP" sz="1600" b="1" dirty="0">
                <a:solidFill>
                  <a:srgbClr val="FF0000"/>
                </a:solidFill>
                <a:effectLst/>
              </a:rPr>
              <a:t>Internal use only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69" r:id="rId2"/>
  </p:sldLayoutIdLst>
  <p:timing>
    <p:tnLst>
      <p:par>
        <p:cTn id="1" dur="indefinite" restart="never" nodeType="tmRoot"/>
      </p:par>
    </p:tnLst>
  </p:timing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 kern="1200">
          <a:solidFill>
            <a:schemeClr val="bg1"/>
          </a:solidFill>
          <a:latin typeface="Tahoma" pitchFamily="34" charset="0"/>
          <a:ea typeface="+mj-ea"/>
          <a:cs typeface="Tahoma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kumimoji="1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4731990"/>
            <a:ext cx="9144000" cy="420646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pic>
        <p:nvPicPr>
          <p:cNvPr id="14" name="Picture 13" descr="logo_white.eps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12" y="4838172"/>
            <a:ext cx="2055929" cy="20020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0" y="-2794"/>
            <a:ext cx="9144000" cy="720197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5" cstate="print">
            <a:alphaModFix amt="1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27" b="41239"/>
          <a:stretch/>
        </p:blipFill>
        <p:spPr>
          <a:xfrm>
            <a:off x="281520" y="4359"/>
            <a:ext cx="1156953" cy="726929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32891"/>
            <a:ext cx="7674860" cy="5253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92969" y="4801131"/>
            <a:ext cx="1416886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ACDF3B1-9C35-274C-AEA9-F8AADF82D271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62998" y="4801131"/>
            <a:ext cx="2191338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4"/>
          </p:nvPr>
        </p:nvSpPr>
        <p:spPr>
          <a:xfrm>
            <a:off x="8593667" y="229130"/>
            <a:ext cx="416188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BED32BD-2AB6-2D40-A7A5-FA318B8F471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5956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04" r:id="rId1"/>
    <p:sldLayoutId id="2147484205" r:id="rId2"/>
    <p:sldLayoutId id="2147484206" r:id="rId3"/>
    <p:sldLayoutId id="2147484207" r:id="rId4"/>
    <p:sldLayoutId id="2147484208" r:id="rId5"/>
    <p:sldLayoutId id="2147484209" r:id="rId6"/>
    <p:sldLayoutId id="2147484210" r:id="rId7"/>
    <p:sldLayoutId id="2147484211" r:id="rId8"/>
    <p:sldLayoutId id="2147484212" r:id="rId9"/>
    <p:sldLayoutId id="2147484213" r:id="rId10"/>
    <p:sldLayoutId id="2147484214" r:id="rId11"/>
    <p:sldLayoutId id="2147484215" r:id="rId12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2400" b="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457200" rtl="0" eaLnBrk="1" latinLnBrk="0" hangingPunct="1">
        <a:spcBef>
          <a:spcPct val="20000"/>
        </a:spcBef>
        <a:buFontTx/>
        <a:buNone/>
        <a:defRPr sz="2200" kern="1200">
          <a:solidFill>
            <a:schemeClr val="bg2"/>
          </a:solidFill>
          <a:latin typeface="+mn-lt"/>
          <a:ea typeface="+mn-ea"/>
          <a:cs typeface="+mn-cs"/>
        </a:defRPr>
      </a:lvl1pPr>
      <a:lvl2pPr marL="355600" indent="-355600" algn="l" defTabSz="457200" rtl="0" eaLnBrk="1" latinLnBrk="0" hangingPunct="1">
        <a:spcBef>
          <a:spcPct val="20000"/>
        </a:spcBef>
        <a:buSzPct val="70000"/>
        <a:buFont typeface="Wingdings" charset="2"/>
        <a:buChar char="§"/>
        <a:defRPr sz="1700" kern="1200">
          <a:solidFill>
            <a:srgbClr val="0A54A0"/>
          </a:solidFill>
          <a:latin typeface="+mn-lt"/>
          <a:ea typeface="+mn-ea"/>
          <a:cs typeface="+mn-cs"/>
        </a:defRPr>
      </a:lvl2pPr>
      <a:lvl3pPr marL="355600" indent="-355600" algn="l" defTabSz="457200" rtl="0" eaLnBrk="1" latinLnBrk="0" hangingPunct="1">
        <a:spcBef>
          <a:spcPct val="20000"/>
        </a:spcBef>
        <a:buSzPct val="70000"/>
        <a:buFont typeface="Wingdings" charset="2"/>
        <a:buChar char="§"/>
        <a:defRPr sz="1700" kern="1200">
          <a:solidFill>
            <a:srgbClr val="0A54A0"/>
          </a:solidFill>
          <a:latin typeface="+mn-lt"/>
          <a:ea typeface="+mn-ea"/>
          <a:cs typeface="+mn-cs"/>
        </a:defRPr>
      </a:lvl3pPr>
      <a:lvl4pPr marL="355600" indent="-355600" algn="l" defTabSz="457200" rtl="0" eaLnBrk="1" latinLnBrk="0" hangingPunct="1">
        <a:spcBef>
          <a:spcPct val="20000"/>
        </a:spcBef>
        <a:buSzPct val="70000"/>
        <a:buFont typeface="Wingdings" charset="2"/>
        <a:buChar char="§"/>
        <a:defRPr sz="1700" kern="1200">
          <a:solidFill>
            <a:srgbClr val="0A54A0"/>
          </a:solidFill>
          <a:latin typeface="+mn-lt"/>
          <a:ea typeface="+mn-ea"/>
          <a:cs typeface="+mn-cs"/>
        </a:defRPr>
      </a:lvl4pPr>
      <a:lvl5pPr marL="355600" indent="-355600" algn="l" defTabSz="457200" rtl="0" eaLnBrk="1" latinLnBrk="0" hangingPunct="1">
        <a:spcBef>
          <a:spcPct val="20000"/>
        </a:spcBef>
        <a:buSzPct val="70000"/>
        <a:buFont typeface="Wingdings" charset="2"/>
        <a:buChar char="§"/>
        <a:defRPr sz="1700" kern="1200">
          <a:solidFill>
            <a:srgbClr val="0A54A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emf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8.png"/><Relationship Id="rId2" Type="http://schemas.microsoft.com/office/2007/relationships/media" Target="../media/media1.wmv"/><Relationship Id="rId1" Type="http://schemas.openxmlformats.org/officeDocument/2006/relationships/video" Target="NULL" TargetMode="External"/><Relationship Id="rId6" Type="http://schemas.openxmlformats.org/officeDocument/2006/relationships/image" Target="../media/image17.png"/><Relationship Id="rId5" Type="http://schemas.openxmlformats.org/officeDocument/2006/relationships/image" Target="../media/image16.emf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emf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2.emf"/><Relationship Id="rId2" Type="http://schemas.microsoft.com/office/2007/relationships/media" Target="../media/media2.wmv"/><Relationship Id="rId1" Type="http://schemas.openxmlformats.org/officeDocument/2006/relationships/video" Target="NULL" TargetMode="External"/><Relationship Id="rId6" Type="http://schemas.openxmlformats.org/officeDocument/2006/relationships/image" Target="../media/image21.emf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2.png"/><Relationship Id="rId9" Type="http://schemas.openxmlformats.org/officeDocument/2006/relationships/image" Target="../media/image24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6.png"/><Relationship Id="rId7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8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0" Type="http://schemas.openxmlformats.org/officeDocument/2006/relationships/image" Target="../media/image30.png"/><Relationship Id="rId4" Type="http://schemas.openxmlformats.org/officeDocument/2006/relationships/image" Target="../media/image27.jpeg"/><Relationship Id="rId9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31.jpeg"/><Relationship Id="rId7" Type="http://schemas.openxmlformats.org/officeDocument/2006/relationships/image" Target="../media/image34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Relationship Id="rId6" Type="http://schemas.microsoft.com/office/2007/relationships/hdphoto" Target="../media/hdphoto5.wdp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Relationship Id="rId5" Type="http://schemas.microsoft.com/office/2007/relationships/hdphoto" Target="../media/hdphoto7.wdp"/><Relationship Id="rId4" Type="http://schemas.openxmlformats.org/officeDocument/2006/relationships/image" Target="../media/image3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8.png"/><Relationship Id="rId7" Type="http://schemas.openxmlformats.org/officeDocument/2006/relationships/image" Target="../media/image41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0.png"/><Relationship Id="rId5" Type="http://schemas.openxmlformats.org/officeDocument/2006/relationships/image" Target="../media/image39.jpe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13" Type="http://schemas.openxmlformats.org/officeDocument/2006/relationships/image" Target="../media/image55.pn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12" Type="http://schemas.openxmlformats.org/officeDocument/2006/relationships/image" Target="../media/image5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8.pn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15" Type="http://schemas.openxmlformats.org/officeDocument/2006/relationships/image" Target="../media/image57.png"/><Relationship Id="rId10" Type="http://schemas.openxmlformats.org/officeDocument/2006/relationships/image" Target="../media/image52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Relationship Id="rId14" Type="http://schemas.openxmlformats.org/officeDocument/2006/relationships/image" Target="../media/image5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1.jpeg"/><Relationship Id="rId5" Type="http://schemas.openxmlformats.org/officeDocument/2006/relationships/image" Target="../media/image60.jpeg"/><Relationship Id="rId4" Type="http://schemas.openxmlformats.org/officeDocument/2006/relationships/image" Target="../media/image5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7" Type="http://schemas.openxmlformats.org/officeDocument/2006/relationships/image" Target="../media/image68.emf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7.emf"/><Relationship Id="rId5" Type="http://schemas.openxmlformats.org/officeDocument/2006/relationships/image" Target="../media/image66.emf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タイトル 4"/>
          <p:cNvSpPr>
            <a:spLocks noGrp="1"/>
          </p:cNvSpPr>
          <p:nvPr>
            <p:ph type="ctrTitle"/>
          </p:nvPr>
        </p:nvSpPr>
        <p:spPr>
          <a:xfrm>
            <a:off x="1298503" y="2154185"/>
            <a:ext cx="5584617" cy="451856"/>
          </a:xfrm>
        </p:spPr>
        <p:txBody>
          <a:bodyPr>
            <a:noAutofit/>
          </a:bodyPr>
          <a:lstStyle/>
          <a:p>
            <a:pPr fontAlgn="base"/>
            <a:r>
              <a:rPr kumimoji="1" lang="en-US" altLang="ja-JP" sz="1600" b="1" dirty="0">
                <a:latin typeface="Calibri" panose="020F0502020204030204" pitchFamily="34" charset="0"/>
              </a:rPr>
              <a:t>9</a:t>
            </a:r>
            <a:r>
              <a:rPr kumimoji="1" lang="en-US" altLang="ja-JP" sz="1600" b="1" dirty="0" smtClean="0">
                <a:latin typeface="Calibri" panose="020F0502020204030204" pitchFamily="34" charset="0"/>
              </a:rPr>
              <a:t>MP H.265</a:t>
            </a:r>
            <a:r>
              <a:rPr kumimoji="1" lang="ja-JP" altLang="en-US" sz="1600" b="1" dirty="0">
                <a:latin typeface="Calibri" panose="020F0502020204030204" pitchFamily="34" charset="0"/>
              </a:rPr>
              <a:t> </a:t>
            </a:r>
            <a:r>
              <a:rPr kumimoji="1" lang="en-US" altLang="ja-JP" sz="1600" b="1" dirty="0" smtClean="0">
                <a:latin typeface="Calibri" panose="020F0502020204030204" pitchFamily="34" charset="0"/>
              </a:rPr>
              <a:t> 360-Degree Camera</a:t>
            </a:r>
            <a:endParaRPr kumimoji="1" lang="ja-JP" altLang="en-US" sz="1600" b="1" dirty="0">
              <a:latin typeface="Calibri" panose="020F0502020204030204" pitchFamily="34" charset="0"/>
            </a:endParaRPr>
          </a:p>
        </p:txBody>
      </p:sp>
      <p:sp>
        <p:nvSpPr>
          <p:cNvPr id="7" name="正方形/長方形 6"/>
          <p:cNvSpPr/>
          <p:nvPr/>
        </p:nvSpPr>
        <p:spPr>
          <a:xfrm>
            <a:off x="1325330" y="2508969"/>
            <a:ext cx="789935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sz="3200" b="1" dirty="0" smtClean="0">
                <a:solidFill>
                  <a:prstClr val="white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WV-X4170 </a:t>
            </a:r>
            <a:r>
              <a:rPr lang="en-US" altLang="ja-JP" sz="1800" b="1" dirty="0" smtClean="0">
                <a:solidFill>
                  <a:prstClr val="white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(Indoor model)</a:t>
            </a:r>
            <a:endParaRPr lang="en-US" altLang="ja-JP" sz="3200" b="1" dirty="0" smtClean="0">
              <a:solidFill>
                <a:prstClr val="white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0" algn="l"/>
            <a:r>
              <a:rPr lang="en-US" altLang="ja-JP" sz="3200" b="1" dirty="0">
                <a:solidFill>
                  <a:prstClr val="white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WV-X4171 </a:t>
            </a:r>
            <a:r>
              <a:rPr lang="en-US" altLang="ja-JP" sz="1800" b="1" dirty="0">
                <a:solidFill>
                  <a:prstClr val="white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(Indoor model</a:t>
            </a:r>
            <a:r>
              <a:rPr lang="en-US" altLang="ja-JP" sz="1800" b="1" dirty="0" smtClean="0">
                <a:solidFill>
                  <a:prstClr val="white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</a:t>
            </a:r>
            <a:endParaRPr lang="en-US" altLang="ja-JP" sz="3200" b="1" dirty="0">
              <a:solidFill>
                <a:prstClr val="white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3295" y="2606041"/>
            <a:ext cx="1871663" cy="127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サブタイトル 5"/>
          <p:cNvSpPr>
            <a:spLocks noGrp="1"/>
          </p:cNvSpPr>
          <p:nvPr>
            <p:ph type="subTitle" idx="1"/>
          </p:nvPr>
        </p:nvSpPr>
        <p:spPr>
          <a:xfrm>
            <a:off x="1301814" y="4223723"/>
            <a:ext cx="4260786" cy="383446"/>
          </a:xfrm>
        </p:spPr>
        <p:txBody>
          <a:bodyPr>
            <a:noAutofit/>
          </a:bodyPr>
          <a:lstStyle/>
          <a:p>
            <a:r>
              <a:rPr kumimoji="1" lang="en-US" altLang="ja-JP" sz="1600" b="1" dirty="0">
                <a:latin typeface="Calibri" panose="020F0502020204030204" pitchFamily="34" charset="0"/>
              </a:rPr>
              <a:t>Panasonic </a:t>
            </a:r>
            <a:r>
              <a:rPr kumimoji="1" lang="en-US" altLang="ja-JP" sz="1600" b="1" dirty="0" err="1">
                <a:latin typeface="Calibri" panose="020F0502020204030204" pitchFamily="34" charset="0"/>
              </a:rPr>
              <a:t>i</a:t>
            </a:r>
            <a:r>
              <a:rPr kumimoji="1" lang="en-US" altLang="ja-JP" sz="1600" b="1" dirty="0">
                <a:latin typeface="Calibri" panose="020F0502020204030204" pitchFamily="34" charset="0"/>
              </a:rPr>
              <a:t>-PRO Sensing Solutions Co., </a:t>
            </a:r>
            <a:r>
              <a:rPr kumimoji="1" lang="en-US" altLang="ja-JP" sz="1600" b="1" dirty="0" smtClean="0">
                <a:latin typeface="Calibri" panose="020F0502020204030204" pitchFamily="34" charset="0"/>
              </a:rPr>
              <a:t>Ltd.</a:t>
            </a:r>
            <a:endParaRPr kumimoji="1" lang="en-US" altLang="ja-JP" sz="1600" b="1" dirty="0">
              <a:latin typeface="Calibri" panose="020F0502020204030204" pitchFamily="34" charset="0"/>
            </a:endParaRPr>
          </a:p>
        </p:txBody>
      </p:sp>
      <p:sp>
        <p:nvSpPr>
          <p:cNvPr id="9" name="サブタイトル 5"/>
          <p:cNvSpPr txBox="1">
            <a:spLocks/>
          </p:cNvSpPr>
          <p:nvPr/>
        </p:nvSpPr>
        <p:spPr>
          <a:xfrm>
            <a:off x="1362849" y="3798041"/>
            <a:ext cx="1043797" cy="33859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buFontTx/>
              <a:buNone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SzPct val="70000"/>
              <a:buFont typeface="Wingdings" charset="2"/>
              <a:buNone/>
              <a:defRPr sz="1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SzPct val="70000"/>
              <a:buFont typeface="Wingdings" charset="2"/>
              <a:buNone/>
              <a:defRPr sz="1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SzPct val="70000"/>
              <a:buFont typeface="Wingdings" charset="2"/>
              <a:buNone/>
              <a:defRPr sz="1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SzPct val="70000"/>
              <a:buFont typeface="Wingdings" charset="2"/>
              <a:buNone/>
              <a:defRPr sz="1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kumimoji="1" lang="en-US" altLang="ja-JP" sz="1600" b="1" dirty="0" smtClean="0">
                <a:effectLst/>
                <a:latin typeface="Calibri" panose="020F0502020204030204" pitchFamily="34" charset="0"/>
              </a:rPr>
              <a:t>Ver. </a:t>
            </a:r>
            <a:r>
              <a:rPr kumimoji="1" lang="en-US" altLang="ja-JP" sz="1600" b="1" dirty="0" smtClean="0">
                <a:effectLst/>
                <a:latin typeface="Calibri" panose="020F0502020204030204" pitchFamily="34" charset="0"/>
              </a:rPr>
              <a:t>2.01</a:t>
            </a:r>
            <a:endParaRPr kumimoji="0" lang="en-US" altLang="ja-JP" sz="1600" b="1" dirty="0"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9516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Concept &amp; Main Features</a:t>
            </a:r>
            <a:endParaRPr lang="en-US" b="1" dirty="0"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3" name="正方形/長方形 52"/>
          <p:cNvSpPr/>
          <p:nvPr/>
        </p:nvSpPr>
        <p:spPr>
          <a:xfrm>
            <a:off x="142729" y="763181"/>
            <a:ext cx="908610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sz="2000" b="1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i-PRO extreme camera enables high performance 360-degree surveillance</a:t>
            </a:r>
          </a:p>
        </p:txBody>
      </p:sp>
      <p:sp>
        <p:nvSpPr>
          <p:cNvPr id="13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2</a:t>
            </a:fld>
            <a:endParaRPr lang="en-US" sz="1000" dirty="0">
              <a:latin typeface="Calibri" panose="020F0502020204030204" pitchFamily="34" charset="0"/>
            </a:endParaRPr>
          </a:p>
        </p:txBody>
      </p:sp>
      <p:pic>
        <p:nvPicPr>
          <p:cNvPr id="14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H.265 / H.264 / 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1214" y="4364747"/>
            <a:ext cx="1019175" cy="238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グループ化 2"/>
          <p:cNvGrpSpPr/>
          <p:nvPr/>
        </p:nvGrpSpPr>
        <p:grpSpPr>
          <a:xfrm>
            <a:off x="457200" y="1275693"/>
            <a:ext cx="8443188" cy="830997"/>
            <a:chOff x="457200" y="1275693"/>
            <a:chExt cx="8443188" cy="830997"/>
          </a:xfrm>
        </p:grpSpPr>
        <p:sp>
          <p:nvSpPr>
            <p:cNvPr id="4" name="テキスト ボックス 3"/>
            <p:cNvSpPr txBox="1"/>
            <p:nvPr/>
          </p:nvSpPr>
          <p:spPr>
            <a:xfrm>
              <a:off x="2969173" y="1275693"/>
              <a:ext cx="593121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ja-JP" sz="1600" b="1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9 Megapixel high quality resolution at 360-degree surveillance area</a:t>
              </a:r>
            </a:p>
            <a:p>
              <a:pPr algn="l"/>
              <a:r>
                <a:rPr lang="en-US" altLang="ja-JP" sz="1600" b="1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Intelligent Auto            /  High sensitivity       </a:t>
              </a:r>
              <a:endParaRPr lang="en-US" altLang="ja-JP" sz="1600" b="1" dirty="0">
                <a:solidFill>
                  <a:schemeClr val="tx2"/>
                </a:solidFill>
                <a:effectLst/>
                <a:latin typeface="Calibri" panose="020F0502020204030204" pitchFamily="34" charset="0"/>
              </a:endParaRPr>
            </a:p>
            <a:p>
              <a:pPr algn="l"/>
              <a:r>
                <a:rPr lang="en-US" altLang="ja-JP" sz="1600" b="1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Super </a:t>
              </a:r>
              <a:r>
                <a:rPr lang="en-US" altLang="ja-JP" sz="1600" b="1" dirty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dynamic </a:t>
              </a:r>
              <a:r>
                <a:rPr lang="en-US" altLang="ja-JP" sz="1600" b="1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108dB </a:t>
              </a:r>
            </a:p>
          </p:txBody>
        </p:sp>
        <p:sp>
          <p:nvSpPr>
            <p:cNvPr id="21" name="テキスト ボックス 20"/>
            <p:cNvSpPr txBox="1"/>
            <p:nvPr/>
          </p:nvSpPr>
          <p:spPr>
            <a:xfrm>
              <a:off x="457200" y="1358821"/>
              <a:ext cx="2543552" cy="400110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l"/>
              <a:r>
                <a:rPr kumimoji="1" lang="en-US" altLang="ja-JP" sz="2000" b="1" u="sng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Extreme</a:t>
              </a:r>
              <a:r>
                <a:rPr lang="ja-JP" altLang="en-US" sz="2000" b="1" u="sng" dirty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 </a:t>
              </a:r>
              <a:r>
                <a:rPr lang="en-US" altLang="ja-JP" sz="2000" b="1" u="sng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Visibility</a:t>
              </a:r>
              <a:endParaRPr lang="en-US" altLang="ja-JP" sz="18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</a:endParaRPr>
            </a:p>
          </p:txBody>
        </p:sp>
      </p:grpSp>
      <p:grpSp>
        <p:nvGrpSpPr>
          <p:cNvPr id="7" name="グループ化 6"/>
          <p:cNvGrpSpPr/>
          <p:nvPr/>
        </p:nvGrpSpPr>
        <p:grpSpPr>
          <a:xfrm>
            <a:off x="457200" y="2329326"/>
            <a:ext cx="8339278" cy="400110"/>
            <a:chOff x="457200" y="2329326"/>
            <a:chExt cx="8339278" cy="400110"/>
          </a:xfrm>
        </p:grpSpPr>
        <p:sp>
          <p:nvSpPr>
            <p:cNvPr id="16" name="テキスト ボックス 15"/>
            <p:cNvSpPr txBox="1"/>
            <p:nvPr/>
          </p:nvSpPr>
          <p:spPr>
            <a:xfrm>
              <a:off x="457200" y="2329326"/>
              <a:ext cx="2543552" cy="400110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l"/>
              <a:r>
                <a:rPr kumimoji="1" lang="en-US" altLang="ja-JP" sz="2000" b="1" u="sng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Extreme</a:t>
              </a:r>
              <a:r>
                <a:rPr lang="ja-JP" altLang="en-US" sz="2000" b="1" u="sng" dirty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 </a:t>
              </a:r>
              <a:r>
                <a:rPr lang="en-US" altLang="ja-JP" sz="2000" b="1" u="sng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Compression</a:t>
              </a:r>
            </a:p>
          </p:txBody>
        </p:sp>
        <p:sp>
          <p:nvSpPr>
            <p:cNvPr id="25" name="テキスト ボックス 24"/>
            <p:cNvSpPr txBox="1"/>
            <p:nvPr/>
          </p:nvSpPr>
          <p:spPr>
            <a:xfrm>
              <a:off x="3021129" y="2360104"/>
              <a:ext cx="577534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ja-JP" sz="1600" b="1" dirty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H.265 compression with new Smart coding technology</a:t>
              </a:r>
            </a:p>
          </p:txBody>
        </p:sp>
      </p:grpSp>
      <p:grpSp>
        <p:nvGrpSpPr>
          <p:cNvPr id="8" name="グループ化 7"/>
          <p:cNvGrpSpPr/>
          <p:nvPr/>
        </p:nvGrpSpPr>
        <p:grpSpPr>
          <a:xfrm>
            <a:off x="459822" y="3076323"/>
            <a:ext cx="6034495" cy="584775"/>
            <a:chOff x="459822" y="3076323"/>
            <a:chExt cx="6034495" cy="584775"/>
          </a:xfrm>
        </p:grpSpPr>
        <p:sp>
          <p:nvSpPr>
            <p:cNvPr id="17" name="テキスト ボックス 16"/>
            <p:cNvSpPr txBox="1"/>
            <p:nvPr/>
          </p:nvSpPr>
          <p:spPr>
            <a:xfrm>
              <a:off x="459822" y="3076323"/>
              <a:ext cx="2600862" cy="400110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l"/>
              <a:r>
                <a:rPr kumimoji="1" lang="en-US" altLang="ja-JP" sz="2000" b="1" u="sng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Extreme</a:t>
              </a:r>
              <a:r>
                <a:rPr lang="ja-JP" altLang="en-US" sz="2000" b="1" u="sng" dirty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 </a:t>
              </a:r>
              <a:r>
                <a:rPr lang="en-US" altLang="ja-JP" sz="2000" b="1" u="sng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Data Security</a:t>
              </a:r>
              <a:r>
                <a:rPr kumimoji="1" lang="en-US" altLang="ja-JP" sz="1800" b="1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     </a:t>
              </a:r>
              <a:endParaRPr lang="en-US" altLang="ja-JP" sz="1800" b="1" dirty="0">
                <a:solidFill>
                  <a:schemeClr val="tx2"/>
                </a:solidFill>
                <a:effectLst/>
                <a:latin typeface="Calibri" panose="020F0502020204030204" pitchFamily="34" charset="0"/>
              </a:endParaRPr>
            </a:p>
          </p:txBody>
        </p:sp>
        <p:sp>
          <p:nvSpPr>
            <p:cNvPr id="27" name="テキスト ボックス 26"/>
            <p:cNvSpPr txBox="1"/>
            <p:nvPr/>
          </p:nvSpPr>
          <p:spPr>
            <a:xfrm>
              <a:off x="3062693" y="3076323"/>
              <a:ext cx="34316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ja-JP" sz="1600" b="1" dirty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Secure communication with Symantec certification</a:t>
              </a:r>
            </a:p>
          </p:txBody>
        </p:sp>
      </p:grpSp>
      <p:grpSp>
        <p:nvGrpSpPr>
          <p:cNvPr id="9" name="グループ化 8"/>
          <p:cNvGrpSpPr/>
          <p:nvPr/>
        </p:nvGrpSpPr>
        <p:grpSpPr>
          <a:xfrm>
            <a:off x="504101" y="3983479"/>
            <a:ext cx="5990216" cy="400110"/>
            <a:chOff x="504101" y="3983479"/>
            <a:chExt cx="5990216" cy="400110"/>
          </a:xfrm>
        </p:grpSpPr>
        <p:sp>
          <p:nvSpPr>
            <p:cNvPr id="19" name="テキスト ボックス 18"/>
            <p:cNvSpPr txBox="1"/>
            <p:nvPr/>
          </p:nvSpPr>
          <p:spPr>
            <a:xfrm>
              <a:off x="504101" y="3983479"/>
              <a:ext cx="2556583" cy="400110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l"/>
              <a:r>
                <a:rPr kumimoji="1" lang="en-US" altLang="ja-JP" sz="2000" b="1" u="sng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Extreme</a:t>
              </a:r>
              <a:r>
                <a:rPr lang="ja-JP" altLang="en-US" sz="2000" b="1" u="sng" dirty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 </a:t>
              </a:r>
              <a:r>
                <a:rPr lang="en-US" altLang="ja-JP" sz="2000" b="1" u="sng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Analytics  </a:t>
              </a:r>
            </a:p>
          </p:txBody>
        </p:sp>
        <p:sp>
          <p:nvSpPr>
            <p:cNvPr id="28" name="テキスト ボックス 27"/>
            <p:cNvSpPr txBox="1"/>
            <p:nvPr/>
          </p:nvSpPr>
          <p:spPr>
            <a:xfrm>
              <a:off x="3062693" y="4014257"/>
              <a:ext cx="343162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ja-JP" sz="1600" b="1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Intelligent VMD and video analytics </a:t>
              </a:r>
              <a:endParaRPr lang="en-US" altLang="ja-JP" sz="1600" b="1" dirty="0">
                <a:solidFill>
                  <a:schemeClr val="tx2"/>
                </a:solidFill>
                <a:effectLst/>
                <a:latin typeface="Calibri" panose="020F0502020204030204" pitchFamily="34" charset="0"/>
              </a:endParaRPr>
            </a:p>
          </p:txBody>
        </p:sp>
      </p:grpSp>
      <p:pic>
        <p:nvPicPr>
          <p:cNvPr id="6" name="Picture 2" descr="\\pcc-ad.pcc.mei.co.jp\share$\40-職能\セキュリティ\セキュリティ・サウンド広報宣伝\(10) Security\02_海外\Network_Products\新PF(H.265)\全方位\WV-X4170\640x480_png\WV-X4170_D_L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9172" y="2838189"/>
            <a:ext cx="1873743" cy="1276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420" y="1568438"/>
            <a:ext cx="301566" cy="225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6689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 smtClean="0">
                <a:ea typeface="Tahoma" panose="020B0604030504040204" pitchFamily="34" charset="0"/>
                <a:cs typeface="Tahoma" panose="020B0604030504040204" pitchFamily="34" charset="0"/>
              </a:rPr>
              <a:t>Extreme Visibility</a:t>
            </a:r>
            <a:endParaRPr lang="en-US" b="1" dirty="0">
              <a:solidFill>
                <a:srgbClr val="FF66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9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正方形/長方形 29"/>
          <p:cNvSpPr/>
          <p:nvPr/>
        </p:nvSpPr>
        <p:spPr>
          <a:xfrm>
            <a:off x="236950" y="901256"/>
            <a:ext cx="8907050" cy="294302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marL="342900" indent="-342900" algn="l">
              <a:lnSpc>
                <a:spcPts val="1600"/>
              </a:lnSpc>
              <a:buFont typeface="Wingdings" panose="05000000000000000000" pitchFamily="2" charset="2"/>
              <a:buChar char="ü"/>
            </a:pPr>
            <a:r>
              <a:rPr lang="en-US" altLang="ja-JP" sz="2000" b="1" u="sng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 resolution at 360-degree surveillance area</a:t>
            </a:r>
          </a:p>
        </p:txBody>
      </p:sp>
      <p:sp>
        <p:nvSpPr>
          <p:cNvPr id="18" name="テキスト ボックス 17"/>
          <p:cNvSpPr txBox="1"/>
          <p:nvPr/>
        </p:nvSpPr>
        <p:spPr>
          <a:xfrm>
            <a:off x="571501" y="1064490"/>
            <a:ext cx="8438353" cy="39087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 defTabSz="913154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ja-JP" sz="2000" b="1" dirty="0" smtClean="0">
                <a:ln w="1905"/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Enables sharp rendering image of objects and people at 9m ahead</a:t>
            </a:r>
          </a:p>
        </p:txBody>
      </p:sp>
      <p:grpSp>
        <p:nvGrpSpPr>
          <p:cNvPr id="19" name="グループ化 18"/>
          <p:cNvGrpSpPr/>
          <p:nvPr/>
        </p:nvGrpSpPr>
        <p:grpSpPr>
          <a:xfrm>
            <a:off x="3493350" y="1626192"/>
            <a:ext cx="1561565" cy="3116343"/>
            <a:chOff x="3443110" y="1626192"/>
            <a:chExt cx="1561565" cy="3116343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76242" y="1626192"/>
              <a:ext cx="1128433" cy="13689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6" name="直線矢印コネクタ 5"/>
            <p:cNvCxnSpPr/>
            <p:nvPr/>
          </p:nvCxnSpPr>
          <p:spPr>
            <a:xfrm>
              <a:off x="3639242" y="2493057"/>
              <a:ext cx="12413" cy="2249478"/>
            </a:xfrm>
            <a:prstGeom prst="straightConnector1">
              <a:avLst/>
            </a:prstGeom>
            <a:ln w="38100">
              <a:solidFill>
                <a:srgbClr val="FF0000"/>
              </a:solidFill>
              <a:headEnd type="triangle" w="med" len="med"/>
              <a:tailEnd type="triangle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テキスト ボックス 9"/>
            <p:cNvSpPr txBox="1"/>
            <p:nvPr/>
          </p:nvSpPr>
          <p:spPr>
            <a:xfrm>
              <a:off x="3443110" y="2156785"/>
              <a:ext cx="43313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ja-JP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9m</a:t>
              </a:r>
              <a:endParaRPr kumimoji="1" lang="ja-JP" altLang="en-US" b="1" dirty="0">
                <a:solidFill>
                  <a:srgbClr val="FF0000"/>
                </a:solidFill>
                <a:effectLst/>
                <a:latin typeface="Calibri" panose="020F0502020204030204" pitchFamily="34" charset="0"/>
              </a:endParaRPr>
            </a:p>
          </p:txBody>
        </p:sp>
      </p:grpSp>
      <p:pic>
        <p:nvPicPr>
          <p:cNvPr id="44" name="S01_全方位カメラ距離解像度感比較_PanaX4571LvsPanaS4550L.wm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5213" end="2907"/>
                </p14:media>
              </p:ext>
            </p:extLst>
          </p:nvPr>
        </p:nvPicPr>
        <p:blipFill rotWithShape="1">
          <a:blip r:embed="rId6"/>
          <a:srcRect l="24014" t="18990" r="49039" b="-302"/>
          <a:stretch>
            <a:fillRect/>
          </a:stretch>
        </p:blipFill>
        <p:spPr>
          <a:xfrm>
            <a:off x="5395312" y="1495377"/>
            <a:ext cx="1913052" cy="3247158"/>
          </a:xfrm>
          <a:prstGeom prst="rect">
            <a:avLst/>
          </a:prstGeom>
        </p:spPr>
      </p:pic>
      <p:pic>
        <p:nvPicPr>
          <p:cNvPr id="17" name="S01_全方位カメラ距離解像度感比較_PanaX4571LvsPanaS4550L.wm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9103.052799999999" end="14655"/>
                </p14:media>
              </p:ext>
            </p:extLst>
          </p:nvPr>
        </p:nvPicPr>
        <p:blipFill rotWithShape="1">
          <a:blip r:embed="rId7"/>
          <a:srcRect l="22878" t="18094" r="48637" b="-14603"/>
          <a:stretch>
            <a:fillRect/>
          </a:stretch>
        </p:blipFill>
        <p:spPr>
          <a:xfrm>
            <a:off x="1500178" y="1495377"/>
            <a:ext cx="1993172" cy="3798518"/>
          </a:xfrm>
          <a:prstGeom prst="rect">
            <a:avLst/>
          </a:prstGeom>
        </p:spPr>
      </p:pic>
      <p:grpSp>
        <p:nvGrpSpPr>
          <p:cNvPr id="8" name="グループ化 7"/>
          <p:cNvGrpSpPr/>
          <p:nvPr/>
        </p:nvGrpSpPr>
        <p:grpSpPr>
          <a:xfrm>
            <a:off x="7274022" y="2757143"/>
            <a:ext cx="1490027" cy="1967622"/>
            <a:chOff x="7274022" y="2757143"/>
            <a:chExt cx="1490027" cy="1967622"/>
          </a:xfrm>
        </p:grpSpPr>
        <p:cxnSp>
          <p:nvCxnSpPr>
            <p:cNvPr id="36" name="直線矢印コネクタ 35"/>
            <p:cNvCxnSpPr/>
            <p:nvPr/>
          </p:nvCxnSpPr>
          <p:spPr>
            <a:xfrm>
              <a:off x="7444761" y="3282846"/>
              <a:ext cx="0" cy="1441919"/>
            </a:xfrm>
            <a:prstGeom prst="straightConnector1">
              <a:avLst/>
            </a:prstGeom>
            <a:ln w="38100">
              <a:solidFill>
                <a:srgbClr val="FF0000"/>
              </a:solidFill>
              <a:headEnd type="triangle" w="med" len="med"/>
              <a:tailEnd type="triangle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テキスト ボックス 37"/>
            <p:cNvSpPr txBox="1"/>
            <p:nvPr/>
          </p:nvSpPr>
          <p:spPr>
            <a:xfrm>
              <a:off x="7274022" y="2965067"/>
              <a:ext cx="44755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ja-JP" altLang="en-US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３</a:t>
              </a:r>
              <a:r>
                <a:rPr kumimoji="1" lang="en-US" altLang="ja-JP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m</a:t>
              </a:r>
              <a:endParaRPr kumimoji="1" lang="ja-JP" altLang="en-US" b="1" dirty="0">
                <a:solidFill>
                  <a:srgbClr val="FF0000"/>
                </a:solidFill>
                <a:effectLst/>
                <a:latin typeface="Calibri" panose="020F0502020204030204" pitchFamily="34" charset="0"/>
              </a:endParaRPr>
            </a:p>
          </p:txBody>
        </p:sp>
        <p:pic>
          <p:nvPicPr>
            <p:cNvPr id="3" name="Picture 2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21582" y="2757143"/>
              <a:ext cx="1042467" cy="12466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0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3</a:t>
            </a:fld>
            <a:endParaRPr lang="en-US" sz="1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5655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4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241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6251"/>
                            </p:stCondLst>
                            <p:childTnLst>
                              <p:par>
                                <p:cTn id="12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7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video>
              <p:cMediaNode vol="80000">
                <p:cTn id="18" fill="hold" display="0">
                  <p:stCondLst>
                    <p:cond delay="indefinite"/>
                  </p:stCondLst>
                </p:cTn>
                <p:tgtEl>
                  <p:spTgt spid="44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 smtClean="0">
                <a:ea typeface="Tahoma" panose="020B0604030504040204" pitchFamily="34" charset="0"/>
                <a:cs typeface="Tahoma" panose="020B0604030504040204" pitchFamily="34" charset="0"/>
              </a:rPr>
              <a:t>Extreme Visibility</a:t>
            </a:r>
            <a:endParaRPr lang="en-US" b="1" dirty="0">
              <a:solidFill>
                <a:srgbClr val="FF66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A4C40-1FD3-B245-AE86-E18962D1310A}" type="slidenum">
              <a:rPr lang="en-US" smtClean="0"/>
              <a:t>4</a:t>
            </a:fld>
            <a:endParaRPr lang="en-US" dirty="0"/>
          </a:p>
        </p:txBody>
      </p:sp>
      <p:pic>
        <p:nvPicPr>
          <p:cNvPr id="39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正方形/長方形 29"/>
          <p:cNvSpPr/>
          <p:nvPr/>
        </p:nvSpPr>
        <p:spPr>
          <a:xfrm>
            <a:off x="236950" y="901256"/>
            <a:ext cx="8907050" cy="294302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marL="342900" indent="-342900" algn="l">
              <a:lnSpc>
                <a:spcPts val="1600"/>
              </a:lnSpc>
              <a:buFont typeface="Wingdings" panose="05000000000000000000" pitchFamily="2" charset="2"/>
              <a:buChar char="ü"/>
            </a:pPr>
            <a:r>
              <a:rPr lang="en-US" altLang="ja-JP" sz="2000" b="1" u="sng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 resolution at 360-degree surveillance area</a:t>
            </a:r>
          </a:p>
        </p:txBody>
      </p:sp>
      <p:sp>
        <p:nvSpPr>
          <p:cNvPr id="18" name="テキスト ボックス 17"/>
          <p:cNvSpPr txBox="1"/>
          <p:nvPr/>
        </p:nvSpPr>
        <p:spPr>
          <a:xfrm>
            <a:off x="320301" y="1094634"/>
            <a:ext cx="8763418" cy="43088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 defTabSz="913154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ja-JP" sz="2000" b="1" dirty="0" smtClean="0">
                <a:ln w="1905"/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Enables sharp rendering image of objects and people compare with leading brand </a:t>
            </a:r>
          </a:p>
        </p:txBody>
      </p:sp>
      <p:sp>
        <p:nvSpPr>
          <p:cNvPr id="21" name="正方形/長方形 20"/>
          <p:cNvSpPr/>
          <p:nvPr/>
        </p:nvSpPr>
        <p:spPr>
          <a:xfrm>
            <a:off x="1127463" y="1490708"/>
            <a:ext cx="340993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ja-JP" b="1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entury Gothic" panose="020B0502020202020204" pitchFamily="34" charset="0"/>
              </a:rPr>
              <a:t>Leading brand</a:t>
            </a:r>
            <a:r>
              <a:rPr lang="ja-JP" altLang="en-US" b="1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entury Gothic" panose="020B0502020202020204" pitchFamily="34" charset="0"/>
              </a:rPr>
              <a:t>　</a:t>
            </a:r>
            <a:r>
              <a:rPr lang="en-US" altLang="ja-JP" b="1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entury Gothic" panose="020B0502020202020204" pitchFamily="34" charset="0"/>
              </a:rPr>
              <a:t>9MP camera</a:t>
            </a:r>
            <a:endParaRPr lang="en-US" altLang="ja-JP" b="1" dirty="0">
              <a:ln w="12700">
                <a:noFill/>
                <a:prstDash val="solid"/>
              </a:ln>
              <a:solidFill>
                <a:srgbClr val="0000FF"/>
              </a:solidFill>
              <a:effectLst/>
              <a:latin typeface="Century Gothic" panose="020B0502020202020204" pitchFamily="34" charset="0"/>
            </a:endParaRPr>
          </a:p>
        </p:txBody>
      </p:sp>
      <p:sp>
        <p:nvSpPr>
          <p:cNvPr id="22" name="正方形/長方形 21"/>
          <p:cNvSpPr/>
          <p:nvPr/>
        </p:nvSpPr>
        <p:spPr>
          <a:xfrm>
            <a:off x="4539549" y="1499680"/>
            <a:ext cx="335232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ja-JP" b="1" dirty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New </a:t>
            </a:r>
            <a:r>
              <a:rPr lang="en-US" altLang="ja-JP" b="1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i-PRO extreme</a:t>
            </a:r>
            <a:r>
              <a:rPr lang="ja-JP" altLang="en-US" b="1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　</a:t>
            </a:r>
            <a:r>
              <a:rPr lang="en-US" altLang="ja-JP" b="1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9MP  camera </a:t>
            </a:r>
          </a:p>
        </p:txBody>
      </p:sp>
      <p:pic>
        <p:nvPicPr>
          <p:cNvPr id="5" name="S01-全方位カメラ距離解像度感比較_Axis-M3048P vs Pana-X4571L.wm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3107.26" end="7250.824"/>
                </p14:media>
              </p:ext>
            </p:extLst>
          </p:nvPr>
        </p:nvPicPr>
        <p:blipFill rotWithShape="1">
          <a:blip r:embed="rId5"/>
          <a:srcRect t="16183"/>
          <a:stretch>
            <a:fillRect/>
          </a:stretch>
        </p:blipFill>
        <p:spPr>
          <a:xfrm>
            <a:off x="1398336" y="1798485"/>
            <a:ext cx="6278119" cy="2959946"/>
          </a:xfrm>
          <a:prstGeom prst="rect">
            <a:avLst/>
          </a:prstGeom>
        </p:spPr>
      </p:pic>
      <p:grpSp>
        <p:nvGrpSpPr>
          <p:cNvPr id="6" name="グループ化 5"/>
          <p:cNvGrpSpPr/>
          <p:nvPr/>
        </p:nvGrpSpPr>
        <p:grpSpPr>
          <a:xfrm>
            <a:off x="3672299" y="1771704"/>
            <a:ext cx="1713003" cy="1202862"/>
            <a:chOff x="3672299" y="1771704"/>
            <a:chExt cx="1713003" cy="1202862"/>
          </a:xfrm>
        </p:grpSpPr>
        <p:pic>
          <p:nvPicPr>
            <p:cNvPr id="2057" name="Picture 9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72299" y="2020479"/>
              <a:ext cx="741363" cy="954087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8" name="Picture 10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39177" y="2011852"/>
              <a:ext cx="746125" cy="954087"/>
            </a:xfrm>
            <a:prstGeom prst="rect">
              <a:avLst/>
            </a:prstGeom>
            <a:noFill/>
            <a:ln w="2857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3" name="テキスト ボックス 22"/>
            <p:cNvSpPr txBox="1"/>
            <p:nvPr/>
          </p:nvSpPr>
          <p:spPr>
            <a:xfrm>
              <a:off x="4285670" y="1771704"/>
              <a:ext cx="43313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ja-JP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9m</a:t>
              </a:r>
              <a:endParaRPr kumimoji="1" lang="ja-JP" altLang="en-US" b="1" dirty="0">
                <a:solidFill>
                  <a:srgbClr val="FF0000"/>
                </a:solidFill>
                <a:effectLst/>
                <a:latin typeface="Calibri" panose="020F0502020204030204" pitchFamily="34" charset="0"/>
              </a:endParaRPr>
            </a:p>
          </p:txBody>
        </p:sp>
      </p:grpSp>
      <p:grpSp>
        <p:nvGrpSpPr>
          <p:cNvPr id="7" name="グループ化 6"/>
          <p:cNvGrpSpPr/>
          <p:nvPr/>
        </p:nvGrpSpPr>
        <p:grpSpPr>
          <a:xfrm>
            <a:off x="3651093" y="3140370"/>
            <a:ext cx="1776143" cy="1543909"/>
            <a:chOff x="3651093" y="3140370"/>
            <a:chExt cx="1776143" cy="1543909"/>
          </a:xfrm>
        </p:grpSpPr>
        <p:pic>
          <p:nvPicPr>
            <p:cNvPr id="2055" name="Picture 7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3459" y="3416061"/>
              <a:ext cx="783777" cy="1268218"/>
            </a:xfrm>
            <a:prstGeom prst="rect">
              <a:avLst/>
            </a:prstGeom>
            <a:noFill/>
            <a:ln w="2857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6" name="Picture 8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1093" y="3416061"/>
              <a:ext cx="783777" cy="1268217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4" name="テキスト ボックス 23"/>
            <p:cNvSpPr txBox="1"/>
            <p:nvPr/>
          </p:nvSpPr>
          <p:spPr>
            <a:xfrm>
              <a:off x="4322916" y="3140370"/>
              <a:ext cx="42191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ja-JP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3m</a:t>
              </a:r>
              <a:endParaRPr kumimoji="1" lang="ja-JP" altLang="en-US" b="1" dirty="0">
                <a:solidFill>
                  <a:srgbClr val="FF0000"/>
                </a:solidFill>
                <a:effectLst/>
                <a:latin typeface="Calibri" panose="020F0502020204030204" pitchFamily="34" charset="0"/>
              </a:endParaRPr>
            </a:p>
          </p:txBody>
        </p:sp>
      </p:grp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7707" y="1849927"/>
            <a:ext cx="1146175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4</a:t>
            </a:fld>
            <a:endParaRPr lang="en-US" sz="1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81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7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10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6174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Extreme Visibility</a:t>
            </a:r>
            <a:endParaRPr lang="en-US" b="1" dirty="0">
              <a:solidFill>
                <a:srgbClr val="FF6600"/>
              </a:solidFill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9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正方形/長方形 4"/>
          <p:cNvSpPr/>
          <p:nvPr/>
        </p:nvSpPr>
        <p:spPr>
          <a:xfrm>
            <a:off x="545889" y="1092953"/>
            <a:ext cx="8334640" cy="1077208"/>
          </a:xfrm>
          <a:prstGeom prst="rect">
            <a:avLst/>
          </a:prstGeom>
        </p:spPr>
        <p:txBody>
          <a:bodyPr wrap="square" lIns="91429" tIns="45715" rIns="91429" bIns="45715">
            <a:spAutoFit/>
          </a:bodyPr>
          <a:lstStyle/>
          <a:p>
            <a:pPr algn="l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ja-JP" sz="16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Calibri" panose="020F0502020204030204" pitchFamily="34" charset="0"/>
              </a:rPr>
              <a:t>Automatically </a:t>
            </a:r>
            <a:r>
              <a:rPr lang="en-US" altLang="ja-JP" sz="16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Calibri" panose="020F0502020204030204" pitchFamily="34" charset="0"/>
              </a:rPr>
              <a:t>optimizes </a:t>
            </a:r>
            <a:r>
              <a:rPr lang="en-US" altLang="ja-JP" sz="16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Calibri" panose="020F0502020204030204" pitchFamily="34" charset="0"/>
              </a:rPr>
              <a:t>camera parameters </a:t>
            </a:r>
            <a:r>
              <a:rPr lang="en-US" altLang="ja-JP" sz="16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Calibri" panose="020F0502020204030204" pitchFamily="34" charset="0"/>
              </a:rPr>
              <a:t>for best tuned image for various </a:t>
            </a:r>
            <a:r>
              <a:rPr lang="en-US" altLang="ja-JP" sz="16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Calibri" panose="020F0502020204030204" pitchFamily="34" charset="0"/>
              </a:rPr>
              <a:t>scenes, using techniques like Full Auto Shutter &amp; Iris control, Backlit compensation , auto image stabilization.</a:t>
            </a:r>
          </a:p>
          <a:p>
            <a:pPr algn="l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ja-JP" sz="16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Calibri" panose="020F0502020204030204" pitchFamily="34" charset="0"/>
              </a:rPr>
              <a:t>Also can detect </a:t>
            </a:r>
            <a:r>
              <a:rPr lang="en-US" altLang="ja-JP" sz="1600" b="1" dirty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characteristics and movement within the scene to optimize camera settings to provide best fit picture </a:t>
            </a:r>
            <a:r>
              <a:rPr lang="en-US" altLang="ja-JP" sz="16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quality.</a:t>
            </a:r>
          </a:p>
        </p:txBody>
      </p:sp>
      <p:sp>
        <p:nvSpPr>
          <p:cNvPr id="6" name="正方形/長方形 5"/>
          <p:cNvSpPr/>
          <p:nvPr/>
        </p:nvSpPr>
        <p:spPr>
          <a:xfrm>
            <a:off x="339591" y="739089"/>
            <a:ext cx="6929113" cy="400099"/>
          </a:xfrm>
          <a:prstGeom prst="rect">
            <a:avLst/>
          </a:prstGeom>
        </p:spPr>
        <p:txBody>
          <a:bodyPr wrap="square" lIns="91429" tIns="45715" rIns="91429" bIns="45715">
            <a:spAutoFit/>
          </a:bodyPr>
          <a:lstStyle/>
          <a:p>
            <a:pPr marL="342900" indent="-342900" algn="l" eaLnBrk="0" hangingPunct="0">
              <a:buFont typeface="Wingdings" panose="05000000000000000000" pitchFamily="2" charset="2"/>
              <a:buChar char="ü"/>
            </a:pPr>
            <a:r>
              <a:rPr lang="en-US" altLang="ja-JP" sz="2000" b="1" u="sng" dirty="0" smtClean="0">
                <a:effectLst/>
                <a:latin typeface="Calibri" panose="020F0502020204030204" pitchFamily="34" charset="0"/>
                <a:ea typeface="Meiryo UI" panose="020B0604030504040204" pitchFamily="50" charset="-128"/>
                <a:cs typeface="Calibri" panose="020F0502020204030204" pitchFamily="34" charset="0"/>
              </a:rPr>
              <a:t>Intelligent auto mode </a:t>
            </a:r>
            <a:r>
              <a:rPr lang="en-US" altLang="ja-JP" sz="2000" b="1" u="sng" dirty="0">
                <a:effectLst/>
                <a:latin typeface="Calibri" panose="020F0502020204030204" pitchFamily="34" charset="0"/>
                <a:ea typeface="Meiryo UI" panose="020B0604030504040204" pitchFamily="50" charset="-128"/>
                <a:cs typeface="Calibri" panose="020F0502020204030204" pitchFamily="34" charset="0"/>
              </a:rPr>
              <a:t>sharp images of moving objects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889" y="826514"/>
            <a:ext cx="417685" cy="312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グループ化 3"/>
          <p:cNvGrpSpPr/>
          <p:nvPr/>
        </p:nvGrpSpPr>
        <p:grpSpPr>
          <a:xfrm>
            <a:off x="160420" y="2194784"/>
            <a:ext cx="4088290" cy="2444780"/>
            <a:chOff x="368966" y="2194784"/>
            <a:chExt cx="4088290" cy="2444780"/>
          </a:xfrm>
        </p:grpSpPr>
        <p:sp>
          <p:nvSpPr>
            <p:cNvPr id="24" name="正方形/長方形 23"/>
            <p:cNvSpPr/>
            <p:nvPr/>
          </p:nvSpPr>
          <p:spPr>
            <a:xfrm>
              <a:off x="368966" y="3078222"/>
              <a:ext cx="1302574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9MP  camera</a:t>
              </a:r>
            </a:p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 WV-SFN480</a:t>
              </a:r>
              <a:endParaRPr lang="en-US" altLang="ja-JP" b="1" dirty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endParaRPr>
            </a:p>
          </p:txBody>
        </p:sp>
        <p:sp>
          <p:nvSpPr>
            <p:cNvPr id="31" name="正方形/長方形 30"/>
            <p:cNvSpPr/>
            <p:nvPr/>
          </p:nvSpPr>
          <p:spPr>
            <a:xfrm>
              <a:off x="3165972" y="2631085"/>
              <a:ext cx="347918" cy="588044"/>
            </a:xfrm>
            <a:prstGeom prst="rect">
              <a:avLst/>
            </a:prstGeom>
            <a:noFill/>
            <a:ln w="127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ja-JP" altLang="en-US" dirty="0"/>
            </a:p>
          </p:txBody>
        </p:sp>
        <p:pic>
          <p:nvPicPr>
            <p:cNvPr id="32" name="図 31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1573205" y="2194784"/>
              <a:ext cx="2444822" cy="2444780"/>
            </a:xfrm>
            <a:prstGeom prst="rect">
              <a:avLst/>
            </a:prstGeom>
          </p:spPr>
        </p:pic>
        <p:pic>
          <p:nvPicPr>
            <p:cNvPr id="33" name="Picture 2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rightnessContrast bright="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233" t="21974" b="8110"/>
            <a:stretch/>
          </p:blipFill>
          <p:spPr bwMode="auto">
            <a:xfrm rot="10800000">
              <a:off x="3419328" y="2793277"/>
              <a:ext cx="1037928" cy="1524355"/>
            </a:xfrm>
            <a:prstGeom prst="rect">
              <a:avLst/>
            </a:prstGeom>
            <a:noFill/>
            <a:ln w="19050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34" name="正方形/長方形 33"/>
            <p:cNvSpPr/>
            <p:nvPr/>
          </p:nvSpPr>
          <p:spPr>
            <a:xfrm>
              <a:off x="2595113" y="2786662"/>
              <a:ext cx="330254" cy="553170"/>
            </a:xfrm>
            <a:prstGeom prst="rect">
              <a:avLst/>
            </a:prstGeom>
            <a:noFill/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ja-JP" altLang="en-US" dirty="0"/>
            </a:p>
          </p:txBody>
        </p:sp>
      </p:grpSp>
      <p:grpSp>
        <p:nvGrpSpPr>
          <p:cNvPr id="7" name="グループ化 6"/>
          <p:cNvGrpSpPr/>
          <p:nvPr/>
        </p:nvGrpSpPr>
        <p:grpSpPr>
          <a:xfrm>
            <a:off x="4346552" y="2196676"/>
            <a:ext cx="4867646" cy="2442888"/>
            <a:chOff x="4932085" y="2196676"/>
            <a:chExt cx="4867646" cy="2442888"/>
          </a:xfrm>
        </p:grpSpPr>
        <p:sp>
          <p:nvSpPr>
            <p:cNvPr id="28" name="正方形/長方形 27"/>
            <p:cNvSpPr/>
            <p:nvPr/>
          </p:nvSpPr>
          <p:spPr>
            <a:xfrm>
              <a:off x="7961326" y="2914107"/>
              <a:ext cx="1838405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ja-JP" b="1" dirty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New </a:t>
              </a:r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i-PRO extreme </a:t>
              </a:r>
            </a:p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9MP  camera </a:t>
              </a:r>
            </a:p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with iA</a:t>
              </a:r>
              <a:endParaRPr lang="en-US" altLang="ja-JP" b="1" dirty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endParaRPr>
            </a:p>
          </p:txBody>
        </p:sp>
        <p:cxnSp>
          <p:nvCxnSpPr>
            <p:cNvPr id="35" name="直線矢印コネクタ 34"/>
            <p:cNvCxnSpPr/>
            <p:nvPr/>
          </p:nvCxnSpPr>
          <p:spPr>
            <a:xfrm flipV="1">
              <a:off x="6253900" y="3067051"/>
              <a:ext cx="9291" cy="162715"/>
            </a:xfrm>
            <a:prstGeom prst="straightConnector1">
              <a:avLst/>
            </a:prstGeom>
            <a:ln w="19050">
              <a:solidFill>
                <a:schemeClr val="tx1">
                  <a:lumMod val="60000"/>
                  <a:lumOff val="40000"/>
                </a:schemeClr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正方形/長方形 35"/>
            <p:cNvSpPr/>
            <p:nvPr/>
          </p:nvSpPr>
          <p:spPr>
            <a:xfrm>
              <a:off x="6263334" y="2678622"/>
              <a:ext cx="341039" cy="587589"/>
            </a:xfrm>
            <a:prstGeom prst="rect">
              <a:avLst/>
            </a:prstGeom>
            <a:noFill/>
            <a:ln w="1905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ja-JP" altLang="en-US" dirty="0"/>
            </a:p>
          </p:txBody>
        </p:sp>
        <p:pic>
          <p:nvPicPr>
            <p:cNvPr id="37" name="図 36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5562243" y="2196676"/>
              <a:ext cx="2444557" cy="2442888"/>
            </a:xfrm>
            <a:prstGeom prst="rect">
              <a:avLst/>
            </a:prstGeom>
          </p:spPr>
        </p:pic>
        <p:pic>
          <p:nvPicPr>
            <p:cNvPr id="38" name="Picture 3"/>
            <p:cNvPicPr>
              <a:picLocks noChangeAspect="1" noChangeArrowheads="1"/>
            </p:cNvPicPr>
            <p:nvPr/>
          </p:nvPicPr>
          <p:blipFill rotWithShape="1"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035" t="23496" r="14141" b="3292"/>
            <a:stretch/>
          </p:blipFill>
          <p:spPr bwMode="auto">
            <a:xfrm rot="10800000">
              <a:off x="4932085" y="2786661"/>
              <a:ext cx="941073" cy="1502481"/>
            </a:xfrm>
            <a:prstGeom prst="rect">
              <a:avLst/>
            </a:prstGeom>
            <a:noFill/>
            <a:ln w="1905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40" name="正方形/長方形 39"/>
            <p:cNvSpPr/>
            <p:nvPr/>
          </p:nvSpPr>
          <p:spPr>
            <a:xfrm>
              <a:off x="6835952" y="2637402"/>
              <a:ext cx="329998" cy="552742"/>
            </a:xfrm>
            <a:prstGeom prst="rect">
              <a:avLst/>
            </a:prstGeom>
            <a:noFill/>
            <a:ln w="190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ja-JP" altLang="en-US" dirty="0"/>
            </a:p>
          </p:txBody>
        </p:sp>
      </p:grpSp>
      <p:sp>
        <p:nvSpPr>
          <p:cNvPr id="20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5</a:t>
            </a:fld>
            <a:endParaRPr lang="en-US" sz="1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1872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正方形/長方形 29"/>
          <p:cNvSpPr/>
          <p:nvPr/>
        </p:nvSpPr>
        <p:spPr>
          <a:xfrm>
            <a:off x="236949" y="856470"/>
            <a:ext cx="2352427" cy="277888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marL="342900" indent="-342900" algn="l">
              <a:lnSpc>
                <a:spcPts val="1600"/>
              </a:lnSpc>
              <a:buFont typeface="Wingdings" panose="05000000000000000000" pitchFamily="2" charset="2"/>
              <a:buChar char="ü"/>
            </a:pPr>
            <a:r>
              <a:rPr lang="fr-FR" altLang="ja-JP" sz="2000" b="1" u="sng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 </a:t>
            </a:r>
            <a:r>
              <a:rPr lang="en-US" altLang="ja-JP" sz="2000" b="1" u="sng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sensitivity</a:t>
            </a:r>
            <a:endParaRPr lang="fr-FR" altLang="ja-JP" sz="2000" b="1" u="sng" dirty="0"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5" name="正方形/長方形 24"/>
          <p:cNvSpPr/>
          <p:nvPr/>
        </p:nvSpPr>
        <p:spPr>
          <a:xfrm>
            <a:off x="528073" y="1132147"/>
            <a:ext cx="701786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sz="18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Enables to visible objects in </a:t>
            </a:r>
            <a:r>
              <a:rPr lang="en-US" altLang="ja-JP" sz="18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0.3 </a:t>
            </a:r>
            <a:r>
              <a:rPr lang="en-US" altLang="ja-JP" sz="18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lux condition</a:t>
            </a:r>
          </a:p>
        </p:txBody>
      </p:sp>
      <p:sp>
        <p:nvSpPr>
          <p:cNvPr id="12" name="1 Título"/>
          <p:cNvSpPr>
            <a:spLocks noGrp="1"/>
          </p:cNvSpPr>
          <p:nvPr>
            <p:ph type="title"/>
          </p:nvPr>
        </p:nvSpPr>
        <p:spPr>
          <a:xfrm>
            <a:off x="457200" y="132891"/>
            <a:ext cx="7674860" cy="52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Extreme Visibility</a:t>
            </a:r>
            <a:endParaRPr lang="en-US" b="1" dirty="0">
              <a:solidFill>
                <a:srgbClr val="FF6600"/>
              </a:solidFill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49" name="グループ化 48"/>
          <p:cNvGrpSpPr/>
          <p:nvPr/>
        </p:nvGrpSpPr>
        <p:grpSpPr>
          <a:xfrm>
            <a:off x="160420" y="1501479"/>
            <a:ext cx="4153455" cy="2935810"/>
            <a:chOff x="160420" y="1501479"/>
            <a:chExt cx="4153455" cy="2935810"/>
          </a:xfrm>
        </p:grpSpPr>
        <p:grpSp>
          <p:nvGrpSpPr>
            <p:cNvPr id="8" name="グループ化 7"/>
            <p:cNvGrpSpPr/>
            <p:nvPr/>
          </p:nvGrpSpPr>
          <p:grpSpPr>
            <a:xfrm>
              <a:off x="1491825" y="1501479"/>
              <a:ext cx="2822050" cy="2935810"/>
              <a:chOff x="1413162" y="1658028"/>
              <a:chExt cx="2592027" cy="2741016"/>
            </a:xfrm>
          </p:grpSpPr>
          <p:pic>
            <p:nvPicPr>
              <p:cNvPr id="33" name="Picture 3" descr="C:\Users\6749818\Desktop\360\9M\1214_取得画像\ATW\ハロゲン_0.3lx＿SDOFF\Resize\480_R.jpg"/>
              <p:cNvPicPr>
                <a:picLocks noChangeAspect="1" noChangeArrowheads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889" t="1335" r="812" b="117"/>
              <a:stretch/>
            </p:blipFill>
            <p:spPr bwMode="auto">
              <a:xfrm rot="10800000">
                <a:off x="1413162" y="1658028"/>
                <a:ext cx="2561389" cy="2741016"/>
              </a:xfrm>
              <a:prstGeom prst="rect">
                <a:avLst/>
              </a:prstGeom>
              <a:noFill/>
              <a:ln w="19050">
                <a:solidFill>
                  <a:srgbClr val="FF0000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4" name="正方形/長方形 33"/>
              <p:cNvSpPr/>
              <p:nvPr/>
            </p:nvSpPr>
            <p:spPr>
              <a:xfrm>
                <a:off x="2467131" y="1781137"/>
                <a:ext cx="396675" cy="329478"/>
              </a:xfrm>
              <a:prstGeom prst="rect">
                <a:avLst/>
              </a:prstGeom>
              <a:noFill/>
              <a:ln w="190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endParaRPr lang="ja-JP" altLang="en-US" dirty="0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35" name="直線矢印コネクタ 34"/>
              <p:cNvCxnSpPr>
                <a:stCxn id="34" idx="2"/>
                <a:endCxn id="36" idx="2"/>
              </p:cNvCxnSpPr>
              <p:nvPr/>
            </p:nvCxnSpPr>
            <p:spPr>
              <a:xfrm>
                <a:off x="2665469" y="2110615"/>
                <a:ext cx="592481" cy="1227486"/>
              </a:xfrm>
              <a:prstGeom prst="straightConnector1">
                <a:avLst/>
              </a:prstGeom>
              <a:ln w="19050">
                <a:solidFill>
                  <a:srgbClr val="FF0000"/>
                </a:solidFill>
                <a:headEnd type="non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36" name="Picture 3" descr="C:\Users\6749818\Desktop\360\9M\1214_取得画像\ATW\ハロゲン_0.3lx＿SDOFF\Resize\480_R.jpg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3355" t="83389" r="39777" b="5617"/>
              <a:stretch/>
            </p:blipFill>
            <p:spPr bwMode="auto">
              <a:xfrm rot="10800000">
                <a:off x="2510713" y="3338101"/>
                <a:ext cx="1494476" cy="1029070"/>
              </a:xfrm>
              <a:prstGeom prst="rect">
                <a:avLst/>
              </a:prstGeom>
              <a:noFill/>
              <a:ln w="19050">
                <a:solidFill>
                  <a:srgbClr val="FF0000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42" name="正方形/長方形 41"/>
            <p:cNvSpPr/>
            <p:nvPr/>
          </p:nvSpPr>
          <p:spPr>
            <a:xfrm>
              <a:off x="160420" y="2766926"/>
              <a:ext cx="1302574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9MP  camera</a:t>
              </a:r>
            </a:p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 WV-SFN480</a:t>
              </a:r>
              <a:endParaRPr lang="en-US" altLang="ja-JP" b="1" dirty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endParaRPr>
            </a:p>
          </p:txBody>
        </p:sp>
      </p:grpSp>
      <p:grpSp>
        <p:nvGrpSpPr>
          <p:cNvPr id="50" name="グループ化 49"/>
          <p:cNvGrpSpPr/>
          <p:nvPr/>
        </p:nvGrpSpPr>
        <p:grpSpPr>
          <a:xfrm>
            <a:off x="4403558" y="1501479"/>
            <a:ext cx="4810640" cy="2948557"/>
            <a:chOff x="4403558" y="1501479"/>
            <a:chExt cx="4810640" cy="2948557"/>
          </a:xfrm>
        </p:grpSpPr>
        <p:grpSp>
          <p:nvGrpSpPr>
            <p:cNvPr id="9" name="グループ化 8"/>
            <p:cNvGrpSpPr/>
            <p:nvPr/>
          </p:nvGrpSpPr>
          <p:grpSpPr>
            <a:xfrm>
              <a:off x="4403558" y="1501479"/>
              <a:ext cx="3104455" cy="2948557"/>
              <a:chOff x="5042767" y="1689900"/>
              <a:chExt cx="2986307" cy="2753763"/>
            </a:xfrm>
          </p:grpSpPr>
          <p:pic>
            <p:nvPicPr>
              <p:cNvPr id="37" name="Picture 2" descr="C:\Users\6749818\Desktop\360\9M\1214_取得画像\ATW\ハロゲン_0.3lx＿SDOFF\Resize\4171_R.jpg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rightnessContrast bright="1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81" t="4993" r="204" b="560"/>
              <a:stretch/>
            </p:blipFill>
            <p:spPr bwMode="auto">
              <a:xfrm rot="10800000">
                <a:off x="5285594" y="1689900"/>
                <a:ext cx="2743480" cy="2753763"/>
              </a:xfrm>
              <a:prstGeom prst="rect">
                <a:avLst/>
              </a:prstGeom>
              <a:noFill/>
              <a:ln w="19050">
                <a:solidFill>
                  <a:srgbClr val="0000FF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cxnSp>
            <p:nvCxnSpPr>
              <p:cNvPr id="38" name="直線矢印コネクタ 37"/>
              <p:cNvCxnSpPr>
                <a:stCxn id="41" idx="2"/>
                <a:endCxn id="40" idx="2"/>
              </p:cNvCxnSpPr>
              <p:nvPr/>
            </p:nvCxnSpPr>
            <p:spPr>
              <a:xfrm flipH="1">
                <a:off x="5774080" y="2263601"/>
                <a:ext cx="454271" cy="1120410"/>
              </a:xfrm>
              <a:prstGeom prst="straightConnector1">
                <a:avLst/>
              </a:prstGeom>
              <a:ln w="19050">
                <a:solidFill>
                  <a:srgbClr val="0000FF"/>
                </a:solidFill>
                <a:headEnd type="non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0" name="Picture 2" descr="C:\Users\6749818\Desktop\360\9M\1214_取得画像\ATW\ハロゲン_0.3lx＿SDOFF\Resize\4171_R.jpg"/>
              <p:cNvPicPr>
                <a:picLocks noChangeAspect="1" noChangeArrowheads="1"/>
              </p:cNvPicPr>
              <p:nvPr/>
            </p:nvPicPr>
            <p:blipFill rotWithShape="1"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6209" t="79412" r="25583" b="8628"/>
              <a:stretch/>
            </p:blipFill>
            <p:spPr bwMode="auto">
              <a:xfrm rot="10800000">
                <a:off x="5042767" y="3384011"/>
                <a:ext cx="1462626" cy="1015030"/>
              </a:xfrm>
              <a:prstGeom prst="rect">
                <a:avLst/>
              </a:prstGeom>
              <a:noFill/>
              <a:ln w="19050">
                <a:solidFill>
                  <a:srgbClr val="0000FF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1" name="正方形/長方形 40"/>
              <p:cNvSpPr/>
              <p:nvPr/>
            </p:nvSpPr>
            <p:spPr>
              <a:xfrm>
                <a:off x="6030012" y="1934123"/>
                <a:ext cx="396675" cy="329478"/>
              </a:xfrm>
              <a:prstGeom prst="rect">
                <a:avLst/>
              </a:prstGeom>
              <a:noFill/>
              <a:ln w="19050">
                <a:solidFill>
                  <a:srgbClr val="0000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endParaRPr lang="ja-JP" altLang="en-US" dirty="0">
                  <a:solidFill>
                    <a:srgbClr val="0000FF"/>
                  </a:solidFill>
                </a:endParaRPr>
              </a:p>
            </p:txBody>
          </p:sp>
        </p:grpSp>
        <p:sp>
          <p:nvSpPr>
            <p:cNvPr id="43" name="正方形/長方形 42"/>
            <p:cNvSpPr/>
            <p:nvPr/>
          </p:nvSpPr>
          <p:spPr>
            <a:xfrm>
              <a:off x="7375793" y="2914107"/>
              <a:ext cx="1838405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ja-JP" b="1" dirty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New </a:t>
              </a:r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i-PRO extreme </a:t>
              </a:r>
            </a:p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9MP  camera </a:t>
              </a:r>
            </a:p>
          </p:txBody>
        </p:sp>
      </p:grpSp>
      <p:sp>
        <p:nvSpPr>
          <p:cNvPr id="20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6</a:t>
            </a:fld>
            <a:endParaRPr lang="en-US" sz="1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596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正方形/長方形 29"/>
          <p:cNvSpPr/>
          <p:nvPr/>
        </p:nvSpPr>
        <p:spPr>
          <a:xfrm>
            <a:off x="236949" y="856470"/>
            <a:ext cx="8772905" cy="277888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marL="342900" indent="-342900" algn="l">
              <a:lnSpc>
                <a:spcPts val="1600"/>
              </a:lnSpc>
              <a:buFont typeface="Wingdings" panose="05000000000000000000" pitchFamily="2" charset="2"/>
              <a:buChar char="ü"/>
            </a:pPr>
            <a:r>
              <a:rPr lang="fr-FR" altLang="ja-JP" sz="2000" b="1" u="sng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Super dynamic 108dB </a:t>
            </a:r>
            <a:endParaRPr lang="fr-FR" altLang="ja-JP" sz="2000" b="1" u="sng" dirty="0"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5" name="正方形/長方形 24"/>
          <p:cNvSpPr/>
          <p:nvPr/>
        </p:nvSpPr>
        <p:spPr>
          <a:xfrm>
            <a:off x="528073" y="1132147"/>
            <a:ext cx="81194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sz="18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Both bright and dark area are visible by super dynamic function.</a:t>
            </a:r>
            <a:endParaRPr lang="en-US" altLang="ja-JP" sz="1800" b="1" dirty="0">
              <a:solidFill>
                <a:schemeClr val="tx2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2" name="1 Título"/>
          <p:cNvSpPr>
            <a:spLocks noGrp="1"/>
          </p:cNvSpPr>
          <p:nvPr>
            <p:ph type="title"/>
          </p:nvPr>
        </p:nvSpPr>
        <p:spPr>
          <a:xfrm>
            <a:off x="457200" y="132891"/>
            <a:ext cx="7674860" cy="52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Extreme Visibility</a:t>
            </a:r>
            <a:endParaRPr lang="en-US" b="1" dirty="0">
              <a:solidFill>
                <a:srgbClr val="FF6600"/>
              </a:solidFill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6" name="グループ化 5"/>
          <p:cNvGrpSpPr/>
          <p:nvPr/>
        </p:nvGrpSpPr>
        <p:grpSpPr>
          <a:xfrm>
            <a:off x="28006" y="1585064"/>
            <a:ext cx="4287343" cy="3088178"/>
            <a:chOff x="160420" y="1585064"/>
            <a:chExt cx="4287343" cy="3088178"/>
          </a:xfrm>
        </p:grpSpPr>
        <p:grpSp>
          <p:nvGrpSpPr>
            <p:cNvPr id="4" name="グループ化 3"/>
            <p:cNvGrpSpPr/>
            <p:nvPr/>
          </p:nvGrpSpPr>
          <p:grpSpPr>
            <a:xfrm>
              <a:off x="1376210" y="1585064"/>
              <a:ext cx="3071553" cy="3088178"/>
              <a:chOff x="830780" y="1594656"/>
              <a:chExt cx="3071553" cy="3088178"/>
            </a:xfrm>
          </p:grpSpPr>
          <p:pic>
            <p:nvPicPr>
              <p:cNvPr id="20" name="図 19"/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0800000">
                <a:off x="830780" y="1594656"/>
                <a:ext cx="3071553" cy="3088178"/>
              </a:xfrm>
              <a:prstGeom prst="rect">
                <a:avLst/>
              </a:prstGeom>
            </p:spPr>
          </p:pic>
          <p:sp>
            <p:nvSpPr>
              <p:cNvPr id="21" name="正方形/長方形 20"/>
              <p:cNvSpPr/>
              <p:nvPr/>
            </p:nvSpPr>
            <p:spPr>
              <a:xfrm>
                <a:off x="2465941" y="1601407"/>
                <a:ext cx="997695" cy="691520"/>
              </a:xfrm>
              <a:prstGeom prst="rect">
                <a:avLst/>
              </a:prstGeom>
              <a:noFill/>
              <a:ln w="28575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ja-JP" altLang="en-US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26" name="正方形/長方形 25"/>
            <p:cNvSpPr/>
            <p:nvPr/>
          </p:nvSpPr>
          <p:spPr>
            <a:xfrm>
              <a:off x="160420" y="2766926"/>
              <a:ext cx="1302574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9MP  camera</a:t>
              </a:r>
            </a:p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 WV-SFN480</a:t>
              </a:r>
            </a:p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With SD</a:t>
              </a:r>
              <a:endParaRPr lang="en-US" altLang="ja-JP" b="1" dirty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endParaRPr>
            </a:p>
          </p:txBody>
        </p:sp>
      </p:grpSp>
      <p:grpSp>
        <p:nvGrpSpPr>
          <p:cNvPr id="7" name="グループ化 6"/>
          <p:cNvGrpSpPr/>
          <p:nvPr/>
        </p:nvGrpSpPr>
        <p:grpSpPr>
          <a:xfrm>
            <a:off x="4435665" y="1585064"/>
            <a:ext cx="4722386" cy="3088178"/>
            <a:chOff x="4491812" y="1585064"/>
            <a:chExt cx="4722386" cy="3088178"/>
          </a:xfrm>
        </p:grpSpPr>
        <p:grpSp>
          <p:nvGrpSpPr>
            <p:cNvPr id="5" name="グループ化 4"/>
            <p:cNvGrpSpPr/>
            <p:nvPr/>
          </p:nvGrpSpPr>
          <p:grpSpPr>
            <a:xfrm>
              <a:off x="4491812" y="1585064"/>
              <a:ext cx="3071553" cy="3088178"/>
              <a:chOff x="5398185" y="1585064"/>
              <a:chExt cx="3071553" cy="3088178"/>
            </a:xfrm>
          </p:grpSpPr>
          <p:pic>
            <p:nvPicPr>
              <p:cNvPr id="23" name="図 22"/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rightnessContrast bright="5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0800000">
                <a:off x="5398185" y="1585064"/>
                <a:ext cx="3071553" cy="3088178"/>
              </a:xfrm>
              <a:prstGeom prst="rect">
                <a:avLst/>
              </a:prstGeom>
            </p:spPr>
          </p:pic>
          <p:sp>
            <p:nvSpPr>
              <p:cNvPr id="24" name="正方形/長方形 23"/>
              <p:cNvSpPr/>
              <p:nvPr/>
            </p:nvSpPr>
            <p:spPr>
              <a:xfrm>
                <a:off x="6830129" y="1598741"/>
                <a:ext cx="1170130" cy="648072"/>
              </a:xfrm>
              <a:prstGeom prst="rect">
                <a:avLst/>
              </a:prstGeom>
              <a:noFill/>
              <a:ln w="28575">
                <a:solidFill>
                  <a:schemeClr val="bg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ja-JP" altLang="en-US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27" name="正方形/長方形 26"/>
            <p:cNvSpPr/>
            <p:nvPr/>
          </p:nvSpPr>
          <p:spPr>
            <a:xfrm>
              <a:off x="7375793" y="2914107"/>
              <a:ext cx="1838405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ja-JP" b="1" dirty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New </a:t>
              </a:r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i-PRO extreme </a:t>
              </a:r>
            </a:p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9MP  camera </a:t>
              </a:r>
            </a:p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with SD</a:t>
              </a:r>
              <a:endParaRPr lang="en-US" altLang="ja-JP" b="1" dirty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endParaRPr>
            </a:p>
          </p:txBody>
        </p:sp>
      </p:grpSp>
      <p:sp>
        <p:nvSpPr>
          <p:cNvPr id="16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7</a:t>
            </a:fld>
            <a:endParaRPr lang="en-US" sz="1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9265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6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グループ化 26"/>
          <p:cNvGrpSpPr/>
          <p:nvPr/>
        </p:nvGrpSpPr>
        <p:grpSpPr>
          <a:xfrm>
            <a:off x="988914" y="4287260"/>
            <a:ext cx="6006477" cy="462835"/>
            <a:chOff x="988914" y="4287260"/>
            <a:chExt cx="6006477" cy="462835"/>
          </a:xfrm>
        </p:grpSpPr>
        <p:grpSp>
          <p:nvGrpSpPr>
            <p:cNvPr id="7" name="グループ化 6"/>
            <p:cNvGrpSpPr/>
            <p:nvPr/>
          </p:nvGrpSpPr>
          <p:grpSpPr>
            <a:xfrm>
              <a:off x="988914" y="4287260"/>
              <a:ext cx="6006477" cy="462835"/>
              <a:chOff x="988914" y="4270482"/>
              <a:chExt cx="6006477" cy="462835"/>
            </a:xfrm>
          </p:grpSpPr>
          <p:pic>
            <p:nvPicPr>
              <p:cNvPr id="151" name="Picture 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52637" t="14034" r="1591" b="11918"/>
              <a:stretch>
                <a:fillRect/>
              </a:stretch>
            </p:blipFill>
            <p:spPr bwMode="auto">
              <a:xfrm>
                <a:off x="1037282" y="4270870"/>
                <a:ext cx="187285" cy="34697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  <p:pic>
            <p:nvPicPr>
              <p:cNvPr id="180" name="Picture 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52637" t="14034" r="1591" b="11918"/>
              <a:stretch>
                <a:fillRect/>
              </a:stretch>
            </p:blipFill>
            <p:spPr bwMode="auto">
              <a:xfrm>
                <a:off x="1225812" y="4270870"/>
                <a:ext cx="740308" cy="34697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  <p:pic>
            <p:nvPicPr>
              <p:cNvPr id="181" name="Picture 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52637" t="14034" r="1591" b="11918"/>
              <a:stretch>
                <a:fillRect/>
              </a:stretch>
            </p:blipFill>
            <p:spPr bwMode="auto">
              <a:xfrm>
                <a:off x="1407963" y="4270870"/>
                <a:ext cx="1111076" cy="34697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  <p:sp>
            <p:nvSpPr>
              <p:cNvPr id="170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1170446" y="4363607"/>
                <a:ext cx="350663" cy="16927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ja-JP" sz="5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30fps</a:t>
                </a:r>
                <a:endParaRPr lang="en-US" altLang="ja-JP" sz="5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sp>
            <p:nvSpPr>
              <p:cNvPr id="171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1420360" y="4360003"/>
                <a:ext cx="341248" cy="16927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ja-JP" sz="5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15fps</a:t>
                </a:r>
                <a:endParaRPr lang="ja-JP" altLang="en-US" sz="5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pic>
            <p:nvPicPr>
              <p:cNvPr id="182" name="Picture 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52637" t="14034" r="1591" b="11918"/>
              <a:stretch>
                <a:fillRect/>
              </a:stretch>
            </p:blipFill>
            <p:spPr bwMode="auto">
              <a:xfrm>
                <a:off x="1699167" y="4270870"/>
                <a:ext cx="1797657" cy="34697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  <p:pic>
            <p:nvPicPr>
              <p:cNvPr id="116" name="Picture 3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158293" y="4272339"/>
                <a:ext cx="3097264" cy="34766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73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1817307" y="4376237"/>
                <a:ext cx="350221" cy="16927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ja-JP" sz="5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7.5fps</a:t>
                </a:r>
                <a:endParaRPr lang="en-US" altLang="ja-JP" sz="5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sp>
            <p:nvSpPr>
              <p:cNvPr id="186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2413172" y="4374083"/>
                <a:ext cx="316093" cy="16927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ja-JP" sz="5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3ps</a:t>
                </a:r>
                <a:endParaRPr lang="ja-JP" altLang="en-US" sz="5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sp>
            <p:nvSpPr>
              <p:cNvPr id="187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3266466" y="4371283"/>
                <a:ext cx="316093" cy="16927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ja-JP" sz="5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1ps</a:t>
                </a:r>
                <a:endParaRPr lang="ja-JP" altLang="en-US" sz="5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sp>
            <p:nvSpPr>
              <p:cNvPr id="101" name="正方形/長方形 100"/>
              <p:cNvSpPr/>
              <p:nvPr/>
            </p:nvSpPr>
            <p:spPr>
              <a:xfrm>
                <a:off x="4795218" y="4282035"/>
                <a:ext cx="2200173" cy="337966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kumimoji="1" lang="ja-JP" altLang="en-US" dirty="0"/>
              </a:p>
            </p:txBody>
          </p:sp>
          <p:pic>
            <p:nvPicPr>
              <p:cNvPr id="76" name="Picture 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52637" t="14034" r="1591" b="11918"/>
              <a:stretch>
                <a:fillRect/>
              </a:stretch>
            </p:blipFill>
            <p:spPr bwMode="auto">
              <a:xfrm>
                <a:off x="4607933" y="4270482"/>
                <a:ext cx="187285" cy="34697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  <p:sp>
            <p:nvSpPr>
              <p:cNvPr id="81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1428969" y="4576000"/>
                <a:ext cx="307484" cy="153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anchor="t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algn="l" eaLnBrk="1" hangingPunct="1"/>
                <a:r>
                  <a:rPr lang="en-US" altLang="ja-JP" sz="4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32sec</a:t>
                </a:r>
                <a:endParaRPr lang="ja-JP" altLang="en-US" sz="4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sp>
            <p:nvSpPr>
              <p:cNvPr id="83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1835496" y="4579429"/>
                <a:ext cx="307484" cy="153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anchor="t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algn="l" eaLnBrk="1" hangingPunct="1"/>
                <a:r>
                  <a:rPr lang="en-US" altLang="ja-JP" sz="4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64sec</a:t>
                </a:r>
                <a:endParaRPr lang="ja-JP" altLang="en-US" sz="4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sp>
            <p:nvSpPr>
              <p:cNvPr id="84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2403539" y="4567237"/>
                <a:ext cx="333285" cy="153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anchor="t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algn="l" eaLnBrk="1" hangingPunct="1"/>
                <a:r>
                  <a:rPr lang="en-US" altLang="ja-JP" sz="4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160sec</a:t>
                </a:r>
                <a:endParaRPr lang="ja-JP" altLang="en-US" sz="4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sp>
            <p:nvSpPr>
              <p:cNvPr id="85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3233611" y="4567745"/>
                <a:ext cx="333285" cy="153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anchor="t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algn="l" eaLnBrk="1" hangingPunct="1"/>
                <a:r>
                  <a:rPr lang="en-US" altLang="ja-JP" sz="4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480sec</a:t>
                </a:r>
                <a:endParaRPr lang="ja-JP" altLang="en-US" sz="4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sp>
            <p:nvSpPr>
              <p:cNvPr id="86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1204560" y="4573587"/>
                <a:ext cx="307484" cy="153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anchor="t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algn="l" eaLnBrk="1" hangingPunct="1"/>
                <a:r>
                  <a:rPr lang="en-US" altLang="ja-JP" sz="4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16sec</a:t>
                </a:r>
                <a:endParaRPr lang="ja-JP" altLang="en-US" sz="4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sp>
            <p:nvSpPr>
              <p:cNvPr id="87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988914" y="4571174"/>
                <a:ext cx="307484" cy="153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anchor="t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algn="l" eaLnBrk="1" hangingPunct="1"/>
                <a:r>
                  <a:rPr lang="en-US" altLang="ja-JP" sz="4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4sec</a:t>
                </a:r>
                <a:endParaRPr lang="ja-JP" altLang="en-US" sz="4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</p:grpSp>
        <p:sp>
          <p:nvSpPr>
            <p:cNvPr id="89" name="テキスト ボックス 20"/>
            <p:cNvSpPr txBox="1">
              <a:spLocks noChangeArrowheads="1"/>
            </p:cNvSpPr>
            <p:nvPr/>
          </p:nvSpPr>
          <p:spPr bwMode="auto">
            <a:xfrm>
              <a:off x="4060193" y="4383778"/>
              <a:ext cx="316093" cy="1692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742950" indent="-28575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1143000" indent="-22860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1600200" indent="-22860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2057400" indent="-22860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ja-JP" sz="500" b="1" dirty="0" smtClean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rPr>
                <a:t>1ps</a:t>
              </a:r>
              <a:endParaRPr lang="ja-JP" altLang="en-US" sz="500" b="1" dirty="0">
                <a:solidFill>
                  <a:srgbClr val="0A54A0"/>
                </a:solidFill>
                <a:effectLst/>
                <a:latin typeface="Calibri" panose="020F0502020204030204" pitchFamily="34" charset="0"/>
                <a:ea typeface="Meiryo UI" pitchFamily="50" charset="-128"/>
                <a:cs typeface="Meiryo UI" pitchFamily="50" charset="-128"/>
              </a:endParaRPr>
            </a:p>
          </p:txBody>
        </p:sp>
        <p:sp>
          <p:nvSpPr>
            <p:cNvPr id="90" name="テキスト ボックス 20"/>
            <p:cNvSpPr txBox="1">
              <a:spLocks noChangeArrowheads="1"/>
            </p:cNvSpPr>
            <p:nvPr/>
          </p:nvSpPr>
          <p:spPr bwMode="auto">
            <a:xfrm>
              <a:off x="4064857" y="4593765"/>
              <a:ext cx="333285" cy="153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anchor="t">
              <a:spAutoFit/>
            </a:bodyPr>
            <a:lstStyle>
              <a:lvl1pPr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742950" indent="-28575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1143000" indent="-22860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1600200" indent="-22860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2057400" indent="-22860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algn="l" eaLnBrk="1" hangingPunct="1"/>
              <a:r>
                <a:rPr lang="en-US" altLang="ja-JP" sz="400" b="1" dirty="0" smtClean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rPr>
                <a:t>480sec</a:t>
              </a:r>
              <a:endParaRPr lang="ja-JP" altLang="en-US" sz="400" b="1" dirty="0">
                <a:solidFill>
                  <a:srgbClr val="0A54A0"/>
                </a:solidFill>
                <a:effectLst/>
                <a:latin typeface="Calibri" panose="020F0502020204030204" pitchFamily="34" charset="0"/>
                <a:ea typeface="Meiryo UI" pitchFamily="50" charset="-128"/>
                <a:cs typeface="Meiryo UI" pitchFamily="50" charset="-128"/>
              </a:endParaRPr>
            </a:p>
          </p:txBody>
        </p:sp>
        <p:sp>
          <p:nvSpPr>
            <p:cNvPr id="91" name="テキスト ボックス 20"/>
            <p:cNvSpPr txBox="1">
              <a:spLocks noChangeArrowheads="1"/>
            </p:cNvSpPr>
            <p:nvPr/>
          </p:nvSpPr>
          <p:spPr bwMode="auto">
            <a:xfrm>
              <a:off x="4602061" y="4592778"/>
              <a:ext cx="307484" cy="153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anchor="t">
              <a:spAutoFit/>
            </a:bodyPr>
            <a:lstStyle>
              <a:lvl1pPr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742950" indent="-28575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1143000" indent="-22860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1600200" indent="-22860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2057400" indent="-22860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algn="l" eaLnBrk="1" hangingPunct="1"/>
              <a:r>
                <a:rPr lang="en-US" altLang="ja-JP" sz="400" b="1" dirty="0" smtClean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rPr>
                <a:t>4sec</a:t>
              </a:r>
              <a:endParaRPr lang="ja-JP" altLang="en-US" sz="400" b="1" dirty="0">
                <a:solidFill>
                  <a:srgbClr val="0A54A0"/>
                </a:solidFill>
                <a:effectLst/>
                <a:latin typeface="Calibri" panose="020F0502020204030204" pitchFamily="34" charset="0"/>
                <a:ea typeface="Meiryo UI" pitchFamily="50" charset="-128"/>
                <a:cs typeface="Meiryo UI" pitchFamily="50" charset="-128"/>
              </a:endParaRPr>
            </a:p>
          </p:txBody>
        </p:sp>
      </p:grpSp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Extreme Compression</a:t>
            </a:r>
            <a:endParaRPr lang="en-US" b="1" dirty="0">
              <a:solidFill>
                <a:srgbClr val="FF6600"/>
              </a:solidFill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1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正方形/長方形 4"/>
          <p:cNvSpPr>
            <a:spLocks noChangeArrowheads="1"/>
          </p:cNvSpPr>
          <p:nvPr/>
        </p:nvSpPr>
        <p:spPr bwMode="auto">
          <a:xfrm>
            <a:off x="105015" y="741388"/>
            <a:ext cx="8941013" cy="1138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9pPr>
          </a:lstStyle>
          <a:p>
            <a:pPr marL="342900" indent="-342900" eaLnBrk="1" hangingPunct="1">
              <a:spcBef>
                <a:spcPct val="0"/>
              </a:spcBef>
              <a:buFont typeface="Wingdings" panose="05000000000000000000" pitchFamily="2" charset="2"/>
              <a:buChar char="ü"/>
            </a:pPr>
            <a:r>
              <a:rPr kumimoji="0" lang="en-US" altLang="ja-JP" sz="2000" b="1" u="sng" dirty="0" smtClean="0">
                <a:effectLst/>
                <a:latin typeface="Calibri" panose="020F0502020204030204" pitchFamily="34" charset="0"/>
                <a:ea typeface="HGPｺﾞｼｯｸE" pitchFamily="50" charset="-128"/>
                <a:cs typeface="Tahoma" pitchFamily="34" charset="0"/>
                <a:sym typeface="Lucida Grande"/>
              </a:rPr>
              <a:t>Smart coding Technology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kumimoji="0"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HGPｺﾞｼｯｸE" pitchFamily="50" charset="-128"/>
                <a:cs typeface="Tahoma" pitchFamily="34" charset="0"/>
                <a:sym typeface="Lucida Grande"/>
              </a:rPr>
              <a:t>With </a:t>
            </a:r>
            <a:r>
              <a:rPr kumimoji="0" lang="en-US" altLang="ja-JP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HGPｺﾞｼｯｸE" pitchFamily="50" charset="-128"/>
                <a:cs typeface="Tahoma" pitchFamily="34" charset="0"/>
                <a:sym typeface="Lucida Grande"/>
              </a:rPr>
              <a:t>the latest </a:t>
            </a:r>
            <a:r>
              <a:rPr kumimoji="0"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HGPｺﾞｼｯｸE" pitchFamily="50" charset="-128"/>
                <a:cs typeface="Tahoma" pitchFamily="34" charset="0"/>
                <a:sym typeface="Lucida Grande"/>
              </a:rPr>
              <a:t>bit rate </a:t>
            </a:r>
            <a:r>
              <a:rPr kumimoji="0" lang="en-US" altLang="ja-JP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HGPｺﾞｼｯｸE" pitchFamily="50" charset="-128"/>
                <a:cs typeface="Tahoma" pitchFamily="34" charset="0"/>
                <a:sym typeface="Lucida Grande"/>
              </a:rPr>
              <a:t>reducing technology, GOP </a:t>
            </a:r>
            <a:r>
              <a:rPr kumimoji="0"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HGPｺﾞｼｯｸE" pitchFamily="50" charset="-128"/>
                <a:cs typeface="Tahoma" pitchFamily="34" charset="0"/>
                <a:sym typeface="Lucida Grande"/>
              </a:rPr>
              <a:t>control with new frame rate control , </a:t>
            </a:r>
            <a:r>
              <a:rPr kumimoji="0" lang="en-US" altLang="ja-JP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HGPｺﾞｼｯｸE" pitchFamily="50" charset="-128"/>
                <a:cs typeface="Tahoma" pitchFamily="34" charset="0"/>
                <a:sym typeface="Lucida Grande"/>
              </a:rPr>
              <a:t>Auto-VIQS, </a:t>
            </a:r>
            <a:r>
              <a:rPr kumimoji="0"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HGPｺﾞｼｯｸE" pitchFamily="50" charset="-128"/>
                <a:cs typeface="Tahoma" pitchFamily="34" charset="0"/>
                <a:sym typeface="Lucida Grande"/>
              </a:rPr>
              <a:t>these </a:t>
            </a:r>
            <a:r>
              <a:rPr kumimoji="0" lang="en-US" altLang="ja-JP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HGPｺﾞｼｯｸE" pitchFamily="50" charset="-128"/>
                <a:cs typeface="Tahoma" pitchFamily="34" charset="0"/>
                <a:sym typeface="Lucida Grande"/>
              </a:rPr>
              <a:t>cameras save the network bandwidth and the recorder disk </a:t>
            </a:r>
            <a:r>
              <a:rPr kumimoji="0"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HGPｺﾞｼｯｸE" pitchFamily="50" charset="-128"/>
                <a:cs typeface="Tahoma" pitchFamily="34" charset="0"/>
                <a:sym typeface="Lucida Grande"/>
              </a:rPr>
              <a:t>space.</a:t>
            </a:r>
            <a:r>
              <a:rPr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HGPｺﾞｼｯｸE" pitchFamily="50" charset="-128"/>
              </a:rPr>
              <a:t> </a:t>
            </a:r>
            <a:r>
              <a:rPr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cameras </a:t>
            </a:r>
            <a:r>
              <a:rPr lang="en-US" altLang="ja-JP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can reduce the amount of data by up to approx.</a:t>
            </a:r>
            <a:r>
              <a:rPr lang="en-US" altLang="ja-JP" sz="1200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ja-JP" sz="1200" b="1" u="sng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95% for still scene and up to approx. 80% for moving scene </a:t>
            </a:r>
            <a:r>
              <a:rPr lang="en-US" altLang="ja-JP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compared with </a:t>
            </a:r>
            <a:r>
              <a:rPr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</a:t>
            </a:r>
            <a:r>
              <a:rPr lang="en-US" altLang="ja-JP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normal H.264 codec. </a:t>
            </a:r>
            <a:r>
              <a:rPr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When </a:t>
            </a:r>
            <a:r>
              <a:rPr lang="en-US" altLang="ja-JP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comparing with Panasonic </a:t>
            </a:r>
            <a:r>
              <a:rPr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H.264 </a:t>
            </a:r>
            <a:r>
              <a:rPr lang="en-US" altLang="ja-JP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camera </a:t>
            </a:r>
            <a:r>
              <a:rPr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(WV-SFN480 </a:t>
            </a:r>
            <a:r>
              <a:rPr lang="en-US" altLang="ja-JP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etc) , the amount of data  is reduced by </a:t>
            </a:r>
            <a:r>
              <a:rPr lang="en-US" altLang="ja-JP" sz="1200" b="1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up to approx. 70% for moving scene and up to approx. 90% for still scene</a:t>
            </a:r>
            <a:r>
              <a:rPr lang="en-US" altLang="ja-JP" sz="1200" b="1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ja-JP" altLang="en-US" sz="1200" b="1" dirty="0">
              <a:effectLst/>
              <a:latin typeface="Calibri" panose="020F0502020204030204" pitchFamily="34" charset="0"/>
              <a:ea typeface="Meiryo UI" panose="020B0604030504040204" pitchFamily="50" charset="-128"/>
              <a:cs typeface="Tahoma" panose="020B0604030504040204" pitchFamily="34" charset="0"/>
            </a:endParaRPr>
          </a:p>
        </p:txBody>
      </p:sp>
      <p:sp>
        <p:nvSpPr>
          <p:cNvPr id="25" name="テキスト ボックス 2"/>
          <p:cNvSpPr txBox="1">
            <a:spLocks noChangeAspect="1" noChangeArrowheads="1"/>
          </p:cNvSpPr>
          <p:nvPr/>
        </p:nvSpPr>
        <p:spPr bwMode="auto">
          <a:xfrm>
            <a:off x="811016" y="3615474"/>
            <a:ext cx="1272631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9pPr>
          </a:lstStyle>
          <a:p>
            <a:pPr eaLnBrk="1" hangingPunct="1"/>
            <a:r>
              <a:rPr lang="en-US" altLang="ja-JP" sz="7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I-frame </a:t>
            </a:r>
            <a:r>
              <a:rPr lang="en-US" altLang="ja-JP" sz="7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is inserted </a:t>
            </a:r>
            <a:endParaRPr lang="en-US" altLang="ja-JP" sz="700" b="1" dirty="0" smtClean="0">
              <a:solidFill>
                <a:schemeClr val="tx2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eaLnBrk="1" hangingPunct="1"/>
            <a:r>
              <a:rPr lang="en-US" altLang="ja-JP" sz="7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 </a:t>
            </a:r>
            <a:r>
              <a:rPr lang="en-US" altLang="ja-JP" sz="7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regular </a:t>
            </a:r>
            <a:r>
              <a:rPr lang="en-US" altLang="ja-JP" sz="7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intervals </a:t>
            </a:r>
            <a:r>
              <a:rPr lang="en-US" altLang="ja-JP" sz="7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 usual.</a:t>
            </a:r>
            <a:endParaRPr lang="ja-JP" altLang="en-US" sz="700" b="1" dirty="0">
              <a:solidFill>
                <a:schemeClr val="tx2"/>
              </a:solidFill>
              <a:effectLst/>
              <a:latin typeface="Calibri" panose="020F0502020204030204" pitchFamily="34" charset="0"/>
              <a:ea typeface="ＭＳ Ｐゴシック"/>
              <a:cs typeface="Tahoma" panose="020B0604030504040204" pitchFamily="34" charset="0"/>
            </a:endParaRPr>
          </a:p>
        </p:txBody>
      </p:sp>
      <p:sp>
        <p:nvSpPr>
          <p:cNvPr id="26" name="テキスト ボックス 10"/>
          <p:cNvSpPr txBox="1">
            <a:spLocks noChangeAspect="1" noChangeArrowheads="1"/>
          </p:cNvSpPr>
          <p:nvPr/>
        </p:nvSpPr>
        <p:spPr bwMode="auto">
          <a:xfrm>
            <a:off x="2849972" y="3616765"/>
            <a:ext cx="1316607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9pPr>
          </a:lstStyle>
          <a:p>
            <a:pPr eaLnBrk="1" hangingPunct="1"/>
            <a:r>
              <a:rPr lang="en-US" altLang="ja-JP" sz="7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I-frames </a:t>
            </a:r>
            <a:r>
              <a:rPr lang="en-US" altLang="ja-JP" sz="7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are thinned </a:t>
            </a:r>
            <a:r>
              <a:rPr lang="en-US" altLang="ja-JP" sz="7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down</a:t>
            </a:r>
          </a:p>
          <a:p>
            <a:pPr eaLnBrk="1" hangingPunct="1"/>
            <a:r>
              <a:rPr lang="en-US" altLang="ja-JP" sz="7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ja-JP" sz="7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reduce the amount of data.</a:t>
            </a:r>
            <a:endParaRPr lang="ja-JP" altLang="en-US" sz="700" b="1" dirty="0">
              <a:solidFill>
                <a:schemeClr val="tx2"/>
              </a:solidFill>
              <a:effectLst/>
              <a:latin typeface="Calibri" panose="020F0502020204030204" pitchFamily="34" charset="0"/>
              <a:ea typeface="ＭＳ Ｐゴシック"/>
              <a:cs typeface="Tahoma" panose="020B0604030504040204" pitchFamily="34" charset="0"/>
            </a:endParaRPr>
          </a:p>
        </p:txBody>
      </p:sp>
      <p:sp>
        <p:nvSpPr>
          <p:cNvPr id="40" name="テキスト ボックス 39"/>
          <p:cNvSpPr txBox="1"/>
          <p:nvPr/>
        </p:nvSpPr>
        <p:spPr>
          <a:xfrm>
            <a:off x="7773255" y="4385000"/>
            <a:ext cx="133339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ja-JP" sz="1000" b="1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*Simulated image</a:t>
            </a:r>
            <a:endParaRPr lang="en-US" altLang="ja-JP" sz="1000" b="1" dirty="0"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6" name="テキスト ボックス 45"/>
          <p:cNvSpPr txBox="1"/>
          <p:nvPr/>
        </p:nvSpPr>
        <p:spPr>
          <a:xfrm>
            <a:off x="5115616" y="2110560"/>
            <a:ext cx="3839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l">
              <a:defRPr/>
            </a:pPr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Automatically </a:t>
            </a:r>
            <a:r>
              <a:rPr lang="en-US" altLang="ja-JP" sz="12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determine areas with and without motion </a:t>
            </a:r>
            <a:endParaRPr lang="en-US" altLang="ja-JP" sz="1200" b="1" dirty="0" smtClean="0">
              <a:solidFill>
                <a:schemeClr val="tx2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0" algn="l">
              <a:defRPr/>
            </a:pPr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reduce </a:t>
            </a:r>
            <a:r>
              <a:rPr lang="en-US" altLang="ja-JP" sz="12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data volume of those without motion</a:t>
            </a:r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</p:txBody>
      </p:sp>
      <p:sp>
        <p:nvSpPr>
          <p:cNvPr id="47" name="テキスト ボックス 46"/>
          <p:cNvSpPr txBox="1"/>
          <p:nvPr/>
        </p:nvSpPr>
        <p:spPr>
          <a:xfrm>
            <a:off x="184858" y="2058373"/>
            <a:ext cx="40898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l">
              <a:defRPr/>
            </a:pPr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Reduces encoding data by using p-frame in place of i-frame</a:t>
            </a:r>
          </a:p>
          <a:p>
            <a:pPr lvl="0" algn="l">
              <a:defRPr/>
            </a:pPr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when no motion is detected.</a:t>
            </a:r>
            <a:endParaRPr lang="en-US" altLang="ja-JP" sz="1200" b="1" kern="0" spc="-150" dirty="0">
              <a:solidFill>
                <a:schemeClr val="tx2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8</a:t>
            </a:fld>
            <a:endParaRPr lang="en-US" sz="1000" dirty="0">
              <a:latin typeface="Calibri" panose="020F0502020204030204" pitchFamily="34" charset="0"/>
            </a:endParaRPr>
          </a:p>
        </p:txBody>
      </p:sp>
      <p:sp>
        <p:nvSpPr>
          <p:cNvPr id="10" name="角丸四角形 9"/>
          <p:cNvSpPr/>
          <p:nvPr/>
        </p:nvSpPr>
        <p:spPr>
          <a:xfrm>
            <a:off x="230737" y="1888491"/>
            <a:ext cx="1010642" cy="222069"/>
          </a:xfrm>
          <a:prstGeom prst="roundRect">
            <a:avLst/>
          </a:prstGeom>
          <a:solidFill>
            <a:srgbClr val="0000FF"/>
          </a:soli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1200" b="1" dirty="0" smtClean="0">
                <a:effectLst/>
                <a:latin typeface="Calibri" panose="020F0502020204030204" pitchFamily="34" charset="0"/>
              </a:rPr>
              <a:t>GOP control</a:t>
            </a:r>
            <a:endParaRPr kumimoji="1" lang="ja-JP" altLang="en-US" sz="1200" b="1" dirty="0">
              <a:effectLst/>
              <a:latin typeface="Calibri" panose="020F0502020204030204" pitchFamily="34" charset="0"/>
            </a:endParaRPr>
          </a:p>
        </p:txBody>
      </p:sp>
      <p:sp>
        <p:nvSpPr>
          <p:cNvPr id="33" name="角丸四角形 32"/>
          <p:cNvSpPr/>
          <p:nvPr/>
        </p:nvSpPr>
        <p:spPr>
          <a:xfrm>
            <a:off x="5185539" y="1928484"/>
            <a:ext cx="1010642" cy="222069"/>
          </a:xfrm>
          <a:prstGeom prst="roundRect">
            <a:avLst/>
          </a:prstGeom>
          <a:solidFill>
            <a:srgbClr val="0000FF"/>
          </a:soli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1200" b="1" dirty="0" smtClean="0">
                <a:effectLst/>
                <a:latin typeface="Calibri" panose="020F0502020204030204" pitchFamily="34" charset="0"/>
              </a:rPr>
              <a:t>Auto-VQOS</a:t>
            </a:r>
            <a:endParaRPr kumimoji="1" lang="ja-JP" altLang="en-US" sz="1200" b="1" dirty="0">
              <a:effectLst/>
              <a:latin typeface="Calibri" panose="020F0502020204030204" pitchFamily="34" charset="0"/>
            </a:endParaRPr>
          </a:p>
        </p:txBody>
      </p:sp>
      <p:sp>
        <p:nvSpPr>
          <p:cNvPr id="118" name="テキスト ボックス 117"/>
          <p:cNvSpPr txBox="1"/>
          <p:nvPr/>
        </p:nvSpPr>
        <p:spPr>
          <a:xfrm>
            <a:off x="8329337" y="2828584"/>
            <a:ext cx="716691" cy="4154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altLang="ja-JP" sz="900" b="1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Low Bit rate</a:t>
            </a:r>
          </a:p>
          <a:p>
            <a:r>
              <a:rPr lang="en-US" altLang="ja-JP" sz="900" b="1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(Higher </a:t>
            </a:r>
          </a:p>
          <a:p>
            <a:r>
              <a:rPr lang="en-US" altLang="ja-JP" sz="900" b="1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Compression) </a:t>
            </a:r>
          </a:p>
        </p:txBody>
      </p:sp>
      <p:sp>
        <p:nvSpPr>
          <p:cNvPr id="119" name="テキスト ボックス 118"/>
          <p:cNvSpPr txBox="1"/>
          <p:nvPr/>
        </p:nvSpPr>
        <p:spPr>
          <a:xfrm>
            <a:off x="6507402" y="4361175"/>
            <a:ext cx="1127932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altLang="ja-JP" sz="900" b="1" dirty="0" smtClean="0">
                <a:solidFill>
                  <a:srgbClr val="FF9933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Mid. Bit rate</a:t>
            </a:r>
          </a:p>
          <a:p>
            <a:r>
              <a:rPr lang="en-US" altLang="ja-JP" sz="900" b="1" dirty="0">
                <a:solidFill>
                  <a:srgbClr val="FF9933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(Original </a:t>
            </a:r>
            <a:r>
              <a:rPr lang="en-US" altLang="ja-JP" sz="900" b="1" dirty="0" smtClean="0">
                <a:solidFill>
                  <a:srgbClr val="FF9933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compression)</a:t>
            </a:r>
          </a:p>
        </p:txBody>
      </p:sp>
      <p:grpSp>
        <p:nvGrpSpPr>
          <p:cNvPr id="24" name="グループ化 23"/>
          <p:cNvGrpSpPr/>
          <p:nvPr/>
        </p:nvGrpSpPr>
        <p:grpSpPr>
          <a:xfrm>
            <a:off x="806845" y="2628233"/>
            <a:ext cx="1423166" cy="1024683"/>
            <a:chOff x="806845" y="2628233"/>
            <a:chExt cx="1423166" cy="1024683"/>
          </a:xfrm>
        </p:grpSpPr>
        <p:pic>
          <p:nvPicPr>
            <p:cNvPr id="137" name="Picture 7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82" t="4614" r="7601" b="4916"/>
            <a:stretch>
              <a:fillRect/>
            </a:stretch>
          </p:blipFill>
          <p:spPr bwMode="auto">
            <a:xfrm>
              <a:off x="811016" y="2628233"/>
              <a:ext cx="1418753" cy="67770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l="7606" t="14034" r="46601" b="11918"/>
            <a:stretch>
              <a:fillRect/>
            </a:stretch>
          </p:blipFill>
          <p:spPr bwMode="auto">
            <a:xfrm>
              <a:off x="806845" y="3315732"/>
              <a:ext cx="1423166" cy="3371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140" name="正方形/長方形 139"/>
          <p:cNvSpPr/>
          <p:nvPr/>
        </p:nvSpPr>
        <p:spPr>
          <a:xfrm rot="16200000">
            <a:off x="278986" y="3221889"/>
            <a:ext cx="72328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ja-JP" sz="800" b="1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Generated </a:t>
            </a:r>
            <a:endParaRPr lang="en-US" altLang="ja-JP" sz="800" b="1" dirty="0" smtClean="0">
              <a:solidFill>
                <a:srgbClr val="0000FF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defRPr/>
            </a:pPr>
            <a:r>
              <a:rPr lang="en-US" altLang="ja-JP" sz="800" b="1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code </a:t>
            </a:r>
            <a:r>
              <a:rPr lang="en-US" altLang="ja-JP" sz="800" b="1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amount</a:t>
            </a:r>
            <a:endParaRPr lang="en-US" altLang="ja-JP" sz="700" b="1" dirty="0" smtClean="0">
              <a:solidFill>
                <a:srgbClr val="0000FF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19" name="グループ化 18"/>
          <p:cNvGrpSpPr/>
          <p:nvPr/>
        </p:nvGrpSpPr>
        <p:grpSpPr>
          <a:xfrm>
            <a:off x="2726867" y="2628233"/>
            <a:ext cx="1504632" cy="1035903"/>
            <a:chOff x="2726867" y="2628233"/>
            <a:chExt cx="1504632" cy="1035903"/>
          </a:xfrm>
        </p:grpSpPr>
        <p:pic>
          <p:nvPicPr>
            <p:cNvPr id="138" name="Picture 6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12" t="4744" r="3744"/>
            <a:stretch>
              <a:fillRect/>
            </a:stretch>
          </p:blipFill>
          <p:spPr bwMode="auto">
            <a:xfrm>
              <a:off x="2773481" y="2628233"/>
              <a:ext cx="1458018" cy="7047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1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l="52637" t="14034" r="1591" b="11918"/>
            <a:stretch>
              <a:fillRect/>
            </a:stretch>
          </p:blipFill>
          <p:spPr bwMode="auto">
            <a:xfrm>
              <a:off x="2778444" y="3317157"/>
              <a:ext cx="1452637" cy="34697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142" name="正方形/長方形 141"/>
            <p:cNvSpPr>
              <a:spLocks noChangeAspect="1"/>
            </p:cNvSpPr>
            <p:nvPr/>
          </p:nvSpPr>
          <p:spPr>
            <a:xfrm>
              <a:off x="2726867" y="3449120"/>
              <a:ext cx="533784" cy="18466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tIns="0" bIns="0">
              <a:spAutoFit/>
            </a:bodyPr>
            <a:lstStyle/>
            <a:p>
              <a:pPr algn="ctr" eaLnBrk="1" hangingPunct="1">
                <a:defRPr/>
              </a:pPr>
              <a:r>
                <a:rPr lang="en-US" altLang="ja-JP" sz="600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Predicted</a:t>
              </a:r>
            </a:p>
            <a:p>
              <a:pPr algn="ctr" eaLnBrk="1" hangingPunct="1">
                <a:defRPr/>
              </a:pPr>
              <a:r>
                <a:rPr lang="en-US" altLang="ja-JP" sz="600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 Frame</a:t>
              </a:r>
              <a:endParaRPr lang="ja-JP" altLang="en-US" sz="600" b="1" dirty="0" smtClean="0">
                <a:solidFill>
                  <a:srgbClr val="FF0000"/>
                </a:solidFill>
                <a:effectLst/>
                <a:latin typeface="Calibri" panose="020F0502020204030204" pitchFamily="34" charset="0"/>
              </a:endParaRPr>
            </a:p>
          </p:txBody>
        </p:sp>
        <p:cxnSp>
          <p:nvCxnSpPr>
            <p:cNvPr id="143" name="直線矢印コネクタ 142"/>
            <p:cNvCxnSpPr>
              <a:cxnSpLocks noChangeAspect="1"/>
            </p:cNvCxnSpPr>
            <p:nvPr/>
          </p:nvCxnSpPr>
          <p:spPr>
            <a:xfrm>
              <a:off x="2849418" y="3422809"/>
              <a:ext cx="294289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prstDash val="sysDot"/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4" name="正方形/長方形 143"/>
            <p:cNvSpPr>
              <a:spLocks noChangeAspect="1"/>
            </p:cNvSpPr>
            <p:nvPr/>
          </p:nvSpPr>
          <p:spPr>
            <a:xfrm>
              <a:off x="3085901" y="3449120"/>
              <a:ext cx="533784" cy="18466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tIns="0" bIns="0">
              <a:spAutoFit/>
            </a:bodyPr>
            <a:lstStyle/>
            <a:p>
              <a:pPr algn="ctr" eaLnBrk="1" hangingPunct="1">
                <a:defRPr/>
              </a:pPr>
              <a:r>
                <a:rPr lang="en-US" altLang="ja-JP" sz="600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Predicted</a:t>
              </a:r>
            </a:p>
            <a:p>
              <a:pPr algn="ctr" eaLnBrk="1" hangingPunct="1">
                <a:defRPr/>
              </a:pPr>
              <a:r>
                <a:rPr lang="en-US" altLang="ja-JP" sz="600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 Frame</a:t>
              </a:r>
              <a:endParaRPr lang="ja-JP" altLang="en-US" sz="600" b="1" dirty="0" smtClean="0">
                <a:solidFill>
                  <a:srgbClr val="FF0000"/>
                </a:solidFill>
                <a:effectLst/>
                <a:latin typeface="Calibri" panose="020F0502020204030204" pitchFamily="34" charset="0"/>
              </a:endParaRPr>
            </a:p>
          </p:txBody>
        </p:sp>
        <p:cxnSp>
          <p:nvCxnSpPr>
            <p:cNvPr id="145" name="直線矢印コネクタ 144"/>
            <p:cNvCxnSpPr>
              <a:cxnSpLocks noChangeAspect="1"/>
            </p:cNvCxnSpPr>
            <p:nvPr/>
          </p:nvCxnSpPr>
          <p:spPr>
            <a:xfrm>
              <a:off x="3233611" y="3422809"/>
              <a:ext cx="268879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prstDash val="sysDot"/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6" name="正方形/長方形 145"/>
            <p:cNvSpPr>
              <a:spLocks noChangeAspect="1"/>
            </p:cNvSpPr>
            <p:nvPr/>
          </p:nvSpPr>
          <p:spPr>
            <a:xfrm>
              <a:off x="3456301" y="3449120"/>
              <a:ext cx="533784" cy="18466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tIns="0" bIns="0">
              <a:spAutoFit/>
            </a:bodyPr>
            <a:lstStyle/>
            <a:p>
              <a:pPr algn="ctr" eaLnBrk="1" hangingPunct="1">
                <a:defRPr/>
              </a:pPr>
              <a:r>
                <a:rPr lang="en-US" altLang="ja-JP" sz="600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Predicted</a:t>
              </a:r>
            </a:p>
            <a:p>
              <a:pPr algn="ctr" eaLnBrk="1" hangingPunct="1">
                <a:defRPr/>
              </a:pPr>
              <a:r>
                <a:rPr lang="en-US" altLang="ja-JP" sz="600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 Frame</a:t>
              </a:r>
              <a:endParaRPr lang="ja-JP" altLang="en-US" sz="600" b="1" dirty="0" smtClean="0">
                <a:solidFill>
                  <a:srgbClr val="FF0000"/>
                </a:solidFill>
                <a:effectLst/>
                <a:latin typeface="Calibri" panose="020F0502020204030204" pitchFamily="34" charset="0"/>
              </a:endParaRPr>
            </a:p>
          </p:txBody>
        </p:sp>
        <p:cxnSp>
          <p:nvCxnSpPr>
            <p:cNvPr id="147" name="直線矢印コネクタ 146"/>
            <p:cNvCxnSpPr>
              <a:cxnSpLocks noChangeAspect="1"/>
            </p:cNvCxnSpPr>
            <p:nvPr/>
          </p:nvCxnSpPr>
          <p:spPr>
            <a:xfrm flipH="1">
              <a:off x="3582741" y="3422809"/>
              <a:ext cx="287295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prstDash val="sysDot"/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9" name="テキスト ボックス 2"/>
          <p:cNvSpPr txBox="1">
            <a:spLocks noChangeAspect="1" noChangeArrowheads="1"/>
          </p:cNvSpPr>
          <p:nvPr/>
        </p:nvSpPr>
        <p:spPr bwMode="auto">
          <a:xfrm>
            <a:off x="1014699" y="2431066"/>
            <a:ext cx="1040841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9pPr>
          </a:lstStyle>
          <a:p>
            <a:pPr algn="l" eaLnBrk="1" hangingPunct="1"/>
            <a:r>
              <a:rPr lang="en-US" altLang="ja-JP" sz="1000" b="1" u="sng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 MOTION</a:t>
            </a:r>
            <a:endParaRPr lang="ja-JP" altLang="en-US" sz="1000" b="1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ＭＳ Ｐゴシック"/>
              <a:cs typeface="Tahoma" panose="020B0604030504040204" pitchFamily="34" charset="0"/>
            </a:endParaRPr>
          </a:p>
        </p:txBody>
      </p:sp>
      <p:sp>
        <p:nvSpPr>
          <p:cNvPr id="150" name="テキスト ボックス 2"/>
          <p:cNvSpPr txBox="1">
            <a:spLocks noChangeAspect="1" noChangeArrowheads="1"/>
          </p:cNvSpPr>
          <p:nvPr/>
        </p:nvSpPr>
        <p:spPr bwMode="auto">
          <a:xfrm>
            <a:off x="2871742" y="2444298"/>
            <a:ext cx="1220801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9pPr>
          </a:lstStyle>
          <a:p>
            <a:pPr algn="l" eaLnBrk="1" hangingPunct="1"/>
            <a:r>
              <a:rPr lang="en-US" altLang="ja-JP" sz="1000" b="1" u="sng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WITHOUT MOTION</a:t>
            </a:r>
            <a:endParaRPr lang="ja-JP" altLang="en-US" sz="1000" b="1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ＭＳ Ｐゴシック"/>
              <a:cs typeface="Tahoma" panose="020B0604030504040204" pitchFamily="34" charset="0"/>
            </a:endParaRPr>
          </a:p>
        </p:txBody>
      </p:sp>
      <p:sp>
        <p:nvSpPr>
          <p:cNvPr id="160" name="テキスト ボックス 10"/>
          <p:cNvSpPr txBox="1">
            <a:spLocks noChangeAspect="1" noChangeArrowheads="1"/>
          </p:cNvSpPr>
          <p:nvPr/>
        </p:nvSpPr>
        <p:spPr bwMode="auto">
          <a:xfrm>
            <a:off x="382019" y="4226104"/>
            <a:ext cx="627989" cy="415498"/>
          </a:xfrm>
          <a:prstGeom prst="rect">
            <a:avLst/>
          </a:prstGeom>
          <a:solidFill>
            <a:srgbClr val="FFC000"/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9pPr>
          </a:lstStyle>
          <a:p>
            <a:pPr eaLnBrk="1" hangingPunct="1"/>
            <a:r>
              <a:rPr lang="en-US" altLang="ja-JP" sz="7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</a:t>
            </a:r>
          </a:p>
          <a:p>
            <a:pPr eaLnBrk="1" hangingPunct="1"/>
            <a:r>
              <a:rPr lang="en-US" altLang="ja-JP" sz="7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frame rate control</a:t>
            </a:r>
            <a:endParaRPr lang="ja-JP" altLang="en-US" sz="700" b="1" dirty="0">
              <a:solidFill>
                <a:schemeClr val="tx2"/>
              </a:solidFill>
              <a:effectLst/>
              <a:latin typeface="Calibri" panose="020F0502020204030204" pitchFamily="34" charset="0"/>
              <a:ea typeface="ＭＳ Ｐゴシック"/>
              <a:cs typeface="Tahoma" panose="020B0604030504040204" pitchFamily="34" charset="0"/>
            </a:endParaRPr>
          </a:p>
        </p:txBody>
      </p:sp>
      <p:sp>
        <p:nvSpPr>
          <p:cNvPr id="162" name="テキスト ボックス 10"/>
          <p:cNvSpPr txBox="1">
            <a:spLocks noChangeAspect="1" noChangeArrowheads="1"/>
          </p:cNvSpPr>
          <p:nvPr/>
        </p:nvSpPr>
        <p:spPr bwMode="auto">
          <a:xfrm>
            <a:off x="1537342" y="3940983"/>
            <a:ext cx="2789893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9pPr>
          </a:lstStyle>
          <a:p>
            <a:pPr algn="l" eaLnBrk="1" hangingPunct="1"/>
            <a:r>
              <a:rPr lang="en-US" altLang="ja-JP" sz="700" b="1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I-frames refresh </a:t>
            </a:r>
            <a:r>
              <a:rPr lang="en-US" altLang="ja-JP" sz="700" b="1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interval </a:t>
            </a:r>
            <a:r>
              <a:rPr lang="en-US" altLang="ja-JP" sz="700" b="1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is depending </a:t>
            </a:r>
            <a:r>
              <a:rPr lang="en-US" altLang="ja-JP" sz="700" b="1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 the presence or absence of motion, the bit rate at the time of scene shooting without motion is further reduced. </a:t>
            </a:r>
            <a:r>
              <a:rPr lang="en-US" altLang="ja-JP" sz="700" b="1" dirty="0" smtClean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(Max</a:t>
            </a:r>
            <a:r>
              <a:rPr lang="en-US" altLang="ja-JP" sz="7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I-frames refresh </a:t>
            </a:r>
            <a:r>
              <a:rPr lang="en-US" altLang="ja-JP" sz="700" b="1" dirty="0" smtClean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interval/480sec</a:t>
            </a:r>
            <a:r>
              <a:rPr lang="en-US" altLang="ja-JP" sz="7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altLang="ja-JP" sz="700" b="1" dirty="0" smtClean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1fps)</a:t>
            </a:r>
            <a:endParaRPr lang="en-US" altLang="ja-JP" sz="7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4" name="グループ化 3"/>
          <p:cNvGrpSpPr/>
          <p:nvPr/>
        </p:nvGrpSpPr>
        <p:grpSpPr>
          <a:xfrm>
            <a:off x="5344057" y="2598568"/>
            <a:ext cx="2985279" cy="1761715"/>
            <a:chOff x="5340955" y="2568718"/>
            <a:chExt cx="3210936" cy="1793902"/>
          </a:xfrm>
        </p:grpSpPr>
        <p:pic>
          <p:nvPicPr>
            <p:cNvPr id="18" name="図 17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40955" y="2568727"/>
              <a:ext cx="3181440" cy="1774149"/>
            </a:xfrm>
            <a:prstGeom prst="rect">
              <a:avLst/>
            </a:prstGeom>
          </p:spPr>
        </p:pic>
        <p:sp>
          <p:nvSpPr>
            <p:cNvPr id="20" name="フリーフォーム 19"/>
            <p:cNvSpPr/>
            <p:nvPr/>
          </p:nvSpPr>
          <p:spPr>
            <a:xfrm>
              <a:off x="7847640" y="2568718"/>
              <a:ext cx="670516" cy="980374"/>
            </a:xfrm>
            <a:custGeom>
              <a:avLst/>
              <a:gdLst>
                <a:gd name="connsiteX0" fmla="*/ 0 w 1897039"/>
                <a:gd name="connsiteY0" fmla="*/ 0 h 2797791"/>
                <a:gd name="connsiteX1" fmla="*/ 914400 w 1897039"/>
                <a:gd name="connsiteY1" fmla="*/ 2129051 h 2797791"/>
                <a:gd name="connsiteX2" fmla="*/ 1897039 w 1897039"/>
                <a:gd name="connsiteY2" fmla="*/ 2797791 h 2797791"/>
                <a:gd name="connsiteX3" fmla="*/ 1897039 w 1897039"/>
                <a:gd name="connsiteY3" fmla="*/ 13648 h 2797791"/>
                <a:gd name="connsiteX4" fmla="*/ 0 w 1897039"/>
                <a:gd name="connsiteY4" fmla="*/ 0 h 2797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7039" h="2797791">
                  <a:moveTo>
                    <a:pt x="0" y="0"/>
                  </a:moveTo>
                  <a:lnTo>
                    <a:pt x="914400" y="2129051"/>
                  </a:lnTo>
                  <a:lnTo>
                    <a:pt x="1897039" y="2797791"/>
                  </a:lnTo>
                  <a:lnTo>
                    <a:pt x="1897039" y="136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FF">
                <a:alpha val="7000"/>
              </a:srgbClr>
            </a:solidFill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ja-JP" altLang="en-US" dirty="0">
                <a:solidFill>
                  <a:schemeClr val="bg1"/>
                </a:solidFill>
              </a:endParaRPr>
            </a:p>
          </p:txBody>
        </p:sp>
        <p:sp>
          <p:nvSpPr>
            <p:cNvPr id="21" name="フリーフォーム 20"/>
            <p:cNvSpPr/>
            <p:nvPr/>
          </p:nvSpPr>
          <p:spPr>
            <a:xfrm>
              <a:off x="7023314" y="2578283"/>
              <a:ext cx="434147" cy="970809"/>
            </a:xfrm>
            <a:custGeom>
              <a:avLst/>
              <a:gdLst>
                <a:gd name="connsiteX0" fmla="*/ 0 w 1228299"/>
                <a:gd name="connsiteY0" fmla="*/ 0 h 2770495"/>
                <a:gd name="connsiteX1" fmla="*/ 272955 w 1228299"/>
                <a:gd name="connsiteY1" fmla="*/ 2129051 h 2770495"/>
                <a:gd name="connsiteX2" fmla="*/ 545911 w 1228299"/>
                <a:gd name="connsiteY2" fmla="*/ 2756848 h 2770495"/>
                <a:gd name="connsiteX3" fmla="*/ 1228299 w 1228299"/>
                <a:gd name="connsiteY3" fmla="*/ 2770495 h 2770495"/>
                <a:gd name="connsiteX4" fmla="*/ 968991 w 1228299"/>
                <a:gd name="connsiteY4" fmla="*/ 2361063 h 2770495"/>
                <a:gd name="connsiteX5" fmla="*/ 532263 w 1228299"/>
                <a:gd name="connsiteY5" fmla="*/ 13648 h 2770495"/>
                <a:gd name="connsiteX6" fmla="*/ 0 w 1228299"/>
                <a:gd name="connsiteY6" fmla="*/ 0 h 2770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28299" h="2770495">
                  <a:moveTo>
                    <a:pt x="0" y="0"/>
                  </a:moveTo>
                  <a:lnTo>
                    <a:pt x="272955" y="2129051"/>
                  </a:lnTo>
                  <a:lnTo>
                    <a:pt x="545911" y="2756848"/>
                  </a:lnTo>
                  <a:lnTo>
                    <a:pt x="1228299" y="2770495"/>
                  </a:lnTo>
                  <a:lnTo>
                    <a:pt x="968991" y="2361063"/>
                  </a:lnTo>
                  <a:lnTo>
                    <a:pt x="532263" y="136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FF">
                <a:alpha val="7000"/>
              </a:srgbClr>
            </a:solidFill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ja-JP" altLang="en-US" dirty="0">
                <a:solidFill>
                  <a:schemeClr val="bg1"/>
                </a:solidFill>
              </a:endParaRPr>
            </a:p>
          </p:txBody>
        </p:sp>
        <p:sp>
          <p:nvSpPr>
            <p:cNvPr id="23" name="フリーフォーム 22"/>
            <p:cNvSpPr/>
            <p:nvPr/>
          </p:nvSpPr>
          <p:spPr>
            <a:xfrm>
              <a:off x="5880059" y="2578283"/>
              <a:ext cx="482386" cy="1764673"/>
            </a:xfrm>
            <a:custGeom>
              <a:avLst/>
              <a:gdLst>
                <a:gd name="connsiteX0" fmla="*/ 109182 w 1364776"/>
                <a:gd name="connsiteY0" fmla="*/ 5036024 h 5036024"/>
                <a:gd name="connsiteX1" fmla="*/ 0 w 1364776"/>
                <a:gd name="connsiteY1" fmla="*/ 2797791 h 5036024"/>
                <a:gd name="connsiteX2" fmla="*/ 764274 w 1364776"/>
                <a:gd name="connsiteY2" fmla="*/ 1897039 h 5036024"/>
                <a:gd name="connsiteX3" fmla="*/ 1037230 w 1364776"/>
                <a:gd name="connsiteY3" fmla="*/ 0 h 5036024"/>
                <a:gd name="connsiteX4" fmla="*/ 1364776 w 1364776"/>
                <a:gd name="connsiteY4" fmla="*/ 27295 h 5036024"/>
                <a:gd name="connsiteX5" fmla="*/ 1037230 w 1364776"/>
                <a:gd name="connsiteY5" fmla="*/ 2511188 h 5036024"/>
                <a:gd name="connsiteX6" fmla="*/ 109182 w 1364776"/>
                <a:gd name="connsiteY6" fmla="*/ 5036024 h 5036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64776" h="5036024">
                  <a:moveTo>
                    <a:pt x="109182" y="5036024"/>
                  </a:moveTo>
                  <a:lnTo>
                    <a:pt x="0" y="2797791"/>
                  </a:lnTo>
                  <a:lnTo>
                    <a:pt x="764274" y="1897039"/>
                  </a:lnTo>
                  <a:lnTo>
                    <a:pt x="1037230" y="0"/>
                  </a:lnTo>
                  <a:lnTo>
                    <a:pt x="1364776" y="27295"/>
                  </a:lnTo>
                  <a:lnTo>
                    <a:pt x="1037230" y="2511188"/>
                  </a:lnTo>
                  <a:lnTo>
                    <a:pt x="109182" y="5036024"/>
                  </a:lnTo>
                  <a:close/>
                </a:path>
              </a:pathLst>
            </a:custGeom>
            <a:solidFill>
              <a:srgbClr val="0000FF">
                <a:alpha val="7000"/>
              </a:srgbClr>
            </a:solidFill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ja-JP" altLang="en-US" dirty="0">
                <a:solidFill>
                  <a:schemeClr val="bg1"/>
                </a:solidFill>
              </a:endParaRPr>
            </a:p>
          </p:txBody>
        </p:sp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49706" y="2570743"/>
              <a:ext cx="3202185" cy="17918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7" name="四角形吹き出し 76"/>
          <p:cNvSpPr/>
          <p:nvPr/>
        </p:nvSpPr>
        <p:spPr>
          <a:xfrm>
            <a:off x="829876" y="3969668"/>
            <a:ext cx="308256" cy="192918"/>
          </a:xfrm>
          <a:prstGeom prst="wedgeRectCallout">
            <a:avLst>
              <a:gd name="adj1" fmla="val 15748"/>
              <a:gd name="adj2" fmla="val 112853"/>
            </a:avLst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36000" rIns="36000" rtlCol="0" anchor="ctr" anchorCtr="0"/>
          <a:lstStyle/>
          <a:p>
            <a:r>
              <a:rPr lang="en-US" altLang="ja-JP" sz="5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With</a:t>
            </a:r>
          </a:p>
          <a:p>
            <a:r>
              <a:rPr lang="en-US" altLang="ja-JP" sz="5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Motion</a:t>
            </a:r>
            <a:endParaRPr lang="en-US" altLang="ja-JP" sz="500" dirty="0" smtClean="0">
              <a:solidFill>
                <a:srgbClr val="000000"/>
              </a:solidFill>
              <a:effectLst/>
              <a:latin typeface="Calibri" panose="020F0502020204030204" pitchFamily="34" charset="0"/>
              <a:ea typeface="Meiryo UI" panose="020B0604030504040204" pitchFamily="50" charset="-128"/>
              <a:cs typeface="Meiryo UI" panose="020B0604030504040204" pitchFamily="50" charset="-128"/>
            </a:endParaRPr>
          </a:p>
        </p:txBody>
      </p:sp>
      <p:sp>
        <p:nvSpPr>
          <p:cNvPr id="78" name="四角形吹き出し 77"/>
          <p:cNvSpPr/>
          <p:nvPr/>
        </p:nvSpPr>
        <p:spPr>
          <a:xfrm>
            <a:off x="1197009" y="3969668"/>
            <a:ext cx="318678" cy="174918"/>
          </a:xfrm>
          <a:prstGeom prst="wedgeRectCallout">
            <a:avLst>
              <a:gd name="adj1" fmla="val -32214"/>
              <a:gd name="adj2" fmla="val 141100"/>
            </a:avLst>
          </a:prstGeom>
          <a:solidFill>
            <a:srgbClr val="FFFFC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36000" rIns="36000" rtlCol="0" anchor="ctr" anchorCtr="0"/>
          <a:lstStyle/>
          <a:p>
            <a:r>
              <a:rPr lang="en-US" altLang="ja-JP" sz="5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Without</a:t>
            </a:r>
          </a:p>
          <a:p>
            <a:r>
              <a:rPr lang="en-US" altLang="ja-JP" sz="5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motion</a:t>
            </a:r>
            <a:endParaRPr lang="en-US" altLang="ja-JP" sz="500" dirty="0" smtClean="0">
              <a:solidFill>
                <a:srgbClr val="000000"/>
              </a:solidFill>
              <a:effectLst/>
              <a:latin typeface="Calibri" panose="020F0502020204030204" pitchFamily="34" charset="0"/>
              <a:ea typeface="Meiryo UI" panose="020B0604030504040204" pitchFamily="50" charset="-128"/>
              <a:cs typeface="Meiryo UI" panose="020B0604030504040204" pitchFamily="50" charset="-128"/>
            </a:endParaRPr>
          </a:p>
        </p:txBody>
      </p:sp>
      <p:sp>
        <p:nvSpPr>
          <p:cNvPr id="92" name="四角形吹き出し 91"/>
          <p:cNvSpPr/>
          <p:nvPr/>
        </p:nvSpPr>
        <p:spPr>
          <a:xfrm>
            <a:off x="4410036" y="4033186"/>
            <a:ext cx="308256" cy="192918"/>
          </a:xfrm>
          <a:prstGeom prst="wedgeRectCallout">
            <a:avLst>
              <a:gd name="adj1" fmla="val 15748"/>
              <a:gd name="adj2" fmla="val 112853"/>
            </a:avLst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36000" rIns="36000" rtlCol="0" anchor="ctr" anchorCtr="0"/>
          <a:lstStyle/>
          <a:p>
            <a:r>
              <a:rPr lang="en-US" altLang="ja-JP" sz="5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With</a:t>
            </a:r>
          </a:p>
          <a:p>
            <a:r>
              <a:rPr lang="en-US" altLang="ja-JP" sz="5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Motion</a:t>
            </a:r>
            <a:endParaRPr lang="en-US" altLang="ja-JP" sz="500" dirty="0" smtClean="0">
              <a:solidFill>
                <a:srgbClr val="000000"/>
              </a:solidFill>
              <a:effectLst/>
              <a:latin typeface="Calibri" panose="020F0502020204030204" pitchFamily="34" charset="0"/>
              <a:ea typeface="Meiryo UI" panose="020B0604030504040204" pitchFamily="50" charset="-128"/>
              <a:cs typeface="Meiryo UI" panose="020B0604030504040204" pitchFamily="50" charset="-128"/>
            </a:endParaRPr>
          </a:p>
        </p:txBody>
      </p:sp>
      <p:sp>
        <p:nvSpPr>
          <p:cNvPr id="28" name="右カーブ矢印 27"/>
          <p:cNvSpPr/>
          <p:nvPr/>
        </p:nvSpPr>
        <p:spPr>
          <a:xfrm>
            <a:off x="2519039" y="3480420"/>
            <a:ext cx="207828" cy="489248"/>
          </a:xfrm>
          <a:prstGeom prst="curvedRightArrow">
            <a:avLst/>
          </a:prstGeom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9427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Extreme Compression</a:t>
            </a:r>
            <a:endParaRPr lang="en-US" b="1" dirty="0">
              <a:solidFill>
                <a:srgbClr val="FF6600"/>
              </a:solidFill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1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9</a:t>
            </a:fld>
            <a:endParaRPr lang="en-US" sz="1000" dirty="0">
              <a:latin typeface="Calibri" panose="020F0502020204030204" pitchFamily="34" charset="0"/>
            </a:endParaRPr>
          </a:p>
        </p:txBody>
      </p:sp>
      <p:pic>
        <p:nvPicPr>
          <p:cNvPr id="48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34779" y="1355235"/>
            <a:ext cx="661773" cy="218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正方形/長方形 9"/>
          <p:cNvSpPr/>
          <p:nvPr/>
        </p:nvSpPr>
        <p:spPr>
          <a:xfrm>
            <a:off x="528073" y="710131"/>
            <a:ext cx="861592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sz="18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bitrate of new 9MP </a:t>
            </a:r>
            <a:r>
              <a:rPr lang="en-US" altLang="ja-JP" sz="18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camera </a:t>
            </a:r>
            <a:r>
              <a:rPr lang="en-US" altLang="ja-JP" sz="18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is almost the same as 3MP camera, higher image quality monitoring is possible in the same network environment</a:t>
            </a:r>
          </a:p>
        </p:txBody>
      </p:sp>
      <p:sp>
        <p:nvSpPr>
          <p:cNvPr id="11" name="正方形/長方形 10"/>
          <p:cNvSpPr/>
          <p:nvPr/>
        </p:nvSpPr>
        <p:spPr>
          <a:xfrm>
            <a:off x="1344660" y="1310406"/>
            <a:ext cx="305747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ja-JP" b="1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3MP  camera  WV-SF438</a:t>
            </a:r>
            <a:endParaRPr lang="en-US" altLang="ja-JP" b="1" dirty="0">
              <a:ln w="12700">
                <a:noFill/>
                <a:prstDash val="solid"/>
              </a:ln>
              <a:solidFill>
                <a:srgbClr val="0000FF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12" name="正方形/長方形 11"/>
          <p:cNvSpPr/>
          <p:nvPr/>
        </p:nvSpPr>
        <p:spPr>
          <a:xfrm>
            <a:off x="4402137" y="1310406"/>
            <a:ext cx="341164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ja-JP" b="1" dirty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New </a:t>
            </a:r>
            <a:r>
              <a:rPr lang="en-US" altLang="ja-JP" b="1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i-PRO extreme 9MP  camera </a:t>
            </a:r>
          </a:p>
        </p:txBody>
      </p:sp>
      <p:pic>
        <p:nvPicPr>
          <p:cNvPr id="3" name="S06-全方位カメラビットレート比較_Pana3MvsPanaX4170_ぼかし入り60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3750" t="15824" r="3302"/>
          <a:stretch/>
        </p:blipFill>
        <p:spPr>
          <a:xfrm>
            <a:off x="1400268" y="1611505"/>
            <a:ext cx="6075703" cy="3095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671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4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Extreme Data Security</a:t>
            </a:r>
            <a:endParaRPr lang="en-US" b="1" dirty="0">
              <a:solidFill>
                <a:srgbClr val="FF6600"/>
              </a:solidFill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" name="正方形/長方形 14"/>
          <p:cNvSpPr/>
          <p:nvPr/>
        </p:nvSpPr>
        <p:spPr>
          <a:xfrm>
            <a:off x="150352" y="1260678"/>
            <a:ext cx="4040648" cy="280709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algn="l">
              <a:lnSpc>
                <a:spcPts val="1600"/>
              </a:lnSpc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Protect the devices from cyber attacks</a:t>
            </a:r>
            <a:endParaRPr lang="en-US" altLang="ja-JP" b="1" dirty="0"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" name="正方形/長方形 14"/>
          <p:cNvSpPr/>
          <p:nvPr/>
        </p:nvSpPr>
        <p:spPr>
          <a:xfrm>
            <a:off x="205216" y="2960007"/>
            <a:ext cx="2739152" cy="483072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algn="l">
              <a:lnSpc>
                <a:spcPts val="1600"/>
              </a:lnSpc>
            </a:pPr>
            <a:r>
              <a:rPr lang="en-US" altLang="ja-JP" sz="1600" b="1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Prevention leakage of the data </a:t>
            </a:r>
            <a:endParaRPr lang="en-US" altLang="ja-JP" sz="1600" b="1" dirty="0" smtClean="0"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ts val="1600"/>
              </a:lnSpc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 </a:t>
            </a:r>
            <a:r>
              <a:rPr lang="en-US" altLang="ja-JP" sz="1600" b="1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communication network</a:t>
            </a:r>
            <a:endParaRPr lang="en-US" altLang="ja-JP" b="1" dirty="0"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5" name="正方形/長方形 14"/>
          <p:cNvSpPr/>
          <p:nvPr/>
        </p:nvSpPr>
        <p:spPr>
          <a:xfrm>
            <a:off x="2207834" y="1571426"/>
            <a:ext cx="2468938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sz="1200" b="1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Eliminated vulnerability with </a:t>
            </a:r>
            <a:r>
              <a:rPr lang="en-US" altLang="ja-JP" sz="1200" b="1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latest </a:t>
            </a:r>
            <a:r>
              <a:rPr lang="en-US" altLang="ja-JP" sz="1200" b="1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CVE* support</a:t>
            </a:r>
          </a:p>
          <a:p>
            <a:pPr algn="l"/>
            <a:r>
              <a:rPr lang="en-US" altLang="ja-JP" sz="10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*CVE </a:t>
            </a:r>
            <a:r>
              <a:rPr lang="en-US" altLang="ja-JP" sz="10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Common Vulnerabilities and Exposures. Common Vulnerabilities and Exposures is a dictionary of common </a:t>
            </a:r>
            <a:r>
              <a:rPr lang="en-US" altLang="ja-JP" sz="10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names</a:t>
            </a:r>
          </a:p>
          <a:p>
            <a:pPr algn="l"/>
            <a:r>
              <a:rPr lang="en-US" altLang="ja-JP" sz="10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ja-JP" sz="10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(i.e., CVE Identifiers) for publicly known </a:t>
            </a:r>
            <a:endParaRPr lang="ja-JP" altLang="en-US" sz="1000" b="1" dirty="0">
              <a:solidFill>
                <a:schemeClr val="tx2"/>
              </a:solidFill>
              <a:effectLst/>
              <a:latin typeface="Calibri" panose="020F0502020204030204" pitchFamily="34" charset="0"/>
              <a:cs typeface="Tahoma" panose="020B0604030504040204" pitchFamily="34" charset="0"/>
            </a:endParaRPr>
          </a:p>
        </p:txBody>
      </p:sp>
      <p:sp>
        <p:nvSpPr>
          <p:cNvPr id="22" name="正方形/長方形 21"/>
          <p:cNvSpPr/>
          <p:nvPr/>
        </p:nvSpPr>
        <p:spPr>
          <a:xfrm>
            <a:off x="150351" y="3460525"/>
            <a:ext cx="264472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Realize </a:t>
            </a:r>
            <a:r>
              <a:rPr lang="en-US" altLang="ja-JP" sz="12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secure communication </a:t>
            </a:r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ja-JP" sz="12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between </a:t>
            </a:r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devices by using communication encryption (SSL/TLS communication).</a:t>
            </a:r>
          </a:p>
        </p:txBody>
      </p:sp>
      <p:pic>
        <p:nvPicPr>
          <p:cNvPr id="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5808" y="2752408"/>
            <a:ext cx="1364346" cy="1293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3356" y="2512443"/>
            <a:ext cx="909341" cy="318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正方形/長方形 4"/>
          <p:cNvSpPr/>
          <p:nvPr/>
        </p:nvSpPr>
        <p:spPr>
          <a:xfrm>
            <a:off x="4676775" y="1563887"/>
            <a:ext cx="383476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kumimoji="0" lang="en-US" altLang="ja-JP" sz="1200" b="1" dirty="0">
                <a:effectLst/>
                <a:latin typeface="Calibri" panose="020F0502020204030204" pitchFamily="34" charset="0"/>
                <a:cs typeface="Tahoma" pitchFamily="34" charset="0"/>
                <a:sym typeface="Lucida Grande"/>
              </a:rPr>
              <a:t>Panasonic cameras deliver the encrypted video,  and </a:t>
            </a:r>
            <a:r>
              <a:rPr kumimoji="0" lang="en-US" altLang="ja-JP" sz="1200" b="1" dirty="0" smtClean="0">
                <a:effectLst/>
                <a:latin typeface="Calibri" panose="020F0502020204030204" pitchFamily="34" charset="0"/>
                <a:cs typeface="Tahoma" pitchFamily="34" charset="0"/>
                <a:sym typeface="Lucida Grande"/>
              </a:rPr>
              <a:t>it‘s </a:t>
            </a:r>
            <a:r>
              <a:rPr kumimoji="0" lang="en-US" altLang="ja-JP" sz="1200" b="1" dirty="0">
                <a:effectLst/>
                <a:latin typeface="Calibri" panose="020F0502020204030204" pitchFamily="34" charset="0"/>
                <a:cs typeface="Tahoma" pitchFamily="34" charset="0"/>
                <a:sym typeface="Lucida Grande"/>
              </a:rPr>
              <a:t>stored in </a:t>
            </a:r>
            <a:r>
              <a:rPr kumimoji="0" lang="en-US" altLang="ja-JP" sz="1200" b="1" dirty="0" smtClean="0">
                <a:effectLst/>
                <a:latin typeface="Calibri" panose="020F0502020204030204" pitchFamily="34" charset="0"/>
                <a:cs typeface="Tahoma" pitchFamily="34" charset="0"/>
                <a:sym typeface="Lucida Grande"/>
              </a:rPr>
              <a:t>Panasonic NX series recorders. </a:t>
            </a:r>
          </a:p>
          <a:p>
            <a:pPr algn="l"/>
            <a:endParaRPr kumimoji="0" lang="en-US" altLang="ja-JP" sz="1200" b="1" dirty="0">
              <a:effectLst/>
              <a:latin typeface="Calibri" panose="020F0502020204030204" pitchFamily="34" charset="0"/>
              <a:cs typeface="Tahoma" pitchFamily="34" charset="0"/>
              <a:sym typeface="Lucida Grande"/>
            </a:endParaRPr>
          </a:p>
          <a:p>
            <a:pPr algn="l"/>
            <a:r>
              <a:rPr kumimoji="0" lang="en-US" altLang="ja-JP" sz="1200" b="1" dirty="0" smtClean="0">
                <a:effectLst/>
                <a:latin typeface="Calibri" panose="020F0502020204030204" pitchFamily="34" charset="0"/>
                <a:cs typeface="Tahoma" pitchFamily="34" charset="0"/>
                <a:sym typeface="Lucida Grande"/>
              </a:rPr>
              <a:t>The </a:t>
            </a:r>
            <a:r>
              <a:rPr kumimoji="0" lang="en-US" altLang="ja-JP" sz="1200" b="1" dirty="0">
                <a:effectLst/>
                <a:latin typeface="Calibri" panose="020F0502020204030204" pitchFamily="34" charset="0"/>
                <a:cs typeface="Tahoma" pitchFamily="34" charset="0"/>
                <a:sym typeface="Lucida Grande"/>
              </a:rPr>
              <a:t>data can be </a:t>
            </a:r>
            <a:r>
              <a:rPr kumimoji="0" lang="en-US" altLang="ja-JP" sz="1200" b="1" dirty="0" smtClean="0">
                <a:effectLst/>
                <a:latin typeface="Calibri" panose="020F0502020204030204" pitchFamily="34" charset="0"/>
                <a:cs typeface="Tahoma" pitchFamily="34" charset="0"/>
                <a:sym typeface="Lucida Grande"/>
              </a:rPr>
              <a:t>password-protected </a:t>
            </a:r>
            <a:r>
              <a:rPr kumimoji="0" lang="en-US" altLang="ja-JP" sz="1200" b="1" dirty="0">
                <a:effectLst/>
                <a:latin typeface="Calibri" panose="020F0502020204030204" pitchFamily="34" charset="0"/>
                <a:cs typeface="Tahoma" pitchFamily="34" charset="0"/>
                <a:sym typeface="Lucida Grande"/>
              </a:rPr>
              <a:t>and alteration detection helps ensure credibility of data.  </a:t>
            </a:r>
          </a:p>
        </p:txBody>
      </p:sp>
      <p:sp>
        <p:nvSpPr>
          <p:cNvPr id="40" name="正方形/長方形 14"/>
          <p:cNvSpPr/>
          <p:nvPr/>
        </p:nvSpPr>
        <p:spPr>
          <a:xfrm>
            <a:off x="4581830" y="1273648"/>
            <a:ext cx="3597855" cy="280709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algn="l">
              <a:lnSpc>
                <a:spcPts val="1600"/>
              </a:lnSpc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</a:rPr>
              <a:t>Prevention leakage of the video</a:t>
            </a:r>
            <a:endParaRPr lang="en-US" altLang="ja-JP" b="1" dirty="0">
              <a:effectLst/>
              <a:latin typeface="Calibri" panose="020F0502020204030204" pitchFamily="34" charset="0"/>
            </a:endParaRPr>
          </a:p>
        </p:txBody>
      </p:sp>
      <p:sp>
        <p:nvSpPr>
          <p:cNvPr id="41" name="正方形/長方形 40"/>
          <p:cNvSpPr/>
          <p:nvPr/>
        </p:nvSpPr>
        <p:spPr>
          <a:xfrm>
            <a:off x="4676772" y="2563478"/>
            <a:ext cx="2667001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l" defTabSz="914400" fontAlgn="base">
              <a:spcBef>
                <a:spcPct val="0"/>
              </a:spcBef>
              <a:spcAft>
                <a:spcPct val="0"/>
              </a:spcAft>
            </a:pPr>
            <a:r>
              <a:rPr kumimoji="1" lang="en-US" altLang="ja-JP" sz="1200" b="1" dirty="0" smtClean="0">
                <a:solidFill>
                  <a:srgbClr val="0A54A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</a:t>
            </a:r>
            <a:r>
              <a:rPr lang="en-US" altLang="ja-JP" sz="1200" b="1" dirty="0" smtClean="0">
                <a:solidFill>
                  <a:srgbClr val="0A54A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stream and video are encrypted by the module meet </a:t>
            </a:r>
            <a:r>
              <a:rPr lang="en-US" altLang="ja-JP" sz="1200" b="1" u="sng" dirty="0" smtClean="0">
                <a:solidFill>
                  <a:srgbClr val="0A54A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FIPS140-2 level 1 CAVP*</a:t>
            </a:r>
            <a:r>
              <a:rPr lang="en-US" altLang="ja-JP" sz="1200" b="1" dirty="0" smtClean="0">
                <a:solidFill>
                  <a:srgbClr val="0A54A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</a:t>
            </a:r>
            <a:r>
              <a:rPr kumimoji="1" lang="en-US" altLang="ja-JP" sz="1200" b="1" dirty="0" smtClean="0">
                <a:solidFill>
                  <a:srgbClr val="0A54A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Panasonic </a:t>
            </a:r>
            <a:r>
              <a:rPr kumimoji="1" lang="en-US" altLang="ja-JP" sz="1200" b="1" dirty="0">
                <a:solidFill>
                  <a:srgbClr val="0A54A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fully protect the </a:t>
            </a:r>
            <a:r>
              <a:rPr kumimoji="1" lang="en-US" altLang="ja-JP" sz="1200" b="1" dirty="0" smtClean="0">
                <a:solidFill>
                  <a:srgbClr val="0A54A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stream and the video on the End-to-End System.</a:t>
            </a:r>
            <a:endParaRPr kumimoji="1" lang="en-US" altLang="ja-JP" sz="1800" b="1" dirty="0" smtClean="0">
              <a:solidFill>
                <a:schemeClr val="tx2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0" algn="r"/>
            <a:r>
              <a:rPr lang="en-US" altLang="ja-JP" sz="105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*</a:t>
            </a:r>
            <a:r>
              <a:rPr lang="en-US" altLang="ja-JP" sz="105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Evaluated by WV-TW370P</a:t>
            </a:r>
            <a:endParaRPr kumimoji="1" lang="en-US" altLang="ja-JP" sz="1050" b="1" dirty="0">
              <a:solidFill>
                <a:schemeClr val="tx2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2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0144" y="998222"/>
            <a:ext cx="1219671" cy="1156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7142" y="3484213"/>
            <a:ext cx="1123961" cy="1065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5" name="正方形/長方形 44"/>
          <p:cNvSpPr/>
          <p:nvPr/>
        </p:nvSpPr>
        <p:spPr>
          <a:xfrm>
            <a:off x="5577059" y="4390625"/>
            <a:ext cx="356694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By using hash </a:t>
            </a:r>
            <a:r>
              <a:rPr lang="en-US" altLang="ja-JP" sz="12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value, can detect Video </a:t>
            </a:r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alteration.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543" y="3519768"/>
            <a:ext cx="966293" cy="654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正方形/長方形 5"/>
          <p:cNvSpPr/>
          <p:nvPr/>
        </p:nvSpPr>
        <p:spPr>
          <a:xfrm>
            <a:off x="5448133" y="1936186"/>
            <a:ext cx="309091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en-US" altLang="ja-JP" sz="10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*When using this function, you need optional licenses.</a:t>
            </a:r>
            <a:endParaRPr lang="ja-JP" altLang="en-US" sz="1000" b="1" dirty="0">
              <a:solidFill>
                <a:schemeClr val="tx2"/>
              </a:solidFill>
              <a:effectLst/>
              <a:latin typeface="Calibri" panose="020F0502020204030204" pitchFamily="34" charset="0"/>
              <a:cs typeface="Tahoma" panose="020B0604030504040204" pitchFamily="34" charset="0"/>
            </a:endParaRPr>
          </a:p>
        </p:txBody>
      </p:sp>
      <p:sp>
        <p:nvSpPr>
          <p:cNvPr id="23" name="正方形/長方形 22"/>
          <p:cNvSpPr/>
          <p:nvPr/>
        </p:nvSpPr>
        <p:spPr>
          <a:xfrm>
            <a:off x="136368" y="856470"/>
            <a:ext cx="3222782" cy="294302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marL="285750" indent="-285750" algn="l">
              <a:lnSpc>
                <a:spcPts val="1600"/>
              </a:lnSpc>
              <a:buFont typeface="Wingdings" panose="05000000000000000000" pitchFamily="2" charset="2"/>
              <a:buChar char="ü"/>
            </a:pPr>
            <a:r>
              <a:rPr lang="en-US" altLang="ja-JP" sz="2000" b="1" u="sng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Secure Communication</a:t>
            </a:r>
          </a:p>
        </p:txBody>
      </p:sp>
      <p:grpSp>
        <p:nvGrpSpPr>
          <p:cNvPr id="12" name="グループ化 11"/>
          <p:cNvGrpSpPr/>
          <p:nvPr/>
        </p:nvGrpSpPr>
        <p:grpSpPr>
          <a:xfrm>
            <a:off x="129551" y="1518019"/>
            <a:ext cx="2065829" cy="1113678"/>
            <a:chOff x="129551" y="1518019"/>
            <a:chExt cx="2065829" cy="1113678"/>
          </a:xfrm>
        </p:grpSpPr>
        <p:pic>
          <p:nvPicPr>
            <p:cNvPr id="28" name="Picture 3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9551" y="1518019"/>
              <a:ext cx="2065829" cy="11136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53356" y="2065890"/>
              <a:ext cx="626777" cy="2421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1072" y="3596361"/>
            <a:ext cx="1276413" cy="899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2858" y="3910014"/>
            <a:ext cx="62865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6" name="グループ化 15"/>
          <p:cNvGrpSpPr/>
          <p:nvPr/>
        </p:nvGrpSpPr>
        <p:grpSpPr>
          <a:xfrm>
            <a:off x="5805936" y="3758824"/>
            <a:ext cx="1258471" cy="595658"/>
            <a:chOff x="5805936" y="3758824"/>
            <a:chExt cx="1258471" cy="595658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05936" y="3798316"/>
              <a:ext cx="1149641" cy="5561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" name="Picture 4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75052" y="3758824"/>
              <a:ext cx="889355" cy="3525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6661" y="304588"/>
            <a:ext cx="1261614" cy="312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4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10</a:t>
            </a:fld>
            <a:endParaRPr lang="en-US" sz="1000" dirty="0">
              <a:latin typeface="Calibri" panose="020F0502020204030204" pitchFamily="34" charset="0"/>
            </a:endParaRPr>
          </a:p>
        </p:txBody>
      </p:sp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847" y="2282959"/>
            <a:ext cx="1839977" cy="1039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6293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タイトル 1"/>
          <p:cNvSpPr>
            <a:spLocks noGrp="1"/>
          </p:cNvSpPr>
          <p:nvPr>
            <p:ph type="title"/>
          </p:nvPr>
        </p:nvSpPr>
        <p:spPr>
          <a:xfrm>
            <a:off x="457497" y="132891"/>
            <a:ext cx="7674860" cy="52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en-US" altLang="ja-JP" b="1" dirty="0" smtClean="0"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Extreme Analytics</a:t>
            </a:r>
            <a:endParaRPr kumimoji="1" lang="ja-JP" altLang="en-US" b="1" dirty="0">
              <a:latin typeface="Calibri" panose="020F0502020204030204" pitchFamily="34" charset="0"/>
              <a:ea typeface="Meiryo UI" panose="020B0604030504040204" pitchFamily="50" charset="-128"/>
              <a:cs typeface="Meiryo UI" panose="020B0604030504040204" pitchFamily="50" charset="-128"/>
            </a:endParaRPr>
          </a:p>
        </p:txBody>
      </p:sp>
      <p:pic>
        <p:nvPicPr>
          <p:cNvPr id="38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33992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正方形/長方形 75"/>
          <p:cNvSpPr/>
          <p:nvPr/>
        </p:nvSpPr>
        <p:spPr>
          <a:xfrm>
            <a:off x="74020" y="835690"/>
            <a:ext cx="4503817" cy="277888"/>
          </a:xfrm>
          <a:prstGeom prst="rect">
            <a:avLst/>
          </a:prstGeom>
          <a:noFill/>
        </p:spPr>
        <p:txBody>
          <a:bodyPr wrap="square" lIns="0" tIns="36000" rIns="0" bIns="36000" anchor="b">
            <a:spAutoFit/>
          </a:bodyPr>
          <a:lstStyle/>
          <a:p>
            <a:pPr marL="285750" indent="-285750" algn="l">
              <a:lnSpc>
                <a:spcPts val="1600"/>
              </a:lnSpc>
              <a:buFont typeface="Wingdings" panose="05000000000000000000" pitchFamily="2" charset="2"/>
              <a:buChar char="ü"/>
            </a:pPr>
            <a:r>
              <a:rPr lang="en-US" altLang="ja-JP" sz="2000" b="1" u="sng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Behavior Analysis / Privacy </a:t>
            </a:r>
            <a:r>
              <a:rPr lang="en-US" altLang="ja-JP" sz="2000" b="1" u="sng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Protection</a:t>
            </a:r>
            <a:endParaRPr lang="en-US" altLang="ja-JP" sz="2000" b="1" dirty="0"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2" name="グループ化 1"/>
          <p:cNvGrpSpPr/>
          <p:nvPr/>
        </p:nvGrpSpPr>
        <p:grpSpPr>
          <a:xfrm>
            <a:off x="267927" y="1208164"/>
            <a:ext cx="3113561" cy="3541810"/>
            <a:chOff x="400131" y="1208164"/>
            <a:chExt cx="3113561" cy="3541810"/>
          </a:xfrm>
        </p:grpSpPr>
        <p:sp>
          <p:nvSpPr>
            <p:cNvPr id="35" name="Slide Number Placeholder 8"/>
            <p:cNvSpPr txBox="1">
              <a:spLocks/>
            </p:cNvSpPr>
            <p:nvPr/>
          </p:nvSpPr>
          <p:spPr>
            <a:xfrm>
              <a:off x="3261463" y="3540537"/>
              <a:ext cx="252229" cy="136602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txBody>
            <a:bodyPr vert="horz" lIns="91440" tIns="45720" rIns="91440" bIns="45720" rtlCol="0" anchor="ctr"/>
            <a:lstStyle>
              <a:defPPr>
                <a:defRPr lang="ja-JP"/>
              </a:defPPr>
              <a:lvl1pPr algn="r" rtl="0" fontAlgn="base">
                <a:spcBef>
                  <a:spcPct val="0"/>
                </a:spcBef>
                <a:spcAft>
                  <a:spcPct val="0"/>
                </a:spcAft>
                <a:defRPr kumimoji="1" sz="1200" kern="12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itchFamily="34" charset="0"/>
                  <a:ea typeface="HGPｺﾞｼｯｸE" pitchFamily="50" charset="-128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defRPr kumimoji="1" sz="1400" kern="12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itchFamily="34" charset="0"/>
                  <a:ea typeface="HGPｺﾞｼｯｸE" pitchFamily="50" charset="-128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defRPr kumimoji="1" sz="1400" kern="12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itchFamily="34" charset="0"/>
                  <a:ea typeface="HGPｺﾞｼｯｸE" pitchFamily="50" charset="-128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defRPr kumimoji="1" sz="1400" kern="12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itchFamily="34" charset="0"/>
                  <a:ea typeface="HGPｺﾞｼｯｸE" pitchFamily="50" charset="-128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defRPr kumimoji="1" sz="1400" kern="12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itchFamily="34" charset="0"/>
                  <a:ea typeface="HGPｺﾞｼｯｸE" pitchFamily="50" charset="-128"/>
                  <a:cs typeface="+mn-cs"/>
                </a:defRPr>
              </a:lvl5pPr>
              <a:lvl6pPr marL="2286000" algn="l" defTabSz="914400" rtl="0" eaLnBrk="1" latinLnBrk="0" hangingPunct="1">
                <a:defRPr kumimoji="1" sz="1400" kern="12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itchFamily="34" charset="0"/>
                  <a:ea typeface="HGPｺﾞｼｯｸE" pitchFamily="50" charset="-128"/>
                  <a:cs typeface="+mn-cs"/>
                </a:defRPr>
              </a:lvl6pPr>
              <a:lvl7pPr marL="2743200" algn="l" defTabSz="914400" rtl="0" eaLnBrk="1" latinLnBrk="0" hangingPunct="1">
                <a:defRPr kumimoji="1" sz="1400" kern="12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itchFamily="34" charset="0"/>
                  <a:ea typeface="HGPｺﾞｼｯｸE" pitchFamily="50" charset="-128"/>
                  <a:cs typeface="+mn-cs"/>
                </a:defRPr>
              </a:lvl7pPr>
              <a:lvl8pPr marL="3200400" algn="l" defTabSz="914400" rtl="0" eaLnBrk="1" latinLnBrk="0" hangingPunct="1">
                <a:defRPr kumimoji="1" sz="1400" kern="12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itchFamily="34" charset="0"/>
                  <a:ea typeface="HGPｺﾞｼｯｸE" pitchFamily="50" charset="-128"/>
                  <a:cs typeface="+mn-cs"/>
                </a:defRPr>
              </a:lvl8pPr>
              <a:lvl9pPr marL="3657600" algn="l" defTabSz="914400" rtl="0" eaLnBrk="1" latinLnBrk="0" hangingPunct="1">
                <a:defRPr kumimoji="1" sz="1400" kern="12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itchFamily="34" charset="0"/>
                  <a:ea typeface="HGPｺﾞｼｯｸE" pitchFamily="50" charset="-128"/>
                  <a:cs typeface="+mn-cs"/>
                </a:defRPr>
              </a:lvl9pPr>
            </a:lstStyle>
            <a:p>
              <a:pPr algn="ctr"/>
              <a:fld id="{0BED32BD-2AB6-2D40-A7A5-FA318B8F471B}" type="slidenum">
                <a:rPr lang="en-US" sz="1000" smtClean="0">
                  <a:latin typeface="Calibri" panose="020F0502020204030204" pitchFamily="34" charset="0"/>
                </a:rPr>
                <a:pPr algn="ctr"/>
                <a:t>11</a:t>
              </a:fld>
              <a:endParaRPr lang="en-US" sz="1000" dirty="0">
                <a:latin typeface="Calibri" panose="020F0502020204030204" pitchFamily="34" charset="0"/>
              </a:endParaRPr>
            </a:p>
          </p:txBody>
        </p:sp>
        <p:pic>
          <p:nvPicPr>
            <p:cNvPr id="30" name="Picture 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1505"/>
            <a:stretch>
              <a:fillRect/>
            </a:stretch>
          </p:blipFill>
          <p:spPr bwMode="auto">
            <a:xfrm>
              <a:off x="400131" y="1208164"/>
              <a:ext cx="2950402" cy="27732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2" name="正方形/長方形 21"/>
            <p:cNvSpPr>
              <a:spLocks noChangeArrowheads="1"/>
            </p:cNvSpPr>
            <p:nvPr/>
          </p:nvSpPr>
          <p:spPr bwMode="auto">
            <a:xfrm>
              <a:off x="607435" y="4165243"/>
              <a:ext cx="2439650" cy="5847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91398" tIns="45698" rIns="91398" bIns="45698">
              <a:spAutoFit/>
            </a:bodyPr>
            <a:lstStyle/>
            <a:p>
              <a:pPr algn="ctr">
                <a:defRPr/>
              </a:pPr>
              <a:r>
                <a:rPr lang="en-US" altLang="ja-JP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Analyze high-traffic and</a:t>
              </a:r>
              <a:r>
                <a:rPr lang="ja-JP" altLang="en-US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　</a:t>
              </a:r>
              <a:r>
                <a:rPr lang="en-US" altLang="ja-JP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/>
              </a:r>
              <a:br>
                <a:rPr lang="en-US" altLang="ja-JP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</a:br>
              <a:r>
                <a:rPr lang="en-US" altLang="ja-JP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long-stay zones</a:t>
              </a:r>
              <a:endParaRPr lang="ja-JP" altLang="ja-JP" sz="1600" dirty="0">
                <a:solidFill>
                  <a:srgbClr val="0000FF"/>
                </a:solidFill>
                <a:effectLst/>
                <a:latin typeface="Calibri" panose="020F0502020204030204" pitchFamily="34" charset="0"/>
              </a:endParaRPr>
            </a:p>
          </p:txBody>
        </p:sp>
        <p:sp>
          <p:nvSpPr>
            <p:cNvPr id="33" name="正方形/長方形 55"/>
            <p:cNvSpPr>
              <a:spLocks noChangeArrowheads="1"/>
            </p:cNvSpPr>
            <p:nvPr/>
          </p:nvSpPr>
          <p:spPr bwMode="auto">
            <a:xfrm>
              <a:off x="455704" y="3896580"/>
              <a:ext cx="2743112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1pPr>
              <a:lvl2pPr marL="742950" indent="-28575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2pPr>
              <a:lvl3pPr marL="11430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3pPr>
              <a:lvl4pPr marL="16002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4pPr>
              <a:lvl5pPr marL="20574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9pPr>
            </a:lstStyle>
            <a:p>
              <a:pPr algn="ctr" eaLnBrk="1" hangingPunct="1"/>
              <a:r>
                <a:rPr lang="en-US" altLang="ja-JP" sz="2000" b="1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Heat Mapping</a:t>
              </a:r>
            </a:p>
          </p:txBody>
        </p:sp>
      </p:grpSp>
      <p:grpSp>
        <p:nvGrpSpPr>
          <p:cNvPr id="4" name="グループ化 3"/>
          <p:cNvGrpSpPr/>
          <p:nvPr/>
        </p:nvGrpSpPr>
        <p:grpSpPr>
          <a:xfrm>
            <a:off x="6227645" y="1267844"/>
            <a:ext cx="2872284" cy="3455187"/>
            <a:chOff x="6359849" y="1267844"/>
            <a:chExt cx="2872284" cy="3455187"/>
          </a:xfrm>
        </p:grpSpPr>
        <p:pic>
          <p:nvPicPr>
            <p:cNvPr id="36" name="Picture 2" descr="\\192.168.15.33\psn\PSN仕事_2014\01_セキュリティカメラ\ISCwest用PPT\PSNより\150407_チェックバック\to 日本SPセンター\After 00010822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801097" y="2758515"/>
              <a:ext cx="2016610" cy="12228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7" name="Picture 3" descr="\\192.168.15.33\psn\PSN仕事_2014\01_セキュリティカメラ\ISCwest用PPT\PSNより\150407_チェックバック\to 日本SPセンター\Before 00010822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783306" y="1267844"/>
              <a:ext cx="2034401" cy="12321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0" name="二等辺三角形 39"/>
            <p:cNvSpPr/>
            <p:nvPr/>
          </p:nvSpPr>
          <p:spPr>
            <a:xfrm rot="10800000">
              <a:off x="7695269" y="2562362"/>
              <a:ext cx="317665" cy="170823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ja-JP" altLang="en-US" dirty="0"/>
            </a:p>
          </p:txBody>
        </p:sp>
        <p:sp>
          <p:nvSpPr>
            <p:cNvPr id="46" name="正方形/長方形 55"/>
            <p:cNvSpPr>
              <a:spLocks noChangeArrowheads="1"/>
            </p:cNvSpPr>
            <p:nvPr/>
          </p:nvSpPr>
          <p:spPr bwMode="auto">
            <a:xfrm>
              <a:off x="6399664" y="3934425"/>
              <a:ext cx="2832469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altLang="ja-JP" sz="2000" b="1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  <a:ea typeface="ＭＳ Ｐゴシック" panose="020B0600070205080204" pitchFamily="50" charset="-128"/>
                </a:rPr>
                <a:t>Moving </a:t>
              </a:r>
              <a:r>
                <a:rPr lang="en-US" altLang="ja-JP" sz="2000" b="1" dirty="0" smtClean="0">
                  <a:solidFill>
                    <a:srgbClr val="0000FF"/>
                  </a:solidFill>
                  <a:effectLst/>
                  <a:latin typeface="Calibri" panose="020F0502020204030204" pitchFamily="34" charset="0"/>
                  <a:ea typeface="ＭＳ Ｐゴシック" panose="020B0600070205080204" pitchFamily="50" charset="-128"/>
                </a:rPr>
                <a:t>Object  </a:t>
              </a:r>
              <a:r>
                <a:rPr lang="en-US" altLang="ja-JP" sz="2000" b="1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  <a:ea typeface="ＭＳ Ｐゴシック" panose="020B0600070205080204" pitchFamily="50" charset="-128"/>
                </a:rPr>
                <a:t>Removal</a:t>
              </a:r>
            </a:p>
          </p:txBody>
        </p:sp>
        <p:sp>
          <p:nvSpPr>
            <p:cNvPr id="47" name="Rectangle 3"/>
            <p:cNvSpPr>
              <a:spLocks noChangeArrowheads="1"/>
            </p:cNvSpPr>
            <p:nvPr/>
          </p:nvSpPr>
          <p:spPr bwMode="auto">
            <a:xfrm>
              <a:off x="6359849" y="4230588"/>
              <a:ext cx="2777351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0" tIns="0" rIns="0" bIns="0" anchor="ctr">
              <a:spAutoFit/>
            </a:bodyPr>
            <a:lstStyle/>
            <a:p>
              <a:pPr algn="ctr">
                <a:defRPr/>
              </a:pPr>
              <a:r>
                <a:rPr lang="en-US" altLang="ja-JP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  <a:ea typeface="ＭＳ Ｐゴシック" pitchFamily="50" charset="-128"/>
                </a:rPr>
                <a:t>Remove people and </a:t>
              </a:r>
              <a:r>
                <a:rPr lang="en-US" altLang="ja-JP" sz="1600" dirty="0" smtClean="0">
                  <a:solidFill>
                    <a:srgbClr val="0000FF"/>
                  </a:solidFill>
                  <a:effectLst/>
                  <a:latin typeface="Calibri" panose="020F0502020204030204" pitchFamily="34" charset="0"/>
                  <a:ea typeface="ＭＳ Ｐゴシック" pitchFamily="50" charset="-128"/>
                </a:rPr>
                <a:t>moving</a:t>
              </a:r>
            </a:p>
            <a:p>
              <a:pPr algn="ctr">
                <a:defRPr/>
              </a:pPr>
              <a:r>
                <a:rPr lang="en-US" altLang="ja-JP" sz="1600" dirty="0" smtClean="0">
                  <a:solidFill>
                    <a:srgbClr val="0000FF"/>
                  </a:solidFill>
                  <a:effectLst/>
                  <a:latin typeface="Calibri" panose="020F0502020204030204" pitchFamily="34" charset="0"/>
                  <a:ea typeface="ＭＳ Ｐゴシック" pitchFamily="50" charset="-128"/>
                </a:rPr>
                <a:t> </a:t>
              </a:r>
              <a:r>
                <a:rPr lang="en-US" altLang="ja-JP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  <a:ea typeface="ＭＳ Ｐゴシック" pitchFamily="50" charset="-128"/>
                </a:rPr>
                <a:t>objects from the video</a:t>
              </a:r>
            </a:p>
          </p:txBody>
        </p:sp>
      </p:grpSp>
      <p:grpSp>
        <p:nvGrpSpPr>
          <p:cNvPr id="3" name="グループ化 2"/>
          <p:cNvGrpSpPr/>
          <p:nvPr/>
        </p:nvGrpSpPr>
        <p:grpSpPr>
          <a:xfrm>
            <a:off x="3348437" y="1267844"/>
            <a:ext cx="2730743" cy="3482130"/>
            <a:chOff x="3480641" y="1267844"/>
            <a:chExt cx="2730743" cy="3482130"/>
          </a:xfrm>
        </p:grpSpPr>
        <p:sp>
          <p:nvSpPr>
            <p:cNvPr id="49" name="Rectangle 3"/>
            <p:cNvSpPr>
              <a:spLocks noChangeArrowheads="1"/>
            </p:cNvSpPr>
            <p:nvPr/>
          </p:nvSpPr>
          <p:spPr bwMode="auto">
            <a:xfrm>
              <a:off x="3698620" y="4257531"/>
              <a:ext cx="2123757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0" tIns="0" rIns="0" bIns="0" anchor="ctr">
              <a:spAutoFit/>
            </a:bodyPr>
            <a:lstStyle/>
            <a:p>
              <a:pPr algn="ctr">
                <a:defRPr/>
              </a:pPr>
              <a:r>
                <a:rPr lang="en-US" altLang="ja-JP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Take a head count </a:t>
              </a:r>
            </a:p>
            <a:p>
              <a:pPr algn="ctr">
                <a:defRPr/>
              </a:pPr>
              <a:r>
                <a:rPr lang="en-US" altLang="ja-JP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of</a:t>
              </a:r>
              <a:r>
                <a:rPr lang="ja-JP" altLang="en-US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 </a:t>
              </a:r>
              <a:r>
                <a:rPr lang="en-US" altLang="ja-JP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visitors</a:t>
              </a:r>
            </a:p>
          </p:txBody>
        </p:sp>
        <p:sp>
          <p:nvSpPr>
            <p:cNvPr id="69" name="正方形/長方形 55"/>
            <p:cNvSpPr>
              <a:spLocks noChangeArrowheads="1"/>
            </p:cNvSpPr>
            <p:nvPr/>
          </p:nvSpPr>
          <p:spPr bwMode="auto">
            <a:xfrm>
              <a:off x="3480641" y="3947032"/>
              <a:ext cx="2559716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1pPr>
              <a:lvl2pPr marL="742950" indent="-28575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2pPr>
              <a:lvl3pPr marL="11430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3pPr>
              <a:lvl4pPr marL="16002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4pPr>
              <a:lvl5pPr marL="20574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9pPr>
            </a:lstStyle>
            <a:p>
              <a:pPr algn="ctr" eaLnBrk="1" hangingPunct="1"/>
              <a:r>
                <a:rPr lang="en-US" altLang="ja-JP" sz="2000" b="1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People Counting</a:t>
              </a:r>
            </a:p>
          </p:txBody>
        </p:sp>
        <p:pic>
          <p:nvPicPr>
            <p:cNvPr id="70" name="Picture 2" descr="C:\Users\6744176\AppData\Local\Microsoft\Windows\Temporary Internet Files\Content.Outlook\TYT8K48F\People Counting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14760" y="1267844"/>
              <a:ext cx="2696624" cy="27135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1" name="正方形/長方形 70"/>
          <p:cNvSpPr/>
          <p:nvPr/>
        </p:nvSpPr>
        <p:spPr>
          <a:xfrm>
            <a:off x="4597493" y="835691"/>
            <a:ext cx="3499901" cy="277888"/>
          </a:xfrm>
          <a:prstGeom prst="rect">
            <a:avLst/>
          </a:prstGeom>
          <a:noFill/>
        </p:spPr>
        <p:txBody>
          <a:bodyPr wrap="square" lIns="0" tIns="36000" rIns="0" bIns="36000" anchor="b">
            <a:spAutoFit/>
          </a:bodyPr>
          <a:lstStyle/>
          <a:p>
            <a:pPr algn="l">
              <a:lnSpc>
                <a:spcPts val="1600"/>
              </a:lnSpc>
            </a:pPr>
            <a:r>
              <a:rPr lang="en-US" altLang="ja-JP" sz="16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*With plug-in software WV-SAE200</a:t>
            </a:r>
            <a:endParaRPr lang="en-US" altLang="ja-JP" sz="1600" b="1" dirty="0">
              <a:solidFill>
                <a:schemeClr val="tx2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1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11</a:t>
            </a:fld>
            <a:endParaRPr lang="en-US" sz="1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7503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Extreme </a:t>
            </a:r>
            <a:r>
              <a:rPr lang="en-US" altLang="ja-JP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Analytics - </a:t>
            </a:r>
            <a:r>
              <a:rPr lang="en-US" altLang="ja-JP" sz="2000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Intelligent VMD</a:t>
            </a:r>
            <a:endParaRPr lang="ja-JP" altLang="en-US" sz="2000" b="1" dirty="0"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正方形/長方形 3"/>
          <p:cNvSpPr/>
          <p:nvPr/>
        </p:nvSpPr>
        <p:spPr>
          <a:xfrm>
            <a:off x="124801" y="809144"/>
            <a:ext cx="9019199" cy="277888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algn="l">
              <a:lnSpc>
                <a:spcPts val="1600"/>
              </a:lnSpc>
            </a:pPr>
            <a:r>
              <a:rPr lang="en-US" altLang="ja-JP" sz="1600" b="1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Detect various abnormal behavior of </a:t>
            </a:r>
            <a:r>
              <a:rPr lang="en-US" altLang="ja-JP" sz="1600" b="1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person by Optional intelligent VMD (i-VMD) software WV- SAE200</a:t>
            </a:r>
            <a:endParaRPr lang="en-US" altLang="ja-JP" sz="1600" b="1" dirty="0"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7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C:\Users\3980033\Pictures\vlcsnap-2017-03-31-18h07m43s528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038" b="11667"/>
          <a:stretch/>
        </p:blipFill>
        <p:spPr bwMode="auto">
          <a:xfrm>
            <a:off x="234970" y="1087032"/>
            <a:ext cx="8609624" cy="367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12</a:t>
            </a:fld>
            <a:endParaRPr lang="en-US" sz="1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7390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kern="0" dirty="0" smtClean="0">
                <a:solidFill>
                  <a:srgbClr val="FFFFFF"/>
                </a:solidFill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Specifications</a:t>
            </a:r>
            <a:endParaRPr lang="en-US" b="1" dirty="0"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aphicFrame>
        <p:nvGraphicFramePr>
          <p:cNvPr id="15" name="表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9724130"/>
              </p:ext>
            </p:extLst>
          </p:nvPr>
        </p:nvGraphicFramePr>
        <p:xfrm>
          <a:off x="68580" y="766283"/>
          <a:ext cx="8973856" cy="3986781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2115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91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984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501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59461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63357">
                <a:tc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ja-JP" altLang="en-US" sz="105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105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ＭＳ Ｐゴシック" pitchFamily="50" charset="-128"/>
                          <a:cs typeface="Tahoma" panose="020B0604030504040204" pitchFamily="34" charset="0"/>
                        </a:rPr>
                        <a:t>WV-SFN480</a:t>
                      </a:r>
                      <a:endParaRPr kumimoji="1" lang="ja-JP" altLang="en-US" sz="105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105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WV-X4170</a:t>
                      </a:r>
                      <a:endParaRPr kumimoji="1" lang="ja-JP" altLang="en-US" sz="105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105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WV-X4171</a:t>
                      </a:r>
                      <a:endParaRPr kumimoji="1" lang="ja-JP" altLang="en-US" sz="105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5911">
                <a:tc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Image sensor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1 / 2”  type MOS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5911">
                <a:tc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Max. video resolution (pixel)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2992x2992  (Fish eye)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5911">
                <a:tc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Max. frame rate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15 fps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30 fps </a:t>
                      </a:r>
                      <a:r>
                        <a:rPr kumimoji="1" lang="en-US" altLang="ja-JP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*Max.15 fps at super Dynamic ON  mode</a:t>
                      </a:r>
                      <a:endParaRPr kumimoji="1" lang="ja-JP" altLang="en-US" sz="7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lang="ja-JP" altLang="en-US" dirty="0"/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5911">
                <a:tc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Video Compression</a:t>
                      </a: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H.264/MJPEG</a:t>
                      </a:r>
                    </a:p>
                  </a:txBody>
                  <a:tcPr marL="45720" marR="45720" marT="18288" marB="18288" anchor="ctr" horzOverflow="overflow"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H.265/H.264/MJPEG</a:t>
                      </a: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lang="ja-JP" altLang="en-US" dirty="0"/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5911">
                <a:tc row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Minimum Illumination</a:t>
                      </a:r>
                      <a:r>
                        <a:rPr kumimoji="1" lang="en-US" altLang="ja-JP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 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Color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0.3lx @F1.9, shutter speed 1/30         0.02 lx @F1.9,  shutter speed 16/30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01111">
                <a:tc v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B/W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0.2lx @F1.9, shutter speed 1/30         0.01 lx @F1.9,  shutter speed 16/30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286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Angular Field of View  </a:t>
                      </a: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kern="1200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H. / V.</a:t>
                      </a:r>
                      <a:endParaRPr kumimoji="1" lang="en-US" altLang="ja-JP" sz="900" b="1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180°/  180°</a:t>
                      </a: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91458" marR="91458" marT="27432" marB="18288" anchor="ctr" horzOverflow="overflow"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183°/  183°</a:t>
                      </a: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91458" marR="91458" marT="27432" marB="18288" anchor="ctr" horzOverflow="overflow"/>
                </a:tc>
                <a:tc hMerge="1">
                  <a:txBody>
                    <a:bodyPr/>
                    <a:lstStyle/>
                    <a:p>
                      <a:endParaRPr lang="ja-JP" altLang="en-US" dirty="0"/>
                    </a:p>
                  </a:txBody>
                  <a:tcPr marL="91458" marR="91458" marT="27432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5911">
                <a:tc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Audio Compression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ＭＳ Ｐゴシック" pitchFamily="50" charset="-128"/>
                          <a:cs typeface="Tahoma" pitchFamily="34" charset="0"/>
                        </a:rPr>
                        <a:t>G.726, G.711, AAC-LC</a:t>
                      </a: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5911">
                <a:tc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SD memory card slot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1slot  (SDXC/SDHC/SD)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85911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Zoom Ratio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Digital zoom (x1, x2, x4)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85911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Wide dynamic range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ＭＳ Ｐゴシック" pitchFamily="50" charset="-128"/>
                          <a:cs typeface="Tahoma" pitchFamily="34" charset="0"/>
                        </a:rPr>
                        <a:t>84dB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ＭＳ Ｐゴシック" pitchFamily="50" charset="-128"/>
                          <a:cs typeface="Tahoma" pitchFamily="34" charset="0"/>
                        </a:rPr>
                        <a:t>Super dynamic 108dB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lang="ja-JP" altLang="en-US" dirty="0"/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85911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Intelligent Auto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-</a:t>
                      </a:r>
                    </a:p>
                  </a:txBody>
                  <a:tcPr marL="45720" marR="45720" marT="18288" marB="18288" anchor="ctr" horzOverflow="overflow"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Yes</a:t>
                      </a: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lang="ja-JP" altLang="en-US" dirty="0"/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85911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Smart coding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Yes</a:t>
                      </a:r>
                    </a:p>
                  </a:txBody>
                  <a:tcPr marL="45720" marR="45720" marT="18288" marB="18288" anchor="ctr" horzOverflow="overflow"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Yes (with Frame rate control)</a:t>
                      </a: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lang="ja-JP" altLang="en-US" dirty="0"/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85911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Secure communication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-</a:t>
                      </a:r>
                    </a:p>
                  </a:txBody>
                  <a:tcPr marL="45720" marR="45720" marT="18288" marB="18288" anchor="ctr" horzOverflow="overflow"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FIPS 140-2 Level 1 compliant</a:t>
                      </a: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lang="ja-JP" altLang="en-US" dirty="0"/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28688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External I/O Terminals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ALM IN 1 (Auto time adjustment) (x1),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ALM IN 2 (ALARM OUT) (x1), ALM IN 3 (AUX OUT) (x1)</a:t>
                      </a: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-</a:t>
                      </a: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ALM IN 1 (Auto time adjustment) (x1),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ALM IN 2 (ALARM OUT) (x1), ALM IN 3 (AUX OUT) (x1)</a:t>
                      </a: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13406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Audio input / output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it-IT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ø3.5 mm stereo mini jack x 1 /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it-IT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ø3.5 mm stereo mini jack x1</a:t>
                      </a: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it-IT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-</a:t>
                      </a: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it-IT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ø3.5 mm stereo mini jack x 1 /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it-IT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 ø3.5 mm stereo mini jack x1</a:t>
                      </a: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13405">
                <a:tc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Ambient Operating Temperature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-10°C ~ +50°C  (14 °F ~ +122 °F)</a:t>
                      </a: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0°C ~ +40°C  (32 °F ~ +104 °F)</a:t>
                      </a: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-10°C ~ +50°C  (14 °F ~ +122 °F)</a:t>
                      </a: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76553">
                <a:tc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Dimension (mm) / Mass(approx.)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pt-BR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ø150 mm × 52.1 mm (H)  /  Approx. 480 g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pt-BR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ø150 mm × 49.5 mm (H)  / Approx. 400 g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pt-BR" altLang="ja-JP" sz="9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A54A0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ø150 mm × 49.5 mm (H)  / Approx. 420 g</a:t>
                      </a:r>
                      <a:endParaRPr lang="ja-JP" altLang="en-US" dirty="0"/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</a:tbl>
          </a:graphicData>
        </a:graphic>
      </p:graphicFrame>
      <p:pic>
        <p:nvPicPr>
          <p:cNvPr id="8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13</a:t>
            </a:fld>
            <a:endParaRPr lang="en-US" sz="1000" dirty="0">
              <a:latin typeface="Calibri" panose="020F0502020204030204" pitchFamily="34" charset="0"/>
            </a:endParaRPr>
          </a:p>
        </p:txBody>
      </p:sp>
      <p:sp>
        <p:nvSpPr>
          <p:cNvPr id="3" name="正方形/長方形 2"/>
          <p:cNvSpPr/>
          <p:nvPr/>
        </p:nvSpPr>
        <p:spPr>
          <a:xfrm>
            <a:off x="4282440" y="762526"/>
            <a:ext cx="4759996" cy="23745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3946782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0857" y="3050544"/>
            <a:ext cx="2159422" cy="1386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テキスト ボックス 21"/>
          <p:cNvSpPr txBox="1"/>
          <p:nvPr/>
        </p:nvSpPr>
        <p:spPr>
          <a:xfrm>
            <a:off x="367720" y="826344"/>
            <a:ext cx="6975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ja-JP" sz="2000" b="1" dirty="0" smtClean="0">
                <a:effectLst/>
                <a:latin typeface="Calibri" panose="020F0502020204030204" pitchFamily="34" charset="0"/>
              </a:rPr>
              <a:t>Those cameras are suitable under the extreme conditions </a:t>
            </a:r>
          </a:p>
        </p:txBody>
      </p:sp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Applications</a:t>
            </a:r>
            <a:endParaRPr lang="en-US" b="1" dirty="0"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" name="Picture 5" descr="C:\Users\3930041\Documents\FY14\Promotion\Video\Heatmap Video用素材\1-3,5-2 静止画素材\Fotolia_2830733_X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6172" y="2642459"/>
            <a:ext cx="2410445" cy="1606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14</a:t>
            </a:fld>
            <a:endParaRPr lang="en-US" sz="1000" dirty="0">
              <a:latin typeface="Calibri" panose="020F0502020204030204" pitchFamily="34" charset="0"/>
            </a:endParaRPr>
          </a:p>
        </p:txBody>
      </p:sp>
      <p:pic>
        <p:nvPicPr>
          <p:cNvPr id="9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5656" y="1874832"/>
            <a:ext cx="2561561" cy="1175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969" y="2240853"/>
            <a:ext cx="2485668" cy="1145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675" y="1374261"/>
            <a:ext cx="1909536" cy="1198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テキスト ボックス 16"/>
          <p:cNvSpPr txBox="1"/>
          <p:nvPr/>
        </p:nvSpPr>
        <p:spPr>
          <a:xfrm>
            <a:off x="199646" y="1188215"/>
            <a:ext cx="3439138" cy="2908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95350" indent="-261938" algn="l">
              <a:lnSpc>
                <a:spcPct val="150000"/>
              </a:lnSpc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</a:rPr>
              <a:t>Retails / Shopping mall</a:t>
            </a:r>
            <a:endParaRPr lang="en-US" altLang="ja-JP" sz="1600" b="1" dirty="0">
              <a:effectLst/>
              <a:latin typeface="Calibri" panose="020F0502020204030204" pitchFamily="34" charset="0"/>
            </a:endParaRPr>
          </a:p>
          <a:p>
            <a:pPr marL="895350" indent="-261938" algn="l">
              <a:lnSpc>
                <a:spcPct val="150000"/>
              </a:lnSpc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</a:rPr>
              <a:t>Airport</a:t>
            </a:r>
          </a:p>
          <a:p>
            <a:pPr marL="895350" indent="-261938" algn="l">
              <a:lnSpc>
                <a:spcPct val="150000"/>
              </a:lnSpc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</a:rPr>
              <a:t>Subway</a:t>
            </a:r>
          </a:p>
          <a:p>
            <a:pPr marL="895350" indent="-261938" algn="l">
              <a:lnSpc>
                <a:spcPct val="150000"/>
              </a:lnSpc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</a:rPr>
              <a:t>Bank</a:t>
            </a:r>
          </a:p>
          <a:p>
            <a:pPr marL="895350" indent="-261938" algn="l">
              <a:lnSpc>
                <a:spcPct val="150000"/>
              </a:lnSpc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</a:rPr>
              <a:t>Education / Hospitals</a:t>
            </a:r>
          </a:p>
          <a:p>
            <a:pPr marL="895350" indent="-261938" algn="l">
              <a:lnSpc>
                <a:spcPct val="150000"/>
              </a:lnSpc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</a:rPr>
              <a:t>Buildings</a:t>
            </a:r>
          </a:p>
          <a:p>
            <a:pPr marL="895350" indent="-261938" algn="l">
              <a:lnSpc>
                <a:spcPct val="150000"/>
              </a:lnSpc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</a:rPr>
              <a:t>Logistics          </a:t>
            </a:r>
            <a:r>
              <a:rPr lang="en-US" altLang="ja-JP" sz="1600" b="1" dirty="0">
                <a:effectLst/>
                <a:latin typeface="Calibri" panose="020F0502020204030204" pitchFamily="34" charset="0"/>
              </a:rPr>
              <a:t>and more. </a:t>
            </a:r>
          </a:p>
        </p:txBody>
      </p:sp>
    </p:spTree>
    <p:extLst>
      <p:ext uri="{BB962C8B-B14F-4D97-AF65-F5344CB8AC3E}">
        <p14:creationId xmlns:p14="http://schemas.microsoft.com/office/powerpoint/2010/main" val="369118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6388" y="2217738"/>
            <a:ext cx="3451225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760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3ff3bc49f048c1ff29fe4310f4d0872742769a4"/>
</p:tagLst>
</file>

<file path=ppt/theme/theme1.xml><?xml version="1.0" encoding="utf-8"?>
<a:theme xmlns:a="http://schemas.openxmlformats.org/drawingml/2006/main" name="Office Theme">
  <a:themeElements>
    <a:clrScheme name="Panasonic Business 1">
      <a:dk1>
        <a:srgbClr val="0A54A0"/>
      </a:dk1>
      <a:lt1>
        <a:sysClr val="window" lastClr="FFFFFF"/>
      </a:lt1>
      <a:dk2>
        <a:srgbClr val="000000"/>
      </a:dk2>
      <a:lt2>
        <a:srgbClr val="176AB7"/>
      </a:lt2>
      <a:accent1>
        <a:srgbClr val="14A6DB"/>
      </a:accent1>
      <a:accent2>
        <a:srgbClr val="D90066"/>
      </a:accent2>
      <a:accent3>
        <a:srgbClr val="ED9908"/>
      </a:accent3>
      <a:accent4>
        <a:srgbClr val="B8D108"/>
      </a:accent4>
      <a:accent5>
        <a:srgbClr val="118FBA"/>
      </a:accent5>
      <a:accent6>
        <a:srgbClr val="C50F24"/>
      </a:accent6>
      <a:hlink>
        <a:srgbClr val="0D6A77"/>
      </a:hlink>
      <a:folHlink>
        <a:srgbClr val="471A4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Public テンプレート">
  <a:themeElements>
    <a:clrScheme name="Panasonic SSBD Presentation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2_標準デザイン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ja-JP" alt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HGPｺﾞｼｯｸE" pitchFamily="50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ja-JP" alt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HGPｺﾞｼｯｸE" pitchFamily="50" charset="-128"/>
          </a:defRPr>
        </a:defPPr>
      </a:lstStyle>
    </a:lnDef>
  </a:objectDefaults>
  <a:extraClrSchemeLst>
    <a:extraClrScheme>
      <a:clrScheme name="2_標準デザイン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標準デザイン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標準デザイン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標準デザイン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標準デザイン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標準デザイン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標準デザイン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標準デザイン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標準デザイン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標準デザイン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標準デザイン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標準デザイン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Internal only テンプレート">
  <a:themeElements>
    <a:clrScheme name="Panasonic SSBD Presentation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3_標準デザイン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ja-JP" alt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HGPｺﾞｼｯｸE" pitchFamily="50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ja-JP" alt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HGPｺﾞｼｯｸE" pitchFamily="50" charset="-128"/>
          </a:defRPr>
        </a:defPPr>
      </a:lstStyle>
    </a:lnDef>
  </a:objectDefaults>
  <a:extraClrSchemeLst>
    <a:extraClrScheme>
      <a:clrScheme name="3_標準デザイン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標準デザイン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標準デザイン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標準デザイン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標準デザイン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標準デザイン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3_標準デザイン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3_標準デザイン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3_標準デザイン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3_標準デザイン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3_標準デザイン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3_標準デザイン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Preliminary テンプレート">
  <a:themeElements>
    <a:clrScheme name="Panasonic SSBD Presentation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Tentative テンプレート">
  <a:themeElements>
    <a:clrScheme name="Panasonic SSBD Presentation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2_Office Theme">
  <a:themeElements>
    <a:clrScheme name="Panasonic Business 1">
      <a:dk1>
        <a:srgbClr val="0A54A0"/>
      </a:dk1>
      <a:lt1>
        <a:sysClr val="window" lastClr="FFFFFF"/>
      </a:lt1>
      <a:dk2>
        <a:srgbClr val="000000"/>
      </a:dk2>
      <a:lt2>
        <a:srgbClr val="176AB7"/>
      </a:lt2>
      <a:accent1>
        <a:srgbClr val="14A6DB"/>
      </a:accent1>
      <a:accent2>
        <a:srgbClr val="D90066"/>
      </a:accent2>
      <a:accent3>
        <a:srgbClr val="ED9908"/>
      </a:accent3>
      <a:accent4>
        <a:srgbClr val="B8D108"/>
      </a:accent4>
      <a:accent5>
        <a:srgbClr val="118FBA"/>
      </a:accent5>
      <a:accent6>
        <a:srgbClr val="C50F24"/>
      </a:accent6>
      <a:hlink>
        <a:srgbClr val="0D6A77"/>
      </a:hlink>
      <a:folHlink>
        <a:srgbClr val="471A4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7.xml><?xml version="1.0" encoding="utf-8"?>
<a:theme xmlns:a="http://schemas.openxmlformats.org/drawingml/2006/main" name="Office ​​テーマ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Office ​​テーマ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1152</Words>
  <Application>Microsoft Office PowerPoint</Application>
  <PresentationFormat>画面に合わせる (16:9)</PresentationFormat>
  <Paragraphs>234</Paragraphs>
  <Slides>15</Slides>
  <Notes>4</Notes>
  <HiddenSlides>0</HiddenSlides>
  <MMClips>4</MMClips>
  <ScaleCrop>false</ScaleCrop>
  <HeadingPairs>
    <vt:vector size="6" baseType="variant">
      <vt:variant>
        <vt:lpstr>使用されているフォント</vt:lpstr>
      </vt:variant>
      <vt:variant>
        <vt:i4>11</vt:i4>
      </vt:variant>
      <vt:variant>
        <vt:lpstr>テーマ</vt:lpstr>
      </vt:variant>
      <vt:variant>
        <vt:i4>6</vt:i4>
      </vt:variant>
      <vt:variant>
        <vt:lpstr>スライド タイトル</vt:lpstr>
      </vt:variant>
      <vt:variant>
        <vt:i4>15</vt:i4>
      </vt:variant>
    </vt:vector>
  </HeadingPairs>
  <TitlesOfParts>
    <vt:vector size="32" baseType="lpstr">
      <vt:lpstr>Arial Unicode MS</vt:lpstr>
      <vt:lpstr>HGPｺﾞｼｯｸE</vt:lpstr>
      <vt:lpstr>Lucida Grande</vt:lpstr>
      <vt:lpstr>Meiryo UI</vt:lpstr>
      <vt:lpstr>ＭＳ Ｐゴシック</vt:lpstr>
      <vt:lpstr>ＭＳ Ｐ明朝</vt:lpstr>
      <vt:lpstr>Arial</vt:lpstr>
      <vt:lpstr>Calibri</vt:lpstr>
      <vt:lpstr>Century Gothic</vt:lpstr>
      <vt:lpstr>Tahoma</vt:lpstr>
      <vt:lpstr>Wingdings</vt:lpstr>
      <vt:lpstr>Office Theme</vt:lpstr>
      <vt:lpstr>Public テンプレート</vt:lpstr>
      <vt:lpstr>Internal only テンプレート</vt:lpstr>
      <vt:lpstr>Preliminary テンプレート</vt:lpstr>
      <vt:lpstr>Tentative テンプレート</vt:lpstr>
      <vt:lpstr>2_Office Theme</vt:lpstr>
      <vt:lpstr>9MP H.265  360-Degree Camera</vt:lpstr>
      <vt:lpstr>Concept &amp; Main Features</vt:lpstr>
      <vt:lpstr>Extreme Visibility</vt:lpstr>
      <vt:lpstr>Extreme Visibility</vt:lpstr>
      <vt:lpstr>Extreme Visibility</vt:lpstr>
      <vt:lpstr>Extreme Visibility</vt:lpstr>
      <vt:lpstr>Extreme Visibility</vt:lpstr>
      <vt:lpstr>Extreme Compression</vt:lpstr>
      <vt:lpstr>Extreme Compression</vt:lpstr>
      <vt:lpstr>Extreme Data Security</vt:lpstr>
      <vt:lpstr>Extreme Analytics</vt:lpstr>
      <vt:lpstr>Extreme Analytics - Intelligent VMD</vt:lpstr>
      <vt:lpstr>Specifications</vt:lpstr>
      <vt:lpstr>Applications</vt:lpstr>
      <vt:lpstr>PowerPoint プレゼンテーション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2014-02-09T23:21:35Z</dcterms:created>
  <dcterms:modified xsi:type="dcterms:W3CDTF">2019-10-04T03:00:56Z</dcterms:modified>
</cp:coreProperties>
</file>