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</p:sldMasterIdLst>
  <p:notesMasterIdLst>
    <p:notesMasterId r:id="rId33"/>
  </p:notesMasterIdLst>
  <p:handoutMasterIdLst>
    <p:handoutMasterId r:id="rId34"/>
  </p:handoutMasterIdLst>
  <p:sldIdLst>
    <p:sldId id="1486" r:id="rId7"/>
    <p:sldId id="1401" r:id="rId8"/>
    <p:sldId id="1459" r:id="rId9"/>
    <p:sldId id="1469" r:id="rId10"/>
    <p:sldId id="1463" r:id="rId11"/>
    <p:sldId id="1470" r:id="rId12"/>
    <p:sldId id="1471" r:id="rId13"/>
    <p:sldId id="1472" r:id="rId14"/>
    <p:sldId id="1474" r:id="rId15"/>
    <p:sldId id="1473" r:id="rId16"/>
    <p:sldId id="1475" r:id="rId17"/>
    <p:sldId id="1476" r:id="rId18"/>
    <p:sldId id="1477" r:id="rId19"/>
    <p:sldId id="1480" r:id="rId20"/>
    <p:sldId id="1479" r:id="rId21"/>
    <p:sldId id="1481" r:id="rId22"/>
    <p:sldId id="1482" r:id="rId23"/>
    <p:sldId id="1483" r:id="rId24"/>
    <p:sldId id="1489" r:id="rId25"/>
    <p:sldId id="1491" r:id="rId26"/>
    <p:sldId id="1492" r:id="rId27"/>
    <p:sldId id="1456" r:id="rId28"/>
    <p:sldId id="1484" r:id="rId29"/>
    <p:sldId id="1485" r:id="rId30"/>
    <p:sldId id="1422" r:id="rId31"/>
    <p:sldId id="1404" r:id="rId32"/>
  </p:sldIdLst>
  <p:sldSz cx="9144000" cy="5143500" type="screen16x9"/>
  <p:notesSz cx="9939338" cy="6807200"/>
  <p:custDataLst>
    <p:tags r:id="rId35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6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0000"/>
    <a:srgbClr val="8FE6FF"/>
    <a:srgbClr val="87E1FF"/>
    <a:srgbClr val="87DEFF"/>
    <a:srgbClr val="82DEFF"/>
    <a:srgbClr val="7FDEFF"/>
    <a:srgbClr val="7FE6FF"/>
    <a:srgbClr val="8C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4" autoAdjust="0"/>
    <p:restoredTop sz="99010" autoAdjust="0"/>
  </p:normalViewPr>
  <p:slideViewPr>
    <p:cSldViewPr snapToGrid="0" snapToObjects="1">
      <p:cViewPr varScale="1">
        <p:scale>
          <a:sx n="105" d="100"/>
          <a:sy n="105" d="100"/>
        </p:scale>
        <p:origin x="56" y="184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BE-473C-BFC3-54B3D68AB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8-4DEF-835F-8D8C55132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545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545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545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6179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515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084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09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2019/10/4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222" r:id="rId2"/>
    <p:sldLayoutId id="2147484180" r:id="rId3"/>
    <p:sldLayoutId id="2147484181" r:id="rId4"/>
    <p:sldLayoutId id="2147484182" r:id="rId5"/>
    <p:sldLayoutId id="2147484216" r:id="rId6"/>
    <p:sldLayoutId id="2147484217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218" r:id="rId15"/>
    <p:sldLayoutId id="2147484219" r:id="rId16"/>
    <p:sldLayoutId id="214748422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emf"/><Relationship Id="rId5" Type="http://schemas.openxmlformats.org/officeDocument/2006/relationships/image" Target="../media/image45.png"/><Relationship Id="rId10" Type="http://schemas.openxmlformats.org/officeDocument/2006/relationships/image" Target="../media/image23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hyperlink" Target="https://www.google.co.jp/url?sa=i&amp;rct=j&amp;q=&amp;esrc=s&amp;source=images&amp;cd=&amp;cad=rja&amp;uact=8&amp;ved=0ahUKEwis8IWOq6TZAhULH5QKHRpOBVcQjRwIBw&amp;url=https://galileo-1.co.jp/product/panasonic/wj-nx400k.html&amp;psig=AOvVaw2bSNBSpeuq0goS8lXxiTD_&amp;ust=1518660948131126" TargetMode="External"/><Relationship Id="rId7" Type="http://schemas.openxmlformats.org/officeDocument/2006/relationships/hyperlink" Target="https://www.google.co.jp/url?sa=i&amp;rct=j&amp;q=&amp;esrc=s&amp;source=images&amp;cd=&amp;cad=rja&amp;uact=8&amp;ved=0ahUKEwjc6p_mv5_ZAhWCzLwKHQ8tAwIQjRwIBw&amp;url=https://security.panasonic.com/products/wv-s6130/&amp;psig=AOvVaw3kZPK1qmtKhQtVZbHZSed_&amp;ust=1518494718422043" TargetMode="External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hyperlink" Target="http://www.google.co.jp/url?sa=i&amp;rct=j&amp;q=&amp;esrc=s&amp;source=images&amp;cd=&amp;cad=rja&amp;uact=8&amp;ved=0ahUKEwiXnJC4q6TZAhXILpQKHUhHA_YQjRwIBw&amp;url=http://www.ykmusen.co.jp/cctv/networkcamera/panasonic/wv-s1111d.html&amp;psig=AOvVaw36ljNSSZ0MIp_W7vi2s5c2&amp;ust=1518661047478972" TargetMode="External"/><Relationship Id="rId10" Type="http://schemas.openxmlformats.org/officeDocument/2006/relationships/image" Target="../media/image64.png"/><Relationship Id="rId4" Type="http://schemas.openxmlformats.org/officeDocument/2006/relationships/image" Target="../media/image60.jpeg"/><Relationship Id="rId9" Type="http://schemas.openxmlformats.org/officeDocument/2006/relationships/image" Target="../media/image63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2.jpeg"/><Relationship Id="rId3" Type="http://schemas.openxmlformats.org/officeDocument/2006/relationships/hyperlink" Target="https://www.google.co.jp/url?sa=i&amp;rct=j&amp;q=&amp;esrc=s&amp;source=images&amp;cd=&amp;cad=rja&amp;uact=8&amp;ved=0ahUKEwis8IWOq6TZAhULH5QKHRpOBVcQjRwIBw&amp;url=https://galileo-1.co.jp/product/panasonic/wj-nx400k.html&amp;psig=AOvVaw2bSNBSpeuq0goS8lXxiTD_&amp;ust=1518660948131126" TargetMode="External"/><Relationship Id="rId7" Type="http://schemas.openxmlformats.org/officeDocument/2006/relationships/hyperlink" Target="https://www.google.co.jp/url?sa=i&amp;rct=j&amp;q=&amp;esrc=s&amp;source=images&amp;cd=&amp;cad=rja&amp;uact=8&amp;ved=0ahUKEwjc6p_mv5_ZAhWCzLwKHQ8tAwIQjRwIBw&amp;url=https://security.panasonic.com/products/wv-s6130/&amp;psig=AOvVaw3kZPK1qmtKhQtVZbHZSed_&amp;ust=1518494718422043" TargetMode="External"/><Relationship Id="rId12" Type="http://schemas.openxmlformats.org/officeDocument/2006/relationships/image" Target="../media/image68.png"/><Relationship Id="rId1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hyperlink" Target="http://www.google.co.jp/url?sa=i&amp;rct=j&amp;q=&amp;esrc=s&amp;source=images&amp;cd=&amp;cad=rja&amp;uact=8&amp;ved=0ahUKEwiXnJC4q6TZAhXILpQKHUhHA_YQjRwIBw&amp;url=http://www.ykmusen.co.jp/cctv/networkcamera/panasonic/wv-s1111d.html&amp;psig=AOvVaw36ljNSSZ0MIp_W7vi2s5c2&amp;ust=1518661047478972" TargetMode="External"/><Relationship Id="rId15" Type="http://schemas.openxmlformats.org/officeDocument/2006/relationships/image" Target="../media/image70.png"/><Relationship Id="rId10" Type="http://schemas.openxmlformats.org/officeDocument/2006/relationships/image" Target="../media/image64.png"/><Relationship Id="rId19" Type="http://schemas.openxmlformats.org/officeDocument/2006/relationships/image" Target="../media/image18.emf"/><Relationship Id="rId4" Type="http://schemas.openxmlformats.org/officeDocument/2006/relationships/image" Target="../media/image60.jpeg"/><Relationship Id="rId9" Type="http://schemas.openxmlformats.org/officeDocument/2006/relationships/image" Target="../media/image63.png"/><Relationship Id="rId1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11" Type="http://schemas.openxmlformats.org/officeDocument/2006/relationships/image" Target="../media/image23.pn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hyperlink" Target="https://www.google.co.jp/url?sa=i&amp;rct=j&amp;q=&amp;esrc=s&amp;source=images&amp;cd=&amp;ved=0ahUKEwikv_-yv5_ZAhWIFJQKHacSDe4QjRwIBw&amp;url=https://sol.panasonic.biz/partner/functional/ipro_latest.html&amp;psig=AOvVaw1mN64JqPGjmoe_Kv2km2V0&amp;ust=1518494608510952" TargetMode="External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4.png"/><Relationship Id="rId3" Type="http://schemas.openxmlformats.org/officeDocument/2006/relationships/image" Target="../media/image80.jpeg"/><Relationship Id="rId7" Type="http://schemas.openxmlformats.org/officeDocument/2006/relationships/hyperlink" Target="https://www.google.co.jp/url?sa=i&amp;rct=j&amp;q=&amp;esrc=s&amp;source=images&amp;cd=&amp;ved=0ahUKEwikv_-yv5_ZAhWIFJQKHacSDe4QjRwIBw&amp;url=https://sol.panasonic.biz/partner/functional/ipro_latest.html&amp;psig=AOvVaw1mN64JqPGjmoe_Kv2km2V0&amp;ust=1518494608510952" TargetMode="External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11" Type="http://schemas.openxmlformats.org/officeDocument/2006/relationships/image" Target="../media/image77.jpeg"/><Relationship Id="rId5" Type="http://schemas.openxmlformats.org/officeDocument/2006/relationships/image" Target="../media/image82.png"/><Relationship Id="rId10" Type="http://schemas.openxmlformats.org/officeDocument/2006/relationships/image" Target="../media/image76.jpeg"/><Relationship Id="rId4" Type="http://schemas.openxmlformats.org/officeDocument/2006/relationships/image" Target="../media/image81.jpeg"/><Relationship Id="rId9" Type="http://schemas.openxmlformats.org/officeDocument/2006/relationships/image" Target="../media/image75.jpeg"/><Relationship Id="rId1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18" Type="http://schemas.openxmlformats.org/officeDocument/2006/relationships/image" Target="../media/image99.png"/><Relationship Id="rId26" Type="http://schemas.openxmlformats.org/officeDocument/2006/relationships/image" Target="../media/image106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02.pn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17" Type="http://schemas.openxmlformats.org/officeDocument/2006/relationships/image" Target="../media/image98.jpeg"/><Relationship Id="rId25" Type="http://schemas.openxmlformats.org/officeDocument/2006/relationships/image" Target="../media/image105.png"/><Relationship Id="rId2" Type="http://schemas.microsoft.com/office/2007/relationships/media" Target="../media/media2.wmv"/><Relationship Id="rId16" Type="http://schemas.openxmlformats.org/officeDocument/2006/relationships/image" Target="../media/image97.jpeg"/><Relationship Id="rId20" Type="http://schemas.openxmlformats.org/officeDocument/2006/relationships/image" Target="../media/image101.jpeg"/><Relationship Id="rId1" Type="http://schemas.openxmlformats.org/officeDocument/2006/relationships/video" Target="NULL" TargetMode="External"/><Relationship Id="rId6" Type="http://schemas.openxmlformats.org/officeDocument/2006/relationships/image" Target="../media/image87.wmf"/><Relationship Id="rId11" Type="http://schemas.openxmlformats.org/officeDocument/2006/relationships/image" Target="../media/image92.wmf"/><Relationship Id="rId24" Type="http://schemas.openxmlformats.org/officeDocument/2006/relationships/image" Target="../media/image104.pn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23" Type="http://schemas.openxmlformats.org/officeDocument/2006/relationships/image" Target="../media/image103.png"/><Relationship Id="rId10" Type="http://schemas.openxmlformats.org/officeDocument/2006/relationships/image" Target="../media/image91.jpeg"/><Relationship Id="rId19" Type="http://schemas.openxmlformats.org/officeDocument/2006/relationships/image" Target="../media/image10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0.jpeg"/><Relationship Id="rId14" Type="http://schemas.openxmlformats.org/officeDocument/2006/relationships/image" Target="../media/image95.jpeg"/><Relationship Id="rId22" Type="http://schemas.openxmlformats.org/officeDocument/2006/relationships/hyperlink" Target="https://www.google.co.jp/url?sa=i&amp;rct=j&amp;q=&amp;esrc=s&amp;source=images&amp;cd=&amp;ved=0ahUKEwikv_-yv5_ZAhWIFJQKHacSDe4QjRwIBw&amp;url=https://sol.panasonic.biz/partner/functional/ipro_latest.html&amp;psig=AOvVaw1mN64JqPGjmoe_Kv2km2V0&amp;ust=1518494608510952" TargetMode="External"/><Relationship Id="rId27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10.png"/><Relationship Id="rId3" Type="http://schemas.openxmlformats.org/officeDocument/2006/relationships/hyperlink" Target="http://www.google.co.jp/url?sa=i&amp;rct=j&amp;q=&amp;esrc=s&amp;source=images&amp;cd=&amp;cad=rja&amp;uact=8&amp;ved=0ahUKEwiXnJC4q6TZAhXILpQKHUhHA_YQjRwIBw&amp;url=http://www.ykmusen.co.jp/cctv/networkcamera/panasonic/wv-s1111d.html&amp;psig=AOvVaw36ljNSSZ0MIp_W7vi2s5c2&amp;ust=1518661047478972" TargetMode="External"/><Relationship Id="rId7" Type="http://schemas.openxmlformats.org/officeDocument/2006/relationships/image" Target="../media/image63.png"/><Relationship Id="rId12" Type="http://schemas.openxmlformats.org/officeDocument/2006/relationships/image" Target="../media/image109.jpe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108.jpeg"/><Relationship Id="rId5" Type="http://schemas.openxmlformats.org/officeDocument/2006/relationships/hyperlink" Target="https://www.google.co.jp/url?sa=i&amp;rct=j&amp;q=&amp;esrc=s&amp;source=images&amp;cd=&amp;cad=rja&amp;uact=8&amp;ved=0ahUKEwjc6p_mv5_ZAhWCzLwKHQ8tAwIQjRwIBw&amp;url=https://security.panasonic.com/products/wv-s6130/&amp;psig=AOvVaw3kZPK1qmtKhQtVZbHZSed_&amp;ust=1518494718422043" TargetMode="External"/><Relationship Id="rId15" Type="http://schemas.openxmlformats.org/officeDocument/2006/relationships/image" Target="../media/image112.png"/><Relationship Id="rId10" Type="http://schemas.openxmlformats.org/officeDocument/2006/relationships/image" Target="../media/image107.emf"/><Relationship Id="rId4" Type="http://schemas.openxmlformats.org/officeDocument/2006/relationships/image" Target="../media/image61.jpeg"/><Relationship Id="rId9" Type="http://schemas.openxmlformats.org/officeDocument/2006/relationships/image" Target="../media/image20.emf"/><Relationship Id="rId14" Type="http://schemas.openxmlformats.org/officeDocument/2006/relationships/image" Target="../media/image11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17.png"/><Relationship Id="rId3" Type="http://schemas.openxmlformats.org/officeDocument/2006/relationships/hyperlink" Target="http://www.google.co.jp/url?sa=i&amp;rct=j&amp;q=&amp;esrc=s&amp;source=images&amp;cd=&amp;cad=rja&amp;uact=8&amp;ved=0ahUKEwiXnJC4q6TZAhXILpQKHUhHA_YQjRwIBw&amp;url=http://www.ykmusen.co.jp/cctv/networkcamera/panasonic/wv-s1111d.html&amp;psig=AOvVaw36ljNSSZ0MIp_W7vi2s5c2&amp;ust=1518661047478972" TargetMode="External"/><Relationship Id="rId7" Type="http://schemas.openxmlformats.org/officeDocument/2006/relationships/image" Target="../media/image63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115.png"/><Relationship Id="rId5" Type="http://schemas.openxmlformats.org/officeDocument/2006/relationships/hyperlink" Target="https://www.google.co.jp/url?sa=i&amp;rct=j&amp;q=&amp;esrc=s&amp;source=images&amp;cd=&amp;cad=rja&amp;uact=8&amp;ved=0ahUKEwjc6p_mv5_ZAhWCzLwKHQ8tAwIQjRwIBw&amp;url=https://security.panasonic.com/products/wv-s6130/&amp;psig=AOvVaw3kZPK1qmtKhQtVZbHZSed_&amp;ust=1518494718422043" TargetMode="External"/><Relationship Id="rId15" Type="http://schemas.openxmlformats.org/officeDocument/2006/relationships/image" Target="../media/image118.png"/><Relationship Id="rId10" Type="http://schemas.openxmlformats.org/officeDocument/2006/relationships/image" Target="../media/image114.jpeg"/><Relationship Id="rId4" Type="http://schemas.openxmlformats.org/officeDocument/2006/relationships/image" Target="../media/image61.jpeg"/><Relationship Id="rId9" Type="http://schemas.openxmlformats.org/officeDocument/2006/relationships/image" Target="../media/image20.emf"/><Relationship Id="rId1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3.png"/><Relationship Id="rId7" Type="http://schemas.openxmlformats.org/officeDocument/2006/relationships/hyperlink" Target="https://www.google.co.jp/url?sa=i&amp;rct=j&amp;q=&amp;esrc=s&amp;source=images&amp;cd=&amp;ved=0ahUKEwikv_-yv5_ZAhWIFJQKHacSDe4QjRwIBw&amp;url=https://sol.panasonic.biz/partner/functional/ipro_latest.html&amp;psig=AOvVaw1mN64JqPGjmoe_Kv2km2V0&amp;ust=151849460851095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jpeg"/><Relationship Id="rId11" Type="http://schemas.openxmlformats.org/officeDocument/2006/relationships/image" Target="../media/image125.jpeg"/><Relationship Id="rId5" Type="http://schemas.openxmlformats.org/officeDocument/2006/relationships/image" Target="../media/image120.png"/><Relationship Id="rId10" Type="http://schemas.openxmlformats.org/officeDocument/2006/relationships/image" Target="../media/image124.jpeg"/><Relationship Id="rId4" Type="http://schemas.openxmlformats.org/officeDocument/2006/relationships/image" Target="../media/image119.jpeg"/><Relationship Id="rId9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jpeg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0.jpeg"/><Relationship Id="rId18" Type="http://schemas.openxmlformats.org/officeDocument/2006/relationships/image" Target="../media/image133.png"/><Relationship Id="rId3" Type="http://schemas.openxmlformats.org/officeDocument/2006/relationships/image" Target="../media/image23.png"/><Relationship Id="rId7" Type="http://schemas.openxmlformats.org/officeDocument/2006/relationships/image" Target="../media/image62.png"/><Relationship Id="rId12" Type="http://schemas.openxmlformats.org/officeDocument/2006/relationships/image" Target="../media/image129.png"/><Relationship Id="rId17" Type="http://schemas.openxmlformats.org/officeDocument/2006/relationships/image" Target="../media/image87.w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32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jp/url?sa=i&amp;rct=j&amp;q=&amp;esrc=s&amp;source=images&amp;cd=&amp;cad=rja&amp;uact=8&amp;ved=0ahUKEwjc6p_mv5_ZAhWCzLwKHQ8tAwIQjRwIBw&amp;url=https://security.panasonic.com/products/wv-s6130/&amp;psig=AOvVaw3kZPK1qmtKhQtVZbHZSed_&amp;ust=1518494718422043" TargetMode="External"/><Relationship Id="rId11" Type="http://schemas.openxmlformats.org/officeDocument/2006/relationships/image" Target="../media/image128.png"/><Relationship Id="rId5" Type="http://schemas.openxmlformats.org/officeDocument/2006/relationships/image" Target="../media/image126.jpeg"/><Relationship Id="rId15" Type="http://schemas.openxmlformats.org/officeDocument/2006/relationships/image" Target="../media/image131.png"/><Relationship Id="rId10" Type="http://schemas.openxmlformats.org/officeDocument/2006/relationships/image" Target="../media/image60.jpeg"/><Relationship Id="rId19" Type="http://schemas.openxmlformats.org/officeDocument/2006/relationships/image" Target="../media/image134.png"/><Relationship Id="rId4" Type="http://schemas.openxmlformats.org/officeDocument/2006/relationships/hyperlink" Target="http://www.google.co.jp/url?sa=i&amp;rct=j&amp;q=&amp;esrc=s&amp;source=images&amp;cd=&amp;cad=rja&amp;uact=8&amp;ved=0ahUKEwiXnJC4q6TZAhXILpQKHUhHA_YQjRwIBw&amp;url=http://www.ykmusen.co.jp/cctv/networkcamera/panasonic/wv-s1111d.html&amp;psig=AOvVaw36ljNSSZ0MIp_W7vi2s5c2&amp;ust=1518661047478972" TargetMode="External"/><Relationship Id="rId9" Type="http://schemas.openxmlformats.org/officeDocument/2006/relationships/hyperlink" Target="https://www.google.co.jp/url?sa=i&amp;rct=j&amp;q=&amp;esrc=s&amp;source=images&amp;cd=&amp;cad=rja&amp;uact=8&amp;ved=0ahUKEwis8IWOq6TZAhULH5QKHRpOBVcQjRwIBw&amp;url=https://galileo-1.co.jp/product/panasonic/wj-nx400k.html&amp;psig=AOvVaw2bSNBSpeuq0goS8lXxiTD_&amp;ust=1518660948131126" TargetMode="External"/><Relationship Id="rId1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1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www.google.co.jp/url?sa=i&amp;rct=j&amp;q=&amp;esrc=s&amp;source=images&amp;cd=&amp;cad=rja&amp;uact=8&amp;ved=0ahUKEwiXnJC4q6TZAhXILpQKHUhHA_YQjRwIBw&amp;url=http://www.ykmusen.co.jp/cctv/networkcamera/panasonic/wv-s1111d.html&amp;psig=AOvVaw36ljNSSZ0MIp_W7vi2s5c2&amp;ust=1518661047478972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hyperlink" Target="https://www.google.co.jp/url?sa=i&amp;rct=j&amp;q=&amp;esrc=s&amp;source=images&amp;cd=&amp;cad=rja&amp;uact=8&amp;ved=0ahUKEwjc6p_mv5_ZAhWCzLwKHQ8tAwIQjRwIBw&amp;url=https://security.panasonic.com/products/wv-s6130/&amp;psig=AOvVaw3kZPK1qmtKhQtVZbHZSed_&amp;ust=1518494718422043" TargetMode="Externa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jp/url?sa=i&amp;rct=j&amp;q=&amp;esrc=s&amp;source=images&amp;cd=&amp;cad=rja&amp;uact=8&amp;ved=0ahUKEwis8IWOq6TZAhULH5QKHRpOBVcQjRwIBw&amp;url=https://galileo-1.co.jp/product/panasonic/wj-nx400k.html&amp;psig=AOvVaw2bSNBSpeuq0goS8lXxiTD_&amp;ust=151866094813112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41.emf"/><Relationship Id="rId4" Type="http://schemas.openxmlformats.org/officeDocument/2006/relationships/image" Target="../media/image1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23.png"/><Relationship Id="rId3" Type="http://schemas.openxmlformats.org/officeDocument/2006/relationships/image" Target="../media/image37.jpeg"/><Relationship Id="rId7" Type="http://schemas.openxmlformats.org/officeDocument/2006/relationships/image" Target="../media/image41.emf"/><Relationship Id="rId12" Type="http://schemas.openxmlformats.org/officeDocument/2006/relationships/image" Target="../media/image4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11" Type="http://schemas.microsoft.com/office/2007/relationships/hdphoto" Target="../media/hdphoto1.wdp"/><Relationship Id="rId5" Type="http://schemas.openxmlformats.org/officeDocument/2006/relationships/image" Target="../media/image39.em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12" Type="http://schemas.openxmlformats.org/officeDocument/2006/relationships/image" Target="../media/image2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emf"/><Relationship Id="rId11" Type="http://schemas.openxmlformats.org/officeDocument/2006/relationships/image" Target="../media/image45.png"/><Relationship Id="rId5" Type="http://schemas.openxmlformats.org/officeDocument/2006/relationships/image" Target="../media/image40.emf"/><Relationship Id="rId10" Type="http://schemas.microsoft.com/office/2007/relationships/hdphoto" Target="../media/hdphoto1.wdp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7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 r="1699"/>
          <a:stretch/>
        </p:blipFill>
        <p:spPr>
          <a:xfrm>
            <a:off x="-8031" y="0"/>
            <a:ext cx="9152031" cy="51435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0" y="394435"/>
            <a:ext cx="1667404" cy="47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タイトル 4"/>
          <p:cNvSpPr>
            <a:spLocks noGrp="1"/>
          </p:cNvSpPr>
          <p:nvPr>
            <p:ph type="ctrTitle" idx="4294967295"/>
          </p:nvPr>
        </p:nvSpPr>
        <p:spPr>
          <a:xfrm>
            <a:off x="910429" y="1771958"/>
            <a:ext cx="3584346" cy="319088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base"/>
            <a:r>
              <a:rPr kumimoji="1" lang="en-US" altLang="ja-JP" sz="1800" b="1" dirty="0" smtClean="0">
                <a:latin typeface="Calibri" panose="020F0502020204030204" pitchFamily="34" charset="0"/>
              </a:rPr>
              <a:t>Facial </a:t>
            </a:r>
            <a:r>
              <a:rPr kumimoji="1" lang="en-US" altLang="ja-JP" sz="1800" b="1" dirty="0">
                <a:latin typeface="Calibri" panose="020F0502020204030204" pitchFamily="34" charset="0"/>
              </a:rPr>
              <a:t>Recognition Server Software</a:t>
            </a:r>
            <a:endParaRPr kumimoji="1" lang="ja-JP" altLang="en-US" sz="1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910429" y="1986271"/>
            <a:ext cx="3096865" cy="584773"/>
          </a:xfrm>
          <a:prstGeom prst="rect">
            <a:avLst/>
          </a:prstGeom>
        </p:spPr>
        <p:txBody>
          <a:bodyPr wrap="square" lIns="91438" tIns="45719" rIns="91438" bIns="45719" anchor="b">
            <a:spAutoFit/>
          </a:bodyPr>
          <a:lstStyle/>
          <a:p>
            <a:pPr algn="l"/>
            <a:r>
              <a:rPr lang="en-US" altLang="ja-JP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WV-ASF950</a:t>
            </a:r>
          </a:p>
        </p:txBody>
      </p:sp>
      <p:sp>
        <p:nvSpPr>
          <p:cNvPr id="8" name="サブタイトル 5"/>
          <p:cNvSpPr txBox="1">
            <a:spLocks/>
          </p:cNvSpPr>
          <p:nvPr/>
        </p:nvSpPr>
        <p:spPr>
          <a:xfrm>
            <a:off x="910429" y="2947718"/>
            <a:ext cx="1296338" cy="338595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b="1" dirty="0">
                <a:effectLst/>
                <a:latin typeface="Calibri" panose="020F0502020204030204" pitchFamily="34" charset="0"/>
              </a:rPr>
              <a:t>Ver. </a:t>
            </a:r>
            <a:r>
              <a:rPr lang="en-US" altLang="ja-JP" b="1" smtClean="0">
                <a:effectLst/>
                <a:latin typeface="Calibri" panose="020F0502020204030204" pitchFamily="34" charset="0"/>
              </a:rPr>
              <a:t>2.01</a:t>
            </a:r>
            <a:endParaRPr kumimoji="0" lang="en-US" altLang="ja-JP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99EFF6B-104C-4683-A447-01FD4DA01C4C}"/>
              </a:ext>
            </a:extLst>
          </p:cNvPr>
          <p:cNvSpPr txBox="1">
            <a:spLocks/>
          </p:cNvSpPr>
          <p:nvPr/>
        </p:nvSpPr>
        <p:spPr>
          <a:xfrm>
            <a:off x="910429" y="1098031"/>
            <a:ext cx="8681245" cy="4518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41C0"/>
                </a:solidFill>
                <a:latin typeface="DINOT-Medium"/>
                <a:ea typeface="+mj-ea"/>
                <a:cs typeface="DINOT-Medium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Deep </a:t>
            </a:r>
            <a:r>
              <a:rPr lang="en-US" sz="3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Learning Facial 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Recognition Solution</a:t>
            </a:r>
            <a:b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32" y="1801814"/>
            <a:ext cx="4458593" cy="208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910429" y="2545685"/>
            <a:ext cx="1643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FFC000"/>
                </a:solidFill>
              </a:rPr>
              <a:t>New Version</a:t>
            </a:r>
          </a:p>
        </p:txBody>
      </p:sp>
      <p:pic>
        <p:nvPicPr>
          <p:cNvPr id="12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11" y="4209611"/>
            <a:ext cx="2473390" cy="43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サブタイトル 5"/>
          <p:cNvSpPr txBox="1">
            <a:spLocks/>
          </p:cNvSpPr>
          <p:nvPr/>
        </p:nvSpPr>
        <p:spPr>
          <a:xfrm>
            <a:off x="1028913" y="4391811"/>
            <a:ext cx="4214666" cy="2881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5600" indent="-355600" algn="l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2pPr>
            <a:lvl3pPr marL="355600" indent="-355600" algn="l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3pPr>
            <a:lvl4pPr marL="355600" indent="-355600" algn="l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4pPr>
            <a:lvl5pPr marL="355600" indent="-355600" algn="l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0" lang="en-US" altLang="ja-JP" sz="16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Panasonic </a:t>
            </a:r>
            <a:r>
              <a:rPr kumimoji="0" lang="en-US" altLang="ja-JP" sz="1600" b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</a:t>
            </a:r>
            <a:r>
              <a:rPr kumimoji="0" lang="en-US" altLang="ja-JP" sz="1600" b="1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-PRO Sensing </a:t>
            </a:r>
            <a:r>
              <a:rPr kumimoji="0" lang="en-US" altLang="ja-JP" sz="1600" b="1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Solutions </a:t>
            </a:r>
            <a:r>
              <a:rPr kumimoji="0" lang="en-US" altLang="ja-JP" sz="1600" b="1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Co., Ltd.</a:t>
            </a:r>
            <a:endParaRPr kumimoji="0" lang="en-US" altLang="ja-JP" sz="1600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36949" y="2118181"/>
            <a:ext cx="4792250" cy="22736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Cost </a:t>
            </a:r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reduction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4868451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Installation costs (Easy setting)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12" y="1444318"/>
            <a:ext cx="673864" cy="67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43" y="1590668"/>
            <a:ext cx="542945" cy="45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\\pcc-ad.pcc.mei.co.jp\share$\40-職能\セキュリティ\セキュリティ・サウンド広報宣伝\(50) logos\i-PRO_Extreme_logo\i-PRO_Extreme_logo_Black\i-PRO_Extreme_logo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56" y="1275182"/>
            <a:ext cx="1075267" cy="2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10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24051" y="2094968"/>
            <a:ext cx="4705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en-US" altLang="ja-JP" sz="12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Necessary captured face images : </a:t>
            </a:r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30 </a:t>
            </a:r>
            <a:r>
              <a:rPr lang="en-US" altLang="ja-JP" sz="1600" b="1" dirty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pixel or </a:t>
            </a:r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more</a:t>
            </a:r>
            <a:endParaRPr lang="en-US" altLang="ja-JP" sz="1050" b="1" dirty="0">
              <a:ln w="12700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28839" y="2333272"/>
            <a:ext cx="4174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vs. conventional facial recognition : </a:t>
            </a:r>
            <a:r>
              <a:rPr lang="en-US" altLang="ja-JP" sz="2400" b="1" dirty="0">
                <a:solidFill>
                  <a:srgbClr val="0000FF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1/2</a:t>
            </a:r>
            <a:endParaRPr lang="en-US" altLang="ja-JP" sz="2800" b="1" dirty="0">
              <a:ln w="12700">
                <a:noFill/>
                <a:prstDash val="solid"/>
              </a:ln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24051" y="2930409"/>
            <a:ext cx="44788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To be recognized face angle : </a:t>
            </a:r>
          </a:p>
          <a:p>
            <a:pPr lvl="0" algn="l"/>
            <a:r>
              <a:rPr lang="en-US" altLang="ja-JP" sz="2000" b="1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    </a:t>
            </a:r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Left/Right </a:t>
            </a:r>
            <a:r>
              <a:rPr lang="en-US" altLang="ja-JP" sz="1600" b="1" dirty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45 </a:t>
            </a:r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degree, Up/Down </a:t>
            </a:r>
            <a:r>
              <a:rPr lang="en-US" altLang="ja-JP" sz="1600" b="1" dirty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30 </a:t>
            </a:r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degree</a:t>
            </a:r>
            <a:endParaRPr lang="en-US" altLang="ja-JP" sz="1050" b="1" dirty="0">
              <a:ln w="12700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08056" y="3452117"/>
            <a:ext cx="4158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vs. conventional facial recognition : </a:t>
            </a:r>
            <a:r>
              <a:rPr lang="en-US" altLang="ja-JP" sz="2400" b="1" dirty="0" smtClean="0">
                <a:solidFill>
                  <a:srgbClr val="0000FF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x2</a:t>
            </a:r>
            <a:endParaRPr lang="en-US" altLang="ja-JP" sz="2000" b="1" dirty="0">
              <a:ln w="12700">
                <a:noFill/>
                <a:prstDash val="solid"/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24051" y="3966316"/>
            <a:ext cx="47051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ja-JP" altLang="en-US" sz="20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→</a:t>
            </a:r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>
                <a:solidFill>
                  <a:srgbClr val="0000FF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Quick and easy </a:t>
            </a:r>
            <a:r>
              <a:rPr lang="en-US" altLang="ja-JP" sz="2000" b="1" dirty="0" smtClean="0">
                <a:solidFill>
                  <a:srgbClr val="0000FF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installation</a:t>
            </a:r>
            <a:endParaRPr lang="en-US" altLang="ja-JP" sz="1800" b="1" dirty="0">
              <a:ln w="12700">
                <a:noFill/>
                <a:prstDash val="solid"/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5003738" y="1401540"/>
            <a:ext cx="4153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b="1" u="sng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Reduce camera setting time</a:t>
            </a:r>
          </a:p>
          <a:p>
            <a:pPr algn="ctr"/>
            <a:r>
              <a:rPr lang="en-US" altLang="ja-JP" sz="2000" b="1" u="sng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 for facial Recognition</a:t>
            </a:r>
            <a:endParaRPr lang="en-US" altLang="ja-JP" sz="2000" b="1" u="sng" dirty="0">
              <a:ln w="12700">
                <a:noFill/>
                <a:prstDash val="solid"/>
              </a:ln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22" y="1460144"/>
            <a:ext cx="487233" cy="64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842" y="1460144"/>
            <a:ext cx="921036" cy="55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正方形/長方形 70"/>
          <p:cNvSpPr/>
          <p:nvPr/>
        </p:nvSpPr>
        <p:spPr>
          <a:xfrm>
            <a:off x="2558323" y="1195558"/>
            <a:ext cx="2837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b="1" dirty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Facial </a:t>
            </a:r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Recognition Sever Software</a:t>
            </a:r>
            <a:endParaRPr lang="en-US" altLang="ja-JP" b="1" dirty="0">
              <a:ln w="12700">
                <a:noFill/>
                <a:prstDash val="solid"/>
              </a:ln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6815662" y="3387292"/>
            <a:ext cx="298087" cy="526763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5120317" y="2156409"/>
            <a:ext cx="1844388" cy="2410041"/>
            <a:chOff x="7330117" y="2204998"/>
            <a:chExt cx="1844388" cy="2410041"/>
          </a:xfrm>
        </p:grpSpPr>
        <p:sp>
          <p:nvSpPr>
            <p:cNvPr id="36" name="角丸四角形 35"/>
            <p:cNvSpPr/>
            <p:nvPr/>
          </p:nvSpPr>
          <p:spPr>
            <a:xfrm>
              <a:off x="7371927" y="2204998"/>
              <a:ext cx="1761234" cy="291944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8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Before</a:t>
              </a:r>
              <a:endParaRPr kumimoji="1" lang="ja-JP" alt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0" name="角丸四角形 39"/>
            <p:cNvSpPr/>
            <p:nvPr/>
          </p:nvSpPr>
          <p:spPr>
            <a:xfrm>
              <a:off x="7330117" y="2912408"/>
              <a:ext cx="1844388" cy="1702631"/>
            </a:xfrm>
            <a:prstGeom prst="roundRect">
              <a:avLst>
                <a:gd name="adj" fmla="val 523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 dirty="0"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7408714" y="3125809"/>
              <a:ext cx="1687661" cy="5308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15 minutes / 1 Camera</a:t>
              </a:r>
            </a:p>
            <a:p>
              <a:pPr algn="ctr"/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x  2 times </a:t>
              </a:r>
              <a:endParaRPr kumimoji="1" lang="ja-JP" altLang="en-US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8027013" y="3606512"/>
              <a:ext cx="500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effectLst/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7422985" y="3930422"/>
              <a:ext cx="1687661" cy="4633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Travel Expenses</a:t>
              </a:r>
            </a:p>
            <a:p>
              <a:pPr algn="ctr"/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X  2 times</a:t>
              </a:r>
              <a:endParaRPr kumimoji="1" lang="ja-JP" altLang="en-US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pic>
        <p:nvPicPr>
          <p:cNvPr id="45" name="Picture 3" descr="C:\Users\6744176\AppData\Local\Microsoft\Windows\Temporary Internet Files\Content.Outlook\TYT8K48F\nakig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87" y="2470159"/>
            <a:ext cx="584161" cy="5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グループ化 46"/>
          <p:cNvGrpSpPr/>
          <p:nvPr/>
        </p:nvGrpSpPr>
        <p:grpSpPr>
          <a:xfrm>
            <a:off x="7130661" y="2120645"/>
            <a:ext cx="1860939" cy="2445804"/>
            <a:chOff x="9750036" y="2150184"/>
            <a:chExt cx="1860939" cy="2445804"/>
          </a:xfrm>
        </p:grpSpPr>
        <p:sp>
          <p:nvSpPr>
            <p:cNvPr id="48" name="角丸四角形 47"/>
            <p:cNvSpPr/>
            <p:nvPr/>
          </p:nvSpPr>
          <p:spPr>
            <a:xfrm>
              <a:off x="9750036" y="2150184"/>
              <a:ext cx="1755211" cy="291944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 smtClean="0">
                  <a:effectLst/>
                  <a:latin typeface="Calibri" panose="020F0502020204030204" pitchFamily="34" charset="0"/>
                </a:rPr>
                <a:t>After</a:t>
              </a:r>
              <a:endParaRPr kumimoji="1" lang="ja-JP" altLang="en-US" sz="2000" b="1" dirty="0"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9750036" y="2893357"/>
              <a:ext cx="1860939" cy="1702631"/>
            </a:xfrm>
            <a:prstGeom prst="roundRect">
              <a:avLst>
                <a:gd name="adj" fmla="val 523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7206538" y="3534174"/>
            <a:ext cx="1578232" cy="772228"/>
            <a:chOff x="9789429" y="3224273"/>
            <a:chExt cx="1947149" cy="772228"/>
          </a:xfrm>
        </p:grpSpPr>
        <p:sp>
          <p:nvSpPr>
            <p:cNvPr id="51" name="テキスト ボックス 50"/>
            <p:cNvSpPr txBox="1"/>
            <p:nvPr/>
          </p:nvSpPr>
          <p:spPr>
            <a:xfrm>
              <a:off x="10571266" y="3224273"/>
              <a:ext cx="500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800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9789429" y="3592933"/>
              <a:ext cx="1947149" cy="4035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Travel Expenses</a:t>
              </a:r>
              <a:endParaRPr kumimoji="1" lang="ja-JP" altLang="en-US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54" name="グループ化 53"/>
          <p:cNvGrpSpPr/>
          <p:nvPr/>
        </p:nvGrpSpPr>
        <p:grpSpPr>
          <a:xfrm>
            <a:off x="7209260" y="2863819"/>
            <a:ext cx="1676612" cy="661599"/>
            <a:chOff x="9828632" y="2893358"/>
            <a:chExt cx="2011297" cy="661599"/>
          </a:xfrm>
        </p:grpSpPr>
        <p:sp>
          <p:nvSpPr>
            <p:cNvPr id="55" name="正方形/長方形 54"/>
            <p:cNvSpPr/>
            <p:nvPr/>
          </p:nvSpPr>
          <p:spPr>
            <a:xfrm>
              <a:off x="9828632" y="3106759"/>
              <a:ext cx="1947149" cy="4481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5 minutes / 1 Camera</a:t>
              </a:r>
              <a:endParaRPr kumimoji="1" lang="ja-JP" altLang="en-US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11170652" y="2893358"/>
              <a:ext cx="669277" cy="352254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1/6</a:t>
              </a:r>
              <a:endParaRPr kumimoji="1" lang="ja-JP" altLang="en-US" sz="1100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57" name="円/楕円 56"/>
          <p:cNvSpPr/>
          <p:nvPr/>
        </p:nvSpPr>
        <p:spPr>
          <a:xfrm>
            <a:off x="8327964" y="3676914"/>
            <a:ext cx="557907" cy="409835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1/2</a:t>
            </a:r>
            <a:endParaRPr kumimoji="1" lang="ja-JP" altLang="en-US" sz="1100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01" y="2448353"/>
            <a:ext cx="574830" cy="57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84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9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4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95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9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25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33" grpId="0"/>
      <p:bldP spid="34" grpId="0"/>
      <p:bldP spid="69" grpId="0"/>
      <p:bldP spid="8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System expandability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4868451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face registration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1195558"/>
            <a:ext cx="811141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Improved accuracy through deep learning technology, it realized a significant increase in the maximum number, enables up to 30,000 faces registrations at large scale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applications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with optional software. 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11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467291" y="2259076"/>
            <a:ext cx="3469697" cy="2343463"/>
            <a:chOff x="467291" y="2259076"/>
            <a:chExt cx="3469697" cy="2343463"/>
          </a:xfrm>
        </p:grpSpPr>
        <p:sp>
          <p:nvSpPr>
            <p:cNvPr id="41" name="正方形/長方形 40"/>
            <p:cNvSpPr/>
            <p:nvPr/>
          </p:nvSpPr>
          <p:spPr>
            <a:xfrm>
              <a:off x="467291" y="2259076"/>
              <a:ext cx="34696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b="1" u="sng" dirty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Facial </a:t>
              </a:r>
              <a:r>
                <a:rPr lang="en-US" altLang="ja-JP" sz="1600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Recognition Server Software</a:t>
              </a:r>
            </a:p>
            <a:p>
              <a:pPr algn="ctr"/>
              <a:r>
                <a:rPr lang="en-US" altLang="ja-JP" sz="1600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WV-ASF950W / ASF950</a:t>
              </a:r>
              <a:endParaRPr lang="en-US" altLang="ja-JP" sz="1600" b="1" u="sng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72" y="2789528"/>
              <a:ext cx="2905237" cy="1813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2" name="正方形/長方形 31"/>
          <p:cNvSpPr/>
          <p:nvPr/>
        </p:nvSpPr>
        <p:spPr>
          <a:xfrm>
            <a:off x="771189" y="3428447"/>
            <a:ext cx="2857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Up to 10,000 faces</a:t>
            </a:r>
          </a:p>
          <a:p>
            <a:pPr algn="ctr"/>
            <a:r>
              <a:rPr lang="en-US" altLang="ja-JP" sz="20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can be registered</a:t>
            </a:r>
            <a:endParaRPr lang="en-US" altLang="ja-JP" sz="2000" b="1" dirty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742269" y="2965725"/>
            <a:ext cx="267012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Up to 30,000 faces can be </a:t>
            </a:r>
            <a:r>
              <a:rPr lang="en-US" altLang="ja-JP" sz="2000" b="1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registered </a:t>
            </a:r>
            <a:endParaRPr lang="en-US" altLang="ja-JP" sz="1200" b="1" dirty="0" smtClean="0">
              <a:ln w="12700">
                <a:noFill/>
                <a:prstDash val="solid"/>
              </a:ln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with</a:t>
            </a:r>
          </a:p>
          <a:p>
            <a:pPr algn="ctr"/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Additional Face </a:t>
            </a:r>
            <a:r>
              <a:rPr lang="en-US" altLang="ja-JP" b="1" dirty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Registration Kit</a:t>
            </a:r>
          </a:p>
          <a:p>
            <a:pPr algn="ctr"/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WV-ASFE951W / ASFE951</a:t>
            </a:r>
            <a:endParaRPr lang="en-US" altLang="ja-JP" b="1" dirty="0">
              <a:ln w="12700">
                <a:noFill/>
                <a:prstDash val="solid"/>
              </a:ln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5918202" y="2134469"/>
            <a:ext cx="3111366" cy="2573393"/>
            <a:chOff x="7717410" y="2436274"/>
            <a:chExt cx="4289033" cy="3178976"/>
          </a:xfrm>
        </p:grpSpPr>
        <p:sp>
          <p:nvSpPr>
            <p:cNvPr id="36" name="正方形/長方形 35"/>
            <p:cNvSpPr/>
            <p:nvPr/>
          </p:nvSpPr>
          <p:spPr>
            <a:xfrm>
              <a:off x="7717410" y="2436274"/>
              <a:ext cx="4289033" cy="418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Large scale applications</a:t>
              </a:r>
              <a:endParaRPr lang="en-US" altLang="ja-JP" sz="1600" b="1" u="sng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  <p:pic>
          <p:nvPicPr>
            <p:cNvPr id="37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947" y="2846994"/>
              <a:ext cx="2232449" cy="143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658" y="4203202"/>
              <a:ext cx="2338856" cy="1412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1750" y="3694894"/>
              <a:ext cx="2162545" cy="1340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3" name="右矢印 42"/>
          <p:cNvSpPr/>
          <p:nvPr/>
        </p:nvSpPr>
        <p:spPr>
          <a:xfrm>
            <a:off x="3681718" y="3519008"/>
            <a:ext cx="298087" cy="526763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34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System expandability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4868451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into video surveillance system 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12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0557" y="1185903"/>
            <a:ext cx="86441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 defTabSz="913154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i-PRO security system which dose not include facial recognition system</a:t>
            </a:r>
            <a:endParaRPr lang="en-US" altLang="ja-JP" sz="2000" b="1" dirty="0">
              <a:ln w="1905"/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927893" y="1567464"/>
            <a:ext cx="2215064" cy="989558"/>
            <a:chOff x="2927893" y="1567464"/>
            <a:chExt cx="2215064" cy="989558"/>
          </a:xfrm>
        </p:grpSpPr>
        <p:pic>
          <p:nvPicPr>
            <p:cNvPr id="21" name="Picture 4" descr="「wj-nx400k」の画像検索結果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" t="29928" r="2725" b="29753"/>
            <a:stretch/>
          </p:blipFill>
          <p:spPr bwMode="auto">
            <a:xfrm>
              <a:off x="3255616" y="1925684"/>
              <a:ext cx="1559619" cy="63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山形 21"/>
            <p:cNvSpPr/>
            <p:nvPr/>
          </p:nvSpPr>
          <p:spPr bwMode="auto">
            <a:xfrm>
              <a:off x="2927893" y="1567464"/>
              <a:ext cx="2215064" cy="257631"/>
            </a:xfrm>
            <a:prstGeom prst="chevron">
              <a:avLst/>
            </a:prstGeom>
            <a:solidFill>
              <a:srgbClr val="0000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Recorder</a:t>
              </a:r>
              <a:endParaRPr lang="ja-JP" altLang="en-US" sz="1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23" name="右矢印 22"/>
          <p:cNvSpPr/>
          <p:nvPr/>
        </p:nvSpPr>
        <p:spPr bwMode="auto">
          <a:xfrm>
            <a:off x="2573867" y="2062353"/>
            <a:ext cx="376487" cy="369506"/>
          </a:xfrm>
          <a:prstGeom prst="rightArrow">
            <a:avLst/>
          </a:prstGeom>
          <a:solidFill>
            <a:srgbClr val="99C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100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24" name="右矢印 23"/>
          <p:cNvSpPr/>
          <p:nvPr/>
        </p:nvSpPr>
        <p:spPr bwMode="auto">
          <a:xfrm>
            <a:off x="5105400" y="2055812"/>
            <a:ext cx="376487" cy="369506"/>
          </a:xfrm>
          <a:prstGeom prst="rightArrow">
            <a:avLst/>
          </a:prstGeom>
          <a:solidFill>
            <a:srgbClr val="99C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100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23604" y="1584542"/>
            <a:ext cx="2050263" cy="1231149"/>
            <a:chOff x="523604" y="1584542"/>
            <a:chExt cx="2050263" cy="1231149"/>
          </a:xfrm>
        </p:grpSpPr>
        <p:sp>
          <p:nvSpPr>
            <p:cNvPr id="33" name="山形 32"/>
            <p:cNvSpPr/>
            <p:nvPr/>
          </p:nvSpPr>
          <p:spPr bwMode="auto">
            <a:xfrm>
              <a:off x="523604" y="1584542"/>
              <a:ext cx="2050263" cy="234085"/>
            </a:xfrm>
            <a:prstGeom prst="chevron">
              <a:avLst/>
            </a:prstGeom>
            <a:solidFill>
              <a:srgbClr val="0000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Camera</a:t>
              </a:r>
              <a:endParaRPr lang="ja-JP" altLang="en-US" sz="1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44" name="Picture 6" descr="「i-pro extreme」の画像検索結果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83" b="24810"/>
            <a:stretch/>
          </p:blipFill>
          <p:spPr bwMode="auto">
            <a:xfrm>
              <a:off x="914886" y="1867632"/>
              <a:ext cx="802713" cy="389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 descr="「wv-s6130」の画像検索結果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952" y="2205131"/>
              <a:ext cx="631294" cy="61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999" y="1867632"/>
              <a:ext cx="491188" cy="500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グループ化 6"/>
          <p:cNvGrpSpPr/>
          <p:nvPr/>
        </p:nvGrpSpPr>
        <p:grpSpPr>
          <a:xfrm>
            <a:off x="5302441" y="1557331"/>
            <a:ext cx="3479176" cy="1258360"/>
            <a:chOff x="5302441" y="1557331"/>
            <a:chExt cx="3479176" cy="1258360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5302441" y="1557331"/>
              <a:ext cx="3479176" cy="1258360"/>
              <a:chOff x="5302441" y="1557331"/>
              <a:chExt cx="3479176" cy="1258360"/>
            </a:xfrm>
          </p:grpSpPr>
          <p:sp>
            <p:nvSpPr>
              <p:cNvPr id="26" name="山形 25"/>
              <p:cNvSpPr/>
              <p:nvPr/>
            </p:nvSpPr>
            <p:spPr bwMode="auto">
              <a:xfrm>
                <a:off x="5302441" y="1557331"/>
                <a:ext cx="3479176" cy="257631"/>
              </a:xfrm>
              <a:prstGeom prst="chevron">
                <a:avLst/>
              </a:prstGeom>
              <a:solidFill>
                <a:srgbClr val="0000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8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Monitoring software</a:t>
                </a:r>
                <a:endParaRPr lang="ja-JP" altLang="en-US" sz="18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grpSp>
            <p:nvGrpSpPr>
              <p:cNvPr id="6" name="グループ化 5"/>
              <p:cNvGrpSpPr/>
              <p:nvPr/>
            </p:nvGrpSpPr>
            <p:grpSpPr>
              <a:xfrm>
                <a:off x="5616877" y="1825094"/>
                <a:ext cx="1302258" cy="990597"/>
                <a:chOff x="5616877" y="1825094"/>
                <a:chExt cx="1202493" cy="823619"/>
              </a:xfrm>
            </p:grpSpPr>
            <p:pic>
              <p:nvPicPr>
                <p:cNvPr id="8195" name="Picture 3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7695" y="2287619"/>
                  <a:ext cx="701675" cy="3610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197" name="Picture 5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276" y="1829675"/>
                  <a:ext cx="565292" cy="442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203" name="Picture 11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16877" y="1825094"/>
                  <a:ext cx="622352" cy="446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789" y="1867632"/>
              <a:ext cx="629223" cy="488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91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System expandability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4868451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into video surveillance system 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0557" y="1185903"/>
            <a:ext cx="86441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 defTabSz="913154">
              <a:buFont typeface="Wingdings" panose="05000000000000000000" pitchFamily="2" charset="2"/>
              <a:buChar char="u"/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Integrated with i-PRO security system </a:t>
            </a:r>
          </a:p>
        </p:txBody>
      </p:sp>
      <p:pic>
        <p:nvPicPr>
          <p:cNvPr id="21" name="Picture 4" descr="「wj-nx400k」の画像検索結果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t="29928" r="2725" b="29753"/>
          <a:stretch/>
        </p:blipFill>
        <p:spPr bwMode="auto">
          <a:xfrm>
            <a:off x="3255616" y="1925684"/>
            <a:ext cx="1559619" cy="63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山形 21"/>
          <p:cNvSpPr/>
          <p:nvPr/>
        </p:nvSpPr>
        <p:spPr bwMode="auto">
          <a:xfrm>
            <a:off x="2927893" y="1567464"/>
            <a:ext cx="2215064" cy="257631"/>
          </a:xfrm>
          <a:prstGeom prst="chevron">
            <a:avLst/>
          </a:prstGeom>
          <a:solidFill>
            <a:srgbClr val="0000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Recorder</a:t>
            </a:r>
            <a:endParaRPr lang="ja-JP" altLang="en-US" sz="18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右矢印 22"/>
          <p:cNvSpPr/>
          <p:nvPr/>
        </p:nvSpPr>
        <p:spPr bwMode="auto">
          <a:xfrm>
            <a:off x="2573867" y="2062353"/>
            <a:ext cx="376487" cy="369506"/>
          </a:xfrm>
          <a:prstGeom prst="rightArrow">
            <a:avLst/>
          </a:prstGeom>
          <a:solidFill>
            <a:srgbClr val="99C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100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24" name="右矢印 23"/>
          <p:cNvSpPr/>
          <p:nvPr/>
        </p:nvSpPr>
        <p:spPr bwMode="auto">
          <a:xfrm>
            <a:off x="5105400" y="2055812"/>
            <a:ext cx="376487" cy="369506"/>
          </a:xfrm>
          <a:prstGeom prst="rightArrow">
            <a:avLst/>
          </a:prstGeom>
          <a:solidFill>
            <a:srgbClr val="99C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100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26" name="山形 25"/>
          <p:cNvSpPr/>
          <p:nvPr/>
        </p:nvSpPr>
        <p:spPr bwMode="auto">
          <a:xfrm>
            <a:off x="5302441" y="1557331"/>
            <a:ext cx="3479176" cy="257631"/>
          </a:xfrm>
          <a:prstGeom prst="chevron">
            <a:avLst/>
          </a:prstGeom>
          <a:solidFill>
            <a:srgbClr val="0000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Monitoring software</a:t>
            </a:r>
            <a:endParaRPr lang="ja-JP" altLang="en-US" sz="18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" name="山形 32"/>
          <p:cNvSpPr/>
          <p:nvPr/>
        </p:nvSpPr>
        <p:spPr bwMode="auto">
          <a:xfrm>
            <a:off x="523604" y="1584542"/>
            <a:ext cx="2050263" cy="234085"/>
          </a:xfrm>
          <a:prstGeom prst="chevron">
            <a:avLst/>
          </a:prstGeom>
          <a:solidFill>
            <a:srgbClr val="0000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  <a:endParaRPr lang="ja-JP" altLang="en-US" sz="18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4" name="Picture 6" descr="「i-pro extreme」の画像検索結果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3" b="24810"/>
          <a:stretch/>
        </p:blipFill>
        <p:spPr bwMode="auto">
          <a:xfrm>
            <a:off x="914886" y="1867632"/>
            <a:ext cx="802713" cy="38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「wv-s6130」の画像検索結果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952" y="2205131"/>
            <a:ext cx="631294" cy="6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9" y="1867632"/>
            <a:ext cx="491188" cy="50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5616877" y="1825094"/>
            <a:ext cx="1791456" cy="990597"/>
            <a:chOff x="5616877" y="1825094"/>
            <a:chExt cx="1654214" cy="823619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695" y="2287619"/>
              <a:ext cx="701675" cy="361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276" y="1829675"/>
              <a:ext cx="565292" cy="44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17568" y="1847825"/>
              <a:ext cx="553523" cy="432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3" name="Picture 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877" y="1825094"/>
              <a:ext cx="622352" cy="446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正方形/長方形 24"/>
          <p:cNvSpPr/>
          <p:nvPr/>
        </p:nvSpPr>
        <p:spPr>
          <a:xfrm>
            <a:off x="523604" y="1818626"/>
            <a:ext cx="7003264" cy="997065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55" y="2882900"/>
            <a:ext cx="2090882" cy="80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03" y="2778880"/>
            <a:ext cx="2121599" cy="79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99" y="3034438"/>
            <a:ext cx="758825" cy="79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2573867" y="2882900"/>
            <a:ext cx="2908020" cy="1239199"/>
            <a:chOff x="2573867" y="2882900"/>
            <a:chExt cx="2908020" cy="1239199"/>
          </a:xfrm>
        </p:grpSpPr>
        <p:sp>
          <p:nvSpPr>
            <p:cNvPr id="3" name="円/楕円 2"/>
            <p:cNvSpPr/>
            <p:nvPr/>
          </p:nvSpPr>
          <p:spPr>
            <a:xfrm>
              <a:off x="3208869" y="2891367"/>
              <a:ext cx="1580802" cy="1230732"/>
            </a:xfrm>
            <a:prstGeom prst="ellipse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山形 26"/>
            <p:cNvSpPr/>
            <p:nvPr/>
          </p:nvSpPr>
          <p:spPr bwMode="auto">
            <a:xfrm>
              <a:off x="2573867" y="2882900"/>
              <a:ext cx="2908020" cy="293006"/>
            </a:xfrm>
            <a:prstGeom prst="chevron">
              <a:avLst/>
            </a:prstGeom>
            <a:solidFill>
              <a:srgbClr val="0000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ja-JP" sz="18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Facial Recognition Server</a:t>
              </a:r>
            </a:p>
          </p:txBody>
        </p:sp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537" y="3192577"/>
              <a:ext cx="550021" cy="724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グループ化 28"/>
            <p:cNvGrpSpPr/>
            <p:nvPr/>
          </p:nvGrpSpPr>
          <p:grpSpPr>
            <a:xfrm>
              <a:off x="3979538" y="3175906"/>
              <a:ext cx="655609" cy="585018"/>
              <a:chOff x="4926525" y="3957885"/>
              <a:chExt cx="1183851" cy="935594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1956" y="3957885"/>
                <a:ext cx="688420" cy="70115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9925" y="4094501"/>
                <a:ext cx="688420" cy="70115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6525" y="4192326"/>
                <a:ext cx="688420" cy="70115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sp>
        <p:nvSpPr>
          <p:cNvPr id="36" name="角丸四角形 35"/>
          <p:cNvSpPr/>
          <p:nvPr/>
        </p:nvSpPr>
        <p:spPr bwMode="auto">
          <a:xfrm>
            <a:off x="7042029" y="3510758"/>
            <a:ext cx="2101971" cy="647817"/>
          </a:xfrm>
          <a:prstGeom prst="roundRect">
            <a:avLst>
              <a:gd name="adj" fmla="val 17974"/>
            </a:avLst>
          </a:prstGeom>
          <a:solidFill>
            <a:schemeClr val="tx1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Extension software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WV-ASE231W / ASE231 </a:t>
            </a:r>
            <a:endParaRPr lang="ja-JP" altLang="en-US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二等辺三角形 36"/>
          <p:cNvSpPr/>
          <p:nvPr/>
        </p:nvSpPr>
        <p:spPr bwMode="auto">
          <a:xfrm>
            <a:off x="8022078" y="3261331"/>
            <a:ext cx="426720" cy="219212"/>
          </a:xfrm>
          <a:prstGeom prst="triangle">
            <a:avLst/>
          </a:prstGeom>
          <a:solidFill>
            <a:srgbClr val="0000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38" name="角丸四角形 37"/>
          <p:cNvSpPr/>
          <p:nvPr/>
        </p:nvSpPr>
        <p:spPr bwMode="auto">
          <a:xfrm>
            <a:off x="703105" y="4166955"/>
            <a:ext cx="6535917" cy="464315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u="sng" dirty="0" smtClean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Facial Recognition Server Software WV-ASF950</a:t>
            </a:r>
            <a:r>
              <a:rPr lang="ja-JP" altLang="en-US" sz="1800" b="1" u="sng" dirty="0" smtClean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Ｗ </a:t>
            </a:r>
            <a:r>
              <a:rPr lang="en-US" altLang="ja-JP" sz="1800" b="1" u="sng" dirty="0" smtClean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/ASF950</a:t>
            </a:r>
            <a:endParaRPr lang="en-US" altLang="ja-JP" sz="1600" b="1" dirty="0">
              <a:solidFill>
                <a:srgbClr val="0000FF"/>
              </a:solidFill>
              <a:effectLst/>
              <a:latin typeface="Century Gothic" panose="020B050202020202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10,000 faces registration + 4ch camera license</a:t>
            </a:r>
            <a:r>
              <a:rPr lang="ja-JP" altLang="en-US" sz="1600" b="1" dirty="0" smtClean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ja-JP" altLang="en-US" sz="1600" b="1" dirty="0">
              <a:solidFill>
                <a:schemeClr val="tx2"/>
              </a:solidFill>
              <a:effectLst/>
              <a:latin typeface="Century Gothic" panose="020B050202020202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7385845" y="1701583"/>
            <a:ext cx="1470288" cy="1649893"/>
            <a:chOff x="7385845" y="1701583"/>
            <a:chExt cx="1470288" cy="1649893"/>
          </a:xfrm>
        </p:grpSpPr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0666" y="1852432"/>
              <a:ext cx="1084076" cy="839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山形 34"/>
            <p:cNvSpPr/>
            <p:nvPr/>
          </p:nvSpPr>
          <p:spPr bwMode="auto">
            <a:xfrm>
              <a:off x="7686600" y="2707329"/>
              <a:ext cx="1097677" cy="644147"/>
            </a:xfrm>
            <a:prstGeom prst="chevron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srgbClr val="0000FF"/>
                  </a:solidFill>
                  <a:effectLst>
                    <a:glow rad="101600">
                      <a:srgbClr val="FFFFFF">
                        <a:satMod val="175000"/>
                        <a:alpha val="40000"/>
                      </a:srgbClr>
                    </a:glow>
                  </a:effectLst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Facial Recognition</a:t>
              </a:r>
              <a:r>
                <a:rPr lang="ja-JP" altLang="en-US" b="1" dirty="0" smtClean="0">
                  <a:solidFill>
                    <a:srgbClr val="0000FF"/>
                  </a:solidFill>
                  <a:effectLst>
                    <a:glow rad="101600">
                      <a:srgbClr val="FFFFFF">
                        <a:satMod val="175000"/>
                        <a:alpha val="40000"/>
                      </a:srgbClr>
                    </a:glow>
                  </a:effectLst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endParaRPr lang="en-US" altLang="ja-JP" b="1" dirty="0" smtClean="0">
                <a:solidFill>
                  <a:srgbClr val="0000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1" dirty="0" smtClean="0">
                  <a:solidFill>
                    <a:srgbClr val="0000FF"/>
                  </a:solidFill>
                  <a:effectLst>
                    <a:glow rad="101600">
                      <a:srgbClr val="FFFFFF">
                        <a:satMod val="175000"/>
                        <a:alpha val="40000"/>
                      </a:srgbClr>
                    </a:glow>
                  </a:effectLst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GUI</a:t>
              </a:r>
              <a:endParaRPr lang="ja-JP" altLang="en-US" sz="1100" b="1" dirty="0" smtClean="0">
                <a:solidFill>
                  <a:srgbClr val="0000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7385845" y="1701583"/>
              <a:ext cx="1470288" cy="1118913"/>
            </a:xfrm>
            <a:prstGeom prst="ellipse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42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06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237" y="1255387"/>
            <a:ext cx="1360736" cy="85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System expandability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4868451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into video surveillance system 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14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46634" y="1222044"/>
            <a:ext cx="2521966" cy="584775"/>
          </a:xfrm>
          <a:prstGeom prst="rect">
            <a:avLst/>
          </a:prstGeom>
          <a:solidFill>
            <a:srgbClr val="00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Integrated</a:t>
            </a:r>
          </a:p>
          <a:p>
            <a:pPr algn="ctr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with i-PRO security system</a:t>
            </a:r>
          </a:p>
        </p:txBody>
      </p:sp>
      <p:pic>
        <p:nvPicPr>
          <p:cNvPr id="43" name="Picture 4" descr="「wv-s1110」の画像検索結果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45" y="1181607"/>
            <a:ext cx="1119758" cy="11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6744176\AppData\Local\Temp\Rar$DIa0.727\WV-ASM300_GUI_EN_LIVE_monit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48" y="2179379"/>
            <a:ext cx="1415104" cy="110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6744176\AppData\Local\Temp\Rar$DIa0.037\WV-ASM300_GUI_EN_MAP_monito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65" y="2143145"/>
            <a:ext cx="1458245" cy="113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768456" y="2137521"/>
            <a:ext cx="1849644" cy="1110297"/>
            <a:chOff x="38367" y="2581400"/>
            <a:chExt cx="3141894" cy="172935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67" y="2581400"/>
              <a:ext cx="3141894" cy="1729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 descr="C:\Users\3980376\Desktop\★Desktop_20170118\ASM300取説画像\JP_ライブモニター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08" y="2704009"/>
              <a:ext cx="2399019" cy="1099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5950903" y="3222417"/>
            <a:ext cx="28603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Facial recognition system screen</a:t>
            </a:r>
          </a:p>
        </p:txBody>
      </p:sp>
      <p:sp>
        <p:nvSpPr>
          <p:cNvPr id="48" name="Rectangle 7"/>
          <p:cNvSpPr>
            <a:spLocks noChangeArrowheads="1"/>
          </p:cNvSpPr>
          <p:nvPr/>
        </p:nvSpPr>
        <p:spPr bwMode="auto">
          <a:xfrm>
            <a:off x="2388826" y="3256285"/>
            <a:ext cx="20160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Map</a:t>
            </a:r>
            <a:endParaRPr lang="ja-JP" altLang="en-US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Rectangle 6"/>
          <p:cNvSpPr>
            <a:spLocks noChangeArrowheads="1"/>
          </p:cNvSpPr>
          <p:nvPr/>
        </p:nvSpPr>
        <p:spPr bwMode="auto">
          <a:xfrm>
            <a:off x="601157" y="3247818"/>
            <a:ext cx="20499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Main monitor</a:t>
            </a:r>
            <a:endParaRPr lang="ja-JP" altLang="en-US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2" name="Rectangle 33"/>
          <p:cNvSpPr>
            <a:spLocks noChangeArrowheads="1"/>
          </p:cNvSpPr>
          <p:nvPr/>
        </p:nvSpPr>
        <p:spPr bwMode="auto">
          <a:xfrm>
            <a:off x="4222505" y="3239351"/>
            <a:ext cx="20499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Live multi-screen</a:t>
            </a:r>
            <a:endParaRPr lang="ja-JP" altLang="en-US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 bwMode="auto">
          <a:xfrm>
            <a:off x="6722970" y="1264509"/>
            <a:ext cx="1715064" cy="499843"/>
          </a:xfrm>
          <a:prstGeom prst="rect">
            <a:avLst/>
          </a:prstGeom>
          <a:solidFill>
            <a:srgbClr val="0000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Normal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operation</a:t>
            </a:r>
          </a:p>
        </p:txBody>
      </p:sp>
      <p:pic>
        <p:nvPicPr>
          <p:cNvPr id="54" name="Picture 7" descr="C:\Users\6744176\AppData\Local\Temp\Rar$DIa0.557\WV-ASM300_GUI_Actions_monito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70" y="2179379"/>
            <a:ext cx="1458245" cy="113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7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6409267" y="1913466"/>
            <a:ext cx="2273648" cy="1972868"/>
            <a:chOff x="6409267" y="1913466"/>
            <a:chExt cx="2273648" cy="1972868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6409267" y="1913466"/>
              <a:ext cx="2273648" cy="1972868"/>
              <a:chOff x="6409267" y="1913466"/>
              <a:chExt cx="2273648" cy="1972868"/>
            </a:xfrm>
          </p:grpSpPr>
          <p:sp>
            <p:nvSpPr>
              <p:cNvPr id="9" name="円/楕円 8"/>
              <p:cNvSpPr/>
              <p:nvPr/>
            </p:nvSpPr>
            <p:spPr>
              <a:xfrm>
                <a:off x="6409267" y="1913466"/>
                <a:ext cx="2273648" cy="1972868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pic>
            <p:nvPicPr>
              <p:cNvPr id="2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8107" y="2198324"/>
                <a:ext cx="1567384" cy="1067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7" name="Picture 5" descr="C:\Users\6744176\AppData\Local\Temp\Rar$DIa1.494\FaceSearch_110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1064" y="2282137"/>
                <a:ext cx="1161469" cy="7146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AutoShape 65"/>
            <p:cNvSpPr>
              <a:spLocks noChangeArrowheads="1"/>
            </p:cNvSpPr>
            <p:nvPr/>
          </p:nvSpPr>
          <p:spPr bwMode="auto">
            <a:xfrm>
              <a:off x="7307424" y="2145988"/>
              <a:ext cx="931529" cy="287065"/>
            </a:xfrm>
            <a:prstGeom prst="rightArrow">
              <a:avLst>
                <a:gd name="adj1" fmla="val 50000"/>
                <a:gd name="adj2" fmla="val 89130"/>
              </a:avLst>
            </a:prstGeom>
            <a:solidFill>
              <a:srgbClr val="00E4A8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no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defRPr kumimoji="1" sz="24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ja-JP" sz="1000" b="1" kern="0" dirty="0" smtClean="0"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TIME</a:t>
              </a:r>
              <a:endParaRPr lang="ja-JP" altLang="en-US" sz="1000" b="1" kern="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6" name="グループ化 5"/>
            <p:cNvGrpSpPr/>
            <p:nvPr/>
          </p:nvGrpSpPr>
          <p:grpSpPr>
            <a:xfrm>
              <a:off x="7086572" y="2242956"/>
              <a:ext cx="323165" cy="869733"/>
              <a:chOff x="9422320" y="2815546"/>
              <a:chExt cx="377587" cy="953546"/>
            </a:xfrm>
          </p:grpSpPr>
          <p:sp>
            <p:nvSpPr>
              <p:cNvPr id="49" name="AutoShape 64"/>
              <p:cNvSpPr>
                <a:spLocks noChangeArrowheads="1"/>
              </p:cNvSpPr>
              <p:nvPr/>
            </p:nvSpPr>
            <p:spPr bwMode="auto">
              <a:xfrm>
                <a:off x="9445964" y="2815546"/>
                <a:ext cx="344640" cy="953546"/>
              </a:xfrm>
              <a:prstGeom prst="downArrow">
                <a:avLst>
                  <a:gd name="adj1" fmla="val 50000"/>
                  <a:gd name="adj2" fmla="val 96688"/>
                </a:avLst>
              </a:prstGeom>
              <a:solidFill>
                <a:srgbClr val="00E4A8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 algn="l"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defRPr kumimoji="1" sz="24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defRPr kumimoji="1" sz="20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defRPr kumimoji="1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9pPr>
              </a:lstStyle>
              <a:p>
                <a:pPr algn="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ja-JP" altLang="en-US" sz="900" kern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50" name="テキスト ボックス 1"/>
              <p:cNvSpPr txBox="1">
                <a:spLocks noChangeArrowheads="1"/>
              </p:cNvSpPr>
              <p:nvPr/>
            </p:nvSpPr>
            <p:spPr bwMode="auto">
              <a:xfrm>
                <a:off x="9422320" y="2953048"/>
                <a:ext cx="377587" cy="530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defRPr kumimoji="1" sz="24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defRPr kumimoji="1" sz="20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defRPr kumimoji="1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defRPr kumimoji="1" sz="16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</a:defRPr>
                </a:lvl9pPr>
              </a:lstStyle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ja-JP" sz="900" b="1" dirty="0" smtClean="0"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location</a:t>
                </a:r>
                <a:endParaRPr lang="ja-JP" altLang="en-US" sz="900" b="1" dirty="0"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3" y="1280599"/>
            <a:ext cx="1473200" cy="75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System expandability</a:t>
            </a: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49" y="901256"/>
            <a:ext cx="4868451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into video surveillance system 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15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 bwMode="auto">
          <a:xfrm>
            <a:off x="6722970" y="1264509"/>
            <a:ext cx="1715064" cy="499843"/>
          </a:xfrm>
          <a:prstGeom prst="rect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Face Match</a:t>
            </a:r>
          </a:p>
          <a:p>
            <a:r>
              <a:rPr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Alarm</a:t>
            </a: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6247248" y="3207028"/>
            <a:ext cx="28603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Facial recognition system screen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2608968" y="3256285"/>
            <a:ext cx="20160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Map</a:t>
            </a:r>
            <a:endParaRPr lang="ja-JP" altLang="en-US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601157" y="3247818"/>
            <a:ext cx="20499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Main monitor</a:t>
            </a:r>
            <a:endParaRPr lang="ja-JP" altLang="en-US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4442647" y="3239351"/>
            <a:ext cx="20499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Live multi-screen</a:t>
            </a:r>
            <a:endParaRPr lang="ja-JP" altLang="en-US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46634" y="1222044"/>
            <a:ext cx="2521966" cy="584775"/>
          </a:xfrm>
          <a:prstGeom prst="rect">
            <a:avLst/>
          </a:prstGeom>
          <a:solidFill>
            <a:srgbClr val="00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Integrated</a:t>
            </a:r>
          </a:p>
          <a:p>
            <a:pPr algn="ctr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with i-PRO security system</a:t>
            </a:r>
          </a:p>
        </p:txBody>
      </p:sp>
      <p:pic>
        <p:nvPicPr>
          <p:cNvPr id="43" name="Picture 4" descr="「wv-s1110」の画像検索結果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45" y="1181607"/>
            <a:ext cx="1119758" cy="11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6744176\AppData\Local\Temp\Rar$DIa0.727\WV-ASM300_GUI_EN_LIVE_monito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48" y="2179379"/>
            <a:ext cx="1415104" cy="110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6744176\AppData\Local\Temp\Rar$DIa0.037\WV-ASM300_GUI_EN_MAP_monito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65" y="2143145"/>
            <a:ext cx="1458245" cy="113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768456" y="2137521"/>
            <a:ext cx="1849644" cy="1110297"/>
            <a:chOff x="38367" y="2581400"/>
            <a:chExt cx="3141894" cy="172935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67" y="2581400"/>
              <a:ext cx="3141894" cy="1729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 descr="C:\Users\3980376\Desktop\★Desktop_20170118\ASM300取説画像\JP_ライブモニター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08" y="2704009"/>
              <a:ext cx="2399019" cy="1099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78" descr="alar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278" y="2621472"/>
            <a:ext cx="541493" cy="28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8"/>
          <p:cNvSpPr txBox="1">
            <a:spLocks noChangeArrowheads="1"/>
          </p:cNvSpPr>
          <p:nvPr/>
        </p:nvSpPr>
        <p:spPr bwMode="auto">
          <a:xfrm>
            <a:off x="2182212" y="3050087"/>
            <a:ext cx="70243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4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1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HGS創英角ｺﾞｼｯｸUB" pitchFamily="50" charset="-128"/>
              </a:rPr>
              <a:t>Playback</a:t>
            </a:r>
            <a:endParaRPr lang="en-US" altLang="ja-JP" sz="1100" b="1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HGS創英角ｺﾞｼｯｸUB" pitchFamily="50" charset="-128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1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HGS創英角ｺﾞｼｯｸUB" pitchFamily="50" charset="-128"/>
              </a:rPr>
              <a:t>button</a:t>
            </a:r>
            <a:endParaRPr lang="en-US" altLang="ja-JP" sz="1100" b="1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HGS創英角ｺﾞｼｯｸUB" pitchFamily="50" charset="-128"/>
            </a:endParaRPr>
          </a:p>
        </p:txBody>
      </p:sp>
      <p:pic>
        <p:nvPicPr>
          <p:cNvPr id="27" name="Picture 3" descr="C:\Users\1836832\Desktop\Kao\構内ロケ\撮影データ\編集\顔画像③\顔検出②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71" y="3678866"/>
            <a:ext cx="1024958" cy="10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Line 120"/>
          <p:cNvSpPr>
            <a:spLocks noChangeShapeType="1"/>
          </p:cNvSpPr>
          <p:nvPr/>
        </p:nvSpPr>
        <p:spPr bwMode="auto">
          <a:xfrm>
            <a:off x="2158463" y="2896806"/>
            <a:ext cx="0" cy="70999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 Box 93"/>
          <p:cNvSpPr txBox="1">
            <a:spLocks noChangeArrowheads="1"/>
          </p:cNvSpPr>
          <p:nvPr/>
        </p:nvSpPr>
        <p:spPr bwMode="auto">
          <a:xfrm>
            <a:off x="596318" y="3386220"/>
            <a:ext cx="15704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4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 smtClean="0">
                <a:solidFill>
                  <a:schemeClr val="bg1"/>
                </a:solidFill>
                <a:effectLst>
                  <a:glow rad="139700">
                    <a:srgbClr val="0000FF"/>
                  </a:glow>
                </a:effectLst>
                <a:latin typeface="Calibri" panose="020F0502020204030204" pitchFamily="34" charset="0"/>
              </a:rPr>
              <a:t>① </a:t>
            </a:r>
            <a:r>
              <a:rPr lang="en-US" altLang="ja-JP" sz="1800" dirty="0" smtClean="0">
                <a:solidFill>
                  <a:schemeClr val="bg1"/>
                </a:solidFill>
                <a:effectLst>
                  <a:glow rad="139700">
                    <a:srgbClr val="0000FF"/>
                  </a:glow>
                </a:effectLst>
                <a:latin typeface="Calibri" panose="020F0502020204030204" pitchFamily="34" charset="0"/>
              </a:rPr>
              <a:t>Notification</a:t>
            </a:r>
            <a:endParaRPr lang="ja-JP" altLang="en-US" sz="1800" dirty="0">
              <a:solidFill>
                <a:schemeClr val="bg1"/>
              </a:solidFill>
              <a:effectLst>
                <a:glow rad="139700">
                  <a:srgbClr val="0000FF"/>
                </a:glow>
              </a:effectLst>
              <a:latin typeface="Calibri" panose="020F0502020204030204" pitchFamily="34" charset="0"/>
            </a:endParaRPr>
          </a:p>
        </p:txBody>
      </p:sp>
      <p:cxnSp>
        <p:nvCxnSpPr>
          <p:cNvPr id="32" name="直線コネクタ 31"/>
          <p:cNvCxnSpPr/>
          <p:nvPr/>
        </p:nvCxnSpPr>
        <p:spPr bwMode="auto">
          <a:xfrm>
            <a:off x="2265629" y="3873199"/>
            <a:ext cx="4003623" cy="715734"/>
          </a:xfrm>
          <a:prstGeom prst="line">
            <a:avLst/>
          </a:prstGeom>
          <a:noFill/>
          <a:ln w="57150" cap="flat" cmpd="sng" algn="ctr">
            <a:solidFill>
              <a:srgbClr val="A5A5A5">
                <a:lumMod val="95000"/>
              </a:srgbClr>
            </a:solidFill>
            <a:prstDash val="solid"/>
            <a:round/>
            <a:headEnd type="none" w="med" len="med"/>
            <a:tailEnd type="arrow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33" name="Text Box 93"/>
          <p:cNvSpPr txBox="1">
            <a:spLocks noChangeArrowheads="1"/>
          </p:cNvSpPr>
          <p:nvPr/>
        </p:nvSpPr>
        <p:spPr bwMode="auto">
          <a:xfrm>
            <a:off x="2668370" y="3570886"/>
            <a:ext cx="21589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4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 smtClean="0">
                <a:solidFill>
                  <a:schemeClr val="bg1"/>
                </a:solidFill>
                <a:effectLst>
                  <a:glow rad="139700">
                    <a:srgbClr val="0000FF"/>
                  </a:glow>
                </a:effectLst>
                <a:latin typeface="Calibri" panose="020F0502020204030204" pitchFamily="34" charset="0"/>
              </a:rPr>
              <a:t>②</a:t>
            </a:r>
            <a:r>
              <a:rPr lang="ja-JP" altLang="en-US" sz="1800" dirty="0">
                <a:solidFill>
                  <a:schemeClr val="bg1"/>
                </a:solidFill>
                <a:effectLst>
                  <a:glow rad="139700">
                    <a:srgbClr val="0000FF"/>
                  </a:glow>
                </a:effectLst>
                <a:latin typeface="Calibri" panose="020F0502020204030204" pitchFamily="34" charset="0"/>
              </a:rPr>
              <a:t> </a:t>
            </a:r>
            <a:r>
              <a:rPr lang="en-US" altLang="ja-JP" sz="1800" dirty="0" smtClean="0">
                <a:solidFill>
                  <a:schemeClr val="bg1"/>
                </a:solidFill>
                <a:effectLst>
                  <a:glow rad="139700">
                    <a:srgbClr val="0000FF"/>
                  </a:glow>
                </a:effectLst>
                <a:latin typeface="Calibri" panose="020F0502020204030204" pitchFamily="34" charset="0"/>
              </a:rPr>
              <a:t>Map confirmation</a:t>
            </a:r>
            <a:endParaRPr lang="ja-JP" altLang="en-US" sz="1800" dirty="0">
              <a:solidFill>
                <a:schemeClr val="bg1"/>
              </a:solidFill>
              <a:effectLst>
                <a:glow rad="139700">
                  <a:srgbClr val="0000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41" name="Text Box 93"/>
          <p:cNvSpPr txBox="1">
            <a:spLocks noChangeArrowheads="1"/>
          </p:cNvSpPr>
          <p:nvPr/>
        </p:nvSpPr>
        <p:spPr bwMode="auto">
          <a:xfrm>
            <a:off x="4030601" y="3911735"/>
            <a:ext cx="36881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4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 smtClean="0">
                <a:solidFill>
                  <a:schemeClr val="bg1"/>
                </a:solidFill>
                <a:effectLst>
                  <a:glow rad="139700">
                    <a:srgbClr val="0000FF"/>
                  </a:glow>
                </a:effectLst>
                <a:latin typeface="Calibri" panose="020F0502020204030204" pitchFamily="34" charset="0"/>
              </a:rPr>
              <a:t>③ </a:t>
            </a:r>
            <a:r>
              <a:rPr lang="en-US" altLang="ja-JP" sz="1800" dirty="0" smtClean="0">
                <a:solidFill>
                  <a:schemeClr val="bg1"/>
                </a:solidFill>
                <a:effectLst>
                  <a:glow rad="139700">
                    <a:srgbClr val="0000FF"/>
                  </a:glow>
                </a:effectLst>
                <a:latin typeface="Calibri" panose="020F0502020204030204" pitchFamily="34" charset="0"/>
              </a:rPr>
              <a:t>Capture by other security cameras</a:t>
            </a:r>
            <a:endParaRPr lang="ja-JP" altLang="en-US" sz="1800" dirty="0">
              <a:solidFill>
                <a:schemeClr val="bg1"/>
              </a:solidFill>
              <a:effectLst>
                <a:glow rad="139700">
                  <a:srgbClr val="0000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44" name="Text Box 93"/>
          <p:cNvSpPr txBox="1">
            <a:spLocks noChangeArrowheads="1"/>
          </p:cNvSpPr>
          <p:nvPr/>
        </p:nvSpPr>
        <p:spPr bwMode="auto">
          <a:xfrm>
            <a:off x="5627553" y="4369354"/>
            <a:ext cx="32503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4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 smtClean="0">
                <a:solidFill>
                  <a:schemeClr val="bg1"/>
                </a:solidFill>
                <a:effectLst>
                  <a:glow rad="139700">
                    <a:srgbClr val="0000FF"/>
                  </a:glow>
                </a:effectLst>
                <a:latin typeface="Calibri" panose="020F0502020204030204" pitchFamily="34" charset="0"/>
              </a:rPr>
              <a:t>④ </a:t>
            </a:r>
            <a:r>
              <a:rPr lang="en-US" altLang="ja-JP" sz="1800" dirty="0" smtClean="0">
                <a:solidFill>
                  <a:schemeClr val="bg1"/>
                </a:solidFill>
                <a:effectLst>
                  <a:glow rad="139700">
                    <a:srgbClr val="0000FF"/>
                  </a:glow>
                </a:effectLst>
                <a:latin typeface="Calibri" panose="020F0502020204030204" pitchFamily="34" charset="0"/>
              </a:rPr>
              <a:t>Pursue and locate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6492564" y="3409561"/>
            <a:ext cx="2346155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Select face, search and show </a:t>
            </a:r>
          </a:p>
          <a:p>
            <a:pPr algn="ctr">
              <a:lnSpc>
                <a:spcPts val="1800"/>
              </a:lnSpc>
            </a:pPr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time-line per camera</a:t>
            </a:r>
          </a:p>
        </p:txBody>
      </p:sp>
    </p:spTree>
    <p:extLst>
      <p:ext uri="{BB962C8B-B14F-4D97-AF65-F5344CB8AC3E}">
        <p14:creationId xmlns:p14="http://schemas.microsoft.com/office/powerpoint/2010/main" val="348458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31" grpId="0"/>
      <p:bldP spid="33" grpId="0"/>
      <p:bldP spid="41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System expandability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8661518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Max. 2,000 cameras for large scale multi-site systems 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16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3362009" y="1717371"/>
            <a:ext cx="461665" cy="896933"/>
            <a:chOff x="5806600" y="1971131"/>
            <a:chExt cx="704071" cy="1543636"/>
          </a:xfrm>
        </p:grpSpPr>
        <p:sp>
          <p:nvSpPr>
            <p:cNvPr id="154" name="Oval 603" descr="横線 (反転)"/>
            <p:cNvSpPr>
              <a:spLocks noChangeArrowheads="1"/>
            </p:cNvSpPr>
            <p:nvPr/>
          </p:nvSpPr>
          <p:spPr bwMode="auto">
            <a:xfrm>
              <a:off x="5907888" y="1971131"/>
              <a:ext cx="507138" cy="1543636"/>
            </a:xfrm>
            <a:prstGeom prst="ellipse">
              <a:avLst/>
            </a:prstGeom>
            <a:pattFill prst="narHorz">
              <a:fgClr>
                <a:srgbClr val="DDDDDD"/>
              </a:fgClr>
              <a:bgClr>
                <a:srgbClr val="FFFFFF"/>
              </a:bgClr>
            </a:pattFill>
            <a:ln w="9525" algn="ctr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55" name="Text Box 152"/>
            <p:cNvSpPr txBox="1">
              <a:spLocks noChangeArrowheads="1"/>
            </p:cNvSpPr>
            <p:nvPr/>
          </p:nvSpPr>
          <p:spPr bwMode="auto">
            <a:xfrm>
              <a:off x="5806600" y="2046348"/>
              <a:ext cx="704071" cy="1306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IP-VPN</a:t>
              </a:r>
              <a:endParaRPr lang="ja-JP" alt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24" name="Text Box 63"/>
          <p:cNvSpPr txBox="1">
            <a:spLocks noChangeArrowheads="1"/>
          </p:cNvSpPr>
          <p:nvPr/>
        </p:nvSpPr>
        <p:spPr bwMode="auto">
          <a:xfrm>
            <a:off x="489567" y="2422839"/>
            <a:ext cx="1528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【Station N】</a:t>
            </a:r>
            <a:endParaRPr lang="ja-JP" altLang="en-US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3713762" y="1617640"/>
            <a:ext cx="17502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Surveillance video</a:t>
            </a:r>
            <a:endParaRPr lang="en-US" altLang="ja-JP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680598" y="2254002"/>
            <a:ext cx="400110" cy="488091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 algn="ctr"/>
            <a:r>
              <a:rPr kumimoji="1" lang="ja-JP" altLang="en-US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・・・</a:t>
            </a:r>
            <a:endParaRPr kumimoji="1" lang="ja-JP" altLang="en-US" b="1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27" name="グループ化 236"/>
          <p:cNvGrpSpPr>
            <a:grpSpLocks/>
          </p:cNvGrpSpPr>
          <p:nvPr/>
        </p:nvGrpSpPr>
        <p:grpSpPr bwMode="auto">
          <a:xfrm>
            <a:off x="4774508" y="2227872"/>
            <a:ext cx="202422" cy="124526"/>
            <a:chOff x="-592979" y="3175000"/>
            <a:chExt cx="534988" cy="419101"/>
          </a:xfrm>
        </p:grpSpPr>
        <p:pic>
          <p:nvPicPr>
            <p:cNvPr id="151" name="Picture 38" descr="MP900431233[1]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2979" y="3175000"/>
              <a:ext cx="265113" cy="2873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39" descr="MP900431233[1]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2166" y="3232150"/>
              <a:ext cx="265113" cy="2873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40" descr="MP900431233[1]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3104" y="3306763"/>
              <a:ext cx="265113" cy="2873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グループ化 28"/>
          <p:cNvGrpSpPr/>
          <p:nvPr/>
        </p:nvGrpSpPr>
        <p:grpSpPr>
          <a:xfrm>
            <a:off x="5433822" y="1208933"/>
            <a:ext cx="2857602" cy="1668313"/>
            <a:chOff x="7603517" y="1461588"/>
            <a:chExt cx="4358037" cy="2622816"/>
          </a:xfrm>
        </p:grpSpPr>
        <p:sp>
          <p:nvSpPr>
            <p:cNvPr id="79" name="Rectangle 8"/>
            <p:cNvSpPr>
              <a:spLocks noChangeArrowheads="1"/>
            </p:cNvSpPr>
            <p:nvPr/>
          </p:nvSpPr>
          <p:spPr bwMode="auto">
            <a:xfrm>
              <a:off x="7874629" y="1900956"/>
              <a:ext cx="3916531" cy="2183448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0" name="Text Box 9"/>
            <p:cNvSpPr txBox="1">
              <a:spLocks noChangeArrowheads="1"/>
            </p:cNvSpPr>
            <p:nvPr/>
          </p:nvSpPr>
          <p:spPr bwMode="auto">
            <a:xfrm>
              <a:off x="8015107" y="1461588"/>
              <a:ext cx="3729236" cy="483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【HQ</a:t>
              </a:r>
              <a:r>
                <a:rPr lang="ja-JP" altLang="en-US" sz="14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・</a:t>
              </a:r>
              <a:r>
                <a:rPr lang="en-US" altLang="ja-JP" sz="14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Security Center】</a:t>
              </a:r>
              <a:endParaRPr lang="en-US" altLang="ja-JP" sz="14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1" name="Rectangle 99"/>
            <p:cNvSpPr>
              <a:spLocks noChangeArrowheads="1"/>
            </p:cNvSpPr>
            <p:nvPr/>
          </p:nvSpPr>
          <p:spPr bwMode="auto">
            <a:xfrm>
              <a:off x="8009364" y="2013367"/>
              <a:ext cx="3624385" cy="950423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rgbClr val="3399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2" name="Rectangle 135"/>
            <p:cNvSpPr>
              <a:spLocks noChangeArrowheads="1"/>
            </p:cNvSpPr>
            <p:nvPr/>
          </p:nvSpPr>
          <p:spPr bwMode="auto">
            <a:xfrm>
              <a:off x="8011319" y="3051433"/>
              <a:ext cx="3604846" cy="925395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rgbClr val="3399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83" name="Group 400"/>
            <p:cNvGrpSpPr>
              <a:grpSpLocks/>
            </p:cNvGrpSpPr>
            <p:nvPr/>
          </p:nvGrpSpPr>
          <p:grpSpPr bwMode="auto">
            <a:xfrm>
              <a:off x="8728379" y="3323474"/>
              <a:ext cx="517770" cy="382587"/>
              <a:chOff x="1506" y="3781"/>
              <a:chExt cx="408" cy="341"/>
            </a:xfrm>
          </p:grpSpPr>
          <p:pic>
            <p:nvPicPr>
              <p:cNvPr id="120" name="Picture 398" descr="MC900428969[1]"/>
              <p:cNvPicPr preferRelativeResize="0"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" y="3781"/>
                <a:ext cx="245" cy="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" name="AutoShape 399"/>
              <p:cNvSpPr>
                <a:spLocks noChangeArrowheads="1"/>
              </p:cNvSpPr>
              <p:nvPr/>
            </p:nvSpPr>
            <p:spPr bwMode="auto">
              <a:xfrm>
                <a:off x="1679" y="3944"/>
                <a:ext cx="235" cy="151"/>
              </a:xfrm>
              <a:prstGeom prst="can">
                <a:avLst>
                  <a:gd name="adj" fmla="val 25000"/>
                </a:avLst>
              </a:prstGeom>
              <a:solidFill>
                <a:srgbClr val="CCECFF">
                  <a:alpha val="81175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84" name="グループ化 1"/>
            <p:cNvGrpSpPr>
              <a:grpSpLocks/>
            </p:cNvGrpSpPr>
            <p:nvPr/>
          </p:nvGrpSpPr>
          <p:grpSpPr bwMode="auto">
            <a:xfrm>
              <a:off x="8921811" y="3660024"/>
              <a:ext cx="400538" cy="276225"/>
              <a:chOff x="-592979" y="3175000"/>
              <a:chExt cx="534988" cy="419101"/>
            </a:xfrm>
          </p:grpSpPr>
          <p:pic>
            <p:nvPicPr>
              <p:cNvPr id="117" name="Picture 38" descr="MP900431233[1]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92979" y="3175000"/>
                <a:ext cx="265113" cy="28733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39" descr="MP900431233[1]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2166" y="3232150"/>
                <a:ext cx="265113" cy="28733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40" descr="MP900431233[1]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23104" y="3306763"/>
                <a:ext cx="265113" cy="28733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5" name="Group 400"/>
            <p:cNvGrpSpPr>
              <a:grpSpLocks/>
            </p:cNvGrpSpPr>
            <p:nvPr/>
          </p:nvGrpSpPr>
          <p:grpSpPr bwMode="auto">
            <a:xfrm>
              <a:off x="9324303" y="3323474"/>
              <a:ext cx="519723" cy="382587"/>
              <a:chOff x="1506" y="3781"/>
              <a:chExt cx="408" cy="341"/>
            </a:xfrm>
          </p:grpSpPr>
          <p:pic>
            <p:nvPicPr>
              <p:cNvPr id="115" name="Picture 398" descr="MC900428969[1]"/>
              <p:cNvPicPr preferRelativeResize="0"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" y="3781"/>
                <a:ext cx="245" cy="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6" name="AutoShape 399"/>
              <p:cNvSpPr>
                <a:spLocks noChangeArrowheads="1"/>
              </p:cNvSpPr>
              <p:nvPr/>
            </p:nvSpPr>
            <p:spPr bwMode="auto">
              <a:xfrm>
                <a:off x="1679" y="3944"/>
                <a:ext cx="235" cy="151"/>
              </a:xfrm>
              <a:prstGeom prst="can">
                <a:avLst>
                  <a:gd name="adj" fmla="val 25000"/>
                </a:avLst>
              </a:prstGeom>
              <a:solidFill>
                <a:srgbClr val="CCECFF">
                  <a:alpha val="81175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86" name="グループ化 210"/>
            <p:cNvGrpSpPr>
              <a:grpSpLocks/>
            </p:cNvGrpSpPr>
            <p:nvPr/>
          </p:nvGrpSpPr>
          <p:grpSpPr bwMode="auto">
            <a:xfrm>
              <a:off x="9638872" y="3660023"/>
              <a:ext cx="394677" cy="271462"/>
              <a:chOff x="-592979" y="3175000"/>
              <a:chExt cx="534988" cy="419101"/>
            </a:xfrm>
          </p:grpSpPr>
          <p:pic>
            <p:nvPicPr>
              <p:cNvPr id="112" name="Picture 38" descr="MP900431233[1]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92979" y="3175000"/>
                <a:ext cx="265113" cy="28733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39" descr="MP900431233[1]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2166" y="3232150"/>
                <a:ext cx="265113" cy="28733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40" descr="MP900431233[1]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23104" y="3306763"/>
                <a:ext cx="265113" cy="28733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7" name="Group 400"/>
            <p:cNvGrpSpPr>
              <a:grpSpLocks/>
            </p:cNvGrpSpPr>
            <p:nvPr/>
          </p:nvGrpSpPr>
          <p:grpSpPr bwMode="auto">
            <a:xfrm>
              <a:off x="10525547" y="3323474"/>
              <a:ext cx="519723" cy="382587"/>
              <a:chOff x="1506" y="3781"/>
              <a:chExt cx="408" cy="341"/>
            </a:xfrm>
          </p:grpSpPr>
          <p:pic>
            <p:nvPicPr>
              <p:cNvPr id="110" name="Picture 398" descr="MC900428969[1]"/>
              <p:cNvPicPr preferRelativeResize="0"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" y="3781"/>
                <a:ext cx="245" cy="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" name="AutoShape 399"/>
              <p:cNvSpPr>
                <a:spLocks noChangeArrowheads="1"/>
              </p:cNvSpPr>
              <p:nvPr/>
            </p:nvSpPr>
            <p:spPr bwMode="auto">
              <a:xfrm>
                <a:off x="1679" y="3944"/>
                <a:ext cx="235" cy="151"/>
              </a:xfrm>
              <a:prstGeom prst="can">
                <a:avLst>
                  <a:gd name="adj" fmla="val 25000"/>
                </a:avLst>
              </a:prstGeom>
              <a:solidFill>
                <a:srgbClr val="CCECFF">
                  <a:alpha val="81175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88" name="グループ化 217"/>
            <p:cNvGrpSpPr>
              <a:grpSpLocks/>
            </p:cNvGrpSpPr>
            <p:nvPr/>
          </p:nvGrpSpPr>
          <p:grpSpPr bwMode="auto">
            <a:xfrm>
              <a:off x="10838162" y="3660023"/>
              <a:ext cx="416169" cy="285750"/>
              <a:chOff x="-592979" y="3175000"/>
              <a:chExt cx="534988" cy="419101"/>
            </a:xfrm>
          </p:grpSpPr>
          <p:pic>
            <p:nvPicPr>
              <p:cNvPr id="107" name="Picture 38" descr="MP900431233[1]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92979" y="3175000"/>
                <a:ext cx="265113" cy="28733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39" descr="MP900431233[1]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2166" y="3232150"/>
                <a:ext cx="265113" cy="28733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40" descr="MP900431233[1]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23104" y="3306763"/>
                <a:ext cx="265113" cy="28733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9" name="Text Box 12"/>
            <p:cNvSpPr txBox="1">
              <a:spLocks noChangeArrowheads="1"/>
            </p:cNvSpPr>
            <p:nvPr/>
          </p:nvSpPr>
          <p:spPr bwMode="auto">
            <a:xfrm>
              <a:off x="8179969" y="1943744"/>
              <a:ext cx="3429285" cy="43548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Video surveillance software</a:t>
              </a:r>
            </a:p>
          </p:txBody>
        </p:sp>
        <p:sp>
          <p:nvSpPr>
            <p:cNvPr id="90" name="Text Box 142"/>
            <p:cNvSpPr txBox="1">
              <a:spLocks noChangeArrowheads="1"/>
            </p:cNvSpPr>
            <p:nvPr/>
          </p:nvSpPr>
          <p:spPr bwMode="auto">
            <a:xfrm>
              <a:off x="7603517" y="2999182"/>
              <a:ext cx="4358037" cy="483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Facial recognition</a:t>
              </a:r>
              <a:r>
                <a:rPr lang="ja-JP" altLang="en-US" sz="14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lang="en-US" altLang="ja-JP" sz="14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server</a:t>
              </a:r>
              <a:endParaRPr lang="en-US" altLang="ja-JP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91" name="グループ化 90"/>
            <p:cNvGrpSpPr/>
            <p:nvPr/>
          </p:nvGrpSpPr>
          <p:grpSpPr>
            <a:xfrm>
              <a:off x="8038645" y="2355287"/>
              <a:ext cx="3581922" cy="525675"/>
              <a:chOff x="185196" y="2581399"/>
              <a:chExt cx="9701040" cy="1752249"/>
            </a:xfrm>
          </p:grpSpPr>
          <p:grpSp>
            <p:nvGrpSpPr>
              <p:cNvPr id="94" name="Group 131"/>
              <p:cNvGrpSpPr>
                <a:grpSpLocks/>
              </p:cNvGrpSpPr>
              <p:nvPr/>
            </p:nvGrpSpPr>
            <p:grpSpPr bwMode="auto">
              <a:xfrm>
                <a:off x="7159361" y="2604293"/>
                <a:ext cx="2726875" cy="1729355"/>
                <a:chOff x="4482" y="783"/>
                <a:chExt cx="1129" cy="716"/>
              </a:xfrm>
            </p:grpSpPr>
            <p:grpSp>
              <p:nvGrpSpPr>
                <p:cNvPr id="103" name="Group 132"/>
                <p:cNvGrpSpPr>
                  <a:grpSpLocks/>
                </p:cNvGrpSpPr>
                <p:nvPr/>
              </p:nvGrpSpPr>
              <p:grpSpPr bwMode="auto">
                <a:xfrm>
                  <a:off x="4482" y="783"/>
                  <a:ext cx="1129" cy="716"/>
                  <a:chOff x="4174" y="578"/>
                  <a:chExt cx="1129" cy="716"/>
                </a:xfrm>
              </p:grpSpPr>
              <p:pic>
                <p:nvPicPr>
                  <p:cNvPr id="105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74" y="578"/>
                    <a:ext cx="1129" cy="71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6" name="Picture 134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3" y="610"/>
                    <a:ext cx="863" cy="50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104" name="Picture 135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6" t="739" r="928" b="1476"/>
                <a:stretch>
                  <a:fillRect/>
                </a:stretch>
              </p:blipFill>
              <p:spPr bwMode="auto">
                <a:xfrm>
                  <a:off x="4623" y="810"/>
                  <a:ext cx="867" cy="5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5" name="Picture 5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4942" y="2604200"/>
                <a:ext cx="2603696" cy="17293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6" name="Picture 30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1440" y="2602921"/>
                <a:ext cx="2594034" cy="17293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7" name="Picture 31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6107" y="2723686"/>
                <a:ext cx="910569" cy="591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31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1550" y="2735762"/>
                <a:ext cx="910569" cy="591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31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6107" y="3349248"/>
                <a:ext cx="910569" cy="591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" name="Picture 31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1550" y="3392723"/>
                <a:ext cx="910569" cy="591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" name="Picture 3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196" y="2581399"/>
                <a:ext cx="2552789" cy="17293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" name="Picture 2" descr="C:\Users\3980376\Desktop\★Desktop_20170118\ASM300取説画像\JP_ライブモニター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85" y="2704008"/>
                <a:ext cx="1949203" cy="1099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2" name="テキスト ボックス 91"/>
            <p:cNvSpPr txBox="1"/>
            <p:nvPr/>
          </p:nvSpPr>
          <p:spPr>
            <a:xfrm>
              <a:off x="9852963" y="3353004"/>
              <a:ext cx="797945" cy="52968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・・・</a:t>
              </a:r>
              <a:endParaRPr kumimoji="1" lang="ja-JP" alt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93" name="Line 103"/>
            <p:cNvSpPr>
              <a:spLocks noChangeShapeType="1"/>
            </p:cNvSpPr>
            <p:nvPr/>
          </p:nvSpPr>
          <p:spPr bwMode="auto">
            <a:xfrm flipH="1" flipV="1">
              <a:off x="9798245" y="2815018"/>
              <a:ext cx="0" cy="286575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31" name="vlc-record-2018-03-26-13h51m27s-rtsp___192.168.0.177_MediaInput_h264-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9.6984" end="11623.76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18153" y="2924396"/>
            <a:ext cx="3241200" cy="1627465"/>
          </a:xfrm>
          <a:prstGeom prst="rect">
            <a:avLst/>
          </a:prstGeom>
        </p:spPr>
      </p:pic>
      <p:sp>
        <p:nvSpPr>
          <p:cNvPr id="34" name="Line 103"/>
          <p:cNvSpPr>
            <a:spLocks noChangeShapeType="1"/>
          </p:cNvSpPr>
          <p:nvPr/>
        </p:nvSpPr>
        <p:spPr bwMode="auto">
          <a:xfrm flipV="1">
            <a:off x="2497504" y="2299589"/>
            <a:ext cx="916231" cy="492581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Line 103"/>
          <p:cNvSpPr>
            <a:spLocks noChangeShapeType="1"/>
          </p:cNvSpPr>
          <p:nvPr/>
        </p:nvSpPr>
        <p:spPr bwMode="auto">
          <a:xfrm flipV="1">
            <a:off x="3737387" y="1788026"/>
            <a:ext cx="1962552" cy="255158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Line 103"/>
          <p:cNvSpPr>
            <a:spLocks noChangeShapeType="1"/>
          </p:cNvSpPr>
          <p:nvPr/>
        </p:nvSpPr>
        <p:spPr bwMode="auto">
          <a:xfrm>
            <a:off x="3777979" y="2259271"/>
            <a:ext cx="1941159" cy="348036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7" name="Picture 2" descr="C:\Users\3940082\AppData\Local\Microsoft\Windows\Temporary Internet Files\Content.Outlook\IDY3PPAZ\Bestshot_pict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45" y="2194741"/>
            <a:ext cx="434018" cy="477096"/>
          </a:xfrm>
          <a:prstGeom prst="rect">
            <a:avLst/>
          </a:prstGeom>
          <a:noFill/>
          <a:effectLst>
            <a:glow rad="317500">
              <a:srgbClr val="3333FF">
                <a:alpha val="49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576654" y="1129551"/>
            <a:ext cx="1355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【Station A】</a:t>
            </a:r>
            <a:endParaRPr lang="ja-JP" altLang="en-US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Text Box 63"/>
          <p:cNvSpPr txBox="1">
            <a:spLocks noChangeArrowheads="1"/>
          </p:cNvSpPr>
          <p:nvPr/>
        </p:nvSpPr>
        <p:spPr bwMode="auto">
          <a:xfrm>
            <a:off x="6180227" y="4269256"/>
            <a:ext cx="1298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【Station A】</a:t>
            </a:r>
            <a:endParaRPr lang="ja-JP" altLang="en-US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753639" y="1430082"/>
            <a:ext cx="2081797" cy="958167"/>
            <a:chOff x="753639" y="1430082"/>
            <a:chExt cx="2081797" cy="958167"/>
          </a:xfrm>
        </p:grpSpPr>
        <p:sp>
          <p:nvSpPr>
            <p:cNvPr id="122" name="Rectangle 8"/>
            <p:cNvSpPr>
              <a:spLocks noChangeArrowheads="1"/>
            </p:cNvSpPr>
            <p:nvPr/>
          </p:nvSpPr>
          <p:spPr bwMode="auto">
            <a:xfrm>
              <a:off x="753639" y="1430082"/>
              <a:ext cx="2048872" cy="917955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3" name="Line 69"/>
            <p:cNvSpPr>
              <a:spLocks noChangeShapeType="1"/>
            </p:cNvSpPr>
            <p:nvPr/>
          </p:nvSpPr>
          <p:spPr bwMode="auto">
            <a:xfrm flipH="1">
              <a:off x="1604125" y="1536464"/>
              <a:ext cx="0" cy="648516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4" name="Line 70"/>
            <p:cNvSpPr>
              <a:spLocks noChangeShapeType="1"/>
            </p:cNvSpPr>
            <p:nvPr/>
          </p:nvSpPr>
          <p:spPr bwMode="auto">
            <a:xfrm>
              <a:off x="1459017" y="1532110"/>
              <a:ext cx="146544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5" name="Line 74"/>
            <p:cNvSpPr>
              <a:spLocks noChangeShapeType="1"/>
            </p:cNvSpPr>
            <p:nvPr/>
          </p:nvSpPr>
          <p:spPr bwMode="auto">
            <a:xfrm>
              <a:off x="1457581" y="1710560"/>
              <a:ext cx="146544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6" name="Line 82"/>
            <p:cNvSpPr>
              <a:spLocks noChangeShapeType="1"/>
            </p:cNvSpPr>
            <p:nvPr/>
          </p:nvSpPr>
          <p:spPr bwMode="auto">
            <a:xfrm flipV="1">
              <a:off x="1606999" y="1782897"/>
              <a:ext cx="352161" cy="10259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7" name="Line 83"/>
            <p:cNvSpPr>
              <a:spLocks noChangeShapeType="1"/>
            </p:cNvSpPr>
            <p:nvPr/>
          </p:nvSpPr>
          <p:spPr bwMode="auto">
            <a:xfrm flipV="1">
              <a:off x="1950659" y="1581992"/>
              <a:ext cx="459963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8" name="Line 86"/>
            <p:cNvSpPr>
              <a:spLocks noChangeShapeType="1"/>
            </p:cNvSpPr>
            <p:nvPr/>
          </p:nvSpPr>
          <p:spPr bwMode="auto">
            <a:xfrm flipV="1">
              <a:off x="1941289" y="2106939"/>
              <a:ext cx="239351" cy="368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0" name="Line 78"/>
            <p:cNvSpPr>
              <a:spLocks noChangeShapeType="1"/>
            </p:cNvSpPr>
            <p:nvPr/>
          </p:nvSpPr>
          <p:spPr bwMode="auto">
            <a:xfrm>
              <a:off x="1464764" y="2185132"/>
              <a:ext cx="146544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31" name="Picture 888" descr="3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035" y="1463868"/>
              <a:ext cx="277285" cy="153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" name="Text Box 12"/>
            <p:cNvSpPr txBox="1">
              <a:spLocks noChangeArrowheads="1"/>
            </p:cNvSpPr>
            <p:nvPr/>
          </p:nvSpPr>
          <p:spPr bwMode="auto">
            <a:xfrm>
              <a:off x="2128914" y="1565852"/>
              <a:ext cx="55496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l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1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router</a:t>
              </a:r>
              <a:endParaRPr lang="en-US" altLang="ja-JP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33" name="Picture 4" descr="「wv-s1110」の画像検索結果">
              <a:hlinkClick r:id="rId22"/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27" b="23687"/>
            <a:stretch/>
          </p:blipFill>
          <p:spPr bwMode="auto">
            <a:xfrm>
              <a:off x="1011795" y="1453165"/>
              <a:ext cx="388722" cy="170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4" descr="「wv-s1110」の画像検索結果">
              <a:hlinkClick r:id="rId22"/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27" b="23687"/>
            <a:stretch/>
          </p:blipFill>
          <p:spPr bwMode="auto">
            <a:xfrm>
              <a:off x="1015979" y="1625160"/>
              <a:ext cx="388722" cy="170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4" descr="「wv-s1110」の画像検索結果">
              <a:hlinkClick r:id="rId22"/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27" b="23687"/>
            <a:stretch/>
          </p:blipFill>
          <p:spPr bwMode="auto">
            <a:xfrm>
              <a:off x="1021466" y="2074770"/>
              <a:ext cx="388722" cy="170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テキスト ボックス 135"/>
            <p:cNvSpPr txBox="1"/>
            <p:nvPr/>
          </p:nvSpPr>
          <p:spPr>
            <a:xfrm>
              <a:off x="810504" y="1693386"/>
              <a:ext cx="690293" cy="49222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40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・・・・・・</a:t>
              </a:r>
              <a:endParaRPr kumimoji="1" lang="ja-JP" alt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37" name="Line 69"/>
            <p:cNvSpPr>
              <a:spLocks noChangeShapeType="1"/>
            </p:cNvSpPr>
            <p:nvPr/>
          </p:nvSpPr>
          <p:spPr bwMode="auto">
            <a:xfrm flipH="1">
              <a:off x="1947375" y="1575214"/>
              <a:ext cx="7593" cy="53716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8" name="Text Box 12"/>
            <p:cNvSpPr txBox="1">
              <a:spLocks noChangeArrowheads="1"/>
            </p:cNvSpPr>
            <p:nvPr/>
          </p:nvSpPr>
          <p:spPr bwMode="auto">
            <a:xfrm>
              <a:off x="1879233" y="2126639"/>
              <a:ext cx="95620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1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recorder</a:t>
              </a:r>
              <a:endParaRPr lang="en-US" altLang="ja-JP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5" name="グループ化 4"/>
            <p:cNvGrpSpPr/>
            <p:nvPr/>
          </p:nvGrpSpPr>
          <p:grpSpPr>
            <a:xfrm>
              <a:off x="2214759" y="1845617"/>
              <a:ext cx="350214" cy="367302"/>
              <a:chOff x="2093853" y="4066933"/>
              <a:chExt cx="350214" cy="367302"/>
            </a:xfrm>
          </p:grpSpPr>
          <p:grpSp>
            <p:nvGrpSpPr>
              <p:cNvPr id="4" name="グループ化 3"/>
              <p:cNvGrpSpPr/>
              <p:nvPr/>
            </p:nvGrpSpPr>
            <p:grpSpPr>
              <a:xfrm>
                <a:off x="2093853" y="4066933"/>
                <a:ext cx="350214" cy="223925"/>
                <a:chOff x="2093853" y="4066933"/>
                <a:chExt cx="350214" cy="223925"/>
              </a:xfrm>
            </p:grpSpPr>
            <p:pic>
              <p:nvPicPr>
                <p:cNvPr id="69" name="Picture 288" descr="WV-LW2200"/>
                <p:cNvPicPr>
                  <a:picLocks noChangeAspect="1" noChangeArrowheads="1"/>
                </p:cNvPicPr>
                <p:nvPr/>
              </p:nvPicPr>
              <p:blipFill>
                <a:blip r:embed="rId2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3853" y="4075154"/>
                  <a:ext cx="350214" cy="2157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290" descr="38顔照合07顔照合アラームアップ"/>
                <p:cNvPicPr>
                  <a:picLocks noChangeAspect="1" noChangeArrowheads="1"/>
                </p:cNvPicPr>
                <p:nvPr/>
              </p:nvPicPr>
              <p:blipFill>
                <a:blip r:embed="rId2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34337" y="4066933"/>
                  <a:ext cx="309730" cy="182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8458" y="4315297"/>
                <a:ext cx="316153" cy="1189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56" name="グループ化 155"/>
          <p:cNvGrpSpPr/>
          <p:nvPr/>
        </p:nvGrpSpPr>
        <p:grpSpPr>
          <a:xfrm>
            <a:off x="715626" y="2725336"/>
            <a:ext cx="2081797" cy="958167"/>
            <a:chOff x="753639" y="1430082"/>
            <a:chExt cx="2081797" cy="958167"/>
          </a:xfrm>
        </p:grpSpPr>
        <p:sp>
          <p:nvSpPr>
            <p:cNvPr id="157" name="Rectangle 8"/>
            <p:cNvSpPr>
              <a:spLocks noChangeArrowheads="1"/>
            </p:cNvSpPr>
            <p:nvPr/>
          </p:nvSpPr>
          <p:spPr bwMode="auto">
            <a:xfrm>
              <a:off x="753639" y="1430082"/>
              <a:ext cx="2048872" cy="917955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58" name="Line 69"/>
            <p:cNvSpPr>
              <a:spLocks noChangeShapeType="1"/>
            </p:cNvSpPr>
            <p:nvPr/>
          </p:nvSpPr>
          <p:spPr bwMode="auto">
            <a:xfrm flipH="1">
              <a:off x="1604125" y="1536464"/>
              <a:ext cx="0" cy="648516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59" name="Line 70"/>
            <p:cNvSpPr>
              <a:spLocks noChangeShapeType="1"/>
            </p:cNvSpPr>
            <p:nvPr/>
          </p:nvSpPr>
          <p:spPr bwMode="auto">
            <a:xfrm>
              <a:off x="1459017" y="1532110"/>
              <a:ext cx="146544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60" name="Line 74"/>
            <p:cNvSpPr>
              <a:spLocks noChangeShapeType="1"/>
            </p:cNvSpPr>
            <p:nvPr/>
          </p:nvSpPr>
          <p:spPr bwMode="auto">
            <a:xfrm>
              <a:off x="1457581" y="1710560"/>
              <a:ext cx="146544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61" name="Line 82"/>
            <p:cNvSpPr>
              <a:spLocks noChangeShapeType="1"/>
            </p:cNvSpPr>
            <p:nvPr/>
          </p:nvSpPr>
          <p:spPr bwMode="auto">
            <a:xfrm flipV="1">
              <a:off x="1606999" y="1782897"/>
              <a:ext cx="352161" cy="10259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62" name="Line 83"/>
            <p:cNvSpPr>
              <a:spLocks noChangeShapeType="1"/>
            </p:cNvSpPr>
            <p:nvPr/>
          </p:nvSpPr>
          <p:spPr bwMode="auto">
            <a:xfrm flipV="1">
              <a:off x="1950659" y="1581992"/>
              <a:ext cx="459963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63" name="Line 86"/>
            <p:cNvSpPr>
              <a:spLocks noChangeShapeType="1"/>
            </p:cNvSpPr>
            <p:nvPr/>
          </p:nvSpPr>
          <p:spPr bwMode="auto">
            <a:xfrm flipV="1">
              <a:off x="1941289" y="2106939"/>
              <a:ext cx="239351" cy="368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64" name="Line 78"/>
            <p:cNvSpPr>
              <a:spLocks noChangeShapeType="1"/>
            </p:cNvSpPr>
            <p:nvPr/>
          </p:nvSpPr>
          <p:spPr bwMode="auto">
            <a:xfrm>
              <a:off x="1464764" y="2185132"/>
              <a:ext cx="146544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65" name="Picture 888" descr="3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035" y="1463868"/>
              <a:ext cx="277285" cy="153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" name="Text Box 12"/>
            <p:cNvSpPr txBox="1">
              <a:spLocks noChangeArrowheads="1"/>
            </p:cNvSpPr>
            <p:nvPr/>
          </p:nvSpPr>
          <p:spPr bwMode="auto">
            <a:xfrm>
              <a:off x="2128914" y="1565852"/>
              <a:ext cx="55496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l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1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router</a:t>
              </a:r>
              <a:endParaRPr lang="en-US" altLang="ja-JP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67" name="Picture 4" descr="「wv-s1110」の画像検索結果">
              <a:hlinkClick r:id="rId22"/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27" b="23687"/>
            <a:stretch/>
          </p:blipFill>
          <p:spPr bwMode="auto">
            <a:xfrm>
              <a:off x="1011795" y="1453165"/>
              <a:ext cx="388722" cy="170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4" descr="「wv-s1110」の画像検索結果">
              <a:hlinkClick r:id="rId22"/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27" b="23687"/>
            <a:stretch/>
          </p:blipFill>
          <p:spPr bwMode="auto">
            <a:xfrm>
              <a:off x="1015979" y="1625160"/>
              <a:ext cx="388722" cy="170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4" descr="「wv-s1110」の画像検索結果">
              <a:hlinkClick r:id="rId22"/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27" b="23687"/>
            <a:stretch/>
          </p:blipFill>
          <p:spPr bwMode="auto">
            <a:xfrm>
              <a:off x="1021466" y="2074770"/>
              <a:ext cx="388722" cy="170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0" name="テキスト ボックス 169"/>
            <p:cNvSpPr txBox="1"/>
            <p:nvPr/>
          </p:nvSpPr>
          <p:spPr>
            <a:xfrm>
              <a:off x="810504" y="1693386"/>
              <a:ext cx="690293" cy="49222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40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・・・・・・</a:t>
              </a:r>
              <a:endParaRPr kumimoji="1" lang="ja-JP" alt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71" name="Line 69"/>
            <p:cNvSpPr>
              <a:spLocks noChangeShapeType="1"/>
            </p:cNvSpPr>
            <p:nvPr/>
          </p:nvSpPr>
          <p:spPr bwMode="auto">
            <a:xfrm flipH="1">
              <a:off x="1947375" y="1575214"/>
              <a:ext cx="7593" cy="53716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72" name="Text Box 12"/>
            <p:cNvSpPr txBox="1">
              <a:spLocks noChangeArrowheads="1"/>
            </p:cNvSpPr>
            <p:nvPr/>
          </p:nvSpPr>
          <p:spPr bwMode="auto">
            <a:xfrm>
              <a:off x="1879233" y="2126639"/>
              <a:ext cx="95620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1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recorder</a:t>
              </a:r>
              <a:endParaRPr lang="en-US" altLang="ja-JP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173" name="グループ化 172"/>
            <p:cNvGrpSpPr/>
            <p:nvPr/>
          </p:nvGrpSpPr>
          <p:grpSpPr>
            <a:xfrm>
              <a:off x="2214759" y="1845617"/>
              <a:ext cx="350214" cy="367302"/>
              <a:chOff x="2093853" y="4066933"/>
              <a:chExt cx="350214" cy="367302"/>
            </a:xfrm>
          </p:grpSpPr>
          <p:grpSp>
            <p:nvGrpSpPr>
              <p:cNvPr id="174" name="グループ化 173"/>
              <p:cNvGrpSpPr/>
              <p:nvPr/>
            </p:nvGrpSpPr>
            <p:grpSpPr>
              <a:xfrm>
                <a:off x="2093853" y="4066933"/>
                <a:ext cx="350214" cy="223925"/>
                <a:chOff x="2093853" y="4066933"/>
                <a:chExt cx="350214" cy="223925"/>
              </a:xfrm>
            </p:grpSpPr>
            <p:pic>
              <p:nvPicPr>
                <p:cNvPr id="176" name="Picture 288" descr="WV-LW2200"/>
                <p:cNvPicPr>
                  <a:picLocks noChangeAspect="1" noChangeArrowheads="1"/>
                </p:cNvPicPr>
                <p:nvPr/>
              </p:nvPicPr>
              <p:blipFill>
                <a:blip r:embed="rId2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3853" y="4075154"/>
                  <a:ext cx="350214" cy="2157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7" name="Picture 290" descr="38顔照合07顔照合アラームアップ"/>
                <p:cNvPicPr>
                  <a:picLocks noChangeAspect="1" noChangeArrowheads="1"/>
                </p:cNvPicPr>
                <p:nvPr/>
              </p:nvPicPr>
              <p:blipFill>
                <a:blip r:embed="rId2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34337" y="4066933"/>
                  <a:ext cx="309730" cy="182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75" name="Picture 2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8458" y="4315297"/>
                <a:ext cx="316153" cy="1189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3" name="Line 103"/>
          <p:cNvSpPr>
            <a:spLocks noChangeShapeType="1"/>
          </p:cNvSpPr>
          <p:nvPr/>
        </p:nvSpPr>
        <p:spPr bwMode="auto">
          <a:xfrm>
            <a:off x="2590267" y="1577233"/>
            <a:ext cx="838156" cy="384728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29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8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System expandability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8661518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into video surveillance system 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17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88" name="テキスト ボックス 187"/>
          <p:cNvSpPr txBox="1"/>
          <p:nvPr/>
        </p:nvSpPr>
        <p:spPr>
          <a:xfrm>
            <a:off x="330557" y="1185903"/>
            <a:ext cx="86441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 defTabSz="913154">
              <a:buFont typeface="Wingdings" panose="05000000000000000000" pitchFamily="2" charset="2"/>
              <a:buChar char="u"/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Integrated with Panasonic </a:t>
            </a:r>
            <a:r>
              <a:rPr lang="en-US" altLang="ja-JP" sz="2000" b="1" dirty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Video Insight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video management system </a:t>
            </a:r>
          </a:p>
        </p:txBody>
      </p:sp>
      <p:sp>
        <p:nvSpPr>
          <p:cNvPr id="192" name="右矢印 191"/>
          <p:cNvSpPr/>
          <p:nvPr/>
        </p:nvSpPr>
        <p:spPr bwMode="auto">
          <a:xfrm>
            <a:off x="2486779" y="2150681"/>
            <a:ext cx="1785936" cy="369506"/>
          </a:xfrm>
          <a:prstGeom prst="rightArrow">
            <a:avLst/>
          </a:prstGeom>
          <a:solidFill>
            <a:srgbClr val="99C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100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73468" y="1584542"/>
            <a:ext cx="2100399" cy="1486469"/>
            <a:chOff x="473468" y="1584542"/>
            <a:chExt cx="2100399" cy="1486469"/>
          </a:xfrm>
        </p:grpSpPr>
        <p:grpSp>
          <p:nvGrpSpPr>
            <p:cNvPr id="194" name="グループ化 193"/>
            <p:cNvGrpSpPr/>
            <p:nvPr/>
          </p:nvGrpSpPr>
          <p:grpSpPr>
            <a:xfrm>
              <a:off x="523604" y="1584542"/>
              <a:ext cx="2050263" cy="1231149"/>
              <a:chOff x="523604" y="1584542"/>
              <a:chExt cx="2050263" cy="1231149"/>
            </a:xfrm>
          </p:grpSpPr>
          <p:sp>
            <p:nvSpPr>
              <p:cNvPr id="195" name="山形 194"/>
              <p:cNvSpPr/>
              <p:nvPr/>
            </p:nvSpPr>
            <p:spPr bwMode="auto">
              <a:xfrm>
                <a:off x="523604" y="1584542"/>
                <a:ext cx="2050263" cy="283090"/>
              </a:xfrm>
              <a:prstGeom prst="chevron">
                <a:avLst/>
              </a:prstGeom>
              <a:solidFill>
                <a:srgbClr val="0000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8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Camera</a:t>
                </a:r>
                <a:endParaRPr lang="ja-JP" altLang="en-US" sz="18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pic>
            <p:nvPicPr>
              <p:cNvPr id="196" name="Picture 6" descr="「i-pro extreme」の画像検索結果">
                <a:hlinkClick r:id="rId3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83" b="24810"/>
              <a:stretch/>
            </p:blipFill>
            <p:spPr bwMode="auto">
              <a:xfrm>
                <a:off x="914886" y="1867632"/>
                <a:ext cx="802713" cy="389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6" descr="「wv-s6130」の画像検索結果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1952" y="2205131"/>
                <a:ext cx="631294" cy="610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9999" y="1867632"/>
                <a:ext cx="491188" cy="500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7" name="Picture 2" descr="\\pcc-ad.pcc.mei.co.jp\share$\40-職能\セキュリティ\セキュリティ・サウンド広報宣伝\(50) logos\i-PRO_Extreme_logo\i-PRO_Extreme_logo_Black\i-PRO_Extreme_logo_Black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68" y="2799868"/>
              <a:ext cx="1075267" cy="27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グループ化 14"/>
          <p:cNvGrpSpPr/>
          <p:nvPr/>
        </p:nvGrpSpPr>
        <p:grpSpPr>
          <a:xfrm>
            <a:off x="3816529" y="1584542"/>
            <a:ext cx="4699129" cy="1283325"/>
            <a:chOff x="3816529" y="1584542"/>
            <a:chExt cx="4699129" cy="1283325"/>
          </a:xfrm>
        </p:grpSpPr>
        <p:sp>
          <p:nvSpPr>
            <p:cNvPr id="202" name="山形 201"/>
            <p:cNvSpPr/>
            <p:nvPr/>
          </p:nvSpPr>
          <p:spPr bwMode="auto">
            <a:xfrm>
              <a:off x="3816529" y="1584542"/>
              <a:ext cx="4699129" cy="322074"/>
            </a:xfrm>
            <a:prstGeom prst="chevron">
              <a:avLst/>
            </a:prstGeom>
            <a:solidFill>
              <a:srgbClr val="0000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ja-JP" sz="18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Video Insight video management system</a:t>
              </a:r>
            </a:p>
          </p:txBody>
        </p:sp>
        <p:pic>
          <p:nvPicPr>
            <p:cNvPr id="208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708" y="2029037"/>
              <a:ext cx="584814" cy="77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グループ化 7"/>
            <p:cNvGrpSpPr/>
            <p:nvPr/>
          </p:nvGrpSpPr>
          <p:grpSpPr>
            <a:xfrm>
              <a:off x="5286740" y="1961039"/>
              <a:ext cx="1083682" cy="906828"/>
              <a:chOff x="2759283" y="3331803"/>
              <a:chExt cx="1415104" cy="1105480"/>
            </a:xfrm>
          </p:grpSpPr>
          <p:pic>
            <p:nvPicPr>
              <p:cNvPr id="141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9283" y="3364362"/>
                <a:ext cx="1415104" cy="868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9" name="Picture 5" descr="C:\Users\6744176\AppData\Local\Temp\Rar$DIa0.727\WV-ASM300_GUI_EN_LIVE_monitor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9283" y="3331803"/>
                <a:ext cx="1415104" cy="1105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" name="グループ化 12"/>
          <p:cNvGrpSpPr/>
          <p:nvPr/>
        </p:nvGrpSpPr>
        <p:grpSpPr>
          <a:xfrm>
            <a:off x="3275896" y="1867632"/>
            <a:ext cx="5361307" cy="2845882"/>
            <a:chOff x="3275896" y="1867632"/>
            <a:chExt cx="5361307" cy="2845882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3275896" y="3101916"/>
              <a:ext cx="4638018" cy="1611598"/>
              <a:chOff x="3275896" y="3101916"/>
              <a:chExt cx="4638018" cy="1611598"/>
            </a:xfrm>
          </p:grpSpPr>
          <p:pic>
            <p:nvPicPr>
              <p:cNvPr id="146" name="Picture 4" descr="\\pcc-ad.pcc.mei.co.jp\share$\40-職能\セキュリティ\セキュリティ・サウンド広報宣伝\(50) logos\Video_Insight\VI_logo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96" y="4336469"/>
                <a:ext cx="1561454" cy="304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47" name="グループ化 146"/>
              <p:cNvGrpSpPr/>
              <p:nvPr/>
            </p:nvGrpSpPr>
            <p:grpSpPr>
              <a:xfrm>
                <a:off x="4906000" y="3101916"/>
                <a:ext cx="3007914" cy="1611598"/>
                <a:chOff x="6084232" y="4406827"/>
                <a:chExt cx="4309019" cy="2159034"/>
              </a:xfrm>
            </p:grpSpPr>
            <p:pic>
              <p:nvPicPr>
                <p:cNvPr id="148" name="Picture 5" descr="C:\Users\6744176\Desktop\VIMonitorPlus_FacePlugin_画面キャプチャ\リアルタイムアラーム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4232" y="4406827"/>
                  <a:ext cx="4309019" cy="2150609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9" name="Picture 6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59389" y="4648440"/>
                  <a:ext cx="3633862" cy="191742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80" name="山形 179"/>
            <p:cNvSpPr/>
            <p:nvPr/>
          </p:nvSpPr>
          <p:spPr bwMode="auto">
            <a:xfrm>
              <a:off x="5743935" y="2824115"/>
              <a:ext cx="2893268" cy="277801"/>
            </a:xfrm>
            <a:prstGeom prst="chevron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srgbClr val="0000FF"/>
                  </a:solidFill>
                  <a:effectLst>
                    <a:glow rad="101600">
                      <a:srgbClr val="FFFFFF">
                        <a:satMod val="175000"/>
                        <a:alpha val="40000"/>
                      </a:srgbClr>
                    </a:glow>
                  </a:effectLst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Facial Recognition</a:t>
              </a:r>
              <a:r>
                <a:rPr lang="ja-JP" altLang="en-US" sz="1600" b="1" dirty="0">
                  <a:solidFill>
                    <a:srgbClr val="0000FF"/>
                  </a:solidFill>
                  <a:effectLst>
                    <a:glow rad="101600">
                      <a:srgbClr val="FFFFFF">
                        <a:satMod val="175000"/>
                        <a:alpha val="40000"/>
                      </a:srgbClr>
                    </a:glow>
                  </a:effectLst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en-US" altLang="ja-JP" sz="1800" b="1" dirty="0" smtClean="0">
                  <a:solidFill>
                    <a:srgbClr val="0000FF"/>
                  </a:solidFill>
                  <a:effectLst>
                    <a:glow rad="101600">
                      <a:srgbClr val="FFFFFF">
                        <a:satMod val="175000"/>
                        <a:alpha val="40000"/>
                      </a:srgbClr>
                    </a:glow>
                  </a:effectLst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GUI</a:t>
              </a:r>
              <a:endParaRPr lang="ja-JP" altLang="en-US" sz="1100" b="1" dirty="0" smtClean="0">
                <a:solidFill>
                  <a:srgbClr val="0000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6440004" y="1961039"/>
              <a:ext cx="1186923" cy="906828"/>
              <a:chOff x="6758659" y="1995850"/>
              <a:chExt cx="1121165" cy="872017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8659" y="1995850"/>
                <a:ext cx="1121165" cy="8720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9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8883" y="2023074"/>
                <a:ext cx="1087087" cy="720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円/楕円 8"/>
            <p:cNvSpPr/>
            <p:nvPr/>
          </p:nvSpPr>
          <p:spPr>
            <a:xfrm>
              <a:off x="6226627" y="1867632"/>
              <a:ext cx="1730829" cy="1000235"/>
            </a:xfrm>
            <a:prstGeom prst="ellips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32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5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System expandability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8661518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into video surveillance system 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18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88" name="テキスト ボックス 187"/>
          <p:cNvSpPr txBox="1"/>
          <p:nvPr/>
        </p:nvSpPr>
        <p:spPr>
          <a:xfrm>
            <a:off x="330557" y="1185903"/>
            <a:ext cx="86441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 defTabSz="913154">
              <a:buFont typeface="Wingdings" panose="05000000000000000000" pitchFamily="2" charset="2"/>
              <a:buChar char="u"/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Integrated with </a:t>
            </a:r>
            <a:r>
              <a:rPr lang="en-US" altLang="ja-JP" sz="2000" b="1" dirty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GENETEC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video management system </a:t>
            </a:r>
          </a:p>
        </p:txBody>
      </p:sp>
      <p:sp>
        <p:nvSpPr>
          <p:cNvPr id="192" name="右矢印 191"/>
          <p:cNvSpPr/>
          <p:nvPr/>
        </p:nvSpPr>
        <p:spPr bwMode="auto">
          <a:xfrm>
            <a:off x="2486779" y="2150681"/>
            <a:ext cx="1785936" cy="369506"/>
          </a:xfrm>
          <a:prstGeom prst="rightArrow">
            <a:avLst/>
          </a:prstGeom>
          <a:solidFill>
            <a:srgbClr val="99C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100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73468" y="1584542"/>
            <a:ext cx="2100399" cy="1486469"/>
            <a:chOff x="473468" y="1584542"/>
            <a:chExt cx="2100399" cy="1486469"/>
          </a:xfrm>
        </p:grpSpPr>
        <p:grpSp>
          <p:nvGrpSpPr>
            <p:cNvPr id="194" name="グループ化 193"/>
            <p:cNvGrpSpPr/>
            <p:nvPr/>
          </p:nvGrpSpPr>
          <p:grpSpPr>
            <a:xfrm>
              <a:off x="523604" y="1584542"/>
              <a:ext cx="2050263" cy="1231149"/>
              <a:chOff x="523604" y="1584542"/>
              <a:chExt cx="2050263" cy="1231149"/>
            </a:xfrm>
          </p:grpSpPr>
          <p:sp>
            <p:nvSpPr>
              <p:cNvPr id="195" name="山形 194"/>
              <p:cNvSpPr/>
              <p:nvPr/>
            </p:nvSpPr>
            <p:spPr bwMode="auto">
              <a:xfrm>
                <a:off x="523604" y="1584542"/>
                <a:ext cx="2050263" cy="283090"/>
              </a:xfrm>
              <a:prstGeom prst="chevron">
                <a:avLst/>
              </a:prstGeom>
              <a:solidFill>
                <a:srgbClr val="0000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8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Camera</a:t>
                </a:r>
                <a:endParaRPr lang="ja-JP" altLang="en-US" sz="18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pic>
            <p:nvPicPr>
              <p:cNvPr id="196" name="Picture 6" descr="「i-pro extreme」の画像検索結果">
                <a:hlinkClick r:id="rId3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83" b="24810"/>
              <a:stretch/>
            </p:blipFill>
            <p:spPr bwMode="auto">
              <a:xfrm>
                <a:off x="914886" y="1867632"/>
                <a:ext cx="802713" cy="389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6" descr="「wv-s6130」の画像検索結果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1952" y="2205131"/>
                <a:ext cx="631294" cy="610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9999" y="1867632"/>
                <a:ext cx="491188" cy="500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7" name="Picture 2" descr="\\pcc-ad.pcc.mei.co.jp\share$\40-職能\セキュリティ\セキュリティ・サウンド広報宣伝\(50) logos\i-PRO_Extreme_logo\i-PRO_Extreme_logo_Black\i-PRO_Extreme_logo_Black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68" y="2799868"/>
              <a:ext cx="1075267" cy="27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グループ化 5"/>
          <p:cNvGrpSpPr/>
          <p:nvPr/>
        </p:nvGrpSpPr>
        <p:grpSpPr>
          <a:xfrm>
            <a:off x="3816529" y="1584542"/>
            <a:ext cx="4699129" cy="1215326"/>
            <a:chOff x="3816529" y="1584542"/>
            <a:chExt cx="4699129" cy="1215326"/>
          </a:xfrm>
        </p:grpSpPr>
        <p:sp>
          <p:nvSpPr>
            <p:cNvPr id="202" name="山形 201"/>
            <p:cNvSpPr/>
            <p:nvPr/>
          </p:nvSpPr>
          <p:spPr bwMode="auto">
            <a:xfrm>
              <a:off x="3816529" y="1584542"/>
              <a:ext cx="4699129" cy="322074"/>
            </a:xfrm>
            <a:prstGeom prst="chevron">
              <a:avLst/>
            </a:prstGeom>
            <a:solidFill>
              <a:srgbClr val="0000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ja-JP" sz="18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GENETEC video management system</a:t>
              </a:r>
            </a:p>
          </p:txBody>
        </p:sp>
        <p:pic>
          <p:nvPicPr>
            <p:cNvPr id="208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708" y="2029037"/>
              <a:ext cx="584814" cy="77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グループ化 2"/>
            <p:cNvGrpSpPr/>
            <p:nvPr/>
          </p:nvGrpSpPr>
          <p:grpSpPr>
            <a:xfrm>
              <a:off x="5142945" y="1999469"/>
              <a:ext cx="1083682" cy="789887"/>
              <a:chOff x="2837906" y="3044176"/>
              <a:chExt cx="1083682" cy="789887"/>
            </a:xfrm>
          </p:grpSpPr>
          <p:pic>
            <p:nvPicPr>
              <p:cNvPr id="209" name="Picture 5" descr="C:\Users\6744176\AppData\Local\Temp\Rar$DIa0.727\WV-ASM300_GUI_EN_LIVE_monitor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7906" y="3044176"/>
                <a:ext cx="1083682" cy="7898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5549" y="3089883"/>
                <a:ext cx="1014662" cy="593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5" name="グループ化 4"/>
          <p:cNvGrpSpPr/>
          <p:nvPr/>
        </p:nvGrpSpPr>
        <p:grpSpPr>
          <a:xfrm>
            <a:off x="3220020" y="1856481"/>
            <a:ext cx="5417183" cy="2915194"/>
            <a:chOff x="3220020" y="1867632"/>
            <a:chExt cx="5417183" cy="2915194"/>
          </a:xfrm>
        </p:grpSpPr>
        <p:sp>
          <p:nvSpPr>
            <p:cNvPr id="180" name="山形 179"/>
            <p:cNvSpPr/>
            <p:nvPr/>
          </p:nvSpPr>
          <p:spPr bwMode="auto">
            <a:xfrm>
              <a:off x="5743935" y="2824115"/>
              <a:ext cx="2893268" cy="277801"/>
            </a:xfrm>
            <a:prstGeom prst="chevron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srgbClr val="0000FF"/>
                  </a:solidFill>
                  <a:effectLst>
                    <a:glow rad="101600">
                      <a:srgbClr val="FFFFFF">
                        <a:satMod val="175000"/>
                        <a:alpha val="40000"/>
                      </a:srgbClr>
                    </a:glow>
                  </a:effectLst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Facial Recognition</a:t>
              </a:r>
              <a:r>
                <a:rPr lang="ja-JP" altLang="en-US" sz="1600" b="1" dirty="0">
                  <a:solidFill>
                    <a:srgbClr val="0000FF"/>
                  </a:solidFill>
                  <a:effectLst>
                    <a:glow rad="101600">
                      <a:srgbClr val="FFFFFF">
                        <a:satMod val="175000"/>
                        <a:alpha val="40000"/>
                      </a:srgbClr>
                    </a:glow>
                  </a:effectLst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en-US" altLang="ja-JP" sz="1800" b="1" dirty="0" smtClean="0">
                  <a:solidFill>
                    <a:srgbClr val="0000FF"/>
                  </a:solidFill>
                  <a:effectLst>
                    <a:glow rad="101600">
                      <a:srgbClr val="FFFFFF">
                        <a:satMod val="175000"/>
                        <a:alpha val="40000"/>
                      </a:srgbClr>
                    </a:glow>
                  </a:effectLst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GUI</a:t>
              </a:r>
              <a:endParaRPr lang="ja-JP" altLang="en-US" sz="1100" b="1" dirty="0" smtClean="0">
                <a:solidFill>
                  <a:srgbClr val="0000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33" name="Picture 2" descr="C:\Users\6744176\Desktop\genetec-tm-247x48-trim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020" y="4384671"/>
              <a:ext cx="1212672" cy="23566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7803" y="3164548"/>
              <a:ext cx="2811826" cy="1618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グループ化 3"/>
            <p:cNvGrpSpPr/>
            <p:nvPr/>
          </p:nvGrpSpPr>
          <p:grpSpPr>
            <a:xfrm>
              <a:off x="6440004" y="1961039"/>
              <a:ext cx="1186923" cy="906828"/>
              <a:chOff x="6440004" y="1961039"/>
              <a:chExt cx="1186923" cy="906828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0004" y="1961039"/>
                <a:ext cx="1186923" cy="9068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1580" y="1997138"/>
                <a:ext cx="1125411" cy="70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円/楕円 8"/>
            <p:cNvSpPr/>
            <p:nvPr/>
          </p:nvSpPr>
          <p:spPr>
            <a:xfrm>
              <a:off x="6226627" y="1867632"/>
              <a:ext cx="1730829" cy="1000235"/>
            </a:xfrm>
            <a:prstGeom prst="ellips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9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System expandability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8661518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UNREGISTERED Face Detection 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19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88" name="テキスト ボックス 187"/>
          <p:cNvSpPr txBox="1"/>
          <p:nvPr/>
        </p:nvSpPr>
        <p:spPr>
          <a:xfrm>
            <a:off x="330557" y="1185903"/>
            <a:ext cx="86441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 defTabSz="913154">
              <a:buFont typeface="Wingdings" panose="05000000000000000000" pitchFamily="2" charset="2"/>
              <a:buChar char="u"/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Real-time detection of people who are </a:t>
            </a:r>
            <a:r>
              <a:rPr lang="en-US" altLang="ja-JP" sz="2000" b="1" u="sng" dirty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NOT registered.</a:t>
            </a:r>
          </a:p>
        </p:txBody>
      </p:sp>
      <p:pic>
        <p:nvPicPr>
          <p:cNvPr id="29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角丸四角形 30"/>
          <p:cNvSpPr/>
          <p:nvPr/>
        </p:nvSpPr>
        <p:spPr>
          <a:xfrm>
            <a:off x="4030361" y="878236"/>
            <a:ext cx="865553" cy="261041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i="1" dirty="0">
                <a:solidFill>
                  <a:prstClr val="white"/>
                </a:solidFill>
                <a:effectLst/>
                <a:latin typeface="Calibri" panose="020F0502020204030204" pitchFamily="34" charset="0"/>
              </a:rPr>
              <a:t>New</a:t>
            </a:r>
            <a:endParaRPr lang="ja-JP" altLang="en-US" sz="1800" b="1" i="1" dirty="0">
              <a:solidFill>
                <a:prstClr val="white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889379" y="1656874"/>
            <a:ext cx="2955522" cy="3011528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46001" tIns="23000" rIns="23000" bIns="23000" rtlCol="0" anchor="t" anchorCtr="0"/>
          <a:lstStyle/>
          <a:p>
            <a:pPr algn="l" defTabSz="342728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800" b="1" kern="0" dirty="0">
              <a:solidFill>
                <a:srgbClr val="C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65739" y="1941174"/>
            <a:ext cx="2879165" cy="600449"/>
          </a:xfrm>
          <a:prstGeom prst="rect">
            <a:avLst/>
          </a:prstGeom>
          <a:noFill/>
        </p:spPr>
        <p:txBody>
          <a:bodyPr wrap="square" lIns="23000" tIns="23000" rIns="23000" bIns="23000" rtlCol="0">
            <a:spAutoFit/>
          </a:bodyPr>
          <a:lstStyle/>
          <a:p>
            <a:pPr marL="55784" indent="-55784" algn="l" defTabSz="34272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Detect people who are</a:t>
            </a:r>
          </a:p>
          <a:p>
            <a:pPr marL="55784" indent="-55784" algn="l" defTabSz="34272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not allowed in specific areas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353016" y="1539547"/>
            <a:ext cx="1932737" cy="323450"/>
          </a:xfrm>
          <a:prstGeom prst="rect">
            <a:avLst/>
          </a:prstGeom>
          <a:solidFill>
            <a:srgbClr val="0066FF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23000" tIns="23000" rIns="23000" bIns="23000" rtlCol="0">
            <a:spAutoFit/>
          </a:bodyPr>
          <a:lstStyle/>
          <a:p>
            <a:pPr marL="55784" indent="-55784" defTabSz="342728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800" b="1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Important area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4030361" y="1519354"/>
            <a:ext cx="2140126" cy="1600914"/>
            <a:chOff x="5098467" y="1750669"/>
            <a:chExt cx="3174059" cy="2505996"/>
          </a:xfrm>
        </p:grpSpPr>
        <p:pic>
          <p:nvPicPr>
            <p:cNvPr id="37" name="Picture 3" descr="C:\Users\6744176\AppData\Local\Temp\Rar$DIa0.380\office_shu_134012081_m_siz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399" y="2144191"/>
              <a:ext cx="3167127" cy="21124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8" name="テキスト ボックス 37"/>
            <p:cNvSpPr txBox="1"/>
            <p:nvPr/>
          </p:nvSpPr>
          <p:spPr>
            <a:xfrm>
              <a:off x="5098467" y="1750669"/>
              <a:ext cx="3017277" cy="482373"/>
            </a:xfrm>
            <a:prstGeom prst="rect">
              <a:avLst/>
            </a:prstGeom>
            <a:noFill/>
          </p:spPr>
          <p:txBody>
            <a:bodyPr wrap="square" lIns="30668" tIns="30668" rIns="30668" bIns="30668" rtlCol="0">
              <a:spAutoFit/>
            </a:bodyPr>
            <a:lstStyle/>
            <a:p>
              <a:pPr marL="55784" indent="-55784" algn="l" defTabSz="34272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6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Office/R&amp;D labs</a:t>
              </a:r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74" y="4275513"/>
            <a:ext cx="433083" cy="34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グループ化 39"/>
          <p:cNvGrpSpPr/>
          <p:nvPr/>
        </p:nvGrpSpPr>
        <p:grpSpPr>
          <a:xfrm>
            <a:off x="1220438" y="2457562"/>
            <a:ext cx="2573363" cy="1817951"/>
            <a:chOff x="1182747" y="3391046"/>
            <a:chExt cx="3431151" cy="2423935"/>
          </a:xfrm>
        </p:grpSpPr>
        <p:pic>
          <p:nvPicPr>
            <p:cNvPr id="41" name="Picture 2" descr="C:\Users\6744176\AppData\Local\Temp\Rar$DIa0.448\iriguchi_shu_673331176_m-siz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747" y="3740757"/>
              <a:ext cx="3109782" cy="2074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「wv-s1110」の画像検索結果">
              <a:hlinkClick r:id="rId7"/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16454">
              <a:off x="3895838" y="3391046"/>
              <a:ext cx="718060" cy="628894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43" name="直線コネクタ 42"/>
            <p:cNvCxnSpPr/>
            <p:nvPr/>
          </p:nvCxnSpPr>
          <p:spPr>
            <a:xfrm flipH="1">
              <a:off x="1987776" y="3742484"/>
              <a:ext cx="1839924" cy="485690"/>
            </a:xfrm>
            <a:prstGeom prst="line">
              <a:avLst/>
            </a:prstGeom>
            <a:noFill/>
            <a:ln w="6350" cap="flat" cmpd="sng" algn="ctr">
              <a:solidFill>
                <a:srgbClr val="00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直線コネクタ 43"/>
            <p:cNvCxnSpPr/>
            <p:nvPr/>
          </p:nvCxnSpPr>
          <p:spPr>
            <a:xfrm flipH="1">
              <a:off x="3200400" y="3953346"/>
              <a:ext cx="952276" cy="1391226"/>
            </a:xfrm>
            <a:prstGeom prst="line">
              <a:avLst/>
            </a:prstGeom>
            <a:noFill/>
            <a:ln w="6350" cap="flat" cmpd="sng" algn="ctr">
              <a:solidFill>
                <a:srgbClr val="00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5" name="グループ化 44"/>
          <p:cNvGrpSpPr/>
          <p:nvPr/>
        </p:nvGrpSpPr>
        <p:grpSpPr>
          <a:xfrm>
            <a:off x="1651414" y="3066847"/>
            <a:ext cx="1633898" cy="1429811"/>
            <a:chOff x="1757382" y="4372892"/>
            <a:chExt cx="2178531" cy="1906414"/>
          </a:xfrm>
        </p:grpSpPr>
        <p:pic>
          <p:nvPicPr>
            <p:cNvPr id="46" name="Picture 9" descr="C:\Users\6744176\AppData\Local\Microsoft\Windows\Temporary Internet Files\Content.Outlook\TYT8K48F\hito-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05297" flipH="1">
              <a:off x="1795332" y="4372892"/>
              <a:ext cx="785100" cy="161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1757382" y="5909467"/>
              <a:ext cx="2178531" cy="369839"/>
            </a:xfrm>
            <a:prstGeom prst="rect">
              <a:avLst/>
            </a:prstGeom>
            <a:noFill/>
          </p:spPr>
          <p:txBody>
            <a:bodyPr wrap="square" lIns="30668" tIns="30668" rIns="30668" bIns="30668" rtlCol="0">
              <a:spAutoFit/>
            </a:bodyPr>
            <a:lstStyle/>
            <a:p>
              <a:pPr marL="55784" indent="-55784" algn="l" defTabSz="34272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Unregistered person</a:t>
              </a:r>
            </a:p>
          </p:txBody>
        </p:sp>
        <p:cxnSp>
          <p:nvCxnSpPr>
            <p:cNvPr id="48" name="直線矢印コネクタ 47"/>
            <p:cNvCxnSpPr/>
            <p:nvPr/>
          </p:nvCxnSpPr>
          <p:spPr>
            <a:xfrm flipV="1">
              <a:off x="2558668" y="4861884"/>
              <a:ext cx="717932" cy="22189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49" name="グループ化 48"/>
          <p:cNvGrpSpPr/>
          <p:nvPr/>
        </p:nvGrpSpPr>
        <p:grpSpPr>
          <a:xfrm>
            <a:off x="6327462" y="1748896"/>
            <a:ext cx="2377953" cy="1737825"/>
            <a:chOff x="7979416" y="1928648"/>
            <a:chExt cx="3526784" cy="2720311"/>
          </a:xfrm>
        </p:grpSpPr>
        <p:sp>
          <p:nvSpPr>
            <p:cNvPr id="50" name="テキスト ボックス 49"/>
            <p:cNvSpPr txBox="1"/>
            <p:nvPr/>
          </p:nvSpPr>
          <p:spPr>
            <a:xfrm>
              <a:off x="9334704" y="1928648"/>
              <a:ext cx="2171496" cy="530552"/>
            </a:xfrm>
            <a:prstGeom prst="rect">
              <a:avLst/>
            </a:prstGeom>
            <a:noFill/>
          </p:spPr>
          <p:txBody>
            <a:bodyPr wrap="square" lIns="30668" tIns="30668" rIns="30668" bIns="30668" rtlCol="0">
              <a:spAutoFit/>
            </a:bodyPr>
            <a:lstStyle/>
            <a:p>
              <a:pPr marL="55784" indent="-55784" defTabSz="34272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Public facility</a:t>
              </a:r>
            </a:p>
          </p:txBody>
        </p:sp>
        <p:pic>
          <p:nvPicPr>
            <p:cNvPr id="51" name="Picture 4" descr="\\PC-20130708022\data\静止画データ(購入リースポジ)\Huey→東さん\shutterstock_24376371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416" y="2419555"/>
              <a:ext cx="3343955" cy="2229404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グループ化 51"/>
          <p:cNvGrpSpPr/>
          <p:nvPr/>
        </p:nvGrpSpPr>
        <p:grpSpPr>
          <a:xfrm>
            <a:off x="4871788" y="3195037"/>
            <a:ext cx="3260272" cy="1432846"/>
            <a:chOff x="6151560" y="4152378"/>
            <a:chExt cx="4835367" cy="2242910"/>
          </a:xfrm>
        </p:grpSpPr>
        <p:pic>
          <p:nvPicPr>
            <p:cNvPr id="53" name="Picture 6" descr="\\pcc-ad.pcc.mei.co.jp\share$\40-職能\セキュリティ\セキュリティ・サウンド広報宣伝\(60) 素材集\ecucation\1347 educational_8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560" y="4152378"/>
              <a:ext cx="3183143" cy="2123224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テキスト ボックス 53"/>
            <p:cNvSpPr txBox="1"/>
            <p:nvPr/>
          </p:nvSpPr>
          <p:spPr>
            <a:xfrm>
              <a:off x="8815429" y="5864737"/>
              <a:ext cx="2171498" cy="530551"/>
            </a:xfrm>
            <a:prstGeom prst="rect">
              <a:avLst/>
            </a:prstGeom>
            <a:noFill/>
          </p:spPr>
          <p:txBody>
            <a:bodyPr wrap="square" lIns="30668" tIns="30668" rIns="30668" bIns="30668" rtlCol="0">
              <a:spAutoFit/>
            </a:bodyPr>
            <a:lstStyle/>
            <a:p>
              <a:pPr marL="55784" indent="-55784" defTabSz="34272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443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80975" y="1889136"/>
            <a:ext cx="8867775" cy="277690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6933" y="770881"/>
            <a:ext cx="894926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24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Recognizes those who don't want to be </a:t>
            </a:r>
            <a:r>
              <a:rPr lang="en-US" altLang="ja-JP" sz="24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recognized !</a:t>
            </a:r>
            <a:endParaRPr lang="en-US" altLang="ja-JP" sz="18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2000"/>
              </a:lnSpc>
            </a:pP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New deep 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facial recognition technology has recognized the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faces that difficulties </a:t>
            </a:r>
          </a:p>
          <a:p>
            <a:pPr algn="l">
              <a:lnSpc>
                <a:spcPts val="2000"/>
              </a:lnSpc>
            </a:pP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by 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conventional technologies and will propose a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 recognition 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</a:p>
          <a:p>
            <a:pPr algn="l">
              <a:lnSpc>
                <a:spcPts val="2000"/>
              </a:lnSpc>
            </a:pP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monitoring of public facilities and entry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management.</a:t>
            </a:r>
            <a:endParaRPr lang="en-US" altLang="ja-JP" sz="18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97755" y="1891399"/>
            <a:ext cx="5381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New deep learning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facial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recognition engine  </a:t>
            </a:r>
          </a:p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Image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optimization for facial recognition</a:t>
            </a:r>
          </a:p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                     (Intelligent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Auto           /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Super Dynamic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algn="l"/>
            <a:endParaRPr lang="en-US" altLang="ja-JP" sz="8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Face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best shot technology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9345" y="1967602"/>
            <a:ext cx="2119053" cy="338554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High precision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9344" y="3231094"/>
            <a:ext cx="2119053" cy="338554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Cost </a:t>
            </a:r>
            <a:r>
              <a:rPr lang="en-US" altLang="ja-JP" sz="1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reduction</a:t>
            </a:r>
            <a:endParaRPr lang="en-US" altLang="ja-JP" sz="1600" b="1" u="sng" dirty="0" smtClean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776875" y="3163358"/>
            <a:ext cx="344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System costs (Distributed computing) </a:t>
            </a:r>
          </a:p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Installation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costs (Easy setting)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9344" y="3892091"/>
            <a:ext cx="2119053" cy="338554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System expandability</a:t>
            </a:r>
            <a:r>
              <a:rPr kumimoji="1"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    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832741" y="3832822"/>
            <a:ext cx="3695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Additional face registration</a:t>
            </a:r>
          </a:p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Integrated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into video surveillance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system</a:t>
            </a:r>
          </a:p>
          <a:p>
            <a:pPr algn="l"/>
            <a:r>
              <a:rPr lang="en-US" altLang="ja-JP" sz="1600" b="1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UNREGISTERED face detection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40" y="2446942"/>
            <a:ext cx="3349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\\pcc-ad.pcc.mei.co.jp\share$\40-職能\セキュリティ\セキュリティ・サウンド広報宣伝\(50) logos\Bestshot_pict\Bestshot_pi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10" y="2824442"/>
            <a:ext cx="269830" cy="29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80" y="2739925"/>
            <a:ext cx="1287817" cy="100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77" y="3011480"/>
            <a:ext cx="1289738" cy="99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979" y="3899385"/>
            <a:ext cx="989021" cy="37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763" y="3403091"/>
            <a:ext cx="584814" cy="77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29" y="2495516"/>
            <a:ext cx="515964" cy="51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71" y="2599323"/>
            <a:ext cx="511444" cy="51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角丸四角形 19"/>
          <p:cNvSpPr/>
          <p:nvPr/>
        </p:nvSpPr>
        <p:spPr>
          <a:xfrm>
            <a:off x="5517295" y="4352925"/>
            <a:ext cx="559655" cy="275018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 smtClean="0">
                <a:effectLst/>
                <a:latin typeface="Calibri" panose="020F0502020204030204" pitchFamily="34" charset="0"/>
              </a:rPr>
              <a:t>New</a:t>
            </a:r>
            <a:endParaRPr kumimoji="1" lang="ja-JP" altLang="en-US" b="1" i="1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2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6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System expandability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8661518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UNREGISTERED Face Detection 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20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88" name="テキスト ボックス 187"/>
          <p:cNvSpPr txBox="1"/>
          <p:nvPr/>
        </p:nvSpPr>
        <p:spPr>
          <a:xfrm>
            <a:off x="140057" y="1176378"/>
            <a:ext cx="91944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 defTabSz="913154">
              <a:buFont typeface="Wingdings" panose="05000000000000000000" pitchFamily="2" charset="2"/>
              <a:buChar char="u"/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Enables the detection of unregistered faces in the same facial recognition system</a:t>
            </a:r>
            <a:endParaRPr lang="en-US" altLang="ja-JP" sz="2000" b="1" u="sng" dirty="0">
              <a:ln w="1905"/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9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角丸四角形 30"/>
          <p:cNvSpPr/>
          <p:nvPr/>
        </p:nvSpPr>
        <p:spPr>
          <a:xfrm>
            <a:off x="4030361" y="878236"/>
            <a:ext cx="865553" cy="261041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i="1" dirty="0">
                <a:solidFill>
                  <a:prstClr val="white"/>
                </a:solidFill>
                <a:effectLst/>
                <a:latin typeface="Calibri" panose="020F0502020204030204" pitchFamily="34" charset="0"/>
              </a:rPr>
              <a:t>New</a:t>
            </a:r>
            <a:endParaRPr lang="ja-JP" altLang="en-US" sz="1800" b="1" i="1" dirty="0">
              <a:solidFill>
                <a:prstClr val="white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366704" y="1474923"/>
            <a:ext cx="2183871" cy="1445393"/>
            <a:chOff x="463537" y="1560160"/>
            <a:chExt cx="2911828" cy="1927191"/>
          </a:xfrm>
        </p:grpSpPr>
        <p:sp>
          <p:nvSpPr>
            <p:cNvPr id="55" name="山形 54"/>
            <p:cNvSpPr/>
            <p:nvPr/>
          </p:nvSpPr>
          <p:spPr bwMode="auto">
            <a:xfrm>
              <a:off x="463537" y="1560160"/>
              <a:ext cx="2911828" cy="352266"/>
            </a:xfrm>
            <a:prstGeom prst="chevron">
              <a:avLst/>
            </a:prstGeom>
            <a:solidFill>
              <a:srgbClr val="0099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766"/>
              <a:r>
                <a:rPr lang="en-US" altLang="ja-JP" sz="18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Camera</a:t>
              </a:r>
              <a:endParaRPr lang="ja-JP" alt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56" name="Picture 6" descr="「i-pro extreme」の画像検索結果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83" b="24810"/>
            <a:stretch/>
          </p:blipFill>
          <p:spPr bwMode="auto">
            <a:xfrm>
              <a:off x="742081" y="2177604"/>
              <a:ext cx="1140030" cy="586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6" descr="「wv-s6130」の画像検索結果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9260" y="2568543"/>
              <a:ext cx="896578" cy="918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909" y="2160192"/>
              <a:ext cx="697596" cy="753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4" descr="「wj-nx400k」の画像検索結果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t="29928" r="2725" b="29753"/>
          <a:stretch/>
        </p:blipFill>
        <p:spPr bwMode="auto">
          <a:xfrm>
            <a:off x="3060242" y="1992820"/>
            <a:ext cx="1537656" cy="6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山形 59"/>
          <p:cNvSpPr/>
          <p:nvPr/>
        </p:nvSpPr>
        <p:spPr bwMode="auto">
          <a:xfrm>
            <a:off x="2737136" y="1485313"/>
            <a:ext cx="2183871" cy="264200"/>
          </a:xfrm>
          <a:prstGeom prst="chevron">
            <a:avLst/>
          </a:prstGeom>
          <a:solidFill>
            <a:srgbClr val="0099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497" tIns="35098" rIns="67497" bIns="350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766"/>
            <a:r>
              <a:rPr lang="en-US" altLang="ja-JP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Recorder</a:t>
            </a:r>
            <a:endParaRPr lang="ja-JP" altLang="en-US" sz="1800" b="1" dirty="0">
              <a:solidFill>
                <a:srgbClr val="FFFF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1" name="山形 60"/>
          <p:cNvSpPr/>
          <p:nvPr/>
        </p:nvSpPr>
        <p:spPr bwMode="auto">
          <a:xfrm>
            <a:off x="5078245" y="1474921"/>
            <a:ext cx="3438584" cy="264200"/>
          </a:xfrm>
          <a:prstGeom prst="chevron">
            <a:avLst/>
          </a:prstGeom>
          <a:solidFill>
            <a:srgbClr val="0099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497" tIns="35098" rIns="67497" bIns="350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766"/>
            <a:r>
              <a:rPr lang="en-US" altLang="ja-JP" sz="18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Monitoring software</a:t>
            </a:r>
            <a:endParaRPr lang="ja-JP" altLang="en-US" sz="1800" b="1" dirty="0">
              <a:solidFill>
                <a:prstClr val="white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2" name="右矢印 61"/>
          <p:cNvSpPr/>
          <p:nvPr/>
        </p:nvSpPr>
        <p:spPr bwMode="auto">
          <a:xfrm>
            <a:off x="2547872" y="2111227"/>
            <a:ext cx="371185" cy="378926"/>
          </a:xfrm>
          <a:prstGeom prst="rightArrow">
            <a:avLst/>
          </a:prstGeom>
          <a:solidFill>
            <a:srgbClr val="99C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67497" tIns="35098" rIns="67497" bIns="350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685766"/>
            <a:endParaRPr lang="ja-JP" alt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63" name="右矢印 62"/>
          <p:cNvSpPr/>
          <p:nvPr/>
        </p:nvSpPr>
        <p:spPr bwMode="auto">
          <a:xfrm>
            <a:off x="4892652" y="2111227"/>
            <a:ext cx="371185" cy="378926"/>
          </a:xfrm>
          <a:prstGeom prst="rightArrow">
            <a:avLst/>
          </a:prstGeom>
          <a:solidFill>
            <a:srgbClr val="99C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67497" tIns="35098" rIns="67497" bIns="350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685766"/>
            <a:endParaRPr lang="ja-JP" alt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grpSp>
        <p:nvGrpSpPr>
          <p:cNvPr id="64" name="グループ化 63"/>
          <p:cNvGrpSpPr/>
          <p:nvPr/>
        </p:nvGrpSpPr>
        <p:grpSpPr>
          <a:xfrm>
            <a:off x="5352516" y="1852318"/>
            <a:ext cx="1824038" cy="946547"/>
            <a:chOff x="12317601" y="3753139"/>
            <a:chExt cx="2432050" cy="1262063"/>
          </a:xfrm>
          <a:solidFill>
            <a:schemeClr val="bg2">
              <a:lumMod val="90000"/>
            </a:schemeClr>
          </a:solidFill>
        </p:grpSpPr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7601" y="3753139"/>
              <a:ext cx="2432050" cy="126206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8611" y="3814247"/>
              <a:ext cx="804863" cy="56038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7" name="山形 66"/>
          <p:cNvSpPr/>
          <p:nvPr/>
        </p:nvSpPr>
        <p:spPr bwMode="auto">
          <a:xfrm>
            <a:off x="2477647" y="2915048"/>
            <a:ext cx="2769920" cy="343499"/>
          </a:xfrm>
          <a:prstGeom prst="chevron">
            <a:avLst/>
          </a:prstGeom>
          <a:solidFill>
            <a:srgbClr val="0099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497" tIns="35098" rIns="67497" bIns="350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766"/>
            <a:r>
              <a:rPr lang="en-US" altLang="ja-JP" sz="18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Facial Recognition Server</a:t>
            </a:r>
            <a:endParaRPr lang="ja-JP" altLang="en-US" sz="1800" b="1" dirty="0">
              <a:solidFill>
                <a:prstClr val="white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8" name="山形 67"/>
          <p:cNvSpPr/>
          <p:nvPr/>
        </p:nvSpPr>
        <p:spPr bwMode="auto">
          <a:xfrm>
            <a:off x="6908226" y="3000625"/>
            <a:ext cx="2464374" cy="241555"/>
          </a:xfrm>
          <a:prstGeom prst="chevron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497" tIns="35098" rIns="67497" bIns="350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766"/>
            <a:r>
              <a:rPr lang="en-US" altLang="ja-JP" b="1" dirty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Facial </a:t>
            </a:r>
            <a:r>
              <a:rPr lang="en-US" altLang="ja-JP" b="1" dirty="0" smtClean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Recognition</a:t>
            </a:r>
            <a:r>
              <a:rPr lang="ja-JP" altLang="en-US" b="1" dirty="0" smtClean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2000" b="1" dirty="0" smtClean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GUI</a:t>
            </a:r>
            <a:endParaRPr lang="ja-JP" altLang="en-US" b="1" dirty="0">
              <a:solidFill>
                <a:srgbClr val="000000"/>
              </a:solidFill>
              <a:effectLst>
                <a:glow rad="101600">
                  <a:srgbClr val="FFFFFF">
                    <a:satMod val="175000"/>
                    <a:alpha val="40000"/>
                  </a:srgbClr>
                </a:glow>
              </a:effectLst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9" name="屈折矢印 68"/>
          <p:cNvSpPr/>
          <p:nvPr/>
        </p:nvSpPr>
        <p:spPr bwMode="auto">
          <a:xfrm rot="5400000">
            <a:off x="1683509" y="2483398"/>
            <a:ext cx="888715" cy="1694575"/>
          </a:xfrm>
          <a:prstGeom prst="bentUpArrow">
            <a:avLst>
              <a:gd name="adj1" fmla="val 16554"/>
              <a:gd name="adj2" fmla="val 24568"/>
              <a:gd name="adj3" fmla="val 27577"/>
            </a:avLst>
          </a:prstGeom>
          <a:solidFill>
            <a:srgbClr val="99C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67497" tIns="35098" rIns="67497" bIns="350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685766"/>
            <a:endParaRPr lang="ja-JP" altLang="en-US" sz="1100" dirty="0">
              <a:solidFill>
                <a:prstClr val="white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70" name="屈折矢印 69"/>
          <p:cNvSpPr/>
          <p:nvPr/>
        </p:nvSpPr>
        <p:spPr bwMode="auto">
          <a:xfrm>
            <a:off x="4892652" y="2836597"/>
            <a:ext cx="1786973" cy="819648"/>
          </a:xfrm>
          <a:prstGeom prst="bentUpArrow">
            <a:avLst>
              <a:gd name="adj1" fmla="val 17355"/>
              <a:gd name="adj2" fmla="val 25000"/>
              <a:gd name="adj3" fmla="val 27577"/>
            </a:avLst>
          </a:prstGeom>
          <a:solidFill>
            <a:srgbClr val="99C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none" lIns="67497" tIns="35098" rIns="67497" bIns="350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685766"/>
            <a:endParaRPr lang="ja-JP" altLang="en-US" sz="1100" dirty="0">
              <a:solidFill>
                <a:prstClr val="white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pic>
        <p:nvPicPr>
          <p:cNvPr id="71" name="Picture 2" descr="C:\Users\3940082\AppData\Local\Microsoft\Windows\Temporary Internet Files\Content.Outlook\IDY3PPAZ\Bestshot_pic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19" y="3281669"/>
            <a:ext cx="649301" cy="708204"/>
          </a:xfrm>
          <a:prstGeom prst="rect">
            <a:avLst/>
          </a:prstGeom>
          <a:noFill/>
          <a:effectLst>
            <a:glow rad="317500">
              <a:srgbClr val="3333FF">
                <a:alpha val="49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グループ化 71"/>
          <p:cNvGrpSpPr/>
          <p:nvPr/>
        </p:nvGrpSpPr>
        <p:grpSpPr>
          <a:xfrm>
            <a:off x="7254885" y="1728176"/>
            <a:ext cx="1625951" cy="1298739"/>
            <a:chOff x="9647778" y="1897835"/>
            <a:chExt cx="2167934" cy="1731652"/>
          </a:xfrm>
        </p:grpSpPr>
        <p:sp>
          <p:nvSpPr>
            <p:cNvPr id="73" name="円/楕円 72"/>
            <p:cNvSpPr/>
            <p:nvPr/>
          </p:nvSpPr>
          <p:spPr bwMode="auto">
            <a:xfrm>
              <a:off x="9647778" y="1897835"/>
              <a:ext cx="2167934" cy="173165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4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685766"/>
              <a:endParaRPr lang="ja-JP" altLang="en-US" sz="110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endParaRPr>
            </a:p>
          </p:txBody>
        </p:sp>
        <p:grpSp>
          <p:nvGrpSpPr>
            <p:cNvPr id="74" name="グループ化 73"/>
            <p:cNvGrpSpPr/>
            <p:nvPr/>
          </p:nvGrpSpPr>
          <p:grpSpPr>
            <a:xfrm>
              <a:off x="9808318" y="2177604"/>
              <a:ext cx="1707055" cy="1198125"/>
              <a:chOff x="8469729" y="2141444"/>
              <a:chExt cx="1216819" cy="928688"/>
            </a:xfrm>
            <a:solidFill>
              <a:schemeClr val="bg2">
                <a:lumMod val="90000"/>
              </a:schemeClr>
            </a:solidFill>
          </p:grpSpPr>
          <p:pic>
            <p:nvPicPr>
              <p:cNvPr id="75" name="Picture 4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69729" y="2141444"/>
                <a:ext cx="1216819" cy="92868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10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1885" y="2206214"/>
                <a:ext cx="942789" cy="61531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7" name="正方形/長方形 76"/>
          <p:cNvSpPr/>
          <p:nvPr/>
        </p:nvSpPr>
        <p:spPr>
          <a:xfrm>
            <a:off x="366705" y="1873238"/>
            <a:ext cx="6987916" cy="1022167"/>
          </a:xfrm>
          <a:prstGeom prst="rect">
            <a:avLst/>
          </a:prstGeom>
          <a:solidFill>
            <a:schemeClr val="bg1">
              <a:lumMod val="50000"/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white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78" name="グループ化 77"/>
          <p:cNvGrpSpPr/>
          <p:nvPr/>
        </p:nvGrpSpPr>
        <p:grpSpPr>
          <a:xfrm>
            <a:off x="6786534" y="3232524"/>
            <a:ext cx="2386043" cy="1279031"/>
            <a:chOff x="9023309" y="4348130"/>
            <a:chExt cx="3181391" cy="1705374"/>
          </a:xfrm>
        </p:grpSpPr>
        <p:sp>
          <p:nvSpPr>
            <p:cNvPr id="79" name="角丸四角形 78"/>
            <p:cNvSpPr/>
            <p:nvPr/>
          </p:nvSpPr>
          <p:spPr bwMode="auto">
            <a:xfrm>
              <a:off x="9023309" y="5459870"/>
              <a:ext cx="3181391" cy="593634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766"/>
              <a:r>
                <a:rPr lang="en-US" altLang="ja-JP" sz="1800" b="1" u="sng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Detects </a:t>
              </a:r>
            </a:p>
            <a:p>
              <a:pPr defTabSz="685766"/>
              <a:r>
                <a:rPr lang="en-US" altLang="ja-JP" sz="1800" b="1" u="sng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unregistered faces</a:t>
              </a:r>
              <a:endParaRPr lang="ja-JP" altLang="en-US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0" name="角丸四角形 79"/>
            <p:cNvSpPr/>
            <p:nvPr/>
          </p:nvSpPr>
          <p:spPr bwMode="auto">
            <a:xfrm flipH="1">
              <a:off x="9023309" y="5277751"/>
              <a:ext cx="865280" cy="362191"/>
            </a:xfrm>
            <a:prstGeom prst="roundRect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766"/>
              <a:r>
                <a:rPr lang="en-US" altLang="ja-JP" sz="16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NEW</a:t>
              </a:r>
              <a:endParaRPr lang="ja-JP" altLang="en-US" sz="1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1617" y="4348130"/>
              <a:ext cx="1102995" cy="1033088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2" name="グループ化 81"/>
          <p:cNvGrpSpPr/>
          <p:nvPr/>
        </p:nvGrpSpPr>
        <p:grpSpPr>
          <a:xfrm>
            <a:off x="3252113" y="3186105"/>
            <a:ext cx="1421560" cy="1015278"/>
            <a:chOff x="3751821" y="4185056"/>
            <a:chExt cx="2586264" cy="1731652"/>
          </a:xfrm>
        </p:grpSpPr>
        <p:grpSp>
          <p:nvGrpSpPr>
            <p:cNvPr id="83" name="グループ化 82"/>
            <p:cNvGrpSpPr/>
            <p:nvPr/>
          </p:nvGrpSpPr>
          <p:grpSpPr>
            <a:xfrm>
              <a:off x="3751821" y="4185056"/>
              <a:ext cx="2167934" cy="1731652"/>
              <a:chOff x="3751821" y="4185056"/>
              <a:chExt cx="2167934" cy="1731652"/>
            </a:xfrm>
          </p:grpSpPr>
          <p:sp>
            <p:nvSpPr>
              <p:cNvPr id="87" name="円/楕円 86"/>
              <p:cNvSpPr/>
              <p:nvPr/>
            </p:nvSpPr>
            <p:spPr bwMode="auto">
              <a:xfrm>
                <a:off x="3751821" y="4185056"/>
                <a:ext cx="2167934" cy="17316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4000">
                    <a:srgbClr val="FF0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685766"/>
                <a:endParaRPr lang="ja-JP" altLang="en-US" sz="1100" dirty="0">
                  <a:solidFill>
                    <a:prstClr val="white"/>
                  </a:solidFill>
                  <a:effectLst/>
                  <a:latin typeface="Calibri" panose="020F0502020204030204" pitchFamily="34" charset="0"/>
                  <a:ea typeface="HGP創英角ｺﾞｼｯｸUB" pitchFamily="50" charset="-128"/>
                </a:endParaRPr>
              </a:p>
            </p:txBody>
          </p:sp>
          <p:pic>
            <p:nvPicPr>
              <p:cNvPr id="88" name="Picture 10" descr="MC900428969[1]"/>
              <p:cNvPicPr preferRelativeResize="0"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9835" y="4195244"/>
                <a:ext cx="1313229" cy="1688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4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34" y="4513149"/>
              <a:ext cx="690851" cy="681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750" y="4684489"/>
              <a:ext cx="706199" cy="696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749" y="4842888"/>
              <a:ext cx="713260" cy="703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正方形/長方形 88"/>
          <p:cNvSpPr/>
          <p:nvPr/>
        </p:nvSpPr>
        <p:spPr>
          <a:xfrm>
            <a:off x="1904395" y="4169950"/>
            <a:ext cx="4733726" cy="537966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algn="l" defTabSz="685766">
              <a:lnSpc>
                <a:spcPts val="1200"/>
              </a:lnSpc>
              <a:spcBef>
                <a:spcPct val="50000"/>
              </a:spcBef>
            </a:pPr>
            <a:r>
              <a:rPr lang="en-US" altLang="ja-JP" sz="1800" b="1" dirty="0">
                <a:solidFill>
                  <a:srgbClr val="0000FF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Max.10</a:t>
            </a:r>
            <a:r>
              <a:rPr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500" b="1" dirty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cameras can be connected per server</a:t>
            </a:r>
          </a:p>
          <a:p>
            <a:pPr algn="l" defTabSz="685766">
              <a:lnSpc>
                <a:spcPts val="1200"/>
              </a:lnSpc>
              <a:spcBef>
                <a:spcPct val="50000"/>
              </a:spcBef>
            </a:pPr>
            <a:r>
              <a:rPr lang="en-US" altLang="ja-JP" sz="1800" b="1" dirty="0">
                <a:solidFill>
                  <a:srgbClr val="0000FF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Max.100 </a:t>
            </a:r>
            <a:r>
              <a:rPr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500" b="1" dirty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servers can be expanded(Total 1,000 cameras)</a:t>
            </a:r>
          </a:p>
        </p:txBody>
      </p:sp>
    </p:spTree>
    <p:extLst>
      <p:ext uri="{BB962C8B-B14F-4D97-AF65-F5344CB8AC3E}">
        <p14:creationId xmlns:p14="http://schemas.microsoft.com/office/powerpoint/2010/main" val="209705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/>
      <p:bldP spid="69" grpId="0" animBg="1"/>
      <p:bldP spid="70" grpId="0" animBg="1"/>
      <p:bldP spid="8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Specifications</a:t>
            </a:r>
            <a:endParaRPr lang="en-US" altLang="ja-JP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21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29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853475"/>
              </p:ext>
            </p:extLst>
          </p:nvPr>
        </p:nvGraphicFramePr>
        <p:xfrm>
          <a:off x="197414" y="752337"/>
          <a:ext cx="8713202" cy="2907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393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5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4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9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anose="020B0604030504040204" pitchFamily="34" charset="0"/>
                        </a:rPr>
                        <a:t>Registered Face Detection</a:t>
                      </a:r>
                      <a:endParaRPr kumimoji="1" lang="ja-JP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anose="020B0604030504040204" pitchFamily="34" charset="0"/>
                        </a:rPr>
                        <a:t>Unregistered Face Detection</a:t>
                      </a:r>
                      <a:endParaRPr kumimoji="1" lang="ja-JP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0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Face matching speed</a:t>
                      </a:r>
                      <a:endParaRPr kumimoji="1" lang="ja-JP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At 1 second in 30,000 registered faces </a:t>
                      </a:r>
                      <a:r>
                        <a:rPr lang="en-US" altLang="ja-JP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altLang="ja-JP" sz="10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At 3 second in 30,000 registered faces</a:t>
                      </a:r>
                      <a:r>
                        <a:rPr lang="en-US" altLang="ja-JP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altLang="ja-JP" sz="10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kumimoji="1" lang="ja-JP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0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number of face in matching list</a:t>
                      </a:r>
                      <a:endParaRPr kumimoji="1" lang="ja-JP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Up to 30,000 faces</a:t>
                      </a:r>
                      <a:r>
                        <a:rPr lang="en-US" altLang="ja-JP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altLang="ja-JP" sz="10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kumimoji="1" lang="ja-JP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9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Face searching speed in database</a:t>
                      </a:r>
                      <a:endParaRPr kumimoji="1" lang="ja-JP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3 seconds per 5 million faces</a:t>
                      </a:r>
                      <a:r>
                        <a:rPr lang="en-US" altLang="ja-JP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altLang="ja-JP" sz="10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kumimoji="1" lang="ja-JP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0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number of face history</a:t>
                      </a:r>
                      <a:endParaRPr kumimoji="1" lang="ja-JP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Up to 10 million items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6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Range of angles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Horizontal range : -45° to +45°, Vertical range : -30° to +30°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3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Minimum size of the face image</a:t>
                      </a:r>
                      <a:endParaRPr kumimoji="1" lang="en-US" altLang="ja-JP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1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30 pixel (Eye Distance : 15 pixel)</a:t>
                      </a:r>
                      <a:endParaRPr kumimoji="1" lang="en-US" altLang="ja-JP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048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Face with sunglass  /  surgical mask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Yes / Yes</a:t>
                      </a:r>
                      <a:endParaRPr kumimoji="1" lang="en-US" altLang="ja-JP" sz="1000" b="0" u="none" strike="noStrike" cap="none" normalizeH="0" baseline="0" dirty="0" smtClean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Registered face matching</a:t>
                      </a:r>
                      <a:endParaRPr kumimoji="1" lang="ja-JP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Yes </a:t>
                      </a:r>
                      <a:endParaRPr kumimoji="1" lang="ja-JP" altLang="en-US" sz="1000" b="0" dirty="0"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latin typeface="Calibri" panose="020F0502020204030204" pitchFamily="34" charset="0"/>
                        </a:rPr>
                        <a:t>Yes </a:t>
                      </a:r>
                      <a:r>
                        <a:rPr lang="en-US" altLang="ja-JP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altLang="ja-JP" sz="10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kumimoji="1" lang="ja-JP" altLang="en-US" sz="1000" b="0" dirty="0"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497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Unregistered face matching</a:t>
                      </a:r>
                      <a:endParaRPr kumimoji="1" lang="ja-JP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No </a:t>
                      </a: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Yes 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0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number of connected camera</a:t>
                      </a:r>
                      <a:endParaRPr kumimoji="1" lang="ja-JP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10 cameras is suitable, up to 20 cameras per 1 face matching server</a:t>
                      </a:r>
                      <a:r>
                        <a:rPr lang="en-US" altLang="ja-JP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altLang="ja-JP" sz="10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kumimoji="1" lang="ja-JP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Up to 10 cameras per 1 face matching server</a:t>
                      </a:r>
                      <a:r>
                        <a:rPr lang="en-US" altLang="ja-JP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altLang="ja-JP" sz="10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kumimoji="1" lang="ja-JP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Max. number of servers</a:t>
                      </a:r>
                      <a:endParaRPr kumimoji="1" lang="ja-JP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 servers (10 primary + 90 secondary)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number of client PC that can be linked with the alarm</a:t>
                      </a: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WV-ASM300 : 16</a:t>
                      </a:r>
                      <a:endParaRPr kumimoji="1" lang="ja-JP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141466" y="3609571"/>
            <a:ext cx="4752265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l"/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*</a:t>
            </a:r>
            <a:r>
              <a:rPr lang="en-US" altLang="ja-JP" sz="11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From receiving the face thumbnail to matching in face matching server.</a:t>
            </a:r>
            <a:endParaRPr lang="ja-JP" altLang="en-US" sz="11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4609301" y="3609571"/>
            <a:ext cx="4301315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l"/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*</a:t>
            </a:r>
            <a:r>
              <a:rPr lang="en-US" altLang="ja-JP" sz="11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altLang="ja-JP" sz="16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Two 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Additional Face Registration Kits WV-ASFE951 are necessary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.</a:t>
            </a:r>
            <a:endParaRPr lang="ja-JP" altLang="en-US" sz="11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141466" y="3855993"/>
            <a:ext cx="84183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*</a:t>
            </a:r>
            <a:r>
              <a:rPr lang="en-US" altLang="ja-JP" sz="11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The best 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case when the time range is narrowed down and the number of search result is 100 faces. Depending on the search 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conditions,  </a:t>
            </a:r>
          </a:p>
          <a:p>
            <a:pPr algn="l"/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the 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search time may take several minutes.</a:t>
            </a:r>
            <a:endParaRPr lang="ja-JP" altLang="en-US" sz="11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141466" y="4238104"/>
            <a:ext cx="70298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*</a:t>
            </a:r>
            <a:r>
              <a:rPr lang="en-US" altLang="ja-JP" sz="11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Depending on settings, Unregistered Face Detection and Registered Face Detection can be used simultaneously.</a:t>
            </a:r>
            <a:endParaRPr lang="ja-JP" altLang="en-US" sz="11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141466" y="4466232"/>
            <a:ext cx="65166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*</a:t>
            </a:r>
            <a:r>
              <a:rPr lang="en-US" altLang="ja-JP" sz="11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en-US" altLang="ja-JP" sz="11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Deploying plural face servers in a system is acceptable.</a:t>
            </a:r>
            <a:endParaRPr lang="ja-JP" altLang="en-US" sz="11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2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2951747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requirement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22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67624" y="831477"/>
            <a:ext cx="805118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24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Server/Hardware</a:t>
            </a:r>
            <a:endParaRPr lang="ja-JP" altLang="en-US" sz="2400" b="1" dirty="0"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CPU  </a:t>
            </a:r>
            <a:r>
              <a:rPr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       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Intel® Xeon® or CoreTM i7 series 3.40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GHz</a:t>
            </a:r>
          </a:p>
          <a:p>
            <a:pPr algn="l"/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                      or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faster (4-core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8-thread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 better)32 GB</a:t>
            </a:r>
          </a:p>
          <a:p>
            <a:pPr algn="l"/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 Memory           32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GB or more </a:t>
            </a:r>
          </a:p>
          <a:p>
            <a:pPr algn="l"/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3. HDD                   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TB or more</a:t>
            </a:r>
          </a:p>
          <a:p>
            <a:pPr algn="l"/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4. Graphic             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NVIDIA® QUADRO® P5000</a:t>
            </a:r>
          </a:p>
          <a:p>
            <a:pPr algn="l"/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5. Power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supply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550 W or more</a:t>
            </a:r>
          </a:p>
          <a:p>
            <a:pPr algn="l"/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6. OS                       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Microsoft® Windows® 10 Professional RS4 (64 bit), </a:t>
            </a:r>
            <a:endParaRPr lang="en-US" altLang="ja-JP" sz="2000" b="1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                        Microsoft® Windows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Server® 2016 Standard Edition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71" y="3163095"/>
            <a:ext cx="1013718" cy="134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93" y="3833413"/>
            <a:ext cx="995778" cy="77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2951747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requirement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67624" y="831477"/>
            <a:ext cx="8876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2400" b="1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Network Camera for face </a:t>
            </a:r>
            <a:r>
              <a:rPr lang="en-US" altLang="ja-JP" sz="24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detection</a:t>
            </a:r>
          </a:p>
          <a:p>
            <a:pPr algn="l"/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WV-SPN631</a:t>
            </a:r>
            <a:r>
              <a:rPr lang="en-US" altLang="ja-JP" sz="2000" kern="0" dirty="0" smtClean="0">
                <a:effectLst/>
                <a:latin typeface="Arial"/>
                <a:ea typeface="ＭＳ 明朝"/>
                <a:cs typeface="Times New Roman"/>
              </a:rPr>
              <a:t>*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WV-SPN611*</a:t>
            </a:r>
            <a:r>
              <a:rPr lang="en-US" altLang="ja-JP" sz="2000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 WV-SPN531A / WV-SPN311A / WV-SPN310A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</a:t>
            </a:r>
          </a:p>
          <a:p>
            <a:pPr algn="l"/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WV-SP305 / WV-SFV631LT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</a:t>
            </a:r>
            <a:r>
              <a:rPr lang="en-US" altLang="ja-JP" sz="2000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 WV-SC385 *</a:t>
            </a:r>
            <a:r>
              <a:rPr lang="en-US" altLang="ja-JP" sz="2000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/ WV-S1132 / WV-S1131 /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WV-</a:t>
            </a:r>
          </a:p>
          <a:p>
            <a:pPr algn="l"/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S1112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 WV-S1111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 WV-S2531LTN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</a:t>
            </a:r>
            <a:r>
              <a:rPr lang="en-US" altLang="ja-JP" sz="2000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/ WV-S6130 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356839" y="2539851"/>
            <a:ext cx="8787161" cy="2082385"/>
            <a:chOff x="356839" y="2283378"/>
            <a:chExt cx="8787161" cy="2082385"/>
          </a:xfrm>
        </p:grpSpPr>
        <p:sp>
          <p:nvSpPr>
            <p:cNvPr id="7" name="正方形/長方形 6"/>
            <p:cNvSpPr/>
            <p:nvPr/>
          </p:nvSpPr>
          <p:spPr>
            <a:xfrm>
              <a:off x="457200" y="2303660"/>
              <a:ext cx="86868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6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*</a:t>
              </a:r>
              <a:r>
                <a:rPr lang="en-US" altLang="ja-JP" sz="1600" b="1" baseline="3000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</a:t>
              </a:r>
              <a:r>
                <a:rPr lang="en-US" altLang="ja-JP" sz="16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The Optional IR-LED(WV-SPN6FRL1) cannot be installed with any of the tested Lenses*</a:t>
              </a:r>
              <a:r>
                <a:rPr lang="en-US" altLang="ja-JP" sz="1600" b="1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</a:t>
              </a:r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lang="ja-JP" altLang="ja-JP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  <a:p>
              <a:pPr algn="l"/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*</a:t>
              </a:r>
              <a:r>
                <a:rPr lang="en-US" altLang="ja-JP" sz="1600" b="1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</a:t>
              </a:r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Although this is the outdoor model, it can be used as face matching camera for indoor only.</a:t>
              </a:r>
              <a:endParaRPr lang="ja-JP" altLang="ja-JP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  <a:p>
              <a:pPr algn="l"/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*</a:t>
              </a:r>
              <a:r>
                <a:rPr lang="en-US" altLang="ja-JP" sz="1600" b="1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</a:t>
              </a:r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After fixing the angle of view, if you control the camera with PTZ operation, the face </a:t>
              </a:r>
              <a:endParaRPr lang="ja-JP" altLang="ja-JP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  <a:p>
              <a:pPr algn="l"/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   Matching function will not work properly. In this case, set the view.</a:t>
              </a:r>
              <a:endParaRPr lang="ja-JP" altLang="ja-JP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  <a:p>
              <a:pPr algn="l"/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*</a:t>
              </a:r>
              <a:r>
                <a:rPr lang="en-US" altLang="ja-JP" sz="1600" b="1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</a:t>
              </a:r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Tested lenses :  Panasonic do not guarantee the quality, performance, operation of the </a:t>
              </a:r>
              <a:r>
                <a:rPr lang="en-US" altLang="ja-JP" sz="16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following</a:t>
              </a:r>
            </a:p>
            <a:p>
              <a:pPr algn="l"/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altLang="ja-JP" sz="16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   </a:t>
              </a:r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third-party products.</a:t>
              </a:r>
              <a:endParaRPr lang="ja-JP" altLang="ja-JP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  <a:p>
              <a:pPr algn="l"/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  </a:t>
              </a:r>
              <a:r>
                <a:rPr lang="en-US" altLang="ja-JP" sz="16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      </a:t>
              </a:r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FUJINON : YV3.3x15SA-SA2, YV3.3x15SR4A-SA2, </a:t>
              </a:r>
              <a:r>
                <a:rPr lang="en-US" altLang="ja-JP" sz="16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DV10x8SR4A-SA1,YV10x5HR4A-SA2</a:t>
              </a:r>
              <a:endParaRPr lang="ja-JP" altLang="ja-JP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  <a:p>
              <a:pPr algn="l"/>
              <a:r>
                <a:rPr lang="en-US" altLang="ja-JP" sz="16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        TAMRON </a:t>
              </a:r>
              <a:r>
                <a:rPr lang="en-US" altLang="ja-JP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: M13VG550, M13VG850IR</a:t>
              </a:r>
              <a:endParaRPr lang="ja-JP" altLang="ja-JP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56839" y="2283378"/>
              <a:ext cx="8664498" cy="2082385"/>
            </a:xfrm>
            <a:prstGeom prst="rect">
              <a:avLst/>
            </a:prstGeom>
            <a:noFill/>
            <a:ln w="28575"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8" name="Picture 6" descr="「i-pro extreme」の画像検索結果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3" b="24810"/>
          <a:stretch/>
        </p:blipFill>
        <p:spPr bwMode="auto">
          <a:xfrm>
            <a:off x="6911612" y="1973687"/>
            <a:ext cx="802713" cy="38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「wv-s6130」の画像検索結果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685" y="1814898"/>
            <a:ext cx="631294" cy="6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325" y="1979503"/>
            <a:ext cx="491188" cy="50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2951747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requirement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24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67624" y="831477"/>
            <a:ext cx="8876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2400" b="1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Network Disk </a:t>
            </a:r>
            <a:r>
              <a:rPr lang="en-US" altLang="ja-JP" sz="24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Recorder</a:t>
            </a:r>
          </a:p>
          <a:p>
            <a:pPr algn="l"/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WJ-NV300 Series, WJ-NV200 Series, WJ-ND400 Series, WJ-ND300 Series, </a:t>
            </a:r>
            <a:endParaRPr lang="en-US" altLang="ja-JP" sz="2000" b="1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WJ-NX400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Series, WJ-NX300 Series, WJ-NX200 Series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264578" y="1938434"/>
            <a:ext cx="8876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2400" b="1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Management </a:t>
            </a:r>
            <a:r>
              <a:rPr lang="en-US" altLang="ja-JP" sz="24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Software</a:t>
            </a:r>
          </a:p>
          <a:p>
            <a:pPr algn="l"/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 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i-PRO Central Management software + Extension software   :   </a:t>
            </a:r>
            <a:endParaRPr lang="en-US" altLang="ja-JP" sz="2000" b="1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WV-ASM300 + WV-ASE231</a:t>
            </a:r>
          </a:p>
          <a:p>
            <a:pPr algn="l"/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2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unified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security platform from Genetec Inc. :</a:t>
            </a:r>
          </a:p>
          <a:p>
            <a:pPr algn="l"/>
            <a:r>
              <a:rPr lang="ja-JP" altLang="en-US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　　　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Genetec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Security Center/Security Desk V5.6 SR4, V5.7 SR1 + WV-ASE231</a:t>
            </a:r>
          </a:p>
          <a:p>
            <a:pPr algn="l"/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3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Video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Insight VMS Software  : </a:t>
            </a:r>
            <a:endParaRPr lang="en-US" altLang="ja-JP" sz="2000" b="1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</a:t>
            </a:r>
            <a:r>
              <a:rPr lang="en-US" altLang="ja-JP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Video Insight IP Server/VI  MonitorPlus V7.2 + WV-ASE231</a:t>
            </a:r>
          </a:p>
        </p:txBody>
      </p:sp>
      <p:pic>
        <p:nvPicPr>
          <p:cNvPr id="13" name="Picture 4" descr="「wj-nx400k」の画像検索結果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t="29928" r="2725" b="29753"/>
          <a:stretch/>
        </p:blipFill>
        <p:spPr bwMode="auto">
          <a:xfrm>
            <a:off x="6912586" y="1593026"/>
            <a:ext cx="1559619" cy="63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9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367720" y="826344"/>
            <a:ext cx="69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b="1" dirty="0" smtClean="0">
                <a:effectLst/>
                <a:latin typeface="Calibri" panose="020F0502020204030204" pitchFamily="34" charset="0"/>
              </a:rPr>
              <a:t>Those cameras are suitable under the extreme conditions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examples 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25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534" y="2864755"/>
            <a:ext cx="3107025" cy="142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238546" y="1503246"/>
            <a:ext cx="526294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Retails / Shopping mall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Transportation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(Airport / Train / Subway)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 Education /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Hospital /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Building</a:t>
            </a:r>
          </a:p>
          <a:p>
            <a:pPr marL="633412" algn="l">
              <a:lnSpc>
                <a:spcPct val="150000"/>
              </a:lnSpc>
              <a:spcBef>
                <a:spcPts val="300"/>
              </a:spcBef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  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and more. </a:t>
            </a:r>
          </a:p>
        </p:txBody>
      </p:sp>
      <p:pic>
        <p:nvPicPr>
          <p:cNvPr id="7170" name="Picture 2" descr="C:\Users\6744176\Desktop\東さん\ISC-West\image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55" y="3311911"/>
            <a:ext cx="2420054" cy="132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03" y="1535590"/>
            <a:ext cx="2347891" cy="156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559" y="1749376"/>
            <a:ext cx="2492548" cy="164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15" y="2433637"/>
            <a:ext cx="3669785" cy="63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High precision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deep learning facial recognition engine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1195558"/>
            <a:ext cx="84383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Equipped with a world's highest level (as of April 2017) facial recognition</a:t>
            </a:r>
          </a:p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engine as evaluated by NIST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. </a:t>
            </a:r>
            <a:r>
              <a:rPr lang="en-US" altLang="ja-JP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lang="en-US" altLang="ja-JP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Development cooperated with NUS (National University of Singapore) 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554545" y="4436124"/>
            <a:ext cx="229932" cy="10736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101171" y="1802758"/>
            <a:ext cx="4086490" cy="2874014"/>
            <a:chOff x="5800143" y="1875326"/>
            <a:chExt cx="6858145" cy="4830271"/>
          </a:xfrm>
        </p:grpSpPr>
        <p:sp>
          <p:nvSpPr>
            <p:cNvPr id="40" name="正方形/長方形 39"/>
            <p:cNvSpPr/>
            <p:nvPr/>
          </p:nvSpPr>
          <p:spPr>
            <a:xfrm>
              <a:off x="5800143" y="2370510"/>
              <a:ext cx="5612349" cy="43350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  <p:grpSp>
          <p:nvGrpSpPr>
            <p:cNvPr id="41" name="グループ化 40"/>
            <p:cNvGrpSpPr/>
            <p:nvPr/>
          </p:nvGrpSpPr>
          <p:grpSpPr>
            <a:xfrm>
              <a:off x="6187920" y="2049186"/>
              <a:ext cx="5003408" cy="4433777"/>
              <a:chOff x="5915770" y="2049186"/>
              <a:chExt cx="5003408" cy="4433777"/>
            </a:xfrm>
          </p:grpSpPr>
          <p:grpSp>
            <p:nvGrpSpPr>
              <p:cNvPr id="42" name="グループ化 41"/>
              <p:cNvGrpSpPr/>
              <p:nvPr/>
            </p:nvGrpSpPr>
            <p:grpSpPr>
              <a:xfrm>
                <a:off x="5915770" y="2470826"/>
                <a:ext cx="5003408" cy="4012137"/>
                <a:chOff x="6120180" y="2074332"/>
                <a:chExt cx="5024198" cy="4408631"/>
              </a:xfrm>
            </p:grpSpPr>
            <p:pic>
              <p:nvPicPr>
                <p:cNvPr id="46" name="Picture 4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1528" y="2074476"/>
                  <a:ext cx="5022850" cy="44084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" name="円/楕円 46"/>
                <p:cNvSpPr/>
                <p:nvPr/>
              </p:nvSpPr>
              <p:spPr>
                <a:xfrm>
                  <a:off x="9561689" y="5435598"/>
                  <a:ext cx="1357489" cy="189089"/>
                </a:xfrm>
                <a:prstGeom prst="ellipse">
                  <a:avLst/>
                </a:prstGeom>
                <a:noFill/>
                <a:ln>
                  <a:solidFill>
                    <a:srgbClr val="00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8" name="テキスト ボックス 47"/>
                <p:cNvSpPr txBox="1"/>
                <p:nvPr/>
              </p:nvSpPr>
              <p:spPr>
                <a:xfrm>
                  <a:off x="6127172" y="2074332"/>
                  <a:ext cx="344310" cy="1860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500" b="1" dirty="0" smtClean="0">
                      <a:solidFill>
                        <a:srgbClr val="0000FF"/>
                      </a:solidFill>
                      <a:effectLst/>
                      <a:latin typeface="Calibri" panose="020F0502020204030204" pitchFamily="34" charset="0"/>
                    </a:rPr>
                    <a:t>100%</a:t>
                  </a:r>
                  <a:endParaRPr kumimoji="1" lang="ja-JP" altLang="en-US" sz="500" b="1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9" name="テキスト ボックス 48"/>
                <p:cNvSpPr txBox="1"/>
                <p:nvPr/>
              </p:nvSpPr>
              <p:spPr>
                <a:xfrm>
                  <a:off x="6127172" y="3163704"/>
                  <a:ext cx="318784" cy="1860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500" b="1" dirty="0" smtClean="0">
                      <a:solidFill>
                        <a:srgbClr val="0000FF"/>
                      </a:solidFill>
                      <a:effectLst/>
                      <a:latin typeface="Calibri" panose="020F0502020204030204" pitchFamily="34" charset="0"/>
                    </a:rPr>
                    <a:t>75%</a:t>
                  </a:r>
                  <a:endParaRPr kumimoji="1" lang="ja-JP" altLang="en-US" sz="500" b="1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0" name="テキスト ボックス 49"/>
                <p:cNvSpPr txBox="1"/>
                <p:nvPr/>
              </p:nvSpPr>
              <p:spPr>
                <a:xfrm>
                  <a:off x="6127172" y="4312348"/>
                  <a:ext cx="318784" cy="1860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500" b="1" dirty="0" smtClean="0">
                      <a:solidFill>
                        <a:srgbClr val="0000FF"/>
                      </a:solidFill>
                      <a:effectLst/>
                      <a:latin typeface="Calibri" panose="020F0502020204030204" pitchFamily="34" charset="0"/>
                    </a:rPr>
                    <a:t>50%</a:t>
                  </a:r>
                  <a:endParaRPr kumimoji="1" lang="ja-JP" altLang="en-US" sz="500" b="1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1" name="正方形/長方形 50"/>
                <p:cNvSpPr/>
                <p:nvPr/>
              </p:nvSpPr>
              <p:spPr>
                <a:xfrm>
                  <a:off x="6124224" y="3753556"/>
                  <a:ext cx="149705" cy="592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2" name="テキスト ボックス 51"/>
                <p:cNvSpPr txBox="1"/>
                <p:nvPr/>
              </p:nvSpPr>
              <p:spPr>
                <a:xfrm>
                  <a:off x="6120180" y="5463813"/>
                  <a:ext cx="318784" cy="1860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500" b="1" dirty="0" smtClean="0">
                      <a:solidFill>
                        <a:srgbClr val="0000FF"/>
                      </a:solidFill>
                      <a:effectLst/>
                      <a:latin typeface="Calibri" panose="020F0502020204030204" pitchFamily="34" charset="0"/>
                    </a:rPr>
                    <a:t>25%</a:t>
                  </a:r>
                  <a:endParaRPr kumimoji="1" lang="ja-JP" altLang="en-US" sz="500" b="1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3" name="正方形/長方形 52"/>
                <p:cNvSpPr/>
                <p:nvPr/>
              </p:nvSpPr>
              <p:spPr>
                <a:xfrm>
                  <a:off x="6299327" y="6257677"/>
                  <a:ext cx="4490593" cy="2014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43" name="下矢印 42"/>
              <p:cNvSpPr/>
              <p:nvPr/>
            </p:nvSpPr>
            <p:spPr>
              <a:xfrm>
                <a:off x="7211045" y="2176863"/>
                <a:ext cx="338152" cy="452610"/>
              </a:xfrm>
              <a:prstGeom prst="downArrow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下矢印 43"/>
              <p:cNvSpPr/>
              <p:nvPr/>
            </p:nvSpPr>
            <p:spPr>
              <a:xfrm>
                <a:off x="10092849" y="2133747"/>
                <a:ext cx="338152" cy="394097"/>
              </a:xfrm>
              <a:prstGeom prst="downArrow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 bwMode="auto">
              <a:xfrm>
                <a:off x="6872809" y="2049186"/>
                <a:ext cx="3633526" cy="327856"/>
              </a:xfrm>
              <a:prstGeom prst="rect">
                <a:avLst/>
              </a:prstGeom>
              <a:solidFill>
                <a:srgbClr val="0000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ja-JP" sz="18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HGP創英角ｺﾞｼｯｸUB" pitchFamily="50" charset="-128"/>
                  </a:rPr>
                  <a:t>Panasonic</a:t>
                </a:r>
                <a:endParaRPr kumimoji="1" lang="ja-JP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HGP創英角ｺﾞｼｯｸUB" pitchFamily="50" charset="-128"/>
                </a:endParaRPr>
              </a:p>
            </p:txBody>
          </p:sp>
        </p:grpSp>
        <p:sp>
          <p:nvSpPr>
            <p:cNvPr id="54" name="正方形/長方形 53"/>
            <p:cNvSpPr/>
            <p:nvPr/>
          </p:nvSpPr>
          <p:spPr>
            <a:xfrm rot="16200000">
              <a:off x="8635743" y="5237513"/>
              <a:ext cx="368615" cy="2567551"/>
            </a:xfrm>
            <a:prstGeom prst="rect">
              <a:avLst/>
            </a:prstGeom>
            <a:noFill/>
          </p:spPr>
          <p:txBody>
            <a:bodyPr vert="eaVert" wrap="square" anchor="ctr" anchorCtr="0">
              <a:no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Rank </a:t>
              </a:r>
              <a:r>
                <a:rPr lang="ja-JP" altLang="en-US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≒ </a:t>
              </a:r>
              <a:r>
                <a:rPr lang="en-US" altLang="ja-JP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Difficulty</a:t>
              </a:r>
              <a:endParaRPr lang="ja-JP" altLang="en-US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 flipH="1">
              <a:off x="5919889" y="3141973"/>
              <a:ext cx="368615" cy="2567551"/>
            </a:xfrm>
            <a:prstGeom prst="rect">
              <a:avLst/>
            </a:prstGeom>
            <a:noFill/>
          </p:spPr>
          <p:txBody>
            <a:bodyPr vert="eaVert" wrap="square" anchor="ctr" anchorCtr="0">
              <a:no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Accuracy</a:t>
              </a:r>
              <a:endParaRPr lang="ja-JP" altLang="en-US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6" name="爆発 1 55"/>
            <p:cNvSpPr/>
            <p:nvPr/>
          </p:nvSpPr>
          <p:spPr>
            <a:xfrm>
              <a:off x="10703152" y="1875326"/>
              <a:ext cx="1955136" cy="1435193"/>
            </a:xfrm>
            <a:prstGeom prst="irregularSeal1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Highest rank</a:t>
              </a:r>
              <a:endParaRPr kumimoji="1" lang="ja-JP" altLang="en-US" sz="1200" b="1" dirty="0"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445117" y="2098358"/>
            <a:ext cx="4440099" cy="2346649"/>
            <a:chOff x="97971" y="2939144"/>
            <a:chExt cx="5551715" cy="3646706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正方形/長方形 57"/>
            <p:cNvSpPr/>
            <p:nvPr/>
          </p:nvSpPr>
          <p:spPr>
            <a:xfrm>
              <a:off x="97971" y="2939144"/>
              <a:ext cx="5551715" cy="36467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grpSp>
          <p:nvGrpSpPr>
            <p:cNvPr id="59" name="グループ化 58"/>
            <p:cNvGrpSpPr/>
            <p:nvPr/>
          </p:nvGrpSpPr>
          <p:grpSpPr>
            <a:xfrm>
              <a:off x="262660" y="2985698"/>
              <a:ext cx="5344678" cy="3067312"/>
              <a:chOff x="197344" y="2582916"/>
              <a:chExt cx="5344678" cy="3067312"/>
            </a:xfrm>
            <a:grpFill/>
          </p:grpSpPr>
          <p:sp>
            <p:nvSpPr>
              <p:cNvPr id="60" name="テキスト ボックス 59"/>
              <p:cNvSpPr txBox="1"/>
              <p:nvPr/>
            </p:nvSpPr>
            <p:spPr>
              <a:xfrm>
                <a:off x="197345" y="3758142"/>
                <a:ext cx="5256398" cy="6962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ja-JP" altLang="en-US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・</a:t>
                </a:r>
                <a:r>
                  <a:rPr lang="en-US" altLang="ja-JP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C</a:t>
                </a:r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ompetition between corporate a</a:t>
                </a:r>
                <a:r>
                  <a:rPr kumimoji="1"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nd </a:t>
                </a:r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universities to</a:t>
                </a:r>
              </a:p>
              <a:p>
                <a:pPr algn="l"/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  compete latest technology.</a:t>
                </a:r>
                <a:r>
                  <a:rPr kumimoji="1"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   (unlike FRVT</a:t>
                </a:r>
                <a:r>
                  <a:rPr lang="ja-JP" altLang="en-US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 </a:t>
                </a:r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or </a:t>
                </a:r>
                <a:r>
                  <a:rPr kumimoji="1"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FIVE)</a:t>
                </a:r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197344" y="4667248"/>
                <a:ext cx="5344678" cy="98298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ja-JP" altLang="en-US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・</a:t>
                </a:r>
                <a:r>
                  <a:rPr kumimoji="1"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By using data set </a:t>
                </a:r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disclosed </a:t>
                </a:r>
                <a:r>
                  <a:rPr kumimoji="1"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by NIST, </a:t>
                </a:r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daily verification</a:t>
                </a:r>
              </a:p>
              <a:p>
                <a:pPr algn="l"/>
                <a:r>
                  <a:rPr lang="en-US" altLang="ja-JP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 </a:t>
                </a:r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  is possible. Results are disclosed in a timely manner</a:t>
                </a:r>
              </a:p>
              <a:p>
                <a:pPr algn="l"/>
                <a:r>
                  <a:rPr lang="en-US" altLang="ja-JP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 </a:t>
                </a:r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</a:rPr>
                  <a:t>  by NIST</a:t>
                </a:r>
              </a:p>
            </p:txBody>
          </p:sp>
          <p:grpSp>
            <p:nvGrpSpPr>
              <p:cNvPr id="62" name="グループ化 61"/>
              <p:cNvGrpSpPr/>
              <p:nvPr/>
            </p:nvGrpSpPr>
            <p:grpSpPr>
              <a:xfrm>
                <a:off x="284105" y="2582916"/>
                <a:ext cx="4953137" cy="817551"/>
                <a:chOff x="284105" y="2582916"/>
                <a:chExt cx="4953137" cy="817551"/>
              </a:xfrm>
              <a:grpFill/>
            </p:grpSpPr>
            <p:sp>
              <p:nvSpPr>
                <p:cNvPr id="63" name="正方形/長方形 62"/>
                <p:cNvSpPr/>
                <p:nvPr/>
              </p:nvSpPr>
              <p:spPr>
                <a:xfrm>
                  <a:off x="462531" y="2582916"/>
                  <a:ext cx="4774711" cy="69627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ja-JP" sz="2800" b="1" kern="0" dirty="0" smtClean="0">
                      <a:solidFill>
                        <a:srgbClr val="0000FF"/>
                      </a:solidFill>
                      <a:effectLst/>
                      <a:latin typeface="Calibri" panose="020F0502020204030204" pitchFamily="34" charset="0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NIST (IJB-A) competition</a:t>
                  </a:r>
                  <a:endParaRPr lang="ja-JP" altLang="en-US" sz="2800" b="1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4" name="正方形/長方形 63"/>
                <p:cNvSpPr/>
                <p:nvPr/>
              </p:nvSpPr>
              <p:spPr>
                <a:xfrm>
                  <a:off x="284105" y="3081840"/>
                  <a:ext cx="189182" cy="31862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endParaRPr lang="ja-JP" altLang="en-US" sz="16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65" name="テキスト ボックス 64"/>
          <p:cNvSpPr txBox="1"/>
          <p:nvPr/>
        </p:nvSpPr>
        <p:spPr>
          <a:xfrm>
            <a:off x="605991" y="2530867"/>
            <a:ext cx="4283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NIST : National Institute of Standards and Technology </a:t>
            </a:r>
          </a:p>
        </p:txBody>
      </p:sp>
      <p:pic>
        <p:nvPicPr>
          <p:cNvPr id="35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90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High precision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887781"/>
            <a:ext cx="84383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Our world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leading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deep learning facial recognition technology triggers</a:t>
            </a:r>
          </a:p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even when the subject is wearing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sunglasses or surgical mask*.</a:t>
            </a:r>
            <a:endParaRPr lang="en-US" altLang="ja-JP" sz="2000" b="1" dirty="0">
              <a:ln w="1905"/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4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40" name="ec_20180207_15401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75.6864" end="4437.8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0802" y="1617132"/>
            <a:ext cx="4891852" cy="2751667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41" name="グループ化 40"/>
          <p:cNvGrpSpPr/>
          <p:nvPr/>
        </p:nvGrpSpPr>
        <p:grpSpPr>
          <a:xfrm>
            <a:off x="265025" y="1761067"/>
            <a:ext cx="1597642" cy="1749734"/>
            <a:chOff x="734769" y="2027303"/>
            <a:chExt cx="2581888" cy="2964254"/>
          </a:xfrm>
        </p:grpSpPr>
        <p:pic>
          <p:nvPicPr>
            <p:cNvPr id="42" name="Picture 3" descr="C:\Users\6744176\Desktop\市場開発部\ディープラーニング\PBS→東様\WV-ASF950_SPECSHEET\WV-ASF950_RGB_jpeg\face_Horizontal range4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2" y="2027303"/>
              <a:ext cx="1318740" cy="12954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C:\Users\6744176\Desktop\市場開発部\ディープラーニング\PBS→東様\WV-ASF950_SPECSHEET\WV-ASF950_RGB_jpeg\face_Vertical range3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1" y="2720358"/>
              <a:ext cx="1124099" cy="11240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正方形/長方形 43"/>
            <p:cNvSpPr/>
            <p:nvPr/>
          </p:nvSpPr>
          <p:spPr>
            <a:xfrm>
              <a:off x="734769" y="3844457"/>
              <a:ext cx="2581888" cy="1147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Angled face</a:t>
              </a:r>
            </a:p>
            <a:p>
              <a:pPr algn="ctr"/>
              <a:r>
                <a:rPr lang="en-US" altLang="ja-JP" sz="1200" b="1" dirty="0">
                  <a:ln w="12700">
                    <a:noFill/>
                    <a:prstDash val="solid"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Left/Right ±45°</a:t>
              </a:r>
            </a:p>
            <a:p>
              <a:pPr algn="ctr"/>
              <a:r>
                <a:rPr lang="en-US" altLang="ja-JP" sz="1200" b="1" dirty="0">
                  <a:ln w="12700">
                    <a:noFill/>
                    <a:prstDash val="solid"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Up/down ±30° </a:t>
              </a:r>
              <a:endParaRPr lang="en-US" altLang="ja-JP" sz="12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2523977" y="1766015"/>
            <a:ext cx="1394264" cy="1875825"/>
            <a:chOff x="2523977" y="1766015"/>
            <a:chExt cx="1394264" cy="187582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098" y="1766015"/>
              <a:ext cx="947919" cy="845867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正方形/長方形 58"/>
            <p:cNvSpPr/>
            <p:nvPr/>
          </p:nvSpPr>
          <p:spPr>
            <a:xfrm>
              <a:off x="2523977" y="2826232"/>
              <a:ext cx="1394264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u="sng" dirty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surgical </a:t>
              </a:r>
              <a:r>
                <a:rPr lang="en-US" altLang="ja-JP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mask</a:t>
              </a:r>
            </a:p>
            <a:p>
              <a:pPr algn="l"/>
              <a:r>
                <a:rPr lang="en-US" altLang="ja-JP" sz="1050" b="1" dirty="0">
                  <a:ln w="12700">
                    <a:noFill/>
                    <a:prstDash val="solid"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*Scheduled for launch by the end of 2018</a:t>
              </a:r>
              <a:endParaRPr lang="en-US" altLang="ja-JP" sz="105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60" name="グループ化 59"/>
          <p:cNvGrpSpPr/>
          <p:nvPr/>
        </p:nvGrpSpPr>
        <p:grpSpPr>
          <a:xfrm>
            <a:off x="1009172" y="3641840"/>
            <a:ext cx="2136276" cy="1123085"/>
            <a:chOff x="1799285" y="4764507"/>
            <a:chExt cx="3043645" cy="1778825"/>
          </a:xfrm>
        </p:grpSpPr>
        <p:pic>
          <p:nvPicPr>
            <p:cNvPr id="62" name="Picture 2" descr="C:\Users\6744176\Desktop\市場開発部\ディープラーニング\PBS→東様\WV-ASF950_SPECSHEET\WV-ASF950_RGB_jpeg\face_Facial aging chang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85" y="4764507"/>
              <a:ext cx="3043645" cy="143691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正方形/長方形 62"/>
            <p:cNvSpPr/>
            <p:nvPr/>
          </p:nvSpPr>
          <p:spPr>
            <a:xfrm>
              <a:off x="2023481" y="6055852"/>
              <a:ext cx="2454495" cy="487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Changed by aging</a:t>
              </a: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1466764" y="1748883"/>
            <a:ext cx="1255231" cy="1294933"/>
            <a:chOff x="1466764" y="1748883"/>
            <a:chExt cx="1255231" cy="1294933"/>
          </a:xfrm>
        </p:grpSpPr>
        <p:sp>
          <p:nvSpPr>
            <p:cNvPr id="53" name="正方形/長方形 52"/>
            <p:cNvSpPr/>
            <p:nvPr/>
          </p:nvSpPr>
          <p:spPr>
            <a:xfrm>
              <a:off x="1466764" y="2826232"/>
              <a:ext cx="1255231" cy="217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Sunglass</a:t>
              </a:r>
            </a:p>
          </p:txBody>
        </p:sp>
        <p:pic>
          <p:nvPicPr>
            <p:cNvPr id="3075" name="Picture 3" descr="Y:\80-一時保管（全員変更可能）\sakamoto_ss\東さん\サングラス検出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242" y="1748883"/>
              <a:ext cx="828074" cy="910293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9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0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High precision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6646451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optimization for facial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</a:t>
            </a:r>
            <a:r>
              <a:rPr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Intelligent Auto </a:t>
            </a:r>
            <a:endParaRPr lang="en-US" altLang="ja-JP" sz="2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1" y="1234356"/>
            <a:ext cx="8438353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>
              <a:lnSpc>
                <a:spcPts val="19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iA function in i-PRO extreme camera enables to capture  facial images that reduces blur by adjusting shutter speed in accordance to actual movement under low light conditions.</a:t>
            </a:r>
          </a:p>
        </p:txBody>
      </p:sp>
      <p:sp>
        <p:nvSpPr>
          <p:cNvPr id="21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5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9291" y="901256"/>
            <a:ext cx="330597" cy="24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5058080" y="1991837"/>
            <a:ext cx="3479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i-PRO Extreme camera </a:t>
            </a:r>
            <a:r>
              <a:rPr lang="ja-JP" altLang="en-US" b="1" u="sng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　</a:t>
            </a:r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iA ON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805944" y="1991837"/>
            <a:ext cx="3479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Conventional</a:t>
            </a:r>
            <a:endParaRPr lang="en-US" altLang="ja-JP" b="1" u="sng" dirty="0" smtClean="0">
              <a:ln w="12700">
                <a:noFill/>
                <a:prstDash val="solid"/>
              </a:ln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0" y="4323331"/>
            <a:ext cx="9144000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800" b="1" kern="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Improvement </a:t>
            </a:r>
            <a:r>
              <a:rPr kumimoji="0" lang="en-US" altLang="ja-JP" sz="18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of verification </a:t>
            </a:r>
            <a:r>
              <a:rPr kumimoji="0" lang="en-US" altLang="ja-JP" sz="1800" b="1" kern="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accuracy </a:t>
            </a:r>
            <a:r>
              <a:rPr kumimoji="0" lang="en-US" altLang="ja-JP" sz="1800" b="1" u="sng" kern="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approx.10% </a:t>
            </a:r>
            <a:r>
              <a:rPr kumimoji="0" lang="en-US" altLang="ja-JP" sz="1800" b="1" kern="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under </a:t>
            </a:r>
            <a:r>
              <a:rPr kumimoji="0" lang="en-US" altLang="ja-JP" sz="18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challenging video capturing situation</a:t>
            </a:r>
          </a:p>
        </p:txBody>
      </p:sp>
      <p:pic>
        <p:nvPicPr>
          <p:cNvPr id="9218" name="Picture 2" descr="C:\Users\6744176\Documents\Documents\vlcsnap-2018-06-11-18h39m42s3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6" t="43684" r="22224"/>
          <a:stretch/>
        </p:blipFill>
        <p:spPr bwMode="auto">
          <a:xfrm>
            <a:off x="805944" y="2466040"/>
            <a:ext cx="3418479" cy="19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6744176\Documents\Documents\vlcsnap-2018-06-11-18h46m27s5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37100" r="17041" b="-162"/>
          <a:stretch/>
        </p:blipFill>
        <p:spPr bwMode="auto">
          <a:xfrm>
            <a:off x="5058080" y="2471727"/>
            <a:ext cx="3367771" cy="19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96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High precision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optimization for facial recognition </a:t>
            </a:r>
            <a:r>
              <a:rPr lang="en-US" altLang="ja-JP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r>
              <a:rPr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 Dynamic</a:t>
            </a:r>
            <a:endParaRPr lang="en-US" altLang="ja-JP" sz="2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1195558"/>
            <a:ext cx="84383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Super Dynamic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function in i-PRO extreme camera enables to capture  facial images that visible the face at dark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area.</a:t>
            </a:r>
            <a:endParaRPr lang="en-US" altLang="ja-JP" sz="2000" b="1" dirty="0">
              <a:ln w="1905"/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6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99" y="839562"/>
            <a:ext cx="626533" cy="41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82" y="4325520"/>
            <a:ext cx="626533" cy="41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6744176\Documents\Documents\vlcsnap-2018-06-11-18h52m44s9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t="32483" r="35217" b="4148"/>
          <a:stretch/>
        </p:blipFill>
        <p:spPr bwMode="auto">
          <a:xfrm>
            <a:off x="903093" y="1930586"/>
            <a:ext cx="3456710" cy="234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25528" r="40850" b="14521"/>
          <a:stretch/>
        </p:blipFill>
        <p:spPr bwMode="auto">
          <a:xfrm>
            <a:off x="4833006" y="1946004"/>
            <a:ext cx="3346679" cy="231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1950399" y="4277029"/>
            <a:ext cx="972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8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OFF</a:t>
            </a:r>
            <a:endParaRPr lang="en-US" altLang="ja-JP" sz="1800" b="1" dirty="0">
              <a:ln w="12700">
                <a:noFill/>
                <a:prstDash val="solid"/>
              </a:ln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4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085" y="1847481"/>
            <a:ext cx="1112705" cy="146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High precision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 best shot technology</a:t>
            </a:r>
            <a:endParaRPr lang="en-US" altLang="ja-JP" sz="2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1195558"/>
            <a:ext cx="84383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Best shot technology in i-PRO extreme camera enables to transmit only best facial images to facial recognition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server.</a:t>
            </a:r>
            <a:endParaRPr lang="en-US" altLang="ja-JP" sz="2000" b="1" dirty="0">
              <a:ln w="1905"/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7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9" name="Picture 2" descr="\\pcc-ad.pcc.mei.co.jp\share$\40-職能\セキュリティ\セキュリティ・サウンド広報宣伝\(50) logos\Bestshot_pict\Bestshot_pi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910" y="873363"/>
            <a:ext cx="320970" cy="3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73" y="1876020"/>
            <a:ext cx="1153050" cy="115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16" y="3704038"/>
            <a:ext cx="2454556" cy="89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35" y="2580798"/>
            <a:ext cx="2435581" cy="873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32" y="2520878"/>
            <a:ext cx="270124" cy="28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31" y="3704038"/>
            <a:ext cx="270124" cy="28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直線コネクタ 31"/>
          <p:cNvCxnSpPr/>
          <p:nvPr/>
        </p:nvCxnSpPr>
        <p:spPr>
          <a:xfrm>
            <a:off x="2282208" y="2311606"/>
            <a:ext cx="4374137" cy="8501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38" y="2002417"/>
            <a:ext cx="546945" cy="58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730" y="2022890"/>
            <a:ext cx="582664" cy="57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正方形/長方形 34"/>
          <p:cNvSpPr/>
          <p:nvPr/>
        </p:nvSpPr>
        <p:spPr>
          <a:xfrm>
            <a:off x="5850479" y="3241653"/>
            <a:ext cx="2937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800" b="1" dirty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Facial </a:t>
            </a:r>
            <a:r>
              <a:rPr lang="en-US" altLang="ja-JP" sz="18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Recognition  Server</a:t>
            </a:r>
            <a:endParaRPr lang="en-US" altLang="ja-JP" sz="1800" b="1" dirty="0">
              <a:ln w="12700">
                <a:noFill/>
                <a:prstDash val="solid"/>
              </a:ln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6" name="Picture 2" descr="C:\Users\3980033\Documents\★ネクスト中期\H265逆算マーケ\Visibility icon(PNG)\i-PRO_Extreme_logo_Black\i-PRO_Extreme_logo_Black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31" y="1991928"/>
            <a:ext cx="822170" cy="1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正方形/長方形 36"/>
          <p:cNvSpPr/>
          <p:nvPr/>
        </p:nvSpPr>
        <p:spPr>
          <a:xfrm>
            <a:off x="6362321" y="3626426"/>
            <a:ext cx="1866714" cy="52322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Improve face match</a:t>
            </a:r>
          </a:p>
          <a:p>
            <a:pPr algn="ctr"/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processing speed</a:t>
            </a:r>
            <a:endParaRPr lang="en-US" altLang="ja-JP" b="1" dirty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122" name="Picture 2" descr="\\pcc-ad.pcc.mei.co.jp\share$\40-職能\セキュリティ\セキュリティ・サウンド広報宣伝\(50) logos\i-PRO_Extreme_logo\i-PRO_Extreme_logo_Black\i-PRO_Extreme_logo_Black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1" y="2021583"/>
            <a:ext cx="1075267" cy="2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35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5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Cost </a:t>
            </a:r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reduction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4868451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costs (Distributed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computing)</a:t>
            </a:r>
            <a:endParaRPr lang="en-US" altLang="ja-JP" sz="2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1195558"/>
            <a:ext cx="81114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Distributed computing by best shot technology enables to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to data transmission costs and server costs by reduce network load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.</a:t>
            </a:r>
            <a:endParaRPr lang="en-US" altLang="ja-JP" sz="2000" b="1" dirty="0">
              <a:ln w="1905"/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8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085" y="1847481"/>
            <a:ext cx="1112705" cy="146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73" y="1876020"/>
            <a:ext cx="1153050" cy="115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16" y="3704038"/>
            <a:ext cx="2454556" cy="89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35" y="2580798"/>
            <a:ext cx="2435581" cy="873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32" y="2520878"/>
            <a:ext cx="270124" cy="28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31" y="3704038"/>
            <a:ext cx="270124" cy="28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直線コネクタ 16"/>
          <p:cNvCxnSpPr/>
          <p:nvPr/>
        </p:nvCxnSpPr>
        <p:spPr>
          <a:xfrm>
            <a:off x="2282208" y="2311606"/>
            <a:ext cx="4374137" cy="8501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38" y="2002417"/>
            <a:ext cx="546945" cy="58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730" y="2022890"/>
            <a:ext cx="582664" cy="57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3980033\Documents\★ネクスト中期\H265逆算マーケ\Visibility icon(PNG)\i-PRO_Extreme_logo_Black\i-PRO_Extreme_logo_Bla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31" y="1991928"/>
            <a:ext cx="822170" cy="1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\\pcc-ad.pcc.mei.co.jp\share$\40-職能\セキュリティ\セキュリティ・サウンド広報宣伝\(50) logos\i-PRO_Extreme_logo\i-PRO_Extreme_logo_Black\i-PRO_Extreme_logo_Blac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1" y="2021583"/>
            <a:ext cx="1075267" cy="2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2917772" y="1876020"/>
            <a:ext cx="3449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Network load approx. </a:t>
            </a:r>
            <a:r>
              <a:rPr lang="en-US" altLang="ja-JP" sz="2400" b="1" dirty="0" smtClean="0">
                <a:solidFill>
                  <a:srgbClr val="0000FF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1/10</a:t>
            </a:r>
            <a:endParaRPr lang="ja-JP" altLang="en-US" sz="2400" b="1" dirty="0" smtClean="0">
              <a:solidFill>
                <a:srgbClr val="0000FF"/>
              </a:solidFill>
              <a:effectLst>
                <a:glow rad="228600">
                  <a:srgbClr val="FFFFFF">
                    <a:satMod val="175000"/>
                    <a:alpha val="86000"/>
                  </a:srgbClr>
                </a:glow>
              </a:effectLst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4487265" y="3217550"/>
            <a:ext cx="4194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800" b="1" dirty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R</a:t>
            </a:r>
            <a:r>
              <a:rPr lang="en-US" altLang="ja-JP" sz="1800" b="1" dirty="0" smtClean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ecognition server workload approx. </a:t>
            </a:r>
            <a:r>
              <a:rPr lang="en-US" altLang="ja-JP" sz="2400" b="1" dirty="0" smtClean="0">
                <a:solidFill>
                  <a:srgbClr val="0000FF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1/5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4470331" y="3807295"/>
            <a:ext cx="4732129" cy="6412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FF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Max.20</a:t>
            </a:r>
            <a:r>
              <a:rPr lang="en-US" altLang="ja-JP" sz="2000" b="1" dirty="0" smtClean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cameras can be </a:t>
            </a:r>
            <a:r>
              <a:rPr lang="en-US" altLang="ja-JP" sz="1800" b="1" dirty="0" smtClean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connected </a:t>
            </a:r>
            <a:r>
              <a:rPr lang="en-US" altLang="ja-JP" sz="1800" b="1" dirty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per </a:t>
            </a:r>
            <a:r>
              <a:rPr lang="en-US" altLang="ja-JP" sz="1800" b="1" dirty="0" smtClean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server</a:t>
            </a:r>
          </a:p>
          <a:p>
            <a:pPr algn="l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 (only </a:t>
            </a:r>
            <a:r>
              <a:rPr lang="en-US" altLang="ja-JP" sz="1800" b="1" dirty="0">
                <a:solidFill>
                  <a:srgbClr val="000000"/>
                </a:solidFill>
                <a:effectLst>
                  <a:glow rad="228600">
                    <a:srgbClr val="FFFFFF">
                      <a:satMod val="175000"/>
                      <a:alpha val="86000"/>
                    </a:srgbClr>
                  </a:glow>
                </a:effectLst>
                <a:latin typeface="Calibri" panose="020F0502020204030204" pitchFamily="34" charset="0"/>
                <a:ea typeface="HGP創英角ｺﾞｼｯｸUB" pitchFamily="50" charset="-128"/>
              </a:rPr>
              <a:t>4 cameras if no best shot mode)</a:t>
            </a:r>
          </a:p>
        </p:txBody>
      </p:sp>
      <p:pic>
        <p:nvPicPr>
          <p:cNvPr id="21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7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Cost </a:t>
            </a:r>
            <a:r>
              <a:rPr lang="en-US" altLang="ja-JP" b="1" dirty="0">
                <a:ea typeface="Tahoma" panose="020B0604030504040204" pitchFamily="34" charset="0"/>
                <a:cs typeface="Tahoma" panose="020B0604030504040204" pitchFamily="34" charset="0"/>
              </a:rPr>
              <a:t>reduction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236949" y="901256"/>
            <a:ext cx="4868451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Installation costs (Easy setting)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1195558"/>
            <a:ext cx="811141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New deep learning facial recognition engine and i-PRO extreme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algn="l" defTabSz="913154"/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thus easy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 set up without any expert and it enables to reduce installation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costs.</a:t>
            </a:r>
            <a:endParaRPr lang="en-US" altLang="ja-JP" sz="2000" b="1" dirty="0">
              <a:ln w="1905"/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69" y="2348897"/>
            <a:ext cx="673862" cy="67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22" y="2483861"/>
            <a:ext cx="559878" cy="46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\\pcc-ad.pcc.mei.co.jp\share$\40-職能\セキュリティ\セキュリティ・サウンド広報宣伝\(50) logos\i-PRO_Extreme_logo\i-PRO_Extreme_logo_Black\i-PRO_Extreme_logo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2" y="2198085"/>
            <a:ext cx="1075267" cy="2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正方形/長方形 55"/>
          <p:cNvSpPr/>
          <p:nvPr/>
        </p:nvSpPr>
        <p:spPr>
          <a:xfrm>
            <a:off x="457201" y="3260947"/>
            <a:ext cx="3039532" cy="663891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Easy camera set up setting</a:t>
            </a:r>
          </a:p>
          <a:p>
            <a:r>
              <a:rPr kumimoji="1" lang="en-US" altLang="ja-JP" sz="2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 facial recognition</a:t>
            </a:r>
            <a:endParaRPr kumimoji="1" lang="ja-JP" alt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134114" y="2046946"/>
            <a:ext cx="51098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1800" b="1" u="sng" dirty="0" smtClean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New </a:t>
            </a:r>
            <a:r>
              <a:rPr lang="en-US" altLang="ja-JP" sz="1800" b="1" u="sng" dirty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: </a:t>
            </a:r>
            <a:r>
              <a:rPr lang="en-US" altLang="ja-JP" sz="1800" b="1" u="sng" dirty="0" smtClean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Extreme PTZ cameras enable one click camera set up setting with adjustment tool.</a:t>
            </a:r>
            <a:endParaRPr lang="en-US" altLang="ja-JP" sz="1800" b="1" u="sng" dirty="0">
              <a:ln w="1905"/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095" y="2469228"/>
            <a:ext cx="802894" cy="82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9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3792144" y="2600944"/>
            <a:ext cx="3648952" cy="2083880"/>
            <a:chOff x="3792144" y="2600944"/>
            <a:chExt cx="3648952" cy="2083880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3792144" y="2600944"/>
              <a:ext cx="3648952" cy="2083880"/>
              <a:chOff x="3792144" y="2600944"/>
              <a:chExt cx="3648952" cy="2083880"/>
            </a:xfrm>
          </p:grpSpPr>
          <p:pic>
            <p:nvPicPr>
              <p:cNvPr id="8197" name="Picture 5" descr="C:\Users\6744176\AppData\Local\Microsoft\Windows\Temporary Internet Files\Content.Outlook\TYT8K48F\カメラ設置ツール02(ワンクリック調整)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144" y="2600944"/>
                <a:ext cx="3648952" cy="2083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0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1588" y="2713077"/>
                <a:ext cx="3206432" cy="18057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正方形/長方形 5"/>
            <p:cNvSpPr/>
            <p:nvPr/>
          </p:nvSpPr>
          <p:spPr>
            <a:xfrm>
              <a:off x="5052060" y="3040380"/>
              <a:ext cx="370364" cy="327660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9" name="Picture 2" descr="\\pcc-ad.pcc.mei.co.jp\share$\40-職能\セキュリティ\セキュリティ・サウンド広報宣伝\(50) logos\FacePRO_logo\FacePRO_logo_White\FacePRO_logo_Whit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48" y="269668"/>
            <a:ext cx="1340268" cy="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61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1626</Words>
  <Application>Microsoft Office PowerPoint</Application>
  <PresentationFormat>画面に合わせる (16:9)</PresentationFormat>
  <Paragraphs>341</Paragraphs>
  <Slides>26</Slides>
  <Notes>17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26</vt:i4>
      </vt:variant>
    </vt:vector>
  </HeadingPairs>
  <TitlesOfParts>
    <vt:vector size="47" baseType="lpstr">
      <vt:lpstr>Arial Unicode MS</vt:lpstr>
      <vt:lpstr>DINOT-Medium</vt:lpstr>
      <vt:lpstr>HGPｺﾞｼｯｸE</vt:lpstr>
      <vt:lpstr>HGP創英角ｺﾞｼｯｸUB</vt:lpstr>
      <vt:lpstr>HGS創英角ｺﾞｼｯｸUB</vt:lpstr>
      <vt:lpstr>Meiryo UI</vt:lpstr>
      <vt:lpstr>ＭＳ Ｐゴシック</vt:lpstr>
      <vt:lpstr>ＭＳ Ｐ明朝</vt:lpstr>
      <vt:lpstr>ＭＳ 明朝</vt:lpstr>
      <vt:lpstr>Arial</vt:lpstr>
      <vt:lpstr>Calibri</vt:lpstr>
      <vt:lpstr>Century Gothic</vt:lpstr>
      <vt:lpstr>Tahoma</vt:lpstr>
      <vt:lpstr>Times New Roman</vt:lpstr>
      <vt:lpstr>Wingdings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Facial Recognition Server Software</vt:lpstr>
      <vt:lpstr>Concept &amp; Main Features</vt:lpstr>
      <vt:lpstr>High precision</vt:lpstr>
      <vt:lpstr>High precision</vt:lpstr>
      <vt:lpstr>High precision</vt:lpstr>
      <vt:lpstr>High precision</vt:lpstr>
      <vt:lpstr>High precision</vt:lpstr>
      <vt:lpstr>Cost reduction</vt:lpstr>
      <vt:lpstr>Cost reduction</vt:lpstr>
      <vt:lpstr>Cost reduction</vt:lpstr>
      <vt:lpstr>System expandability</vt:lpstr>
      <vt:lpstr>System expandability</vt:lpstr>
      <vt:lpstr>System expandability</vt:lpstr>
      <vt:lpstr>System expandability</vt:lpstr>
      <vt:lpstr>System expandability</vt:lpstr>
      <vt:lpstr>System expandability</vt:lpstr>
      <vt:lpstr>System expandability</vt:lpstr>
      <vt:lpstr>System expandability</vt:lpstr>
      <vt:lpstr>System expandability</vt:lpstr>
      <vt:lpstr>System expandability</vt:lpstr>
      <vt:lpstr>Specifications</vt:lpstr>
      <vt:lpstr>System requirement</vt:lpstr>
      <vt:lpstr>System requirement</vt:lpstr>
      <vt:lpstr>System requirement</vt:lpstr>
      <vt:lpstr>Industry examples 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2019-10-04T02:13:51Z</dcterms:modified>
</cp:coreProperties>
</file>