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29"/>
  </p:notesMasterIdLst>
  <p:handoutMasterIdLst>
    <p:handoutMasterId r:id="rId30"/>
  </p:handoutMasterIdLst>
  <p:sldIdLst>
    <p:sldId id="1397" r:id="rId7"/>
    <p:sldId id="1401" r:id="rId8"/>
    <p:sldId id="1459" r:id="rId9"/>
    <p:sldId id="1469" r:id="rId10"/>
    <p:sldId id="1470" r:id="rId11"/>
    <p:sldId id="1461" r:id="rId12"/>
    <p:sldId id="1463" r:id="rId13"/>
    <p:sldId id="1468" r:id="rId14"/>
    <p:sldId id="1450" r:id="rId15"/>
    <p:sldId id="1441" r:id="rId16"/>
    <p:sldId id="1464" r:id="rId17"/>
    <p:sldId id="1465" r:id="rId18"/>
    <p:sldId id="1399" r:id="rId19"/>
    <p:sldId id="1454" r:id="rId20"/>
    <p:sldId id="1457" r:id="rId21"/>
    <p:sldId id="1471" r:id="rId22"/>
    <p:sldId id="1458" r:id="rId23"/>
    <p:sldId id="1456" r:id="rId24"/>
    <p:sldId id="1466" r:id="rId25"/>
    <p:sldId id="1467" r:id="rId26"/>
    <p:sldId id="1422" r:id="rId27"/>
    <p:sldId id="1404" r:id="rId28"/>
  </p:sldIdLst>
  <p:sldSz cx="9144000" cy="5143500" type="screen16x9"/>
  <p:notesSz cx="9939338" cy="6807200"/>
  <p:custDataLst>
    <p:tags r:id="rId31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7E1FF"/>
    <a:srgbClr val="87DEFF"/>
    <a:srgbClr val="82DEFF"/>
    <a:srgbClr val="7FDEFF"/>
    <a:srgbClr val="7FE6FF"/>
    <a:srgbClr val="8CE6FF"/>
    <a:srgbClr val="8EE7FF"/>
    <a:srgbClr val="96E6FF"/>
    <a:srgbClr val="8F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5" autoAdjust="0"/>
    <p:restoredTop sz="99010" autoAdjust="0"/>
  </p:normalViewPr>
  <p:slideViewPr>
    <p:cSldViewPr snapToGrid="0" snapToObjects="1">
      <p:cViewPr varScale="1">
        <p:scale>
          <a:sx n="106" d="100"/>
          <a:sy n="106" d="100"/>
        </p:scale>
        <p:origin x="72" y="224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89-48CB-84FE-E7BB29025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A-48BE-BF25-58113469F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1674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1674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1674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</a:t>
            </a:r>
            <a:endParaRPr lang="en-US" altLang="ja-JP" sz="105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US" altLang="ja-JP" dirty="0" smtClean="0"/>
          </a:p>
          <a:p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 angle  up to 100 degree </a:t>
            </a:r>
            <a:r>
              <a:rPr lang="ja-JP" altLang="en-US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outdoor box model.</a:t>
            </a:r>
          </a:p>
          <a:p>
            <a:endParaRPr lang="en-US" altLang="ja-JP" sz="1200" baseline="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</a:t>
            </a:r>
            <a:endParaRPr lang="en-US" altLang="ja-JP" sz="105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US" altLang="ja-JP" dirty="0" smtClean="0"/>
          </a:p>
          <a:p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 angle  up to 100 degree </a:t>
            </a:r>
            <a:r>
              <a:rPr lang="ja-JP" altLang="en-US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outdoor box model.</a:t>
            </a:r>
          </a:p>
          <a:p>
            <a:endParaRPr lang="en-US" altLang="ja-JP" sz="1200" baseline="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515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4CC3F331-BD07-44D0-A87B-27A28B17CD88}" type="datetime1">
              <a:rPr lang="en-GB" altLang="ja-JP" smtClean="0">
                <a:solidFill>
                  <a:prstClr val="white"/>
                </a:solidFill>
              </a:rPr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8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0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222" r:id="rId2"/>
    <p:sldLayoutId id="2147484180" r:id="rId3"/>
    <p:sldLayoutId id="2147484181" r:id="rId4"/>
    <p:sldLayoutId id="2147484182" r:id="rId5"/>
    <p:sldLayoutId id="2147484216" r:id="rId6"/>
    <p:sldLayoutId id="2147484217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218" r:id="rId15"/>
    <p:sldLayoutId id="2147484219" r:id="rId16"/>
    <p:sldLayoutId id="214748422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9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2.png"/><Relationship Id="rId5" Type="http://schemas.openxmlformats.org/officeDocument/2006/relationships/image" Target="../media/image11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66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emf"/><Relationship Id="rId12" Type="http://schemas.openxmlformats.org/officeDocument/2006/relationships/image" Target="../media/image117.png"/><Relationship Id="rId17" Type="http://schemas.openxmlformats.org/officeDocument/2006/relationships/image" Target="../media/image122.emf"/><Relationship Id="rId2" Type="http://schemas.openxmlformats.org/officeDocument/2006/relationships/image" Target="../media/image11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32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12" Type="http://schemas.openxmlformats.org/officeDocument/2006/relationships/image" Target="../media/image13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11" Type="http://schemas.openxmlformats.org/officeDocument/2006/relationships/image" Target="../media/image118.png"/><Relationship Id="rId5" Type="http://schemas.openxmlformats.org/officeDocument/2006/relationships/image" Target="../media/image127.jpg"/><Relationship Id="rId10" Type="http://schemas.openxmlformats.org/officeDocument/2006/relationships/image" Target="../media/image130.png"/><Relationship Id="rId4" Type="http://schemas.openxmlformats.org/officeDocument/2006/relationships/image" Target="../media/image126.png"/><Relationship Id="rId9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e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3" y="2154185"/>
            <a:ext cx="5584617" cy="45185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ja-JP" sz="1600" b="1" dirty="0" smtClean="0">
                <a:latin typeface="Calibri" panose="020F0502020204030204" pitchFamily="34" charset="0"/>
              </a:rPr>
              <a:t>5MP H.265 Fixed Network Camera</a:t>
            </a:r>
            <a:endParaRPr kumimoji="1" lang="ja-JP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61973" y="4446308"/>
            <a:ext cx="4214666" cy="288119"/>
          </a:xfrm>
        </p:spPr>
        <p:txBody>
          <a:bodyPr>
            <a:no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</a:rPr>
              <a:t>Panasonic </a:t>
            </a:r>
            <a:r>
              <a:rPr lang="en-US" altLang="ja-JP" sz="1600" b="1" dirty="0" err="1" smtClean="0">
                <a:latin typeface="Calibri" panose="020F0502020204030204" pitchFamily="34" charset="0"/>
              </a:rPr>
              <a:t>i</a:t>
            </a:r>
            <a:r>
              <a:rPr lang="en-US" altLang="ja-JP" sz="1600" b="1" dirty="0" smtClean="0">
                <a:latin typeface="Calibri" panose="020F0502020204030204" pitchFamily="34" charset="0"/>
              </a:rPr>
              <a:t>-PRO Sensing Solutions </a:t>
            </a:r>
            <a:r>
              <a:rPr lang="en-US" altLang="ja-JP" sz="1600" b="1" dirty="0" smtClean="0">
                <a:latin typeface="Calibri" panose="020F0502020204030204" pitchFamily="34" charset="0"/>
              </a:rPr>
              <a:t>Co</a:t>
            </a:r>
            <a:r>
              <a:rPr lang="en-US" altLang="ja-JP" sz="1600" b="1" dirty="0">
                <a:latin typeface="Calibri" panose="020F0502020204030204" pitchFamily="34" charset="0"/>
              </a:rPr>
              <a:t>., Ltd.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293579" y="2317281"/>
            <a:ext cx="6529133" cy="156966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WV-S2550L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(Outdoor Vandal Resistant Dome model)</a:t>
            </a:r>
            <a:endParaRPr lang="en-US" altLang="ja-JP" sz="32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WV-S2250L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(Indoor </a:t>
            </a:r>
            <a:r>
              <a:rPr lang="en-US" altLang="ja-JP" sz="18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Dome model)</a:t>
            </a:r>
          </a:p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WV-S1550L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(Outdoor Vandal Resistant Box </a:t>
            </a:r>
            <a:r>
              <a:rPr lang="en-US" altLang="ja-JP" sz="18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24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サブタイトル 5"/>
          <p:cNvSpPr txBox="1">
            <a:spLocks/>
          </p:cNvSpPr>
          <p:nvPr/>
        </p:nvSpPr>
        <p:spPr>
          <a:xfrm>
            <a:off x="1362849" y="3798041"/>
            <a:ext cx="1043797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Ver. 1.02</a:t>
            </a:r>
            <a:endParaRPr kumimoji="0" lang="en-US" altLang="ja-JP" sz="1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236950" y="901256"/>
            <a:ext cx="697518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 compression with new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coding technology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5205372" y="1239712"/>
            <a:ext cx="3938628" cy="2326207"/>
            <a:chOff x="5205372" y="1239712"/>
            <a:chExt cx="3938628" cy="2326207"/>
          </a:xfrm>
        </p:grpSpPr>
        <p:pic>
          <p:nvPicPr>
            <p:cNvPr id="48" name="Picture 2" descr="C:\Users\3930041\AppData\Local\Temp\_AZTMP21_\i-PRO_Extreme_logo_White\i-PRO_Extreme_logo_Whit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779" y="1355235"/>
              <a:ext cx="661773" cy="218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8150214" y="2950369"/>
              <a:ext cx="876022" cy="43088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l"/>
              <a:r>
                <a:rPr lang="en-US" altLang="ja-JP" sz="10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*</a:t>
              </a:r>
              <a:r>
                <a:rPr lang="en-US" altLang="ja-JP" sz="10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Simulated</a:t>
              </a:r>
            </a:p>
            <a:p>
              <a:pPr algn="l"/>
              <a:r>
                <a:rPr lang="en-US" altLang="ja-JP" sz="10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image</a:t>
              </a:r>
              <a:endParaRPr lang="en-US" altLang="ja-JP" sz="10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205372" y="1441211"/>
              <a:ext cx="3938628" cy="49243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 algn="l">
                <a:defRPr/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Automatically determine areas with and without motion and reduce the data volume of those without motion.</a:t>
              </a: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5264781" y="1239712"/>
              <a:ext cx="1213997" cy="237788"/>
            </a:xfrm>
            <a:prstGeom prst="roundRect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Auto-VIQS</a:t>
              </a:r>
              <a:endParaRPr lang="ja-JP" alt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189210" y="2173844"/>
              <a:ext cx="754014" cy="461665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Low </a:t>
              </a:r>
              <a:r>
                <a:rPr lang="en-US" altLang="ja-JP" sz="10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Bit rate</a:t>
              </a:r>
              <a:endParaRPr lang="en-US" altLang="ja-JP" sz="1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altLang="ja-JP" sz="1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(Higher </a:t>
              </a:r>
            </a:p>
            <a:p>
              <a:pPr algn="ctr"/>
              <a:r>
                <a:rPr lang="en-US" altLang="ja-JP" sz="1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Compression) 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838844" y="3396642"/>
              <a:ext cx="2164943" cy="1692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1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Mid. </a:t>
              </a:r>
              <a:r>
                <a:rPr lang="en-US" altLang="ja-JP" sz="11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Bitrate (</a:t>
              </a:r>
              <a:r>
                <a:rPr lang="en-US" altLang="ja-JP" sz="11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Original compression)</a:t>
              </a:r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5340983" y="1933649"/>
              <a:ext cx="2838702" cy="1438165"/>
              <a:chOff x="5340955" y="2568718"/>
              <a:chExt cx="3210933" cy="1793900"/>
            </a:xfrm>
          </p:grpSpPr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40955" y="2568727"/>
                <a:ext cx="3181440" cy="1774149"/>
              </a:xfrm>
              <a:prstGeom prst="rect">
                <a:avLst/>
              </a:prstGeom>
            </p:spPr>
          </p:pic>
          <p:sp>
            <p:nvSpPr>
              <p:cNvPr id="23" name="フリーフォーム 22"/>
              <p:cNvSpPr/>
              <p:nvPr/>
            </p:nvSpPr>
            <p:spPr>
              <a:xfrm>
                <a:off x="7847640" y="2568718"/>
                <a:ext cx="670516" cy="980374"/>
              </a:xfrm>
              <a:custGeom>
                <a:avLst/>
                <a:gdLst>
                  <a:gd name="connsiteX0" fmla="*/ 0 w 1897039"/>
                  <a:gd name="connsiteY0" fmla="*/ 0 h 2797791"/>
                  <a:gd name="connsiteX1" fmla="*/ 914400 w 1897039"/>
                  <a:gd name="connsiteY1" fmla="*/ 2129051 h 2797791"/>
                  <a:gd name="connsiteX2" fmla="*/ 1897039 w 1897039"/>
                  <a:gd name="connsiteY2" fmla="*/ 2797791 h 2797791"/>
                  <a:gd name="connsiteX3" fmla="*/ 1897039 w 1897039"/>
                  <a:gd name="connsiteY3" fmla="*/ 13648 h 2797791"/>
                  <a:gd name="connsiteX4" fmla="*/ 0 w 1897039"/>
                  <a:gd name="connsiteY4" fmla="*/ 0 h 2797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7039" h="2797791">
                    <a:moveTo>
                      <a:pt x="0" y="0"/>
                    </a:moveTo>
                    <a:lnTo>
                      <a:pt x="914400" y="2129051"/>
                    </a:lnTo>
                    <a:lnTo>
                      <a:pt x="1897039" y="2797791"/>
                    </a:lnTo>
                    <a:lnTo>
                      <a:pt x="1897039" y="13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>
                  <a:alpha val="7000"/>
                </a:srgbClr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フリーフォーム 23"/>
              <p:cNvSpPr/>
              <p:nvPr/>
            </p:nvSpPr>
            <p:spPr>
              <a:xfrm>
                <a:off x="7023314" y="2578283"/>
                <a:ext cx="434147" cy="970809"/>
              </a:xfrm>
              <a:custGeom>
                <a:avLst/>
                <a:gdLst>
                  <a:gd name="connsiteX0" fmla="*/ 0 w 1228299"/>
                  <a:gd name="connsiteY0" fmla="*/ 0 h 2770495"/>
                  <a:gd name="connsiteX1" fmla="*/ 272955 w 1228299"/>
                  <a:gd name="connsiteY1" fmla="*/ 2129051 h 2770495"/>
                  <a:gd name="connsiteX2" fmla="*/ 545911 w 1228299"/>
                  <a:gd name="connsiteY2" fmla="*/ 2756848 h 2770495"/>
                  <a:gd name="connsiteX3" fmla="*/ 1228299 w 1228299"/>
                  <a:gd name="connsiteY3" fmla="*/ 2770495 h 2770495"/>
                  <a:gd name="connsiteX4" fmla="*/ 968991 w 1228299"/>
                  <a:gd name="connsiteY4" fmla="*/ 2361063 h 2770495"/>
                  <a:gd name="connsiteX5" fmla="*/ 532263 w 1228299"/>
                  <a:gd name="connsiteY5" fmla="*/ 13648 h 2770495"/>
                  <a:gd name="connsiteX6" fmla="*/ 0 w 1228299"/>
                  <a:gd name="connsiteY6" fmla="*/ 0 h 2770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8299" h="2770495">
                    <a:moveTo>
                      <a:pt x="0" y="0"/>
                    </a:moveTo>
                    <a:lnTo>
                      <a:pt x="272955" y="2129051"/>
                    </a:lnTo>
                    <a:lnTo>
                      <a:pt x="545911" y="2756848"/>
                    </a:lnTo>
                    <a:lnTo>
                      <a:pt x="1228299" y="2770495"/>
                    </a:lnTo>
                    <a:lnTo>
                      <a:pt x="968991" y="2361063"/>
                    </a:lnTo>
                    <a:lnTo>
                      <a:pt x="532263" y="13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>
                  <a:alpha val="7000"/>
                </a:srgbClr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5880059" y="2578283"/>
                <a:ext cx="482386" cy="1764673"/>
              </a:xfrm>
              <a:custGeom>
                <a:avLst/>
                <a:gdLst>
                  <a:gd name="connsiteX0" fmla="*/ 109182 w 1364776"/>
                  <a:gd name="connsiteY0" fmla="*/ 5036024 h 5036024"/>
                  <a:gd name="connsiteX1" fmla="*/ 0 w 1364776"/>
                  <a:gd name="connsiteY1" fmla="*/ 2797791 h 5036024"/>
                  <a:gd name="connsiteX2" fmla="*/ 764274 w 1364776"/>
                  <a:gd name="connsiteY2" fmla="*/ 1897039 h 5036024"/>
                  <a:gd name="connsiteX3" fmla="*/ 1037230 w 1364776"/>
                  <a:gd name="connsiteY3" fmla="*/ 0 h 5036024"/>
                  <a:gd name="connsiteX4" fmla="*/ 1364776 w 1364776"/>
                  <a:gd name="connsiteY4" fmla="*/ 27295 h 5036024"/>
                  <a:gd name="connsiteX5" fmla="*/ 1037230 w 1364776"/>
                  <a:gd name="connsiteY5" fmla="*/ 2511188 h 5036024"/>
                  <a:gd name="connsiteX6" fmla="*/ 109182 w 1364776"/>
                  <a:gd name="connsiteY6" fmla="*/ 5036024 h 503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4776" h="5036024">
                    <a:moveTo>
                      <a:pt x="109182" y="5036024"/>
                    </a:moveTo>
                    <a:lnTo>
                      <a:pt x="0" y="2797791"/>
                    </a:lnTo>
                    <a:lnTo>
                      <a:pt x="764274" y="1897039"/>
                    </a:lnTo>
                    <a:lnTo>
                      <a:pt x="1037230" y="0"/>
                    </a:lnTo>
                    <a:lnTo>
                      <a:pt x="1364776" y="27295"/>
                    </a:lnTo>
                    <a:lnTo>
                      <a:pt x="1037230" y="2511188"/>
                    </a:lnTo>
                    <a:lnTo>
                      <a:pt x="109182" y="5036024"/>
                    </a:lnTo>
                    <a:close/>
                  </a:path>
                </a:pathLst>
              </a:custGeom>
              <a:solidFill>
                <a:srgbClr val="0000FF">
                  <a:alpha val="7000"/>
                </a:srgbClr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9704" y="2570741"/>
                <a:ext cx="3202184" cy="1791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" name="グループ化 2"/>
          <p:cNvGrpSpPr/>
          <p:nvPr/>
        </p:nvGrpSpPr>
        <p:grpSpPr>
          <a:xfrm>
            <a:off x="214695" y="1231040"/>
            <a:ext cx="5050086" cy="2311862"/>
            <a:chOff x="214695" y="1231040"/>
            <a:chExt cx="5050086" cy="2311862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214695" y="1430121"/>
              <a:ext cx="1761927" cy="86177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 algn="l">
                <a:defRPr/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Reduces encoding </a:t>
              </a: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</a:t>
              </a:r>
            </a:p>
            <a:p>
              <a:pPr lvl="0" algn="l">
                <a:defRPr/>
              </a:pP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by using p-frame </a:t>
              </a: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</a:t>
              </a:r>
              <a:endParaRPr lang="en-US" altLang="ja-JP" sz="12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l">
                <a:defRPr/>
              </a:pP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place </a:t>
              </a: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</a:t>
              </a: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i-frame when</a:t>
              </a:r>
            </a:p>
            <a:p>
              <a:pPr lvl="0" algn="l">
                <a:defRPr/>
              </a:pP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 </a:t>
              </a: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motion is detected.</a:t>
              </a:r>
              <a:endParaRPr lang="en-US" altLang="ja-JP" sz="1200" b="1" kern="0" spc="-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256693" y="1231040"/>
              <a:ext cx="1457303" cy="237787"/>
            </a:xfrm>
            <a:prstGeom prst="roundRect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GOP</a:t>
              </a:r>
              <a:r>
                <a:rPr lang="en-US" altLang="ja-JP" sz="16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control</a:t>
              </a:r>
              <a:endParaRPr lang="ja-JP" alt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076" y="1685432"/>
              <a:ext cx="1413993" cy="63092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899" y="1675747"/>
              <a:ext cx="1418736" cy="6406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テキスト ボックス 2"/>
            <p:cNvSpPr txBox="1">
              <a:spLocks noChangeAspect="1" noChangeArrowheads="1"/>
            </p:cNvSpPr>
            <p:nvPr/>
          </p:nvSpPr>
          <p:spPr bwMode="auto">
            <a:xfrm>
              <a:off x="2194128" y="1430121"/>
              <a:ext cx="952762" cy="26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900" b="1" u="sng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 MOTION</a:t>
              </a:r>
              <a:endParaRPr lang="ja-JP" altLang="en-US" sz="9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ＭＳ Ｐゴシック"/>
                <a:cs typeface="Tahoma" panose="020B0604030504040204" pitchFamily="34" charset="0"/>
              </a:endParaRPr>
            </a:p>
          </p:txBody>
        </p:sp>
        <p:sp>
          <p:nvSpPr>
            <p:cNvPr id="33" name="テキスト ボックス 2"/>
            <p:cNvSpPr txBox="1">
              <a:spLocks noChangeAspect="1" noChangeArrowheads="1"/>
            </p:cNvSpPr>
            <p:nvPr/>
          </p:nvSpPr>
          <p:spPr bwMode="auto">
            <a:xfrm>
              <a:off x="3710175" y="1430121"/>
              <a:ext cx="1242068" cy="26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900" b="1" u="sng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MOTION</a:t>
              </a:r>
              <a:endParaRPr lang="ja-JP" altLang="en-US" sz="9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ＭＳ Ｐゴシック"/>
                <a:cs typeface="Tahoma" panose="020B0604030504040204" pitchFamily="34" charset="0"/>
              </a:endParaRPr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344379" y="2530579"/>
              <a:ext cx="4920402" cy="1012323"/>
              <a:chOff x="217656" y="5168545"/>
              <a:chExt cx="6776456" cy="1749844"/>
            </a:xfrm>
          </p:grpSpPr>
          <p:grpSp>
            <p:nvGrpSpPr>
              <p:cNvPr id="37" name="グループ化 36"/>
              <p:cNvGrpSpPr/>
              <p:nvPr/>
            </p:nvGrpSpPr>
            <p:grpSpPr>
              <a:xfrm>
                <a:off x="217656" y="5721235"/>
                <a:ext cx="6776456" cy="1197154"/>
                <a:chOff x="485693" y="5641025"/>
                <a:chExt cx="6776456" cy="1197154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9783" y="5641729"/>
                  <a:ext cx="255840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7324" y="5641729"/>
                  <a:ext cx="1011296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6151" y="5641729"/>
                  <a:ext cx="1517783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5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1590883" y="5714298"/>
                  <a:ext cx="613008" cy="532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30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fps</a:t>
                  </a:r>
                </a:p>
              </p:txBody>
            </p:sp>
            <p:sp>
              <p:nvSpPr>
                <p:cNvPr id="46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1962548" y="5707755"/>
                  <a:ext cx="596551" cy="532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15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fps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pic>
              <p:nvPicPr>
                <p:cNvPr id="47" name="Picture 2"/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3950" y="5641729"/>
                  <a:ext cx="2455686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1138" y="5644396"/>
                  <a:ext cx="4231011" cy="6311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565333" y="5737227"/>
                  <a:ext cx="612237" cy="532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7.5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fps</a:t>
                  </a:r>
                </a:p>
              </p:txBody>
            </p:sp>
            <p:sp>
              <p:nvSpPr>
                <p:cNvPr id="51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3379315" y="5733317"/>
                  <a:ext cx="552575" cy="345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3ps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2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4544955" y="5728233"/>
                  <a:ext cx="552575" cy="345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1ps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3" name="正方形/長方形 52"/>
                <p:cNvSpPr/>
                <p:nvPr/>
              </p:nvSpPr>
              <p:spPr>
                <a:xfrm>
                  <a:off x="6633303" y="5641025"/>
                  <a:ext cx="628846" cy="6345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8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pic>
              <p:nvPicPr>
                <p:cNvPr id="54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7463" y="5641025"/>
                  <a:ext cx="255840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5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010783" y="6299947"/>
                  <a:ext cx="567861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32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6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566118" y="6306173"/>
                  <a:ext cx="548143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64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7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3342091" y="6284038"/>
                  <a:ext cx="566813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160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8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4476010" y="6284959"/>
                  <a:ext cx="605147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480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9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1704229" y="6295565"/>
                  <a:ext cx="490717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16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0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1409646" y="6291183"/>
                  <a:ext cx="488269" cy="532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4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1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5576446" y="5720458"/>
                  <a:ext cx="552575" cy="345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1ps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2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5611531" y="6301738"/>
                  <a:ext cx="625389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480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3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6345378" y="6299949"/>
                  <a:ext cx="565972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4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4" name="テキスト ボックス 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85693" y="5654361"/>
                  <a:ext cx="991433" cy="117040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/>
              </p:spPr>
              <p:txBody>
                <a:bodyPr wrap="square" lIns="121917" tIns="60958" rIns="121917" bIns="60958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9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New</a:t>
                  </a:r>
                </a:p>
                <a:p>
                  <a:pPr eaLnBrk="1" hangingPunct="1"/>
                  <a:r>
                    <a:rPr lang="en-US" altLang="ja-JP" sz="9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frame rate control</a:t>
                  </a:r>
                  <a:endParaRPr lang="ja-JP" altLang="en-US" sz="9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ＭＳ Ｐゴシック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8" name="四角形吹き出し 37"/>
              <p:cNvSpPr/>
              <p:nvPr/>
            </p:nvSpPr>
            <p:spPr>
              <a:xfrm>
                <a:off x="857751" y="5168545"/>
                <a:ext cx="547259" cy="350231"/>
              </a:xfrm>
              <a:prstGeom prst="wedgeRectCallout">
                <a:avLst>
                  <a:gd name="adj1" fmla="val 15748"/>
                  <a:gd name="adj2" fmla="val 112853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7999" tIns="60958" rIns="47999" bIns="60958" rtlCol="0" anchor="ctr" anchorCtr="0"/>
              <a:lstStyle/>
              <a:p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With</a:t>
                </a:r>
              </a:p>
              <a:p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Motion</a:t>
                </a:r>
              </a:p>
            </p:txBody>
          </p:sp>
          <p:sp>
            <p:nvSpPr>
              <p:cNvPr id="39" name="四角形吹き出し 38"/>
              <p:cNvSpPr/>
              <p:nvPr/>
            </p:nvSpPr>
            <p:spPr>
              <a:xfrm>
                <a:off x="1389119" y="5168545"/>
                <a:ext cx="711776" cy="317553"/>
              </a:xfrm>
              <a:prstGeom prst="wedgeRectCallout">
                <a:avLst>
                  <a:gd name="adj1" fmla="val -32214"/>
                  <a:gd name="adj2" fmla="val 141100"/>
                </a:avLst>
              </a:prstGeom>
              <a:solidFill>
                <a:srgbClr val="FFFFC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7999" tIns="60958" rIns="47999" bIns="60958" rtlCol="0" anchor="ctr" anchorCtr="0"/>
              <a:lstStyle/>
              <a:p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Without</a:t>
                </a:r>
              </a:p>
              <a:p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motion</a:t>
                </a:r>
              </a:p>
            </p:txBody>
          </p:sp>
          <p:sp>
            <p:nvSpPr>
              <p:cNvPr id="40" name="四角形吹き出し 39"/>
              <p:cNvSpPr/>
              <p:nvPr/>
            </p:nvSpPr>
            <p:spPr>
              <a:xfrm>
                <a:off x="5710735" y="5395265"/>
                <a:ext cx="631447" cy="423869"/>
              </a:xfrm>
              <a:prstGeom prst="wedgeRectCallout">
                <a:avLst>
                  <a:gd name="adj1" fmla="val 15748"/>
                  <a:gd name="adj2" fmla="val 112853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7999" tIns="60958" rIns="47999" bIns="60958" rtlCol="0" anchor="ctr" anchorCtr="0"/>
              <a:lstStyle/>
              <a:p>
                <a:pPr algn="ctr"/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With</a:t>
                </a:r>
              </a:p>
              <a:p>
                <a:pPr algn="ctr"/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Motion</a:t>
                </a:r>
              </a:p>
            </p:txBody>
          </p:sp>
        </p:grpSp>
        <p:sp>
          <p:nvSpPr>
            <p:cNvPr id="35" name="右矢印 34"/>
            <p:cNvSpPr/>
            <p:nvPr/>
          </p:nvSpPr>
          <p:spPr>
            <a:xfrm>
              <a:off x="3436845" y="1888618"/>
              <a:ext cx="252535" cy="22455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36" name="テキスト ボックス 10"/>
            <p:cNvSpPr txBox="1">
              <a:spLocks noChangeAspect="1" noChangeArrowheads="1"/>
            </p:cNvSpPr>
            <p:nvPr/>
          </p:nvSpPr>
          <p:spPr bwMode="auto">
            <a:xfrm>
              <a:off x="2596148" y="2291891"/>
              <a:ext cx="2092617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9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I-frames are thinned down</a:t>
              </a:r>
            </a:p>
            <a:p>
              <a:pPr eaLnBrk="1" hangingPunct="1"/>
              <a:r>
                <a:rPr lang="en-US" altLang="ja-JP" sz="9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reduce the amount of data.</a:t>
              </a:r>
              <a:endParaRPr lang="ja-JP" altLang="en-US" sz="9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ＭＳ Ｐゴシック"/>
                <a:cs typeface="Tahoma" panose="020B0604030504040204" pitchFamily="34" charset="0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485569" y="3731499"/>
            <a:ext cx="5703021" cy="1339052"/>
            <a:chOff x="1485569" y="3731499"/>
            <a:chExt cx="5703021" cy="1339052"/>
          </a:xfrm>
        </p:grpSpPr>
        <p:sp>
          <p:nvSpPr>
            <p:cNvPr id="16" name="Slide Number Placeholder 8"/>
            <p:cNvSpPr txBox="1">
              <a:spLocks/>
            </p:cNvSpPr>
            <p:nvPr/>
          </p:nvSpPr>
          <p:spPr>
            <a:xfrm>
              <a:off x="4359803" y="4885171"/>
              <a:ext cx="396000" cy="1853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/>
            <a:lstStyle>
              <a:defPPr>
                <a:defRPr lang="ja-JP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9pPr>
            </a:lstStyle>
            <a:p>
              <a:pPr algn="ctr"/>
              <a:fld id="{0BED32BD-2AB6-2D40-A7A5-FA318B8F471B}" type="slidenum">
                <a:rPr lang="en-US" sz="1000" smtClean="0">
                  <a:latin typeface="Calibri" panose="020F0502020204030204" pitchFamily="34" charset="0"/>
                </a:rPr>
                <a:pPr algn="ctr"/>
                <a:t>10</a:t>
              </a:fld>
              <a:endParaRPr lang="en-US" sz="1000" dirty="0">
                <a:latin typeface="Calibri" panose="020F0502020204030204" pitchFamily="34" charset="0"/>
              </a:endParaRPr>
            </a:p>
          </p:txBody>
        </p:sp>
        <p:sp>
          <p:nvSpPr>
            <p:cNvPr id="66" name="角丸四角形 65"/>
            <p:cNvSpPr/>
            <p:nvPr/>
          </p:nvSpPr>
          <p:spPr>
            <a:xfrm>
              <a:off x="2771776" y="3743626"/>
              <a:ext cx="4329260" cy="920129"/>
            </a:xfrm>
            <a:prstGeom prst="roundRect">
              <a:avLst/>
            </a:prstGeom>
            <a:solidFill>
              <a:srgbClr val="C9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401" y="3893462"/>
              <a:ext cx="366963" cy="1004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8" name="グループ化 67"/>
            <p:cNvGrpSpPr/>
            <p:nvPr/>
          </p:nvGrpSpPr>
          <p:grpSpPr>
            <a:xfrm>
              <a:off x="4998894" y="3933825"/>
              <a:ext cx="420832" cy="1104900"/>
              <a:chOff x="10551544" y="3233457"/>
              <a:chExt cx="866363" cy="2723979"/>
            </a:xfrm>
          </p:grpSpPr>
          <p:pic>
            <p:nvPicPr>
              <p:cNvPr id="75" name="図 32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1544" y="3233457"/>
                <a:ext cx="826613" cy="2260413"/>
              </a:xfrm>
              <a:prstGeom prst="rect">
                <a:avLst/>
              </a:prstGeom>
            </p:spPr>
          </p:pic>
          <p:pic>
            <p:nvPicPr>
              <p:cNvPr id="76" name="図 18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"/>
              <a:stretch/>
            </p:blipFill>
            <p:spPr>
              <a:xfrm>
                <a:off x="10603736" y="4496324"/>
                <a:ext cx="814171" cy="1461112"/>
              </a:xfrm>
              <a:prstGeom prst="rect">
                <a:avLst/>
              </a:prstGeom>
            </p:spPr>
          </p:pic>
        </p:grpSp>
        <p:sp>
          <p:nvSpPr>
            <p:cNvPr id="69" name="下矢印 20"/>
            <p:cNvSpPr/>
            <p:nvPr/>
          </p:nvSpPr>
          <p:spPr bwMode="auto">
            <a:xfrm>
              <a:off x="5086033" y="3916896"/>
              <a:ext cx="185485" cy="505315"/>
            </a:xfrm>
            <a:prstGeom prst="downArrow">
              <a:avLst>
                <a:gd name="adj1" fmla="val 62262"/>
                <a:gd name="adj2" fmla="val 32833"/>
              </a:avLst>
            </a:prstGeom>
            <a:gradFill rotWithShape="1">
              <a:gsLst>
                <a:gs pos="0">
                  <a:srgbClr val="C00000"/>
                </a:gs>
                <a:gs pos="80000">
                  <a:srgbClr val="FF0000"/>
                </a:gs>
                <a:gs pos="100000">
                  <a:srgbClr val="FF9900"/>
                </a:gs>
              </a:gsLst>
              <a:lin ang="162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 lIns="42857" tIns="21429" rIns="42857" bIns="21429" rtlCol="0" anchor="ctr" anchorCtr="1"/>
            <a:lstStyle/>
            <a:p>
              <a:pPr algn="ctr" defTabSz="685722">
                <a:defRPr/>
              </a:pPr>
              <a:endParaRPr lang="ja-JP" altLang="en-US" sz="1050" b="1" kern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5554284" y="4261408"/>
              <a:ext cx="1243206" cy="369322"/>
            </a:xfrm>
            <a:prstGeom prst="rect">
              <a:avLst/>
            </a:prstGeom>
            <a:effectLst/>
          </p:spPr>
          <p:txBody>
            <a:bodyPr wrap="square" lIns="91429" tIns="45715" rIns="91429" bIns="4571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Max.95%</a:t>
              </a: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3111615" y="4093204"/>
              <a:ext cx="577390" cy="276989"/>
            </a:xfrm>
            <a:prstGeom prst="rect">
              <a:avLst/>
            </a:prstGeom>
            <a:effectLst/>
          </p:spPr>
          <p:txBody>
            <a:bodyPr wrap="square" lIns="91429" tIns="45715" rIns="91429" bIns="45715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H.264</a:t>
              </a: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5311766" y="3850876"/>
              <a:ext cx="1876824" cy="461655"/>
            </a:xfrm>
            <a:prstGeom prst="rect">
              <a:avLst/>
            </a:prstGeom>
            <a:effectLst/>
          </p:spPr>
          <p:txBody>
            <a:bodyPr wrap="square" lIns="91429" tIns="45715" rIns="91429" bIns="45715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i-PRO </a:t>
              </a: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extreme</a:t>
              </a:r>
              <a:endParaRPr lang="en-US" altLang="ja-JP" sz="12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H.265 + Smart coding</a:t>
              </a:r>
            </a:p>
          </p:txBody>
        </p:sp>
        <p:sp>
          <p:nvSpPr>
            <p:cNvPr id="73" name="右矢印 72"/>
            <p:cNvSpPr/>
            <p:nvPr/>
          </p:nvSpPr>
          <p:spPr>
            <a:xfrm>
              <a:off x="4343613" y="4169553"/>
              <a:ext cx="447607" cy="22204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485569" y="3731499"/>
              <a:ext cx="1417117" cy="584765"/>
            </a:xfrm>
            <a:prstGeom prst="rect">
              <a:avLst/>
            </a:prstGeom>
            <a:effectLst/>
          </p:spPr>
          <p:txBody>
            <a:bodyPr wrap="square" lIns="91429" tIns="45715" rIns="91429" bIns="45715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u="sng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Bit rate </a:t>
              </a:r>
              <a:r>
                <a:rPr lang="en-US" altLang="ja-JP" sz="1600" b="1" u="sng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reduction</a:t>
              </a:r>
            </a:p>
          </p:txBody>
        </p:sp>
      </p:grpSp>
      <p:sp>
        <p:nvSpPr>
          <p:cNvPr id="77" name="下矢印 76"/>
          <p:cNvSpPr/>
          <p:nvPr/>
        </p:nvSpPr>
        <p:spPr>
          <a:xfrm>
            <a:off x="3767669" y="3516637"/>
            <a:ext cx="1845147" cy="321072"/>
          </a:xfrm>
          <a:prstGeom prst="down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11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36950" y="901256"/>
            <a:ext cx="697518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 compression with new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coding technology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571501" y="1192021"/>
            <a:ext cx="8054339" cy="494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compression allows higher image quality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monitoring in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same</a:t>
            </a:r>
          </a:p>
          <a:p>
            <a:pPr algn="l" defTabSz="913154">
              <a:lnSpc>
                <a:spcPts val="1900"/>
              </a:lnSpc>
            </a:pP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network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environment.</a:t>
            </a:r>
          </a:p>
        </p:txBody>
      </p:sp>
      <p:sp>
        <p:nvSpPr>
          <p:cNvPr id="80" name="正方形/長方形 79"/>
          <p:cNvSpPr/>
          <p:nvPr/>
        </p:nvSpPr>
        <p:spPr>
          <a:xfrm>
            <a:off x="1225332" y="1714321"/>
            <a:ext cx="3285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Leading brand camera</a:t>
            </a:r>
          </a:p>
        </p:txBody>
      </p:sp>
      <p:sp>
        <p:nvSpPr>
          <p:cNvPr id="81" name="正方形/長方形 80"/>
          <p:cNvSpPr/>
          <p:nvPr/>
        </p:nvSpPr>
        <p:spPr>
          <a:xfrm>
            <a:off x="4407164" y="1531191"/>
            <a:ext cx="3479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i-PRO Extreme camera WV-S2550L </a:t>
            </a:r>
          </a:p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with smart coding</a:t>
            </a:r>
          </a:p>
        </p:txBody>
      </p:sp>
      <p:pic>
        <p:nvPicPr>
          <p:cNvPr id="83" name="5MP固定_S01_T1_ビットレート比較95_PanavsAxi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51"/>
                </p14:media>
              </p:ext>
            </p:extLst>
          </p:nvPr>
        </p:nvPicPr>
        <p:blipFill rotWithShape="1">
          <a:blip r:embed="rId6"/>
          <a:srcRect l="6540" t="18760" r="5204" b="4651"/>
          <a:stretch>
            <a:fillRect/>
          </a:stretch>
        </p:blipFill>
        <p:spPr>
          <a:xfrm>
            <a:off x="1369877" y="1994345"/>
            <a:ext cx="6306578" cy="2679775"/>
          </a:xfrm>
          <a:prstGeom prst="rect">
            <a:avLst/>
          </a:prstGeom>
        </p:spPr>
      </p:pic>
      <p:grpSp>
        <p:nvGrpSpPr>
          <p:cNvPr id="84" name="グループ化 83"/>
          <p:cNvGrpSpPr/>
          <p:nvPr/>
        </p:nvGrpSpPr>
        <p:grpSpPr>
          <a:xfrm>
            <a:off x="7839696" y="3703233"/>
            <a:ext cx="1029154" cy="1354139"/>
            <a:chOff x="10687967" y="5072344"/>
            <a:chExt cx="1504033" cy="2273434"/>
          </a:xfrm>
        </p:grpSpPr>
        <p:grpSp>
          <p:nvGrpSpPr>
            <p:cNvPr id="85" name="グループ化 84"/>
            <p:cNvGrpSpPr/>
            <p:nvPr/>
          </p:nvGrpSpPr>
          <p:grpSpPr>
            <a:xfrm>
              <a:off x="10687967" y="5072344"/>
              <a:ext cx="657193" cy="2273434"/>
              <a:chOff x="10687967" y="5072344"/>
              <a:chExt cx="657193" cy="2273434"/>
            </a:xfrm>
          </p:grpSpPr>
          <p:pic>
            <p:nvPicPr>
              <p:cNvPr id="89" name="図 3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7967" y="5072344"/>
                <a:ext cx="657193" cy="1886541"/>
              </a:xfrm>
              <a:prstGeom prst="rect">
                <a:avLst/>
              </a:prstGeom>
            </p:spPr>
          </p:pic>
          <p:pic>
            <p:nvPicPr>
              <p:cNvPr id="90" name="図 8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807" b="-1"/>
              <a:stretch/>
            </p:blipFill>
            <p:spPr>
              <a:xfrm>
                <a:off x="10692913" y="6126334"/>
                <a:ext cx="647301" cy="1219444"/>
              </a:xfrm>
              <a:prstGeom prst="rect">
                <a:avLst/>
              </a:prstGeom>
            </p:spPr>
          </p:pic>
        </p:grpSp>
        <p:grpSp>
          <p:nvGrpSpPr>
            <p:cNvPr id="86" name="グループ化 85"/>
            <p:cNvGrpSpPr/>
            <p:nvPr/>
          </p:nvGrpSpPr>
          <p:grpSpPr>
            <a:xfrm>
              <a:off x="10805944" y="5195038"/>
              <a:ext cx="1386056" cy="1184553"/>
              <a:chOff x="10805944" y="5195038"/>
              <a:chExt cx="1386056" cy="1184553"/>
            </a:xfrm>
          </p:grpSpPr>
          <p:sp>
            <p:nvSpPr>
              <p:cNvPr id="87" name="正方形/長方形 86"/>
              <p:cNvSpPr/>
              <p:nvPr/>
            </p:nvSpPr>
            <p:spPr>
              <a:xfrm>
                <a:off x="11360961" y="5501185"/>
                <a:ext cx="831039" cy="878406"/>
              </a:xfrm>
              <a:prstGeom prst="rect">
                <a:avLst/>
              </a:prstGeom>
              <a:effectLst/>
            </p:spPr>
            <p:txBody>
              <a:bodyPr wrap="square" lIns="91429" tIns="45715" rIns="91429" bIns="45715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W-GB ZhongYi" panose="040B0709000000000000" pitchFamily="49" charset="-128"/>
                    <a:cs typeface="Verdana" panose="020B0604030504040204" pitchFamily="34" charset="0"/>
                  </a:rPr>
                  <a:t>Max.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W-GB ZhongYi" panose="040B0709000000000000" pitchFamily="49" charset="-128"/>
                    <a:cs typeface="Verdana" panose="020B0604030504040204" pitchFamily="34" charset="0"/>
                  </a:rPr>
                  <a:t>95%</a:t>
                </a:r>
                <a:endPara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endParaRPr>
              </a:p>
            </p:txBody>
          </p:sp>
          <p:pic>
            <p:nvPicPr>
              <p:cNvPr id="88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05944" y="5195038"/>
                <a:ext cx="409331" cy="10140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8" y="3703233"/>
            <a:ext cx="467084" cy="110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正方形/長方形 92"/>
          <p:cNvSpPr/>
          <p:nvPr/>
        </p:nvSpPr>
        <p:spPr>
          <a:xfrm>
            <a:off x="585252" y="3385996"/>
            <a:ext cx="813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H.264</a:t>
            </a:r>
          </a:p>
        </p:txBody>
      </p:sp>
    </p:spTree>
    <p:extLst>
      <p:ext uri="{BB962C8B-B14F-4D97-AF65-F5344CB8AC3E}">
        <p14:creationId xmlns:p14="http://schemas.microsoft.com/office/powerpoint/2010/main" val="30044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2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36950" y="901256"/>
            <a:ext cx="6975181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 compression with new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coding technology</a:t>
            </a:r>
          </a:p>
        </p:txBody>
      </p:sp>
      <p:sp>
        <p:nvSpPr>
          <p:cNvPr id="80" name="正方形/長方形 79"/>
          <p:cNvSpPr/>
          <p:nvPr/>
        </p:nvSpPr>
        <p:spPr>
          <a:xfrm>
            <a:off x="1326069" y="1146262"/>
            <a:ext cx="3285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Leading brand camera</a:t>
            </a:r>
          </a:p>
          <a:p>
            <a:r>
              <a:rPr lang="en-US" altLang="ja-JP" b="1" u="sng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bit</a:t>
            </a:r>
            <a:r>
              <a:rPr lang="ja-JP" altLang="en-US" b="1" u="sng" dirty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rate control</a:t>
            </a:r>
          </a:p>
        </p:txBody>
      </p:sp>
      <p:sp>
        <p:nvSpPr>
          <p:cNvPr id="81" name="正方形/長方形 80"/>
          <p:cNvSpPr/>
          <p:nvPr/>
        </p:nvSpPr>
        <p:spPr>
          <a:xfrm>
            <a:off x="4234648" y="1146262"/>
            <a:ext cx="3479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i-PRO Extreme camera WV-S2550L </a:t>
            </a:r>
          </a:p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with smart coding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63" y="3706392"/>
            <a:ext cx="467084" cy="110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正方形/長方形 92"/>
          <p:cNvSpPr/>
          <p:nvPr/>
        </p:nvSpPr>
        <p:spPr>
          <a:xfrm>
            <a:off x="856467" y="3385996"/>
            <a:ext cx="813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H.264</a:t>
            </a:r>
          </a:p>
        </p:txBody>
      </p:sp>
      <p:pic>
        <p:nvPicPr>
          <p:cNvPr id="19" name="5MP固定_S01_T1_ビットレート比較50_PanavsAxis_re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541" t="16264" r="3013"/>
          <a:stretch/>
        </p:blipFill>
        <p:spPr>
          <a:xfrm>
            <a:off x="1668230" y="1608309"/>
            <a:ext cx="5780509" cy="3010314"/>
          </a:xfrm>
          <a:prstGeom prst="rect">
            <a:avLst/>
          </a:prstGeom>
        </p:spPr>
      </p:pic>
      <p:grpSp>
        <p:nvGrpSpPr>
          <p:cNvPr id="20" name="グループ化 19"/>
          <p:cNvGrpSpPr/>
          <p:nvPr/>
        </p:nvGrpSpPr>
        <p:grpSpPr>
          <a:xfrm>
            <a:off x="7588222" y="3616967"/>
            <a:ext cx="1234175" cy="1177110"/>
            <a:chOff x="10532495" y="5078799"/>
            <a:chExt cx="1461889" cy="1775873"/>
          </a:xfrm>
        </p:grpSpPr>
        <p:sp>
          <p:nvSpPr>
            <p:cNvPr id="21" name="正方形/長方形 20"/>
            <p:cNvSpPr/>
            <p:nvPr/>
          </p:nvSpPr>
          <p:spPr>
            <a:xfrm>
              <a:off x="11163345" y="5346548"/>
              <a:ext cx="831039" cy="646321"/>
            </a:xfrm>
            <a:prstGeom prst="rect">
              <a:avLst/>
            </a:prstGeom>
            <a:effectLst/>
          </p:spPr>
          <p:txBody>
            <a:bodyPr wrap="square" lIns="91429" tIns="45715" rIns="91429" bIns="45715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Max.50%</a:t>
              </a:r>
              <a:endPara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endParaRPr>
            </a:p>
          </p:txBody>
        </p:sp>
        <p:pic>
          <p:nvPicPr>
            <p:cNvPr id="22" name="図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2495" y="5078799"/>
              <a:ext cx="591536" cy="1761377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2"/>
            <a:stretch/>
          </p:blipFill>
          <p:spPr>
            <a:xfrm>
              <a:off x="10532495" y="5725472"/>
              <a:ext cx="591536" cy="1129200"/>
            </a:xfrm>
            <a:prstGeom prst="rect">
              <a:avLst/>
            </a:prstGeom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534" y="5127524"/>
              <a:ext cx="428782" cy="633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016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66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Data Security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7" y="856470"/>
            <a:ext cx="732430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with Symantec certification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45" y="2978052"/>
            <a:ext cx="875027" cy="764277"/>
          </a:xfrm>
          <a:prstGeom prst="rect">
            <a:avLst/>
          </a:prstGeom>
          <a:noFill/>
          <a:ln>
            <a:noFill/>
          </a:ln>
          <a:effectLst>
            <a:outerShdw blurRad="3302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1522333" y="3008682"/>
            <a:ext cx="41764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End-to-End Data Encryption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Support full encryption communication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Camera encryption recording on-the-edge</a:t>
            </a:r>
            <a:endParaRPr kumimoji="0" lang="ja-JP" alt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286" y="2129514"/>
            <a:ext cx="911944" cy="764277"/>
          </a:xfrm>
          <a:prstGeom prst="rect">
            <a:avLst/>
          </a:prstGeom>
          <a:noFill/>
          <a:ln>
            <a:noFill/>
          </a:ln>
          <a:effectLst>
            <a:outerShdw blurRad="3302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1522333" y="2133397"/>
            <a:ext cx="36463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Symantec Device Certification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Pre-installed Symantec Certification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Video tampering detection</a:t>
            </a:r>
            <a:endParaRPr kumimoji="0" lang="ja-JP" alt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522333" y="3867969"/>
            <a:ext cx="50522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FIPS140-2 Level 1 CAVC compliant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(Federal Information Processing Standardization)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For federal/public safety 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usage</a:t>
            </a:r>
            <a:endParaRPr kumimoji="0" lang="ja-JP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522333" y="1319388"/>
            <a:ext cx="49769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Vulnerability Assessment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- 3</a:t>
            </a:r>
            <a:r>
              <a:rPr kumimoji="0" lang="en-US" altLang="ja-JP" sz="1400" i="0" u="none" strike="noStrike" kern="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rd</a:t>
            </a: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party assessment and penetration tests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>
                <a:solidFill>
                  <a:schemeClr val="tx2"/>
                </a:solidFill>
                <a:latin typeface="Calibri" panose="020F0502020204030204" pitchFamily="34" charset="0"/>
              </a:rPr>
              <a:t>   </a:t>
            </a: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made to achieve higher security standards</a:t>
            </a:r>
          </a:p>
        </p:txBody>
      </p:sp>
      <p:grpSp>
        <p:nvGrpSpPr>
          <p:cNvPr id="47" name="グループ化 46"/>
          <p:cNvGrpSpPr/>
          <p:nvPr/>
        </p:nvGrpSpPr>
        <p:grpSpPr>
          <a:xfrm>
            <a:off x="573415" y="3826589"/>
            <a:ext cx="877686" cy="764187"/>
            <a:chOff x="-2845324" y="4771710"/>
            <a:chExt cx="666954" cy="498909"/>
          </a:xfrm>
        </p:grpSpPr>
        <p:pic>
          <p:nvPicPr>
            <p:cNvPr id="50" name="Picture 10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45324" y="4771710"/>
              <a:ext cx="666954" cy="498909"/>
            </a:xfrm>
            <a:prstGeom prst="rect">
              <a:avLst/>
            </a:prstGeom>
            <a:noFill/>
            <a:ln>
              <a:noFill/>
            </a:ln>
            <a:effectLst>
              <a:outerShdw blurRad="330200" dist="635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67352" y="4841148"/>
              <a:ext cx="332921" cy="3600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8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" name="Picture 1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733" y="1293018"/>
            <a:ext cx="875050" cy="752235"/>
          </a:xfrm>
          <a:prstGeom prst="rect">
            <a:avLst/>
          </a:prstGeom>
          <a:noFill/>
          <a:ln>
            <a:noFill/>
          </a:ln>
          <a:effectLst>
            <a:outerShdw blurRad="3302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5029200" y="1552575"/>
            <a:ext cx="4019767" cy="2377096"/>
            <a:chOff x="5029200" y="1552575"/>
            <a:chExt cx="4019767" cy="2377096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5029200" y="1552575"/>
              <a:ext cx="4019767" cy="2377096"/>
              <a:chOff x="4717412" y="1756139"/>
              <a:chExt cx="3083957" cy="1778705"/>
            </a:xfrm>
          </p:grpSpPr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7412" y="1756139"/>
                <a:ext cx="3083957" cy="1778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214034" y="1862756"/>
                <a:ext cx="339203" cy="222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185" y="2318134"/>
              <a:ext cx="414939" cy="38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62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Reliability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506234" y="1194185"/>
            <a:ext cx="8064365" cy="3367116"/>
            <a:chOff x="506233" y="1770187"/>
            <a:chExt cx="11310629" cy="4719816"/>
          </a:xfrm>
        </p:grpSpPr>
        <p:sp>
          <p:nvSpPr>
            <p:cNvPr id="34" name="Slide Number Placeholder 8"/>
            <p:cNvSpPr txBox="1">
              <a:spLocks/>
            </p:cNvSpPr>
            <p:nvPr/>
          </p:nvSpPr>
          <p:spPr>
            <a:xfrm>
              <a:off x="4359803" y="4885171"/>
              <a:ext cx="396000" cy="1853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/>
            <a:lstStyle>
              <a:defPPr>
                <a:defRPr lang="ja-JP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9pPr>
            </a:lstStyle>
            <a:p>
              <a:pPr algn="ctr"/>
              <a:fld id="{0BED32BD-2AB6-2D40-A7A5-FA318B8F471B}" type="slidenum">
                <a:rPr lang="en-US" sz="900" smtClean="0">
                  <a:latin typeface="Calibri" panose="020F0502020204030204" pitchFamily="34" charset="0"/>
                </a:rPr>
                <a:pPr algn="ctr"/>
                <a:t>14</a:t>
              </a:fld>
              <a:endParaRPr 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0" name="正方形/長方形 19"/>
            <p:cNvSpPr>
              <a:spLocks noChangeArrowheads="1"/>
            </p:cNvSpPr>
            <p:nvPr/>
          </p:nvSpPr>
          <p:spPr bwMode="auto">
            <a:xfrm>
              <a:off x="506233" y="1770187"/>
              <a:ext cx="2194365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Dustproof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1" name="正方形/長方形 19"/>
            <p:cNvSpPr>
              <a:spLocks noChangeArrowheads="1"/>
            </p:cNvSpPr>
            <p:nvPr/>
          </p:nvSpPr>
          <p:spPr bwMode="auto">
            <a:xfrm>
              <a:off x="7234053" y="1770187"/>
              <a:ext cx="2296905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Earthquake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2" name="正方形/長方形 19"/>
            <p:cNvSpPr>
              <a:spLocks noChangeArrowheads="1"/>
            </p:cNvSpPr>
            <p:nvPr/>
          </p:nvSpPr>
          <p:spPr bwMode="auto">
            <a:xfrm>
              <a:off x="577017" y="4277656"/>
              <a:ext cx="2033828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Lifetime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3" name="正方形/長方形 19"/>
            <p:cNvSpPr>
              <a:spLocks noChangeArrowheads="1"/>
            </p:cNvSpPr>
            <p:nvPr/>
          </p:nvSpPr>
          <p:spPr bwMode="auto">
            <a:xfrm>
              <a:off x="2461066" y="1770187"/>
              <a:ext cx="2686130" cy="723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High-Temperature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4" name="正方形/長方形 19"/>
            <p:cNvSpPr>
              <a:spLocks noChangeArrowheads="1"/>
            </p:cNvSpPr>
            <p:nvPr/>
          </p:nvSpPr>
          <p:spPr bwMode="auto">
            <a:xfrm>
              <a:off x="7590328" y="4316701"/>
              <a:ext cx="1728902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Drop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5" name="正方形/長方形 19"/>
            <p:cNvSpPr>
              <a:spLocks noChangeArrowheads="1"/>
            </p:cNvSpPr>
            <p:nvPr/>
          </p:nvSpPr>
          <p:spPr bwMode="auto">
            <a:xfrm>
              <a:off x="4990727" y="1770187"/>
              <a:ext cx="2296905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Pressure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6" name="正方形/長方形 19"/>
            <p:cNvSpPr>
              <a:spLocks noChangeArrowheads="1"/>
            </p:cNvSpPr>
            <p:nvPr/>
          </p:nvSpPr>
          <p:spPr bwMode="auto">
            <a:xfrm>
              <a:off x="9335385" y="1770187"/>
              <a:ext cx="2481477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Water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proof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7" name="正方形/長方形 19"/>
            <p:cNvSpPr>
              <a:spLocks noChangeArrowheads="1"/>
            </p:cNvSpPr>
            <p:nvPr/>
          </p:nvSpPr>
          <p:spPr bwMode="auto">
            <a:xfrm>
              <a:off x="2783241" y="4277656"/>
              <a:ext cx="2072625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Thunder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pic>
          <p:nvPicPr>
            <p:cNvPr id="18" name="図 19" descr="ピクチャ 8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5464" y="4950067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正方形/長方形 19"/>
            <p:cNvSpPr>
              <a:spLocks noChangeArrowheads="1"/>
            </p:cNvSpPr>
            <p:nvPr/>
          </p:nvSpPr>
          <p:spPr bwMode="auto">
            <a:xfrm>
              <a:off x="9522396" y="4316702"/>
              <a:ext cx="2254141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Box Shaking Test</a:t>
              </a:r>
            </a:p>
          </p:txBody>
        </p:sp>
        <p:sp>
          <p:nvSpPr>
            <p:cNvPr id="20" name="正方形/長方形 19"/>
            <p:cNvSpPr>
              <a:spLocks noChangeArrowheads="1"/>
            </p:cNvSpPr>
            <p:nvPr/>
          </p:nvSpPr>
          <p:spPr bwMode="auto">
            <a:xfrm>
              <a:off x="4855868" y="4297179"/>
              <a:ext cx="2427397" cy="723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Static Electricity Test</a:t>
              </a:r>
            </a:p>
          </p:txBody>
        </p:sp>
        <p:pic>
          <p:nvPicPr>
            <p:cNvPr id="22" name="図 148" descr="図1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912"/>
            <a:stretch/>
          </p:blipFill>
          <p:spPr bwMode="auto">
            <a:xfrm>
              <a:off x="5401170" y="2405595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図 22" descr="ピクチャ 7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64869" y="2413757"/>
              <a:ext cx="1698372" cy="153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8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10994" y="2413759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4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62241" y="4950067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6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5313057" y="4950067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図 18" descr="ピクチャ 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63874" y="4950063"/>
              <a:ext cx="1698372" cy="1539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5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10994" y="4950067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3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61244" y="2413759"/>
              <a:ext cx="1702358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図 30" descr="ピクチャ 3.png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1477" y="2413759"/>
              <a:ext cx="1702358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テキスト ボックス 54"/>
          <p:cNvSpPr txBox="1"/>
          <p:nvPr/>
        </p:nvSpPr>
        <p:spPr>
          <a:xfrm>
            <a:off x="571501" y="821103"/>
            <a:ext cx="7442439" cy="250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Achieve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high endurance and long life usage under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39906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59532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Reliability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27808" y="1519087"/>
            <a:ext cx="334588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 impact resistant.</a:t>
            </a:r>
          </a:p>
          <a:p>
            <a:pPr marL="171450" indent="-171450" algn="l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Compliant with 50J </a:t>
            </a: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IEC60068-2-75</a:t>
            </a:r>
          </a:p>
          <a:p>
            <a:pPr algn="l" eaLnBrk="1" hangingPunct="1"/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nl-NL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</a:t>
            </a:r>
            <a:r>
              <a:rPr lang="nl-NL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Eh, </a:t>
            </a:r>
            <a:r>
              <a:rPr lang="nl-NL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(WV-S2550L)</a:t>
            </a:r>
          </a:p>
          <a:p>
            <a:pPr marL="171450" indent="-171450" algn="l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IEC </a:t>
            </a:r>
            <a:r>
              <a:rPr lang="nl-NL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62262 </a:t>
            </a:r>
            <a:r>
              <a:rPr lang="nl-NL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IK10</a:t>
            </a:r>
            <a:endParaRPr lang="en-US" altLang="ja-JP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113"/>
          <p:cNvSpPr>
            <a:spLocks noChangeArrowheads="1"/>
          </p:cNvSpPr>
          <p:nvPr/>
        </p:nvSpPr>
        <p:spPr bwMode="auto">
          <a:xfrm>
            <a:off x="284155" y="1220410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</a:t>
            </a: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Resistant</a:t>
            </a:r>
            <a:endParaRPr lang="en-US" altLang="ja-JP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テキスト ボックス 208"/>
          <p:cNvSpPr txBox="1">
            <a:spLocks noChangeArrowheads="1"/>
          </p:cNvSpPr>
          <p:nvPr/>
        </p:nvSpPr>
        <p:spPr bwMode="auto">
          <a:xfrm>
            <a:off x="5109337" y="1514709"/>
            <a:ext cx="3486023" cy="61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 eaLnBrk="1" hangingPunct="1">
              <a:lnSpc>
                <a:spcPts val="2100"/>
              </a:lnSpc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Adoption of Anti-corrosion screws prevents to corrosion and improves </a:t>
            </a: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maintainability.</a:t>
            </a:r>
            <a:endParaRPr lang="en-US" altLang="ja-JP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113"/>
          <p:cNvSpPr>
            <a:spLocks noChangeArrowheads="1"/>
          </p:cNvSpPr>
          <p:nvPr/>
        </p:nvSpPr>
        <p:spPr bwMode="auto">
          <a:xfrm>
            <a:off x="4768220" y="1207350"/>
            <a:ext cx="31422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Anti-corrosion screw </a:t>
            </a:r>
            <a:endParaRPr lang="en-US" altLang="ja-JP" sz="12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36367" y="856470"/>
            <a:ext cx="6120742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Achieves high endurance under extreme condition</a:t>
            </a:r>
          </a:p>
        </p:txBody>
      </p:sp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0"/>
          <a:stretch>
            <a:fillRect/>
          </a:stretch>
        </p:blipFill>
        <p:spPr bwMode="auto">
          <a:xfrm rot="724746">
            <a:off x="3897729" y="2183203"/>
            <a:ext cx="631130" cy="73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95" y="1604298"/>
            <a:ext cx="510618" cy="54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44" y="1419486"/>
            <a:ext cx="921822" cy="50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 descr="C:\Users\3921371\Documents\他部門からの依頼\沖縄暴露\IMG_155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496" y="2338019"/>
            <a:ext cx="929568" cy="73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直線矢印コネクタ 38"/>
          <p:cNvCxnSpPr/>
          <p:nvPr/>
        </p:nvCxnSpPr>
        <p:spPr>
          <a:xfrm flipH="1" flipV="1">
            <a:off x="5823280" y="2735516"/>
            <a:ext cx="127000" cy="4953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41" name="Text Box 50"/>
          <p:cNvSpPr txBox="1">
            <a:spLocks noChangeArrowheads="1"/>
          </p:cNvSpPr>
          <p:nvPr/>
        </p:nvSpPr>
        <p:spPr bwMode="auto">
          <a:xfrm>
            <a:off x="5177917" y="3147179"/>
            <a:ext cx="15586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l" eaLnBrk="1" hangingPunct="1">
              <a:defRPr/>
            </a:pPr>
            <a:r>
              <a:rPr lang="en-US" altLang="ja-JP" sz="1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Corrosion of </a:t>
            </a:r>
            <a:r>
              <a:rPr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screws</a:t>
            </a:r>
            <a:endParaRPr lang="ja-JP" altLang="en-US" sz="1200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メイリオ" pitchFamily="50" charset="-128"/>
              <a:cs typeface="Tahoma" panose="020B0604030504040204" pitchFamily="34" charset="0"/>
            </a:endParaRPr>
          </a:p>
        </p:txBody>
      </p:sp>
      <p:grpSp>
        <p:nvGrpSpPr>
          <p:cNvPr id="51" name="グループ化 50"/>
          <p:cNvGrpSpPr/>
          <p:nvPr/>
        </p:nvGrpSpPr>
        <p:grpSpPr>
          <a:xfrm>
            <a:off x="7608407" y="2271256"/>
            <a:ext cx="848646" cy="978084"/>
            <a:chOff x="7184244" y="2635245"/>
            <a:chExt cx="1125358" cy="1258010"/>
          </a:xfrm>
        </p:grpSpPr>
        <p:pic>
          <p:nvPicPr>
            <p:cNvPr id="52" name="Picture 6" descr="C:\Users\3921371\Documents\他部門からの依頼\沖縄暴露\IMG_1552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244" y="2635245"/>
              <a:ext cx="1125358" cy="1258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" name="直線矢印コネクタ 52"/>
            <p:cNvCxnSpPr/>
            <p:nvPr/>
          </p:nvCxnSpPr>
          <p:spPr bwMode="auto">
            <a:xfrm flipV="1">
              <a:off x="7472276" y="3564642"/>
              <a:ext cx="301625" cy="1905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cxnSp>
          <p:nvCxnSpPr>
            <p:cNvPr id="54" name="直線矢印コネクタ 53"/>
            <p:cNvCxnSpPr/>
            <p:nvPr/>
          </p:nvCxnSpPr>
          <p:spPr bwMode="auto">
            <a:xfrm flipV="1">
              <a:off x="7305589" y="2988380"/>
              <a:ext cx="301625" cy="1905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</p:grp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6586273" y="2488395"/>
            <a:ext cx="11356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HGP創英角ｺﾞｼｯｸUB" pitchFamily="50" charset="-128"/>
              </a:defRPr>
            </a:lvl9pPr>
          </a:lstStyle>
          <a:p>
            <a:pPr algn="l" eaLnBrk="1" hangingPunct="1">
              <a:defRPr/>
            </a:pPr>
            <a:r>
              <a:rPr lang="en-US" altLang="ja-JP" sz="12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Adopt </a:t>
            </a:r>
          </a:p>
          <a:p>
            <a:pPr algn="l" eaLnBrk="1" hangingPunct="1">
              <a:defRPr/>
            </a:pPr>
            <a:r>
              <a:rPr lang="en-US" altLang="ja-JP" sz="12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anti-corrosion </a:t>
            </a:r>
          </a:p>
          <a:p>
            <a:pPr algn="l" eaLnBrk="1" hangingPunct="1">
              <a:defRPr/>
            </a:pPr>
            <a:r>
              <a:rPr lang="en-US" altLang="ja-JP" sz="12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screws</a:t>
            </a:r>
            <a:endParaRPr lang="ja-JP" altLang="en-US" sz="1200" b="1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メイリオ" pitchFamily="50" charset="-128"/>
              <a:cs typeface="Tahoma" panose="020B0604030504040204" pitchFamily="34" charset="0"/>
            </a:endParaRPr>
          </a:p>
        </p:txBody>
      </p:sp>
      <p:sp>
        <p:nvSpPr>
          <p:cNvPr id="56" name="Rectangle 113"/>
          <p:cNvSpPr>
            <a:spLocks noChangeArrowheads="1"/>
          </p:cNvSpPr>
          <p:nvPr/>
        </p:nvSpPr>
        <p:spPr bwMode="auto">
          <a:xfrm>
            <a:off x="313812" y="3089013"/>
            <a:ext cx="40535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&amp; Dust Resistant  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*Except WV-S2250L</a:t>
            </a:r>
            <a:endParaRPr lang="en-US" altLang="ja-JP" sz="11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614729" y="3376229"/>
            <a:ext cx="3663147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IP66</a:t>
            </a:r>
          </a:p>
          <a:p>
            <a:pPr marL="171450" indent="-171450" algn="l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IEC60529 measuring standard </a:t>
            </a: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compatible</a:t>
            </a:r>
          </a:p>
          <a:p>
            <a:pPr marL="171450" indent="-171450" algn="l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4X(UL50</a:t>
            </a: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71450" indent="-171450" algn="l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NEMA </a:t>
            </a: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4X </a:t>
            </a:r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compliant</a:t>
            </a:r>
            <a:endParaRPr lang="en-US" altLang="ja-JP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6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59532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Reliability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96" y="1850680"/>
            <a:ext cx="2350001" cy="221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82" y="2179320"/>
            <a:ext cx="828841" cy="73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69" y="3404296"/>
            <a:ext cx="496056" cy="3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>
            <a:off x="3727619" y="1846251"/>
            <a:ext cx="116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Dehumidifier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H="1" flipV="1">
            <a:off x="2455761" y="2954418"/>
            <a:ext cx="1559979" cy="50506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右矢印 36"/>
          <p:cNvSpPr/>
          <p:nvPr/>
        </p:nvSpPr>
        <p:spPr>
          <a:xfrm rot="5400000">
            <a:off x="4125828" y="2947194"/>
            <a:ext cx="370890" cy="328663"/>
          </a:xfrm>
          <a:prstGeom prst="rightArrow">
            <a:avLst/>
          </a:prstGeom>
          <a:solidFill>
            <a:srgbClr val="CC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rIns="72000" rtlCol="0" anchor="ctr"/>
          <a:lstStyle/>
          <a:p>
            <a:pPr algn="ctr" defTabSz="36195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1200" dirty="0" smtClean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316881" y="4304900"/>
            <a:ext cx="660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Condensation </a:t>
            </a: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prevention control of </a:t>
            </a: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“heater” </a:t>
            </a: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+ </a:t>
            </a: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“FAN”</a:t>
            </a:r>
            <a:endParaRPr kumimoji="1" lang="ja-JP" altLang="en-US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33" y="1870091"/>
            <a:ext cx="1747940" cy="201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直線矢印コネクタ 43"/>
          <p:cNvCxnSpPr/>
          <p:nvPr/>
        </p:nvCxnSpPr>
        <p:spPr>
          <a:xfrm>
            <a:off x="4627356" y="3568529"/>
            <a:ext cx="83618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3858046" y="3647388"/>
            <a:ext cx="8723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Waterproof</a:t>
            </a:r>
          </a:p>
          <a:p>
            <a:pPr algn="ctr"/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breathable</a:t>
            </a:r>
          </a:p>
          <a:p>
            <a:pPr algn="ctr"/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1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material</a:t>
            </a:r>
            <a:endParaRPr kumimoji="1" lang="ja-JP" altLang="en-US" sz="1100" b="1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8" name="Rectangle 113"/>
          <p:cNvSpPr>
            <a:spLocks noChangeArrowheads="1"/>
          </p:cNvSpPr>
          <p:nvPr/>
        </p:nvSpPr>
        <p:spPr bwMode="auto">
          <a:xfrm>
            <a:off x="87325" y="754387"/>
            <a:ext cx="66563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Anti-humidity </a:t>
            </a: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new dehumidifier method</a:t>
            </a:r>
            <a:endParaRPr lang="en-US" altLang="ja-JP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59532" y="1123719"/>
            <a:ext cx="8647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By controlling the heater, IR-LED heat and FAN blowing against temperature drop inside the camera, the temperature inside the camera is kept properly to prevent dew condensation.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3827258" y="2179320"/>
            <a:ext cx="1007926" cy="2125580"/>
          </a:xfrm>
          <a:prstGeom prst="rect">
            <a:avLst/>
          </a:prstGeom>
          <a:noFill/>
          <a:ln w="28575"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984231" y="2194684"/>
            <a:ext cx="6431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Ｃｕｒｒｅｎｔ</a:t>
            </a:r>
            <a:endParaRPr kumimoji="1" lang="ja-JP" altLang="en-US" sz="900" b="1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074261" y="3288880"/>
            <a:ext cx="4427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Ｎｅｗ</a:t>
            </a:r>
            <a:endParaRPr kumimoji="1" lang="ja-JP" altLang="en-US" sz="900" b="1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6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Intelligent VMD</a:t>
            </a:r>
            <a:endParaRPr lang="ja-JP" alt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正方形/長方形 66"/>
          <p:cNvSpPr>
            <a:spLocks noChangeArrowheads="1"/>
          </p:cNvSpPr>
          <p:nvPr/>
        </p:nvSpPr>
        <p:spPr bwMode="auto">
          <a:xfrm>
            <a:off x="74257" y="1133501"/>
            <a:ext cx="2211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Intruder detection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cars trespassing in restricted areas. </a:t>
            </a: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4" y="1803320"/>
            <a:ext cx="1711179" cy="10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フローチャート : 手操作入力 1"/>
          <p:cNvSpPr>
            <a:spLocks noChangeAspect="1"/>
          </p:cNvSpPr>
          <p:nvPr/>
        </p:nvSpPr>
        <p:spPr bwMode="auto">
          <a:xfrm flipH="1" flipV="1">
            <a:off x="1685821" y="1800287"/>
            <a:ext cx="411522" cy="480841"/>
          </a:xfrm>
          <a:custGeom>
            <a:avLst/>
            <a:gdLst>
              <a:gd name="T0" fmla="*/ 65329 w 10839"/>
              <a:gd name="T1" fmla="*/ 1188700 h 11325"/>
              <a:gd name="T2" fmla="*/ 2113535 w 10839"/>
              <a:gd name="T3" fmla="*/ 0 h 11325"/>
              <a:gd name="T4" fmla="*/ 2016224 w 10839"/>
              <a:gd name="T5" fmla="*/ 2472366 h 11325"/>
              <a:gd name="T6" fmla="*/ 0 w 10839"/>
              <a:gd name="T7" fmla="*/ 2469528 h 11325"/>
              <a:gd name="T8" fmla="*/ 65329 w 10839"/>
              <a:gd name="T9" fmla="*/ 1188700 h 11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89 w 10839"/>
              <a:gd name="connsiteY0" fmla="*/ 3970 h 11325"/>
              <a:gd name="connsiteX1" fmla="*/ 10838 w 10839"/>
              <a:gd name="connsiteY1" fmla="*/ 0 h 11325"/>
              <a:gd name="connsiteX2" fmla="*/ 10339 w 10839"/>
              <a:gd name="connsiteY2" fmla="*/ 11325 h 11325"/>
              <a:gd name="connsiteX3" fmla="*/ 0 w 10839"/>
              <a:gd name="connsiteY3" fmla="*/ 11312 h 11325"/>
              <a:gd name="connsiteX4" fmla="*/ 589 w 10839"/>
              <a:gd name="connsiteY4" fmla="*/ 3970 h 1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" h="11325">
                <a:moveTo>
                  <a:pt x="589" y="3970"/>
                </a:moveTo>
                <a:cubicBezTo>
                  <a:pt x="4090" y="2155"/>
                  <a:pt x="7337" y="1815"/>
                  <a:pt x="10838" y="0"/>
                </a:cubicBezTo>
                <a:cubicBezTo>
                  <a:pt x="10867" y="3600"/>
                  <a:pt x="10310" y="7725"/>
                  <a:pt x="10339" y="11325"/>
                </a:cubicBezTo>
                <a:lnTo>
                  <a:pt x="0" y="11312"/>
                </a:lnTo>
                <a:cubicBezTo>
                  <a:pt x="30" y="9737"/>
                  <a:pt x="559" y="5545"/>
                  <a:pt x="589" y="3970"/>
                </a:cubicBez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endParaRPr lang="ja-JP" alt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フローチャート : 手操作入力 1"/>
          <p:cNvSpPr>
            <a:spLocks noChangeAspect="1"/>
          </p:cNvSpPr>
          <p:nvPr/>
        </p:nvSpPr>
        <p:spPr bwMode="auto">
          <a:xfrm flipH="1" flipV="1">
            <a:off x="361540" y="1807248"/>
            <a:ext cx="1107187" cy="1106979"/>
          </a:xfrm>
          <a:custGeom>
            <a:avLst/>
            <a:gdLst>
              <a:gd name="T0" fmla="*/ 114986 w 10339"/>
              <a:gd name="T1" fmla="*/ 2248914 h 10801"/>
              <a:gd name="T2" fmla="*/ 4366053 w 10339"/>
              <a:gd name="T3" fmla="*/ 0 h 10801"/>
              <a:gd name="T4" fmla="*/ 4403104 w 10339"/>
              <a:gd name="T5" fmla="*/ 4278759 h 10801"/>
              <a:gd name="T6" fmla="*/ 0 w 10339"/>
              <a:gd name="T7" fmla="*/ 4273609 h 10801"/>
              <a:gd name="T8" fmla="*/ 114986 w 10339"/>
              <a:gd name="T9" fmla="*/ 2248914 h 108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90 w 10339"/>
              <a:gd name="connsiteY0" fmla="*/ 4769 h 10801"/>
              <a:gd name="connsiteX1" fmla="*/ 10252 w 10339"/>
              <a:gd name="connsiteY1" fmla="*/ 0 h 10801"/>
              <a:gd name="connsiteX2" fmla="*/ 10339 w 10339"/>
              <a:gd name="connsiteY2" fmla="*/ 10801 h 10801"/>
              <a:gd name="connsiteX3" fmla="*/ 0 w 10339"/>
              <a:gd name="connsiteY3" fmla="*/ 10788 h 10801"/>
              <a:gd name="connsiteX4" fmla="*/ 90 w 10339"/>
              <a:gd name="connsiteY4" fmla="*/ 4769 h 1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9" h="10801">
                <a:moveTo>
                  <a:pt x="90" y="4769"/>
                </a:moveTo>
                <a:cubicBezTo>
                  <a:pt x="3417" y="2877"/>
                  <a:pt x="6925" y="1892"/>
                  <a:pt x="10252" y="0"/>
                </a:cubicBezTo>
                <a:cubicBezTo>
                  <a:pt x="10281" y="3600"/>
                  <a:pt x="10310" y="7201"/>
                  <a:pt x="10339" y="10801"/>
                </a:cubicBezTo>
                <a:lnTo>
                  <a:pt x="0" y="10788"/>
                </a:lnTo>
                <a:cubicBezTo>
                  <a:pt x="30" y="9213"/>
                  <a:pt x="60" y="6344"/>
                  <a:pt x="90" y="4769"/>
                </a:cubicBez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endParaRPr lang="ja-JP" alt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正方形/長方形 70"/>
          <p:cNvSpPr>
            <a:spLocks noChangeArrowheads="1"/>
          </p:cNvSpPr>
          <p:nvPr/>
        </p:nvSpPr>
        <p:spPr bwMode="auto">
          <a:xfrm>
            <a:off x="2285899" y="1133501"/>
            <a:ext cx="2272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Loitering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who has loitered for too long in the area. </a:t>
            </a:r>
          </a:p>
        </p:txBody>
      </p:sp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7" y="1793937"/>
            <a:ext cx="1813501" cy="101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正方形/長方形 72"/>
          <p:cNvSpPr>
            <a:spLocks noChangeArrowheads="1"/>
          </p:cNvSpPr>
          <p:nvPr/>
        </p:nvSpPr>
        <p:spPr bwMode="auto">
          <a:xfrm>
            <a:off x="4545451" y="1133501"/>
            <a:ext cx="216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Direction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cars that go the wrong direction</a:t>
            </a:r>
            <a:r>
              <a:rPr kumimoji="0" lang="en-US" altLang="ja-JP" sz="1200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. 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01" y="1774887"/>
            <a:ext cx="1813500" cy="101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正方形/長方形 74"/>
          <p:cNvSpPr>
            <a:spLocks noChangeArrowheads="1"/>
          </p:cNvSpPr>
          <p:nvPr/>
        </p:nvSpPr>
        <p:spPr bwMode="auto">
          <a:xfrm>
            <a:off x="6742320" y="1133501"/>
            <a:ext cx="216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Scene change detection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detects tampering with the camera view. 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Arial" panose="020B0604020202020204" pitchFamily="34" charset="0"/>
              <a:sym typeface="Lucida Grande"/>
            </a:endParaRPr>
          </a:p>
        </p:txBody>
      </p:sp>
      <p:grpSp>
        <p:nvGrpSpPr>
          <p:cNvPr id="76" name="グループ化 75"/>
          <p:cNvGrpSpPr>
            <a:grpSpLocks noChangeAspect="1"/>
          </p:cNvGrpSpPr>
          <p:nvPr/>
        </p:nvGrpSpPr>
        <p:grpSpPr bwMode="auto">
          <a:xfrm>
            <a:off x="7054041" y="1722888"/>
            <a:ext cx="2015703" cy="1033979"/>
            <a:chOff x="6869850" y="2227956"/>
            <a:chExt cx="2015678" cy="1033992"/>
          </a:xfrm>
        </p:grpSpPr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850" y="2321151"/>
              <a:ext cx="1681591" cy="94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608" y="2227956"/>
              <a:ext cx="1196920" cy="75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正方形/長方形 76"/>
          <p:cNvSpPr>
            <a:spLocks noChangeArrowheads="1"/>
          </p:cNvSpPr>
          <p:nvPr/>
        </p:nvSpPr>
        <p:spPr bwMode="auto">
          <a:xfrm>
            <a:off x="3325947" y="2919408"/>
            <a:ext cx="2432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 detection (removed) </a:t>
            </a:r>
            <a:endParaRPr kumimoji="0" lang="en-US" altLang="ja-JP" sz="1200" b="1" dirty="0" smtClean="0">
              <a:effectLst/>
              <a:latin typeface="Calibri" panose="020F0502020204030204" pitchFamily="34" charset="0"/>
              <a:cs typeface="Arial" panose="020B0604020202020204" pitchFamily="34" charset="0"/>
              <a:sym typeface="Lucida Grande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objects disappearing that should be present. </a:t>
            </a:r>
          </a:p>
        </p:txBody>
      </p:sp>
      <p:sp>
        <p:nvSpPr>
          <p:cNvPr id="78" name="正方形/長方形 77"/>
          <p:cNvSpPr>
            <a:spLocks noChangeArrowheads="1"/>
          </p:cNvSpPr>
          <p:nvPr/>
        </p:nvSpPr>
        <p:spPr bwMode="auto">
          <a:xfrm>
            <a:off x="6177809" y="2936921"/>
            <a:ext cx="25578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Cross line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objects crossing the imaginary lines. </a:t>
            </a:r>
          </a:p>
        </p:txBody>
      </p:sp>
      <p:grpSp>
        <p:nvGrpSpPr>
          <p:cNvPr id="79" name="グループ化 78"/>
          <p:cNvGrpSpPr>
            <a:grpSpLocks/>
          </p:cNvGrpSpPr>
          <p:nvPr/>
        </p:nvGrpSpPr>
        <p:grpSpPr bwMode="auto">
          <a:xfrm>
            <a:off x="6810766" y="3615176"/>
            <a:ext cx="1846625" cy="1036074"/>
            <a:chOff x="4429125" y="1658484"/>
            <a:chExt cx="1902590" cy="1222709"/>
          </a:xfrm>
        </p:grpSpPr>
        <p:pic>
          <p:nvPicPr>
            <p:cNvPr id="93" name="図 9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1658484"/>
              <a:ext cx="1902590" cy="122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4" name="AutoShape 27"/>
            <p:cNvCxnSpPr>
              <a:cxnSpLocks noChangeShapeType="1"/>
            </p:cNvCxnSpPr>
            <p:nvPr/>
          </p:nvCxnSpPr>
          <p:spPr bwMode="auto">
            <a:xfrm>
              <a:off x="4810125" y="1965325"/>
              <a:ext cx="1360640" cy="891063"/>
            </a:xfrm>
            <a:prstGeom prst="straightConnector1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0" name="グループ化 79"/>
          <p:cNvGrpSpPr>
            <a:grpSpLocks noChangeAspect="1"/>
          </p:cNvGrpSpPr>
          <p:nvPr/>
        </p:nvGrpSpPr>
        <p:grpSpPr bwMode="auto">
          <a:xfrm>
            <a:off x="3677591" y="3497199"/>
            <a:ext cx="2016162" cy="1130244"/>
            <a:chOff x="12073120" y="1086134"/>
            <a:chExt cx="2420594" cy="1356946"/>
          </a:xfrm>
        </p:grpSpPr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8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3120" y="1274854"/>
              <a:ext cx="2076446" cy="116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9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5420" y="1086134"/>
              <a:ext cx="1128294" cy="98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グループ化 80"/>
          <p:cNvGrpSpPr>
            <a:grpSpLocks noChangeAspect="1"/>
          </p:cNvGrpSpPr>
          <p:nvPr/>
        </p:nvGrpSpPr>
        <p:grpSpPr bwMode="auto">
          <a:xfrm>
            <a:off x="750284" y="3454732"/>
            <a:ext cx="2032830" cy="1149962"/>
            <a:chOff x="9468825" y="1056294"/>
            <a:chExt cx="2219492" cy="1255541"/>
          </a:xfrm>
        </p:grpSpPr>
        <p:pic>
          <p:nvPicPr>
            <p:cNvPr id="89" name="Picture 7"/>
            <p:cNvPicPr>
              <a:picLocks noChangeAspect="1" noChangeArrowheads="1"/>
            </p:cNvPicPr>
            <p:nvPr/>
          </p:nvPicPr>
          <p:blipFill>
            <a:blip r:embed="rId10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25" y="1199599"/>
              <a:ext cx="2016189" cy="111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3624" y="1056294"/>
              <a:ext cx="1164693" cy="101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" name="正方形/長方形 81"/>
          <p:cNvSpPr>
            <a:spLocks noChangeArrowheads="1"/>
          </p:cNvSpPr>
          <p:nvPr/>
        </p:nvSpPr>
        <p:spPr bwMode="auto">
          <a:xfrm>
            <a:off x="314776" y="2907838"/>
            <a:ext cx="26511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 detection (left)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something left behind that shouldn’t be there.</a:t>
            </a:r>
          </a:p>
        </p:txBody>
      </p:sp>
      <p:cxnSp>
        <p:nvCxnSpPr>
          <p:cNvPr id="83" name="直線コネクタ 82"/>
          <p:cNvCxnSpPr>
            <a:cxnSpLocks noChangeShapeType="1"/>
          </p:cNvCxnSpPr>
          <p:nvPr/>
        </p:nvCxnSpPr>
        <p:spPr bwMode="auto">
          <a:xfrm>
            <a:off x="183622" y="2939778"/>
            <a:ext cx="8748712" cy="1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直線コネクタ 83"/>
          <p:cNvCxnSpPr>
            <a:cxnSpLocks noChangeShapeType="1"/>
          </p:cNvCxnSpPr>
          <p:nvPr/>
        </p:nvCxnSpPr>
        <p:spPr bwMode="auto">
          <a:xfrm flipV="1">
            <a:off x="2282621" y="1208269"/>
            <a:ext cx="0" cy="173151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直線コネクタ 84"/>
          <p:cNvCxnSpPr>
            <a:cxnSpLocks noChangeShapeType="1"/>
          </p:cNvCxnSpPr>
          <p:nvPr/>
        </p:nvCxnSpPr>
        <p:spPr bwMode="auto">
          <a:xfrm flipV="1">
            <a:off x="4496555" y="1197349"/>
            <a:ext cx="0" cy="174243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直線コネクタ 85"/>
          <p:cNvCxnSpPr>
            <a:cxnSpLocks noChangeShapeType="1"/>
          </p:cNvCxnSpPr>
          <p:nvPr/>
        </p:nvCxnSpPr>
        <p:spPr bwMode="auto">
          <a:xfrm flipV="1">
            <a:off x="6711840" y="1171600"/>
            <a:ext cx="0" cy="1765321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直線コネクタ 86"/>
          <p:cNvCxnSpPr>
            <a:cxnSpLocks noChangeShapeType="1"/>
          </p:cNvCxnSpPr>
          <p:nvPr/>
        </p:nvCxnSpPr>
        <p:spPr bwMode="auto">
          <a:xfrm flipV="1">
            <a:off x="6006990" y="2939779"/>
            <a:ext cx="0" cy="1640598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直線コネクタ 87"/>
          <p:cNvCxnSpPr>
            <a:cxnSpLocks noChangeShapeType="1"/>
          </p:cNvCxnSpPr>
          <p:nvPr/>
        </p:nvCxnSpPr>
        <p:spPr bwMode="auto">
          <a:xfrm flipV="1">
            <a:off x="3082815" y="2939779"/>
            <a:ext cx="0" cy="1663344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正方形/長方形 3"/>
          <p:cNvSpPr/>
          <p:nvPr/>
        </p:nvSpPr>
        <p:spPr>
          <a:xfrm>
            <a:off x="124801" y="809144"/>
            <a:ext cx="9019199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 various abnormal behavior of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 by Optional intelligent VMD (i-VMD) software WV- SAE200</a:t>
            </a:r>
            <a:endParaRPr lang="en-US" altLang="ja-JP" sz="16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17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5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2951747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18213"/>
              </p:ext>
            </p:extLst>
          </p:nvPr>
        </p:nvGraphicFramePr>
        <p:xfrm>
          <a:off x="111689" y="762000"/>
          <a:ext cx="8886395" cy="395639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41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7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7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7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10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                   WV-S2250L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                WV-SS2550L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anose="020B0604030504040204" pitchFamily="34" charset="0"/>
                        </a:rPr>
                        <a:t>                     WV-S1550L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Image sensor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/ 2.8  type CMOS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video resolution (pixel)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16:9 mode :  3072  x 1728 (Super resolution),  4:3 mode : 3072  x 2304 (Super resolution)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frame rate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30 fps   * 15fps (Super Dynamic: On, Level: 30 or more)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08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Minimum Illumination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*Shutter speed 1/30s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Color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0.07lx @F1.3,   0.0044 lx @ shutter speed 16/30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18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B/W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0.04lx @F1.3,   0.003 lx @ shutter speed 16/30,  0 lx @ IR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32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Angular Field of View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*16:9 mode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Horizontal</a:t>
                      </a:r>
                      <a:endParaRPr kumimoji="1" lang="en-US" altLang="ja-JP" sz="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16:9 mode :  33</a:t>
                      </a: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°(Tele) - 103°(Wide),   4:3 mode : 19</a:t>
                      </a:r>
                      <a:r>
                        <a:rPr kumimoji="1" lang="fr-FR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°(Tele) - 55°(Wide)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16:9 mode : 34°(Tele) - 106°(Wide)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4:3 mode : 19°(Tele) - 57°(Wide)</a:t>
                      </a:r>
                    </a:p>
                  </a:txBody>
                  <a:tcPr marL="91458" marR="91458" marT="27432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7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Vertical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16:9 mode :  33°(Tele) - 103°(Wide),   4:3 mode : 25</a:t>
                      </a:r>
                      <a:r>
                        <a:rPr kumimoji="1" lang="fr-FR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°(Tele) - 75°(Wide)</a:t>
                      </a:r>
                      <a:endParaRPr kumimoji="1" lang="en-US" altLang="ja-JP" sz="900" b="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16:9 mode : 34°(Tele) - 106°(Wide)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4:3 mode : 25°(Tele) - 77°(Wide)</a:t>
                      </a:r>
                    </a:p>
                  </a:txBody>
                  <a:tcPr marL="91458" marR="91458" marT="27432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5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Intelligent Auto / WDR / Smart coding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Yes   /  Super Dynamic (120dB) / Yes</a:t>
                      </a:r>
                      <a:endParaRPr kumimoji="1" lang="ja-JP" altLang="en-US" sz="90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Audio Interface  /  Compression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input (</a:t>
                      </a:r>
                      <a:r>
                        <a:rPr kumimoji="1" lang="it-IT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ø3.5 mm stereo mini jack x 1, Line x1), Output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(ø3.5 mm stereo mini jack x 1)  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/   G.726, G.711, AAC-LC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SD memory card slot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1slot  (SDXC/SDHC/SD)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0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Secure communication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FIPS 140-2 Level 1 compliant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0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External I/O Terminals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ALARM IN 1(Alarm input 1/ Black &amp; white input/ Auto time adjustment input) (x1)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ALARM IN 2 (Alarm input 2/ ALARM OUT) (x1) , ALARM IN 3 (Alarm input 3/ AUX OUT) (x1)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0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Environmental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IK10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IP66, Type 4X(UL50), NEMA 4X compliant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Compliant with 50J IEC60068-2-75, IK10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IP66, Type 4X(UL50), NEMA 4X compliant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IK10 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321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Power Source / </a:t>
                      </a:r>
                      <a:b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Ambient Operating Temperature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DC12V,PoE</a:t>
                      </a:r>
                      <a:b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-10°C ~ +50°C (14 °F ~ +122 °F)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DC12V,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,  -40 °C to +60 °C (-40 °F to 140 °F) / IR LED is  off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(Power On range : –30 °C to +60 °C {–22 °F to +140 °F})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08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Dimension (mm)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ø129.5 mm x 102.5 mm (H)</a:t>
                      </a:r>
                      <a:endParaRPr kumimoji="1" lang="pt-BR" altLang="ja-JP" sz="90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ø164 mm x 139 mm (H)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When using base bracket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l-PL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133 mm (W) x 133 mm (H) x 377 mm (L)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63" y="819500"/>
            <a:ext cx="520852" cy="28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310" y="802302"/>
            <a:ext cx="296223" cy="28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28" y="783992"/>
            <a:ext cx="298276" cy="3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4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Accessories </a:t>
            </a:r>
            <a:endParaRPr lang="ja-JP" alt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143508" y="694003"/>
            <a:ext cx="6223425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spcAft>
                <a:spcPts val="0"/>
              </a:spcAft>
              <a:buFont typeface="Wingdings" charset="2"/>
              <a:buNone/>
            </a:pPr>
            <a:r>
              <a:rPr kumimoji="0" lang="ja-JP" altLang="en-US" sz="20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■ </a:t>
            </a:r>
            <a:r>
              <a:rPr kumimoji="0" lang="en-US" altLang="ja-JP" sz="20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Optional dome covers and brackets for WV-S2550L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857249" y="1067852"/>
            <a:ext cx="2138110" cy="1085938"/>
            <a:chOff x="351090" y="1218822"/>
            <a:chExt cx="1841777" cy="937544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90" y="1367216"/>
              <a:ext cx="864364" cy="746863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351" y="1218822"/>
              <a:ext cx="880516" cy="937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グループ化 13"/>
          <p:cNvGrpSpPr/>
          <p:nvPr/>
        </p:nvGrpSpPr>
        <p:grpSpPr>
          <a:xfrm>
            <a:off x="1330460" y="2427006"/>
            <a:ext cx="2008485" cy="2292228"/>
            <a:chOff x="1330460" y="2217224"/>
            <a:chExt cx="2467497" cy="2522020"/>
          </a:xfrm>
        </p:grpSpPr>
        <p:sp>
          <p:nvSpPr>
            <p:cNvPr id="65" name="テキスト ボックス 56"/>
            <p:cNvSpPr txBox="1">
              <a:spLocks noChangeArrowheads="1"/>
            </p:cNvSpPr>
            <p:nvPr/>
          </p:nvSpPr>
          <p:spPr bwMode="auto">
            <a:xfrm>
              <a:off x="2058475" y="2505734"/>
              <a:ext cx="1739482" cy="253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bg2">
                      <a:lumMod val="75000"/>
                    </a:schemeClr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With ClearSight coating</a:t>
              </a: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1330460" y="2552985"/>
              <a:ext cx="2364637" cy="218625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787" y="4079657"/>
              <a:ext cx="864507" cy="607856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337" y="3085312"/>
              <a:ext cx="965604" cy="686527"/>
            </a:xfrm>
            <a:prstGeom prst="rect">
              <a:avLst/>
            </a:prstGeom>
          </p:spPr>
        </p:pic>
        <p:sp>
          <p:nvSpPr>
            <p:cNvPr id="53" name="テキスト ボックス 56"/>
            <p:cNvSpPr txBox="1">
              <a:spLocks noChangeArrowheads="1"/>
            </p:cNvSpPr>
            <p:nvPr/>
          </p:nvSpPr>
          <p:spPr bwMode="auto">
            <a:xfrm>
              <a:off x="1330461" y="2685960"/>
              <a:ext cx="960591" cy="406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WV-CW7S</a:t>
              </a:r>
              <a:endParaRPr lang="en-US" altLang="ja-JP" sz="4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Smoke type</a:t>
              </a:r>
            </a:p>
          </p:txBody>
        </p:sp>
        <p:sp>
          <p:nvSpPr>
            <p:cNvPr id="30" name="テキスト ボックス 56"/>
            <p:cNvSpPr txBox="1">
              <a:spLocks noChangeArrowheads="1"/>
            </p:cNvSpPr>
            <p:nvPr/>
          </p:nvSpPr>
          <p:spPr bwMode="auto">
            <a:xfrm>
              <a:off x="1433007" y="2217224"/>
              <a:ext cx="1877481" cy="338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1400" b="1" u="sng" dirty="0" smtClean="0">
                  <a:solidFill>
                    <a:srgbClr val="0000FF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Dome Cover</a:t>
              </a: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238" y="3071668"/>
              <a:ext cx="965604" cy="686527"/>
            </a:xfrm>
            <a:prstGeom prst="rect">
              <a:avLst/>
            </a:prstGeom>
          </p:spPr>
        </p:pic>
        <p:sp>
          <p:nvSpPr>
            <p:cNvPr id="63" name="テキスト ボックス 56"/>
            <p:cNvSpPr txBox="1">
              <a:spLocks noChangeArrowheads="1"/>
            </p:cNvSpPr>
            <p:nvPr/>
          </p:nvSpPr>
          <p:spPr bwMode="auto">
            <a:xfrm>
              <a:off x="2332325" y="2694427"/>
              <a:ext cx="1005431" cy="406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WV-CW7SN</a:t>
              </a:r>
              <a:endParaRPr lang="en-US" altLang="ja-JP" sz="4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Smoke type </a:t>
              </a:r>
            </a:p>
          </p:txBody>
        </p:sp>
        <p:sp>
          <p:nvSpPr>
            <p:cNvPr id="66" name="テキスト ボックス 56"/>
            <p:cNvSpPr txBox="1">
              <a:spLocks noChangeArrowheads="1"/>
            </p:cNvSpPr>
            <p:nvPr/>
          </p:nvSpPr>
          <p:spPr bwMode="auto">
            <a:xfrm>
              <a:off x="2332325" y="3677259"/>
              <a:ext cx="1005431" cy="406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WV-CW7CN</a:t>
              </a:r>
              <a:endParaRPr lang="en-US" altLang="ja-JP" sz="4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Clear type </a:t>
              </a:r>
            </a:p>
          </p:txBody>
        </p:sp>
      </p:grpSp>
      <p:sp>
        <p:nvSpPr>
          <p:cNvPr id="67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171544" y="2440854"/>
            <a:ext cx="991021" cy="1342591"/>
            <a:chOff x="143509" y="2233154"/>
            <a:chExt cx="1075691" cy="1410386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24" y="2912100"/>
              <a:ext cx="830659" cy="731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テキスト ボックス 56"/>
            <p:cNvSpPr txBox="1">
              <a:spLocks noChangeArrowheads="1"/>
            </p:cNvSpPr>
            <p:nvPr/>
          </p:nvSpPr>
          <p:spPr bwMode="auto">
            <a:xfrm>
              <a:off x="143509" y="2233154"/>
              <a:ext cx="1075691" cy="323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400" b="1" u="sng" dirty="0">
                  <a:solidFill>
                    <a:srgbClr val="0000FF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Sun Shade</a:t>
              </a:r>
              <a:endParaRPr lang="en-US" altLang="ja-JP" sz="1400" b="1" u="sng" dirty="0" smtClean="0">
                <a:solidFill>
                  <a:srgbClr val="0000FF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4" name="テキスト ボックス 56"/>
            <p:cNvSpPr txBox="1">
              <a:spLocks noChangeArrowheads="1"/>
            </p:cNvSpPr>
            <p:nvPr/>
          </p:nvSpPr>
          <p:spPr bwMode="auto">
            <a:xfrm>
              <a:off x="173939" y="2635101"/>
              <a:ext cx="9605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90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WV-Q7118</a:t>
              </a:r>
              <a:endParaRPr lang="en-US" altLang="ja-JP" sz="9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798137" y="2250450"/>
            <a:ext cx="2350154" cy="1138854"/>
            <a:chOff x="4410522" y="2090948"/>
            <a:chExt cx="2278262" cy="1430888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4410522" y="2090948"/>
              <a:ext cx="2278262" cy="1423449"/>
              <a:chOff x="4410522" y="2090948"/>
              <a:chExt cx="2278262" cy="1423449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9176" y="2820742"/>
                <a:ext cx="639330" cy="6707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図 6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276" y="2820743"/>
                <a:ext cx="614378" cy="693654"/>
              </a:xfrm>
              <a:prstGeom prst="rect">
                <a:avLst/>
              </a:prstGeom>
            </p:spPr>
          </p:pic>
          <p:sp>
            <p:nvSpPr>
              <p:cNvPr id="84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4721226" y="2090948"/>
                <a:ext cx="1509483" cy="38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Wall  mount</a:t>
                </a:r>
              </a:p>
            </p:txBody>
          </p:sp>
          <p:sp>
            <p:nvSpPr>
              <p:cNvPr id="85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4410522" y="2368822"/>
                <a:ext cx="1096638" cy="493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WV-Q122A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Silver)</a:t>
                </a:r>
              </a:p>
            </p:txBody>
          </p:sp>
          <p:sp>
            <p:nvSpPr>
              <p:cNvPr id="86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5592146" y="2395722"/>
                <a:ext cx="1096638" cy="493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WV-Q185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gray)</a:t>
                </a:r>
              </a:p>
            </p:txBody>
          </p:sp>
        </p:grpSp>
        <p:sp>
          <p:nvSpPr>
            <p:cNvPr id="93" name="正方形/長方形 92"/>
            <p:cNvSpPr/>
            <p:nvPr/>
          </p:nvSpPr>
          <p:spPr>
            <a:xfrm>
              <a:off x="4435829" y="2416985"/>
              <a:ext cx="2176872" cy="1104851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3421377" y="3556475"/>
            <a:ext cx="1589401" cy="1014709"/>
            <a:chOff x="3836997" y="3447238"/>
            <a:chExt cx="1895678" cy="127491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836997" y="3447238"/>
              <a:ext cx="1895678" cy="1274910"/>
              <a:chOff x="4986879" y="3433384"/>
              <a:chExt cx="1895678" cy="1274910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8901" y="4104014"/>
                <a:ext cx="573621" cy="604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図 7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3121" y="4104014"/>
                <a:ext cx="581748" cy="604280"/>
              </a:xfrm>
              <a:prstGeom prst="rect">
                <a:avLst/>
              </a:prstGeom>
            </p:spPr>
          </p:pic>
          <p:sp>
            <p:nvSpPr>
              <p:cNvPr id="87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4986879" y="3686803"/>
                <a:ext cx="1096638" cy="493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WV-Q188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Silver)</a:t>
                </a:r>
              </a:p>
            </p:txBody>
          </p:sp>
          <p:sp>
            <p:nvSpPr>
              <p:cNvPr id="88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5785919" y="3686803"/>
                <a:ext cx="1096638" cy="493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WV-Q182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gray)</a:t>
                </a:r>
              </a:p>
            </p:txBody>
          </p:sp>
          <p:sp>
            <p:nvSpPr>
              <p:cNvPr id="91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5180123" y="3433384"/>
                <a:ext cx="1509483" cy="38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Pole  mount</a:t>
                </a:r>
              </a:p>
            </p:txBody>
          </p:sp>
        </p:grpSp>
        <p:sp>
          <p:nvSpPr>
            <p:cNvPr id="94" name="正方形/長方形 93"/>
            <p:cNvSpPr/>
            <p:nvPr/>
          </p:nvSpPr>
          <p:spPr>
            <a:xfrm>
              <a:off x="3948545" y="3758195"/>
              <a:ext cx="1683730" cy="963953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989611" y="3557544"/>
            <a:ext cx="1623855" cy="1013641"/>
            <a:chOff x="5696165" y="3441380"/>
            <a:chExt cx="1936771" cy="1273567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5696165" y="3441380"/>
              <a:ext cx="1936771" cy="1265887"/>
              <a:chOff x="6665945" y="3427526"/>
              <a:chExt cx="1936771" cy="1265887"/>
            </a:xfrm>
          </p:grpSpPr>
          <p:pic>
            <p:nvPicPr>
              <p:cNvPr id="72" name="図 7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5656" y="4060800"/>
                <a:ext cx="589692" cy="632613"/>
              </a:xfrm>
              <a:prstGeom prst="rect">
                <a:avLst/>
              </a:prstGeom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4799" y="4060800"/>
                <a:ext cx="596410" cy="632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9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6665945" y="3696265"/>
                <a:ext cx="1096638" cy="493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WV-Q189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Silver)</a:t>
                </a:r>
              </a:p>
            </p:txBody>
          </p:sp>
          <p:sp>
            <p:nvSpPr>
              <p:cNvPr id="90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7506078" y="3696265"/>
                <a:ext cx="1096638" cy="493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WV-Q183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gray)</a:t>
                </a:r>
              </a:p>
            </p:txBody>
          </p:sp>
          <p:sp>
            <p:nvSpPr>
              <p:cNvPr id="92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6815084" y="3427526"/>
                <a:ext cx="1509483" cy="38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Corner  mount</a:t>
                </a:r>
              </a:p>
            </p:txBody>
          </p:sp>
        </p:grpSp>
        <p:sp>
          <p:nvSpPr>
            <p:cNvPr id="95" name="正方形/長方形 94"/>
            <p:cNvSpPr/>
            <p:nvPr/>
          </p:nvSpPr>
          <p:spPr>
            <a:xfrm>
              <a:off x="5805066" y="3762372"/>
              <a:ext cx="1738736" cy="952575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234841" y="1102487"/>
            <a:ext cx="2956471" cy="1002323"/>
            <a:chOff x="4234842" y="1102487"/>
            <a:chExt cx="2031664" cy="10023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204" y="1531015"/>
              <a:ext cx="761127" cy="534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154" y="1518667"/>
              <a:ext cx="648852" cy="569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テキスト ボックス 56"/>
            <p:cNvSpPr txBox="1">
              <a:spLocks noChangeArrowheads="1"/>
            </p:cNvSpPr>
            <p:nvPr/>
          </p:nvSpPr>
          <p:spPr bwMode="auto">
            <a:xfrm>
              <a:off x="5216655" y="1112418"/>
              <a:ext cx="1049851" cy="39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105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WV-Q186</a:t>
              </a: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(Light gray)</a:t>
              </a:r>
              <a:endParaRPr lang="en-US" altLang="ja-JP" sz="900" b="1" dirty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6" name="テキスト ボックス 56"/>
            <p:cNvSpPr txBox="1">
              <a:spLocks noChangeArrowheads="1"/>
            </p:cNvSpPr>
            <p:nvPr/>
          </p:nvSpPr>
          <p:spPr bwMode="auto">
            <a:xfrm>
              <a:off x="4234842" y="1102487"/>
              <a:ext cx="1049851" cy="39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105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WV-Q124</a:t>
              </a: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(Fine silver)</a:t>
              </a:r>
              <a:endParaRPr lang="en-US" altLang="ja-JP" sz="900" b="1" dirty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4283884" y="1121140"/>
              <a:ext cx="1910311" cy="983670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sp>
        <p:nvSpPr>
          <p:cNvPr id="17" name="下矢印 16"/>
          <p:cNvSpPr/>
          <p:nvPr/>
        </p:nvSpPr>
        <p:spPr>
          <a:xfrm rot="3241501">
            <a:off x="759046" y="2146598"/>
            <a:ext cx="326303" cy="357180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下矢印 96"/>
          <p:cNvSpPr/>
          <p:nvPr/>
        </p:nvSpPr>
        <p:spPr>
          <a:xfrm>
            <a:off x="2080744" y="2163165"/>
            <a:ext cx="326303" cy="357180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下矢印 97"/>
          <p:cNvSpPr/>
          <p:nvPr/>
        </p:nvSpPr>
        <p:spPr>
          <a:xfrm rot="5400000" flipV="1">
            <a:off x="3530149" y="1309056"/>
            <a:ext cx="326303" cy="660162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6018233" y="2243047"/>
            <a:ext cx="1498153" cy="1145049"/>
            <a:chOff x="6066722" y="2291536"/>
            <a:chExt cx="1498153" cy="1145049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6066722" y="2291536"/>
              <a:ext cx="1498153" cy="1109262"/>
              <a:chOff x="3870883" y="2131383"/>
              <a:chExt cx="1786846" cy="1393706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3083" y="2820341"/>
                <a:ext cx="685440" cy="704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3870883" y="2131383"/>
                <a:ext cx="1786846" cy="386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Ceiling mount</a:t>
                </a:r>
              </a:p>
            </p:txBody>
          </p:sp>
          <p:sp>
            <p:nvSpPr>
              <p:cNvPr id="83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4204943" y="2416893"/>
                <a:ext cx="1007239" cy="493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WV-Q121B</a:t>
                </a:r>
              </a:p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 (</a:t>
                </a:r>
                <a:r>
                  <a:rPr lang="en-US" altLang="ja-JP" sz="900" b="1" dirty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Light </a:t>
                </a: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silver)</a:t>
                </a:r>
              </a:p>
            </p:txBody>
          </p:sp>
        </p:grpSp>
        <p:sp>
          <p:nvSpPr>
            <p:cNvPr id="99" name="正方形/長方形 98"/>
            <p:cNvSpPr/>
            <p:nvPr/>
          </p:nvSpPr>
          <p:spPr>
            <a:xfrm>
              <a:off x="6366933" y="2557226"/>
              <a:ext cx="824380" cy="87935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sp>
        <p:nvSpPr>
          <p:cNvPr id="100" name="下矢印 99"/>
          <p:cNvSpPr/>
          <p:nvPr/>
        </p:nvSpPr>
        <p:spPr>
          <a:xfrm>
            <a:off x="4057695" y="3429922"/>
            <a:ext cx="326303" cy="253898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下矢印 100"/>
          <p:cNvSpPr/>
          <p:nvPr/>
        </p:nvSpPr>
        <p:spPr>
          <a:xfrm>
            <a:off x="5554092" y="3436585"/>
            <a:ext cx="326303" cy="253898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下矢印 101"/>
          <p:cNvSpPr/>
          <p:nvPr/>
        </p:nvSpPr>
        <p:spPr>
          <a:xfrm>
            <a:off x="4698044" y="2143249"/>
            <a:ext cx="326303" cy="205433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下矢印 102"/>
          <p:cNvSpPr/>
          <p:nvPr/>
        </p:nvSpPr>
        <p:spPr>
          <a:xfrm>
            <a:off x="6513098" y="2143249"/>
            <a:ext cx="326303" cy="205433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7517526" y="944253"/>
            <a:ext cx="1498153" cy="1256020"/>
            <a:chOff x="7488678" y="994430"/>
            <a:chExt cx="1498153" cy="125602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933" y="1650249"/>
              <a:ext cx="739497" cy="5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" name="テキスト ボックス 56"/>
            <p:cNvSpPr txBox="1">
              <a:spLocks noChangeArrowheads="1"/>
            </p:cNvSpPr>
            <p:nvPr/>
          </p:nvSpPr>
          <p:spPr bwMode="auto">
            <a:xfrm>
              <a:off x="7815502" y="1441687"/>
              <a:ext cx="844504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050" b="1" dirty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WV-Q169A</a:t>
              </a: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</a:p>
          </p:txBody>
        </p:sp>
        <p:sp>
          <p:nvSpPr>
            <p:cNvPr id="108" name="テキスト ボックス 56"/>
            <p:cNvSpPr txBox="1">
              <a:spLocks noChangeArrowheads="1"/>
            </p:cNvSpPr>
            <p:nvPr/>
          </p:nvSpPr>
          <p:spPr bwMode="auto">
            <a:xfrm>
              <a:off x="7488678" y="994430"/>
              <a:ext cx="149815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400" b="1" u="sng" dirty="0" smtClean="0">
                  <a:solidFill>
                    <a:srgbClr val="0000FF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Embedded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400" b="1" u="sng" dirty="0" smtClean="0">
                  <a:solidFill>
                    <a:srgbClr val="0000FF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ceiling mount</a:t>
              </a: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7815502" y="1474233"/>
              <a:ext cx="867413" cy="776217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7517526" y="2329781"/>
            <a:ext cx="1498153" cy="1143119"/>
            <a:chOff x="7561914" y="2329781"/>
            <a:chExt cx="1498153" cy="1143119"/>
          </a:xfrm>
        </p:grpSpPr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" t="41035" r="81438" b="9150"/>
            <a:stretch/>
          </p:blipFill>
          <p:spPr bwMode="auto">
            <a:xfrm>
              <a:off x="7900302" y="2823480"/>
              <a:ext cx="821376" cy="632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正方形/長方形 103"/>
            <p:cNvSpPr/>
            <p:nvPr/>
          </p:nvSpPr>
          <p:spPr>
            <a:xfrm>
              <a:off x="7794834" y="2585824"/>
              <a:ext cx="1032313" cy="887076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06" name="テキスト ボックス 56"/>
            <p:cNvSpPr txBox="1">
              <a:spLocks noChangeArrowheads="1"/>
            </p:cNvSpPr>
            <p:nvPr/>
          </p:nvSpPr>
          <p:spPr bwMode="auto">
            <a:xfrm>
              <a:off x="7888738" y="2524425"/>
              <a:ext cx="844504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05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WV-Q105A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05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For indoor </a:t>
              </a:r>
              <a:endParaRPr lang="en-US" altLang="ja-JP" sz="9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0" name="テキスト ボックス 56"/>
            <p:cNvSpPr txBox="1">
              <a:spLocks noChangeArrowheads="1"/>
            </p:cNvSpPr>
            <p:nvPr/>
          </p:nvSpPr>
          <p:spPr bwMode="auto">
            <a:xfrm>
              <a:off x="7561914" y="2329781"/>
              <a:ext cx="14981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1400" b="1" u="sng" dirty="0" smtClean="0">
                  <a:solidFill>
                    <a:srgbClr val="0000FF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Ceiling mount</a:t>
              </a: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3" y="2853033"/>
            <a:ext cx="962244" cy="101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正方形/長方形 110"/>
          <p:cNvSpPr/>
          <p:nvPr/>
        </p:nvSpPr>
        <p:spPr>
          <a:xfrm>
            <a:off x="2162163" y="2864027"/>
            <a:ext cx="833196" cy="1808189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</p:spTree>
    <p:extLst>
      <p:ext uri="{BB962C8B-B14F-4D97-AF65-F5344CB8AC3E}">
        <p14:creationId xmlns:p14="http://schemas.microsoft.com/office/powerpoint/2010/main" val="13303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02933" y="728546"/>
            <a:ext cx="831955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i-PRO extreme camera with high quality image capturing allows 5MP images to be obtained for evidence even under extreme conditions.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4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.265 / H.264 /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701" y="4335834"/>
            <a:ext cx="10191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814321" y="1491593"/>
            <a:ext cx="4723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5MP high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quality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resolution</a:t>
            </a:r>
          </a:p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High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sensitivity with color night vision </a:t>
            </a:r>
          </a:p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Intelligent Auto            /  Super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dynamic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120dB </a:t>
            </a:r>
          </a:p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ClearSight coating (Option)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9345" y="1574721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Visibility</a:t>
            </a:r>
            <a:endParaRPr lang="en-US" altLang="ja-JP" b="1" dirty="0" smtClean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9344" y="2617229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Compression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93799" y="2654357"/>
            <a:ext cx="5775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H.265 compression with new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smart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coding technology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9344" y="3159688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Data Security</a:t>
            </a:r>
            <a:r>
              <a:rPr kumimoji="1"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    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32740" y="3159688"/>
            <a:ext cx="4579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Secure communication with Symantec certification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9344" y="3748799"/>
            <a:ext cx="2129909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Reliability 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88462" y="3785927"/>
            <a:ext cx="5667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Vandal resistant / IP66 compliant / Anti-correction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2" y="1724666"/>
            <a:ext cx="334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99" y="2027238"/>
            <a:ext cx="334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66" y="3438836"/>
            <a:ext cx="1256388" cy="69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07" y="2534748"/>
            <a:ext cx="773685" cy="82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17" y="2904785"/>
            <a:ext cx="696982" cy="68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8179685" y="2308230"/>
            <a:ext cx="8547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WV-S2550L</a:t>
            </a:r>
            <a:endParaRPr lang="en-US" altLang="ja-JP" sz="105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126834" y="3438836"/>
            <a:ext cx="8258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WV-S2250L</a:t>
            </a:r>
            <a:endParaRPr lang="en-US" altLang="ja-JP" sz="105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8132060" y="3903977"/>
            <a:ext cx="8258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WV-S1550L</a:t>
            </a:r>
            <a:endParaRPr lang="en-US" altLang="ja-JP" sz="105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66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Accessories </a:t>
            </a:r>
            <a:endParaRPr lang="ja-JP" alt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20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143508" y="694003"/>
            <a:ext cx="8450302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spcAft>
                <a:spcPts val="0"/>
              </a:spcAft>
              <a:buNone/>
            </a:pPr>
            <a:r>
              <a:rPr kumimoji="0" lang="ja-JP" altLang="en-US" sz="20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■ </a:t>
            </a:r>
            <a:r>
              <a:rPr kumimoji="0" lang="en-US" altLang="ja-JP" sz="20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Optional </a:t>
            </a:r>
            <a:r>
              <a:rPr kumimoji="0" lang="en-US" altLang="ja-JP" sz="20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indoor dome </a:t>
            </a:r>
            <a:r>
              <a:rPr kumimoji="0" lang="en-US" altLang="ja-JP" sz="20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covers and brackets for </a:t>
            </a:r>
            <a:r>
              <a:rPr kumimoji="0" lang="en-US" altLang="ja-JP" sz="20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WV-S2250L/S1550L</a:t>
            </a:r>
            <a:endParaRPr kumimoji="0" lang="en-US" altLang="ja-JP" sz="20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6" y="1561193"/>
            <a:ext cx="906925" cy="888502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4439573" y="1304053"/>
            <a:ext cx="1034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WV-S1550L</a:t>
            </a:r>
            <a:endParaRPr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>
            <a:off x="4063408" y="1341752"/>
            <a:ext cx="0" cy="31795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552115" y="1285002"/>
            <a:ext cx="1034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WV-S2250L</a:t>
            </a:r>
            <a:endParaRPr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9" name="下矢印 38"/>
          <p:cNvSpPr/>
          <p:nvPr/>
        </p:nvSpPr>
        <p:spPr>
          <a:xfrm>
            <a:off x="915240" y="2726781"/>
            <a:ext cx="326303" cy="357180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下矢印 39"/>
          <p:cNvSpPr/>
          <p:nvPr/>
        </p:nvSpPr>
        <p:spPr>
          <a:xfrm rot="5400000" flipV="1">
            <a:off x="1764404" y="1912201"/>
            <a:ext cx="326303" cy="510573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248493" y="3064519"/>
            <a:ext cx="1659801" cy="1420794"/>
            <a:chOff x="248493" y="3064519"/>
            <a:chExt cx="1659801" cy="1420794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248493" y="3064519"/>
              <a:ext cx="1659801" cy="1334372"/>
              <a:chOff x="232995" y="2956033"/>
              <a:chExt cx="1659801" cy="1334372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232995" y="3171604"/>
                <a:ext cx="1659801" cy="1118801"/>
                <a:chOff x="2082577" y="1610911"/>
                <a:chExt cx="1659801" cy="1118801"/>
              </a:xfrm>
            </p:grpSpPr>
            <p:pic>
              <p:nvPicPr>
                <p:cNvPr id="67" name="図 6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0659" y="1985392"/>
                  <a:ext cx="1046889" cy="744320"/>
                </a:xfrm>
                <a:prstGeom prst="rect">
                  <a:avLst/>
                </a:prstGeom>
              </p:spPr>
            </p:pic>
            <p:sp>
              <p:nvSpPr>
                <p:cNvPr id="68" name="テキスト ボックス 56"/>
                <p:cNvSpPr txBox="1">
                  <a:spLocks noChangeArrowheads="1"/>
                </p:cNvSpPr>
                <p:nvPr/>
              </p:nvSpPr>
              <p:spPr bwMode="auto">
                <a:xfrm>
                  <a:off x="2082577" y="1610911"/>
                  <a:ext cx="1659801" cy="3924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 typeface="Arial" charset="0"/>
                    <a:buNone/>
                  </a:pPr>
                  <a:r>
                    <a:rPr lang="en-US" altLang="ja-JP" sz="1050" b="1" dirty="0" smtClean="0">
                      <a:solidFill>
                        <a:schemeClr val="tx2"/>
                      </a:solidFill>
                      <a:effectLst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WV-CR1S</a:t>
                  </a:r>
                </a:p>
                <a:p>
                  <a:pPr eaLnBrk="1" hangingPunct="1">
                    <a:spcBef>
                      <a:spcPct val="0"/>
                    </a:spcBef>
                    <a:buNone/>
                  </a:pPr>
                  <a:r>
                    <a:rPr lang="en-US" altLang="ja-JP" sz="900" b="1" dirty="0">
                      <a:solidFill>
                        <a:schemeClr val="tx2"/>
                      </a:solidFill>
                      <a:effectLst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Smoke </a:t>
                  </a:r>
                  <a:r>
                    <a:rPr lang="en-US" altLang="ja-JP" sz="900" b="1" dirty="0" smtClean="0">
                      <a:solidFill>
                        <a:schemeClr val="tx2"/>
                      </a:solidFill>
                      <a:effectLst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type</a:t>
                  </a:r>
                </a:p>
              </p:txBody>
            </p:sp>
          </p:grpSp>
          <p:sp>
            <p:nvSpPr>
              <p:cNvPr id="41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298782" y="2956033"/>
                <a:ext cx="152822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Dome Cover</a:t>
                </a:r>
              </a:p>
            </p:txBody>
          </p:sp>
        </p:grpSp>
        <p:sp>
          <p:nvSpPr>
            <p:cNvPr id="50" name="正方形/長方形 49"/>
            <p:cNvSpPr/>
            <p:nvPr/>
          </p:nvSpPr>
          <p:spPr>
            <a:xfrm>
              <a:off x="497215" y="3335001"/>
              <a:ext cx="1144058" cy="1150312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263663" y="1177281"/>
            <a:ext cx="1498153" cy="1483852"/>
            <a:chOff x="2263663" y="1177281"/>
            <a:chExt cx="1498153" cy="1483852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263663" y="1177281"/>
              <a:ext cx="1498153" cy="1476103"/>
              <a:chOff x="2263663" y="1177281"/>
              <a:chExt cx="1498153" cy="1476103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2504599" y="1671739"/>
                <a:ext cx="1054462" cy="981645"/>
                <a:chOff x="2628391" y="3378852"/>
                <a:chExt cx="1054462" cy="981645"/>
              </a:xfrm>
            </p:grpSpPr>
            <p:pic>
              <p:nvPicPr>
                <p:cNvPr id="65" name="図 6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391" y="3610793"/>
                  <a:ext cx="1054462" cy="749704"/>
                </a:xfrm>
                <a:prstGeom prst="rect">
                  <a:avLst/>
                </a:prstGeom>
              </p:spPr>
            </p:pic>
            <p:sp>
              <p:nvSpPr>
                <p:cNvPr id="66" name="テキスト ボックス 56"/>
                <p:cNvSpPr txBox="1">
                  <a:spLocks noChangeArrowheads="1"/>
                </p:cNvSpPr>
                <p:nvPr/>
              </p:nvSpPr>
              <p:spPr bwMode="auto">
                <a:xfrm>
                  <a:off x="2651616" y="3378852"/>
                  <a:ext cx="969830" cy="253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 typeface="Arial" charset="0"/>
                    <a:buNone/>
                  </a:pPr>
                  <a:r>
                    <a:rPr lang="en-US" altLang="ja-JP" sz="1050" b="1" dirty="0" smtClean="0">
                      <a:solidFill>
                        <a:schemeClr val="tx2"/>
                      </a:solidFill>
                      <a:effectLst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WV-Q174B</a:t>
                  </a:r>
                </a:p>
              </p:txBody>
            </p:sp>
          </p:grpSp>
          <p:sp>
            <p:nvSpPr>
              <p:cNvPr id="42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2263663" y="1177281"/>
                <a:ext cx="149815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Embedded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 ceiling mount</a:t>
                </a:r>
              </a:p>
            </p:txBody>
          </p:sp>
        </p:grpSp>
        <p:sp>
          <p:nvSpPr>
            <p:cNvPr id="51" name="正方形/長方形 50"/>
            <p:cNvSpPr/>
            <p:nvPr/>
          </p:nvSpPr>
          <p:spPr>
            <a:xfrm>
              <a:off x="2495457" y="1679488"/>
              <a:ext cx="1056440" cy="981645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2302796" y="2755377"/>
            <a:ext cx="1498153" cy="1291536"/>
            <a:chOff x="2302796" y="2755377"/>
            <a:chExt cx="1498153" cy="1291536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302796" y="2755377"/>
              <a:ext cx="1498153" cy="1243964"/>
              <a:chOff x="2380288" y="2835104"/>
              <a:chExt cx="1498153" cy="1243964"/>
            </a:xfrm>
          </p:grpSpPr>
          <p:grpSp>
            <p:nvGrpSpPr>
              <p:cNvPr id="3" name="グループ化 2"/>
              <p:cNvGrpSpPr/>
              <p:nvPr/>
            </p:nvGrpSpPr>
            <p:grpSpPr>
              <a:xfrm>
                <a:off x="2595964" y="3123443"/>
                <a:ext cx="1066800" cy="955625"/>
                <a:chOff x="665187" y="3150706"/>
                <a:chExt cx="1066800" cy="955625"/>
              </a:xfrm>
            </p:grpSpPr>
            <p:pic>
              <p:nvPicPr>
                <p:cNvPr id="63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31" t="41035" r="81438" b="9150"/>
                <a:stretch/>
              </p:blipFill>
              <p:spPr bwMode="auto">
                <a:xfrm>
                  <a:off x="665187" y="3284285"/>
                  <a:ext cx="1066800" cy="822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テキスト ボックス 56"/>
                <p:cNvSpPr txBox="1">
                  <a:spLocks noChangeArrowheads="1"/>
                </p:cNvSpPr>
                <p:nvPr/>
              </p:nvSpPr>
              <p:spPr bwMode="auto">
                <a:xfrm>
                  <a:off x="771819" y="3150706"/>
                  <a:ext cx="946524" cy="253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itchFamily="34" charset="0"/>
                      <a:ea typeface="ＭＳ Ｐゴシック" charset="-128"/>
                    </a:defRPr>
                  </a:lvl9pPr>
                </a:lstStyle>
                <a:p>
                  <a:pPr algn="l" eaLnBrk="1" hangingPunct="1">
                    <a:spcBef>
                      <a:spcPct val="0"/>
                    </a:spcBef>
                    <a:buFont typeface="Arial" charset="0"/>
                    <a:buNone/>
                  </a:pPr>
                  <a:r>
                    <a:rPr lang="en-US" altLang="ja-JP" sz="1050" b="1" dirty="0" smtClean="0">
                      <a:solidFill>
                        <a:schemeClr val="tx2"/>
                      </a:solidFill>
                      <a:effectLst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WV-Q105A</a:t>
                  </a:r>
                </a:p>
              </p:txBody>
            </p:sp>
          </p:grpSp>
          <p:sp>
            <p:nvSpPr>
              <p:cNvPr id="43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2380288" y="2835104"/>
                <a:ext cx="149815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Ceiling mount</a:t>
                </a:r>
              </a:p>
            </p:txBody>
          </p:sp>
        </p:grpSp>
        <p:sp>
          <p:nvSpPr>
            <p:cNvPr id="52" name="正方形/長方形 51"/>
            <p:cNvSpPr/>
            <p:nvPr/>
          </p:nvSpPr>
          <p:spPr>
            <a:xfrm>
              <a:off x="2470816" y="3019846"/>
              <a:ext cx="1114455" cy="1027067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246433" y="2568971"/>
            <a:ext cx="1528226" cy="1916342"/>
            <a:chOff x="4246433" y="2568971"/>
            <a:chExt cx="1528226" cy="1916342"/>
          </a:xfrm>
        </p:grpSpPr>
        <p:sp>
          <p:nvSpPr>
            <p:cNvPr id="44" name="下矢印 43"/>
            <p:cNvSpPr/>
            <p:nvPr/>
          </p:nvSpPr>
          <p:spPr>
            <a:xfrm>
              <a:off x="4823691" y="2568971"/>
              <a:ext cx="326303" cy="357180"/>
            </a:xfrm>
            <a:prstGeom prst="downArrow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717" y="3695335"/>
              <a:ext cx="709810" cy="703156"/>
            </a:xfrm>
            <a:prstGeom prst="rect">
              <a:avLst/>
            </a:prstGeom>
          </p:spPr>
        </p:pic>
        <p:sp>
          <p:nvSpPr>
            <p:cNvPr id="78" name="テキスト ボックス 56"/>
            <p:cNvSpPr txBox="1">
              <a:spLocks noChangeArrowheads="1"/>
            </p:cNvSpPr>
            <p:nvPr/>
          </p:nvSpPr>
          <p:spPr bwMode="auto">
            <a:xfrm>
              <a:off x="4486565" y="3156438"/>
              <a:ext cx="114811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105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WV-CW8CN</a:t>
              </a:r>
            </a:p>
          </p:txBody>
        </p:sp>
        <p:sp>
          <p:nvSpPr>
            <p:cNvPr id="79" name="テキスト ボックス 56"/>
            <p:cNvSpPr txBox="1">
              <a:spLocks noChangeArrowheads="1"/>
            </p:cNvSpPr>
            <p:nvPr/>
          </p:nvSpPr>
          <p:spPr bwMode="auto">
            <a:xfrm>
              <a:off x="4346587" y="3326003"/>
              <a:ext cx="14280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Clear type</a:t>
              </a: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ja-JP" sz="900" b="1" dirty="0" smtClean="0">
                  <a:solidFill>
                    <a:schemeClr val="tx2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 with ClearSight coating</a:t>
              </a:r>
            </a:p>
          </p:txBody>
        </p:sp>
        <p:sp>
          <p:nvSpPr>
            <p:cNvPr id="45" name="テキスト ボックス 56"/>
            <p:cNvSpPr txBox="1">
              <a:spLocks noChangeArrowheads="1"/>
            </p:cNvSpPr>
            <p:nvPr/>
          </p:nvSpPr>
          <p:spPr bwMode="auto">
            <a:xfrm>
              <a:off x="4246433" y="2926151"/>
              <a:ext cx="15282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ja-JP" sz="1400" b="1" u="sng" dirty="0">
                  <a:solidFill>
                    <a:srgbClr val="0000FF"/>
                  </a:solidFill>
                  <a:effectLst/>
                  <a:ea typeface="Meiryo UI" panose="020B0604030504040204" pitchFamily="50" charset="-128"/>
                  <a:cs typeface="Meiryo UI" panose="020B0604030504040204" pitchFamily="50" charset="-128"/>
                </a:rPr>
                <a:t>Front panel</a:t>
              </a: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4463024" y="3181682"/>
              <a:ext cx="1241216" cy="1303631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6420296" y="1199695"/>
            <a:ext cx="2204508" cy="1345203"/>
            <a:chOff x="3836997" y="3447238"/>
            <a:chExt cx="1895678" cy="1274910"/>
          </a:xfrm>
        </p:grpSpPr>
        <p:grpSp>
          <p:nvGrpSpPr>
            <p:cNvPr id="58" name="グループ化 57"/>
            <p:cNvGrpSpPr/>
            <p:nvPr/>
          </p:nvGrpSpPr>
          <p:grpSpPr>
            <a:xfrm>
              <a:off x="3836997" y="3447238"/>
              <a:ext cx="1895678" cy="1274910"/>
              <a:chOff x="4986879" y="3433384"/>
              <a:chExt cx="1895678" cy="1274910"/>
            </a:xfrm>
          </p:grpSpPr>
          <p:pic>
            <p:nvPicPr>
              <p:cNvPr id="60" name="Picture 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8901" y="4104014"/>
                <a:ext cx="573621" cy="604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図 6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3121" y="4104014"/>
                <a:ext cx="581748" cy="604280"/>
              </a:xfrm>
              <a:prstGeom prst="rect">
                <a:avLst/>
              </a:prstGeom>
            </p:spPr>
          </p:pic>
          <p:sp>
            <p:nvSpPr>
              <p:cNvPr id="62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4986879" y="3686803"/>
                <a:ext cx="1096638" cy="493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WV-Q188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Silver)</a:t>
                </a:r>
              </a:p>
            </p:txBody>
          </p:sp>
          <p:sp>
            <p:nvSpPr>
              <p:cNvPr id="80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5785919" y="3686803"/>
                <a:ext cx="1096638" cy="493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WV-Q182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gray)</a:t>
                </a:r>
              </a:p>
            </p:txBody>
          </p:sp>
          <p:sp>
            <p:nvSpPr>
              <p:cNvPr id="81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5180123" y="3433384"/>
                <a:ext cx="1509483" cy="38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Pole  mount</a:t>
                </a:r>
              </a:p>
            </p:txBody>
          </p:sp>
        </p:grpSp>
        <p:sp>
          <p:nvSpPr>
            <p:cNvPr id="59" name="正方形/長方形 58"/>
            <p:cNvSpPr/>
            <p:nvPr/>
          </p:nvSpPr>
          <p:spPr>
            <a:xfrm>
              <a:off x="3948545" y="3714131"/>
              <a:ext cx="1683730" cy="1008017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6476741" y="2555700"/>
            <a:ext cx="2086071" cy="1410732"/>
            <a:chOff x="5696165" y="3488252"/>
            <a:chExt cx="1936771" cy="1219015"/>
          </a:xfrm>
        </p:grpSpPr>
        <p:grpSp>
          <p:nvGrpSpPr>
            <p:cNvPr id="83" name="グループ化 82"/>
            <p:cNvGrpSpPr/>
            <p:nvPr/>
          </p:nvGrpSpPr>
          <p:grpSpPr>
            <a:xfrm>
              <a:off x="5696165" y="3488252"/>
              <a:ext cx="1936771" cy="1219015"/>
              <a:chOff x="6665945" y="3474398"/>
              <a:chExt cx="1936771" cy="1219015"/>
            </a:xfrm>
          </p:grpSpPr>
          <p:pic>
            <p:nvPicPr>
              <p:cNvPr id="85" name="図 8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5656" y="4060800"/>
                <a:ext cx="589692" cy="632613"/>
              </a:xfrm>
              <a:prstGeom prst="rect">
                <a:avLst/>
              </a:prstGeom>
            </p:spPr>
          </p:pic>
          <p:pic>
            <p:nvPicPr>
              <p:cNvPr id="86" name="Picture 9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4799" y="4060800"/>
                <a:ext cx="596410" cy="632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7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6665945" y="3696265"/>
                <a:ext cx="1096638" cy="493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WV-Q189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Silver)</a:t>
                </a:r>
              </a:p>
            </p:txBody>
          </p:sp>
          <p:sp>
            <p:nvSpPr>
              <p:cNvPr id="88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7506078" y="3696265"/>
                <a:ext cx="1096638" cy="493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105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WV-Q183</a:t>
                </a: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900" b="1" dirty="0" smtClean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(Light gray)</a:t>
                </a:r>
              </a:p>
            </p:txBody>
          </p:sp>
          <p:sp>
            <p:nvSpPr>
              <p:cNvPr id="89" name="テキスト ボックス 56"/>
              <p:cNvSpPr txBox="1">
                <a:spLocks noChangeArrowheads="1"/>
              </p:cNvSpPr>
              <p:nvPr/>
            </p:nvSpPr>
            <p:spPr bwMode="auto">
              <a:xfrm>
                <a:off x="6815084" y="3474398"/>
                <a:ext cx="1509483" cy="38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charset="0"/>
                  <a:buNone/>
                </a:pPr>
                <a:r>
                  <a:rPr lang="en-US" altLang="ja-JP" sz="1400" b="1" u="sng" dirty="0" smtClean="0">
                    <a:solidFill>
                      <a:srgbClr val="0000FF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Corner  mount</a:t>
                </a:r>
              </a:p>
            </p:txBody>
          </p:sp>
        </p:grpSp>
        <p:sp>
          <p:nvSpPr>
            <p:cNvPr id="84" name="正方形/長方形 83"/>
            <p:cNvSpPr/>
            <p:nvPr/>
          </p:nvSpPr>
          <p:spPr>
            <a:xfrm>
              <a:off x="5790676" y="3728892"/>
              <a:ext cx="1791414" cy="952575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sp>
        <p:nvSpPr>
          <p:cNvPr id="90" name="下矢印 89"/>
          <p:cNvSpPr/>
          <p:nvPr/>
        </p:nvSpPr>
        <p:spPr>
          <a:xfrm rot="5400000" flipV="1">
            <a:off x="6001858" y="1860094"/>
            <a:ext cx="326303" cy="510573"/>
          </a:xfrm>
          <a:prstGeom prst="downArrow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357" y="1553383"/>
            <a:ext cx="1084969" cy="57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91" y="1884555"/>
            <a:ext cx="1028841" cy="5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7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367720" y="826344"/>
            <a:ext cx="69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</a:rPr>
              <a:t>Those cameras are suitable under the extreme conditions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examples 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21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507" y="2504632"/>
            <a:ext cx="1795886" cy="106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C:\Users\1836832\Desktop\製作中\マルチセンサカメラ\使えそうな画像\shutterstock_3464225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198" y="3404206"/>
            <a:ext cx="1670209" cy="108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341" y="1890658"/>
            <a:ext cx="1440332" cy="93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03" y="2821887"/>
            <a:ext cx="21891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424" y="1478385"/>
            <a:ext cx="139541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-98477" y="1443831"/>
            <a:ext cx="5262943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/ Shopping mall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Public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safety (City / Highway toll / Parking gate)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Transportation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(Airport / Train / Subway)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/ Bank / Logistics /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Education</a:t>
            </a:r>
          </a:p>
          <a:p>
            <a:pPr marL="633412" algn="l">
              <a:lnSpc>
                <a:spcPct val="150000"/>
              </a:lnSpc>
              <a:spcBef>
                <a:spcPts val="300"/>
              </a:spcBef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Hospital /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Building</a:t>
            </a:r>
          </a:p>
          <a:p>
            <a:pPr marL="633412" algn="l">
              <a:lnSpc>
                <a:spcPct val="150000"/>
              </a:lnSpc>
              <a:spcBef>
                <a:spcPts val="300"/>
              </a:spcBef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</p:spTree>
    <p:extLst>
      <p:ext uri="{BB962C8B-B14F-4D97-AF65-F5344CB8AC3E}">
        <p14:creationId xmlns:p14="http://schemas.microsoft.com/office/powerpoint/2010/main" val="3691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50" y="2618072"/>
            <a:ext cx="3445438" cy="70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5MP High resolution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i-PRO Extreme 5MP camera can be monitored by 1.3 times in distance and width and 1.8 times in area than FHD.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918743"/>
            <a:ext cx="280733" cy="15180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877545" y="2537919"/>
            <a:ext cx="1500675" cy="2169545"/>
            <a:chOff x="2585835" y="3080820"/>
            <a:chExt cx="2565048" cy="361329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835" y="3080820"/>
              <a:ext cx="2219876" cy="332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スライド番号プレースホルダー 3"/>
            <p:cNvSpPr txBox="1">
              <a:spLocks/>
            </p:cNvSpPr>
            <p:nvPr/>
          </p:nvSpPr>
          <p:spPr>
            <a:xfrm>
              <a:off x="3034338" y="6394005"/>
              <a:ext cx="1315720" cy="300105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00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FHD</a:t>
              </a:r>
              <a:endPara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grpSp>
          <p:nvGrpSpPr>
            <p:cNvPr id="10" name="グループ化 9"/>
            <p:cNvGrpSpPr/>
            <p:nvPr/>
          </p:nvGrpSpPr>
          <p:grpSpPr>
            <a:xfrm>
              <a:off x="3012181" y="3561572"/>
              <a:ext cx="2138702" cy="2781097"/>
              <a:chOff x="3012181" y="3359697"/>
              <a:chExt cx="2138702" cy="2781097"/>
            </a:xfrm>
          </p:grpSpPr>
          <p:sp>
            <p:nvSpPr>
              <p:cNvPr id="11" name="二等辺三角形 10"/>
              <p:cNvSpPr/>
              <p:nvPr/>
            </p:nvSpPr>
            <p:spPr>
              <a:xfrm rot="10800000">
                <a:off x="3062470" y="3922797"/>
                <a:ext cx="1058710" cy="2217997"/>
              </a:xfrm>
              <a:prstGeom prst="triangle">
                <a:avLst/>
              </a:prstGeom>
              <a:solidFill>
                <a:srgbClr val="00B050">
                  <a:alpha val="46000"/>
                </a:srgb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/>
              <a:extLst/>
            </p:spPr>
            <p:txBody>
              <a:bodyPr wrap="none" lIns="72000" rIns="72000" rtlCol="0" anchor="ctr"/>
              <a:lstStyle/>
              <a:p>
                <a:pPr algn="ctr" defTabSz="3619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cxnSp>
            <p:nvCxnSpPr>
              <p:cNvPr id="12" name="直線矢印コネクタ 11"/>
              <p:cNvCxnSpPr>
                <a:stCxn id="11" idx="0"/>
                <a:endCxn id="11" idx="3"/>
              </p:cNvCxnSpPr>
              <p:nvPr/>
            </p:nvCxnSpPr>
            <p:spPr>
              <a:xfrm flipV="1">
                <a:off x="3591825" y="3922797"/>
                <a:ext cx="0" cy="221799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スライド番号プレースホルダー 3"/>
              <p:cNvSpPr txBox="1">
                <a:spLocks/>
              </p:cNvSpPr>
              <p:nvPr/>
            </p:nvSpPr>
            <p:spPr>
              <a:xfrm>
                <a:off x="3499567" y="4636243"/>
                <a:ext cx="1651316" cy="395552"/>
              </a:xfrm>
              <a:prstGeom prst="rect">
                <a:avLst/>
              </a:prstGeom>
            </p:spPr>
            <p:txBody>
              <a:bodyPr vert="horz" lIns="91398" tIns="45699" rIns="91398" bIns="45699" rtlCol="0" anchor="ctr"/>
              <a:lstStyle>
                <a:defPPr>
                  <a:defRPr lang="ja-JP"/>
                </a:defPPr>
                <a:lvl1pPr marL="0" algn="r" defTabSz="914400" rtl="0" eaLnBrk="1" latinLnBrk="0" hangingPunct="1">
                  <a:defRPr kumimoji="1" sz="1200" b="1" kern="12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600" dirty="0" smtClean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180 ft</a:t>
                </a:r>
                <a:endParaRPr lang="en-US" sz="1600" dirty="0">
                  <a:solidFill>
                    <a:srgbClr val="FFC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スライド番号プレースホルダー 3"/>
              <p:cNvSpPr txBox="1">
                <a:spLocks/>
              </p:cNvSpPr>
              <p:nvPr/>
            </p:nvSpPr>
            <p:spPr>
              <a:xfrm>
                <a:off x="3034260" y="3359697"/>
                <a:ext cx="1243438" cy="395552"/>
              </a:xfrm>
              <a:prstGeom prst="rect">
                <a:avLst/>
              </a:prstGeom>
            </p:spPr>
            <p:txBody>
              <a:bodyPr vert="horz" lIns="91398" tIns="45699" rIns="91398" bIns="45699" rtlCol="0" anchor="ctr"/>
              <a:lstStyle>
                <a:defPPr>
                  <a:defRPr lang="ja-JP"/>
                </a:defPPr>
                <a:lvl1pPr marL="0" algn="r" defTabSz="914400" rtl="0" eaLnBrk="1" latinLnBrk="0" hangingPunct="1">
                  <a:defRPr kumimoji="1" sz="1200" b="1" kern="12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600" dirty="0" smtClean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97 ft</a:t>
                </a:r>
                <a:endParaRPr lang="en-US" sz="1600" dirty="0">
                  <a:solidFill>
                    <a:srgbClr val="FFC0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 flipH="1">
                <a:off x="3012181" y="3882158"/>
                <a:ext cx="1108999" cy="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arrow" w="med" len="med"/>
                <a:tailEnd type="arrow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グループ化 16"/>
          <p:cNvGrpSpPr/>
          <p:nvPr/>
        </p:nvGrpSpPr>
        <p:grpSpPr>
          <a:xfrm>
            <a:off x="4088489" y="2184394"/>
            <a:ext cx="1575713" cy="2552081"/>
            <a:chOff x="5778346" y="2452315"/>
            <a:chExt cx="2704249" cy="429588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346" y="3080820"/>
              <a:ext cx="2219876" cy="332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スライド番号プレースホルダー 3"/>
            <p:cNvSpPr txBox="1">
              <a:spLocks/>
            </p:cNvSpPr>
            <p:nvPr/>
          </p:nvSpPr>
          <p:spPr>
            <a:xfrm>
              <a:off x="6316593" y="6395139"/>
              <a:ext cx="1187217" cy="353061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000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5MP</a:t>
              </a:r>
              <a:endParaRPr lang="en-US" sz="2000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6059348" y="2452315"/>
              <a:ext cx="2423247" cy="3907827"/>
              <a:chOff x="6059348" y="2250440"/>
              <a:chExt cx="2423247" cy="3907827"/>
            </a:xfrm>
          </p:grpSpPr>
          <p:sp>
            <p:nvSpPr>
              <p:cNvPr id="22" name="二等辺三角形 21"/>
              <p:cNvSpPr/>
              <p:nvPr/>
            </p:nvSpPr>
            <p:spPr>
              <a:xfrm rot="10800000">
                <a:off x="6059348" y="2831268"/>
                <a:ext cx="1543572" cy="3326998"/>
              </a:xfrm>
              <a:prstGeom prst="triangle">
                <a:avLst/>
              </a:prstGeom>
              <a:solidFill>
                <a:srgbClr val="00B050">
                  <a:alpha val="46000"/>
                </a:srgb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/>
              <a:extLst/>
            </p:spPr>
            <p:txBody>
              <a:bodyPr wrap="none" lIns="72000" rIns="72000" rtlCol="0" anchor="ctr"/>
              <a:lstStyle/>
              <a:p>
                <a:pPr algn="ctr" defTabSz="3619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cxnSp>
            <p:nvCxnSpPr>
              <p:cNvPr id="23" name="直線矢印コネクタ 22"/>
              <p:cNvCxnSpPr>
                <a:endCxn id="22" idx="3"/>
              </p:cNvCxnSpPr>
              <p:nvPr/>
            </p:nvCxnSpPr>
            <p:spPr>
              <a:xfrm flipV="1">
                <a:off x="6831132" y="2831268"/>
                <a:ext cx="2" cy="3326999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グループ化 23"/>
              <p:cNvGrpSpPr/>
              <p:nvPr/>
            </p:nvGrpSpPr>
            <p:grpSpPr>
              <a:xfrm>
                <a:off x="6059348" y="2250440"/>
                <a:ext cx="2423247" cy="2120955"/>
                <a:chOff x="6059348" y="2250440"/>
                <a:chExt cx="2423247" cy="2120955"/>
              </a:xfrm>
            </p:grpSpPr>
            <p:sp>
              <p:nvSpPr>
                <p:cNvPr id="25" name="スライド番号プレースホルダー 3"/>
                <p:cNvSpPr txBox="1">
                  <a:spLocks/>
                </p:cNvSpPr>
                <p:nvPr/>
              </p:nvSpPr>
              <p:spPr>
                <a:xfrm>
                  <a:off x="6826907" y="3975844"/>
                  <a:ext cx="1655688" cy="395551"/>
                </a:xfrm>
                <a:prstGeom prst="rect">
                  <a:avLst/>
                </a:prstGeom>
              </p:spPr>
              <p:txBody>
                <a:bodyPr vert="horz" lIns="91398" tIns="45699" rIns="91398" bIns="45699" rtlCol="0" anchor="ctr"/>
                <a:lstStyle>
                  <a:defPPr>
                    <a:defRPr lang="ja-JP"/>
                  </a:defPPr>
                  <a:lvl1pPr marL="0" algn="r" defTabSz="914400" rtl="0" eaLnBrk="1" latinLnBrk="0" hangingPunct="1">
                    <a:defRPr kumimoji="1" sz="1200" b="1" kern="120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2000" dirty="0" smtClean="0">
                      <a:solidFill>
                        <a:srgbClr val="FFC000"/>
                      </a:solidFill>
                      <a:latin typeface="Calibri" panose="020F0502020204030204" pitchFamily="34" charset="0"/>
                    </a:rPr>
                    <a:t>240 ft</a:t>
                  </a:r>
                  <a:endParaRPr lang="en-US" sz="2000" dirty="0">
                    <a:solidFill>
                      <a:srgbClr val="FFC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" name="スライド番号プレースホルダー 3"/>
                <p:cNvSpPr txBox="1">
                  <a:spLocks/>
                </p:cNvSpPr>
                <p:nvPr/>
              </p:nvSpPr>
              <p:spPr>
                <a:xfrm>
                  <a:off x="6069278" y="2250440"/>
                  <a:ext cx="1696442" cy="395551"/>
                </a:xfrm>
                <a:prstGeom prst="rect">
                  <a:avLst/>
                </a:prstGeom>
              </p:spPr>
              <p:txBody>
                <a:bodyPr vert="horz" lIns="91398" tIns="45699" rIns="91398" bIns="45699" rtlCol="0" anchor="ctr"/>
                <a:lstStyle>
                  <a:defPPr>
                    <a:defRPr lang="ja-JP"/>
                  </a:defPPr>
                  <a:lvl1pPr marL="0" algn="r" defTabSz="914400" rtl="0" eaLnBrk="1" latinLnBrk="0" hangingPunct="1">
                    <a:defRPr kumimoji="1" sz="1200" b="1" kern="120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2000" dirty="0" smtClean="0">
                      <a:solidFill>
                        <a:srgbClr val="FFC000"/>
                      </a:solidFill>
                      <a:effectLst/>
                      <a:latin typeface="Calibri" panose="020F0502020204030204" pitchFamily="34" charset="0"/>
                    </a:rPr>
                    <a:t>130 ft</a:t>
                  </a:r>
                  <a:endParaRPr lang="en-US" sz="2000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7" name="直線矢印コネクタ 26"/>
                <p:cNvCxnSpPr/>
                <p:nvPr/>
              </p:nvCxnSpPr>
              <p:spPr>
                <a:xfrm flipH="1" flipV="1">
                  <a:off x="6059348" y="2748480"/>
                  <a:ext cx="1543572" cy="17472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headEnd type="arrow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8" name="グループ化 27"/>
          <p:cNvGrpSpPr/>
          <p:nvPr/>
        </p:nvGrpSpPr>
        <p:grpSpPr>
          <a:xfrm>
            <a:off x="6566426" y="1609540"/>
            <a:ext cx="1485375" cy="3119646"/>
            <a:chOff x="8846757" y="1409699"/>
            <a:chExt cx="2562205" cy="5338321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6757" y="3080820"/>
              <a:ext cx="2219876" cy="332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スライド番号プレースホルダー 3"/>
            <p:cNvSpPr txBox="1">
              <a:spLocks/>
            </p:cNvSpPr>
            <p:nvPr/>
          </p:nvSpPr>
          <p:spPr>
            <a:xfrm>
              <a:off x="9290829" y="6352468"/>
              <a:ext cx="1315720" cy="395552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00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4K</a:t>
              </a:r>
              <a:endPara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grpSp>
          <p:nvGrpSpPr>
            <p:cNvPr id="32" name="グループ化 31"/>
            <p:cNvGrpSpPr/>
            <p:nvPr/>
          </p:nvGrpSpPr>
          <p:grpSpPr>
            <a:xfrm>
              <a:off x="8846757" y="1409699"/>
              <a:ext cx="2562205" cy="4993210"/>
              <a:chOff x="8846757" y="1207824"/>
              <a:chExt cx="2562205" cy="4993210"/>
            </a:xfrm>
          </p:grpSpPr>
          <p:sp>
            <p:nvSpPr>
              <p:cNvPr id="33" name="二等辺三角形 32"/>
              <p:cNvSpPr/>
              <p:nvPr/>
            </p:nvSpPr>
            <p:spPr>
              <a:xfrm rot="10800000">
                <a:off x="8893241" y="1704800"/>
                <a:ext cx="2063126" cy="4435995"/>
              </a:xfrm>
              <a:prstGeom prst="triangle">
                <a:avLst/>
              </a:prstGeom>
              <a:solidFill>
                <a:srgbClr val="00B050">
                  <a:alpha val="46000"/>
                </a:srgbClr>
              </a:solidFill>
              <a:ln w="28575">
                <a:solidFill>
                  <a:schemeClr val="bg1">
                    <a:lumMod val="50000"/>
                  </a:schemeClr>
                </a:solidFill>
              </a:ln>
              <a:effectLst/>
              <a:extLst/>
            </p:spPr>
            <p:txBody>
              <a:bodyPr wrap="none" lIns="72000" rIns="72000" rtlCol="0" anchor="ctr"/>
              <a:lstStyle/>
              <a:p>
                <a:pPr algn="ctr" defTabSz="36195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cxnSp>
            <p:nvCxnSpPr>
              <p:cNvPr id="34" name="直線矢印コネクタ 33"/>
              <p:cNvCxnSpPr>
                <a:endCxn id="33" idx="3"/>
              </p:cNvCxnSpPr>
              <p:nvPr/>
            </p:nvCxnSpPr>
            <p:spPr>
              <a:xfrm flipH="1" flipV="1">
                <a:off x="9924804" y="1704800"/>
                <a:ext cx="10159" cy="4496234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スライド番号プレースホルダー 3"/>
              <p:cNvSpPr txBox="1">
                <a:spLocks/>
              </p:cNvSpPr>
              <p:nvPr/>
            </p:nvSpPr>
            <p:spPr>
              <a:xfrm>
                <a:off x="9934964" y="3375681"/>
                <a:ext cx="1473998" cy="395553"/>
              </a:xfrm>
              <a:prstGeom prst="rect">
                <a:avLst/>
              </a:prstGeom>
            </p:spPr>
            <p:txBody>
              <a:bodyPr vert="horz" lIns="91398" tIns="45699" rIns="91398" bIns="45699" rtlCol="0" anchor="ctr"/>
              <a:lstStyle>
                <a:defPPr>
                  <a:defRPr lang="ja-JP"/>
                </a:defPPr>
                <a:lvl1pPr marL="0" algn="r" defTabSz="914400" rtl="0" eaLnBrk="1" latinLnBrk="0" hangingPunct="1">
                  <a:defRPr kumimoji="1" sz="1200" b="1" kern="12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600" dirty="0" smtClean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360 ft</a:t>
                </a:r>
                <a:endParaRPr lang="en-US" sz="1600" dirty="0">
                  <a:solidFill>
                    <a:srgbClr val="FFC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スライド番号プレースホルダー 3"/>
              <p:cNvSpPr txBox="1">
                <a:spLocks/>
              </p:cNvSpPr>
              <p:nvPr/>
            </p:nvSpPr>
            <p:spPr>
              <a:xfrm>
                <a:off x="9287581" y="1207824"/>
                <a:ext cx="1318142" cy="395553"/>
              </a:xfrm>
              <a:prstGeom prst="rect">
                <a:avLst/>
              </a:prstGeom>
            </p:spPr>
            <p:txBody>
              <a:bodyPr vert="horz" lIns="91398" tIns="45699" rIns="91398" bIns="45699" rtlCol="0" anchor="ctr"/>
              <a:lstStyle>
                <a:defPPr>
                  <a:defRPr lang="ja-JP"/>
                </a:defPPr>
                <a:lvl1pPr marL="0" algn="r" defTabSz="914400" rtl="0" eaLnBrk="1" latinLnBrk="0" hangingPunct="1">
                  <a:defRPr kumimoji="1" sz="1200" b="1" kern="12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600" dirty="0" smtClean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</a:rPr>
                  <a:t>193 ft</a:t>
                </a:r>
                <a:endParaRPr lang="en-US" sz="16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cxnSp>
            <p:nvCxnSpPr>
              <p:cNvPr id="37" name="直線矢印コネクタ 36"/>
              <p:cNvCxnSpPr/>
              <p:nvPr/>
            </p:nvCxnSpPr>
            <p:spPr>
              <a:xfrm flipH="1">
                <a:off x="8846757" y="1608290"/>
                <a:ext cx="2201754" cy="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arrow" w="med" len="med"/>
                <a:tailEnd type="arrow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正方形/長方形 37"/>
          <p:cNvSpPr/>
          <p:nvPr/>
        </p:nvSpPr>
        <p:spPr>
          <a:xfrm>
            <a:off x="602012" y="1907397"/>
            <a:ext cx="1275534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Angle of view</a:t>
            </a:r>
          </a:p>
          <a:p>
            <a:r>
              <a:rPr lang="en-US" altLang="ja-JP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30-degree</a:t>
            </a:r>
            <a:endParaRPr lang="en-US" altLang="ja-JP" b="1" dirty="0">
              <a:ln w="12700">
                <a:noFill/>
                <a:prstDash val="solid"/>
              </a:ln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0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5MP High resolution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i-PRO Extreme 5MP camera can be monitored by 1.3 times in distance and width and 1.8 times in area than FHD.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4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6744176\Documents\Documents\vlcsnap-2018-06-05-09h20m44s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98" y="2226814"/>
            <a:ext cx="4222305" cy="23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194757" y="3033601"/>
            <a:ext cx="650412" cy="482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>
              <a:schemeClr val="accent1"/>
            </a:glow>
            <a:softEdge rad="190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24" name="グループ化 1023"/>
          <p:cNvGrpSpPr/>
          <p:nvPr/>
        </p:nvGrpSpPr>
        <p:grpSpPr>
          <a:xfrm>
            <a:off x="2885116" y="3314070"/>
            <a:ext cx="392740" cy="1281256"/>
            <a:chOff x="6937854" y="2973307"/>
            <a:chExt cx="392740" cy="980403"/>
          </a:xfrm>
          <a:solidFill>
            <a:schemeClr val="tx1"/>
          </a:solidFill>
        </p:grpSpPr>
        <p:sp>
          <p:nvSpPr>
            <p:cNvPr id="56" name="二等辺三角形 55"/>
            <p:cNvSpPr>
              <a:spLocks/>
            </p:cNvSpPr>
            <p:nvPr/>
          </p:nvSpPr>
          <p:spPr>
            <a:xfrm>
              <a:off x="7001775" y="2973307"/>
              <a:ext cx="264897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台形 56"/>
            <p:cNvSpPr>
              <a:spLocks/>
            </p:cNvSpPr>
            <p:nvPr/>
          </p:nvSpPr>
          <p:spPr>
            <a:xfrm>
              <a:off x="6937854" y="3099307"/>
              <a:ext cx="392740" cy="854403"/>
            </a:xfrm>
            <a:prstGeom prst="trapezoid">
              <a:avLst>
                <a:gd name="adj" fmla="val 37401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25" name="グループ化 1024"/>
          <p:cNvGrpSpPr/>
          <p:nvPr/>
        </p:nvGrpSpPr>
        <p:grpSpPr>
          <a:xfrm>
            <a:off x="2886221" y="3413736"/>
            <a:ext cx="392740" cy="1181590"/>
            <a:chOff x="6937854" y="2973310"/>
            <a:chExt cx="392740" cy="85001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9" name="二等辺三角形 98"/>
            <p:cNvSpPr>
              <a:spLocks/>
            </p:cNvSpPr>
            <p:nvPr/>
          </p:nvSpPr>
          <p:spPr>
            <a:xfrm>
              <a:off x="6975274" y="2973310"/>
              <a:ext cx="317899" cy="137033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台形 99"/>
            <p:cNvSpPr>
              <a:spLocks noChangeAspect="1"/>
            </p:cNvSpPr>
            <p:nvPr/>
          </p:nvSpPr>
          <p:spPr>
            <a:xfrm>
              <a:off x="6937854" y="3110344"/>
              <a:ext cx="392740" cy="712978"/>
            </a:xfrm>
            <a:prstGeom prst="trapezoid">
              <a:avLst>
                <a:gd name="adj" fmla="val 31355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27" name="グループ化 1026"/>
          <p:cNvGrpSpPr/>
          <p:nvPr/>
        </p:nvGrpSpPr>
        <p:grpSpPr>
          <a:xfrm>
            <a:off x="2863566" y="3494469"/>
            <a:ext cx="439402" cy="1100857"/>
            <a:chOff x="6900433" y="2978918"/>
            <a:chExt cx="471403" cy="636474"/>
          </a:xfrm>
        </p:grpSpPr>
        <p:sp>
          <p:nvSpPr>
            <p:cNvPr id="103" name="二等辺三角形 102"/>
            <p:cNvSpPr>
              <a:spLocks noChangeAspect="1"/>
            </p:cNvSpPr>
            <p:nvPr/>
          </p:nvSpPr>
          <p:spPr>
            <a:xfrm>
              <a:off x="6900433" y="2978918"/>
              <a:ext cx="471403" cy="211261"/>
            </a:xfrm>
            <a:prstGeom prst="triangle">
              <a:avLst/>
            </a:prstGeom>
            <a:gradFill>
              <a:gsLst>
                <a:gs pos="0">
                  <a:srgbClr val="87E1FF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台形 103"/>
            <p:cNvSpPr>
              <a:spLocks noChangeAspect="1"/>
            </p:cNvSpPr>
            <p:nvPr/>
          </p:nvSpPr>
          <p:spPr>
            <a:xfrm>
              <a:off x="6937853" y="3190179"/>
              <a:ext cx="392741" cy="425213"/>
            </a:xfrm>
            <a:prstGeom prst="trapezoid">
              <a:avLst>
                <a:gd name="adj" fmla="val 24168"/>
              </a:avLst>
            </a:prstGeom>
            <a:gradFill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507023" y="1865468"/>
            <a:ext cx="3788303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1600" b="1" dirty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Can visible the people and </a:t>
            </a:r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vehicles</a:t>
            </a:r>
            <a:endParaRPr lang="en-US" altLang="ja-JP" sz="1600" b="1" dirty="0">
              <a:ln w="12700">
                <a:noFill/>
                <a:prstDash val="solid"/>
              </a:ln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930911" y="1822932"/>
            <a:ext cx="854202" cy="400105"/>
          </a:xfrm>
          <a:prstGeom prst="rect">
            <a:avLst/>
          </a:prstGeom>
          <a:solidFill>
            <a:srgbClr val="0000FF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altLang="ja-JP" sz="9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Object</a:t>
            </a:r>
            <a:r>
              <a:rPr lang="ja-JP" altLang="en-US" sz="9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9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size </a:t>
            </a:r>
          </a:p>
          <a:p>
            <a:pPr algn="ctr"/>
            <a:r>
              <a:rPr lang="en-US" altLang="ja-JP" sz="900" b="1" u="sng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20 </a:t>
            </a:r>
            <a:r>
              <a:rPr lang="en-US" altLang="ja-JP" sz="900" b="1" u="sng" dirty="0" err="1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ppf</a:t>
            </a:r>
            <a:endParaRPr lang="en-US" altLang="ja-JP" sz="900" b="1" u="sng" dirty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7" name="直線コネクタ 6"/>
          <p:cNvCxnSpPr>
            <a:endCxn id="48" idx="0"/>
          </p:cNvCxnSpPr>
          <p:nvPr/>
        </p:nvCxnSpPr>
        <p:spPr>
          <a:xfrm>
            <a:off x="3083267" y="3528423"/>
            <a:ext cx="2743020" cy="29664"/>
          </a:xfrm>
          <a:prstGeom prst="line">
            <a:avLst/>
          </a:prstGeom>
          <a:ln w="38100">
            <a:solidFill>
              <a:schemeClr val="accent4"/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83267" y="3439136"/>
            <a:ext cx="4150498" cy="948"/>
          </a:xfrm>
          <a:prstGeom prst="line">
            <a:avLst/>
          </a:prstGeom>
          <a:ln w="38100">
            <a:solidFill>
              <a:schemeClr val="accent4"/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3083267" y="3314070"/>
            <a:ext cx="5388380" cy="0"/>
          </a:xfrm>
          <a:prstGeom prst="line">
            <a:avLst/>
          </a:prstGeom>
          <a:ln w="38100">
            <a:solidFill>
              <a:schemeClr val="accent4"/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>
            <a:off x="5286241" y="3558087"/>
            <a:ext cx="1185018" cy="1056979"/>
            <a:chOff x="5286241" y="3558087"/>
            <a:chExt cx="1185018" cy="105697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01" y="3792429"/>
              <a:ext cx="690758" cy="615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0" r="15484"/>
            <a:stretch/>
          </p:blipFill>
          <p:spPr bwMode="auto">
            <a:xfrm>
              <a:off x="5286241" y="3792429"/>
              <a:ext cx="451171" cy="614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スライド番号プレースホルダー 3"/>
            <p:cNvSpPr txBox="1">
              <a:spLocks/>
            </p:cNvSpPr>
            <p:nvPr/>
          </p:nvSpPr>
          <p:spPr>
            <a:xfrm>
              <a:off x="5524350" y="3558087"/>
              <a:ext cx="603873" cy="19777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900" u="sng" dirty="0" smtClean="0">
                  <a:solidFill>
                    <a:schemeClr val="tx2"/>
                  </a:solidFill>
                  <a:effectLst/>
                </a:rPr>
                <a:t>180 ft</a:t>
              </a:r>
              <a:endParaRPr lang="en-US" sz="900" u="sng" dirty="0"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1" name="スライド番号プレースホルダー 3"/>
            <p:cNvSpPr txBox="1">
              <a:spLocks/>
            </p:cNvSpPr>
            <p:nvPr/>
          </p:nvSpPr>
          <p:spPr>
            <a:xfrm>
              <a:off x="5466850" y="4417290"/>
              <a:ext cx="768100" cy="19777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700" dirty="0" smtClean="0">
                  <a:solidFill>
                    <a:schemeClr val="tx2"/>
                  </a:solidFill>
                  <a:effectLst/>
                </a:rPr>
                <a:t>FHD model</a:t>
              </a:r>
            </a:p>
            <a:p>
              <a:pPr algn="l"/>
              <a:r>
                <a:rPr lang="en-US" altLang="ja-JP" sz="700" dirty="0" smtClean="0">
                  <a:solidFill>
                    <a:schemeClr val="tx2"/>
                  </a:solidFill>
                  <a:effectLst/>
                </a:rPr>
                <a:t>WV-S2531</a:t>
              </a:r>
              <a:endParaRPr lang="en-US" sz="700" dirty="0">
                <a:solidFill>
                  <a:schemeClr val="tx2"/>
                </a:solidFill>
                <a:effectLst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6565900" y="3452784"/>
            <a:ext cx="1435100" cy="1011266"/>
            <a:chOff x="6565900" y="3452784"/>
            <a:chExt cx="1435100" cy="1011266"/>
          </a:xfrm>
        </p:grpSpPr>
        <p:sp>
          <p:nvSpPr>
            <p:cNvPr id="21" name="角丸四角形 20"/>
            <p:cNvSpPr/>
            <p:nvPr/>
          </p:nvSpPr>
          <p:spPr>
            <a:xfrm>
              <a:off x="6565900" y="3478735"/>
              <a:ext cx="1435100" cy="985315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4"/>
            <a:stretch/>
          </p:blipFill>
          <p:spPr bwMode="auto">
            <a:xfrm>
              <a:off x="7142374" y="3636355"/>
              <a:ext cx="756853" cy="549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791" y="3630928"/>
              <a:ext cx="421143" cy="553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スライド番号プレースホルダー 3"/>
            <p:cNvSpPr txBox="1">
              <a:spLocks/>
            </p:cNvSpPr>
            <p:nvPr/>
          </p:nvSpPr>
          <p:spPr>
            <a:xfrm>
              <a:off x="6898362" y="3452784"/>
              <a:ext cx="670806" cy="209802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900" u="sng" dirty="0" smtClean="0">
                  <a:solidFill>
                    <a:srgbClr val="0000FF"/>
                  </a:solidFill>
                  <a:effectLst/>
                </a:rPr>
                <a:t>240 ft</a:t>
              </a:r>
              <a:endParaRPr lang="en-US" sz="900" u="sng" dirty="0">
                <a:solidFill>
                  <a:srgbClr val="0000FF"/>
                </a:solidFill>
                <a:effectLst/>
              </a:endParaRPr>
            </a:p>
          </p:txBody>
        </p:sp>
        <p:sp>
          <p:nvSpPr>
            <p:cNvPr id="58" name="スライド番号プレースホルダー 3"/>
            <p:cNvSpPr txBox="1">
              <a:spLocks/>
            </p:cNvSpPr>
            <p:nvPr/>
          </p:nvSpPr>
          <p:spPr>
            <a:xfrm>
              <a:off x="6833841" y="4210550"/>
              <a:ext cx="833009" cy="19777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dirty="0" smtClean="0">
                  <a:solidFill>
                    <a:srgbClr val="0000FF"/>
                  </a:solidFill>
                  <a:effectLst/>
                </a:rPr>
                <a:t>5MP model</a:t>
              </a:r>
            </a:p>
            <a:p>
              <a:pPr algn="l"/>
              <a:r>
                <a:rPr lang="en-US" altLang="ja-JP" sz="800" dirty="0" smtClean="0">
                  <a:solidFill>
                    <a:srgbClr val="0000FF"/>
                  </a:solidFill>
                  <a:effectLst/>
                </a:rPr>
                <a:t>WV-S2550L</a:t>
              </a:r>
              <a:endParaRPr lang="en-US" sz="800" dirty="0">
                <a:solidFill>
                  <a:srgbClr val="0000FF"/>
                </a:solidFill>
                <a:effectLst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7659069" y="2340053"/>
            <a:ext cx="1229437" cy="974017"/>
            <a:chOff x="7659069" y="2340053"/>
            <a:chExt cx="1229437" cy="97401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0367" y="2559876"/>
              <a:ext cx="748139" cy="500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59069" y="2546845"/>
              <a:ext cx="409165" cy="513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スライド番号プレースホルダー 3"/>
            <p:cNvSpPr txBox="1">
              <a:spLocks/>
            </p:cNvSpPr>
            <p:nvPr/>
          </p:nvSpPr>
          <p:spPr>
            <a:xfrm>
              <a:off x="7899227" y="3023434"/>
              <a:ext cx="597710" cy="29063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u="sng" dirty="0" smtClean="0">
                  <a:solidFill>
                    <a:schemeClr val="tx2"/>
                  </a:solidFill>
                  <a:effectLst/>
                </a:rPr>
                <a:t>360 ft</a:t>
              </a:r>
              <a:endParaRPr lang="en-US" sz="900" u="sng" dirty="0"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61" name="スライド番号プレースホルダー 3"/>
            <p:cNvSpPr txBox="1">
              <a:spLocks/>
            </p:cNvSpPr>
            <p:nvPr/>
          </p:nvSpPr>
          <p:spPr>
            <a:xfrm>
              <a:off x="7914815" y="2340053"/>
              <a:ext cx="768100" cy="19777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700" dirty="0" smtClean="0">
                  <a:solidFill>
                    <a:schemeClr val="tx2"/>
                  </a:solidFill>
                  <a:effectLst/>
                </a:rPr>
                <a:t>4K model</a:t>
              </a:r>
            </a:p>
            <a:p>
              <a:pPr algn="l"/>
              <a:r>
                <a:rPr lang="en-US" altLang="ja-JP" sz="700" dirty="0" smtClean="0">
                  <a:solidFill>
                    <a:schemeClr val="tx2"/>
                  </a:solidFill>
                  <a:effectLst/>
                </a:rPr>
                <a:t>WV-SFV781</a:t>
              </a:r>
              <a:endParaRPr lang="en-US" sz="700" dirty="0">
                <a:solidFill>
                  <a:schemeClr val="tx2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9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5MP High resolution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i-PRO Extreme 5MP camera can be monitored by 1.3 times in distance and width and 1.8 times in area than FHD.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6744176\Documents\Documents\vlcsnap-2018-06-05-09h20m44s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98" y="2226814"/>
            <a:ext cx="4222305" cy="23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194757" y="3033601"/>
            <a:ext cx="650412" cy="482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>
              <a:schemeClr val="accent1"/>
            </a:glow>
            <a:softEdge rad="190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24" name="グループ化 1023"/>
          <p:cNvGrpSpPr/>
          <p:nvPr/>
        </p:nvGrpSpPr>
        <p:grpSpPr>
          <a:xfrm>
            <a:off x="2885116" y="3439136"/>
            <a:ext cx="392740" cy="1156189"/>
            <a:chOff x="6937854" y="2973307"/>
            <a:chExt cx="392740" cy="980403"/>
          </a:xfrm>
          <a:solidFill>
            <a:schemeClr val="tx1"/>
          </a:solidFill>
        </p:grpSpPr>
        <p:sp>
          <p:nvSpPr>
            <p:cNvPr id="56" name="二等辺三角形 55"/>
            <p:cNvSpPr>
              <a:spLocks/>
            </p:cNvSpPr>
            <p:nvPr/>
          </p:nvSpPr>
          <p:spPr>
            <a:xfrm>
              <a:off x="7001775" y="2973307"/>
              <a:ext cx="264897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台形 56"/>
            <p:cNvSpPr>
              <a:spLocks/>
            </p:cNvSpPr>
            <p:nvPr/>
          </p:nvSpPr>
          <p:spPr>
            <a:xfrm>
              <a:off x="6937854" y="3099307"/>
              <a:ext cx="392740" cy="854403"/>
            </a:xfrm>
            <a:prstGeom prst="trapezoid">
              <a:avLst>
                <a:gd name="adj" fmla="val 37401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25" name="グループ化 1024"/>
          <p:cNvGrpSpPr/>
          <p:nvPr/>
        </p:nvGrpSpPr>
        <p:grpSpPr>
          <a:xfrm>
            <a:off x="2898446" y="3636354"/>
            <a:ext cx="366080" cy="958971"/>
            <a:chOff x="6937854" y="2973310"/>
            <a:chExt cx="392740" cy="85001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9" name="二等辺三角形 98"/>
            <p:cNvSpPr>
              <a:spLocks/>
            </p:cNvSpPr>
            <p:nvPr/>
          </p:nvSpPr>
          <p:spPr>
            <a:xfrm>
              <a:off x="6975274" y="2973310"/>
              <a:ext cx="317899" cy="137033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台形 99"/>
            <p:cNvSpPr>
              <a:spLocks noChangeAspect="1"/>
            </p:cNvSpPr>
            <p:nvPr/>
          </p:nvSpPr>
          <p:spPr>
            <a:xfrm>
              <a:off x="6937854" y="3110344"/>
              <a:ext cx="392740" cy="712978"/>
            </a:xfrm>
            <a:prstGeom prst="trapezoid">
              <a:avLst>
                <a:gd name="adj" fmla="val 31355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27" name="グループ化 1026"/>
          <p:cNvGrpSpPr/>
          <p:nvPr/>
        </p:nvGrpSpPr>
        <p:grpSpPr>
          <a:xfrm>
            <a:off x="2863566" y="3841750"/>
            <a:ext cx="439402" cy="753576"/>
            <a:chOff x="6900433" y="2978918"/>
            <a:chExt cx="471403" cy="636474"/>
          </a:xfrm>
        </p:grpSpPr>
        <p:sp>
          <p:nvSpPr>
            <p:cNvPr id="103" name="二等辺三角形 102"/>
            <p:cNvSpPr>
              <a:spLocks noChangeAspect="1"/>
            </p:cNvSpPr>
            <p:nvPr/>
          </p:nvSpPr>
          <p:spPr>
            <a:xfrm>
              <a:off x="6900433" y="2978918"/>
              <a:ext cx="471403" cy="211261"/>
            </a:xfrm>
            <a:prstGeom prst="triangle">
              <a:avLst/>
            </a:prstGeom>
            <a:gradFill>
              <a:gsLst>
                <a:gs pos="0">
                  <a:srgbClr val="87E1FF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台形 103"/>
            <p:cNvSpPr>
              <a:spLocks noChangeAspect="1"/>
            </p:cNvSpPr>
            <p:nvPr/>
          </p:nvSpPr>
          <p:spPr>
            <a:xfrm>
              <a:off x="6937853" y="3190179"/>
              <a:ext cx="392741" cy="425213"/>
            </a:xfrm>
            <a:prstGeom prst="trapezoid">
              <a:avLst>
                <a:gd name="adj" fmla="val 24168"/>
              </a:avLst>
            </a:prstGeom>
            <a:gradFill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507023" y="1865468"/>
            <a:ext cx="4896827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1600" b="1" dirty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Can visible the </a:t>
            </a:r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faces and </a:t>
            </a:r>
            <a:r>
              <a:rPr lang="en-US" altLang="ja-JP" sz="1600" b="1" dirty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license plates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328702" y="1826709"/>
            <a:ext cx="854202" cy="400105"/>
          </a:xfrm>
          <a:prstGeom prst="rect">
            <a:avLst/>
          </a:prstGeom>
          <a:solidFill>
            <a:srgbClr val="0000FF"/>
          </a:solidFill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altLang="ja-JP" sz="9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Object</a:t>
            </a:r>
            <a:r>
              <a:rPr lang="ja-JP" altLang="en-US" sz="9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9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size </a:t>
            </a:r>
          </a:p>
          <a:p>
            <a:pPr algn="ctr"/>
            <a:r>
              <a:rPr lang="en-US" altLang="ja-JP" sz="900" b="1" u="sng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altLang="ja-JP" sz="900" b="1" u="sng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 </a:t>
            </a:r>
            <a:r>
              <a:rPr lang="en-US" altLang="ja-JP" sz="900" b="1" u="sng" dirty="0" err="1" smtClean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ppf</a:t>
            </a:r>
            <a:endParaRPr lang="en-US" altLang="ja-JP" sz="900" b="1" u="sng" dirty="0">
              <a:ln w="12700">
                <a:noFill/>
                <a:prstDash val="solid"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3081485" y="3858747"/>
            <a:ext cx="2743020" cy="29664"/>
          </a:xfrm>
          <a:prstGeom prst="line">
            <a:avLst/>
          </a:prstGeom>
          <a:ln w="38100">
            <a:solidFill>
              <a:schemeClr val="accent4"/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83267" y="3636354"/>
            <a:ext cx="4150498" cy="948"/>
          </a:xfrm>
          <a:prstGeom prst="line">
            <a:avLst/>
          </a:prstGeom>
          <a:ln w="38100">
            <a:solidFill>
              <a:schemeClr val="accent4"/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3074106" y="3439136"/>
            <a:ext cx="5388380" cy="0"/>
          </a:xfrm>
          <a:prstGeom prst="line">
            <a:avLst/>
          </a:prstGeom>
          <a:ln w="38100">
            <a:solidFill>
              <a:schemeClr val="accent4"/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/>
          <p:nvPr/>
        </p:nvGrpSpPr>
        <p:grpSpPr>
          <a:xfrm>
            <a:off x="5120683" y="3658718"/>
            <a:ext cx="1295357" cy="1002068"/>
            <a:chOff x="5120683" y="3658718"/>
            <a:chExt cx="1295357" cy="1002068"/>
          </a:xfrm>
        </p:grpSpPr>
        <p:sp>
          <p:nvSpPr>
            <p:cNvPr id="48" name="スライド番号プレースホルダー 3"/>
            <p:cNvSpPr txBox="1">
              <a:spLocks/>
            </p:cNvSpPr>
            <p:nvPr/>
          </p:nvSpPr>
          <p:spPr>
            <a:xfrm>
              <a:off x="5522568" y="3658718"/>
              <a:ext cx="603873" cy="19777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900" u="sng" dirty="0" smtClean="0">
                  <a:solidFill>
                    <a:schemeClr val="tx2"/>
                  </a:solidFill>
                  <a:effectLst/>
                </a:rPr>
                <a:t>90 </a:t>
              </a:r>
              <a:r>
                <a:rPr lang="en-US" altLang="ja-JP" sz="900" u="sng" dirty="0" err="1" smtClean="0">
                  <a:solidFill>
                    <a:schemeClr val="tx2"/>
                  </a:solidFill>
                  <a:effectLst/>
                </a:rPr>
                <a:t>ft</a:t>
              </a:r>
              <a:endParaRPr lang="en-US" sz="900" u="sng" dirty="0">
                <a:solidFill>
                  <a:schemeClr val="tx2"/>
                </a:solidFill>
                <a:effectLst/>
              </a:endParaRPr>
            </a:p>
          </p:txBody>
        </p:sp>
        <p:grpSp>
          <p:nvGrpSpPr>
            <p:cNvPr id="6" name="グループ化 5"/>
            <p:cNvGrpSpPr/>
            <p:nvPr/>
          </p:nvGrpSpPr>
          <p:grpSpPr>
            <a:xfrm>
              <a:off x="5120683" y="4000275"/>
              <a:ext cx="1295357" cy="660511"/>
              <a:chOff x="5080043" y="3954555"/>
              <a:chExt cx="1295357" cy="660511"/>
            </a:xfrm>
          </p:grpSpPr>
          <p:sp>
            <p:nvSpPr>
              <p:cNvPr id="51" name="スライド番号プレースホルダー 3"/>
              <p:cNvSpPr txBox="1">
                <a:spLocks/>
              </p:cNvSpPr>
              <p:nvPr/>
            </p:nvSpPr>
            <p:spPr>
              <a:xfrm>
                <a:off x="5405890" y="4417290"/>
                <a:ext cx="768100" cy="197776"/>
              </a:xfrm>
              <a:prstGeom prst="rect">
                <a:avLst/>
              </a:prstGeom>
            </p:spPr>
            <p:txBody>
              <a:bodyPr vert="horz" lIns="91398" tIns="45699" rIns="91398" bIns="45699" rtlCol="0" anchor="ctr"/>
              <a:lstStyle>
                <a:defPPr>
                  <a:defRPr lang="ja-JP"/>
                </a:defPPr>
                <a:lvl1pPr marL="0" algn="r" defTabSz="914400" rtl="0" eaLnBrk="1" latinLnBrk="0" hangingPunct="1">
                  <a:defRPr kumimoji="1" sz="1200" b="1" kern="120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ja-JP" sz="700" dirty="0" smtClean="0">
                    <a:solidFill>
                      <a:schemeClr val="tx2"/>
                    </a:solidFill>
                    <a:effectLst/>
                  </a:rPr>
                  <a:t>FHD model</a:t>
                </a:r>
              </a:p>
              <a:p>
                <a:pPr algn="l"/>
                <a:r>
                  <a:rPr lang="en-US" altLang="ja-JP" sz="700" dirty="0" smtClean="0">
                    <a:solidFill>
                      <a:schemeClr val="tx2"/>
                    </a:solidFill>
                    <a:effectLst/>
                  </a:rPr>
                  <a:t>WV-S2531</a:t>
                </a:r>
                <a:endParaRPr lang="en-US" sz="700" dirty="0">
                  <a:solidFill>
                    <a:schemeClr val="tx2"/>
                  </a:solidFill>
                  <a:effectLst/>
                </a:endParaRPr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42" t="4491" r="26911" b="72603"/>
              <a:stretch/>
            </p:blipFill>
            <p:spPr bwMode="auto">
              <a:xfrm>
                <a:off x="5080043" y="3954555"/>
                <a:ext cx="647613" cy="3957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16" t="28445" r="27169" b="29370"/>
              <a:stretch/>
            </p:blipFill>
            <p:spPr bwMode="auto">
              <a:xfrm>
                <a:off x="5791151" y="3954555"/>
                <a:ext cx="584249" cy="453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" name="グループ化 3"/>
          <p:cNvGrpSpPr/>
          <p:nvPr/>
        </p:nvGrpSpPr>
        <p:grpSpPr>
          <a:xfrm>
            <a:off x="6659155" y="3661754"/>
            <a:ext cx="1435100" cy="1011266"/>
            <a:chOff x="6565900" y="3498504"/>
            <a:chExt cx="1435100" cy="1011266"/>
          </a:xfrm>
        </p:grpSpPr>
        <p:sp>
          <p:nvSpPr>
            <p:cNvPr id="21" name="角丸四角形 20"/>
            <p:cNvSpPr/>
            <p:nvPr/>
          </p:nvSpPr>
          <p:spPr>
            <a:xfrm>
              <a:off x="6565900" y="3524455"/>
              <a:ext cx="1435100" cy="985315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スライド番号プレースホルダー 3"/>
            <p:cNvSpPr txBox="1">
              <a:spLocks/>
            </p:cNvSpPr>
            <p:nvPr/>
          </p:nvSpPr>
          <p:spPr>
            <a:xfrm>
              <a:off x="6898362" y="3498504"/>
              <a:ext cx="670806" cy="209802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900" u="sng" dirty="0" smtClean="0">
                  <a:solidFill>
                    <a:srgbClr val="0000FF"/>
                  </a:solidFill>
                  <a:effectLst/>
                </a:rPr>
                <a:t>120 ft</a:t>
              </a:r>
              <a:endParaRPr lang="en-US" sz="900" u="sng" dirty="0">
                <a:solidFill>
                  <a:srgbClr val="0000FF"/>
                </a:solidFill>
                <a:effectLst/>
              </a:endParaRPr>
            </a:p>
          </p:txBody>
        </p:sp>
        <p:sp>
          <p:nvSpPr>
            <p:cNvPr id="58" name="スライド番号プレースホルダー 3"/>
            <p:cNvSpPr txBox="1">
              <a:spLocks/>
            </p:cNvSpPr>
            <p:nvPr/>
          </p:nvSpPr>
          <p:spPr>
            <a:xfrm>
              <a:off x="6833841" y="4256270"/>
              <a:ext cx="833009" cy="19777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ja-JP" sz="800" dirty="0" smtClean="0">
                  <a:solidFill>
                    <a:srgbClr val="0000FF"/>
                  </a:solidFill>
                  <a:effectLst/>
                </a:rPr>
                <a:t>5MP model</a:t>
              </a:r>
            </a:p>
            <a:p>
              <a:pPr algn="l"/>
              <a:r>
                <a:rPr lang="en-US" altLang="ja-JP" sz="800" dirty="0" smtClean="0">
                  <a:solidFill>
                    <a:srgbClr val="0000FF"/>
                  </a:solidFill>
                  <a:effectLst/>
                </a:rPr>
                <a:t>WV-S2550L</a:t>
              </a:r>
              <a:endParaRPr lang="en-US" sz="800" dirty="0">
                <a:solidFill>
                  <a:srgbClr val="0000FF"/>
                </a:solidFill>
                <a:effectLst/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84" t="4320" r="22487" b="69558"/>
            <a:stretch/>
          </p:blipFill>
          <p:spPr bwMode="auto">
            <a:xfrm>
              <a:off x="6658980" y="3702695"/>
              <a:ext cx="478763" cy="467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42507" r="30031" b="31728"/>
            <a:stretch/>
          </p:blipFill>
          <p:spPr bwMode="auto">
            <a:xfrm>
              <a:off x="7191347" y="3734651"/>
              <a:ext cx="743756" cy="436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グループ化 7"/>
          <p:cNvGrpSpPr/>
          <p:nvPr/>
        </p:nvGrpSpPr>
        <p:grpSpPr>
          <a:xfrm>
            <a:off x="7457440" y="2497533"/>
            <a:ext cx="1437641" cy="941603"/>
            <a:chOff x="7457440" y="2497533"/>
            <a:chExt cx="1437641" cy="941603"/>
          </a:xfrm>
        </p:grpSpPr>
        <p:sp>
          <p:nvSpPr>
            <p:cNvPr id="50" name="スライド番号プレースホルダー 3"/>
            <p:cNvSpPr txBox="1">
              <a:spLocks/>
            </p:cNvSpPr>
            <p:nvPr/>
          </p:nvSpPr>
          <p:spPr>
            <a:xfrm>
              <a:off x="7763330" y="3148500"/>
              <a:ext cx="597710" cy="29063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u="sng" dirty="0" smtClean="0">
                  <a:solidFill>
                    <a:schemeClr val="tx2"/>
                  </a:solidFill>
                  <a:effectLst/>
                </a:rPr>
                <a:t>180 ft</a:t>
              </a:r>
              <a:endParaRPr lang="en-US" sz="900" u="sng" dirty="0"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61" name="スライド番号プレースホルダー 3"/>
            <p:cNvSpPr txBox="1">
              <a:spLocks/>
            </p:cNvSpPr>
            <p:nvPr/>
          </p:nvSpPr>
          <p:spPr>
            <a:xfrm>
              <a:off x="7710205" y="2497533"/>
              <a:ext cx="768100" cy="197776"/>
            </a:xfrm>
            <a:prstGeom prst="rect">
              <a:avLst/>
            </a:prstGeom>
          </p:spPr>
          <p:txBody>
            <a:bodyPr vert="horz" lIns="91398" tIns="45699" rIns="91398" bIns="45699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700" dirty="0" smtClean="0">
                  <a:solidFill>
                    <a:schemeClr val="tx2"/>
                  </a:solidFill>
                  <a:effectLst/>
                </a:rPr>
                <a:t>4K model</a:t>
              </a:r>
            </a:p>
            <a:p>
              <a:pPr algn="ctr"/>
              <a:r>
                <a:rPr lang="en-US" altLang="ja-JP" sz="700" dirty="0" smtClean="0">
                  <a:solidFill>
                    <a:schemeClr val="tx2"/>
                  </a:solidFill>
                  <a:effectLst/>
                </a:rPr>
                <a:t>WV-SFV781</a:t>
              </a:r>
              <a:endParaRPr lang="en-US" sz="700" dirty="0">
                <a:solidFill>
                  <a:schemeClr val="tx2"/>
                </a:solidFill>
                <a:effectLst/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85" r="11810" b="73762"/>
            <a:stretch/>
          </p:blipFill>
          <p:spPr bwMode="auto">
            <a:xfrm>
              <a:off x="7457440" y="2757996"/>
              <a:ext cx="594360" cy="412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1" t="31910" r="36389" b="48717"/>
            <a:stretch/>
          </p:blipFill>
          <p:spPr bwMode="auto">
            <a:xfrm>
              <a:off x="8132061" y="2753847"/>
              <a:ext cx="763020" cy="475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66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4723670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sensitivity with color night vision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43835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It shows clear color images in low light condition at night time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61" y="871131"/>
            <a:ext cx="334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2877681" y="4341109"/>
            <a:ext cx="4250722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 Under 2-5 lux </a:t>
            </a:r>
            <a:r>
              <a:rPr lang="en-US" altLang="ja-JP" sz="1600" b="1" dirty="0">
                <a:ln w="12700">
                  <a:noFill/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lighting environment</a:t>
            </a:r>
          </a:p>
        </p:txBody>
      </p:sp>
      <p:pic>
        <p:nvPicPr>
          <p:cNvPr id="5123" name="Picture 3" descr="C:\Users\6744176\Documents\Documents\vlcsnap-2018-06-03-23h07m45s9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67" y="2017570"/>
            <a:ext cx="4033209" cy="22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6744176\Documents\Documents\vlcsnap-2018-06-03-23h15m15s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9" y="2017570"/>
            <a:ext cx="4033209" cy="22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1101631" y="1585434"/>
            <a:ext cx="3285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Leading brand camera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058080" y="1585434"/>
            <a:ext cx="3479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u="sng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i-PRO Extreme camera WV-S2550L</a:t>
            </a:r>
            <a:endParaRPr lang="en-US" altLang="ja-JP" b="1" u="sng" dirty="0" smtClean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 Auto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1" y="1192021"/>
            <a:ext cx="8438353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iA-Intelligent Auto monitors scene dynamics and motion to adjust key camera settings automatically in real-time reducing distortion such as motion blur</a:t>
            </a:r>
          </a:p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 moving objects.</a:t>
            </a:r>
          </a:p>
        </p:txBody>
      </p:sp>
      <p:sp>
        <p:nvSpPr>
          <p:cNvPr id="21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7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216" y="901256"/>
            <a:ext cx="330597" cy="24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4694628" y="1915634"/>
            <a:ext cx="3842988" cy="2653302"/>
            <a:chOff x="4694628" y="1915634"/>
            <a:chExt cx="3842988" cy="2653302"/>
          </a:xfrm>
        </p:grpSpPr>
        <p:pic>
          <p:nvPicPr>
            <p:cNvPr id="6146" name="Picture 2" descr="C:\Users\6744176\Desktop\5MP\20180524_5M固定_構内撮影\IA\キャプチャー\2550_IA_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628" y="2407255"/>
              <a:ext cx="3842988" cy="2161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正方形/長方形 15"/>
            <p:cNvSpPr/>
            <p:nvPr/>
          </p:nvSpPr>
          <p:spPr>
            <a:xfrm>
              <a:off x="5058080" y="1915634"/>
              <a:ext cx="34795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i-PRO Extreme camera WV-S2550L</a:t>
              </a:r>
            </a:p>
            <a:p>
              <a:pPr algn="ctr"/>
              <a:r>
                <a:rPr lang="en-US" altLang="ja-JP" b="1" u="sng" dirty="0" err="1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iA</a:t>
              </a:r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 ON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641351" y="1915634"/>
            <a:ext cx="3808722" cy="2653078"/>
            <a:chOff x="641351" y="1915634"/>
            <a:chExt cx="3808722" cy="2653078"/>
          </a:xfrm>
        </p:grpSpPr>
        <p:pic>
          <p:nvPicPr>
            <p:cNvPr id="6148" name="Picture 4" descr="C:\Users\6744176\Desktop\5MP\20180524_5M固定_構内撮影\IA\キャプチャー\2550Off_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51" y="2426305"/>
              <a:ext cx="3808722" cy="2142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正方形/長方形 16"/>
            <p:cNvSpPr/>
            <p:nvPr/>
          </p:nvSpPr>
          <p:spPr>
            <a:xfrm>
              <a:off x="805944" y="1915634"/>
              <a:ext cx="34795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i-PRO Extreme camera WV-S2550L</a:t>
              </a:r>
            </a:p>
            <a:p>
              <a:pPr algn="ctr"/>
              <a:r>
                <a:rPr lang="en-US" altLang="ja-JP" b="1" u="sng" dirty="0" err="1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iA</a:t>
              </a:r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 OFF</a:t>
              </a:r>
            </a:p>
          </p:txBody>
        </p:sp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93" y="3843338"/>
            <a:ext cx="1395413" cy="8540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75" y="3836848"/>
            <a:ext cx="1249114" cy="86056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9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 Auto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1" y="1192021"/>
            <a:ext cx="8438353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iA-Intelligent Auto monitors scene dynamics and motion to adjust key camera settings automatically in real-time reducing distortion such as motion blur</a:t>
            </a:r>
          </a:p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 moving objects.</a:t>
            </a:r>
          </a:p>
        </p:txBody>
      </p:sp>
      <p:sp>
        <p:nvSpPr>
          <p:cNvPr id="21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216" y="901256"/>
            <a:ext cx="330597" cy="24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4694628" y="1915634"/>
            <a:ext cx="3842988" cy="2653302"/>
            <a:chOff x="4694628" y="1915634"/>
            <a:chExt cx="3842988" cy="2653302"/>
          </a:xfrm>
        </p:grpSpPr>
        <p:pic>
          <p:nvPicPr>
            <p:cNvPr id="6146" name="Picture 2" descr="C:\Users\6744176\Desktop\5MP\20180524_5M固定_構内撮影\IA\キャプチャー\2550_IA_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628" y="2407255"/>
              <a:ext cx="3842988" cy="2161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正方形/長方形 15"/>
            <p:cNvSpPr/>
            <p:nvPr/>
          </p:nvSpPr>
          <p:spPr>
            <a:xfrm>
              <a:off x="5058080" y="1915634"/>
              <a:ext cx="34795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i-PRO Extreme camera WV-S2550L</a:t>
              </a:r>
            </a:p>
            <a:p>
              <a:pPr algn="ctr"/>
              <a:r>
                <a:rPr lang="en-US" altLang="ja-JP" b="1" u="sng" dirty="0" err="1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iA</a:t>
              </a:r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 ON</a:t>
              </a:r>
            </a:p>
          </p:txBody>
        </p:sp>
      </p:grp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75" y="3836848"/>
            <a:ext cx="1249114" cy="86056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571501" y="1991834"/>
            <a:ext cx="3788302" cy="2549299"/>
            <a:chOff x="571501" y="1991834"/>
            <a:chExt cx="3788302" cy="2549299"/>
          </a:xfrm>
        </p:grpSpPr>
        <p:pic>
          <p:nvPicPr>
            <p:cNvPr id="7170" name="Picture 2" descr="C:\Users\6744176\Desktop\5MP\20180524_5M固定_構内撮影\IA\キャプチャー\3517_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1" y="2407254"/>
              <a:ext cx="3788302" cy="2133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正方形/長方形 18"/>
            <p:cNvSpPr/>
            <p:nvPr/>
          </p:nvSpPr>
          <p:spPr>
            <a:xfrm>
              <a:off x="961931" y="1991834"/>
              <a:ext cx="328543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u="sng" dirty="0" smtClean="0">
                  <a:ln w="12700">
                    <a:noFill/>
                    <a:prstDash val="solid"/>
                  </a:ln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Leading brand camera</a:t>
              </a: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3855897"/>
            <a:ext cx="1280386" cy="84151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4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>
          <a:xfrm>
            <a:off x="365760" y="3175331"/>
            <a:ext cx="3025140" cy="11647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左右矢印 24"/>
          <p:cNvSpPr/>
          <p:nvPr/>
        </p:nvSpPr>
        <p:spPr>
          <a:xfrm>
            <a:off x="1569158" y="3554855"/>
            <a:ext cx="343462" cy="217045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ClearSight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coating (Option)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1" y="1192021"/>
            <a:ext cx="8438353" cy="494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specially coated (ClearSight)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cover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surface resists water stains and dust accumulation, reducing the need for periodic maintenance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794" y="1753864"/>
            <a:ext cx="4732866" cy="30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80" y="3474719"/>
            <a:ext cx="489871" cy="48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1" y="3451860"/>
            <a:ext cx="1110202" cy="61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56"/>
          <p:cNvSpPr txBox="1">
            <a:spLocks noChangeArrowheads="1"/>
          </p:cNvSpPr>
          <p:nvPr/>
        </p:nvSpPr>
        <p:spPr bwMode="auto">
          <a:xfrm>
            <a:off x="510519" y="4065270"/>
            <a:ext cx="9133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WV-S1550L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365760" y="1910411"/>
            <a:ext cx="3025140" cy="11647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2131018"/>
            <a:ext cx="765069" cy="5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66" y="2193607"/>
            <a:ext cx="676143" cy="47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56"/>
          <p:cNvSpPr txBox="1">
            <a:spLocks noChangeArrowheads="1"/>
          </p:cNvSpPr>
          <p:nvPr/>
        </p:nvSpPr>
        <p:spPr bwMode="auto">
          <a:xfrm>
            <a:off x="1505379" y="2605504"/>
            <a:ext cx="10709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ja-JP" sz="1100" b="1" dirty="0" smtClean="0">
                <a:solidFill>
                  <a:srgbClr val="0000FF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WV-CW7SN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7" y="1984718"/>
            <a:ext cx="773685" cy="82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56"/>
          <p:cNvSpPr txBox="1">
            <a:spLocks noChangeArrowheads="1"/>
          </p:cNvSpPr>
          <p:nvPr/>
        </p:nvSpPr>
        <p:spPr bwMode="auto">
          <a:xfrm>
            <a:off x="473521" y="2798169"/>
            <a:ext cx="9133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WV-S2550L</a:t>
            </a:r>
          </a:p>
        </p:txBody>
      </p:sp>
      <p:sp>
        <p:nvSpPr>
          <p:cNvPr id="4" name="左右矢印 3"/>
          <p:cNvSpPr/>
          <p:nvPr/>
        </p:nvSpPr>
        <p:spPr>
          <a:xfrm>
            <a:off x="1355798" y="2289935"/>
            <a:ext cx="343462" cy="217045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56"/>
          <p:cNvSpPr txBox="1">
            <a:spLocks noChangeArrowheads="1"/>
          </p:cNvSpPr>
          <p:nvPr/>
        </p:nvSpPr>
        <p:spPr bwMode="auto">
          <a:xfrm>
            <a:off x="2275317" y="2606404"/>
            <a:ext cx="10709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ja-JP" sz="1100" b="1" dirty="0" smtClean="0">
                <a:solidFill>
                  <a:srgbClr val="0000FF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WV-CW7CN</a:t>
            </a:r>
          </a:p>
        </p:txBody>
      </p:sp>
      <p:sp>
        <p:nvSpPr>
          <p:cNvPr id="22" name="テキスト ボックス 56"/>
          <p:cNvSpPr txBox="1">
            <a:spLocks noChangeArrowheads="1"/>
          </p:cNvSpPr>
          <p:nvPr/>
        </p:nvSpPr>
        <p:spPr bwMode="auto">
          <a:xfrm>
            <a:off x="1889760" y="1939178"/>
            <a:ext cx="11734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Optional cover</a:t>
            </a:r>
          </a:p>
        </p:txBody>
      </p:sp>
      <p:sp>
        <p:nvSpPr>
          <p:cNvPr id="26" name="テキスト ボックス 56"/>
          <p:cNvSpPr txBox="1">
            <a:spLocks noChangeArrowheads="1"/>
          </p:cNvSpPr>
          <p:nvPr/>
        </p:nvSpPr>
        <p:spPr bwMode="auto">
          <a:xfrm>
            <a:off x="1740889" y="3960948"/>
            <a:ext cx="10709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ja-JP" sz="1100" b="1" dirty="0" smtClean="0">
                <a:solidFill>
                  <a:srgbClr val="0000FF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WV-CW8CN</a:t>
            </a:r>
          </a:p>
        </p:txBody>
      </p:sp>
      <p:sp>
        <p:nvSpPr>
          <p:cNvPr id="27" name="テキスト ボックス 56"/>
          <p:cNvSpPr txBox="1">
            <a:spLocks noChangeArrowheads="1"/>
          </p:cNvSpPr>
          <p:nvPr/>
        </p:nvSpPr>
        <p:spPr bwMode="auto">
          <a:xfrm>
            <a:off x="1729740" y="3267640"/>
            <a:ext cx="11734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ea typeface="Meiryo UI" panose="020B0604030504040204" pitchFamily="50" charset="-128"/>
                <a:cs typeface="Meiryo UI" panose="020B0604030504040204" pitchFamily="50" charset="-128"/>
              </a:rPr>
              <a:t>Optional cover</a:t>
            </a:r>
          </a:p>
        </p:txBody>
      </p:sp>
    </p:spTree>
    <p:extLst>
      <p:ext uri="{BB962C8B-B14F-4D97-AF65-F5344CB8AC3E}">
        <p14:creationId xmlns:p14="http://schemas.microsoft.com/office/powerpoint/2010/main" val="6321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1638</Words>
  <Application>Microsoft Office PowerPoint</Application>
  <PresentationFormat>画面に合わせる (16:9)</PresentationFormat>
  <Paragraphs>406</Paragraphs>
  <Slides>22</Slides>
  <Notes>9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22</vt:i4>
      </vt:variant>
    </vt:vector>
  </HeadingPairs>
  <TitlesOfParts>
    <vt:vector size="41" baseType="lpstr">
      <vt:lpstr>Arial Unicode MS</vt:lpstr>
      <vt:lpstr>CW-GB ZhongYi</vt:lpstr>
      <vt:lpstr>HGPｺﾞｼｯｸE</vt:lpstr>
      <vt:lpstr>Lucida Grande</vt:lpstr>
      <vt:lpstr>Meiryo UI</vt:lpstr>
      <vt:lpstr>ＭＳ Ｐゴシック</vt:lpstr>
      <vt:lpstr>ＭＳ Ｐ明朝</vt:lpstr>
      <vt:lpstr>メイリオ</vt:lpstr>
      <vt:lpstr>Arial</vt:lpstr>
      <vt:lpstr>Calibri</vt:lpstr>
      <vt:lpstr>Tahoma</vt:lpstr>
      <vt:lpstr>Verdana</vt:lpstr>
      <vt:lpstr>Wingdings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5MP H.265 Fixed Network Camera</vt:lpstr>
      <vt:lpstr>Concept &amp; Main Features</vt:lpstr>
      <vt:lpstr>Extreme Visibility</vt:lpstr>
      <vt:lpstr>Extreme Visibility</vt:lpstr>
      <vt:lpstr>Extreme Visibility</vt:lpstr>
      <vt:lpstr>Extreme Visibility</vt:lpstr>
      <vt:lpstr>Extreme Visibility</vt:lpstr>
      <vt:lpstr>Extreme Visibility</vt:lpstr>
      <vt:lpstr>Extreme Visibility</vt:lpstr>
      <vt:lpstr>Extreme Compression</vt:lpstr>
      <vt:lpstr>Extreme Compression</vt:lpstr>
      <vt:lpstr>Extreme Compression</vt:lpstr>
      <vt:lpstr>Extreme Data Security</vt:lpstr>
      <vt:lpstr>Extreme Reliability</vt:lpstr>
      <vt:lpstr>Extreme Reliability</vt:lpstr>
      <vt:lpstr>Extreme Reliability</vt:lpstr>
      <vt:lpstr>Optional Intelligent VMD</vt:lpstr>
      <vt:lpstr>Specifications</vt:lpstr>
      <vt:lpstr>Optional Accessories </vt:lpstr>
      <vt:lpstr>Optional Accessories </vt:lpstr>
      <vt:lpstr>Industry examples 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2019-10-04T02:13:17Z</dcterms:modified>
</cp:coreProperties>
</file>