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charts/chart2.xml" ContentType="application/vnd.openxmlformats-officedocument.drawingml.char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178" r:id="rId1"/>
    <p:sldMasterId id="2147483650" r:id="rId2"/>
    <p:sldMasterId id="2147483652" r:id="rId3"/>
    <p:sldMasterId id="2147483687" r:id="rId4"/>
    <p:sldMasterId id="2147483699" r:id="rId5"/>
    <p:sldMasterId id="2147484203" r:id="rId6"/>
  </p:sldMasterIdLst>
  <p:notesMasterIdLst>
    <p:notesMasterId r:id="rId22"/>
  </p:notesMasterIdLst>
  <p:handoutMasterIdLst>
    <p:handoutMasterId r:id="rId23"/>
  </p:handoutMasterIdLst>
  <p:sldIdLst>
    <p:sldId id="1397" r:id="rId7"/>
    <p:sldId id="1401" r:id="rId8"/>
    <p:sldId id="1393" r:id="rId9"/>
    <p:sldId id="1367" r:id="rId10"/>
    <p:sldId id="1405" r:id="rId11"/>
    <p:sldId id="1406" r:id="rId12"/>
    <p:sldId id="1384" r:id="rId13"/>
    <p:sldId id="1398" r:id="rId14"/>
    <p:sldId id="1399" r:id="rId15"/>
    <p:sldId id="1409" r:id="rId16"/>
    <p:sldId id="1400" r:id="rId17"/>
    <p:sldId id="1402" r:id="rId18"/>
    <p:sldId id="1407" r:id="rId19"/>
    <p:sldId id="1377" r:id="rId20"/>
    <p:sldId id="1404" r:id="rId21"/>
  </p:sldIdLst>
  <p:sldSz cx="9144000" cy="5143500" type="screen16x9"/>
  <p:notesSz cx="9939338" cy="6807200"/>
  <p:custDataLst>
    <p:tags r:id="rId24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HGPｺﾞｼｯｸE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5">
          <p15:clr>
            <a:srgbClr val="A4A3A4"/>
          </p15:clr>
        </p15:guide>
        <p15:guide id="2" orient="horz" pos="1769">
          <p15:clr>
            <a:srgbClr val="A4A3A4"/>
          </p15:clr>
        </p15:guide>
        <p15:guide id="3" orient="horz" pos="2486">
          <p15:clr>
            <a:srgbClr val="A4A3A4"/>
          </p15:clr>
        </p15:guide>
        <p15:guide id="4" orient="horz" pos="2249">
          <p15:clr>
            <a:srgbClr val="A4A3A4"/>
          </p15:clr>
        </p15:guide>
        <p15:guide id="5" pos="1406">
          <p15:clr>
            <a:srgbClr val="A4A3A4"/>
          </p15:clr>
        </p15:guide>
        <p15:guide id="6" pos="3315">
          <p15:clr>
            <a:srgbClr val="A4A3A4"/>
          </p15:clr>
        </p15:guide>
        <p15:guide id="7" pos="1695">
          <p15:clr>
            <a:srgbClr val="A4A3A4"/>
          </p15:clr>
        </p15:guide>
        <p15:guide id="8" pos="90">
          <p15:clr>
            <a:srgbClr val="A4A3A4"/>
          </p15:clr>
        </p15:guide>
        <p15:guide id="9" pos="5692">
          <p15:clr>
            <a:srgbClr val="A4A3A4"/>
          </p15:clr>
        </p15:guide>
        <p15:guide id="10" pos="4468">
          <p15:clr>
            <a:srgbClr val="A4A3A4"/>
          </p15:clr>
        </p15:guide>
        <p15:guide id="11" pos="2815">
          <p15:clr>
            <a:srgbClr val="A4A3A4"/>
          </p15:clr>
        </p15:guide>
        <p15:guide id="1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>
          <p15:clr>
            <a:srgbClr val="A4A3A4"/>
          </p15:clr>
        </p15:guide>
        <p15:guide id="2" pos="3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66"/>
    <a:srgbClr val="FF6600"/>
    <a:srgbClr val="FF9933"/>
    <a:srgbClr val="F4EE00"/>
    <a:srgbClr val="FFFFFF"/>
    <a:srgbClr val="4F81BD"/>
    <a:srgbClr val="9900FF"/>
    <a:srgbClr val="A8AAF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スタイル (中間)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0" autoAdjust="0"/>
    <p:restoredTop sz="94083" autoAdjust="0"/>
  </p:normalViewPr>
  <p:slideViewPr>
    <p:cSldViewPr snapToGrid="0" snapToObjects="1">
      <p:cViewPr varScale="1">
        <p:scale>
          <a:sx n="108" d="100"/>
          <a:sy n="108" d="100"/>
        </p:scale>
        <p:origin x="200" y="72"/>
      </p:cViewPr>
      <p:guideLst>
        <p:guide orient="horz" pos="685"/>
        <p:guide orient="horz" pos="1769"/>
        <p:guide orient="horz" pos="2486"/>
        <p:guide orient="horz" pos="2249"/>
        <p:guide pos="1406"/>
        <p:guide pos="3315"/>
        <p:guide pos="1695"/>
        <p:guide pos="90"/>
        <p:guide pos="5692"/>
        <p:guide pos="4468"/>
        <p:guide pos="28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288" y="-108"/>
      </p:cViewPr>
      <p:guideLst>
        <p:guide orient="horz" pos="2144"/>
        <p:guide pos="31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F-4E03-AF0A-A7903C6242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effectLst/>
          </c:spPr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24-4EFE-BD64-BFBC71EB62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overlay val="0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ja-JP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l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 defTabSz="913792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1CE3482-4769-4D04-80A4-5321F99B6E8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248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0441" y="1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880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01925" y="509588"/>
            <a:ext cx="4540250" cy="2554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4" y="3233077"/>
            <a:ext cx="7953690" cy="30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l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0441" y="6466155"/>
            <a:ext cx="4306676" cy="33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78" tIns="46089" rIns="92178" bIns="46089" numCol="1" anchor="b" anchorCtr="0" compatLnSpc="1">
            <a:prstTxWarp prst="textNoShape">
              <a:avLst/>
            </a:prstTxWarp>
          </a:bodyPr>
          <a:lstStyle>
            <a:lvl1pPr algn="r" defTabSz="922991">
              <a:defRPr sz="1200"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8E3200A-AD79-4BB1-BAB0-2A7AA18CB5F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541938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0632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Resistant</a:t>
            </a:r>
            <a:endParaRPr lang="en-US" altLang="ja-JP" sz="105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kumimoji="1" lang="en-US" altLang="ja-JP" dirty="0" smtClean="0"/>
          </a:p>
          <a:p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 angle  up to 100 degree </a:t>
            </a:r>
            <a:r>
              <a:rPr lang="ja-JP" altLang="en-US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outdoor box model.</a:t>
            </a:r>
          </a:p>
          <a:p>
            <a:endParaRPr lang="en-US" altLang="ja-JP" sz="1200" baseline="0" dirty="0" smtClean="0">
              <a:solidFill>
                <a:srgbClr val="A5002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  <a:r>
              <a:rPr lang="en-US" altLang="ja-JP" sz="1200" baseline="0" dirty="0" smtClean="0">
                <a:solidFill>
                  <a:srgbClr val="A5002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654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5488" cy="255111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49B83B-CE60-4CAF-804C-DE81A2F665A9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ja-JP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5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E3200A-AD79-4BB1-BAB0-2A7AA18CB5FF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581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97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9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24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82536021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036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5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5159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4CC3F331-BD07-44D0-A87B-27A28B17CD88}" type="datetime1">
              <a:rPr lang="en-GB" altLang="ja-JP" smtClean="0">
                <a:solidFill>
                  <a:prstClr val="white"/>
                </a:solidFill>
              </a:rPr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03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3E5-07A1-443D-8925-0604CB15F5DF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F1FB9-1CC9-44DE-BCBE-626A8E5BDC6F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6039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BE0D-1EB3-42FF-BBCD-D16F0A2DE948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30957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9FDDF73D-91B0-40ED-9FFD-CE6394BBE504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01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81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-21431"/>
            <a:ext cx="9144000" cy="486966"/>
          </a:xfrm>
        </p:spPr>
        <p:txBody>
          <a:bodyPr/>
          <a:lstStyle/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7648-CA04-443F-9A87-F004DD2F6CE3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6EFA248E-F280-4C6E-AA5A-A7441C4DD632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1797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33827-611E-4382-9B22-00BF6F075EFD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30176" y="58341"/>
            <a:ext cx="479425" cy="38048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>
              <a:defRPr/>
            </a:pPr>
            <a:fld id="{A6E0E7E4-FBC2-48A7-8C75-787729950075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849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D8CD4-BB20-4DB8-B3A4-4B3F25203C5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153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32526" y="-6267"/>
            <a:ext cx="3444052" cy="2443137"/>
            <a:chOff x="4563535" y="-458058"/>
            <a:chExt cx="4448892" cy="3155950"/>
          </a:xfrm>
        </p:grpSpPr>
        <p:pic>
          <p:nvPicPr>
            <p:cNvPr id="13" name="Picture 12" descr="big-white-B.png"/>
            <p:cNvPicPr>
              <a:picLocks noChangeAspect="1"/>
            </p:cNvPicPr>
            <p:nvPr/>
          </p:nvPicPr>
          <p:blipFill rotWithShape="1">
            <a:blip r:embed="rId2" cstate="print">
              <a:alphaModFix amt="1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14"/>
            <a:stretch/>
          </p:blipFill>
          <p:spPr>
            <a:xfrm>
              <a:off x="4563535" y="-458058"/>
              <a:ext cx="3167964" cy="3155950"/>
            </a:xfrm>
            <a:prstGeom prst="rect">
              <a:avLst/>
            </a:prstGeom>
          </p:spPr>
        </p:pic>
        <p:pic>
          <p:nvPicPr>
            <p:cNvPr id="14" name="Picture 13" descr="logo_white_stacke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69" y="923154"/>
              <a:ext cx="2932958" cy="84300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46F86-4897-DF4E-8703-AE0CEBFAA79B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73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053" y="0"/>
            <a:ext cx="9144000" cy="5143500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 descr="big-white-B.png"/>
          <p:cNvPicPr>
            <a:picLocks noChangeAspect="1"/>
          </p:cNvPicPr>
          <p:nvPr userDrawn="1"/>
        </p:nvPicPr>
        <p:blipFill rotWithShape="1"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9" b="10375"/>
          <a:stretch/>
        </p:blipFill>
        <p:spPr>
          <a:xfrm>
            <a:off x="6374581" y="613758"/>
            <a:ext cx="2769419" cy="4529742"/>
          </a:xfrm>
          <a:prstGeom prst="rect">
            <a:avLst/>
          </a:prstGeom>
        </p:spPr>
      </p:pic>
      <p:pic>
        <p:nvPicPr>
          <p:cNvPr id="16" name="Picture 15" descr="logo_white_stacked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1" y="287457"/>
            <a:ext cx="2270511" cy="65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530" y="2293574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906" y="3238986"/>
            <a:ext cx="5186761" cy="8504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801131"/>
            <a:ext cx="1349666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49AD2092-AAE0-4547-A3CE-8D4B8E38590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7" y="4799233"/>
            <a:ext cx="2190281" cy="27384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/>
            </a:lvl1pPr>
          </a:lstStyle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99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>
                <a:solidFill>
                  <a:srgbClr val="000000"/>
                </a:solidFill>
              </a:rPr>
              <a:pPr/>
              <a:t>04/10/2019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05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81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imagebackground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0" b="5148"/>
          <a:stretch/>
        </p:blipFill>
        <p:spPr>
          <a:xfrm>
            <a:off x="0" y="-3176"/>
            <a:ext cx="9148233" cy="514667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-4233" y="2643076"/>
            <a:ext cx="9148233" cy="14406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68659" y="-3176"/>
            <a:ext cx="3533022" cy="2502918"/>
            <a:chOff x="77288" y="-3176"/>
            <a:chExt cx="4486247" cy="3178216"/>
          </a:xfrm>
        </p:grpSpPr>
        <p:pic>
          <p:nvPicPr>
            <p:cNvPr id="17" name="Picture 16" descr="big-blue-B.png"/>
            <p:cNvPicPr>
              <a:picLocks noChangeAspect="1"/>
            </p:cNvPicPr>
            <p:nvPr/>
          </p:nvPicPr>
          <p:blipFill rotWithShape="1">
            <a:blip r:embed="rId3" cstate="print">
              <a:alphaModFix amt="3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55"/>
            <a:stretch/>
          </p:blipFill>
          <p:spPr>
            <a:xfrm>
              <a:off x="77288" y="-3176"/>
              <a:ext cx="3205319" cy="31782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577" y="1381212"/>
              <a:ext cx="2932958" cy="84300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04" y="2728895"/>
            <a:ext cx="6970614" cy="870641"/>
          </a:xfrm>
        </p:spPr>
        <p:txBody>
          <a:bodyPr anchor="t">
            <a:norm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1814" y="3654909"/>
            <a:ext cx="6967304" cy="4471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6066" y="4782859"/>
            <a:ext cx="134966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C5D4D6D9-FB38-1A4E-B0D2-608576C85B45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74677" y="4780961"/>
            <a:ext cx="1678601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9118" y="178689"/>
            <a:ext cx="746614" cy="273844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27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63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367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images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31093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C6D81DC4-00DA-204A-B78C-A0E52851D1FC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0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+images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1179C213-7A0D-AC48-8204-EDB4C04C4F0F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4927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5782733" y="1200150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5782733" y="2885018"/>
            <a:ext cx="3115733" cy="149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232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3AEBE78-1634-D746-AB73-EC882D4068AA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454151"/>
            <a:ext cx="4224867" cy="277918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tx2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tx2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406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45000" cy="33295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797B758E-6CBF-D04E-93B7-4D4D54077AB4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A54A0"/>
              </a:solidFill>
            </a:endParaRPr>
          </a:p>
        </p:txBody>
      </p:sp>
      <p:graphicFrame>
        <p:nvGraphicFramePr>
          <p:cNvPr id="12" name="Chart 11"/>
          <p:cNvGraphicFramePr/>
          <p:nvPr userDrawn="1">
            <p:extLst>
              <p:ext uri="{D42A27DB-BD31-4B8C-83A1-F6EECF244321}">
                <p14:modId xmlns:p14="http://schemas.microsoft.com/office/powerpoint/2010/main" val="477261290"/>
              </p:ext>
            </p:extLst>
          </p:nvPr>
        </p:nvGraphicFramePr>
        <p:xfrm>
          <a:off x="4948768" y="1200151"/>
          <a:ext cx="4061088" cy="3175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42417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9AFBF-E598-4AD7-9EE9-7EE661AFA850}" type="datetime1">
              <a:rPr lang="ja-JP" alt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2019/10/4</a:t>
            </a:fld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3078A-2DFB-4C67-89A5-FA6574DC227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28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4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85021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7192F14-DF7D-714C-BB38-2B6E42734604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 userDrawn="1"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  <p:sp>
        <p:nvSpPr>
          <p:cNvPr id="8" name="AutoShape 13"/>
          <p:cNvSpPr>
            <a:spLocks noChangeArrowheads="1"/>
          </p:cNvSpPr>
          <p:nvPr userDrawn="1"/>
        </p:nvSpPr>
        <p:spPr bwMode="auto">
          <a:xfrm>
            <a:off x="4710363" y="4893469"/>
            <a:ext cx="137753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/>
              </a:rPr>
              <a:t>Preliminary</a:t>
            </a:r>
            <a:endParaRPr lang="en-US" altLang="ja-JP" sz="1600" b="1" dirty="0">
              <a:solidFill>
                <a:schemeClr val="accent5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4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Blue BG. 1 row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126316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065605FA-C29A-2D44-B0FE-E52B91812C8D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Blue BG.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722568"/>
            <a:ext cx="9144000" cy="4018765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2371"/>
            <a:ext cx="9144000" cy="720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7" b="41239"/>
          <a:stretch/>
        </p:blipFill>
        <p:spPr>
          <a:xfrm>
            <a:off x="281520" y="0"/>
            <a:ext cx="1203196" cy="725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3E53F409-AE0B-B644-9230-917DDB0CC811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54A0"/>
                </a:solidFill>
              </a:defRPr>
            </a:lvl1pPr>
          </a:lstStyle>
          <a:p>
            <a:fld id="{8E8A4C40-1FD3-B245-AE86-E18962D131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22733" y="10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chemeClr val="bg1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10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2 rows of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92969" y="4801131"/>
            <a:ext cx="1416886" cy="273844"/>
          </a:xfrm>
        </p:spPr>
        <p:txBody>
          <a:bodyPr/>
          <a:lstStyle/>
          <a:p>
            <a:fld id="{AFC71ACE-69C9-CB49-A8E4-9CF08917E836}" type="datetime1">
              <a:rPr lang="en-GB" smtClean="0"/>
              <a:pPr/>
              <a:t>04/10/2019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62998" y="4801131"/>
            <a:ext cx="21913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5115" y="186953"/>
            <a:ext cx="554739" cy="273844"/>
          </a:xfrm>
          <a:prstGeom prst="rect">
            <a:avLst/>
          </a:prstGeom>
        </p:spPr>
        <p:txBody>
          <a:bodyPr/>
          <a:lstStyle/>
          <a:p>
            <a:fld id="{8E8A4C40-1FD3-B245-AE86-E18962D131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2870201"/>
            <a:ext cx="8229600" cy="1492249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A54A0"/>
                </a:solidFill>
              </a:defRPr>
            </a:lvl1pPr>
            <a:lvl2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2pPr>
            <a:lvl3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3pPr>
            <a:lvl4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4pPr>
            <a:lvl5pPr marL="271463" indent="-271463">
              <a:buSzPct val="60000"/>
              <a:buFont typeface="Wingdings" charset="2"/>
              <a:buChar char="§"/>
              <a:defRPr sz="1700">
                <a:solidFill>
                  <a:srgbClr val="0A54A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0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/>
              <a:pPr/>
              <a:t>04/10/2019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216" r:id="rId5"/>
    <p:sldLayoutId id="2147484217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218" r:id="rId14"/>
    <p:sldLayoutId id="2147484219" r:id="rId15"/>
    <p:sldLayoutId id="214748422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2053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8575" y="-16669"/>
            <a:ext cx="9172575" cy="48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0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5308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78E796B3-76FF-4DD6-91DC-98493EE5EB54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5308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40482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D7836EC-8D3A-4E9E-9F5C-95376367DEA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7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sz="3200" dirty="0"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</p:txBody>
      </p:sp>
      <p:pic>
        <p:nvPicPr>
          <p:cNvPr id="3077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1431"/>
            <a:ext cx="9144000" cy="486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30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6353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BA14B482-BBEF-4993-9F37-276F28C68DCD}" type="datetime1">
              <a:rPr lang="ja-JP" altLang="en-US"/>
              <a:pPr>
                <a:defRPr/>
              </a:pPr>
              <a:t>2019/10/4</a:t>
            </a:fld>
            <a:endParaRPr lang="en-US" altLang="ja-JP" dirty="0"/>
          </a:p>
        </p:txBody>
      </p:sp>
      <p:sp>
        <p:nvSpPr>
          <p:cNvPr id="16353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6353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0176" y="30957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en-US" altLang="ja-JP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49C2A07-3156-47DB-91E6-A102146C3EC7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6135330" y="4893469"/>
            <a:ext cx="2940409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effectLst/>
              </a:rPr>
              <a:t>Internal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62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4101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E826C5-992F-420B-B9BF-84D0C99E5D5F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385CD55-B8E1-4E94-B20E-26DC44E9AC9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410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17860"/>
            <a:ext cx="9144000" cy="48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541813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Preliminary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6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200" kern="1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200">
          <a:solidFill>
            <a:schemeClr val="bg1"/>
          </a:solidFill>
          <a:latin typeface="Arial Unicode MS" pitchFamily="50" charset="-128"/>
          <a:ea typeface="Arial Unicode MS" pitchFamily="50" charset="-128"/>
          <a:cs typeface="Arial Unicode MS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-17860"/>
            <a:ext cx="9144000" cy="483395"/>
          </a:xfrm>
          <a:prstGeom prst="rect">
            <a:avLst/>
          </a:prstGeom>
          <a:gradFill rotWithShape="1">
            <a:gsLst>
              <a:gs pos="0">
                <a:srgbClr val="000066"/>
              </a:gs>
              <a:gs pos="50000">
                <a:srgbClr val="3333FF">
                  <a:alpha val="78000"/>
                </a:srgbClr>
              </a:gs>
              <a:gs pos="100000">
                <a:srgbClr val="00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 dirty="0"/>
          </a:p>
        </p:txBody>
      </p:sp>
      <p:pic>
        <p:nvPicPr>
          <p:cNvPr id="5125" name="Picture 9" descr="i-PRO_smartHD_logo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6" y="240506"/>
            <a:ext cx="874713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0" y="-39291"/>
            <a:ext cx="9144000" cy="50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51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40A92-C534-43C8-BD0F-85081E9AB131}" type="datetime1">
              <a:rPr lang="ja-JP" altLang="en-US"/>
              <a:pPr>
                <a:defRPr/>
              </a:pPr>
              <a:t>2019/10/4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30176" y="58341"/>
            <a:ext cx="479425" cy="442035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4000" tIns="36000" rIns="54000" bIns="36000">
            <a:spAutoFit/>
          </a:bodyPr>
          <a:lstStyle>
            <a:lvl1pPr>
              <a:lnSpc>
                <a:spcPct val="120000"/>
              </a:lnSpc>
              <a:defRPr lang="ja-JP" altLang="en-US" sz="2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5767A3A-E64C-4A63-879D-8DF454474C73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4230689" y="4893469"/>
            <a:ext cx="1812925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0000FF"/>
                </a:solidFill>
                <a:effectLst/>
              </a:rPr>
              <a:t>Tentative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6103938" y="4893469"/>
            <a:ext cx="2971800" cy="188119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altLang="ja-JP" sz="1600" b="1" dirty="0">
                <a:solidFill>
                  <a:srgbClr val="FF0000"/>
                </a:solidFill>
                <a:effectLst/>
              </a:rPr>
              <a:t>Panasonic</a:t>
            </a:r>
            <a:r>
              <a:rPr lang="ja-JP" altLang="en-US" sz="1600" b="1" dirty="0">
                <a:solidFill>
                  <a:srgbClr val="FF0000"/>
                </a:solidFill>
                <a:effectLst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effectLst/>
              </a:rPr>
              <a:t>Internal use only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6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Tahoma" pitchFamily="34" charset="0"/>
          <a:ea typeface="+mj-ea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ahoma" pitchFamily="34" charset="0"/>
          <a:ea typeface="ＭＳ Ｐゴシック" pitchFamily="50" charset="-128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4731990"/>
            <a:ext cx="9144000" cy="420646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 descr="logo_white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2" y="4838172"/>
            <a:ext cx="2055929" cy="2002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2794"/>
            <a:ext cx="9144000" cy="720197"/>
          </a:xfrm>
          <a:prstGeom prst="rect">
            <a:avLst/>
          </a:prstGeom>
          <a:solidFill>
            <a:srgbClr val="0A54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print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7" b="41239"/>
          <a:stretch/>
        </p:blipFill>
        <p:spPr>
          <a:xfrm>
            <a:off x="281520" y="4359"/>
            <a:ext cx="1156953" cy="7269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2969" y="4801131"/>
            <a:ext cx="141688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ACDF3B1-9C35-274C-AEA9-F8AADF82D271}" type="datetime1">
              <a:rPr lang="en-GB" smtClean="0">
                <a:solidFill>
                  <a:prstClr val="white"/>
                </a:solidFill>
              </a:rPr>
              <a:pPr/>
              <a:t>04/10/2019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62998" y="4801131"/>
            <a:ext cx="219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93667" y="229130"/>
            <a:ext cx="41618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ED32BD-2AB6-2D40-A7A5-FA318B8F471B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5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200" kern="1200">
          <a:solidFill>
            <a:schemeClr val="bg2"/>
          </a:solidFill>
          <a:latin typeface="+mn-lt"/>
          <a:ea typeface="+mn-ea"/>
          <a:cs typeface="+mn-cs"/>
        </a:defRPr>
      </a:lvl1pPr>
      <a:lvl2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2pPr>
      <a:lvl3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3pPr>
      <a:lvl4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4pPr>
      <a:lvl5pPr marL="355600" indent="-355600" algn="l" defTabSz="457200" rtl="0" eaLnBrk="1" latinLnBrk="0" hangingPunct="1">
        <a:spcBef>
          <a:spcPct val="20000"/>
        </a:spcBef>
        <a:buSzPct val="70000"/>
        <a:buFont typeface="Wingdings" charset="2"/>
        <a:buChar char="§"/>
        <a:defRPr sz="1700" kern="1200">
          <a:solidFill>
            <a:srgbClr val="0A54A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1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co.jp/url?sa=i&amp;rct=j&amp;q=&amp;esrc=s&amp;source=images&amp;cd=&amp;cad=rja&amp;uact=8&amp;ved=0ahUKEwj2pr-alM3NAhWJmZQKHfBnDYAQjRwIBw&amp;url=https://www.amazon.com/Panasonic-Compact-Digital-Camera-Intelligent/dp/B00ATE7VJU&amp;bvm=bv.125801520,d.dGo&amp;psig=AFQjCNG3A1rbtqxvloezRF_PrXv7WQIG8A&amp;ust=1467287003427314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298504" y="2154185"/>
            <a:ext cx="4224472" cy="451856"/>
          </a:xfrm>
        </p:spPr>
        <p:txBody>
          <a:bodyPr>
            <a:noAutofit/>
          </a:bodyPr>
          <a:lstStyle/>
          <a:p>
            <a:pPr fontAlgn="base"/>
            <a:r>
              <a:rPr kumimoji="1" lang="en-US" altLang="ja-JP" sz="1600" b="1" dirty="0" smtClean="0">
                <a:latin typeface="Calibri" panose="020F0502020204030204" pitchFamily="34" charset="0"/>
              </a:rPr>
              <a:t>H.265</a:t>
            </a:r>
            <a:r>
              <a:rPr kumimoji="1" lang="ja-JP" altLang="en-US" sz="1600" b="1" dirty="0">
                <a:latin typeface="Calibri" panose="020F0502020204030204" pitchFamily="34" charset="0"/>
              </a:rPr>
              <a:t>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Outdoor PTZ Camera</a:t>
            </a:r>
            <a:endParaRPr kumimoji="1" lang="ja-JP" altLang="en-US" sz="1600" b="1" dirty="0">
              <a:latin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325330" y="2508969"/>
            <a:ext cx="6432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WV-S6530N</a:t>
            </a:r>
          </a:p>
        </p:txBody>
      </p:sp>
      <p:sp>
        <p:nvSpPr>
          <p:cNvPr id="8" name="サブタイトル 5"/>
          <p:cNvSpPr>
            <a:spLocks noGrp="1"/>
          </p:cNvSpPr>
          <p:nvPr>
            <p:ph type="subTitle" idx="1"/>
          </p:nvPr>
        </p:nvSpPr>
        <p:spPr>
          <a:xfrm>
            <a:off x="1301814" y="4223723"/>
            <a:ext cx="4260786" cy="383446"/>
          </a:xfrm>
        </p:spPr>
        <p:txBody>
          <a:bodyPr>
            <a:no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</a:rPr>
              <a:t>Panasonic </a:t>
            </a:r>
            <a:r>
              <a:rPr kumimoji="1" lang="en-US" altLang="ja-JP" sz="1600" b="1" dirty="0" err="1">
                <a:latin typeface="Calibri" panose="020F0502020204030204" pitchFamily="34" charset="0"/>
              </a:rPr>
              <a:t>i</a:t>
            </a:r>
            <a:r>
              <a:rPr kumimoji="1" lang="en-US" altLang="ja-JP" sz="1600" b="1" dirty="0">
                <a:latin typeface="Calibri" panose="020F0502020204030204" pitchFamily="34" charset="0"/>
              </a:rPr>
              <a:t>-PRO Sensing Solutions Co., </a:t>
            </a:r>
            <a:r>
              <a:rPr kumimoji="1" lang="en-US" altLang="ja-JP" sz="1600" b="1" dirty="0" smtClean="0">
                <a:latin typeface="Calibri" panose="020F0502020204030204" pitchFamily="34" charset="0"/>
              </a:rPr>
              <a:t>Ltd.</a:t>
            </a:r>
            <a:endParaRPr kumimoji="1" lang="en-US" altLang="ja-JP" sz="1600" b="1" dirty="0">
              <a:latin typeface="Calibri" panose="020F0502020204030204" pitchFamily="34" charset="0"/>
            </a:endParaRPr>
          </a:p>
        </p:txBody>
      </p:sp>
      <p:sp>
        <p:nvSpPr>
          <p:cNvPr id="9" name="サブタイトル 5"/>
          <p:cNvSpPr txBox="1">
            <a:spLocks/>
          </p:cNvSpPr>
          <p:nvPr/>
        </p:nvSpPr>
        <p:spPr>
          <a:xfrm>
            <a:off x="1362849" y="3798041"/>
            <a:ext cx="1043797" cy="338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SzPct val="70000"/>
              <a:buFont typeface="Wingdings" charset="2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kumimoji="1" lang="en-US" altLang="ja-JP" sz="1600" b="1" dirty="0" smtClean="0">
                <a:effectLst/>
                <a:latin typeface="Calibri" panose="020F0502020204030204" pitchFamily="34" charset="0"/>
              </a:rPr>
              <a:t>Ver. 1.01</a:t>
            </a:r>
            <a:endParaRPr kumimoji="0" lang="en-US" altLang="ja-JP" sz="1600" b="1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359532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Extreme Reliability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11673" y="3583446"/>
            <a:ext cx="33458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Highly impact resistant.</a:t>
            </a:r>
          </a:p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Compliant with </a:t>
            </a:r>
            <a:r>
              <a:rPr lang="nl-NL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IEC 60068-2-75 test Eh, </a:t>
            </a:r>
            <a:endParaRPr lang="nl-NL" altLang="ja-JP" b="1" dirty="0" smtClean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algn="l" eaLnBrk="1" hangingPunct="1">
              <a:buFont typeface="Wingdings" panose="05000000000000000000" pitchFamily="2" charset="2"/>
              <a:buChar char="ü"/>
            </a:pPr>
            <a:r>
              <a:rPr lang="en-US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nl-NL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nl-NL" altLang="ja-JP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 / IEC 62262 IK10.</a:t>
            </a:r>
            <a:endParaRPr lang="en-US" altLang="ja-JP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113"/>
          <p:cNvSpPr>
            <a:spLocks noChangeArrowheads="1"/>
          </p:cNvSpPr>
          <p:nvPr/>
        </p:nvSpPr>
        <p:spPr bwMode="auto">
          <a:xfrm>
            <a:off x="384892" y="3178750"/>
            <a:ext cx="35283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Vandal </a:t>
            </a: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Resistant</a:t>
            </a:r>
            <a:endParaRPr lang="en-US" altLang="ja-JP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テキスト ボックス 208"/>
          <p:cNvSpPr txBox="1">
            <a:spLocks noChangeArrowheads="1"/>
          </p:cNvSpPr>
          <p:nvPr/>
        </p:nvSpPr>
        <p:spPr bwMode="auto">
          <a:xfrm>
            <a:off x="4991371" y="1684943"/>
            <a:ext cx="31728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from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fixation at </a:t>
            </a:r>
            <a:r>
              <a:rPr lang="en-US" altLang="ja-JP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maintenance.</a:t>
            </a:r>
          </a:p>
        </p:txBody>
      </p:sp>
      <p:sp>
        <p:nvSpPr>
          <p:cNvPr id="34" name="Rectangle 113"/>
          <p:cNvSpPr>
            <a:spLocks noChangeArrowheads="1"/>
          </p:cNvSpPr>
          <p:nvPr/>
        </p:nvSpPr>
        <p:spPr bwMode="auto">
          <a:xfrm>
            <a:off x="4414068" y="1177815"/>
            <a:ext cx="405384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Salt (Corrosion)-resistant screw</a:t>
            </a:r>
          </a:p>
          <a:p>
            <a:pPr eaLnBrk="1" hangingPunct="1">
              <a:spcBef>
                <a:spcPts val="0"/>
              </a:spcBef>
            </a:pP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All the </a:t>
            </a:r>
            <a:r>
              <a:rPr lang="en-US" altLang="ja-JP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screws of the </a:t>
            </a:r>
            <a:r>
              <a:rPr lang="en-US" altLang="ja-JP" sz="16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outer) </a:t>
            </a:r>
            <a:endParaRPr lang="en-US" altLang="ja-JP" sz="12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13"/>
          <p:cNvSpPr>
            <a:spLocks noChangeArrowheads="1"/>
          </p:cNvSpPr>
          <p:nvPr/>
        </p:nvSpPr>
        <p:spPr bwMode="auto">
          <a:xfrm>
            <a:off x="323528" y="1053138"/>
            <a:ext cx="22066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ct val="5000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Durability</a:t>
            </a:r>
            <a:endParaRPr lang="en-US" altLang="ja-JP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70" descr="P115056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344" y="1888628"/>
            <a:ext cx="789711" cy="8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図 1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714" y="1823442"/>
            <a:ext cx="716070" cy="7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6223" y="1861583"/>
            <a:ext cx="1004625" cy="64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正方形/長方形 23"/>
          <p:cNvSpPr/>
          <p:nvPr/>
        </p:nvSpPr>
        <p:spPr>
          <a:xfrm>
            <a:off x="2530153" y="2527130"/>
            <a:ext cx="21758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Pan/Tilt</a:t>
            </a:r>
            <a:r>
              <a:rPr lang="ja-JP" altLang="en-US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 </a:t>
            </a:r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Gear Drive</a:t>
            </a:r>
          </a:p>
          <a:p>
            <a:r>
              <a:rPr lang="ja-JP" altLang="en-US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（</a:t>
            </a:r>
            <a:r>
              <a:rPr lang="en-US" altLang="ja-JP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No backlash mechanism</a:t>
            </a:r>
            <a:r>
              <a:rPr lang="ja-JP" altLang="en-US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）</a:t>
            </a:r>
            <a:endParaRPr lang="en-US" altLang="ja-JP" b="1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HGP創英角ｺﾞｼｯｸUB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29991" y="2690567"/>
            <a:ext cx="19357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HGP創英角ｺﾞｼｯｸUB" pitchFamily="50" charset="-128"/>
              </a:rPr>
              <a:t>Connection cable is FPC</a:t>
            </a:r>
          </a:p>
        </p:txBody>
      </p:sp>
      <p:pic>
        <p:nvPicPr>
          <p:cNvPr id="3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804134" y="1941387"/>
            <a:ext cx="290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2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Note: </a:t>
            </a:r>
            <a:r>
              <a:rPr kumimoji="1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Salt Resistant is applied </a:t>
            </a:r>
          </a:p>
          <a:p>
            <a:pPr algn="l"/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           </a:t>
            </a:r>
            <a:r>
              <a:rPr kumimoji="1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only to screws, not for whole body.</a:t>
            </a:r>
            <a:endParaRPr kumimoji="1" lang="ja-JP" altLang="en-US" sz="120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7810351" y="1404264"/>
            <a:ext cx="1277804" cy="1056209"/>
            <a:chOff x="5796136" y="1971266"/>
            <a:chExt cx="2381015" cy="1953938"/>
          </a:xfrm>
        </p:grpSpPr>
        <p:pic>
          <p:nvPicPr>
            <p:cNvPr id="26" name="図 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1971266"/>
              <a:ext cx="1242941" cy="195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直線矢印コネクタ 26"/>
            <p:cNvCxnSpPr/>
            <p:nvPr/>
          </p:nvCxnSpPr>
          <p:spPr>
            <a:xfrm flipH="1" flipV="1">
              <a:off x="7118158" y="2244256"/>
              <a:ext cx="262154" cy="10954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1" name="直線矢印コネクタ 30"/>
            <p:cNvCxnSpPr/>
            <p:nvPr/>
          </p:nvCxnSpPr>
          <p:spPr>
            <a:xfrm flipV="1">
              <a:off x="6588224" y="2245792"/>
              <a:ext cx="278851" cy="182459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2" name="直線矢印コネクタ 31"/>
            <p:cNvCxnSpPr/>
            <p:nvPr/>
          </p:nvCxnSpPr>
          <p:spPr>
            <a:xfrm>
              <a:off x="5796136" y="3181895"/>
              <a:ext cx="553471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7" name="直線矢印コネクタ 36"/>
            <p:cNvCxnSpPr/>
            <p:nvPr/>
          </p:nvCxnSpPr>
          <p:spPr>
            <a:xfrm flipH="1">
              <a:off x="7615141" y="3145891"/>
              <a:ext cx="56201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36" name="直線矢印コネクタ 35"/>
            <p:cNvCxnSpPr/>
            <p:nvPr/>
          </p:nvCxnSpPr>
          <p:spPr>
            <a:xfrm flipH="1">
              <a:off x="7128284" y="1993763"/>
              <a:ext cx="226149" cy="19107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40" name="直線矢印コネクタ 39"/>
            <p:cNvCxnSpPr/>
            <p:nvPr/>
          </p:nvCxnSpPr>
          <p:spPr>
            <a:xfrm>
              <a:off x="6588224" y="2079189"/>
              <a:ext cx="252027" cy="9459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sp>
        <p:nvSpPr>
          <p:cNvPr id="35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10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136367" y="856470"/>
            <a:ext cx="6120742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Achieves high endurance under extreme condition</a:t>
            </a:r>
          </a:p>
        </p:txBody>
      </p:sp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40"/>
          <a:stretch>
            <a:fillRect/>
          </a:stretch>
        </p:blipFill>
        <p:spPr bwMode="auto">
          <a:xfrm rot="724746">
            <a:off x="3897556" y="4010643"/>
            <a:ext cx="631130" cy="73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ectangle 113"/>
          <p:cNvSpPr>
            <a:spLocks noChangeArrowheads="1"/>
          </p:cNvSpPr>
          <p:nvPr/>
        </p:nvSpPr>
        <p:spPr bwMode="auto">
          <a:xfrm>
            <a:off x="4722650" y="2459734"/>
            <a:ext cx="20269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marL="285750" indent="-285750" algn="l" eaLnBrk="1" hangingPunct="1">
              <a:spcBef>
                <a:spcPts val="0"/>
              </a:spcBef>
              <a:buFont typeface="Wingdings" panose="05000000000000000000" pitchFamily="2" charset="2"/>
              <a:buChar char="n"/>
            </a:pPr>
            <a:r>
              <a:rPr lang="en-US" altLang="ja-JP" sz="1800" b="1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Anti-humidity</a:t>
            </a:r>
            <a:endParaRPr lang="en-US" altLang="ja-JP" sz="1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92" y="3460135"/>
            <a:ext cx="1601108" cy="120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正方形/長方形 48"/>
          <p:cNvSpPr/>
          <p:nvPr/>
        </p:nvSpPr>
        <p:spPr>
          <a:xfrm>
            <a:off x="4991371" y="2783227"/>
            <a:ext cx="441007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The built-in electrical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dehumidification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keeps the camera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dry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inside, using electrolysis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to remove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any moisture from the camera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. </a:t>
            </a: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This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anti-humidity technology is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safe and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green due to low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power</a:t>
            </a: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consumption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and no heaters or </a:t>
            </a:r>
            <a:endParaRPr lang="en-US" altLang="ja-JP" b="1" dirty="0" smtClean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mechanical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fans being used. </a:t>
            </a:r>
            <a:endParaRPr lang="ja-JP" altLang="en-US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91886" y="1285377"/>
            <a:ext cx="4001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The gear-drive support exact internal standard</a:t>
            </a:r>
          </a:p>
          <a:p>
            <a:pPr algn="l"/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and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longer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life </a:t>
            </a:r>
            <a:r>
              <a:rPr lang="en-US" altLang="ja-JP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than </a:t>
            </a:r>
            <a:r>
              <a: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belt-drive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611" y="3240369"/>
            <a:ext cx="506413" cy="79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9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Intelligent VMD</a:t>
            </a:r>
            <a:endParaRPr lang="ja-JP" alt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正方形/長方形 66"/>
          <p:cNvSpPr>
            <a:spLocks noChangeArrowheads="1"/>
          </p:cNvSpPr>
          <p:nvPr/>
        </p:nvSpPr>
        <p:spPr bwMode="auto">
          <a:xfrm>
            <a:off x="74257" y="1133501"/>
            <a:ext cx="2211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Intruder detection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cars trespassing in restricted areas. </a:t>
            </a: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64" y="1803320"/>
            <a:ext cx="1711179" cy="1041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フローチャート : 手操作入力 1"/>
          <p:cNvSpPr>
            <a:spLocks noChangeAspect="1"/>
          </p:cNvSpPr>
          <p:nvPr/>
        </p:nvSpPr>
        <p:spPr bwMode="auto">
          <a:xfrm flipH="1" flipV="1">
            <a:off x="1685821" y="1800287"/>
            <a:ext cx="411522" cy="480841"/>
          </a:xfrm>
          <a:custGeom>
            <a:avLst/>
            <a:gdLst>
              <a:gd name="T0" fmla="*/ 65329 w 10839"/>
              <a:gd name="T1" fmla="*/ 1188700 h 11325"/>
              <a:gd name="T2" fmla="*/ 2113535 w 10839"/>
              <a:gd name="T3" fmla="*/ 0 h 11325"/>
              <a:gd name="T4" fmla="*/ 2016224 w 10839"/>
              <a:gd name="T5" fmla="*/ 2472366 h 11325"/>
              <a:gd name="T6" fmla="*/ 0 w 10839"/>
              <a:gd name="T7" fmla="*/ 2469528 h 11325"/>
              <a:gd name="T8" fmla="*/ 65329 w 10839"/>
              <a:gd name="T9" fmla="*/ 1188700 h 113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589 w 10839"/>
              <a:gd name="connsiteY0" fmla="*/ 3970 h 11325"/>
              <a:gd name="connsiteX1" fmla="*/ 10838 w 10839"/>
              <a:gd name="connsiteY1" fmla="*/ 0 h 11325"/>
              <a:gd name="connsiteX2" fmla="*/ 10339 w 10839"/>
              <a:gd name="connsiteY2" fmla="*/ 11325 h 11325"/>
              <a:gd name="connsiteX3" fmla="*/ 0 w 10839"/>
              <a:gd name="connsiteY3" fmla="*/ 11312 h 11325"/>
              <a:gd name="connsiteX4" fmla="*/ 589 w 10839"/>
              <a:gd name="connsiteY4" fmla="*/ 3970 h 1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39" h="11325">
                <a:moveTo>
                  <a:pt x="589" y="3970"/>
                </a:moveTo>
                <a:cubicBezTo>
                  <a:pt x="4090" y="2155"/>
                  <a:pt x="7337" y="1815"/>
                  <a:pt x="10838" y="0"/>
                </a:cubicBezTo>
                <a:cubicBezTo>
                  <a:pt x="10867" y="3600"/>
                  <a:pt x="10310" y="7725"/>
                  <a:pt x="10339" y="11325"/>
                </a:cubicBezTo>
                <a:lnTo>
                  <a:pt x="0" y="11312"/>
                </a:lnTo>
                <a:cubicBezTo>
                  <a:pt x="30" y="9737"/>
                  <a:pt x="559" y="5545"/>
                  <a:pt x="589" y="3970"/>
                </a:cubicBezTo>
                <a:close/>
              </a:path>
            </a:pathLst>
          </a:custGeom>
          <a:solidFill>
            <a:srgbClr val="FFFF00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endParaRPr lang="ja-JP" alt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フローチャート : 手操作入力 1"/>
          <p:cNvSpPr>
            <a:spLocks noChangeAspect="1"/>
          </p:cNvSpPr>
          <p:nvPr/>
        </p:nvSpPr>
        <p:spPr bwMode="auto">
          <a:xfrm flipH="1" flipV="1">
            <a:off x="361540" y="1807248"/>
            <a:ext cx="1107187" cy="1106979"/>
          </a:xfrm>
          <a:custGeom>
            <a:avLst/>
            <a:gdLst>
              <a:gd name="T0" fmla="*/ 114986 w 10339"/>
              <a:gd name="T1" fmla="*/ 2248914 h 10801"/>
              <a:gd name="T2" fmla="*/ 4366053 w 10339"/>
              <a:gd name="T3" fmla="*/ 0 h 10801"/>
              <a:gd name="T4" fmla="*/ 4403104 w 10339"/>
              <a:gd name="T5" fmla="*/ 4278759 h 10801"/>
              <a:gd name="T6" fmla="*/ 0 w 10339"/>
              <a:gd name="T7" fmla="*/ 4273609 h 10801"/>
              <a:gd name="T8" fmla="*/ 114986 w 10339"/>
              <a:gd name="T9" fmla="*/ 2248914 h 108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90 w 10339"/>
              <a:gd name="connsiteY0" fmla="*/ 4769 h 10801"/>
              <a:gd name="connsiteX1" fmla="*/ 10252 w 10339"/>
              <a:gd name="connsiteY1" fmla="*/ 0 h 10801"/>
              <a:gd name="connsiteX2" fmla="*/ 10339 w 10339"/>
              <a:gd name="connsiteY2" fmla="*/ 10801 h 10801"/>
              <a:gd name="connsiteX3" fmla="*/ 0 w 10339"/>
              <a:gd name="connsiteY3" fmla="*/ 10788 h 10801"/>
              <a:gd name="connsiteX4" fmla="*/ 90 w 10339"/>
              <a:gd name="connsiteY4" fmla="*/ 4769 h 1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9" h="10801">
                <a:moveTo>
                  <a:pt x="90" y="4769"/>
                </a:moveTo>
                <a:cubicBezTo>
                  <a:pt x="3417" y="2877"/>
                  <a:pt x="6925" y="1892"/>
                  <a:pt x="10252" y="0"/>
                </a:cubicBezTo>
                <a:cubicBezTo>
                  <a:pt x="10281" y="3600"/>
                  <a:pt x="10310" y="7201"/>
                  <a:pt x="10339" y="10801"/>
                </a:cubicBezTo>
                <a:lnTo>
                  <a:pt x="0" y="10788"/>
                </a:lnTo>
                <a:cubicBezTo>
                  <a:pt x="30" y="9213"/>
                  <a:pt x="60" y="6344"/>
                  <a:pt x="90" y="4769"/>
                </a:cubicBezTo>
                <a:close/>
              </a:path>
            </a:pathLst>
          </a:custGeom>
          <a:solidFill>
            <a:srgbClr val="FFFF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>
              <a:defRPr/>
            </a:pPr>
            <a:endParaRPr lang="ja-JP" altLang="en-US" sz="12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正方形/長方形 70"/>
          <p:cNvSpPr>
            <a:spLocks noChangeArrowheads="1"/>
          </p:cNvSpPr>
          <p:nvPr/>
        </p:nvSpPr>
        <p:spPr bwMode="auto">
          <a:xfrm>
            <a:off x="2285899" y="1133501"/>
            <a:ext cx="2272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Loitering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who has loitered for too long in the area. </a:t>
            </a:r>
          </a:p>
        </p:txBody>
      </p:sp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7" y="1793937"/>
            <a:ext cx="1813501" cy="101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正方形/長方形 72"/>
          <p:cNvSpPr>
            <a:spLocks noChangeArrowheads="1"/>
          </p:cNvSpPr>
          <p:nvPr/>
        </p:nvSpPr>
        <p:spPr bwMode="auto">
          <a:xfrm>
            <a:off x="4545451" y="1133501"/>
            <a:ext cx="216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Direction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cars that go the wrong direction</a:t>
            </a:r>
            <a:r>
              <a:rPr kumimoji="0" lang="en-US" altLang="ja-JP" sz="1200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. </a:t>
            </a: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01" y="1774887"/>
            <a:ext cx="1813500" cy="101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正方形/長方形 74"/>
          <p:cNvSpPr>
            <a:spLocks noChangeArrowheads="1"/>
          </p:cNvSpPr>
          <p:nvPr/>
        </p:nvSpPr>
        <p:spPr bwMode="auto">
          <a:xfrm>
            <a:off x="6742320" y="1133501"/>
            <a:ext cx="2160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Scene change detection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detects tampering with the camera view. </a:t>
            </a:r>
            <a:endParaRPr kumimoji="0" lang="en-US" altLang="ja-JP" sz="12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Arial" panose="020B0604020202020204" pitchFamily="34" charset="0"/>
              <a:sym typeface="Lucida Grande"/>
            </a:endParaRPr>
          </a:p>
        </p:txBody>
      </p:sp>
      <p:grpSp>
        <p:nvGrpSpPr>
          <p:cNvPr id="76" name="グループ化 75"/>
          <p:cNvGrpSpPr>
            <a:grpSpLocks noChangeAspect="1"/>
          </p:cNvGrpSpPr>
          <p:nvPr/>
        </p:nvGrpSpPr>
        <p:grpSpPr bwMode="auto">
          <a:xfrm>
            <a:off x="7054041" y="1722888"/>
            <a:ext cx="2015703" cy="1033979"/>
            <a:chOff x="6869850" y="2227956"/>
            <a:chExt cx="2015678" cy="1033992"/>
          </a:xfrm>
        </p:grpSpPr>
        <p:pic>
          <p:nvPicPr>
            <p:cNvPr id="95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850" y="2321151"/>
              <a:ext cx="1681591" cy="94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8608" y="2227956"/>
              <a:ext cx="1196920" cy="757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" name="正方形/長方形 76"/>
          <p:cNvSpPr>
            <a:spLocks noChangeArrowheads="1"/>
          </p:cNvSpPr>
          <p:nvPr/>
        </p:nvSpPr>
        <p:spPr bwMode="auto">
          <a:xfrm>
            <a:off x="3325947" y="2919408"/>
            <a:ext cx="24328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 detection (removed) </a:t>
            </a:r>
            <a:endParaRPr kumimoji="0" lang="en-US" altLang="ja-JP" sz="1200" b="1" dirty="0" smtClean="0">
              <a:effectLst/>
              <a:latin typeface="Calibri" panose="020F0502020204030204" pitchFamily="34" charset="0"/>
              <a:cs typeface="Arial" panose="020B0604020202020204" pitchFamily="34" charset="0"/>
              <a:sym typeface="Lucida Grande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</a:t>
            </a: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objects disappearing that should be present. </a:t>
            </a:r>
          </a:p>
        </p:txBody>
      </p:sp>
      <p:sp>
        <p:nvSpPr>
          <p:cNvPr id="78" name="正方形/長方形 77"/>
          <p:cNvSpPr>
            <a:spLocks noChangeArrowheads="1"/>
          </p:cNvSpPr>
          <p:nvPr/>
        </p:nvSpPr>
        <p:spPr bwMode="auto">
          <a:xfrm>
            <a:off x="6177809" y="2936921"/>
            <a:ext cx="25578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Cross line detection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people or objects crossing the imaginary lines. </a:t>
            </a:r>
          </a:p>
        </p:txBody>
      </p:sp>
      <p:grpSp>
        <p:nvGrpSpPr>
          <p:cNvPr id="79" name="グループ化 78"/>
          <p:cNvGrpSpPr>
            <a:grpSpLocks/>
          </p:cNvGrpSpPr>
          <p:nvPr/>
        </p:nvGrpSpPr>
        <p:grpSpPr bwMode="auto">
          <a:xfrm>
            <a:off x="6810766" y="3615176"/>
            <a:ext cx="1846625" cy="1036074"/>
            <a:chOff x="4429125" y="1658484"/>
            <a:chExt cx="1902590" cy="1222709"/>
          </a:xfrm>
        </p:grpSpPr>
        <p:pic>
          <p:nvPicPr>
            <p:cNvPr id="93" name="図 9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25" y="1658484"/>
              <a:ext cx="1902590" cy="1222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4" name="AutoShape 27"/>
            <p:cNvCxnSpPr>
              <a:cxnSpLocks noChangeShapeType="1"/>
            </p:cNvCxnSpPr>
            <p:nvPr/>
          </p:nvCxnSpPr>
          <p:spPr bwMode="auto">
            <a:xfrm>
              <a:off x="4810125" y="1965325"/>
              <a:ext cx="1360640" cy="891063"/>
            </a:xfrm>
            <a:prstGeom prst="straightConnector1">
              <a:avLst/>
            </a:prstGeom>
            <a:noFill/>
            <a:ln w="57150">
              <a:solidFill>
                <a:srgbClr val="FF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0" name="グループ化 79"/>
          <p:cNvGrpSpPr>
            <a:grpSpLocks noChangeAspect="1"/>
          </p:cNvGrpSpPr>
          <p:nvPr/>
        </p:nvGrpSpPr>
        <p:grpSpPr bwMode="auto">
          <a:xfrm>
            <a:off x="3677591" y="3497199"/>
            <a:ext cx="2016162" cy="1130244"/>
            <a:chOff x="12073120" y="1086134"/>
            <a:chExt cx="2420594" cy="1356946"/>
          </a:xfrm>
        </p:grpSpPr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8" cstate="print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73120" y="1274854"/>
              <a:ext cx="2076446" cy="1168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4F81B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2"/>
            <p:cNvPicPr>
              <a:picLocks noChangeAspect="1" noChangeArrowheads="1"/>
            </p:cNvPicPr>
            <p:nvPr/>
          </p:nvPicPr>
          <p:blipFill>
            <a:blip r:embed="rId9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5420" y="1086134"/>
              <a:ext cx="1128294" cy="98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" name="グループ化 80"/>
          <p:cNvGrpSpPr>
            <a:grpSpLocks noChangeAspect="1"/>
          </p:cNvGrpSpPr>
          <p:nvPr/>
        </p:nvGrpSpPr>
        <p:grpSpPr bwMode="auto">
          <a:xfrm>
            <a:off x="750284" y="3454732"/>
            <a:ext cx="2032830" cy="1149962"/>
            <a:chOff x="9468825" y="1056294"/>
            <a:chExt cx="2219492" cy="1255541"/>
          </a:xfrm>
        </p:grpSpPr>
        <p:pic>
          <p:nvPicPr>
            <p:cNvPr id="89" name="Picture 7"/>
            <p:cNvPicPr>
              <a:picLocks noChangeAspect="1" noChangeArrowheads="1"/>
            </p:cNvPicPr>
            <p:nvPr/>
          </p:nvPicPr>
          <p:blipFill>
            <a:blip r:embed="rId10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8825" y="1199599"/>
              <a:ext cx="2016189" cy="1112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3"/>
            <p:cNvPicPr preferRelativeResize="0"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3624" y="1056294"/>
              <a:ext cx="1164693" cy="1016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" name="正方形/長方形 81"/>
          <p:cNvSpPr>
            <a:spLocks noChangeArrowheads="1"/>
          </p:cNvSpPr>
          <p:nvPr/>
        </p:nvSpPr>
        <p:spPr bwMode="auto">
          <a:xfrm>
            <a:off x="314776" y="2907838"/>
            <a:ext cx="26511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Object detection (left)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Arial" panose="020B0604020202020204" pitchFamily="34" charset="0"/>
                <a:sym typeface="Lucida Grande"/>
              </a:rPr>
              <a:t>detects something left behind that shouldn’t be there.</a:t>
            </a:r>
          </a:p>
        </p:txBody>
      </p:sp>
      <p:cxnSp>
        <p:nvCxnSpPr>
          <p:cNvPr id="83" name="直線コネクタ 82"/>
          <p:cNvCxnSpPr>
            <a:cxnSpLocks noChangeShapeType="1"/>
          </p:cNvCxnSpPr>
          <p:nvPr/>
        </p:nvCxnSpPr>
        <p:spPr bwMode="auto">
          <a:xfrm>
            <a:off x="183622" y="2939778"/>
            <a:ext cx="8748712" cy="1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直線コネクタ 83"/>
          <p:cNvCxnSpPr>
            <a:cxnSpLocks noChangeShapeType="1"/>
          </p:cNvCxnSpPr>
          <p:nvPr/>
        </p:nvCxnSpPr>
        <p:spPr bwMode="auto">
          <a:xfrm flipV="1">
            <a:off x="2282621" y="1208269"/>
            <a:ext cx="0" cy="173151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直線コネクタ 84"/>
          <p:cNvCxnSpPr>
            <a:cxnSpLocks noChangeShapeType="1"/>
          </p:cNvCxnSpPr>
          <p:nvPr/>
        </p:nvCxnSpPr>
        <p:spPr bwMode="auto">
          <a:xfrm flipV="1">
            <a:off x="4496555" y="1197349"/>
            <a:ext cx="0" cy="1742430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直線コネクタ 85"/>
          <p:cNvCxnSpPr>
            <a:cxnSpLocks noChangeShapeType="1"/>
          </p:cNvCxnSpPr>
          <p:nvPr/>
        </p:nvCxnSpPr>
        <p:spPr bwMode="auto">
          <a:xfrm flipV="1">
            <a:off x="6711840" y="1171600"/>
            <a:ext cx="0" cy="1765321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直線コネクタ 86"/>
          <p:cNvCxnSpPr>
            <a:cxnSpLocks noChangeShapeType="1"/>
          </p:cNvCxnSpPr>
          <p:nvPr/>
        </p:nvCxnSpPr>
        <p:spPr bwMode="auto">
          <a:xfrm flipV="1">
            <a:off x="6006990" y="2939779"/>
            <a:ext cx="0" cy="1640598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直線コネクタ 87"/>
          <p:cNvCxnSpPr>
            <a:cxnSpLocks noChangeShapeType="1"/>
          </p:cNvCxnSpPr>
          <p:nvPr/>
        </p:nvCxnSpPr>
        <p:spPr bwMode="auto">
          <a:xfrm flipV="1">
            <a:off x="3082815" y="2939779"/>
            <a:ext cx="0" cy="1663344"/>
          </a:xfrm>
          <a:prstGeom prst="line">
            <a:avLst/>
          </a:prstGeom>
          <a:noFill/>
          <a:ln w="952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正方形/長方形 3"/>
          <p:cNvSpPr/>
          <p:nvPr/>
        </p:nvSpPr>
        <p:spPr>
          <a:xfrm>
            <a:off x="124801" y="809144"/>
            <a:ext cx="9019199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 various abnormal behavior of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 by Optional intelligent VMD (</a:t>
            </a:r>
            <a:r>
              <a:rPr lang="en-US" altLang="ja-JP" sz="1600" b="1" dirty="0" err="1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-VMD) software WV- SAE200</a:t>
            </a:r>
            <a:endParaRPr lang="en-US" altLang="ja-JP" sz="16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11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39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kern="0" dirty="0" smtClean="0">
                <a:solidFill>
                  <a:srgbClr val="FFFF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264498"/>
              </p:ext>
            </p:extLst>
          </p:nvPr>
        </p:nvGraphicFramePr>
        <p:xfrm>
          <a:off x="247650" y="750738"/>
          <a:ext cx="8681666" cy="394052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77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4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1545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WV-S6530N</a:t>
                      </a:r>
                      <a:endParaRPr kumimoji="1" lang="ja-JP" alt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14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Image sensor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/ 2.9  type MOS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14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video resolution (pixel)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2048 x 1536 (Super resolution)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12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Max. frame rate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60 fps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4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Day / Night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Yes (ICR)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099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Minimum Illumination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HGPｺﾞｼｯｸE" pitchFamily="50" charset="-128"/>
                          <a:cs typeface="Tahoma" pitchFamily="34" charset="0"/>
                        </a:rPr>
                        <a:t>*Shutter speed 1/30s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Color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0.015lx @F1.6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09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B/W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0.006lx @F1.6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04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Angular Field of View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 *16:9 mode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Horizontal</a:t>
                      </a:r>
                      <a:endParaRPr kumimoji="1" lang="en-US" altLang="ja-JP" sz="9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3.4°(Tele) - 73°(Wide)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3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Vertical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2.0°(Tele) - 34°(Wide)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91458" marR="91458" marT="27432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50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pitchFamily="50" charset="-128"/>
                          <a:cs typeface="Tahoma" pitchFamily="34" charset="0"/>
                        </a:rPr>
                        <a:t>Panning range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0°~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350°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14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Audio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Two-way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14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SD memory card slot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1slot  (SDXC/SDHC/SD)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309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Zoom Ratio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21x Optical, 32x with HD Extra Optical Zoom(Resolution 1280x720)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14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Image stabilizer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Yes(Electric Image Stabilization)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ＭＳ Ｐゴシック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14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Ambient Operating Temperature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-40°C ~ +60°C (-40 °F ~ +140 °F) ,        -30 °C to +60 °C {-22 °F to +140 °F} (</a:t>
                      </a:r>
                      <a:r>
                        <a:rPr kumimoji="1" lang="en-US" altLang="ja-JP" sz="9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+ device)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147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Dimension (mm)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l-GR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Φ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</a:rPr>
                        <a:t>229 x 393 (H)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HGPｺﾞｼｯｸE" pitchFamily="50" charset="-128"/>
                        <a:cs typeface="Tahoma" pitchFamily="34" charset="0"/>
                      </a:endParaRPr>
                    </a:p>
                  </a:txBody>
                  <a:tcPr marL="45720" marR="45720" marT="18288" marB="18288" anchor="ctr" horzOverflow="overflow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8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12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Optional Accessories </a:t>
            </a:r>
            <a:endParaRPr kumimoji="1" lang="ja-JP" altLang="en-US" b="1" dirty="0"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992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43508" y="751423"/>
            <a:ext cx="828092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1463" indent="-271463" algn="l" defTabSz="457200" rtl="0" eaLnBrk="1" latinLnBrk="0" hangingPunct="1">
              <a:spcBef>
                <a:spcPct val="20000"/>
              </a:spcBef>
              <a:buSzPct val="60000"/>
              <a:buFont typeface="Wingdings" charset="2"/>
              <a:buChar char="§"/>
              <a:defRPr sz="1700" kern="1200">
                <a:solidFill>
                  <a:srgbClr val="0A54A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kumimoji="0" lang="en-US" altLang="ja-JP" sz="2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Mount brackets</a:t>
            </a:r>
          </a:p>
        </p:txBody>
      </p:sp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1440784"/>
            <a:ext cx="2800350" cy="286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1461452"/>
            <a:ext cx="2807494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0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/>
          <p:cNvSpPr txBox="1"/>
          <p:nvPr/>
        </p:nvSpPr>
        <p:spPr>
          <a:xfrm>
            <a:off x="287387" y="826344"/>
            <a:ext cx="821839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800" b="1" dirty="0" smtClean="0">
                <a:effectLst/>
              </a:rPr>
              <a:t>These </a:t>
            </a:r>
            <a:r>
              <a:rPr lang="en-US" altLang="ja-JP" sz="1800" b="1" dirty="0">
                <a:effectLst/>
              </a:rPr>
              <a:t>c</a:t>
            </a:r>
            <a:r>
              <a:rPr lang="en-US" altLang="ja-JP" sz="1800" b="1" dirty="0" smtClean="0">
                <a:effectLst/>
              </a:rPr>
              <a:t>ameras are suitable under the extreme conditions : </a:t>
            </a:r>
          </a:p>
          <a:p>
            <a:pPr marL="898525" indent="-2857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</a:rPr>
              <a:t>City </a:t>
            </a:r>
            <a:r>
              <a:rPr lang="en-US" altLang="ja-JP" sz="1600" b="1" dirty="0">
                <a:effectLst/>
              </a:rPr>
              <a:t>Surveillance</a:t>
            </a:r>
          </a:p>
          <a:p>
            <a:pPr marL="898525" indent="-2857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 smtClean="0">
                <a:effectLst/>
              </a:rPr>
              <a:t>Parking lot</a:t>
            </a:r>
            <a:endParaRPr lang="en-US" altLang="ja-JP" sz="1600" b="1" dirty="0">
              <a:effectLst/>
            </a:endParaRP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>
                <a:effectLst/>
              </a:rPr>
              <a:t>Logistics          </a:t>
            </a:r>
            <a:endParaRPr lang="en-US" altLang="ja-JP" sz="1600" b="1" dirty="0" smtClean="0">
              <a:effectLst/>
            </a:endParaRPr>
          </a:p>
          <a:p>
            <a:pPr marL="895350" indent="-273050" algn="l">
              <a:lnSpc>
                <a:spcPct val="150000"/>
              </a:lnSpc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altLang="ja-JP" sz="1600" b="1" dirty="0">
                <a:effectLst/>
              </a:rPr>
              <a:t>Building           and more. </a:t>
            </a: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Applications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PC-20130708022\data\静止画データ(購入リースポジ)\カタログ、資料で購入した素材（制作会社 経由）\購入画像_170210_PTZ_XAE100\高速道路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8"/>
          <a:stretch/>
        </p:blipFill>
        <p:spPr bwMode="auto">
          <a:xfrm>
            <a:off x="4127123" y="1347013"/>
            <a:ext cx="3629356" cy="23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14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648" y="2920953"/>
            <a:ext cx="2586310" cy="16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24" y="3005262"/>
            <a:ext cx="2556949" cy="151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02" y="2465273"/>
            <a:ext cx="3360955" cy="83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252836" y="1098244"/>
            <a:ext cx="497712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</a:rPr>
              <a:t>Visibility</a:t>
            </a:r>
          </a:p>
          <a:p>
            <a:pPr algn="l"/>
            <a:r>
              <a:rPr kumimoji="1" lang="en-US" altLang="ja-JP" sz="1800" b="1" dirty="0" smtClean="0">
                <a:effectLst/>
                <a:latin typeface="Calibri" panose="020F0502020204030204" pitchFamily="34" charset="0"/>
              </a:rPr>
              <a:t>     </a:t>
            </a:r>
            <a:r>
              <a:rPr lang="ja-JP" altLang="en-US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・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High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powered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21x optical zoom function</a:t>
            </a:r>
          </a:p>
          <a:p>
            <a:pPr algn="l"/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 </a:t>
            </a:r>
            <a:r>
              <a:rPr lang="ja-JP" altLang="en-US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・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Intelligent Auto </a:t>
            </a:r>
          </a:p>
          <a:p>
            <a:pPr algn="l"/>
            <a:r>
              <a:rPr lang="ja-JP" altLang="en-US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  ・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High sensitivity with color night vision </a:t>
            </a:r>
          </a:p>
          <a:p>
            <a:pPr algn="l"/>
            <a:r>
              <a:rPr lang="ja-JP" altLang="en-US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  ・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Extreme super dynamic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144dB     </a:t>
            </a:r>
            <a:endParaRPr lang="en-US" altLang="ja-JP" sz="18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kumimoji="1"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   </a:t>
            </a:r>
            <a:r>
              <a:rPr lang="ja-JP" altLang="en-US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・</a:t>
            </a:r>
            <a:r>
              <a:rPr lang="en-US" altLang="ja-JP" sz="1800" b="1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CleraSight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coating</a:t>
            </a:r>
            <a:endParaRPr kumimoji="1" lang="ja-JP" altLang="en-US" sz="1600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&amp; Main Features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42729" y="763181"/>
            <a:ext cx="9086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2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H.265 PTZ cameras are shown extreme performance under extreme condition.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80" y="2010481"/>
            <a:ext cx="3349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2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14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Y:\40-職能\セキュリティ\セキュリティ・サウンド広報宣伝\(10) Security\02_海外\Network_Products\新PF(H.265)\PTZ\屋外\WV-X6531\640x480_png\WV-X6531_F_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58" y="1592222"/>
            <a:ext cx="1141492" cy="179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.265 / H.264 / 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2" y="3582030"/>
            <a:ext cx="1019175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mages-na.ssl-images-amazon.com/images/G/01/photo/panasonic/aplus_2013q1/logo_ia_ico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116" y="3532120"/>
            <a:ext cx="401615" cy="32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2252836" y="2790038"/>
            <a:ext cx="6755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</a:rPr>
              <a:t>Compression</a:t>
            </a:r>
          </a:p>
          <a:p>
            <a:pPr algn="l"/>
            <a:r>
              <a:rPr kumimoji="1" lang="en-US" altLang="ja-JP" sz="1800" b="1" dirty="0" smtClean="0">
                <a:effectLst/>
                <a:latin typeface="Calibri" panose="020F0502020204030204" pitchFamily="34" charset="0"/>
              </a:rPr>
              <a:t>     </a:t>
            </a:r>
            <a:r>
              <a:rPr lang="ja-JP" altLang="en-US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・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H.265 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compression with new Smart coding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technology</a:t>
            </a:r>
            <a:endParaRPr lang="en-US" altLang="ja-JP" sz="18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252836" y="3373836"/>
            <a:ext cx="6755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</a:rPr>
              <a:t>Data Security</a:t>
            </a:r>
          </a:p>
          <a:p>
            <a:pPr algn="l"/>
            <a:r>
              <a:rPr kumimoji="1" lang="en-US" altLang="ja-JP" sz="1800" b="1" dirty="0" smtClean="0">
                <a:effectLst/>
                <a:latin typeface="Calibri" panose="020F0502020204030204" pitchFamily="34" charset="0"/>
              </a:rPr>
              <a:t>     </a:t>
            </a:r>
            <a:r>
              <a:rPr lang="ja-JP" altLang="en-US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・</a:t>
            </a:r>
            <a:r>
              <a:rPr lang="en-US" altLang="ja-JP" sz="18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Secure communication with Symantec 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certification</a:t>
            </a:r>
            <a:endParaRPr lang="en-US" altLang="ja-JP" sz="18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252836" y="3957634"/>
            <a:ext cx="67555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kumimoji="1" lang="en-US" altLang="ja-JP" sz="2000" b="1" u="sng" dirty="0" smtClean="0">
                <a:effectLst/>
                <a:latin typeface="Calibri" panose="020F0502020204030204" pitchFamily="34" charset="0"/>
              </a:rPr>
              <a:t>Extreme</a:t>
            </a:r>
            <a:r>
              <a:rPr lang="ja-JP" altLang="en-US" sz="2000" b="1" u="sng" dirty="0">
                <a:effectLst/>
                <a:latin typeface="Calibri" panose="020F0502020204030204" pitchFamily="34" charset="0"/>
              </a:rPr>
              <a:t>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</a:rPr>
              <a:t>Reliability</a:t>
            </a:r>
          </a:p>
          <a:p>
            <a:pPr algn="l"/>
            <a:r>
              <a:rPr kumimoji="1" lang="en-US" altLang="ja-JP" sz="1800" b="1" dirty="0" smtClean="0">
                <a:effectLst/>
                <a:latin typeface="Calibri" panose="020F0502020204030204" pitchFamily="34" charset="0"/>
              </a:rPr>
              <a:t>     </a:t>
            </a:r>
            <a:r>
              <a:rPr lang="ja-JP" altLang="en-US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・</a:t>
            </a:r>
            <a:r>
              <a:rPr lang="en-US" altLang="ja-JP" sz="18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Achieves high endurance under extreme condition</a:t>
            </a:r>
            <a:endParaRPr lang="en-US" altLang="ja-JP" sz="18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68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0" y="1090613"/>
            <a:ext cx="5468937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51" y="4009756"/>
            <a:ext cx="32385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3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236950" y="793715"/>
            <a:ext cx="8907050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21x optical zoom function can survey </a:t>
            </a: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long distance objects clearly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4450960" y="2275218"/>
            <a:ext cx="4553132" cy="2354520"/>
            <a:chOff x="4229904" y="2275218"/>
            <a:chExt cx="4553132" cy="2354520"/>
          </a:xfrm>
        </p:grpSpPr>
        <p:sp>
          <p:nvSpPr>
            <p:cNvPr id="8" name="正方形/長方形 7"/>
            <p:cNvSpPr/>
            <p:nvPr/>
          </p:nvSpPr>
          <p:spPr>
            <a:xfrm>
              <a:off x="5683111" y="2275218"/>
              <a:ext cx="3099925" cy="574506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>
                <a:spcBef>
                  <a:spcPts val="400"/>
                </a:spcBef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People  can be recognized with </a:t>
              </a:r>
            </a:p>
            <a:p>
              <a:pPr algn="l">
                <a:spcBef>
                  <a:spcPts val="400"/>
                </a:spcBef>
              </a:pPr>
              <a:r>
                <a:rPr lang="en-US" altLang="ja-JP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</a:rPr>
                <a:t>high powered zoom function</a:t>
              </a:r>
              <a:endParaRPr lang="en-US" altLang="ja-JP" b="1" dirty="0">
                <a:solidFill>
                  <a:schemeClr val="tx2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7485022" y="4321961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b="1" dirty="0" smtClean="0">
                  <a:effectLst/>
                  <a:latin typeface="Calibri" panose="020F0502020204030204" pitchFamily="34" charset="0"/>
                </a:rPr>
                <a:t>21x zoom</a:t>
              </a:r>
              <a:endParaRPr kumimoji="1" lang="ja-JP" altLang="en-US" b="1" dirty="0">
                <a:effectLst/>
                <a:latin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904" y="2892273"/>
              <a:ext cx="3255962" cy="1719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グループ化 20"/>
          <p:cNvGrpSpPr/>
          <p:nvPr/>
        </p:nvGrpSpPr>
        <p:grpSpPr>
          <a:xfrm>
            <a:off x="1888317" y="2359216"/>
            <a:ext cx="2562643" cy="2244617"/>
            <a:chOff x="1667261" y="2359216"/>
            <a:chExt cx="2562643" cy="2244617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2799786" y="2359216"/>
              <a:ext cx="1430118" cy="2244617"/>
              <a:chOff x="2799786" y="2359216"/>
              <a:chExt cx="1430118" cy="2244617"/>
            </a:xfrm>
          </p:grpSpPr>
          <p:grpSp>
            <p:nvGrpSpPr>
              <p:cNvPr id="13" name="グループ化 12"/>
              <p:cNvGrpSpPr/>
              <p:nvPr/>
            </p:nvGrpSpPr>
            <p:grpSpPr>
              <a:xfrm>
                <a:off x="2799786" y="2359216"/>
                <a:ext cx="1406061" cy="501184"/>
                <a:chOff x="2799786" y="2359216"/>
                <a:chExt cx="1406061" cy="501184"/>
              </a:xfrm>
            </p:grpSpPr>
            <p:sp>
              <p:nvSpPr>
                <p:cNvPr id="14" name="正方形/長方形 13"/>
                <p:cNvSpPr/>
                <p:nvPr/>
              </p:nvSpPr>
              <p:spPr>
                <a:xfrm flipH="1" flipV="1">
                  <a:off x="2799786" y="2359216"/>
                  <a:ext cx="172913" cy="97736"/>
                </a:xfrm>
                <a:prstGeom prst="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16" name="直線コネクタ 15"/>
                <p:cNvCxnSpPr/>
                <p:nvPr/>
              </p:nvCxnSpPr>
              <p:spPr>
                <a:xfrm>
                  <a:off x="2948642" y="2376211"/>
                  <a:ext cx="1257205" cy="48418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7" name="直線コネクタ 16"/>
              <p:cNvCxnSpPr/>
              <p:nvPr/>
            </p:nvCxnSpPr>
            <p:spPr>
              <a:xfrm>
                <a:off x="2799787" y="2456953"/>
                <a:ext cx="1430117" cy="214688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直線矢印コネクタ 18"/>
            <p:cNvCxnSpPr/>
            <p:nvPr/>
          </p:nvCxnSpPr>
          <p:spPr>
            <a:xfrm flipV="1">
              <a:off x="2642716" y="2376211"/>
              <a:ext cx="157070" cy="1676677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正方形/長方形 36"/>
            <p:cNvSpPr/>
            <p:nvPr/>
          </p:nvSpPr>
          <p:spPr>
            <a:xfrm>
              <a:off x="1667261" y="3342896"/>
              <a:ext cx="1132526" cy="307766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>
                <a:spcBef>
                  <a:spcPts val="400"/>
                </a:spcBef>
              </a:pPr>
              <a:r>
                <a:rPr lang="en-US" altLang="ja-JP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latin typeface="Calibri" panose="020F0502020204030204" pitchFamily="34" charset="0"/>
                </a:rPr>
                <a:t>Appox.64m</a:t>
              </a:r>
              <a:endPara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87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545889" y="1092953"/>
            <a:ext cx="8334640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optimizes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parameters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best tuned image for various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scenes, using techniques like Full Auto Shutter &amp; Iris control, Backlit compensation , auto image stabilization.</a:t>
            </a:r>
          </a:p>
          <a:p>
            <a:pPr algn="l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Also can detect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characteristics and movement within the scene to optimize camera settings to provide best fit picture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quality.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39591" y="739089"/>
            <a:ext cx="6929113" cy="400099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marL="342900" indent="-342900" algn="l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ja-JP" sz="2000" b="1" u="sng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Intelligent auto mode adapts to your application scene</a:t>
            </a:r>
            <a:endParaRPr lang="en-US" altLang="ja-JP" sz="2000" b="1" u="sng" dirty="0" smtClean="0">
              <a:effectLst/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89" y="826514"/>
            <a:ext cx="417685" cy="31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3283644" y="3949584"/>
            <a:ext cx="14562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Conventional model</a:t>
            </a:r>
            <a:endParaRPr kumimoji="1" lang="ja-JP" altLang="en-US" sz="105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55792" y="4396387"/>
            <a:ext cx="988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100" b="1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iA</a:t>
            </a:r>
            <a:r>
              <a:rPr lang="en-US" altLang="ja-JP" sz="11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mode : ON</a:t>
            </a:r>
            <a:endParaRPr kumimoji="1" lang="ja-JP" altLang="en-US" sz="11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8" name="Picture 6" descr="C:\Users\3930041\Pictures\vlcsnap-2016-09-15-14h26m38s79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88" y="2206956"/>
            <a:ext cx="3088463" cy="176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1811064" y="3662334"/>
            <a:ext cx="1648728" cy="971208"/>
            <a:chOff x="1811064" y="3662334"/>
            <a:chExt cx="1648728" cy="971208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064" y="3662334"/>
              <a:ext cx="949025" cy="971208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1" name="正方形/長方形 30"/>
            <p:cNvSpPr/>
            <p:nvPr/>
          </p:nvSpPr>
          <p:spPr>
            <a:xfrm>
              <a:off x="3283645" y="3793289"/>
              <a:ext cx="176147" cy="11415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H="1" flipV="1">
              <a:off x="2771787" y="3662334"/>
              <a:ext cx="511857" cy="141770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>
              <a:off x="2771789" y="3907440"/>
              <a:ext cx="511856" cy="665037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7" name="Picture 5" descr="C:\Users\3930041\AppData\Local\Temp\_AZTMP4_\iA Day  Number\vlcsnap-2016-09-07-11h23m15s7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74" y="2626979"/>
            <a:ext cx="3219916" cy="176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6914015" y="2255831"/>
            <a:ext cx="1479086" cy="2108969"/>
            <a:chOff x="6914015" y="2255831"/>
            <a:chExt cx="1479086" cy="2108969"/>
          </a:xfrm>
        </p:grpSpPr>
        <p:sp>
          <p:nvSpPr>
            <p:cNvPr id="40" name="正方形/長方形 39"/>
            <p:cNvSpPr/>
            <p:nvPr/>
          </p:nvSpPr>
          <p:spPr>
            <a:xfrm>
              <a:off x="6914015" y="4251904"/>
              <a:ext cx="181101" cy="11289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alibri" panose="020F0502020204030204" pitchFamily="34" charset="0"/>
              </a:endParaRPr>
            </a:p>
          </p:txBody>
        </p:sp>
        <p:cxnSp>
          <p:nvCxnSpPr>
            <p:cNvPr id="41" name="直線コネクタ 40"/>
            <p:cNvCxnSpPr/>
            <p:nvPr/>
          </p:nvCxnSpPr>
          <p:spPr>
            <a:xfrm flipV="1">
              <a:off x="6914016" y="3101523"/>
              <a:ext cx="503370" cy="1161076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7095116" y="3208745"/>
              <a:ext cx="1297985" cy="1043159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7387" y="2255831"/>
              <a:ext cx="975714" cy="94619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72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236949" y="812621"/>
            <a:ext cx="8772905" cy="338151"/>
            <a:chOff x="236949" y="812621"/>
            <a:chExt cx="8772905" cy="338151"/>
          </a:xfrm>
        </p:grpSpPr>
        <p:sp>
          <p:nvSpPr>
            <p:cNvPr id="30" name="正方形/長方形 29"/>
            <p:cNvSpPr/>
            <p:nvPr/>
          </p:nvSpPr>
          <p:spPr>
            <a:xfrm>
              <a:off x="236949" y="856470"/>
              <a:ext cx="8772905" cy="294302"/>
            </a:xfrm>
            <a:prstGeom prst="rect">
              <a:avLst/>
            </a:prstGeom>
            <a:noFill/>
          </p:spPr>
          <p:txBody>
            <a:bodyPr wrap="square" lIns="0" tIns="36000" rIns="0" bIns="36000">
              <a:spAutoFit/>
            </a:bodyPr>
            <a:lstStyle/>
            <a:p>
              <a:pPr marL="342900" indent="-342900" algn="l">
                <a:lnSpc>
                  <a:spcPts val="1600"/>
                </a:lnSpc>
                <a:buFont typeface="Wingdings" panose="05000000000000000000" pitchFamily="2" charset="2"/>
                <a:buChar char="ü"/>
              </a:pPr>
              <a:r>
                <a:rPr lang="fr-FR" altLang="ja-JP" sz="2000" b="1" u="sng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High </a:t>
              </a:r>
              <a:r>
                <a:rPr lang="en-US" altLang="ja-JP" sz="2000" b="1" u="sng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sensitivity with color night vision </a:t>
              </a:r>
              <a:endPara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275" y="812621"/>
              <a:ext cx="334963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グループ化 1"/>
          <p:cNvGrpSpPr/>
          <p:nvPr/>
        </p:nvGrpSpPr>
        <p:grpSpPr>
          <a:xfrm>
            <a:off x="528073" y="1132147"/>
            <a:ext cx="8542682" cy="756528"/>
            <a:chOff x="528073" y="1132147"/>
            <a:chExt cx="8542682" cy="756528"/>
          </a:xfrm>
        </p:grpSpPr>
        <p:sp>
          <p:nvSpPr>
            <p:cNvPr id="25" name="正方形/長方形 24"/>
            <p:cNvSpPr/>
            <p:nvPr/>
          </p:nvSpPr>
          <p:spPr>
            <a:xfrm>
              <a:off x="528073" y="1132147"/>
              <a:ext cx="81194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1800" b="1" dirty="0" smtClean="0">
                  <a:effectLst/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It shows clear color images in low light condition at nigh time.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588976" y="1427020"/>
              <a:ext cx="8481779" cy="461655"/>
            </a:xfrm>
            <a:prstGeom prst="rect">
              <a:avLst/>
            </a:prstGeom>
          </p:spPr>
          <p:txBody>
            <a:bodyPr wrap="square" lIns="91429" tIns="45715" rIns="91429" bIns="45715">
              <a:spAutoFit/>
            </a:bodyPr>
            <a:lstStyle/>
            <a:p>
              <a:pPr algn="l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dirty="0" smtClean="0">
                  <a:solidFill>
                    <a:schemeClr val="tx2"/>
                  </a:solidFill>
                  <a:effectLst/>
                  <a:latin typeface="Calibri" panose="020F0502020204030204" pitchFamily="34" charset="0"/>
                  <a:ea typeface="Meiryo UI" panose="020B0604030504040204" pitchFamily="50" charset="-128"/>
                  <a:cs typeface="Calibri" panose="020F0502020204030204" pitchFamily="34" charset="0"/>
                </a:rPr>
                <a:t>Panasonic new night view enhancer technology changes your 1/3 inch sensor camera into a outstanding low light performance camera to provide you TRUE color information under very low lighting conditions. </a:t>
              </a:r>
            </a:p>
          </p:txBody>
        </p:sp>
      </p:grp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66748" y="4249445"/>
            <a:ext cx="2469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 smtClean="0">
                <a:effectLst/>
                <a:latin typeface="Calibri" panose="020F0502020204030204" pitchFamily="34" charset="0"/>
                <a:ea typeface="NSimSun" panose="02010609030101010101" pitchFamily="49" charset="-122"/>
              </a:rPr>
              <a:t>Illumination :  0.3 lx</a:t>
            </a:r>
            <a:endParaRPr kumimoji="1" lang="ja-JP" altLang="en-US" sz="1200" b="1" dirty="0">
              <a:effectLst/>
              <a:latin typeface="Calibri" panose="020F0502020204030204" pitchFamily="34" charset="0"/>
              <a:ea typeface="NSimSun" panose="02010609030101010101" pitchFamily="49" charset="-122"/>
            </a:endParaRP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5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6" y="1958979"/>
            <a:ext cx="39020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03" y="1985791"/>
            <a:ext cx="4124793" cy="215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9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正方形/長方形 29"/>
          <p:cNvSpPr/>
          <p:nvPr/>
        </p:nvSpPr>
        <p:spPr>
          <a:xfrm>
            <a:off x="236949" y="856470"/>
            <a:ext cx="8772905" cy="277888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super </a:t>
            </a: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dynamic 144dB 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28073" y="1132147"/>
            <a:ext cx="8119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8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Both bright and dark area are visible by extreme super dynamic function.</a:t>
            </a:r>
          </a:p>
        </p:txBody>
      </p:sp>
      <p:sp>
        <p:nvSpPr>
          <p:cNvPr id="22" name="1 Título"/>
          <p:cNvSpPr>
            <a:spLocks noGrp="1"/>
          </p:cNvSpPr>
          <p:nvPr>
            <p:ph type="title"/>
          </p:nvPr>
        </p:nvSpPr>
        <p:spPr>
          <a:xfrm>
            <a:off x="457200" y="132891"/>
            <a:ext cx="7674860" cy="52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091664" y="1460987"/>
            <a:ext cx="1456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Super Dynamic : OFF</a:t>
            </a:r>
            <a:endParaRPr kumimoji="1"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1" y="1724421"/>
            <a:ext cx="28352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0" y="3093274"/>
            <a:ext cx="2835275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48" y="1436588"/>
            <a:ext cx="2901950" cy="232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55" y="1623248"/>
            <a:ext cx="5456237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26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9" y="2303450"/>
            <a:ext cx="3633787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Visibility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1078084" y="4351475"/>
            <a:ext cx="14564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With </a:t>
            </a:r>
            <a:r>
              <a:rPr lang="en-US" altLang="ja-JP" sz="1000" b="1" u="sng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ClearSight</a:t>
            </a:r>
            <a:r>
              <a:rPr lang="en-US" altLang="ja-JP" sz="1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coating</a:t>
            </a:r>
            <a:endParaRPr kumimoji="1" lang="ja-JP" altLang="en-US" sz="1000" b="1" u="sng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57200" y="1150772"/>
            <a:ext cx="8472196" cy="1077208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New </a:t>
            </a:r>
            <a:r>
              <a:rPr lang="en-US" altLang="ja-JP" sz="1600" b="1" dirty="0" err="1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ClearSight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coating significantly increases the operational utility of outdoor cameras in </a:t>
            </a:r>
            <a:r>
              <a:rPr lang="en-US" altLang="ja-JP" sz="16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rain weather. The 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specially coated surface resists water stains and dust accumulation, </a:t>
            </a:r>
            <a:r>
              <a:rPr lang="en-US" altLang="ja-JP" sz="16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reducing the need for periodic </a:t>
            </a:r>
            <a:r>
              <a:rPr lang="en-US" altLang="ja-JP" sz="16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maintenance.</a:t>
            </a:r>
            <a:r>
              <a:rPr lang="ja-JP" altLang="en-US" sz="1600" b="1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 </a:t>
            </a:r>
            <a:endParaRPr lang="en-US" altLang="ja-JP" sz="1600" b="1" u="sng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en-US" altLang="ja-JP" sz="1600" b="1" dirty="0" err="1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ClearSight</a:t>
            </a:r>
            <a:r>
              <a:rPr lang="en-US" altLang="ja-JP" sz="16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Coating can be wiped with a damp cloth or washed with a neutral detergent.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236949" y="856470"/>
            <a:ext cx="8772905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342900" indent="-34290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fr-FR" altLang="ja-JP" sz="2000" b="1" u="sng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ClearSight Coating</a:t>
            </a:r>
            <a:endParaRPr lang="fr-FR" altLang="ja-JP" sz="2000" b="1" u="sng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2729231" y="2258260"/>
            <a:ext cx="0" cy="2206741"/>
          </a:xfrm>
          <a:prstGeom prst="line">
            <a:avLst/>
          </a:prstGeom>
          <a:ln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2780820" y="4351475"/>
            <a:ext cx="1840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u="sng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Without any special coating</a:t>
            </a:r>
            <a:endParaRPr kumimoji="1" lang="ja-JP" altLang="en-US" sz="1000" b="1" u="sng" dirty="0">
              <a:solidFill>
                <a:schemeClr val="tx2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9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7</a:t>
            </a:fld>
            <a:endParaRPr lang="en-US" sz="1000" dirty="0">
              <a:latin typeface="Calibri" panose="020F0502020204030204" pitchFamily="34" charset="0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5218599" y="2188794"/>
            <a:ext cx="371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Improve ease of handling and maintenance</a:t>
            </a:r>
            <a:endParaRPr kumimoji="1" lang="ja-JP" altLang="en-US" b="1" u="sng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60" y="2496571"/>
            <a:ext cx="3951287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2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64" y="2864092"/>
            <a:ext cx="3904680" cy="153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Compression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2" descr="C:\Users\3930041\AppData\Local\Temp\_AZTMP21_\i-PRO_Extreme_logo_White\i-PRO_Extreme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455" y="216530"/>
            <a:ext cx="1006460" cy="25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正方形/長方形 4"/>
          <p:cNvSpPr>
            <a:spLocks noChangeArrowheads="1"/>
          </p:cNvSpPr>
          <p:nvPr/>
        </p:nvSpPr>
        <p:spPr bwMode="auto">
          <a:xfrm>
            <a:off x="105016" y="741388"/>
            <a:ext cx="5467108" cy="174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kumimoji="0" lang="en-US" altLang="ja-JP" sz="2000" b="1" u="sng" dirty="0" smtClean="0"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Smart coding Technology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With 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the latest bitrate reducing technology, GOP control, Auto-VIQS,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Smart face coding</a:t>
            </a:r>
            <a:r>
              <a:rPr kumimoji="0"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, these cameras save the network bandwidth and the recorder disk </a:t>
            </a:r>
            <a:r>
              <a:rPr kumimoji="0"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  <a:cs typeface="Tahoma" pitchFamily="34" charset="0"/>
                <a:sym typeface="Lucida Grande"/>
              </a:rPr>
              <a:t>space.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HGPｺﾞｼｯｸE" pitchFamily="50" charset="-128"/>
              </a:rPr>
              <a:t> </a:t>
            </a:r>
          </a:p>
          <a:p>
            <a:pPr lvl="0" eaLnBrk="1" hangingPunct="1">
              <a:spcBef>
                <a:spcPts val="400"/>
              </a:spcBef>
              <a:buNone/>
            </a:pP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cameras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reduce the amount of data by up to approx.</a:t>
            </a:r>
            <a:r>
              <a:rPr lang="en-US" altLang="ja-JP" sz="120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95% for still scene and up to approx. 80% for moving scene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compared with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normal H.264 codec.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comparing with Panasonic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H.264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WV-SPN531, SPN631 etc) , the amount of data  is reduced by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approx. 70% for moving scene and up to approx. 90% for still scene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ja-JP" altLang="en-US" sz="12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Tahoma" panose="020B0604030504040204" pitchFamily="34" charset="0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196641"/>
              </p:ext>
            </p:extLst>
          </p:nvPr>
        </p:nvGraphicFramePr>
        <p:xfrm>
          <a:off x="1542491" y="2907822"/>
          <a:ext cx="3801034" cy="646898"/>
        </p:xfrm>
        <a:graphic>
          <a:graphicData uri="http://schemas.openxmlformats.org/drawingml/2006/table">
            <a:tbl>
              <a:tblPr firstRow="1" bandRow="1"/>
              <a:tblGrid>
                <a:gridCol w="1452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579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Scene</a:t>
                      </a:r>
                      <a:endParaRPr kumimoji="1" lang="ja-JP" altLang="en-US" sz="900" b="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Without</a:t>
                      </a:r>
                      <a:r>
                        <a:rPr kumimoji="1" lang="en-US" altLang="ja-JP" sz="900" b="0" baseline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GOP</a:t>
                      </a:r>
                      <a:endParaRPr kumimoji="1" lang="ja-JP" altLang="en-US" sz="900" b="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With GOP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1476" marR="91476" marT="45709" marB="45709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Heavy traffic of people</a:t>
                      </a:r>
                      <a:endParaRPr kumimoji="1" lang="ja-JP" altLang="ja-JP" sz="9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kumimoji="1" lang="ja-JP" altLang="en-US" sz="9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900" b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Minimal traffic of people</a:t>
                      </a:r>
                      <a:endParaRPr kumimoji="1" lang="en-US" altLang="ja-JP" sz="900" b="1" dirty="0" smtClean="0">
                        <a:latin typeface="Calibri" panose="020F050202020403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Mbps</a:t>
                      </a:r>
                      <a:endParaRPr kumimoji="1" lang="ja-JP" altLang="en-US" sz="9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Mbps(-50</a:t>
                      </a:r>
                      <a:r>
                        <a:rPr kumimoji="1" lang="ja-JP" altLang="en-US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 - 60</a:t>
                      </a:r>
                      <a:r>
                        <a:rPr kumimoji="1" lang="en-US" altLang="ja-JP" sz="9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%)</a:t>
                      </a:r>
                      <a:endParaRPr kumimoji="1" lang="ja-JP" altLang="en-US" sz="9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Tahoma" panose="020B0604030504040204" pitchFamily="34" charset="0"/>
                      </a:endParaRPr>
                    </a:p>
                  </a:txBody>
                  <a:tcPr marL="36000" marR="36000" marT="36000" marB="3600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テキスト ボックス 2"/>
          <p:cNvSpPr txBox="1">
            <a:spLocks noChangeAspect="1" noChangeArrowheads="1"/>
          </p:cNvSpPr>
          <p:nvPr/>
        </p:nvSpPr>
        <p:spPr bwMode="auto">
          <a:xfrm>
            <a:off x="5725711" y="2249149"/>
            <a:ext cx="16333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people are walking, I-frame is inserted at regular intervals as usual.</a:t>
            </a:r>
            <a:endParaRPr lang="ja-JP" altLang="en-US" sz="700" b="1" dirty="0"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26" name="テキスト ボックス 10"/>
          <p:cNvSpPr txBox="1">
            <a:spLocks noChangeAspect="1" noChangeArrowheads="1"/>
          </p:cNvSpPr>
          <p:nvPr/>
        </p:nvSpPr>
        <p:spPr bwMode="auto">
          <a:xfrm>
            <a:off x="7352994" y="2249149"/>
            <a:ext cx="17910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there is no person walking</a:t>
            </a:r>
            <a: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b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ja-JP" sz="7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7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I-frames are thinned down to reduce the amount of data.</a:t>
            </a:r>
            <a:endParaRPr lang="ja-JP" altLang="en-US" sz="700" b="1" dirty="0">
              <a:effectLst/>
              <a:latin typeface="Calibri" panose="020F0502020204030204" pitchFamily="34" charset="0"/>
              <a:ea typeface="ＭＳ Ｐゴシック"/>
              <a:cs typeface="Tahoma" panose="020B0604030504040204" pitchFamily="34" charset="0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876479" y="4395553"/>
            <a:ext cx="13333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*Simulated image</a:t>
            </a:r>
            <a:endParaRPr lang="en-US" altLang="ja-JP" sz="1000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5016" y="3649675"/>
            <a:ext cx="542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  - VIQS </a:t>
            </a:r>
            <a:r>
              <a:rPr lang="en-US" altLang="ja-JP" sz="1200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automatically determine areas with and without motion and reduce the data volume of those without motion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l">
              <a:defRPr/>
            </a:pP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can also detect faces and keep the area of the face at most highest picture quality to keep your most important evidence to be kept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clear, </a:t>
            </a:r>
            <a:r>
              <a:rPr lang="en-US" altLang="ja-JP" sz="1200" b="1" u="sng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Smart facial coding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05016" y="2571943"/>
            <a:ext cx="5238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GOP  control</a:t>
            </a:r>
            <a:r>
              <a:rPr lang="en-US" altLang="ja-JP" sz="1100" b="1" u="sng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100" kern="0" spc="-150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ja-JP" sz="1200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reduces encoding data by using p-frame in place of i-frame when no motion is detected.</a:t>
            </a:r>
            <a:endParaRPr lang="en-US" altLang="ja-JP" sz="1200" kern="0" spc="-150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439037" y="3054299"/>
            <a:ext cx="8416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</a:t>
            </a:r>
            <a:r>
              <a:rPr lang="en-US" altLang="ja-JP" sz="9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</a:t>
            </a:r>
          </a:p>
          <a:p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Picture </a:t>
            </a:r>
            <a:r>
              <a:rPr lang="en-US" altLang="ja-JP" sz="9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r>
              <a:rPr lang="en-US" altLang="ja-JP" sz="9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cxnSp>
        <p:nvCxnSpPr>
          <p:cNvPr id="6" name="直線矢印コネクタ 5"/>
          <p:cNvCxnSpPr>
            <a:stCxn id="55" idx="3"/>
          </p:cNvCxnSpPr>
          <p:nvPr/>
        </p:nvCxnSpPr>
        <p:spPr>
          <a:xfrm>
            <a:off x="6280677" y="3192799"/>
            <a:ext cx="1206463" cy="76944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4" y="902614"/>
            <a:ext cx="3437729" cy="147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8</a:t>
            </a:fld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4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 Data Security</a:t>
            </a:r>
            <a:endParaRPr lang="en-US" b="1" dirty="0">
              <a:solidFill>
                <a:srgbClr val="FF66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正方形/長方形 14"/>
          <p:cNvSpPr/>
          <p:nvPr/>
        </p:nvSpPr>
        <p:spPr>
          <a:xfrm>
            <a:off x="150352" y="1260678"/>
            <a:ext cx="4040648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 the devices from cyber attacks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正方形/長方形 14"/>
          <p:cNvSpPr/>
          <p:nvPr/>
        </p:nvSpPr>
        <p:spPr>
          <a:xfrm>
            <a:off x="205216" y="2960007"/>
            <a:ext cx="2739152" cy="48307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Prevention leakage of the data </a:t>
            </a:r>
            <a:endParaRPr lang="en-US" altLang="ja-JP" sz="1600" b="1" dirty="0" smtClean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</a:t>
            </a:r>
            <a:r>
              <a:rPr lang="en-US" altLang="ja-JP" sz="16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 network</a:t>
            </a:r>
            <a:endParaRPr lang="en-US" altLang="ja-JP" b="1" dirty="0"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207834" y="1571426"/>
            <a:ext cx="246893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Eliminated vulnerability with </a:t>
            </a:r>
            <a:r>
              <a:rPr lang="en-US" altLang="ja-JP" sz="1200" b="1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latest </a:t>
            </a:r>
            <a:r>
              <a:rPr lang="en-US" altLang="ja-JP" sz="1200" b="1" dirty="0" smtClean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CVE* support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*CVE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Common Vulnerabilities and Exposures. Common Vulnerabilities and Exposures is a dictionary of common </a:t>
            </a:r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names</a:t>
            </a:r>
          </a:p>
          <a:p>
            <a:pPr algn="l"/>
            <a:r>
              <a:rPr lang="en-US" altLang="ja-JP" sz="10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(i.e., CVE Identifiers) for publicly known 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50351" y="3460525"/>
            <a:ext cx="2644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Realize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devices by using communication encryption (SSL/TLS communication).</a:t>
            </a: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808" y="2752408"/>
            <a:ext cx="1364346" cy="12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56" y="2512443"/>
            <a:ext cx="909341" cy="31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676775" y="1563887"/>
            <a:ext cx="38347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Panasonic cameras deliver the encrypted video,  and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it‘s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stored in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WJ-NX200K (Panasonic recorder). </a:t>
            </a:r>
          </a:p>
          <a:p>
            <a:pPr algn="l"/>
            <a:endParaRPr kumimoji="0" lang="en-US" altLang="ja-JP" sz="1200" b="1" dirty="0">
              <a:effectLst/>
              <a:latin typeface="Calibri" panose="020F0502020204030204" pitchFamily="34" charset="0"/>
              <a:cs typeface="Tahoma" pitchFamily="34" charset="0"/>
              <a:sym typeface="Lucida Grande"/>
            </a:endParaRPr>
          </a:p>
          <a:p>
            <a:pPr algn="l"/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The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data can be </a:t>
            </a:r>
            <a:r>
              <a:rPr kumimoji="0" lang="en-US" altLang="ja-JP" sz="1200" b="1" dirty="0" smtClean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password-protected </a:t>
            </a:r>
            <a:r>
              <a:rPr kumimoji="0" lang="en-US" altLang="ja-JP" sz="1200" b="1" dirty="0">
                <a:effectLst/>
                <a:latin typeface="Calibri" panose="020F0502020204030204" pitchFamily="34" charset="0"/>
                <a:cs typeface="Tahoma" pitchFamily="34" charset="0"/>
                <a:sym typeface="Lucida Grande"/>
              </a:rPr>
              <a:t>and alteration detection helps ensure credibility of data.  </a:t>
            </a:r>
          </a:p>
        </p:txBody>
      </p:sp>
      <p:sp>
        <p:nvSpPr>
          <p:cNvPr id="40" name="正方形/長方形 14"/>
          <p:cNvSpPr/>
          <p:nvPr/>
        </p:nvSpPr>
        <p:spPr>
          <a:xfrm>
            <a:off x="4581830" y="1273648"/>
            <a:ext cx="3597855" cy="280709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algn="l">
              <a:lnSpc>
                <a:spcPts val="1600"/>
              </a:lnSpc>
            </a:pPr>
            <a:r>
              <a:rPr lang="en-US" altLang="ja-JP" sz="1600" b="1" dirty="0" smtClean="0">
                <a:effectLst/>
                <a:latin typeface="Calibri" panose="020F0502020204030204" pitchFamily="34" charset="0"/>
              </a:rPr>
              <a:t>Prevention leakage of the video</a:t>
            </a:r>
            <a:endParaRPr lang="en-US" altLang="ja-JP" b="1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676772" y="2563478"/>
            <a:ext cx="26670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video are encrypted by the module meet </a:t>
            </a:r>
            <a:r>
              <a:rPr lang="en-US" altLang="ja-JP" sz="1200" b="1" u="sng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FIPS140-2 level 1 CAVP*</a:t>
            </a:r>
            <a:r>
              <a:rPr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Panasonic </a:t>
            </a:r>
            <a:r>
              <a:rPr kumimoji="1" lang="en-US" altLang="ja-JP" sz="1200" b="1" dirty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protect the </a:t>
            </a:r>
            <a:r>
              <a:rPr kumimoji="1" lang="en-US" altLang="ja-JP" sz="12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stream and the video on the End-to-End System.</a:t>
            </a:r>
            <a:endParaRPr kumimoji="1" lang="en-US" altLang="ja-JP" sz="1800" b="1" dirty="0" smtClean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/>
            <a:r>
              <a:rPr lang="en-US" altLang="ja-JP" sz="105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en-US" altLang="ja-JP" sz="105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Evaluated by WV-TW370P</a:t>
            </a:r>
            <a:endParaRPr kumimoji="1" lang="en-US" altLang="ja-JP" sz="1050" b="1" dirty="0">
              <a:solidFill>
                <a:schemeClr val="tx2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144" y="998222"/>
            <a:ext cx="1219671" cy="115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42" y="3484213"/>
            <a:ext cx="1123961" cy="10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正方形/長方形 44"/>
          <p:cNvSpPr/>
          <p:nvPr/>
        </p:nvSpPr>
        <p:spPr>
          <a:xfrm>
            <a:off x="5577059" y="4390625"/>
            <a:ext cx="35669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using hash </a:t>
            </a:r>
            <a:r>
              <a:rPr lang="en-US" altLang="ja-JP" sz="12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value, can detect Video </a:t>
            </a:r>
            <a:r>
              <a:rPr lang="en-US" altLang="ja-JP" sz="1200" b="1" dirty="0" smtClean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alteration.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543" y="3519768"/>
            <a:ext cx="966293" cy="6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5448133" y="1936186"/>
            <a:ext cx="30909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000" b="1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*When using this function, you need optional licenses.</a:t>
            </a:r>
            <a:endParaRPr lang="ja-JP" altLang="en-US" sz="1000" b="1" dirty="0">
              <a:solidFill>
                <a:schemeClr val="tx2"/>
              </a:solidFill>
              <a:effectLst/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36368" y="856470"/>
            <a:ext cx="3222782" cy="294302"/>
          </a:xfrm>
          <a:prstGeom prst="rect">
            <a:avLst/>
          </a:prstGeom>
          <a:noFill/>
        </p:spPr>
        <p:txBody>
          <a:bodyPr wrap="square" lIns="0" tIns="36000" rIns="0" bIns="36000">
            <a:spAutoFit/>
          </a:bodyPr>
          <a:lstStyle/>
          <a:p>
            <a:pPr marL="285750" indent="-285750" algn="l">
              <a:lnSpc>
                <a:spcPts val="1600"/>
              </a:lnSpc>
              <a:buFont typeface="Wingdings" panose="05000000000000000000" pitchFamily="2" charset="2"/>
              <a:buChar char="ü"/>
            </a:pPr>
            <a:r>
              <a:rPr lang="en-US" altLang="ja-JP" sz="2000" b="1" u="sng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Communication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129551" y="1518019"/>
            <a:ext cx="2065829" cy="1113678"/>
            <a:chOff x="129551" y="1518019"/>
            <a:chExt cx="2065829" cy="1113678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51" y="1518019"/>
              <a:ext cx="2065829" cy="1113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356" y="2065890"/>
              <a:ext cx="626777" cy="242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グループ化 12"/>
          <p:cNvGrpSpPr/>
          <p:nvPr/>
        </p:nvGrpSpPr>
        <p:grpSpPr>
          <a:xfrm>
            <a:off x="2731072" y="3596361"/>
            <a:ext cx="1420436" cy="899649"/>
            <a:chOff x="2731072" y="3596361"/>
            <a:chExt cx="1420436" cy="8996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072" y="3596361"/>
              <a:ext cx="1276413" cy="8996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2858" y="3910014"/>
              <a:ext cx="62865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グループ化 15"/>
          <p:cNvGrpSpPr/>
          <p:nvPr/>
        </p:nvGrpSpPr>
        <p:grpSpPr>
          <a:xfrm>
            <a:off x="5805936" y="3758824"/>
            <a:ext cx="1258471" cy="595658"/>
            <a:chOff x="5805936" y="3758824"/>
            <a:chExt cx="1258471" cy="59565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5936" y="3798316"/>
              <a:ext cx="1149641" cy="556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052" y="3758824"/>
              <a:ext cx="889355" cy="352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61" y="304588"/>
            <a:ext cx="1261614" cy="31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lide Number Placeholder 8"/>
          <p:cNvSpPr txBox="1">
            <a:spLocks/>
          </p:cNvSpPr>
          <p:nvPr/>
        </p:nvSpPr>
        <p:spPr>
          <a:xfrm>
            <a:off x="4359803" y="4885171"/>
            <a:ext cx="396000" cy="18538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algn="ctr"/>
            <a:fld id="{0BED32BD-2AB6-2D40-A7A5-FA318B8F471B}" type="slidenum">
              <a:rPr lang="en-US" sz="1000" smtClean="0">
                <a:latin typeface="Calibri" panose="020F0502020204030204" pitchFamily="34" charset="0"/>
              </a:rPr>
              <a:pPr algn="ctr"/>
              <a:t>9</a:t>
            </a:fld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847" y="2282959"/>
            <a:ext cx="1839977" cy="103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2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3ff3bc49f048c1ff29fe4310f4d0872742769a4"/>
</p:tagLst>
</file>

<file path=ppt/theme/theme1.xml><?xml version="1.0" encoding="utf-8"?>
<a:theme xmlns:a="http://schemas.openxmlformats.org/drawingml/2006/main" name="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ublic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nternal onl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  <a:ea typeface="HGPｺﾞｼｯｸE" pitchFamily="50" charset="-128"/>
          </a:defRPr>
        </a:defPPr>
      </a:lstStyle>
    </a:lnDef>
  </a:objectDefaults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eliminary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ntative テンプレート">
  <a:themeElements>
    <a:clrScheme name="Panasonic SSBD Presentatio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Panasonic Business 1">
      <a:dk1>
        <a:srgbClr val="0A54A0"/>
      </a:dk1>
      <a:lt1>
        <a:sysClr val="window" lastClr="FFFFFF"/>
      </a:lt1>
      <a:dk2>
        <a:srgbClr val="000000"/>
      </a:dk2>
      <a:lt2>
        <a:srgbClr val="176AB7"/>
      </a:lt2>
      <a:accent1>
        <a:srgbClr val="14A6DB"/>
      </a:accent1>
      <a:accent2>
        <a:srgbClr val="D90066"/>
      </a:accent2>
      <a:accent3>
        <a:srgbClr val="ED9908"/>
      </a:accent3>
      <a:accent4>
        <a:srgbClr val="B8D108"/>
      </a:accent4>
      <a:accent5>
        <a:srgbClr val="118FBA"/>
      </a:accent5>
      <a:accent6>
        <a:srgbClr val="C50F24"/>
      </a:accent6>
      <a:hlink>
        <a:srgbClr val="0D6A77"/>
      </a:hlink>
      <a:folHlink>
        <a:srgbClr val="471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1172</Words>
  <Application>Microsoft Office PowerPoint</Application>
  <PresentationFormat>画面に合わせる (16:9)</PresentationFormat>
  <Paragraphs>188</Paragraphs>
  <Slides>15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15</vt:i4>
      </vt:variant>
    </vt:vector>
  </HeadingPairs>
  <TitlesOfParts>
    <vt:vector size="33" baseType="lpstr">
      <vt:lpstr>Arial Unicode MS</vt:lpstr>
      <vt:lpstr>HGPｺﾞｼｯｸE</vt:lpstr>
      <vt:lpstr>HGP創英角ｺﾞｼｯｸUB</vt:lpstr>
      <vt:lpstr>Lucida Grande</vt:lpstr>
      <vt:lpstr>Meiryo UI</vt:lpstr>
      <vt:lpstr>ＭＳ Ｐゴシック</vt:lpstr>
      <vt:lpstr>ＭＳ Ｐ明朝</vt:lpstr>
      <vt:lpstr>NSimSun</vt:lpstr>
      <vt:lpstr>Arial</vt:lpstr>
      <vt:lpstr>Calibri</vt:lpstr>
      <vt:lpstr>Tahoma</vt:lpstr>
      <vt:lpstr>Wingdings</vt:lpstr>
      <vt:lpstr>Office Theme</vt:lpstr>
      <vt:lpstr>Public テンプレート</vt:lpstr>
      <vt:lpstr>Internal only テンプレート</vt:lpstr>
      <vt:lpstr>Preliminary テンプレート</vt:lpstr>
      <vt:lpstr>Tentative テンプレート</vt:lpstr>
      <vt:lpstr>2_Office Theme</vt:lpstr>
      <vt:lpstr>H.265 Outdoor PTZ Camera</vt:lpstr>
      <vt:lpstr>Concept &amp; Main Features</vt:lpstr>
      <vt:lpstr>Extreme Visibility</vt:lpstr>
      <vt:lpstr>Extreme Visibility</vt:lpstr>
      <vt:lpstr>Extreme Visibility</vt:lpstr>
      <vt:lpstr>Extreme Visibility</vt:lpstr>
      <vt:lpstr>Extreme Visibility</vt:lpstr>
      <vt:lpstr>Extreme Compression</vt:lpstr>
      <vt:lpstr>Extreme Data Security</vt:lpstr>
      <vt:lpstr>Extreme Reliability</vt:lpstr>
      <vt:lpstr>Optional Intelligent VMD</vt:lpstr>
      <vt:lpstr>Specifications</vt:lpstr>
      <vt:lpstr>Optional Accessories </vt:lpstr>
      <vt:lpstr>Applications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2014-02-09T23:21:35Z</dcterms:created>
  <dcterms:modified xsi:type="dcterms:W3CDTF">2019-10-04T02:15:55Z</dcterms:modified>
</cp:coreProperties>
</file>