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3975" r:id="rId6"/>
    <p:sldMasterId id="2147484125" r:id="rId7"/>
    <p:sldMasterId id="2147484150" r:id="rId8"/>
    <p:sldMasterId id="2147484153" r:id="rId9"/>
  </p:sldMasterIdLst>
  <p:notesMasterIdLst>
    <p:notesMasterId r:id="rId16"/>
  </p:notesMasterIdLst>
  <p:handoutMasterIdLst>
    <p:handoutMasterId r:id="rId17"/>
  </p:handoutMasterIdLst>
  <p:sldIdLst>
    <p:sldId id="900" r:id="rId10"/>
    <p:sldId id="1256" r:id="rId11"/>
    <p:sldId id="1265" r:id="rId12"/>
    <p:sldId id="1267" r:id="rId13"/>
    <p:sldId id="1261" r:id="rId14"/>
    <p:sldId id="1268" r:id="rId15"/>
  </p:sldIdLst>
  <p:sldSz cx="9144000" cy="5143500" type="screen16x9"/>
  <p:notesSz cx="7104063" cy="10234613"/>
  <p:custDataLst>
    <p:tags r:id="rId18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FFCC"/>
    <a:srgbClr val="FFCCFF"/>
    <a:srgbClr val="FF9900"/>
    <a:srgbClr val="FFE4A0"/>
    <a:srgbClr val="FF00FF"/>
    <a:srgbClr val="DFDFF5"/>
    <a:srgbClr val="FFCC99"/>
    <a:srgbClr val="FF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83673" autoAdjust="0"/>
  </p:normalViewPr>
  <p:slideViewPr>
    <p:cSldViewPr snapToGrid="0" snapToObjects="1">
      <p:cViewPr>
        <p:scale>
          <a:sx n="100" d="100"/>
          <a:sy n="100" d="100"/>
        </p:scale>
        <p:origin x="-1272" y="-360"/>
      </p:cViewPr>
      <p:guideLst>
        <p:guide orient="horz" pos="685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6763"/>
            <a:ext cx="6824662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9900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E8FB-F6DD-408D-84E9-2151B9C564C6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1428-9BCF-43C9-A814-6A86E2F5B62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26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/>
              <a:pPr>
                <a:defRPr/>
              </a:pPr>
              <a:t>2015/4/15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797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33827-611E-4382-9B22-00BF6F075EFD}" type="datetime1">
              <a:rPr lang="ja-JP" altLang="en-US"/>
              <a:pPr>
                <a:defRPr/>
              </a:pPr>
              <a:t>2015/4/15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A6E0E7E4-FBC2-48A7-8C75-78772995007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8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8FD4-4881-45B5-9190-D6111515022E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8B4B-FCD3-4371-AD1C-B96D6301AD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3694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136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62B5-C0F0-4FCE-8349-A4FA765E5BA2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A6-2DF6-4C24-AF02-3467EE86D7C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9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14B7-4EC4-4A94-AA11-23850B70F4A4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1CE11-114C-4B8C-9023-6A015C7C2B5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814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8575" y="-16669"/>
            <a:ext cx="9172575" cy="48220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B9D5-D533-4525-88E2-CA2890D52149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E6CC3-EA85-4A29-AB2C-5809345DB4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249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798A-B966-4802-94D2-314925D662FC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5376-C44D-4045-9A3E-4C5FED503EF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200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9803-251A-4C43-9EF2-79886AE9C037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1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A1F58-BF62-42BD-B4CA-E32D4D90C29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93600-4B77-4D82-B1D5-050DAA6F59F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8AD77-56F7-41F0-9D28-DDA6E14C7A0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42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F84FE-0F88-4438-AC53-B909505957A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8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F62D72-26DD-420C-8AE2-F63D65584D2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04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F0EECA-EC9B-4647-80E2-0238EECD41B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13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84F4-C019-44DE-A966-F901274A05C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84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ABC5B-9636-4AC7-959C-9DF11B5B7C29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27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D92BE-98DC-4ED0-9EF6-85419A1D692A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1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-17860"/>
            <a:ext cx="2286000" cy="46124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-17860"/>
            <a:ext cx="6705600" cy="46124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A7C74-288D-4CAF-B6D6-60FFFC84E6C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2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7471-95B4-49DE-BEB4-B56CC2101B68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834E73F-924D-4C76-BABF-5FFF83B69AD8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2318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284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2015/4/15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6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BE0D-1EB3-42FF-BBCD-D16F0A2DE948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30957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9FDDF73D-91B0-40ED-9FFD-CE6394BBE504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  <p:sldLayoutId id="2147484174" r:id="rId4"/>
    <p:sldLayoutId id="214748417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/>
              <a:pPr>
                <a:defRPr/>
              </a:pPr>
              <a:t>‹#›</a:t>
            </a:fld>
            <a:endParaRPr dirty="0"/>
          </a:p>
        </p:txBody>
      </p:sp>
      <p:sp>
        <p:nvSpPr>
          <p:cNvPr id="9" name="AutoShape 13"/>
          <p:cNvSpPr>
            <a:spLocks noChangeArrowheads="1"/>
          </p:cNvSpPr>
          <p:nvPr userDrawn="1"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3" r:id="rId2"/>
    <p:sldLayoutId id="2147484162" r:id="rId3"/>
    <p:sldLayoutId id="2147484165" r:id="rId4"/>
    <p:sldLayoutId id="21474841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2015/4/15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49" r:id="rId3"/>
    <p:sldLayoutId id="2147484159" r:id="rId4"/>
    <p:sldLayoutId id="21474841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2015/4/15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 userDrawn="1"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 userDrawn="1"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57" r:id="rId3"/>
    <p:sldLayoutId id="2147484168" r:id="rId4"/>
    <p:sldLayoutId id="214748416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6149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CE4B175-4CC6-407D-AF40-8DD5B5EBE57C}" type="datetime1">
              <a:rPr lang="ja-JP" altLang="en-US"/>
              <a:pPr>
                <a:defRPr/>
              </a:pPr>
              <a:t>2015/4/15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1B00A8-B2C8-4B7A-A4B3-331AE644D4A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7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  <p:sp>
        <p:nvSpPr>
          <p:cNvPr id="410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dirty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 algn="l"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ln w="1905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54000" tIns="36000" rIns="54000" bIns="36000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D9001844-01BF-4372-9D14-BDF0224E04C9}" type="slidenum">
              <a:rPr lang="en-US" altLang="ja-JP">
                <a:solidFill>
                  <a:srgbClr val="FFFFFF"/>
                </a:solidFill>
                <a:effectLst/>
                <a:latin typeface="Arial" charset="0"/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8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77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F6EEAC-30DB-44E1-9A04-D5CF01586571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3FD0E91-4765-4AEC-AA68-6B2B17F1CCD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69455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60" r:id="rId3"/>
    <p:sldLayoutId id="2147484161" r:id="rId4"/>
    <p:sldLayoutId id="21474841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2015/4/15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 userDrawn="1"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45302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9528" y="1362841"/>
            <a:ext cx="900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0066"/>
                </a:solidFill>
                <a:effectLst/>
                <a:latin typeface="Arial" pitchFamily="34" charset="0"/>
              </a:rPr>
              <a:t>HD PTZ Network Cameras</a:t>
            </a:r>
            <a:endParaRPr lang="en-US" altLang="ja-JP" b="1" dirty="0">
              <a:solidFill>
                <a:srgbClr val="000066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5038563" y="3453055"/>
            <a:ext cx="13675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WV-SC387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1994469" y="3453055"/>
            <a:ext cx="24880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WV-SW397/SW397A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7" name="Group 23"/>
          <p:cNvGrpSpPr>
            <a:grpSpLocks noChangeAspect="1"/>
          </p:cNvGrpSpPr>
          <p:nvPr/>
        </p:nvGrpSpPr>
        <p:grpSpPr bwMode="auto">
          <a:xfrm>
            <a:off x="6884410" y="4361509"/>
            <a:ext cx="1701800" cy="795337"/>
            <a:chOff x="2789" y="0"/>
            <a:chExt cx="1072" cy="501"/>
          </a:xfrm>
        </p:grpSpPr>
        <p:pic>
          <p:nvPicPr>
            <p:cNvPr id="28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89910" y="4317059"/>
            <a:ext cx="8785225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endParaRPr lang="en-US" altLang="ja-JP" sz="1800" dirty="0" smtClean="0">
              <a:solidFill>
                <a:srgbClr val="0041C0"/>
              </a:solidFill>
              <a:effectLst/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Networks Co., Ltd.</a:t>
            </a:r>
          </a:p>
        </p:txBody>
      </p:sp>
      <p:sp>
        <p:nvSpPr>
          <p:cNvPr id="31" name="Rectangle 7"/>
          <p:cNvSpPr txBox="1">
            <a:spLocks noChangeArrowheads="1"/>
          </p:cNvSpPr>
          <p:nvPr/>
        </p:nvSpPr>
        <p:spPr bwMode="auto">
          <a:xfrm>
            <a:off x="1383722" y="4020196"/>
            <a:ext cx="6400800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Security Systems Business Division</a:t>
            </a:r>
          </a:p>
        </p:txBody>
      </p:sp>
      <p:pic>
        <p:nvPicPr>
          <p:cNvPr id="37" name="Picture 8" descr="i-PRO_smartHD_logo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36575"/>
            <a:ext cx="2376487" cy="603250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2" y="1947616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10" y="211358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HD PTZ Network Cameras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1039652" y="4493135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Indoor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WV-SC387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3605619" y="2860014"/>
            <a:ext cx="4929345" cy="1867380"/>
          </a:xfrm>
          <a:prstGeom prst="rect">
            <a:avLst/>
          </a:prstGeom>
          <a:solidFill>
            <a:srgbClr val="DFDFF5"/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6350">
            <a:bevelT w="190500" h="50800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wrap="square" lIns="216000" tIns="252000" rIns="216000" bIns="180000" anchor="ctr">
            <a:spAutoFit/>
          </a:bodyPr>
          <a:lstStyle>
            <a:lvl1pPr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Powerful Pan-Tilt-Zoom</a:t>
            </a:r>
          </a:p>
          <a:p>
            <a:pPr marL="622300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Wide  tile angle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b="0" i="0" kern="0" dirty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Tough outdoor-ready (WV-SW397)</a:t>
            </a:r>
            <a:endParaRPr kumimoji="0" lang="en-US" altLang="ja-JP" sz="16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1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1021652" y="2435007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Weather-resistant outdoor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WV-SW397/SW397A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979223" y="780181"/>
            <a:ext cx="59821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ja-JP" sz="1600" dirty="0" smtClean="0">
                <a:effectLst/>
              </a:rPr>
              <a:t>The Panasonic WV-SW397/SW397A </a:t>
            </a:r>
            <a:r>
              <a:rPr lang="en-US" altLang="ja-JP" sz="1600" dirty="0">
                <a:effectLst/>
              </a:rPr>
              <a:t>and WV-SC387 PTZ network </a:t>
            </a:r>
            <a:r>
              <a:rPr lang="en-US" altLang="ja-JP" sz="1600" dirty="0" smtClean="0">
                <a:effectLst/>
              </a:rPr>
              <a:t>cameras are high performance PTZ cameras that deliver clear HD 720p images with 105dB wide dynamic range and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produce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color images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with a minimum illumination of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0.3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lux. </a:t>
            </a:r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The powerful PTZ cameras </a:t>
            </a:r>
            <a:r>
              <a:rPr lang="en-US" altLang="ja-JP" sz="1600" dirty="0" smtClean="0">
                <a:effectLst/>
              </a:rPr>
              <a:t>are </a:t>
            </a:r>
            <a:r>
              <a:rPr lang="en-US" altLang="ja-JP" sz="1600" dirty="0">
                <a:effectLst/>
              </a:rPr>
              <a:t>suitable for surveillance where broad area coverage and zooming in are required. </a:t>
            </a:r>
          </a:p>
        </p:txBody>
      </p:sp>
      <p:pic>
        <p:nvPicPr>
          <p:cNvPr id="14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98" y="814019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26" y="316933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Powerful Pan-Tilt-Zoom 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97847" y="699024"/>
            <a:ext cx="4104000" cy="4134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Powerful 45x </a:t>
            </a:r>
            <a:r>
              <a:rPr lang="en-US" altLang="ja-JP" sz="1800" b="1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Extra 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zoom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the powerful </a:t>
            </a:r>
            <a:r>
              <a:rPr lang="en-US" altLang="ja-JP" sz="1200" dirty="0" smtClean="0">
                <a:effectLst/>
              </a:rPr>
              <a:t>45x optical with extra zoom</a:t>
            </a:r>
            <a:r>
              <a:rPr lang="en-US" altLang="ja-JP" sz="1200" dirty="0">
                <a:effectLst/>
              </a:rPr>
              <a:t>, </a:t>
            </a:r>
            <a:r>
              <a:rPr lang="en-US" altLang="ja-JP" sz="1200" dirty="0" smtClean="0">
                <a:effectLst/>
              </a:rPr>
              <a:t>the WV-SC387 and WV-SW397/SW397A PTZ cameras enables zooming in on distant people and objects clearly.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600" b="1" dirty="0">
                <a:solidFill>
                  <a:srgbClr val="000000"/>
                </a:solidFill>
                <a:effectLst/>
              </a:rPr>
              <a:t>Smooth PTZ operation </a:t>
            </a:r>
          </a:p>
          <a:p>
            <a:pPr lvl="0" algn="l">
              <a:spcBef>
                <a:spcPts val="400"/>
              </a:spcBef>
            </a:pPr>
            <a:r>
              <a:rPr lang="en-US" altLang="ja-JP" sz="1200" dirty="0">
                <a:solidFill>
                  <a:srgbClr val="000000"/>
                </a:solidFill>
                <a:effectLst/>
              </a:rPr>
              <a:t>With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the WV-ASM200 or System970 management system, the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WV-CU950 system controller with 3D joystick helps the operator track people and objects, providing smooth and high precision pan/tilt/zoom control. 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6" name="図 1"/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69" y="4386912"/>
            <a:ext cx="1641180" cy="75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4922575" y="699024"/>
            <a:ext cx="41040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Auto modes</a:t>
            </a:r>
            <a:endParaRPr kumimoji="1" lang="en-US" altLang="ja-JP" sz="18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Auto modes help the operator surveille a broad area, controlling the PTZ camera in a pre-defined sequence; 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Auto panning </a:t>
            </a:r>
            <a:r>
              <a:rPr lang="en-US" altLang="ja-JP" sz="1200" dirty="0" smtClean="0">
                <a:effectLst/>
              </a:rPr>
              <a:t>continues to pan in </a:t>
            </a:r>
            <a:r>
              <a:rPr lang="en-US" altLang="ja-JP" sz="1200" dirty="0">
                <a:effectLst/>
              </a:rPr>
              <a:t>a</a:t>
            </a:r>
            <a:r>
              <a:rPr lang="en-US" altLang="ja-JP" sz="1200" dirty="0" smtClean="0">
                <a:effectLst/>
              </a:rPr>
              <a:t> pre-defined rotation range.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Preset sequence/Patrol </a:t>
            </a:r>
            <a:r>
              <a:rPr lang="en-US" altLang="ja-JP" sz="1200" dirty="0" smtClean="0">
                <a:effectLst/>
              </a:rPr>
              <a:t>automatically changes the PTZ camera direction to pre-defined positions in sequence. </a:t>
            </a:r>
            <a:endParaRPr lang="en-US" altLang="ja-JP" sz="1200" dirty="0" smtClean="0">
              <a:solidFill>
                <a:srgbClr val="FF0000"/>
              </a:solidFill>
              <a:effectLst/>
            </a:endParaRP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Advanced auto tracking </a:t>
            </a:r>
            <a:r>
              <a:rPr lang="en-US" altLang="ja-JP" sz="1200" dirty="0" smtClean="0">
                <a:effectLst/>
              </a:rPr>
              <a:t>starts panning, tilting and zooming</a:t>
            </a:r>
            <a:r>
              <a:rPr lang="en-US" altLang="ja-JP" sz="1200" dirty="0">
                <a:effectLst/>
              </a:rPr>
              <a:t>, and keeps the moving object displayed in the center of the monitor </a:t>
            </a:r>
            <a:r>
              <a:rPr lang="en-US" altLang="ja-JP" sz="1200" dirty="0" smtClean="0">
                <a:effectLst/>
              </a:rPr>
              <a:t>when a moving object is found </a:t>
            </a:r>
            <a:r>
              <a:rPr lang="en-US" altLang="ja-JP" sz="1200" dirty="0">
                <a:effectLst/>
              </a:rPr>
              <a:t>in </a:t>
            </a:r>
            <a:r>
              <a:rPr lang="en-US" altLang="ja-JP" sz="1200" dirty="0" smtClean="0">
                <a:effectLst/>
              </a:rPr>
              <a:t>the camera view. 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31" y="1732436"/>
            <a:ext cx="2032760" cy="1143427"/>
          </a:xfrm>
          <a:prstGeom prst="rect">
            <a:avLst/>
          </a:prstGeom>
          <a:ln w="25400">
            <a:noFill/>
          </a:ln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759" y="2225407"/>
            <a:ext cx="1908919" cy="1073767"/>
          </a:xfrm>
          <a:prstGeom prst="rect">
            <a:avLst/>
          </a:prstGeom>
          <a:ln w="22225">
            <a:noFill/>
          </a:ln>
        </p:spPr>
      </p:pic>
      <p:sp>
        <p:nvSpPr>
          <p:cNvPr id="13" name="テキスト ボックス 12"/>
          <p:cNvSpPr txBox="1"/>
          <p:nvPr/>
        </p:nvSpPr>
        <p:spPr>
          <a:xfrm>
            <a:off x="407219" y="2875863"/>
            <a:ext cx="20681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ffectLst/>
              </a:rPr>
              <a:t>45x(Optical 30x. EX-Optical 1.5x</a:t>
            </a:r>
            <a:r>
              <a:rPr lang="en-US" altLang="ja-JP" sz="1000" dirty="0" smtClean="0">
                <a:effectLst/>
              </a:rPr>
              <a:t>)</a:t>
            </a:r>
            <a:endParaRPr lang="en-US" altLang="ja-JP" sz="1000" dirty="0">
              <a:effectLst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321285" y="3266123"/>
            <a:ext cx="21978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00" dirty="0" smtClean="0">
                <a:effectLst/>
              </a:rPr>
              <a:t>36x(Optical </a:t>
            </a:r>
            <a:r>
              <a:rPr lang="en-US" altLang="ja-JP" sz="1000" dirty="0">
                <a:effectLst/>
              </a:rPr>
              <a:t>30x, Ex-Optical 1.2x)</a:t>
            </a:r>
            <a:endParaRPr lang="ja-JP" altLang="en-US" sz="1000" dirty="0">
              <a:effectLst/>
            </a:endParaRPr>
          </a:p>
        </p:txBody>
      </p:sp>
      <p:sp>
        <p:nvSpPr>
          <p:cNvPr id="14" name="テキスト ボックス 30"/>
          <p:cNvSpPr txBox="1">
            <a:spLocks noChangeArrowheads="1"/>
          </p:cNvSpPr>
          <p:nvPr/>
        </p:nvSpPr>
        <p:spPr bwMode="auto">
          <a:xfrm>
            <a:off x="2870200" y="1741542"/>
            <a:ext cx="170180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900" dirty="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Distance from camera : Approx. </a:t>
            </a:r>
            <a:r>
              <a:rPr lang="en-US" altLang="ja-JP" sz="900" smtClean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10m</a:t>
            </a:r>
            <a:endParaRPr lang="ja-JP" altLang="en-US" sz="900" dirty="0" smtClean="0">
              <a:effectLst/>
              <a:latin typeface="Tahoma" panose="020B0604030504040204" pitchFamily="34" charset="0"/>
              <a:ea typeface="HGS創英角ｺﾞｼｯｸUB" pitchFamily="50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Wide Tilt angle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0078" y="796451"/>
            <a:ext cx="5043271" cy="269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spcBef>
                <a:spcPts val="400"/>
              </a:spcBef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-25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°~205°-tilt indoor camera</a:t>
            </a:r>
            <a:endParaRPr lang="en-US" altLang="ja-JP" sz="1800" b="1" dirty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>
                <a:effectLst/>
              </a:rPr>
              <a:t>The </a:t>
            </a:r>
            <a:r>
              <a:rPr lang="en-US" altLang="ja-JP" sz="1200" dirty="0" smtClean="0">
                <a:effectLst/>
              </a:rPr>
              <a:t>dome cover-less WV-SC387 indoor camera </a:t>
            </a:r>
            <a:r>
              <a:rPr lang="en-US" altLang="ja-JP" sz="1200" dirty="0">
                <a:effectLst/>
              </a:rPr>
              <a:t>provides </a:t>
            </a:r>
            <a:r>
              <a:rPr lang="en-US" altLang="ja-JP" sz="1200" dirty="0" smtClean="0">
                <a:effectLst/>
              </a:rPr>
              <a:t>extremely wide vertical coverage from  -44</a:t>
            </a:r>
            <a:r>
              <a:rPr lang="en-US" altLang="ja-JP" sz="1200" b="1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to 224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°, supporting tilt angle from -25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to 205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wide angular field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view. </a:t>
            </a:r>
          </a:p>
          <a:p>
            <a:pPr algn="l">
              <a:spcBef>
                <a:spcPts val="400"/>
              </a:spcBef>
            </a:pPr>
            <a:endParaRPr lang="en-US" altLang="ja-JP" sz="1200" b="1" kern="0" dirty="0" smtClean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-15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 smtClean="0">
                <a:effectLst/>
              </a:rPr>
              <a:t>~195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>
                <a:effectLst/>
              </a:rPr>
              <a:t>-</a:t>
            </a:r>
            <a:r>
              <a:rPr lang="en-US" altLang="ja-JP" sz="1800" b="1" dirty="0" smtClean="0">
                <a:effectLst/>
              </a:rPr>
              <a:t>tilt outdoor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The WV-SW397/SW397A outdoor PTZ camera delivers a clear image even when it tilts above the horizontal position</a:t>
            </a:r>
            <a:r>
              <a:rPr lang="en-US" altLang="ja-JP" sz="1200" dirty="0">
                <a:effectLst/>
              </a:rPr>
              <a:t>. </a:t>
            </a:r>
            <a:r>
              <a:rPr lang="en-US" altLang="ja-JP" sz="1200" dirty="0" smtClean="0">
                <a:effectLst/>
              </a:rPr>
              <a:t>Auto Eyelid Mechanism (AEM) removes extra light that makes the image blurred </a:t>
            </a:r>
            <a:r>
              <a:rPr lang="en-US" altLang="ja-JP" sz="1200" dirty="0">
                <a:effectLst/>
              </a:rPr>
              <a:t>due to the small curvature difference between the lower spherical part and upper cylindrical part of the camera dome</a:t>
            </a:r>
            <a:r>
              <a:rPr lang="en-US" altLang="ja-JP" sz="1200" dirty="0" smtClean="0">
                <a:effectLst/>
              </a:rPr>
              <a:t>. </a:t>
            </a:r>
          </a:p>
        </p:txBody>
      </p:sp>
      <p:grpSp>
        <p:nvGrpSpPr>
          <p:cNvPr id="83" name="グループ化 82"/>
          <p:cNvGrpSpPr>
            <a:grpSpLocks noChangeAspect="1"/>
          </p:cNvGrpSpPr>
          <p:nvPr/>
        </p:nvGrpSpPr>
        <p:grpSpPr>
          <a:xfrm>
            <a:off x="5630047" y="2804990"/>
            <a:ext cx="2994931" cy="1761047"/>
            <a:chOff x="5562600" y="869862"/>
            <a:chExt cx="3365573" cy="1978991"/>
          </a:xfrm>
        </p:grpSpPr>
        <p:sp>
          <p:nvSpPr>
            <p:cNvPr id="61" name="正方形/長方形 60"/>
            <p:cNvSpPr/>
            <p:nvPr/>
          </p:nvSpPr>
          <p:spPr>
            <a:xfrm>
              <a:off x="6167018" y="2554867"/>
              <a:ext cx="1347265" cy="293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100" dirty="0" smtClean="0">
                  <a:effectLst/>
                </a:rPr>
                <a:t>Doom cover</a:t>
              </a:r>
              <a:endParaRPr lang="ja-JP" altLang="en-US" sz="1100" dirty="0">
                <a:effectLst/>
              </a:endParaRPr>
            </a:p>
          </p:txBody>
        </p:sp>
        <p:grpSp>
          <p:nvGrpSpPr>
            <p:cNvPr id="54" name="グループ化 53"/>
            <p:cNvGrpSpPr>
              <a:grpSpLocks noChangeAspect="1"/>
            </p:cNvGrpSpPr>
            <p:nvPr/>
          </p:nvGrpSpPr>
          <p:grpSpPr>
            <a:xfrm>
              <a:off x="5562600" y="1112877"/>
              <a:ext cx="2077170" cy="1355355"/>
              <a:chOff x="5280724" y="926570"/>
              <a:chExt cx="3037108" cy="1981715"/>
            </a:xfrm>
          </p:grpSpPr>
          <p:grpSp>
            <p:nvGrpSpPr>
              <p:cNvPr id="16" name="グループ化 15"/>
              <p:cNvGrpSpPr/>
              <p:nvPr/>
            </p:nvGrpSpPr>
            <p:grpSpPr>
              <a:xfrm>
                <a:off x="5932249" y="926570"/>
                <a:ext cx="1850510" cy="1981715"/>
                <a:chOff x="6301898" y="1567544"/>
                <a:chExt cx="1850510" cy="1981715"/>
              </a:xfrm>
            </p:grpSpPr>
            <p:sp>
              <p:nvSpPr>
                <p:cNvPr id="3" name="円弧 2"/>
                <p:cNvSpPr/>
                <p:nvPr/>
              </p:nvSpPr>
              <p:spPr bwMode="auto">
                <a:xfrm rot="5400000">
                  <a:off x="6236295" y="1633147"/>
                  <a:ext cx="1981715" cy="1850509"/>
                </a:xfrm>
                <a:prstGeom prst="arc">
                  <a:avLst>
                    <a:gd name="adj1" fmla="val 16210921"/>
                    <a:gd name="adj2" fmla="val 5407648"/>
                  </a:avLst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cxnSp>
              <p:nvCxnSpPr>
                <p:cNvPr id="5" name="直線コネクタ 4"/>
                <p:cNvCxnSpPr/>
                <p:nvPr/>
              </p:nvCxnSpPr>
              <p:spPr bwMode="auto">
                <a:xfrm>
                  <a:off x="630189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直線コネクタ 11"/>
                <p:cNvCxnSpPr/>
                <p:nvPr/>
              </p:nvCxnSpPr>
              <p:spPr bwMode="auto">
                <a:xfrm>
                  <a:off x="815240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5" name="グループ化 14"/>
              <p:cNvGrpSpPr/>
              <p:nvPr/>
            </p:nvGrpSpPr>
            <p:grpSpPr>
              <a:xfrm rot="360000">
                <a:off x="6384171" y="1693477"/>
                <a:ext cx="127743" cy="866323"/>
                <a:chOff x="5086596" y="1434071"/>
                <a:chExt cx="819397" cy="2343166"/>
              </a:xfrm>
            </p:grpSpPr>
            <p:sp>
              <p:nvSpPr>
                <p:cNvPr id="14" name="円弧 13"/>
                <p:cNvSpPr/>
                <p:nvPr/>
              </p:nvSpPr>
              <p:spPr bwMode="auto">
                <a:xfrm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sp>
              <p:nvSpPr>
                <p:cNvPr id="19" name="円弧 18"/>
                <p:cNvSpPr/>
                <p:nvPr/>
              </p:nvSpPr>
              <p:spPr bwMode="auto">
                <a:xfrm flipH="1"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</p:grpSp>
          <p:cxnSp>
            <p:nvCxnSpPr>
              <p:cNvPr id="22" name="直線コネクタ 21"/>
              <p:cNvCxnSpPr/>
              <p:nvPr/>
            </p:nvCxnSpPr>
            <p:spPr bwMode="auto">
              <a:xfrm>
                <a:off x="5356626" y="1693860"/>
                <a:ext cx="897273" cy="97623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直線コネクタ 30"/>
              <p:cNvCxnSpPr/>
              <p:nvPr/>
            </p:nvCxnSpPr>
            <p:spPr bwMode="auto">
              <a:xfrm>
                <a:off x="5280724" y="2299170"/>
                <a:ext cx="1128406" cy="120442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直線コネクタ 31"/>
              <p:cNvCxnSpPr/>
              <p:nvPr/>
            </p:nvCxnSpPr>
            <p:spPr bwMode="auto">
              <a:xfrm>
                <a:off x="6480212" y="1815665"/>
                <a:ext cx="292823" cy="325381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直線コネクタ 33"/>
              <p:cNvCxnSpPr/>
              <p:nvPr/>
            </p:nvCxnSpPr>
            <p:spPr bwMode="auto">
              <a:xfrm flipV="1">
                <a:off x="6408204" y="2205294"/>
                <a:ext cx="576064" cy="216024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直線コネクタ 41"/>
              <p:cNvCxnSpPr/>
              <p:nvPr/>
            </p:nvCxnSpPr>
            <p:spPr bwMode="auto">
              <a:xfrm>
                <a:off x="5316444" y="1989541"/>
                <a:ext cx="2134943" cy="251261"/>
              </a:xfrm>
              <a:prstGeom prst="lin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2" name="上下矢印 51"/>
              <p:cNvSpPr/>
              <p:nvPr/>
            </p:nvSpPr>
            <p:spPr bwMode="auto">
              <a:xfrm>
                <a:off x="7934326" y="1266726"/>
                <a:ext cx="381000" cy="728960"/>
              </a:xfrm>
              <a:prstGeom prst="upDownArrow">
                <a:avLst/>
              </a:prstGeom>
              <a:solidFill>
                <a:srgbClr val="FF9933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  <p:sp>
            <p:nvSpPr>
              <p:cNvPr id="53" name="上下矢印 52"/>
              <p:cNvSpPr/>
              <p:nvPr/>
            </p:nvSpPr>
            <p:spPr bwMode="auto">
              <a:xfrm>
                <a:off x="7950872" y="1950521"/>
                <a:ext cx="366960" cy="957764"/>
              </a:xfrm>
              <a:prstGeom prst="upDown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</p:grpSp>
        <p:sp>
          <p:nvSpPr>
            <p:cNvPr id="55" name="正方形/長方形 54"/>
            <p:cNvSpPr/>
            <p:nvPr/>
          </p:nvSpPr>
          <p:spPr>
            <a:xfrm>
              <a:off x="7639770" y="1480299"/>
              <a:ext cx="1288403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upper cylindrical part</a:t>
              </a:r>
              <a:endParaRPr lang="ja-JP" altLang="en-US" sz="1050" dirty="0">
                <a:effectLst/>
              </a:endParaRPr>
            </a:p>
          </p:txBody>
        </p:sp>
        <p:sp>
          <p:nvSpPr>
            <p:cNvPr id="56" name="正方形/長方形 55"/>
            <p:cNvSpPr/>
            <p:nvPr/>
          </p:nvSpPr>
          <p:spPr>
            <a:xfrm>
              <a:off x="7638056" y="2003838"/>
              <a:ext cx="1216118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lower spherical part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 bwMode="auto">
            <a:xfrm>
              <a:off x="6246406" y="1717656"/>
              <a:ext cx="147907" cy="41187"/>
            </a:xfrm>
            <a:prstGeom prst="line">
              <a:avLst/>
            </a:prstGeom>
            <a:noFill/>
            <a:ln w="38100" cap="flat" cmpd="sng" algn="ctr">
              <a:solidFill>
                <a:srgbClr val="FF9933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2" name="正方形/長方形 61"/>
            <p:cNvSpPr/>
            <p:nvPr/>
          </p:nvSpPr>
          <p:spPr bwMode="auto">
            <a:xfrm>
              <a:off x="6178553" y="1503194"/>
              <a:ext cx="108000" cy="3600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sp>
          <p:nvSpPr>
            <p:cNvPr id="67" name="正方形/長方形 66"/>
            <p:cNvSpPr/>
            <p:nvPr/>
          </p:nvSpPr>
          <p:spPr>
            <a:xfrm>
              <a:off x="6530868" y="869862"/>
              <a:ext cx="131591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050" dirty="0" smtClean="0">
                  <a:effectLst/>
                </a:rPr>
                <a:t>AEM light shield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71" name="直線コネクタ 70"/>
            <p:cNvCxnSpPr/>
            <p:nvPr/>
          </p:nvCxnSpPr>
          <p:spPr bwMode="auto">
            <a:xfrm flipV="1">
              <a:off x="6334351" y="985919"/>
              <a:ext cx="248886" cy="131448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8" name="正方形/長方形 77"/>
            <p:cNvSpPr/>
            <p:nvPr/>
          </p:nvSpPr>
          <p:spPr bwMode="auto">
            <a:xfrm>
              <a:off x="6182881" y="937367"/>
              <a:ext cx="108000" cy="3600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cxnSp>
          <p:nvCxnSpPr>
            <p:cNvPr id="80" name="直線矢印コネクタ 79"/>
            <p:cNvCxnSpPr/>
            <p:nvPr/>
          </p:nvCxnSpPr>
          <p:spPr bwMode="auto">
            <a:xfrm>
              <a:off x="6228184" y="1225353"/>
              <a:ext cx="1714" cy="277841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09" name="テキスト ボックス 108"/>
          <p:cNvSpPr txBox="1"/>
          <p:nvPr/>
        </p:nvSpPr>
        <p:spPr>
          <a:xfrm>
            <a:off x="5880383" y="4619058"/>
            <a:ext cx="2494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effectLst/>
              </a:rPr>
              <a:t>Auto Eyelid Mechanism (AEM)</a:t>
            </a:r>
            <a:endParaRPr kumimoji="1" lang="ja-JP" altLang="en-US" sz="1200" b="1" dirty="0">
              <a:effectLst/>
            </a:endParaRPr>
          </a:p>
        </p:txBody>
      </p:sp>
      <p:grpSp>
        <p:nvGrpSpPr>
          <p:cNvPr id="113" name="グループ化 112"/>
          <p:cNvGrpSpPr/>
          <p:nvPr/>
        </p:nvGrpSpPr>
        <p:grpSpPr>
          <a:xfrm>
            <a:off x="5647276" y="754136"/>
            <a:ext cx="2832059" cy="1595791"/>
            <a:chOff x="5756593" y="821389"/>
            <a:chExt cx="2832059" cy="1595791"/>
          </a:xfrm>
        </p:grpSpPr>
        <p:grpSp>
          <p:nvGrpSpPr>
            <p:cNvPr id="106" name="グループ化 105"/>
            <p:cNvGrpSpPr>
              <a:grpSpLocks noChangeAspect="1"/>
            </p:cNvGrpSpPr>
            <p:nvPr/>
          </p:nvGrpSpPr>
          <p:grpSpPr>
            <a:xfrm>
              <a:off x="5756593" y="821389"/>
              <a:ext cx="2832059" cy="1396605"/>
              <a:chOff x="5923097" y="1008408"/>
              <a:chExt cx="2621256" cy="1292650"/>
            </a:xfrm>
          </p:grpSpPr>
          <p:pic>
            <p:nvPicPr>
              <p:cNvPr id="86" name="Picture 23" descr="WV-SC588_D1_L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923097" y="1455834"/>
                <a:ext cx="648960" cy="8452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5" name="Picture 5" descr="画像イメージ２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41" b="14328"/>
              <a:stretch/>
            </p:blipFill>
            <p:spPr bwMode="auto">
              <a:xfrm>
                <a:off x="7462934" y="1013069"/>
                <a:ext cx="108141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03" name="グループ化 102"/>
              <p:cNvGrpSpPr/>
              <p:nvPr/>
            </p:nvGrpSpPr>
            <p:grpSpPr>
              <a:xfrm>
                <a:off x="6363364" y="1008408"/>
                <a:ext cx="1099570" cy="1077913"/>
                <a:chOff x="4432075" y="1910608"/>
                <a:chExt cx="1099570" cy="1077913"/>
              </a:xfrm>
            </p:grpSpPr>
            <p:pic>
              <p:nvPicPr>
                <p:cNvPr id="10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7700"/>
                <a:stretch/>
              </p:blipFill>
              <p:spPr bwMode="auto">
                <a:xfrm>
                  <a:off x="4432075" y="1910608"/>
                  <a:ext cx="1099569" cy="10779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105" name="直線コネクタ 104"/>
                <p:cNvCxnSpPr/>
                <p:nvPr/>
              </p:nvCxnSpPr>
              <p:spPr bwMode="auto">
                <a:xfrm flipH="1">
                  <a:off x="5522119" y="1910608"/>
                  <a:ext cx="9526" cy="913555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993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07" name="テキスト ボックス 106"/>
            <p:cNvSpPr txBox="1"/>
            <p:nvPr/>
          </p:nvSpPr>
          <p:spPr>
            <a:xfrm>
              <a:off x="6766681" y="1379660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</a:t>
              </a:r>
              <a:r>
                <a:rPr lang="en-US" altLang="ja-JP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25</a:t>
              </a:r>
              <a:r>
                <a:rPr lang="en-US" altLang="ja-JP" b="1" kern="0" dirty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08" name="テキスト ボックス 107"/>
            <p:cNvSpPr txBox="1"/>
            <p:nvPr/>
          </p:nvSpPr>
          <p:spPr>
            <a:xfrm>
              <a:off x="6567981" y="909628"/>
              <a:ext cx="6431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-44</a:t>
              </a:r>
              <a:r>
                <a:rPr lang="en-US" altLang="ja-JP" sz="1600" b="1" kern="0" dirty="0" smtClean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sz="1600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10" name="テキスト ボックス 109"/>
            <p:cNvSpPr txBox="1"/>
            <p:nvPr/>
          </p:nvSpPr>
          <p:spPr>
            <a:xfrm>
              <a:off x="6185279" y="2140181"/>
              <a:ext cx="19495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b="1" dirty="0" smtClean="0">
                  <a:effectLst/>
                </a:rPr>
                <a:t>Wide vertical coverage</a:t>
              </a:r>
              <a:endParaRPr kumimoji="1" lang="ja-JP" altLang="en-US" sz="1200" b="1" dirty="0">
                <a:effectLst/>
              </a:endParaRPr>
            </a:p>
          </p:txBody>
        </p:sp>
      </p:grpSp>
      <p:pic>
        <p:nvPicPr>
          <p:cNvPr id="111" name="Picture 19" descr="mabuta_tower_off_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8" r="9363" b="16315"/>
          <a:stretch/>
        </p:blipFill>
        <p:spPr bwMode="auto">
          <a:xfrm>
            <a:off x="738132" y="3532199"/>
            <a:ext cx="1935124" cy="125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20" descr="mabuta_tower_ON_0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9" r="9363" b="16947"/>
          <a:stretch/>
        </p:blipFill>
        <p:spPr bwMode="auto">
          <a:xfrm>
            <a:off x="2890266" y="3552588"/>
            <a:ext cx="1935124" cy="125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テキスト ボックス 113"/>
          <p:cNvSpPr txBox="1"/>
          <p:nvPr/>
        </p:nvSpPr>
        <p:spPr>
          <a:xfrm>
            <a:off x="2942480" y="4798213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on.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737876" y="4805136"/>
            <a:ext cx="900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off.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6" name="正方形/長方形 115"/>
          <p:cNvSpPr/>
          <p:nvPr/>
        </p:nvSpPr>
        <p:spPr bwMode="auto">
          <a:xfrm>
            <a:off x="5530467" y="2688116"/>
            <a:ext cx="3503364" cy="2206730"/>
          </a:xfrm>
          <a:prstGeom prst="rect">
            <a:avLst/>
          </a:prstGeom>
          <a:noFill/>
          <a:ln w="25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5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Tough, outdoor-ready camera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945532" y="831453"/>
            <a:ext cx="421699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Tough, outdoor-ready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an </a:t>
            </a:r>
            <a:r>
              <a:rPr lang="en-US" altLang="ja-JP" sz="1200" dirty="0" smtClean="0">
                <a:effectLst/>
              </a:rPr>
              <a:t>impact-resistant </a:t>
            </a:r>
            <a:r>
              <a:rPr lang="en-US" altLang="ja-JP" sz="1200" dirty="0">
                <a:effectLst/>
              </a:rPr>
              <a:t>polycarbonate camera </a:t>
            </a:r>
            <a:r>
              <a:rPr lang="en-US" altLang="ja-JP" sz="1200" dirty="0" smtClean="0">
                <a:effectLst/>
              </a:rPr>
              <a:t>dome and aluminum die-cast body,  the IP66- </a:t>
            </a:r>
            <a:r>
              <a:rPr lang="en-US" altLang="ja-JP" sz="1200" dirty="0">
                <a:effectLst/>
              </a:rPr>
              <a:t>and </a:t>
            </a:r>
            <a:r>
              <a:rPr lang="en-US" altLang="ja-JP" sz="1200" dirty="0" smtClean="0">
                <a:effectLst/>
              </a:rPr>
              <a:t>IK10-rated </a:t>
            </a:r>
            <a:r>
              <a:rPr lang="en-US" altLang="ja-JP" sz="1200" dirty="0">
                <a:effectLst/>
              </a:rPr>
              <a:t>weather-resistant </a:t>
            </a:r>
            <a:r>
              <a:rPr lang="en-US" altLang="ja-JP" sz="1200" dirty="0" smtClean="0">
                <a:effectLst/>
              </a:rPr>
              <a:t>WV-SW397/SW397A outdoor camera is ready </a:t>
            </a:r>
            <a:r>
              <a:rPr lang="en-US" altLang="ja-JP" sz="1200" dirty="0">
                <a:effectLst/>
              </a:rPr>
              <a:t>for mounting outdoor and save installation time and costs. </a:t>
            </a: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800" b="1" dirty="0" smtClean="0">
                <a:solidFill>
                  <a:srgbClr val="000000"/>
                </a:solidFill>
                <a:effectLst/>
              </a:rPr>
              <a:t>Wide operating temperature range</a:t>
            </a:r>
            <a:endParaRPr lang="en-US" altLang="ja-JP" sz="1800" b="1" kern="0" dirty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Equipped with a cooling fan and heater, the WV-SW397/SW397A works in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temperatures from -50 to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+55 </a:t>
            </a:r>
            <a:r>
              <a:rPr lang="en-US" altLang="ja-JP" sz="1200" dirty="0" smtClean="0">
                <a:effectLst/>
              </a:rPr>
              <a:t>degree Celsius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.  </a:t>
            </a: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Rain-wash coating  </a:t>
            </a:r>
          </a:p>
          <a:p>
            <a:pPr lvl="0" algn="l"/>
            <a:r>
              <a:rPr lang="en-US" altLang="ja-JP" sz="1200" dirty="0">
                <a:solidFill>
                  <a:srgbClr val="000000"/>
                </a:solidFill>
                <a:effectLst/>
              </a:rPr>
              <a:t>The hydrophilic coating on the camera dome keeps visibility in rainy weather, sheeting water off instead of forming droplets that scatter light. </a:t>
            </a:r>
            <a:endParaRPr lang="ja-JP" altLang="ja-JP" sz="1200" dirty="0">
              <a:solidFill>
                <a:srgbClr val="000000"/>
              </a:solidFill>
              <a:effectLst/>
            </a:endParaRPr>
          </a:p>
          <a:p>
            <a:pPr lvl="0" algn="l"/>
            <a:r>
              <a:rPr kumimoji="1"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(WV-SW397A) </a:t>
            </a:r>
            <a:endParaRPr kumimoji="1" lang="en-US" altLang="ja-JP" sz="1200" dirty="0" smtClean="0">
              <a:effectLst/>
            </a:endParaRPr>
          </a:p>
        </p:txBody>
      </p:sp>
      <p:pic>
        <p:nvPicPr>
          <p:cNvPr id="2050" name="Picture 2" descr="after_spray0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5" y="2983629"/>
            <a:ext cx="2737543" cy="153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6184561" y="4518902"/>
            <a:ext cx="282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Rain-wash </a:t>
            </a:r>
            <a:r>
              <a:rPr lang="en-US" altLang="ja-JP" sz="1200" dirty="0">
                <a:effectLst/>
              </a:rPr>
              <a:t>coating. For comparison, the right half is not coated</a:t>
            </a:r>
            <a:r>
              <a:rPr lang="en-US" altLang="ja-JP" sz="1200" dirty="0" smtClean="0">
                <a:effectLst/>
              </a:rPr>
              <a:t>. </a:t>
            </a:r>
            <a:endParaRPr kumimoji="1" lang="ja-JP" altLang="en-US" sz="1200" dirty="0">
              <a:effectLst/>
            </a:endParaRPr>
          </a:p>
        </p:txBody>
      </p:sp>
      <p:pic>
        <p:nvPicPr>
          <p:cNvPr id="10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29" y="952837"/>
            <a:ext cx="1478459" cy="232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5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97267"/>
              </p:ext>
            </p:extLst>
          </p:nvPr>
        </p:nvGraphicFramePr>
        <p:xfrm>
          <a:off x="77822" y="521673"/>
          <a:ext cx="8998213" cy="45531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33648"/>
                <a:gridCol w="1064802"/>
                <a:gridCol w="3210129"/>
                <a:gridCol w="3589634"/>
              </a:tblGrid>
              <a:tr h="28436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WV-SW397/SW397A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WV-SC387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85544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Weather-resistant Outdoor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fr-F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1/3 type MOS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HD</a:t>
                      </a:r>
                      <a:r>
                        <a:rPr kumimoji="1" lang="ja-JP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(1,280 x 720) / SXVGA (1,280 x 960)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fps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(IR Cut filter Removal)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0.3 lux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0.04 lux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Angular Field of View</a:t>
                      </a:r>
                      <a:endParaRPr kumimoji="1" lang="en-US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2.6° – 64.6° (16:9), H: 1.4° – 44.4°(4:3)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2.34° – 65.1° (16:9), H: 1.6° – 45.2°(4:3)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190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PTZ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Zoom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30x (Optical), 45x (with Extra zoom)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Pan/tilt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rgbClr val="000000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–15° ~ 195°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rgbClr val="000000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–25° ~ 205°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Audio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Two-way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slot (SDXC/SDHC/SD)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-30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 +55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(-22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 with </a:t>
                      </a:r>
                      <a:r>
                        <a:rPr kumimoji="1" lang="en-US" altLang="ja-JP" sz="10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PoE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–10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~+55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(14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 (excluding base bracket)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∅229 mm x 392 mm(H)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ø185 mm × 221 mm (H)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</a:tbl>
          </a:graphicData>
        </a:graphic>
      </p:graphicFrame>
      <p:pic>
        <p:nvPicPr>
          <p:cNvPr id="8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694" y="885333"/>
            <a:ext cx="453531" cy="71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993" y="947255"/>
            <a:ext cx="458568" cy="58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7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ublic テンプレート">
  <a:themeElements>
    <a:clrScheme name="2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reliminary テンプレート">
  <a:themeElements>
    <a:clrScheme name="Preliminary テンプレー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liminary テンプレート">
      <a:majorFont>
        <a:latin typeface="Arial Unicode MS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liminary 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/>
        </a:defPPr>
      </a:lstStyle>
    </a:txDef>
  </a:objectDefaults>
  <a:extraClrSchemeLst/>
</a:theme>
</file>

<file path=ppt/theme/theme9.xml><?xml version="1.0" encoding="utf-8"?>
<a:theme xmlns:a="http://schemas.openxmlformats.org/drawingml/2006/main" name="3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710</Words>
  <Application>Microsoft Office PowerPoint</Application>
  <PresentationFormat>画面に合わせる (16:9)</PresentationFormat>
  <Paragraphs>119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9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1_Public テンプレート</vt:lpstr>
      <vt:lpstr>1_Preliminary テンプレート</vt:lpstr>
      <vt:lpstr>2_Preliminary テンプレート</vt:lpstr>
      <vt:lpstr>3_Preliminary テンプレート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2015-04-15T05:01:13Z</dcterms:modified>
</cp:coreProperties>
</file>