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2"/>
  </p:notesMasterIdLst>
  <p:handoutMasterIdLst>
    <p:handoutMasterId r:id="rId23"/>
  </p:handoutMasterIdLst>
  <p:sldIdLst>
    <p:sldId id="1342" r:id="rId7"/>
    <p:sldId id="1390" r:id="rId8"/>
    <p:sldId id="1391" r:id="rId9"/>
    <p:sldId id="1396" r:id="rId10"/>
    <p:sldId id="1402" r:id="rId11"/>
    <p:sldId id="1400" r:id="rId12"/>
    <p:sldId id="1403" r:id="rId13"/>
    <p:sldId id="1404" r:id="rId14"/>
    <p:sldId id="1393" r:id="rId15"/>
    <p:sldId id="1405" r:id="rId16"/>
    <p:sldId id="1397" r:id="rId17"/>
    <p:sldId id="1407" r:id="rId18"/>
    <p:sldId id="1398" r:id="rId19"/>
    <p:sldId id="1399" r:id="rId20"/>
    <p:sldId id="1406" r:id="rId21"/>
  </p:sldIdLst>
  <p:sldSz cx="9144000" cy="5143500" type="screen16x9"/>
  <p:notesSz cx="9939338" cy="6807200"/>
  <p:custDataLst>
    <p:tags r:id="rId24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2" userDrawn="1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6600"/>
    <a:srgbClr val="FF9933"/>
    <a:srgbClr val="F4EE00"/>
    <a:srgbClr val="FFFFFF"/>
    <a:srgbClr val="4F81BD"/>
    <a:srgbClr val="9900FF"/>
    <a:srgbClr val="A8AAF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4083" autoAdjust="0"/>
  </p:normalViewPr>
  <p:slideViewPr>
    <p:cSldViewPr snapToGrid="0" snapToObjects="1">
      <p:cViewPr varScale="1">
        <p:scale>
          <a:sx n="108" d="100"/>
          <a:sy n="108" d="100"/>
        </p:scale>
        <p:origin x="200" y="72"/>
      </p:cViewPr>
      <p:guideLst>
        <p:guide orient="horz" pos="685"/>
        <p:guide orient="horz" pos="1769"/>
        <p:guide orient="horz" pos="2482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C-492B-96EE-767EB3FC3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3-471D-A6C9-41638D837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5.jpeg"/><Relationship Id="rId21" Type="http://schemas.openxmlformats.org/officeDocument/2006/relationships/hyperlink" Target="http://www.google.co.jp/url?sa=i&amp;rct=j&amp;q=&amp;esrc=s&amp;source=images&amp;cd=&amp;cad=rja&amp;uact=8&amp;ved=0ahUKEwi8zeStoKbLAhVJHJQKHWCXAGgQjRwIBw&amp;url=http://www.note-pc.biz/trable/keyboard/trable_key.html&amp;bvm=bv.115339255,d.dGo&amp;psig=AFQjCNG1eKdzMXH8vWQlhL9pAKXvGjECLw&amp;ust=1457154111597717" TargetMode="External"/><Relationship Id="rId7" Type="http://schemas.openxmlformats.org/officeDocument/2006/relationships/hyperlink" Target="http://panasonic.jp/viera/products/pz85/index.html" TargetMode="External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jpeg"/><Relationship Id="rId20" Type="http://schemas.openxmlformats.org/officeDocument/2006/relationships/image" Target="../media/image5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hyperlink" Target="http://panasonic.biz/security/camera/ipro/mega/sample02_02.html" TargetMode="External"/><Relationship Id="rId24" Type="http://schemas.openxmlformats.org/officeDocument/2006/relationships/image" Target="../media/image61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23" Type="http://schemas.openxmlformats.org/officeDocument/2006/relationships/image" Target="../media/image60.jpeg"/><Relationship Id="rId10" Type="http://schemas.openxmlformats.org/officeDocument/2006/relationships/image" Target="../media/image49.jpeg"/><Relationship Id="rId19" Type="http://schemas.openxmlformats.org/officeDocument/2006/relationships/image" Target="../media/image57.png"/><Relationship Id="rId4" Type="http://schemas.openxmlformats.org/officeDocument/2006/relationships/hyperlink" Target="http://www.google.co.jp/url?url=http://www.digitalsecuritymagazine.com/ja/2014/09/02/panasonic-integra-en-su-serie-6-las-camaras-de-interior-wv-spn631-y-wv-spn611-y-la-domo-de-exterior-wv-sfv631lt/&amp;rct=j&amp;frm=1&amp;q=&amp;esrc=s&amp;sa=U&amp;ei=8qI9Vd_LNoPUmgW-n4D4BQ&amp;ved=0CBYQ9QEwAA&amp;usg=AFQjCNFsxkuHH6tSMdCrRrND6AqwyO0M2A" TargetMode="External"/><Relationship Id="rId9" Type="http://schemas.openxmlformats.org/officeDocument/2006/relationships/hyperlink" Target="http://panasonic.biz/security/camera/ipro/mega/sample01_02.html" TargetMode="External"/><Relationship Id="rId14" Type="http://schemas.openxmlformats.org/officeDocument/2006/relationships/image" Target="../media/image52.png"/><Relationship Id="rId22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7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lang="en-US" altLang="ja-JP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 </a:t>
            </a:r>
            <a:r>
              <a:rPr lang="en-US" altLang="ja-JP" sz="1800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Video</a:t>
            </a:r>
            <a:r>
              <a:rPr lang="en-US" altLang="ja-JP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Disk Recorder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582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WJ-NX200K</a:t>
            </a:r>
          </a:p>
          <a:p>
            <a:pPr algn="l"/>
            <a:r>
              <a:rPr lang="en-US" altLang="ja-JP" sz="16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【NTSC】 </a:t>
            </a:r>
          </a:p>
        </p:txBody>
      </p:sp>
      <p:sp>
        <p:nvSpPr>
          <p:cNvPr id="8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 txBox="1">
            <a:spLocks/>
          </p:cNvSpPr>
          <p:nvPr/>
        </p:nvSpPr>
        <p:spPr>
          <a:xfrm>
            <a:off x="1362849" y="3798041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1.01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Configuration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10</a:t>
            </a:fld>
            <a:endParaRPr 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06567" y="768795"/>
            <a:ext cx="7608231" cy="3860874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3843080" y="2453909"/>
            <a:ext cx="4154346" cy="1068898"/>
          </a:xfrm>
          <a:prstGeom prst="ellipse">
            <a:avLst/>
          </a:prstGeom>
          <a:solidFill>
            <a:srgbClr val="FFFF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000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0" name="Picture 46" descr="64X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505" y="2003894"/>
            <a:ext cx="610253" cy="45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s://encrypted-tbn0.gstatic.com/images?q=tbn:ANd9GcQrdk5fNqb1mhjyTOeZ9O096AeGTkLfRCzerb_IaZM8bq0j5g4jMdmNiQ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52" y="2453909"/>
            <a:ext cx="70427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reeform 153"/>
          <p:cNvSpPr>
            <a:spLocks/>
          </p:cNvSpPr>
          <p:nvPr/>
        </p:nvSpPr>
        <p:spPr bwMode="auto">
          <a:xfrm rot="1673491">
            <a:off x="5637486" y="301857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3" name="Picture 15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369" y="3200014"/>
            <a:ext cx="900254" cy="2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5772962" y="885279"/>
            <a:ext cx="1523216" cy="1005099"/>
            <a:chOff x="814" y="860"/>
            <a:chExt cx="1431" cy="975"/>
          </a:xfrm>
        </p:grpSpPr>
        <p:pic>
          <p:nvPicPr>
            <p:cNvPr id="45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49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8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2" name="Group 170"/>
          <p:cNvGrpSpPr>
            <a:grpSpLocks/>
          </p:cNvGrpSpPr>
          <p:nvPr/>
        </p:nvGrpSpPr>
        <p:grpSpPr bwMode="auto">
          <a:xfrm>
            <a:off x="4140286" y="885279"/>
            <a:ext cx="1499300" cy="1005099"/>
            <a:chOff x="814" y="860"/>
            <a:chExt cx="1431" cy="975"/>
          </a:xfrm>
        </p:grpSpPr>
        <p:pic>
          <p:nvPicPr>
            <p:cNvPr id="53" name="Picture 171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 172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57" name="Picture 173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74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75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AutoShape 176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56" name="Rectangle 182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60" name="Picture 190" descr="SC20120709-13380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625" y="1525942"/>
            <a:ext cx="444922" cy="4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カギ線コネクタ 60"/>
          <p:cNvCxnSpPr>
            <a:stCxn id="40" idx="3"/>
          </p:cNvCxnSpPr>
          <p:nvPr/>
        </p:nvCxnSpPr>
        <p:spPr bwMode="auto">
          <a:xfrm>
            <a:off x="2022758" y="2228921"/>
            <a:ext cx="964450" cy="665275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カギ線コネクタ 61"/>
          <p:cNvCxnSpPr>
            <a:stCxn id="41" idx="3"/>
          </p:cNvCxnSpPr>
          <p:nvPr/>
        </p:nvCxnSpPr>
        <p:spPr bwMode="auto">
          <a:xfrm>
            <a:off x="2252728" y="2625359"/>
            <a:ext cx="685172" cy="17144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カギ線コネクタ 62"/>
          <p:cNvCxnSpPr/>
          <p:nvPr/>
        </p:nvCxnSpPr>
        <p:spPr bwMode="auto">
          <a:xfrm rot="16200000" flipH="1">
            <a:off x="2445800" y="1917441"/>
            <a:ext cx="1052618" cy="867918"/>
          </a:xfrm>
          <a:prstGeom prst="bentConnector3">
            <a:avLst>
              <a:gd name="adj1" fmla="val 25569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カギ線コネクタ 63"/>
          <p:cNvCxnSpPr>
            <a:stCxn id="53" idx="2"/>
          </p:cNvCxnSpPr>
          <p:nvPr/>
        </p:nvCxnSpPr>
        <p:spPr bwMode="auto">
          <a:xfrm rot="16200000" flipH="1">
            <a:off x="4554803" y="2225510"/>
            <a:ext cx="830406" cy="160141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カギ線コネクタ 64"/>
          <p:cNvCxnSpPr>
            <a:stCxn id="45" idx="2"/>
          </p:cNvCxnSpPr>
          <p:nvPr/>
        </p:nvCxnSpPr>
        <p:spPr bwMode="auto">
          <a:xfrm rot="5400000">
            <a:off x="5447539" y="1663505"/>
            <a:ext cx="860159" cy="1313905"/>
          </a:xfrm>
          <a:prstGeom prst="bentConnector2">
            <a:avLst/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 Box 186"/>
          <p:cNvSpPr txBox="1">
            <a:spLocks noChangeArrowheads="1"/>
          </p:cNvSpPr>
          <p:nvPr/>
        </p:nvSpPr>
        <p:spPr bwMode="auto">
          <a:xfrm>
            <a:off x="4614063" y="1861924"/>
            <a:ext cx="2171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Monitor 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output</a:t>
            </a:r>
          </a:p>
          <a:p>
            <a:pPr algn="ctr"/>
            <a:r>
              <a:rPr lang="en-US" altLang="ja-JP" sz="1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(up to 16 cameras)</a:t>
            </a:r>
            <a:endParaRPr lang="ja-JP" altLang="en-US" sz="1000" b="1" dirty="0">
              <a:solidFill>
                <a:schemeClr val="tx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7" name="Text Box 186"/>
          <p:cNvSpPr txBox="1">
            <a:spLocks noChangeArrowheads="1"/>
          </p:cNvSpPr>
          <p:nvPr/>
        </p:nvSpPr>
        <p:spPr bwMode="auto">
          <a:xfrm>
            <a:off x="1107410" y="1695338"/>
            <a:ext cx="16949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ASM300</a:t>
            </a:r>
          </a:p>
        </p:txBody>
      </p:sp>
      <p:sp>
        <p:nvSpPr>
          <p:cNvPr id="68" name="Text Box 186"/>
          <p:cNvSpPr txBox="1">
            <a:spLocks noChangeArrowheads="1"/>
          </p:cNvSpPr>
          <p:nvPr/>
        </p:nvSpPr>
        <p:spPr bwMode="auto">
          <a:xfrm>
            <a:off x="602331" y="3133821"/>
            <a:ext cx="18189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 camera</a:t>
            </a:r>
          </a:p>
        </p:txBody>
      </p:sp>
      <p:sp>
        <p:nvSpPr>
          <p:cNvPr id="69" name="Text Box 186"/>
          <p:cNvSpPr txBox="1">
            <a:spLocks noChangeArrowheads="1"/>
          </p:cNvSpPr>
          <p:nvPr/>
        </p:nvSpPr>
        <p:spPr bwMode="auto">
          <a:xfrm>
            <a:off x="7134846" y="1958633"/>
            <a:ext cx="10799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obile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628" y="3800507"/>
            <a:ext cx="793545" cy="6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186"/>
          <p:cNvSpPr txBox="1">
            <a:spLocks noChangeArrowheads="1"/>
          </p:cNvSpPr>
          <p:nvPr/>
        </p:nvSpPr>
        <p:spPr bwMode="auto">
          <a:xfrm>
            <a:off x="602331" y="4321113"/>
            <a:ext cx="21146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Analog camera</a:t>
            </a:r>
          </a:p>
        </p:txBody>
      </p:sp>
      <p:cxnSp>
        <p:nvCxnSpPr>
          <p:cNvPr id="72" name="カギ線コネクタ 71"/>
          <p:cNvCxnSpPr/>
          <p:nvPr/>
        </p:nvCxnSpPr>
        <p:spPr bwMode="auto">
          <a:xfrm rot="16200000" flipV="1">
            <a:off x="2698707" y="3367693"/>
            <a:ext cx="1171602" cy="22451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コネクタ 72"/>
          <p:cNvCxnSpPr/>
          <p:nvPr/>
        </p:nvCxnSpPr>
        <p:spPr bwMode="auto">
          <a:xfrm flipV="1">
            <a:off x="2141766" y="4222823"/>
            <a:ext cx="895817" cy="3182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円/楕円 73"/>
          <p:cNvSpPr/>
          <p:nvPr/>
        </p:nvSpPr>
        <p:spPr>
          <a:xfrm>
            <a:off x="2607288" y="2720782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75" name="カギ線コネクタ 74"/>
          <p:cNvCxnSpPr>
            <a:stCxn id="76" idx="0"/>
            <a:endCxn id="74" idx="5"/>
          </p:cNvCxnSpPr>
          <p:nvPr/>
        </p:nvCxnSpPr>
        <p:spPr bwMode="auto">
          <a:xfrm rot="16200000" flipV="1">
            <a:off x="3881341" y="2684926"/>
            <a:ext cx="1038853" cy="1665819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297" y="4037262"/>
            <a:ext cx="1362757" cy="30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191" y="4006625"/>
            <a:ext cx="963969" cy="3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186"/>
          <p:cNvSpPr txBox="1">
            <a:spLocks noChangeArrowheads="1"/>
          </p:cNvSpPr>
          <p:nvPr/>
        </p:nvSpPr>
        <p:spPr bwMode="auto">
          <a:xfrm>
            <a:off x="2810267" y="4319973"/>
            <a:ext cx="140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Encoder</a:t>
            </a:r>
          </a:p>
        </p:txBody>
      </p:sp>
      <p:sp>
        <p:nvSpPr>
          <p:cNvPr id="79" name="Text Box 186"/>
          <p:cNvSpPr txBox="1">
            <a:spLocks noChangeArrowheads="1"/>
          </p:cNvSpPr>
          <p:nvPr/>
        </p:nvSpPr>
        <p:spPr bwMode="auto">
          <a:xfrm>
            <a:off x="4455583" y="4307344"/>
            <a:ext cx="13726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Decoder</a:t>
            </a:r>
          </a:p>
        </p:txBody>
      </p:sp>
      <p:sp>
        <p:nvSpPr>
          <p:cNvPr id="80" name="Text Box 186"/>
          <p:cNvSpPr txBox="1">
            <a:spLocks noChangeArrowheads="1"/>
          </p:cNvSpPr>
          <p:nvPr/>
        </p:nvSpPr>
        <p:spPr bwMode="auto">
          <a:xfrm>
            <a:off x="3938841" y="2396005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NX200K</a:t>
            </a:r>
            <a:endParaRPr lang="en-US" altLang="ja-JP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81" name="カギ線コネクタ 80"/>
          <p:cNvCxnSpPr/>
          <p:nvPr/>
        </p:nvCxnSpPr>
        <p:spPr bwMode="auto">
          <a:xfrm rot="10800000" flipV="1">
            <a:off x="5839836" y="4155704"/>
            <a:ext cx="806650" cy="7307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882" y="2630037"/>
            <a:ext cx="887664" cy="6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カギ線コネクタ 82"/>
          <p:cNvCxnSpPr>
            <a:stCxn id="82" idx="3"/>
            <a:endCxn id="85" idx="0"/>
          </p:cNvCxnSpPr>
          <p:nvPr/>
        </p:nvCxnSpPr>
        <p:spPr bwMode="auto">
          <a:xfrm flipH="1">
            <a:off x="2061051" y="2942685"/>
            <a:ext cx="191495" cy="466985"/>
          </a:xfrm>
          <a:prstGeom prst="bentConnector4">
            <a:avLst>
              <a:gd name="adj1" fmla="val -119376"/>
              <a:gd name="adj2" fmla="val 83475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カギ線コネクタ 83"/>
          <p:cNvCxnSpPr>
            <a:endCxn id="86" idx="0"/>
          </p:cNvCxnSpPr>
          <p:nvPr/>
        </p:nvCxnSpPr>
        <p:spPr bwMode="auto">
          <a:xfrm rot="5400000">
            <a:off x="2711673" y="3148317"/>
            <a:ext cx="377862" cy="173306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250" y="3409670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105" y="3423898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直線コネクタ 86"/>
          <p:cNvCxnSpPr/>
          <p:nvPr/>
        </p:nvCxnSpPr>
        <p:spPr bwMode="auto">
          <a:xfrm flipV="1">
            <a:off x="2317977" y="3731037"/>
            <a:ext cx="288567" cy="9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186"/>
          <p:cNvSpPr txBox="1">
            <a:spLocks noChangeArrowheads="1"/>
          </p:cNvSpPr>
          <p:nvPr/>
        </p:nvSpPr>
        <p:spPr bwMode="auto">
          <a:xfrm>
            <a:off x="1561636" y="3698530"/>
            <a:ext cx="18783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Coax-Lan</a:t>
            </a:r>
            <a:r>
              <a:rPr lang="ja-JP" altLang="en-US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　</a:t>
            </a:r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convertor</a:t>
            </a:r>
          </a:p>
        </p:txBody>
      </p:sp>
      <p:cxnSp>
        <p:nvCxnSpPr>
          <p:cNvPr id="89" name="カギ線コネクタ 88"/>
          <p:cNvCxnSpPr>
            <a:endCxn id="74" idx="6"/>
          </p:cNvCxnSpPr>
          <p:nvPr/>
        </p:nvCxnSpPr>
        <p:spPr bwMode="auto">
          <a:xfrm rot="10800000">
            <a:off x="3732667" y="2883414"/>
            <a:ext cx="370988" cy="78738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186"/>
          <p:cNvSpPr txBox="1">
            <a:spLocks noChangeArrowheads="1"/>
          </p:cNvSpPr>
          <p:nvPr/>
        </p:nvSpPr>
        <p:spPr bwMode="auto">
          <a:xfrm>
            <a:off x="6148620" y="4270649"/>
            <a:ext cx="17207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onitor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92" name="Picture 189"/>
          <p:cNvPicPr preferRelativeResize="0"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33" y="832862"/>
            <a:ext cx="2722832" cy="117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テキスト ボックス 92"/>
          <p:cNvSpPr txBox="1"/>
          <p:nvPr/>
        </p:nvSpPr>
        <p:spPr>
          <a:xfrm>
            <a:off x="4585893" y="3314937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Key-board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661694" y="3445834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9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ouse</a:t>
            </a:r>
            <a:endParaRPr lang="en-US" altLang="ja-JP" sz="9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Freeform 153"/>
          <p:cNvSpPr>
            <a:spLocks/>
          </p:cNvSpPr>
          <p:nvPr/>
        </p:nvSpPr>
        <p:spPr bwMode="auto">
          <a:xfrm rot="1673491">
            <a:off x="5103608" y="306574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96" name="Picture 10" descr="http://www.note-pc.biz/trable/keyboard/img/uskeys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93" y="3199423"/>
            <a:ext cx="903986" cy="1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156"/>
          <p:cNvGrpSpPr>
            <a:grpSpLocks/>
          </p:cNvGrpSpPr>
          <p:nvPr/>
        </p:nvGrpSpPr>
        <p:grpSpPr bwMode="auto">
          <a:xfrm>
            <a:off x="6217623" y="3471426"/>
            <a:ext cx="1547341" cy="852567"/>
            <a:chOff x="814" y="860"/>
            <a:chExt cx="1431" cy="822"/>
          </a:xfrm>
        </p:grpSpPr>
        <p:pic>
          <p:nvPicPr>
            <p:cNvPr id="98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/>
          </p:blipFill>
          <p:spPr bwMode="auto">
            <a:xfrm>
              <a:off x="814" y="860"/>
              <a:ext cx="1431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102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101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05" name="角丸四角形 104"/>
          <p:cNvSpPr/>
          <p:nvPr/>
        </p:nvSpPr>
        <p:spPr bwMode="auto">
          <a:xfrm>
            <a:off x="4173906" y="3002780"/>
            <a:ext cx="1700063" cy="141350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Basic up to 9 cameras</a:t>
            </a:r>
            <a:endParaRPr lang="ja-JP" altLang="en-US" sz="1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"/>
          <a:stretch/>
        </p:blipFill>
        <p:spPr bwMode="auto">
          <a:xfrm>
            <a:off x="4245799" y="2625359"/>
            <a:ext cx="1713272" cy="46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メモ 106"/>
          <p:cNvSpPr/>
          <p:nvPr/>
        </p:nvSpPr>
        <p:spPr>
          <a:xfrm>
            <a:off x="6271709" y="2557422"/>
            <a:ext cx="789296" cy="39312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NXE20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9" name="メモ 108"/>
          <p:cNvSpPr/>
          <p:nvPr/>
        </p:nvSpPr>
        <p:spPr>
          <a:xfrm>
            <a:off x="6288989" y="3002051"/>
            <a:ext cx="789296" cy="408277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NXSxx</a:t>
            </a:r>
            <a:endParaRPr kumimoji="0" lang="en-US" altLang="ja-JP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Secure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Comm.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角丸四角形 109"/>
          <p:cNvSpPr/>
          <p:nvPr/>
        </p:nvSpPr>
        <p:spPr bwMode="auto">
          <a:xfrm>
            <a:off x="6212011" y="2508108"/>
            <a:ext cx="991416" cy="937726"/>
          </a:xfrm>
          <a:prstGeom prst="roundRect">
            <a:avLst>
              <a:gd name="adj" fmla="val 3368"/>
            </a:avLst>
          </a:prstGeom>
          <a:noFill/>
          <a:ln>
            <a:solidFill>
              <a:srgbClr val="FFFFFF">
                <a:lumMod val="50000"/>
              </a:srgbClr>
            </a:solidFill>
            <a:prstDash val="dashDot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6408968" y="2324972"/>
            <a:ext cx="1164649" cy="19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/>
              </a:rPr>
              <a:t>Software license</a:t>
            </a:r>
            <a:endParaRPr lang="ja-JP" altLang="en-US" sz="9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8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2316"/>
              </p:ext>
            </p:extLst>
          </p:nvPr>
        </p:nvGraphicFramePr>
        <p:xfrm>
          <a:off x="144541" y="750035"/>
          <a:ext cx="8661255" cy="38658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2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1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314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Panasonic i-PRO series Network 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Image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H.265,H.264,JPEG,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Audio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G.726  32kbps, AAC-LC  128kbps, G.711  64kbps for </a:t>
                      </a:r>
                      <a:r>
                        <a:rPr lang="en-US" sz="9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Onvif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Number of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MAX.16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314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Mode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Event, Schedule, Emergency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Frame Rate/Camera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60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Pre-Event Recording, 2 stream recording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Playback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Unit Function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PLAY, Rev PLAY, Pause, Stop, FF, FR, </a:t>
                      </a:r>
                      <a:r>
                        <a:rPr lang="en-US" altLang="ja-JP" sz="9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</a:t>
                      </a: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Record, Next Record, </a:t>
                      </a:r>
                      <a:r>
                        <a:rPr lang="en-US" altLang="ja-JP" sz="9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</a:t>
                      </a: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Image, Next Image, Go to Date, Go to Last (30 s), </a:t>
                      </a: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Time-saving playback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Viewer Software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PLAY, Rev PLAY, Pause, FF, FR, </a:t>
                      </a:r>
                      <a:r>
                        <a:rPr lang="en-US" altLang="ja-JP" sz="9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</a:t>
                      </a: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Record, Next Record, </a:t>
                      </a:r>
                      <a:r>
                        <a:rPr lang="en-US" altLang="ja-JP" sz="9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</a:t>
                      </a: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Image, Next Image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314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Format/Copy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N3R/MP4  *Copy to USB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314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 inch Serial ATA HDD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Up to 2x HDDs can be installed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Capacity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slots  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12TB(2x 6TB) will be supported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(Software RAID)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 </a:t>
                      </a:r>
                      <a:r>
                        <a:rPr lang="en-US" altLang="ja-JP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314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Network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Interface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10BASE-T / 100BASE-TX / 1000BASE-T (RJ45)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314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Band Width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throughput 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Max.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384Mbps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throughput : Max. 192Mbps, Output throughput  : Max. 192Mbps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4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998047"/>
              </p:ext>
            </p:extLst>
          </p:nvPr>
        </p:nvGraphicFramePr>
        <p:xfrm>
          <a:off x="125751" y="831454"/>
          <a:ext cx="8865313" cy="31685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2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0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9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Viewer Software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(Additional Functions)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NX Viewer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Alteration detection, Save as JPEG, Two times zoom, Print, Copy, Aspect ratio switching, fish eye correction,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589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External Interface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Spot Output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1 V [p-p] / 75  (BNC)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467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 (HDMI)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[Main monitor]  　HDMI 4K UHD(3840x2160p) /30Hz, 4K UHD(3840x2160p) /25Hz, 1920x1080p /60Hz, 1920x1080p /50Hz, 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1920x1080i /60Hz, 1920x1080i /50Hz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[Sub monitor] 　　HDMI 1920x1080p /60Hz, 1920x1080p /50Hz, 1920x1080i /60Hz,1920x1080i /50Hz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589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input: 9      /   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output:1(1x -10 </a:t>
                      </a:r>
                      <a:r>
                        <a:rPr lang="en-US" altLang="ja-JP" sz="9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dBV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600 ohm ,Unbalanced (RCA)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5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USB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Front x2: USB3.0</a:t>
                      </a:r>
                      <a:r>
                        <a:rPr lang="ja-JP" altLang="en-U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x1 (copy), USB2.0 x1(mouse, keyboard),  Rear x2:  USB3.0 x1 (copy), USB2.0 x1(mouse, keyboard) </a:t>
                      </a:r>
                      <a:endParaRPr lang="en-US" altLang="ja-JP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798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 Specifications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Source/Power Consumption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WJ-NX200K/P : 120 V  AC, 50 Hz/60 Hz ,</a:t>
                      </a:r>
                      <a:r>
                        <a:rPr lang="es-E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Approx.56 W</a:t>
                      </a:r>
                      <a:endParaRPr lang="es-E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9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Temperature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 °C to +45 °C (41 °F to 113 °F)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5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Humidity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5 % to 90 % (no condensation)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5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Dimensions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(W x H x 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430 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 x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3-7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x 1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1-13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excluding rubber feet and projections)</a:t>
                      </a:r>
                      <a:endParaRPr lang="pl-PL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5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Weight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Approx.5.2kg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(11.5lbs) [without HDD] / Approx.6.6kg (14.5 lbs.) [with 2x HDDs]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1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WJ-NX200K optional line-up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13</a:t>
            </a:fld>
            <a:endParaRPr lang="en-US"/>
          </a:p>
        </p:txBody>
      </p:sp>
      <p:sp>
        <p:nvSpPr>
          <p:cNvPr id="10" name="正方形/長方形 9"/>
          <p:cNvSpPr/>
          <p:nvPr/>
        </p:nvSpPr>
        <p:spPr>
          <a:xfrm>
            <a:off x="205618" y="867372"/>
            <a:ext cx="1198526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</a:t>
            </a:r>
            <a:endParaRPr lang="en-US" altLang="ja-JP" b="1" dirty="0" smtClean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887531"/>
              </p:ext>
            </p:extLst>
          </p:nvPr>
        </p:nvGraphicFramePr>
        <p:xfrm>
          <a:off x="1101332" y="932702"/>
          <a:ext cx="7809585" cy="1005840"/>
        </p:xfrm>
        <a:graphic>
          <a:graphicData uri="http://schemas.openxmlformats.org/drawingml/2006/table">
            <a:tbl>
              <a:tblPr firstCol="1" bandCol="1">
                <a:tableStyleId>{7DF18680-E054-41AD-8BC1-D1AEF772440D}</a:tableStyleId>
              </a:tblPr>
              <a:tblGrid>
                <a:gridCol w="1989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Camera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WJ-NXE20(W)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channel license(Up to 16 cameras)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Secure Communication </a:t>
                      </a:r>
                      <a:r>
                        <a:rPr lang="en-US" altLang="ja-JP" sz="1050" baseline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license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 WJ-NXS16(W)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16ch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WJ-NXS04(W)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4ch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505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WJ-NXS01(W)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8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565682" y="826344"/>
            <a:ext cx="821839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</a:rPr>
              <a:t>This recorder is suitable under the extreme conditions : 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Banks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/ Quick-Service Restaurants 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Hospitals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Factories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Gas Stations       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5" descr="C:\Users\3930041\Documents\FY14\Promotion\Video\Heatmap Video用素材\1-3,5-2 静止画素材\Fotolia_2830733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10" y="1293643"/>
            <a:ext cx="2450843" cy="163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3930041\Documents\FY14\Promotion\Video\Heatmap Video用素材\1-3,5-2 静止画素材\705_4757_b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3706" r="2970" b="4388"/>
          <a:stretch/>
        </p:blipFill>
        <p:spPr bwMode="auto">
          <a:xfrm>
            <a:off x="6178732" y="2642225"/>
            <a:ext cx="2393702" cy="16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563693"/>
            <a:ext cx="3610665" cy="8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612210" y="1535862"/>
            <a:ext cx="4115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ja-JP" altLang="en-US" sz="2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0345" y="1508430"/>
            <a:ext cx="4914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&amp; High Compression Recording</a:t>
            </a:r>
            <a:endParaRPr lang="ja-JP" altLang="en-US" sz="2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6435" y="1921446"/>
            <a:ext cx="4214649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16</a:t>
            </a:r>
            <a:r>
              <a:rPr lang="ja-JP" altLang="en-US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cameras (H.264/H.265) support 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384 Mbps Maximum Total throughput 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Secure Communication between cameras and WJ-NX200K and between WJ-NX200K and applications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Dual Stream Recording for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narrow band network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playback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endParaRPr lang="en-US" altLang="ja-JP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38296" y="1874416"/>
            <a:ext cx="422250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installation &amp;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operation</a:t>
            </a:r>
          </a:p>
          <a:p>
            <a:pPr algn="l">
              <a:spcBef>
                <a:spcPts val="0"/>
              </a:spcBef>
            </a:pPr>
            <a:r>
              <a:rPr kumimoji="0" lang="ja-JP" altLang="en-US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　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Automatic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Security System configuration wizard</a:t>
            </a:r>
          </a:p>
          <a:p>
            <a:pPr algn="l">
              <a:spcBef>
                <a:spcPts val="0"/>
              </a:spcBef>
            </a:pP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    Image </a:t>
            </a: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search with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thumbnail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High speed copy to the USB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storage</a:t>
            </a:r>
          </a:p>
          <a:p>
            <a:pPr marL="171450" indent="-171450" algn="l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kumimoji="0"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Built-in GUI and Dual HDMI </a:t>
            </a:r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Outputs</a:t>
            </a:r>
            <a:r>
              <a:rPr kumimoji="0" lang="ja-JP" altLang="en-US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　</a:t>
            </a:r>
            <a:r>
              <a:rPr kumimoji="0" lang="ja-JP" altLang="en-US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　</a:t>
            </a:r>
            <a:endParaRPr kumimoji="0"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665234" y="3088396"/>
            <a:ext cx="4652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&amp; Redundancy</a:t>
            </a:r>
            <a:r>
              <a:rPr lang="en-US" altLang="ja-JP" sz="4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en-US" altLang="ja-JP" sz="10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756842" y="3418257"/>
            <a:ext cx="4371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filesystem</a:t>
            </a:r>
            <a:endParaRPr lang="en-US" altLang="ja-JP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Momentary power failure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resistance</a:t>
            </a:r>
          </a:p>
          <a:p>
            <a:pPr algn="l"/>
            <a:r>
              <a:rPr lang="en-US" altLang="ja-JP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working &amp; recording without UPS within 200ms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17856" y="788595"/>
            <a:ext cx="874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H.265/H.264 high-throughput and scalable recorder featuring integrated GUI and </a:t>
            </a:r>
          </a:p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embedded IP security enabling </a:t>
            </a:r>
            <a:r>
              <a:rPr lang="en-US" altLang="ja-JP" sz="1800" b="1" dirty="0" smtClean="0">
                <a:solidFill>
                  <a:srgbClr val="FF66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secure end-to-end PC-Less surveillance solution</a:t>
            </a:r>
            <a:endParaRPr lang="ja-JP" altLang="en-US" sz="1800" b="1" dirty="0">
              <a:solidFill>
                <a:srgbClr val="FF6600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8" y="3352385"/>
            <a:ext cx="3481388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4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3</a:t>
            </a:fld>
            <a:endParaRPr lang="en-US" dirty="0"/>
          </a:p>
        </p:txBody>
      </p:sp>
      <p:sp>
        <p:nvSpPr>
          <p:cNvPr id="321" name="Text Box 77"/>
          <p:cNvSpPr txBox="1">
            <a:spLocks noChangeArrowheads="1"/>
          </p:cNvSpPr>
          <p:nvPr/>
        </p:nvSpPr>
        <p:spPr bwMode="auto">
          <a:xfrm>
            <a:off x="5513832" y="3717641"/>
            <a:ext cx="3311525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WJ-NX200K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Network Video Disk </a:t>
            </a:r>
            <a:r>
              <a:rPr lang="en-US" altLang="ja-JP" sz="1400" b="1" dirty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Recorder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36950" y="856470"/>
            <a:ext cx="5794534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cameras </a:t>
            </a: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(H.264/H.265)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87750" y="2742420"/>
            <a:ext cx="444968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384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Mbps Total throughput </a:t>
            </a:r>
          </a:p>
        </p:txBody>
      </p:sp>
      <p:sp>
        <p:nvSpPr>
          <p:cNvPr id="9" name="正方形/長方形 21"/>
          <p:cNvSpPr>
            <a:spLocks noChangeArrowheads="1"/>
          </p:cNvSpPr>
          <p:nvPr/>
        </p:nvSpPr>
        <p:spPr bwMode="auto">
          <a:xfrm>
            <a:off x="509524" y="1138238"/>
            <a:ext cx="5118100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WJ-NX200K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supports up to 16 cameras. As basic recorder, WJ-NX200K support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9 cameras. When adding  a additional license WJ-NXE20(W) in WJ-NX200,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WJ-NX200K supports up to 16 cameras.  </a:t>
            </a:r>
            <a:endParaRPr kumimoji="0" lang="en-US" altLang="ja-JP" sz="11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In addition, WJ-NX200K can record both H.264 and H.265 stream.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It is easy to configure a coexisting system of i-PRO H.264 cameras and i-PRO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cameras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since WJ-NX200K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can record both H.264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and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stream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57784" y="31103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ctr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WJ-NX200 is equipped with maximum 384 Mbps as total throughput. Maximum recording throughput is 192 Mbps, and it is possible to record the images of  16 cameras when connecting Full-HD H.265 camera (30ips, 2 Mbps). Maximum output throughput is 192 Mbps, and the video of 16 all cameras (Full-HD, 30ips, 2M bps) can be output to a monitoring software at one time.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5481917" y="3440190"/>
            <a:ext cx="3311525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Basic : up to 9</a:t>
            </a:r>
            <a:r>
              <a: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cameras</a:t>
            </a:r>
            <a:endParaRPr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5" name="メモ 14"/>
          <p:cNvSpPr/>
          <p:nvPr/>
        </p:nvSpPr>
        <p:spPr>
          <a:xfrm>
            <a:off x="6728317" y="2117701"/>
            <a:ext cx="1206994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NXE20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Text Box 77"/>
          <p:cNvSpPr txBox="1">
            <a:spLocks noChangeArrowheads="1"/>
          </p:cNvSpPr>
          <p:nvPr/>
        </p:nvSpPr>
        <p:spPr bwMode="auto">
          <a:xfrm>
            <a:off x="6031485" y="1776874"/>
            <a:ext cx="2643790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one license </a:t>
            </a:r>
            <a:r>
              <a:rPr lang="en-US" altLang="ja-JP" sz="12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16 cameras)</a:t>
            </a:r>
            <a:endParaRPr lang="en-US" altLang="ja-JP" sz="1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67" y="2678340"/>
            <a:ext cx="2770054" cy="86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7285784" y="2553215"/>
            <a:ext cx="1787802" cy="890515"/>
            <a:chOff x="7285784" y="2553215"/>
            <a:chExt cx="1787802" cy="8905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784" y="2553215"/>
              <a:ext cx="1787802" cy="890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563" y="2563478"/>
              <a:ext cx="700023" cy="277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WJ-NX200K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56" y="2065890"/>
              <a:ext cx="626777" cy="24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2731072" y="3596361"/>
            <a:ext cx="1420436" cy="899649"/>
            <a:chOff x="2731072" y="3596361"/>
            <a:chExt cx="1420436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858" y="3910014"/>
              <a:ext cx="628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5805936" y="3758824"/>
            <a:ext cx="1258471" cy="595658"/>
            <a:chOff x="5805936" y="3758824"/>
            <a:chExt cx="1258471" cy="5956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936" y="3798316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052" y="3758824"/>
              <a:ext cx="889355" cy="35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5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5" y="856470"/>
            <a:ext cx="858889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Dual Stream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for narrow band network playback</a:t>
            </a: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642011" y="1483593"/>
            <a:ext cx="1012203" cy="594798"/>
            <a:chOff x="457200" y="3877507"/>
            <a:chExt cx="1194185" cy="701735"/>
          </a:xfrm>
        </p:grpSpPr>
        <p:pic>
          <p:nvPicPr>
            <p:cNvPr id="15" name="Picture 2" descr="Y:\40-職能\セキュリティ\セキュリティ・サウンド広報宣伝\(10) Security\02_海外\Network_Products\新PF(H.265)\WV-S1132_WV-S1131\WV-S1131\640x480_png\WV-S1131_Lens_D_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39" y="3944513"/>
              <a:ext cx="549846" cy="259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Y:\40-職能\セキュリティ\セキュリティ・サウンド広報宣伝\(10) Security\02_海外\Network_Products\新PF(H.265)\WV-S2131L   WV-S2111L\WV-S2131L\640x480_png\WV-S2131L_D_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38" y="4205686"/>
              <a:ext cx="379019" cy="37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Y:\40-職能\セキュリティ\セキュリティ・サウンド広報宣伝\(10) Security\02_海外\Network_Products\新PF(H.265)\WV-S2531LTN  WV-S2531LN WV-S2511LN\WV-S2531LN\640x480_png\WV-S2531LN_2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54" y="4205686"/>
              <a:ext cx="419431" cy="37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Y:\40-職能\セキュリティ\セキュリティ・サウンド広報宣伝\(10) Security\02_海外\Network_Products\新PF(H.265)\屋外Box\WV-S1511LN\640x480_png\WV-S1511LN_D_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77507"/>
              <a:ext cx="644339" cy="35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7467105" y="1514677"/>
            <a:ext cx="890112" cy="599727"/>
            <a:chOff x="595810" y="2461850"/>
            <a:chExt cx="1050143" cy="707550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" b="-102"/>
            <a:stretch>
              <a:fillRect/>
            </a:stretch>
          </p:blipFill>
          <p:spPr bwMode="auto">
            <a:xfrm>
              <a:off x="1231954" y="2770402"/>
              <a:ext cx="413999" cy="3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Y:\40-職能\セキュリティ\セキュリティ・サウンド広報宣伝\(10) Security\03_国内_海外共通\WV-SFN480\640x480_png\WV-SFN480_D_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8" y="2955713"/>
              <a:ext cx="333560" cy="21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Y:\40-職能\セキュリティ\セキュリティ・サウンド広報宣伝\(10) Security\03_国内_海外共通\WV-SPW311AL\写真\640x480_png\WV-SPW311AL_D_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86" y="2522529"/>
              <a:ext cx="677704" cy="3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Y:\40-職能\セキュリティ\セキュリティ・サウンド広報宣伝\(10) Security\02_海外\Network_Products\WV-SW598\写真\WV-SW598\640x480_png\WV-SW598_F_L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0" y="2461850"/>
              <a:ext cx="340976" cy="53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534"/>
          <p:cNvSpPr txBox="1">
            <a:spLocks noChangeAspect="1" noChangeArrowheads="1"/>
          </p:cNvSpPr>
          <p:nvPr/>
        </p:nvSpPr>
        <p:spPr bwMode="auto">
          <a:xfrm>
            <a:off x="7922908" y="2849224"/>
            <a:ext cx="923140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effectLst/>
                <a:ea typeface="HGPｺﾞｼｯｸE" pitchFamily="50" charset="-128"/>
              </a:rPr>
              <a:t>WJ-NX200K</a:t>
            </a:r>
            <a:endParaRPr lang="en-US" altLang="ja-JP" sz="1050" b="1" dirty="0">
              <a:effectLst/>
              <a:ea typeface="HGPｺﾞｼｯｸE" pitchFamily="50" charset="-128"/>
            </a:endParaRPr>
          </a:p>
        </p:txBody>
      </p:sp>
      <p:sp>
        <p:nvSpPr>
          <p:cNvPr id="27" name="Text Box 534"/>
          <p:cNvSpPr txBox="1">
            <a:spLocks noChangeAspect="1" noChangeArrowheads="1"/>
          </p:cNvSpPr>
          <p:nvPr/>
        </p:nvSpPr>
        <p:spPr bwMode="auto">
          <a:xfrm>
            <a:off x="6445926" y="4458314"/>
            <a:ext cx="1412360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effectLst/>
                <a:ea typeface="+mj-ea"/>
              </a:rPr>
              <a:t>WV-ASM300 series</a:t>
            </a:r>
            <a:endParaRPr lang="en-US" altLang="ja-JP" sz="900" b="1" dirty="0">
              <a:effectLst/>
              <a:ea typeface="+mj-ea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388" y="3757314"/>
            <a:ext cx="321440" cy="701000"/>
          </a:xfrm>
          <a:prstGeom prst="rect">
            <a:avLst/>
          </a:prstGeom>
        </p:spPr>
      </p:pic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6662984" y="3627905"/>
            <a:ext cx="1000207" cy="789163"/>
            <a:chOff x="3787831" y="1508696"/>
            <a:chExt cx="2462045" cy="1942553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831" y="1508696"/>
              <a:ext cx="2462045" cy="1942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2" descr="C:\Users\3930041\Documents\tmp\ASM30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t="4569" r="789"/>
            <a:stretch/>
          </p:blipFill>
          <p:spPr bwMode="auto">
            <a:xfrm>
              <a:off x="3988341" y="1714300"/>
              <a:ext cx="2053139" cy="1126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92" y="4140289"/>
            <a:ext cx="650963" cy="334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534"/>
          <p:cNvSpPr txBox="1">
            <a:spLocks noChangeAspect="1" noChangeArrowheads="1"/>
          </p:cNvSpPr>
          <p:nvPr/>
        </p:nvSpPr>
        <p:spPr bwMode="auto">
          <a:xfrm>
            <a:off x="7267272" y="1316894"/>
            <a:ext cx="1431253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i-PRO H.264 cameras</a:t>
            </a:r>
            <a:endParaRPr lang="en-US" altLang="ja-JP" sz="105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39" name="Text Box 534"/>
          <p:cNvSpPr txBox="1">
            <a:spLocks noChangeAspect="1" noChangeArrowheads="1"/>
          </p:cNvSpPr>
          <p:nvPr/>
        </p:nvSpPr>
        <p:spPr bwMode="auto">
          <a:xfrm>
            <a:off x="5563671" y="1271174"/>
            <a:ext cx="1431253" cy="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75000"/>
                  </a:schemeClr>
                </a:solidFill>
                <a:effectLst/>
                <a:ea typeface="HGPｺﾞｼｯｸE" pitchFamily="50" charset="-128"/>
              </a:rPr>
              <a:t>i-PRO Extreme H.265</a:t>
            </a:r>
            <a:endParaRPr lang="en-US" altLang="ja-JP" sz="1100" b="1" dirty="0">
              <a:solidFill>
                <a:schemeClr val="tx1">
                  <a:lumMod val="75000"/>
                </a:schemeClr>
              </a:solidFill>
              <a:effectLst/>
              <a:ea typeface="HGPｺﾞｼｯｸE" pitchFamily="50" charset="-128"/>
            </a:endParaRPr>
          </a:p>
        </p:txBody>
      </p:sp>
      <p:sp>
        <p:nvSpPr>
          <p:cNvPr id="64" name="Text Box 534"/>
          <p:cNvSpPr txBox="1">
            <a:spLocks noChangeAspect="1" noChangeArrowheads="1"/>
          </p:cNvSpPr>
          <p:nvPr/>
        </p:nvSpPr>
        <p:spPr bwMode="auto">
          <a:xfrm>
            <a:off x="6435815" y="219336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71" name="Text Box 534"/>
          <p:cNvSpPr txBox="1">
            <a:spLocks noChangeAspect="1" noChangeArrowheads="1"/>
          </p:cNvSpPr>
          <p:nvPr/>
        </p:nvSpPr>
        <p:spPr bwMode="auto">
          <a:xfrm>
            <a:off x="5595790" y="2193361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79" name="カギ線コネクタ 78"/>
          <p:cNvCxnSpPr/>
          <p:nvPr/>
        </p:nvCxnSpPr>
        <p:spPr>
          <a:xfrm rot="16200000" flipH="1">
            <a:off x="6469963" y="2207394"/>
            <a:ext cx="502192" cy="414843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カギ線コネクタ 81"/>
          <p:cNvCxnSpPr/>
          <p:nvPr/>
        </p:nvCxnSpPr>
        <p:spPr>
          <a:xfrm rot="5400000">
            <a:off x="7404681" y="2221811"/>
            <a:ext cx="513015" cy="388166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カギ線コネクタ 83"/>
          <p:cNvCxnSpPr/>
          <p:nvPr/>
        </p:nvCxnSpPr>
        <p:spPr>
          <a:xfrm rot="5400000">
            <a:off x="7590440" y="2220733"/>
            <a:ext cx="502191" cy="388166"/>
          </a:xfrm>
          <a:prstGeom prst="bentConnector3">
            <a:avLst>
              <a:gd name="adj1" fmla="val 6162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カギ線コネクタ 87"/>
          <p:cNvCxnSpPr/>
          <p:nvPr/>
        </p:nvCxnSpPr>
        <p:spPr>
          <a:xfrm rot="16200000" flipH="1">
            <a:off x="6302685" y="2171670"/>
            <a:ext cx="495702" cy="492785"/>
          </a:xfrm>
          <a:prstGeom prst="bentConnector3">
            <a:avLst>
              <a:gd name="adj1" fmla="val 63083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Text Box 534"/>
          <p:cNvSpPr txBox="1">
            <a:spLocks noChangeAspect="1" noChangeArrowheads="1"/>
          </p:cNvSpPr>
          <p:nvPr/>
        </p:nvSpPr>
        <p:spPr bwMode="auto">
          <a:xfrm>
            <a:off x="7948848" y="217021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94" name="Text Box 534"/>
          <p:cNvSpPr txBox="1">
            <a:spLocks noChangeAspect="1" noChangeArrowheads="1"/>
          </p:cNvSpPr>
          <p:nvPr/>
        </p:nvSpPr>
        <p:spPr bwMode="auto">
          <a:xfrm>
            <a:off x="7180158" y="2172778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104" name="カギ線コネクタ 103"/>
          <p:cNvCxnSpPr/>
          <p:nvPr/>
        </p:nvCxnSpPr>
        <p:spPr>
          <a:xfrm rot="16200000" flipH="1">
            <a:off x="6813311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8" name="Text Box 534"/>
          <p:cNvSpPr txBox="1">
            <a:spLocks noChangeAspect="1" noChangeArrowheads="1"/>
          </p:cNvSpPr>
          <p:nvPr/>
        </p:nvSpPr>
        <p:spPr bwMode="auto">
          <a:xfrm>
            <a:off x="7642825" y="2443994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09" name="Text Box 534"/>
          <p:cNvSpPr txBox="1">
            <a:spLocks noChangeAspect="1" noChangeArrowheads="1"/>
          </p:cNvSpPr>
          <p:nvPr/>
        </p:nvSpPr>
        <p:spPr bwMode="auto">
          <a:xfrm>
            <a:off x="6362508" y="2463698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0" name="Text Box 534"/>
          <p:cNvSpPr txBox="1">
            <a:spLocks noChangeAspect="1" noChangeArrowheads="1"/>
          </p:cNvSpPr>
          <p:nvPr/>
        </p:nvSpPr>
        <p:spPr bwMode="auto">
          <a:xfrm>
            <a:off x="7317541" y="3348855"/>
            <a:ext cx="631991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Playback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3" name="正方形/長方形 21"/>
          <p:cNvSpPr>
            <a:spLocks noChangeArrowheads="1"/>
          </p:cNvSpPr>
          <p:nvPr/>
        </p:nvSpPr>
        <p:spPr bwMode="auto">
          <a:xfrm>
            <a:off x="368300" y="1138238"/>
            <a:ext cx="51953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Video delay may be happened as playing a several cameras 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one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time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or playing on a narrow band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 Therefore, WJ-NX200K</a:t>
            </a:r>
            <a:r>
              <a:rPr kumimoji="0" lang="ja-JP" altLang="en-US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has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function which can record 2 stream per a camera.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using this function, an operator can set the stream 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depending on their playback environment.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endParaRPr kumimoji="0" lang="en-US" altLang="ja-JP" sz="3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err="1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i.e</a:t>
            </a:r>
            <a:r>
              <a:rPr kumimoji="0" lang="en-US" altLang="ja-JP" sz="1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)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stream is recorded at Full-HD resolution and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stream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recorded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VGA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resolution. </a:t>
            </a:r>
          </a:p>
          <a:p>
            <a:pPr eaLnBrk="1" hangingPunct="1">
              <a:spcBef>
                <a:spcPts val="4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network band of an operating environment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narrow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band.</a:t>
            </a:r>
          </a:p>
          <a:p>
            <a:pPr eaLnBrk="1" hangingPunct="1">
              <a:spcBef>
                <a:spcPts val="200"/>
              </a:spcBef>
              <a:buNone/>
            </a:pP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playing the video on WV-ASM300, it plays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 video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of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stream. </a:t>
            </a:r>
            <a:endParaRPr kumimoji="0" lang="en-US" altLang="ja-JP" sz="12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 operator play a several cameras at one time.</a:t>
            </a:r>
          </a:p>
          <a:p>
            <a:pPr eaLnBrk="1" hangingPunct="1">
              <a:spcBef>
                <a:spcPts val="4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It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possible to use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 when playing the video on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multiscreen on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WV-ASM300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</a:p>
        </p:txBody>
      </p:sp>
      <p:cxnSp>
        <p:nvCxnSpPr>
          <p:cNvPr id="49" name="カギ線コネクタ 48"/>
          <p:cNvCxnSpPr/>
          <p:nvPr/>
        </p:nvCxnSpPr>
        <p:spPr>
          <a:xfrm rot="16200000" flipH="1">
            <a:off x="6691704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 descr="Y:\40-職能\セキュリティ\セキュリティ・サウンド広報宣伝\(10) Security\02_海外\Network_Products\WJ-NX200\写真\640x480_rgb_jpg\WJ-NX200_D_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92" y="2697873"/>
            <a:ext cx="1744445" cy="5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56" y="2953759"/>
            <a:ext cx="2506282" cy="1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74110" y="1292882"/>
            <a:ext cx="4957458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2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System configuration wizard</a:t>
            </a:r>
          </a:p>
        </p:txBody>
      </p:sp>
      <p:pic>
        <p:nvPicPr>
          <p:cNvPr id="17" name="Picture 7" descr="\\pcc-ad.pcc.mei.co.jp\share$\40-職能\セキュリティ\GSG_SALES\★社内情報(IUO)\(未完成)Presentation_materials\02.Recorder\WJ-NV300series\For SE\Source of material\取説用最新画像\kihon_E\14_1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92" y="3278079"/>
            <a:ext cx="1792600" cy="13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1196949" y="4358603"/>
            <a:ext cx="192962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 registration GUI</a:t>
            </a:r>
            <a:endParaRPr lang="en-US" altLang="ja-JP" sz="9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9" name="正方形/長方形 21"/>
          <p:cNvSpPr>
            <a:spLocks noChangeArrowheads="1"/>
          </p:cNvSpPr>
          <p:nvPr/>
        </p:nvSpPr>
        <p:spPr bwMode="auto">
          <a:xfrm>
            <a:off x="377443" y="1535283"/>
            <a:ext cx="49742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only 4-steps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“Easy start” of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, the setting of the recorder and cameras is completed in a few minutes from main display (without PC).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37668" y="2378753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and date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684430" y="2387534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registration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36494" y="2402419"/>
            <a:ext cx="954662" cy="50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Multi-screen layout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157450" y="2402420"/>
            <a:ext cx="954662" cy="506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image quality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431309" y="249518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2723661" y="2495180"/>
            <a:ext cx="166261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3927908" y="252929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36368" y="856470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installation &amp; operation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78" y="1843060"/>
            <a:ext cx="2193631" cy="18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5691993" y="1322865"/>
            <a:ext cx="3552591" cy="28301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with thumbnail</a:t>
            </a:r>
          </a:p>
        </p:txBody>
      </p:sp>
      <p:sp>
        <p:nvSpPr>
          <p:cNvPr id="29" name="正方形/長方形 21"/>
          <p:cNvSpPr>
            <a:spLocks noChangeArrowheads="1"/>
          </p:cNvSpPr>
          <p:nvPr/>
        </p:nvSpPr>
        <p:spPr bwMode="auto">
          <a:xfrm>
            <a:off x="5768479" y="1535283"/>
            <a:ext cx="3402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Easy to find out image by thumbnail search</a:t>
            </a:r>
            <a:endParaRPr kumimoji="0"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63962" y="3688755"/>
            <a:ext cx="280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[Note]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Multiple cameras are not supported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is necessary to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select start date and time and display interval</a:t>
            </a:r>
            <a:endParaRPr kumimoji="1" lang="ja-JP" altLang="en-US" sz="1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6" y="266392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Built-in GUI and Dual HDMI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Outputs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23" y="2769661"/>
            <a:ext cx="2235278" cy="15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83" y="3376627"/>
            <a:ext cx="1794836" cy="12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5721110" y="2602973"/>
            <a:ext cx="210641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Main display (HDMI)</a:t>
            </a:r>
          </a:p>
        </p:txBody>
      </p:sp>
      <p:sp>
        <p:nvSpPr>
          <p:cNvPr id="13" name="正方形/長方形 21"/>
          <p:cNvSpPr>
            <a:spLocks noChangeArrowheads="1"/>
          </p:cNvSpPr>
          <p:nvPr/>
        </p:nvSpPr>
        <p:spPr bwMode="auto">
          <a:xfrm>
            <a:off x="368300" y="2884742"/>
            <a:ext cx="5118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Equipped with two HDMI output,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WJ-NX200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provides PC-less operation that enables users operate just about all features from the main display without running a PC. The main and sub displays support multi-screen viewing.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main display supports up to 4K resolution, and the sub display supports up to Full-HD resolution.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96733"/>
              </p:ext>
            </p:extLst>
          </p:nvPr>
        </p:nvGraphicFramePr>
        <p:xfrm>
          <a:off x="428524" y="4045976"/>
          <a:ext cx="5057876" cy="521208"/>
        </p:xfrm>
        <a:graphic>
          <a:graphicData uri="http://schemas.openxmlformats.org/drawingml/2006/table">
            <a:tbl>
              <a:tblPr/>
              <a:tblGrid>
                <a:gridCol w="88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Display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Interface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Viewing live images 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Playback videos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Operation and Setting</a:t>
                      </a: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Main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Sub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HDMI, BNC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179038" y="84427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speed copy to the USB storage</a:t>
            </a:r>
          </a:p>
        </p:txBody>
      </p:sp>
      <p:sp>
        <p:nvSpPr>
          <p:cNvPr id="28" name="正方形/長方形 21"/>
          <p:cNvSpPr>
            <a:spLocks noChangeArrowheads="1"/>
          </p:cNvSpPr>
          <p:nvPr/>
        </p:nvSpPr>
        <p:spPr bwMode="auto">
          <a:xfrm>
            <a:off x="474980" y="1070918"/>
            <a:ext cx="4572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Data copy speed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will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be 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3 times  higher  than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current NVR </a:t>
            </a:r>
          </a:p>
        </p:txBody>
      </p:sp>
      <p:grpSp>
        <p:nvGrpSpPr>
          <p:cNvPr id="59" name="グループ化 58"/>
          <p:cNvGrpSpPr/>
          <p:nvPr/>
        </p:nvGrpSpPr>
        <p:grpSpPr>
          <a:xfrm>
            <a:off x="4384970" y="1428870"/>
            <a:ext cx="4233776" cy="982628"/>
            <a:chOff x="1252624" y="1237227"/>
            <a:chExt cx="4212713" cy="1443300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1252624" y="1237227"/>
              <a:ext cx="112186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NV300</a:t>
              </a:r>
            </a:p>
            <a:p>
              <a:r>
                <a:rPr lang="en-US" altLang="ja-JP" sz="11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(Current)</a:t>
              </a:r>
              <a:endParaRPr lang="ja-JP" altLang="en-US" sz="11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0" name="ホームベース 49"/>
            <p:cNvSpPr/>
            <p:nvPr/>
          </p:nvSpPr>
          <p:spPr>
            <a:xfrm>
              <a:off x="2373745" y="1341047"/>
              <a:ext cx="3091543" cy="273853"/>
            </a:xfrm>
            <a:prstGeom prst="homePlate">
              <a:avLst>
                <a:gd name="adj" fmla="val 101675"/>
              </a:avLst>
            </a:prstGeom>
            <a:solidFill>
              <a:srgbClr val="4BACC6">
                <a:lumMod val="20000"/>
                <a:lumOff val="80000"/>
              </a:srgbClr>
            </a:solidFill>
            <a:ln>
              <a:solidFill>
                <a:srgbClr val="0000FF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Approximately 18.0</a:t>
              </a:r>
              <a:r>
                <a:rPr kumimoji="0" lang="en-US" altLang="ja-JP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kumimoji="0" lang="en-US" altLang="ja-JP" sz="110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252624" y="2280621"/>
              <a:ext cx="1110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NX200</a:t>
              </a:r>
              <a:endParaRPr lang="ja-JP" alt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2" name="ホームベース 51"/>
            <p:cNvSpPr/>
            <p:nvPr/>
          </p:nvSpPr>
          <p:spPr>
            <a:xfrm>
              <a:off x="2373746" y="2296366"/>
              <a:ext cx="1063650" cy="273853"/>
            </a:xfrm>
            <a:prstGeom prst="homePlate">
              <a:avLst>
                <a:gd name="adj" fmla="val 101675"/>
              </a:avLst>
            </a:prstGeom>
            <a:solidFill>
              <a:srgbClr val="8064A2">
                <a:lumMod val="40000"/>
                <a:lumOff val="60000"/>
              </a:srgbClr>
            </a:solidFill>
            <a:ln>
              <a:solidFill>
                <a:srgbClr val="FF00FF"/>
              </a:solidFill>
              <a:prstDash val="dash"/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6.0 </a:t>
              </a:r>
              <a:r>
                <a:rPr kumimoji="0" lang="en-US" altLang="ja-JP" sz="11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 flipH="1">
              <a:off x="3455306" y="2316737"/>
              <a:ext cx="2000505" cy="251375"/>
            </a:xfrm>
            <a:prstGeom prst="rightArrow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defTabSz="361950"/>
              <a:endParaRPr lang="ja-JP" altLang="en-US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54" name="直線コネクタ 53"/>
            <p:cNvCxnSpPr>
              <a:stCxn id="50" idx="1"/>
              <a:endCxn id="52" idx="1"/>
            </p:cNvCxnSpPr>
            <p:nvPr/>
          </p:nvCxnSpPr>
          <p:spPr>
            <a:xfrm>
              <a:off x="2373745" y="1477974"/>
              <a:ext cx="1" cy="95531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5" name="直線コネクタ 54"/>
            <p:cNvCxnSpPr/>
            <p:nvPr/>
          </p:nvCxnSpPr>
          <p:spPr>
            <a:xfrm>
              <a:off x="5465336" y="1528527"/>
              <a:ext cx="1" cy="115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6" name="直線コネクタ 55"/>
            <p:cNvCxnSpPr/>
            <p:nvPr/>
          </p:nvCxnSpPr>
          <p:spPr>
            <a:xfrm>
              <a:off x="4451365" y="1631675"/>
              <a:ext cx="1" cy="1008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7" name="直線コネクタ 56"/>
            <p:cNvCxnSpPr/>
            <p:nvPr/>
          </p:nvCxnSpPr>
          <p:spPr>
            <a:xfrm>
              <a:off x="3437396" y="1614921"/>
              <a:ext cx="0" cy="97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61" name="グループ化 60"/>
          <p:cNvGrpSpPr/>
          <p:nvPr/>
        </p:nvGrpSpPr>
        <p:grpSpPr>
          <a:xfrm>
            <a:off x="592408" y="1372503"/>
            <a:ext cx="3754123" cy="1031550"/>
            <a:chOff x="-166662" y="1372503"/>
            <a:chExt cx="3082353" cy="1031550"/>
          </a:xfrm>
        </p:grpSpPr>
        <p:sp>
          <p:nvSpPr>
            <p:cNvPr id="63" name="正方形/長方形 21"/>
            <p:cNvSpPr>
              <a:spLocks noChangeArrowheads="1"/>
            </p:cNvSpPr>
            <p:nvPr/>
          </p:nvSpPr>
          <p:spPr bwMode="auto">
            <a:xfrm>
              <a:off x="-166662" y="1372503"/>
              <a:ext cx="3082353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Example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・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2 cameras x 48 hours data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copy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・</a:t>
              </a:r>
              <a:r>
                <a:rPr kumimoji="0" lang="en-US" altLang="ja-JP" sz="14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USB3.0</a:t>
              </a:r>
              <a:endPara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endParaRP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・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Smart coding :efficiency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data compression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-125261" y="1418353"/>
              <a:ext cx="2980944" cy="985700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8</a:t>
            </a:fld>
            <a:endParaRPr lang="en-US"/>
          </a:p>
        </p:txBody>
      </p:sp>
      <p:sp>
        <p:nvSpPr>
          <p:cNvPr id="24" name="正方形/長方形 23"/>
          <p:cNvSpPr/>
          <p:nvPr/>
        </p:nvSpPr>
        <p:spPr>
          <a:xfrm>
            <a:off x="136368" y="995414"/>
            <a:ext cx="887348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filesystem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62451" y="1785487"/>
            <a:ext cx="4878060" cy="95409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WJ-NX200K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reduce the movement of a head to the utmost limit to access own HDD since it equips with Panasonic proprietary file system.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Thus WJ-NX200K achieves the high efficiency of writing control, and can extend the life of HDDs.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291816" y="1371828"/>
            <a:ext cx="6146266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 the movement of a head to the utmost limit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29" name="00036_LQ_panasoni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 end="6798"/>
                </p14:media>
              </p:ext>
            </p:extLst>
          </p:nvPr>
        </p:nvPicPr>
        <p:blipFill rotWithShape="1">
          <a:blip r:embed="rId5"/>
          <a:srcRect l="33153" t="24079" r="32981" b="27336"/>
          <a:stretch/>
        </p:blipFill>
        <p:spPr>
          <a:xfrm>
            <a:off x="5966129" y="2200270"/>
            <a:ext cx="1941836" cy="2089260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1" name="円/楕円 30"/>
          <p:cNvSpPr/>
          <p:nvPr/>
        </p:nvSpPr>
        <p:spPr>
          <a:xfrm>
            <a:off x="6902688" y="3254369"/>
            <a:ext cx="938213" cy="8382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2" name="カギ線コネクタ 31"/>
          <p:cNvCxnSpPr>
            <a:endCxn id="31" idx="0"/>
          </p:cNvCxnSpPr>
          <p:nvPr/>
        </p:nvCxnSpPr>
        <p:spPr>
          <a:xfrm rot="16200000" flipH="1">
            <a:off x="6692344" y="2574917"/>
            <a:ext cx="1358901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5802729" y="1458229"/>
            <a:ext cx="256493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</a:t>
            </a:r>
            <a:r>
              <a:rPr kumimoji="0" lang="en-US" altLang="ja-JP" sz="1200" b="1" kern="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he movement of a head to the utmost limit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98652" y="430331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effectLst/>
                <a:latin typeface="Calibri" panose="020F0502020204030204" pitchFamily="34" charset="0"/>
              </a:rPr>
              <a:t>NX200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761" y="2877730"/>
            <a:ext cx="25199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fever of actuator</a:t>
            </a:r>
            <a:r>
              <a:rPr lang="ja-JP" altLang="en-US" sz="12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motor</a:t>
            </a:r>
            <a:r>
              <a:rPr kumimoji="1" lang="ja-JP" altLang="en-US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2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abrasion of motor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093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377256" y="1396442"/>
            <a:ext cx="8189960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95%</a:t>
            </a:r>
            <a:r>
              <a:rPr lang="ja-JP" altLang="en-US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momentary power failure is a power failure within 200ms. WJ-NX200K doesn’t have UPS, but it doesn’t stop and doesn’t reboot even when occur a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instantaneous voltage drop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within 200ms.</a:t>
            </a: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power failure time is longer than 200ms,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WJ-NX200K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 power interruption and shuts safe down by itself.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WJ-NX200K provide a stable recording and a stable operation for you.</a:t>
            </a:r>
          </a:p>
          <a:p>
            <a:pPr algn="r" eaLnBrk="0" hangingPunct="0"/>
            <a:r>
              <a:rPr lang="ja-JP" altLang="en-US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case of power 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source </a:t>
            </a:r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conditions</a:t>
            </a:r>
            <a:r>
              <a:rPr lang="ja-JP" altLang="en-US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Japan</a:t>
            </a:r>
            <a:endParaRPr lang="en-US" altLang="ja-JP" sz="20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25356" y="1100627"/>
            <a:ext cx="4476748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“Keep working &amp; recording” without UPS 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81" y="2678208"/>
            <a:ext cx="4539915" cy="20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136368" y="856470"/>
            <a:ext cx="456573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Momentary power failure resistance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1530</Words>
  <Application>Microsoft Office PowerPoint</Application>
  <PresentationFormat>画面に合わせる (16:9)</PresentationFormat>
  <Paragraphs>274</Paragraphs>
  <Slides>15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15</vt:i4>
      </vt:variant>
    </vt:vector>
  </HeadingPairs>
  <TitlesOfParts>
    <vt:vector size="33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Arial</vt:lpstr>
      <vt:lpstr>Calibri</vt:lpstr>
      <vt:lpstr>Tahoma</vt:lpstr>
      <vt:lpstr>Wingdings</vt:lpstr>
      <vt:lpstr>Wingdings 2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Network Video Disk Recorder</vt:lpstr>
      <vt:lpstr>Concept &amp; Main Features</vt:lpstr>
      <vt:lpstr>Secure &amp; High Compression Recording</vt:lpstr>
      <vt:lpstr>Secure &amp; High Compression Recording</vt:lpstr>
      <vt:lpstr>Secure &amp; High Compression Recording</vt:lpstr>
      <vt:lpstr>PC-Less Surveillance Solution</vt:lpstr>
      <vt:lpstr>PC-Less Surveillance Solution</vt:lpstr>
      <vt:lpstr>High Reliability and Redundancy</vt:lpstr>
      <vt:lpstr>High Reliability and Redundancy</vt:lpstr>
      <vt:lpstr>System Configuration</vt:lpstr>
      <vt:lpstr>WJ-NX200 Specifications</vt:lpstr>
      <vt:lpstr>WJ-NX200 Specifications</vt:lpstr>
      <vt:lpstr>WJ-NX200K optional line-up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2019-10-04T02:36:09Z</dcterms:modified>
</cp:coreProperties>
</file>