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4"/>
  </p:notesMasterIdLst>
  <p:handoutMasterIdLst>
    <p:handoutMasterId r:id="rId25"/>
  </p:handoutMasterIdLst>
  <p:sldIdLst>
    <p:sldId id="1397" r:id="rId7"/>
    <p:sldId id="1401" r:id="rId8"/>
    <p:sldId id="1416" r:id="rId9"/>
    <p:sldId id="1420" r:id="rId10"/>
    <p:sldId id="1425" r:id="rId11"/>
    <p:sldId id="1405" r:id="rId12"/>
    <p:sldId id="1406" r:id="rId13"/>
    <p:sldId id="1398" r:id="rId14"/>
    <p:sldId id="1421" r:id="rId15"/>
    <p:sldId id="1399" r:id="rId16"/>
    <p:sldId id="1417" r:id="rId17"/>
    <p:sldId id="1400" r:id="rId18"/>
    <p:sldId id="1429" r:id="rId19"/>
    <p:sldId id="1424" r:id="rId20"/>
    <p:sldId id="1426" r:id="rId21"/>
    <p:sldId id="1422" r:id="rId22"/>
    <p:sldId id="1404" r:id="rId23"/>
  </p:sldIdLst>
  <p:sldSz cx="9144000" cy="5143500" type="screen16x9"/>
  <p:notesSz cx="9939338" cy="6807200"/>
  <p:custDataLst>
    <p:tags r:id="rId26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A8AAF0"/>
    <a:srgbClr val="66FF66"/>
    <a:srgbClr val="FF6600"/>
    <a:srgbClr val="F4EE00"/>
    <a:srgbClr val="FFFFFF"/>
    <a:srgbClr val="4F81BD"/>
    <a:srgbClr val="99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3355" autoAdjust="0"/>
  </p:normalViewPr>
  <p:slideViewPr>
    <p:cSldViewPr snapToGrid="0" snapToObjects="1">
      <p:cViewPr varScale="1">
        <p:scale>
          <a:sx n="107" d="100"/>
          <a:sy n="107" d="100"/>
        </p:scale>
        <p:origin x="220" y="68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4-403E-AA6B-1FA056AFA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59-4603-9FD0-7DBA6219C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4CC3F331-BD07-44D0-A87B-27A28B17CD88}" type="datetime1">
              <a:rPr lang="en-GB" altLang="ja-JP" smtClean="0">
                <a:solidFill>
                  <a:prstClr val="white"/>
                </a:solidFill>
              </a:rPr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03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0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2" r:id="rId2"/>
    <p:sldLayoutId id="2147484180" r:id="rId3"/>
    <p:sldLayoutId id="2147484181" r:id="rId4"/>
    <p:sldLayoutId id="2147484182" r:id="rId5"/>
    <p:sldLayoutId id="2147484216" r:id="rId6"/>
    <p:sldLayoutId id="2147484217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218" r:id="rId15"/>
    <p:sldLayoutId id="2147484219" r:id="rId16"/>
    <p:sldLayoutId id="214748422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tmp"/><Relationship Id="rId7" Type="http://schemas.openxmlformats.org/officeDocument/2006/relationships/image" Target="../media/image7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3" y="2154185"/>
            <a:ext cx="5584617" cy="45185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5MP H.265</a:t>
            </a:r>
            <a:r>
              <a:rPr kumimoji="1" lang="ja-JP" altLang="en-US" sz="16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 360-Degree Camera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7899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WV-S4150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(Indoor model)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WV-S4550L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(Outdoor</a:t>
            </a:r>
            <a:r>
              <a:rPr lang="en-US" altLang="ja-JP" sz="24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 model)</a:t>
            </a:r>
            <a:endParaRPr lang="en-US" altLang="ja-JP" sz="24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WV-S4550LM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(Outdoor Vandal Resistant Transit model)</a:t>
            </a: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1380663" y="4035550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</a:t>
            </a: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1.02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>
            <a:spLocks noGrp="1"/>
          </p:cNvSpPr>
          <p:nvPr>
            <p:ph type="subTitle" idx="1"/>
          </p:nvPr>
        </p:nvSpPr>
        <p:spPr>
          <a:xfrm>
            <a:off x="1319628" y="4461232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Data Security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WJ-NX200K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56" y="2065890"/>
              <a:ext cx="626777" cy="24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72" y="3596361"/>
            <a:ext cx="1276413" cy="89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58" y="3910014"/>
            <a:ext cx="628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15"/>
          <p:cNvGrpSpPr/>
          <p:nvPr/>
        </p:nvGrpSpPr>
        <p:grpSpPr>
          <a:xfrm>
            <a:off x="5805936" y="3758824"/>
            <a:ext cx="1258471" cy="595658"/>
            <a:chOff x="5805936" y="3758824"/>
            <a:chExt cx="1258471" cy="5956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936" y="3798316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052" y="3758824"/>
              <a:ext cx="889355" cy="35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47" y="2282959"/>
            <a:ext cx="1839977" cy="103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2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497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Analytics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正方形/長方形 75"/>
          <p:cNvSpPr/>
          <p:nvPr/>
        </p:nvSpPr>
        <p:spPr>
          <a:xfrm>
            <a:off x="74020" y="835690"/>
            <a:ext cx="4503817" cy="277888"/>
          </a:xfrm>
          <a:prstGeom prst="rect">
            <a:avLst/>
          </a:prstGeom>
          <a:noFill/>
        </p:spPr>
        <p:txBody>
          <a:bodyPr wrap="square" lIns="0" tIns="36000" rIns="0" bIns="36000" anchor="b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Behavior Analysis / Privacy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endParaRPr lang="en-US" altLang="ja-JP" sz="20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67927" y="1208164"/>
            <a:ext cx="3113561" cy="3541810"/>
            <a:chOff x="400131" y="1208164"/>
            <a:chExt cx="3113561" cy="3541810"/>
          </a:xfrm>
        </p:grpSpPr>
        <p:sp>
          <p:nvSpPr>
            <p:cNvPr id="35" name="Slide Number Placeholder 8"/>
            <p:cNvSpPr txBox="1">
              <a:spLocks/>
            </p:cNvSpPr>
            <p:nvPr/>
          </p:nvSpPr>
          <p:spPr>
            <a:xfrm>
              <a:off x="3261463" y="3540537"/>
              <a:ext cx="252229" cy="1366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/>
            <a:lstStyle>
              <a:defPPr>
                <a:defRPr lang="ja-JP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9pPr>
            </a:lstStyle>
            <a:p>
              <a:pPr algn="ctr"/>
              <a:fld id="{0BED32BD-2AB6-2D40-A7A5-FA318B8F471B}" type="slidenum">
                <a:rPr lang="en-US" sz="1000" smtClean="0">
                  <a:latin typeface="Calibri" panose="020F0502020204030204" pitchFamily="34" charset="0"/>
                </a:rPr>
                <a:pPr algn="ctr"/>
                <a:t>11</a:t>
              </a:fld>
              <a:endParaRPr lang="en-US" sz="1000" dirty="0">
                <a:latin typeface="Calibri" panose="020F0502020204030204" pitchFamily="34" charset="0"/>
              </a:endParaRPr>
            </a:p>
          </p:txBody>
        </p:sp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05"/>
            <a:stretch>
              <a:fillRect/>
            </a:stretch>
          </p:blipFill>
          <p:spPr bwMode="auto">
            <a:xfrm>
              <a:off x="400131" y="1208164"/>
              <a:ext cx="2950402" cy="277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正方形/長方形 21"/>
            <p:cNvSpPr>
              <a:spLocks noChangeArrowheads="1"/>
            </p:cNvSpPr>
            <p:nvPr/>
          </p:nvSpPr>
          <p:spPr bwMode="auto">
            <a:xfrm>
              <a:off x="607435" y="4165243"/>
              <a:ext cx="2439650" cy="584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98" tIns="45698" rIns="91398" bIns="45698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Analyze high-traffic and</a:t>
              </a:r>
              <a:r>
                <a:rPr lang="ja-JP" altLang="en-US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　</a:t>
              </a: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/>
              </a:r>
              <a:b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long-stay zones</a:t>
              </a:r>
              <a:endParaRPr lang="ja-JP" altLang="ja-JP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33" name="正方形/長方形 55"/>
            <p:cNvSpPr>
              <a:spLocks noChangeArrowheads="1"/>
            </p:cNvSpPr>
            <p:nvPr/>
          </p:nvSpPr>
          <p:spPr bwMode="auto">
            <a:xfrm>
              <a:off x="455704" y="3896580"/>
              <a:ext cx="27431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Heat Mapping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227645" y="1267844"/>
            <a:ext cx="2872284" cy="3455187"/>
            <a:chOff x="6359849" y="1267844"/>
            <a:chExt cx="2872284" cy="3455187"/>
          </a:xfrm>
        </p:grpSpPr>
        <p:pic>
          <p:nvPicPr>
            <p:cNvPr id="36" name="Picture 2" descr="\\192.168.15.33\psn\PSN仕事_2014\01_セキュリティカメラ\ISCwest用PPT\PSNより\150407_チェックバック\to 日本SPセンター\After 0001082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1097" y="2758515"/>
              <a:ext cx="2016610" cy="122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" descr="\\192.168.15.33\psn\PSN仕事_2014\01_セキュリティカメラ\ISCwest用PPT\PSNより\150407_チェックバック\to 日本SPセンター\Before 0001082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83306" y="1267844"/>
              <a:ext cx="2034401" cy="1232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二等辺三角形 39"/>
            <p:cNvSpPr/>
            <p:nvPr/>
          </p:nvSpPr>
          <p:spPr>
            <a:xfrm rot="10800000">
              <a:off x="7695269" y="2562362"/>
              <a:ext cx="317665" cy="170823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46" name="正方形/長方形 55"/>
            <p:cNvSpPr>
              <a:spLocks noChangeArrowheads="1"/>
            </p:cNvSpPr>
            <p:nvPr/>
          </p:nvSpPr>
          <p:spPr bwMode="auto">
            <a:xfrm>
              <a:off x="6399664" y="3934425"/>
              <a:ext cx="28324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anose="020B0600070205080204" pitchFamily="50" charset="-128"/>
                </a:rPr>
                <a:t>Moving </a:t>
              </a:r>
              <a:r>
                <a:rPr lang="en-US" altLang="ja-JP" sz="20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anose="020B0600070205080204" pitchFamily="50" charset="-128"/>
                </a:rPr>
                <a:t>Object  </a:t>
              </a:r>
              <a:r>
                <a:rPr lang="en-US" altLang="ja-JP" sz="20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anose="020B0600070205080204" pitchFamily="50" charset="-128"/>
                </a:rPr>
                <a:t>Removal</a:t>
              </a:r>
            </a:p>
          </p:txBody>
        </p:sp>
        <p:sp>
          <p:nvSpPr>
            <p:cNvPr id="47" name="Rectangle 3"/>
            <p:cNvSpPr>
              <a:spLocks noChangeArrowheads="1"/>
            </p:cNvSpPr>
            <p:nvPr/>
          </p:nvSpPr>
          <p:spPr bwMode="auto">
            <a:xfrm>
              <a:off x="6359849" y="4230588"/>
              <a:ext cx="277735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itchFamily="50" charset="-128"/>
                </a:rPr>
                <a:t>Remove people and </a:t>
              </a:r>
              <a:r>
                <a:rPr lang="en-US" altLang="ja-JP" sz="1600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itchFamily="50" charset="-128"/>
                </a:rPr>
                <a:t>moving</a:t>
              </a:r>
            </a:p>
            <a:p>
              <a:pPr algn="ctr">
                <a:defRPr/>
              </a:pPr>
              <a:r>
                <a:rPr lang="en-US" altLang="ja-JP" sz="1600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itchFamily="50" charset="-128"/>
                </a:rPr>
                <a:t> </a:t>
              </a: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 pitchFamily="50" charset="-128"/>
                </a:rPr>
                <a:t>objects from the video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3348437" y="1267844"/>
            <a:ext cx="2730743" cy="3482130"/>
            <a:chOff x="3480641" y="1267844"/>
            <a:chExt cx="2730743" cy="3482130"/>
          </a:xfrm>
        </p:grpSpPr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3698620" y="4257531"/>
              <a:ext cx="212375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Take a head count </a:t>
              </a:r>
            </a:p>
            <a:p>
              <a:pPr algn="ctr">
                <a:defRPr/>
              </a:pP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of</a:t>
              </a:r>
              <a:r>
                <a:rPr lang="ja-JP" altLang="en-US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16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visitors</a:t>
              </a:r>
            </a:p>
          </p:txBody>
        </p:sp>
        <p:sp>
          <p:nvSpPr>
            <p:cNvPr id="69" name="正方形/長方形 55"/>
            <p:cNvSpPr>
              <a:spLocks noChangeArrowheads="1"/>
            </p:cNvSpPr>
            <p:nvPr/>
          </p:nvSpPr>
          <p:spPr bwMode="auto">
            <a:xfrm>
              <a:off x="3480641" y="3947032"/>
              <a:ext cx="25597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People Counting</a:t>
              </a:r>
            </a:p>
          </p:txBody>
        </p:sp>
        <p:pic>
          <p:nvPicPr>
            <p:cNvPr id="70" name="Picture 2" descr="C:\Users\6744176\AppData\Local\Microsoft\Windows\Temporary Internet Files\Content.Outlook\TYT8K48F\People Countin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760" y="1267844"/>
              <a:ext cx="2696624" cy="2713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正方形/長方形 70"/>
          <p:cNvSpPr/>
          <p:nvPr/>
        </p:nvSpPr>
        <p:spPr>
          <a:xfrm>
            <a:off x="4597493" y="826072"/>
            <a:ext cx="3499901" cy="287506"/>
          </a:xfrm>
          <a:prstGeom prst="rect">
            <a:avLst/>
          </a:prstGeom>
          <a:noFill/>
        </p:spPr>
        <p:txBody>
          <a:bodyPr wrap="square" lIns="0" tIns="36000" rIns="0" bIns="36000" anchor="b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*With optional software WV-SAE200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- </a:t>
            </a: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VMD</a:t>
            </a:r>
            <a:endParaRPr lang="ja-JP" altLang="en-US" sz="20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4801" y="809144"/>
            <a:ext cx="9019199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 various abnormal behavior of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 by Optional intelligent VMD (</a:t>
            </a:r>
            <a:r>
              <a:rPr lang="en-US" altLang="ja-JP" sz="1600" b="1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-VMD) software WV- SAE200</a:t>
            </a:r>
            <a:endParaRPr lang="en-US" altLang="ja-JP" sz="16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3980033\Pictures\vlcsnap-2017-03-31-18h07m43s52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8" b="11667"/>
          <a:stretch/>
        </p:blipFill>
        <p:spPr bwMode="auto">
          <a:xfrm>
            <a:off x="234970" y="1087032"/>
            <a:ext cx="8609624" cy="36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Reliability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630737" y="3212155"/>
            <a:ext cx="33458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impact resistant.</a:t>
            </a: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Compliant with </a:t>
            </a:r>
            <a:r>
              <a:rPr lang="nl-NL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IEC 60068-2-75 test Eh, </a:t>
            </a:r>
            <a:endParaRPr lang="nl-NL" altLang="ja-JP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nl-NL" altLang="ja-JP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nl-NL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/ IEC </a:t>
            </a:r>
            <a:r>
              <a:rPr lang="nl-NL" altLang="ja-JP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62262 </a:t>
            </a:r>
            <a:r>
              <a:rPr lang="nl-NL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IK10.</a:t>
            </a:r>
            <a:endParaRPr lang="en-US" altLang="ja-JP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113"/>
          <p:cNvSpPr>
            <a:spLocks noChangeArrowheads="1"/>
          </p:cNvSpPr>
          <p:nvPr/>
        </p:nvSpPr>
        <p:spPr bwMode="auto">
          <a:xfrm>
            <a:off x="4419193" y="2886705"/>
            <a:ext cx="23020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</a:t>
            </a:r>
            <a:endParaRPr lang="en-US" altLang="ja-JP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テキスト ボックス 208"/>
          <p:cNvSpPr txBox="1">
            <a:spLocks noChangeArrowheads="1"/>
          </p:cNvSpPr>
          <p:nvPr/>
        </p:nvSpPr>
        <p:spPr bwMode="auto">
          <a:xfrm>
            <a:off x="589383" y="3053963"/>
            <a:ext cx="3172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from </a:t>
            </a:r>
            <a:r>
              <a:rPr lang="en-US" altLang="ja-JP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fixation at </a:t>
            </a:r>
            <a:r>
              <a:rPr lang="en-US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maintenance.</a:t>
            </a:r>
          </a:p>
        </p:txBody>
      </p:sp>
      <p:sp>
        <p:nvSpPr>
          <p:cNvPr id="34" name="Rectangle 113"/>
          <p:cNvSpPr>
            <a:spLocks noChangeArrowheads="1"/>
          </p:cNvSpPr>
          <p:nvPr/>
        </p:nvSpPr>
        <p:spPr bwMode="auto">
          <a:xfrm>
            <a:off x="377322" y="2492693"/>
            <a:ext cx="36760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</a:p>
          <a:p>
            <a:pPr eaLnBrk="1" hangingPunct="1">
              <a:spcBef>
                <a:spcPts val="0"/>
              </a:spcBef>
            </a:pP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All the </a:t>
            </a:r>
            <a:r>
              <a:rPr lang="en-US" altLang="ja-JP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screws of the </a:t>
            </a: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outer) </a:t>
            </a:r>
            <a:endParaRPr lang="en-US" altLang="ja-JP" sz="1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36367" y="856470"/>
            <a:ext cx="612074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Achieves high endurance under extreme condition</a:t>
            </a: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0"/>
          <a:stretch>
            <a:fillRect/>
          </a:stretch>
        </p:blipFill>
        <p:spPr bwMode="auto">
          <a:xfrm rot="724746">
            <a:off x="8084631" y="3800517"/>
            <a:ext cx="631130" cy="7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113"/>
          <p:cNvSpPr>
            <a:spLocks noChangeArrowheads="1"/>
          </p:cNvSpPr>
          <p:nvPr/>
        </p:nvSpPr>
        <p:spPr bwMode="auto">
          <a:xfrm>
            <a:off x="385818" y="1116570"/>
            <a:ext cx="2026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Anti-humidity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09" y="1239731"/>
            <a:ext cx="2143087" cy="16168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正方形/長方形 48"/>
          <p:cNvSpPr/>
          <p:nvPr/>
        </p:nvSpPr>
        <p:spPr>
          <a:xfrm>
            <a:off x="621500" y="1403305"/>
            <a:ext cx="801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built-in electrical </a:t>
            </a:r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dehumidification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keeps the camera </a:t>
            </a:r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dry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inside, using </a:t>
            </a:r>
            <a:endParaRPr lang="en-US" altLang="ja-JP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electrolysis to remove any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moisture from the camera</a:t>
            </a:r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. This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anti-humidity </a:t>
            </a:r>
            <a:endParaRPr lang="en-US" altLang="ja-JP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technology is safe and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green due to low </a:t>
            </a:r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power consumption </a:t>
            </a:r>
          </a:p>
          <a:p>
            <a:pPr algn="l"/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and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no heaters </a:t>
            </a:r>
            <a:r>
              <a:rPr lang="en-US" altLang="ja-JP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or mechanical </a:t>
            </a:r>
            <a:r>
              <a:rPr lang="en-US" altLang="ja-JP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fans being used. </a:t>
            </a:r>
            <a:endParaRPr lang="ja-JP" alt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19" y="3189344"/>
            <a:ext cx="941951" cy="62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4" y="3544918"/>
            <a:ext cx="941951" cy="62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図 41" descr="WV-S4550L_H265-FISHEYE_OUTDOOR_APPEARANCE_20170905.pdf - Adobe Acrobat Reader DC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24560" r="55263" b="9484"/>
          <a:stretch/>
        </p:blipFill>
        <p:spPr>
          <a:xfrm>
            <a:off x="1750739" y="3438110"/>
            <a:ext cx="1048426" cy="1024708"/>
          </a:xfrm>
          <a:prstGeom prst="rect">
            <a:avLst/>
          </a:prstGeom>
        </p:spPr>
      </p:pic>
      <p:sp>
        <p:nvSpPr>
          <p:cNvPr id="44" name="円/楕円 43"/>
          <p:cNvSpPr/>
          <p:nvPr/>
        </p:nvSpPr>
        <p:spPr>
          <a:xfrm>
            <a:off x="2128786" y="4198557"/>
            <a:ext cx="260784" cy="2349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pic>
        <p:nvPicPr>
          <p:cNvPr id="45" name="図 44" descr="WV-S4550L_H265-FISHEYE_OUTDOOR_APPEARANCE_20170905.pdf - Adobe Acrobat Reader DC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 t="19944" r="35088" b="19342"/>
          <a:stretch/>
        </p:blipFill>
        <p:spPr>
          <a:xfrm>
            <a:off x="2943841" y="3420092"/>
            <a:ext cx="1035225" cy="1014698"/>
          </a:xfrm>
          <a:prstGeom prst="rect">
            <a:avLst/>
          </a:prstGeom>
        </p:spPr>
      </p:pic>
      <p:sp>
        <p:nvSpPr>
          <p:cNvPr id="50" name="円/楕円 49"/>
          <p:cNvSpPr/>
          <p:nvPr/>
        </p:nvSpPr>
        <p:spPr>
          <a:xfrm>
            <a:off x="3200669" y="3496821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3398872" y="3420092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3734908" y="4100869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3658155" y="3975764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2939885" y="4081903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3009507" y="4118780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3331062" y="4060040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3345780" y="4199160"/>
            <a:ext cx="260784" cy="117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58" name="Rectangle 113"/>
          <p:cNvSpPr>
            <a:spLocks noChangeArrowheads="1"/>
          </p:cNvSpPr>
          <p:nvPr/>
        </p:nvSpPr>
        <p:spPr bwMode="auto">
          <a:xfrm>
            <a:off x="4455585" y="3898929"/>
            <a:ext cx="28730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&amp; Dust  Resistant</a:t>
            </a:r>
            <a:endParaRPr lang="en-US" altLang="ja-JP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4639833" y="4176611"/>
            <a:ext cx="3345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IP66</a:t>
            </a:r>
            <a:r>
              <a:rPr lang="nl-NL" altLang="ja-JP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NEMA 4X compliant</a:t>
            </a:r>
            <a:r>
              <a:rPr lang="nl-NL" altLang="ja-JP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ja-JP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2951747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360221"/>
              </p:ext>
            </p:extLst>
          </p:nvPr>
        </p:nvGraphicFramePr>
        <p:xfrm>
          <a:off x="79052" y="815786"/>
          <a:ext cx="8984266" cy="382676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31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2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9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55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541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anose="020B0604030504040204" pitchFamily="34" charset="0"/>
                        </a:rPr>
                        <a:t>WV-S4150L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WV-S4550L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WV-S4550LM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Image sensor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 / 3”  type 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video resolution (pixel)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2192x2192  (Fish eye)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frame rate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30 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Video Compression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H.265 / H.264 / MJPEG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2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Minimum Illumination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*Shutter speed 1/30s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0.3lx @F2.4,   0.02 lx @ shutter speed 16/30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B/W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0.2lx @F2.4,   0.013 lx @ shutter speed 16/30</a:t>
                      </a: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0.04lx @F2.4,   0.0025 lx @ shutter speed 16/30,  0 lx @ IR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IR LED / Maximum irradiation distance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-</a:t>
                      </a:r>
                    </a:p>
                  </a:txBody>
                  <a:tcPr marL="91458" marR="91458" marT="27432" marB="1828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Yes  / 10m</a:t>
                      </a: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Angular Field of View  </a:t>
                      </a: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Horizontal/Vertical </a:t>
                      </a:r>
                      <a:endParaRPr kumimoji="1" lang="en-US" altLang="ja-JP" sz="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186°/  186°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Audio Compression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G.726, G.711, AAC-LC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SD memory card slot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1slot  (SDXC/SDHC/SD)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Zoom Ratio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Digital zoom (x1, x2, x4)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Wide dynamic range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Super dynamic 108dB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Smart coding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Yes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M12 connector /  Railway  application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Yes /  EN50155-TX</a:t>
                      </a: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External I/O Terminals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IN 1 (Auto time adjustment) (x1), ALARM IN 2 (ALARM OUT) (x1), ALARM IN 3 (AUX OUT) (x1)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Audio input / output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ø3.5 mm stereo mini jack x 1 /  ø3.5 mm stereo mini jack x1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Water and Dust Resistance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IP66, NEMA 4X compliant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Shock Resistance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l-NL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l-NL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50J IEC60068-2-75, IK10 (IEC 62262)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Ambient Operating Temperature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-10°C ~ +50°C (14 °F ~ +122 °F)</a:t>
                      </a: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-40°C ~ +50°C (-40 °F ~ +122 °F) @ IR LED ON,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-40°C ~ +60°C (-40 °F ~ +140 °F) @ IR LED OFF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Dimension (mm) / Mass(approx.)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ø150 mm × 50.5 mm (H) / Approx. 390 g</a:t>
                      </a: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ø164 mm × 96.3 mm (H) *with the base bracket   /     Approx. 1.3 kg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14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Optional Accessories 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174051" y="751423"/>
            <a:ext cx="222113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Mount brackets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5639542" y="1481059"/>
            <a:ext cx="1345061" cy="1496721"/>
            <a:chOff x="5423920" y="1140453"/>
            <a:chExt cx="1528563" cy="1674466"/>
          </a:xfrm>
        </p:grpSpPr>
        <p:pic>
          <p:nvPicPr>
            <p:cNvPr id="18" name="図 17" descr="JP_WV-S4150-S4550L_2校.pdf - Adobe Acrobat Reader DC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1" t="44920" r="47334" b="24575"/>
            <a:stretch/>
          </p:blipFill>
          <p:spPr>
            <a:xfrm>
              <a:off x="5647764" y="1851032"/>
              <a:ext cx="1192439" cy="796260"/>
            </a:xfrm>
            <a:prstGeom prst="rect">
              <a:avLst/>
            </a:prstGeom>
          </p:spPr>
        </p:pic>
        <p:sp>
          <p:nvSpPr>
            <p:cNvPr id="19" name="テキスト ボックス 56"/>
            <p:cNvSpPr txBox="1">
              <a:spLocks noChangeArrowheads="1"/>
            </p:cNvSpPr>
            <p:nvPr/>
          </p:nvSpPr>
          <p:spPr bwMode="auto">
            <a:xfrm>
              <a:off x="5442960" y="1196183"/>
              <a:ext cx="1378204" cy="516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WV-Q124</a:t>
              </a: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Mount Bracket</a:t>
              </a: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5423920" y="1140453"/>
              <a:ext cx="1528563" cy="16744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7697148" y="2328850"/>
            <a:ext cx="1345061" cy="1496721"/>
            <a:chOff x="2806549" y="1449766"/>
            <a:chExt cx="1672224" cy="2155515"/>
          </a:xfrm>
        </p:grpSpPr>
        <p:sp>
          <p:nvSpPr>
            <p:cNvPr id="27" name="テキスト ボックス 56"/>
            <p:cNvSpPr txBox="1">
              <a:spLocks noChangeArrowheads="1"/>
            </p:cNvSpPr>
            <p:nvPr/>
          </p:nvSpPr>
          <p:spPr bwMode="auto">
            <a:xfrm>
              <a:off x="2827379" y="1521507"/>
              <a:ext cx="1507733" cy="930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WV-Q121B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Ceiling Mount Bracket</a:t>
              </a: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806549" y="1449766"/>
              <a:ext cx="1672224" cy="215551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7" t="27384" r="14397" b="1205"/>
            <a:stretch/>
          </p:blipFill>
          <p:spPr bwMode="auto">
            <a:xfrm>
              <a:off x="2938683" y="2190277"/>
              <a:ext cx="1285124" cy="124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グループ化 3"/>
          <p:cNvGrpSpPr/>
          <p:nvPr/>
        </p:nvGrpSpPr>
        <p:grpSpPr>
          <a:xfrm>
            <a:off x="3335604" y="1481059"/>
            <a:ext cx="1345061" cy="1496721"/>
            <a:chOff x="3083579" y="1171038"/>
            <a:chExt cx="1528563" cy="1674466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4" t="31940" r="19068" b="3249"/>
            <a:stretch/>
          </p:blipFill>
          <p:spPr bwMode="auto">
            <a:xfrm>
              <a:off x="3364419" y="1900517"/>
              <a:ext cx="995384" cy="838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テキスト ボックス 56"/>
            <p:cNvSpPr txBox="1">
              <a:spLocks noChangeArrowheads="1"/>
            </p:cNvSpPr>
            <p:nvPr/>
          </p:nvSpPr>
          <p:spPr bwMode="auto">
            <a:xfrm>
              <a:off x="3102619" y="1226768"/>
              <a:ext cx="1378204" cy="72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WV-Q122A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Wall Mount Bracket</a:t>
              </a: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3083579" y="1171038"/>
              <a:ext cx="1528563" cy="16744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335604" y="3127092"/>
            <a:ext cx="1345061" cy="1496721"/>
            <a:chOff x="3128399" y="2981963"/>
            <a:chExt cx="1528563" cy="16744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089" y="3697593"/>
              <a:ext cx="851834" cy="928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テキスト ボックス 56"/>
            <p:cNvSpPr txBox="1">
              <a:spLocks noChangeArrowheads="1"/>
            </p:cNvSpPr>
            <p:nvPr/>
          </p:nvSpPr>
          <p:spPr bwMode="auto">
            <a:xfrm>
              <a:off x="3147439" y="3037693"/>
              <a:ext cx="1378203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2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WV-Q185</a:t>
              </a:r>
              <a:endParaRPr lang="en-US" altLang="ja-JP" sz="1200" b="1" dirty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Wall Mount Bracket</a:t>
              </a: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3128399" y="2981963"/>
              <a:ext cx="1528563" cy="16744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639542" y="3099754"/>
            <a:ext cx="1345061" cy="1496721"/>
            <a:chOff x="5468740" y="2951378"/>
            <a:chExt cx="1528563" cy="1674466"/>
          </a:xfrm>
        </p:grpSpPr>
        <p:sp>
          <p:nvSpPr>
            <p:cNvPr id="21" name="テキスト ボックス 56"/>
            <p:cNvSpPr txBox="1">
              <a:spLocks noChangeArrowheads="1"/>
            </p:cNvSpPr>
            <p:nvPr/>
          </p:nvSpPr>
          <p:spPr bwMode="auto">
            <a:xfrm>
              <a:off x="5487780" y="3007108"/>
              <a:ext cx="13782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WV-Q186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Mount Bracket</a:t>
              </a: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468740" y="2951378"/>
              <a:ext cx="1528563" cy="16744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109" y="3697593"/>
              <a:ext cx="915747" cy="778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左右矢印 11"/>
          <p:cNvSpPr/>
          <p:nvPr/>
        </p:nvSpPr>
        <p:spPr>
          <a:xfrm>
            <a:off x="4842608" y="2256758"/>
            <a:ext cx="599527" cy="215320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左右矢印 31"/>
          <p:cNvSpPr/>
          <p:nvPr/>
        </p:nvSpPr>
        <p:spPr>
          <a:xfrm>
            <a:off x="4858384" y="3913169"/>
            <a:ext cx="599527" cy="215320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左右矢印 32"/>
          <p:cNvSpPr/>
          <p:nvPr/>
        </p:nvSpPr>
        <p:spPr>
          <a:xfrm rot="1927729">
            <a:off x="7114376" y="2642255"/>
            <a:ext cx="599527" cy="215320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左右矢印 33"/>
          <p:cNvSpPr/>
          <p:nvPr/>
        </p:nvSpPr>
        <p:spPr>
          <a:xfrm rot="18127729">
            <a:off x="7109640" y="3421322"/>
            <a:ext cx="608996" cy="211972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1141383" y="1481059"/>
            <a:ext cx="1345061" cy="1496721"/>
            <a:chOff x="766805" y="1370889"/>
            <a:chExt cx="1345061" cy="1496721"/>
          </a:xfrm>
        </p:grpSpPr>
        <p:sp>
          <p:nvSpPr>
            <p:cNvPr id="37" name="テキスト ボックス 56"/>
            <p:cNvSpPr txBox="1">
              <a:spLocks noChangeArrowheads="1"/>
            </p:cNvSpPr>
            <p:nvPr/>
          </p:nvSpPr>
          <p:spPr bwMode="auto">
            <a:xfrm>
              <a:off x="783559" y="1420703"/>
              <a:ext cx="1212752" cy="660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WV-Q105A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2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Ceiling Mount Bracket</a:t>
              </a: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766805" y="1370889"/>
              <a:ext cx="1345061" cy="149672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61" y="2159357"/>
            <a:ext cx="1056328" cy="8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コンテンツ プレースホルダー 2"/>
          <p:cNvSpPr txBox="1">
            <a:spLocks/>
          </p:cNvSpPr>
          <p:nvPr/>
        </p:nvSpPr>
        <p:spPr>
          <a:xfrm>
            <a:off x="1207811" y="1102129"/>
            <a:ext cx="130404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None/>
            </a:pPr>
            <a:r>
              <a:rPr kumimoji="0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WV-S4150</a:t>
            </a:r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4547598" y="1023532"/>
            <a:ext cx="259281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None/>
            </a:pPr>
            <a:r>
              <a:rPr kumimoji="0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WV-S4550L/S4550LM</a:t>
            </a:r>
          </a:p>
        </p:txBody>
      </p:sp>
      <p:cxnSp>
        <p:nvCxnSpPr>
          <p:cNvPr id="15" name="直線コネクタ 14"/>
          <p:cNvCxnSpPr/>
          <p:nvPr/>
        </p:nvCxnSpPr>
        <p:spPr>
          <a:xfrm>
            <a:off x="2897436" y="1223587"/>
            <a:ext cx="11017" cy="323860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8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57" y="3050544"/>
            <a:ext cx="2159422" cy="138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367720" y="826344"/>
            <a:ext cx="69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</a:rPr>
              <a:t>Those cameras are suitable under the extreme conditions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" descr="C:\Users\3930041\Documents\FY14\Promotion\Video\Heatmap Video用素材\1-3,5-2 静止画素材\Fotolia_2830733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72" y="2642459"/>
            <a:ext cx="2410445" cy="16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91" y="2270228"/>
            <a:ext cx="2561561" cy="117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69" y="2240853"/>
            <a:ext cx="2485668" cy="11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03" y="1443906"/>
            <a:ext cx="1909536" cy="11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99646" y="1188215"/>
            <a:ext cx="343913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/ Shopping mall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Airport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Train / Subway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 / Hospitals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Buildings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Logistics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pic>
        <p:nvPicPr>
          <p:cNvPr id="15" name="Picture 2" descr="\\PC-20130708022\data\静止画データ(購入リースポジ)\カタログ、資料で購入した素材（制作会社 経由）\カタログ使用写真\業界カタログ\Transportation\表紙データ\前回の版\shutterstock_1041442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78" y="1226454"/>
            <a:ext cx="1542609" cy="11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465273"/>
            <a:ext cx="3360955" cy="83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42729" y="763181"/>
            <a:ext cx="9086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i-PRO extreme camera enables high performance 360-degree surveillance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.265 / H.264 /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14" y="4364747"/>
            <a:ext cx="10191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57200" y="1275693"/>
            <a:ext cx="8004748" cy="830997"/>
            <a:chOff x="457200" y="1275693"/>
            <a:chExt cx="8004748" cy="830997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2969174" y="1275693"/>
              <a:ext cx="5492774" cy="830997"/>
              <a:chOff x="3125040" y="1358821"/>
              <a:chExt cx="5492774" cy="830997"/>
            </a:xfrm>
          </p:grpSpPr>
          <p:sp>
            <p:nvSpPr>
              <p:cNvPr id="4" name="テキスト ボックス 3"/>
              <p:cNvSpPr txBox="1"/>
              <p:nvPr/>
            </p:nvSpPr>
            <p:spPr>
              <a:xfrm>
                <a:off x="3125040" y="1358821"/>
                <a:ext cx="54927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High resolution at 360-degree surveillance area</a:t>
                </a:r>
              </a:p>
              <a:p>
                <a:pPr algn="l"/>
                <a:r>
                  <a:rPr lang="en-US" altLang="ja-JP" sz="16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Intelligent Auto            /  High sensitivity with built-in IR LED    </a:t>
                </a:r>
                <a:endParaRPr lang="en-US" altLang="ja-JP" sz="16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  <a:p>
                <a:pPr algn="l"/>
                <a:r>
                  <a:rPr lang="en-US" altLang="ja-JP" sz="16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Super </a:t>
                </a:r>
                <a:r>
                  <a:rPr lang="en-US" altLang="ja-JP" sz="16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dynamic </a:t>
                </a:r>
                <a:r>
                  <a:rPr lang="en-US" altLang="ja-JP" sz="16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108dB </a:t>
                </a:r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145" y="1638968"/>
                <a:ext cx="364107" cy="301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テキスト ボックス 20"/>
            <p:cNvSpPr txBox="1"/>
            <p:nvPr/>
          </p:nvSpPr>
          <p:spPr>
            <a:xfrm>
              <a:off x="457200" y="1358821"/>
              <a:ext cx="2543552" cy="40011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Extreme</a:t>
              </a:r>
              <a:r>
                <a:rPr lang="ja-JP" altLang="en-US" sz="20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Visibility</a:t>
              </a:r>
              <a:endPara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457200" y="2141951"/>
            <a:ext cx="8339278" cy="400110"/>
            <a:chOff x="457200" y="2329326"/>
            <a:chExt cx="8339278" cy="400110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57200" y="2329326"/>
              <a:ext cx="2543552" cy="40011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Extreme</a:t>
              </a:r>
              <a:r>
                <a:rPr lang="ja-JP" altLang="en-US" sz="20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Compression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021129" y="2360104"/>
              <a:ext cx="5775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6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H.265 compression with new Smart coding technology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57200" y="2799008"/>
            <a:ext cx="6034495" cy="584775"/>
            <a:chOff x="459822" y="3076323"/>
            <a:chExt cx="6034495" cy="584775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459822" y="3076323"/>
              <a:ext cx="2600862" cy="40011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Extreme</a:t>
              </a:r>
              <a:r>
                <a:rPr lang="ja-JP" altLang="en-US" sz="20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Data Security</a:t>
              </a:r>
              <a:r>
                <a:rPr kumimoji="1" lang="en-US" altLang="ja-JP" sz="18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     </a:t>
              </a:r>
              <a:endPara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062693" y="3076323"/>
              <a:ext cx="3431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6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Secure communication with Symantec certification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57200" y="3533779"/>
            <a:ext cx="5990216" cy="400110"/>
            <a:chOff x="504101" y="3983479"/>
            <a:chExt cx="5990216" cy="40011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504101" y="3983479"/>
              <a:ext cx="2556583" cy="40011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Extreme</a:t>
              </a:r>
              <a:r>
                <a:rPr lang="ja-JP" altLang="en-US" sz="20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Analytics  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062693" y="4014257"/>
              <a:ext cx="3431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6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Intelligent VMD and video analytics </a:t>
              </a:r>
              <a:endPara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02" y="2792884"/>
            <a:ext cx="209708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グループ化 22"/>
          <p:cNvGrpSpPr/>
          <p:nvPr/>
        </p:nvGrpSpPr>
        <p:grpSpPr>
          <a:xfrm>
            <a:off x="457200" y="4195839"/>
            <a:ext cx="5990216" cy="400110"/>
            <a:chOff x="504101" y="3983479"/>
            <a:chExt cx="5990216" cy="400110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504101" y="3983479"/>
              <a:ext cx="2556583" cy="40011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Extreme</a:t>
              </a:r>
              <a:r>
                <a:rPr lang="ja-JP" altLang="en-US" sz="20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20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Reliability </a:t>
              </a: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062693" y="4014257"/>
              <a:ext cx="3431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6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Vandal resistant / IP66 compliant</a:t>
              </a:r>
              <a:endPara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3</a:t>
            </a:fld>
            <a:endParaRPr lang="en-US" dirty="0"/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5MP High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at 360-degree surveillance area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5669" y="1064490"/>
            <a:ext cx="627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Enables sharp rendering image of objects and people’s face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4628955" y="1406192"/>
            <a:ext cx="3120865" cy="3092473"/>
            <a:chOff x="4628955" y="1406192"/>
            <a:chExt cx="3120865" cy="3092473"/>
          </a:xfrm>
        </p:grpSpPr>
        <p:pic>
          <p:nvPicPr>
            <p:cNvPr id="58" name="Picture 4" descr="C:\Users\6744176\Desktop\20170915 E棟1F食堂(5M全方位）\0915_解像度_E棟1F①\IP32-Pana-S4150-解像度_vlcsnap-2017-09-15-15h10m16s46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520" y="1747429"/>
              <a:ext cx="2731300" cy="27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直線コネクタ 64"/>
            <p:cNvCxnSpPr/>
            <p:nvPr/>
          </p:nvCxnSpPr>
          <p:spPr>
            <a:xfrm flipV="1">
              <a:off x="4632081" y="1875527"/>
              <a:ext cx="1611135" cy="126559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955" y="3156522"/>
              <a:ext cx="779129" cy="11185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正方形/長方形 26"/>
            <p:cNvSpPr/>
            <p:nvPr/>
          </p:nvSpPr>
          <p:spPr>
            <a:xfrm>
              <a:off x="6279052" y="1875527"/>
              <a:ext cx="192741" cy="3455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5389684" y="1406192"/>
              <a:ext cx="18473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600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New i-PRO</a:t>
              </a:r>
              <a:r>
                <a:rPr lang="ja-JP" altLang="en-US" sz="1600" b="1" u="sng" dirty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1600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extreme </a:t>
              </a:r>
              <a:endParaRPr lang="en-US" altLang="ja-JP" sz="1600" b="1" u="sng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5408085" y="2221085"/>
              <a:ext cx="1063708" cy="2064345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3409" y="1417553"/>
            <a:ext cx="3106055" cy="3081112"/>
            <a:chOff x="1293409" y="1417553"/>
            <a:chExt cx="3106055" cy="3081112"/>
          </a:xfrm>
        </p:grpSpPr>
        <p:pic>
          <p:nvPicPr>
            <p:cNvPr id="68" name="Picture 2" descr="C:\Users\6744176\Documents\Documents\vlcsnap-2017-09-17-20h27m47s95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409" y="1720854"/>
              <a:ext cx="2777811" cy="277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909" y="3156522"/>
              <a:ext cx="771555" cy="11289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正方形/長方形 31"/>
            <p:cNvSpPr/>
            <p:nvPr/>
          </p:nvSpPr>
          <p:spPr>
            <a:xfrm>
              <a:off x="2390155" y="1744746"/>
              <a:ext cx="192741" cy="3455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H="1" flipV="1">
              <a:off x="2582896" y="1744746"/>
              <a:ext cx="1816568" cy="1396374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 flipV="1">
              <a:off x="2390155" y="2062643"/>
              <a:ext cx="1196221" cy="2222787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正方形/長方形 40"/>
            <p:cNvSpPr/>
            <p:nvPr/>
          </p:nvSpPr>
          <p:spPr>
            <a:xfrm>
              <a:off x="1978675" y="1417553"/>
              <a:ext cx="147829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600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Leading brand</a:t>
              </a:r>
              <a:endParaRPr lang="en-US" altLang="ja-JP" sz="1600" b="1" u="sng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43" name="直線矢印コネクタ 42"/>
            <p:cNvCxnSpPr/>
            <p:nvPr/>
          </p:nvCxnSpPr>
          <p:spPr>
            <a:xfrm flipV="1">
              <a:off x="2486525" y="2090305"/>
              <a:ext cx="4055" cy="124055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正方形/長方形 43"/>
            <p:cNvSpPr/>
            <p:nvPr/>
          </p:nvSpPr>
          <p:spPr>
            <a:xfrm>
              <a:off x="2022615" y="2752306"/>
              <a:ext cx="463910" cy="17732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2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6m</a:t>
              </a:r>
              <a:endParaRPr lang="ja-JP" altLang="en-U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967966" y="2971259"/>
            <a:ext cx="1148642" cy="276999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Less distortion</a:t>
            </a:r>
            <a:endParaRPr lang="en-US" altLang="ja-JP" sz="1200" b="1" dirty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45889" y="1092953"/>
            <a:ext cx="8334640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optimizes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parameters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best tuned image for various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scenes, using techniques like Full Auto Shutter &amp; Iris control, Backlit compensation , auto image stabilization.</a:t>
            </a: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Also can detect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characteristics and movement within the scene to optimize camera settings to provide best fit picture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quality.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39591" y="739089"/>
            <a:ext cx="6929113" cy="40009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342900" indent="-342900" algn="l" eaLnBrk="0" hangingPunct="0"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 mode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sharp images of moving objects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89" y="826514"/>
            <a:ext cx="417685" cy="31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929291" y="3193096"/>
            <a:ext cx="10853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Leading brand</a:t>
            </a:r>
          </a:p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(5MP)</a:t>
            </a:r>
            <a:endParaRPr lang="en-US" altLang="ja-JP" b="1" dirty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3" name="5M360degreeCamera_iA_Comparison_AXIS_vs_PanaS4150_iA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03"/>
                </p14:media>
              </p:ext>
            </p:extLst>
          </p:nvPr>
        </p:nvPicPr>
        <p:blipFill rotWithShape="1">
          <a:blip r:embed="rId6"/>
          <a:srcRect t="4878" b="5854"/>
          <a:stretch/>
        </p:blipFill>
        <p:spPr>
          <a:xfrm>
            <a:off x="2043516" y="2135110"/>
            <a:ext cx="4695374" cy="2357707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4043272" y="2742666"/>
            <a:ext cx="1499186" cy="1142594"/>
            <a:chOff x="4905465" y="3371164"/>
            <a:chExt cx="2054484" cy="1546524"/>
          </a:xfrm>
        </p:grpSpPr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260" y="3371165"/>
              <a:ext cx="953689" cy="154652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 descr="\\PC-20130708022\data\動画データ\20170915 E棟1F食堂(5M全方位）\編集結果\0915-IA_E棟1F②\5M360degreeCamera_iA_Comparison_AXIS_vs_PanaS4150_iAon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3" t="31875" r="58867" b="55208"/>
            <a:stretch/>
          </p:blipFill>
          <p:spPr bwMode="auto">
            <a:xfrm>
              <a:off x="4905465" y="3371164"/>
              <a:ext cx="972814" cy="15465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正方形/長方形 16"/>
          <p:cNvSpPr/>
          <p:nvPr/>
        </p:nvSpPr>
        <p:spPr>
          <a:xfrm>
            <a:off x="6596292" y="3085374"/>
            <a:ext cx="18384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New </a:t>
            </a:r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i-PRO extreme </a:t>
            </a:r>
          </a:p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altLang="ja-JP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iA</a:t>
            </a:r>
            <a:endParaRPr lang="en-US" altLang="ja-JP" b="1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(5MP)</a:t>
            </a:r>
            <a:endParaRPr lang="en-US" altLang="ja-JP" b="1" dirty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4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6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8001449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sensitivity with built-in IR LED</a:t>
            </a: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still picture image </a:t>
            </a:r>
            <a:endParaRPr lang="fr-FR" altLang="ja-JP" sz="16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615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to visible objects with built-in IR light even 0 lux of dark condition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635972" y="1447560"/>
            <a:ext cx="3602426" cy="3206086"/>
            <a:chOff x="4635972" y="1475841"/>
            <a:chExt cx="3602426" cy="3206086"/>
          </a:xfrm>
        </p:grpSpPr>
        <p:sp>
          <p:nvSpPr>
            <p:cNvPr id="22" name="正方形/長方形 21"/>
            <p:cNvSpPr/>
            <p:nvPr/>
          </p:nvSpPr>
          <p:spPr>
            <a:xfrm>
              <a:off x="4806252" y="1475841"/>
              <a:ext cx="32866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entury Gothic" panose="020B0502020202020204" pitchFamily="34" charset="0"/>
                </a:rPr>
                <a:t>New </a:t>
              </a:r>
              <a:r>
                <a:rPr lang="en-US" altLang="ja-JP" b="1" dirty="0" err="1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entury Gothic" panose="020B0502020202020204" pitchFamily="34" charset="0"/>
                </a:rPr>
                <a:t>i</a:t>
              </a:r>
              <a:r>
                <a:rPr lang="en-US" altLang="ja-JP" b="1" dirty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entury Gothic" panose="020B0502020202020204" pitchFamily="34" charset="0"/>
                </a:rPr>
                <a:t>-PRO </a:t>
              </a:r>
              <a:r>
                <a:rPr lang="en-US" altLang="ja-JP" b="1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entury Gothic" panose="020B0502020202020204" pitchFamily="34" charset="0"/>
                </a:rPr>
                <a:t>Extreme</a:t>
              </a:r>
              <a:endParaRPr lang="en-US" altLang="ja-JP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692" y="1780774"/>
              <a:ext cx="3174706" cy="2901153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直線矢印コネクタ 49"/>
            <p:cNvCxnSpPr/>
            <p:nvPr/>
          </p:nvCxnSpPr>
          <p:spPr>
            <a:xfrm>
              <a:off x="6566306" y="2172391"/>
              <a:ext cx="169478" cy="105895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正方形/長方形 50"/>
            <p:cNvSpPr/>
            <p:nvPr/>
          </p:nvSpPr>
          <p:spPr>
            <a:xfrm>
              <a:off x="6162294" y="2716109"/>
              <a:ext cx="464008" cy="3077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</a:rPr>
                <a:t>6m</a:t>
              </a:r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>
              <a:off x="6656003" y="1933306"/>
              <a:ext cx="84739" cy="126313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正方形/長方形 52"/>
            <p:cNvSpPr/>
            <p:nvPr/>
          </p:nvSpPr>
          <p:spPr>
            <a:xfrm>
              <a:off x="6776892" y="2467496"/>
              <a:ext cx="559946" cy="3077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</a:rPr>
                <a:t>10m</a:t>
              </a:r>
            </a:p>
          </p:txBody>
        </p:sp>
        <p:pic>
          <p:nvPicPr>
            <p:cNvPr id="5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972" y="1793938"/>
              <a:ext cx="1836534" cy="5889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グループ化 3"/>
          <p:cNvGrpSpPr/>
          <p:nvPr/>
        </p:nvGrpSpPr>
        <p:grpSpPr>
          <a:xfrm>
            <a:off x="589660" y="1439014"/>
            <a:ext cx="3913974" cy="3275224"/>
            <a:chOff x="589660" y="1467295"/>
            <a:chExt cx="3913974" cy="3275224"/>
          </a:xfrm>
        </p:grpSpPr>
        <p:sp>
          <p:nvSpPr>
            <p:cNvPr id="16" name="正方形/長方形 15"/>
            <p:cNvSpPr/>
            <p:nvPr/>
          </p:nvSpPr>
          <p:spPr>
            <a:xfrm>
              <a:off x="589660" y="1467295"/>
              <a:ext cx="39139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entury Gothic" panose="020B0502020202020204" pitchFamily="34" charset="0"/>
                </a:rPr>
                <a:t>Leading brand</a:t>
              </a:r>
              <a:endParaRPr lang="en-US" altLang="ja-JP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endParaRPr>
            </a:p>
          </p:txBody>
        </p:sp>
        <p:pic>
          <p:nvPicPr>
            <p:cNvPr id="49" name="Picture 3" descr="\\PC-20130708022\data\動画データ\20170914 E棟E201撮影(5M全方位IR)\0lx環境下でのキャプチャー\HI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319" y="1801279"/>
              <a:ext cx="3113908" cy="2941240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直線矢印コネクタ 54"/>
            <p:cNvCxnSpPr/>
            <p:nvPr/>
          </p:nvCxnSpPr>
          <p:spPr>
            <a:xfrm>
              <a:off x="1862523" y="2517834"/>
              <a:ext cx="786678" cy="81700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正方形/長方形 55"/>
            <p:cNvSpPr/>
            <p:nvPr/>
          </p:nvSpPr>
          <p:spPr>
            <a:xfrm>
              <a:off x="1772094" y="2840374"/>
              <a:ext cx="464008" cy="3077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</a:rPr>
                <a:t>6m</a:t>
              </a:r>
            </a:p>
          </p:txBody>
        </p:sp>
        <p:cxnSp>
          <p:nvCxnSpPr>
            <p:cNvPr id="57" name="直線矢印コネクタ 56"/>
            <p:cNvCxnSpPr/>
            <p:nvPr/>
          </p:nvCxnSpPr>
          <p:spPr>
            <a:xfrm>
              <a:off x="1714978" y="2238561"/>
              <a:ext cx="894670" cy="103758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正方形/長方形 57"/>
            <p:cNvSpPr/>
            <p:nvPr/>
          </p:nvSpPr>
          <p:spPr>
            <a:xfrm>
              <a:off x="2261705" y="2686080"/>
              <a:ext cx="571844" cy="3077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</a:rPr>
                <a:t>10m</a:t>
              </a:r>
            </a:p>
          </p:txBody>
        </p:sp>
        <p:pic>
          <p:nvPicPr>
            <p:cNvPr id="5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433" y="1799192"/>
              <a:ext cx="1763770" cy="5652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5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5M360degreeCamera_IR_Comparison_HIK_vs_PanaS4550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504"/>
          <a:stretch/>
        </p:blipFill>
        <p:spPr>
          <a:xfrm>
            <a:off x="1339401" y="1757423"/>
            <a:ext cx="6040804" cy="2871138"/>
          </a:xfrm>
          <a:prstGeom prst="rect">
            <a:avLst/>
          </a:prstGeom>
        </p:spPr>
      </p:pic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737008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sensitivity with built-in IR LED</a:t>
            </a: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ja-JP" sz="2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moving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 image </a:t>
            </a:r>
            <a:r>
              <a:rPr lang="en-US" altLang="ja-JP" sz="16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615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to visible objects with built-in IR light even 0 lux of dark condition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250059" y="1447560"/>
            <a:ext cx="32866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rPr>
              <a:t>New </a:t>
            </a:r>
            <a:r>
              <a:rPr lang="en-US" altLang="ja-JP" b="1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rPr>
              <a:t>i</a:t>
            </a:r>
            <a:r>
              <a:rPr lang="en-US" altLang="ja-JP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rPr>
              <a:t>-PRO </a:t>
            </a:r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rPr>
              <a:t>Extreme</a:t>
            </a:r>
            <a:endParaRPr lang="en-US" altLang="ja-JP" b="1" dirty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004448" y="1439014"/>
            <a:ext cx="3913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entury Gothic" panose="020B0502020202020204" pitchFamily="34" charset="0"/>
              </a:rPr>
              <a:t>Leading brand</a:t>
            </a:r>
            <a:endParaRPr lang="en-US" altLang="ja-JP" b="1" dirty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1705185" y="1804558"/>
            <a:ext cx="1924133" cy="9139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5298370" y="1757423"/>
            <a:ext cx="1924133" cy="9139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9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87729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 dynamic 108dB 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11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bright and dark area are visible by super dynamic function.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157976" y="1512603"/>
            <a:ext cx="3429811" cy="3033757"/>
            <a:chOff x="990539" y="1595968"/>
            <a:chExt cx="4826366" cy="4720734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990539" y="1595968"/>
              <a:ext cx="4164415" cy="4614392"/>
              <a:chOff x="990539" y="1595968"/>
              <a:chExt cx="4164415" cy="4614392"/>
            </a:xfrm>
          </p:grpSpPr>
          <p:sp>
            <p:nvSpPr>
              <p:cNvPr id="44" name="正方形/長方形 43"/>
              <p:cNvSpPr/>
              <p:nvPr/>
            </p:nvSpPr>
            <p:spPr>
              <a:xfrm>
                <a:off x="1093172" y="1595968"/>
                <a:ext cx="4061782" cy="526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600" b="1" dirty="0" smtClean="0">
                    <a:ln w="12700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rPr>
                  <a:t>Leading brand (5MP)</a:t>
                </a:r>
                <a:endParaRPr lang="en-US" altLang="ja-JP" sz="1600" b="1" dirty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pic>
            <p:nvPicPr>
              <p:cNvPr id="45" name="Picture 9" descr="C:\Users\6744176\Desktop\SD\M304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539" y="2106385"/>
                <a:ext cx="4103975" cy="4103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グループ化 45"/>
            <p:cNvGrpSpPr/>
            <p:nvPr/>
          </p:nvGrpSpPr>
          <p:grpSpPr>
            <a:xfrm>
              <a:off x="3042526" y="3978322"/>
              <a:ext cx="2774379" cy="2338380"/>
              <a:chOff x="3042526" y="3978322"/>
              <a:chExt cx="2774379" cy="2338380"/>
            </a:xfrm>
          </p:grpSpPr>
          <p:pic>
            <p:nvPicPr>
              <p:cNvPr id="47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9894" y="4299681"/>
                <a:ext cx="1827011" cy="201702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正方形/長方形 47"/>
              <p:cNvSpPr/>
              <p:nvPr/>
            </p:nvSpPr>
            <p:spPr>
              <a:xfrm>
                <a:off x="3042526" y="3978322"/>
                <a:ext cx="512716" cy="5663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" name="グループ化 2"/>
          <p:cNvGrpSpPr/>
          <p:nvPr/>
        </p:nvGrpSpPr>
        <p:grpSpPr>
          <a:xfrm>
            <a:off x="5131883" y="1575809"/>
            <a:ext cx="3311360" cy="2902211"/>
            <a:chOff x="6631200" y="1595968"/>
            <a:chExt cx="5123404" cy="4782205"/>
          </a:xfrm>
        </p:grpSpPr>
        <p:grpSp>
          <p:nvGrpSpPr>
            <p:cNvPr id="49" name="グループ化 48"/>
            <p:cNvGrpSpPr/>
            <p:nvPr/>
          </p:nvGrpSpPr>
          <p:grpSpPr>
            <a:xfrm>
              <a:off x="6631200" y="1595968"/>
              <a:ext cx="5123402" cy="4782205"/>
              <a:chOff x="6631200" y="1595968"/>
              <a:chExt cx="5123402" cy="4782205"/>
            </a:xfrm>
          </p:grpSpPr>
          <p:sp>
            <p:nvSpPr>
              <p:cNvPr id="50" name="正方形/長方形 49"/>
              <p:cNvSpPr/>
              <p:nvPr/>
            </p:nvSpPr>
            <p:spPr>
              <a:xfrm>
                <a:off x="6631200" y="1595968"/>
                <a:ext cx="5123402" cy="557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600" b="1" dirty="0" smtClean="0">
                    <a:ln w="12700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rPr>
                  <a:t>New </a:t>
                </a:r>
                <a:r>
                  <a:rPr lang="en-US" altLang="ja-JP" sz="1600" b="1" dirty="0" err="1" smtClean="0">
                    <a:ln w="12700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r>
                  <a:rPr lang="en-US" altLang="ja-JP" sz="1600" b="1" dirty="0" smtClean="0">
                    <a:ln w="12700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</a:rPr>
                  <a:t>-PRO  extreme with  SD  (5MP)</a:t>
                </a:r>
              </a:p>
            </p:txBody>
          </p:sp>
          <p:pic>
            <p:nvPicPr>
              <p:cNvPr id="51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1202" y="2106385"/>
                <a:ext cx="4281954" cy="4271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2" name="グループ化 51"/>
            <p:cNvGrpSpPr/>
            <p:nvPr/>
          </p:nvGrpSpPr>
          <p:grpSpPr>
            <a:xfrm>
              <a:off x="8675076" y="3959088"/>
              <a:ext cx="3079528" cy="2384429"/>
              <a:chOff x="8675076" y="3959088"/>
              <a:chExt cx="3079528" cy="2384429"/>
            </a:xfrm>
          </p:grpSpPr>
          <p:pic>
            <p:nvPicPr>
              <p:cNvPr id="53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1200" y="4158372"/>
                <a:ext cx="2013404" cy="218514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正方形/長方形 53"/>
              <p:cNvSpPr/>
              <p:nvPr/>
            </p:nvSpPr>
            <p:spPr>
              <a:xfrm>
                <a:off x="8675076" y="3959088"/>
                <a:ext cx="512716" cy="5663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2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988914" y="4287260"/>
            <a:ext cx="6006477" cy="462835"/>
            <a:chOff x="988914" y="4287260"/>
            <a:chExt cx="6006477" cy="46283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988914" y="4287260"/>
              <a:ext cx="6006477" cy="462835"/>
              <a:chOff x="988914" y="4270482"/>
              <a:chExt cx="6006477" cy="462835"/>
            </a:xfrm>
          </p:grpSpPr>
          <p:pic>
            <p:nvPicPr>
              <p:cNvPr id="15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637" t="14034" r="1591" b="11918"/>
              <a:stretch>
                <a:fillRect/>
              </a:stretch>
            </p:blipFill>
            <p:spPr bwMode="auto">
              <a:xfrm>
                <a:off x="1037282" y="4270870"/>
                <a:ext cx="187285" cy="346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637" t="14034" r="1591" b="11918"/>
              <a:stretch>
                <a:fillRect/>
              </a:stretch>
            </p:blipFill>
            <p:spPr bwMode="auto">
              <a:xfrm>
                <a:off x="1225812" y="4270870"/>
                <a:ext cx="740308" cy="346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637" t="14034" r="1591" b="11918"/>
              <a:stretch>
                <a:fillRect/>
              </a:stretch>
            </p:blipFill>
            <p:spPr bwMode="auto">
              <a:xfrm>
                <a:off x="1407963" y="4270870"/>
                <a:ext cx="1111076" cy="346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0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170446" y="4363607"/>
                <a:ext cx="35066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5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30fps</a:t>
                </a:r>
                <a:endParaRPr lang="en-US" altLang="ja-JP" sz="5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71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420360" y="4360003"/>
                <a:ext cx="34124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5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15fps</a:t>
                </a:r>
                <a:endParaRPr lang="ja-JP" altLang="en-US" sz="5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pic>
            <p:nvPicPr>
              <p:cNvPr id="18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637" t="14034" r="1591" b="11918"/>
              <a:stretch>
                <a:fillRect/>
              </a:stretch>
            </p:blipFill>
            <p:spPr bwMode="auto">
              <a:xfrm>
                <a:off x="1699167" y="4270870"/>
                <a:ext cx="1797657" cy="346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8293" y="4272339"/>
                <a:ext cx="3097264" cy="34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3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817307" y="4376237"/>
                <a:ext cx="35022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5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7.5fps</a:t>
                </a:r>
                <a:endParaRPr lang="en-US" altLang="ja-JP" sz="5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86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413172" y="4374083"/>
                <a:ext cx="31609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5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3ps</a:t>
                </a:r>
                <a:endParaRPr lang="ja-JP" altLang="en-US" sz="5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87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3266466" y="4371283"/>
                <a:ext cx="31609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5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1ps</a:t>
                </a:r>
                <a:endParaRPr lang="ja-JP" altLang="en-US" sz="5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101" name="正方形/長方形 100"/>
              <p:cNvSpPr/>
              <p:nvPr/>
            </p:nvSpPr>
            <p:spPr>
              <a:xfrm>
                <a:off x="4795218" y="4282035"/>
                <a:ext cx="2200173" cy="337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637" t="14034" r="1591" b="11918"/>
              <a:stretch>
                <a:fillRect/>
              </a:stretch>
            </p:blipFill>
            <p:spPr bwMode="auto">
              <a:xfrm>
                <a:off x="4607933" y="4270482"/>
                <a:ext cx="187285" cy="346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1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428969" y="4576000"/>
                <a:ext cx="30748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 eaLnBrk="1" hangingPunct="1"/>
                <a:r>
                  <a:rPr lang="en-US" altLang="ja-JP" sz="4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32sec</a:t>
                </a:r>
                <a:endParaRPr lang="ja-JP" altLang="en-US" sz="4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83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835496" y="4579429"/>
                <a:ext cx="30748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 eaLnBrk="1" hangingPunct="1"/>
                <a:r>
                  <a:rPr lang="en-US" altLang="ja-JP" sz="4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64sec</a:t>
                </a:r>
                <a:endParaRPr lang="ja-JP" altLang="en-US" sz="4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84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403539" y="4567237"/>
                <a:ext cx="33328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 eaLnBrk="1" hangingPunct="1"/>
                <a:r>
                  <a:rPr lang="en-US" altLang="ja-JP" sz="4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160sec</a:t>
                </a:r>
                <a:endParaRPr lang="ja-JP" altLang="en-US" sz="4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85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3233611" y="4567745"/>
                <a:ext cx="33328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 eaLnBrk="1" hangingPunct="1"/>
                <a:r>
                  <a:rPr lang="en-US" altLang="ja-JP" sz="4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480sec</a:t>
                </a:r>
                <a:endParaRPr lang="ja-JP" altLang="en-US" sz="4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86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204560" y="4573587"/>
                <a:ext cx="30748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 eaLnBrk="1" hangingPunct="1"/>
                <a:r>
                  <a:rPr lang="en-US" altLang="ja-JP" sz="4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16sec</a:t>
                </a:r>
                <a:endParaRPr lang="ja-JP" altLang="en-US" sz="4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  <p:sp>
            <p:nvSpPr>
              <p:cNvPr id="87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988914" y="4571174"/>
                <a:ext cx="30748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>
                <a:spAutoFit/>
              </a:bodyPr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 eaLnBrk="1" hangingPunct="1"/>
                <a:r>
                  <a:rPr lang="en-US" altLang="ja-JP" sz="400" b="1" dirty="0" smtClean="0">
                    <a:solidFill>
                      <a:srgbClr val="0A54A0"/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rPr>
                  <a:t>4sec</a:t>
                </a:r>
                <a:endParaRPr lang="ja-JP" altLang="en-US" sz="400" b="1" dirty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endParaRPr>
              </a:p>
            </p:txBody>
          </p:sp>
        </p:grpSp>
        <p:sp>
          <p:nvSpPr>
            <p:cNvPr id="89" name="テキスト ボックス 20"/>
            <p:cNvSpPr txBox="1">
              <a:spLocks noChangeArrowheads="1"/>
            </p:cNvSpPr>
            <p:nvPr/>
          </p:nvSpPr>
          <p:spPr bwMode="auto">
            <a:xfrm>
              <a:off x="4060193" y="4383778"/>
              <a:ext cx="31609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500" b="1" dirty="0" smtClean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1ps</a:t>
              </a:r>
              <a:endParaRPr lang="ja-JP" altLang="en-US" sz="5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90" name="テキスト ボックス 20"/>
            <p:cNvSpPr txBox="1">
              <a:spLocks noChangeArrowheads="1"/>
            </p:cNvSpPr>
            <p:nvPr/>
          </p:nvSpPr>
          <p:spPr bwMode="auto">
            <a:xfrm>
              <a:off x="4064857" y="4593765"/>
              <a:ext cx="33328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en-US" altLang="ja-JP" sz="400" b="1" dirty="0" smtClean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480sec</a:t>
              </a:r>
              <a:endParaRPr lang="ja-JP" altLang="en-US" sz="4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91" name="テキスト ボックス 20"/>
            <p:cNvSpPr txBox="1">
              <a:spLocks noChangeArrowheads="1"/>
            </p:cNvSpPr>
            <p:nvPr/>
          </p:nvSpPr>
          <p:spPr bwMode="auto">
            <a:xfrm>
              <a:off x="4602061" y="4592778"/>
              <a:ext cx="30748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en-US" altLang="ja-JP" sz="400" b="1" dirty="0" smtClean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4sec</a:t>
              </a:r>
              <a:endParaRPr lang="ja-JP" altLang="en-US" sz="4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4"/>
          <p:cNvSpPr>
            <a:spLocks noChangeArrowheads="1"/>
          </p:cNvSpPr>
          <p:nvPr/>
        </p:nvSpPr>
        <p:spPr bwMode="auto">
          <a:xfrm>
            <a:off x="105015" y="741388"/>
            <a:ext cx="894101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coding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latest bitrate reducing technology, GOP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control with new frame rate control , 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Auto-VIQS,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these 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cameras save the network bandwidth and the recorder disk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space.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</a:rPr>
              <a:t>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cameras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reduce the amount of data by up to approx.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95% for still scene and up to approx. 80% for moving scene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with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H.264 codec.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with Panasonic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H.264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(WV-SF438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etc) , the amount of data  is reduced by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approx. 70% for moving scene and up to approx. 90% for still scene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2"/>
          <p:cNvSpPr txBox="1">
            <a:spLocks noChangeAspect="1" noChangeArrowheads="1"/>
          </p:cNvSpPr>
          <p:nvPr/>
        </p:nvSpPr>
        <p:spPr bwMode="auto">
          <a:xfrm>
            <a:off x="811016" y="3615474"/>
            <a:ext cx="1272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I-frame </a:t>
            </a:r>
            <a:r>
              <a:rPr lang="en-US" altLang="ja-JP" sz="7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inserted </a:t>
            </a:r>
            <a:endParaRPr lang="en-US" altLang="ja-JP" sz="7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altLang="ja-JP" sz="7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 </a:t>
            </a:r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intervals </a:t>
            </a:r>
            <a:r>
              <a:rPr lang="en-US" altLang="ja-JP" sz="7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usual.</a:t>
            </a:r>
            <a:endParaRPr lang="ja-JP" altLang="en-US" sz="7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26" name="テキスト ボックス 10"/>
          <p:cNvSpPr txBox="1">
            <a:spLocks noChangeAspect="1" noChangeArrowheads="1"/>
          </p:cNvSpPr>
          <p:nvPr/>
        </p:nvSpPr>
        <p:spPr bwMode="auto">
          <a:xfrm>
            <a:off x="2849972" y="3616765"/>
            <a:ext cx="13166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I-frames </a:t>
            </a:r>
            <a:r>
              <a:rPr lang="en-US" altLang="ja-JP" sz="7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thinned </a:t>
            </a:r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</a:t>
            </a:r>
          </a:p>
          <a:p>
            <a:pPr eaLnBrk="1" hangingPunct="1"/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7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reduce the amount of data.</a:t>
            </a:r>
            <a:endParaRPr lang="ja-JP" altLang="en-US" sz="7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773255" y="4385000"/>
            <a:ext cx="1333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*Simulated image</a:t>
            </a:r>
            <a:endParaRPr lang="en-US" altLang="ja-JP" sz="10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115616" y="2110560"/>
            <a:ext cx="383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Automatically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 areas with and without motion </a:t>
            </a:r>
            <a:endParaRPr lang="en-US" altLang="ja-JP" sz="12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l">
              <a:defRPr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reduce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data volume of those without motion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4858" y="2058373"/>
            <a:ext cx="4089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encoding data by using p-frame in place of </a:t>
            </a:r>
            <a:r>
              <a:rPr lang="en-US" altLang="ja-JP" sz="12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-frame</a:t>
            </a:r>
          </a:p>
          <a:p>
            <a:pPr lvl="0" algn="l">
              <a:defRPr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 no motion is detected.</a:t>
            </a:r>
            <a:endParaRPr lang="en-US" altLang="ja-JP" sz="1200" b="1" kern="0" spc="-150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30737" y="1888491"/>
            <a:ext cx="1010642" cy="222069"/>
          </a:xfrm>
          <a:prstGeom prst="round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 smtClean="0">
                <a:effectLst/>
                <a:latin typeface="Calibri" panose="020F0502020204030204" pitchFamily="34" charset="0"/>
              </a:rPr>
              <a:t>GOP control</a:t>
            </a:r>
            <a:endParaRPr kumimoji="1" lang="ja-JP" altLang="en-US" sz="12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5185539" y="1928484"/>
            <a:ext cx="1010642" cy="222069"/>
          </a:xfrm>
          <a:prstGeom prst="round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 smtClean="0">
                <a:effectLst/>
                <a:latin typeface="Calibri" panose="020F0502020204030204" pitchFamily="34" charset="0"/>
              </a:rPr>
              <a:t>Auto-VQOS</a:t>
            </a:r>
            <a:endParaRPr kumimoji="1" lang="ja-JP" altLang="en-US" sz="12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8329337" y="2828584"/>
            <a:ext cx="71669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9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Bitrate</a:t>
            </a:r>
          </a:p>
          <a:p>
            <a:r>
              <a:rPr lang="en-US" altLang="ja-JP" sz="9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(Higher </a:t>
            </a:r>
          </a:p>
          <a:p>
            <a:r>
              <a:rPr lang="en-US" altLang="ja-JP" sz="9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Compression) </a:t>
            </a: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6507402" y="4361175"/>
            <a:ext cx="11279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900" b="1" dirty="0" smtClean="0">
                <a:solidFill>
                  <a:srgbClr val="FF9933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Mid. Bitrate</a:t>
            </a:r>
          </a:p>
          <a:p>
            <a:r>
              <a:rPr lang="en-US" altLang="ja-JP" sz="900" b="1" dirty="0">
                <a:solidFill>
                  <a:srgbClr val="FF9933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(Original </a:t>
            </a:r>
            <a:r>
              <a:rPr lang="en-US" altLang="ja-JP" sz="900" b="1" dirty="0" smtClean="0">
                <a:solidFill>
                  <a:srgbClr val="FF9933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compression)</a:t>
            </a:r>
          </a:p>
        </p:txBody>
      </p:sp>
      <p:grpSp>
        <p:nvGrpSpPr>
          <p:cNvPr id="24" name="グループ化 23"/>
          <p:cNvGrpSpPr/>
          <p:nvPr/>
        </p:nvGrpSpPr>
        <p:grpSpPr>
          <a:xfrm>
            <a:off x="806845" y="2628233"/>
            <a:ext cx="1423166" cy="1024683"/>
            <a:chOff x="806845" y="2628233"/>
            <a:chExt cx="1423166" cy="1024683"/>
          </a:xfrm>
        </p:grpSpPr>
        <p:pic>
          <p:nvPicPr>
            <p:cNvPr id="13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" t="4614" r="7601" b="4916"/>
            <a:stretch>
              <a:fillRect/>
            </a:stretch>
          </p:blipFill>
          <p:spPr bwMode="auto">
            <a:xfrm>
              <a:off x="811016" y="2628233"/>
              <a:ext cx="1418753" cy="67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606" t="14034" r="46601" b="11918"/>
            <a:stretch>
              <a:fillRect/>
            </a:stretch>
          </p:blipFill>
          <p:spPr bwMode="auto">
            <a:xfrm>
              <a:off x="806845" y="3315732"/>
              <a:ext cx="1423166" cy="337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0" name="正方形/長方形 139"/>
          <p:cNvSpPr/>
          <p:nvPr/>
        </p:nvSpPr>
        <p:spPr>
          <a:xfrm rot="16200000">
            <a:off x="278986" y="3221889"/>
            <a:ext cx="723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Generated </a:t>
            </a:r>
            <a:endParaRPr lang="en-US" altLang="ja-JP" sz="800" b="1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ja-JP" sz="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 </a:t>
            </a:r>
            <a:r>
              <a:rPr lang="en-US" altLang="ja-JP" sz="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amount</a:t>
            </a:r>
            <a:endParaRPr lang="en-US" altLang="ja-JP" sz="700" b="1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726867" y="2628233"/>
            <a:ext cx="1504632" cy="1035903"/>
            <a:chOff x="2726867" y="2628233"/>
            <a:chExt cx="1504632" cy="1035903"/>
          </a:xfrm>
        </p:grpSpPr>
        <p:pic>
          <p:nvPicPr>
            <p:cNvPr id="13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2" t="4744" r="3744"/>
            <a:stretch>
              <a:fillRect/>
            </a:stretch>
          </p:blipFill>
          <p:spPr bwMode="auto">
            <a:xfrm>
              <a:off x="2773481" y="2628233"/>
              <a:ext cx="1458018" cy="70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2637" t="14034" r="1591" b="11918"/>
            <a:stretch>
              <a:fillRect/>
            </a:stretch>
          </p:blipFill>
          <p:spPr bwMode="auto">
            <a:xfrm>
              <a:off x="2778444" y="3317157"/>
              <a:ext cx="1452637" cy="346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2" name="正方形/長方形 141"/>
            <p:cNvSpPr>
              <a:spLocks noChangeAspect="1"/>
            </p:cNvSpPr>
            <p:nvPr/>
          </p:nvSpPr>
          <p:spPr>
            <a:xfrm>
              <a:off x="2726867" y="3449120"/>
              <a:ext cx="533784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Predicted</a:t>
              </a:r>
            </a:p>
            <a:p>
              <a:pPr algn="ctr" eaLnBrk="1" hangingPunct="1">
                <a:defRPr/>
              </a:pPr>
              <a:r>
                <a:rPr lang="en-US" altLang="ja-JP" sz="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 Frame</a:t>
              </a:r>
              <a:endParaRPr lang="ja-JP" altLang="en-US" sz="6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143" name="直線矢印コネクタ 142"/>
            <p:cNvCxnSpPr>
              <a:cxnSpLocks noChangeAspect="1"/>
            </p:cNvCxnSpPr>
            <p:nvPr/>
          </p:nvCxnSpPr>
          <p:spPr>
            <a:xfrm>
              <a:off x="2849418" y="3422809"/>
              <a:ext cx="29428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正方形/長方形 143"/>
            <p:cNvSpPr>
              <a:spLocks noChangeAspect="1"/>
            </p:cNvSpPr>
            <p:nvPr/>
          </p:nvSpPr>
          <p:spPr>
            <a:xfrm>
              <a:off x="3085901" y="3449120"/>
              <a:ext cx="533784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Predicted</a:t>
              </a:r>
            </a:p>
            <a:p>
              <a:pPr algn="ctr" eaLnBrk="1" hangingPunct="1">
                <a:defRPr/>
              </a:pPr>
              <a:r>
                <a:rPr lang="en-US" altLang="ja-JP" sz="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 Frame</a:t>
              </a:r>
              <a:endParaRPr lang="ja-JP" altLang="en-US" sz="6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145" name="直線矢印コネクタ 144"/>
            <p:cNvCxnSpPr>
              <a:cxnSpLocks noChangeAspect="1"/>
            </p:cNvCxnSpPr>
            <p:nvPr/>
          </p:nvCxnSpPr>
          <p:spPr>
            <a:xfrm>
              <a:off x="3233611" y="3422809"/>
              <a:ext cx="2688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正方形/長方形 145"/>
            <p:cNvSpPr>
              <a:spLocks noChangeAspect="1"/>
            </p:cNvSpPr>
            <p:nvPr/>
          </p:nvSpPr>
          <p:spPr>
            <a:xfrm>
              <a:off x="3456301" y="3449120"/>
              <a:ext cx="533784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Predicted</a:t>
              </a:r>
            </a:p>
            <a:p>
              <a:pPr algn="ctr" eaLnBrk="1" hangingPunct="1">
                <a:defRPr/>
              </a:pPr>
              <a:r>
                <a:rPr lang="en-US" altLang="ja-JP" sz="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 Frame</a:t>
              </a:r>
              <a:endParaRPr lang="ja-JP" altLang="en-US" sz="6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147" name="直線矢印コネクタ 146"/>
            <p:cNvCxnSpPr>
              <a:cxnSpLocks noChangeAspect="1"/>
            </p:cNvCxnSpPr>
            <p:nvPr/>
          </p:nvCxnSpPr>
          <p:spPr>
            <a:xfrm flipH="1">
              <a:off x="3582741" y="3422809"/>
              <a:ext cx="28729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テキスト ボックス 2"/>
          <p:cNvSpPr txBox="1">
            <a:spLocks noChangeAspect="1" noChangeArrowheads="1"/>
          </p:cNvSpPr>
          <p:nvPr/>
        </p:nvSpPr>
        <p:spPr bwMode="auto">
          <a:xfrm>
            <a:off x="1014699" y="2431066"/>
            <a:ext cx="10408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0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MOTION</a:t>
            </a:r>
            <a:endParaRPr lang="ja-JP" altLang="en-US" sz="10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150" name="テキスト ボックス 2"/>
          <p:cNvSpPr txBox="1">
            <a:spLocks noChangeAspect="1" noChangeArrowheads="1"/>
          </p:cNvSpPr>
          <p:nvPr/>
        </p:nvSpPr>
        <p:spPr bwMode="auto">
          <a:xfrm>
            <a:off x="2871742" y="2444298"/>
            <a:ext cx="12208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0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MOTION</a:t>
            </a:r>
            <a:endParaRPr lang="ja-JP" altLang="en-US" sz="10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160" name="テキスト ボックス 10"/>
          <p:cNvSpPr txBox="1">
            <a:spLocks noChangeAspect="1" noChangeArrowheads="1"/>
          </p:cNvSpPr>
          <p:nvPr/>
        </p:nvSpPr>
        <p:spPr bwMode="auto">
          <a:xfrm>
            <a:off x="382019" y="4226104"/>
            <a:ext cx="627989" cy="41549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</a:p>
          <a:p>
            <a:pPr eaLnBrk="1" hangingPunct="1"/>
            <a:r>
              <a:rPr lang="en-US" altLang="ja-JP" sz="7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frame rate control</a:t>
            </a:r>
            <a:endParaRPr lang="ja-JP" altLang="en-US" sz="7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162" name="テキスト ボックス 10"/>
          <p:cNvSpPr txBox="1">
            <a:spLocks noChangeAspect="1" noChangeArrowheads="1"/>
          </p:cNvSpPr>
          <p:nvPr/>
        </p:nvSpPr>
        <p:spPr bwMode="auto">
          <a:xfrm>
            <a:off x="1537342" y="3940983"/>
            <a:ext cx="27898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7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I-frames refresh </a:t>
            </a:r>
            <a:r>
              <a:rPr lang="en-US" altLang="ja-JP" sz="7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interval </a:t>
            </a:r>
            <a:r>
              <a:rPr lang="en-US" altLang="ja-JP" sz="7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depending </a:t>
            </a:r>
            <a:r>
              <a:rPr lang="en-US" altLang="ja-JP" sz="7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presence or absence of motion, the bit rate at the time of scene shooting without motion is further reduced. </a:t>
            </a:r>
            <a:r>
              <a:rPr lang="en-US" altLang="ja-JP" sz="7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(Max</a:t>
            </a:r>
            <a:r>
              <a:rPr lang="en-US" altLang="ja-JP" sz="7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I-frames refresh </a:t>
            </a:r>
            <a:r>
              <a:rPr lang="en-US" altLang="ja-JP" sz="7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interval/480sec</a:t>
            </a:r>
            <a:r>
              <a:rPr lang="en-US" altLang="ja-JP" sz="7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ja-JP" sz="7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1fps)</a:t>
            </a:r>
            <a:endParaRPr lang="en-US" altLang="ja-JP" sz="7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344057" y="2598568"/>
            <a:ext cx="2985279" cy="1761715"/>
            <a:chOff x="5340955" y="2568718"/>
            <a:chExt cx="3210936" cy="1793902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55" y="2568727"/>
              <a:ext cx="3181440" cy="1774149"/>
            </a:xfrm>
            <a:prstGeom prst="rect">
              <a:avLst/>
            </a:prstGeom>
          </p:spPr>
        </p:pic>
        <p:sp>
          <p:nvSpPr>
            <p:cNvPr id="20" name="フリーフォーム 19"/>
            <p:cNvSpPr/>
            <p:nvPr/>
          </p:nvSpPr>
          <p:spPr>
            <a:xfrm>
              <a:off x="7847640" y="2568718"/>
              <a:ext cx="670516" cy="980374"/>
            </a:xfrm>
            <a:custGeom>
              <a:avLst/>
              <a:gdLst>
                <a:gd name="connsiteX0" fmla="*/ 0 w 1897039"/>
                <a:gd name="connsiteY0" fmla="*/ 0 h 2797791"/>
                <a:gd name="connsiteX1" fmla="*/ 914400 w 1897039"/>
                <a:gd name="connsiteY1" fmla="*/ 2129051 h 2797791"/>
                <a:gd name="connsiteX2" fmla="*/ 1897039 w 1897039"/>
                <a:gd name="connsiteY2" fmla="*/ 2797791 h 2797791"/>
                <a:gd name="connsiteX3" fmla="*/ 1897039 w 1897039"/>
                <a:gd name="connsiteY3" fmla="*/ 13648 h 2797791"/>
                <a:gd name="connsiteX4" fmla="*/ 0 w 1897039"/>
                <a:gd name="connsiteY4" fmla="*/ 0 h 27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039" h="2797791">
                  <a:moveTo>
                    <a:pt x="0" y="0"/>
                  </a:moveTo>
                  <a:lnTo>
                    <a:pt x="914400" y="2129051"/>
                  </a:lnTo>
                  <a:lnTo>
                    <a:pt x="1897039" y="2797791"/>
                  </a:lnTo>
                  <a:lnTo>
                    <a:pt x="1897039" y="13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7000"/>
              </a:srgbClr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7023314" y="2578283"/>
              <a:ext cx="434147" cy="970809"/>
            </a:xfrm>
            <a:custGeom>
              <a:avLst/>
              <a:gdLst>
                <a:gd name="connsiteX0" fmla="*/ 0 w 1228299"/>
                <a:gd name="connsiteY0" fmla="*/ 0 h 2770495"/>
                <a:gd name="connsiteX1" fmla="*/ 272955 w 1228299"/>
                <a:gd name="connsiteY1" fmla="*/ 2129051 h 2770495"/>
                <a:gd name="connsiteX2" fmla="*/ 545911 w 1228299"/>
                <a:gd name="connsiteY2" fmla="*/ 2756848 h 2770495"/>
                <a:gd name="connsiteX3" fmla="*/ 1228299 w 1228299"/>
                <a:gd name="connsiteY3" fmla="*/ 2770495 h 2770495"/>
                <a:gd name="connsiteX4" fmla="*/ 968991 w 1228299"/>
                <a:gd name="connsiteY4" fmla="*/ 2361063 h 2770495"/>
                <a:gd name="connsiteX5" fmla="*/ 532263 w 1228299"/>
                <a:gd name="connsiteY5" fmla="*/ 13648 h 2770495"/>
                <a:gd name="connsiteX6" fmla="*/ 0 w 1228299"/>
                <a:gd name="connsiteY6" fmla="*/ 0 h 277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299" h="2770495">
                  <a:moveTo>
                    <a:pt x="0" y="0"/>
                  </a:moveTo>
                  <a:lnTo>
                    <a:pt x="272955" y="2129051"/>
                  </a:lnTo>
                  <a:lnTo>
                    <a:pt x="545911" y="2756848"/>
                  </a:lnTo>
                  <a:lnTo>
                    <a:pt x="1228299" y="2770495"/>
                  </a:lnTo>
                  <a:lnTo>
                    <a:pt x="968991" y="2361063"/>
                  </a:lnTo>
                  <a:lnTo>
                    <a:pt x="532263" y="13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7000"/>
              </a:srgbClr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5880059" y="2578283"/>
              <a:ext cx="482386" cy="1764673"/>
            </a:xfrm>
            <a:custGeom>
              <a:avLst/>
              <a:gdLst>
                <a:gd name="connsiteX0" fmla="*/ 109182 w 1364776"/>
                <a:gd name="connsiteY0" fmla="*/ 5036024 h 5036024"/>
                <a:gd name="connsiteX1" fmla="*/ 0 w 1364776"/>
                <a:gd name="connsiteY1" fmla="*/ 2797791 h 5036024"/>
                <a:gd name="connsiteX2" fmla="*/ 764274 w 1364776"/>
                <a:gd name="connsiteY2" fmla="*/ 1897039 h 5036024"/>
                <a:gd name="connsiteX3" fmla="*/ 1037230 w 1364776"/>
                <a:gd name="connsiteY3" fmla="*/ 0 h 5036024"/>
                <a:gd name="connsiteX4" fmla="*/ 1364776 w 1364776"/>
                <a:gd name="connsiteY4" fmla="*/ 27295 h 5036024"/>
                <a:gd name="connsiteX5" fmla="*/ 1037230 w 1364776"/>
                <a:gd name="connsiteY5" fmla="*/ 2511188 h 5036024"/>
                <a:gd name="connsiteX6" fmla="*/ 109182 w 1364776"/>
                <a:gd name="connsiteY6" fmla="*/ 5036024 h 503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4776" h="5036024">
                  <a:moveTo>
                    <a:pt x="109182" y="5036024"/>
                  </a:moveTo>
                  <a:lnTo>
                    <a:pt x="0" y="2797791"/>
                  </a:lnTo>
                  <a:lnTo>
                    <a:pt x="764274" y="1897039"/>
                  </a:lnTo>
                  <a:lnTo>
                    <a:pt x="1037230" y="0"/>
                  </a:lnTo>
                  <a:lnTo>
                    <a:pt x="1364776" y="27295"/>
                  </a:lnTo>
                  <a:lnTo>
                    <a:pt x="1037230" y="2511188"/>
                  </a:lnTo>
                  <a:lnTo>
                    <a:pt x="109182" y="5036024"/>
                  </a:lnTo>
                  <a:close/>
                </a:path>
              </a:pathLst>
            </a:custGeom>
            <a:solidFill>
              <a:srgbClr val="0000FF">
                <a:alpha val="7000"/>
              </a:srgbClr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706" y="2570743"/>
              <a:ext cx="3202185" cy="1791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7" name="四角形吹き出し 76"/>
          <p:cNvSpPr/>
          <p:nvPr/>
        </p:nvSpPr>
        <p:spPr>
          <a:xfrm>
            <a:off x="829876" y="3969668"/>
            <a:ext cx="308256" cy="192918"/>
          </a:xfrm>
          <a:prstGeom prst="wedgeRectCallout">
            <a:avLst>
              <a:gd name="adj1" fmla="val 15748"/>
              <a:gd name="adj2" fmla="val 112853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r>
              <a:rPr lang="en-US" altLang="ja-JP" sz="5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With</a:t>
            </a:r>
          </a:p>
          <a:p>
            <a:r>
              <a:rPr lang="en-US" altLang="ja-JP" sz="5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Motion</a:t>
            </a:r>
            <a:endParaRPr lang="en-US" altLang="ja-JP" sz="5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8" name="四角形吹き出し 77"/>
          <p:cNvSpPr/>
          <p:nvPr/>
        </p:nvSpPr>
        <p:spPr>
          <a:xfrm>
            <a:off x="1197009" y="3969668"/>
            <a:ext cx="318678" cy="174918"/>
          </a:xfrm>
          <a:prstGeom prst="wedgeRectCallout">
            <a:avLst>
              <a:gd name="adj1" fmla="val -32214"/>
              <a:gd name="adj2" fmla="val 141100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r>
              <a:rPr lang="en-US" altLang="ja-JP" sz="5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Without</a:t>
            </a:r>
          </a:p>
          <a:p>
            <a:r>
              <a:rPr lang="en-US" altLang="ja-JP" sz="5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motion</a:t>
            </a:r>
            <a:endParaRPr lang="en-US" altLang="ja-JP" sz="5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2" name="四角形吹き出し 91"/>
          <p:cNvSpPr/>
          <p:nvPr/>
        </p:nvSpPr>
        <p:spPr>
          <a:xfrm>
            <a:off x="4410036" y="4033186"/>
            <a:ext cx="308256" cy="192918"/>
          </a:xfrm>
          <a:prstGeom prst="wedgeRectCallout">
            <a:avLst>
              <a:gd name="adj1" fmla="val 15748"/>
              <a:gd name="adj2" fmla="val 112853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r>
              <a:rPr lang="en-US" altLang="ja-JP" sz="5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With</a:t>
            </a:r>
          </a:p>
          <a:p>
            <a:r>
              <a:rPr lang="en-US" altLang="ja-JP" sz="5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Motion</a:t>
            </a:r>
            <a:endParaRPr lang="en-US" altLang="ja-JP" sz="5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右カーブ矢印 27"/>
          <p:cNvSpPr/>
          <p:nvPr/>
        </p:nvSpPr>
        <p:spPr>
          <a:xfrm>
            <a:off x="2519039" y="3480420"/>
            <a:ext cx="207828" cy="489248"/>
          </a:xfrm>
          <a:prstGeom prst="curved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5M 360degreeCamera H.265 compression comparison_rev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369" t="29585" r="4664" b="26106"/>
          <a:stretch/>
        </p:blipFill>
        <p:spPr>
          <a:xfrm>
            <a:off x="6148" y="1313018"/>
            <a:ext cx="8676768" cy="250368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8682916" y="1313018"/>
            <a:ext cx="461084" cy="25036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          </a:t>
            </a:r>
            <a:r>
              <a:rPr lang="en-US" altLang="ja-JP" sz="1800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5MP models</a:t>
            </a:r>
            <a:endParaRPr lang="en-US" sz="1800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6317" y="1916044"/>
            <a:ext cx="661773" cy="2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2605904" y="2168190"/>
            <a:ext cx="6646477" cy="2494259"/>
            <a:chOff x="2605904" y="2168190"/>
            <a:chExt cx="6646477" cy="2494259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8514420" y="2168190"/>
              <a:ext cx="737961" cy="2494259"/>
              <a:chOff x="11144594" y="3350782"/>
              <a:chExt cx="1105565" cy="2952800"/>
            </a:xfrm>
          </p:grpSpPr>
          <p:grpSp>
            <p:nvGrpSpPr>
              <p:cNvPr id="36" name="グループ化 35"/>
              <p:cNvGrpSpPr/>
              <p:nvPr/>
            </p:nvGrpSpPr>
            <p:grpSpPr>
              <a:xfrm>
                <a:off x="11394750" y="3827308"/>
                <a:ext cx="555242" cy="2476274"/>
                <a:chOff x="11611065" y="4511419"/>
                <a:chExt cx="555242" cy="2476274"/>
              </a:xfrm>
            </p:grpSpPr>
            <p:pic>
              <p:nvPicPr>
                <p:cNvPr id="38" name="図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11065" y="4511419"/>
                  <a:ext cx="529767" cy="2054862"/>
                </a:xfrm>
                <a:prstGeom prst="rect">
                  <a:avLst/>
                </a:prstGeom>
              </p:spPr>
            </p:pic>
            <p:pic>
              <p:nvPicPr>
                <p:cNvPr id="39" name="図 1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807" b="-1"/>
                <a:stretch/>
              </p:blipFill>
              <p:spPr>
                <a:xfrm>
                  <a:off x="11644514" y="5659447"/>
                  <a:ext cx="521793" cy="1328246"/>
                </a:xfrm>
                <a:prstGeom prst="rect">
                  <a:avLst/>
                </a:prstGeom>
              </p:spPr>
            </p:pic>
          </p:grpSp>
          <p:sp>
            <p:nvSpPr>
              <p:cNvPr id="37" name="正方形/長方形 36"/>
              <p:cNvSpPr/>
              <p:nvPr/>
            </p:nvSpPr>
            <p:spPr>
              <a:xfrm>
                <a:off x="11144594" y="3350782"/>
                <a:ext cx="1105565" cy="473653"/>
              </a:xfrm>
              <a:prstGeom prst="rect">
                <a:avLst/>
              </a:prstGeom>
              <a:effectLst/>
            </p:spPr>
            <p:txBody>
              <a:bodyPr wrap="square" lIns="91429" tIns="45715" rIns="91429" bIns="4571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W-GB ZhongYi" panose="040B0709000000000000" pitchFamily="49" charset="-128"/>
                    <a:cs typeface="Verdana" panose="020B0604030504040204" pitchFamily="34" charset="0"/>
                  </a:rPr>
                  <a:t>9</a:t>
                </a:r>
                <a:r>
                  <a:rPr lang="en-US" altLang="ja-JP" sz="20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W-GB ZhongYi" panose="040B0709000000000000" pitchFamily="49" charset="-128"/>
                    <a:cs typeface="Verdana" panose="020B0604030504040204" pitchFamily="34" charset="0"/>
                  </a:rPr>
                  <a:t>5%</a:t>
                </a:r>
                <a:endParaRPr lang="en-US" altLang="ja-JP" sz="2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904" y="2635505"/>
              <a:ext cx="316319" cy="162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" name="グループ化 30"/>
            <p:cNvGrpSpPr/>
            <p:nvPr/>
          </p:nvGrpSpPr>
          <p:grpSpPr>
            <a:xfrm>
              <a:off x="5346116" y="2192523"/>
              <a:ext cx="1019885" cy="2161329"/>
              <a:chOff x="6883266" y="3370990"/>
              <a:chExt cx="1527927" cy="2558668"/>
            </a:xfrm>
          </p:grpSpPr>
          <p:sp>
            <p:nvSpPr>
              <p:cNvPr id="32" name="正方形/長方形 31"/>
              <p:cNvSpPr/>
              <p:nvPr/>
            </p:nvSpPr>
            <p:spPr>
              <a:xfrm>
                <a:off x="6883266" y="3370990"/>
                <a:ext cx="1527927" cy="473653"/>
              </a:xfrm>
              <a:prstGeom prst="rect">
                <a:avLst/>
              </a:prstGeom>
              <a:effectLst/>
            </p:spPr>
            <p:txBody>
              <a:bodyPr wrap="square" lIns="91429" tIns="45715" rIns="91429" bIns="4571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W-GB ZhongYi" panose="040B0709000000000000" pitchFamily="49" charset="-128"/>
                    <a:cs typeface="Verdana" panose="020B0604030504040204" pitchFamily="34" charset="0"/>
                  </a:rPr>
                  <a:t>50%</a:t>
                </a:r>
                <a:endParaRPr lang="en-US" altLang="ja-JP" sz="2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endParaRPr>
              </a:p>
            </p:txBody>
          </p:sp>
          <p:grpSp>
            <p:nvGrpSpPr>
              <p:cNvPr id="33" name="グループ化 32"/>
              <p:cNvGrpSpPr/>
              <p:nvPr/>
            </p:nvGrpSpPr>
            <p:grpSpPr>
              <a:xfrm>
                <a:off x="7365079" y="3827308"/>
                <a:ext cx="547341" cy="2102350"/>
                <a:chOff x="6831972" y="3394960"/>
                <a:chExt cx="855559" cy="2279016"/>
              </a:xfrm>
            </p:grpSpPr>
            <p:pic>
              <p:nvPicPr>
                <p:cNvPr id="34" name="図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1972" y="3394960"/>
                  <a:ext cx="826614" cy="2260413"/>
                </a:xfrm>
                <a:prstGeom prst="rect">
                  <a:avLst/>
                </a:prstGeom>
              </p:spPr>
            </p:pic>
            <p:pic>
              <p:nvPicPr>
                <p:cNvPr id="35" name="図 34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892"/>
                <a:stretch/>
              </p:blipFill>
              <p:spPr>
                <a:xfrm>
                  <a:off x="6860916" y="4224850"/>
                  <a:ext cx="826615" cy="144912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2" name="下矢印 35"/>
          <p:cNvSpPr/>
          <p:nvPr/>
        </p:nvSpPr>
        <p:spPr bwMode="auto">
          <a:xfrm>
            <a:off x="5747155" y="2608343"/>
            <a:ext cx="194125" cy="551333"/>
          </a:xfrm>
          <a:prstGeom prst="downArrow">
            <a:avLst>
              <a:gd name="adj1" fmla="val 62262"/>
              <a:gd name="adj2" fmla="val 32833"/>
            </a:avLst>
          </a:prstGeom>
          <a:gradFill rotWithShape="1"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F9900"/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lIns="42857" tIns="21429" rIns="42857" bIns="21429" rtlCol="0" anchor="ctr" anchorCtr="1"/>
          <a:lstStyle/>
          <a:p>
            <a:pPr algn="ctr" defTabSz="685722">
              <a:defRPr/>
            </a:pPr>
            <a:endParaRPr lang="ja-JP" altLang="en-US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4" name="下矢印 20"/>
          <p:cNvSpPr/>
          <p:nvPr/>
        </p:nvSpPr>
        <p:spPr bwMode="auto">
          <a:xfrm>
            <a:off x="8824836" y="2626647"/>
            <a:ext cx="163354" cy="956631"/>
          </a:xfrm>
          <a:prstGeom prst="downArrow">
            <a:avLst>
              <a:gd name="adj1" fmla="val 62262"/>
              <a:gd name="adj2" fmla="val 32833"/>
            </a:avLst>
          </a:prstGeom>
          <a:gradFill rotWithShape="1"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F9900"/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lIns="42857" tIns="21429" rIns="42857" bIns="21429" rtlCol="0" anchor="ctr" anchorCtr="1"/>
          <a:lstStyle/>
          <a:p>
            <a:pPr algn="ctr" defTabSz="685722">
              <a:defRPr/>
            </a:pPr>
            <a:endParaRPr lang="ja-JP" altLang="en-US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4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691" y="1916044"/>
            <a:ext cx="661773" cy="2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69719" y="3837321"/>
            <a:ext cx="8923460" cy="842486"/>
            <a:chOff x="654581" y="5852378"/>
            <a:chExt cx="10891425" cy="881923"/>
          </a:xfrm>
        </p:grpSpPr>
        <p:sp>
          <p:nvSpPr>
            <p:cNvPr id="50" name="角丸四角形 49"/>
            <p:cNvSpPr/>
            <p:nvPr/>
          </p:nvSpPr>
          <p:spPr>
            <a:xfrm>
              <a:off x="833731" y="5871876"/>
              <a:ext cx="10712275" cy="84270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619" tIns="34310" rIns="68619" bIns="34310" spcCol="0" rtlCol="0" anchor="ctr"/>
            <a:lstStyle/>
            <a:p>
              <a:pPr defTabSz="686325"/>
              <a:endParaRPr lang="ja-JP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1" name="グループ化 50"/>
            <p:cNvGrpSpPr/>
            <p:nvPr/>
          </p:nvGrpSpPr>
          <p:grpSpPr>
            <a:xfrm>
              <a:off x="654581" y="5852378"/>
              <a:ext cx="10778981" cy="881923"/>
              <a:chOff x="654581" y="5852378"/>
              <a:chExt cx="10778981" cy="881923"/>
            </a:xfrm>
          </p:grpSpPr>
          <p:sp>
            <p:nvSpPr>
              <p:cNvPr id="52" name="正方形/長方形 18"/>
              <p:cNvSpPr>
                <a:spLocks noChangeArrowheads="1"/>
              </p:cNvSpPr>
              <p:nvPr/>
            </p:nvSpPr>
            <p:spPr bwMode="auto">
              <a:xfrm>
                <a:off x="2388706" y="6293227"/>
                <a:ext cx="7873493" cy="441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1520" tIns="25758" rIns="51520" bIns="25758">
                <a:spAutoFit/>
              </a:bodyPr>
              <a:lstStyle/>
              <a:p>
                <a:pPr algn="l" defTabSz="686325"/>
                <a:r>
                  <a:rPr lang="en-US" altLang="ja-JP" sz="24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ＭＳ Ｐゴシック"/>
                  </a:rPr>
                  <a:t>Server/HDD OPEX , No need for special network</a:t>
                </a:r>
                <a:endPara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53" name="Rectangle 3"/>
              <p:cNvSpPr>
                <a:spLocks noChangeArrowheads="1"/>
              </p:cNvSpPr>
              <p:nvPr/>
            </p:nvSpPr>
            <p:spPr bwMode="auto">
              <a:xfrm>
                <a:off x="654581" y="6128535"/>
                <a:ext cx="1543304" cy="42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1497" tIns="25746" rIns="51497" bIns="25746" anchor="ctr">
                <a:prstTxWarp prst="textArchUp">
                  <a:avLst/>
                </a:prstTxWarp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defTabSz="686325"/>
                <a:r>
                  <a:rPr lang="en-US" altLang="ja-JP" sz="2300" b="1" dirty="0">
                    <a:effectLst>
                      <a:glow rad="228600">
                        <a:srgbClr val="9BBB59">
                          <a:satMod val="175000"/>
                          <a:alpha val="40000"/>
                        </a:srgbClr>
                      </a:glow>
                    </a:effectLst>
                    <a:latin typeface="Century Gothic" pitchFamily="34" charset="0"/>
                  </a:rPr>
                  <a:t>Solution!</a:t>
                </a:r>
              </a:p>
            </p:txBody>
          </p:sp>
          <p:sp>
            <p:nvSpPr>
              <p:cNvPr id="54" name="正方形/長方形 18"/>
              <p:cNvSpPr>
                <a:spLocks noChangeArrowheads="1"/>
              </p:cNvSpPr>
              <p:nvPr/>
            </p:nvSpPr>
            <p:spPr bwMode="auto">
              <a:xfrm>
                <a:off x="2387195" y="5871876"/>
                <a:ext cx="5542565" cy="441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1520" tIns="25758" rIns="51520" bIns="25758">
                <a:spAutoFit/>
              </a:bodyPr>
              <a:lstStyle/>
              <a:p>
                <a:pPr algn="l" defTabSz="686325"/>
                <a:r>
                  <a:rPr lang="en-US" altLang="ja-JP" sz="2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ＭＳ Ｐゴシック"/>
                  </a:rPr>
                  <a:t>Reduce </a:t>
                </a:r>
                <a:r>
                  <a:rPr lang="en-US" altLang="ja-JP" sz="24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ＭＳ Ｐゴシック"/>
                  </a:rPr>
                  <a:t>TCO </a:t>
                </a:r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6772" y="5852378"/>
                <a:ext cx="1316790" cy="803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8" name="正方形/長方形 57"/>
          <p:cNvSpPr/>
          <p:nvPr/>
        </p:nvSpPr>
        <p:spPr>
          <a:xfrm>
            <a:off x="39774" y="700438"/>
            <a:ext cx="2996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H.264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3157185" y="700438"/>
            <a:ext cx="2489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New H.265 </a:t>
            </a:r>
            <a:r>
              <a:rPr lang="en-US" altLang="ja-JP" sz="1600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-PRO extreme</a:t>
            </a:r>
          </a:p>
          <a:p>
            <a:pPr algn="ctr"/>
            <a:endParaRPr lang="en-US" altLang="ja-JP" sz="1600" b="1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6033072" y="700438"/>
            <a:ext cx="2825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New H.265 i-PRO extreme </a:t>
            </a:r>
          </a:p>
          <a:p>
            <a:pPr algn="ctr"/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with smart coding</a:t>
            </a:r>
          </a:p>
        </p:txBody>
      </p:sp>
    </p:spTree>
    <p:extLst>
      <p:ext uri="{BB962C8B-B14F-4D97-AF65-F5344CB8AC3E}">
        <p14:creationId xmlns:p14="http://schemas.microsoft.com/office/powerpoint/2010/main" val="38676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3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8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2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1308</Words>
  <Application>Microsoft Office PowerPoint</Application>
  <PresentationFormat>画面に合わせる (16:9)</PresentationFormat>
  <Paragraphs>276</Paragraphs>
  <Slides>17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17</vt:i4>
      </vt:variant>
    </vt:vector>
  </HeadingPairs>
  <TitlesOfParts>
    <vt:vector size="37" baseType="lpstr">
      <vt:lpstr>Arial Unicode MS</vt:lpstr>
      <vt:lpstr>CW-GB ZhongYi</vt:lpstr>
      <vt:lpstr>HGPｺﾞｼｯｸE</vt:lpstr>
      <vt:lpstr>Lucida Grande</vt:lpstr>
      <vt:lpstr>Meiryo UI</vt:lpstr>
      <vt:lpstr>ＭＳ Ｐゴシック</vt:lpstr>
      <vt:lpstr>ＭＳ Ｐ明朝</vt:lpstr>
      <vt:lpstr>Arial</vt:lpstr>
      <vt:lpstr>Calibri</vt:lpstr>
      <vt:lpstr>Century Gothic</vt:lpstr>
      <vt:lpstr>Tahoma</vt:lpstr>
      <vt:lpstr>Times New Roman</vt:lpstr>
      <vt:lpstr>Verdana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5MP H.265  360-Degree Camera</vt:lpstr>
      <vt:lpstr>Concept &amp; Main Features</vt:lpstr>
      <vt:lpstr>Extreme Visibility</vt:lpstr>
      <vt:lpstr>Extreme Visibility</vt:lpstr>
      <vt:lpstr>Extreme Visibility</vt:lpstr>
      <vt:lpstr>Extreme Visibility</vt:lpstr>
      <vt:lpstr>Extreme Visibility</vt:lpstr>
      <vt:lpstr>Extreme Compression</vt:lpstr>
      <vt:lpstr>Extreme Compression          With 5MP models</vt:lpstr>
      <vt:lpstr>Extreme Data Security</vt:lpstr>
      <vt:lpstr>Extreme Analytics</vt:lpstr>
      <vt:lpstr>Extreme Analytics - Intelligent VMD</vt:lpstr>
      <vt:lpstr>Extreme Reliability</vt:lpstr>
      <vt:lpstr>Specifications</vt:lpstr>
      <vt:lpstr>Optional Accessories 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2019-10-04T03:03:38Z</dcterms:modified>
</cp:coreProperties>
</file>