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charts/chart2.xml" ContentType="application/vnd.openxmlformats-officedocument.drawingml.char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charts/chart3.xml" ContentType="application/vnd.openxmlformats-officedocument.drawingml.char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178" r:id="rId1"/>
    <p:sldMasterId id="2147483650" r:id="rId2"/>
    <p:sldMasterId id="2147483652" r:id="rId3"/>
    <p:sldMasterId id="2147483687" r:id="rId4"/>
    <p:sldMasterId id="2147483699" r:id="rId5"/>
    <p:sldMasterId id="2147484203" r:id="rId6"/>
    <p:sldMasterId id="2147484220" r:id="rId7"/>
  </p:sldMasterIdLst>
  <p:notesMasterIdLst>
    <p:notesMasterId r:id="rId21"/>
  </p:notesMasterIdLst>
  <p:handoutMasterIdLst>
    <p:handoutMasterId r:id="rId22"/>
  </p:handoutMasterIdLst>
  <p:sldIdLst>
    <p:sldId id="1342" r:id="rId8"/>
    <p:sldId id="1390" r:id="rId9"/>
    <p:sldId id="1411" r:id="rId10"/>
    <p:sldId id="1420" r:id="rId11"/>
    <p:sldId id="1421" r:id="rId12"/>
    <p:sldId id="1422" r:id="rId13"/>
    <p:sldId id="1424" r:id="rId14"/>
    <p:sldId id="1425" r:id="rId15"/>
    <p:sldId id="1414" r:id="rId16"/>
    <p:sldId id="1416" r:id="rId17"/>
    <p:sldId id="1429" r:id="rId18"/>
    <p:sldId id="1399" r:id="rId19"/>
    <p:sldId id="1406" r:id="rId20"/>
  </p:sldIdLst>
  <p:sldSz cx="9144000" cy="5143500" type="screen16x9"/>
  <p:notesSz cx="9939338" cy="6807200"/>
  <p:custDataLst>
    <p:tags r:id="rId23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5">
          <p15:clr>
            <a:srgbClr val="A4A3A4"/>
          </p15:clr>
        </p15:guide>
        <p15:guide id="2" orient="horz" pos="1769">
          <p15:clr>
            <a:srgbClr val="A4A3A4"/>
          </p15:clr>
        </p15:guide>
        <p15:guide id="3" orient="horz" pos="2486">
          <p15:clr>
            <a:srgbClr val="A4A3A4"/>
          </p15:clr>
        </p15:guide>
        <p15:guide id="4" orient="horz" pos="2249">
          <p15:clr>
            <a:srgbClr val="A4A3A4"/>
          </p15:clr>
        </p15:guide>
        <p15:guide id="5" pos="1406">
          <p15:clr>
            <a:srgbClr val="A4A3A4"/>
          </p15:clr>
        </p15:guide>
        <p15:guide id="6" pos="3315">
          <p15:clr>
            <a:srgbClr val="A4A3A4"/>
          </p15:clr>
        </p15:guide>
        <p15:guide id="7" pos="1695">
          <p15:clr>
            <a:srgbClr val="A4A3A4"/>
          </p15:clr>
        </p15:guide>
        <p15:guide id="8" pos="90">
          <p15:clr>
            <a:srgbClr val="A4A3A4"/>
          </p15:clr>
        </p15:guide>
        <p15:guide id="9" pos="5692">
          <p15:clr>
            <a:srgbClr val="A4A3A4"/>
          </p15:clr>
        </p15:guide>
        <p15:guide id="10" pos="4468">
          <p15:clr>
            <a:srgbClr val="A4A3A4"/>
          </p15:clr>
        </p15:guide>
        <p15:guide id="11" pos="2815">
          <p15:clr>
            <a:srgbClr val="A4A3A4"/>
          </p15:clr>
        </p15:guide>
        <p15:guide id="1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>
          <p15:clr>
            <a:srgbClr val="A4A3A4"/>
          </p15:clr>
        </p15:guide>
        <p15:guide id="2" pos="3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D1FFFF"/>
    <a:srgbClr val="FF6600"/>
    <a:srgbClr val="006600"/>
    <a:srgbClr val="FF9933"/>
    <a:srgbClr val="F4EE00"/>
    <a:srgbClr val="FFFFFF"/>
    <a:srgbClr val="4F81BD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スタイル (中間)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11" autoAdjust="0"/>
    <p:restoredTop sz="99707" autoAdjust="0"/>
  </p:normalViewPr>
  <p:slideViewPr>
    <p:cSldViewPr snapToGrid="0" snapToObjects="1">
      <p:cViewPr varScale="1">
        <p:scale>
          <a:sx n="111" d="100"/>
          <a:sy n="111" d="100"/>
        </p:scale>
        <p:origin x="88" y="288"/>
      </p:cViewPr>
      <p:guideLst>
        <p:guide orient="horz" pos="685"/>
        <p:guide orient="horz" pos="1769"/>
        <p:guide orient="horz" pos="2486"/>
        <p:guide orient="horz" pos="2249"/>
        <p:guide pos="1406"/>
        <p:guide pos="3315"/>
        <p:guide pos="1695"/>
        <p:guide pos="90"/>
        <p:guide pos="5692"/>
        <p:guide pos="4468"/>
        <p:guide pos="28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3288" y="-108"/>
      </p:cViewPr>
      <p:guideLst>
        <p:guide orient="horz" pos="2144"/>
        <p:guide pos="313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5A-44C8-BEBD-DCE73A2BBA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00-4989-914D-E67E1DECA7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22-459E-AA02-FC682FCA82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lang="ja-JP"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1CE3482-4769-4D04-80A4-5321F99B6E8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24846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1925" y="509588"/>
            <a:ext cx="4540250" cy="255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824" y="3233077"/>
            <a:ext cx="7953690" cy="30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8E3200A-AD79-4BB1-BAB0-2A7AA18CB5F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54193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06323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654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5488" cy="2551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9B83B-CE60-4CAF-804C-DE81A2F665A9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51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158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7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2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389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4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82536021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0364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7520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BCEBDE0E-F19D-47F9-8F19-899F9D61E5CA}" type="datetime1">
              <a:rPr lang="en-GB" altLang="ja-JP" smtClean="0"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7261762" y="4893469"/>
            <a:ext cx="1800000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Panasonic Internal </a:t>
            </a:r>
            <a:r>
              <a:rPr lang="en-US" altLang="ja-JP" sz="1000" b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791793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BCEBDE0E-F19D-47F9-8F19-899F9D61E5CA}" type="datetime1">
              <a:rPr lang="en-GB" altLang="ja-JP" smtClean="0"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7261762" y="4893469"/>
            <a:ext cx="1800000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Panasonic Internal </a:t>
            </a:r>
            <a:r>
              <a:rPr lang="en-US" altLang="ja-JP" sz="1000" b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791793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BCEBDE0E-F19D-47F9-8F19-899F9D61E5CA}" type="datetime1">
              <a:rPr lang="en-GB" altLang="ja-JP" smtClean="0"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7261762" y="4893469"/>
            <a:ext cx="1800000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Panasonic Internal </a:t>
            </a:r>
            <a:r>
              <a:rPr lang="en-US" altLang="ja-JP" sz="1000" b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791793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213E5-07A1-443D-8925-0604CB15F5DF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F1FB9-1CC9-44DE-BCBE-626A8E5BDC6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6039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81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3BE0D-1EB3-42FF-BBCD-D16F0A2DE948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30957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9FDDF73D-91B0-40ED-9FFD-CE6394BBE504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0113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0" y="-21431"/>
            <a:ext cx="9144000" cy="486966"/>
          </a:xfrm>
        </p:spPr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7648-CA04-443F-9A87-F004DD2F6CE3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6EFA248E-F280-4C6E-AA5A-A7441C4DD632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1797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3827-611E-4382-9B22-00BF6F075EFD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A6E0E7E4-FBC2-48A7-8C75-787729950075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0849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73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99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>
                <a:solidFill>
                  <a:srgbClr val="000000"/>
                </a:solidFill>
              </a:rPr>
              <a:pPr/>
              <a:t>04/10/2019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05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8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27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5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63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636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0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232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406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77261290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2417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9AFBF-E598-4AD7-9EE9-7EE661AFA850}" type="datetime1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2019/10/4</a:t>
            </a:fld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078A-2DFB-4C67-89A5-FA6574DC227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281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email">
              <a:alphaModFix amt="1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775BB-BC15-4E20-BD88-D8B2063ADD2B}" type="datetime1">
              <a:rPr lang="en-GB" altLang="ja-JP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058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 cstate="email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571B9591-6939-4FD9-A615-C870C870604F}" type="datetime1">
              <a:rPr lang="en-GB" altLang="ja-JP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01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4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email">
              <a:alphaModFix amt="3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179E390-727D-4D28-B679-366B54D9B952}" type="datetime1">
              <a:rPr lang="en-GB" altLang="ja-JP" smtClean="0">
                <a:solidFill>
                  <a:srgbClr val="000000"/>
                </a:solidFill>
              </a:rPr>
              <a:pPr/>
              <a:t>04/10/2019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518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BCEBDE0E-F19D-47F9-8F19-899F9D61E5CA}" type="datetime1">
              <a:rPr lang="en-GB" altLang="ja-JP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7261762" y="4893469"/>
            <a:ext cx="1800000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Panasonic Internal </a:t>
            </a:r>
            <a:r>
              <a:rPr lang="en-US" altLang="ja-JP" sz="1000" b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3292547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87903CF6-1808-4EEA-AA1A-DFE34847D483}" type="datetime1">
              <a:rPr lang="en-GB" altLang="ja-JP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9193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C06E7D2-7736-4C12-B15B-7934C1E012BD}" type="datetime1">
              <a:rPr lang="en-GB" altLang="ja-JP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3931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979483D1-A5BF-4C95-85A1-E159EF065745}" type="datetime1">
              <a:rPr lang="en-GB" altLang="ja-JP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1482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244CDD8D-BA2C-4245-8668-2BCA081505DE}" type="datetime1">
              <a:rPr lang="en-GB" altLang="ja-JP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85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DF67E91C-0489-4140-8995-F074131669D5}" type="datetime1">
              <a:rPr lang="en-GB" altLang="ja-JP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651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2691B194-BAC6-44AE-8B3B-7596013B250B}" type="datetime1">
              <a:rPr lang="en-GB" altLang="ja-JP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4762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C0F977F-1BA8-408E-9CCB-4EDB50A0F315}" type="datetime1">
              <a:rPr lang="en-GB" altLang="ja-JP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2795425225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93588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52EDF-53F2-4A9C-BFDD-E6174AFCA416}" type="datetime1">
              <a:rPr lang="en-GB" altLang="ja-JP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04/10/2019</a:t>
            </a:fld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078A-2DFB-4C67-89A5-FA6574DC227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  <p:sp>
        <p:nvSpPr>
          <p:cNvPr id="5" name="AutoShape 13"/>
          <p:cNvSpPr>
            <a:spLocks noChangeArrowheads="1"/>
          </p:cNvSpPr>
          <p:nvPr userDrawn="1"/>
        </p:nvSpPr>
        <p:spPr bwMode="auto">
          <a:xfrm>
            <a:off x="7261762" y="4893469"/>
            <a:ext cx="1800000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Panasonic Internal </a:t>
            </a:r>
            <a:r>
              <a:rPr lang="en-US" altLang="ja-JP" sz="1000" b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896068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2850214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right（c）2015PanasonicSytemnNetworksCo.Ltd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rrowheads="1"/>
          </p:cNvSpPr>
          <p:nvPr userDrawn="1"/>
        </p:nvSpPr>
        <p:spPr bwMode="auto">
          <a:xfrm>
            <a:off x="7261762" y="4893469"/>
            <a:ext cx="1800000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Panasonic Internal </a:t>
            </a:r>
            <a:r>
              <a:rPr lang="en-US" altLang="ja-JP" sz="1000" b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185464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845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00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216" r:id="rId5"/>
    <p:sldLayoutId id="2147484217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218" r:id="rId14"/>
    <p:sldLayoutId id="2147484234" r:id="rId15"/>
    <p:sldLayoutId id="2147484235" r:id="rId16"/>
    <p:sldLayoutId id="2147484236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2053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28575" y="-16669"/>
            <a:ext cx="9172575" cy="48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530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78E796B3-76FF-4DD6-91DC-98493EE5EB54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530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40482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D7836EC-8D3A-4E9E-9F5C-95376367DEA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7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32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3077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1431"/>
            <a:ext cx="9144000" cy="48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635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BA14B482-BBEF-4993-9F37-276F28C68DCD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635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635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30957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49C2A07-3156-47DB-91E6-A102146C3EC7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4101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E826C5-992F-420B-B9BF-84D0C99E5D5F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385CD55-B8E1-4E94-B20E-26DC44E9AC9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410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17860"/>
            <a:ext cx="9144000" cy="48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541813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Preliminary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6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kern="1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5125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39291"/>
            <a:ext cx="9144000" cy="50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51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40A92-C534-43C8-BD0F-85081E9AB131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5767A3A-E64C-4A63-879D-8DF454474C7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423068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Tentative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6103938" y="4893469"/>
            <a:ext cx="2971800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Internal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6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5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email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15FBFB6-877E-4AE0-A2EF-46639CB1EA60}" type="datetime1">
              <a:rPr lang="en-GB" altLang="ja-JP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72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  <p:sldLayoutId id="2147484232" r:id="rId12"/>
    <p:sldLayoutId id="214748423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0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2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298504" y="2154185"/>
            <a:ext cx="4224472" cy="451856"/>
          </a:xfrm>
        </p:spPr>
        <p:txBody>
          <a:bodyPr>
            <a:noAutofit/>
          </a:bodyPr>
          <a:lstStyle/>
          <a:p>
            <a:pPr fontAlgn="base"/>
            <a:r>
              <a:rPr kumimoji="1" lang="en-US" altLang="ja-JP" sz="1600" b="1" dirty="0" smtClean="0">
                <a:latin typeface="Calibri" panose="020F0502020204030204" pitchFamily="34" charset="0"/>
              </a:rPr>
              <a:t>H.265</a:t>
            </a:r>
            <a:r>
              <a:rPr kumimoji="1" lang="ja-JP" altLang="en-US" sz="1600" b="1" dirty="0">
                <a:latin typeface="Calibri" panose="020F0502020204030204" pitchFamily="34" charset="0"/>
              </a:rPr>
              <a:t> </a:t>
            </a:r>
            <a:r>
              <a:rPr kumimoji="1" lang="en-US" altLang="ja-JP" sz="1600" b="1" dirty="0" smtClean="0">
                <a:latin typeface="Calibri" panose="020F0502020204030204" pitchFamily="34" charset="0"/>
              </a:rPr>
              <a:t>Indoor PTZ Cameras</a:t>
            </a:r>
            <a:endParaRPr kumimoji="1" lang="ja-JP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325330" y="2508969"/>
            <a:ext cx="6432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WV-S6131/S6111, WV-S6130</a:t>
            </a:r>
          </a:p>
        </p:txBody>
      </p:sp>
      <p:sp>
        <p:nvSpPr>
          <p:cNvPr id="8" name="サブタイトル 5"/>
          <p:cNvSpPr>
            <a:spLocks noGrp="1"/>
          </p:cNvSpPr>
          <p:nvPr>
            <p:ph type="subTitle" idx="1"/>
          </p:nvPr>
        </p:nvSpPr>
        <p:spPr>
          <a:xfrm>
            <a:off x="1301814" y="4223723"/>
            <a:ext cx="4260786" cy="383446"/>
          </a:xfrm>
        </p:spPr>
        <p:txBody>
          <a:bodyPr>
            <a:noAutofit/>
          </a:bodyPr>
          <a:lstStyle/>
          <a:p>
            <a:r>
              <a:rPr kumimoji="1" lang="en-US" altLang="ja-JP" sz="1600" b="1" dirty="0">
                <a:latin typeface="Calibri" panose="020F0502020204030204" pitchFamily="34" charset="0"/>
              </a:rPr>
              <a:t>Panasonic </a:t>
            </a:r>
            <a:r>
              <a:rPr kumimoji="1" lang="en-US" altLang="ja-JP" sz="1600" b="1" dirty="0" err="1">
                <a:latin typeface="Calibri" panose="020F0502020204030204" pitchFamily="34" charset="0"/>
              </a:rPr>
              <a:t>i</a:t>
            </a:r>
            <a:r>
              <a:rPr kumimoji="1" lang="en-US" altLang="ja-JP" sz="1600" b="1" dirty="0">
                <a:latin typeface="Calibri" panose="020F0502020204030204" pitchFamily="34" charset="0"/>
              </a:rPr>
              <a:t>-PRO Sensing Solutions Co., </a:t>
            </a:r>
            <a:r>
              <a:rPr kumimoji="1" lang="en-US" altLang="ja-JP" sz="1600" b="1" dirty="0" smtClean="0">
                <a:latin typeface="Calibri" panose="020F0502020204030204" pitchFamily="34" charset="0"/>
              </a:rPr>
              <a:t>Ltd.</a:t>
            </a:r>
            <a:endParaRPr kumimoji="1" lang="en-US" altLang="ja-JP" sz="1600" b="1" dirty="0">
              <a:latin typeface="Calibri" panose="020F0502020204030204" pitchFamily="34" charset="0"/>
            </a:endParaRPr>
          </a:p>
        </p:txBody>
      </p:sp>
      <p:sp>
        <p:nvSpPr>
          <p:cNvPr id="9" name="サブタイトル 5"/>
          <p:cNvSpPr txBox="1">
            <a:spLocks/>
          </p:cNvSpPr>
          <p:nvPr/>
        </p:nvSpPr>
        <p:spPr>
          <a:xfrm>
            <a:off x="1362849" y="3798041"/>
            <a:ext cx="1043797" cy="338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1" lang="en-US" altLang="ja-JP" sz="1600" b="1" dirty="0" smtClean="0">
                <a:effectLst/>
                <a:latin typeface="Calibri" panose="020F0502020204030204" pitchFamily="34" charset="0"/>
              </a:rPr>
              <a:t>Ver. 1.01</a:t>
            </a:r>
            <a:endParaRPr kumimoji="0" lang="en-US" altLang="ja-JP" sz="1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20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5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819620"/>
              </p:ext>
            </p:extLst>
          </p:nvPr>
        </p:nvGraphicFramePr>
        <p:xfrm>
          <a:off x="247650" y="750738"/>
          <a:ext cx="8785853" cy="394830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424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6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50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353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0453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WV-S6131</a:t>
                      </a:r>
                      <a:endParaRPr kumimoji="1" lang="ja-JP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WV-S6111</a:t>
                      </a:r>
                      <a:endParaRPr kumimoji="1" lang="ja-JP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WV-S6130</a:t>
                      </a:r>
                      <a:endParaRPr kumimoji="1" lang="ja-JP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685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marL="45720" marR="45720" marT="18288" marB="1828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45720" marR="45720" marT="18288" marB="18288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08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Image sensor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 / 2.8  type MOS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1 / 2.9  type MOS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08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Max. video resolution (pixel)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2048 x 1536 (Super resolution)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1280 x 960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2048 x 1536 (Super resolution)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08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Max. frame rate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60 fps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08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Day / Night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Yes (ICR)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08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Minimum Illumination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 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*Shutter speed 1/30s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Color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0.015lx @F1.6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0.011lx @F1.6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0.015lx @F1.6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18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B/W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0.006lx @F1.6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0.0</a:t>
                      </a:r>
                      <a:r>
                        <a:rPr kumimoji="1" lang="en-US" altLang="ja-JP" sz="9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05lx @F1.6</a:t>
                      </a:r>
                      <a:endParaRPr kumimoji="1" lang="ja-JP" altLang="en-US" sz="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0.006lx @F1.6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32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Angular Field of View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 *16:9 mode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Horizontal</a:t>
                      </a:r>
                      <a:endParaRPr kumimoji="1" lang="en-US" altLang="ja-JP" sz="9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1.9°(Tele) - 66°(Wide)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91458" marR="91458" marT="27432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3.5°(Tele) - 74°(Wide)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91458" marR="91458" marT="27432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7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Vertical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1.1°(Tele) - 39°(Wide)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91458" marR="91458" marT="27432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2.0°(Tele) -  42°(Wide)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91458" marR="91458" marT="27432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155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Tahoma" pitchFamily="34" charset="0"/>
                        </a:rPr>
                        <a:t>Panning range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360°Endless panning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0° -  350°</a:t>
                      </a:r>
                      <a:endParaRPr kumimoji="1" lang="ja-JP" altLang="en-US" sz="900" dirty="0">
                        <a:latin typeface="Calibri" panose="020F050202020403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408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Audio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Two-way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408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SD memory card slot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1slot  (SDXC/SDHC/SD)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408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Zoom Ratio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40x Optical, 60x with HD Extra Optical Zoom(Resolution 1280x720)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21x Optical, 31x with HD Extra Optical Zoom(Resolution 1280x720)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408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Image stabilizer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Yes(Electric Image Stabilization)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408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Ambient Operating Temperature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-10°C ~ +50°C (14 °F ~ +122 °F)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-10°C ~ +50°C (14 °F ~ +122 °F)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*Ceiling/Camera mount bracket</a:t>
                      </a: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408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Dimension (mm)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l-GR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Φ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185 x 214 (H)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Φ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185 x 157 (H)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*Including the decorative cover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8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536" y="1020851"/>
            <a:ext cx="306782" cy="40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346" y="1024920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733" y="1019606"/>
            <a:ext cx="391742" cy="40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10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2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Optional Accessories </a:t>
            </a:r>
            <a:endParaRPr kumimoji="1" lang="ja-JP" altLang="en-US" b="1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0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3992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56"/>
          <p:cNvSpPr txBox="1">
            <a:spLocks noChangeArrowheads="1"/>
          </p:cNvSpPr>
          <p:nvPr/>
        </p:nvSpPr>
        <p:spPr bwMode="auto">
          <a:xfrm>
            <a:off x="4209877" y="1215077"/>
            <a:ext cx="16201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b="1" dirty="0" smtClean="0">
                <a:effectLst/>
                <a:ea typeface="Meiryo UI" panose="020B0604030504040204" pitchFamily="50" charset="-128"/>
                <a:cs typeface="Meiryo UI" panose="020B0604030504040204" pitchFamily="50" charset="-128"/>
              </a:rPr>
              <a:t>2. WV-Q122A</a:t>
            </a:r>
            <a:endParaRPr lang="ja-JP" altLang="en-US" sz="1200" b="1" dirty="0">
              <a:effectLst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テキスト ボックス 56"/>
          <p:cNvSpPr txBox="1">
            <a:spLocks noChangeArrowheads="1"/>
          </p:cNvSpPr>
          <p:nvPr/>
        </p:nvSpPr>
        <p:spPr bwMode="auto">
          <a:xfrm>
            <a:off x="2589696" y="1215077"/>
            <a:ext cx="15811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b="1" dirty="0" smtClean="0">
                <a:effectLst/>
                <a:ea typeface="Meiryo UI" panose="020B0604030504040204" pitchFamily="50" charset="-128"/>
                <a:cs typeface="Meiryo UI" panose="020B0604030504040204" pitchFamily="50" charset="-128"/>
              </a:rPr>
              <a:t>1. WV-Q121B</a:t>
            </a: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143508" y="751423"/>
            <a:ext cx="8280920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rgbClr val="0A54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0" lang="en-US" altLang="ja-JP" sz="2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Mount brackets and dome covers</a:t>
            </a: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11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034" y="1204847"/>
            <a:ext cx="6055995" cy="165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298" y="2986981"/>
            <a:ext cx="5512348" cy="165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230415" y="1867929"/>
            <a:ext cx="1854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effectLst/>
                <a:latin typeface="Calibri" panose="020F0502020204030204" pitchFamily="34" charset="0"/>
              </a:rPr>
              <a:t>WV-S6131/S6111</a:t>
            </a:r>
            <a:endParaRPr lang="ja-JP" altLang="en-US" sz="18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67655" y="3668129"/>
            <a:ext cx="12891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effectLst/>
                <a:latin typeface="Calibri" panose="020F0502020204030204" pitchFamily="34" charset="0"/>
              </a:rPr>
              <a:t>WV-S6130</a:t>
            </a:r>
            <a:endParaRPr lang="ja-JP" altLang="en-US" sz="2000" b="1" dirty="0">
              <a:effectLst/>
              <a:latin typeface="Calibri" panose="020F0502020204030204" pitchFamily="34" charset="0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287524" y="2931790"/>
            <a:ext cx="85689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3227361" y="3195528"/>
            <a:ext cx="1297494" cy="52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kumimoji="1" lang="en-US" altLang="ja-JP" b="1" dirty="0" smtClean="0">
                <a:solidFill>
                  <a:schemeClr val="tx2"/>
                </a:solidFill>
                <a:latin typeface="Arial Narrow" panose="020B0606020202030204" pitchFamily="34" charset="0"/>
                <a:ea typeface="Microsoft Yi Baiti" panose="03000500000000000000" pitchFamily="66" charset="0"/>
                <a:cs typeface="Meiryo UI" panose="020B0604030504040204" pitchFamily="50" charset="-128"/>
              </a:rPr>
              <a:t>WV-Q158C</a:t>
            </a:r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Arial Narrow" panose="020B0606020202030204" pitchFamily="34" charset="0"/>
                <a:ea typeface="Microsoft Yi Baiti" panose="03000500000000000000" pitchFamily="66" charset="0"/>
                <a:cs typeface="Meiryo UI" panose="020B0604030504040204" pitchFamily="50" charset="-128"/>
              </a:rPr>
              <a:t> </a:t>
            </a:r>
            <a:r>
              <a:rPr kumimoji="1" lang="en-US" altLang="ja-JP" sz="800" dirty="0" smtClean="0">
                <a:solidFill>
                  <a:schemeClr val="tx2"/>
                </a:solidFill>
                <a:effectLst/>
                <a:latin typeface="Arial Narrow" panose="020B0606020202030204" pitchFamily="34" charset="0"/>
                <a:ea typeface="Microsoft Yi Baiti" panose="03000500000000000000" pitchFamily="66" charset="0"/>
                <a:cs typeface="Meiryo UI" panose="020B0604030504040204" pitchFamily="50" charset="-128"/>
              </a:rPr>
              <a:t>(Clear)</a:t>
            </a:r>
          </a:p>
          <a:p>
            <a:pPr algn="l">
              <a:lnSpc>
                <a:spcPts val="1700"/>
              </a:lnSpc>
            </a:pPr>
            <a:r>
              <a:rPr lang="en-US" altLang="ja-JP" b="1" dirty="0" smtClean="0">
                <a:solidFill>
                  <a:schemeClr val="tx2"/>
                </a:solidFill>
                <a:latin typeface="Arial Narrow" panose="020B0606020202030204" pitchFamily="34" charset="0"/>
                <a:ea typeface="Microsoft Yi Baiti" panose="03000500000000000000" pitchFamily="66" charset="0"/>
                <a:cs typeface="Meiryo UI" panose="020B0604030504040204" pitchFamily="50" charset="-128"/>
              </a:rPr>
              <a:t>WV-Q158S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Arial Narrow" panose="020B0606020202030204" pitchFamily="34" charset="0"/>
                <a:ea typeface="Microsoft Yi Baiti" panose="03000500000000000000" pitchFamily="66" charset="0"/>
                <a:cs typeface="Meiryo UI" panose="020B0604030504040204" pitchFamily="50" charset="-128"/>
              </a:rPr>
              <a:t> </a:t>
            </a:r>
            <a:r>
              <a:rPr lang="en-US" altLang="ja-JP" sz="800" dirty="0" smtClean="0">
                <a:solidFill>
                  <a:schemeClr val="tx2"/>
                </a:solidFill>
                <a:effectLst/>
                <a:latin typeface="Arial Narrow" panose="020B0606020202030204" pitchFamily="34" charset="0"/>
                <a:ea typeface="Microsoft Yi Baiti" panose="03000500000000000000" pitchFamily="66" charset="0"/>
                <a:cs typeface="Meiryo UI" panose="020B0604030504040204" pitchFamily="50" charset="-128"/>
              </a:rPr>
              <a:t>(Smoke)</a:t>
            </a:r>
            <a:endParaRPr kumimoji="1" lang="ja-JP" altLang="en-US" sz="800" dirty="0">
              <a:solidFill>
                <a:schemeClr val="tx2"/>
              </a:solidFill>
              <a:effectLst/>
              <a:latin typeface="Arial Narrow" panose="020B0606020202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591228" y="3219822"/>
            <a:ext cx="1439324" cy="52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kumimoji="1" lang="en-US" altLang="ja-JP" b="1" dirty="0" smtClean="0">
                <a:solidFill>
                  <a:schemeClr val="tx2"/>
                </a:solidFill>
                <a:latin typeface="Arial Narrow" panose="020B0606020202030204" pitchFamily="34" charset="0"/>
                <a:ea typeface="Microsoft Yi Baiti" panose="03000500000000000000" pitchFamily="66" charset="0"/>
                <a:cs typeface="Meiryo UI" panose="020B0604030504040204" pitchFamily="50" charset="-128"/>
              </a:rPr>
              <a:t>WV-Q159C</a:t>
            </a:r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Arial Narrow" panose="020B0606020202030204" pitchFamily="34" charset="0"/>
                <a:ea typeface="Microsoft Yi Baiti" panose="03000500000000000000" pitchFamily="66" charset="0"/>
                <a:cs typeface="Meiryo UI" panose="020B0604030504040204" pitchFamily="50" charset="-128"/>
              </a:rPr>
              <a:t> </a:t>
            </a:r>
            <a:r>
              <a:rPr kumimoji="1" lang="en-US" altLang="ja-JP" sz="800" dirty="0" smtClean="0">
                <a:solidFill>
                  <a:schemeClr val="tx2"/>
                </a:solidFill>
                <a:effectLst/>
                <a:latin typeface="Arial Narrow" panose="020B0606020202030204" pitchFamily="34" charset="0"/>
                <a:ea typeface="Microsoft Yi Baiti" panose="03000500000000000000" pitchFamily="66" charset="0"/>
                <a:cs typeface="Meiryo UI" panose="020B0604030504040204" pitchFamily="50" charset="-128"/>
              </a:rPr>
              <a:t>(Clear)</a:t>
            </a:r>
          </a:p>
          <a:p>
            <a:pPr algn="l">
              <a:lnSpc>
                <a:spcPts val="1700"/>
              </a:lnSpc>
            </a:pPr>
            <a:r>
              <a:rPr lang="en-US" altLang="ja-JP" b="1" dirty="0" smtClean="0">
                <a:solidFill>
                  <a:schemeClr val="tx2"/>
                </a:solidFill>
                <a:latin typeface="Arial Narrow" panose="020B0606020202030204" pitchFamily="34" charset="0"/>
                <a:ea typeface="Microsoft Yi Baiti" panose="03000500000000000000" pitchFamily="66" charset="0"/>
                <a:cs typeface="Meiryo UI" panose="020B0604030504040204" pitchFamily="50" charset="-128"/>
              </a:rPr>
              <a:t>WV-Q159S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Arial Narrow" panose="020B0606020202030204" pitchFamily="34" charset="0"/>
                <a:ea typeface="Microsoft Yi Baiti" panose="03000500000000000000" pitchFamily="66" charset="0"/>
                <a:cs typeface="Meiryo UI" panose="020B0604030504040204" pitchFamily="50" charset="-128"/>
              </a:rPr>
              <a:t> </a:t>
            </a:r>
            <a:r>
              <a:rPr lang="en-US" altLang="ja-JP" sz="800" dirty="0" smtClean="0">
                <a:solidFill>
                  <a:schemeClr val="tx2"/>
                </a:solidFill>
                <a:effectLst/>
                <a:latin typeface="Arial Narrow" panose="020B0606020202030204" pitchFamily="34" charset="0"/>
                <a:ea typeface="Microsoft Yi Baiti" panose="03000500000000000000" pitchFamily="66" charset="0"/>
                <a:cs typeface="Meiryo UI" panose="020B0604030504040204" pitchFamily="50" charset="-128"/>
              </a:rPr>
              <a:t>(Smoke)</a:t>
            </a:r>
            <a:endParaRPr kumimoji="1" lang="ja-JP" altLang="en-US" sz="800" dirty="0">
              <a:solidFill>
                <a:schemeClr val="tx2"/>
              </a:solidFill>
              <a:effectLst/>
              <a:latin typeface="Arial Narrow" panose="020B0606020202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179484" y="3219822"/>
            <a:ext cx="1454508" cy="52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kumimoji="1" lang="en-US" altLang="ja-JP" b="1" dirty="0" smtClean="0">
                <a:solidFill>
                  <a:schemeClr val="tx2"/>
                </a:solidFill>
                <a:latin typeface="Arial Narrow" panose="020B0606020202030204" pitchFamily="34" charset="0"/>
                <a:ea typeface="Microsoft Yi Baiti" panose="03000500000000000000" pitchFamily="66" charset="0"/>
                <a:cs typeface="Meiryo UI" panose="020B0604030504040204" pitchFamily="50" charset="-128"/>
              </a:rPr>
              <a:t>WV-Q160C</a:t>
            </a:r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Arial Narrow" panose="020B0606020202030204" pitchFamily="34" charset="0"/>
                <a:ea typeface="Microsoft Yi Baiti" panose="03000500000000000000" pitchFamily="66" charset="0"/>
                <a:cs typeface="Meiryo UI" panose="020B0604030504040204" pitchFamily="50" charset="-128"/>
              </a:rPr>
              <a:t> </a:t>
            </a:r>
            <a:r>
              <a:rPr kumimoji="1" lang="en-US" altLang="ja-JP" sz="800" dirty="0" smtClean="0">
                <a:solidFill>
                  <a:schemeClr val="tx2"/>
                </a:solidFill>
                <a:effectLst/>
                <a:latin typeface="Arial Narrow" panose="020B0606020202030204" pitchFamily="34" charset="0"/>
                <a:ea typeface="Microsoft Yi Baiti" panose="03000500000000000000" pitchFamily="66" charset="0"/>
                <a:cs typeface="Meiryo UI" panose="020B0604030504040204" pitchFamily="50" charset="-128"/>
              </a:rPr>
              <a:t>(Clear)</a:t>
            </a:r>
          </a:p>
          <a:p>
            <a:pPr algn="l">
              <a:lnSpc>
                <a:spcPts val="1700"/>
              </a:lnSpc>
            </a:pPr>
            <a:r>
              <a:rPr lang="en-US" altLang="ja-JP" b="1" dirty="0" smtClean="0">
                <a:solidFill>
                  <a:schemeClr val="tx2"/>
                </a:solidFill>
                <a:latin typeface="Arial Narrow" panose="020B0606020202030204" pitchFamily="34" charset="0"/>
                <a:ea typeface="Microsoft Yi Baiti" panose="03000500000000000000" pitchFamily="66" charset="0"/>
                <a:cs typeface="Meiryo UI" panose="020B0604030504040204" pitchFamily="50" charset="-128"/>
              </a:rPr>
              <a:t>WV-Q160S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Arial Narrow" panose="020B0606020202030204" pitchFamily="34" charset="0"/>
                <a:ea typeface="Microsoft Yi Baiti" panose="03000500000000000000" pitchFamily="66" charset="0"/>
                <a:cs typeface="Meiryo UI" panose="020B0604030504040204" pitchFamily="50" charset="-128"/>
              </a:rPr>
              <a:t> </a:t>
            </a:r>
            <a:r>
              <a:rPr lang="en-US" altLang="ja-JP" sz="800" dirty="0" smtClean="0">
                <a:solidFill>
                  <a:schemeClr val="tx2"/>
                </a:solidFill>
                <a:effectLst/>
                <a:latin typeface="Arial Narrow" panose="020B0606020202030204" pitchFamily="34" charset="0"/>
                <a:ea typeface="Microsoft Yi Baiti" panose="03000500000000000000" pitchFamily="66" charset="0"/>
                <a:cs typeface="Meiryo UI" panose="020B0604030504040204" pitchFamily="50" charset="-128"/>
              </a:rPr>
              <a:t>(Smoke)</a:t>
            </a:r>
            <a:endParaRPr kumimoji="1" lang="ja-JP" altLang="en-US" sz="800" dirty="0">
              <a:solidFill>
                <a:schemeClr val="tx2"/>
              </a:solidFill>
              <a:effectLst/>
              <a:latin typeface="Arial Narrow" panose="020B0606020202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296" y="3723878"/>
            <a:ext cx="822385" cy="87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直線コネクタ 10"/>
          <p:cNvCxnSpPr/>
          <p:nvPr/>
        </p:nvCxnSpPr>
        <p:spPr>
          <a:xfrm>
            <a:off x="7645206" y="3003811"/>
            <a:ext cx="1274401" cy="0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7645206" y="4623739"/>
            <a:ext cx="1274401" cy="0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8919607" y="3003811"/>
            <a:ext cx="0" cy="161992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7735421" y="3255167"/>
            <a:ext cx="1121056" cy="2954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1700"/>
              </a:lnSpc>
            </a:pPr>
            <a:r>
              <a:rPr kumimoji="1" lang="en-US" altLang="ja-JP" b="1" dirty="0" smtClean="0">
                <a:solidFill>
                  <a:schemeClr val="tx2"/>
                </a:solidFill>
                <a:latin typeface="Arial Narrow" panose="020B0606020202030204" pitchFamily="34" charset="0"/>
                <a:ea typeface="Microsoft Yi Baiti" panose="03000500000000000000" pitchFamily="66" charset="0"/>
                <a:cs typeface="Meiryo UI" panose="020B0604030504040204" pitchFamily="50" charset="-128"/>
              </a:rPr>
              <a:t>WV-Q161</a:t>
            </a:r>
            <a:endParaRPr kumimoji="1" lang="ja-JP" altLang="en-US" sz="800" dirty="0">
              <a:solidFill>
                <a:schemeClr val="tx2"/>
              </a:solidFill>
              <a:effectLst/>
              <a:latin typeface="Arial Narrow" panose="020B0606020202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613099" y="3022945"/>
            <a:ext cx="1085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 smtClean="0">
                <a:solidFill>
                  <a:schemeClr val="tx2"/>
                </a:solidFill>
                <a:effectLst/>
                <a:latin typeface="Arial Narrow" panose="020B0606020202030204" pitchFamily="34" charset="0"/>
              </a:rPr>
              <a:t>Inner Dome Cover</a:t>
            </a:r>
            <a:endParaRPr kumimoji="1" lang="ja-JP" altLang="en-US" sz="1000" b="1" dirty="0">
              <a:solidFill>
                <a:schemeClr val="tx2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07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367720" y="826344"/>
            <a:ext cx="69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b="1" dirty="0" smtClean="0">
                <a:effectLst/>
                <a:latin typeface="Calibri" panose="020F0502020204030204" pitchFamily="34" charset="0"/>
              </a:rPr>
              <a:t>Those cameras are suitable under the extreme conditions 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5" descr="C:\Users\3930041\Documents\FY14\Promotion\Video\Heatmap Video用素材\1-3,5-2 静止画素材\Fotolia_2830733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543" y="3356023"/>
            <a:ext cx="1605593" cy="10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12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340" y="3238349"/>
            <a:ext cx="1606575" cy="73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113" y="2041781"/>
            <a:ext cx="2188974" cy="100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642" y="3242821"/>
            <a:ext cx="1563763" cy="9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566" y="1458338"/>
            <a:ext cx="1393535" cy="87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199646" y="1188215"/>
            <a:ext cx="3439138" cy="240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WV-S6131/S6111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Retails / Shopping mall</a:t>
            </a:r>
            <a:endParaRPr lang="en-US" altLang="ja-JP" sz="1600" b="1" dirty="0">
              <a:effectLst/>
              <a:latin typeface="Calibri" panose="020F0502020204030204" pitchFamily="34" charset="0"/>
            </a:endParaRP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Airport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Subway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Casino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Logistics          </a:t>
            </a:r>
            <a:r>
              <a:rPr lang="en-US" altLang="ja-JP" sz="1600" b="1" dirty="0">
                <a:effectLst/>
                <a:latin typeface="Calibri" panose="020F0502020204030204" pitchFamily="34" charset="0"/>
              </a:rPr>
              <a:t>and more. 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595093" y="1188215"/>
            <a:ext cx="343913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WV-S6130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Retails </a:t>
            </a:r>
            <a:endParaRPr lang="en-US" altLang="ja-JP" sz="1600" b="1" dirty="0">
              <a:effectLst/>
              <a:latin typeface="Calibri" panose="020F0502020204030204" pitchFamily="34" charset="0"/>
            </a:endParaRP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Bank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Hospital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Building           </a:t>
            </a:r>
            <a:r>
              <a:rPr lang="en-US" altLang="ja-JP" sz="1600" b="1" dirty="0">
                <a:effectLst/>
                <a:latin typeface="Calibri" panose="020F0502020204030204" pitchFamily="34" charset="0"/>
              </a:rPr>
              <a:t>and more. </a:t>
            </a:r>
          </a:p>
        </p:txBody>
      </p:sp>
    </p:spTree>
    <p:extLst>
      <p:ext uri="{BB962C8B-B14F-4D97-AF65-F5344CB8AC3E}">
        <p14:creationId xmlns:p14="http://schemas.microsoft.com/office/powerpoint/2010/main" val="165617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02" y="2465273"/>
            <a:ext cx="3360955" cy="83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48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180284"/>
              </p:ext>
            </p:extLst>
          </p:nvPr>
        </p:nvGraphicFramePr>
        <p:xfrm>
          <a:off x="258054" y="1248910"/>
          <a:ext cx="8751800" cy="3348028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820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1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9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23784">
                <a:tc rowSpan="3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Extreme</a:t>
                      </a:r>
                    </a:p>
                    <a:p>
                      <a:r>
                        <a:rPr kumimoji="1" lang="en-US" altLang="ja-JP" b="1" dirty="0" smtClean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Visibility </a:t>
                      </a:r>
                      <a:endParaRPr kumimoji="1" lang="ja-JP" altLang="en-US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ja-JP" altLang="en-US" sz="16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・</a:t>
                      </a:r>
                      <a:r>
                        <a:rPr kumimoji="1" lang="en-US" altLang="ja-JP" sz="16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High</a:t>
                      </a:r>
                      <a:r>
                        <a:rPr kumimoji="1" lang="en-US" altLang="ja-JP" sz="16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powered zoom function : 40x </a:t>
                      </a:r>
                      <a:r>
                        <a:rPr kumimoji="1" lang="en-US" altLang="ja-JP" sz="12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(S6131/S6111)</a:t>
                      </a:r>
                      <a:r>
                        <a:rPr kumimoji="1" lang="en-US" altLang="ja-JP" sz="16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, 21x </a:t>
                      </a:r>
                      <a:r>
                        <a:rPr kumimoji="1" lang="en-US" altLang="ja-JP" sz="12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(S6130)</a:t>
                      </a:r>
                      <a:r>
                        <a:rPr kumimoji="1" lang="en-US" altLang="ja-JP" sz="12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・</a:t>
                      </a:r>
                      <a:r>
                        <a:rPr kumimoji="1" lang="en-US" altLang="ja-JP" sz="16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High</a:t>
                      </a:r>
                      <a:r>
                        <a:rPr kumimoji="1" lang="en-US" altLang="ja-JP" sz="16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sensitivity with color night vision</a:t>
                      </a:r>
                      <a:r>
                        <a:rPr kumimoji="1" lang="en-US" altLang="ja-JP" sz="12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・</a:t>
                      </a:r>
                      <a:r>
                        <a:rPr kumimoji="1" lang="en-US" altLang="ja-JP" sz="16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Extreme super dynamic 144dB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・</a:t>
                      </a:r>
                      <a:r>
                        <a:rPr kumimoji="1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Intelligent Auto </a:t>
                      </a:r>
                      <a:endParaRPr kumimoji="1" lang="en-US" altLang="ja-JP" sz="1200" b="1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2122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Extreme Compression </a:t>
                      </a:r>
                      <a:endParaRPr kumimoji="1" lang="ja-JP" altLang="en-US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・</a:t>
                      </a:r>
                      <a:r>
                        <a:rPr kumimoji="1" lang="en-US" altLang="ja-JP" sz="16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H.265 compression with</a:t>
                      </a:r>
                      <a:r>
                        <a:rPr kumimoji="1" lang="en-US" altLang="ja-JP" sz="16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new </a:t>
                      </a:r>
                      <a:r>
                        <a:rPr kumimoji="1" lang="en-US" altLang="ja-JP" sz="16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Smart coding technology</a:t>
                      </a:r>
                      <a:endParaRPr kumimoji="1" lang="ja-JP" altLang="en-US" sz="16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2122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Extreme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Data</a:t>
                      </a:r>
                      <a:r>
                        <a:rPr kumimoji="1" lang="en-US" altLang="ja-JP" b="1" baseline="0" dirty="0" smtClean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 Security</a:t>
                      </a:r>
                      <a:endParaRPr kumimoji="1" lang="ja-JP" altLang="en-US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・</a:t>
                      </a:r>
                      <a:r>
                        <a:rPr kumimoji="1" lang="en-US" altLang="ja-JP" sz="16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Secure communication</a:t>
                      </a:r>
                      <a:r>
                        <a:rPr kumimoji="1" lang="ja-JP" altLang="en-US" sz="16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6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with Symantec certification</a:t>
                      </a:r>
                      <a:endParaRPr kumimoji="1" lang="ja-JP" altLang="en-US" sz="16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&amp; Main Features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66" y="1797693"/>
            <a:ext cx="981930" cy="128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31" y="3461928"/>
            <a:ext cx="1038553" cy="106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258054" y="1248912"/>
            <a:ext cx="17542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 anchorCtr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b="1" i="1" dirty="0" smtClean="0">
                <a:effectLst/>
                <a:latin typeface="Calibri" pitchFamily="34" charset="0"/>
                <a:ea typeface="HGP創英角ｺﾞｼｯｸUB" pitchFamily="50" charset="-128"/>
              </a:rPr>
              <a:t>WV-S6131(FHD)</a:t>
            </a:r>
          </a:p>
          <a:p>
            <a:pPr algn="l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b="1" i="1" dirty="0" smtClean="0">
                <a:effectLst/>
                <a:latin typeface="Calibri" pitchFamily="34" charset="0"/>
                <a:ea typeface="HGP創英角ｺﾞｼｯｸUB" pitchFamily="50" charset="-128"/>
              </a:rPr>
              <a:t>WV-S6111(HD)</a:t>
            </a:r>
          </a:p>
        </p:txBody>
      </p:sp>
      <p:sp>
        <p:nvSpPr>
          <p:cNvPr id="50" name="Rectangle 3"/>
          <p:cNvSpPr>
            <a:spLocks noChangeArrowheads="1"/>
          </p:cNvSpPr>
          <p:nvPr/>
        </p:nvSpPr>
        <p:spPr bwMode="auto">
          <a:xfrm>
            <a:off x="540118" y="3169519"/>
            <a:ext cx="16636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 anchorCtr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b="1" i="1" dirty="0" smtClean="0">
                <a:effectLst/>
                <a:latin typeface="Calibri" panose="020F0502020204030204" pitchFamily="34" charset="0"/>
                <a:ea typeface="HGP創英角ｺﾞｼｯｸUB" pitchFamily="50" charset="-128"/>
              </a:rPr>
              <a:t>WV-S6130(FHD)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142729" y="763181"/>
            <a:ext cx="90861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2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H.265 PTZ cameras are shown extreme performance under extreme condition.</a:t>
            </a: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15" y="2541322"/>
            <a:ext cx="325422" cy="24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322" y="1764441"/>
            <a:ext cx="33496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2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14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48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/>
          <p:cNvGrpSpPr/>
          <p:nvPr/>
        </p:nvGrpSpPr>
        <p:grpSpPr>
          <a:xfrm>
            <a:off x="5138292" y="2952134"/>
            <a:ext cx="2993768" cy="1543991"/>
            <a:chOff x="5138292" y="2952134"/>
            <a:chExt cx="2993768" cy="154399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8292" y="2952134"/>
              <a:ext cx="2993768" cy="15439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9" name="直線矢印コネクタ 28"/>
            <p:cNvCxnSpPr/>
            <p:nvPr/>
          </p:nvCxnSpPr>
          <p:spPr>
            <a:xfrm flipH="1">
              <a:off x="6396127" y="3724129"/>
              <a:ext cx="206860" cy="771996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テキスト ボックス 32"/>
            <p:cNvSpPr txBox="1"/>
            <p:nvPr/>
          </p:nvSpPr>
          <p:spPr>
            <a:xfrm>
              <a:off x="5177561" y="4001525"/>
              <a:ext cx="1307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b="1" dirty="0" smtClean="0">
                  <a:solidFill>
                    <a:srgbClr val="00FFFF"/>
                  </a:solidFill>
                  <a:effectLst/>
                  <a:latin typeface="Calibri" panose="020F0502020204030204" pitchFamily="34" charset="0"/>
                  <a:ea typeface="NSimSun" panose="02010609030101010101" pitchFamily="49" charset="-122"/>
                </a:rPr>
                <a:t>Around 33 meter</a:t>
              </a:r>
              <a:endParaRPr kumimoji="1" lang="ja-JP" altLang="en-US" sz="1200" b="1" dirty="0">
                <a:solidFill>
                  <a:srgbClr val="00FFFF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674939" y="2952134"/>
            <a:ext cx="3115868" cy="1472276"/>
            <a:chOff x="674939" y="2952134"/>
            <a:chExt cx="3115868" cy="147227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939" y="2952134"/>
              <a:ext cx="3115868" cy="1472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直線矢印コネクタ 6"/>
            <p:cNvCxnSpPr>
              <a:endCxn id="1026" idx="2"/>
            </p:cNvCxnSpPr>
            <p:nvPr/>
          </p:nvCxnSpPr>
          <p:spPr>
            <a:xfrm flipH="1">
              <a:off x="2232873" y="3578641"/>
              <a:ext cx="206859" cy="845769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/>
            <p:cNvSpPr txBox="1"/>
            <p:nvPr/>
          </p:nvSpPr>
          <p:spPr>
            <a:xfrm>
              <a:off x="1029182" y="3914477"/>
              <a:ext cx="1307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b="1" dirty="0" smtClean="0">
                  <a:solidFill>
                    <a:srgbClr val="00FFFF"/>
                  </a:solidFill>
                  <a:effectLst/>
                  <a:latin typeface="Calibri" panose="020F0502020204030204" pitchFamily="34" charset="0"/>
                  <a:ea typeface="NSimSun" panose="02010609030101010101" pitchFamily="49" charset="-122"/>
                </a:rPr>
                <a:t>Around 33 meter</a:t>
              </a:r>
              <a:endParaRPr kumimoji="1" lang="ja-JP" altLang="en-US" sz="1200" b="1" dirty="0">
                <a:solidFill>
                  <a:srgbClr val="00FFFF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</a:endParaRPr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49" y="856470"/>
            <a:ext cx="8772905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fr-FR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powered zoom function can survey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further long distance objects clearly</a:t>
            </a:r>
            <a:endParaRPr lang="fr-FR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814508" y="1260678"/>
            <a:ext cx="3580759" cy="280709"/>
            <a:chOff x="814508" y="1260678"/>
            <a:chExt cx="3265713" cy="280709"/>
          </a:xfrm>
        </p:grpSpPr>
        <p:sp>
          <p:nvSpPr>
            <p:cNvPr id="3" name="角丸四角形 2"/>
            <p:cNvSpPr/>
            <p:nvPr/>
          </p:nvSpPr>
          <p:spPr>
            <a:xfrm>
              <a:off x="814508" y="1260678"/>
              <a:ext cx="3158137" cy="28070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" name="正方形/長方形 14"/>
            <p:cNvSpPr/>
            <p:nvPr/>
          </p:nvSpPr>
          <p:spPr>
            <a:xfrm>
              <a:off x="903384" y="1260678"/>
              <a:ext cx="3176837" cy="280709"/>
            </a:xfrm>
            <a:prstGeom prst="rect">
              <a:avLst/>
            </a:prstGeom>
            <a:noFill/>
          </p:spPr>
          <p:txBody>
            <a:bodyPr wrap="square" lIns="0" tIns="36000" rIns="0" bIns="36000">
              <a:spAutoFit/>
            </a:bodyPr>
            <a:lstStyle/>
            <a:p>
              <a:pPr algn="l">
                <a:lnSpc>
                  <a:spcPts val="1600"/>
                </a:lnSpc>
              </a:pPr>
              <a:r>
                <a:rPr lang="en-US" altLang="ja-JP" sz="16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40x optical zoom(WV-S6131/S6111)</a:t>
              </a:r>
              <a:endParaRPr lang="en-US" altLang="ja-JP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5039445" y="1272723"/>
            <a:ext cx="3512884" cy="280709"/>
            <a:chOff x="5039445" y="1272723"/>
            <a:chExt cx="3158137" cy="280709"/>
          </a:xfrm>
        </p:grpSpPr>
        <p:sp>
          <p:nvSpPr>
            <p:cNvPr id="35" name="角丸四角形 34"/>
            <p:cNvSpPr/>
            <p:nvPr/>
          </p:nvSpPr>
          <p:spPr>
            <a:xfrm>
              <a:off x="5039445" y="1272723"/>
              <a:ext cx="3158137" cy="28070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" name="正方形/長方形 14"/>
            <p:cNvSpPr/>
            <p:nvPr/>
          </p:nvSpPr>
          <p:spPr>
            <a:xfrm>
              <a:off x="5382919" y="1272723"/>
              <a:ext cx="2471188" cy="277888"/>
            </a:xfrm>
            <a:prstGeom prst="rect">
              <a:avLst/>
            </a:prstGeom>
            <a:noFill/>
          </p:spPr>
          <p:txBody>
            <a:bodyPr wrap="square" lIns="0" tIns="36000" rIns="0" bIns="36000">
              <a:spAutoFit/>
            </a:bodyPr>
            <a:lstStyle/>
            <a:p>
              <a:pPr algn="l">
                <a:lnSpc>
                  <a:spcPts val="1600"/>
                </a:lnSpc>
              </a:pPr>
              <a:r>
                <a:rPr lang="en-US" altLang="ja-JP" sz="16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21x optical zoom(WV-S6130)</a:t>
              </a:r>
              <a:endParaRPr lang="en-US" altLang="ja-JP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3</a:t>
            </a:fld>
            <a:endParaRPr lang="en-US" sz="1000" dirty="0">
              <a:latin typeface="Calibri" panose="020F0502020204030204" pitchFamily="34" charset="0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388585" y="1581352"/>
            <a:ext cx="4460543" cy="1997289"/>
            <a:chOff x="388585" y="1581352"/>
            <a:chExt cx="4460543" cy="1997289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388585" y="1581352"/>
              <a:ext cx="171388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b="1" u="sng" dirty="0" smtClean="0">
                  <a:effectLst/>
                  <a:latin typeface="Calibri" panose="020F0502020204030204" pitchFamily="34" charset="0"/>
                  <a:ea typeface="NSimSun" panose="02010609030101010101" pitchFamily="49" charset="-122"/>
                </a:rPr>
                <a:t>High zoom lens</a:t>
              </a:r>
            </a:p>
            <a:p>
              <a:r>
                <a:rPr lang="en-US" altLang="ja-JP" sz="900" b="1" dirty="0" smtClean="0">
                  <a:effectLst/>
                  <a:latin typeface="Calibri" panose="020F0502020204030204" pitchFamily="34" charset="0"/>
                  <a:ea typeface="NSimSun" panose="02010609030101010101" pitchFamily="49" charset="-122"/>
                </a:rPr>
                <a:t>Focal Length 4.25 </a:t>
              </a:r>
              <a:r>
                <a:rPr lang="en-US" altLang="ja-JP" sz="900" b="1" dirty="0">
                  <a:effectLst/>
                  <a:latin typeface="Calibri" panose="020F0502020204030204" pitchFamily="34" charset="0"/>
                  <a:ea typeface="NSimSun" panose="02010609030101010101" pitchFamily="49" charset="-122"/>
                </a:rPr>
                <a:t>~ 170mm</a:t>
              </a:r>
              <a:endParaRPr kumimoji="1" lang="en-US" altLang="ja-JP" sz="900" b="1" dirty="0">
                <a:effectLst/>
                <a:latin typeface="Calibri" panose="020F0502020204030204" pitchFamily="34" charset="0"/>
                <a:ea typeface="NSimSun" panose="02010609030101010101" pitchFamily="49" charset="-122"/>
              </a:endParaRPr>
            </a:p>
          </p:txBody>
        </p:sp>
        <p:grpSp>
          <p:nvGrpSpPr>
            <p:cNvPr id="11" name="グループ化 10"/>
            <p:cNvGrpSpPr/>
            <p:nvPr/>
          </p:nvGrpSpPr>
          <p:grpSpPr>
            <a:xfrm>
              <a:off x="388585" y="1621331"/>
              <a:ext cx="4460543" cy="1957310"/>
              <a:chOff x="388585" y="1621331"/>
              <a:chExt cx="4460543" cy="1957310"/>
            </a:xfrm>
          </p:grpSpPr>
          <p:sp>
            <p:nvSpPr>
              <p:cNvPr id="20" name="テキスト ボックス 19"/>
              <p:cNvSpPr txBox="1"/>
              <p:nvPr/>
            </p:nvSpPr>
            <p:spPr>
              <a:xfrm>
                <a:off x="3870477" y="2794855"/>
                <a:ext cx="9786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 smtClean="0">
                    <a:effectLst/>
                    <a:latin typeface="Calibri" panose="020F0502020204030204" pitchFamily="34" charset="0"/>
                    <a:ea typeface="NSimSun" panose="02010609030101010101" pitchFamily="49" charset="-122"/>
                  </a:rPr>
                  <a:t>40x zoom</a:t>
                </a:r>
                <a:endParaRPr kumimoji="1" lang="ja-JP" altLang="en-US" b="1" dirty="0">
                  <a:effectLst/>
                  <a:latin typeface="Calibri" panose="020F0502020204030204" pitchFamily="34" charset="0"/>
                  <a:ea typeface="NSimSun" panose="02010609030101010101" pitchFamily="49" charset="-122"/>
                </a:endParaRPr>
              </a:p>
            </p:txBody>
          </p:sp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3949" y="1621331"/>
                <a:ext cx="2145692" cy="11768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44" name="直線コネクタ 43"/>
              <p:cNvCxnSpPr/>
              <p:nvPr/>
            </p:nvCxnSpPr>
            <p:spPr>
              <a:xfrm>
                <a:off x="2013949" y="2798135"/>
                <a:ext cx="354100" cy="708961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/>
              <p:cNvCxnSpPr/>
              <p:nvPr/>
            </p:nvCxnSpPr>
            <p:spPr>
              <a:xfrm flipH="1">
                <a:off x="2485945" y="2798134"/>
                <a:ext cx="1654388" cy="708962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正方形/長方形 17"/>
              <p:cNvSpPr/>
              <p:nvPr/>
            </p:nvSpPr>
            <p:spPr>
              <a:xfrm>
                <a:off x="2368049" y="3484399"/>
                <a:ext cx="143367" cy="9424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388585" y="1959018"/>
                <a:ext cx="171388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b="1" u="sng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NSimSun" panose="02010609030101010101" pitchFamily="49" charset="-122"/>
                  </a:rPr>
                  <a:t>Wide view angle</a:t>
                </a:r>
                <a:endParaRPr kumimoji="1" lang="en-US" altLang="ja-JP" sz="1200" b="1" u="sng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NSimSun" panose="02010609030101010101" pitchFamily="49" charset="-122"/>
                </a:endParaRPr>
              </a:p>
              <a:p>
                <a:r>
                  <a:rPr lang="en-US" altLang="ja-JP" sz="900" b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NSimSun" panose="02010609030101010101" pitchFamily="49" charset="-122"/>
                  </a:rPr>
                  <a:t>H:  </a:t>
                </a:r>
                <a:r>
                  <a:rPr lang="en-US" altLang="ja-JP" sz="900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NSimSun" panose="02010609030101010101" pitchFamily="49" charset="-122"/>
                  </a:rPr>
                  <a:t>1.9° </a:t>
                </a:r>
                <a:r>
                  <a:rPr lang="en-US" altLang="ja-JP" sz="900" b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NSimSun" panose="02010609030101010101" pitchFamily="49" charset="-122"/>
                  </a:rPr>
                  <a:t>(TELE) -  </a:t>
                </a:r>
                <a:r>
                  <a:rPr lang="en-US" altLang="ja-JP" sz="900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NSimSun" panose="02010609030101010101" pitchFamily="49" charset="-122"/>
                  </a:rPr>
                  <a:t>66° </a:t>
                </a:r>
                <a:r>
                  <a:rPr lang="en-US" altLang="ja-JP" sz="900" b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NSimSun" panose="02010609030101010101" pitchFamily="49" charset="-122"/>
                  </a:rPr>
                  <a:t>(WIDE</a:t>
                </a:r>
                <a:r>
                  <a:rPr lang="en-US" altLang="ja-JP" sz="900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NSimSun" panose="02010609030101010101" pitchFamily="49" charset="-122"/>
                  </a:rPr>
                  <a:t>)</a:t>
                </a:r>
              </a:p>
              <a:p>
                <a:r>
                  <a:rPr lang="en-US" altLang="ja-JP" sz="900" b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NSimSun" panose="02010609030101010101" pitchFamily="49" charset="-122"/>
                  </a:rPr>
                  <a:t>V:  1.1° (TELE) -  39° (WIDE)</a:t>
                </a:r>
                <a:endParaRPr kumimoji="1" lang="ja-JP" altLang="en-US" sz="9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NSimSun" panose="02010609030101010101" pitchFamily="49" charset="-122"/>
                </a:endParaRPr>
              </a:p>
            </p:txBody>
          </p:sp>
        </p:grpSp>
      </p:grpSp>
      <p:grpSp>
        <p:nvGrpSpPr>
          <p:cNvPr id="13" name="グループ化 12"/>
          <p:cNvGrpSpPr/>
          <p:nvPr/>
        </p:nvGrpSpPr>
        <p:grpSpPr>
          <a:xfrm>
            <a:off x="4615653" y="1581352"/>
            <a:ext cx="4556587" cy="2142777"/>
            <a:chOff x="4615653" y="1581352"/>
            <a:chExt cx="4556587" cy="214277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1851" y="1621331"/>
              <a:ext cx="2196580" cy="1176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テキスト ボックス 41"/>
            <p:cNvSpPr txBox="1"/>
            <p:nvPr/>
          </p:nvSpPr>
          <p:spPr>
            <a:xfrm>
              <a:off x="8193589" y="2794855"/>
              <a:ext cx="9786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effectLst/>
                  <a:latin typeface="Calibri" panose="020F0502020204030204" pitchFamily="34" charset="0"/>
                  <a:ea typeface="NSimSun" panose="02010609030101010101" pitchFamily="49" charset="-122"/>
                </a:rPr>
                <a:t>21x zoom</a:t>
              </a:r>
              <a:endParaRPr kumimoji="1" lang="ja-JP" altLang="en-US" b="1" dirty="0">
                <a:effectLst/>
                <a:latin typeface="Calibri" panose="020F0502020204030204" pitchFamily="34" charset="0"/>
                <a:ea typeface="NSimSun" panose="02010609030101010101" pitchFamily="49" charset="-122"/>
              </a:endParaRPr>
            </a:p>
          </p:txBody>
        </p:sp>
        <p:cxnSp>
          <p:nvCxnSpPr>
            <p:cNvPr id="47" name="直線コネクタ 46"/>
            <p:cNvCxnSpPr/>
            <p:nvPr/>
          </p:nvCxnSpPr>
          <p:spPr>
            <a:xfrm flipH="1">
              <a:off x="6635176" y="2798135"/>
              <a:ext cx="1815098" cy="833994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>
              <a:endCxn id="52" idx="1"/>
            </p:cNvCxnSpPr>
            <p:nvPr/>
          </p:nvCxnSpPr>
          <p:spPr>
            <a:xfrm>
              <a:off x="6271851" y="2798134"/>
              <a:ext cx="259452" cy="878874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正方形/長方形 51"/>
            <p:cNvSpPr/>
            <p:nvPr/>
          </p:nvSpPr>
          <p:spPr>
            <a:xfrm>
              <a:off x="6531303" y="3629887"/>
              <a:ext cx="143367" cy="94242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615653" y="1959018"/>
              <a:ext cx="171388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b="1" u="sng" dirty="0" smtClean="0">
                  <a:effectLst/>
                  <a:latin typeface="Calibri" panose="020F0502020204030204" pitchFamily="34" charset="0"/>
                  <a:ea typeface="NSimSun" panose="02010609030101010101" pitchFamily="49" charset="-122"/>
                </a:rPr>
                <a:t>Wide view angle</a:t>
              </a:r>
              <a:endParaRPr kumimoji="1" lang="en-US" altLang="ja-JP" sz="1200" b="1" u="sng" dirty="0">
                <a:effectLst/>
                <a:latin typeface="Calibri" panose="020F0502020204030204" pitchFamily="34" charset="0"/>
                <a:ea typeface="NSimSun" panose="02010609030101010101" pitchFamily="49" charset="-122"/>
              </a:endParaRPr>
            </a:p>
            <a:p>
              <a:r>
                <a:rPr lang="en-US" altLang="ja-JP" sz="900" b="1" dirty="0">
                  <a:effectLst/>
                  <a:latin typeface="Calibri" panose="020F0502020204030204" pitchFamily="34" charset="0"/>
                  <a:ea typeface="NSimSun" panose="02010609030101010101" pitchFamily="49" charset="-122"/>
                </a:rPr>
                <a:t>H:  3.5° (TELE) -  74° (WIDE</a:t>
              </a:r>
              <a:r>
                <a:rPr lang="en-US" altLang="ja-JP" sz="900" b="1" dirty="0" smtClean="0">
                  <a:effectLst/>
                  <a:latin typeface="Calibri" panose="020F0502020204030204" pitchFamily="34" charset="0"/>
                  <a:ea typeface="NSimSun" panose="02010609030101010101" pitchFamily="49" charset="-122"/>
                </a:rPr>
                <a:t>)</a:t>
              </a:r>
            </a:p>
            <a:p>
              <a:r>
                <a:rPr lang="en-US" altLang="ja-JP" sz="900" b="1" dirty="0">
                  <a:effectLst/>
                  <a:latin typeface="Calibri" panose="020F0502020204030204" pitchFamily="34" charset="0"/>
                  <a:ea typeface="NSimSun" panose="02010609030101010101" pitchFamily="49" charset="-122"/>
                </a:rPr>
                <a:t>V:  </a:t>
              </a:r>
              <a:r>
                <a:rPr lang="en-US" altLang="ja-JP" sz="900" b="1" dirty="0" smtClean="0">
                  <a:effectLst/>
                  <a:latin typeface="Calibri" panose="020F0502020204030204" pitchFamily="34" charset="0"/>
                  <a:ea typeface="NSimSun" panose="02010609030101010101" pitchFamily="49" charset="-122"/>
                </a:rPr>
                <a:t>2.0° </a:t>
              </a:r>
              <a:r>
                <a:rPr lang="en-US" altLang="ja-JP" sz="900" b="1" dirty="0">
                  <a:effectLst/>
                  <a:latin typeface="Calibri" panose="020F0502020204030204" pitchFamily="34" charset="0"/>
                  <a:ea typeface="NSimSun" panose="02010609030101010101" pitchFamily="49" charset="-122"/>
                </a:rPr>
                <a:t>(TELE) -  </a:t>
              </a:r>
              <a:r>
                <a:rPr lang="en-US" altLang="ja-JP" sz="900" b="1" dirty="0" smtClean="0">
                  <a:effectLst/>
                  <a:latin typeface="Calibri" panose="020F0502020204030204" pitchFamily="34" charset="0"/>
                  <a:ea typeface="NSimSun" panose="02010609030101010101" pitchFamily="49" charset="-122"/>
                </a:rPr>
                <a:t>42° </a:t>
              </a:r>
              <a:r>
                <a:rPr lang="en-US" altLang="ja-JP" sz="900" b="1" dirty="0">
                  <a:effectLst/>
                  <a:latin typeface="Calibri" panose="020F0502020204030204" pitchFamily="34" charset="0"/>
                  <a:ea typeface="NSimSun" panose="02010609030101010101" pitchFamily="49" charset="-122"/>
                </a:rPr>
                <a:t>(WIDE)</a:t>
              </a:r>
              <a:endParaRPr kumimoji="1" lang="ja-JP" altLang="en-US" sz="900" b="1" dirty="0">
                <a:effectLst/>
                <a:latin typeface="Calibri" panose="020F0502020204030204" pitchFamily="34" charset="0"/>
                <a:ea typeface="NSimSun" panose="02010609030101010101" pitchFamily="49" charset="-122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4615653" y="1581352"/>
              <a:ext cx="171388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NSimSun" panose="02010609030101010101" pitchFamily="49" charset="-122"/>
                </a:rPr>
                <a:t>High zoom lens</a:t>
              </a:r>
            </a:p>
            <a:p>
              <a:r>
                <a:rPr lang="en-US" altLang="ja-JP" sz="9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NSimSun" panose="02010609030101010101" pitchFamily="49" charset="-122"/>
                </a:rPr>
                <a:t>Focal Length 4.0 </a:t>
              </a:r>
              <a:r>
                <a:rPr lang="en-US" altLang="ja-JP" sz="9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NSimSun" panose="02010609030101010101" pitchFamily="49" charset="-122"/>
                </a:rPr>
                <a:t>~ </a:t>
              </a:r>
              <a:r>
                <a:rPr lang="en-US" altLang="ja-JP" sz="9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NSimSun" panose="02010609030101010101" pitchFamily="49" charset="-122"/>
                </a:rPr>
                <a:t>84.6mm</a:t>
              </a:r>
              <a:endParaRPr kumimoji="1" lang="en-US" altLang="ja-JP" sz="9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32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236949" y="812621"/>
            <a:ext cx="8772905" cy="338151"/>
            <a:chOff x="236949" y="812621"/>
            <a:chExt cx="8772905" cy="338151"/>
          </a:xfrm>
        </p:grpSpPr>
        <p:sp>
          <p:nvSpPr>
            <p:cNvPr id="30" name="正方形/長方形 29"/>
            <p:cNvSpPr/>
            <p:nvPr/>
          </p:nvSpPr>
          <p:spPr>
            <a:xfrm>
              <a:off x="236949" y="856470"/>
              <a:ext cx="8772905" cy="294302"/>
            </a:xfrm>
            <a:prstGeom prst="rect">
              <a:avLst/>
            </a:prstGeom>
            <a:noFill/>
          </p:spPr>
          <p:txBody>
            <a:bodyPr wrap="square" lIns="0" tIns="36000" rIns="0" bIns="36000">
              <a:spAutoFit/>
            </a:bodyPr>
            <a:lstStyle/>
            <a:p>
              <a:pPr marL="342900" indent="-342900" algn="l">
                <a:lnSpc>
                  <a:spcPts val="1600"/>
                </a:lnSpc>
                <a:buFont typeface="Wingdings" panose="05000000000000000000" pitchFamily="2" charset="2"/>
                <a:buChar char="ü"/>
              </a:pPr>
              <a:r>
                <a:rPr lang="fr-FR" altLang="ja-JP" sz="2000" b="1" u="sng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 </a:t>
              </a:r>
              <a:r>
                <a:rPr lang="en-US" altLang="ja-JP" sz="2000" b="1" u="sng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sensitivity with color night vision </a:t>
              </a:r>
              <a:endParaRPr lang="fr-FR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275" y="812621"/>
              <a:ext cx="334963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 descr="\\PC-20130708022\data\動画データ\20170718_x21_x40大ホール\低照度画像\x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756" y="1957393"/>
            <a:ext cx="3900878" cy="221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PC-20130708022\data\動画データ\20170718_x21_x40大ホール\低照度画像\588A_hig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1" y="1957394"/>
            <a:ext cx="3900876" cy="22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/>
          <p:cNvGrpSpPr/>
          <p:nvPr/>
        </p:nvGrpSpPr>
        <p:grpSpPr>
          <a:xfrm>
            <a:off x="528073" y="1132147"/>
            <a:ext cx="8542682" cy="756528"/>
            <a:chOff x="528073" y="1132147"/>
            <a:chExt cx="8542682" cy="756528"/>
          </a:xfrm>
        </p:grpSpPr>
        <p:sp>
          <p:nvSpPr>
            <p:cNvPr id="25" name="正方形/長方形 24"/>
            <p:cNvSpPr/>
            <p:nvPr/>
          </p:nvSpPr>
          <p:spPr>
            <a:xfrm>
              <a:off x="528073" y="1132147"/>
              <a:ext cx="81194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8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It shows clear color images in low light condition at nigh time.</a:t>
              </a: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588976" y="1427020"/>
              <a:ext cx="8481779" cy="461655"/>
            </a:xfrm>
            <a:prstGeom prst="rect">
              <a:avLst/>
            </a:prstGeom>
          </p:spPr>
          <p:txBody>
            <a:bodyPr wrap="square" lIns="91429" tIns="45715" rIns="91429" bIns="45715">
              <a:spAutoFit/>
            </a:bodyPr>
            <a:lstStyle/>
            <a:p>
              <a:pPr algn="l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Panasonic new night view enhancer technology changes your 1/3 inch sensor camera into a outstanding low light performance camera to provide you TRUE color information under very low lighting conditions. </a:t>
              </a:r>
            </a:p>
          </p:txBody>
        </p:sp>
      </p:grp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66748" y="4249445"/>
            <a:ext cx="2469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effectLst/>
                <a:latin typeface="Calibri" panose="020F0502020204030204" pitchFamily="34" charset="0"/>
                <a:ea typeface="NSimSun" panose="02010609030101010101" pitchFamily="49" charset="-122"/>
              </a:rPr>
              <a:t>Illumination :  0.3 lx</a:t>
            </a:r>
            <a:endParaRPr kumimoji="1" lang="ja-JP" altLang="en-US" sz="1200" b="1" dirty="0">
              <a:effectLst/>
              <a:latin typeface="Calibri" panose="020F0502020204030204" pitchFamily="34" charset="0"/>
              <a:ea typeface="NSimSun" panose="02010609030101010101" pitchFamily="49" charset="-122"/>
            </a:endParaRPr>
          </a:p>
        </p:txBody>
      </p:sp>
      <p:sp>
        <p:nvSpPr>
          <p:cNvPr id="1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4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16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49" y="856470"/>
            <a:ext cx="8772905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fr-FR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super </a:t>
            </a:r>
            <a:r>
              <a:rPr lang="fr-FR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 144dB </a:t>
            </a:r>
            <a:endParaRPr lang="fr-FR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28073" y="1132147"/>
            <a:ext cx="8119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8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Both bright and dark area are visible by extreme super dynamic function.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3556668" y="1442562"/>
            <a:ext cx="2887230" cy="2317099"/>
            <a:chOff x="3556668" y="1442562"/>
            <a:chExt cx="2887230" cy="2317099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4355311" y="1442562"/>
              <a:ext cx="14562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ja-JP" sz="10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Super Dynamic : OFF</a:t>
              </a:r>
              <a:endParaRPr kumimoji="1" lang="ja-JP" altLang="en-US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grpSp>
          <p:nvGrpSpPr>
            <p:cNvPr id="6" name="グループ化 5"/>
            <p:cNvGrpSpPr/>
            <p:nvPr/>
          </p:nvGrpSpPr>
          <p:grpSpPr>
            <a:xfrm>
              <a:off x="3556668" y="1523598"/>
              <a:ext cx="2887230" cy="2236063"/>
              <a:chOff x="3556668" y="1523598"/>
              <a:chExt cx="2887230" cy="2236063"/>
            </a:xfrm>
          </p:grpSpPr>
          <p:grpSp>
            <p:nvGrpSpPr>
              <p:cNvPr id="2" name="グループ化 1"/>
              <p:cNvGrpSpPr/>
              <p:nvPr/>
            </p:nvGrpSpPr>
            <p:grpSpPr>
              <a:xfrm>
                <a:off x="3556668" y="1523598"/>
                <a:ext cx="2887230" cy="1683924"/>
                <a:chOff x="3556668" y="1523598"/>
                <a:chExt cx="2887230" cy="1683924"/>
              </a:xfrm>
            </p:grpSpPr>
            <p:pic>
              <p:nvPicPr>
                <p:cNvPr id="4099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56668" y="1644570"/>
                  <a:ext cx="2887230" cy="15629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" name="円/楕円 2"/>
                <p:cNvSpPr/>
                <p:nvPr/>
              </p:nvSpPr>
              <p:spPr>
                <a:xfrm>
                  <a:off x="5000283" y="1644570"/>
                  <a:ext cx="722657" cy="682487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8" name="円/楕円 17"/>
                <p:cNvSpPr/>
                <p:nvPr/>
              </p:nvSpPr>
              <p:spPr>
                <a:xfrm>
                  <a:off x="3611392" y="1523598"/>
                  <a:ext cx="743919" cy="710415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cxnSp>
              <p:nvCxnSpPr>
                <p:cNvPr id="21" name="直線矢印コネクタ 20"/>
                <p:cNvCxnSpPr/>
                <p:nvPr/>
              </p:nvCxnSpPr>
              <p:spPr>
                <a:xfrm flipH="1">
                  <a:off x="5587139" y="1878806"/>
                  <a:ext cx="856759" cy="4919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prstDash val="sysDash"/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" name="直線矢印コネクタ 7"/>
              <p:cNvCxnSpPr/>
              <p:nvPr/>
            </p:nvCxnSpPr>
            <p:spPr>
              <a:xfrm flipV="1">
                <a:off x="3783935" y="2164771"/>
                <a:ext cx="93252" cy="159489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グループ化 8"/>
          <p:cNvGrpSpPr/>
          <p:nvPr/>
        </p:nvGrpSpPr>
        <p:grpSpPr>
          <a:xfrm>
            <a:off x="3783935" y="1644570"/>
            <a:ext cx="5457555" cy="3019226"/>
            <a:chOff x="3783935" y="1644570"/>
            <a:chExt cx="5457555" cy="3019226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7787748" y="2839106"/>
              <a:ext cx="12682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ja-JP" sz="10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Super Dynamic : ON</a:t>
              </a:r>
              <a:endParaRPr kumimoji="1" lang="ja-JP" altLang="en-US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grpSp>
          <p:nvGrpSpPr>
            <p:cNvPr id="5" name="グループ化 4"/>
            <p:cNvGrpSpPr/>
            <p:nvPr/>
          </p:nvGrpSpPr>
          <p:grpSpPr>
            <a:xfrm>
              <a:off x="3783935" y="1644570"/>
              <a:ext cx="5457555" cy="3019226"/>
              <a:chOff x="3783935" y="1644570"/>
              <a:chExt cx="5457555" cy="3019226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7875" y="3045188"/>
                <a:ext cx="2921001" cy="16186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円/楕円 16"/>
              <p:cNvSpPr/>
              <p:nvPr/>
            </p:nvSpPr>
            <p:spPr>
              <a:xfrm>
                <a:off x="7539925" y="3207522"/>
                <a:ext cx="831976" cy="796537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9" name="円/楕円 18"/>
              <p:cNvSpPr/>
              <p:nvPr/>
            </p:nvSpPr>
            <p:spPr>
              <a:xfrm>
                <a:off x="6243638" y="3106340"/>
                <a:ext cx="748380" cy="691671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26" name="直線矢印コネクタ 25"/>
              <p:cNvCxnSpPr>
                <a:endCxn id="19" idx="3"/>
              </p:cNvCxnSpPr>
              <p:nvPr/>
            </p:nvCxnSpPr>
            <p:spPr>
              <a:xfrm flipV="1">
                <a:off x="3783935" y="3696718"/>
                <a:ext cx="2569301" cy="62943"/>
              </a:xfrm>
              <a:prstGeom prst="straightConnector1">
                <a:avLst/>
              </a:prstGeom>
              <a:ln w="28575">
                <a:prstDash val="sysDash"/>
                <a:tailEnd type="arrow"/>
              </a:ln>
              <a:effectLst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3" name="直線矢印コネクタ 32"/>
              <p:cNvCxnSpPr/>
              <p:nvPr/>
            </p:nvCxnSpPr>
            <p:spPr>
              <a:xfrm>
                <a:off x="7245458" y="2308895"/>
                <a:ext cx="597236" cy="89862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テキスト ボックス 34"/>
              <p:cNvSpPr txBox="1"/>
              <p:nvPr/>
            </p:nvSpPr>
            <p:spPr>
              <a:xfrm>
                <a:off x="3830561" y="3890917"/>
                <a:ext cx="20768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ja-JP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</a:rPr>
                  <a:t>Bright area is more clear</a:t>
                </a:r>
                <a:endParaRPr kumimoji="1" lang="ja-JP" altLang="en-US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6443898" y="1644570"/>
                <a:ext cx="279759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ja-JP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</a:rPr>
                  <a:t>Combine face detection and super dynamic technology to visible the face at dark area</a:t>
                </a:r>
                <a:endParaRPr kumimoji="1" lang="ja-JP" altLang="en-US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19" y="1688783"/>
            <a:ext cx="2834757" cy="131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テキスト ボックス 30"/>
          <p:cNvSpPr txBox="1"/>
          <p:nvPr/>
        </p:nvSpPr>
        <p:spPr>
          <a:xfrm>
            <a:off x="1091664" y="1460987"/>
            <a:ext cx="1456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Super Dynamic : OFF</a:t>
            </a:r>
            <a:endParaRPr kumimoji="1"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400449" y="3106340"/>
            <a:ext cx="2834757" cy="1557456"/>
            <a:chOff x="400449" y="3106340"/>
            <a:chExt cx="2834757" cy="1557456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449" y="3335689"/>
              <a:ext cx="2834757" cy="1328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テキスト ボックス 31"/>
            <p:cNvSpPr txBox="1"/>
            <p:nvPr/>
          </p:nvSpPr>
          <p:spPr>
            <a:xfrm>
              <a:off x="1091664" y="3106340"/>
              <a:ext cx="12682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ja-JP" sz="10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Super Dynamic : ON</a:t>
              </a:r>
              <a:endParaRPr kumimoji="1" lang="ja-JP" altLang="en-US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10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49" y="856470"/>
            <a:ext cx="2449101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fr-FR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Intelligent Auto</a:t>
            </a:r>
            <a:endParaRPr lang="fr-FR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28073" y="1132147"/>
            <a:ext cx="81194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Automatically optimizes camera parameters for best tuned image for various scenes, using techniques like Full Auto Shutter &amp; Iris control, Backlit compensation , auto image stabilization.</a:t>
            </a:r>
          </a:p>
          <a:p>
            <a:pPr algn="l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also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detect characteristics and movement within the scene to optimize camera settings to provide best fit picture quality.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338" y="791720"/>
            <a:ext cx="398455" cy="29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81" y="2339269"/>
            <a:ext cx="4603823" cy="13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4923867" y="3257557"/>
            <a:ext cx="3923360" cy="1340704"/>
            <a:chOff x="4759555" y="3078957"/>
            <a:chExt cx="3923360" cy="134070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9555" y="3078957"/>
              <a:ext cx="3923360" cy="1075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998" y="3764757"/>
              <a:ext cx="2430473" cy="654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テキスト ボックス 11"/>
          <p:cNvSpPr txBox="1"/>
          <p:nvPr/>
        </p:nvSpPr>
        <p:spPr>
          <a:xfrm>
            <a:off x="3750468" y="2088437"/>
            <a:ext cx="492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ON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53332" y="2934680"/>
            <a:ext cx="492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ON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753100" y="2934679"/>
            <a:ext cx="492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OFF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90675" y="2086254"/>
            <a:ext cx="492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OFF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7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6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59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464" y="2864092"/>
            <a:ext cx="3904680" cy="153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Compression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正方形/長方形 4"/>
          <p:cNvSpPr>
            <a:spLocks noChangeArrowheads="1"/>
          </p:cNvSpPr>
          <p:nvPr/>
        </p:nvSpPr>
        <p:spPr bwMode="auto">
          <a:xfrm>
            <a:off x="105016" y="741388"/>
            <a:ext cx="5467108" cy="170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600" b="1" dirty="0" smtClean="0"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Smart coding Technology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With </a:t>
            </a:r>
            <a:r>
              <a:rPr kumimoji="0"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the latest bitrate reducing technology, GOP control, Auto-VIQS, </a:t>
            </a:r>
            <a:r>
              <a:rPr kumimoji="0"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Smart face coding</a:t>
            </a:r>
            <a:r>
              <a:rPr kumimoji="0"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, these cameras save the network bandwidth and the recorder disk </a:t>
            </a:r>
            <a:r>
              <a:rPr kumimoji="0"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space.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</a:rPr>
              <a:t> </a:t>
            </a:r>
          </a:p>
          <a:p>
            <a:pPr lvl="0" eaLnBrk="1" hangingPunct="1">
              <a:spcBef>
                <a:spcPts val="400"/>
              </a:spcBef>
              <a:buNone/>
            </a:pP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cameras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reduce the amount of data by up to approx.</a:t>
            </a:r>
            <a:r>
              <a:rPr lang="en-US" altLang="ja-JP" sz="1200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2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95% for still scene and up to approx. 80% for moving scene</a:t>
            </a:r>
            <a:r>
              <a:rPr lang="en-US" altLang="ja-JP" sz="1200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compared with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normal H.264 codec.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comparing with Panasonic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H.264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camera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WV-SPN531, SPN631 etc) , the amount of data  is reduced by </a:t>
            </a:r>
            <a:r>
              <a:rPr lang="en-US" altLang="ja-JP" sz="12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approx. 70% for moving scene and up to approx. 90% for still scene</a:t>
            </a:r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ja-JP" altLang="en-US" sz="12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graphicFrame>
        <p:nvGraphicFramePr>
          <p:cNvPr id="24" name="表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420333"/>
              </p:ext>
            </p:extLst>
          </p:nvPr>
        </p:nvGraphicFramePr>
        <p:xfrm>
          <a:off x="1377391" y="2838859"/>
          <a:ext cx="3801034" cy="646898"/>
        </p:xfrm>
        <a:graphic>
          <a:graphicData uri="http://schemas.openxmlformats.org/drawingml/2006/table">
            <a:tbl>
              <a:tblPr firstRow="1" bandRow="1"/>
              <a:tblGrid>
                <a:gridCol w="1452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2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57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Scene</a:t>
                      </a:r>
                      <a:endParaRPr kumimoji="1" lang="ja-JP" altLang="en-US" sz="900" b="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76" marR="91476" marT="45709" marB="4570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Without</a:t>
                      </a:r>
                      <a:r>
                        <a:rPr kumimoji="1" lang="en-US" altLang="ja-JP" sz="900" b="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GOP</a:t>
                      </a:r>
                      <a:endParaRPr kumimoji="1" lang="ja-JP" altLang="en-US" sz="900" b="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76" marR="91476" marT="45709" marB="4570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With GOP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76" marR="91476" marT="45709" marB="4570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Heavy traffic of people</a:t>
                      </a:r>
                      <a:endParaRPr kumimoji="1" lang="ja-JP" altLang="ja-JP" sz="9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1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kumimoji="1" lang="ja-JP" altLang="en-US" sz="900" b="1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1" lang="en-US" altLang="ja-JP" sz="900" b="1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Mbps</a:t>
                      </a:r>
                      <a:endParaRPr kumimoji="1" lang="ja-JP" altLang="en-US" sz="9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1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 Mbps</a:t>
                      </a:r>
                      <a:endParaRPr kumimoji="1" lang="ja-JP" altLang="en-US" sz="9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Minimal traffic of people</a:t>
                      </a:r>
                      <a:endParaRPr kumimoji="1" lang="en-US" altLang="ja-JP" sz="900" b="1" dirty="0" smtClean="0"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1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Mbps</a:t>
                      </a:r>
                      <a:endParaRPr kumimoji="1" lang="ja-JP" altLang="en-US" sz="9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Mbps(-50</a:t>
                      </a:r>
                      <a:r>
                        <a:rPr kumimoji="1" lang="ja-JP" altLang="en-US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 - 60</a:t>
                      </a:r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テキスト ボックス 2"/>
          <p:cNvSpPr txBox="1">
            <a:spLocks noChangeAspect="1" noChangeArrowheads="1"/>
          </p:cNvSpPr>
          <p:nvPr/>
        </p:nvSpPr>
        <p:spPr bwMode="auto">
          <a:xfrm>
            <a:off x="5725711" y="2249149"/>
            <a:ext cx="16333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7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people are walking, I-frame is inserted at regular intervals as usual.</a:t>
            </a:r>
            <a:endParaRPr lang="ja-JP" altLang="en-US" sz="700" b="1" dirty="0">
              <a:effectLst/>
              <a:latin typeface="Calibri" panose="020F0502020204030204" pitchFamily="34" charset="0"/>
              <a:ea typeface="ＭＳ Ｐゴシック"/>
              <a:cs typeface="Tahoma" panose="020B0604030504040204" pitchFamily="34" charset="0"/>
            </a:endParaRPr>
          </a:p>
        </p:txBody>
      </p:sp>
      <p:sp>
        <p:nvSpPr>
          <p:cNvPr id="26" name="テキスト ボックス 10"/>
          <p:cNvSpPr txBox="1">
            <a:spLocks noChangeAspect="1" noChangeArrowheads="1"/>
          </p:cNvSpPr>
          <p:nvPr/>
        </p:nvSpPr>
        <p:spPr bwMode="auto">
          <a:xfrm>
            <a:off x="7352994" y="2249149"/>
            <a:ext cx="17910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7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there is no person walking</a:t>
            </a:r>
            <a:r>
              <a:rPr lang="en-US" altLang="ja-JP" sz="7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br>
              <a:rPr lang="en-US" altLang="ja-JP" sz="7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ja-JP" sz="7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7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I-frames are thinned down to reduce the amount of data.</a:t>
            </a:r>
            <a:endParaRPr lang="ja-JP" altLang="en-US" sz="700" b="1" dirty="0">
              <a:effectLst/>
              <a:latin typeface="Calibri" panose="020F0502020204030204" pitchFamily="34" charset="0"/>
              <a:ea typeface="ＭＳ Ｐゴシック"/>
              <a:cs typeface="Tahoma" panose="020B0604030504040204" pitchFamily="34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876479" y="4395553"/>
            <a:ext cx="1333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*Simulated image</a:t>
            </a:r>
            <a:endParaRPr lang="en-US" altLang="ja-JP" sz="1000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05016" y="3649675"/>
            <a:ext cx="542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b="1" u="sng" kern="0" spc="-150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  - VIQS </a:t>
            </a:r>
            <a:r>
              <a:rPr lang="en-US" altLang="ja-JP" sz="1200" kern="0" spc="-150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automatically determine areas with and without motion and reduce the data volume of those without motion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defRPr/>
            </a:pP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can also detect faces and keep the area of the face at most highest picture quality to keep your most important evidence to be kept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clear, </a:t>
            </a:r>
            <a:r>
              <a:rPr lang="en-US" altLang="ja-JP" sz="1200" b="1" u="sng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Smart facial coding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12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05016" y="2571943"/>
            <a:ext cx="5238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b="1" u="sng" kern="0" spc="-150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GOP  control</a:t>
            </a:r>
            <a:r>
              <a:rPr lang="en-US" altLang="ja-JP" sz="1100" b="1" u="sng" kern="0" spc="-150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100" kern="0" spc="-150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reduces encoding data by using p-frame in place of i-frame when no motion is detected.</a:t>
            </a:r>
            <a:endParaRPr lang="en-US" altLang="ja-JP" sz="1200" kern="0" spc="-150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439037" y="3054299"/>
            <a:ext cx="84164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9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Keep</a:t>
            </a:r>
            <a:r>
              <a:rPr lang="en-US" altLang="ja-JP" sz="9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9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</a:t>
            </a:r>
          </a:p>
          <a:p>
            <a:r>
              <a:rPr lang="en-US" altLang="ja-JP" sz="9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Picture </a:t>
            </a:r>
            <a:r>
              <a:rPr lang="en-US" altLang="ja-JP" sz="9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</a:t>
            </a:r>
            <a:r>
              <a:rPr lang="en-US" altLang="ja-JP" sz="9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cxnSp>
        <p:nvCxnSpPr>
          <p:cNvPr id="6" name="直線矢印コネクタ 5"/>
          <p:cNvCxnSpPr>
            <a:stCxn id="55" idx="3"/>
          </p:cNvCxnSpPr>
          <p:nvPr/>
        </p:nvCxnSpPr>
        <p:spPr>
          <a:xfrm>
            <a:off x="6280677" y="3192799"/>
            <a:ext cx="1206463" cy="76944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4" y="902614"/>
            <a:ext cx="3437729" cy="147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7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8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272" y="2481493"/>
            <a:ext cx="1445576" cy="72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Data Security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正方形/長方形 14"/>
          <p:cNvSpPr/>
          <p:nvPr/>
        </p:nvSpPr>
        <p:spPr>
          <a:xfrm>
            <a:off x="150352" y="1260678"/>
            <a:ext cx="4040648" cy="280709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 the devices from cyber attacks</a:t>
            </a:r>
            <a:endParaRPr lang="en-US" altLang="ja-JP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正方形/長方形 14"/>
          <p:cNvSpPr/>
          <p:nvPr/>
        </p:nvSpPr>
        <p:spPr>
          <a:xfrm>
            <a:off x="205216" y="2960007"/>
            <a:ext cx="2739152" cy="48307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Prevention leakage of the data </a:t>
            </a:r>
            <a:endParaRPr lang="en-US" altLang="ja-JP" sz="1600" b="1" dirty="0" smtClean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network</a:t>
            </a:r>
            <a:endParaRPr lang="en-US" altLang="ja-JP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207834" y="1571426"/>
            <a:ext cx="246893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Eliminated vulnerability with </a:t>
            </a:r>
            <a:r>
              <a:rPr lang="en-US" altLang="ja-JP" sz="12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latest </a:t>
            </a:r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CVE* support</a:t>
            </a:r>
          </a:p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*CVE </a:t>
            </a:r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Common Vulnerabilities and Exposures. Common Vulnerabilities and Exposures is a dictionary of common </a:t>
            </a:r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names</a:t>
            </a:r>
          </a:p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(i.e., CVE Identifiers) for publicly known </a:t>
            </a:r>
            <a:endParaRPr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50351" y="3460525"/>
            <a:ext cx="2644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Realize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communication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devices by using communication encryption (SSL/TLS communication).</a:t>
            </a: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08" y="2752408"/>
            <a:ext cx="1364346" cy="129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56" y="2512443"/>
            <a:ext cx="909341" cy="31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676775" y="1563887"/>
            <a:ext cx="3834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Panasonic cameras deliver the encrypted video,  and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it‘s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stored in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WJ-NX200K (Panasonic recorder). </a:t>
            </a:r>
          </a:p>
          <a:p>
            <a:pPr algn="l"/>
            <a:endParaRPr kumimoji="0" lang="en-US" altLang="ja-JP" sz="1200" b="1" dirty="0">
              <a:effectLst/>
              <a:latin typeface="Calibri" panose="020F0502020204030204" pitchFamily="34" charset="0"/>
              <a:cs typeface="Tahoma" pitchFamily="34" charset="0"/>
              <a:sym typeface="Lucida Grande"/>
            </a:endParaRPr>
          </a:p>
          <a:p>
            <a:pPr algn="l"/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The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data can be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password-protected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and alteration detection helps ensure credibility of data.  </a:t>
            </a:r>
          </a:p>
        </p:txBody>
      </p:sp>
      <p:sp>
        <p:nvSpPr>
          <p:cNvPr id="40" name="正方形/長方形 14"/>
          <p:cNvSpPr/>
          <p:nvPr/>
        </p:nvSpPr>
        <p:spPr>
          <a:xfrm>
            <a:off x="4581830" y="1273648"/>
            <a:ext cx="3597855" cy="280709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Prevention leakage of the video</a:t>
            </a:r>
            <a:endParaRPr lang="en-US" altLang="ja-JP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4676772" y="2563478"/>
            <a:ext cx="26670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 and video are encrypted by the module meet </a:t>
            </a:r>
            <a:r>
              <a:rPr lang="en-US" altLang="ja-JP" sz="1200" b="1" u="sng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FIPS140-2 level 1 CAVP*</a:t>
            </a:r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Panasonic </a:t>
            </a:r>
            <a:r>
              <a:rPr kumimoji="1" lang="en-US" altLang="ja-JP" sz="12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fully protect the </a:t>
            </a: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 and the video on the End-to-End System.</a:t>
            </a:r>
            <a:endParaRPr kumimoji="1" lang="en-US" altLang="ja-JP" sz="18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r"/>
            <a:r>
              <a:rPr lang="en-US" altLang="ja-JP" sz="105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n-US" altLang="ja-JP" sz="105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Evaluated by WV-TW370P</a:t>
            </a:r>
            <a:endParaRPr kumimoji="1" lang="en-US" altLang="ja-JP" sz="105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144" y="998222"/>
            <a:ext cx="1219671" cy="115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42" y="3484213"/>
            <a:ext cx="1123961" cy="106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正方形/長方形 44"/>
          <p:cNvSpPr/>
          <p:nvPr/>
        </p:nvSpPr>
        <p:spPr>
          <a:xfrm>
            <a:off x="5577059" y="4390625"/>
            <a:ext cx="3566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using hash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value, can detect Video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alteration.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543" y="3519768"/>
            <a:ext cx="966293" cy="65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5448133" y="1936186"/>
            <a:ext cx="30909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*When using this function, you need optional licenses.</a:t>
            </a:r>
            <a:endParaRPr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36368" y="856470"/>
            <a:ext cx="3222782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Communication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129551" y="1518019"/>
            <a:ext cx="2065829" cy="1113678"/>
            <a:chOff x="129551" y="1518019"/>
            <a:chExt cx="2065829" cy="1113678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51" y="1518019"/>
              <a:ext cx="2065829" cy="1113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356" y="2065890"/>
              <a:ext cx="626777" cy="242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グループ化 12"/>
          <p:cNvGrpSpPr/>
          <p:nvPr/>
        </p:nvGrpSpPr>
        <p:grpSpPr>
          <a:xfrm>
            <a:off x="2731072" y="3596361"/>
            <a:ext cx="1420436" cy="899649"/>
            <a:chOff x="2731072" y="3596361"/>
            <a:chExt cx="1420436" cy="8996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072" y="3596361"/>
              <a:ext cx="1276413" cy="899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858" y="3910014"/>
              <a:ext cx="6286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グループ化 15"/>
          <p:cNvGrpSpPr/>
          <p:nvPr/>
        </p:nvGrpSpPr>
        <p:grpSpPr>
          <a:xfrm>
            <a:off x="5805936" y="3758824"/>
            <a:ext cx="1258471" cy="595658"/>
            <a:chOff x="5805936" y="3758824"/>
            <a:chExt cx="1258471" cy="59565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936" y="3798316"/>
              <a:ext cx="1149641" cy="556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052" y="3758824"/>
              <a:ext cx="889355" cy="352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8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585" y="2369555"/>
            <a:ext cx="334296" cy="40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16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Optional Intelligent VMD</a:t>
            </a:r>
            <a:endParaRPr lang="ja-JP" alt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正方形/長方形 66"/>
          <p:cNvSpPr>
            <a:spLocks noChangeArrowheads="1"/>
          </p:cNvSpPr>
          <p:nvPr/>
        </p:nvSpPr>
        <p:spPr bwMode="auto">
          <a:xfrm>
            <a:off x="74257" y="1133501"/>
            <a:ext cx="22116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Intruder detection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people or cars trespassing in restricted areas. </a:t>
            </a:r>
          </a:p>
        </p:txBody>
      </p:sp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4" y="1803320"/>
            <a:ext cx="1711179" cy="104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フローチャート : 手操作入力 1"/>
          <p:cNvSpPr>
            <a:spLocks noChangeAspect="1"/>
          </p:cNvSpPr>
          <p:nvPr/>
        </p:nvSpPr>
        <p:spPr bwMode="auto">
          <a:xfrm flipH="1" flipV="1">
            <a:off x="1685821" y="1800287"/>
            <a:ext cx="411522" cy="480841"/>
          </a:xfrm>
          <a:custGeom>
            <a:avLst/>
            <a:gdLst>
              <a:gd name="T0" fmla="*/ 65329 w 10839"/>
              <a:gd name="T1" fmla="*/ 1188700 h 11325"/>
              <a:gd name="T2" fmla="*/ 2113535 w 10839"/>
              <a:gd name="T3" fmla="*/ 0 h 11325"/>
              <a:gd name="T4" fmla="*/ 2016224 w 10839"/>
              <a:gd name="T5" fmla="*/ 2472366 h 11325"/>
              <a:gd name="T6" fmla="*/ 0 w 10839"/>
              <a:gd name="T7" fmla="*/ 2469528 h 11325"/>
              <a:gd name="T8" fmla="*/ 65329 w 10839"/>
              <a:gd name="T9" fmla="*/ 1188700 h 113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589 w 10839"/>
              <a:gd name="connsiteY0" fmla="*/ 3970 h 11325"/>
              <a:gd name="connsiteX1" fmla="*/ 10838 w 10839"/>
              <a:gd name="connsiteY1" fmla="*/ 0 h 11325"/>
              <a:gd name="connsiteX2" fmla="*/ 10339 w 10839"/>
              <a:gd name="connsiteY2" fmla="*/ 11325 h 11325"/>
              <a:gd name="connsiteX3" fmla="*/ 0 w 10839"/>
              <a:gd name="connsiteY3" fmla="*/ 11312 h 11325"/>
              <a:gd name="connsiteX4" fmla="*/ 589 w 10839"/>
              <a:gd name="connsiteY4" fmla="*/ 3970 h 1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" h="11325">
                <a:moveTo>
                  <a:pt x="589" y="3970"/>
                </a:moveTo>
                <a:cubicBezTo>
                  <a:pt x="4090" y="2155"/>
                  <a:pt x="7337" y="1815"/>
                  <a:pt x="10838" y="0"/>
                </a:cubicBezTo>
                <a:cubicBezTo>
                  <a:pt x="10867" y="3600"/>
                  <a:pt x="10310" y="7725"/>
                  <a:pt x="10339" y="11325"/>
                </a:cubicBezTo>
                <a:lnTo>
                  <a:pt x="0" y="11312"/>
                </a:lnTo>
                <a:cubicBezTo>
                  <a:pt x="30" y="9737"/>
                  <a:pt x="559" y="5545"/>
                  <a:pt x="589" y="3970"/>
                </a:cubicBezTo>
                <a:close/>
              </a:path>
            </a:pathLst>
          </a:custGeom>
          <a:solidFill>
            <a:srgbClr val="FFFF00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>
              <a:defRPr/>
            </a:pPr>
            <a:endParaRPr lang="ja-JP" altLang="en-US" sz="12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0" name="フローチャート : 手操作入力 1"/>
          <p:cNvSpPr>
            <a:spLocks noChangeAspect="1"/>
          </p:cNvSpPr>
          <p:nvPr/>
        </p:nvSpPr>
        <p:spPr bwMode="auto">
          <a:xfrm flipH="1" flipV="1">
            <a:off x="361540" y="1807248"/>
            <a:ext cx="1107187" cy="1106979"/>
          </a:xfrm>
          <a:custGeom>
            <a:avLst/>
            <a:gdLst>
              <a:gd name="T0" fmla="*/ 114986 w 10339"/>
              <a:gd name="T1" fmla="*/ 2248914 h 10801"/>
              <a:gd name="T2" fmla="*/ 4366053 w 10339"/>
              <a:gd name="T3" fmla="*/ 0 h 10801"/>
              <a:gd name="T4" fmla="*/ 4403104 w 10339"/>
              <a:gd name="T5" fmla="*/ 4278759 h 10801"/>
              <a:gd name="T6" fmla="*/ 0 w 10339"/>
              <a:gd name="T7" fmla="*/ 4273609 h 10801"/>
              <a:gd name="T8" fmla="*/ 114986 w 10339"/>
              <a:gd name="T9" fmla="*/ 2248914 h 108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90 w 10339"/>
              <a:gd name="connsiteY0" fmla="*/ 4769 h 10801"/>
              <a:gd name="connsiteX1" fmla="*/ 10252 w 10339"/>
              <a:gd name="connsiteY1" fmla="*/ 0 h 10801"/>
              <a:gd name="connsiteX2" fmla="*/ 10339 w 10339"/>
              <a:gd name="connsiteY2" fmla="*/ 10801 h 10801"/>
              <a:gd name="connsiteX3" fmla="*/ 0 w 10339"/>
              <a:gd name="connsiteY3" fmla="*/ 10788 h 10801"/>
              <a:gd name="connsiteX4" fmla="*/ 90 w 10339"/>
              <a:gd name="connsiteY4" fmla="*/ 4769 h 1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9" h="10801">
                <a:moveTo>
                  <a:pt x="90" y="4769"/>
                </a:moveTo>
                <a:cubicBezTo>
                  <a:pt x="3417" y="2877"/>
                  <a:pt x="6925" y="1892"/>
                  <a:pt x="10252" y="0"/>
                </a:cubicBezTo>
                <a:cubicBezTo>
                  <a:pt x="10281" y="3600"/>
                  <a:pt x="10310" y="7201"/>
                  <a:pt x="10339" y="10801"/>
                </a:cubicBezTo>
                <a:lnTo>
                  <a:pt x="0" y="10788"/>
                </a:lnTo>
                <a:cubicBezTo>
                  <a:pt x="30" y="9213"/>
                  <a:pt x="60" y="6344"/>
                  <a:pt x="90" y="4769"/>
                </a:cubicBezTo>
                <a:close/>
              </a:path>
            </a:pathLst>
          </a:custGeom>
          <a:solidFill>
            <a:srgbClr val="FFFF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>
              <a:defRPr/>
            </a:pPr>
            <a:endParaRPr lang="ja-JP" altLang="en-US" sz="12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1" name="正方形/長方形 70"/>
          <p:cNvSpPr>
            <a:spLocks noChangeArrowheads="1"/>
          </p:cNvSpPr>
          <p:nvPr/>
        </p:nvSpPr>
        <p:spPr bwMode="auto">
          <a:xfrm>
            <a:off x="2285899" y="1133501"/>
            <a:ext cx="22720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Loitering detection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people who has loitered for too long in the area. </a:t>
            </a:r>
          </a:p>
        </p:txBody>
      </p:sp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7" y="1793937"/>
            <a:ext cx="1813501" cy="101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正方形/長方形 72"/>
          <p:cNvSpPr>
            <a:spLocks noChangeArrowheads="1"/>
          </p:cNvSpPr>
          <p:nvPr/>
        </p:nvSpPr>
        <p:spPr bwMode="auto">
          <a:xfrm>
            <a:off x="4545451" y="1133501"/>
            <a:ext cx="216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Direction detection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people or cars that go the wrong direction</a:t>
            </a:r>
            <a:r>
              <a:rPr kumimoji="0" lang="en-US" altLang="ja-JP" sz="1200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. </a:t>
            </a: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701" y="1774887"/>
            <a:ext cx="1813500" cy="101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正方形/長方形 74"/>
          <p:cNvSpPr>
            <a:spLocks noChangeArrowheads="1"/>
          </p:cNvSpPr>
          <p:nvPr/>
        </p:nvSpPr>
        <p:spPr bwMode="auto">
          <a:xfrm>
            <a:off x="6742320" y="1133501"/>
            <a:ext cx="216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Scene change detection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detects tampering with the camera view. </a:t>
            </a:r>
            <a:endParaRPr kumimoji="0"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Arial" panose="020B0604020202020204" pitchFamily="34" charset="0"/>
              <a:sym typeface="Lucida Grande"/>
            </a:endParaRPr>
          </a:p>
        </p:txBody>
      </p:sp>
      <p:grpSp>
        <p:nvGrpSpPr>
          <p:cNvPr id="76" name="グループ化 75"/>
          <p:cNvGrpSpPr>
            <a:grpSpLocks noChangeAspect="1"/>
          </p:cNvGrpSpPr>
          <p:nvPr/>
        </p:nvGrpSpPr>
        <p:grpSpPr bwMode="auto">
          <a:xfrm>
            <a:off x="7054041" y="1722888"/>
            <a:ext cx="2015703" cy="1033979"/>
            <a:chOff x="6869850" y="2227956"/>
            <a:chExt cx="2015678" cy="1033992"/>
          </a:xfrm>
        </p:grpSpPr>
        <p:pic>
          <p:nvPicPr>
            <p:cNvPr id="95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850" y="2321151"/>
              <a:ext cx="1681591" cy="940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8608" y="2227956"/>
              <a:ext cx="1196920" cy="757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" name="正方形/長方形 76"/>
          <p:cNvSpPr>
            <a:spLocks noChangeArrowheads="1"/>
          </p:cNvSpPr>
          <p:nvPr/>
        </p:nvSpPr>
        <p:spPr bwMode="auto">
          <a:xfrm>
            <a:off x="3325947" y="2919408"/>
            <a:ext cx="2432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Object detection (removed) </a:t>
            </a:r>
            <a:endParaRPr kumimoji="0" lang="en-US" altLang="ja-JP" sz="1200" b="1" dirty="0" smtClean="0">
              <a:effectLst/>
              <a:latin typeface="Calibri" panose="020F0502020204030204" pitchFamily="34" charset="0"/>
              <a:cs typeface="Arial" panose="020B0604020202020204" pitchFamily="34" charset="0"/>
              <a:sym typeface="Lucida Grande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objects disappearing that should be present. </a:t>
            </a:r>
          </a:p>
        </p:txBody>
      </p:sp>
      <p:sp>
        <p:nvSpPr>
          <p:cNvPr id="78" name="正方形/長方形 77"/>
          <p:cNvSpPr>
            <a:spLocks noChangeArrowheads="1"/>
          </p:cNvSpPr>
          <p:nvPr/>
        </p:nvSpPr>
        <p:spPr bwMode="auto">
          <a:xfrm>
            <a:off x="6177809" y="2936921"/>
            <a:ext cx="25578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Cross line detection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people or objects crossing the imaginary lines. </a:t>
            </a:r>
          </a:p>
        </p:txBody>
      </p:sp>
      <p:grpSp>
        <p:nvGrpSpPr>
          <p:cNvPr id="79" name="グループ化 78"/>
          <p:cNvGrpSpPr>
            <a:grpSpLocks/>
          </p:cNvGrpSpPr>
          <p:nvPr/>
        </p:nvGrpSpPr>
        <p:grpSpPr bwMode="auto">
          <a:xfrm>
            <a:off x="6810766" y="3615176"/>
            <a:ext cx="1846625" cy="1036074"/>
            <a:chOff x="4429125" y="1658484"/>
            <a:chExt cx="1902590" cy="1222709"/>
          </a:xfrm>
        </p:grpSpPr>
        <p:pic>
          <p:nvPicPr>
            <p:cNvPr id="93" name="図 9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1658484"/>
              <a:ext cx="1902590" cy="1222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4" name="AutoShape 27"/>
            <p:cNvCxnSpPr>
              <a:cxnSpLocks noChangeShapeType="1"/>
            </p:cNvCxnSpPr>
            <p:nvPr/>
          </p:nvCxnSpPr>
          <p:spPr bwMode="auto">
            <a:xfrm>
              <a:off x="4810125" y="1965325"/>
              <a:ext cx="1360640" cy="891063"/>
            </a:xfrm>
            <a:prstGeom prst="straightConnector1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0" name="グループ化 79"/>
          <p:cNvGrpSpPr>
            <a:grpSpLocks noChangeAspect="1"/>
          </p:cNvGrpSpPr>
          <p:nvPr/>
        </p:nvGrpSpPr>
        <p:grpSpPr bwMode="auto">
          <a:xfrm>
            <a:off x="3677591" y="3497199"/>
            <a:ext cx="2016162" cy="1130244"/>
            <a:chOff x="12073120" y="1086134"/>
            <a:chExt cx="2420594" cy="1356946"/>
          </a:xfrm>
        </p:grpSpPr>
        <p:pic>
          <p:nvPicPr>
            <p:cNvPr id="91" name="Picture 4"/>
            <p:cNvPicPr>
              <a:picLocks noChangeAspect="1" noChangeArrowheads="1"/>
            </p:cNvPicPr>
            <p:nvPr/>
          </p:nvPicPr>
          <p:blipFill>
            <a:blip r:embed="rId8" cstate="print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73120" y="1274854"/>
              <a:ext cx="2076446" cy="1168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2"/>
            <p:cNvPicPr>
              <a:picLocks noChangeAspect="1" noChangeArrowheads="1"/>
            </p:cNvPicPr>
            <p:nvPr/>
          </p:nvPicPr>
          <p:blipFill>
            <a:blip r:embed="rId9" cstate="print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5420" y="1086134"/>
              <a:ext cx="1128294" cy="98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" name="グループ化 80"/>
          <p:cNvGrpSpPr>
            <a:grpSpLocks noChangeAspect="1"/>
          </p:cNvGrpSpPr>
          <p:nvPr/>
        </p:nvGrpSpPr>
        <p:grpSpPr bwMode="auto">
          <a:xfrm>
            <a:off x="750284" y="3454732"/>
            <a:ext cx="2032830" cy="1149962"/>
            <a:chOff x="9468825" y="1056294"/>
            <a:chExt cx="2219492" cy="1255541"/>
          </a:xfrm>
        </p:grpSpPr>
        <p:pic>
          <p:nvPicPr>
            <p:cNvPr id="89" name="Picture 7"/>
            <p:cNvPicPr>
              <a:picLocks noChangeAspect="1" noChangeArrowheads="1"/>
            </p:cNvPicPr>
            <p:nvPr/>
          </p:nvPicPr>
          <p:blipFill>
            <a:blip r:embed="rId10" cstate="print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8825" y="1199599"/>
              <a:ext cx="2016189" cy="1112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3"/>
            <p:cNvPicPr preferRelativeResize="0"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3624" y="1056294"/>
              <a:ext cx="1164693" cy="1016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" name="正方形/長方形 81"/>
          <p:cNvSpPr>
            <a:spLocks noChangeArrowheads="1"/>
          </p:cNvSpPr>
          <p:nvPr/>
        </p:nvSpPr>
        <p:spPr bwMode="auto">
          <a:xfrm>
            <a:off x="314776" y="2907838"/>
            <a:ext cx="26511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Object detection (left)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something left behind that shouldn’t be there.</a:t>
            </a:r>
          </a:p>
        </p:txBody>
      </p:sp>
      <p:cxnSp>
        <p:nvCxnSpPr>
          <p:cNvPr id="83" name="直線コネクタ 82"/>
          <p:cNvCxnSpPr>
            <a:cxnSpLocks noChangeShapeType="1"/>
          </p:cNvCxnSpPr>
          <p:nvPr/>
        </p:nvCxnSpPr>
        <p:spPr bwMode="auto">
          <a:xfrm>
            <a:off x="183622" y="2939778"/>
            <a:ext cx="8748712" cy="1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直線コネクタ 83"/>
          <p:cNvCxnSpPr>
            <a:cxnSpLocks noChangeShapeType="1"/>
          </p:cNvCxnSpPr>
          <p:nvPr/>
        </p:nvCxnSpPr>
        <p:spPr bwMode="auto">
          <a:xfrm flipV="1">
            <a:off x="2282621" y="1208269"/>
            <a:ext cx="0" cy="1731510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" name="直線コネクタ 84"/>
          <p:cNvCxnSpPr>
            <a:cxnSpLocks noChangeShapeType="1"/>
          </p:cNvCxnSpPr>
          <p:nvPr/>
        </p:nvCxnSpPr>
        <p:spPr bwMode="auto">
          <a:xfrm flipV="1">
            <a:off x="4496555" y="1197349"/>
            <a:ext cx="0" cy="1742430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直線コネクタ 85"/>
          <p:cNvCxnSpPr>
            <a:cxnSpLocks noChangeShapeType="1"/>
          </p:cNvCxnSpPr>
          <p:nvPr/>
        </p:nvCxnSpPr>
        <p:spPr bwMode="auto">
          <a:xfrm flipV="1">
            <a:off x="6711840" y="1171600"/>
            <a:ext cx="0" cy="1765321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直線コネクタ 86"/>
          <p:cNvCxnSpPr>
            <a:cxnSpLocks noChangeShapeType="1"/>
          </p:cNvCxnSpPr>
          <p:nvPr/>
        </p:nvCxnSpPr>
        <p:spPr bwMode="auto">
          <a:xfrm flipV="1">
            <a:off x="6006990" y="2939779"/>
            <a:ext cx="0" cy="1640598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直線コネクタ 87"/>
          <p:cNvCxnSpPr>
            <a:cxnSpLocks noChangeShapeType="1"/>
          </p:cNvCxnSpPr>
          <p:nvPr/>
        </p:nvCxnSpPr>
        <p:spPr bwMode="auto">
          <a:xfrm flipV="1">
            <a:off x="3082815" y="2939779"/>
            <a:ext cx="0" cy="1663344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正方形/長方形 3"/>
          <p:cNvSpPr/>
          <p:nvPr/>
        </p:nvSpPr>
        <p:spPr>
          <a:xfrm>
            <a:off x="124801" y="809144"/>
            <a:ext cx="9019199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 various abnormal behavior of 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 by Optional intelligent VMD (</a:t>
            </a:r>
            <a:r>
              <a:rPr lang="en-US" altLang="ja-JP" sz="1600" b="1" dirty="0" err="1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-VMD) software WV- SAE200</a:t>
            </a:r>
            <a:endParaRPr lang="en-US" altLang="ja-JP" sz="1600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9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37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23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3ff3bc49f048c1ff29fe4310f4d0872742769a4"/>
</p:tagLst>
</file>

<file path=ppt/theme/theme1.xml><?xml version="1.0" encoding="utf-8"?>
<a:theme xmlns:a="http://schemas.openxmlformats.org/drawingml/2006/main" name="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ublic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rnal onl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eliminar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ntative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kumimoji="1" sz="1000">
            <a:effectLst/>
            <a:latin typeface="Meiryo UI" panose="020B0604030504040204" pitchFamily="50" charset="-128"/>
            <a:ea typeface="Meiryo UI" panose="020B0604030504040204" pitchFamily="50" charset="-128"/>
            <a:cs typeface="Meiryo UI" panose="020B0604030504040204" pitchFamily="50" charset="-128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1181</Words>
  <Application>Microsoft Office PowerPoint</Application>
  <PresentationFormat>画面に合わせる (16:9)</PresentationFormat>
  <Paragraphs>207</Paragraphs>
  <Slides>13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7</vt:i4>
      </vt:variant>
      <vt:variant>
        <vt:lpstr>スライド タイトル</vt:lpstr>
      </vt:variant>
      <vt:variant>
        <vt:i4>13</vt:i4>
      </vt:variant>
    </vt:vector>
  </HeadingPairs>
  <TitlesOfParts>
    <vt:vector size="34" baseType="lpstr">
      <vt:lpstr>Arial Unicode MS</vt:lpstr>
      <vt:lpstr>HGPｺﾞｼｯｸE</vt:lpstr>
      <vt:lpstr>HGP創英角ｺﾞｼｯｸUB</vt:lpstr>
      <vt:lpstr>Lucida Grande</vt:lpstr>
      <vt:lpstr>Meiryo UI</vt:lpstr>
      <vt:lpstr>ＭＳ Ｐゴシック</vt:lpstr>
      <vt:lpstr>ＭＳ Ｐ明朝</vt:lpstr>
      <vt:lpstr>NSimSun</vt:lpstr>
      <vt:lpstr>Arial</vt:lpstr>
      <vt:lpstr>Arial Narrow</vt:lpstr>
      <vt:lpstr>Calibri</vt:lpstr>
      <vt:lpstr>Microsoft Yi Baiti</vt:lpstr>
      <vt:lpstr>Tahoma</vt:lpstr>
      <vt:lpstr>Wingdings</vt:lpstr>
      <vt:lpstr>Office Theme</vt:lpstr>
      <vt:lpstr>Public テンプレート</vt:lpstr>
      <vt:lpstr>Internal only テンプレート</vt:lpstr>
      <vt:lpstr>Preliminary テンプレート</vt:lpstr>
      <vt:lpstr>Tentative テンプレート</vt:lpstr>
      <vt:lpstr>2_Office Theme</vt:lpstr>
      <vt:lpstr>1_Office Theme</vt:lpstr>
      <vt:lpstr>H.265 Indoor PTZ Cameras</vt:lpstr>
      <vt:lpstr>Concept &amp; Main Features</vt:lpstr>
      <vt:lpstr>Extreme Visibility</vt:lpstr>
      <vt:lpstr>Extreme Visibility</vt:lpstr>
      <vt:lpstr>Extreme Visibility</vt:lpstr>
      <vt:lpstr>Extreme Visibility</vt:lpstr>
      <vt:lpstr>Extreme Compression</vt:lpstr>
      <vt:lpstr>Extreme Data Security</vt:lpstr>
      <vt:lpstr>Optional Intelligent VMD</vt:lpstr>
      <vt:lpstr>Specifications</vt:lpstr>
      <vt:lpstr>Optional Accessories </vt:lpstr>
      <vt:lpstr>Applications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2014-02-09T23:21:35Z</dcterms:created>
  <dcterms:modified xsi:type="dcterms:W3CDTF">2019-10-04T02:17:02Z</dcterms:modified>
</cp:coreProperties>
</file>