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30"/>
  </p:notesMasterIdLst>
  <p:handoutMasterIdLst>
    <p:handoutMasterId r:id="rId31"/>
  </p:handoutMasterIdLst>
  <p:sldIdLst>
    <p:sldId id="1416" r:id="rId7"/>
    <p:sldId id="1390" r:id="rId8"/>
    <p:sldId id="1391" r:id="rId9"/>
    <p:sldId id="1396" r:id="rId10"/>
    <p:sldId id="1402" r:id="rId11"/>
    <p:sldId id="1400" r:id="rId12"/>
    <p:sldId id="1403" r:id="rId13"/>
    <p:sldId id="1409" r:id="rId14"/>
    <p:sldId id="1404" r:id="rId15"/>
    <p:sldId id="1407" r:id="rId16"/>
    <p:sldId id="1410" r:id="rId17"/>
    <p:sldId id="1393" r:id="rId18"/>
    <p:sldId id="1412" r:id="rId19"/>
    <p:sldId id="1419" r:id="rId20"/>
    <p:sldId id="1417" r:id="rId21"/>
    <p:sldId id="1420" r:id="rId22"/>
    <p:sldId id="1418" r:id="rId23"/>
    <p:sldId id="1413" r:id="rId24"/>
    <p:sldId id="1414" r:id="rId25"/>
    <p:sldId id="1411" r:id="rId26"/>
    <p:sldId id="1415" r:id="rId27"/>
    <p:sldId id="1399" r:id="rId28"/>
    <p:sldId id="1406" r:id="rId29"/>
  </p:sldIdLst>
  <p:sldSz cx="9144000" cy="5143500" type="screen16x9"/>
  <p:notesSz cx="9939338" cy="6807200"/>
  <p:custDataLst>
    <p:tags r:id="rId32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FFF99"/>
    <a:srgbClr val="F4EE00"/>
    <a:srgbClr val="FF6600"/>
    <a:srgbClr val="006600"/>
    <a:srgbClr val="FFFFFF"/>
    <a:srgbClr val="4F81BD"/>
    <a:srgbClr val="9900FF"/>
    <a:srgbClr val="A8A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2332" autoAdjust="0"/>
  </p:normalViewPr>
  <p:slideViewPr>
    <p:cSldViewPr snapToGrid="0" snapToObjects="1">
      <p:cViewPr varScale="1">
        <p:scale>
          <a:sx n="106" d="100"/>
          <a:sy n="106" d="100"/>
        </p:scale>
        <p:origin x="260" y="72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6-4603-B5CD-2DF79D6FC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C-4405-8494-FC4DCB6A6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3.png"/><Relationship Id="rId3" Type="http://schemas.openxmlformats.org/officeDocument/2006/relationships/image" Target="../media/image66.jpeg"/><Relationship Id="rId21" Type="http://schemas.openxmlformats.org/officeDocument/2006/relationships/hyperlink" Target="http://www.google.co.jp/url?sa=i&amp;rct=j&amp;q=&amp;esrc=s&amp;source=images&amp;cd=&amp;cad=rja&amp;uact=8&amp;ved=0ahUKEwi8zeStoKbLAhVJHJQKHWCXAGgQjRwIBw&amp;url=http://www.note-pc.biz/trable/keyboard/trable_key.html&amp;bvm=bv.115339255,d.dGo&amp;psig=AFQjCNG1eKdzMXH8vWQlhL9pAKXvGjECLw&amp;ust=1457154111597717" TargetMode="External"/><Relationship Id="rId7" Type="http://schemas.openxmlformats.org/officeDocument/2006/relationships/hyperlink" Target="http://panasonic.jp/viera/products/pz85/index.html" TargetMode="External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5.jpeg"/><Relationship Id="rId20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11" Type="http://schemas.openxmlformats.org/officeDocument/2006/relationships/hyperlink" Target="http://panasonic.biz/security/camera/ipro/mega/sample02_02.html" TargetMode="External"/><Relationship Id="rId24" Type="http://schemas.openxmlformats.org/officeDocument/2006/relationships/image" Target="../media/image11.png"/><Relationship Id="rId5" Type="http://schemas.openxmlformats.org/officeDocument/2006/relationships/image" Target="../media/image67.png"/><Relationship Id="rId15" Type="http://schemas.openxmlformats.org/officeDocument/2006/relationships/image" Target="../media/image74.png"/><Relationship Id="rId23" Type="http://schemas.openxmlformats.org/officeDocument/2006/relationships/image" Target="../media/image81.jpeg"/><Relationship Id="rId10" Type="http://schemas.openxmlformats.org/officeDocument/2006/relationships/image" Target="../media/image70.jpeg"/><Relationship Id="rId19" Type="http://schemas.openxmlformats.org/officeDocument/2006/relationships/image" Target="../media/image78.png"/><Relationship Id="rId4" Type="http://schemas.openxmlformats.org/officeDocument/2006/relationships/hyperlink" Target="http://www.google.co.jp/url?url=http://www.digitalsecuritymagazine.com/ja/2014/09/02/panasonic-integra-en-su-serie-6-las-camaras-de-interior-wv-spn631-y-wv-spn611-y-la-domo-de-exterior-wv-sfv631lt/&amp;rct=j&amp;frm=1&amp;q=&amp;esrc=s&amp;sa=U&amp;ei=8qI9Vd_LNoPUmgW-n4D4BQ&amp;ved=0CBYQ9QEwAA&amp;usg=AFQjCNFsxkuHH6tSMdCrRrND6AqwyO0M2A" TargetMode="External"/><Relationship Id="rId9" Type="http://schemas.openxmlformats.org/officeDocument/2006/relationships/hyperlink" Target="http://panasonic.biz/security/camera/ipro/mega/sample01_02.html" TargetMode="External"/><Relationship Id="rId14" Type="http://schemas.openxmlformats.org/officeDocument/2006/relationships/image" Target="../media/image73.png"/><Relationship Id="rId22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lang="en-US" altLang="ja-JP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 Video Disk Recorder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582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</a:t>
            </a:r>
          </a:p>
          <a:p>
            <a:pPr algn="l"/>
            <a:r>
              <a:rPr lang="en-US" altLang="ja-JP" sz="16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【PAL】     </a:t>
            </a: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1362849" y="3798041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1.01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10</a:t>
            </a:fld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36368" y="856470"/>
            <a:ext cx="783870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Long-life control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HDD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stand-by control individually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0"/>
          <p:cNvSpPr>
            <a:spLocks noChangeArrowheads="1"/>
          </p:cNvSpPr>
          <p:nvPr/>
        </p:nvSpPr>
        <p:spPr bwMode="auto">
          <a:xfrm>
            <a:off x="678947" y="4282979"/>
            <a:ext cx="8023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608013" indent="-150813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216025" indent="-301625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824038" indent="-452438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432050" indent="-603250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Activating only when access to HDD is required.</a:t>
            </a:r>
            <a:endParaRPr lang="en-US" altLang="ja-JP" sz="2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itchFamily="50" charset="-128"/>
            </a:endParaRPr>
          </a:p>
        </p:txBody>
      </p:sp>
      <p:sp>
        <p:nvSpPr>
          <p:cNvPr id="58" name="正方形/長方形 57"/>
          <p:cNvSpPr>
            <a:spLocks noChangeArrowheads="1"/>
          </p:cNvSpPr>
          <p:nvPr/>
        </p:nvSpPr>
        <p:spPr bwMode="auto">
          <a:xfrm>
            <a:off x="6458683" y="1355618"/>
            <a:ext cx="25550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608013" indent="-150813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216025" indent="-301625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824038" indent="-452438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432050" indent="-603250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ja-JP" sz="20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Reduce</a:t>
            </a:r>
          </a:p>
          <a:p>
            <a:pPr algn="ctr" eaLnBrk="1" hangingPunct="1"/>
            <a:r>
              <a:rPr lang="en-US" altLang="ja-JP" sz="20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 HDD operation time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05793" y="1097124"/>
            <a:ext cx="6520780" cy="101565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can manage the status of each HDD using three state.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1st is the </a:t>
            </a:r>
            <a:r>
              <a:rPr lang="en-US" altLang="ja-JP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active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 which is ready accessed by WJ-NX300K to a HDD.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2nd is the </a:t>
            </a:r>
            <a:r>
              <a:rPr lang="en-US" altLang="ja-JP" b="1" dirty="0" smtClean="0">
                <a:solidFill>
                  <a:srgbClr val="FF9933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idle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state, it indicates the status which is ready for next access.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3rd is the </a:t>
            </a:r>
            <a:r>
              <a:rPr lang="en-US" altLang="ja-JP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stand-by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state, it indicates the state stopping a motor.</a:t>
            </a:r>
          </a:p>
        </p:txBody>
      </p:sp>
      <p:sp>
        <p:nvSpPr>
          <p:cNvPr id="3081" name="右矢印 3080"/>
          <p:cNvSpPr/>
          <p:nvPr/>
        </p:nvSpPr>
        <p:spPr>
          <a:xfrm>
            <a:off x="6218307" y="1465074"/>
            <a:ext cx="263950" cy="507827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60165" y="2205589"/>
            <a:ext cx="4370053" cy="2075967"/>
            <a:chOff x="560165" y="2205589"/>
            <a:chExt cx="4370053" cy="2075967"/>
          </a:xfrm>
        </p:grpSpPr>
        <p:grpSp>
          <p:nvGrpSpPr>
            <p:cNvPr id="95" name="グループ化 94"/>
            <p:cNvGrpSpPr/>
            <p:nvPr/>
          </p:nvGrpSpPr>
          <p:grpSpPr>
            <a:xfrm>
              <a:off x="560165" y="2598009"/>
              <a:ext cx="3912042" cy="1683547"/>
              <a:chOff x="324490" y="2569728"/>
              <a:chExt cx="3912042" cy="1683547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543870" y="2772177"/>
                <a:ext cx="3586573" cy="1095442"/>
                <a:chOff x="1392300" y="2760624"/>
                <a:chExt cx="5734652" cy="1116421"/>
              </a:xfrm>
            </p:grpSpPr>
            <p:grpSp>
              <p:nvGrpSpPr>
                <p:cNvPr id="12" name="グループ化 11"/>
                <p:cNvGrpSpPr/>
                <p:nvPr/>
              </p:nvGrpSpPr>
              <p:grpSpPr>
                <a:xfrm>
                  <a:off x="5992685" y="3080065"/>
                  <a:ext cx="1134267" cy="786173"/>
                  <a:chOff x="9209134" y="3080651"/>
                  <a:chExt cx="1996980" cy="1804585"/>
                </a:xfrm>
              </p:grpSpPr>
              <p:grpSp>
                <p:nvGrpSpPr>
                  <p:cNvPr id="13" name="グループ化 12"/>
                  <p:cNvGrpSpPr>
                    <a:grpSpLocks noChangeAspect="1"/>
                  </p:cNvGrpSpPr>
                  <p:nvPr/>
                </p:nvGrpSpPr>
                <p:grpSpPr>
                  <a:xfrm>
                    <a:off x="9209134" y="3080651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17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9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0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14" name="正方形/長方形 13"/>
                  <p:cNvSpPr>
                    <a:spLocks noChangeAspect="1"/>
                  </p:cNvSpPr>
                  <p:nvPr/>
                </p:nvSpPr>
                <p:spPr>
                  <a:xfrm>
                    <a:off x="9554537" y="3207275"/>
                    <a:ext cx="646237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15" name="正方形/長方形 14"/>
                  <p:cNvSpPr>
                    <a:spLocks noChangeAspect="1"/>
                  </p:cNvSpPr>
                  <p:nvPr/>
                </p:nvSpPr>
                <p:spPr>
                  <a:xfrm>
                    <a:off x="10227376" y="3207275"/>
                    <a:ext cx="314384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16" name="正方形/長方形 15"/>
                  <p:cNvSpPr>
                    <a:spLocks noChangeAspect="1"/>
                  </p:cNvSpPr>
                  <p:nvPr/>
                </p:nvSpPr>
                <p:spPr>
                  <a:xfrm>
                    <a:off x="9213196" y="3207275"/>
                    <a:ext cx="314384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21" name="右矢印 20"/>
                <p:cNvSpPr/>
                <p:nvPr/>
              </p:nvSpPr>
              <p:spPr>
                <a:xfrm>
                  <a:off x="2556937" y="3387253"/>
                  <a:ext cx="330597" cy="176331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/>
                </a:p>
              </p:txBody>
            </p:sp>
            <p:sp>
              <p:nvSpPr>
                <p:cNvPr id="22" name="右矢印 21"/>
                <p:cNvSpPr/>
                <p:nvPr/>
              </p:nvSpPr>
              <p:spPr>
                <a:xfrm>
                  <a:off x="4078577" y="3382719"/>
                  <a:ext cx="330597" cy="176331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/>
                </a:p>
              </p:txBody>
            </p:sp>
            <p:sp>
              <p:nvSpPr>
                <p:cNvPr id="23" name="右矢印 22"/>
                <p:cNvSpPr/>
                <p:nvPr/>
              </p:nvSpPr>
              <p:spPr>
                <a:xfrm>
                  <a:off x="5610602" y="3377643"/>
                  <a:ext cx="330597" cy="176331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/>
                </a:p>
              </p:txBody>
            </p:sp>
            <p:grpSp>
              <p:nvGrpSpPr>
                <p:cNvPr id="24" name="グループ化 23"/>
                <p:cNvGrpSpPr/>
                <p:nvPr/>
              </p:nvGrpSpPr>
              <p:grpSpPr>
                <a:xfrm>
                  <a:off x="1802151" y="2760624"/>
                  <a:ext cx="4743887" cy="254092"/>
                  <a:chOff x="1836141" y="1636907"/>
                  <a:chExt cx="8352044" cy="583244"/>
                </a:xfrm>
                <a:solidFill>
                  <a:srgbClr val="0000FF"/>
                </a:solidFill>
              </p:grpSpPr>
              <p:sp>
                <p:nvSpPr>
                  <p:cNvPr id="25" name="正方形/長方形 24"/>
                  <p:cNvSpPr/>
                  <p:nvPr/>
                </p:nvSpPr>
                <p:spPr>
                  <a:xfrm>
                    <a:off x="2017814" y="1636907"/>
                    <a:ext cx="8144971" cy="11359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ja-JP" altLang="en-US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6" name="正方形/長方形 25"/>
                  <p:cNvSpPr/>
                  <p:nvPr/>
                </p:nvSpPr>
                <p:spPr>
                  <a:xfrm rot="16200000">
                    <a:off x="9837440" y="1864136"/>
                    <a:ext cx="577973" cy="12351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ja-JP" altLang="en-US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7" name="右矢印 26"/>
                  <p:cNvSpPr/>
                  <p:nvPr/>
                </p:nvSpPr>
                <p:spPr>
                  <a:xfrm rot="5400000">
                    <a:off x="1677939" y="1796307"/>
                    <a:ext cx="582046" cy="265642"/>
                  </a:xfrm>
                  <a:prstGeom prst="rightArrow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ja-JP" alt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8" name="グループ化 27"/>
                <p:cNvGrpSpPr/>
                <p:nvPr/>
              </p:nvGrpSpPr>
              <p:grpSpPr>
                <a:xfrm>
                  <a:off x="1392300" y="3075531"/>
                  <a:ext cx="1139537" cy="786173"/>
                  <a:chOff x="1109738" y="3070245"/>
                  <a:chExt cx="2006259" cy="1804585"/>
                </a:xfrm>
              </p:grpSpPr>
              <p:grpSp>
                <p:nvGrpSpPr>
                  <p:cNvPr id="29" name="グループ化 28"/>
                  <p:cNvGrpSpPr>
                    <a:grpSpLocks noChangeAspect="1"/>
                  </p:cNvGrpSpPr>
                  <p:nvPr/>
                </p:nvGrpSpPr>
                <p:grpSpPr>
                  <a:xfrm>
                    <a:off x="1119017" y="3070245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33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4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5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6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30" name="正方形/長方形 29"/>
                  <p:cNvSpPr>
                    <a:spLocks noChangeAspect="1"/>
                  </p:cNvSpPr>
                  <p:nvPr/>
                </p:nvSpPr>
                <p:spPr>
                  <a:xfrm>
                    <a:off x="1109738" y="3207275"/>
                    <a:ext cx="323118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31" name="正方形/長方形 30"/>
                  <p:cNvSpPr>
                    <a:spLocks noChangeAspect="1"/>
                  </p:cNvSpPr>
                  <p:nvPr/>
                </p:nvSpPr>
                <p:spPr>
                  <a:xfrm>
                    <a:off x="1464420" y="3207275"/>
                    <a:ext cx="314384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66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32" name="正方形/長方形 31"/>
                  <p:cNvSpPr>
                    <a:spLocks noChangeAspect="1"/>
                  </p:cNvSpPr>
                  <p:nvPr/>
                </p:nvSpPr>
                <p:spPr>
                  <a:xfrm>
                    <a:off x="1806947" y="3207275"/>
                    <a:ext cx="602534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39" name="グループ化 38"/>
                <p:cNvGrpSpPr/>
                <p:nvPr/>
              </p:nvGrpSpPr>
              <p:grpSpPr>
                <a:xfrm>
                  <a:off x="2929276" y="3080065"/>
                  <a:ext cx="1134267" cy="786173"/>
                  <a:chOff x="3815723" y="3080651"/>
                  <a:chExt cx="1996980" cy="1804585"/>
                </a:xfrm>
              </p:grpSpPr>
              <p:grpSp>
                <p:nvGrpSpPr>
                  <p:cNvPr id="40" name="グループ化 39"/>
                  <p:cNvGrpSpPr>
                    <a:grpSpLocks noChangeAspect="1"/>
                  </p:cNvGrpSpPr>
                  <p:nvPr/>
                </p:nvGrpSpPr>
                <p:grpSpPr>
                  <a:xfrm>
                    <a:off x="3815723" y="3080651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45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6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7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8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41" name="正方形/長方形 40"/>
                  <p:cNvSpPr>
                    <a:spLocks noChangeAspect="1"/>
                  </p:cNvSpPr>
                  <p:nvPr/>
                </p:nvSpPr>
                <p:spPr>
                  <a:xfrm>
                    <a:off x="4131665" y="3207275"/>
                    <a:ext cx="323118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2" name="正方形/長方形 41"/>
                  <p:cNvSpPr>
                    <a:spLocks noChangeAspect="1"/>
                  </p:cNvSpPr>
                  <p:nvPr/>
                </p:nvSpPr>
                <p:spPr>
                  <a:xfrm>
                    <a:off x="4804503" y="3207275"/>
                    <a:ext cx="314384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3" name="正方形/長方形 42"/>
                  <p:cNvSpPr>
                    <a:spLocks noChangeAspect="1"/>
                  </p:cNvSpPr>
                  <p:nvPr/>
                </p:nvSpPr>
                <p:spPr>
                  <a:xfrm>
                    <a:off x="3815723" y="3207275"/>
                    <a:ext cx="314384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4" name="正方形/長方形 43"/>
                  <p:cNvSpPr>
                    <a:spLocks noChangeAspect="1"/>
                  </p:cNvSpPr>
                  <p:nvPr/>
                </p:nvSpPr>
                <p:spPr>
                  <a:xfrm>
                    <a:off x="4478544" y="3207276"/>
                    <a:ext cx="314384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66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9" name="グループ化 48"/>
                <p:cNvGrpSpPr/>
                <p:nvPr/>
              </p:nvGrpSpPr>
              <p:grpSpPr>
                <a:xfrm>
                  <a:off x="4460981" y="3090872"/>
                  <a:ext cx="1134267" cy="786173"/>
                  <a:chOff x="6512429" y="3105457"/>
                  <a:chExt cx="1996980" cy="1804585"/>
                </a:xfrm>
              </p:grpSpPr>
              <p:grpSp>
                <p:nvGrpSpPr>
                  <p:cNvPr id="50" name="グループ化 49"/>
                  <p:cNvGrpSpPr>
                    <a:grpSpLocks noChangeAspect="1"/>
                  </p:cNvGrpSpPr>
                  <p:nvPr/>
                </p:nvGrpSpPr>
                <p:grpSpPr>
                  <a:xfrm>
                    <a:off x="6512429" y="3105457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54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5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6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7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51" name="正方形/長方形 50"/>
                  <p:cNvSpPr>
                    <a:spLocks noChangeAspect="1"/>
                  </p:cNvSpPr>
                  <p:nvPr/>
                </p:nvSpPr>
                <p:spPr>
                  <a:xfrm>
                    <a:off x="7212667" y="3207275"/>
                    <a:ext cx="285948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2" name="正方形/長方形 51"/>
                  <p:cNvSpPr>
                    <a:spLocks noChangeAspect="1"/>
                  </p:cNvSpPr>
                  <p:nvPr/>
                </p:nvSpPr>
                <p:spPr>
                  <a:xfrm>
                    <a:off x="6543448" y="3207275"/>
                    <a:ext cx="628768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3" name="正方形/長方形 52"/>
                  <p:cNvSpPr>
                    <a:spLocks noChangeAspect="1"/>
                  </p:cNvSpPr>
                  <p:nvPr/>
                </p:nvSpPr>
                <p:spPr>
                  <a:xfrm>
                    <a:off x="7516945" y="3207276"/>
                    <a:ext cx="285948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66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60" name="正方形/長方形 59"/>
              <p:cNvSpPr>
                <a:spLocks noChangeAspect="1"/>
              </p:cNvSpPr>
              <p:nvPr/>
            </p:nvSpPr>
            <p:spPr>
              <a:xfrm>
                <a:off x="1141377" y="3974959"/>
                <a:ext cx="319461" cy="143348"/>
              </a:xfrm>
              <a:prstGeom prst="rect">
                <a:avLst/>
              </a:prstGeom>
              <a:solidFill>
                <a:srgbClr val="FF00FF">
                  <a:alpha val="29804"/>
                </a:srgbClr>
              </a:solidFill>
              <a:ln w="19050" cap="flat" cmpd="sng" algn="ctr">
                <a:solidFill>
                  <a:srgbClr val="FF00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08000" tIns="0" rIns="0" bIns="0" anchor="ctr"/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800" b="1" kern="0" dirty="0">
                  <a:solidFill>
                    <a:srgbClr val="0000CC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1" name="正方形/長方形 60"/>
              <p:cNvSpPr>
                <a:spLocks noChangeAspect="1"/>
              </p:cNvSpPr>
              <p:nvPr/>
            </p:nvSpPr>
            <p:spPr>
              <a:xfrm>
                <a:off x="1956783" y="3977428"/>
                <a:ext cx="310826" cy="1384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29804"/>
                </a:schemeClr>
              </a:solidFill>
              <a:ln w="19050" cap="flat" cmpd="sng" algn="ctr">
                <a:solidFill>
                  <a:srgbClr val="FFFF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08000" tIns="0" rIns="0" bIns="0" anchor="ctr"/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ja-JP" altLang="en-US" sz="1000" b="1" kern="0" dirty="0">
                  <a:solidFill>
                    <a:srgbClr val="0000CC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2" name="正方形/長方形 5"/>
              <p:cNvSpPr>
                <a:spLocks noChangeArrowheads="1"/>
              </p:cNvSpPr>
              <p:nvPr/>
            </p:nvSpPr>
            <p:spPr bwMode="auto">
              <a:xfrm>
                <a:off x="1441750" y="3919675"/>
                <a:ext cx="534121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050" b="1" dirty="0" smtClean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Active</a:t>
                </a:r>
                <a:endParaRPr lang="en-US" altLang="ja-JP" sz="105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3" name="正方形/長方形 5"/>
              <p:cNvSpPr>
                <a:spLocks noChangeArrowheads="1"/>
              </p:cNvSpPr>
              <p:nvPr/>
            </p:nvSpPr>
            <p:spPr bwMode="auto">
              <a:xfrm>
                <a:off x="2248521" y="3919675"/>
                <a:ext cx="391453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050" b="1" dirty="0" smtClean="0">
                    <a:solidFill>
                      <a:srgbClr val="FF9933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idle</a:t>
                </a:r>
                <a:endParaRPr lang="en-US" altLang="ja-JP" sz="1050" b="1" dirty="0">
                  <a:solidFill>
                    <a:srgbClr val="FF9933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正方形/長方形 63"/>
              <p:cNvSpPr>
                <a:spLocks noChangeAspect="1"/>
              </p:cNvSpPr>
              <p:nvPr/>
            </p:nvSpPr>
            <p:spPr>
              <a:xfrm>
                <a:off x="2620886" y="4005709"/>
                <a:ext cx="310826" cy="1384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 w="1905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08000" tIns="0" rIns="0" bIns="0" anchor="ctr"/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ja-JP" altLang="en-US" sz="1000" b="1" kern="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5" name="正方形/長方形 5"/>
              <p:cNvSpPr>
                <a:spLocks noChangeArrowheads="1"/>
              </p:cNvSpPr>
              <p:nvPr/>
            </p:nvSpPr>
            <p:spPr bwMode="auto">
              <a:xfrm>
                <a:off x="2912625" y="3976237"/>
                <a:ext cx="683199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050" b="1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Stand-by</a:t>
                </a:r>
                <a:endParaRPr lang="en-US" altLang="ja-JP" sz="1050" b="1" dirty="0"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4" name="角丸四角形 93"/>
              <p:cNvSpPr/>
              <p:nvPr/>
            </p:nvSpPr>
            <p:spPr>
              <a:xfrm>
                <a:off x="324490" y="2569728"/>
                <a:ext cx="3912042" cy="168354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07" name="正方形/長方形 106"/>
            <p:cNvSpPr/>
            <p:nvPr/>
          </p:nvSpPr>
          <p:spPr>
            <a:xfrm>
              <a:off x="593259" y="2205589"/>
              <a:ext cx="43369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u"/>
              </a:pP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Management of HDD in a WJ-NX300K </a:t>
              </a:r>
              <a:endParaRPr lang="ja-JP" altLang="en-US" sz="1800" b="1" u="sng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5006781" y="2205589"/>
            <a:ext cx="3970880" cy="2075967"/>
            <a:chOff x="5006781" y="2205589"/>
            <a:chExt cx="3970880" cy="2075967"/>
          </a:xfrm>
        </p:grpSpPr>
        <p:sp>
          <p:nvSpPr>
            <p:cNvPr id="66" name="角丸四角形 65"/>
            <p:cNvSpPr/>
            <p:nvPr/>
          </p:nvSpPr>
          <p:spPr>
            <a:xfrm>
              <a:off x="5065619" y="2598009"/>
              <a:ext cx="3912042" cy="1683547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5006781" y="2205589"/>
              <a:ext cx="39708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u"/>
              </a:pP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In </a:t>
              </a:r>
              <a:r>
                <a:rPr lang="en-US" altLang="ja-JP" sz="18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the case of the RAID </a:t>
              </a: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configuration</a:t>
              </a:r>
              <a:endParaRPr lang="ja-JP" altLang="en-US" sz="1800" b="1" u="sng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7" name="図 66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5820" y="2813211"/>
              <a:ext cx="943560" cy="299418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9379" y="2813211"/>
              <a:ext cx="943560" cy="299418"/>
            </a:xfrm>
            <a:prstGeom prst="rect">
              <a:avLst/>
            </a:prstGeom>
          </p:spPr>
        </p:pic>
        <p:sp>
          <p:nvSpPr>
            <p:cNvPr id="72" name="正方形/長方形 71"/>
            <p:cNvSpPr>
              <a:spLocks noChangeAspect="1"/>
            </p:cNvSpPr>
            <p:nvPr/>
          </p:nvSpPr>
          <p:spPr>
            <a:xfrm>
              <a:off x="6595820" y="2813211"/>
              <a:ext cx="943560" cy="32934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3" name="正方形/長方形 72"/>
            <p:cNvSpPr>
              <a:spLocks noChangeAspect="1"/>
            </p:cNvSpPr>
            <p:nvPr/>
          </p:nvSpPr>
          <p:spPr>
            <a:xfrm>
              <a:off x="7568356" y="2813211"/>
              <a:ext cx="914581" cy="31252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76" name="図 75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5820" y="3313993"/>
              <a:ext cx="943560" cy="299418"/>
            </a:xfrm>
            <a:prstGeom prst="rect">
              <a:avLst/>
            </a:prstGeom>
          </p:spPr>
        </p:pic>
        <p:sp>
          <p:nvSpPr>
            <p:cNvPr id="78" name="正方形/長方形 77"/>
            <p:cNvSpPr>
              <a:spLocks noChangeAspect="1"/>
            </p:cNvSpPr>
            <p:nvPr/>
          </p:nvSpPr>
          <p:spPr>
            <a:xfrm>
              <a:off x="6595820" y="3300890"/>
              <a:ext cx="972538" cy="329346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79" name="図 78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9380" y="3313993"/>
              <a:ext cx="943560" cy="299418"/>
            </a:xfrm>
            <a:prstGeom prst="rect">
              <a:avLst/>
            </a:prstGeom>
          </p:spPr>
        </p:pic>
        <p:sp>
          <p:nvSpPr>
            <p:cNvPr id="81" name="正方形/長方形 80"/>
            <p:cNvSpPr>
              <a:spLocks noChangeAspect="1"/>
            </p:cNvSpPr>
            <p:nvPr/>
          </p:nvSpPr>
          <p:spPr>
            <a:xfrm>
              <a:off x="7568358" y="3300890"/>
              <a:ext cx="943560" cy="32934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84" name="図 83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995" y="3776890"/>
              <a:ext cx="943560" cy="299418"/>
            </a:xfrm>
            <a:prstGeom prst="rect">
              <a:avLst/>
            </a:prstGeom>
          </p:spPr>
        </p:pic>
        <p:sp>
          <p:nvSpPr>
            <p:cNvPr id="86" name="正方形/長方形 85"/>
            <p:cNvSpPr>
              <a:spLocks noChangeAspect="1"/>
            </p:cNvSpPr>
            <p:nvPr/>
          </p:nvSpPr>
          <p:spPr>
            <a:xfrm>
              <a:off x="7482575" y="3763784"/>
              <a:ext cx="972538" cy="329346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87" name="図 86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554" y="3776890"/>
              <a:ext cx="943560" cy="299418"/>
            </a:xfrm>
            <a:prstGeom prst="rect">
              <a:avLst/>
            </a:prstGeom>
          </p:spPr>
        </p:pic>
        <p:sp>
          <p:nvSpPr>
            <p:cNvPr id="91" name="正方形/長方形 90"/>
            <p:cNvSpPr>
              <a:spLocks noChangeAspect="1"/>
            </p:cNvSpPr>
            <p:nvPr/>
          </p:nvSpPr>
          <p:spPr>
            <a:xfrm>
              <a:off x="6596973" y="3763785"/>
              <a:ext cx="914581" cy="33941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079" name="下矢印 3078"/>
            <p:cNvSpPr/>
            <p:nvPr/>
          </p:nvSpPr>
          <p:spPr>
            <a:xfrm>
              <a:off x="6900421" y="3601035"/>
              <a:ext cx="216240" cy="13088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下矢印 103"/>
            <p:cNvSpPr/>
            <p:nvPr/>
          </p:nvSpPr>
          <p:spPr>
            <a:xfrm>
              <a:off x="6892562" y="3159534"/>
              <a:ext cx="216240" cy="13088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77" y="2813211"/>
              <a:ext cx="1031756" cy="29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正方形/長方形 68"/>
            <p:cNvSpPr>
              <a:spLocks noChangeAspect="1"/>
            </p:cNvSpPr>
            <p:nvPr/>
          </p:nvSpPr>
          <p:spPr>
            <a:xfrm>
              <a:off x="5487449" y="2799710"/>
              <a:ext cx="1080546" cy="311959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607" y="3300890"/>
              <a:ext cx="1031756" cy="29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642" y="3776229"/>
              <a:ext cx="1031756" cy="29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正方形/長方形 81"/>
            <p:cNvSpPr>
              <a:spLocks noChangeAspect="1"/>
            </p:cNvSpPr>
            <p:nvPr/>
          </p:nvSpPr>
          <p:spPr>
            <a:xfrm>
              <a:off x="5485984" y="3307639"/>
              <a:ext cx="1062349" cy="32259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0" name="正方形/長方形 89"/>
            <p:cNvSpPr>
              <a:spLocks noChangeAspect="1"/>
            </p:cNvSpPr>
            <p:nvPr/>
          </p:nvSpPr>
          <p:spPr>
            <a:xfrm>
              <a:off x="5485985" y="3766223"/>
              <a:ext cx="1044414" cy="308688"/>
            </a:xfrm>
            <a:prstGeom prst="rect">
              <a:avLst/>
            </a:prstGeom>
            <a:solidFill>
              <a:srgbClr val="FFFF99">
                <a:alpha val="29804"/>
              </a:srgbClr>
            </a:solidFill>
            <a:ln w="19050" cap="flat" cmpd="sng" algn="ctr">
              <a:solidFill>
                <a:srgbClr val="F4EE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1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11</a:t>
            </a:fld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36368" y="856470"/>
            <a:ext cx="795030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Long-life control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Reduce the movement of a head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utmost limit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05792" y="1097124"/>
            <a:ext cx="8704061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reduce the movement of a head to the utmost limit to access own HDD since it equips with Panasonic proprietary file system. Thus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achieves the high efficiency of writing control, and can extend the life of HDDs.</a:t>
            </a:r>
          </a:p>
        </p:txBody>
      </p:sp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54" y="1943925"/>
            <a:ext cx="5542960" cy="278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77256" y="1396442"/>
            <a:ext cx="8189960" cy="95409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doesn’t have UPS, but it doesn’t stop and doesn’t reboot even when occur a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instantaneous voltage drop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within 200ms.</a:t>
            </a: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power failure time is longer than 200ms,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 power interruption and shuts safe down by itself.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WJ-NX300K provide a stable recording and a stable operation for you.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25356" y="1100627"/>
            <a:ext cx="4476748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“Keep working &amp; recording” without UPS 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88" y="2512122"/>
            <a:ext cx="4539915" cy="20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136368" y="856470"/>
            <a:ext cx="743335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Momentary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failure resistance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6123003" y="2761174"/>
            <a:ext cx="3020997" cy="1535823"/>
            <a:chOff x="6123003" y="2761174"/>
            <a:chExt cx="3020997" cy="1535823"/>
          </a:xfrm>
        </p:grpSpPr>
        <p:sp>
          <p:nvSpPr>
            <p:cNvPr id="9" name="正方形/長方形 5"/>
            <p:cNvSpPr>
              <a:spLocks noChangeArrowheads="1"/>
            </p:cNvSpPr>
            <p:nvPr/>
          </p:nvSpPr>
          <p:spPr bwMode="auto">
            <a:xfrm>
              <a:off x="6123003" y="3586501"/>
              <a:ext cx="963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ja-JP" sz="3200" b="1" dirty="0" smtClean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95%</a:t>
              </a:r>
            </a:p>
          </p:txBody>
        </p:sp>
        <p:sp>
          <p:nvSpPr>
            <p:cNvPr id="10" name="正方形/長方形 5"/>
            <p:cNvSpPr>
              <a:spLocks noChangeArrowheads="1"/>
            </p:cNvSpPr>
            <p:nvPr/>
          </p:nvSpPr>
          <p:spPr bwMode="auto">
            <a:xfrm>
              <a:off x="6123003" y="2761174"/>
              <a:ext cx="253080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US" altLang="ja-JP" sz="18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Salvable </a:t>
              </a:r>
            </a:p>
            <a:p>
              <a:pPr algn="l" eaLnBrk="1" hangingPunct="1"/>
              <a:r>
                <a:rPr lang="en-US" altLang="ja-JP" sz="18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momentary power failure</a:t>
              </a:r>
            </a:p>
          </p:txBody>
        </p:sp>
        <p:sp>
          <p:nvSpPr>
            <p:cNvPr id="12" name="正方形/長方形 5"/>
            <p:cNvSpPr>
              <a:spLocks noChangeArrowheads="1"/>
            </p:cNvSpPr>
            <p:nvPr/>
          </p:nvSpPr>
          <p:spPr bwMode="auto">
            <a:xfrm>
              <a:off x="6143425" y="4035387"/>
              <a:ext cx="30005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US" altLang="ja-JP" sz="11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*This </a:t>
              </a: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is an electric </a:t>
              </a:r>
              <a:r>
                <a:rPr lang="en-US" altLang="ja-JP" sz="11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power condition </a:t>
              </a: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of late Japan.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5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77256" y="1042341"/>
            <a:ext cx="8189960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Keep recording even in a vibrating environment like blower and compressor vibration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 proof structure 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4570857" y="3917482"/>
            <a:ext cx="4438997" cy="7168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enables to stable recording even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when receiving vibration from surrounding environment such as air conditioner,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walking if NVR  on the desk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07232" y="1416927"/>
            <a:ext cx="4679021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Vibration test :</a:t>
            </a:r>
            <a:r>
              <a:rPr lang="ja-JP" altLang="en-US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Vibration frequency 5 Hz-100 Hz</a:t>
            </a:r>
            <a:r>
              <a:rPr lang="ja-JP" altLang="en-US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5 minutes period</a:t>
            </a:r>
            <a:endParaRPr lang="en-US" altLang="ja-JP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13006" y="3053523"/>
            <a:ext cx="3308139" cy="1552576"/>
            <a:chOff x="4425360" y="1693839"/>
            <a:chExt cx="3747936" cy="288506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360" y="1693839"/>
              <a:ext cx="3747936" cy="252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正方形/長方形 18"/>
            <p:cNvSpPr/>
            <p:nvPr/>
          </p:nvSpPr>
          <p:spPr>
            <a:xfrm>
              <a:off x="4837080" y="4064187"/>
              <a:ext cx="3193470" cy="51471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Number of writes to a HDD in 5 minutes</a:t>
              </a:r>
              <a:endPara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06" y="1472923"/>
            <a:ext cx="3303932" cy="136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正方形/長方形 21"/>
          <p:cNvSpPr/>
          <p:nvPr/>
        </p:nvSpPr>
        <p:spPr>
          <a:xfrm rot="16200000">
            <a:off x="296719" y="1978572"/>
            <a:ext cx="1078082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Transfer rate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シングル画面撮影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243.1776" end="13264.5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5099" y="1851546"/>
            <a:ext cx="3213175" cy="1807411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46799" y="3026263"/>
            <a:ext cx="1078096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24985" y="1422725"/>
            <a:ext cx="1321724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Ordinary NVR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 rot="16200000">
            <a:off x="333619" y="3536222"/>
            <a:ext cx="1078082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Transfer rate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8824494" cy="5847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group recording function allows to set saving period of recorded image for each camera</a:t>
            </a:r>
          </a:p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group at each installation locations.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Group Recording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左中かっこ 5"/>
          <p:cNvSpPr/>
          <p:nvPr/>
        </p:nvSpPr>
        <p:spPr>
          <a:xfrm>
            <a:off x="5979236" y="2393224"/>
            <a:ext cx="190981" cy="14782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776572" y="3460087"/>
            <a:ext cx="2017264" cy="1191413"/>
            <a:chOff x="617551" y="3332871"/>
            <a:chExt cx="2142877" cy="1239129"/>
          </a:xfrm>
        </p:grpSpPr>
        <p:sp>
          <p:nvSpPr>
            <p:cNvPr id="27" name="正方形/長方形 26"/>
            <p:cNvSpPr/>
            <p:nvPr/>
          </p:nvSpPr>
          <p:spPr>
            <a:xfrm>
              <a:off x="617551" y="3332871"/>
              <a:ext cx="2142877" cy="12391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324" y="3614060"/>
              <a:ext cx="60960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997" y="3611176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883" y="4064910"/>
              <a:ext cx="60960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 Box 186"/>
            <p:cNvSpPr txBox="1">
              <a:spLocks noChangeArrowheads="1"/>
            </p:cNvSpPr>
            <p:nvPr/>
          </p:nvSpPr>
          <p:spPr bwMode="auto">
            <a:xfrm>
              <a:off x="809636" y="3407355"/>
              <a:ext cx="8299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</a:t>
              </a:r>
              <a:r>
                <a:rPr lang="en-US" altLang="ja-JP" sz="12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5</a:t>
              </a:r>
            </a:p>
          </p:txBody>
        </p:sp>
        <p:sp>
          <p:nvSpPr>
            <p:cNvPr id="24" name="Text Box 186"/>
            <p:cNvSpPr txBox="1">
              <a:spLocks noChangeArrowheads="1"/>
            </p:cNvSpPr>
            <p:nvPr/>
          </p:nvSpPr>
          <p:spPr bwMode="auto">
            <a:xfrm>
              <a:off x="1804842" y="3432539"/>
              <a:ext cx="8299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6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25" name="Text Box 186"/>
            <p:cNvSpPr txBox="1">
              <a:spLocks noChangeArrowheads="1"/>
            </p:cNvSpPr>
            <p:nvPr/>
          </p:nvSpPr>
          <p:spPr bwMode="auto">
            <a:xfrm>
              <a:off x="1861830" y="4181264"/>
              <a:ext cx="8299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7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09" y="2991559"/>
            <a:ext cx="11398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6"/>
          <p:cNvSpPr txBox="1">
            <a:spLocks noChangeArrowheads="1"/>
          </p:cNvSpPr>
          <p:nvPr/>
        </p:nvSpPr>
        <p:spPr bwMode="auto">
          <a:xfrm>
            <a:off x="4358026" y="3465118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WJ-NX300K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6" name="Text Box 186"/>
          <p:cNvSpPr txBox="1">
            <a:spLocks noChangeArrowheads="1"/>
          </p:cNvSpPr>
          <p:nvPr/>
        </p:nvSpPr>
        <p:spPr bwMode="auto">
          <a:xfrm>
            <a:off x="1145198" y="3321294"/>
            <a:ext cx="1148327" cy="2769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Area (B)</a:t>
            </a:r>
            <a:endParaRPr lang="en-US" altLang="ja-JP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10" name="カギ線コネクタ 9"/>
          <p:cNvCxnSpPr>
            <a:endCxn id="3075" idx="0"/>
          </p:cNvCxnSpPr>
          <p:nvPr/>
        </p:nvCxnSpPr>
        <p:spPr>
          <a:xfrm>
            <a:off x="2634817" y="2358534"/>
            <a:ext cx="878905" cy="633025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カギ線コネクタ 11"/>
          <p:cNvCxnSpPr>
            <a:stCxn id="27" idx="3"/>
            <a:endCxn id="3075" idx="2"/>
          </p:cNvCxnSpPr>
          <p:nvPr/>
        </p:nvCxnSpPr>
        <p:spPr>
          <a:xfrm flipV="1">
            <a:off x="2793836" y="3332871"/>
            <a:ext cx="719886" cy="722923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stCxn id="3075" idx="3"/>
          </p:cNvCxnSpPr>
          <p:nvPr/>
        </p:nvCxnSpPr>
        <p:spPr>
          <a:xfrm>
            <a:off x="4083634" y="3162215"/>
            <a:ext cx="40955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05" y="2967648"/>
            <a:ext cx="1786531" cy="49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6278665" y="2226043"/>
            <a:ext cx="606213" cy="706300"/>
            <a:chOff x="6602727" y="2213912"/>
            <a:chExt cx="606213" cy="7063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HDD1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7109333" y="2226043"/>
            <a:ext cx="606213" cy="706300"/>
            <a:chOff x="6602727" y="2213912"/>
            <a:chExt cx="606213" cy="70630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HDD2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7940001" y="2226043"/>
            <a:ext cx="606213" cy="706300"/>
            <a:chOff x="6602727" y="2213912"/>
            <a:chExt cx="606213" cy="7063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HDD3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6278665" y="3378068"/>
            <a:ext cx="606213" cy="706300"/>
            <a:chOff x="6602727" y="2213912"/>
            <a:chExt cx="606213" cy="706300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HDD4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6170217" y="2075289"/>
            <a:ext cx="2520564" cy="857053"/>
          </a:xfrm>
          <a:prstGeom prst="rect">
            <a:avLst/>
          </a:prstGeom>
          <a:noFill/>
          <a:ln w="19050">
            <a:solidFill>
              <a:srgbClr val="FF9933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6203352" y="3289506"/>
            <a:ext cx="778142" cy="794862"/>
          </a:xfrm>
          <a:prstGeom prst="rect">
            <a:avLst/>
          </a:prstGeom>
          <a:noFill/>
          <a:ln w="19050">
            <a:solidFill>
              <a:srgbClr val="FF9933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Text Box 186"/>
          <p:cNvSpPr txBox="1">
            <a:spLocks noChangeArrowheads="1"/>
          </p:cNvSpPr>
          <p:nvPr/>
        </p:nvSpPr>
        <p:spPr bwMode="auto">
          <a:xfrm>
            <a:off x="6011185" y="1789522"/>
            <a:ext cx="31646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Recording for area(A) : Saving period 180days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59" name="Text Box 186"/>
          <p:cNvSpPr txBox="1">
            <a:spLocks noChangeArrowheads="1"/>
          </p:cNvSpPr>
          <p:nvPr/>
        </p:nvSpPr>
        <p:spPr bwMode="auto">
          <a:xfrm>
            <a:off x="6051898" y="4068143"/>
            <a:ext cx="30523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Recording for area(B) : Saving period 30days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0" name="Text Box 186"/>
          <p:cNvSpPr txBox="1">
            <a:spLocks noChangeArrowheads="1"/>
          </p:cNvSpPr>
          <p:nvPr/>
        </p:nvSpPr>
        <p:spPr bwMode="auto">
          <a:xfrm>
            <a:off x="4288413" y="2665630"/>
            <a:ext cx="16334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Set up 2 camera group</a:t>
            </a:r>
            <a:endParaRPr lang="en-US" altLang="ja-JP" sz="12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777183" y="1858617"/>
            <a:ext cx="2032556" cy="1411583"/>
            <a:chOff x="608269" y="1836752"/>
            <a:chExt cx="2142877" cy="1418203"/>
          </a:xfrm>
        </p:grpSpPr>
        <p:sp>
          <p:nvSpPr>
            <p:cNvPr id="8" name="正方形/長方形 7"/>
            <p:cNvSpPr/>
            <p:nvPr/>
          </p:nvSpPr>
          <p:spPr>
            <a:xfrm>
              <a:off x="608269" y="1836752"/>
              <a:ext cx="2142877" cy="14182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78" y="1954595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78" y="2583229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609" y="1932073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609" y="2560707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 Box 186"/>
            <p:cNvSpPr txBox="1">
              <a:spLocks noChangeArrowheads="1"/>
            </p:cNvSpPr>
            <p:nvPr/>
          </p:nvSpPr>
          <p:spPr bwMode="auto">
            <a:xfrm>
              <a:off x="847399" y="2324643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1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1" name="Text Box 186"/>
            <p:cNvSpPr txBox="1">
              <a:spLocks noChangeArrowheads="1"/>
            </p:cNvSpPr>
            <p:nvPr/>
          </p:nvSpPr>
          <p:spPr bwMode="auto">
            <a:xfrm>
              <a:off x="1667683" y="2318023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2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2" name="Text Box 186"/>
            <p:cNvSpPr txBox="1">
              <a:spLocks noChangeArrowheads="1"/>
            </p:cNvSpPr>
            <p:nvPr/>
          </p:nvSpPr>
          <p:spPr bwMode="auto">
            <a:xfrm>
              <a:off x="864632" y="2977956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3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3" name="Text Box 186"/>
            <p:cNvSpPr txBox="1">
              <a:spLocks noChangeArrowheads="1"/>
            </p:cNvSpPr>
            <p:nvPr/>
          </p:nvSpPr>
          <p:spPr bwMode="auto">
            <a:xfrm>
              <a:off x="1684916" y="2971336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4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31" name="Text Box 186"/>
          <p:cNvSpPr txBox="1">
            <a:spLocks noChangeArrowheads="1"/>
          </p:cNvSpPr>
          <p:nvPr/>
        </p:nvSpPr>
        <p:spPr bwMode="auto">
          <a:xfrm>
            <a:off x="1190982" y="1707212"/>
            <a:ext cx="1148327" cy="2769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Area (A)</a:t>
            </a:r>
            <a:endParaRPr lang="en-US" altLang="ja-JP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6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71799" y="1115993"/>
            <a:ext cx="8927861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Playback time can be saved by high speed playback when there is no movement during playback mode.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Time-saving playback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27" y="2056270"/>
            <a:ext cx="1615521" cy="109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8" y="3765923"/>
            <a:ext cx="70643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7" y="3020126"/>
            <a:ext cx="609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円/楕円 23"/>
          <p:cNvSpPr/>
          <p:nvPr/>
        </p:nvSpPr>
        <p:spPr>
          <a:xfrm>
            <a:off x="983216" y="3440663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11" name="カギ線コネクタ 10"/>
          <p:cNvCxnSpPr/>
          <p:nvPr/>
        </p:nvCxnSpPr>
        <p:spPr>
          <a:xfrm>
            <a:off x="898357" y="3228138"/>
            <a:ext cx="522420" cy="195112"/>
          </a:xfrm>
          <a:prstGeom prst="bentConnector2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>
            <a:stCxn id="7" idx="3"/>
            <a:endCxn id="24" idx="4"/>
          </p:cNvCxnSpPr>
          <p:nvPr/>
        </p:nvCxnSpPr>
        <p:spPr>
          <a:xfrm flipV="1">
            <a:off x="1023485" y="3765923"/>
            <a:ext cx="522420" cy="170656"/>
          </a:xfrm>
          <a:prstGeom prst="bentConnector2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stCxn id="24" idx="6"/>
            <a:endCxn id="3075" idx="1"/>
          </p:cNvCxnSpPr>
          <p:nvPr/>
        </p:nvCxnSpPr>
        <p:spPr>
          <a:xfrm>
            <a:off x="2108593" y="3603293"/>
            <a:ext cx="11044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3074" idx="2"/>
          </p:cNvCxnSpPr>
          <p:nvPr/>
        </p:nvCxnSpPr>
        <p:spPr>
          <a:xfrm flipH="1">
            <a:off x="3122287" y="3151345"/>
            <a:ext cx="1" cy="47922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41" y="3326141"/>
            <a:ext cx="2012165" cy="55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 Box 186"/>
          <p:cNvSpPr txBox="1">
            <a:spLocks noChangeArrowheads="1"/>
          </p:cNvSpPr>
          <p:nvPr/>
        </p:nvSpPr>
        <p:spPr bwMode="auto">
          <a:xfrm>
            <a:off x="149200" y="2675445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i</a:t>
            </a: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-PRO cameras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Text Box 186"/>
          <p:cNvSpPr txBox="1">
            <a:spLocks noChangeArrowheads="1"/>
          </p:cNvSpPr>
          <p:nvPr/>
        </p:nvSpPr>
        <p:spPr bwMode="auto">
          <a:xfrm>
            <a:off x="2457659" y="3968735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WJ-NX300K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40" name="Text Box 186"/>
          <p:cNvSpPr txBox="1">
            <a:spLocks noChangeArrowheads="1"/>
          </p:cNvSpPr>
          <p:nvPr/>
        </p:nvSpPr>
        <p:spPr bwMode="auto">
          <a:xfrm>
            <a:off x="2187237" y="1623446"/>
            <a:ext cx="21499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In case of recorded image is played back on up to 4 screen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2" y="1996467"/>
            <a:ext cx="2371717" cy="7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2" y="3136126"/>
            <a:ext cx="2396836" cy="75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角丸四角形吹き出し 45"/>
          <p:cNvSpPr/>
          <p:nvPr/>
        </p:nvSpPr>
        <p:spPr>
          <a:xfrm>
            <a:off x="6936491" y="2085111"/>
            <a:ext cx="1937165" cy="518696"/>
          </a:xfrm>
          <a:prstGeom prst="wedgeRoundRectCallout">
            <a:avLst>
              <a:gd name="adj1" fmla="val -49914"/>
              <a:gd name="adj2" fmla="val 27727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1x speed playback</a:t>
            </a:r>
          </a:p>
          <a:p>
            <a:pPr algn="l"/>
            <a:r>
              <a:rPr lang="en-US" altLang="ja-JP" sz="1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During there is movement</a:t>
            </a:r>
            <a:endParaRPr lang="en-US" altLang="ja-JP" sz="12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上下矢印 27"/>
          <p:cNvSpPr/>
          <p:nvPr/>
        </p:nvSpPr>
        <p:spPr>
          <a:xfrm>
            <a:off x="5472333" y="2758285"/>
            <a:ext cx="222637" cy="37513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Text Box 186"/>
          <p:cNvSpPr txBox="1">
            <a:spLocks noChangeArrowheads="1"/>
          </p:cNvSpPr>
          <p:nvPr/>
        </p:nvSpPr>
        <p:spPr bwMode="auto">
          <a:xfrm>
            <a:off x="4508679" y="1650147"/>
            <a:ext cx="21499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Status indication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49" name="角丸四角形吹き出し 48"/>
          <p:cNvSpPr/>
          <p:nvPr/>
        </p:nvSpPr>
        <p:spPr>
          <a:xfrm>
            <a:off x="6936491" y="3192310"/>
            <a:ext cx="2135947" cy="457462"/>
          </a:xfrm>
          <a:prstGeom prst="wedgeRoundRectCallout">
            <a:avLst>
              <a:gd name="adj1" fmla="val -49914"/>
              <a:gd name="adj2" fmla="val 27727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0"/>
              </a:spcBef>
            </a:pPr>
            <a:r>
              <a:rPr lang="en-US" altLang="ja-JP" sz="1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Time-saving playback </a:t>
            </a:r>
            <a:r>
              <a:rPr lang="en-US" altLang="ja-JP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During </a:t>
            </a:r>
            <a:r>
              <a:rPr lang="en-US" altLang="ja-JP" sz="1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there is no movement</a:t>
            </a:r>
            <a:endParaRPr lang="en-US" altLang="ja-JP" sz="12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Text Box 186"/>
          <p:cNvSpPr txBox="1">
            <a:spLocks noChangeArrowheads="1"/>
          </p:cNvSpPr>
          <p:nvPr/>
        </p:nvSpPr>
        <p:spPr bwMode="auto">
          <a:xfrm>
            <a:off x="6929492" y="3674969"/>
            <a:ext cx="214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Single screen : 4x playback</a:t>
            </a:r>
          </a:p>
          <a:p>
            <a:pPr algn="l"/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2/3/4 screen : 2x playback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8824494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 built in MP4 download function to USB storage media for video and audio data. 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MP4 Download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06" y="1848112"/>
            <a:ext cx="7016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54" y="1700949"/>
            <a:ext cx="2286689" cy="63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6"/>
          <p:cNvSpPr txBox="1">
            <a:spLocks noChangeArrowheads="1"/>
          </p:cNvSpPr>
          <p:nvPr/>
        </p:nvSpPr>
        <p:spPr bwMode="auto">
          <a:xfrm>
            <a:off x="1973498" y="2409960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WJ-NX300K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888093" y="1744874"/>
            <a:ext cx="2313918" cy="386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393377"/>
              </p:ext>
            </p:extLst>
          </p:nvPr>
        </p:nvGraphicFramePr>
        <p:xfrm>
          <a:off x="1052473" y="2757944"/>
          <a:ext cx="2978832" cy="1620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916">
                <a:tc rowSpan="2">
                  <a:txBody>
                    <a:bodyPr/>
                    <a:lstStyle/>
                    <a:p>
                      <a:endParaRPr kumimoji="1" lang="ja-JP" altLang="en-US" sz="1000" b="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Recording Condition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</a:t>
                      </a:r>
                      <a:endParaRPr kumimoji="1" lang="ja-JP" altLang="en-US" sz="1000" b="1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Audio</a:t>
                      </a:r>
                      <a:endParaRPr kumimoji="1" lang="ja-JP" altLang="en-US" sz="1000" b="1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H.264/H.265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AAC-LC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H.264/H.265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G.726/G.711</a:t>
                      </a:r>
                      <a:b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</a:b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360-degree microphone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JPEG/MPEG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N/A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274911"/>
              </p:ext>
            </p:extLst>
          </p:nvPr>
        </p:nvGraphicFramePr>
        <p:xfrm>
          <a:off x="6135522" y="2883349"/>
          <a:ext cx="1545432" cy="1494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351">
                <a:tc>
                  <a:txBody>
                    <a:bodyPr/>
                    <a:lstStyle/>
                    <a:p>
                      <a:endParaRPr kumimoji="1" lang="ja-JP" altLang="en-US" sz="1000" b="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MP4</a:t>
                      </a:r>
                    </a:p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Output result</a:t>
                      </a:r>
                      <a:endParaRPr kumimoji="1" lang="ja-JP" altLang="en-US" sz="1000" b="1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 and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 Audio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 only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Error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" name="右矢印 45"/>
          <p:cNvSpPr/>
          <p:nvPr/>
        </p:nvSpPr>
        <p:spPr>
          <a:xfrm>
            <a:off x="4166477" y="3495485"/>
            <a:ext cx="1848916" cy="386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 Box 186"/>
          <p:cNvSpPr txBox="1">
            <a:spLocks noChangeArrowheads="1"/>
          </p:cNvSpPr>
          <p:nvPr/>
        </p:nvSpPr>
        <p:spPr bwMode="auto">
          <a:xfrm>
            <a:off x="4316609" y="1606374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Download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50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7812554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Corridor mode enables the capture of a more vertically-oriented on several screen layout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Corridor mode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表 2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89537797"/>
              </p:ext>
            </p:extLst>
          </p:nvPr>
        </p:nvGraphicFramePr>
        <p:xfrm>
          <a:off x="457200" y="1613844"/>
          <a:ext cx="2465198" cy="143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80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5222"/>
              </p:ext>
            </p:extLst>
          </p:nvPr>
        </p:nvGraphicFramePr>
        <p:xfrm>
          <a:off x="3263586" y="1625721"/>
          <a:ext cx="2515782" cy="141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89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37003"/>
              </p:ext>
            </p:extLst>
          </p:nvPr>
        </p:nvGraphicFramePr>
        <p:xfrm>
          <a:off x="6112354" y="1619783"/>
          <a:ext cx="2465196" cy="143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80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58653"/>
              </p:ext>
            </p:extLst>
          </p:nvPr>
        </p:nvGraphicFramePr>
        <p:xfrm>
          <a:off x="457200" y="3250047"/>
          <a:ext cx="2465197" cy="1427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73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7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715257"/>
              </p:ext>
            </p:extLst>
          </p:nvPr>
        </p:nvGraphicFramePr>
        <p:xfrm>
          <a:off x="3276318" y="3236390"/>
          <a:ext cx="2463004" cy="143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18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122739"/>
              </p:ext>
            </p:extLst>
          </p:nvPr>
        </p:nvGraphicFramePr>
        <p:xfrm>
          <a:off x="6112354" y="3236391"/>
          <a:ext cx="2470066" cy="1440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2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655882" y="2686449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(960x1080)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60546" y="2691986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47036" y="2713750"/>
            <a:ext cx="741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(480x1080)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18370" y="4330328"/>
            <a:ext cx="741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(480x1080)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37606" y="4322010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919182" y="4322010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76971" y="3560424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58885" y="3532163"/>
            <a:ext cx="754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(480x360)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735835" y="3536275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094540" y="3532163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7200" y="1368283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2-screen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260546" y="1385696"/>
            <a:ext cx="251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112354" y="1371577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4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7201" y="3010556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5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76318" y="2985024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6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113029" y="2998681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7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Configuration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18</a:t>
            </a:fld>
            <a:endParaRPr 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06567" y="768795"/>
            <a:ext cx="7608231" cy="3860874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3843080" y="2453909"/>
            <a:ext cx="4154346" cy="1068898"/>
          </a:xfrm>
          <a:prstGeom prst="ellipse">
            <a:avLst/>
          </a:prstGeom>
          <a:solidFill>
            <a:srgbClr val="FFFF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000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0" name="Picture 46" descr="64X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505" y="2003894"/>
            <a:ext cx="610253" cy="45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s://encrypted-tbn0.gstatic.com/images?q=tbn:ANd9GcQrdk5fNqb1mhjyTOeZ9O096AeGTkLfRCzerb_IaZM8bq0j5g4jMdmNiQ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52" y="2453909"/>
            <a:ext cx="70427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reeform 153"/>
          <p:cNvSpPr>
            <a:spLocks/>
          </p:cNvSpPr>
          <p:nvPr/>
        </p:nvSpPr>
        <p:spPr bwMode="auto">
          <a:xfrm rot="1673491">
            <a:off x="5637486" y="301857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3" name="Picture 15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369" y="3200014"/>
            <a:ext cx="900254" cy="2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5772962" y="885279"/>
            <a:ext cx="1523216" cy="1005099"/>
            <a:chOff x="814" y="860"/>
            <a:chExt cx="1431" cy="975"/>
          </a:xfrm>
        </p:grpSpPr>
        <p:pic>
          <p:nvPicPr>
            <p:cNvPr id="45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49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8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2" name="Group 170"/>
          <p:cNvGrpSpPr>
            <a:grpSpLocks/>
          </p:cNvGrpSpPr>
          <p:nvPr/>
        </p:nvGrpSpPr>
        <p:grpSpPr bwMode="auto">
          <a:xfrm>
            <a:off x="4140286" y="885279"/>
            <a:ext cx="1499300" cy="1005099"/>
            <a:chOff x="814" y="860"/>
            <a:chExt cx="1431" cy="975"/>
          </a:xfrm>
        </p:grpSpPr>
        <p:pic>
          <p:nvPicPr>
            <p:cNvPr id="53" name="Picture 171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 172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57" name="Picture 173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74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75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AutoShape 176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56" name="Rectangle 182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60" name="Picture 190" descr="SC20120709-13380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625" y="1525942"/>
            <a:ext cx="444922" cy="4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カギ線コネクタ 60"/>
          <p:cNvCxnSpPr>
            <a:stCxn id="40" idx="3"/>
          </p:cNvCxnSpPr>
          <p:nvPr/>
        </p:nvCxnSpPr>
        <p:spPr bwMode="auto">
          <a:xfrm>
            <a:off x="2022758" y="2228921"/>
            <a:ext cx="964450" cy="665275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カギ線コネクタ 61"/>
          <p:cNvCxnSpPr>
            <a:stCxn id="41" idx="3"/>
          </p:cNvCxnSpPr>
          <p:nvPr/>
        </p:nvCxnSpPr>
        <p:spPr bwMode="auto">
          <a:xfrm>
            <a:off x="2252728" y="2625359"/>
            <a:ext cx="685172" cy="17144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カギ線コネクタ 62"/>
          <p:cNvCxnSpPr/>
          <p:nvPr/>
        </p:nvCxnSpPr>
        <p:spPr bwMode="auto">
          <a:xfrm rot="16200000" flipH="1">
            <a:off x="2445800" y="1917441"/>
            <a:ext cx="1052618" cy="867918"/>
          </a:xfrm>
          <a:prstGeom prst="bentConnector3">
            <a:avLst>
              <a:gd name="adj1" fmla="val 25569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カギ線コネクタ 63"/>
          <p:cNvCxnSpPr>
            <a:stCxn id="53" idx="2"/>
          </p:cNvCxnSpPr>
          <p:nvPr/>
        </p:nvCxnSpPr>
        <p:spPr bwMode="auto">
          <a:xfrm rot="16200000" flipH="1">
            <a:off x="4554803" y="2225510"/>
            <a:ext cx="830406" cy="160141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カギ線コネクタ 64"/>
          <p:cNvCxnSpPr>
            <a:stCxn id="45" idx="2"/>
          </p:cNvCxnSpPr>
          <p:nvPr/>
        </p:nvCxnSpPr>
        <p:spPr bwMode="auto">
          <a:xfrm rot="5400000">
            <a:off x="5447539" y="1663505"/>
            <a:ext cx="860159" cy="1313905"/>
          </a:xfrm>
          <a:prstGeom prst="bentConnector2">
            <a:avLst/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 Box 186"/>
          <p:cNvSpPr txBox="1">
            <a:spLocks noChangeArrowheads="1"/>
          </p:cNvSpPr>
          <p:nvPr/>
        </p:nvSpPr>
        <p:spPr bwMode="auto">
          <a:xfrm>
            <a:off x="4587619" y="1741504"/>
            <a:ext cx="2171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Monitor 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output</a:t>
            </a:r>
          </a:p>
          <a:p>
            <a:pPr algn="ctr"/>
            <a:r>
              <a:rPr lang="en-US" altLang="ja-JP" sz="1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(up to 32 cameras)</a:t>
            </a:r>
            <a:endParaRPr lang="ja-JP" altLang="en-US" sz="1000" b="1" dirty="0">
              <a:solidFill>
                <a:schemeClr val="tx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7" name="Text Box 186"/>
          <p:cNvSpPr txBox="1">
            <a:spLocks noChangeArrowheads="1"/>
          </p:cNvSpPr>
          <p:nvPr/>
        </p:nvSpPr>
        <p:spPr bwMode="auto">
          <a:xfrm>
            <a:off x="1107410" y="1695338"/>
            <a:ext cx="16949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ASM300</a:t>
            </a:r>
          </a:p>
        </p:txBody>
      </p:sp>
      <p:sp>
        <p:nvSpPr>
          <p:cNvPr id="68" name="Text Box 186"/>
          <p:cNvSpPr txBox="1">
            <a:spLocks noChangeArrowheads="1"/>
          </p:cNvSpPr>
          <p:nvPr/>
        </p:nvSpPr>
        <p:spPr bwMode="auto">
          <a:xfrm>
            <a:off x="602331" y="3133821"/>
            <a:ext cx="18189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 camera</a:t>
            </a:r>
          </a:p>
        </p:txBody>
      </p:sp>
      <p:sp>
        <p:nvSpPr>
          <p:cNvPr id="69" name="Text Box 186"/>
          <p:cNvSpPr txBox="1">
            <a:spLocks noChangeArrowheads="1"/>
          </p:cNvSpPr>
          <p:nvPr/>
        </p:nvSpPr>
        <p:spPr bwMode="auto">
          <a:xfrm>
            <a:off x="7134846" y="1958633"/>
            <a:ext cx="10799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obile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628" y="3800507"/>
            <a:ext cx="793545" cy="6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186"/>
          <p:cNvSpPr txBox="1">
            <a:spLocks noChangeArrowheads="1"/>
          </p:cNvSpPr>
          <p:nvPr/>
        </p:nvSpPr>
        <p:spPr bwMode="auto">
          <a:xfrm>
            <a:off x="602331" y="4321113"/>
            <a:ext cx="21146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Analog camera</a:t>
            </a:r>
          </a:p>
        </p:txBody>
      </p:sp>
      <p:cxnSp>
        <p:nvCxnSpPr>
          <p:cNvPr id="72" name="カギ線コネクタ 71"/>
          <p:cNvCxnSpPr/>
          <p:nvPr/>
        </p:nvCxnSpPr>
        <p:spPr bwMode="auto">
          <a:xfrm rot="16200000" flipV="1">
            <a:off x="2698707" y="3367693"/>
            <a:ext cx="1171602" cy="22451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コネクタ 72"/>
          <p:cNvCxnSpPr/>
          <p:nvPr/>
        </p:nvCxnSpPr>
        <p:spPr bwMode="auto">
          <a:xfrm flipV="1">
            <a:off x="2141766" y="4222823"/>
            <a:ext cx="895817" cy="3182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円/楕円 73"/>
          <p:cNvSpPr/>
          <p:nvPr/>
        </p:nvSpPr>
        <p:spPr>
          <a:xfrm>
            <a:off x="2607288" y="2720782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75" name="カギ線コネクタ 74"/>
          <p:cNvCxnSpPr>
            <a:stCxn id="76" idx="0"/>
            <a:endCxn id="74" idx="5"/>
          </p:cNvCxnSpPr>
          <p:nvPr/>
        </p:nvCxnSpPr>
        <p:spPr bwMode="auto">
          <a:xfrm rot="16200000" flipV="1">
            <a:off x="3881341" y="2684926"/>
            <a:ext cx="1038853" cy="1665819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297" y="4037262"/>
            <a:ext cx="1362757" cy="30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191" y="4006625"/>
            <a:ext cx="963969" cy="3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186"/>
          <p:cNvSpPr txBox="1">
            <a:spLocks noChangeArrowheads="1"/>
          </p:cNvSpPr>
          <p:nvPr/>
        </p:nvSpPr>
        <p:spPr bwMode="auto">
          <a:xfrm>
            <a:off x="2810267" y="4319973"/>
            <a:ext cx="140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Encoder</a:t>
            </a:r>
          </a:p>
        </p:txBody>
      </p:sp>
      <p:sp>
        <p:nvSpPr>
          <p:cNvPr id="79" name="Text Box 186"/>
          <p:cNvSpPr txBox="1">
            <a:spLocks noChangeArrowheads="1"/>
          </p:cNvSpPr>
          <p:nvPr/>
        </p:nvSpPr>
        <p:spPr bwMode="auto">
          <a:xfrm>
            <a:off x="4455583" y="4307344"/>
            <a:ext cx="13726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Decoder</a:t>
            </a:r>
          </a:p>
        </p:txBody>
      </p:sp>
      <p:sp>
        <p:nvSpPr>
          <p:cNvPr id="80" name="Text Box 186"/>
          <p:cNvSpPr txBox="1">
            <a:spLocks noChangeArrowheads="1"/>
          </p:cNvSpPr>
          <p:nvPr/>
        </p:nvSpPr>
        <p:spPr bwMode="auto">
          <a:xfrm>
            <a:off x="3938841" y="2396005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NX300K</a:t>
            </a:r>
            <a:endParaRPr lang="en-US" altLang="ja-JP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81" name="カギ線コネクタ 80"/>
          <p:cNvCxnSpPr/>
          <p:nvPr/>
        </p:nvCxnSpPr>
        <p:spPr bwMode="auto">
          <a:xfrm rot="10800000" flipV="1">
            <a:off x="5839836" y="4155704"/>
            <a:ext cx="806650" cy="7307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882" y="2630037"/>
            <a:ext cx="887664" cy="6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カギ線コネクタ 82"/>
          <p:cNvCxnSpPr>
            <a:stCxn id="82" idx="3"/>
            <a:endCxn id="85" idx="0"/>
          </p:cNvCxnSpPr>
          <p:nvPr/>
        </p:nvCxnSpPr>
        <p:spPr bwMode="auto">
          <a:xfrm flipH="1">
            <a:off x="2061051" y="2942685"/>
            <a:ext cx="191495" cy="466985"/>
          </a:xfrm>
          <a:prstGeom prst="bentConnector4">
            <a:avLst>
              <a:gd name="adj1" fmla="val -119376"/>
              <a:gd name="adj2" fmla="val 83475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カギ線コネクタ 83"/>
          <p:cNvCxnSpPr>
            <a:endCxn id="86" idx="0"/>
          </p:cNvCxnSpPr>
          <p:nvPr/>
        </p:nvCxnSpPr>
        <p:spPr bwMode="auto">
          <a:xfrm rot="5400000">
            <a:off x="2711673" y="3148317"/>
            <a:ext cx="377862" cy="173306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250" y="3409670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105" y="3423898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直線コネクタ 86"/>
          <p:cNvCxnSpPr/>
          <p:nvPr/>
        </p:nvCxnSpPr>
        <p:spPr bwMode="auto">
          <a:xfrm flipV="1">
            <a:off x="2317977" y="3731037"/>
            <a:ext cx="288567" cy="9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186"/>
          <p:cNvSpPr txBox="1">
            <a:spLocks noChangeArrowheads="1"/>
          </p:cNvSpPr>
          <p:nvPr/>
        </p:nvSpPr>
        <p:spPr bwMode="auto">
          <a:xfrm>
            <a:off x="1561636" y="3698530"/>
            <a:ext cx="18783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Coax-Lan</a:t>
            </a:r>
            <a:r>
              <a:rPr lang="ja-JP" altLang="en-US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　</a:t>
            </a:r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convertor</a:t>
            </a:r>
          </a:p>
        </p:txBody>
      </p:sp>
      <p:cxnSp>
        <p:nvCxnSpPr>
          <p:cNvPr id="89" name="カギ線コネクタ 88"/>
          <p:cNvCxnSpPr>
            <a:endCxn id="74" idx="6"/>
          </p:cNvCxnSpPr>
          <p:nvPr/>
        </p:nvCxnSpPr>
        <p:spPr bwMode="auto">
          <a:xfrm rot="10800000">
            <a:off x="3732667" y="2883414"/>
            <a:ext cx="370988" cy="78738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186"/>
          <p:cNvSpPr txBox="1">
            <a:spLocks noChangeArrowheads="1"/>
          </p:cNvSpPr>
          <p:nvPr/>
        </p:nvSpPr>
        <p:spPr bwMode="auto">
          <a:xfrm>
            <a:off x="6148620" y="4270649"/>
            <a:ext cx="17207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onitor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91" name="カギ線コネクタ 90"/>
          <p:cNvCxnSpPr/>
          <p:nvPr/>
        </p:nvCxnSpPr>
        <p:spPr bwMode="auto">
          <a:xfrm rot="10800000">
            <a:off x="6337669" y="2906721"/>
            <a:ext cx="922622" cy="14509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Picture 189"/>
          <p:cNvPicPr preferRelativeResize="0"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33" y="832862"/>
            <a:ext cx="2722832" cy="117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テキスト ボックス 92"/>
          <p:cNvSpPr txBox="1"/>
          <p:nvPr/>
        </p:nvSpPr>
        <p:spPr>
          <a:xfrm>
            <a:off x="4585893" y="3314937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Key-board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661694" y="3445834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9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ouse</a:t>
            </a:r>
            <a:endParaRPr lang="en-US" altLang="ja-JP" sz="9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Freeform 153"/>
          <p:cNvSpPr>
            <a:spLocks/>
          </p:cNvSpPr>
          <p:nvPr/>
        </p:nvSpPr>
        <p:spPr bwMode="auto">
          <a:xfrm rot="1673491">
            <a:off x="5103608" y="306574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96" name="Picture 10" descr="http://www.note-pc.biz/trable/keyboard/img/uskeys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93" y="3199423"/>
            <a:ext cx="903986" cy="1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156"/>
          <p:cNvGrpSpPr>
            <a:grpSpLocks/>
          </p:cNvGrpSpPr>
          <p:nvPr/>
        </p:nvGrpSpPr>
        <p:grpSpPr bwMode="auto">
          <a:xfrm>
            <a:off x="6217623" y="3471426"/>
            <a:ext cx="1547341" cy="852567"/>
            <a:chOff x="814" y="860"/>
            <a:chExt cx="1431" cy="822"/>
          </a:xfrm>
        </p:grpSpPr>
        <p:pic>
          <p:nvPicPr>
            <p:cNvPr id="98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/>
          </p:blipFill>
          <p:spPr bwMode="auto">
            <a:xfrm>
              <a:off x="814" y="860"/>
              <a:ext cx="1431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102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101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05" name="角丸四角形 104"/>
          <p:cNvSpPr/>
          <p:nvPr/>
        </p:nvSpPr>
        <p:spPr bwMode="auto">
          <a:xfrm>
            <a:off x="4173906" y="3002780"/>
            <a:ext cx="1700063" cy="141350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Basic up to 16 cameras</a:t>
            </a:r>
            <a:endParaRPr lang="ja-JP" altLang="en-US" sz="1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7" name="メモ 106"/>
          <p:cNvSpPr/>
          <p:nvPr/>
        </p:nvSpPr>
        <p:spPr>
          <a:xfrm>
            <a:off x="6271709" y="2445662"/>
            <a:ext cx="789296" cy="39312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8" name="メモ 107"/>
          <p:cNvSpPr/>
          <p:nvPr/>
        </p:nvSpPr>
        <p:spPr>
          <a:xfrm>
            <a:off x="6285887" y="2861603"/>
            <a:ext cx="789296" cy="41870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NXF02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Business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intelligence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9" name="メモ 108"/>
          <p:cNvSpPr/>
          <p:nvPr/>
        </p:nvSpPr>
        <p:spPr>
          <a:xfrm>
            <a:off x="7122844" y="2872032"/>
            <a:ext cx="789296" cy="408277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NXSxx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Secure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Comm.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角丸四角形 109"/>
          <p:cNvSpPr/>
          <p:nvPr/>
        </p:nvSpPr>
        <p:spPr bwMode="auto">
          <a:xfrm>
            <a:off x="6212010" y="2426828"/>
            <a:ext cx="1778623" cy="902281"/>
          </a:xfrm>
          <a:prstGeom prst="roundRect">
            <a:avLst>
              <a:gd name="adj" fmla="val 3368"/>
            </a:avLst>
          </a:prstGeom>
          <a:noFill/>
          <a:ln>
            <a:solidFill>
              <a:srgbClr val="FFFFFF">
                <a:lumMod val="50000"/>
              </a:srgbClr>
            </a:solidFill>
            <a:prstDash val="dashDot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6967411" y="2220589"/>
            <a:ext cx="1164649" cy="19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/>
              </a:rPr>
              <a:t>Software license</a:t>
            </a:r>
            <a:endParaRPr lang="ja-JP" altLang="en-US" sz="9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41" y="2565919"/>
            <a:ext cx="1582872" cy="43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2" y="2262667"/>
            <a:ext cx="1032378" cy="3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V="1">
            <a:off x="5409779" y="2535183"/>
            <a:ext cx="129225" cy="594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 Box 186"/>
          <p:cNvSpPr txBox="1">
            <a:spLocks noChangeArrowheads="1"/>
          </p:cNvSpPr>
          <p:nvPr/>
        </p:nvSpPr>
        <p:spPr bwMode="auto">
          <a:xfrm>
            <a:off x="4587619" y="2134276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HXE400</a:t>
            </a:r>
          </a:p>
        </p:txBody>
      </p:sp>
      <p:sp>
        <p:nvSpPr>
          <p:cNvPr id="112" name="メモ 111"/>
          <p:cNvSpPr/>
          <p:nvPr/>
        </p:nvSpPr>
        <p:spPr>
          <a:xfrm>
            <a:off x="7133998" y="2453946"/>
            <a:ext cx="778142" cy="37988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NXR30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RAID 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9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164514"/>
              </p:ext>
            </p:extLst>
          </p:nvPr>
        </p:nvGraphicFramePr>
        <p:xfrm>
          <a:off x="144541" y="750035"/>
          <a:ext cx="8905191" cy="39227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7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Panasonic i-PRO series Network 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Image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H.265,H.264,JPEG,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Audio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G.726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32kbps, G.711 64kbps (For ONVIF camera), AAC-LC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Number of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MAX.32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Mode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Event, Schedule, Emergency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Frame Rate/Camera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60 ips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Pre-Event Recording, 2 stream recording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 inch Serial ATA HDD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Up to 4x HDDs can be installed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Capacity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slots  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24TB(4x 6TB) will be supported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(Hardware RAID)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 1 / 5 / 6      * Additional RAID kit (WJ-NXR30/NXR30W) is required.</a:t>
                      </a:r>
                      <a:endParaRPr lang="en-US" sz="9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Network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Interface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10BASE-T / 100BASE-TX / 1000BASE-T (RJ45)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Band Width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throughput 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Max.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512Mbps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throughput : Max. 256Mbps, Output throughput  : Max. 256Mbps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External Interface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Spot Output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1 V [p-p] / 75  (BNC)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 (HDMI)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[Main monitor]  　HDMI 4K UHD(3840x2160p) /30Hz, 4K UHD(3840x2160p) /25Hz, 1920x1080p /60Hz, 1920x1080p /50Hz, 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1920x1080i /60Hz, 1920x1080i /50Hz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[Sub monitor] 　　HDMI 1920x1080p /60Hz, 1920x1080p /50Hz, 1920x1080i /60Hz,1920x1080i /50Hz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input: 9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 Alarm output:1 / Error output:4 / Control etc.:5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output:1(1x -10 dBV, 600 ohm ,Unbalanced (RCA)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USB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Front x2: USB3.0</a:t>
                      </a:r>
                      <a:r>
                        <a:rPr lang="ja-JP" altLang="en-U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x1 (copy), USB2.0 x1(mouse, keyboard),  Rear x2:  USB3.0 x1 (copy), USB2.0 x1(mouse, keyboard) </a:t>
                      </a:r>
                      <a:endParaRPr lang="en-US" altLang="ja-JP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 Specifications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Source/Power Consumption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WJ-NX300K/G : 220 V to 240 V AC, 50 Hz/60 Hz ,</a:t>
                      </a:r>
                      <a:r>
                        <a:rPr lang="es-E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Approx.72W</a:t>
                      </a:r>
                      <a:endParaRPr lang="es-E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Temperature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 °C to +45 °C (41 °F to 113 °F)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Humidity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5 % to 90 % (no condensation)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Dimensions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(W x H x 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370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 x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3-7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x 1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4-9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excluding rubber feet and projections)</a:t>
                      </a:r>
                      <a:endParaRPr lang="pl-PL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Weight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Approx.7.0kg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(15.4lbs) [without HDD] / Approx.10.0kg (22.0 lbs.) [with 4x  6TB HDDs]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2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612210" y="1535862"/>
            <a:ext cx="4348586" cy="1120306"/>
            <a:chOff x="4612210" y="1535862"/>
            <a:chExt cx="4348586" cy="1120306"/>
          </a:xfrm>
        </p:grpSpPr>
        <p:sp>
          <p:nvSpPr>
            <p:cNvPr id="14" name="正方形/長方形 13"/>
            <p:cNvSpPr/>
            <p:nvPr/>
          </p:nvSpPr>
          <p:spPr>
            <a:xfrm>
              <a:off x="4612210" y="1535862"/>
              <a:ext cx="4115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PC-Less Surveillance Solution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738296" y="1874416"/>
              <a:ext cx="422250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Easy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installation &amp;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operation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High speed copy to the USB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storage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Built-in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GUI and Dual HDMI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Outputs</a:t>
              </a:r>
              <a:r>
                <a:rPr kumimoji="0" lang="ja-JP" altLang="en-US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　</a:t>
              </a:r>
              <a:r>
                <a:rPr kumimoji="0" lang="ja-JP" altLang="en-US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　</a:t>
              </a:r>
              <a:endPara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612210" y="3333646"/>
            <a:ext cx="3842905" cy="1207128"/>
            <a:chOff x="4612210" y="3333646"/>
            <a:chExt cx="3842905" cy="1207128"/>
          </a:xfrm>
        </p:grpSpPr>
        <p:sp>
          <p:nvSpPr>
            <p:cNvPr id="21" name="正方形/長方形 20"/>
            <p:cNvSpPr/>
            <p:nvPr/>
          </p:nvSpPr>
          <p:spPr>
            <a:xfrm>
              <a:off x="4612210" y="3333646"/>
              <a:ext cx="38429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Reliability &amp; Redundancy</a:t>
              </a:r>
              <a:r>
                <a:rPr lang="en-US" altLang="ja-JP" sz="400" b="1" dirty="0" smtClean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endParaRPr lang="en-US" altLang="ja-JP" sz="1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33790" y="3586667"/>
              <a:ext cx="35052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Eco-writing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Acceleration of data access </a:t>
              </a:r>
              <a:endPara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Long-life control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Momentary power failure </a:t>
              </a: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resistance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Vibration proof structure     </a:t>
              </a:r>
              <a:endPara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117856" y="788595"/>
            <a:ext cx="874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H.265/H.264 high-throughput and scalable recorder featuring integrated GUI and </a:t>
            </a:r>
          </a:p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embedded IP security enabling </a:t>
            </a:r>
            <a:r>
              <a:rPr lang="en-US" altLang="ja-JP" sz="1800" b="1" dirty="0" smtClean="0">
                <a:solidFill>
                  <a:srgbClr val="FF66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secure end-to-end PC-Less surveillance solution</a:t>
            </a:r>
            <a:endParaRPr lang="ja-JP" altLang="en-US" sz="1800" b="1" dirty="0">
              <a:solidFill>
                <a:srgbClr val="FF6600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50345" y="1508430"/>
            <a:ext cx="4914847" cy="2904066"/>
            <a:chOff x="50345" y="1508430"/>
            <a:chExt cx="4914847" cy="2904066"/>
          </a:xfrm>
        </p:grpSpPr>
        <p:sp>
          <p:nvSpPr>
            <p:cNvPr id="19" name="正方形/長方形 18"/>
            <p:cNvSpPr/>
            <p:nvPr/>
          </p:nvSpPr>
          <p:spPr>
            <a:xfrm>
              <a:off x="50345" y="1508430"/>
              <a:ext cx="49148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Secure &amp; High Compression Recording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86435" y="1921446"/>
              <a:ext cx="4214649" cy="168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Up to 32</a:t>
              </a:r>
              <a:r>
                <a:rPr lang="ja-JP" altLang="en-US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cameras (H.264/H.265) support 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512 Mbps Maximum Total throughput 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Secure Communication between cameras and WJ-NX300K and between WJ-NX300K and applications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Dual Stream Recording for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narrow band network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playback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endPara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11" y="3488506"/>
              <a:ext cx="3361622" cy="923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4612210" y="2600203"/>
            <a:ext cx="4115704" cy="798795"/>
            <a:chOff x="4612210" y="2600203"/>
            <a:chExt cx="4115704" cy="798795"/>
          </a:xfrm>
        </p:grpSpPr>
        <p:sp>
          <p:nvSpPr>
            <p:cNvPr id="15" name="正方形/長方形 14"/>
            <p:cNvSpPr/>
            <p:nvPr/>
          </p:nvSpPr>
          <p:spPr>
            <a:xfrm>
              <a:off x="4612210" y="2600203"/>
              <a:ext cx="4115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 Function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52384" y="2854233"/>
              <a:ext cx="2364277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TURBO-RAID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recording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TURBO-RAID 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recovery</a:t>
              </a:r>
              <a:endPara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4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87565"/>
              </p:ext>
            </p:extLst>
          </p:nvPr>
        </p:nvGraphicFramePr>
        <p:xfrm>
          <a:off x="120216" y="772421"/>
          <a:ext cx="8889639" cy="3929264"/>
        </p:xfrm>
        <a:graphic>
          <a:graphicData uri="http://schemas.openxmlformats.org/drawingml/2006/table">
            <a:tbl>
              <a:tblPr firstRow="1" bandRow="1"/>
              <a:tblGrid>
                <a:gridCol w="198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8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1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2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NX300K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NX200K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NX400K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7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Standard (No camera additional kit)</a:t>
                      </a:r>
                      <a:endParaRPr kumimoji="1" lang="ja-JP" altLang="en-US" sz="7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7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with camera additional kits</a:t>
                      </a:r>
                      <a:endParaRPr kumimoji="1" lang="ja-JP" altLang="en-US" sz="7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Compression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H.265,H.264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H.265,H.264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6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Max. number of CH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</a:t>
                      </a:r>
                      <a:r>
                        <a:rPr kumimoji="1" lang="en-US" altLang="ja-JP" sz="10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CH </a:t>
                      </a:r>
                      <a:r>
                        <a:rPr kumimoji="1" lang="en-US" altLang="ja-JP" sz="8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*With camera additional kit</a:t>
                      </a:r>
                      <a:endParaRPr kumimoji="1" lang="en-US" altLang="ja-JP" sz="800" b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 CH </a:t>
                      </a:r>
                      <a:r>
                        <a:rPr kumimoji="1" lang="en-US" altLang="ja-JP" sz="9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*With camera additional kit</a:t>
                      </a:r>
                      <a:endParaRPr kumimoji="1" lang="ja-JP" alt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1-64CH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65-96CH (1 kit)</a:t>
                      </a:r>
                      <a:r>
                        <a:rPr kumimoji="1" lang="en-US" altLang="ja-JP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96-128CH (2 kits)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Through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put</a:t>
                      </a:r>
                      <a:r>
                        <a:rPr kumimoji="1" lang="ja-JP" altLang="en-US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192Mbps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384Mbps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384Mbps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Through put out</a:t>
                      </a:r>
                    </a:p>
                  </a:txBody>
                  <a:tcPr marL="16614" marR="16614" marT="2700" marB="2700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192Mbps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Num.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HDD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Raid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1, 5, 6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1*,5,6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1*,,5,6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Extension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unit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HXE400x2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Monitor out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 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 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Transcode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2user access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2user access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 user access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Sub-stream Rec.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NAS back up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*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Face recognition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(2cam) 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(2cam) 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Failover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between NVRs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*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HDD long-life control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*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Copy port/(USB port num.)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←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Dimensions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420x88x370mm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420x88x300mm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430x132x400mm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430x132x400mm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Easy Installation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RJ45 port (rear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side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RJ45 maintenance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port (front side)</a:t>
                      </a: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19" y="1075043"/>
            <a:ext cx="961606" cy="2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Y:\40-職能\セキュリティ\セキュリティ・サウンド広報宣伝\(10) Security\02_海外\Network_Products\WJ-NX200\写真\640x480_rgb_jpg\WJ-NX200_D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02" y="1055088"/>
            <a:ext cx="906018" cy="2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40-職能\セキュリティ\セキュリティ・サウンド広報宣伝\(10) Security\02_海外\Network_Products\WJ-NX400\写真\640x480_rgb_jpg\WJ-NX400_D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84" y="1001187"/>
            <a:ext cx="653097" cy="2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2102422" y="761269"/>
            <a:ext cx="1972101" cy="3940415"/>
          </a:xfrm>
          <a:prstGeom prst="rect">
            <a:avLst/>
          </a:prstGeom>
          <a:noFill/>
          <a:ln w="5715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08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optional line-up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05618" y="867372"/>
            <a:ext cx="1198526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</a:t>
            </a:r>
            <a:endParaRPr lang="en-US" altLang="ja-JP" b="1" dirty="0" smtClean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477951"/>
              </p:ext>
            </p:extLst>
          </p:nvPr>
        </p:nvGraphicFramePr>
        <p:xfrm>
          <a:off x="1101332" y="932702"/>
          <a:ext cx="7809585" cy="1920240"/>
        </p:xfrm>
        <a:graphic>
          <a:graphicData uri="http://schemas.openxmlformats.org/drawingml/2006/table">
            <a:tbl>
              <a:tblPr firstCol="1" bandCol="1">
                <a:tableStyleId>{7DF18680-E054-41AD-8BC1-D1AEF772440D}</a:tableStyleId>
              </a:tblPr>
              <a:tblGrid>
                <a:gridCol w="1989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Camera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WJ-NXE30(W)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channel license(Up to two license  for 32 cameras)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Business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Intelligence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WJ-NXF02(W)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2 cameras per a additional  business intelligent kit for “people counting” and</a:t>
                      </a:r>
                    </a:p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“Face matching/Age &amp; Gender judgment”           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RAID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WJ-NXR30(W)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 RAID license for enable RAID function</a:t>
                      </a:r>
                      <a:endParaRPr kumimoji="1" lang="ja-JP" altLang="en-US" sz="1050" b="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79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Secure Communication </a:t>
                      </a:r>
                      <a:r>
                        <a:rPr lang="en-US" altLang="ja-JP" sz="1050" baseline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license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WJ-NXS32(W)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32ch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 WJ-NXS16(W)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16ch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WJ-NXS04(W)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4ch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505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WJ-NXS01(W)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565682" y="826344"/>
            <a:ext cx="82183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</a:rPr>
              <a:t>This recorder is suitable under the extreme conditions : 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Public safety</a:t>
            </a:r>
          </a:p>
          <a:p>
            <a:pPr marL="895350" indent="-273050" algn="l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Transportation</a:t>
            </a:r>
          </a:p>
          <a:p>
            <a:pPr marL="622300" algn="l">
              <a:spcBef>
                <a:spcPts val="300"/>
              </a:spcBef>
            </a:pPr>
            <a:r>
              <a:rPr lang="en-US" altLang="ja-JP" sz="1600" b="1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 (Airport/Train/Subway)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Banks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Hospitals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Factories      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90" y="1275143"/>
            <a:ext cx="1880695" cy="120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87" y="3250181"/>
            <a:ext cx="1599196" cy="106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74" y="1341541"/>
            <a:ext cx="23891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77" y="2519115"/>
            <a:ext cx="2189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53" y="3066355"/>
            <a:ext cx="1994956" cy="9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563693"/>
            <a:ext cx="3610665" cy="8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3</a:t>
            </a:fld>
            <a:endParaRPr lang="en-US" dirty="0"/>
          </a:p>
        </p:txBody>
      </p:sp>
      <p:sp>
        <p:nvSpPr>
          <p:cNvPr id="321" name="Text Box 77"/>
          <p:cNvSpPr txBox="1">
            <a:spLocks noChangeArrowheads="1"/>
          </p:cNvSpPr>
          <p:nvPr/>
        </p:nvSpPr>
        <p:spPr bwMode="auto">
          <a:xfrm>
            <a:off x="5513832" y="3717641"/>
            <a:ext cx="3311525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WJ-NX300K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Network Video Disk </a:t>
            </a:r>
            <a:r>
              <a:rPr lang="en-US" altLang="ja-JP" sz="1400" b="1" dirty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Recorder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36950" y="856470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cameras </a:t>
            </a: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(H.264/H.265)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87750" y="2742420"/>
            <a:ext cx="444968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512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Mbps Total throughput </a:t>
            </a:r>
          </a:p>
        </p:txBody>
      </p:sp>
      <p:sp>
        <p:nvSpPr>
          <p:cNvPr id="9" name="正方形/長方形 21"/>
          <p:cNvSpPr>
            <a:spLocks noChangeArrowheads="1"/>
          </p:cNvSpPr>
          <p:nvPr/>
        </p:nvSpPr>
        <p:spPr bwMode="auto">
          <a:xfrm>
            <a:off x="468884" y="1138238"/>
            <a:ext cx="51181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WJ-NX300K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supports up to 32 cameras. As basic recorder, WJ-NX300K support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16 cameras. When adding  three additional licenses WJ-NXE30(W) in WJ-NX300, WJ-NX300K supports up to 32 cameras.  </a:t>
            </a:r>
            <a:endParaRPr kumimoji="0" lang="en-US" altLang="ja-JP" sz="11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In addition, WJ-NX300K can record both H.264 and H.265 stream.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It is easy to configure a coexisting system of i-PRO H.264 cameras and i-PRO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cameras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since WJ-NX300K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can record both H.264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and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stream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57784" y="31103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ctr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is equipped with maximum 512 Mbps as total throughput. Maximum recording throughput is  256 Mbps, and it is possible to record the images of  32 cameras when connecting Full-HD H.265 camera (30ips, 2 Mbps). Maximum output throughput is 256 Mbps, and the video of 32 all cameras (Full-HD, 30ips, 2M bps) can be output to a monitoring software at one time.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5481917" y="3440190"/>
            <a:ext cx="3311525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Basic : up to 16 cameras</a:t>
            </a:r>
            <a:endParaRPr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5" name="メモ 14"/>
          <p:cNvSpPr/>
          <p:nvPr/>
        </p:nvSpPr>
        <p:spPr>
          <a:xfrm>
            <a:off x="6655923" y="1978884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6010651" y="1465977"/>
            <a:ext cx="2232385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a license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24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6423852" y="1828800"/>
            <a:ext cx="1109183" cy="7855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メモ 19"/>
          <p:cNvSpPr/>
          <p:nvPr/>
        </p:nvSpPr>
        <p:spPr>
          <a:xfrm>
            <a:off x="7623920" y="1990713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6125910" y="1407482"/>
            <a:ext cx="2521535" cy="128543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Text Box 77"/>
          <p:cNvSpPr txBox="1">
            <a:spLocks noChangeArrowheads="1"/>
          </p:cNvSpPr>
          <p:nvPr/>
        </p:nvSpPr>
        <p:spPr bwMode="auto">
          <a:xfrm>
            <a:off x="7024571" y="1077114"/>
            <a:ext cx="2206944" cy="38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two licenses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32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69" y="2706987"/>
            <a:ext cx="2837001" cy="77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WJ-NX300K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グループ化 19"/>
          <p:cNvGrpSpPr/>
          <p:nvPr/>
        </p:nvGrpSpPr>
        <p:grpSpPr>
          <a:xfrm>
            <a:off x="2731072" y="3596361"/>
            <a:ext cx="1636755" cy="899649"/>
            <a:chOff x="2731072" y="3596361"/>
            <a:chExt cx="1636755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185" y="3921979"/>
              <a:ext cx="794642" cy="219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グループ化 7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465" y="2094764"/>
              <a:ext cx="672234" cy="184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5843947" y="3783387"/>
            <a:ext cx="1271051" cy="556166"/>
            <a:chOff x="5843947" y="3783387"/>
            <a:chExt cx="1271051" cy="55616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947" y="3783387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422" y="3783387"/>
              <a:ext cx="908576" cy="250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グループ化 17"/>
          <p:cNvGrpSpPr/>
          <p:nvPr/>
        </p:nvGrpSpPr>
        <p:grpSpPr>
          <a:xfrm>
            <a:off x="7285784" y="2553215"/>
            <a:ext cx="1821190" cy="890515"/>
            <a:chOff x="7285784" y="2553215"/>
            <a:chExt cx="1821190" cy="8905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784" y="2553215"/>
              <a:ext cx="1787802" cy="890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115" y="2582176"/>
              <a:ext cx="651859" cy="220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15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5" y="856470"/>
            <a:ext cx="858889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Dual Stream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for narrow band network playback</a:t>
            </a: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642011" y="1483593"/>
            <a:ext cx="1012203" cy="594798"/>
            <a:chOff x="457200" y="3877507"/>
            <a:chExt cx="1194185" cy="701735"/>
          </a:xfrm>
        </p:grpSpPr>
        <p:pic>
          <p:nvPicPr>
            <p:cNvPr id="15" name="Picture 2" descr="Y:\40-職能\セキュリティ\セキュリティ・サウンド広報宣伝\(10) Security\02_海外\Network_Products\新PF(H.265)\WV-S1132_WV-S1131\WV-S1131\640x480_png\WV-S1131_Lens_D_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39" y="3944513"/>
              <a:ext cx="549846" cy="259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Y:\40-職能\セキュリティ\セキュリティ・サウンド広報宣伝\(10) Security\02_海外\Network_Products\新PF(H.265)\WV-S2131L   WV-S2111L\WV-S2131L\640x480_png\WV-S2131L_D_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38" y="4205686"/>
              <a:ext cx="379019" cy="37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Y:\40-職能\セキュリティ\セキュリティ・サウンド広報宣伝\(10) Security\02_海外\Network_Products\新PF(H.265)\WV-S2531LTN  WV-S2531LN WV-S2511LN\WV-S2531LN\640x480_png\WV-S2531LN_2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54" y="4205686"/>
              <a:ext cx="419431" cy="37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Y:\40-職能\セキュリティ\セキュリティ・サウンド広報宣伝\(10) Security\02_海外\Network_Products\新PF(H.265)\屋外Box\WV-S1511LN\640x480_png\WV-S1511LN_D_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77507"/>
              <a:ext cx="644339" cy="35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7467105" y="1514677"/>
            <a:ext cx="890112" cy="599727"/>
            <a:chOff x="595810" y="2461850"/>
            <a:chExt cx="1050143" cy="707550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" b="-102"/>
            <a:stretch>
              <a:fillRect/>
            </a:stretch>
          </p:blipFill>
          <p:spPr bwMode="auto">
            <a:xfrm>
              <a:off x="1231954" y="2770402"/>
              <a:ext cx="413999" cy="3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Y:\40-職能\セキュリティ\セキュリティ・サウンド広報宣伝\(10) Security\03_国内_海外共通\WV-SFN480\640x480_png\WV-SFN480_D_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8" y="2955713"/>
              <a:ext cx="333560" cy="21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Y:\40-職能\セキュリティ\セキュリティ・サウンド広報宣伝\(10) Security\03_国内_海外共通\WV-SPW311AL\写真\640x480_png\WV-SPW311AL_D_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86" y="2522529"/>
              <a:ext cx="677704" cy="3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Y:\40-職能\セキュリティ\セキュリティ・サウンド広報宣伝\(10) Security\02_海外\Network_Products\WV-SW598\写真\WV-SW598\640x480_png\WV-SW598_F_L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0" y="2461850"/>
              <a:ext cx="340976" cy="53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534"/>
          <p:cNvSpPr txBox="1">
            <a:spLocks noChangeAspect="1" noChangeArrowheads="1"/>
          </p:cNvSpPr>
          <p:nvPr/>
        </p:nvSpPr>
        <p:spPr bwMode="auto">
          <a:xfrm>
            <a:off x="7922908" y="2849224"/>
            <a:ext cx="923140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effectLst/>
                <a:ea typeface="HGPｺﾞｼｯｸE" pitchFamily="50" charset="-128"/>
              </a:rPr>
              <a:t>WJ-NX300K</a:t>
            </a:r>
            <a:endParaRPr lang="en-US" altLang="ja-JP" sz="1050" b="1" dirty="0">
              <a:effectLst/>
              <a:ea typeface="HGPｺﾞｼｯｸE" pitchFamily="50" charset="-128"/>
            </a:endParaRPr>
          </a:p>
        </p:txBody>
      </p:sp>
      <p:sp>
        <p:nvSpPr>
          <p:cNvPr id="27" name="Text Box 534"/>
          <p:cNvSpPr txBox="1">
            <a:spLocks noChangeAspect="1" noChangeArrowheads="1"/>
          </p:cNvSpPr>
          <p:nvPr/>
        </p:nvSpPr>
        <p:spPr bwMode="auto">
          <a:xfrm>
            <a:off x="6445926" y="4458314"/>
            <a:ext cx="1412360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effectLst/>
                <a:ea typeface="+mj-ea"/>
              </a:rPr>
              <a:t>WV-ASM300 series</a:t>
            </a:r>
            <a:endParaRPr lang="en-US" altLang="ja-JP" sz="900" b="1" dirty="0">
              <a:effectLst/>
              <a:ea typeface="+mj-ea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388" y="3757314"/>
            <a:ext cx="321440" cy="701000"/>
          </a:xfrm>
          <a:prstGeom prst="rect">
            <a:avLst/>
          </a:prstGeom>
        </p:spPr>
      </p:pic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6662984" y="3627905"/>
            <a:ext cx="1000207" cy="789163"/>
            <a:chOff x="3787831" y="1508696"/>
            <a:chExt cx="2462045" cy="1942553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831" y="1508696"/>
              <a:ext cx="2462045" cy="1942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2" descr="C:\Users\3930041\Documents\tmp\ASM30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t="4569" r="789"/>
            <a:stretch/>
          </p:blipFill>
          <p:spPr bwMode="auto">
            <a:xfrm>
              <a:off x="3988341" y="1714300"/>
              <a:ext cx="2053139" cy="1126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92" y="4140289"/>
            <a:ext cx="650963" cy="334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534"/>
          <p:cNvSpPr txBox="1">
            <a:spLocks noChangeAspect="1" noChangeArrowheads="1"/>
          </p:cNvSpPr>
          <p:nvPr/>
        </p:nvSpPr>
        <p:spPr bwMode="auto">
          <a:xfrm>
            <a:off x="7267272" y="1316894"/>
            <a:ext cx="1431253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i-PRO H.264 cameras</a:t>
            </a:r>
            <a:endParaRPr lang="en-US" altLang="ja-JP" sz="105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39" name="Text Box 534"/>
          <p:cNvSpPr txBox="1">
            <a:spLocks noChangeAspect="1" noChangeArrowheads="1"/>
          </p:cNvSpPr>
          <p:nvPr/>
        </p:nvSpPr>
        <p:spPr bwMode="auto">
          <a:xfrm>
            <a:off x="5563671" y="1271174"/>
            <a:ext cx="1431253" cy="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75000"/>
                  </a:schemeClr>
                </a:solidFill>
                <a:effectLst/>
                <a:ea typeface="HGPｺﾞｼｯｸE" pitchFamily="50" charset="-128"/>
              </a:rPr>
              <a:t>i-PRO Extreme H.265</a:t>
            </a:r>
            <a:endParaRPr lang="en-US" altLang="ja-JP" sz="1100" b="1" dirty="0">
              <a:solidFill>
                <a:schemeClr val="tx1">
                  <a:lumMod val="75000"/>
                </a:schemeClr>
              </a:solidFill>
              <a:effectLst/>
              <a:ea typeface="HGPｺﾞｼｯｸE" pitchFamily="50" charset="-128"/>
            </a:endParaRPr>
          </a:p>
        </p:txBody>
      </p:sp>
      <p:sp>
        <p:nvSpPr>
          <p:cNvPr id="64" name="Text Box 534"/>
          <p:cNvSpPr txBox="1">
            <a:spLocks noChangeAspect="1" noChangeArrowheads="1"/>
          </p:cNvSpPr>
          <p:nvPr/>
        </p:nvSpPr>
        <p:spPr bwMode="auto">
          <a:xfrm>
            <a:off x="6435815" y="219336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71" name="Text Box 534"/>
          <p:cNvSpPr txBox="1">
            <a:spLocks noChangeAspect="1" noChangeArrowheads="1"/>
          </p:cNvSpPr>
          <p:nvPr/>
        </p:nvSpPr>
        <p:spPr bwMode="auto">
          <a:xfrm>
            <a:off x="5595790" y="2193361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79" name="カギ線コネクタ 78"/>
          <p:cNvCxnSpPr/>
          <p:nvPr/>
        </p:nvCxnSpPr>
        <p:spPr>
          <a:xfrm rot="16200000" flipH="1">
            <a:off x="6469963" y="2207394"/>
            <a:ext cx="502192" cy="414843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カギ線コネクタ 81"/>
          <p:cNvCxnSpPr/>
          <p:nvPr/>
        </p:nvCxnSpPr>
        <p:spPr>
          <a:xfrm rot="5400000">
            <a:off x="7404681" y="2221811"/>
            <a:ext cx="513015" cy="388166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カギ線コネクタ 83"/>
          <p:cNvCxnSpPr/>
          <p:nvPr/>
        </p:nvCxnSpPr>
        <p:spPr>
          <a:xfrm rot="5400000">
            <a:off x="7590440" y="2220733"/>
            <a:ext cx="502191" cy="388166"/>
          </a:xfrm>
          <a:prstGeom prst="bentConnector3">
            <a:avLst>
              <a:gd name="adj1" fmla="val 6162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カギ線コネクタ 87"/>
          <p:cNvCxnSpPr/>
          <p:nvPr/>
        </p:nvCxnSpPr>
        <p:spPr>
          <a:xfrm rot="16200000" flipH="1">
            <a:off x="6302685" y="2171670"/>
            <a:ext cx="495702" cy="492785"/>
          </a:xfrm>
          <a:prstGeom prst="bentConnector3">
            <a:avLst>
              <a:gd name="adj1" fmla="val 63083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Text Box 534"/>
          <p:cNvSpPr txBox="1">
            <a:spLocks noChangeAspect="1" noChangeArrowheads="1"/>
          </p:cNvSpPr>
          <p:nvPr/>
        </p:nvSpPr>
        <p:spPr bwMode="auto">
          <a:xfrm>
            <a:off x="7948848" y="217021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94" name="Text Box 534"/>
          <p:cNvSpPr txBox="1">
            <a:spLocks noChangeAspect="1" noChangeArrowheads="1"/>
          </p:cNvSpPr>
          <p:nvPr/>
        </p:nvSpPr>
        <p:spPr bwMode="auto">
          <a:xfrm>
            <a:off x="7180158" y="2172778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104" name="カギ線コネクタ 103"/>
          <p:cNvCxnSpPr/>
          <p:nvPr/>
        </p:nvCxnSpPr>
        <p:spPr>
          <a:xfrm rot="16200000" flipH="1">
            <a:off x="6813311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8" name="Text Box 534"/>
          <p:cNvSpPr txBox="1">
            <a:spLocks noChangeAspect="1" noChangeArrowheads="1"/>
          </p:cNvSpPr>
          <p:nvPr/>
        </p:nvSpPr>
        <p:spPr bwMode="auto">
          <a:xfrm>
            <a:off x="7642825" y="2443994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09" name="Text Box 534"/>
          <p:cNvSpPr txBox="1">
            <a:spLocks noChangeAspect="1" noChangeArrowheads="1"/>
          </p:cNvSpPr>
          <p:nvPr/>
        </p:nvSpPr>
        <p:spPr bwMode="auto">
          <a:xfrm>
            <a:off x="6362508" y="2463698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0" name="Text Box 534"/>
          <p:cNvSpPr txBox="1">
            <a:spLocks noChangeAspect="1" noChangeArrowheads="1"/>
          </p:cNvSpPr>
          <p:nvPr/>
        </p:nvSpPr>
        <p:spPr bwMode="auto">
          <a:xfrm>
            <a:off x="7317541" y="3348855"/>
            <a:ext cx="631991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Playback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3" name="正方形/長方形 21"/>
          <p:cNvSpPr>
            <a:spLocks noChangeArrowheads="1"/>
          </p:cNvSpPr>
          <p:nvPr/>
        </p:nvSpPr>
        <p:spPr bwMode="auto">
          <a:xfrm>
            <a:off x="368300" y="1138238"/>
            <a:ext cx="51953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Video delay may be happened as playing a several cameras 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one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time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or playing on a narrow band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 Therefore, WJ-NX300K</a:t>
            </a:r>
            <a:r>
              <a:rPr kumimoji="0" lang="ja-JP" altLang="en-US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has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function which can record 2 stream per a camera.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using this function, an operator can set the stream 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depending on their playback environment.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endParaRPr kumimoji="0" lang="en-US" altLang="ja-JP" sz="3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i.e)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stream is recorded at Full-HD resolution and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stream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recorded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VGA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resolution. </a:t>
            </a:r>
          </a:p>
          <a:p>
            <a:pPr eaLnBrk="1" hangingPunct="1">
              <a:spcBef>
                <a:spcPts val="4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network band of an operating environment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narrow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band.</a:t>
            </a:r>
          </a:p>
          <a:p>
            <a:pPr eaLnBrk="1" hangingPunct="1">
              <a:spcBef>
                <a:spcPts val="200"/>
              </a:spcBef>
              <a:buNone/>
            </a:pP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playing the video on WV-ASM300, it plays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 video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of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stream. </a:t>
            </a:r>
            <a:endParaRPr kumimoji="0" lang="en-US" altLang="ja-JP" sz="12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 operator play a several cameras at one time.</a:t>
            </a:r>
          </a:p>
          <a:p>
            <a:pPr eaLnBrk="1" hangingPunct="1">
              <a:spcBef>
                <a:spcPts val="4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It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possible to use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 when playing the video on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multiscreen on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WV-ASM300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</a:p>
        </p:txBody>
      </p:sp>
      <p:cxnSp>
        <p:nvCxnSpPr>
          <p:cNvPr id="49" name="カギ線コネクタ 48"/>
          <p:cNvCxnSpPr/>
          <p:nvPr/>
        </p:nvCxnSpPr>
        <p:spPr>
          <a:xfrm rot="16200000" flipH="1">
            <a:off x="6691704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" name="図 3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44" y="2679136"/>
            <a:ext cx="2034009" cy="676453"/>
          </a:xfrm>
          <a:prstGeom prst="rect">
            <a:avLst/>
          </a:prstGeom>
        </p:spPr>
      </p:pic>
      <p:sp>
        <p:nvSpPr>
          <p:cNvPr id="41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56" y="2953759"/>
            <a:ext cx="2506282" cy="1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74110" y="1292882"/>
            <a:ext cx="4957458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2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System configuration wizard</a:t>
            </a:r>
          </a:p>
        </p:txBody>
      </p:sp>
      <p:pic>
        <p:nvPicPr>
          <p:cNvPr id="17" name="Picture 7" descr="\\pcc-ad.pcc.mei.co.jp\share$\40-職能\セキュリティ\GSG_SALES\★社内情報(IUO)\(未完成)Presentation_materials\02.Recorder\WJ-NV300series\For SE\Source of material\取説用最新画像\kihon_E\14_1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92" y="3278079"/>
            <a:ext cx="1792600" cy="13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1196949" y="4358603"/>
            <a:ext cx="192962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 registration GUI</a:t>
            </a:r>
            <a:endParaRPr lang="en-US" altLang="ja-JP" sz="9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9" name="正方形/長方形 21"/>
          <p:cNvSpPr>
            <a:spLocks noChangeArrowheads="1"/>
          </p:cNvSpPr>
          <p:nvPr/>
        </p:nvSpPr>
        <p:spPr bwMode="auto">
          <a:xfrm>
            <a:off x="377443" y="1535283"/>
            <a:ext cx="49742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only 4-steps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“Easy start” of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WJ-NX300K,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setting of the recorder and cameras is completed in a few minutes from main display (without PC).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37668" y="2378753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and date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684430" y="2387534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registration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36494" y="2402419"/>
            <a:ext cx="954662" cy="50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Multi-screen layout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157450" y="2402420"/>
            <a:ext cx="954662" cy="506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image quality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431309" y="249518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2723661" y="2495180"/>
            <a:ext cx="166261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3927908" y="252929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36368" y="856470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installation &amp; operation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78" y="1843060"/>
            <a:ext cx="2193631" cy="18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5691993" y="1322865"/>
            <a:ext cx="3552591" cy="28301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with thumbnail</a:t>
            </a:r>
          </a:p>
        </p:txBody>
      </p:sp>
      <p:sp>
        <p:nvSpPr>
          <p:cNvPr id="29" name="正方形/長方形 21"/>
          <p:cNvSpPr>
            <a:spLocks noChangeArrowheads="1"/>
          </p:cNvSpPr>
          <p:nvPr/>
        </p:nvSpPr>
        <p:spPr bwMode="auto">
          <a:xfrm>
            <a:off x="5768479" y="1535283"/>
            <a:ext cx="3402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Easy to find out image by thumbnail search</a:t>
            </a:r>
            <a:endParaRPr kumimoji="0"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63962" y="3688755"/>
            <a:ext cx="280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[Note]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Multiple cameras are not supported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is necessary to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select start date and time and display interval</a:t>
            </a:r>
            <a:endParaRPr kumimoji="1" lang="ja-JP" altLang="en-US" sz="1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6" y="266392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Built-in GUI and Dual HDMI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Outputs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23" y="2769661"/>
            <a:ext cx="2235278" cy="15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83" y="3376627"/>
            <a:ext cx="1794836" cy="12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5721110" y="2602973"/>
            <a:ext cx="210641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Main display (HDMI)</a:t>
            </a:r>
          </a:p>
        </p:txBody>
      </p:sp>
      <p:sp>
        <p:nvSpPr>
          <p:cNvPr id="13" name="正方形/長方形 21"/>
          <p:cNvSpPr>
            <a:spLocks noChangeArrowheads="1"/>
          </p:cNvSpPr>
          <p:nvPr/>
        </p:nvSpPr>
        <p:spPr bwMode="auto">
          <a:xfrm>
            <a:off x="368300" y="2884742"/>
            <a:ext cx="5118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Equipped with two HDMI output,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WJ-NX300K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provides PC-less operation that enables users operate just about all features from the main display without running a PC. The main and sub displays support multi-screen viewing.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main display supports up to 4K resolution, and the sub display supports up to Full-HD resolution.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96733"/>
              </p:ext>
            </p:extLst>
          </p:nvPr>
        </p:nvGraphicFramePr>
        <p:xfrm>
          <a:off x="428524" y="4045976"/>
          <a:ext cx="5057876" cy="521208"/>
        </p:xfrm>
        <a:graphic>
          <a:graphicData uri="http://schemas.openxmlformats.org/drawingml/2006/table">
            <a:tbl>
              <a:tblPr/>
              <a:tblGrid>
                <a:gridCol w="88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Display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Interface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Viewing live images 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Playback videos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Operation and Setting</a:t>
                      </a: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Main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Sub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HDMI, BNC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179038" y="84427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speed copy to the USB storage</a:t>
            </a:r>
          </a:p>
        </p:txBody>
      </p:sp>
      <p:sp>
        <p:nvSpPr>
          <p:cNvPr id="28" name="正方形/長方形 21"/>
          <p:cNvSpPr>
            <a:spLocks noChangeArrowheads="1"/>
          </p:cNvSpPr>
          <p:nvPr/>
        </p:nvSpPr>
        <p:spPr bwMode="auto">
          <a:xfrm>
            <a:off x="474980" y="1070918"/>
            <a:ext cx="4572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Data copy speed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will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be 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3 times  higher  than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current NVR </a:t>
            </a:r>
          </a:p>
        </p:txBody>
      </p:sp>
      <p:grpSp>
        <p:nvGrpSpPr>
          <p:cNvPr id="59" name="グループ化 58"/>
          <p:cNvGrpSpPr/>
          <p:nvPr/>
        </p:nvGrpSpPr>
        <p:grpSpPr>
          <a:xfrm>
            <a:off x="4384970" y="1428870"/>
            <a:ext cx="4233776" cy="1018141"/>
            <a:chOff x="1252624" y="1237227"/>
            <a:chExt cx="4212713" cy="1495462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1252624" y="1237227"/>
              <a:ext cx="1121862" cy="700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NV300K</a:t>
              </a:r>
            </a:p>
            <a:p>
              <a:r>
                <a:rPr lang="en-US" altLang="ja-JP" sz="11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(Current)</a:t>
              </a:r>
              <a:endParaRPr lang="ja-JP" altLang="en-US" sz="11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0" name="ホームベース 49"/>
            <p:cNvSpPr/>
            <p:nvPr/>
          </p:nvSpPr>
          <p:spPr>
            <a:xfrm>
              <a:off x="2373745" y="1341047"/>
              <a:ext cx="3091543" cy="273853"/>
            </a:xfrm>
            <a:prstGeom prst="homePlate">
              <a:avLst>
                <a:gd name="adj" fmla="val 101675"/>
              </a:avLst>
            </a:prstGeom>
            <a:solidFill>
              <a:srgbClr val="4BACC6">
                <a:lumMod val="20000"/>
                <a:lumOff val="80000"/>
              </a:srgbClr>
            </a:solidFill>
            <a:ln>
              <a:solidFill>
                <a:srgbClr val="0000FF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Approximately 18.0</a:t>
              </a:r>
              <a:r>
                <a:rPr kumimoji="0" lang="en-US" altLang="ja-JP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kumimoji="0" lang="en-US" altLang="ja-JP" sz="110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252624" y="2280621"/>
              <a:ext cx="1110231" cy="45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NX300K</a:t>
              </a:r>
              <a:endParaRPr lang="ja-JP" alt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2" name="ホームベース 51"/>
            <p:cNvSpPr/>
            <p:nvPr/>
          </p:nvSpPr>
          <p:spPr>
            <a:xfrm>
              <a:off x="2373746" y="2296366"/>
              <a:ext cx="1063650" cy="273853"/>
            </a:xfrm>
            <a:prstGeom prst="homePlate">
              <a:avLst>
                <a:gd name="adj" fmla="val 101675"/>
              </a:avLst>
            </a:prstGeom>
            <a:solidFill>
              <a:srgbClr val="8064A2">
                <a:lumMod val="40000"/>
                <a:lumOff val="60000"/>
              </a:srgbClr>
            </a:solidFill>
            <a:ln>
              <a:solidFill>
                <a:srgbClr val="FF00FF"/>
              </a:solidFill>
              <a:prstDash val="dash"/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6.0 </a:t>
              </a:r>
              <a:r>
                <a:rPr kumimoji="0" lang="en-US" altLang="ja-JP" sz="11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 flipH="1">
              <a:off x="3455306" y="2316737"/>
              <a:ext cx="2000505" cy="251375"/>
            </a:xfrm>
            <a:prstGeom prst="rightArrow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defTabSz="361950"/>
              <a:endParaRPr lang="ja-JP" altLang="en-US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54" name="直線コネクタ 53"/>
            <p:cNvCxnSpPr>
              <a:stCxn id="50" idx="1"/>
              <a:endCxn id="52" idx="1"/>
            </p:cNvCxnSpPr>
            <p:nvPr/>
          </p:nvCxnSpPr>
          <p:spPr>
            <a:xfrm>
              <a:off x="2373745" y="1477974"/>
              <a:ext cx="1" cy="95531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5" name="直線コネクタ 54"/>
            <p:cNvCxnSpPr/>
            <p:nvPr/>
          </p:nvCxnSpPr>
          <p:spPr>
            <a:xfrm>
              <a:off x="5465336" y="1528527"/>
              <a:ext cx="1" cy="115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6" name="直線コネクタ 55"/>
            <p:cNvCxnSpPr/>
            <p:nvPr/>
          </p:nvCxnSpPr>
          <p:spPr>
            <a:xfrm>
              <a:off x="4451365" y="1631675"/>
              <a:ext cx="1" cy="1008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7" name="直線コネクタ 56"/>
            <p:cNvCxnSpPr/>
            <p:nvPr/>
          </p:nvCxnSpPr>
          <p:spPr>
            <a:xfrm>
              <a:off x="3437396" y="1614921"/>
              <a:ext cx="0" cy="97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61" name="グループ化 60"/>
          <p:cNvGrpSpPr/>
          <p:nvPr/>
        </p:nvGrpSpPr>
        <p:grpSpPr>
          <a:xfrm>
            <a:off x="592408" y="1372503"/>
            <a:ext cx="3754123" cy="1031550"/>
            <a:chOff x="-166662" y="1372503"/>
            <a:chExt cx="3082353" cy="1031550"/>
          </a:xfrm>
        </p:grpSpPr>
        <p:sp>
          <p:nvSpPr>
            <p:cNvPr id="63" name="正方形/長方形 21"/>
            <p:cNvSpPr>
              <a:spLocks noChangeArrowheads="1"/>
            </p:cNvSpPr>
            <p:nvPr/>
          </p:nvSpPr>
          <p:spPr bwMode="auto">
            <a:xfrm>
              <a:off x="-166662" y="1372503"/>
              <a:ext cx="3082353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Example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・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2 cameras x 48 hours data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copy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・</a:t>
              </a:r>
              <a:r>
                <a:rPr kumimoji="0" lang="en-US" altLang="ja-JP" sz="14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USB3.0</a:t>
              </a:r>
              <a:endPara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endParaRP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・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Smart coding :efficiency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data compression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-125261" y="1418353"/>
              <a:ext cx="2980944" cy="985700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TURBO-RAID Function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490567" y="1251244"/>
            <a:ext cx="4260546" cy="1340466"/>
            <a:chOff x="490567" y="1251244"/>
            <a:chExt cx="4260546" cy="1340466"/>
          </a:xfrm>
        </p:grpSpPr>
        <p:sp>
          <p:nvSpPr>
            <p:cNvPr id="15" name="正方形/長方形 14"/>
            <p:cNvSpPr/>
            <p:nvPr/>
          </p:nvSpPr>
          <p:spPr>
            <a:xfrm>
              <a:off x="590932" y="1251244"/>
              <a:ext cx="3274062" cy="287506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8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throughput performance</a:t>
              </a:r>
            </a:p>
          </p:txBody>
        </p:sp>
        <p:sp>
          <p:nvSpPr>
            <p:cNvPr id="19" name="正方形/長方形 21"/>
            <p:cNvSpPr>
              <a:spLocks noChangeArrowheads="1"/>
            </p:cNvSpPr>
            <p:nvPr/>
          </p:nvSpPr>
          <p:spPr bwMode="auto">
            <a:xfrm>
              <a:off x="490567" y="1422159"/>
              <a:ext cx="426054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RAID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WJ-NX300K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equipped with Turbo-RAID keeps it the same as non RAID configuration. An additional unit by the reduced performance isn't needed. Turbo-RAID can provide the ensuring reliability of data and the high-performance throughput.</a:t>
              </a: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249492" y="861967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TURBO-RAID Recording</a:t>
            </a:r>
            <a:endParaRPr kumimoji="0" lang="en-US" altLang="ja-JP" sz="2000" b="1" u="sng" dirty="0">
              <a:solidFill>
                <a:schemeClr val="bg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26303" y="2642675"/>
            <a:ext cx="3506791" cy="612658"/>
            <a:chOff x="626303" y="2642675"/>
            <a:chExt cx="3506791" cy="612658"/>
          </a:xfrm>
        </p:grpSpPr>
        <p:sp>
          <p:nvSpPr>
            <p:cNvPr id="46" name="右矢印 45"/>
            <p:cNvSpPr/>
            <p:nvPr/>
          </p:nvSpPr>
          <p:spPr bwMode="auto">
            <a:xfrm>
              <a:off x="1588749" y="2642675"/>
              <a:ext cx="2544345" cy="584705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rgbClr val="00206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angle 3"/>
            <p:cNvSpPr>
              <a:spLocks noChangeArrowheads="1"/>
            </p:cNvSpPr>
            <p:nvPr/>
          </p:nvSpPr>
          <p:spPr bwMode="auto">
            <a:xfrm>
              <a:off x="626303" y="2790954"/>
              <a:ext cx="810084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1651678" y="2732113"/>
              <a:ext cx="2235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Recording rate performance</a:t>
              </a:r>
              <a:endParaRPr lang="en-US" altLang="ja-JP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26303" y="3163531"/>
            <a:ext cx="3447392" cy="719034"/>
            <a:chOff x="626303" y="3163531"/>
            <a:chExt cx="3447392" cy="719034"/>
          </a:xfrm>
        </p:grpSpPr>
        <p:sp>
          <p:nvSpPr>
            <p:cNvPr id="44" name="右矢印 43"/>
            <p:cNvSpPr/>
            <p:nvPr/>
          </p:nvSpPr>
          <p:spPr bwMode="auto">
            <a:xfrm>
              <a:off x="1573145" y="3238158"/>
              <a:ext cx="1163437" cy="569780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626303" y="3163531"/>
              <a:ext cx="984446" cy="71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Ordinary NVR</a:t>
              </a:r>
            </a:p>
            <a:p>
              <a:pPr algn="l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正方形/長方形 5"/>
            <p:cNvSpPr>
              <a:spLocks noChangeArrowheads="1"/>
            </p:cNvSpPr>
            <p:nvPr/>
          </p:nvSpPr>
          <p:spPr bwMode="auto">
            <a:xfrm>
              <a:off x="3469041" y="3453738"/>
              <a:ext cx="604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-50%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618013" y="3494615"/>
              <a:ext cx="10079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ja-JP" sz="12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performance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26303" y="3910897"/>
            <a:ext cx="3844025" cy="695725"/>
            <a:chOff x="626303" y="3910897"/>
            <a:chExt cx="3844025" cy="695725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626303" y="3927072"/>
              <a:ext cx="930695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Panasonic</a:t>
              </a:r>
            </a:p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</a:t>
              </a:r>
            </a:p>
          </p:txBody>
        </p:sp>
        <p:sp>
          <p:nvSpPr>
            <p:cNvPr id="43" name="右矢印 42"/>
            <p:cNvSpPr/>
            <p:nvPr/>
          </p:nvSpPr>
          <p:spPr bwMode="auto">
            <a:xfrm>
              <a:off x="1578985" y="3910897"/>
              <a:ext cx="2554109" cy="535941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3010403" y="4268068"/>
              <a:ext cx="1459925" cy="338554"/>
              <a:chOff x="5488445" y="4322819"/>
              <a:chExt cx="2438304" cy="382358"/>
            </a:xfrm>
          </p:grpSpPr>
          <p:sp>
            <p:nvSpPr>
              <p:cNvPr id="38" name="正方形/長方形 5"/>
              <p:cNvSpPr>
                <a:spLocks noChangeArrowheads="1"/>
              </p:cNvSpPr>
              <p:nvPr/>
            </p:nvSpPr>
            <p:spPr bwMode="auto">
              <a:xfrm>
                <a:off x="6847273" y="4322819"/>
                <a:ext cx="1079476" cy="382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600" b="1" dirty="0" smtClean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100%</a:t>
                </a:r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5488445" y="4347484"/>
                <a:ext cx="1683360" cy="312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ja-JP" sz="1200" b="1" dirty="0"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performance</a:t>
                </a:r>
              </a:p>
            </p:txBody>
          </p:sp>
        </p:grpSp>
      </p:grpSp>
      <p:grpSp>
        <p:nvGrpSpPr>
          <p:cNvPr id="9" name="グループ化 8"/>
          <p:cNvGrpSpPr/>
          <p:nvPr/>
        </p:nvGrpSpPr>
        <p:grpSpPr>
          <a:xfrm>
            <a:off x="4946503" y="2955614"/>
            <a:ext cx="3494275" cy="564629"/>
            <a:chOff x="4946503" y="2955614"/>
            <a:chExt cx="3494275" cy="564629"/>
          </a:xfrm>
        </p:grpSpPr>
        <p:sp>
          <p:nvSpPr>
            <p:cNvPr id="25" name="右矢印 24"/>
            <p:cNvSpPr/>
            <p:nvPr/>
          </p:nvSpPr>
          <p:spPr bwMode="auto">
            <a:xfrm>
              <a:off x="6080730" y="2955614"/>
              <a:ext cx="2360048" cy="564629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4946503" y="2986133"/>
              <a:ext cx="1097214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Ordinary NVR</a:t>
              </a:r>
            </a:p>
            <a:p>
              <a:pPr algn="ctr" eaLnBrk="1" hangingPunct="1"/>
              <a:r>
                <a:rPr lang="en-US" altLang="ja-JP" sz="14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RAID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946503" y="3546322"/>
            <a:ext cx="4306740" cy="906766"/>
            <a:chOff x="4946503" y="3546322"/>
            <a:chExt cx="4306740" cy="906766"/>
          </a:xfrm>
        </p:grpSpPr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7065078" y="3546322"/>
              <a:ext cx="14069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32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1/2</a:t>
              </a:r>
              <a:r>
                <a:rPr lang="en-US" altLang="ja-JP" sz="105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 hours</a:t>
              </a:r>
              <a:endParaRPr lang="en-US" altLang="ja-JP" sz="105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7129877" y="3960645"/>
              <a:ext cx="2123366" cy="4924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6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Recovery Time</a:t>
              </a:r>
            </a:p>
            <a:p>
              <a:pPr eaLnBrk="1" hangingPunct="1"/>
              <a:r>
                <a:rPr lang="en-US" altLang="ja-JP" sz="10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*Compare with ordinary NVR</a:t>
              </a:r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4946503" y="3586914"/>
              <a:ext cx="930695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Panasonic</a:t>
              </a:r>
            </a:p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</a:t>
              </a:r>
            </a:p>
          </p:txBody>
        </p:sp>
        <p:sp>
          <p:nvSpPr>
            <p:cNvPr id="29" name="右矢印 28"/>
            <p:cNvSpPr/>
            <p:nvPr/>
          </p:nvSpPr>
          <p:spPr bwMode="auto">
            <a:xfrm>
              <a:off x="6086113" y="3573161"/>
              <a:ext cx="1215960" cy="531097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946503" y="1251244"/>
            <a:ext cx="4089203" cy="1366114"/>
            <a:chOff x="4946503" y="1251244"/>
            <a:chExt cx="4089203" cy="1366114"/>
          </a:xfrm>
        </p:grpSpPr>
        <p:sp>
          <p:nvSpPr>
            <p:cNvPr id="30" name="正方形/長方形 29"/>
            <p:cNvSpPr/>
            <p:nvPr/>
          </p:nvSpPr>
          <p:spPr>
            <a:xfrm>
              <a:off x="5023190" y="1251244"/>
              <a:ext cx="3274062" cy="287506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8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Achieve high-speed recovery time </a:t>
              </a:r>
            </a:p>
          </p:txBody>
        </p:sp>
        <p:sp>
          <p:nvSpPr>
            <p:cNvPr id="32" name="正方形/長方形 21"/>
            <p:cNvSpPr>
              <a:spLocks noChangeArrowheads="1"/>
            </p:cNvSpPr>
            <p:nvPr/>
          </p:nvSpPr>
          <p:spPr bwMode="auto">
            <a:xfrm>
              <a:off x="4946503" y="1422159"/>
              <a:ext cx="4089203" cy="1195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If a recorder needs to recover for crashing the data, it is possible to recover in a short time.</a:t>
              </a:r>
            </a:p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WJ-NX300K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equipped with Turbo-RAID can be recovered in half the time more than a general network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recorder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when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recording mode is on. </a:t>
              </a: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4681750" y="861967"/>
            <a:ext cx="3065718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TURBO-RAID Recovery</a:t>
            </a:r>
            <a:endParaRPr kumimoji="0" lang="en-US" altLang="ja-JP" sz="2000" b="1" u="sng" dirty="0">
              <a:solidFill>
                <a:schemeClr val="bg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85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36368" y="995414"/>
            <a:ext cx="887348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filesystem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291816" y="1371828"/>
            <a:ext cx="6146266" cy="1367756"/>
            <a:chOff x="291816" y="1371828"/>
            <a:chExt cx="6146266" cy="1367756"/>
          </a:xfrm>
        </p:grpSpPr>
        <p:sp>
          <p:nvSpPr>
            <p:cNvPr id="26" name="正方形/長方形 25"/>
            <p:cNvSpPr/>
            <p:nvPr/>
          </p:nvSpPr>
          <p:spPr>
            <a:xfrm>
              <a:off x="362451" y="1785487"/>
              <a:ext cx="4878060" cy="954097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WJ-NX300K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can reduce the movement of a head to the utmost limit to access own HDD since it equips with Panasonic proprietary file system.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Thus WJ-NX300K achieves the high efficiency of writing control, and can extend the life of HDDs.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91816" y="1371828"/>
              <a:ext cx="6146266" cy="36932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sz="1800" b="1" dirty="0"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Reduce the movement of a head to the utmost limit</a:t>
              </a:r>
              <a:endParaRPr lang="en-US" altLang="ja-JP" sz="1800" b="1" dirty="0" smtClean="0"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29" name="00036_LQ_panasoni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70.8016" end="6798"/>
                </p14:media>
              </p:ext>
            </p:extLst>
          </p:nvPr>
        </p:nvPicPr>
        <p:blipFill rotWithShape="1">
          <a:blip r:embed="rId5"/>
          <a:srcRect l="33153" t="24079" r="32981" b="27336"/>
          <a:stretch/>
        </p:blipFill>
        <p:spPr>
          <a:xfrm>
            <a:off x="5966129" y="2200270"/>
            <a:ext cx="1941836" cy="2089260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1" name="円/楕円 30"/>
          <p:cNvSpPr/>
          <p:nvPr/>
        </p:nvSpPr>
        <p:spPr>
          <a:xfrm>
            <a:off x="6902688" y="3254369"/>
            <a:ext cx="938213" cy="8382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2" name="カギ線コネクタ 31"/>
          <p:cNvCxnSpPr>
            <a:endCxn id="31" idx="0"/>
          </p:cNvCxnSpPr>
          <p:nvPr/>
        </p:nvCxnSpPr>
        <p:spPr>
          <a:xfrm rot="16200000" flipH="1">
            <a:off x="6692344" y="2574917"/>
            <a:ext cx="1358901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5802729" y="1458229"/>
            <a:ext cx="256493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</a:t>
            </a:r>
            <a:r>
              <a:rPr kumimoji="0" lang="en-US" altLang="ja-JP" sz="1200" b="1" kern="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he movement of a head to the utmost limit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98652" y="430331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effectLst/>
                <a:latin typeface="Calibri" panose="020F0502020204030204" pitchFamily="34" charset="0"/>
              </a:rPr>
              <a:t>NX300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761" y="2877730"/>
            <a:ext cx="25199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fever of actuator</a:t>
            </a:r>
            <a:r>
              <a:rPr lang="ja-JP" altLang="en-US" sz="12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motor</a:t>
            </a:r>
            <a:r>
              <a:rPr kumimoji="1" lang="ja-JP" altLang="en-US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2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abrasion of motor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2383</Words>
  <Application>Microsoft Office PowerPoint</Application>
  <PresentationFormat>画面に合わせる (16:9)</PresentationFormat>
  <Paragraphs>568</Paragraphs>
  <Slides>23</Slides>
  <Notes>14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23</vt:i4>
      </vt:variant>
    </vt:vector>
  </HeadingPairs>
  <TitlesOfParts>
    <vt:vector size="42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メイリオ</vt:lpstr>
      <vt:lpstr>Arial</vt:lpstr>
      <vt:lpstr>Calibri</vt:lpstr>
      <vt:lpstr>Tahoma</vt:lpstr>
      <vt:lpstr>Wingdings</vt:lpstr>
      <vt:lpstr>Wingdings 2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Network Video Disk Recorder</vt:lpstr>
      <vt:lpstr>Concept &amp; Main Features</vt:lpstr>
      <vt:lpstr>Secure &amp; High Compression Recording</vt:lpstr>
      <vt:lpstr>Secure &amp; High Compression Recording</vt:lpstr>
      <vt:lpstr>Secure &amp; High Compression Recording</vt:lpstr>
      <vt:lpstr>PC-Less Surveillance Solution</vt:lpstr>
      <vt:lpstr>PC-Less Surveillance Solution</vt:lpstr>
      <vt:lpstr>TURBO-RAID Function</vt:lpstr>
      <vt:lpstr>High Reliability and Redundancy</vt:lpstr>
      <vt:lpstr>High Reliability and Redundancy</vt:lpstr>
      <vt:lpstr>High Reliability and Redundancy</vt:lpstr>
      <vt:lpstr>High Reliability and Redundancy</vt:lpstr>
      <vt:lpstr>High Reliability and Redundancy</vt:lpstr>
      <vt:lpstr>Others – Useful Features</vt:lpstr>
      <vt:lpstr>Others – Useful Features</vt:lpstr>
      <vt:lpstr>Others – Useful Features</vt:lpstr>
      <vt:lpstr>Others – Useful Features</vt:lpstr>
      <vt:lpstr>System Configuration</vt:lpstr>
      <vt:lpstr>WJ-NX300K Specifications</vt:lpstr>
      <vt:lpstr>WJ-NX300K Specifications</vt:lpstr>
      <vt:lpstr>WJ-NX300K optional line-up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2019-10-04T02:40:17Z</dcterms:modified>
</cp:coreProperties>
</file>