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</p:sldMasterIdLst>
  <p:notesMasterIdLst>
    <p:notesMasterId r:id="rId28"/>
  </p:notesMasterIdLst>
  <p:handoutMasterIdLst>
    <p:handoutMasterId r:id="rId29"/>
  </p:handoutMasterIdLst>
  <p:sldIdLst>
    <p:sldId id="1397" r:id="rId7"/>
    <p:sldId id="1401" r:id="rId8"/>
    <p:sldId id="1410" r:id="rId9"/>
    <p:sldId id="1411" r:id="rId10"/>
    <p:sldId id="1412" r:id="rId11"/>
    <p:sldId id="1413" r:id="rId12"/>
    <p:sldId id="1414" r:id="rId13"/>
    <p:sldId id="1415" r:id="rId14"/>
    <p:sldId id="1416" r:id="rId15"/>
    <p:sldId id="1367" r:id="rId16"/>
    <p:sldId id="1405" r:id="rId17"/>
    <p:sldId id="1406" r:id="rId18"/>
    <p:sldId id="1384" r:id="rId19"/>
    <p:sldId id="1418" r:id="rId20"/>
    <p:sldId id="1398" r:id="rId21"/>
    <p:sldId id="1399" r:id="rId22"/>
    <p:sldId id="1409" r:id="rId23"/>
    <p:sldId id="1417" r:id="rId24"/>
    <p:sldId id="1419" r:id="rId25"/>
    <p:sldId id="1400" r:id="rId26"/>
    <p:sldId id="1404" r:id="rId27"/>
  </p:sldIdLst>
  <p:sldSz cx="9144000" cy="5143500" type="screen16x9"/>
  <p:notesSz cx="9939338" cy="6807200"/>
  <p:custDataLst>
    <p:tags r:id="rId30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6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AF0"/>
    <a:srgbClr val="0000FF"/>
    <a:srgbClr val="66FF66"/>
    <a:srgbClr val="FF6600"/>
    <a:srgbClr val="FF9933"/>
    <a:srgbClr val="F4EE00"/>
    <a:srgbClr val="FFFFFF"/>
    <a:srgbClr val="4F81BD"/>
    <a:srgbClr val="99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0" autoAdjust="0"/>
    <p:restoredTop sz="93355" autoAdjust="0"/>
  </p:normalViewPr>
  <p:slideViewPr>
    <p:cSldViewPr snapToGrid="0" snapToObjects="1">
      <p:cViewPr varScale="1">
        <p:scale>
          <a:sx n="107" d="100"/>
          <a:sy n="107" d="100"/>
        </p:scale>
        <p:origin x="220" y="68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99-4A16-9175-A19E83D4C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04-4A85-B353-6944F0996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545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54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5488" cy="2551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5488" cy="2551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Resistant</a:t>
            </a:r>
            <a:endParaRPr lang="en-US" altLang="ja-JP" sz="105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kumimoji="1" lang="en-US" altLang="ja-JP" dirty="0" smtClean="0"/>
          </a:p>
          <a:p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 angle  up to 100 degree </a:t>
            </a:r>
            <a:r>
              <a:rPr lang="ja-JP" altLang="en-US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</a:t>
            </a: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outdoor box model.</a:t>
            </a:r>
          </a:p>
          <a:p>
            <a:endParaRPr lang="en-US" altLang="ja-JP" sz="1200" baseline="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(Corrosion)-resistant screw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5488" cy="2551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Resistant</a:t>
            </a:r>
            <a:endParaRPr lang="en-US" altLang="ja-JP" sz="105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kumimoji="1" lang="en-US" altLang="ja-JP" dirty="0" smtClean="0"/>
          </a:p>
          <a:p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 angle  up to 100 degree </a:t>
            </a:r>
            <a:r>
              <a:rPr lang="ja-JP" altLang="en-US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</a:t>
            </a: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outdoor box model.</a:t>
            </a:r>
          </a:p>
          <a:p>
            <a:endParaRPr lang="en-US" altLang="ja-JP" sz="1200" baseline="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(Corrosion)-resistant screw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5488" cy="2551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Resistant</a:t>
            </a:r>
            <a:endParaRPr lang="en-US" altLang="ja-JP" sz="105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kumimoji="1" lang="en-US" altLang="ja-JP" dirty="0" smtClean="0"/>
          </a:p>
          <a:p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 angle  up to 100 degree </a:t>
            </a:r>
            <a:r>
              <a:rPr lang="ja-JP" altLang="en-US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</a:t>
            </a: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outdoor box model.</a:t>
            </a:r>
          </a:p>
          <a:p>
            <a:endParaRPr lang="en-US" altLang="ja-JP" sz="1200" baseline="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(Corrosion)-resistant screw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515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4CC3F331-BD07-44D0-A87B-27A28B17CD88}" type="datetime1">
              <a:rPr lang="en-GB" altLang="ja-JP" smtClean="0">
                <a:solidFill>
                  <a:prstClr val="white"/>
                </a:solidFill>
              </a:rPr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03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09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2019/10/4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222" r:id="rId2"/>
    <p:sldLayoutId id="2147484180" r:id="rId3"/>
    <p:sldLayoutId id="2147484181" r:id="rId4"/>
    <p:sldLayoutId id="2147484182" r:id="rId5"/>
    <p:sldLayoutId id="2147484216" r:id="rId6"/>
    <p:sldLayoutId id="2147484217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218" r:id="rId15"/>
    <p:sldLayoutId id="2147484219" r:id="rId16"/>
    <p:sldLayoutId id="214748422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65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22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wmv"/><Relationship Id="rId7" Type="http://schemas.openxmlformats.org/officeDocument/2006/relationships/image" Target="../media/image6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3.wmv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1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tmp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298503" y="2154185"/>
            <a:ext cx="5584617" cy="451856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ja-JP" sz="1600" b="1" dirty="0" smtClean="0">
                <a:latin typeface="Calibri" panose="020F0502020204030204" pitchFamily="34" charset="0"/>
              </a:rPr>
              <a:t>H.265</a:t>
            </a:r>
            <a:r>
              <a:rPr kumimoji="1" lang="ja-JP" altLang="en-US" sz="1600" b="1" dirty="0">
                <a:latin typeface="Calibri" panose="020F0502020204030204" pitchFamily="34" charset="0"/>
              </a:rPr>
              <a:t>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Outdoor Camera</a:t>
            </a:r>
            <a:r>
              <a:rPr kumimoji="1" lang="ja-JP" altLang="en-US" sz="1600" b="1" dirty="0">
                <a:latin typeface="Calibri" panose="020F0502020204030204" pitchFamily="34" charset="0"/>
              </a:rPr>
              <a:t>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With Heavy Salt Damage Resistance</a:t>
            </a:r>
            <a:endParaRPr kumimoji="1" lang="ja-JP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325330" y="2508969"/>
            <a:ext cx="64329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WV-X6531NS </a:t>
            </a:r>
            <a:r>
              <a:rPr lang="en-US" altLang="ja-JP" sz="24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(H.265 </a:t>
            </a:r>
            <a:r>
              <a:rPr lang="en-US" altLang="ja-JP" sz="24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PTZ </a:t>
            </a:r>
            <a:r>
              <a:rPr lang="en-US" altLang="ja-JP" sz="24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Camera)</a:t>
            </a:r>
          </a:p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WV-S1531LNS</a:t>
            </a:r>
            <a:r>
              <a:rPr lang="en-US" altLang="ja-JP" sz="3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(H.265 BOX Camera</a:t>
            </a:r>
            <a:r>
              <a:rPr lang="en-US" altLang="ja-JP" sz="24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ja-JP" sz="24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サブタイトル 5"/>
          <p:cNvSpPr>
            <a:spLocks noGrp="1"/>
          </p:cNvSpPr>
          <p:nvPr/>
        </p:nvSpPr>
        <p:spPr>
          <a:xfrm>
            <a:off x="1389950" y="4197124"/>
            <a:ext cx="4214666" cy="288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b="1" dirty="0" smtClean="0">
                <a:latin typeface="Calibri" panose="020F0502020204030204" pitchFamily="34" charset="0"/>
              </a:rPr>
              <a:t>Panasonic </a:t>
            </a:r>
            <a:r>
              <a:rPr lang="en-US" altLang="ja-JP" sz="1600" b="1" dirty="0" err="1" smtClean="0">
                <a:latin typeface="Calibri" panose="020F0502020204030204" pitchFamily="34" charset="0"/>
              </a:rPr>
              <a:t>i</a:t>
            </a:r>
            <a:r>
              <a:rPr lang="en-US" altLang="ja-JP" sz="1600" b="1" dirty="0" smtClean="0">
                <a:latin typeface="Calibri" panose="020F0502020204030204" pitchFamily="34" charset="0"/>
              </a:rPr>
              <a:t>-PRO </a:t>
            </a:r>
            <a:r>
              <a:rPr lang="en-US" altLang="ja-JP" sz="1600" b="1" smtClean="0">
                <a:latin typeface="Calibri" panose="020F0502020204030204" pitchFamily="34" charset="0"/>
              </a:rPr>
              <a:t>Sensing </a:t>
            </a:r>
            <a:r>
              <a:rPr lang="en-US" altLang="ja-JP" sz="1600" b="1" smtClean="0">
                <a:latin typeface="Calibri" panose="020F0502020204030204" pitchFamily="34" charset="0"/>
              </a:rPr>
              <a:t>Solutions </a:t>
            </a:r>
            <a:r>
              <a:rPr lang="en-US" altLang="ja-JP" sz="1600" b="1" dirty="0">
                <a:latin typeface="Calibri" panose="020F0502020204030204" pitchFamily="34" charset="0"/>
              </a:rPr>
              <a:t>Co., Ltd.</a:t>
            </a:r>
          </a:p>
        </p:txBody>
      </p:sp>
    </p:spTree>
    <p:extLst>
      <p:ext uri="{BB962C8B-B14F-4D97-AF65-F5344CB8AC3E}">
        <p14:creationId xmlns:p14="http://schemas.microsoft.com/office/powerpoint/2010/main" val="8985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545889" y="1092953"/>
            <a:ext cx="8334640" cy="107720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optimizes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parameters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best tuned image for various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scenes, using techniques like Full Auto Shutter &amp; Iris control, Backlit compensation , auto image stabilization.</a:t>
            </a:r>
          </a:p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Also can detect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characteristics and movement within the scene to optimize camera settings to provide best fit picture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quality.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39591" y="739089"/>
            <a:ext cx="6929113" cy="40009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342900" indent="-342900" algn="l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Intelligent auto mode adapts to your application scene</a:t>
            </a:r>
            <a:endParaRPr lang="en-US" altLang="ja-JP" sz="2000" b="1" u="sng" dirty="0" smtClean="0">
              <a:effectLst/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89" y="826514"/>
            <a:ext cx="417685" cy="31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3283644" y="3949584"/>
            <a:ext cx="14562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Conventional model</a:t>
            </a:r>
            <a:endParaRPr kumimoji="1" lang="ja-JP" altLang="en-US" sz="105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55792" y="4396387"/>
            <a:ext cx="988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100" b="1" dirty="0" err="1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iA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mode : ON</a:t>
            </a:r>
            <a:endParaRPr kumimoji="1" lang="ja-JP" altLang="en-US" sz="11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078" name="Picture 6" descr="C:\Users\3930041\Pictures\vlcsnap-2016-09-15-14h26m38s79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88" y="2206956"/>
            <a:ext cx="3088463" cy="176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1811064" y="3662334"/>
            <a:ext cx="1648728" cy="971208"/>
            <a:chOff x="1811064" y="3662334"/>
            <a:chExt cx="1648728" cy="971208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064" y="3662334"/>
              <a:ext cx="949025" cy="97120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1" name="正方形/長方形 30"/>
            <p:cNvSpPr/>
            <p:nvPr/>
          </p:nvSpPr>
          <p:spPr>
            <a:xfrm>
              <a:off x="3283645" y="3793289"/>
              <a:ext cx="176147" cy="11415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 flipH="1" flipV="1">
              <a:off x="2771787" y="3662334"/>
              <a:ext cx="511857" cy="14177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2771789" y="3907440"/>
              <a:ext cx="511856" cy="665037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7" name="Picture 5" descr="C:\Users\3930041\AppData\Local\Temp\_AZTMP4_\iA Day  Number\vlcsnap-2016-09-07-11h23m15s7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74" y="2626979"/>
            <a:ext cx="3219916" cy="176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6914015" y="2255831"/>
            <a:ext cx="1479086" cy="2108969"/>
            <a:chOff x="6914015" y="2255831"/>
            <a:chExt cx="1479086" cy="2108969"/>
          </a:xfrm>
        </p:grpSpPr>
        <p:sp>
          <p:nvSpPr>
            <p:cNvPr id="40" name="正方形/長方形 39"/>
            <p:cNvSpPr/>
            <p:nvPr/>
          </p:nvSpPr>
          <p:spPr>
            <a:xfrm>
              <a:off x="6914015" y="4251904"/>
              <a:ext cx="181101" cy="1128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</a:endParaRPr>
            </a:p>
          </p:txBody>
        </p:sp>
        <p:cxnSp>
          <p:nvCxnSpPr>
            <p:cNvPr id="41" name="直線コネクタ 40"/>
            <p:cNvCxnSpPr/>
            <p:nvPr/>
          </p:nvCxnSpPr>
          <p:spPr>
            <a:xfrm flipV="1">
              <a:off x="6914016" y="3101523"/>
              <a:ext cx="503370" cy="1161076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7095116" y="3208745"/>
              <a:ext cx="1297985" cy="1043159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84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7387" y="2255831"/>
              <a:ext cx="975714" cy="94619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72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236949" y="812621"/>
            <a:ext cx="8772905" cy="338151"/>
            <a:chOff x="236949" y="812621"/>
            <a:chExt cx="8772905" cy="338151"/>
          </a:xfrm>
        </p:grpSpPr>
        <p:sp>
          <p:nvSpPr>
            <p:cNvPr id="30" name="正方形/長方形 29"/>
            <p:cNvSpPr/>
            <p:nvPr/>
          </p:nvSpPr>
          <p:spPr>
            <a:xfrm>
              <a:off x="236949" y="856470"/>
              <a:ext cx="8772905" cy="294302"/>
            </a:xfrm>
            <a:prstGeom prst="rect">
              <a:avLst/>
            </a:prstGeom>
            <a:noFill/>
          </p:spPr>
          <p:txBody>
            <a:bodyPr wrap="square" lIns="0" tIns="36000" rIns="0" bIns="36000">
              <a:spAutoFit/>
            </a:bodyPr>
            <a:lstStyle/>
            <a:p>
              <a:pPr marL="342900" indent="-342900" algn="l">
                <a:lnSpc>
                  <a:spcPts val="1600"/>
                </a:lnSpc>
                <a:buFont typeface="Wingdings" panose="05000000000000000000" pitchFamily="2" charset="2"/>
                <a:buChar char="ü"/>
              </a:pPr>
              <a:r>
                <a:rPr lang="fr-FR" altLang="ja-JP" sz="2000" b="1" u="sng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</a:t>
              </a:r>
              <a:r>
                <a:rPr lang="en-US" altLang="ja-JP" sz="2000" b="1" u="sng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sensitivity with color night vision </a:t>
              </a:r>
              <a:endParaRPr lang="fr-FR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275" y="812621"/>
              <a:ext cx="334963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グループ化 1"/>
          <p:cNvGrpSpPr/>
          <p:nvPr/>
        </p:nvGrpSpPr>
        <p:grpSpPr>
          <a:xfrm>
            <a:off x="528073" y="1132147"/>
            <a:ext cx="8542682" cy="756528"/>
            <a:chOff x="528073" y="1132147"/>
            <a:chExt cx="8542682" cy="756528"/>
          </a:xfrm>
        </p:grpSpPr>
        <p:sp>
          <p:nvSpPr>
            <p:cNvPr id="25" name="正方形/長方形 24"/>
            <p:cNvSpPr/>
            <p:nvPr/>
          </p:nvSpPr>
          <p:spPr>
            <a:xfrm>
              <a:off x="528073" y="1132147"/>
              <a:ext cx="81194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8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 shows clear color images in low light condition at night time.</a:t>
              </a: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88976" y="1427020"/>
              <a:ext cx="8481779" cy="461655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Panasonic new night view enhancer technology changes your 1/3 inch sensor camera into a outstanding low light performance camera to provide you TRUE color information under very low lighting conditions. </a:t>
              </a:r>
            </a:p>
          </p:txBody>
        </p:sp>
      </p:grp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66748" y="4249445"/>
            <a:ext cx="2469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Illumination :  0.3 lx</a:t>
            </a:r>
            <a:endParaRPr kumimoji="1" lang="ja-JP" altLang="en-US" sz="1200" b="1" dirty="0">
              <a:effectLst/>
              <a:latin typeface="Calibri" panose="020F0502020204030204" pitchFamily="34" charset="0"/>
              <a:ea typeface="NSimSun" panose="02010609030101010101" pitchFamily="49" charset="-122"/>
            </a:endParaRP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11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6" y="1958979"/>
            <a:ext cx="39020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03" y="1985791"/>
            <a:ext cx="4124793" cy="215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9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49" y="856470"/>
            <a:ext cx="877290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super </a:t>
            </a: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 144dB </a:t>
            </a:r>
            <a:endParaRPr lang="fr-FR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28073" y="1132147"/>
            <a:ext cx="8119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 bright and dark area are visible by extreme super dynamic function.</a:t>
            </a:r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91664" y="1460987"/>
            <a:ext cx="1456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Super Dynamic : OFF</a:t>
            </a:r>
            <a:endParaRPr kumimoji="1"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" y="1724421"/>
            <a:ext cx="28352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0" y="3093274"/>
            <a:ext cx="2835275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48" y="1436588"/>
            <a:ext cx="2901950" cy="23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55" y="1623248"/>
            <a:ext cx="545623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2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9" y="2303450"/>
            <a:ext cx="3633787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1078084" y="4351475"/>
            <a:ext cx="145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With </a:t>
            </a:r>
            <a:r>
              <a:rPr lang="en-US" altLang="ja-JP" sz="1000" b="1" u="sng" dirty="0" err="1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ClearSight</a:t>
            </a:r>
            <a:r>
              <a:rPr lang="en-US" altLang="ja-JP" sz="1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coating</a:t>
            </a:r>
            <a:endParaRPr kumimoji="1" lang="ja-JP" altLang="en-US" sz="1000" b="1" u="sng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57200" y="1150772"/>
            <a:ext cx="8472196" cy="107720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New </a:t>
            </a:r>
            <a:r>
              <a:rPr lang="en-US" altLang="ja-JP" sz="1600" b="1" dirty="0" err="1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ClearSight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coating significantly increases the operational utility of outdoor cameras in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rain weather. The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specially coated surface resists water stains and dust accumulation, </a:t>
            </a:r>
            <a:r>
              <a:rPr lang="en-US" altLang="ja-JP" sz="16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reducing the need for periodic </a:t>
            </a:r>
            <a:r>
              <a:rPr lang="en-US" altLang="ja-JP" sz="1600" b="1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maintenance.</a:t>
            </a:r>
            <a:r>
              <a:rPr lang="ja-JP" altLang="en-US" sz="1600" b="1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 </a:t>
            </a:r>
            <a:endParaRPr lang="en-US" altLang="ja-JP" sz="1600" b="1" u="sng" dirty="0"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sz="16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ClearSight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Coating can be wiped with a damp cloth or washed with a neutral detergent.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236949" y="856470"/>
            <a:ext cx="8772905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ClearSight Coating</a:t>
            </a:r>
            <a:endParaRPr lang="fr-FR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2729231" y="2258260"/>
            <a:ext cx="0" cy="2206741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2780820" y="4351475"/>
            <a:ext cx="1840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Without any special coating</a:t>
            </a:r>
            <a:endParaRPr kumimoji="1" lang="ja-JP" altLang="en-US" sz="1000" b="1" u="sng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5218599" y="2188794"/>
            <a:ext cx="371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Improve ease of handling and maintenance</a:t>
            </a:r>
            <a:endParaRPr kumimoji="1" lang="ja-JP" altLang="en-US" b="1" u="sng" dirty="0"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60" y="2496571"/>
            <a:ext cx="3951287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2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正方形/長方形 42"/>
          <p:cNvSpPr/>
          <p:nvPr/>
        </p:nvSpPr>
        <p:spPr>
          <a:xfrm>
            <a:off x="236949" y="856470"/>
            <a:ext cx="8772905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Intelligent Zoom Stabilization</a:t>
            </a:r>
            <a:r>
              <a:rPr lang="fr-FR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*WV-X6531NS only</a:t>
            </a:r>
            <a:endParaRPr lang="fr-FR" altLang="ja-JP" sz="2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media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043" y="1226127"/>
            <a:ext cx="5958995" cy="335193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727604" y="1192087"/>
            <a:ext cx="1851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Stabilization: ON</a:t>
            </a:r>
            <a:endParaRPr lang="ja-JP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25972" y="1201154"/>
            <a:ext cx="1985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Stabilization: OFF</a:t>
            </a:r>
            <a:endParaRPr lang="ja-JP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67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12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64" y="2864092"/>
            <a:ext cx="3904680" cy="15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Compression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正方形/長方形 4"/>
          <p:cNvSpPr>
            <a:spLocks noChangeArrowheads="1"/>
          </p:cNvSpPr>
          <p:nvPr/>
        </p:nvSpPr>
        <p:spPr bwMode="auto">
          <a:xfrm>
            <a:off x="105016" y="741388"/>
            <a:ext cx="5467108" cy="17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Smart coding Technology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With </a:t>
            </a:r>
            <a:r>
              <a:rPr kumimoji="0"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latest bitrate reducing technology, GOP control, Auto-VIQS, </a:t>
            </a: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Smart face coding</a:t>
            </a:r>
            <a:r>
              <a:rPr kumimoji="0"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, these cameras save the network bandwidth and the recorder disk </a:t>
            </a: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space.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</a:rPr>
              <a:t> </a:t>
            </a:r>
          </a:p>
          <a:p>
            <a:pPr lvl="0" eaLnBrk="1" hangingPunct="1">
              <a:spcBef>
                <a:spcPts val="400"/>
              </a:spcBef>
              <a:buNone/>
            </a:pP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cameras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reduce the amount of data by up to approx.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95% for still scene and up to approx. 80% for moving scene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compared with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normal H.264 codec.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comparing with Panasonic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H.264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WV-SPN531, SPN631 etc) , the amount of data  is reduced by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approx. 70% for moving scene and up to approx. 90% for still scene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196641"/>
              </p:ext>
            </p:extLst>
          </p:nvPr>
        </p:nvGraphicFramePr>
        <p:xfrm>
          <a:off x="1542491" y="2907822"/>
          <a:ext cx="3801034" cy="646898"/>
        </p:xfrm>
        <a:graphic>
          <a:graphicData uri="http://schemas.openxmlformats.org/drawingml/2006/table">
            <a:tbl>
              <a:tblPr firstRow="1" bandRow="1"/>
              <a:tblGrid>
                <a:gridCol w="1452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2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57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Scene</a:t>
                      </a:r>
                      <a:endParaRPr kumimoji="1" lang="ja-JP" altLang="en-US" sz="900" b="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76" marR="91476" marT="45709" marB="4570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Without</a:t>
                      </a:r>
                      <a:r>
                        <a:rPr kumimoji="1" lang="en-US" altLang="ja-JP" sz="9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GOP</a:t>
                      </a:r>
                      <a:endParaRPr kumimoji="1" lang="ja-JP" altLang="en-US" sz="900" b="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76" marR="91476" marT="45709" marB="4570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With GOP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76" marR="91476" marT="45709" marB="4570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Heavy traffic of people</a:t>
                      </a:r>
                      <a:endParaRPr kumimoji="1" lang="ja-JP" altLang="ja-JP" sz="9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kumimoji="1" lang="ja-JP" altLang="en-US" sz="9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Mbps</a:t>
                      </a:r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Mbps</a:t>
                      </a:r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Minimal traffic of people</a:t>
                      </a:r>
                      <a:endParaRPr kumimoji="1" lang="en-US" altLang="ja-JP" sz="900" b="1" dirty="0" smtClean="0"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Mbps</a:t>
                      </a:r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Mbps(-50</a:t>
                      </a:r>
                      <a:r>
                        <a:rPr kumimoji="1" lang="ja-JP" altLang="en-US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 - 60</a:t>
                      </a:r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テキスト ボックス 2"/>
          <p:cNvSpPr txBox="1">
            <a:spLocks noChangeAspect="1" noChangeArrowheads="1"/>
          </p:cNvSpPr>
          <p:nvPr/>
        </p:nvSpPr>
        <p:spPr bwMode="auto">
          <a:xfrm>
            <a:off x="5725711" y="2249149"/>
            <a:ext cx="16333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7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people are walking, I-frame is inserted at regular intervals as usual.</a:t>
            </a:r>
            <a:endParaRPr lang="ja-JP" altLang="en-US" sz="700" b="1" dirty="0">
              <a:effectLst/>
              <a:latin typeface="Calibri" panose="020F0502020204030204" pitchFamily="34" charset="0"/>
              <a:ea typeface="ＭＳ Ｐゴシック"/>
              <a:cs typeface="Tahoma" panose="020B0604030504040204" pitchFamily="34" charset="0"/>
            </a:endParaRPr>
          </a:p>
        </p:txBody>
      </p:sp>
      <p:sp>
        <p:nvSpPr>
          <p:cNvPr id="26" name="テキスト ボックス 10"/>
          <p:cNvSpPr txBox="1">
            <a:spLocks noChangeAspect="1" noChangeArrowheads="1"/>
          </p:cNvSpPr>
          <p:nvPr/>
        </p:nvSpPr>
        <p:spPr bwMode="auto">
          <a:xfrm>
            <a:off x="7352994" y="2249149"/>
            <a:ext cx="17910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7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there is no person walking</a:t>
            </a:r>
            <a:r>
              <a:rPr lang="en-US" altLang="ja-JP" sz="7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en-US" altLang="ja-JP" sz="7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ja-JP" sz="7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7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I-frames are thinned down to reduce the amount of data.</a:t>
            </a:r>
            <a:endParaRPr lang="ja-JP" altLang="en-US" sz="700" b="1" dirty="0">
              <a:effectLst/>
              <a:latin typeface="Calibri" panose="020F0502020204030204" pitchFamily="34" charset="0"/>
              <a:ea typeface="ＭＳ Ｐゴシック"/>
              <a:cs typeface="Tahoma" panose="020B0604030504040204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876479" y="4395553"/>
            <a:ext cx="1333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*Simulated image</a:t>
            </a:r>
            <a:endParaRPr lang="en-US" altLang="ja-JP" sz="10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05016" y="3649675"/>
            <a:ext cx="542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u="sng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  - VIQS </a:t>
            </a:r>
            <a:r>
              <a:rPr lang="en-US" altLang="ja-JP" sz="1200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automatically determine areas with and without motion and reduce the data volume of those without motion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defRPr/>
            </a:pP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can also detect faces and keep the area of the face at most highest picture quality to keep your most important evidence to be kept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clear, </a:t>
            </a:r>
            <a:r>
              <a:rPr lang="en-US" altLang="ja-JP" sz="1200" b="1" u="sng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Smart facial coding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05016" y="2571943"/>
            <a:ext cx="5238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u="sng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GOP  control</a:t>
            </a:r>
            <a:r>
              <a:rPr lang="en-US" altLang="ja-JP" sz="1100" b="1" u="sng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100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reduces encoding data by using p-frame in place of i-frame when no motion is detected.</a:t>
            </a:r>
            <a:endParaRPr lang="en-US" altLang="ja-JP" sz="1200" kern="0" spc="-150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439037" y="3054299"/>
            <a:ext cx="8416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</a:t>
            </a:r>
            <a:r>
              <a:rPr lang="en-US" altLang="ja-JP" sz="9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</a:t>
            </a:r>
          </a:p>
          <a:p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Picture </a:t>
            </a:r>
            <a:r>
              <a:rPr lang="en-US" altLang="ja-JP" sz="9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cxnSp>
        <p:nvCxnSpPr>
          <p:cNvPr id="6" name="直線矢印コネクタ 5"/>
          <p:cNvCxnSpPr>
            <a:stCxn id="55" idx="3"/>
          </p:cNvCxnSpPr>
          <p:nvPr/>
        </p:nvCxnSpPr>
        <p:spPr>
          <a:xfrm>
            <a:off x="6280677" y="3192799"/>
            <a:ext cx="1206463" cy="76944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4" y="902614"/>
            <a:ext cx="3437729" cy="147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15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4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Data Security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正方形/長方形 14"/>
          <p:cNvSpPr/>
          <p:nvPr/>
        </p:nvSpPr>
        <p:spPr>
          <a:xfrm>
            <a:off x="150352" y="1260678"/>
            <a:ext cx="4040648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 the devices from cyber attacks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正方形/長方形 14"/>
          <p:cNvSpPr/>
          <p:nvPr/>
        </p:nvSpPr>
        <p:spPr>
          <a:xfrm>
            <a:off x="205216" y="2960007"/>
            <a:ext cx="2739152" cy="48307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leakage of the data </a:t>
            </a:r>
            <a:endParaRPr lang="en-US" altLang="ja-JP" sz="1600" b="1" dirty="0" smtClean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network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207834" y="1571426"/>
            <a:ext cx="24689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Eliminated vulnerability with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latest 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CVE* support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*CVE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Common Vulnerabilities and Exposures. Common Vulnerabilities and Exposures is a dictionary of common </a:t>
            </a:r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names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(i.e., CVE Identifiers) for publicly known 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50351" y="3460525"/>
            <a:ext cx="2644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Realize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devices by using communication encryption (SSL/TLS communication).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8" y="2752408"/>
            <a:ext cx="1364346" cy="12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56" y="2512443"/>
            <a:ext cx="909341" cy="31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676775" y="1563887"/>
            <a:ext cx="3834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Panasonic cameras deliver the encrypted video,  and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it‘s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stored in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WJ-NX200K (Panasonic recorder). </a:t>
            </a:r>
          </a:p>
          <a:p>
            <a:pPr algn="l"/>
            <a:endParaRPr kumimoji="0" lang="en-US" altLang="ja-JP" sz="1200" b="1" dirty="0"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  <a:p>
            <a:pPr algn="l"/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The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data can be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password-protected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and alteration detection helps ensure credibility of data.  </a:t>
            </a:r>
          </a:p>
        </p:txBody>
      </p:sp>
      <p:sp>
        <p:nvSpPr>
          <p:cNvPr id="40" name="正方形/長方形 14"/>
          <p:cNvSpPr/>
          <p:nvPr/>
        </p:nvSpPr>
        <p:spPr>
          <a:xfrm>
            <a:off x="4581830" y="1273648"/>
            <a:ext cx="3597855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Prevention leakage of the video</a:t>
            </a:r>
            <a:endParaRPr lang="en-US" altLang="ja-JP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676772" y="2563478"/>
            <a:ext cx="26670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video are encrypted by the module meet </a:t>
            </a:r>
            <a:r>
              <a:rPr lang="en-US" altLang="ja-JP" sz="1200" b="1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FIPS140-2 level 1 CAVP*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Panasonic </a:t>
            </a:r>
            <a:r>
              <a:rPr kumimoji="1" lang="en-US" altLang="ja-JP" sz="12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protect the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the video on the End-to-End System.</a:t>
            </a:r>
            <a:endParaRPr kumimoji="1"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/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altLang="ja-JP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Evaluated by WV-TW370P</a:t>
            </a:r>
            <a:endParaRPr kumimoji="1" lang="en-US" altLang="ja-JP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998222"/>
            <a:ext cx="1219671" cy="11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42" y="3484213"/>
            <a:ext cx="1123961" cy="10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5577059" y="4390625"/>
            <a:ext cx="3566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using hash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value, can detect Video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alteration.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43" y="3519768"/>
            <a:ext cx="966293" cy="65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448133" y="1936186"/>
            <a:ext cx="3090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*When using this function, you need optional licenses.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8" y="856470"/>
            <a:ext cx="3222782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129551" y="1518019"/>
            <a:ext cx="2065829" cy="1113678"/>
            <a:chOff x="129551" y="1518019"/>
            <a:chExt cx="2065829" cy="111367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51" y="1518019"/>
              <a:ext cx="2065829" cy="1113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356" y="2065890"/>
              <a:ext cx="626777" cy="242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グループ化 12"/>
          <p:cNvGrpSpPr/>
          <p:nvPr/>
        </p:nvGrpSpPr>
        <p:grpSpPr>
          <a:xfrm>
            <a:off x="2731072" y="3596361"/>
            <a:ext cx="1420436" cy="899649"/>
            <a:chOff x="2731072" y="3596361"/>
            <a:chExt cx="1420436" cy="8996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072" y="3596361"/>
              <a:ext cx="1276413" cy="899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858" y="3910014"/>
              <a:ext cx="6286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グループ化 15"/>
          <p:cNvGrpSpPr/>
          <p:nvPr/>
        </p:nvGrpSpPr>
        <p:grpSpPr>
          <a:xfrm>
            <a:off x="5805936" y="3758824"/>
            <a:ext cx="1258471" cy="595658"/>
            <a:chOff x="5805936" y="3758824"/>
            <a:chExt cx="1258471" cy="59565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936" y="3798316"/>
              <a:ext cx="1149641" cy="556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052" y="3758824"/>
              <a:ext cx="889355" cy="352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16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47" y="2282959"/>
            <a:ext cx="1839977" cy="103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2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59532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Extreme Reliability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611673" y="3583446"/>
            <a:ext cx="33458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 impact resistant.</a:t>
            </a:r>
          </a:p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Compliant with </a:t>
            </a:r>
            <a:r>
              <a:rPr lang="nl-NL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IEC 60068-2-75 test Eh, </a:t>
            </a:r>
            <a:endParaRPr lang="nl-NL" altLang="ja-JP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nl-NL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nl-NL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 / IEC 62262 IK10.</a:t>
            </a:r>
            <a:endParaRPr lang="en-US" altLang="ja-JP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113"/>
          <p:cNvSpPr>
            <a:spLocks noChangeArrowheads="1"/>
          </p:cNvSpPr>
          <p:nvPr/>
        </p:nvSpPr>
        <p:spPr bwMode="auto">
          <a:xfrm>
            <a:off x="384892" y="3178750"/>
            <a:ext cx="3528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ct val="5000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</a:t>
            </a: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Resistant</a:t>
            </a:r>
            <a:endParaRPr lang="en-US" altLang="ja-JP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テキスト ボックス 208"/>
          <p:cNvSpPr txBox="1">
            <a:spLocks noChangeArrowheads="1"/>
          </p:cNvSpPr>
          <p:nvPr/>
        </p:nvSpPr>
        <p:spPr bwMode="auto">
          <a:xfrm>
            <a:off x="4991371" y="1684943"/>
            <a:ext cx="31728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from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fixation at </a:t>
            </a:r>
            <a:r>
              <a:rPr lang="en-US" altLang="ja-JP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maintenance.</a:t>
            </a:r>
          </a:p>
        </p:txBody>
      </p:sp>
      <p:sp>
        <p:nvSpPr>
          <p:cNvPr id="34" name="Rectangle 113"/>
          <p:cNvSpPr>
            <a:spLocks noChangeArrowheads="1"/>
          </p:cNvSpPr>
          <p:nvPr/>
        </p:nvSpPr>
        <p:spPr bwMode="auto">
          <a:xfrm>
            <a:off x="4414068" y="1177815"/>
            <a:ext cx="405384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eaLnBrk="1" hangingPunct="1"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(Corrosion)-resistant screw</a:t>
            </a:r>
          </a:p>
          <a:p>
            <a:pPr eaLnBrk="1" hangingPunct="1">
              <a:spcBef>
                <a:spcPts val="0"/>
              </a:spcBef>
            </a:pPr>
            <a:r>
              <a:rPr lang="en-US" altLang="ja-JP" sz="16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sz="16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All the </a:t>
            </a:r>
            <a:r>
              <a:rPr lang="en-US" altLang="ja-JP" sz="1600" b="1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screws of the </a:t>
            </a:r>
            <a:r>
              <a:rPr lang="en-US" altLang="ja-JP" sz="16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outer) </a:t>
            </a:r>
            <a:endParaRPr lang="en-US" altLang="ja-JP" sz="12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13"/>
          <p:cNvSpPr>
            <a:spLocks noChangeArrowheads="1"/>
          </p:cNvSpPr>
          <p:nvPr/>
        </p:nvSpPr>
        <p:spPr bwMode="auto">
          <a:xfrm>
            <a:off x="323528" y="1053138"/>
            <a:ext cx="36340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ct val="5000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Durability 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*WV-X6531NS only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70" descr="P115056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344" y="1888628"/>
            <a:ext cx="789711" cy="8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図 1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714" y="1823442"/>
            <a:ext cx="716070" cy="7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6223" y="1861583"/>
            <a:ext cx="1004625" cy="64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正方形/長方形 23"/>
          <p:cNvSpPr/>
          <p:nvPr/>
        </p:nvSpPr>
        <p:spPr>
          <a:xfrm>
            <a:off x="2530153" y="2527130"/>
            <a:ext cx="2175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Pan/Tilt</a:t>
            </a:r>
            <a:r>
              <a:rPr lang="ja-JP" altLang="en-US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Gear Drive</a:t>
            </a:r>
          </a:p>
          <a:p>
            <a:r>
              <a:rPr lang="ja-JP" altLang="en-US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（</a:t>
            </a:r>
            <a:r>
              <a:rPr lang="en-US" altLang="ja-JP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No backlash mechanism</a:t>
            </a:r>
            <a:r>
              <a:rPr lang="ja-JP" altLang="en-US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）</a:t>
            </a:r>
            <a:endParaRPr lang="en-US" altLang="ja-JP" b="1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29991" y="2690567"/>
            <a:ext cx="19357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Connection cable is FPC</a:t>
            </a:r>
          </a:p>
        </p:txBody>
      </p:sp>
      <p:pic>
        <p:nvPicPr>
          <p:cNvPr id="3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92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804134" y="1941387"/>
            <a:ext cx="290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Note: </a:t>
            </a:r>
            <a:r>
              <a:rPr kumimoji="1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Salt Resistant is applied </a:t>
            </a:r>
          </a:p>
          <a:p>
            <a:pPr algn="l"/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      </a:t>
            </a:r>
            <a:r>
              <a:rPr kumimoji="1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only to screws, not for whole body.</a:t>
            </a:r>
            <a:endParaRPr kumimoji="1" lang="ja-JP" altLang="en-US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7810351" y="1404264"/>
            <a:ext cx="1277804" cy="1056209"/>
            <a:chOff x="5796136" y="1971266"/>
            <a:chExt cx="2381015" cy="1953938"/>
          </a:xfrm>
        </p:grpSpPr>
        <p:pic>
          <p:nvPicPr>
            <p:cNvPr id="26" name="図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1971266"/>
              <a:ext cx="1242941" cy="195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直線矢印コネクタ 26"/>
            <p:cNvCxnSpPr/>
            <p:nvPr/>
          </p:nvCxnSpPr>
          <p:spPr>
            <a:xfrm flipH="1" flipV="1">
              <a:off x="7118158" y="2244256"/>
              <a:ext cx="262154" cy="10954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1" name="直線矢印コネクタ 30"/>
            <p:cNvCxnSpPr/>
            <p:nvPr/>
          </p:nvCxnSpPr>
          <p:spPr>
            <a:xfrm flipV="1">
              <a:off x="6588224" y="2245792"/>
              <a:ext cx="278851" cy="182459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2" name="直線矢印コネクタ 31"/>
            <p:cNvCxnSpPr/>
            <p:nvPr/>
          </p:nvCxnSpPr>
          <p:spPr>
            <a:xfrm>
              <a:off x="5796136" y="3181895"/>
              <a:ext cx="55347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7" name="直線矢印コネクタ 36"/>
            <p:cNvCxnSpPr/>
            <p:nvPr/>
          </p:nvCxnSpPr>
          <p:spPr>
            <a:xfrm flipH="1">
              <a:off x="7615141" y="3145891"/>
              <a:ext cx="56201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6" name="直線矢印コネクタ 35"/>
            <p:cNvCxnSpPr/>
            <p:nvPr/>
          </p:nvCxnSpPr>
          <p:spPr>
            <a:xfrm flipH="1">
              <a:off x="7128284" y="1993763"/>
              <a:ext cx="226149" cy="19107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40" name="直線矢印コネクタ 39"/>
            <p:cNvCxnSpPr/>
            <p:nvPr/>
          </p:nvCxnSpPr>
          <p:spPr>
            <a:xfrm>
              <a:off x="6588224" y="2079189"/>
              <a:ext cx="252027" cy="9459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sp>
        <p:nvSpPr>
          <p:cNvPr id="35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17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36367" y="856470"/>
            <a:ext cx="6120742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Achieves high endurance under extreme condition</a:t>
            </a:r>
          </a:p>
        </p:txBody>
      </p:sp>
      <p:pic>
        <p:nvPicPr>
          <p:cNvPr id="46" name="Picture 4"/>
          <p:cNvPicPr preferRelativeResize="0"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0"/>
          <a:stretch>
            <a:fillRect/>
          </a:stretch>
        </p:blipFill>
        <p:spPr bwMode="auto">
          <a:xfrm rot="724746">
            <a:off x="3897556" y="4010643"/>
            <a:ext cx="631130" cy="73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113"/>
          <p:cNvSpPr>
            <a:spLocks noChangeArrowheads="1"/>
          </p:cNvSpPr>
          <p:nvPr/>
        </p:nvSpPr>
        <p:spPr bwMode="auto">
          <a:xfrm>
            <a:off x="4722650" y="2459734"/>
            <a:ext cx="2026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Anti-humidity</a:t>
            </a:r>
            <a:endParaRPr lang="en-US" altLang="ja-JP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892" y="3460135"/>
            <a:ext cx="1601108" cy="120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正方形/長方形 48"/>
          <p:cNvSpPr/>
          <p:nvPr/>
        </p:nvSpPr>
        <p:spPr>
          <a:xfrm>
            <a:off x="4991371" y="2783227"/>
            <a:ext cx="44100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The built-in electrical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dehumidification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keeps the camera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dry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inside, using electrolysis </a:t>
            </a:r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to remove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any moisture from the camera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. </a:t>
            </a:r>
          </a:p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This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anti-humidity technology is </a:t>
            </a:r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safe and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green due to low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power</a:t>
            </a:r>
          </a:p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consumption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and no heaters or </a:t>
            </a:r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mechanical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fans being used. </a:t>
            </a:r>
            <a:endParaRPr lang="ja-JP" altLang="en-US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91886" y="1285377"/>
            <a:ext cx="4001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The gear-drive support exact internal standard</a:t>
            </a:r>
          </a:p>
          <a:p>
            <a:pPr algn="l"/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and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longer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life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than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belt-drive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611" y="3240369"/>
            <a:ext cx="506413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9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59532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Extreme Analytics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92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18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39" name="テキスト ボックス 10"/>
          <p:cNvSpPr txBox="1">
            <a:spLocks noChangeArrowheads="1"/>
          </p:cNvSpPr>
          <p:nvPr/>
        </p:nvSpPr>
        <p:spPr bwMode="auto">
          <a:xfrm>
            <a:off x="463088" y="1272829"/>
            <a:ext cx="84419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ct val="0"/>
              </a:spcBef>
              <a:defRPr/>
            </a:pP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rPr>
              <a:t>The Vehicle Incident Detection function enables the early detection of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rPr>
              <a:t>traffic accidents</a:t>
            </a:r>
          </a:p>
          <a:p>
            <a:pPr lvl="0" algn="l">
              <a:spcBef>
                <a:spcPct val="0"/>
              </a:spcBef>
              <a:defRPr/>
            </a:pP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rPr>
              <a:t>and the efficiency of traffic control center.</a:t>
            </a:r>
            <a:endParaRPr kumimoji="1" lang="ja-JP" altLang="en-US" sz="18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Meiryo UI" pitchFamily="50" charset="-128"/>
              <a:cs typeface="Meiryo UI" pitchFamily="50" charset="-128"/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6647617" y="1955024"/>
            <a:ext cx="1824774" cy="2401020"/>
            <a:chOff x="8520009" y="1988818"/>
            <a:chExt cx="3488984" cy="4213862"/>
          </a:xfrm>
        </p:grpSpPr>
        <p:pic>
          <p:nvPicPr>
            <p:cNvPr id="42" name="Picture 2" descr="\\pcc-ad.pcc.mei.co.jp\share$\80-一時保管（全員変更可能）\東さん\facilities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7895" y="1988818"/>
              <a:ext cx="3121098" cy="4213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右矢印 43"/>
            <p:cNvSpPr/>
            <p:nvPr/>
          </p:nvSpPr>
          <p:spPr>
            <a:xfrm rot="20259153">
              <a:off x="9598480" y="3166503"/>
              <a:ext cx="740041" cy="381217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cs typeface="+mn-cs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 rot="20350539">
              <a:off x="8574727" y="3681355"/>
              <a:ext cx="735773" cy="18909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cs typeface="+mn-cs"/>
              </a:endParaRPr>
            </a:p>
          </p:txBody>
        </p:sp>
        <p:sp>
          <p:nvSpPr>
            <p:cNvPr id="50" name="右矢印 49"/>
            <p:cNvSpPr/>
            <p:nvPr/>
          </p:nvSpPr>
          <p:spPr>
            <a:xfrm rot="1257978">
              <a:off x="9881505" y="4988526"/>
              <a:ext cx="740041" cy="381217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cs typeface="+mn-cs"/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 rot="1349364">
              <a:off x="8520009" y="4542767"/>
              <a:ext cx="735773" cy="18909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cs typeface="+mn-cs"/>
              </a:endParaRPr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359532" y="1919160"/>
            <a:ext cx="4691715" cy="2514875"/>
            <a:chOff x="283029" y="1671144"/>
            <a:chExt cx="6842962" cy="3955715"/>
          </a:xfrm>
        </p:grpSpPr>
        <p:sp>
          <p:nvSpPr>
            <p:cNvPr id="53" name="正方形/長方形 52"/>
            <p:cNvSpPr/>
            <p:nvPr/>
          </p:nvSpPr>
          <p:spPr>
            <a:xfrm>
              <a:off x="283029" y="1981461"/>
              <a:ext cx="6842962" cy="3645398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cs typeface="+mn-cs"/>
              </a:endParaRPr>
            </a:p>
          </p:txBody>
        </p:sp>
        <p:pic>
          <p:nvPicPr>
            <p:cNvPr id="54" name="Picture 5" descr="\\pcc-ad.pcc.mei.co.jp\share$\80-一時保管（全員変更可能）\東さん\再編集\Roedside-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24" y="1671144"/>
              <a:ext cx="3069771" cy="620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6" descr="\\pcc-ad.pcc.mei.co.jp\share$\80-一時保管（全員変更可能）\東さん\再編集\Roadside-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646" y="2218465"/>
              <a:ext cx="2475421" cy="2897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グループ化 55"/>
          <p:cNvGrpSpPr/>
          <p:nvPr/>
        </p:nvGrpSpPr>
        <p:grpSpPr>
          <a:xfrm>
            <a:off x="4915502" y="1955024"/>
            <a:ext cx="1877108" cy="2401020"/>
            <a:chOff x="6928004" y="1727555"/>
            <a:chExt cx="2737801" cy="3776628"/>
          </a:xfrm>
        </p:grpSpPr>
        <p:pic>
          <p:nvPicPr>
            <p:cNvPr id="57" name="Picture 3" descr="\\pcc-ad.pcc.mei.co.jp\share$\80-一時保管（全員変更可能）\東さん\monitorin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436" y="1727555"/>
              <a:ext cx="2380369" cy="3776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右矢印 57"/>
            <p:cNvSpPr/>
            <p:nvPr/>
          </p:nvSpPr>
          <p:spPr>
            <a:xfrm>
              <a:off x="6928004" y="3426920"/>
              <a:ext cx="670718" cy="566282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cs typeface="+mn-cs"/>
              </a:endParaRPr>
            </a:p>
          </p:txBody>
        </p:sp>
      </p:grpSp>
      <p:sp>
        <p:nvSpPr>
          <p:cNvPr id="59" name="テキスト ボックス 10"/>
          <p:cNvSpPr txBox="1">
            <a:spLocks noChangeArrowheads="1"/>
          </p:cNvSpPr>
          <p:nvPr/>
        </p:nvSpPr>
        <p:spPr bwMode="auto">
          <a:xfrm>
            <a:off x="2208692" y="2267123"/>
            <a:ext cx="28350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ja-JP" sz="1200" b="1" i="1" dirty="0" smtClean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Meiryo UI" pitchFamily="50" charset="-128"/>
                <a:cs typeface="Meiryo UI" pitchFamily="50" charset="-128"/>
              </a:rPr>
              <a:t>High detection accuracy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altLang="ja-JP" sz="1200" b="1" i="1" dirty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Meiryo UI" pitchFamily="50" charset="-128"/>
                <a:cs typeface="Meiryo UI" pitchFamily="50" charset="-128"/>
              </a:rPr>
              <a:t> </a:t>
            </a:r>
            <a:r>
              <a:rPr lang="en-US" altLang="ja-JP" sz="1200" b="1" i="1" dirty="0" smtClean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Meiryo UI" pitchFamily="50" charset="-128"/>
                <a:cs typeface="Meiryo UI" pitchFamily="50" charset="-128"/>
              </a:rPr>
              <a:t>                       with extreme visibility</a:t>
            </a:r>
            <a:endParaRPr lang="ja-JP" altLang="en-US" sz="1200" b="1" i="1" dirty="0">
              <a:solidFill>
                <a:srgbClr val="0000FF"/>
              </a:solidFill>
              <a:effectLst/>
              <a:latin typeface="Century Gothic" panose="020B0502020202020204" pitchFamily="34" charset="0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60" name="media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2888" y="2894834"/>
            <a:ext cx="2187294" cy="1214140"/>
          </a:xfrm>
          <a:prstGeom prst="rect">
            <a:avLst/>
          </a:prstGeom>
        </p:spPr>
      </p:pic>
      <p:grpSp>
        <p:nvGrpSpPr>
          <p:cNvPr id="61" name="グループ化 60"/>
          <p:cNvGrpSpPr/>
          <p:nvPr/>
        </p:nvGrpSpPr>
        <p:grpSpPr>
          <a:xfrm>
            <a:off x="2432106" y="2821262"/>
            <a:ext cx="2437010" cy="338555"/>
            <a:chOff x="3336232" y="2910296"/>
            <a:chExt cx="3554429" cy="532522"/>
          </a:xfrm>
        </p:grpSpPr>
        <p:sp>
          <p:nvSpPr>
            <p:cNvPr id="62" name="正方形/長方形 61"/>
            <p:cNvSpPr/>
            <p:nvPr/>
          </p:nvSpPr>
          <p:spPr>
            <a:xfrm>
              <a:off x="3336232" y="2910297"/>
              <a:ext cx="2072450" cy="5325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100" b="1" i="1" dirty="0">
                  <a:ln w="1905"/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latin typeface="Century Gothic" panose="020B050202020202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Blur-Free</a:t>
              </a:r>
              <a:r>
                <a:rPr lang="en-US" altLang="ja-JP" sz="1600" b="1" i="1" dirty="0">
                  <a:ln w="1905"/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latin typeface="Century Gothic" panose="020B050202020202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lang="en-US" altLang="ja-JP" sz="600" b="1" i="1" dirty="0">
                  <a:ln w="1905"/>
                  <a:solidFill>
                    <a:prstClr val="white"/>
                  </a:solidFill>
                  <a:effectLst>
                    <a:glow rad="101600">
                      <a:srgbClr val="5B9BD5">
                        <a:satMod val="175000"/>
                        <a:alpha val="40000"/>
                      </a:srgbClr>
                    </a:glow>
                  </a:effectLst>
                  <a:latin typeface="Century Gothic" panose="020B050202020202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Image</a:t>
              </a:r>
              <a:endParaRPr lang="ja-JP" altLang="en-US" sz="900" dirty="0">
                <a:solidFill>
                  <a:prstClr val="white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游ゴシック" panose="020F0502020204030204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252123" y="2910296"/>
              <a:ext cx="1638538" cy="5325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100" b="1" i="1" dirty="0">
                  <a:ln w="1905"/>
                  <a:solidFill>
                    <a:prstClr val="white"/>
                  </a:solidFill>
                  <a:effectLst>
                    <a:glow rad="101600">
                      <a:prstClr val="black">
                        <a:lumMod val="95000"/>
                        <a:lumOff val="5000"/>
                        <a:alpha val="40000"/>
                      </a:prstClr>
                    </a:glow>
                  </a:effectLst>
                  <a:latin typeface="Century Gothic" panose="020B050202020202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Blurry</a:t>
              </a:r>
              <a:r>
                <a:rPr lang="en-US" altLang="ja-JP" sz="1600" b="1" i="1" dirty="0" smtClean="0">
                  <a:ln w="1905"/>
                  <a:solidFill>
                    <a:prstClr val="white"/>
                  </a:solidFill>
                  <a:effectLst>
                    <a:glow rad="101600">
                      <a:prstClr val="black">
                        <a:lumMod val="95000"/>
                        <a:lumOff val="5000"/>
                        <a:alpha val="40000"/>
                      </a:prstClr>
                    </a:glow>
                  </a:effectLst>
                  <a:latin typeface="Century Gothic" panose="020B050202020202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lang="en-US" altLang="ja-JP" sz="900" b="1" i="1" dirty="0">
                  <a:ln w="1905"/>
                  <a:solidFill>
                    <a:prstClr val="white"/>
                  </a:solidFill>
                  <a:effectLst>
                    <a:glow rad="101600">
                      <a:prstClr val="black">
                        <a:lumMod val="95000"/>
                        <a:lumOff val="5000"/>
                        <a:alpha val="40000"/>
                      </a:prstClr>
                    </a:glow>
                  </a:effectLst>
                  <a:latin typeface="Century Gothic" panose="020B050202020202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Image</a:t>
              </a:r>
              <a:endParaRPr lang="ja-JP" altLang="en-US" sz="900" dirty="0">
                <a:solidFill>
                  <a:prstClr val="white"/>
                </a:solidFill>
                <a:effectLst>
                  <a:glow rad="101600">
                    <a:prstClr val="black">
                      <a:lumMod val="95000"/>
                      <a:lumOff val="5000"/>
                      <a:alpha val="40000"/>
                    </a:prstClr>
                  </a:glow>
                </a:effectLst>
                <a:latin typeface="游ゴシック" panose="020F0502020204030204"/>
              </a:endParaRPr>
            </a:p>
          </p:txBody>
        </p:sp>
      </p:grpSp>
      <p:sp>
        <p:nvSpPr>
          <p:cNvPr id="64" name="テキスト ボックス 10"/>
          <p:cNvSpPr txBox="1">
            <a:spLocks noChangeArrowheads="1"/>
          </p:cNvSpPr>
          <p:nvPr/>
        </p:nvSpPr>
        <p:spPr bwMode="auto">
          <a:xfrm>
            <a:off x="2216153" y="2627005"/>
            <a:ext cx="2835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auto"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1200" b="1" i="1" u="sng" dirty="0" smtClean="0">
                <a:solidFill>
                  <a:prstClr val="black"/>
                </a:solidFill>
                <a:effectLst/>
                <a:latin typeface="Century Gothic" panose="020B0502020202020204" pitchFamily="34" charset="0"/>
                <a:ea typeface="Meiryo UI" pitchFamily="50" charset="-128"/>
                <a:cs typeface="Meiryo UI" pitchFamily="50" charset="-128"/>
              </a:rPr>
              <a:t>Intelligent Zoom Stabilization</a:t>
            </a:r>
            <a:endParaRPr lang="ja-JP" altLang="en-US" sz="1200" b="1" i="1" u="sng" dirty="0">
              <a:solidFill>
                <a:prstClr val="black"/>
              </a:solidFill>
              <a:effectLst/>
              <a:latin typeface="Century Gothic" panose="020B0502020202020204" pitchFamily="34" charset="0"/>
              <a:ea typeface="Meiryo UI" pitchFamily="50" charset="-128"/>
              <a:cs typeface="Meiryo UI" pitchFamily="50" charset="-128"/>
            </a:endParaRPr>
          </a:p>
        </p:txBody>
      </p:sp>
      <p:grpSp>
        <p:nvGrpSpPr>
          <p:cNvPr id="65" name="グループ化 64"/>
          <p:cNvGrpSpPr/>
          <p:nvPr/>
        </p:nvGrpSpPr>
        <p:grpSpPr>
          <a:xfrm>
            <a:off x="2216153" y="4094230"/>
            <a:ext cx="2835094" cy="370794"/>
            <a:chOff x="2990949" y="5092361"/>
            <a:chExt cx="4135042" cy="583231"/>
          </a:xfrm>
        </p:grpSpPr>
        <p:sp>
          <p:nvSpPr>
            <p:cNvPr id="66" name="テキスト ボックス 10"/>
            <p:cNvSpPr txBox="1">
              <a:spLocks noChangeArrowheads="1"/>
            </p:cNvSpPr>
            <p:nvPr/>
          </p:nvSpPr>
          <p:spPr bwMode="auto">
            <a:xfrm>
              <a:off x="2990949" y="5092361"/>
              <a:ext cx="4135042" cy="38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 fontAlgn="auto">
                <a:spcAft>
                  <a:spcPts val="0"/>
                </a:spcAft>
                <a:buFont typeface="Wingdings" panose="05000000000000000000" pitchFamily="2" charset="2"/>
                <a:buChar char="u"/>
                <a:defRPr/>
              </a:pPr>
              <a:r>
                <a:rPr lang="en-US" altLang="ja-JP" sz="1000" b="1" i="1" u="sng" dirty="0" smtClean="0">
                  <a:solidFill>
                    <a:prstClr val="black"/>
                  </a:solidFill>
                  <a:effectLst/>
                  <a:latin typeface="Century Gothic" panose="020B0502020202020204" pitchFamily="34" charset="0"/>
                  <a:ea typeface="Meiryo UI" pitchFamily="50" charset="-128"/>
                  <a:cs typeface="Meiryo UI" pitchFamily="50" charset="-128"/>
                </a:rPr>
                <a:t>High Powered 40 times Zoom</a:t>
              </a:r>
              <a:endParaRPr lang="ja-JP" altLang="en-US" sz="1000" b="1" i="1" u="sng" dirty="0">
                <a:solidFill>
                  <a:prstClr val="black"/>
                </a:solidFill>
                <a:effectLst/>
                <a:latin typeface="Century Gothic" panose="020B050202020202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67" name="テキスト ボックス 10"/>
            <p:cNvSpPr txBox="1">
              <a:spLocks noChangeArrowheads="1"/>
            </p:cNvSpPr>
            <p:nvPr/>
          </p:nvSpPr>
          <p:spPr bwMode="auto">
            <a:xfrm>
              <a:off x="2990949" y="5288305"/>
              <a:ext cx="3704131" cy="38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 fontAlgn="auto">
                <a:spcAft>
                  <a:spcPts val="0"/>
                </a:spcAft>
                <a:buFont typeface="Wingdings" panose="05000000000000000000" pitchFamily="2" charset="2"/>
                <a:buChar char="u"/>
                <a:defRPr/>
              </a:pPr>
              <a:r>
                <a:rPr lang="en-US" altLang="ja-JP" sz="1000" b="1" i="1" u="sng" dirty="0" smtClean="0">
                  <a:solidFill>
                    <a:prstClr val="black"/>
                  </a:solidFill>
                  <a:effectLst/>
                  <a:latin typeface="Century Gothic" panose="020B0502020202020204" pitchFamily="34" charset="0"/>
                  <a:ea typeface="Meiryo UI" pitchFamily="50" charset="-128"/>
                  <a:cs typeface="Meiryo UI" pitchFamily="50" charset="-128"/>
                </a:rPr>
                <a:t>Intelligent Auto</a:t>
              </a:r>
              <a:endParaRPr lang="ja-JP" altLang="en-US" sz="1000" b="1" i="1" u="sng" dirty="0">
                <a:solidFill>
                  <a:prstClr val="black"/>
                </a:solidFill>
                <a:effectLst/>
                <a:latin typeface="Century Gothic" panose="020B050202020202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pic>
          <p:nvPicPr>
            <p:cNvPr id="68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854" y="5355765"/>
              <a:ext cx="32861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6" name="正方形/長方形 75"/>
          <p:cNvSpPr/>
          <p:nvPr/>
        </p:nvSpPr>
        <p:spPr>
          <a:xfrm>
            <a:off x="74020" y="835688"/>
            <a:ext cx="9007634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Vehicle </a:t>
            </a:r>
            <a:r>
              <a:rPr lang="en-US" altLang="ja-JP" sz="2000" b="1" u="sng" dirty="0" err="1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ja-JP" sz="2000" b="1" u="sng" dirty="0" err="1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ncedent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detection with optional software WV-XAE100W </a:t>
            </a:r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*WV-X6531NS only   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5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toppedVihicleDetec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3959"/>
          <a:stretch/>
        </p:blipFill>
        <p:spPr>
          <a:xfrm>
            <a:off x="4797367" y="1576324"/>
            <a:ext cx="3381419" cy="3082283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59532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Extreme Analytics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92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19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74020" y="835688"/>
            <a:ext cx="9007634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Vehicle </a:t>
            </a:r>
            <a:r>
              <a:rPr lang="en-US" altLang="ja-JP" sz="2000" b="1" u="sng" dirty="0" err="1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ja-JP" sz="2000" b="1" u="sng" dirty="0" err="1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ncedent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detection with optional software WV-XAE100W </a:t>
            </a:r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*WV-X6531NS only   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03161" y="1141711"/>
            <a:ext cx="382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Wrong-way Driving Detection</a:t>
            </a:r>
            <a:endParaRPr lang="ja-JP" altLang="en-US" sz="2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2" name="WrongwayDrivingDetection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3107" t="-931" r="-472" b="931"/>
          <a:stretch/>
        </p:blipFill>
        <p:spPr>
          <a:xfrm>
            <a:off x="1153391" y="1556960"/>
            <a:ext cx="3247976" cy="3116650"/>
          </a:xfrm>
          <a:prstGeom prst="rect">
            <a:avLst/>
          </a:prstGeom>
        </p:spPr>
      </p:pic>
      <p:sp>
        <p:nvSpPr>
          <p:cNvPr id="40" name="円/楕円 39"/>
          <p:cNvSpPr/>
          <p:nvPr/>
        </p:nvSpPr>
        <p:spPr>
          <a:xfrm>
            <a:off x="3567634" y="1531430"/>
            <a:ext cx="308175" cy="286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7294418" y="1489717"/>
            <a:ext cx="341280" cy="3286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197486" y="1182013"/>
            <a:ext cx="4581179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914296" eaLnBrk="0" hangingPunct="0"/>
            <a:r>
              <a:rPr lang="en-US" altLang="ja-JP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Stopped vehicle </a:t>
            </a:r>
            <a:r>
              <a:rPr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ＭＳ Ｐゴシック"/>
                <a:cs typeface="Arial" panose="020B0604020202020204" pitchFamily="34" charset="0"/>
              </a:rPr>
              <a:t>detection</a:t>
            </a:r>
            <a:endParaRPr lang="ja-JP" altLang="en-US" sz="2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4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6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03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46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433700" y="2092996"/>
            <a:ext cx="67103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1"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2000" b="1" u="sng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Visibility</a:t>
            </a:r>
            <a:r>
              <a:rPr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Intelligent Auto         /Color 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night vision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   </a:t>
            </a:r>
          </a:p>
          <a:p>
            <a:pPr algn="l"/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                                        Extreme 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super dynamic 144dB </a:t>
            </a:r>
            <a:endParaRPr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42729" y="763181"/>
            <a:ext cx="9086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</a:t>
            </a:r>
            <a:r>
              <a:rPr lang="en-US" altLang="ja-JP" sz="2000" b="1" dirty="0" err="1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-PRO extreme cameras performs under heavy salt air condition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4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Y:\40-職能\セキュリティ\セキュリティ・サウンド広報宣伝\(10) Security\02_海外\Network_Products\新PF(H.265)\PTZ\屋外\WV-X6531\640x480_png\WV-X6531_F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25" y="1406769"/>
            <a:ext cx="986655" cy="155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.265 / H.264 / 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02" y="4193444"/>
            <a:ext cx="101917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2433701" y="2689558"/>
            <a:ext cx="337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1"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2000" b="1" u="sng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Compression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28345" y="3117887"/>
            <a:ext cx="337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1"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2000" b="1" u="sng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Data Security</a:t>
            </a:r>
            <a:r>
              <a:rPr kumimoji="1"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  </a:t>
            </a:r>
            <a:endParaRPr lang="en-US" altLang="ja-JP" sz="18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33701" y="3523128"/>
            <a:ext cx="337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1"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2000" b="1" u="sng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Reliability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5" y="2996011"/>
            <a:ext cx="14017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2445429" y="3956872"/>
            <a:ext cx="669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1"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2000" b="1" u="sng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Analytics  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Vehicle incident detection(X6531NS only)</a:t>
            </a:r>
            <a:r>
              <a:rPr lang="en-US" altLang="ja-JP" sz="2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45428" y="1843476"/>
            <a:ext cx="248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1" dirty="0" smtClean="0">
                <a:effectLst/>
                <a:latin typeface="Calibri" panose="020F0502020204030204" pitchFamily="34" charset="0"/>
              </a:rPr>
              <a:t>&lt;Key concepts&gt;</a:t>
            </a:r>
            <a:endParaRPr lang="en-US" altLang="ja-JP" sz="2000" b="1" dirty="0" smtClean="0">
              <a:effectLst/>
              <a:latin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87299" y="1212132"/>
            <a:ext cx="5370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1" dirty="0" smtClean="0">
                <a:effectLst/>
                <a:latin typeface="Calibri" panose="020F0502020204030204" pitchFamily="34" charset="0"/>
              </a:rPr>
              <a:t>&lt;Environment performance for vertical market&gt;</a:t>
            </a:r>
          </a:p>
          <a:p>
            <a:pPr algn="l"/>
            <a:r>
              <a:rPr lang="en-US" altLang="ja-JP" sz="2000" b="1" dirty="0"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Salt-air Corrosion Resistant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14" y="2136523"/>
            <a:ext cx="39687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04" y="2141105"/>
            <a:ext cx="3349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6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Optional Intelligent VMD</a:t>
            </a:r>
            <a:endParaRPr lang="ja-JP" alt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正方形/長方形 66"/>
          <p:cNvSpPr>
            <a:spLocks noChangeArrowheads="1"/>
          </p:cNvSpPr>
          <p:nvPr/>
        </p:nvSpPr>
        <p:spPr bwMode="auto">
          <a:xfrm>
            <a:off x="74257" y="1133501"/>
            <a:ext cx="22116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Intruder detection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cars trespassing in restricted areas. </a:t>
            </a: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4" y="1803320"/>
            <a:ext cx="1711179" cy="10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フローチャート : 手操作入力 1"/>
          <p:cNvSpPr>
            <a:spLocks noChangeAspect="1"/>
          </p:cNvSpPr>
          <p:nvPr/>
        </p:nvSpPr>
        <p:spPr bwMode="auto">
          <a:xfrm flipH="1" flipV="1">
            <a:off x="1685821" y="1800287"/>
            <a:ext cx="411522" cy="480841"/>
          </a:xfrm>
          <a:custGeom>
            <a:avLst/>
            <a:gdLst>
              <a:gd name="T0" fmla="*/ 65329 w 10839"/>
              <a:gd name="T1" fmla="*/ 1188700 h 11325"/>
              <a:gd name="T2" fmla="*/ 2113535 w 10839"/>
              <a:gd name="T3" fmla="*/ 0 h 11325"/>
              <a:gd name="T4" fmla="*/ 2016224 w 10839"/>
              <a:gd name="T5" fmla="*/ 2472366 h 11325"/>
              <a:gd name="T6" fmla="*/ 0 w 10839"/>
              <a:gd name="T7" fmla="*/ 2469528 h 11325"/>
              <a:gd name="T8" fmla="*/ 65329 w 10839"/>
              <a:gd name="T9" fmla="*/ 1188700 h 113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589 w 10839"/>
              <a:gd name="connsiteY0" fmla="*/ 3970 h 11325"/>
              <a:gd name="connsiteX1" fmla="*/ 10838 w 10839"/>
              <a:gd name="connsiteY1" fmla="*/ 0 h 11325"/>
              <a:gd name="connsiteX2" fmla="*/ 10339 w 10839"/>
              <a:gd name="connsiteY2" fmla="*/ 11325 h 11325"/>
              <a:gd name="connsiteX3" fmla="*/ 0 w 10839"/>
              <a:gd name="connsiteY3" fmla="*/ 11312 h 11325"/>
              <a:gd name="connsiteX4" fmla="*/ 589 w 10839"/>
              <a:gd name="connsiteY4" fmla="*/ 3970 h 1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" h="11325">
                <a:moveTo>
                  <a:pt x="589" y="3970"/>
                </a:moveTo>
                <a:cubicBezTo>
                  <a:pt x="4090" y="2155"/>
                  <a:pt x="7337" y="1815"/>
                  <a:pt x="10838" y="0"/>
                </a:cubicBezTo>
                <a:cubicBezTo>
                  <a:pt x="10867" y="3600"/>
                  <a:pt x="10310" y="7725"/>
                  <a:pt x="10339" y="11325"/>
                </a:cubicBezTo>
                <a:lnTo>
                  <a:pt x="0" y="11312"/>
                </a:lnTo>
                <a:cubicBezTo>
                  <a:pt x="30" y="9737"/>
                  <a:pt x="559" y="5545"/>
                  <a:pt x="589" y="3970"/>
                </a:cubicBez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>
              <a:defRPr/>
            </a:pPr>
            <a:endParaRPr lang="ja-JP" altLang="en-US" sz="1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フローチャート : 手操作入力 1"/>
          <p:cNvSpPr>
            <a:spLocks noChangeAspect="1"/>
          </p:cNvSpPr>
          <p:nvPr/>
        </p:nvSpPr>
        <p:spPr bwMode="auto">
          <a:xfrm flipH="1" flipV="1">
            <a:off x="361540" y="1807248"/>
            <a:ext cx="1107187" cy="1106979"/>
          </a:xfrm>
          <a:custGeom>
            <a:avLst/>
            <a:gdLst>
              <a:gd name="T0" fmla="*/ 114986 w 10339"/>
              <a:gd name="T1" fmla="*/ 2248914 h 10801"/>
              <a:gd name="T2" fmla="*/ 4366053 w 10339"/>
              <a:gd name="T3" fmla="*/ 0 h 10801"/>
              <a:gd name="T4" fmla="*/ 4403104 w 10339"/>
              <a:gd name="T5" fmla="*/ 4278759 h 10801"/>
              <a:gd name="T6" fmla="*/ 0 w 10339"/>
              <a:gd name="T7" fmla="*/ 4273609 h 10801"/>
              <a:gd name="T8" fmla="*/ 114986 w 10339"/>
              <a:gd name="T9" fmla="*/ 2248914 h 108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90 w 10339"/>
              <a:gd name="connsiteY0" fmla="*/ 4769 h 10801"/>
              <a:gd name="connsiteX1" fmla="*/ 10252 w 10339"/>
              <a:gd name="connsiteY1" fmla="*/ 0 h 10801"/>
              <a:gd name="connsiteX2" fmla="*/ 10339 w 10339"/>
              <a:gd name="connsiteY2" fmla="*/ 10801 h 10801"/>
              <a:gd name="connsiteX3" fmla="*/ 0 w 10339"/>
              <a:gd name="connsiteY3" fmla="*/ 10788 h 10801"/>
              <a:gd name="connsiteX4" fmla="*/ 90 w 10339"/>
              <a:gd name="connsiteY4" fmla="*/ 4769 h 1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9" h="10801">
                <a:moveTo>
                  <a:pt x="90" y="4769"/>
                </a:moveTo>
                <a:cubicBezTo>
                  <a:pt x="3417" y="2877"/>
                  <a:pt x="6925" y="1892"/>
                  <a:pt x="10252" y="0"/>
                </a:cubicBezTo>
                <a:cubicBezTo>
                  <a:pt x="10281" y="3600"/>
                  <a:pt x="10310" y="7201"/>
                  <a:pt x="10339" y="10801"/>
                </a:cubicBezTo>
                <a:lnTo>
                  <a:pt x="0" y="10788"/>
                </a:lnTo>
                <a:cubicBezTo>
                  <a:pt x="30" y="9213"/>
                  <a:pt x="60" y="6344"/>
                  <a:pt x="90" y="4769"/>
                </a:cubicBezTo>
                <a:close/>
              </a:path>
            </a:pathLst>
          </a:custGeom>
          <a:solidFill>
            <a:srgbClr val="FFFF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>
              <a:defRPr/>
            </a:pPr>
            <a:endParaRPr lang="ja-JP" altLang="en-US" sz="1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正方形/長方形 70"/>
          <p:cNvSpPr>
            <a:spLocks noChangeArrowheads="1"/>
          </p:cNvSpPr>
          <p:nvPr/>
        </p:nvSpPr>
        <p:spPr bwMode="auto">
          <a:xfrm>
            <a:off x="2285899" y="1133501"/>
            <a:ext cx="22720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Loitering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who has loitered for too long in the area. </a:t>
            </a:r>
          </a:p>
        </p:txBody>
      </p:sp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7" y="1793937"/>
            <a:ext cx="1813501" cy="101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正方形/長方形 72"/>
          <p:cNvSpPr>
            <a:spLocks noChangeArrowheads="1"/>
          </p:cNvSpPr>
          <p:nvPr/>
        </p:nvSpPr>
        <p:spPr bwMode="auto">
          <a:xfrm>
            <a:off x="4545451" y="1133501"/>
            <a:ext cx="216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Direction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cars that go the wrong direction</a:t>
            </a:r>
            <a:r>
              <a:rPr kumimoji="0" lang="en-US" altLang="ja-JP" sz="1200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. </a:t>
            </a: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01" y="1774887"/>
            <a:ext cx="1813500" cy="101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正方形/長方形 74"/>
          <p:cNvSpPr>
            <a:spLocks noChangeArrowheads="1"/>
          </p:cNvSpPr>
          <p:nvPr/>
        </p:nvSpPr>
        <p:spPr bwMode="auto">
          <a:xfrm>
            <a:off x="6742320" y="1133501"/>
            <a:ext cx="216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Scene change detection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detects tampering with the camera view. </a:t>
            </a:r>
            <a:endParaRPr kumimoji="0"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Arial" panose="020B0604020202020204" pitchFamily="34" charset="0"/>
              <a:sym typeface="Lucida Grande"/>
            </a:endParaRPr>
          </a:p>
        </p:txBody>
      </p:sp>
      <p:grpSp>
        <p:nvGrpSpPr>
          <p:cNvPr id="76" name="グループ化 75"/>
          <p:cNvGrpSpPr>
            <a:grpSpLocks noChangeAspect="1"/>
          </p:cNvGrpSpPr>
          <p:nvPr/>
        </p:nvGrpSpPr>
        <p:grpSpPr bwMode="auto">
          <a:xfrm>
            <a:off x="7054041" y="1722888"/>
            <a:ext cx="2015703" cy="1033979"/>
            <a:chOff x="6869850" y="2227956"/>
            <a:chExt cx="2015678" cy="1033992"/>
          </a:xfrm>
        </p:grpSpPr>
        <p:pic>
          <p:nvPicPr>
            <p:cNvPr id="95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850" y="2321151"/>
              <a:ext cx="1681591" cy="94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608" y="2227956"/>
              <a:ext cx="1196920" cy="757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" name="正方形/長方形 76"/>
          <p:cNvSpPr>
            <a:spLocks noChangeArrowheads="1"/>
          </p:cNvSpPr>
          <p:nvPr/>
        </p:nvSpPr>
        <p:spPr bwMode="auto">
          <a:xfrm>
            <a:off x="3325947" y="2919408"/>
            <a:ext cx="2432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 detection (removed) </a:t>
            </a:r>
            <a:endParaRPr kumimoji="0" lang="en-US" altLang="ja-JP" sz="1200" b="1" dirty="0" smtClean="0">
              <a:effectLst/>
              <a:latin typeface="Calibri" panose="020F0502020204030204" pitchFamily="34" charset="0"/>
              <a:cs typeface="Arial" panose="020B0604020202020204" pitchFamily="34" charset="0"/>
              <a:sym typeface="Lucida Grande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objects disappearing that should be present. </a:t>
            </a:r>
          </a:p>
        </p:txBody>
      </p:sp>
      <p:sp>
        <p:nvSpPr>
          <p:cNvPr id="78" name="正方形/長方形 77"/>
          <p:cNvSpPr>
            <a:spLocks noChangeArrowheads="1"/>
          </p:cNvSpPr>
          <p:nvPr/>
        </p:nvSpPr>
        <p:spPr bwMode="auto">
          <a:xfrm>
            <a:off x="6177809" y="2936921"/>
            <a:ext cx="25578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Cross line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objects crossing the imaginary lines. </a:t>
            </a:r>
          </a:p>
        </p:txBody>
      </p:sp>
      <p:grpSp>
        <p:nvGrpSpPr>
          <p:cNvPr id="79" name="グループ化 78"/>
          <p:cNvGrpSpPr>
            <a:grpSpLocks/>
          </p:cNvGrpSpPr>
          <p:nvPr/>
        </p:nvGrpSpPr>
        <p:grpSpPr bwMode="auto">
          <a:xfrm>
            <a:off x="6810766" y="3615176"/>
            <a:ext cx="1846625" cy="1036074"/>
            <a:chOff x="4429125" y="1658484"/>
            <a:chExt cx="1902590" cy="1222709"/>
          </a:xfrm>
        </p:grpSpPr>
        <p:pic>
          <p:nvPicPr>
            <p:cNvPr id="93" name="図 9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1658484"/>
              <a:ext cx="1902590" cy="122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4" name="AutoShape 27"/>
            <p:cNvCxnSpPr>
              <a:cxnSpLocks noChangeShapeType="1"/>
            </p:cNvCxnSpPr>
            <p:nvPr/>
          </p:nvCxnSpPr>
          <p:spPr bwMode="auto">
            <a:xfrm>
              <a:off x="4810125" y="1965325"/>
              <a:ext cx="1360640" cy="891063"/>
            </a:xfrm>
            <a:prstGeom prst="straightConnector1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0" name="グループ化 79"/>
          <p:cNvGrpSpPr>
            <a:grpSpLocks noChangeAspect="1"/>
          </p:cNvGrpSpPr>
          <p:nvPr/>
        </p:nvGrpSpPr>
        <p:grpSpPr bwMode="auto">
          <a:xfrm>
            <a:off x="3677591" y="3497199"/>
            <a:ext cx="2016162" cy="1130244"/>
            <a:chOff x="12073120" y="1086134"/>
            <a:chExt cx="2420594" cy="1356946"/>
          </a:xfrm>
        </p:grpSpPr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8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3120" y="1274854"/>
              <a:ext cx="2076446" cy="1168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9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5420" y="1086134"/>
              <a:ext cx="1128294" cy="98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" name="グループ化 80"/>
          <p:cNvGrpSpPr>
            <a:grpSpLocks noChangeAspect="1"/>
          </p:cNvGrpSpPr>
          <p:nvPr/>
        </p:nvGrpSpPr>
        <p:grpSpPr bwMode="auto">
          <a:xfrm>
            <a:off x="750284" y="3454732"/>
            <a:ext cx="2032830" cy="1149962"/>
            <a:chOff x="9468825" y="1056294"/>
            <a:chExt cx="2219492" cy="1255541"/>
          </a:xfrm>
        </p:grpSpPr>
        <p:pic>
          <p:nvPicPr>
            <p:cNvPr id="89" name="Picture 7"/>
            <p:cNvPicPr>
              <a:picLocks noChangeAspect="1" noChangeArrowheads="1"/>
            </p:cNvPicPr>
            <p:nvPr/>
          </p:nvPicPr>
          <p:blipFill>
            <a:blip r:embed="rId10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825" y="1199599"/>
              <a:ext cx="2016189" cy="111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3624" y="1056294"/>
              <a:ext cx="1164693" cy="101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" name="正方形/長方形 81"/>
          <p:cNvSpPr>
            <a:spLocks noChangeArrowheads="1"/>
          </p:cNvSpPr>
          <p:nvPr/>
        </p:nvSpPr>
        <p:spPr bwMode="auto">
          <a:xfrm>
            <a:off x="314776" y="2907838"/>
            <a:ext cx="26511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 detection (left)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something left behind that shouldn’t be there.</a:t>
            </a:r>
          </a:p>
        </p:txBody>
      </p:sp>
      <p:cxnSp>
        <p:nvCxnSpPr>
          <p:cNvPr id="83" name="直線コネクタ 82"/>
          <p:cNvCxnSpPr>
            <a:cxnSpLocks noChangeShapeType="1"/>
          </p:cNvCxnSpPr>
          <p:nvPr/>
        </p:nvCxnSpPr>
        <p:spPr bwMode="auto">
          <a:xfrm>
            <a:off x="183622" y="2939778"/>
            <a:ext cx="8748712" cy="1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直線コネクタ 83"/>
          <p:cNvCxnSpPr>
            <a:cxnSpLocks noChangeShapeType="1"/>
          </p:cNvCxnSpPr>
          <p:nvPr/>
        </p:nvCxnSpPr>
        <p:spPr bwMode="auto">
          <a:xfrm flipV="1">
            <a:off x="2282621" y="1208269"/>
            <a:ext cx="0" cy="1731510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直線コネクタ 84"/>
          <p:cNvCxnSpPr>
            <a:cxnSpLocks noChangeShapeType="1"/>
          </p:cNvCxnSpPr>
          <p:nvPr/>
        </p:nvCxnSpPr>
        <p:spPr bwMode="auto">
          <a:xfrm flipV="1">
            <a:off x="4496555" y="1197349"/>
            <a:ext cx="0" cy="1742430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直線コネクタ 85"/>
          <p:cNvCxnSpPr>
            <a:cxnSpLocks noChangeShapeType="1"/>
          </p:cNvCxnSpPr>
          <p:nvPr/>
        </p:nvCxnSpPr>
        <p:spPr bwMode="auto">
          <a:xfrm flipV="1">
            <a:off x="6711840" y="1171600"/>
            <a:ext cx="0" cy="1765321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直線コネクタ 86"/>
          <p:cNvCxnSpPr>
            <a:cxnSpLocks noChangeShapeType="1"/>
          </p:cNvCxnSpPr>
          <p:nvPr/>
        </p:nvCxnSpPr>
        <p:spPr bwMode="auto">
          <a:xfrm flipV="1">
            <a:off x="6006990" y="2939779"/>
            <a:ext cx="0" cy="1640598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直線コネクタ 87"/>
          <p:cNvCxnSpPr>
            <a:cxnSpLocks noChangeShapeType="1"/>
          </p:cNvCxnSpPr>
          <p:nvPr/>
        </p:nvCxnSpPr>
        <p:spPr bwMode="auto">
          <a:xfrm flipV="1">
            <a:off x="3082815" y="2939779"/>
            <a:ext cx="0" cy="1663344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正方形/長方形 3"/>
          <p:cNvSpPr/>
          <p:nvPr/>
        </p:nvSpPr>
        <p:spPr>
          <a:xfrm>
            <a:off x="124801" y="809144"/>
            <a:ext cx="9019199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 various abnormal behavior of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 by Optional intelligent VMD (</a:t>
            </a:r>
            <a:r>
              <a:rPr lang="en-US" altLang="ja-JP" sz="1600" b="1" dirty="0" err="1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-VMD) software WV- SAE200</a:t>
            </a:r>
            <a:endParaRPr lang="en-US" altLang="ja-JP" sz="16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20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37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3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02" y="2465273"/>
            <a:ext cx="3360955" cy="83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103296" y="1275470"/>
            <a:ext cx="8884590" cy="33857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Salt-air Corrosion Resistant 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正方形/長方形 42"/>
          <p:cNvSpPr/>
          <p:nvPr/>
        </p:nvSpPr>
        <p:spPr>
          <a:xfrm>
            <a:off x="259410" y="775983"/>
            <a:ext cx="8772905" cy="499487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>
              <a:lnSpc>
                <a:spcPts val="1600"/>
              </a:lnSpc>
            </a:pPr>
            <a:r>
              <a:rPr lang="fr-FR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H.265 i-PRO extreme cameras with salt-air corrosion resistant body</a:t>
            </a:r>
          </a:p>
          <a:p>
            <a:pPr>
              <a:lnSpc>
                <a:spcPts val="1600"/>
              </a:lnSpc>
            </a:pPr>
            <a:r>
              <a:rPr lang="fr-FR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able to use in </a:t>
            </a:r>
            <a:r>
              <a:rPr lang="en-US" altLang="ja-JP" sz="2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 a heavy salt damaging </a:t>
            </a:r>
            <a:r>
              <a:rPr lang="en-US" altLang="ja-JP" sz="2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environment.</a:t>
            </a:r>
            <a:endParaRPr lang="fr-FR" altLang="ja-JP" sz="20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73352" y="1427394"/>
            <a:ext cx="791200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Salt-air corrosion resistant coating</a:t>
            </a:r>
          </a:p>
          <a:p>
            <a:pPr algn="l"/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                     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for the part of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aluminum die-cast</a:t>
            </a:r>
          </a:p>
          <a:p>
            <a:pPr algn="l"/>
            <a:endParaRPr lang="en-US" altLang="ja-JP" sz="16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Corrosion-resistant 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screws </a:t>
            </a:r>
            <a:endParaRPr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 Prevention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from fixation at maintenance. (e.g. </a:t>
            </a:r>
            <a:r>
              <a:rPr lang="en-US" altLang="ja-JP" sz="1600" b="1" dirty="0" err="1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Geomet®coarings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</a:p>
          <a:p>
            <a:pPr algn="l"/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285750" indent="-285750" algn="l"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ISO14993 Compliant</a:t>
            </a:r>
            <a:endParaRPr lang="en-US" altLang="ja-JP" sz="18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/>
            <a:endParaRPr kumimoji="1" lang="ja-JP" altLang="en-US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5126503" y="1523967"/>
            <a:ext cx="2822160" cy="833625"/>
            <a:chOff x="5860755" y="1214953"/>
            <a:chExt cx="2822160" cy="833625"/>
          </a:xfrm>
        </p:grpSpPr>
        <p:grpSp>
          <p:nvGrpSpPr>
            <p:cNvPr id="24" name="Group 68"/>
            <p:cNvGrpSpPr>
              <a:grpSpLocks/>
            </p:cNvGrpSpPr>
            <p:nvPr/>
          </p:nvGrpSpPr>
          <p:grpSpPr bwMode="auto">
            <a:xfrm>
              <a:off x="5860755" y="1445357"/>
              <a:ext cx="988648" cy="463007"/>
              <a:chOff x="1111" y="2387"/>
              <a:chExt cx="1043" cy="635"/>
            </a:xfrm>
          </p:grpSpPr>
          <p:sp>
            <p:nvSpPr>
              <p:cNvPr id="25" name="Rectangle 53"/>
              <p:cNvSpPr>
                <a:spLocks noChangeArrowheads="1"/>
              </p:cNvSpPr>
              <p:nvPr/>
            </p:nvSpPr>
            <p:spPr bwMode="auto">
              <a:xfrm>
                <a:off x="1111" y="2387"/>
                <a:ext cx="1043" cy="18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400" b="1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Ｐゴシック" charset="-128"/>
                </a:endParaRPr>
              </a:p>
            </p:txBody>
          </p:sp>
          <p:sp>
            <p:nvSpPr>
              <p:cNvPr id="26" name="Rectangle 54"/>
              <p:cNvSpPr>
                <a:spLocks noChangeArrowheads="1"/>
              </p:cNvSpPr>
              <p:nvPr/>
            </p:nvSpPr>
            <p:spPr bwMode="auto">
              <a:xfrm>
                <a:off x="1111" y="2568"/>
                <a:ext cx="1043" cy="363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400" b="1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Ｐゴシック" charset="-128"/>
                </a:endParaRPr>
              </a:p>
            </p:txBody>
          </p:sp>
          <p:sp>
            <p:nvSpPr>
              <p:cNvPr id="27" name="Rectangle 55"/>
              <p:cNvSpPr>
                <a:spLocks noChangeArrowheads="1"/>
              </p:cNvSpPr>
              <p:nvPr/>
            </p:nvSpPr>
            <p:spPr bwMode="auto">
              <a:xfrm>
                <a:off x="1111" y="2931"/>
                <a:ext cx="1043" cy="91"/>
              </a:xfrm>
              <a:prstGeom prst="rect">
                <a:avLst/>
              </a:prstGeom>
              <a:solidFill>
                <a:srgbClr val="0099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400" b="1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Ｐゴシック" charset="-128"/>
                </a:endParaRPr>
              </a:p>
            </p:txBody>
          </p:sp>
          <p:sp>
            <p:nvSpPr>
              <p:cNvPr id="28" name="Line 57"/>
              <p:cNvSpPr>
                <a:spLocks noChangeShapeType="1"/>
              </p:cNvSpPr>
              <p:nvPr/>
            </p:nvSpPr>
            <p:spPr bwMode="auto">
              <a:xfrm>
                <a:off x="1111" y="2931"/>
                <a:ext cx="1043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2400" b="1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Ｐゴシック" charset="-128"/>
                </a:endParaRPr>
              </a:p>
            </p:txBody>
          </p:sp>
        </p:grpSp>
        <p:sp>
          <p:nvSpPr>
            <p:cNvPr id="29" name="Line 60"/>
            <p:cNvSpPr>
              <a:spLocks noChangeShapeType="1"/>
            </p:cNvSpPr>
            <p:nvPr/>
          </p:nvSpPr>
          <p:spPr bwMode="auto">
            <a:xfrm>
              <a:off x="6859615" y="1890696"/>
              <a:ext cx="3501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2400" b="1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ＭＳ Ｐゴシック" charset="-128"/>
              </a:endParaRPr>
            </a:p>
          </p:txBody>
        </p:sp>
        <p:sp>
          <p:nvSpPr>
            <p:cNvPr id="30" name="Line 61"/>
            <p:cNvSpPr>
              <a:spLocks noChangeShapeType="1"/>
            </p:cNvSpPr>
            <p:nvPr/>
          </p:nvSpPr>
          <p:spPr bwMode="auto">
            <a:xfrm>
              <a:off x="6864726" y="1838734"/>
              <a:ext cx="3552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2400" b="1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ＭＳ Ｐゴシック" charset="-128"/>
              </a:endParaRPr>
            </a:p>
          </p:txBody>
        </p:sp>
        <p:sp>
          <p:nvSpPr>
            <p:cNvPr id="31" name="Line 62"/>
            <p:cNvSpPr>
              <a:spLocks noChangeShapeType="1"/>
            </p:cNvSpPr>
            <p:nvPr/>
          </p:nvSpPr>
          <p:spPr bwMode="auto">
            <a:xfrm flipV="1">
              <a:off x="6859615" y="1674672"/>
              <a:ext cx="3603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2400" b="1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ＭＳ Ｐゴシック" charset="-128"/>
              </a:endParaRPr>
            </a:p>
          </p:txBody>
        </p:sp>
        <p:sp>
          <p:nvSpPr>
            <p:cNvPr id="32" name="Line 63"/>
            <p:cNvSpPr>
              <a:spLocks noChangeShapeType="1"/>
            </p:cNvSpPr>
            <p:nvPr/>
          </p:nvSpPr>
          <p:spPr bwMode="auto">
            <a:xfrm>
              <a:off x="6849403" y="1535619"/>
              <a:ext cx="3603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2400" b="1" kern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ＭＳ Ｐゴシック" charset="-128"/>
              </a:endParaRPr>
            </a:p>
          </p:txBody>
        </p:sp>
        <p:sp>
          <p:nvSpPr>
            <p:cNvPr id="33" name="Rectangle 58"/>
            <p:cNvSpPr>
              <a:spLocks noChangeArrowheads="1"/>
            </p:cNvSpPr>
            <p:nvPr/>
          </p:nvSpPr>
          <p:spPr bwMode="auto">
            <a:xfrm>
              <a:off x="7156899" y="1400507"/>
              <a:ext cx="1526016" cy="648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/>
              <a:r>
                <a:rPr lang="en-US" altLang="ja-JP" sz="105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Over coat, thicker than 35μ</a:t>
              </a:r>
              <a:r>
                <a:rPr lang="ja-JP" altLang="en-US" sz="105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ｍ</a:t>
              </a:r>
              <a:endParaRPr lang="en-US" altLang="ja-JP" sz="105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/>
              <a:r>
                <a:rPr lang="en-US" altLang="ja-JP" sz="105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Middle coat, thicker than</a:t>
              </a:r>
              <a:r>
                <a:rPr lang="ja-JP" altLang="en-US" sz="105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en-US" altLang="ja-JP" sz="105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65</a:t>
              </a:r>
              <a:r>
                <a:rPr lang="ja-JP" altLang="en-US" sz="105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～</a:t>
              </a:r>
              <a:r>
                <a:rPr lang="en-US" altLang="ja-JP" sz="105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100μ</a:t>
              </a:r>
              <a:r>
                <a:rPr lang="ja-JP" altLang="en-US" sz="105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ｍ</a:t>
              </a:r>
              <a:endParaRPr lang="en-US" altLang="ja-JP" sz="105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l"/>
              <a:r>
                <a:rPr lang="en-US" altLang="ja-JP" sz="105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Oxide film process</a:t>
              </a:r>
            </a:p>
            <a:p>
              <a:pPr algn="l"/>
              <a:r>
                <a:rPr lang="en-US" altLang="ja-JP" sz="105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die-cast</a:t>
              </a:r>
              <a:endParaRPr lang="ja-JP" altLang="en-US" sz="105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4" name="Rectangle 58"/>
            <p:cNvSpPr>
              <a:spLocks noChangeArrowheads="1"/>
            </p:cNvSpPr>
            <p:nvPr/>
          </p:nvSpPr>
          <p:spPr bwMode="auto">
            <a:xfrm>
              <a:off x="7303473" y="1214953"/>
              <a:ext cx="1296144" cy="24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/>
              <a:r>
                <a:rPr lang="en-US" altLang="ja-JP" sz="1050" b="1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[3-layer coating process]</a:t>
              </a:r>
              <a:endParaRPr lang="ja-JP" altLang="en-US" sz="105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983">
            <a:off x="3352956" y="2339189"/>
            <a:ext cx="523644" cy="1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7" name="グループ化 13"/>
          <p:cNvGrpSpPr>
            <a:grpSpLocks/>
          </p:cNvGrpSpPr>
          <p:nvPr/>
        </p:nvGrpSpPr>
        <p:grpSpPr bwMode="auto">
          <a:xfrm>
            <a:off x="2944553" y="3410762"/>
            <a:ext cx="4082771" cy="1173226"/>
            <a:chOff x="1602054" y="3117843"/>
            <a:chExt cx="3754945" cy="1937236"/>
          </a:xfrm>
        </p:grpSpPr>
        <p:sp>
          <p:nvSpPr>
            <p:cNvPr id="48" name="角丸四角形 47"/>
            <p:cNvSpPr/>
            <p:nvPr/>
          </p:nvSpPr>
          <p:spPr bwMode="auto">
            <a:xfrm>
              <a:off x="1621765" y="3117843"/>
              <a:ext cx="3735234" cy="452552"/>
            </a:xfrm>
            <a:prstGeom prst="roundRect">
              <a:avLst/>
            </a:prstGeom>
            <a:solidFill>
              <a:srgbClr val="00CC99">
                <a:lumMod val="20000"/>
                <a:lumOff val="80000"/>
              </a:srgbClr>
            </a:solidFill>
            <a:ln w="38100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90000" tIns="46800" rIns="90000" bIns="4680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“Salt mist spray”</a:t>
              </a:r>
              <a:r>
                <a:rPr kumimoji="0" lang="en-US" altLang="ja-JP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 condition (</a:t>
              </a: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2hours</a:t>
              </a:r>
              <a:r>
                <a:rPr kumimoji="0" lang="en-US" altLang="ja-JP" b="1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HGP創英角ｺﾞｼｯｸUB" pitchFamily="50" charset="-128"/>
                </a:rPr>
                <a:t>/</a:t>
              </a: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35</a:t>
              </a:r>
              <a:r>
                <a:rPr kumimoji="0" lang="ja-JP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℃</a:t>
              </a: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/5%</a:t>
              </a:r>
              <a:r>
                <a:rPr kumimoji="0" lang="ja-JP" altLang="en-US" b="1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HGP創英角ｺﾞｼｯｸUB" pitchFamily="50" charset="-128"/>
                </a:rPr>
                <a:t> </a:t>
              </a:r>
              <a:r>
                <a:rPr kumimoji="0" lang="en-US" altLang="ja-JP" b="1" kern="0" dirty="0" err="1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HGP創英角ｺﾞｼｯｸUB" pitchFamily="50" charset="-128"/>
                </a:rPr>
                <a:t>NaCl</a:t>
              </a:r>
              <a:r>
                <a:rPr kumimoji="0" lang="en-US" altLang="ja-JP" b="1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HGP創英角ｺﾞｼｯｸUB" pitchFamily="50" charset="-128"/>
                </a:rPr>
                <a:t>)</a:t>
              </a:r>
              <a:endPara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</a:endParaRPr>
            </a:p>
          </p:txBody>
        </p:sp>
        <p:sp>
          <p:nvSpPr>
            <p:cNvPr id="49" name="角丸四角形 48"/>
            <p:cNvSpPr/>
            <p:nvPr/>
          </p:nvSpPr>
          <p:spPr bwMode="auto">
            <a:xfrm>
              <a:off x="1602054" y="3860979"/>
              <a:ext cx="3735234" cy="450964"/>
            </a:xfrm>
            <a:prstGeom prst="roundRect">
              <a:avLst/>
            </a:prstGeom>
            <a:solidFill>
              <a:srgbClr val="00CC99">
                <a:lumMod val="20000"/>
                <a:lumOff val="80000"/>
              </a:srgbClr>
            </a:solidFill>
            <a:ln w="38100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90000" tIns="46800" rIns="90000" bIns="4680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“Dry” condition (4hour</a:t>
              </a:r>
              <a:r>
                <a:rPr kumimoji="0" lang="en-US" altLang="ja-JP" b="1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HGP創英角ｺﾞｼｯｸUB" pitchFamily="50" charset="-128"/>
                </a:rPr>
                <a:t>/</a:t>
              </a: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60</a:t>
              </a:r>
              <a:r>
                <a:rPr kumimoji="0" lang="ja-JP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℃</a:t>
              </a:r>
              <a:r>
                <a:rPr kumimoji="0" lang="en-US" altLang="ja-JP" b="1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HGP創英角ｺﾞｼｯｸUB" pitchFamily="50" charset="-128"/>
                </a:rPr>
                <a:t>/</a:t>
              </a: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Less than 30%RH)</a:t>
              </a:r>
              <a:endPara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角丸四角形 49"/>
            <p:cNvSpPr/>
            <p:nvPr/>
          </p:nvSpPr>
          <p:spPr bwMode="auto">
            <a:xfrm>
              <a:off x="1621765" y="4602528"/>
              <a:ext cx="3735234" cy="452551"/>
            </a:xfrm>
            <a:prstGeom prst="roundRect">
              <a:avLst/>
            </a:prstGeom>
            <a:solidFill>
              <a:srgbClr val="00CC99">
                <a:lumMod val="20000"/>
                <a:lumOff val="80000"/>
              </a:srgbClr>
            </a:solidFill>
            <a:ln w="38100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90000" tIns="46800" rIns="90000" bIns="4680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“Wet” condition (2</a:t>
              </a:r>
              <a:r>
                <a:rPr kumimoji="0" lang="en-US" altLang="ja-JP" b="1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HGP創英角ｺﾞｼｯｸUB" pitchFamily="50" charset="-128"/>
                </a:rPr>
                <a:t>hour</a:t>
              </a: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/50</a:t>
              </a:r>
              <a:r>
                <a:rPr kumimoji="0" lang="ja-JP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℃</a:t>
              </a:r>
              <a:r>
                <a:rPr kumimoji="0" lang="en-US" altLang="ja-JP" b="1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HGP創英角ｺﾞｼｯｸUB" pitchFamily="50" charset="-128"/>
                </a:rPr>
                <a:t>/</a:t>
              </a:r>
              <a:r>
                <a:rPr kumimoji="0" lang="en-US" altLang="ja-JP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</a:rPr>
                <a:t>More than 95%RH)</a:t>
              </a:r>
              <a:endParaRPr kumimoji="0" lang="ja-JP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51" name="直線矢印コネクタ 5"/>
            <p:cNvCxnSpPr>
              <a:cxnSpLocks noChangeShapeType="1"/>
            </p:cNvCxnSpPr>
            <p:nvPr/>
          </p:nvCxnSpPr>
          <p:spPr bwMode="auto">
            <a:xfrm>
              <a:off x="2320506" y="3569694"/>
              <a:ext cx="0" cy="290842"/>
            </a:xfrm>
            <a:prstGeom prst="straightConnector1">
              <a:avLst/>
            </a:prstGeom>
            <a:noFill/>
            <a:ln w="28575" algn="ctr">
              <a:solidFill>
                <a:srgbClr val="0000CC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直線矢印コネクタ 17"/>
            <p:cNvCxnSpPr>
              <a:cxnSpLocks noChangeShapeType="1"/>
            </p:cNvCxnSpPr>
            <p:nvPr/>
          </p:nvCxnSpPr>
          <p:spPr bwMode="auto">
            <a:xfrm>
              <a:off x="2320506" y="4312386"/>
              <a:ext cx="0" cy="290842"/>
            </a:xfrm>
            <a:prstGeom prst="straightConnector1">
              <a:avLst/>
            </a:prstGeom>
            <a:noFill/>
            <a:ln w="28575" algn="ctr">
              <a:solidFill>
                <a:srgbClr val="0000CC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カギ線コネクタ 7"/>
            <p:cNvCxnSpPr>
              <a:cxnSpLocks noChangeShapeType="1"/>
            </p:cNvCxnSpPr>
            <p:nvPr/>
          </p:nvCxnSpPr>
          <p:spPr bwMode="auto">
            <a:xfrm flipV="1">
              <a:off x="5337292" y="3343769"/>
              <a:ext cx="12700" cy="1485386"/>
            </a:xfrm>
            <a:prstGeom prst="bentConnector3">
              <a:avLst>
                <a:gd name="adj1" fmla="val 4109435"/>
              </a:avLst>
            </a:prstGeom>
            <a:noFill/>
            <a:ln w="28575" algn="ctr">
              <a:solidFill>
                <a:srgbClr val="0000CC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4" name="テキスト ボックス 53"/>
          <p:cNvSpPr txBox="1"/>
          <p:nvPr/>
        </p:nvSpPr>
        <p:spPr>
          <a:xfrm>
            <a:off x="2821306" y="3102985"/>
            <a:ext cx="694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b="1" dirty="0" smtClean="0">
                <a:solidFill>
                  <a:srgbClr val="008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1 cycle</a:t>
            </a:r>
            <a:endParaRPr kumimoji="1" lang="ja-JP" altLang="en-US" b="1" dirty="0">
              <a:solidFill>
                <a:srgbClr val="008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7670041" y="3699048"/>
            <a:ext cx="1012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b="1" dirty="0" smtClean="0">
                <a:solidFill>
                  <a:srgbClr val="008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Cyclic </a:t>
            </a:r>
          </a:p>
          <a:p>
            <a:pPr algn="l"/>
            <a:r>
              <a:rPr kumimoji="1" lang="en-US" altLang="ja-JP" b="1" dirty="0" smtClean="0">
                <a:solidFill>
                  <a:srgbClr val="008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exposure</a:t>
            </a:r>
            <a:endParaRPr kumimoji="1" lang="ja-JP" altLang="en-US" b="1" dirty="0">
              <a:solidFill>
                <a:srgbClr val="008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04937" y="3252733"/>
            <a:ext cx="24668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International Standard specifies test procedure of accelerated corrosion tests </a:t>
            </a:r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7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Salt-air Corrosion Resistant 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正方形/長方形 42"/>
          <p:cNvSpPr/>
          <p:nvPr/>
        </p:nvSpPr>
        <p:spPr>
          <a:xfrm>
            <a:off x="287157" y="782536"/>
            <a:ext cx="8772905" cy="811367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r>
              <a:rPr lang="en-US" altLang="ja-JP" sz="24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Supports a variety of coastal areas security </a:t>
            </a:r>
          </a:p>
          <a:p>
            <a:r>
              <a:rPr lang="en-US" altLang="ja-JP" sz="24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Gulf monitoring and disaster countermeasures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181354" y="1550020"/>
            <a:ext cx="8772904" cy="3475927"/>
            <a:chOff x="259411" y="1594624"/>
            <a:chExt cx="8772904" cy="3475927"/>
          </a:xfrm>
        </p:grpSpPr>
        <p:sp>
          <p:nvSpPr>
            <p:cNvPr id="96" name="Slide Number Placeholder 8"/>
            <p:cNvSpPr txBox="1">
              <a:spLocks/>
            </p:cNvSpPr>
            <p:nvPr/>
          </p:nvSpPr>
          <p:spPr>
            <a:xfrm>
              <a:off x="4359803" y="4885171"/>
              <a:ext cx="396000" cy="1853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/>
            <a:lstStyle>
              <a:defPPr>
                <a:defRPr lang="ja-JP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9pPr>
            </a:lstStyle>
            <a:p>
              <a:pPr algn="ctr"/>
              <a:fld id="{0BED32BD-2AB6-2D40-A7A5-FA318B8F471B}" type="slidenum">
                <a:rPr lang="en-US" sz="1000" smtClean="0">
                  <a:latin typeface="Calibri" panose="020F0502020204030204" pitchFamily="34" charset="0"/>
                </a:rPr>
                <a:pPr algn="ctr"/>
                <a:t>4</a:t>
              </a:fld>
              <a:endParaRPr lang="en-US" sz="1000" dirty="0">
                <a:latin typeface="Calibri" panose="020F0502020204030204" pitchFamily="34" charset="0"/>
              </a:endParaRPr>
            </a:p>
          </p:txBody>
        </p:sp>
        <p:sp>
          <p:nvSpPr>
            <p:cNvPr id="13" name="角丸四角形 12"/>
            <p:cNvSpPr/>
            <p:nvPr/>
          </p:nvSpPr>
          <p:spPr>
            <a:xfrm>
              <a:off x="259411" y="1594624"/>
              <a:ext cx="8772904" cy="3064439"/>
            </a:xfrm>
            <a:prstGeom prst="roundRect">
              <a:avLst>
                <a:gd name="adj" fmla="val 3308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5" name="グループ化 4"/>
            <p:cNvGrpSpPr/>
            <p:nvPr/>
          </p:nvGrpSpPr>
          <p:grpSpPr>
            <a:xfrm>
              <a:off x="462673" y="1967420"/>
              <a:ext cx="2051295" cy="2426840"/>
              <a:chOff x="507277" y="2402309"/>
              <a:chExt cx="1872467" cy="2224009"/>
            </a:xfrm>
          </p:grpSpPr>
          <p:pic>
            <p:nvPicPr>
              <p:cNvPr id="15" name="図 14" descr="画面の領域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277" y="2402309"/>
                <a:ext cx="1872467" cy="1668794"/>
              </a:xfrm>
              <a:prstGeom prst="rect">
                <a:avLst/>
              </a:prstGeom>
            </p:spPr>
          </p:pic>
          <p:sp>
            <p:nvSpPr>
              <p:cNvPr id="19" name="テキスト ボックス 18"/>
              <p:cNvSpPr txBox="1"/>
              <p:nvPr/>
            </p:nvSpPr>
            <p:spPr>
              <a:xfrm>
                <a:off x="507277" y="4041543"/>
                <a:ext cx="1872467" cy="5847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 anchorCtr="0">
                <a:spAutoFit/>
              </a:bodyPr>
              <a:lstStyle/>
              <a:p>
                <a:r>
                  <a:rPr kumimoji="1" lang="en-US" altLang="ja-JP" sz="16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Gulf Guard</a:t>
                </a:r>
                <a:br>
                  <a:rPr kumimoji="1" lang="en-US" altLang="ja-JP" sz="16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</a:br>
                <a:endParaRPr kumimoji="1" lang="ja-JP" altLang="en-US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6" name="グループ化 5"/>
            <p:cNvGrpSpPr/>
            <p:nvPr/>
          </p:nvGrpSpPr>
          <p:grpSpPr>
            <a:xfrm>
              <a:off x="2618299" y="1974867"/>
              <a:ext cx="2051295" cy="2418778"/>
              <a:chOff x="2662903" y="2409756"/>
              <a:chExt cx="1872467" cy="2216621"/>
            </a:xfrm>
          </p:grpSpPr>
          <p:pic>
            <p:nvPicPr>
              <p:cNvPr id="16" name="図 15" descr="画面の領域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6756" y="2409756"/>
                <a:ext cx="1864762" cy="1668794"/>
              </a:xfrm>
              <a:prstGeom prst="rect">
                <a:avLst/>
              </a:prstGeom>
            </p:spPr>
          </p:pic>
          <p:sp>
            <p:nvSpPr>
              <p:cNvPr id="20" name="テキスト ボックス 19"/>
              <p:cNvSpPr txBox="1"/>
              <p:nvPr/>
            </p:nvSpPr>
            <p:spPr>
              <a:xfrm>
                <a:off x="2662903" y="4041602"/>
                <a:ext cx="1872467" cy="5847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 anchorCtr="0">
                <a:spAutoFit/>
              </a:bodyPr>
              <a:lstStyle/>
              <a:p>
                <a:r>
                  <a:rPr kumimoji="1" lang="en-US" altLang="ja-JP" sz="16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Disaster / Tsunami  Measures</a:t>
                </a:r>
                <a:endParaRPr kumimoji="1" lang="ja-JP" altLang="en-US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7" name="グループ化 6"/>
            <p:cNvGrpSpPr/>
            <p:nvPr/>
          </p:nvGrpSpPr>
          <p:grpSpPr>
            <a:xfrm>
              <a:off x="4751667" y="1974864"/>
              <a:ext cx="2051295" cy="2417235"/>
              <a:chOff x="4796271" y="2409753"/>
              <a:chExt cx="1872467" cy="2215207"/>
            </a:xfrm>
          </p:grpSpPr>
          <p:pic>
            <p:nvPicPr>
              <p:cNvPr id="17" name="図 16" descr="画面の領域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6271" y="2409753"/>
                <a:ext cx="1864762" cy="1711806"/>
              </a:xfrm>
              <a:prstGeom prst="rect">
                <a:avLst/>
              </a:prstGeom>
            </p:spPr>
          </p:pic>
          <p:sp>
            <p:nvSpPr>
              <p:cNvPr id="21" name="テキスト ボックス 20"/>
              <p:cNvSpPr txBox="1"/>
              <p:nvPr/>
            </p:nvSpPr>
            <p:spPr>
              <a:xfrm>
                <a:off x="4796271" y="4040185"/>
                <a:ext cx="1872467" cy="5847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altLang="ja-JP" sz="1600" b="1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Coastal logistics warehouse</a:t>
                </a:r>
                <a:endParaRPr kumimoji="1" lang="ja-JP" altLang="en-US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8" name="グループ化 7"/>
            <p:cNvGrpSpPr/>
            <p:nvPr/>
          </p:nvGrpSpPr>
          <p:grpSpPr>
            <a:xfrm>
              <a:off x="6850086" y="1974860"/>
              <a:ext cx="2059738" cy="2418720"/>
              <a:chOff x="6894690" y="2409749"/>
              <a:chExt cx="1880174" cy="2216568"/>
            </a:xfrm>
          </p:grpSpPr>
          <p:pic>
            <p:nvPicPr>
              <p:cNvPr id="18" name="図 17" descr="画面の領域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4690" y="2409749"/>
                <a:ext cx="1880174" cy="1703203"/>
              </a:xfrm>
              <a:prstGeom prst="rect">
                <a:avLst/>
              </a:prstGeom>
            </p:spPr>
          </p:pic>
          <p:sp>
            <p:nvSpPr>
              <p:cNvPr id="22" name="テキスト ボックス 21"/>
              <p:cNvSpPr txBox="1"/>
              <p:nvPr/>
            </p:nvSpPr>
            <p:spPr>
              <a:xfrm>
                <a:off x="6895095" y="4041542"/>
                <a:ext cx="1872467" cy="5847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en-US" altLang="ja-JP" sz="1600" b="1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Flood gate monitoring</a:t>
                </a:r>
                <a:endParaRPr kumimoji="1" lang="ja-JP" altLang="en-US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19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Specifications - H.265 PTZ Camera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5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aphicFrame>
        <p:nvGraphicFramePr>
          <p:cNvPr id="7" name="Group 2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047627"/>
              </p:ext>
            </p:extLst>
          </p:nvPr>
        </p:nvGraphicFramePr>
        <p:xfrm>
          <a:off x="155242" y="779083"/>
          <a:ext cx="8828585" cy="3861800"/>
        </p:xfrm>
        <a:graphic>
          <a:graphicData uri="http://schemas.openxmlformats.org/drawingml/2006/table">
            <a:tbl>
              <a:tblPr/>
              <a:tblGrid>
                <a:gridCol w="187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2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96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Model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1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New Model WV-X6531N</a:t>
                      </a:r>
                      <a:r>
                        <a:rPr lang="en-US" altLang="ja-JP" sz="1050" b="1" baseline="0" dirty="0" smtClean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</a:t>
                      </a:r>
                      <a:endParaRPr lang="en-US" altLang="ja-JP" sz="1050" b="1" dirty="0" smtClean="0">
                        <a:solidFill>
                          <a:srgbClr val="FFFF00"/>
                        </a:solidFill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WV-X6531N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90"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6037" algn="l" defTabSz="912088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2088" algn="l" defTabSz="912088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68130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4179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022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3626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19231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48355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Image Sensor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Approx. 1/2.8 MOS type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690"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6037" algn="l" defTabSz="912088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2088" algn="l" defTabSz="912088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68130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4179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022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3626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19231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48355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Minimum Illumination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0.015lx (F1.6)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690"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Wide Dynamic Range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Super Dynamic 144dB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690"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Frame Rate (Max)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60fps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690"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Optical Zoom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40x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690">
                <a:tc rowSpan="2">
                  <a:txBody>
                    <a:bodyPr/>
                    <a:lstStyle>
                      <a:lvl1pPr marL="0" algn="l" defTabSz="912088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6037" algn="l" defTabSz="912088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2088" algn="l" defTabSz="912088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68130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4179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022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3626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19231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48355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Angular field of view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16:9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6037" algn="l" defTabSz="912088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2088" algn="l" defTabSz="912088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68130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4179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022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3626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19231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48355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H: 2.1°-65°,  V: 1.2°-39°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2088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6037" algn="l" defTabSz="912088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2088" algn="l" defTabSz="912088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68130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4179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022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3626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19231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48355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69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4:3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H: 1.6°-51°,  V: 1.2°-39°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690">
                <a:tc rowSpan="2">
                  <a:txBody>
                    <a:bodyPr/>
                    <a:lstStyle>
                      <a:lvl1pPr marL="0" algn="l" defTabSz="912088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6037" algn="l" defTabSz="912088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2088" algn="l" defTabSz="912088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68130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4179" algn="l" defTabSz="912088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022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3626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192310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48355" algn="l" defTabSz="912088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Image Resolution (max)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16:9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1920 x 1080 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69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4:3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2048x1536 </a:t>
                      </a:r>
                      <a:r>
                        <a:rPr kumimoji="1" lang="en-US" altLang="ja-JP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(with super resolution) 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690"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Video Analytics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i-VMD (Option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WV-SAE200), Vehicle Incident Detection (Option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WV-XAE100W)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6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Image stabilizer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Yes (Intelligent Zoom Stabilization)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6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Operating Temperature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-50 to 60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℃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(AC24V / 60W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PoE Injector), -30 to 60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℃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(PoE+)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6037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2088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6813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4179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022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3626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2310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48355" algn="l" defTabSz="912088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6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ClearSight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Coating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Yes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99048" marR="99048"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6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Salt-air Corrosion Resistant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YES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-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6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Common Features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360 endless pan, Advanced auto tracking, Eyelid mechanism, SD memory card slot, Audio I/O, External I/O, IP66, IK10, Privacy Zone: up to 32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Specifications – H.265 Box Camera 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6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aphicFrame>
        <p:nvGraphicFramePr>
          <p:cNvPr id="6" name="Group 2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864837"/>
              </p:ext>
            </p:extLst>
          </p:nvPr>
        </p:nvGraphicFramePr>
        <p:xfrm>
          <a:off x="841392" y="757313"/>
          <a:ext cx="7434686" cy="3923016"/>
        </p:xfrm>
        <a:graphic>
          <a:graphicData uri="http://schemas.openxmlformats.org/drawingml/2006/table">
            <a:tbl>
              <a:tblPr/>
              <a:tblGrid>
                <a:gridCol w="1709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7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1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557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Model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marL="457200" algn="l" defTabSz="4572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marL="914400" algn="l" defTabSz="4572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marL="1371600" algn="l" defTabSz="4572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marL="1828800" algn="l" defTabSz="4572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marL="22860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marL="27432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marL="32004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marL="3657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New Model WV-S1531LNS</a:t>
                      </a:r>
                      <a:endParaRPr kumimoji="1" lang="ja-JP" altLang="en-US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WV-S1531LN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590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Image Sensor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A54A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1/ 3“ MOS Type   2MP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590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Minimum Illumination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0.012 lx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590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Wide Dynamic Range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Super Dynamic 144dB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590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Frame Rate (Max)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60fps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590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Lens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2.8-10mm, F1.6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5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Auto Focus (ABF)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5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Motorized  zoom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ー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590"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Angular field of view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16:9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31 °-to 112 °-.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59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4:3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26°- to 91 °-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590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IR-LED distance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40m (131 feet)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590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Audio codec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G.711/G.726/AAC-LC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590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Alarm I/O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in 2 out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590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Vandal Resist.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IK10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590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Water Resist.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5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ClearSight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Coating</a:t>
                      </a:r>
                    </a:p>
                  </a:txBody>
                  <a:tcPr marL="108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</a:p>
                  </a:txBody>
                  <a:tcPr marL="36000" marR="360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5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Salt-air Corrosion Resistant</a:t>
                      </a:r>
                    </a:p>
                  </a:txBody>
                  <a:tcPr marL="99048" marR="99048"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YES</a:t>
                      </a:r>
                    </a:p>
                  </a:txBody>
                  <a:tcPr marL="99048" marR="99048"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-</a:t>
                      </a:r>
                    </a:p>
                  </a:txBody>
                  <a:tcPr marL="99048" marR="99048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3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Optional Accessories 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92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43508" y="751423"/>
            <a:ext cx="8280920" cy="150810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0" lang="en-US" altLang="ja-JP" sz="2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Mount brackets</a:t>
            </a:r>
          </a:p>
          <a:p>
            <a:pPr marL="0" lvl="1" indent="0" fontAlgn="auto">
              <a:spcAft>
                <a:spcPts val="0"/>
              </a:spcAft>
              <a:buNone/>
            </a:pPr>
            <a:r>
              <a:rPr kumimoji="0" lang="en-US" altLang="ja-JP" sz="2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     </a:t>
            </a:r>
            <a:r>
              <a:rPr kumimoji="0" lang="en-US" altLang="ja-JP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Salt-air corrosion resistant </a:t>
            </a:r>
            <a:r>
              <a:rPr kumimoji="0"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coating for WV-X6531NS</a:t>
            </a:r>
            <a:endParaRPr kumimoji="0" lang="en-US" altLang="ja-JP" sz="2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lvl="1" indent="0" fontAlgn="auto">
              <a:spcAft>
                <a:spcPts val="0"/>
              </a:spcAft>
              <a:buNone/>
            </a:pPr>
            <a:r>
              <a:rPr kumimoji="0"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     ISO14993 </a:t>
            </a:r>
            <a:r>
              <a:rPr kumimoji="0" lang="en-US" altLang="ja-JP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Compliant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endParaRPr kumimoji="0" lang="en-US" altLang="ja-JP" sz="20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7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59" y="1846547"/>
            <a:ext cx="2800350" cy="286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242" y="1867215"/>
            <a:ext cx="2807494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710867" y="2226933"/>
            <a:ext cx="20087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WV-Q121A</a:t>
            </a:r>
            <a:r>
              <a:rPr kumimoji="1" lang="en-US" altLang="ja-JP" sz="2800" b="1" u="sng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</a:t>
            </a:r>
            <a:endParaRPr kumimoji="1" lang="ja-JP" altLang="en-US" sz="2800" b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23235" y="2279777"/>
            <a:ext cx="20362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WV-Q122B</a:t>
            </a:r>
            <a:r>
              <a:rPr kumimoji="1" lang="en-US" altLang="ja-JP" sz="2800" b="1" u="sng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</a:t>
            </a:r>
            <a:endParaRPr kumimoji="1" lang="ja-JP" altLang="en-US" sz="2800" b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31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616213" y="2426685"/>
            <a:ext cx="3350991" cy="370766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ja-JP" sz="1600" b="1" dirty="0" smtClean="0">
                <a:latin typeface="Calibri" panose="020F0502020204030204" pitchFamily="34" charset="0"/>
              </a:rPr>
              <a:t>Same as  WV-X6531N &amp; WV-S1531N</a:t>
            </a:r>
            <a:endParaRPr kumimoji="1" lang="ja-JP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588797" y="1997524"/>
            <a:ext cx="4633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2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Concepts </a:t>
            </a:r>
            <a:r>
              <a:rPr lang="en-US" altLang="ja-JP" sz="24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n-US" altLang="ja-JP" sz="2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Features</a:t>
            </a:r>
            <a:endParaRPr lang="en-US" altLang="ja-JP" sz="24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9</a:t>
            </a:fld>
            <a:endParaRPr lang="en-US"/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5" y="1301302"/>
            <a:ext cx="4864645" cy="3230889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3807008" y="2463303"/>
            <a:ext cx="152621" cy="105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28" y="3050402"/>
            <a:ext cx="1770852" cy="1176124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>
            <a:off x="3939857" y="2464970"/>
            <a:ext cx="4036523" cy="58543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807008" y="2574175"/>
            <a:ext cx="2398520" cy="1593986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7261635" y="4168161"/>
            <a:ext cx="1032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200" b="1" dirty="0" smtClean="0">
                <a:effectLst/>
                <a:latin typeface="Calibri" panose="020F0502020204030204" pitchFamily="34" charset="0"/>
              </a:rPr>
              <a:t>40x zoom</a:t>
            </a:r>
            <a:endParaRPr kumimoji="1" lang="ja-JP" altLang="en-US" sz="12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36950" y="901256"/>
            <a:ext cx="8907050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40x optical zoom function can survey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long distance objects clearly</a:t>
            </a:r>
            <a:endParaRPr lang="fr-FR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2" descr="Y:\40-職能\セキュリティ\セキュリティ・サウンド広報宣伝\(10) Security\02_海外\Network_Products\新PF(H.265)\PTZ\屋外\WV-X6531\640x480_png\WV-X6531_F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86" y="1159859"/>
            <a:ext cx="728390" cy="114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6078876" y="1949595"/>
            <a:ext cx="1479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WV-X6531NS only</a:t>
            </a:r>
            <a:endParaRPr kumimoji="1" lang="ja-JP" altLang="en-US" sz="12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9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1517</Words>
  <Application>Microsoft Office PowerPoint</Application>
  <PresentationFormat>画面に合わせる (16:9)</PresentationFormat>
  <Paragraphs>287</Paragraphs>
  <Slides>21</Slides>
  <Notes>8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21</vt:i4>
      </vt:variant>
    </vt:vector>
  </HeadingPairs>
  <TitlesOfParts>
    <vt:vector size="41" baseType="lpstr">
      <vt:lpstr>Arial Unicode MS</vt:lpstr>
      <vt:lpstr>HGPｺﾞｼｯｸE</vt:lpstr>
      <vt:lpstr>HGP創英角ｺﾞｼｯｸUB</vt:lpstr>
      <vt:lpstr>Lucida Grande</vt:lpstr>
      <vt:lpstr>Meiryo UI</vt:lpstr>
      <vt:lpstr>ＭＳ Ｐゴシック</vt:lpstr>
      <vt:lpstr>ＭＳ Ｐ明朝</vt:lpstr>
      <vt:lpstr>NSimSun</vt:lpstr>
      <vt:lpstr>游ゴシック</vt:lpstr>
      <vt:lpstr>Arial</vt:lpstr>
      <vt:lpstr>Calibri</vt:lpstr>
      <vt:lpstr>Century Gothic</vt:lpstr>
      <vt:lpstr>Tahoma</vt:lpstr>
      <vt:lpstr>Wingdings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H.265 Outdoor Camera With Heavy Salt Damage Resistance</vt:lpstr>
      <vt:lpstr>Concept &amp; Main Features</vt:lpstr>
      <vt:lpstr>Salt-air Corrosion Resistant </vt:lpstr>
      <vt:lpstr>Salt-air Corrosion Resistant </vt:lpstr>
      <vt:lpstr>Specifications - H.265 PTZ Camera</vt:lpstr>
      <vt:lpstr>Specifications – H.265 Box Camera </vt:lpstr>
      <vt:lpstr>Optional Accessories </vt:lpstr>
      <vt:lpstr>Same as  WV-X6531N &amp; WV-S1531N</vt:lpstr>
      <vt:lpstr>Extreme Visibility</vt:lpstr>
      <vt:lpstr>Extreme Visibility</vt:lpstr>
      <vt:lpstr>Extreme Visibility</vt:lpstr>
      <vt:lpstr>Extreme Visibility</vt:lpstr>
      <vt:lpstr>Extreme Visibility</vt:lpstr>
      <vt:lpstr>Extreme Visibility</vt:lpstr>
      <vt:lpstr>Extreme Compression</vt:lpstr>
      <vt:lpstr>Extreme Data Security</vt:lpstr>
      <vt:lpstr>Extreme Reliability</vt:lpstr>
      <vt:lpstr>Extreme Analytics</vt:lpstr>
      <vt:lpstr>Extreme Analytics</vt:lpstr>
      <vt:lpstr>Optional Intelligent VMD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2019-10-04T02:11:22Z</dcterms:modified>
</cp:coreProperties>
</file>