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3975" r:id="rId6"/>
    <p:sldMasterId id="2147484125" r:id="rId7"/>
    <p:sldMasterId id="2147484150" r:id="rId8"/>
    <p:sldMasterId id="2147484153" r:id="rId9"/>
  </p:sldMasterIdLst>
  <p:notesMasterIdLst>
    <p:notesMasterId r:id="rId18"/>
  </p:notesMasterIdLst>
  <p:handoutMasterIdLst>
    <p:handoutMasterId r:id="rId19"/>
  </p:handoutMasterIdLst>
  <p:sldIdLst>
    <p:sldId id="900" r:id="rId10"/>
    <p:sldId id="1256" r:id="rId11"/>
    <p:sldId id="1269" r:id="rId12"/>
    <p:sldId id="1275" r:id="rId13"/>
    <p:sldId id="1265" r:id="rId14"/>
    <p:sldId id="1276" r:id="rId15"/>
    <p:sldId id="1277" r:id="rId16"/>
    <p:sldId id="1278" r:id="rId17"/>
  </p:sldIdLst>
  <p:sldSz cx="9144000" cy="5143500" type="screen16x9"/>
  <p:notesSz cx="7104063" cy="10234613"/>
  <p:custDataLst>
    <p:tags r:id="rId20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9933"/>
    <a:srgbClr val="FFFFCC"/>
    <a:srgbClr val="FFCCFF"/>
    <a:srgbClr val="FF9900"/>
    <a:srgbClr val="FFE4A0"/>
    <a:srgbClr val="FF00FF"/>
    <a:srgbClr val="DFDFF5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83673" autoAdjust="0"/>
  </p:normalViewPr>
  <p:slideViewPr>
    <p:cSldViewPr snapToGrid="0" snapToObjects="1">
      <p:cViewPr>
        <p:scale>
          <a:sx n="125" d="100"/>
          <a:sy n="125" d="100"/>
        </p:scale>
        <p:origin x="-540" y="-48"/>
      </p:cViewPr>
      <p:guideLst>
        <p:guide orient="horz" pos="685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6763"/>
            <a:ext cx="6824662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9900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E8FB-F6DD-408D-84E9-2151B9C564C6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1428-9BCF-43C9-A814-6A86E2F5B62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26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/>
              <a:pPr>
                <a:defRPr/>
              </a:pPr>
              <a:t>2015/12/15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797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33827-611E-4382-9B22-00BF6F075EFD}" type="datetime1">
              <a:rPr lang="ja-JP" altLang="en-US"/>
              <a:pPr>
                <a:defRPr/>
              </a:pPr>
              <a:t>2015/12/15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A6E0E7E4-FBC2-48A7-8C75-78772995007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8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8FD4-4881-45B5-9190-D6111515022E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8B4B-FCD3-4371-AD1C-B96D6301AD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3694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136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62B5-C0F0-4FCE-8349-A4FA765E5BA2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A6-2DF6-4C24-AF02-3467EE86D7C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9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14B7-4EC4-4A94-AA11-23850B70F4A4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1CE11-114C-4B8C-9023-6A015C7C2B5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814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8575" y="-16669"/>
            <a:ext cx="9172575" cy="48220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B9D5-D533-4525-88E2-CA2890D52149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E6CC3-EA85-4A29-AB2C-5809345DB4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249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798A-B966-4802-94D2-314925D662FC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5376-C44D-4045-9A3E-4C5FED503EF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200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9803-251A-4C43-9EF2-79886AE9C037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1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A1F58-BF62-42BD-B4CA-E32D4D90C29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93600-4B77-4D82-B1D5-050DAA6F59F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8AD77-56F7-41F0-9D28-DDA6E14C7A0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42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F84FE-0F88-4438-AC53-B909505957A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8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F62D72-26DD-420C-8AE2-F63D65584D2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04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F0EECA-EC9B-4647-80E2-0238EECD41B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13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84F4-C019-44DE-A966-F901274A05C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84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ABC5B-9636-4AC7-959C-9DF11B5B7C29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27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D92BE-98DC-4ED0-9EF6-85419A1D692A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1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-17860"/>
            <a:ext cx="2286000" cy="46124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-17860"/>
            <a:ext cx="6705600" cy="46124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A7C74-288D-4CAF-B6D6-60FFFC84E6C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2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7471-95B4-49DE-BEB4-B56CC2101B68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834E73F-924D-4C76-BABF-5FFF83B69AD8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2318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284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6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BE0D-1EB3-42FF-BBCD-D16F0A2DE948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30957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9FDDF73D-91B0-40ED-9FFD-CE6394BBE504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  <p:sldLayoutId id="2147484174" r:id="rId4"/>
    <p:sldLayoutId id="214748417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/>
              <a:pPr>
                <a:defRPr/>
              </a:pPr>
              <a:t>‹#›</a:t>
            </a:fld>
            <a:endParaRPr dirty="0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3" r:id="rId2"/>
    <p:sldLayoutId id="2147484162" r:id="rId3"/>
    <p:sldLayoutId id="2147484165" r:id="rId4"/>
    <p:sldLayoutId id="21474841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2015/12/15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49" r:id="rId3"/>
    <p:sldLayoutId id="2147484159" r:id="rId4"/>
    <p:sldLayoutId id="21474841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2015/12/15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57" r:id="rId3"/>
    <p:sldLayoutId id="2147484168" r:id="rId4"/>
    <p:sldLayoutId id="214748416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6149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CE4B175-4CC6-407D-AF40-8DD5B5EBE57C}" type="datetime1">
              <a:rPr lang="ja-JP" altLang="en-US"/>
              <a:pPr>
                <a:defRPr/>
              </a:pPr>
              <a:t>2015/12/15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1B00A8-B2C8-4B7A-A4B3-331AE644D4A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7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  <p:sp>
        <p:nvSpPr>
          <p:cNvPr id="410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dirty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 algn="l"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ln w="1905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54000" tIns="36000" rIns="54000" bIns="36000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D9001844-01BF-4372-9D14-BDF0224E04C9}" type="slidenum">
              <a:rPr lang="en-US" altLang="ja-JP">
                <a:solidFill>
                  <a:srgbClr val="FFFFFF"/>
                </a:solidFill>
                <a:effectLst/>
                <a:latin typeface="Arial" charset="0"/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8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77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F6EEAC-30DB-44E1-9A04-D5CF01586571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3FD0E91-4765-4AEC-AA68-6B2B17F1CCD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69455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60" r:id="rId3"/>
    <p:sldLayoutId id="2147484161" r:id="rId4"/>
    <p:sldLayoutId id="21474841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45302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11" Type="http://schemas.microsoft.com/office/2007/relationships/hdphoto" Target="../media/hdphoto1.wdp"/><Relationship Id="rId5" Type="http://schemas.openxmlformats.org/officeDocument/2006/relationships/image" Target="../media/image23.jpeg"/><Relationship Id="rId1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1.png"/><Relationship Id="rId3" Type="http://schemas.openxmlformats.org/officeDocument/2006/relationships/image" Target="../media/image34.png"/><Relationship Id="rId7" Type="http://schemas.openxmlformats.org/officeDocument/2006/relationships/image" Target="../media/image11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openxmlformats.org/officeDocument/2006/relationships/image" Target="../media/image32.png"/><Relationship Id="rId15" Type="http://schemas.openxmlformats.org/officeDocument/2006/relationships/image" Target="../media/image43.png"/><Relationship Id="rId10" Type="http://schemas.microsoft.com/office/2007/relationships/hdphoto" Target="../media/hdphoto2.wdp"/><Relationship Id="rId4" Type="http://schemas.openxmlformats.org/officeDocument/2006/relationships/image" Target="../media/image35.jpeg"/><Relationship Id="rId9" Type="http://schemas.openxmlformats.org/officeDocument/2006/relationships/image" Target="../media/image38.png"/><Relationship Id="rId1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8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20.png"/><Relationship Id="rId10" Type="http://schemas.openxmlformats.org/officeDocument/2006/relationships/image" Target="../media/image50.png"/><Relationship Id="rId4" Type="http://schemas.openxmlformats.org/officeDocument/2006/relationships/image" Target="../media/image19.jpeg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2.png"/><Relationship Id="rId7" Type="http://schemas.openxmlformats.org/officeDocument/2006/relationships/image" Target="../media/image53.jpeg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11" Type="http://schemas.openxmlformats.org/officeDocument/2006/relationships/image" Target="../media/image35.jpe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11.png"/><Relationship Id="rId9" Type="http://schemas.openxmlformats.org/officeDocument/2006/relationships/image" Target="../media/image5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9528" y="1362841"/>
            <a:ext cx="900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0066"/>
                </a:solidFill>
                <a:effectLst/>
                <a:latin typeface="Arial" pitchFamily="34" charset="0"/>
              </a:rPr>
              <a:t>Coaxial-LAN Converter</a:t>
            </a:r>
            <a:endParaRPr lang="en-US" altLang="ja-JP" b="1" dirty="0">
              <a:solidFill>
                <a:srgbClr val="000066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4905213" y="3453055"/>
            <a:ext cx="18501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WJ-PR201/204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585019" y="3453055"/>
            <a:ext cx="13292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WJ-PC200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7" name="Group 23"/>
          <p:cNvGrpSpPr>
            <a:grpSpLocks noChangeAspect="1"/>
          </p:cNvGrpSpPr>
          <p:nvPr/>
        </p:nvGrpSpPr>
        <p:grpSpPr bwMode="auto">
          <a:xfrm>
            <a:off x="6884410" y="4361509"/>
            <a:ext cx="1701800" cy="795337"/>
            <a:chOff x="2789" y="0"/>
            <a:chExt cx="1072" cy="501"/>
          </a:xfrm>
        </p:grpSpPr>
        <p:pic>
          <p:nvPicPr>
            <p:cNvPr id="28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89910" y="4317059"/>
            <a:ext cx="8785225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endParaRPr lang="en-US" altLang="ja-JP" sz="1800" dirty="0" smtClean="0">
              <a:solidFill>
                <a:srgbClr val="0041C0"/>
              </a:solidFill>
              <a:effectLst/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Networks Co., Ltd.</a:t>
            </a:r>
          </a:p>
        </p:txBody>
      </p:sp>
      <p:sp>
        <p:nvSpPr>
          <p:cNvPr id="31" name="Rectangle 7"/>
          <p:cNvSpPr txBox="1">
            <a:spLocks noChangeArrowheads="1"/>
          </p:cNvSpPr>
          <p:nvPr/>
        </p:nvSpPr>
        <p:spPr bwMode="auto">
          <a:xfrm>
            <a:off x="1383722" y="4020196"/>
            <a:ext cx="6400800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Security Systems Business Division</a:t>
            </a:r>
          </a:p>
        </p:txBody>
      </p:sp>
      <p:pic>
        <p:nvPicPr>
          <p:cNvPr id="37" name="Picture 8" descr="i-PRO_smartHD_logo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36575"/>
            <a:ext cx="2376487" cy="603250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Y:\40-職能\セキュリティ\セキュリティ・サウンド広報宣伝\(10) Security\02_海外\Network_Products\同軸LANコンバーター\写真データ\20150908_撮影\WJ-PC200\640x480_png\WJ-PC200_F2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042" y="2020592"/>
            <a:ext cx="1102340" cy="130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Y:\40-職能\セキュリティ\セキュリティ・サウンド広報宣伝\(10) Security\02_海外\Network_Products\同軸LANコンバーター\写真データ\20150908_撮影\WJ-PR201\640x480_png\WJ-PR201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481" y="1960741"/>
            <a:ext cx="2446732" cy="13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Coaxial-LAN Converter</a:t>
            </a: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5004918" y="2143406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Receiver side unit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WJ-PR201 (1ch), WJ-PR204 (4ch)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785530" y="2821542"/>
            <a:ext cx="7572939" cy="1944324"/>
          </a:xfrm>
          <a:prstGeom prst="rect">
            <a:avLst/>
          </a:prstGeom>
          <a:solidFill>
            <a:srgbClr val="DFDFF5"/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6350">
            <a:bevelT w="190500" h="50800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wrap="square" lIns="216000" tIns="252000" rIns="216000" bIns="180000" anchor="ctr">
            <a:spAutoFit/>
          </a:bodyPr>
          <a:lstStyle>
            <a:lvl1pPr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2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20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Reduce the initial cost</a:t>
            </a:r>
          </a:p>
          <a:p>
            <a:pPr marL="622300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20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Reduce the installing space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kumimoji="0" lang="en-US" altLang="ja-JP" sz="900" b="0" i="0" kern="0" dirty="0" smtClean="0">
              <a:solidFill>
                <a:prstClr val="black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20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Can install a camera in the wide area</a:t>
            </a:r>
            <a:endParaRPr kumimoji="0" lang="en-US" altLang="ja-JP" sz="2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2133771" y="2143406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Camera side</a:t>
            </a:r>
            <a:r>
              <a:rPr lang="ja-JP" altLang="en-US" sz="1800" b="1" dirty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unit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WJ-PC200</a:t>
            </a:r>
          </a:p>
        </p:txBody>
      </p:sp>
      <p:pic>
        <p:nvPicPr>
          <p:cNvPr id="10" name="Picture 2" descr="Y:\40-職能\セキュリティ\セキュリティ・サウンド広報宣伝\(10) Security\02_海外\Network_Products\同軸LANコンバーター\写真データ\20150908_撮影\WJ-PC200\640x480_png\WJ-PC200_F2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480" y="696617"/>
            <a:ext cx="1102340" cy="130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Y:\40-職能\セキュリティ\セキュリティ・サウンド広報宣伝\(10) Security\02_海外\Network_Products\同軸LANコンバーター\写真データ\20150908_撮影\WJ-PR201\640x480_png\WJ-PR201_D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686" y="684181"/>
            <a:ext cx="2446732" cy="13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1769087" y="2860014"/>
            <a:ext cx="559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altLang="ja-JP" sz="2400" b="1" kern="0" dirty="0" smtClean="0">
                <a:solidFill>
                  <a:srgbClr val="000000"/>
                </a:solidFill>
                <a:effectLst/>
                <a:cs typeface="Tahoma" pitchFamily="34" charset="0"/>
              </a:rPr>
              <a:t>Coaxial-LAN Converter</a:t>
            </a:r>
            <a:endParaRPr kumimoji="0" lang="en-US" altLang="ja-JP" sz="2000" b="1" kern="0" dirty="0">
              <a:solidFill>
                <a:srgbClr val="000000"/>
              </a:solidFill>
              <a:effectLst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Y:\40-職能\セキュリティ\セキュリティ・サウンド広報宣伝\(60) 素材集\4K以上\shutterstock_782243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010" y="3499241"/>
            <a:ext cx="1501750" cy="9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 bwMode="auto">
          <a:xfrm>
            <a:off x="2164945" y="3240895"/>
            <a:ext cx="1821095" cy="1262167"/>
          </a:xfrm>
          <a:prstGeom prst="rect">
            <a:avLst/>
          </a:prstGeom>
          <a:solidFill>
            <a:srgbClr val="FFFFFF">
              <a:alpha val="18039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pic>
        <p:nvPicPr>
          <p:cNvPr id="2" name="Picture 2" descr="C:\Users\3930041\AppData\Local\Microsoft\Windows\Temporary Internet Files\Content.IE5\V3A5CD3O\isometric-buildin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71" y="998229"/>
            <a:ext cx="885626" cy="146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角丸四角形 74"/>
          <p:cNvSpPr/>
          <p:nvPr/>
        </p:nvSpPr>
        <p:spPr>
          <a:xfrm>
            <a:off x="217624" y="2932990"/>
            <a:ext cx="4308078" cy="2081889"/>
          </a:xfrm>
          <a:prstGeom prst="roundRect">
            <a:avLst>
              <a:gd name="adj" fmla="val 79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Applications</a:t>
            </a:r>
            <a:endParaRPr lang="en-US" altLang="ja-JP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3" name="角丸四角形 22"/>
          <p:cNvSpPr/>
          <p:nvPr/>
        </p:nvSpPr>
        <p:spPr>
          <a:xfrm>
            <a:off x="221478" y="655081"/>
            <a:ext cx="4308078" cy="2086650"/>
          </a:xfrm>
          <a:prstGeom prst="roundRect">
            <a:avLst>
              <a:gd name="adj" fmla="val 79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タイトル 1"/>
          <p:cNvSpPr txBox="1">
            <a:spLocks/>
          </p:cNvSpPr>
          <p:nvPr/>
        </p:nvSpPr>
        <p:spPr>
          <a:xfrm>
            <a:off x="565684" y="586806"/>
            <a:ext cx="3710370" cy="17519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2000"/>
              </a:lnSpc>
              <a:defRPr/>
            </a:pPr>
            <a:endParaRPr lang="ja-JP" altLang="en-US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37" name="Text Box 57"/>
          <p:cNvSpPr txBox="1">
            <a:spLocks noChangeArrowheads="1"/>
          </p:cNvSpPr>
          <p:nvPr/>
        </p:nvSpPr>
        <p:spPr bwMode="auto">
          <a:xfrm>
            <a:off x="479959" y="1118212"/>
            <a:ext cx="1246460" cy="26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Analog Camera</a:t>
            </a:r>
            <a:endParaRPr lang="ja-JP" altLang="en-US" sz="105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40" name="Text Box 57"/>
          <p:cNvSpPr txBox="1">
            <a:spLocks noChangeArrowheads="1"/>
          </p:cNvSpPr>
          <p:nvPr/>
        </p:nvSpPr>
        <p:spPr bwMode="auto">
          <a:xfrm>
            <a:off x="479959" y="1688205"/>
            <a:ext cx="1246460" cy="26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Network Camera</a:t>
            </a:r>
            <a:endParaRPr lang="ja-JP" altLang="en-US" sz="105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42" name="Text Box 57"/>
          <p:cNvSpPr txBox="1">
            <a:spLocks noChangeArrowheads="1"/>
          </p:cNvSpPr>
          <p:nvPr/>
        </p:nvSpPr>
        <p:spPr bwMode="auto">
          <a:xfrm>
            <a:off x="418892" y="2485634"/>
            <a:ext cx="4181627" cy="25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IP-based system can be realized while reducing the initial setup cost</a:t>
            </a:r>
            <a:endParaRPr lang="ja-JP" altLang="en-US" sz="1050" dirty="0">
              <a:solidFill>
                <a:srgbClr val="0000FF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51" name="円弧 50"/>
          <p:cNvSpPr/>
          <p:nvPr/>
        </p:nvSpPr>
        <p:spPr>
          <a:xfrm>
            <a:off x="464290" y="3531899"/>
            <a:ext cx="3950403" cy="680160"/>
          </a:xfrm>
          <a:prstGeom prst="arc">
            <a:avLst>
              <a:gd name="adj1" fmla="val 13763595"/>
              <a:gd name="adj2" fmla="val 57034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44906" y="3207689"/>
            <a:ext cx="440079" cy="58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直線コネクタ 52"/>
          <p:cNvCxnSpPr>
            <a:endCxn id="52" idx="2"/>
          </p:cNvCxnSpPr>
          <p:nvPr/>
        </p:nvCxnSpPr>
        <p:spPr>
          <a:xfrm flipV="1">
            <a:off x="1332902" y="3499242"/>
            <a:ext cx="540492" cy="176769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4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400" y="3978382"/>
            <a:ext cx="751114" cy="40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 Box 57"/>
          <p:cNvSpPr txBox="1">
            <a:spLocks noChangeArrowheads="1"/>
          </p:cNvSpPr>
          <p:nvPr/>
        </p:nvSpPr>
        <p:spPr bwMode="auto">
          <a:xfrm>
            <a:off x="317278" y="4486356"/>
            <a:ext cx="4158155" cy="57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When using external power for a power supply </a:t>
            </a: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altLang="ja-JP" sz="1050" dirty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camera, can extend 2 kilometers as cabling </a:t>
            </a: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distance.</a:t>
            </a:r>
            <a:b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*when using 1ch center unit</a:t>
            </a:r>
            <a:endParaRPr lang="ja-JP" altLang="en-US" sz="1050" dirty="0">
              <a:solidFill>
                <a:srgbClr val="0000FF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56" name="Text Box 57"/>
          <p:cNvSpPr txBox="1">
            <a:spLocks noChangeArrowheads="1"/>
          </p:cNvSpPr>
          <p:nvPr/>
        </p:nvSpPr>
        <p:spPr bwMode="auto">
          <a:xfrm>
            <a:off x="172739" y="4124847"/>
            <a:ext cx="1700655" cy="41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Network camera</a:t>
            </a:r>
            <a:b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(using external power)</a:t>
            </a:r>
            <a:endParaRPr lang="ja-JP" altLang="en-US" sz="105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57" name="Text Box 57"/>
          <p:cNvSpPr txBox="1">
            <a:spLocks noChangeArrowheads="1"/>
          </p:cNvSpPr>
          <p:nvPr/>
        </p:nvSpPr>
        <p:spPr bwMode="auto">
          <a:xfrm>
            <a:off x="2804752" y="3179381"/>
            <a:ext cx="1542739" cy="25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Up to 2,000 meter</a:t>
            </a: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endParaRPr lang="ja-JP" altLang="en-US" sz="1050" dirty="0">
              <a:solidFill>
                <a:srgbClr val="0000FF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862317" y="3740026"/>
            <a:ext cx="270246" cy="11937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グループ化 58"/>
          <p:cNvGrpSpPr/>
          <p:nvPr/>
        </p:nvGrpSpPr>
        <p:grpSpPr>
          <a:xfrm>
            <a:off x="1093841" y="3379558"/>
            <a:ext cx="474525" cy="684000"/>
            <a:chOff x="9151642" y="1681583"/>
            <a:chExt cx="474525" cy="684000"/>
          </a:xfrm>
        </p:grpSpPr>
        <p:sp>
          <p:nvSpPr>
            <p:cNvPr id="60" name="円/楕円 59"/>
            <p:cNvSpPr/>
            <p:nvPr/>
          </p:nvSpPr>
          <p:spPr>
            <a:xfrm>
              <a:off x="9252520" y="1844824"/>
              <a:ext cx="72008" cy="2532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61" name="Picture 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1642" y="1681583"/>
              <a:ext cx="474525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" name="Picture 6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26" y="3799711"/>
            <a:ext cx="512737" cy="3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4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46" y="986896"/>
            <a:ext cx="714430" cy="52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850" y="1137836"/>
            <a:ext cx="1832079" cy="1322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7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648" y="3253397"/>
            <a:ext cx="1926902" cy="1012858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599" y="3667505"/>
            <a:ext cx="561548" cy="60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角丸四角形 91"/>
          <p:cNvSpPr/>
          <p:nvPr/>
        </p:nvSpPr>
        <p:spPr>
          <a:xfrm>
            <a:off x="4659585" y="2939025"/>
            <a:ext cx="4308078" cy="2078713"/>
          </a:xfrm>
          <a:prstGeom prst="roundRect">
            <a:avLst>
              <a:gd name="adj" fmla="val 79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Text Box 57"/>
          <p:cNvSpPr txBox="1">
            <a:spLocks noChangeArrowheads="1"/>
          </p:cNvSpPr>
          <p:nvPr/>
        </p:nvSpPr>
        <p:spPr bwMode="auto">
          <a:xfrm>
            <a:off x="4722810" y="4478658"/>
            <a:ext cx="4181627" cy="41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hen many cameras would like to be installed in the around an estate and the outside a building, can use a coaxial-</a:t>
            </a:r>
            <a:r>
              <a:rPr lang="en-US" altLang="ja-JP" sz="1050" dirty="0" err="1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r>
              <a:rPr lang="en-US" altLang="ja-JP" sz="105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ja-JP" altLang="en-US" sz="1050" dirty="0">
              <a:solidFill>
                <a:srgbClr val="0000FF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95" name="角丸四角形 94"/>
          <p:cNvSpPr/>
          <p:nvPr/>
        </p:nvSpPr>
        <p:spPr>
          <a:xfrm>
            <a:off x="4635658" y="655082"/>
            <a:ext cx="4308078" cy="2086650"/>
          </a:xfrm>
          <a:prstGeom prst="roundRect">
            <a:avLst>
              <a:gd name="adj" fmla="val 79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Text Box 57"/>
          <p:cNvSpPr txBox="1">
            <a:spLocks noChangeArrowheads="1"/>
          </p:cNvSpPr>
          <p:nvPr/>
        </p:nvSpPr>
        <p:spPr bwMode="auto">
          <a:xfrm>
            <a:off x="4734547" y="2487765"/>
            <a:ext cx="4158155" cy="25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>
                <a:solidFill>
                  <a:srgbClr val="0000FF"/>
                </a:solidFill>
                <a:effectLst/>
                <a:ea typeface="Meiryo UI" panose="020B0604030504040204" pitchFamily="50" charset="-128"/>
                <a:cs typeface="Tahoma" panose="020B0604030504040204" pitchFamily="34" charset="0"/>
              </a:rPr>
              <a:t>The space for installing the device is saved</a:t>
            </a:r>
            <a:endParaRPr lang="ja-JP" altLang="en-US" sz="1050" dirty="0">
              <a:solidFill>
                <a:srgbClr val="0000FF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pic>
        <p:nvPicPr>
          <p:cNvPr id="98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628" y="3117257"/>
            <a:ext cx="1022799" cy="65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2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183" y="1195767"/>
            <a:ext cx="1152516" cy="82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 Box 4"/>
          <p:cNvSpPr txBox="1">
            <a:spLocks noChangeArrowheads="1"/>
          </p:cNvSpPr>
          <p:nvPr/>
        </p:nvSpPr>
        <p:spPr bwMode="auto">
          <a:xfrm>
            <a:off x="4525702" y="941851"/>
            <a:ext cx="1842669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within</a:t>
            </a:r>
            <a:r>
              <a:rPr lang="ja-JP" altLang="en-US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switchboard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1" name="Picture 25" descr="C:\Users\3911911\Desktop\yjimage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/>
          <a:stretch/>
        </p:blipFill>
        <p:spPr bwMode="auto">
          <a:xfrm>
            <a:off x="6200107" y="972985"/>
            <a:ext cx="1006402" cy="86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70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/>
          <a:stretch/>
        </p:blipFill>
        <p:spPr bwMode="auto">
          <a:xfrm>
            <a:off x="4976057" y="1183475"/>
            <a:ext cx="915704" cy="79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" name="Text Box 4"/>
          <p:cNvSpPr txBox="1">
            <a:spLocks noChangeArrowheads="1"/>
          </p:cNvSpPr>
          <p:nvPr/>
        </p:nvSpPr>
        <p:spPr bwMode="auto">
          <a:xfrm>
            <a:off x="5746276" y="1772110"/>
            <a:ext cx="187673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Space above ceiling plate</a:t>
            </a:r>
          </a:p>
          <a:p>
            <a:pPr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elevator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Text Box 4"/>
          <p:cNvSpPr txBox="1">
            <a:spLocks noChangeArrowheads="1"/>
          </p:cNvSpPr>
          <p:nvPr/>
        </p:nvSpPr>
        <p:spPr bwMode="auto">
          <a:xfrm>
            <a:off x="7168409" y="824664"/>
            <a:ext cx="166164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within</a:t>
            </a:r>
          </a:p>
          <a:p>
            <a:pPr algn="ctr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outdoor housing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5" name="タイトル 1"/>
          <p:cNvSpPr txBox="1">
            <a:spLocks/>
          </p:cNvSpPr>
          <p:nvPr/>
        </p:nvSpPr>
        <p:spPr>
          <a:xfrm>
            <a:off x="565684" y="441402"/>
            <a:ext cx="3710370" cy="542925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eplace an analog camera with a network camera using existing coaxial-Lan cable</a:t>
            </a:r>
            <a:endParaRPr lang="ja-JP" altLang="en-US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06" name="タイトル 1"/>
          <p:cNvSpPr txBox="1">
            <a:spLocks/>
          </p:cNvSpPr>
          <p:nvPr/>
        </p:nvSpPr>
        <p:spPr>
          <a:xfrm>
            <a:off x="512436" y="2868626"/>
            <a:ext cx="3710370" cy="17519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2000"/>
              </a:lnSpc>
              <a:defRPr/>
            </a:pPr>
            <a:endParaRPr lang="ja-JP" altLang="en-US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07" name="タイトル 1"/>
          <p:cNvSpPr txBox="1">
            <a:spLocks/>
          </p:cNvSpPr>
          <p:nvPr/>
        </p:nvSpPr>
        <p:spPr>
          <a:xfrm>
            <a:off x="516478" y="2732386"/>
            <a:ext cx="3710370" cy="542925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ja-JP"/>
            </a:defPPr>
            <a:lvl1pPr algn="l">
              <a:lnSpc>
                <a:spcPts val="1600"/>
              </a:lnSpc>
              <a:defRPr kern="0">
                <a:effectLst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dirty="0"/>
              <a:t>E</a:t>
            </a:r>
            <a:r>
              <a:rPr lang="en-US" altLang="ja-JP" dirty="0" smtClean="0"/>
              <a:t>xtend </a:t>
            </a:r>
            <a:r>
              <a:rPr lang="en-US" altLang="ja-JP" dirty="0"/>
              <a:t>cabling distances when installing cameras in a wide area</a:t>
            </a:r>
            <a:endParaRPr lang="ja-JP" altLang="en-US" dirty="0"/>
          </a:p>
        </p:txBody>
      </p:sp>
      <p:sp>
        <p:nvSpPr>
          <p:cNvPr id="108" name="タイトル 1"/>
          <p:cNvSpPr txBox="1">
            <a:spLocks/>
          </p:cNvSpPr>
          <p:nvPr/>
        </p:nvSpPr>
        <p:spPr>
          <a:xfrm>
            <a:off x="5447036" y="605470"/>
            <a:ext cx="2874004" cy="13570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2000"/>
              </a:lnSpc>
              <a:defRPr/>
            </a:pPr>
            <a:endParaRPr lang="ja-JP" altLang="en-US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09" name="タイトル 1"/>
          <p:cNvSpPr txBox="1">
            <a:spLocks/>
          </p:cNvSpPr>
          <p:nvPr/>
        </p:nvSpPr>
        <p:spPr>
          <a:xfrm>
            <a:off x="5786648" y="2872349"/>
            <a:ext cx="1836365" cy="244907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2000"/>
              </a:lnSpc>
              <a:defRPr/>
            </a:pPr>
            <a:endParaRPr lang="ja-JP" altLang="en-US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10" name="タイトル 1"/>
          <p:cNvSpPr txBox="1">
            <a:spLocks/>
          </p:cNvSpPr>
          <p:nvPr/>
        </p:nvSpPr>
        <p:spPr>
          <a:xfrm>
            <a:off x="5786648" y="2744214"/>
            <a:ext cx="2302793" cy="438027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ja-JP"/>
            </a:defPPr>
            <a:lvl1pPr algn="l">
              <a:lnSpc>
                <a:spcPts val="1600"/>
              </a:lnSpc>
              <a:defRPr kern="0">
                <a:effectLst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dirty="0" smtClean="0"/>
              <a:t>For exterior installation</a:t>
            </a:r>
            <a:endParaRPr lang="ja-JP" altLang="en-US" dirty="0"/>
          </a:p>
        </p:txBody>
      </p:sp>
      <p:sp>
        <p:nvSpPr>
          <p:cNvPr id="111" name="タイトル 1"/>
          <p:cNvSpPr txBox="1">
            <a:spLocks/>
          </p:cNvSpPr>
          <p:nvPr/>
        </p:nvSpPr>
        <p:spPr>
          <a:xfrm>
            <a:off x="5447036" y="457777"/>
            <a:ext cx="2874004" cy="366887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ja-JP"/>
            </a:defPPr>
            <a:lvl1pPr algn="l">
              <a:lnSpc>
                <a:spcPts val="1600"/>
              </a:lnSpc>
              <a:defRPr kern="0">
                <a:effectLst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dirty="0" smtClean="0"/>
              <a:t>Small size for various install location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312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 the </a:t>
            </a:r>
            <a:r>
              <a:rPr lang="en-US" altLang="ja-JP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initial cost</a:t>
            </a:r>
            <a:endParaRPr lang="en-US" altLang="ja-JP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4" name="タイトル 1"/>
          <p:cNvSpPr txBox="1">
            <a:spLocks/>
          </p:cNvSpPr>
          <p:nvPr/>
        </p:nvSpPr>
        <p:spPr>
          <a:xfrm>
            <a:off x="370595" y="1235142"/>
            <a:ext cx="3906129" cy="1691049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Existing </a:t>
            </a:r>
            <a:r>
              <a:rPr lang="en-US" altLang="ja-JP" sz="1400" b="1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coaxial-Lan </a:t>
            </a:r>
            <a:r>
              <a:rPr lang="en-US" altLang="ja-JP" sz="14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cable can be used</a:t>
            </a:r>
          </a:p>
          <a:p>
            <a:pPr algn="l">
              <a:lnSpc>
                <a:spcPts val="1200"/>
              </a:lnSpc>
              <a:defRPr/>
            </a:pPr>
            <a:endParaRPr lang="en-US" altLang="ja-JP" sz="800" b="1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construct IP-based system using the latest products without adding a wiring work of Network cable if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use WJ-PR201/204 and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WJ-PC200.</a:t>
            </a:r>
          </a:p>
        </p:txBody>
      </p:sp>
      <p:sp>
        <p:nvSpPr>
          <p:cNvPr id="95" name="タイトル 1"/>
          <p:cNvSpPr txBox="1">
            <a:spLocks/>
          </p:cNvSpPr>
          <p:nvPr/>
        </p:nvSpPr>
        <p:spPr>
          <a:xfrm>
            <a:off x="243594" y="726375"/>
            <a:ext cx="7431429" cy="233701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additional wiring work for cameras</a:t>
            </a:r>
            <a:endParaRPr lang="en-US" altLang="ja-JP" sz="2000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5009241" y="1203610"/>
            <a:ext cx="3924033" cy="1313911"/>
            <a:chOff x="3272615" y="-1405785"/>
            <a:chExt cx="5593116" cy="1621781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3995672" y="-1467323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6966063" y="-1058429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5" name="直線コネクタ 34"/>
            <p:cNvCxnSpPr/>
            <p:nvPr/>
          </p:nvCxnSpPr>
          <p:spPr>
            <a:xfrm>
              <a:off x="4277538" y="-1269297"/>
              <a:ext cx="1370113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3995673" y="-1038974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3995671" y="-714970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4023600" y="-286622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9" name="直線コネクタ 38"/>
            <p:cNvCxnSpPr/>
            <p:nvPr/>
          </p:nvCxnSpPr>
          <p:spPr>
            <a:xfrm>
              <a:off x="5647651" y="-1293174"/>
              <a:ext cx="0" cy="24055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>
              <a:off x="4282514" y="-840948"/>
              <a:ext cx="260437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>
              <a:off x="5647651" y="-305276"/>
              <a:ext cx="0" cy="23462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>
              <a:off x="4302939" y="-90664"/>
              <a:ext cx="134471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/>
            <p:nvPr/>
          </p:nvCxnSpPr>
          <p:spPr>
            <a:xfrm>
              <a:off x="4270557" y="-516944"/>
              <a:ext cx="2616327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/>
            <p:cNvCxnSpPr/>
            <p:nvPr/>
          </p:nvCxnSpPr>
          <p:spPr>
            <a:xfrm>
              <a:off x="5639184" y="-1079600"/>
              <a:ext cx="12477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>
              <a:off x="5635876" y="-276395"/>
              <a:ext cx="1251008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6935796" y="-1306859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6952730" y="-743547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6972105" y="-503705"/>
              <a:ext cx="272976" cy="39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1323" y="-894678"/>
              <a:ext cx="1404408" cy="44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 Box 57"/>
            <p:cNvSpPr txBox="1">
              <a:spLocks noChangeArrowheads="1"/>
            </p:cNvSpPr>
            <p:nvPr/>
          </p:nvSpPr>
          <p:spPr bwMode="auto">
            <a:xfrm>
              <a:off x="7524763" y="-493782"/>
              <a:ext cx="1189664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2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DVR</a:t>
              </a:r>
              <a:endParaRPr lang="ja-JP" altLang="en-US" sz="12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grpSp>
          <p:nvGrpSpPr>
            <p:cNvPr id="59" name="グループ化 58"/>
            <p:cNvGrpSpPr/>
            <p:nvPr/>
          </p:nvGrpSpPr>
          <p:grpSpPr>
            <a:xfrm>
              <a:off x="3670726" y="-1209771"/>
              <a:ext cx="386075" cy="253602"/>
              <a:chOff x="5354377" y="4917647"/>
              <a:chExt cx="341776" cy="566617"/>
            </a:xfrm>
          </p:grpSpPr>
          <p:sp>
            <p:nvSpPr>
              <p:cNvPr id="98" name="円弧 97"/>
              <p:cNvSpPr/>
              <p:nvPr/>
            </p:nvSpPr>
            <p:spPr>
              <a:xfrm>
                <a:off x="5354377" y="4917647"/>
                <a:ext cx="272029" cy="381503"/>
              </a:xfrm>
              <a:prstGeom prst="arc">
                <a:avLst>
                  <a:gd name="adj1" fmla="val 16200000"/>
                  <a:gd name="adj2" fmla="val 2106911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9" name="フローチャート : 論理積ゲート 98"/>
              <p:cNvSpPr/>
              <p:nvPr/>
            </p:nvSpPr>
            <p:spPr>
              <a:xfrm rot="16200000">
                <a:off x="5509061" y="5218849"/>
                <a:ext cx="234691" cy="139492"/>
              </a:xfrm>
              <a:prstGeom prst="flowChartDelay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00" name="直線コネクタ 99"/>
              <p:cNvCxnSpPr/>
              <p:nvPr/>
            </p:nvCxnSpPr>
            <p:spPr>
              <a:xfrm flipV="1">
                <a:off x="5604294" y="5363234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/>
              <p:cNvCxnSpPr/>
              <p:nvPr/>
            </p:nvCxnSpPr>
            <p:spPr>
              <a:xfrm flipV="1">
                <a:off x="5655090" y="5363228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15" y="-1325985"/>
              <a:ext cx="547440" cy="28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8690" y="-632776"/>
              <a:ext cx="557794" cy="3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5130" y="-973810"/>
              <a:ext cx="547440" cy="28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4503" y="-212788"/>
              <a:ext cx="557794" cy="3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4" name="グループ化 63"/>
            <p:cNvGrpSpPr/>
            <p:nvPr/>
          </p:nvGrpSpPr>
          <p:grpSpPr>
            <a:xfrm>
              <a:off x="3695318" y="-857939"/>
              <a:ext cx="386075" cy="253602"/>
              <a:chOff x="5354377" y="4917647"/>
              <a:chExt cx="341776" cy="566617"/>
            </a:xfrm>
          </p:grpSpPr>
          <p:sp>
            <p:nvSpPr>
              <p:cNvPr id="88" name="円弧 87"/>
              <p:cNvSpPr/>
              <p:nvPr/>
            </p:nvSpPr>
            <p:spPr>
              <a:xfrm>
                <a:off x="5354377" y="4917647"/>
                <a:ext cx="272029" cy="381503"/>
              </a:xfrm>
              <a:prstGeom prst="arc">
                <a:avLst>
                  <a:gd name="adj1" fmla="val 16200000"/>
                  <a:gd name="adj2" fmla="val 2106911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フローチャート : 論理積ゲート 92"/>
              <p:cNvSpPr/>
              <p:nvPr/>
            </p:nvSpPr>
            <p:spPr>
              <a:xfrm rot="16200000">
                <a:off x="5509061" y="5218849"/>
                <a:ext cx="234691" cy="139492"/>
              </a:xfrm>
              <a:prstGeom prst="flowChartDelay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6" name="直線コネクタ 95"/>
              <p:cNvCxnSpPr/>
              <p:nvPr/>
            </p:nvCxnSpPr>
            <p:spPr>
              <a:xfrm flipV="1">
                <a:off x="5604294" y="5363234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コネクタ 96"/>
              <p:cNvCxnSpPr/>
              <p:nvPr/>
            </p:nvCxnSpPr>
            <p:spPr>
              <a:xfrm flipV="1">
                <a:off x="5655090" y="5363228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グループ化 64"/>
            <p:cNvGrpSpPr/>
            <p:nvPr/>
          </p:nvGrpSpPr>
          <p:grpSpPr>
            <a:xfrm>
              <a:off x="3706190" y="-497179"/>
              <a:ext cx="386075" cy="253602"/>
              <a:chOff x="5354377" y="4917647"/>
              <a:chExt cx="341776" cy="566617"/>
            </a:xfrm>
          </p:grpSpPr>
          <p:sp>
            <p:nvSpPr>
              <p:cNvPr id="71" name="円弧 70"/>
              <p:cNvSpPr/>
              <p:nvPr/>
            </p:nvSpPr>
            <p:spPr>
              <a:xfrm>
                <a:off x="5354377" y="4917647"/>
                <a:ext cx="272029" cy="381503"/>
              </a:xfrm>
              <a:prstGeom prst="arc">
                <a:avLst>
                  <a:gd name="adj1" fmla="val 16200000"/>
                  <a:gd name="adj2" fmla="val 2106911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フローチャート : 論理積ゲート 71"/>
              <p:cNvSpPr/>
              <p:nvPr/>
            </p:nvSpPr>
            <p:spPr>
              <a:xfrm rot="16200000">
                <a:off x="5509061" y="5218849"/>
                <a:ext cx="234691" cy="139492"/>
              </a:xfrm>
              <a:prstGeom prst="flowChartDelay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3" name="直線コネクタ 72"/>
              <p:cNvCxnSpPr/>
              <p:nvPr/>
            </p:nvCxnSpPr>
            <p:spPr>
              <a:xfrm flipV="1">
                <a:off x="5604294" y="5363234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 flipV="1">
                <a:off x="5655090" y="5363228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グループ化 65"/>
            <p:cNvGrpSpPr/>
            <p:nvPr/>
          </p:nvGrpSpPr>
          <p:grpSpPr>
            <a:xfrm>
              <a:off x="3766094" y="-37606"/>
              <a:ext cx="386075" cy="253602"/>
              <a:chOff x="5354377" y="4917647"/>
              <a:chExt cx="341776" cy="566617"/>
            </a:xfrm>
          </p:grpSpPr>
          <p:sp>
            <p:nvSpPr>
              <p:cNvPr id="67" name="円弧 66"/>
              <p:cNvSpPr/>
              <p:nvPr/>
            </p:nvSpPr>
            <p:spPr>
              <a:xfrm>
                <a:off x="5354377" y="4917647"/>
                <a:ext cx="272029" cy="381503"/>
              </a:xfrm>
              <a:prstGeom prst="arc">
                <a:avLst>
                  <a:gd name="adj1" fmla="val 16200000"/>
                  <a:gd name="adj2" fmla="val 2106911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フローチャート : 論理積ゲート 67"/>
              <p:cNvSpPr/>
              <p:nvPr/>
            </p:nvSpPr>
            <p:spPr>
              <a:xfrm rot="16200000">
                <a:off x="5509061" y="5218849"/>
                <a:ext cx="234691" cy="139492"/>
              </a:xfrm>
              <a:prstGeom prst="flowChartDelay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9" name="直線コネクタ 68"/>
              <p:cNvCxnSpPr/>
              <p:nvPr/>
            </p:nvCxnSpPr>
            <p:spPr>
              <a:xfrm flipV="1">
                <a:off x="5604294" y="5363234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 flipV="1">
                <a:off x="5655090" y="5363228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グループ化 101"/>
          <p:cNvGrpSpPr/>
          <p:nvPr/>
        </p:nvGrpSpPr>
        <p:grpSpPr>
          <a:xfrm>
            <a:off x="3231618" y="3024683"/>
            <a:ext cx="5776235" cy="1665852"/>
            <a:chOff x="3278964" y="3293586"/>
            <a:chExt cx="5776235" cy="1665852"/>
          </a:xfrm>
        </p:grpSpPr>
        <p:cxnSp>
          <p:nvCxnSpPr>
            <p:cNvPr id="103" name="直線コネクタ 102"/>
            <p:cNvCxnSpPr/>
            <p:nvPr/>
          </p:nvCxnSpPr>
          <p:spPr>
            <a:xfrm>
              <a:off x="3890499" y="3463110"/>
              <a:ext cx="425227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5378" y="3312161"/>
              <a:ext cx="295801" cy="32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Text Box 57"/>
            <p:cNvSpPr txBox="1">
              <a:spLocks noChangeArrowheads="1"/>
            </p:cNvSpPr>
            <p:nvPr/>
          </p:nvSpPr>
          <p:spPr bwMode="auto">
            <a:xfrm>
              <a:off x="6649085" y="3705032"/>
              <a:ext cx="989259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2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NW Switch</a:t>
              </a:r>
              <a:endParaRPr lang="ja-JP" altLang="en-US" sz="12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sp>
          <p:nvSpPr>
            <p:cNvPr id="106" name="Text Box 57"/>
            <p:cNvSpPr txBox="1">
              <a:spLocks noChangeArrowheads="1"/>
            </p:cNvSpPr>
            <p:nvPr/>
          </p:nvSpPr>
          <p:spPr bwMode="auto">
            <a:xfrm>
              <a:off x="3905575" y="3293586"/>
              <a:ext cx="380654" cy="172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0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LAN</a:t>
              </a:r>
              <a:endParaRPr lang="ja-JP" altLang="en-US" sz="10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sp>
          <p:nvSpPr>
            <p:cNvPr id="107" name="Text Box 57"/>
            <p:cNvSpPr txBox="1">
              <a:spLocks noChangeArrowheads="1"/>
            </p:cNvSpPr>
            <p:nvPr/>
          </p:nvSpPr>
          <p:spPr bwMode="auto">
            <a:xfrm>
              <a:off x="7377539" y="3998717"/>
              <a:ext cx="380654" cy="172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0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LAN</a:t>
              </a:r>
              <a:endParaRPr lang="ja-JP" altLang="en-US" sz="10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cxnSp>
          <p:nvCxnSpPr>
            <p:cNvPr id="108" name="直線コネクタ 107"/>
            <p:cNvCxnSpPr/>
            <p:nvPr/>
          </p:nvCxnSpPr>
          <p:spPr>
            <a:xfrm>
              <a:off x="3897258" y="3821680"/>
              <a:ext cx="425227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137" y="3670731"/>
              <a:ext cx="295801" cy="32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Text Box 57"/>
            <p:cNvSpPr txBox="1">
              <a:spLocks noChangeArrowheads="1"/>
            </p:cNvSpPr>
            <p:nvPr/>
          </p:nvSpPr>
          <p:spPr bwMode="auto">
            <a:xfrm>
              <a:off x="3912334" y="3652156"/>
              <a:ext cx="380654" cy="172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0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LAN</a:t>
              </a:r>
              <a:endParaRPr lang="ja-JP" altLang="en-US" sz="10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cxnSp>
          <p:nvCxnSpPr>
            <p:cNvPr id="111" name="直線コネクタ 110"/>
            <p:cNvCxnSpPr/>
            <p:nvPr/>
          </p:nvCxnSpPr>
          <p:spPr>
            <a:xfrm>
              <a:off x="3890499" y="4222534"/>
              <a:ext cx="425227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2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5378" y="4071585"/>
              <a:ext cx="295801" cy="32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" name="Text Box 57"/>
            <p:cNvSpPr txBox="1">
              <a:spLocks noChangeArrowheads="1"/>
            </p:cNvSpPr>
            <p:nvPr/>
          </p:nvSpPr>
          <p:spPr bwMode="auto">
            <a:xfrm>
              <a:off x="3905575" y="4053010"/>
              <a:ext cx="380654" cy="172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0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LAN</a:t>
              </a:r>
              <a:endParaRPr lang="ja-JP" altLang="en-US" sz="10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cxnSp>
          <p:nvCxnSpPr>
            <p:cNvPr id="114" name="直線コネクタ 113"/>
            <p:cNvCxnSpPr/>
            <p:nvPr/>
          </p:nvCxnSpPr>
          <p:spPr>
            <a:xfrm>
              <a:off x="3913067" y="4598731"/>
              <a:ext cx="425227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5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906" y="4447781"/>
              <a:ext cx="295801" cy="32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Text Box 57"/>
            <p:cNvSpPr txBox="1">
              <a:spLocks noChangeArrowheads="1"/>
            </p:cNvSpPr>
            <p:nvPr/>
          </p:nvSpPr>
          <p:spPr bwMode="auto">
            <a:xfrm>
              <a:off x="3928143" y="4429207"/>
              <a:ext cx="380654" cy="172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0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LAN</a:t>
              </a:r>
              <a:endParaRPr lang="ja-JP" altLang="en-US" sz="10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8964" y="4130883"/>
              <a:ext cx="646240" cy="287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2381" r="100000"/>
                      </a14:imgEffect>
                    </a14:imgLayer>
                  </a14:imgProps>
                </a:ext>
              </a:extLst>
            </a:blip>
            <a:srcRect r="24" b="92"/>
            <a:stretch>
              <a:fillRect/>
            </a:stretch>
          </p:blipFill>
          <p:spPr bwMode="auto">
            <a:xfrm>
              <a:off x="3380784" y="3380320"/>
              <a:ext cx="554569" cy="274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2381" r="100000"/>
                      </a14:imgEffect>
                    </a14:imgLayer>
                  </a14:imgProps>
                </a:ext>
              </a:extLst>
            </a:blip>
            <a:srcRect r="24" b="92"/>
            <a:stretch>
              <a:fillRect/>
            </a:stretch>
          </p:blipFill>
          <p:spPr bwMode="auto">
            <a:xfrm>
              <a:off x="3397185" y="3739286"/>
              <a:ext cx="554569" cy="274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301" y="4515042"/>
              <a:ext cx="646240" cy="287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4536621" y="3339773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5600512" y="3826759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3" name="直線コネクタ 122"/>
            <p:cNvCxnSpPr/>
            <p:nvPr/>
          </p:nvCxnSpPr>
          <p:spPr>
            <a:xfrm>
              <a:off x="4774623" y="3482572"/>
              <a:ext cx="42911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4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4522541" y="3720743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5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4536621" y="4120183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6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7730">
              <a:off x="4559845" y="4493620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7" name="直線コネクタ 126"/>
            <p:cNvCxnSpPr/>
            <p:nvPr/>
          </p:nvCxnSpPr>
          <p:spPr>
            <a:xfrm>
              <a:off x="5203542" y="3462860"/>
              <a:ext cx="0" cy="33885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線コネクタ 127"/>
            <p:cNvCxnSpPr/>
            <p:nvPr/>
          </p:nvCxnSpPr>
          <p:spPr>
            <a:xfrm>
              <a:off x="4774623" y="3863541"/>
              <a:ext cx="44236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線コネクタ 128"/>
            <p:cNvCxnSpPr/>
            <p:nvPr/>
          </p:nvCxnSpPr>
          <p:spPr>
            <a:xfrm>
              <a:off x="5203542" y="4316945"/>
              <a:ext cx="0" cy="33507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線コネクタ 129"/>
            <p:cNvCxnSpPr/>
            <p:nvPr/>
          </p:nvCxnSpPr>
          <p:spPr>
            <a:xfrm>
              <a:off x="4774623" y="4634987"/>
              <a:ext cx="41748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線コネクタ 130"/>
            <p:cNvCxnSpPr/>
            <p:nvPr/>
          </p:nvCxnSpPr>
          <p:spPr>
            <a:xfrm>
              <a:off x="4774623" y="4262982"/>
              <a:ext cx="42911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コネクタ 131"/>
            <p:cNvCxnSpPr/>
            <p:nvPr/>
          </p:nvCxnSpPr>
          <p:spPr>
            <a:xfrm>
              <a:off x="5186218" y="3783746"/>
              <a:ext cx="3520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線コネクタ 132"/>
            <p:cNvCxnSpPr/>
            <p:nvPr/>
          </p:nvCxnSpPr>
          <p:spPr>
            <a:xfrm>
              <a:off x="5190083" y="4332403"/>
              <a:ext cx="3520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4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5589425" y="3615904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5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5603507" y="3962148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40832" flipH="1">
              <a:off x="5603507" y="4164978"/>
              <a:ext cx="189060" cy="32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7" name="直線コネクタ 136"/>
            <p:cNvCxnSpPr/>
            <p:nvPr/>
          </p:nvCxnSpPr>
          <p:spPr>
            <a:xfrm>
              <a:off x="5203542" y="4130883"/>
              <a:ext cx="0" cy="1508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線コネクタ 137"/>
            <p:cNvCxnSpPr/>
            <p:nvPr/>
          </p:nvCxnSpPr>
          <p:spPr>
            <a:xfrm>
              <a:off x="5186908" y="4132475"/>
              <a:ext cx="3520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線コネクタ 138"/>
            <p:cNvCxnSpPr/>
            <p:nvPr/>
          </p:nvCxnSpPr>
          <p:spPr>
            <a:xfrm>
              <a:off x="5196501" y="3844836"/>
              <a:ext cx="0" cy="1687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線コネクタ 139"/>
            <p:cNvCxnSpPr/>
            <p:nvPr/>
          </p:nvCxnSpPr>
          <p:spPr>
            <a:xfrm>
              <a:off x="5186218" y="3996224"/>
              <a:ext cx="3520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線コネクタ 140"/>
            <p:cNvCxnSpPr/>
            <p:nvPr/>
          </p:nvCxnSpPr>
          <p:spPr>
            <a:xfrm>
              <a:off x="6497547" y="4033410"/>
              <a:ext cx="425227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線コネクタ 141"/>
            <p:cNvCxnSpPr/>
            <p:nvPr/>
          </p:nvCxnSpPr>
          <p:spPr>
            <a:xfrm>
              <a:off x="7261503" y="4035926"/>
              <a:ext cx="859999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3" name="Picture 58" descr="DG-NV2001L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655" y="3866813"/>
              <a:ext cx="1411544" cy="3366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4" name="Picture 55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0575" y="3908782"/>
              <a:ext cx="688982" cy="25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5" name="Text Box 57"/>
            <p:cNvSpPr txBox="1">
              <a:spLocks noChangeArrowheads="1"/>
            </p:cNvSpPr>
            <p:nvPr/>
          </p:nvSpPr>
          <p:spPr bwMode="auto">
            <a:xfrm>
              <a:off x="7709922" y="4144894"/>
              <a:ext cx="1120009" cy="193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200" dirty="0" smtClean="0">
                  <a:effectLst/>
                  <a:ea typeface="Meiryo UI" panose="020B0604030504040204" pitchFamily="50" charset="-128"/>
                  <a:cs typeface="Tahoma" panose="020B0604030504040204" pitchFamily="34" charset="0"/>
                </a:rPr>
                <a:t>NWDR</a:t>
              </a:r>
              <a:endParaRPr lang="ja-JP" altLang="en-US" sz="12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sp>
          <p:nvSpPr>
            <p:cNvPr id="146" name="Text Box 57"/>
            <p:cNvSpPr txBox="1">
              <a:spLocks noChangeArrowheads="1"/>
            </p:cNvSpPr>
            <p:nvPr/>
          </p:nvSpPr>
          <p:spPr bwMode="auto">
            <a:xfrm>
              <a:off x="5770922" y="4538308"/>
              <a:ext cx="989259" cy="193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2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WJ-PR204</a:t>
              </a:r>
              <a:endParaRPr lang="ja-JP" altLang="en-US" sz="12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sp>
          <p:nvSpPr>
            <p:cNvPr id="147" name="Text Box 57"/>
            <p:cNvSpPr txBox="1">
              <a:spLocks noChangeArrowheads="1"/>
            </p:cNvSpPr>
            <p:nvPr/>
          </p:nvSpPr>
          <p:spPr bwMode="auto">
            <a:xfrm>
              <a:off x="3946677" y="4766081"/>
              <a:ext cx="989259" cy="193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6800" rIns="0" bIns="4680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200" dirty="0" smtClean="0"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WJ-PC200</a:t>
              </a:r>
              <a:endParaRPr lang="ja-JP" altLang="en-US" sz="1200" dirty="0">
                <a:effectLst/>
                <a:ea typeface="Meiryo UI" panose="020B0604030504040204" pitchFamily="50" charset="-128"/>
                <a:cs typeface="Tahoma" panose="020B0604030504040204" pitchFamily="34" charset="0"/>
              </a:endParaRPr>
            </a:p>
          </p:txBody>
        </p:sp>
        <p:grpSp>
          <p:nvGrpSpPr>
            <p:cNvPr id="148" name="グループ化 147"/>
            <p:cNvGrpSpPr/>
            <p:nvPr/>
          </p:nvGrpSpPr>
          <p:grpSpPr>
            <a:xfrm>
              <a:off x="6441268" y="4134652"/>
              <a:ext cx="284202" cy="392432"/>
              <a:chOff x="5354377" y="4917647"/>
              <a:chExt cx="341776" cy="566617"/>
            </a:xfrm>
          </p:grpSpPr>
          <p:sp>
            <p:nvSpPr>
              <p:cNvPr id="150" name="円弧 149"/>
              <p:cNvSpPr/>
              <p:nvPr/>
            </p:nvSpPr>
            <p:spPr>
              <a:xfrm>
                <a:off x="5354377" y="4917647"/>
                <a:ext cx="272029" cy="381503"/>
              </a:xfrm>
              <a:prstGeom prst="arc">
                <a:avLst>
                  <a:gd name="adj1" fmla="val 16200000"/>
                  <a:gd name="adj2" fmla="val 2106911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フローチャート : 論理積ゲート 150"/>
              <p:cNvSpPr/>
              <p:nvPr/>
            </p:nvSpPr>
            <p:spPr>
              <a:xfrm rot="16200000">
                <a:off x="5509061" y="5218849"/>
                <a:ext cx="234691" cy="139492"/>
              </a:xfrm>
              <a:prstGeom prst="flowChartDelay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52" name="直線コネクタ 151"/>
              <p:cNvCxnSpPr/>
              <p:nvPr/>
            </p:nvCxnSpPr>
            <p:spPr>
              <a:xfrm flipV="1">
                <a:off x="5604294" y="5363234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線コネクタ 152"/>
              <p:cNvCxnSpPr/>
              <p:nvPr/>
            </p:nvCxnSpPr>
            <p:spPr>
              <a:xfrm flipV="1">
                <a:off x="5655090" y="5363228"/>
                <a:ext cx="0" cy="1210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9" name="Picture 3" descr="Y:\40-職能\セキュリティ\セキュリティ・サウンド広報宣伝\(10) Security\02_海外\Network_Products\同軸LANコンバーター\写真データ\20150908_撮影\WJ-PR201\640x480_png\WJ-PR201_D_L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5501" y="3903467"/>
              <a:ext cx="780272" cy="347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4" name="二等辺三角形 153"/>
          <p:cNvSpPr/>
          <p:nvPr/>
        </p:nvSpPr>
        <p:spPr bwMode="auto">
          <a:xfrm flipV="1">
            <a:off x="6001113" y="2620806"/>
            <a:ext cx="2021316" cy="340434"/>
          </a:xfrm>
          <a:prstGeom prst="triangle">
            <a:avLst/>
          </a:prstGeom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5" name="タイトル 1"/>
          <p:cNvSpPr txBox="1">
            <a:spLocks/>
          </p:cNvSpPr>
          <p:nvPr/>
        </p:nvSpPr>
        <p:spPr>
          <a:xfrm>
            <a:off x="384819" y="2505504"/>
            <a:ext cx="3906129" cy="637654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100" kern="0" dirty="0" smtClean="0">
                <a:solidFill>
                  <a:srgbClr val="FF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*When using </a:t>
            </a:r>
            <a:r>
              <a:rPr lang="en-US" altLang="ja-JP" sz="1100" kern="0" dirty="0" err="1" smtClean="0">
                <a:solidFill>
                  <a:srgbClr val="FF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r>
              <a:rPr lang="en-US" altLang="ja-JP" sz="1100" kern="0" dirty="0" smtClean="0">
                <a:solidFill>
                  <a:srgbClr val="FF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function for supplying power to camera, total energy consumption should be 40W or less. If it is more than 40W, supply power to camera separately.</a:t>
            </a:r>
          </a:p>
        </p:txBody>
      </p:sp>
    </p:spTree>
    <p:extLst>
      <p:ext uri="{BB962C8B-B14F-4D97-AF65-F5344CB8AC3E}">
        <p14:creationId xmlns:p14="http://schemas.microsoft.com/office/powerpoint/2010/main" val="11498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 the </a:t>
            </a:r>
            <a:r>
              <a:rPr lang="en-US" altLang="ja-JP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initial cost</a:t>
            </a:r>
            <a:endParaRPr lang="en-US" altLang="ja-JP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979" y="3732172"/>
            <a:ext cx="125128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 Box 55"/>
          <p:cNvSpPr txBox="1">
            <a:spLocks noChangeArrowheads="1"/>
          </p:cNvSpPr>
          <p:nvPr/>
        </p:nvSpPr>
        <p:spPr bwMode="auto">
          <a:xfrm>
            <a:off x="4618269" y="4489202"/>
            <a:ext cx="140546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WJ-PR201/PR204</a:t>
            </a: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5263">
            <a:off x="7940923" y="3821472"/>
            <a:ext cx="902804" cy="75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" name="直線コネクタ 51"/>
          <p:cNvCxnSpPr>
            <a:endCxn id="49" idx="3"/>
          </p:cNvCxnSpPr>
          <p:nvPr/>
        </p:nvCxnSpPr>
        <p:spPr>
          <a:xfrm flipH="1">
            <a:off x="5959264" y="4103647"/>
            <a:ext cx="109744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050" y="3946373"/>
            <a:ext cx="1044861" cy="46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57"/>
          <p:cNvSpPr txBox="1">
            <a:spLocks noChangeArrowheads="1"/>
          </p:cNvSpPr>
          <p:nvPr/>
        </p:nvSpPr>
        <p:spPr bwMode="auto">
          <a:xfrm>
            <a:off x="6643648" y="4441945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err="1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NW Switch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55" name="Text Box 57"/>
          <p:cNvSpPr txBox="1">
            <a:spLocks noChangeArrowheads="1"/>
          </p:cNvSpPr>
          <p:nvPr/>
        </p:nvSpPr>
        <p:spPr bwMode="auto">
          <a:xfrm>
            <a:off x="6014608" y="4075945"/>
            <a:ext cx="457767" cy="356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b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7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(up to 5m)</a:t>
            </a:r>
            <a:endParaRPr lang="ja-JP" altLang="en-US" sz="7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56" name="Text Box 57"/>
          <p:cNvSpPr txBox="1">
            <a:spLocks noChangeArrowheads="1"/>
          </p:cNvSpPr>
          <p:nvPr/>
        </p:nvSpPr>
        <p:spPr bwMode="auto">
          <a:xfrm>
            <a:off x="7623933" y="4046230"/>
            <a:ext cx="47459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or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74" name="タイトル 1"/>
          <p:cNvSpPr txBox="1">
            <a:spLocks/>
          </p:cNvSpPr>
          <p:nvPr/>
        </p:nvSpPr>
        <p:spPr>
          <a:xfrm>
            <a:off x="370595" y="1235142"/>
            <a:ext cx="3906129" cy="1691049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over coaxial cable</a:t>
            </a:r>
          </a:p>
          <a:p>
            <a:pPr algn="l">
              <a:lnSpc>
                <a:spcPts val="1200"/>
              </a:lnSpc>
              <a:defRPr/>
            </a:pPr>
            <a:endParaRPr lang="en-US" altLang="ja-JP" sz="800" b="1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Almost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 Panasonic cameras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including Outdoor PTZ cameras can be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supplied power from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WJ-PR201/PR204 which comply with the </a:t>
            </a:r>
            <a:r>
              <a:rPr lang="en-US" altLang="ja-JP" sz="1400" kern="0" dirty="0" err="1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+. WJ-PR204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supplies 40W as the maximum supply power of the 4-channel total, and WJ-PR201 supplies up to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30W. </a:t>
            </a:r>
          </a:p>
        </p:txBody>
      </p:sp>
      <p:pic>
        <p:nvPicPr>
          <p:cNvPr id="76" name="図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648" y="1214076"/>
            <a:ext cx="5095351" cy="2043474"/>
          </a:xfrm>
          <a:prstGeom prst="rect">
            <a:avLst/>
          </a:prstGeom>
        </p:spPr>
      </p:pic>
      <p:grpSp>
        <p:nvGrpSpPr>
          <p:cNvPr id="77" name="グループ化 76"/>
          <p:cNvGrpSpPr/>
          <p:nvPr/>
        </p:nvGrpSpPr>
        <p:grpSpPr>
          <a:xfrm>
            <a:off x="5735178" y="1168217"/>
            <a:ext cx="615056" cy="805971"/>
            <a:chOff x="9151642" y="1681583"/>
            <a:chExt cx="474525" cy="684000"/>
          </a:xfrm>
        </p:grpSpPr>
        <p:sp>
          <p:nvSpPr>
            <p:cNvPr id="78" name="円/楕円 77"/>
            <p:cNvSpPr/>
            <p:nvPr/>
          </p:nvSpPr>
          <p:spPr>
            <a:xfrm>
              <a:off x="9252520" y="1844824"/>
              <a:ext cx="72008" cy="2532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1642" y="1681583"/>
              <a:ext cx="474525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0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337" y="1232480"/>
            <a:ext cx="803933" cy="101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" descr="Y:\40-職能\セキュリティ\セキュリティ・サウンド広報宣伝\(10) Security\01_国内\i-PRO SmartHD\WV-SPN310V\640x480_png\WV-SPN310_D_L_色調整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25000"/>
                    </a14:imgEffect>
                    <a14:imgEffect>
                      <a14:brightnessContrast bright="-12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554" y="2549677"/>
            <a:ext cx="799808" cy="39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92" descr="WV-SW316_D_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751" y="2716794"/>
            <a:ext cx="796918" cy="51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3" descr="Y:\40-職能\セキュリティ\セキュリティ・サウンド広報宣伝\(10) Security\02_海外\Network_Products\4K_全方位\写真\WV-SFV481\640x480_png\WV-SFV481_D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02" y="2716794"/>
            <a:ext cx="586504" cy="39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C:\Users\5159625\Desktop\WV-SFV531確認用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208" y="2731374"/>
            <a:ext cx="432938" cy="46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5" name="グループ化 84"/>
          <p:cNvGrpSpPr/>
          <p:nvPr/>
        </p:nvGrpSpPr>
        <p:grpSpPr>
          <a:xfrm>
            <a:off x="7874446" y="2420392"/>
            <a:ext cx="410258" cy="491636"/>
            <a:chOff x="10292429" y="748683"/>
            <a:chExt cx="502385" cy="502385"/>
          </a:xfrm>
        </p:grpSpPr>
        <p:sp>
          <p:nvSpPr>
            <p:cNvPr id="86" name="正方形/長方形 85"/>
            <p:cNvSpPr/>
            <p:nvPr/>
          </p:nvSpPr>
          <p:spPr bwMode="auto">
            <a:xfrm>
              <a:off x="10338483" y="859660"/>
              <a:ext cx="210003" cy="175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none" lIns="91440" tIns="1080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mtClean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</a:endParaRPr>
            </a:p>
          </p:txBody>
        </p:sp>
        <p:pic>
          <p:nvPicPr>
            <p:cNvPr id="87" name="Picture 6" descr="http://www.tenpo.co.jp/images/catalog/pd_278-1.jp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2429" y="748683"/>
              <a:ext cx="502385" cy="502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9" name="Picture 2" descr="Y:\40-職能\セキュリティ\セキュリティ・サウンド広報宣伝\(10) Security\03_国内_海外共通\WV-SFV781L\WV-SFV781L\640x480_png\WV-SFV781L_D_L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9" y="1179828"/>
            <a:ext cx="669163" cy="62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5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2" b="21500"/>
          <a:stretch/>
        </p:blipFill>
        <p:spPr bwMode="auto">
          <a:xfrm rot="21303555">
            <a:off x="7467299" y="1400825"/>
            <a:ext cx="962235" cy="63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3" descr="Y:\40-職能\セキュリティ\セキュリティ・サウンド広報宣伝\(10) Security\02_海外\Network_Products\同軸LANコンバーター\写真データ\20150908_撮影\WJ-PR201\640x480_png\WJ-PR201_D_L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394" y="1988306"/>
            <a:ext cx="1105977" cy="59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ext Box 55"/>
          <p:cNvSpPr txBox="1">
            <a:spLocks noChangeArrowheads="1"/>
          </p:cNvSpPr>
          <p:nvPr/>
        </p:nvSpPr>
        <p:spPr bwMode="auto">
          <a:xfrm>
            <a:off x="7110303" y="2112640"/>
            <a:ext cx="140546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WJ-PR201/PR204</a:t>
            </a:r>
          </a:p>
        </p:txBody>
      </p:sp>
      <p:sp>
        <p:nvSpPr>
          <p:cNvPr id="94" name="タイトル 1"/>
          <p:cNvSpPr txBox="1">
            <a:spLocks/>
          </p:cNvSpPr>
          <p:nvPr/>
        </p:nvSpPr>
        <p:spPr>
          <a:xfrm>
            <a:off x="370595" y="3087326"/>
            <a:ext cx="3906129" cy="1691049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Receiver side unit can work with </a:t>
            </a:r>
            <a:r>
              <a:rPr lang="en-US" altLang="ja-JP" sz="1400" b="1" kern="0" dirty="0" err="1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endParaRPr lang="en-US" altLang="ja-JP" sz="1400" b="1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200"/>
              </a:lnSpc>
              <a:defRPr/>
            </a:pPr>
            <a:endParaRPr lang="en-US" altLang="ja-JP" sz="800" b="1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WJ-PR201/PR204 can be supply power from </a:t>
            </a:r>
            <a:r>
              <a:rPr lang="en-US" altLang="ja-JP" sz="1400" kern="0" dirty="0" err="1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Hub.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Even if there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location where the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supply from AC adapter is difficult, you can install the camera using WJ-PR201/204.</a:t>
            </a:r>
            <a:endParaRPr lang="en-US" altLang="ja-JP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タイトル 1"/>
          <p:cNvSpPr txBox="1">
            <a:spLocks/>
          </p:cNvSpPr>
          <p:nvPr/>
        </p:nvSpPr>
        <p:spPr>
          <a:xfrm>
            <a:off x="243594" y="726375"/>
            <a:ext cx="6674675" cy="233701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additional </a:t>
            </a: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</a:t>
            </a:r>
            <a:r>
              <a:rPr lang="en-US" altLang="ja-JP" sz="2000" b="1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source </a:t>
            </a: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construction</a:t>
            </a:r>
            <a:endParaRPr lang="en-US" altLang="ja-JP" sz="2000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Text Box 57"/>
          <p:cNvSpPr txBox="1">
            <a:spLocks noChangeArrowheads="1"/>
          </p:cNvSpPr>
          <p:nvPr/>
        </p:nvSpPr>
        <p:spPr bwMode="auto">
          <a:xfrm>
            <a:off x="7920937" y="4441945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AC adapter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 the </a:t>
            </a:r>
            <a:r>
              <a:rPr lang="en-US" altLang="ja-JP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installing space</a:t>
            </a:r>
            <a:endParaRPr lang="en-US" altLang="ja-JP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4" name="タイトル 1"/>
          <p:cNvSpPr txBox="1">
            <a:spLocks/>
          </p:cNvSpPr>
          <p:nvPr/>
        </p:nvSpPr>
        <p:spPr>
          <a:xfrm>
            <a:off x="370595" y="1057342"/>
            <a:ext cx="4391905" cy="1691049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coaxial-LAN converter is downsized. </a:t>
            </a:r>
          </a:p>
          <a:p>
            <a:pPr algn="l">
              <a:lnSpc>
                <a:spcPts val="1600"/>
              </a:lnSpc>
              <a:defRPr/>
            </a:pPr>
            <a:endParaRPr lang="en-US" altLang="ja-JP" sz="9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size of WJ-PC200 is the two third size as the size of the conventional model (BY-HPE11KT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 Also as a space was difficult to install up to now, you can install the camera by using WJ-PC200. </a:t>
            </a:r>
            <a:endParaRPr lang="en-US" altLang="ja-JP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8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size of WJ-PR201/204 is the one half size as the size of the conventional model 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(BY-HPE11KT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r>
              <a:rPr lang="en-US" altLang="ja-JP" sz="1400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using WJ-PR204, you can house 16 cameras (four-channel x four units) in 1U on the rack.</a:t>
            </a:r>
          </a:p>
        </p:txBody>
      </p:sp>
      <p:sp>
        <p:nvSpPr>
          <p:cNvPr id="95" name="タイトル 1"/>
          <p:cNvSpPr txBox="1">
            <a:spLocks/>
          </p:cNvSpPr>
          <p:nvPr/>
        </p:nvSpPr>
        <p:spPr>
          <a:xfrm>
            <a:off x="243594" y="726375"/>
            <a:ext cx="7431429" cy="233701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2000" b="1" kern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nstall it in the narrow space</a:t>
            </a:r>
            <a:endParaRPr lang="en-US" altLang="ja-JP" sz="2000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5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200" y="2385070"/>
            <a:ext cx="1663607" cy="118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Text Box 4"/>
          <p:cNvSpPr txBox="1">
            <a:spLocks noChangeArrowheads="1"/>
          </p:cNvSpPr>
          <p:nvPr/>
        </p:nvSpPr>
        <p:spPr bwMode="auto">
          <a:xfrm>
            <a:off x="5586885" y="599417"/>
            <a:ext cx="1842669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within</a:t>
            </a:r>
            <a:r>
              <a:rPr lang="ja-JP" altLang="en-US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switchboard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7" name="Picture 25" descr="C:\Users\3911911\Desktop\yjimag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/>
          <a:stretch/>
        </p:blipFill>
        <p:spPr bwMode="auto">
          <a:xfrm>
            <a:off x="5323625" y="1066292"/>
            <a:ext cx="1482844" cy="126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7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/>
          <a:stretch/>
        </p:blipFill>
        <p:spPr bwMode="auto">
          <a:xfrm>
            <a:off x="7426748" y="663083"/>
            <a:ext cx="1366059" cy="118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9" name="Text Box 4"/>
          <p:cNvSpPr txBox="1">
            <a:spLocks noChangeArrowheads="1"/>
          </p:cNvSpPr>
          <p:nvPr/>
        </p:nvSpPr>
        <p:spPr bwMode="auto">
          <a:xfrm>
            <a:off x="6806469" y="1891216"/>
            <a:ext cx="187673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Space above ceiling plate</a:t>
            </a:r>
          </a:p>
          <a:p>
            <a:pPr algn="l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elevator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0" name="Text Box 4"/>
          <p:cNvSpPr txBox="1">
            <a:spLocks noChangeArrowheads="1"/>
          </p:cNvSpPr>
          <p:nvPr/>
        </p:nvSpPr>
        <p:spPr bwMode="auto">
          <a:xfrm>
            <a:off x="5160999" y="2725712"/>
            <a:ext cx="1968201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ja-JP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within the outdoor housing</a:t>
            </a:r>
            <a:endParaRPr lang="en-US" altLang="ja-JP" sz="105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34" y="3572137"/>
            <a:ext cx="1095990" cy="115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3930041\AppData\Local\Temp\_AZTMP113_\640x480_png\WJ-PC200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640" y="3577008"/>
            <a:ext cx="777489" cy="98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" name="Text Box 55"/>
          <p:cNvSpPr txBox="1">
            <a:spLocks noChangeArrowheads="1"/>
          </p:cNvSpPr>
          <p:nvPr/>
        </p:nvSpPr>
        <p:spPr bwMode="auto">
          <a:xfrm>
            <a:off x="2657636" y="4801193"/>
            <a:ext cx="1398282" cy="16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76x76x35</a:t>
            </a:r>
            <a:endParaRPr lang="ja-JP" altLang="en-US" sz="1100" dirty="0"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65" name="Text Box 55"/>
          <p:cNvSpPr txBox="1">
            <a:spLocks noChangeArrowheads="1"/>
          </p:cNvSpPr>
          <p:nvPr/>
        </p:nvSpPr>
        <p:spPr bwMode="auto">
          <a:xfrm>
            <a:off x="492217" y="4801194"/>
            <a:ext cx="19120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 err="1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WxHxD</a:t>
            </a:r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(mm) : 79x115x35</a:t>
            </a:r>
            <a:endParaRPr lang="ja-JP" altLang="en-US" sz="1100" dirty="0"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66" name="二等辺三角形 165"/>
          <p:cNvSpPr/>
          <p:nvPr/>
        </p:nvSpPr>
        <p:spPr bwMode="auto">
          <a:xfrm rot="16200000" flipV="1">
            <a:off x="2195382" y="3987179"/>
            <a:ext cx="758143" cy="340434"/>
          </a:xfrm>
          <a:prstGeom prst="triangle">
            <a:avLst/>
          </a:prstGeom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84996" y="4461736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50" dirty="0">
                <a:effectLst/>
              </a:rPr>
              <a:t>Conventional </a:t>
            </a:r>
            <a:r>
              <a:rPr lang="en-US" altLang="ja-JP" sz="1050" dirty="0" smtClean="0">
                <a:effectLst/>
              </a:rPr>
              <a:t>ratio</a:t>
            </a:r>
          </a:p>
          <a:p>
            <a:r>
              <a:rPr lang="en-US" altLang="ja-JP" sz="1050" dirty="0" smtClean="0">
                <a:effectLst/>
              </a:rPr>
              <a:t>2/3</a:t>
            </a:r>
            <a:endParaRPr lang="en-US" altLang="ja-JP" sz="1050" dirty="0">
              <a:effectLst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26" y="3745181"/>
            <a:ext cx="1730474" cy="83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3" descr="Y:\40-職能\セキュリティ\セキュリティ・サウンド広報宣伝\(10) Security\02_海外\Network_Products\同軸LANコンバーター\写真データ\20150908_撮影\WJ-PR201\640x480_png\WJ-PR201_D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601" y="3851666"/>
            <a:ext cx="1369020" cy="73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0" name="二等辺三角形 169"/>
          <p:cNvSpPr/>
          <p:nvPr/>
        </p:nvSpPr>
        <p:spPr bwMode="auto">
          <a:xfrm rot="16200000" flipV="1">
            <a:off x="6358124" y="3952239"/>
            <a:ext cx="758143" cy="340434"/>
          </a:xfrm>
          <a:prstGeom prst="triangle">
            <a:avLst/>
          </a:prstGeom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ja-JP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1" name="正方形/長方形 170"/>
          <p:cNvSpPr/>
          <p:nvPr/>
        </p:nvSpPr>
        <p:spPr>
          <a:xfrm>
            <a:off x="6047738" y="4426796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50" dirty="0">
                <a:effectLst/>
              </a:rPr>
              <a:t>Conventional </a:t>
            </a:r>
            <a:r>
              <a:rPr lang="en-US" altLang="ja-JP" sz="1050" dirty="0" smtClean="0">
                <a:effectLst/>
              </a:rPr>
              <a:t>ratio</a:t>
            </a:r>
          </a:p>
          <a:p>
            <a:r>
              <a:rPr lang="en-US" altLang="ja-JP" sz="1050" dirty="0" smtClean="0">
                <a:effectLst/>
              </a:rPr>
              <a:t>1/2</a:t>
            </a:r>
            <a:endParaRPr lang="en-US" altLang="ja-JP" sz="1050" dirty="0">
              <a:effectLst/>
            </a:endParaRPr>
          </a:p>
        </p:txBody>
      </p:sp>
      <p:sp>
        <p:nvSpPr>
          <p:cNvPr id="172" name="Text Box 55"/>
          <p:cNvSpPr txBox="1">
            <a:spLocks noChangeArrowheads="1"/>
          </p:cNvSpPr>
          <p:nvPr/>
        </p:nvSpPr>
        <p:spPr bwMode="auto">
          <a:xfrm>
            <a:off x="7282237" y="4801193"/>
            <a:ext cx="1398282" cy="16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105x44x98</a:t>
            </a:r>
            <a:endParaRPr lang="ja-JP" altLang="en-US" sz="1100" dirty="0"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73" name="Text Box 55"/>
          <p:cNvSpPr txBox="1">
            <a:spLocks noChangeArrowheads="1"/>
          </p:cNvSpPr>
          <p:nvPr/>
        </p:nvSpPr>
        <p:spPr bwMode="auto">
          <a:xfrm>
            <a:off x="4744128" y="4631917"/>
            <a:ext cx="11623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 err="1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WxHxD</a:t>
            </a:r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(mm) </a:t>
            </a:r>
          </a:p>
          <a:p>
            <a:pPr algn="ctr" eaLnBrk="1" hangingPunct="1"/>
            <a:r>
              <a:rPr lang="en-US" altLang="ja-JP" sz="11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105x44x208</a:t>
            </a:r>
            <a:endParaRPr lang="ja-JP" altLang="en-US" sz="1100" dirty="0">
              <a:effectLst/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84" y="3119135"/>
            <a:ext cx="1915713" cy="29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9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install a camera in the wide </a:t>
            </a: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58" name="タイトル 1"/>
          <p:cNvSpPr txBox="1">
            <a:spLocks/>
          </p:cNvSpPr>
          <p:nvPr/>
        </p:nvSpPr>
        <p:spPr>
          <a:xfrm>
            <a:off x="370595" y="1057342"/>
            <a:ext cx="4391905" cy="1691049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 camera would like to be installed in the outside a building or extend a cable distance, LAN cable cannot be extended over 100 meters. However, using WJ-PR201/PR204 and WJ-PC200 with an AC adapter, you can extend the cable distance to 2 kilometers, and you can monitor the suspicious people/behavior from remote place.</a:t>
            </a:r>
            <a:endParaRPr lang="en-US" altLang="ja-JP" sz="1400" kern="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lnSpc>
                <a:spcPts val="1600"/>
              </a:lnSpc>
              <a:defRPr/>
            </a:pPr>
            <a:r>
              <a:rPr lang="en-US" altLang="ja-JP" sz="14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And, this coaxial-LAN converter realizes the high speed communication. TCP:35Mbps or over, UDP: 45Mbps or over. </a:t>
            </a:r>
            <a:r>
              <a:rPr lang="en-US" altLang="ja-JP" sz="1100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(using 5C-2V, RG-6/U or equivalent. the communication distance is 2 kilometers or less. when using WJ-PR204, this speed is the total value of four-channels)</a:t>
            </a:r>
            <a:endParaRPr lang="en-US" altLang="ja-JP" sz="1400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タイトル 1"/>
          <p:cNvSpPr txBox="1">
            <a:spLocks/>
          </p:cNvSpPr>
          <p:nvPr/>
        </p:nvSpPr>
        <p:spPr>
          <a:xfrm>
            <a:off x="243594" y="726375"/>
            <a:ext cx="7431429" cy="233701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l">
              <a:lnSpc>
                <a:spcPts val="1600"/>
              </a:lnSpc>
              <a:defRPr/>
            </a:pPr>
            <a:r>
              <a:rPr lang="en-US" altLang="ja-JP" sz="2000" b="1" kern="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Cable extension maximum 2 kilometers</a:t>
            </a:r>
            <a:endParaRPr lang="en-US" altLang="ja-JP" sz="2000" kern="0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Text Box 57"/>
          <p:cNvSpPr txBox="1">
            <a:spLocks noChangeArrowheads="1"/>
          </p:cNvSpPr>
          <p:nvPr/>
        </p:nvSpPr>
        <p:spPr bwMode="auto">
          <a:xfrm>
            <a:off x="5400426" y="1610270"/>
            <a:ext cx="2135385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r>
              <a:rPr lang="ja-JP" altLang="en-US" sz="1000" dirty="0" smtClean="0">
                <a:effectLst/>
                <a:ea typeface="Meiryo UI" panose="020B0604030504040204" pitchFamily="50" charset="-128"/>
                <a:cs typeface="Tahoma" panose="020B0604030504040204" pitchFamily="34" charset="0"/>
              </a:rPr>
              <a:t>：</a:t>
            </a:r>
            <a:endParaRPr lang="en-US" altLang="ja-JP" sz="100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Up to 100 meters</a:t>
            </a:r>
            <a:endParaRPr lang="ja-JP" altLang="en-US" sz="11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63" name="Text Box 57"/>
          <p:cNvSpPr txBox="1">
            <a:spLocks noChangeArrowheads="1"/>
          </p:cNvSpPr>
          <p:nvPr/>
        </p:nvSpPr>
        <p:spPr bwMode="auto">
          <a:xfrm>
            <a:off x="4943461" y="2099213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camera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cxnSp>
        <p:nvCxnSpPr>
          <p:cNvPr id="64" name="直線コネクタ 63"/>
          <p:cNvCxnSpPr>
            <a:stCxn id="72" idx="3"/>
            <a:endCxn id="65" idx="1"/>
          </p:cNvCxnSpPr>
          <p:nvPr/>
        </p:nvCxnSpPr>
        <p:spPr>
          <a:xfrm flipV="1">
            <a:off x="5768726" y="1797204"/>
            <a:ext cx="1325894" cy="2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5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620" y="1613625"/>
            <a:ext cx="828556" cy="36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 Box 57"/>
          <p:cNvSpPr txBox="1">
            <a:spLocks noChangeArrowheads="1"/>
          </p:cNvSpPr>
          <p:nvPr/>
        </p:nvSpPr>
        <p:spPr bwMode="auto">
          <a:xfrm>
            <a:off x="6972393" y="1397553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err="1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68" name="Text Box 57"/>
          <p:cNvSpPr txBox="1">
            <a:spLocks noChangeArrowheads="1"/>
          </p:cNvSpPr>
          <p:nvPr/>
        </p:nvSpPr>
        <p:spPr bwMode="auto">
          <a:xfrm>
            <a:off x="7120020" y="1988855"/>
            <a:ext cx="457767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endParaRPr lang="ja-JP" altLang="en-US" sz="10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grpSp>
        <p:nvGrpSpPr>
          <p:cNvPr id="70" name="グループ化 69"/>
          <p:cNvGrpSpPr/>
          <p:nvPr/>
        </p:nvGrpSpPr>
        <p:grpSpPr>
          <a:xfrm>
            <a:off x="5294201" y="1455227"/>
            <a:ext cx="474525" cy="684000"/>
            <a:chOff x="9151642" y="1681583"/>
            <a:chExt cx="474525" cy="684000"/>
          </a:xfrm>
        </p:grpSpPr>
        <p:sp>
          <p:nvSpPr>
            <p:cNvPr id="71" name="円/楕円 70"/>
            <p:cNvSpPr/>
            <p:nvPr/>
          </p:nvSpPr>
          <p:spPr>
            <a:xfrm>
              <a:off x="9252520" y="1844824"/>
              <a:ext cx="72008" cy="2532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1642" y="1681583"/>
              <a:ext cx="474525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" name="カギ線コネクタ 7"/>
          <p:cNvCxnSpPr>
            <a:stCxn id="94" idx="2"/>
          </p:cNvCxnSpPr>
          <p:nvPr/>
        </p:nvCxnSpPr>
        <p:spPr bwMode="auto">
          <a:xfrm rot="16200000" flipH="1">
            <a:off x="7270048" y="3841814"/>
            <a:ext cx="165944" cy="382211"/>
          </a:xfrm>
          <a:prstGeom prst="bentConnector2">
            <a:avLst/>
          </a:prstGeom>
          <a:ln w="28575">
            <a:solidFill>
              <a:srgbClr val="00B0F0"/>
            </a:solidFill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円/楕円 80"/>
          <p:cNvSpPr/>
          <p:nvPr/>
        </p:nvSpPr>
        <p:spPr>
          <a:xfrm>
            <a:off x="5879904" y="3793032"/>
            <a:ext cx="836616" cy="836616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effectLst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000003" y="3813654"/>
            <a:ext cx="858329" cy="85832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effectLst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Freeform 7"/>
          <p:cNvSpPr>
            <a:spLocks/>
          </p:cNvSpPr>
          <p:nvPr/>
        </p:nvSpPr>
        <p:spPr bwMode="auto">
          <a:xfrm>
            <a:off x="3060730" y="3907613"/>
            <a:ext cx="2414265" cy="655491"/>
          </a:xfrm>
          <a:custGeom>
            <a:avLst/>
            <a:gdLst>
              <a:gd name="T0" fmla="*/ 0 w 362"/>
              <a:gd name="T1" fmla="*/ 311 h 560"/>
              <a:gd name="T2" fmla="*/ 90 w 362"/>
              <a:gd name="T3" fmla="*/ 175 h 560"/>
              <a:gd name="T4" fmla="*/ 90 w 362"/>
              <a:gd name="T5" fmla="*/ 447 h 560"/>
              <a:gd name="T6" fmla="*/ 181 w 362"/>
              <a:gd name="T7" fmla="*/ 492 h 560"/>
              <a:gd name="T8" fmla="*/ 181 w 362"/>
              <a:gd name="T9" fmla="*/ 38 h 560"/>
              <a:gd name="T10" fmla="*/ 272 w 362"/>
              <a:gd name="T11" fmla="*/ 265 h 560"/>
              <a:gd name="T12" fmla="*/ 362 w 362"/>
              <a:gd name="T13" fmla="*/ 311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560">
                <a:moveTo>
                  <a:pt x="0" y="311"/>
                </a:moveTo>
                <a:cubicBezTo>
                  <a:pt x="37" y="231"/>
                  <a:pt x="75" y="152"/>
                  <a:pt x="90" y="175"/>
                </a:cubicBezTo>
                <a:cubicBezTo>
                  <a:pt x="105" y="198"/>
                  <a:pt x="75" y="394"/>
                  <a:pt x="90" y="447"/>
                </a:cubicBezTo>
                <a:cubicBezTo>
                  <a:pt x="105" y="500"/>
                  <a:pt x="166" y="560"/>
                  <a:pt x="181" y="492"/>
                </a:cubicBezTo>
                <a:cubicBezTo>
                  <a:pt x="196" y="424"/>
                  <a:pt x="166" y="76"/>
                  <a:pt x="181" y="38"/>
                </a:cubicBezTo>
                <a:cubicBezTo>
                  <a:pt x="196" y="0"/>
                  <a:pt x="242" y="220"/>
                  <a:pt x="272" y="265"/>
                </a:cubicBezTo>
                <a:cubicBezTo>
                  <a:pt x="302" y="310"/>
                  <a:pt x="332" y="310"/>
                  <a:pt x="362" y="31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>
              <a:effectLst/>
              <a:cs typeface="Tahoma" panose="020B0604030504040204" pitchFamily="34" charset="0"/>
            </a:endParaRPr>
          </a:p>
        </p:txBody>
      </p:sp>
      <p:cxnSp>
        <p:nvCxnSpPr>
          <p:cNvPr id="85" name="直線コネクタ 84"/>
          <p:cNvCxnSpPr/>
          <p:nvPr/>
        </p:nvCxnSpPr>
        <p:spPr>
          <a:xfrm>
            <a:off x="2056309" y="3682967"/>
            <a:ext cx="51137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 rot="5400000">
            <a:off x="2399022" y="3835367"/>
            <a:ext cx="31217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441" y="3913714"/>
            <a:ext cx="449514" cy="59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48627">
            <a:off x="2770428" y="4092890"/>
            <a:ext cx="272976" cy="39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40832" flipH="1">
            <a:off x="5520686" y="4063464"/>
            <a:ext cx="272976" cy="39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 Box 57"/>
          <p:cNvSpPr txBox="1">
            <a:spLocks noChangeArrowheads="1"/>
          </p:cNvSpPr>
          <p:nvPr/>
        </p:nvSpPr>
        <p:spPr bwMode="auto">
          <a:xfrm>
            <a:off x="3036903" y="3504606"/>
            <a:ext cx="322095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Coaxial-Lan: </a:t>
            </a:r>
            <a:r>
              <a:rPr lang="en-US" altLang="ja-JP" sz="1200" dirty="0" smtClean="0">
                <a:solidFill>
                  <a:srgbClr val="0000FF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Up to 2 kilometers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(using 5C-2V cable, RG-6/U or equivalent and WJ-PR201 for receiver side)</a:t>
            </a:r>
            <a:endParaRPr lang="ja-JP" altLang="en-US" sz="7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cxnSp>
        <p:nvCxnSpPr>
          <p:cNvPr id="91" name="直線コネクタ 90"/>
          <p:cNvCxnSpPr/>
          <p:nvPr/>
        </p:nvCxnSpPr>
        <p:spPr>
          <a:xfrm flipH="1">
            <a:off x="6504812" y="3686656"/>
            <a:ext cx="45185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コネクタ 91"/>
          <p:cNvCxnSpPr/>
          <p:nvPr/>
        </p:nvCxnSpPr>
        <p:spPr>
          <a:xfrm rot="16200000" flipH="1">
            <a:off x="6348722" y="3839056"/>
            <a:ext cx="31217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074" y="3991456"/>
            <a:ext cx="706318" cy="41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5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637" y="3582791"/>
            <a:ext cx="828556" cy="36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58" descr="DG-NV2001L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303" y="3968000"/>
            <a:ext cx="1365234" cy="39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ext Box 57"/>
          <p:cNvSpPr txBox="1">
            <a:spLocks noChangeArrowheads="1"/>
          </p:cNvSpPr>
          <p:nvPr/>
        </p:nvSpPr>
        <p:spPr bwMode="auto">
          <a:xfrm>
            <a:off x="6625410" y="3366719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err="1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PoE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01" name="Text Box 57"/>
          <p:cNvSpPr txBox="1">
            <a:spLocks noChangeArrowheads="1"/>
          </p:cNvSpPr>
          <p:nvPr/>
        </p:nvSpPr>
        <p:spPr bwMode="auto">
          <a:xfrm>
            <a:off x="2494753" y="3683729"/>
            <a:ext cx="457767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endParaRPr lang="ja-JP" altLang="en-US" sz="10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03" name="Text Box 57"/>
          <p:cNvSpPr txBox="1">
            <a:spLocks noChangeArrowheads="1"/>
          </p:cNvSpPr>
          <p:nvPr/>
        </p:nvSpPr>
        <p:spPr bwMode="auto">
          <a:xfrm>
            <a:off x="6468118" y="3477329"/>
            <a:ext cx="457767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LAN</a:t>
            </a:r>
            <a:endParaRPr lang="ja-JP" altLang="en-US" sz="10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pic>
        <p:nvPicPr>
          <p:cNvPr id="106" name="Picture 6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609" y="4211340"/>
            <a:ext cx="385227" cy="24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7" name="直線コネクタ 106"/>
          <p:cNvCxnSpPr/>
          <p:nvPr/>
        </p:nvCxnSpPr>
        <p:spPr>
          <a:xfrm flipH="1">
            <a:off x="1425939" y="3932131"/>
            <a:ext cx="4518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/>
          <p:cNvCxnSpPr/>
          <p:nvPr/>
        </p:nvCxnSpPr>
        <p:spPr>
          <a:xfrm rot="16200000" flipH="1">
            <a:off x="1269849" y="4084531"/>
            <a:ext cx="3121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グループ化 162"/>
          <p:cNvGrpSpPr/>
          <p:nvPr/>
        </p:nvGrpSpPr>
        <p:grpSpPr>
          <a:xfrm>
            <a:off x="1633804" y="3565613"/>
            <a:ext cx="474525" cy="684000"/>
            <a:chOff x="9151642" y="1681583"/>
            <a:chExt cx="474525" cy="684000"/>
          </a:xfrm>
        </p:grpSpPr>
        <p:sp>
          <p:nvSpPr>
            <p:cNvPr id="164" name="円/楕円 163"/>
            <p:cNvSpPr/>
            <p:nvPr/>
          </p:nvSpPr>
          <p:spPr>
            <a:xfrm>
              <a:off x="9252520" y="1844824"/>
              <a:ext cx="72008" cy="2532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6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1642" y="1681583"/>
              <a:ext cx="474525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6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26962">
            <a:off x="6610934" y="4078514"/>
            <a:ext cx="587969" cy="48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Text Box 57"/>
          <p:cNvSpPr txBox="1">
            <a:spLocks noChangeArrowheads="1"/>
          </p:cNvSpPr>
          <p:nvPr/>
        </p:nvSpPr>
        <p:spPr bwMode="auto">
          <a:xfrm>
            <a:off x="7674703" y="2362793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NWDR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69" name="Text Box 57"/>
          <p:cNvSpPr txBox="1">
            <a:spLocks noChangeArrowheads="1"/>
          </p:cNvSpPr>
          <p:nvPr/>
        </p:nvSpPr>
        <p:spPr bwMode="auto">
          <a:xfrm>
            <a:off x="1871066" y="4629648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WJ-PC200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170" name="Text Box 57"/>
          <p:cNvSpPr txBox="1">
            <a:spLocks noChangeArrowheads="1"/>
          </p:cNvSpPr>
          <p:nvPr/>
        </p:nvSpPr>
        <p:spPr bwMode="auto">
          <a:xfrm>
            <a:off x="5663022" y="4620771"/>
            <a:ext cx="1189664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WJ-PR201</a:t>
            </a:r>
            <a:endParaRPr lang="ja-JP" altLang="en-US" sz="1200" dirty="0"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cxnSp>
        <p:nvCxnSpPr>
          <p:cNvPr id="47" name="カギ線コネクタ 46"/>
          <p:cNvCxnSpPr/>
          <p:nvPr/>
        </p:nvCxnSpPr>
        <p:spPr bwMode="auto">
          <a:xfrm rot="16200000" flipH="1">
            <a:off x="7613554" y="1852233"/>
            <a:ext cx="165944" cy="382211"/>
          </a:xfrm>
          <a:prstGeom prst="bentConnector2">
            <a:avLst/>
          </a:prstGeom>
          <a:ln w="28575">
            <a:solidFill>
              <a:srgbClr val="00B0F0"/>
            </a:solidFill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58" descr="DG-NV2001L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325" y="1943422"/>
            <a:ext cx="1464604" cy="41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46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020692"/>
              </p:ext>
            </p:extLst>
          </p:nvPr>
        </p:nvGraphicFramePr>
        <p:xfrm>
          <a:off x="77822" y="544533"/>
          <a:ext cx="8998212" cy="45351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25198"/>
                <a:gridCol w="1668780"/>
                <a:gridCol w="2057400"/>
                <a:gridCol w="2011680"/>
                <a:gridCol w="2035154"/>
              </a:tblGrid>
              <a:tr h="28436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WJ-PC200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WJ-PR201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WJ-PR204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806866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Camera side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Receiver side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Communication system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fr-F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Limitation method (HD-PLC)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Transmission speed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3587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35 Mbps (TCP)/45 Mbps (UDP) or over  </a:t>
                      </a:r>
                    </a:p>
                    <a:p>
                      <a:pPr marL="3587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*Transmission distance is 2 kilometers or less.</a:t>
                      </a:r>
                    </a:p>
                    <a:p>
                      <a:pPr marL="3587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              *The speed of using WJ-PR204 is the total value of 4-ch.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anchorCtr="1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Connector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BNC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1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1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4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100BASE-TX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1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1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1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124610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transmission distance (RG-6/U)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PoE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power supply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-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500 m (1,640 feet) with Panasonic camera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300 m (984 feet) without Panasonic camera</a:t>
                      </a:r>
                      <a:endParaRPr kumimoji="1" lang="ja-JP" alt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PoE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+ power supply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-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300 m (984 feet) with Panasonic camera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200 m (656 feet) without Panasonic camera</a:t>
                      </a:r>
                      <a:endParaRPr kumimoji="1" lang="ja-JP" alt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Without </a:t>
                      </a:r>
                      <a:r>
                        <a:rPr kumimoji="1" lang="en-US" altLang="ja-JP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PoE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power supply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-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2,000 m (6,561 feet)</a:t>
                      </a:r>
                      <a:endParaRPr kumimoji="1" lang="ja-JP" alt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500 m (1,640 feet)</a:t>
                      </a:r>
                      <a:endParaRPr kumimoji="1" lang="ja-JP" alt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 +50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(+14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122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~+50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(+32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122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9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 (W x H x 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76 mm x 76 mm x 35 mm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105 mm x 44 mm x 98 mm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Power supply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-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 adapter and AC Cord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*UK and other types of AC cords are included.</a:t>
                      </a: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Y:\40-職能\セキュリティ\セキュリティ・サウンド広報宣伝\(10) Security\02_海外\Network_Products\同軸LANコンバーター\写真データ\20150908_撮影\WJ-PC200\640x480_png\WJ-PC200_F2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217" y="887831"/>
            <a:ext cx="551170" cy="65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Y:\40-職能\セキュリティ\セキュリティ・サウンド広報宣伝\(10) Security\02_海外\Network_Products\同軸LANコンバーター\写真データ\20150908_撮影\WJ-PR201\640x480_png\WJ-PR201_D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61" y="903424"/>
            <a:ext cx="1193800" cy="63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3930041\AppData\Local\Temp\_AZTMP119_\640x480_png\WJ-PR204_D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187" y="903424"/>
            <a:ext cx="1244093" cy="66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6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ublic テンプレート">
  <a:themeElements>
    <a:clrScheme name="2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reliminary テンプレート">
  <a:themeElements>
    <a:clrScheme name="Preliminary テンプレー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liminary テンプレート">
      <a:majorFont>
        <a:latin typeface="Arial Unicode MS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liminary 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/>
        </a:defPPr>
      </a:lstStyle>
    </a:txDef>
  </a:objectDefaults>
  <a:extraClrSchemeLst/>
</a:theme>
</file>

<file path=ppt/theme/theme9.xml><?xml version="1.0" encoding="utf-8"?>
<a:theme xmlns:a="http://schemas.openxmlformats.org/drawingml/2006/main" name="3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856</Words>
  <Application>Microsoft Office PowerPoint</Application>
  <PresentationFormat>画面に合わせる (16:9)</PresentationFormat>
  <Paragraphs>162</Paragraphs>
  <Slides>8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9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1_Public テンプレート</vt:lpstr>
      <vt:lpstr>1_Preliminary テンプレート</vt:lpstr>
      <vt:lpstr>2_Preliminary テンプレート</vt:lpstr>
      <vt:lpstr>3_Preliminary テンプレート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2015-12-15T05:22:43Z</dcterms:modified>
</cp:coreProperties>
</file>