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6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0" r:id="rId2"/>
    <p:sldMasterId id="2147483652" r:id="rId3"/>
    <p:sldMasterId id="2147483687" r:id="rId4"/>
    <p:sldMasterId id="2147483699" r:id="rId5"/>
    <p:sldMasterId id="2147483975" r:id="rId6"/>
    <p:sldMasterId id="2147484125" r:id="rId7"/>
    <p:sldMasterId id="2147484150" r:id="rId8"/>
    <p:sldMasterId id="2147484153" r:id="rId9"/>
  </p:sldMasterIdLst>
  <p:notesMasterIdLst>
    <p:notesMasterId r:id="rId17"/>
  </p:notesMasterIdLst>
  <p:handoutMasterIdLst>
    <p:handoutMasterId r:id="rId18"/>
  </p:handoutMasterIdLst>
  <p:sldIdLst>
    <p:sldId id="900" r:id="rId10"/>
    <p:sldId id="1256" r:id="rId11"/>
    <p:sldId id="1269" r:id="rId12"/>
    <p:sldId id="1265" r:id="rId13"/>
    <p:sldId id="1267" r:id="rId14"/>
    <p:sldId id="1261" r:id="rId15"/>
    <p:sldId id="1268" r:id="rId16"/>
  </p:sldIdLst>
  <p:sldSz cx="9144000" cy="5143500" type="screen16x9"/>
  <p:notesSz cx="7104063" cy="10234613"/>
  <p:custDataLst>
    <p:tags r:id="rId19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FFCC"/>
    <a:srgbClr val="FFCCFF"/>
    <a:srgbClr val="FF9900"/>
    <a:srgbClr val="FFE4A0"/>
    <a:srgbClr val="FF00FF"/>
    <a:srgbClr val="DFDFF5"/>
    <a:srgbClr val="FFCC99"/>
    <a:srgbClr val="FF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83673" autoAdjust="0"/>
  </p:normalViewPr>
  <p:slideViewPr>
    <p:cSldViewPr snapToGrid="0" snapToObjects="1">
      <p:cViewPr>
        <p:scale>
          <a:sx n="150" d="100"/>
          <a:sy n="150" d="100"/>
        </p:scale>
        <p:origin x="-690" y="-210"/>
      </p:cViewPr>
      <p:guideLst>
        <p:guide orient="horz" pos="685"/>
        <p:guide orient="horz" pos="1769"/>
        <p:guide orient="horz" pos="2486"/>
        <p:guide orient="horz" pos="224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1288" y="766763"/>
            <a:ext cx="6824662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875" y="768350"/>
            <a:ext cx="6819900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9B83B-CE60-4CAF-804C-DE81A2F665A9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025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5E8FB-F6DD-408D-84E9-2151B9C564C6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1428-9BCF-43C9-A814-6A86E2F5B62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266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E7D9E-8C7E-4C02-94F0-0B592071910B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56AA4-56DA-44B3-834B-E8A731C134A3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4080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797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45E7-AD0C-48C7-B019-6DE6FF244166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8930-8733-4ECC-BD57-3CC524C843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6643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C9737-4E08-42A5-8B39-18C5A21FD568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68465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33827-611E-4382-9B22-00BF6F075EFD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A6E0E7E4-FBC2-48A7-8C75-787729950075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849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8FD4-4881-45B5-9190-D6111515022E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778B4B-FCD3-4371-AD1C-B96D6301AD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36943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4E91-BA8C-4BE1-9730-03DA12698237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7449B-E958-4658-9AED-EEC6718A43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55942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1360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64397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D62B5-C0F0-4FCE-8349-A4FA765E5BA2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A6-2DF6-4C24-AF02-3467EE86D7C8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89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14B7-4EC4-4A94-AA11-23850B70F4A4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1CE11-114C-4B8C-9023-6A015C7C2B52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814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8575" y="-16669"/>
            <a:ext cx="9172575" cy="482204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B9D5-D533-4525-88E2-CA2890D52149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E6CC3-EA85-4A29-AB2C-5809345DB4ED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24943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798A-B966-4802-94D2-314925D662FC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65376-C44D-4045-9A3E-4C5FED503EFE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200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F9803-251A-4C43-9EF2-79886AE9C037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11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00158-8151-4CA2-B3CF-B8710B436402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91A5-C822-44B8-A334-37AA90B5F30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11840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7A1F58-BF62-42BD-B4CA-E32D4D90C29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71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D93600-4B77-4D82-B1D5-050DAA6F59F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29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8AD77-56F7-41F0-9D28-DDA6E14C7A0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42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9F84FE-0F88-4438-AC53-B909505957A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888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F62D72-26DD-420C-8AE2-F63D65584D2B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304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F0EECA-EC9B-4647-80E2-0238EECD41B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13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84F4-C019-44DE-A966-F901274A05C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5847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5ABC5B-9636-4AC7-959C-9DF11B5B7C29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279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DD92BE-98DC-4ED0-9EF6-85419A1D692A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014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-17860"/>
            <a:ext cx="2286000" cy="461248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0" y="-17860"/>
            <a:ext cx="6705600" cy="461248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81136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A7C74-288D-4CAF-B6D6-60FFFC84E6C3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27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213E5-07A1-443D-8925-0604CB15F5DF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1FB9-1CC9-44DE-BCBE-626A8E5BDC6F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7471-95B4-49DE-BEB4-B56CC2101B68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834E73F-924D-4C76-BABF-5FFF83B69AD8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39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2318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0" y="-21431"/>
            <a:ext cx="9144000" cy="486966"/>
          </a:xfrm>
        </p:spPr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77648-CA04-443F-9A87-F004DD2F6CE3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58341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6EFA248E-F280-4C6E-AA5A-A7441C4DD632}" type="slidenum">
              <a:rPr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284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9AFBF-E598-4AD7-9EE9-7EE661AFA850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3078A-2DFB-4C67-89A5-FA6574DC227F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116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2015/12/18</a:t>
            </a:fld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2682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C1CD8-989F-4DE5-A4CC-A3F1B624D2D4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96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l Us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8CD4-BB20-4DB8-B3A4-4B3F25203C51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15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BE0D-1EB3-42FF-BBCD-D16F0A2DE948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130176" y="30957"/>
            <a:ext cx="479425" cy="38048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9FDDF73D-91B0-40ED-9FFD-CE6394BBE504}" type="slidenum">
              <a:rPr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70113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6EB51AE2-1589-43A9-9B64-B5C800DE55DD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4161C5E-A302-4C5E-AA37-A892001F1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2053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8E796B3-76FF-4DD6-91DC-98493EE5EB54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9D7836EC-8D3A-4E9E-9F5C-95376367DEAB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2" r:id="rId2"/>
    <p:sldLayoutId id="2147484173" r:id="rId3"/>
    <p:sldLayoutId id="2147484174" r:id="rId4"/>
    <p:sldLayoutId id="214748417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077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21431"/>
            <a:ext cx="9144000" cy="486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30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6353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A14B482-BBEF-4993-9F37-276F28C68DCD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6353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6353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30957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49C2A07-3156-47DB-91E6-A102146C3EC7}" type="slidenum">
              <a:rPr/>
              <a:pPr>
                <a:defRPr/>
              </a:pPr>
              <a:t>‹#›</a:t>
            </a:fld>
            <a:endParaRPr dirty="0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6135330" y="4893469"/>
            <a:ext cx="2940409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 smtClean="0">
                <a:solidFill>
                  <a:srgbClr val="FF0000"/>
                </a:solidFill>
                <a:effectLst/>
              </a:rPr>
              <a:t>Internal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3" r:id="rId2"/>
    <p:sldLayoutId id="2147484162" r:id="rId3"/>
    <p:sldLayoutId id="2147484165" r:id="rId4"/>
    <p:sldLayoutId id="21474841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49" r:id="rId3"/>
    <p:sldLayoutId id="2147484159" r:id="rId4"/>
    <p:sldLayoutId id="214748416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pic>
        <p:nvPicPr>
          <p:cNvPr id="5125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39291"/>
            <a:ext cx="9144000" cy="50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51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D40A92-C534-43C8-BD0F-85081E9AB131}" type="datetime1">
              <a:rPr lang="ja-JP" altLang="en-US"/>
              <a:pPr>
                <a:defRPr/>
              </a:pPr>
              <a:t>2015/12/18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767A3A-E64C-4A63-879D-8DF454474C7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423068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Tentative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6103938" y="4893469"/>
            <a:ext cx="2971800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FF0000"/>
                </a:solidFill>
                <a:effectLst/>
              </a:rPr>
              <a:t>Panasonic</a:t>
            </a:r>
            <a:r>
              <a:rPr lang="ja-JP" altLang="en-US" sz="1600" b="1" dirty="0">
                <a:solidFill>
                  <a:srgbClr val="FF0000"/>
                </a:solidFill>
                <a:effectLst/>
              </a:rPr>
              <a:t> </a:t>
            </a:r>
            <a:r>
              <a:rPr lang="en-US" altLang="ja-JP" sz="1600" b="1" dirty="0">
                <a:solidFill>
                  <a:srgbClr val="FF0000"/>
                </a:solidFill>
                <a:effectLst/>
              </a:rPr>
              <a:t>Internal use only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57" r:id="rId3"/>
    <p:sldLayoutId id="2147484168" r:id="rId4"/>
    <p:sldLayoutId id="2147484169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bg1"/>
          </a:solidFill>
          <a:latin typeface="Tahoma" pitchFamily="34" charset="0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6149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16669"/>
            <a:ext cx="9172575" cy="48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61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30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BCE4B175-4CC6-407D-AF40-8DD5B5EBE57C}" type="datetime1">
              <a:rPr lang="ja-JP" altLang="en-US"/>
              <a:pPr>
                <a:defRPr/>
              </a:pPr>
              <a:t>2015/12/18</a:t>
            </a:fld>
            <a:endParaRPr lang="en-US" altLang="ja-JP" dirty="0"/>
          </a:p>
        </p:txBody>
      </p:sp>
      <p:sp>
        <p:nvSpPr>
          <p:cNvPr id="1530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30176" y="40482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en-US" altLang="ja-JP" sz="20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381B00A8-B2C8-4B7A-A4B3-331AE644D4A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7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  <p:sp>
        <p:nvSpPr>
          <p:cNvPr id="4103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dirty="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 algn="l"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defRPr>
            </a:lvl1pPr>
          </a:lstStyle>
          <a:p>
            <a:pPr>
              <a:defRPr/>
            </a:pPr>
            <a:endParaRPr lang="en-US" altLang="ja-JP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ln w="1905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54000" tIns="36000" rIns="54000" bIns="36000">
            <a:spAutoFit/>
          </a:bodyPr>
          <a:lstStyle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fld id="{D9001844-01BF-4372-9D14-BDF0224E04C9}" type="slidenum">
              <a:rPr lang="en-US" altLang="ja-JP">
                <a:solidFill>
                  <a:srgbClr val="FFFFFF"/>
                </a:solidFill>
                <a:effectLst/>
                <a:latin typeface="Arial" charset="0"/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8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  <p:sldLayoutId id="2147484177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ＭＳ Ｐゴシック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F6EEAC-30DB-44E1-9A04-D5CF01586571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73FD0E91-4765-4AEC-AA68-6B2B17F1CCD5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69455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60" r:id="rId3"/>
    <p:sldLayoutId id="2147484161" r:id="rId4"/>
    <p:sldLayoutId id="21474841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-17860"/>
            <a:ext cx="9144000" cy="483395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4101" name="Picture 9" descr="i-PRO_smartHD_logo_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6" y="240506"/>
            <a:ext cx="874713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E826C5-992F-420B-B9BF-84D0C99E5D5F}" type="datetime1">
              <a:rPr lang="ja-JP" alt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2015/12/18</a:t>
            </a:fld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30176" y="58341"/>
            <a:ext cx="479425" cy="442035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>
              <a:lnSpc>
                <a:spcPct val="120000"/>
              </a:lnSpc>
              <a:defRPr lang="ja-JP" altLang="en-US" sz="2000">
                <a:solidFill>
                  <a:schemeClr val="bg1"/>
                </a:solidFill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B385CD55-B8E1-4E94-B20E-26DC44E9AC9E}" type="slidenum">
              <a:rPr lang="en-US" altLang="ja-JP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410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0" y="-17860"/>
            <a:ext cx="9144000" cy="48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5418139" y="4893469"/>
            <a:ext cx="1812925" cy="188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ja-JP" sz="1600" b="1" dirty="0">
                <a:solidFill>
                  <a:srgbClr val="0000FF"/>
                </a:solidFill>
                <a:effectLst/>
              </a:rPr>
              <a:t>Preliminary</a:t>
            </a:r>
          </a:p>
        </p:txBody>
      </p:sp>
    </p:spTree>
    <p:extLst>
      <p:ext uri="{BB962C8B-B14F-4D97-AF65-F5344CB8AC3E}">
        <p14:creationId xmlns:p14="http://schemas.microsoft.com/office/powerpoint/2010/main" val="145302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6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bg1"/>
          </a:solidFill>
          <a:latin typeface="Tahoma" pitchFamily="34" charset="0"/>
          <a:ea typeface="ＭＳ Ｐゴシック" pitchFamily="50" charset="-128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79528" y="1362841"/>
            <a:ext cx="900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0066"/>
                </a:solidFill>
                <a:effectLst/>
                <a:latin typeface="Arial" pitchFamily="34" charset="0"/>
              </a:rPr>
              <a:t>Full-HD PTZ Network Cameras</a:t>
            </a:r>
            <a:endParaRPr lang="en-US" altLang="ja-JP" b="1" dirty="0">
              <a:solidFill>
                <a:srgbClr val="000066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4905213" y="3453055"/>
            <a:ext cx="15214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WV-SC588A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2585019" y="3453055"/>
            <a:ext cx="15983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solidFill>
                  <a:srgbClr val="000066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WV-SW598A</a:t>
            </a:r>
            <a:endParaRPr lang="en-US" altLang="ja-JP" sz="2000" dirty="0">
              <a:solidFill>
                <a:srgbClr val="000066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7" name="Group 23"/>
          <p:cNvGrpSpPr>
            <a:grpSpLocks noChangeAspect="1"/>
          </p:cNvGrpSpPr>
          <p:nvPr/>
        </p:nvGrpSpPr>
        <p:grpSpPr bwMode="auto">
          <a:xfrm>
            <a:off x="6884410" y="4361509"/>
            <a:ext cx="1701800" cy="795337"/>
            <a:chOff x="2789" y="0"/>
            <a:chExt cx="1072" cy="501"/>
          </a:xfrm>
        </p:grpSpPr>
        <p:pic>
          <p:nvPicPr>
            <p:cNvPr id="28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89910" y="4317059"/>
            <a:ext cx="8785225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endParaRPr lang="en-US" altLang="ja-JP" sz="1800" dirty="0" smtClean="0">
              <a:solidFill>
                <a:srgbClr val="0041C0"/>
              </a:solidFill>
              <a:effectLst/>
              <a:latin typeface="Tahoma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Networks Co., Ltd.</a:t>
            </a:r>
          </a:p>
        </p:txBody>
      </p:sp>
      <p:sp>
        <p:nvSpPr>
          <p:cNvPr id="31" name="Rectangle 7"/>
          <p:cNvSpPr txBox="1">
            <a:spLocks noChangeArrowheads="1"/>
          </p:cNvSpPr>
          <p:nvPr/>
        </p:nvSpPr>
        <p:spPr bwMode="auto">
          <a:xfrm>
            <a:off x="1383722" y="4020196"/>
            <a:ext cx="6400800" cy="3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Security Systems Business Division</a:t>
            </a:r>
          </a:p>
        </p:txBody>
      </p:sp>
      <p:pic>
        <p:nvPicPr>
          <p:cNvPr id="37" name="Picture 8" descr="i-PRO_smartHD_logo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163" y="536575"/>
            <a:ext cx="2376487" cy="603250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2" y="1947616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10" y="211358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HD PTZ Network Cameras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1039652" y="4493135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Indoor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WV-SC588A</a:t>
            </a:r>
          </a:p>
        </p:txBody>
      </p:sp>
      <p:sp>
        <p:nvSpPr>
          <p:cNvPr id="21" name="TextBox 24"/>
          <p:cNvSpPr txBox="1"/>
          <p:nvPr/>
        </p:nvSpPr>
        <p:spPr>
          <a:xfrm>
            <a:off x="3581521" y="2735225"/>
            <a:ext cx="4929345" cy="2116956"/>
          </a:xfrm>
          <a:prstGeom prst="rect">
            <a:avLst/>
          </a:prstGeom>
          <a:solidFill>
            <a:srgbClr val="DFDFF5"/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6350">
            <a:bevelT w="190500" h="50800"/>
            <a:extrusionClr>
              <a:schemeClr val="accent2"/>
            </a:extrusionClr>
            <a:contourClr>
              <a:schemeClr val="accent6">
                <a:lumMod val="60000"/>
                <a:lumOff val="40000"/>
              </a:schemeClr>
            </a:contourClr>
          </a:sp3d>
        </p:spPr>
        <p:txBody>
          <a:bodyPr wrap="square" lIns="216000" tIns="252000" rIns="216000" bIns="180000" anchor="ctr">
            <a:noAutofit/>
          </a:bodyPr>
          <a:lstStyle>
            <a:lvl1pPr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 i="1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0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High</a:t>
            </a:r>
            <a:r>
              <a:rPr kumimoji="0" lang="ja-JP" altLang="en-US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</a:t>
            </a:r>
            <a:r>
              <a:rPr kumimoji="0" lang="en-US" altLang="ja-JP" sz="1600" b="0" i="0" kern="0" dirty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S</a:t>
            </a: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ensitivity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kumimoji="0" lang="en-US" altLang="ja-JP" b="0" i="0" kern="0" dirty="0" smtClean="0">
              <a:solidFill>
                <a:prstClr val="black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Powerful Pan-Tilt-Zoom</a:t>
            </a:r>
          </a:p>
          <a:p>
            <a:pPr marL="622300" lvl="1" indent="0"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Wide tile angle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b="0" i="0" kern="0" dirty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895350" lvl="1" indent="-273050" algn="l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kumimoji="0" lang="en-US" altLang="ja-JP" sz="1600" b="0" i="0" kern="0" dirty="0" smtClean="0">
                <a:solidFill>
                  <a:prstClr val="black"/>
                </a:solidFill>
                <a:effectLst/>
                <a:latin typeface="Tahoma" pitchFamily="34" charset="0"/>
                <a:cs typeface="Tahoma" pitchFamily="34" charset="0"/>
              </a:rPr>
              <a:t>Tough outdoor-ready (WV-SW598A)</a:t>
            </a:r>
            <a:endParaRPr kumimoji="0" lang="en-US" altLang="ja-JP" sz="16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1100" b="0" i="0" kern="0" dirty="0" smtClean="0">
              <a:solidFill>
                <a:srgbClr val="00000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Rectangle 26"/>
          <p:cNvSpPr>
            <a:spLocks noChangeArrowheads="1"/>
          </p:cNvSpPr>
          <p:nvPr/>
        </p:nvSpPr>
        <p:spPr bwMode="auto">
          <a:xfrm>
            <a:off x="1021652" y="2435007"/>
            <a:ext cx="12065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Weather-resistant outdoor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rgbClr val="000000"/>
                </a:solidFill>
                <a:effectLst/>
                <a:latin typeface="Calibri" pitchFamily="34" charset="0"/>
                <a:ea typeface="HGP創英角ｺﾞｼｯｸUB" pitchFamily="50" charset="-128"/>
              </a:rPr>
              <a:t>WV-SW598A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979223" y="780181"/>
            <a:ext cx="59821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en-US" altLang="ja-JP" sz="1600" dirty="0" smtClean="0">
                <a:effectLst/>
              </a:rPr>
              <a:t>The Panasonic WV-SW598A </a:t>
            </a:r>
            <a:r>
              <a:rPr lang="en-US" altLang="ja-JP" sz="1600" dirty="0">
                <a:effectLst/>
              </a:rPr>
              <a:t>and </a:t>
            </a:r>
            <a:r>
              <a:rPr lang="en-US" altLang="ja-JP" sz="1600" dirty="0" smtClean="0">
                <a:effectLst/>
              </a:rPr>
              <a:t>WV-SC588A </a:t>
            </a:r>
            <a:r>
              <a:rPr lang="en-US" altLang="ja-JP" sz="1600" dirty="0">
                <a:effectLst/>
              </a:rPr>
              <a:t>PTZ network </a:t>
            </a:r>
            <a:r>
              <a:rPr lang="en-US" altLang="ja-JP" sz="1600" dirty="0" smtClean="0">
                <a:effectLst/>
              </a:rPr>
              <a:t>cameras are high performance PTZ cameras that deliver clear Full-HD 1080p images with 105dB wide dynamic range and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produce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color images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with a minimum illumination of </a:t>
            </a:r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0.15 </a:t>
            </a:r>
            <a:r>
              <a:rPr lang="en-US" altLang="ja-JP" sz="1600" dirty="0">
                <a:solidFill>
                  <a:srgbClr val="000000"/>
                </a:solidFill>
                <a:effectLst/>
              </a:rPr>
              <a:t>lux. </a:t>
            </a:r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endParaRPr lang="en-US" altLang="ja-JP" sz="1600" dirty="0" smtClean="0">
              <a:solidFill>
                <a:srgbClr val="000000"/>
              </a:solidFill>
              <a:effectLst/>
            </a:endParaRPr>
          </a:p>
          <a:p>
            <a:pPr algn="l"/>
            <a:r>
              <a:rPr lang="en-US" altLang="ja-JP" sz="1600" dirty="0" smtClean="0">
                <a:solidFill>
                  <a:srgbClr val="000000"/>
                </a:solidFill>
                <a:effectLst/>
              </a:rPr>
              <a:t>The powerful PTZ cameras </a:t>
            </a:r>
            <a:r>
              <a:rPr lang="en-US" altLang="ja-JP" sz="1600" dirty="0" smtClean="0">
                <a:effectLst/>
              </a:rPr>
              <a:t>are </a:t>
            </a:r>
            <a:r>
              <a:rPr lang="en-US" altLang="ja-JP" sz="1600" dirty="0">
                <a:effectLst/>
              </a:rPr>
              <a:t>suitable for surveillance where broad area coverage and zooming in are required. </a:t>
            </a:r>
          </a:p>
        </p:txBody>
      </p:sp>
      <p:pic>
        <p:nvPicPr>
          <p:cNvPr id="14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98" y="814019"/>
            <a:ext cx="961007" cy="151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26" y="3169332"/>
            <a:ext cx="971679" cy="1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7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 Sensitivity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9290" y="680905"/>
            <a:ext cx="5243609" cy="131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600" b="1" dirty="0">
                <a:effectLst/>
              </a:rPr>
              <a:t>C</a:t>
            </a:r>
            <a:r>
              <a:rPr lang="en-US" altLang="ja-JP" sz="1600" b="1" dirty="0" smtClean="0">
                <a:effectLst/>
              </a:rPr>
              <a:t>lear images with low light or complete darkness</a:t>
            </a:r>
          </a:p>
          <a:p>
            <a:pPr algn="l"/>
            <a:endParaRPr kumimoji="1" lang="en-US" altLang="ja-JP" sz="12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Equipped with F1.6 large diameter lens and high-sensitive sensor, the cameras produce a </a:t>
            </a:r>
            <a:r>
              <a:rPr lang="en-US" altLang="ja-JP" sz="1200" dirty="0">
                <a:effectLst/>
              </a:rPr>
              <a:t>color image with a minimum illumination of </a:t>
            </a:r>
            <a:r>
              <a:rPr lang="en-US" altLang="ja-JP" sz="1200" dirty="0" smtClean="0">
                <a:effectLst/>
              </a:rPr>
              <a:t>0.15 lux and a monochrome image with 0.018 lux. This sensor can capture clear images in low light or complete darkness.</a:t>
            </a:r>
            <a:endParaRPr lang="en-US" altLang="ja-JP" sz="1200" dirty="0">
              <a:effectLst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5319" y="2340248"/>
            <a:ext cx="3314183" cy="2019581"/>
          </a:xfrm>
          <a:prstGeom prst="rect">
            <a:avLst/>
          </a:prstGeom>
          <a:ln w="31750">
            <a:solidFill>
              <a:srgbClr val="3366FF"/>
            </a:solidFill>
          </a:ln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34" y="2324979"/>
            <a:ext cx="3339240" cy="2034850"/>
          </a:xfrm>
          <a:prstGeom prst="rect">
            <a:avLst/>
          </a:prstGeom>
        </p:spPr>
      </p:pic>
      <p:sp>
        <p:nvSpPr>
          <p:cNvPr id="27" name="Text Box 64"/>
          <p:cNvSpPr txBox="1">
            <a:spLocks noChangeArrowheads="1"/>
          </p:cNvSpPr>
          <p:nvPr/>
        </p:nvSpPr>
        <p:spPr bwMode="auto">
          <a:xfrm>
            <a:off x="1582673" y="4359829"/>
            <a:ext cx="13789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WV-SC588 (0.15 lux)</a:t>
            </a:r>
            <a:endParaRPr lang="en-US" altLang="ja-JP" sz="1000" dirty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 Box 196"/>
          <p:cNvSpPr txBox="1">
            <a:spLocks noChangeArrowheads="1"/>
          </p:cNvSpPr>
          <p:nvPr/>
        </p:nvSpPr>
        <p:spPr bwMode="auto">
          <a:xfrm>
            <a:off x="5907807" y="4416977"/>
            <a:ext cx="14558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WV-SC588A (0.15 lux)</a:t>
            </a:r>
            <a:endParaRPr lang="en-US" altLang="ja-JP" sz="1000" dirty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92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Powerful Pan-Tilt-Zoom 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97847" y="699024"/>
            <a:ext cx="4104000" cy="3898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30x </a:t>
            </a:r>
            <a:r>
              <a:rPr lang="en-US" altLang="ja-JP" sz="1800" b="1" kern="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Extra </a:t>
            </a:r>
            <a:r>
              <a:rPr lang="en-US" altLang="ja-JP" sz="1800" b="1" kern="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zoom</a:t>
            </a: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the </a:t>
            </a:r>
            <a:r>
              <a:rPr lang="en-US" altLang="ja-JP" sz="1200" dirty="0" smtClean="0">
                <a:effectLst/>
              </a:rPr>
              <a:t>30x optical with extra zoom</a:t>
            </a:r>
            <a:r>
              <a:rPr lang="en-US" altLang="ja-JP" sz="1200" dirty="0">
                <a:effectLst/>
              </a:rPr>
              <a:t>, </a:t>
            </a:r>
            <a:r>
              <a:rPr lang="en-US" altLang="ja-JP" sz="1200" dirty="0" smtClean="0">
                <a:effectLst/>
              </a:rPr>
              <a:t>the WV-SC588A and WV-SW598A PTZ cameras enables zooming in on distant people and objects clearly.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600" b="1" dirty="0" smtClean="0">
                <a:solidFill>
                  <a:srgbClr val="000000"/>
                </a:solidFill>
                <a:effectLst/>
              </a:rPr>
              <a:t>Smooth </a:t>
            </a:r>
            <a:r>
              <a:rPr lang="en-US" altLang="ja-JP" sz="1600" b="1" dirty="0">
                <a:solidFill>
                  <a:srgbClr val="000000"/>
                </a:solidFill>
                <a:effectLst/>
              </a:rPr>
              <a:t>PTZ operation </a:t>
            </a:r>
          </a:p>
          <a:p>
            <a:pPr lvl="0" algn="l">
              <a:spcBef>
                <a:spcPts val="400"/>
              </a:spcBef>
            </a:pPr>
            <a:r>
              <a:rPr lang="en-US" altLang="ja-JP" sz="1200" dirty="0">
                <a:solidFill>
                  <a:srgbClr val="000000"/>
                </a:solidFill>
                <a:effectLst/>
              </a:rPr>
              <a:t>With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the WV-ASM200 or System970 management system, the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WV-CU950 system controller with 3D joystick helps the operator track people and objects, providing smooth and high precision pan/tilt/zoom control.  </a:t>
            </a: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6" name="図 1"/>
          <p:cNvPicPr preferRelativeResize="0"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499" y="4220932"/>
            <a:ext cx="1641180" cy="75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4922575" y="699024"/>
            <a:ext cx="41040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Auto modes</a:t>
            </a:r>
            <a:endParaRPr kumimoji="1" lang="en-US" altLang="ja-JP" sz="1800" b="1" dirty="0" smtClean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Auto modes help the operator surveille a broad area, controlling the PTZ camera in a pre-defined sequence; 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Auto panning </a:t>
            </a:r>
            <a:r>
              <a:rPr lang="en-US" altLang="ja-JP" sz="1200" dirty="0" smtClean="0">
                <a:effectLst/>
              </a:rPr>
              <a:t>continues to pan in </a:t>
            </a:r>
            <a:r>
              <a:rPr lang="en-US" altLang="ja-JP" sz="1200" dirty="0">
                <a:effectLst/>
              </a:rPr>
              <a:t>a</a:t>
            </a:r>
            <a:r>
              <a:rPr lang="en-US" altLang="ja-JP" sz="1200" dirty="0" smtClean="0">
                <a:effectLst/>
              </a:rPr>
              <a:t> pre-defined rotation range.</a:t>
            </a: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Preset sequence/Patrol </a:t>
            </a:r>
            <a:r>
              <a:rPr lang="en-US" altLang="ja-JP" sz="1200" dirty="0" smtClean="0">
                <a:effectLst/>
              </a:rPr>
              <a:t>automatically changes the PTZ camera direction to pre-defined positions in sequence. </a:t>
            </a:r>
            <a:endParaRPr lang="en-US" altLang="ja-JP" sz="1200" dirty="0" smtClean="0">
              <a:solidFill>
                <a:srgbClr val="FF0000"/>
              </a:solidFill>
              <a:effectLst/>
            </a:endParaRPr>
          </a:p>
          <a:p>
            <a:pPr marL="171450" indent="-17145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altLang="ja-JP" sz="1200" b="1" dirty="0" smtClean="0">
                <a:effectLst/>
              </a:rPr>
              <a:t>Advanced auto tracking </a:t>
            </a:r>
            <a:r>
              <a:rPr lang="en-US" altLang="ja-JP" sz="1200" dirty="0" smtClean="0">
                <a:effectLst/>
              </a:rPr>
              <a:t>starts panning, tilting and zooming</a:t>
            </a:r>
            <a:r>
              <a:rPr lang="en-US" altLang="ja-JP" sz="1200" dirty="0">
                <a:effectLst/>
              </a:rPr>
              <a:t>, and keeps the moving object displayed in the center of the monitor </a:t>
            </a:r>
            <a:r>
              <a:rPr lang="en-US" altLang="ja-JP" sz="1200" dirty="0" smtClean="0">
                <a:effectLst/>
              </a:rPr>
              <a:t>when a moving object is found </a:t>
            </a:r>
            <a:r>
              <a:rPr lang="en-US" altLang="ja-JP" sz="1200" dirty="0">
                <a:effectLst/>
              </a:rPr>
              <a:t>in </a:t>
            </a:r>
            <a:r>
              <a:rPr lang="en-US" altLang="ja-JP" sz="1200" dirty="0" smtClean="0">
                <a:effectLst/>
              </a:rPr>
              <a:t>the camera view. </a:t>
            </a:r>
          </a:p>
        </p:txBody>
      </p:sp>
      <p:sp>
        <p:nvSpPr>
          <p:cNvPr id="11" name="Text Box 64"/>
          <p:cNvSpPr txBox="1">
            <a:spLocks noChangeArrowheads="1"/>
          </p:cNvSpPr>
          <p:nvPr/>
        </p:nvSpPr>
        <p:spPr bwMode="auto">
          <a:xfrm>
            <a:off x="865187" y="2771426"/>
            <a:ext cx="132119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WV-SW598A </a:t>
            </a:r>
            <a:r>
              <a:rPr lang="en-US" altLang="ja-JP" sz="100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(Wide)</a:t>
            </a:r>
          </a:p>
        </p:txBody>
      </p:sp>
      <p:pic>
        <p:nvPicPr>
          <p:cNvPr id="12" name="Picture 195" descr="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581" y="1756606"/>
            <a:ext cx="1795463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196"/>
          <p:cNvSpPr txBox="1">
            <a:spLocks noChangeArrowheads="1"/>
          </p:cNvSpPr>
          <p:nvPr/>
        </p:nvSpPr>
        <p:spPr bwMode="auto">
          <a:xfrm>
            <a:off x="2924175" y="2771426"/>
            <a:ext cx="12779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ja-JP" sz="1000" dirty="0" smtClean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WV-SW598A </a:t>
            </a:r>
            <a:r>
              <a:rPr lang="en-US" altLang="ja-JP" sz="1000" dirty="0">
                <a:effectLst/>
                <a:ea typeface="Tahoma" panose="020B0604030504040204" pitchFamily="34" charset="0"/>
                <a:cs typeface="Tahoma" panose="020B0604030504040204" pitchFamily="34" charset="0"/>
              </a:rPr>
              <a:t>(Tele)</a:t>
            </a:r>
          </a:p>
        </p:txBody>
      </p:sp>
      <p:grpSp>
        <p:nvGrpSpPr>
          <p:cNvPr id="16" name="Group 200"/>
          <p:cNvGrpSpPr>
            <a:grpSpLocks/>
          </p:cNvGrpSpPr>
          <p:nvPr/>
        </p:nvGrpSpPr>
        <p:grpSpPr bwMode="auto">
          <a:xfrm>
            <a:off x="558706" y="1756606"/>
            <a:ext cx="2921000" cy="1025525"/>
            <a:chOff x="156" y="849"/>
            <a:chExt cx="1840" cy="646"/>
          </a:xfrm>
        </p:grpSpPr>
        <p:pic>
          <p:nvPicPr>
            <p:cNvPr id="17" name="Picture 62" descr="30timeszoom"/>
            <p:cNvPicPr>
              <a:picLocks noChangeAspect="1" noChangeArrowheads="1"/>
            </p:cNvPicPr>
            <p:nvPr/>
          </p:nvPicPr>
          <p:blipFill>
            <a:blip r:embed="rId5">
              <a:lum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" y="849"/>
              <a:ext cx="1148" cy="646"/>
            </a:xfrm>
            <a:prstGeom prst="rect">
              <a:avLst/>
            </a:prstGeom>
            <a:noFill/>
            <a:ln w="12700">
              <a:solidFill>
                <a:srgbClr val="C8C8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97"/>
            <p:cNvSpPr>
              <a:spLocks noChangeArrowheads="1"/>
            </p:cNvSpPr>
            <p:nvPr/>
          </p:nvSpPr>
          <p:spPr bwMode="auto">
            <a:xfrm>
              <a:off x="1924" y="1044"/>
              <a:ext cx="72" cy="39"/>
            </a:xfrm>
            <a:prstGeom prst="rect">
              <a:avLst/>
            </a:prstGeom>
            <a:noFill/>
            <a:ln w="12700" algn="ctr">
              <a:solidFill>
                <a:srgbClr val="C8C8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ja-JP" altLang="en-US"/>
            </a:p>
          </p:txBody>
        </p:sp>
        <p:sp>
          <p:nvSpPr>
            <p:cNvPr id="20" name="Line 198"/>
            <p:cNvSpPr>
              <a:spLocks noChangeShapeType="1"/>
            </p:cNvSpPr>
            <p:nvPr/>
          </p:nvSpPr>
          <p:spPr bwMode="auto">
            <a:xfrm flipH="1" flipV="1">
              <a:off x="1304" y="849"/>
              <a:ext cx="626" cy="195"/>
            </a:xfrm>
            <a:prstGeom prst="line">
              <a:avLst/>
            </a:prstGeom>
            <a:noFill/>
            <a:ln w="12700">
              <a:solidFill>
                <a:srgbClr val="C8C8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ja-JP" altLang="en-US"/>
            </a:p>
          </p:txBody>
        </p:sp>
        <p:sp>
          <p:nvSpPr>
            <p:cNvPr id="22" name="Line 199"/>
            <p:cNvSpPr>
              <a:spLocks noChangeShapeType="1"/>
            </p:cNvSpPr>
            <p:nvPr/>
          </p:nvSpPr>
          <p:spPr bwMode="auto">
            <a:xfrm flipH="1">
              <a:off x="1305" y="1083"/>
              <a:ext cx="619" cy="412"/>
            </a:xfrm>
            <a:prstGeom prst="line">
              <a:avLst/>
            </a:prstGeom>
            <a:noFill/>
            <a:ln w="12700">
              <a:solidFill>
                <a:srgbClr val="C8C8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58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Wide Tilt angle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0078" y="796451"/>
            <a:ext cx="5043271" cy="2698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spcBef>
                <a:spcPts val="400"/>
              </a:spcBef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-25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°~205°-tilt indoor camera</a:t>
            </a:r>
            <a:endParaRPr lang="en-US" altLang="ja-JP" sz="1800" b="1" dirty="0">
              <a:effectLst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>
                <a:effectLst/>
              </a:rPr>
              <a:t>The </a:t>
            </a:r>
            <a:r>
              <a:rPr lang="en-US" altLang="ja-JP" sz="1200" dirty="0" smtClean="0">
                <a:effectLst/>
              </a:rPr>
              <a:t>dome cover-less WV-SC588A indoor camera </a:t>
            </a:r>
            <a:r>
              <a:rPr lang="en-US" altLang="ja-JP" sz="1200" dirty="0">
                <a:effectLst/>
              </a:rPr>
              <a:t>provides </a:t>
            </a:r>
            <a:r>
              <a:rPr lang="en-US" altLang="ja-JP" sz="1200" dirty="0" smtClean="0">
                <a:effectLst/>
              </a:rPr>
              <a:t>extremely wide vertical coverage from  -44</a:t>
            </a:r>
            <a:r>
              <a:rPr lang="en-US" altLang="ja-JP" sz="1200" b="1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to 224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°, supporting tilt angle from -25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to 205</a:t>
            </a:r>
            <a:r>
              <a:rPr lang="en-US" altLang="ja-JP" sz="12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wide angular field </a:t>
            </a:r>
            <a:r>
              <a:rPr lang="en-US" altLang="ja-JP" sz="1200" kern="0" dirty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altLang="ja-JP" sz="1200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view. </a:t>
            </a:r>
          </a:p>
          <a:p>
            <a:pPr algn="l">
              <a:spcBef>
                <a:spcPts val="400"/>
              </a:spcBef>
            </a:pPr>
            <a:endParaRPr lang="en-US" altLang="ja-JP" sz="1200" b="1" kern="0" dirty="0" smtClean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marL="285750" indent="-285750" algn="l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effectLst/>
              </a:rPr>
              <a:t>-15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 smtClean="0">
                <a:effectLst/>
              </a:rPr>
              <a:t>~195</a:t>
            </a:r>
            <a:r>
              <a:rPr lang="en-US" altLang="ja-JP" sz="1800" b="1" kern="0" dirty="0" smtClean="0">
                <a:solidFill>
                  <a:srgbClr val="000000"/>
                </a:solidFill>
                <a:effectLst/>
                <a:ea typeface="Tahoma" panose="020B0604030504040204" pitchFamily="34" charset="0"/>
                <a:cs typeface="Tahoma" panose="020B0604030504040204" pitchFamily="34" charset="0"/>
              </a:rPr>
              <a:t>°</a:t>
            </a:r>
            <a:r>
              <a:rPr lang="en-US" altLang="ja-JP" sz="1800" b="1" dirty="0">
                <a:effectLst/>
              </a:rPr>
              <a:t>-</a:t>
            </a:r>
            <a:r>
              <a:rPr lang="en-US" altLang="ja-JP" sz="1800" b="1" dirty="0" smtClean="0">
                <a:effectLst/>
              </a:rPr>
              <a:t>tilt outdoor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The WV-SW598A outdoor PTZ camera delivers a clear image even when it tilts above the horizontal position</a:t>
            </a:r>
            <a:r>
              <a:rPr lang="en-US" altLang="ja-JP" sz="1200" dirty="0">
                <a:effectLst/>
              </a:rPr>
              <a:t>. </a:t>
            </a:r>
            <a:r>
              <a:rPr lang="en-US" altLang="ja-JP" sz="1200" dirty="0" smtClean="0">
                <a:effectLst/>
              </a:rPr>
              <a:t>Auto Eyelid Mechanism (AEM) removes extra light that makes the image blurred </a:t>
            </a:r>
            <a:r>
              <a:rPr lang="en-US" altLang="ja-JP" sz="1200" dirty="0">
                <a:effectLst/>
              </a:rPr>
              <a:t>due to the small curvature difference between the lower spherical part and upper cylindrical part of the camera dome</a:t>
            </a:r>
            <a:r>
              <a:rPr lang="en-US" altLang="ja-JP" sz="1200" dirty="0" smtClean="0">
                <a:effectLst/>
              </a:rPr>
              <a:t>. </a:t>
            </a:r>
          </a:p>
        </p:txBody>
      </p:sp>
      <p:grpSp>
        <p:nvGrpSpPr>
          <p:cNvPr id="83" name="グループ化 82"/>
          <p:cNvGrpSpPr>
            <a:grpSpLocks noChangeAspect="1"/>
          </p:cNvGrpSpPr>
          <p:nvPr/>
        </p:nvGrpSpPr>
        <p:grpSpPr>
          <a:xfrm>
            <a:off x="5630047" y="2804990"/>
            <a:ext cx="2994931" cy="1761047"/>
            <a:chOff x="5562600" y="869862"/>
            <a:chExt cx="3365573" cy="1978991"/>
          </a:xfrm>
        </p:grpSpPr>
        <p:sp>
          <p:nvSpPr>
            <p:cNvPr id="61" name="正方形/長方形 60"/>
            <p:cNvSpPr/>
            <p:nvPr/>
          </p:nvSpPr>
          <p:spPr>
            <a:xfrm>
              <a:off x="6167018" y="2554867"/>
              <a:ext cx="1347265" cy="293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100" dirty="0" smtClean="0">
                  <a:effectLst/>
                </a:rPr>
                <a:t>Doom cover</a:t>
              </a:r>
              <a:endParaRPr lang="ja-JP" altLang="en-US" sz="1100" dirty="0">
                <a:effectLst/>
              </a:endParaRPr>
            </a:p>
          </p:txBody>
        </p:sp>
        <p:grpSp>
          <p:nvGrpSpPr>
            <p:cNvPr id="54" name="グループ化 53"/>
            <p:cNvGrpSpPr>
              <a:grpSpLocks noChangeAspect="1"/>
            </p:cNvGrpSpPr>
            <p:nvPr/>
          </p:nvGrpSpPr>
          <p:grpSpPr>
            <a:xfrm>
              <a:off x="5562600" y="1112877"/>
              <a:ext cx="2077170" cy="1355355"/>
              <a:chOff x="5280724" y="926570"/>
              <a:chExt cx="3037108" cy="1981715"/>
            </a:xfrm>
          </p:grpSpPr>
          <p:grpSp>
            <p:nvGrpSpPr>
              <p:cNvPr id="16" name="グループ化 15"/>
              <p:cNvGrpSpPr/>
              <p:nvPr/>
            </p:nvGrpSpPr>
            <p:grpSpPr>
              <a:xfrm>
                <a:off x="5932249" y="926570"/>
                <a:ext cx="1850510" cy="1981715"/>
                <a:chOff x="6301898" y="1567544"/>
                <a:chExt cx="1850510" cy="1981715"/>
              </a:xfrm>
            </p:grpSpPr>
            <p:sp>
              <p:nvSpPr>
                <p:cNvPr id="3" name="円弧 2"/>
                <p:cNvSpPr/>
                <p:nvPr/>
              </p:nvSpPr>
              <p:spPr bwMode="auto">
                <a:xfrm rot="5400000">
                  <a:off x="6236295" y="1633147"/>
                  <a:ext cx="1981715" cy="1850509"/>
                </a:xfrm>
                <a:prstGeom prst="arc">
                  <a:avLst>
                    <a:gd name="adj1" fmla="val 16210921"/>
                    <a:gd name="adj2" fmla="val 5407648"/>
                  </a:avLst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cxnSp>
              <p:nvCxnSpPr>
                <p:cNvPr id="5" name="直線コネクタ 4"/>
                <p:cNvCxnSpPr/>
                <p:nvPr/>
              </p:nvCxnSpPr>
              <p:spPr bwMode="auto">
                <a:xfrm>
                  <a:off x="630189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直線コネクタ 11"/>
                <p:cNvCxnSpPr/>
                <p:nvPr/>
              </p:nvCxnSpPr>
              <p:spPr bwMode="auto">
                <a:xfrm>
                  <a:off x="8152408" y="1907700"/>
                  <a:ext cx="0" cy="672789"/>
                </a:xfrm>
                <a:prstGeom prst="line">
                  <a:avLst/>
                </a:prstGeom>
                <a:noFill/>
                <a:ln w="127000" cap="flat" cmpd="sng" algn="ctr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5" name="グループ化 14"/>
              <p:cNvGrpSpPr/>
              <p:nvPr/>
            </p:nvGrpSpPr>
            <p:grpSpPr>
              <a:xfrm rot="360000">
                <a:off x="6384171" y="1693477"/>
                <a:ext cx="127743" cy="866323"/>
                <a:chOff x="5086596" y="1434071"/>
                <a:chExt cx="819397" cy="2343166"/>
              </a:xfrm>
            </p:grpSpPr>
            <p:sp>
              <p:nvSpPr>
                <p:cNvPr id="14" name="円弧 13"/>
                <p:cNvSpPr/>
                <p:nvPr/>
              </p:nvSpPr>
              <p:spPr bwMode="auto">
                <a:xfrm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  <p:sp>
              <p:nvSpPr>
                <p:cNvPr id="19" name="円弧 18"/>
                <p:cNvSpPr/>
                <p:nvPr/>
              </p:nvSpPr>
              <p:spPr bwMode="auto">
                <a:xfrm flipH="1">
                  <a:off x="5086596" y="1434071"/>
                  <a:ext cx="819397" cy="2343166"/>
                </a:xfrm>
                <a:prstGeom prst="arc">
                  <a:avLst>
                    <a:gd name="adj1" fmla="val 16200000"/>
                    <a:gd name="adj2" fmla="val 5408384"/>
                  </a:avLst>
                </a:prstGeom>
                <a:solidFill>
                  <a:schemeClr val="bg1">
                    <a:lumMod val="85000"/>
                  </a:schemeClr>
                </a:solidFill>
                <a:ln w="254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ahoma" pitchFamily="34" charset="0"/>
                    <a:ea typeface="HGPｺﾞｼｯｸE" pitchFamily="50" charset="-128"/>
                  </a:endParaRPr>
                </a:p>
              </p:txBody>
            </p:sp>
          </p:grpSp>
          <p:cxnSp>
            <p:nvCxnSpPr>
              <p:cNvPr id="22" name="直線コネクタ 21"/>
              <p:cNvCxnSpPr/>
              <p:nvPr/>
            </p:nvCxnSpPr>
            <p:spPr bwMode="auto">
              <a:xfrm>
                <a:off x="5356626" y="1693860"/>
                <a:ext cx="897273" cy="97623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直線コネクタ 30"/>
              <p:cNvCxnSpPr/>
              <p:nvPr/>
            </p:nvCxnSpPr>
            <p:spPr bwMode="auto">
              <a:xfrm>
                <a:off x="5280724" y="2299170"/>
                <a:ext cx="1128406" cy="120442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直線コネクタ 31"/>
              <p:cNvCxnSpPr/>
              <p:nvPr/>
            </p:nvCxnSpPr>
            <p:spPr bwMode="auto">
              <a:xfrm>
                <a:off x="6480212" y="1815665"/>
                <a:ext cx="292823" cy="325381"/>
              </a:xfrm>
              <a:prstGeom prst="line">
                <a:avLst/>
              </a:prstGeom>
              <a:noFill/>
              <a:ln w="38100" cap="flat" cmpd="sng" algn="ctr">
                <a:solidFill>
                  <a:srgbClr val="FF9933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直線コネクタ 33"/>
              <p:cNvCxnSpPr/>
              <p:nvPr/>
            </p:nvCxnSpPr>
            <p:spPr bwMode="auto">
              <a:xfrm flipV="1">
                <a:off x="6408204" y="2205294"/>
                <a:ext cx="576064" cy="216024"/>
              </a:xfrm>
              <a:prstGeom prst="line">
                <a:avLst/>
              </a:prstGeom>
              <a:noFill/>
              <a:ln w="38100" cap="flat" cmpd="sng" algn="ctr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直線コネクタ 41"/>
              <p:cNvCxnSpPr/>
              <p:nvPr/>
            </p:nvCxnSpPr>
            <p:spPr bwMode="auto">
              <a:xfrm>
                <a:off x="5316444" y="1989541"/>
                <a:ext cx="2134943" cy="251261"/>
              </a:xfrm>
              <a:prstGeom prst="lin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2" name="上下矢印 51"/>
              <p:cNvSpPr/>
              <p:nvPr/>
            </p:nvSpPr>
            <p:spPr bwMode="auto">
              <a:xfrm>
                <a:off x="7934326" y="1266726"/>
                <a:ext cx="381000" cy="728960"/>
              </a:xfrm>
              <a:prstGeom prst="upDownArrow">
                <a:avLst/>
              </a:prstGeom>
              <a:solidFill>
                <a:srgbClr val="FF9933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  <p:sp>
            <p:nvSpPr>
              <p:cNvPr id="53" name="上下矢印 52"/>
              <p:cNvSpPr/>
              <p:nvPr/>
            </p:nvSpPr>
            <p:spPr bwMode="auto">
              <a:xfrm>
                <a:off x="7950872" y="1950521"/>
                <a:ext cx="366960" cy="957764"/>
              </a:xfrm>
              <a:prstGeom prst="upDown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HGPｺﾞｼｯｸE" pitchFamily="50" charset="-128"/>
                </a:endParaRPr>
              </a:p>
            </p:txBody>
          </p:sp>
        </p:grpSp>
        <p:sp>
          <p:nvSpPr>
            <p:cNvPr id="55" name="正方形/長方形 54"/>
            <p:cNvSpPr/>
            <p:nvPr/>
          </p:nvSpPr>
          <p:spPr>
            <a:xfrm>
              <a:off x="7639770" y="1480299"/>
              <a:ext cx="1288403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upper cylindrical part</a:t>
              </a:r>
              <a:endParaRPr lang="ja-JP" altLang="en-US" sz="1050" dirty="0">
                <a:effectLst/>
              </a:endParaRPr>
            </a:p>
          </p:txBody>
        </p:sp>
        <p:sp>
          <p:nvSpPr>
            <p:cNvPr id="56" name="正方形/長方形 55"/>
            <p:cNvSpPr/>
            <p:nvPr/>
          </p:nvSpPr>
          <p:spPr>
            <a:xfrm>
              <a:off x="7638056" y="2003838"/>
              <a:ext cx="1216118" cy="228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en-US" altLang="ja-JP" sz="1050" dirty="0">
                  <a:effectLst/>
                </a:rPr>
                <a:t>lower spherical part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 bwMode="auto">
            <a:xfrm>
              <a:off x="6246406" y="1717656"/>
              <a:ext cx="147907" cy="41187"/>
            </a:xfrm>
            <a:prstGeom prst="line">
              <a:avLst/>
            </a:prstGeom>
            <a:noFill/>
            <a:ln w="38100" cap="flat" cmpd="sng" algn="ctr">
              <a:solidFill>
                <a:srgbClr val="FF9933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2" name="正方形/長方形 61"/>
            <p:cNvSpPr/>
            <p:nvPr/>
          </p:nvSpPr>
          <p:spPr bwMode="auto">
            <a:xfrm>
              <a:off x="6178553" y="1503194"/>
              <a:ext cx="108000" cy="3600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sp>
          <p:nvSpPr>
            <p:cNvPr id="67" name="正方形/長方形 66"/>
            <p:cNvSpPr/>
            <p:nvPr/>
          </p:nvSpPr>
          <p:spPr>
            <a:xfrm>
              <a:off x="6530868" y="869862"/>
              <a:ext cx="1315912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ja-JP" sz="1050" dirty="0" smtClean="0">
                  <a:effectLst/>
                </a:rPr>
                <a:t>AEM light shield</a:t>
              </a:r>
              <a:endParaRPr lang="ja-JP" altLang="en-US" sz="1050" dirty="0">
                <a:effectLst/>
              </a:endParaRPr>
            </a:p>
          </p:txBody>
        </p:sp>
        <p:cxnSp>
          <p:nvCxnSpPr>
            <p:cNvPr id="71" name="直線コネクタ 70"/>
            <p:cNvCxnSpPr/>
            <p:nvPr/>
          </p:nvCxnSpPr>
          <p:spPr bwMode="auto">
            <a:xfrm flipV="1">
              <a:off x="6334351" y="985919"/>
              <a:ext cx="248886" cy="131448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8" name="正方形/長方形 77"/>
            <p:cNvSpPr/>
            <p:nvPr/>
          </p:nvSpPr>
          <p:spPr bwMode="auto">
            <a:xfrm>
              <a:off x="6182881" y="937367"/>
              <a:ext cx="108000" cy="3600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</a:endParaRPr>
            </a:p>
          </p:txBody>
        </p:sp>
        <p:cxnSp>
          <p:nvCxnSpPr>
            <p:cNvPr id="80" name="直線矢印コネクタ 79"/>
            <p:cNvCxnSpPr/>
            <p:nvPr/>
          </p:nvCxnSpPr>
          <p:spPr bwMode="auto">
            <a:xfrm>
              <a:off x="6228184" y="1225353"/>
              <a:ext cx="1714" cy="277841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09" name="テキスト ボックス 108"/>
          <p:cNvSpPr txBox="1"/>
          <p:nvPr/>
        </p:nvSpPr>
        <p:spPr>
          <a:xfrm>
            <a:off x="5880383" y="4619058"/>
            <a:ext cx="2494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>
                <a:effectLst/>
              </a:rPr>
              <a:t>Auto Eyelid Mechanism (AEM)</a:t>
            </a:r>
            <a:endParaRPr kumimoji="1" lang="ja-JP" altLang="en-US" sz="1200" b="1" dirty="0">
              <a:effectLst/>
            </a:endParaRPr>
          </a:p>
        </p:txBody>
      </p:sp>
      <p:grpSp>
        <p:nvGrpSpPr>
          <p:cNvPr id="113" name="グループ化 112"/>
          <p:cNvGrpSpPr/>
          <p:nvPr/>
        </p:nvGrpSpPr>
        <p:grpSpPr>
          <a:xfrm>
            <a:off x="5647276" y="754136"/>
            <a:ext cx="2832059" cy="1595791"/>
            <a:chOff x="5756593" y="821389"/>
            <a:chExt cx="2832059" cy="1595791"/>
          </a:xfrm>
        </p:grpSpPr>
        <p:grpSp>
          <p:nvGrpSpPr>
            <p:cNvPr id="106" name="グループ化 105"/>
            <p:cNvGrpSpPr>
              <a:grpSpLocks noChangeAspect="1"/>
            </p:cNvGrpSpPr>
            <p:nvPr/>
          </p:nvGrpSpPr>
          <p:grpSpPr>
            <a:xfrm>
              <a:off x="5756593" y="821389"/>
              <a:ext cx="2832059" cy="1396605"/>
              <a:chOff x="5923097" y="1008408"/>
              <a:chExt cx="2621256" cy="1292650"/>
            </a:xfrm>
          </p:grpSpPr>
          <p:pic>
            <p:nvPicPr>
              <p:cNvPr id="86" name="Picture 23" descr="WV-SC588_D1_L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923097" y="1455834"/>
                <a:ext cx="648960" cy="8452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5" name="Picture 5" descr="画像イメージ２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41" b="14328"/>
              <a:stretch/>
            </p:blipFill>
            <p:spPr bwMode="auto">
              <a:xfrm>
                <a:off x="7462934" y="1013069"/>
                <a:ext cx="108141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03" name="グループ化 102"/>
              <p:cNvGrpSpPr/>
              <p:nvPr/>
            </p:nvGrpSpPr>
            <p:grpSpPr>
              <a:xfrm>
                <a:off x="6363364" y="1008408"/>
                <a:ext cx="1099570" cy="1077913"/>
                <a:chOff x="4432075" y="1910608"/>
                <a:chExt cx="1099570" cy="1077913"/>
              </a:xfrm>
            </p:grpSpPr>
            <p:pic>
              <p:nvPicPr>
                <p:cNvPr id="104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clrChange>
                    <a:clrFrom>
                      <a:srgbClr val="000000"/>
                    </a:clrFrom>
                    <a:clrTo>
                      <a:srgbClr val="000000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7700"/>
                <a:stretch/>
              </p:blipFill>
              <p:spPr bwMode="auto">
                <a:xfrm>
                  <a:off x="4432075" y="1910608"/>
                  <a:ext cx="1099569" cy="10779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105" name="直線コネクタ 104"/>
                <p:cNvCxnSpPr/>
                <p:nvPr/>
              </p:nvCxnSpPr>
              <p:spPr bwMode="auto">
                <a:xfrm flipH="1">
                  <a:off x="5522119" y="1910608"/>
                  <a:ext cx="9526" cy="913555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FF9933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07" name="テキスト ボックス 106"/>
            <p:cNvSpPr txBox="1"/>
            <p:nvPr/>
          </p:nvSpPr>
          <p:spPr>
            <a:xfrm>
              <a:off x="6766681" y="1379660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</a:t>
              </a:r>
              <a:r>
                <a:rPr lang="en-US" altLang="ja-JP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25</a:t>
              </a:r>
              <a:r>
                <a:rPr lang="en-US" altLang="ja-JP" b="1" kern="0" dirty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08" name="テキスト ボックス 107"/>
            <p:cNvSpPr txBox="1"/>
            <p:nvPr/>
          </p:nvSpPr>
          <p:spPr>
            <a:xfrm>
              <a:off x="6567981" y="909628"/>
              <a:ext cx="6431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 smtClean="0">
                  <a:solidFill>
                    <a:schemeClr val="accent6">
                      <a:lumMod val="75000"/>
                    </a:schemeClr>
                  </a:solidFill>
                  <a:effectLst/>
                </a:rPr>
                <a:t>-44</a:t>
              </a:r>
              <a:r>
                <a:rPr lang="en-US" altLang="ja-JP" sz="1600" b="1" kern="0" dirty="0" smtClean="0">
                  <a:solidFill>
                    <a:schemeClr val="accent6">
                      <a:lumMod val="75000"/>
                    </a:schemeClr>
                  </a:solidFill>
                  <a:effectLst/>
                  <a:ea typeface="Tahoma" panose="020B0604030504040204" pitchFamily="34" charset="0"/>
                  <a:cs typeface="Tahoma" panose="020B0604030504040204" pitchFamily="34" charset="0"/>
                </a:rPr>
                <a:t>°</a:t>
              </a:r>
              <a:endParaRPr kumimoji="1" lang="ja-JP" altLang="en-US" sz="1600" b="1" dirty="0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110" name="テキスト ボックス 109"/>
            <p:cNvSpPr txBox="1"/>
            <p:nvPr/>
          </p:nvSpPr>
          <p:spPr>
            <a:xfrm>
              <a:off x="6185279" y="2140181"/>
              <a:ext cx="19495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b="1" dirty="0" smtClean="0">
                  <a:effectLst/>
                </a:rPr>
                <a:t>Wide vertical coverage</a:t>
              </a:r>
              <a:endParaRPr kumimoji="1" lang="ja-JP" altLang="en-US" sz="1200" b="1" dirty="0">
                <a:effectLst/>
              </a:endParaRPr>
            </a:p>
          </p:txBody>
        </p:sp>
      </p:grpSp>
      <p:pic>
        <p:nvPicPr>
          <p:cNvPr id="111" name="Picture 19" descr="mabuta_tower_off_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8" r="9363" b="16315"/>
          <a:stretch/>
        </p:blipFill>
        <p:spPr bwMode="auto">
          <a:xfrm>
            <a:off x="738132" y="3532199"/>
            <a:ext cx="1935124" cy="125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20" descr="mabuta_tower_ON_0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2" t="8939" r="9363" b="16947"/>
          <a:stretch/>
        </p:blipFill>
        <p:spPr bwMode="auto">
          <a:xfrm>
            <a:off x="2890266" y="3552588"/>
            <a:ext cx="1935124" cy="125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テキスト ボックス 113"/>
          <p:cNvSpPr txBox="1"/>
          <p:nvPr/>
        </p:nvSpPr>
        <p:spPr>
          <a:xfrm>
            <a:off x="2942480" y="4798213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on.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737876" y="4805136"/>
            <a:ext cx="900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ja-JP" sz="1200" dirty="0" smtClean="0">
                <a:effectLst/>
              </a:rPr>
              <a:t>AEM</a:t>
            </a:r>
            <a:r>
              <a:rPr lang="en-US" altLang="ja-JP" sz="1200" dirty="0">
                <a:effectLst/>
              </a:rPr>
              <a:t> </a:t>
            </a:r>
            <a:r>
              <a:rPr lang="en-US" altLang="ja-JP" sz="1200" dirty="0" smtClean="0">
                <a:effectLst/>
              </a:rPr>
              <a:t>is off.</a:t>
            </a:r>
            <a:endParaRPr kumimoji="1" lang="ja-JP" altLang="en-US" sz="1200" dirty="0">
              <a:effectLst/>
            </a:endParaRPr>
          </a:p>
        </p:txBody>
      </p:sp>
      <p:sp>
        <p:nvSpPr>
          <p:cNvPr id="116" name="正方形/長方形 115"/>
          <p:cNvSpPr/>
          <p:nvPr/>
        </p:nvSpPr>
        <p:spPr bwMode="auto">
          <a:xfrm>
            <a:off x="5530467" y="2688116"/>
            <a:ext cx="3503364" cy="2206730"/>
          </a:xfrm>
          <a:prstGeom prst="rect">
            <a:avLst/>
          </a:prstGeom>
          <a:noFill/>
          <a:ln w="25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85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1" fontAlgn="auto" hangingPunct="1">
              <a:spcBef>
                <a:spcPct val="50000"/>
              </a:spcBef>
              <a:spcAft>
                <a:spcPts val="0"/>
              </a:spcAft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Tough, outdoor-ready camera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945532" y="831453"/>
            <a:ext cx="421699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800" b="1" dirty="0" smtClean="0">
                <a:effectLst/>
              </a:rPr>
              <a:t>Tough, outdoor-ready camera</a:t>
            </a:r>
            <a:endParaRPr lang="en-US" altLang="ja-JP" sz="1800" b="1" kern="0" dirty="0" smtClean="0"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>
              <a:spcBef>
                <a:spcPts val="400"/>
              </a:spcBef>
            </a:pPr>
            <a:r>
              <a:rPr lang="en-US" altLang="ja-JP" sz="1200" dirty="0" smtClean="0">
                <a:effectLst/>
              </a:rPr>
              <a:t>With </a:t>
            </a:r>
            <a:r>
              <a:rPr lang="en-US" altLang="ja-JP" sz="1200" dirty="0">
                <a:effectLst/>
              </a:rPr>
              <a:t>an </a:t>
            </a:r>
            <a:r>
              <a:rPr lang="en-US" altLang="ja-JP" sz="1200" dirty="0" smtClean="0">
                <a:effectLst/>
              </a:rPr>
              <a:t>impact-resistant </a:t>
            </a:r>
            <a:r>
              <a:rPr lang="en-US" altLang="ja-JP" sz="1200" dirty="0">
                <a:effectLst/>
              </a:rPr>
              <a:t>polycarbonate camera </a:t>
            </a:r>
            <a:r>
              <a:rPr lang="en-US" altLang="ja-JP" sz="1200" dirty="0" smtClean="0">
                <a:effectLst/>
              </a:rPr>
              <a:t>dome and aluminum die-cast body,  the IP66- </a:t>
            </a:r>
            <a:r>
              <a:rPr lang="en-US" altLang="ja-JP" sz="1200" dirty="0">
                <a:effectLst/>
              </a:rPr>
              <a:t>and </a:t>
            </a:r>
            <a:r>
              <a:rPr lang="en-US" altLang="ja-JP" sz="1200" dirty="0" smtClean="0">
                <a:effectLst/>
              </a:rPr>
              <a:t>IK10-rated </a:t>
            </a:r>
            <a:r>
              <a:rPr lang="en-US" altLang="ja-JP" sz="1200" dirty="0">
                <a:effectLst/>
              </a:rPr>
              <a:t>weather-resistant </a:t>
            </a:r>
            <a:r>
              <a:rPr lang="en-US" altLang="ja-JP" sz="1200" dirty="0" smtClean="0">
                <a:effectLst/>
              </a:rPr>
              <a:t>WV-SW598A outdoor camera is ready </a:t>
            </a:r>
            <a:r>
              <a:rPr lang="en-US" altLang="ja-JP" sz="1200" dirty="0">
                <a:effectLst/>
              </a:rPr>
              <a:t>for mounting outdoor and save installation time and costs. </a:t>
            </a:r>
            <a:endParaRPr lang="en-US" altLang="ja-JP" sz="1200" dirty="0" smtClean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>
              <a:effectLst/>
            </a:endParaRPr>
          </a:p>
          <a:p>
            <a:pPr algn="l">
              <a:spcBef>
                <a:spcPts val="400"/>
              </a:spcBef>
            </a:pPr>
            <a:endParaRPr lang="en-US" altLang="ja-JP" sz="1200" dirty="0" smtClean="0">
              <a:effectLst/>
            </a:endParaRPr>
          </a:p>
          <a:p>
            <a:pPr lvl="0" algn="l"/>
            <a:r>
              <a:rPr lang="en-US" altLang="ja-JP" sz="1800" b="1" dirty="0" smtClean="0">
                <a:solidFill>
                  <a:srgbClr val="000000"/>
                </a:solidFill>
                <a:effectLst/>
              </a:rPr>
              <a:t>Wide operating temperature range</a:t>
            </a:r>
            <a:endParaRPr lang="en-US" altLang="ja-JP" sz="1800" b="1" kern="0" dirty="0">
              <a:solidFill>
                <a:srgbClr val="000000"/>
              </a:solidFill>
              <a:effectLst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l">
              <a:spcBef>
                <a:spcPts val="400"/>
              </a:spcBef>
            </a:pP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Equipped with a cooling fan and heater, the WV-SW598A works in </a:t>
            </a:r>
            <a:r>
              <a:rPr lang="en-US" altLang="ja-JP" sz="1200" dirty="0">
                <a:solidFill>
                  <a:srgbClr val="000000"/>
                </a:solidFill>
                <a:effectLst/>
              </a:rPr>
              <a:t>temperatures from -50 to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+55 </a:t>
            </a:r>
            <a:r>
              <a:rPr lang="en-US" altLang="ja-JP" sz="1200" dirty="0" smtClean="0">
                <a:effectLst/>
              </a:rPr>
              <a:t>degree Celsius </a:t>
            </a:r>
            <a:r>
              <a:rPr lang="en-US" altLang="ja-JP" sz="1200" dirty="0" smtClean="0">
                <a:solidFill>
                  <a:srgbClr val="000000"/>
                </a:solidFill>
                <a:effectLst/>
              </a:rPr>
              <a:t>.  </a:t>
            </a: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lvl="0" algn="l">
              <a:spcBef>
                <a:spcPts val="400"/>
              </a:spcBef>
            </a:pPr>
            <a:endParaRPr kumimoji="1" lang="en-US" altLang="ja-JP" sz="1200" dirty="0" smtClean="0">
              <a:effectLst/>
            </a:endParaRPr>
          </a:p>
          <a:p>
            <a:pPr algn="l"/>
            <a:r>
              <a:rPr lang="en-US" altLang="ja-JP" sz="1800" b="1" dirty="0" smtClean="0">
                <a:effectLst/>
              </a:rPr>
              <a:t>Rain-wash coating  </a:t>
            </a:r>
          </a:p>
          <a:p>
            <a:pPr lvl="0" algn="l"/>
            <a:r>
              <a:rPr lang="en-US" altLang="ja-JP" sz="1200" dirty="0">
                <a:solidFill>
                  <a:srgbClr val="000000"/>
                </a:solidFill>
                <a:effectLst/>
              </a:rPr>
              <a:t>The hydrophilic coating on the camera dome keeps visibility in rainy weather, sheeting water off instead of forming droplets that scatter light. </a:t>
            </a:r>
            <a:endParaRPr kumimoji="1" lang="en-US" altLang="ja-JP" sz="1200" dirty="0" smtClean="0">
              <a:effectLst/>
            </a:endParaRPr>
          </a:p>
        </p:txBody>
      </p:sp>
      <p:pic>
        <p:nvPicPr>
          <p:cNvPr id="2050" name="Picture 2" descr="after_spray0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5" y="2920129"/>
            <a:ext cx="2737543" cy="153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6184561" y="4455402"/>
            <a:ext cx="282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200" dirty="0" smtClean="0">
                <a:effectLst/>
              </a:rPr>
              <a:t>Rain-wash </a:t>
            </a:r>
            <a:r>
              <a:rPr lang="en-US" altLang="ja-JP" sz="1200" dirty="0">
                <a:effectLst/>
              </a:rPr>
              <a:t>coating. For comparison, the right half is not coated</a:t>
            </a:r>
            <a:r>
              <a:rPr lang="en-US" altLang="ja-JP" sz="1200" dirty="0" smtClean="0">
                <a:effectLst/>
              </a:rPr>
              <a:t>. </a:t>
            </a:r>
            <a:endParaRPr kumimoji="1" lang="ja-JP" altLang="en-US" sz="1200" dirty="0">
              <a:effectLst/>
            </a:endParaRPr>
          </a:p>
        </p:txBody>
      </p:sp>
      <p:pic>
        <p:nvPicPr>
          <p:cNvPr id="10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29" y="952837"/>
            <a:ext cx="1478459" cy="232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1447800" y="463654"/>
            <a:ext cx="416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400"/>
              </a:spcBef>
            </a:pPr>
            <a:r>
              <a:rPr lang="en-US" altLang="ja-JP" sz="1800" b="1" dirty="0" smtClean="0">
                <a:effectLst/>
              </a:rPr>
              <a:t>WV-SW598A</a:t>
            </a:r>
            <a:endParaRPr lang="en-US" altLang="ja-JP" sz="12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695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7"/>
          <p:cNvSpPr>
            <a:spLocks noChangeArrowheads="1"/>
          </p:cNvSpPr>
          <p:nvPr/>
        </p:nvSpPr>
        <p:spPr bwMode="auto">
          <a:xfrm>
            <a:off x="0" y="-27266"/>
            <a:ext cx="9144000" cy="48504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527175" algn="l"/>
              </a:tabLst>
              <a:defRPr/>
            </a:pPr>
            <a:r>
              <a:rPr lang="en-US" altLang="ja-JP" sz="2800" b="1" kern="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Specifications</a:t>
            </a:r>
            <a:endParaRPr lang="en-US" altLang="ja-JP" sz="2800" b="1" kern="0" dirty="0">
              <a:solidFill>
                <a:srgbClr val="FFFF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 Box 153"/>
          <p:cNvSpPr txBox="1">
            <a:spLocks noChangeAspect="1" noChangeArrowheads="1"/>
          </p:cNvSpPr>
          <p:nvPr/>
        </p:nvSpPr>
        <p:spPr bwMode="auto">
          <a:xfrm>
            <a:off x="130175" y="43009"/>
            <a:ext cx="435509" cy="374581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54000" tIns="36000" rIns="54000" bIns="360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06D18C-CD67-47B8-ACDE-D75217F0E5B3}" type="slidenum">
              <a:rPr kumimoji="1" lang="en-US" altLang="ja-JP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itchFamily="50" charset="-128"/>
              </a:rPr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027575"/>
              </p:ext>
            </p:extLst>
          </p:nvPr>
        </p:nvGraphicFramePr>
        <p:xfrm>
          <a:off x="77822" y="521673"/>
          <a:ext cx="9019822" cy="45531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33648"/>
                <a:gridCol w="1064802"/>
                <a:gridCol w="3326987"/>
                <a:gridCol w="3494385"/>
              </a:tblGrid>
              <a:tr h="28436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WV-SW598A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WV-SC588A</a:t>
                      </a:r>
                      <a:endParaRPr kumimoji="1" lang="ja-JP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85544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Type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Weather-resistant Outdoor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Indoor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Image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fr-F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1/3 type MOS Sensor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video resolution (pixel)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Full-HD</a:t>
                      </a:r>
                      <a:r>
                        <a:rPr kumimoji="1" lang="ja-JP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 </a:t>
                      </a: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HGPｺﾞｼｯｸE" pitchFamily="50" charset="-128"/>
                          <a:cs typeface="Tahoma" pitchFamily="34" charset="0"/>
                        </a:rPr>
                        <a:t>(1,920 x 1,080) / SXVGA (1,280 x 960)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frame rate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 fps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Day / Night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(IR Cut filter Removal)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Minimum Illumination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Color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0.15 lux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B/W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0.018 lux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Angular Field of View</a:t>
                      </a:r>
                      <a:endParaRPr kumimoji="1" lang="en-US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2.6° – 63° (16:9), H: 1.9° – 46°(4:3)</a:t>
                      </a: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H: 2.3° – 64° (16:9), H: 1.7° – 46°(4:3)</a:t>
                      </a: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1905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PTZ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Zoom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30x (Optical)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21905"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  <a:cs typeface="Tahoma" pitchFamily="34" charset="0"/>
                        </a:rPr>
                        <a:t>Pan/tilt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chemeClr val="tx1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-15° ~ 195°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360</a:t>
                      </a:r>
                      <a:r>
                        <a:rPr lang="en-US" altLang="ja-JP" sz="1000" b="1" kern="0" dirty="0" smtClean="0">
                          <a:solidFill>
                            <a:srgbClr val="000000"/>
                          </a:solidFill>
                          <a:effectLst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 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endless (panning), -25° ~ 205° (Tilting)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0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Audio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Two-way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SD memory card slot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slot (SDXC/SDHC/SD)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Ambient Operating Temperature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-50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 +55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(-58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10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 with 24V AC/60w </a:t>
                      </a:r>
                      <a:r>
                        <a:rPr kumimoji="1" lang="en-US" altLang="ja-JP" sz="10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PoE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–10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~+55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 (14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 ~ 131</a:t>
                      </a:r>
                      <a:r>
                        <a:rPr kumimoji="1" lang="en-US" altLang="ja-JP" sz="90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°</a:t>
                      </a:r>
                      <a:r>
                        <a:rPr kumimoji="1" lang="en-US" altLang="ja-JP" sz="9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F)</a:t>
                      </a:r>
                    </a:p>
                  </a:txBody>
                  <a:tcPr marL="91458" marR="91458" marT="45705" marB="45705" anchor="ctr" horzOverflow="overflow"/>
                </a:tc>
              </a:tr>
              <a:tr h="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Dimension (excluding base bracket)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8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∅229 mm x 392 mm(H) </a:t>
                      </a:r>
                      <a:endParaRPr kumimoji="1" lang="ja-JP" alt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HGPｺﾞｼｯｸE" pitchFamily="50" charset="-128"/>
                        <a:cs typeface="Tahoma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ja-JP" sz="10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ø185 mm × 211 mm (H)</a:t>
                      </a:r>
                      <a:endParaRPr kumimoji="1" lang="en-US" altLang="ja-JP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58" marR="91458" marT="45705" marB="45705" anchor="ctr" horzOverflow="overflow"/>
                </a:tc>
              </a:tr>
            </a:tbl>
          </a:graphicData>
        </a:graphic>
      </p:graphicFrame>
      <p:pic>
        <p:nvPicPr>
          <p:cNvPr id="8" name="Picture 3" descr="C:\Users\3930041\Downloads\WV-SW397A_F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694" y="885333"/>
            <a:ext cx="453531" cy="71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3930041\Downloads\WV-SC387_D0_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993" y="947255"/>
            <a:ext cx="458568" cy="58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7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デザインの設定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ternal onl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3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ntative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Public テンプレート">
  <a:themeElements>
    <a:clrScheme name="2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reliminary テンプレート">
  <a:themeElements>
    <a:clrScheme name="Preliminary テンプレー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liminary テンプレート">
      <a:majorFont>
        <a:latin typeface="Arial Unicode MS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liminary テンプレー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/>
        </a:defPPr>
      </a:lstStyle>
    </a:txDef>
  </a:objectDefaults>
  <a:extraClrSchemeLst/>
</a:theme>
</file>

<file path=ppt/theme/theme9.xml><?xml version="1.0" encoding="utf-8"?>
<a:theme xmlns:a="http://schemas.openxmlformats.org/drawingml/2006/main" name="3_Preliminary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758</Words>
  <Application>Microsoft Office PowerPoint</Application>
  <PresentationFormat>画面に合わせる (16:9)</PresentationFormat>
  <Paragraphs>127</Paragraphs>
  <Slides>7</Slides>
  <Notes>7</Notes>
  <HiddenSlides>0</HiddenSlides>
  <MMClips>0</MMClips>
  <ScaleCrop>false</ScaleCrop>
  <HeadingPairs>
    <vt:vector size="4" baseType="variant">
      <vt:variant>
        <vt:lpstr>テーマ</vt:lpstr>
      </vt:variant>
      <vt:variant>
        <vt:i4>9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デザインの設定</vt:lpstr>
      <vt:lpstr>Public テンプレート</vt:lpstr>
      <vt:lpstr>Internal only テンプレート</vt:lpstr>
      <vt:lpstr>Preliminary テンプレート</vt:lpstr>
      <vt:lpstr>Tentative テンプレート</vt:lpstr>
      <vt:lpstr>1_Public テンプレート</vt:lpstr>
      <vt:lpstr>1_Preliminary テンプレート</vt:lpstr>
      <vt:lpstr>2_Preliminary テンプレート</vt:lpstr>
      <vt:lpstr>3_Preliminary テンプレート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2015-12-18T10:51:48Z</dcterms:modified>
</cp:coreProperties>
</file>