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charts/chart2.xml" ContentType="application/vnd.openxmlformats-officedocument.drawingml.char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8.xml" ContentType="application/vnd.openxmlformats-officedocument.theme+xml"/>
  <Override PartName="/ppt/charts/chart3.xml" ContentType="application/vnd.openxmlformats-officedocument.drawingml.char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0" r:id="rId2"/>
    <p:sldMasterId id="2147483652" r:id="rId3"/>
    <p:sldMasterId id="2147483687" r:id="rId4"/>
    <p:sldMasterId id="2147483699" r:id="rId5"/>
    <p:sldMasterId id="2147484202" r:id="rId6"/>
    <p:sldMasterId id="2147484217" r:id="rId7"/>
    <p:sldMasterId id="2147484231" r:id="rId8"/>
  </p:sldMasterIdLst>
  <p:notesMasterIdLst>
    <p:notesMasterId r:id="rId14"/>
  </p:notesMasterIdLst>
  <p:handoutMasterIdLst>
    <p:handoutMasterId r:id="rId15"/>
  </p:handoutMasterIdLst>
  <p:sldIdLst>
    <p:sldId id="1570" r:id="rId9"/>
    <p:sldId id="1582" r:id="rId10"/>
    <p:sldId id="1584" r:id="rId11"/>
    <p:sldId id="1585" r:id="rId12"/>
    <p:sldId id="1580" r:id="rId13"/>
  </p:sldIdLst>
  <p:sldSz cx="9144000" cy="5143500" type="screen16x9"/>
  <p:notesSz cx="6807200" cy="9939338"/>
  <p:custDataLst>
    <p:tags r:id="rId16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FF"/>
    <a:srgbClr val="EAEAEA"/>
    <a:srgbClr val="CCCCFF"/>
    <a:srgbClr val="66FFFF"/>
    <a:srgbClr val="CCFF99"/>
    <a:srgbClr val="FFCCFF"/>
    <a:srgbClr val="FFFFCC"/>
    <a:srgbClr val="008000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スタイル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2838BEF-8BB2-4498-84A7-C5851F593DF1}" styleName="中間スタイル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524" autoAdjust="0"/>
    <p:restoredTop sz="96491" autoAdjust="0"/>
  </p:normalViewPr>
  <p:slideViewPr>
    <p:cSldViewPr snapToObjects="1">
      <p:cViewPr>
        <p:scale>
          <a:sx n="110" d="100"/>
          <a:sy n="110" d="100"/>
        </p:scale>
        <p:origin x="-366" y="-30"/>
      </p:cViewPr>
      <p:guideLst>
        <p:guide orient="horz" pos="713"/>
        <p:guide orient="horz" pos="1769"/>
        <p:guide orient="horz" pos="2486"/>
        <p:guide orient="horz" pos="224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Objects="1">
      <p:cViewPr varScale="1">
        <p:scale>
          <a:sx n="76" d="100"/>
          <a:sy n="76" d="100"/>
        </p:scale>
        <p:origin x="-3288" y="-108"/>
      </p:cViewPr>
      <p:guideLst>
        <p:guide orient="horz" pos="3131"/>
        <p:guide pos="214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lang="ja-JP" sz="1400">
              <a:solidFill>
                <a:schemeClr val="bg1"/>
              </a:solidFill>
            </a:defRPr>
          </a:pPr>
          <a:endParaRPr lang="ja-JP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lang="ja-JP" sz="1400">
              <a:solidFill>
                <a:schemeClr val="bg1"/>
              </a:solidFill>
            </a:defRPr>
          </a:pPr>
          <a:endParaRPr lang="ja-JP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overlay val="0"/>
      <c:txPr>
        <a:bodyPr/>
        <a:lstStyle/>
        <a:p>
          <a:pPr>
            <a:defRPr lang="ja-JP" sz="1400">
              <a:solidFill>
                <a:schemeClr val="bg1"/>
              </a:solidFill>
            </a:defRPr>
          </a:pPr>
          <a:endParaRPr lang="ja-JP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146" y="2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41370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146" y="9441370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defTabSz="913792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t" anchorCtr="0" compatLnSpc="1">
            <a:prstTxWarp prst="textNoShape">
              <a:avLst/>
            </a:prstTxWarp>
          </a:bodyPr>
          <a:lstStyle>
            <a:lvl1pPr algn="l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146" y="2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t" anchorCtr="0" compatLnSpc="1">
            <a:prstTxWarp prst="textNoShape">
              <a:avLst/>
            </a:prstTxWarp>
          </a:bodyPr>
          <a:lstStyle>
            <a:lvl1pPr algn="r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2940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961" y="4720686"/>
            <a:ext cx="5447280" cy="447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41370"/>
            <a:ext cx="2949533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b" anchorCtr="0" compatLnSpc="1">
            <a:prstTxWarp prst="textNoShape">
              <a:avLst/>
            </a:prstTxWarp>
          </a:bodyPr>
          <a:lstStyle>
            <a:lvl1pPr algn="l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146" y="9441370"/>
            <a:ext cx="2949532" cy="49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78" tIns="46089" rIns="92178" bIns="46089" numCol="1" anchor="b" anchorCtr="0" compatLnSpc="1">
            <a:prstTxWarp prst="textNoShape">
              <a:avLst/>
            </a:prstTxWarp>
          </a:bodyPr>
          <a:lstStyle>
            <a:lvl1pPr algn="r" defTabSz="922991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摂氏→華氏　</a:t>
            </a:r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F=(9/5)*C + 32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華氏→摂氏　</a:t>
            </a:r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C=(5/9)*(F-32)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49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288kmph=  </a:t>
            </a:r>
            <a:r>
              <a:rPr kumimoji="1" lang="ja-JP" altLang="en-US" dirty="0" smtClean="0"/>
              <a:t>カトリーナ：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280 km/h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charset="-128"/>
              <a:cs typeface="+mn-cs"/>
            </a:endParaRPr>
          </a:p>
          <a:p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伊勢湾台風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+mn-cs"/>
              </a:rPr>
              <a:t>=270km/h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00214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9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9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00158-8151-4CA2-B3CF-B8710B436402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91A5-C822-44B8-A334-37AA90B5F30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118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32526" y="-6267"/>
            <a:ext cx="3444052" cy="2443137"/>
            <a:chOff x="4563535" y="-458058"/>
            <a:chExt cx="4448892" cy="3155950"/>
          </a:xfrm>
        </p:grpSpPr>
        <p:pic>
          <p:nvPicPr>
            <p:cNvPr id="13" name="Picture 12" descr="big-white-B.png"/>
            <p:cNvPicPr>
              <a:picLocks noChangeAspect="1"/>
            </p:cNvPicPr>
            <p:nvPr/>
          </p:nvPicPr>
          <p:blipFill rotWithShape="1">
            <a:blip r:embed="rId2" cstate="email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3535" y="-458058"/>
              <a:ext cx="3167964" cy="3155950"/>
            </a:xfrm>
            <a:prstGeom prst="rect">
              <a:avLst/>
            </a:prstGeom>
          </p:spPr>
        </p:pic>
        <p:pic>
          <p:nvPicPr>
            <p:cNvPr id="14" name="Picture 13" descr="logo_white_stacked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9469" y="923154"/>
              <a:ext cx="2932958" cy="84300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6F86-4897-DF4E-8703-AE0CEBFAA79B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32BD-2AB6-2D40-A7A5-FA318B8F47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028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053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big-white-B.png"/>
          <p:cNvPicPr>
            <a:picLocks noChangeAspect="1"/>
          </p:cNvPicPr>
          <p:nvPr userDrawn="1"/>
        </p:nvPicPr>
        <p:blipFill rotWithShape="1">
          <a:blip r:embed="rId2" cstate="email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4581" y="613758"/>
            <a:ext cx="2769419" cy="4529742"/>
          </a:xfrm>
          <a:prstGeom prst="rect">
            <a:avLst/>
          </a:prstGeom>
        </p:spPr>
      </p:pic>
      <p:pic>
        <p:nvPicPr>
          <p:cNvPr id="16" name="Picture 15" descr="logo_white_stacked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21" y="287457"/>
            <a:ext cx="2270511" cy="652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0" y="2293574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906" y="3238986"/>
            <a:ext cx="5186761" cy="8504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801131"/>
            <a:ext cx="1349666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49AD2092-AAE0-4547-A3CE-8D4B8E385901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7" y="4799233"/>
            <a:ext cx="2190281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agebackground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76"/>
            <a:ext cx="9148233" cy="514667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4233" y="2643076"/>
            <a:ext cx="9148233" cy="144066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68659" y="-3176"/>
            <a:ext cx="3533022" cy="2502918"/>
            <a:chOff x="77288" y="-3176"/>
            <a:chExt cx="4486247" cy="3178216"/>
          </a:xfrm>
        </p:grpSpPr>
        <p:pic>
          <p:nvPicPr>
            <p:cNvPr id="17" name="Picture 16" descr="big-blue-B.png"/>
            <p:cNvPicPr>
              <a:picLocks noChangeAspect="1"/>
            </p:cNvPicPr>
            <p:nvPr/>
          </p:nvPicPr>
          <p:blipFill rotWithShape="1">
            <a:blip r:embed="rId3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88" y="-3176"/>
              <a:ext cx="3205319" cy="317821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0577" y="1381212"/>
              <a:ext cx="2932958" cy="8430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782859"/>
            <a:ext cx="1349666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C5D4D6D9-FB38-1A4E-B0D2-608576C85B45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4677" y="4780961"/>
            <a:ext cx="16786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tx2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077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314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Blue BG.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065605FA-C29A-2D44-B0FE-E52B91812C8D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06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Blue BG.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3E53F409-AE0B-B644-9230-917DDB0CC811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947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FC71ACE-69C9-CB49-A8E4-9CF08917E836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93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images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31093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C6D81DC4-00DA-204A-B78C-A0E52851D1FC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62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+images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1179C213-7A0D-AC48-8204-EDB4C04C4F0F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277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2017/1/30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520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3AEBE78-1634-D746-AB73-EC882D4068AA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454151"/>
            <a:ext cx="4224867" cy="27791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2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386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445000" cy="33295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797B758E-6CBF-D04E-93B7-4D4D54077AB4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2" name="Chart 11"/>
          <p:cNvGraphicFramePr/>
          <p:nvPr userDrawn="1">
            <p:extLst>
              <p:ext uri="{D42A27DB-BD31-4B8C-83A1-F6EECF244321}">
                <p14:modId xmlns:p14="http://schemas.microsoft.com/office/powerpoint/2010/main" val="1575465078"/>
              </p:ext>
            </p:extLst>
          </p:nvPr>
        </p:nvGraphicFramePr>
        <p:xfrm>
          <a:off x="4948768" y="1200151"/>
          <a:ext cx="4061088" cy="3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5129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2017/1/30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713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/>
              <a:pPr/>
              <a:t>30/01/2017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96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32526" y="-6267"/>
            <a:ext cx="3444052" cy="2443137"/>
            <a:chOff x="4563535" y="-458058"/>
            <a:chExt cx="4448892" cy="3155950"/>
          </a:xfrm>
        </p:grpSpPr>
        <p:pic>
          <p:nvPicPr>
            <p:cNvPr id="13" name="Picture 12" descr="big-white-B.png"/>
            <p:cNvPicPr>
              <a:picLocks noChangeAspect="1"/>
            </p:cNvPicPr>
            <p:nvPr/>
          </p:nvPicPr>
          <p:blipFill rotWithShape="1">
            <a:blip r:embed="rId2" cstate="email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3535" y="-458058"/>
              <a:ext cx="3167964" cy="3155950"/>
            </a:xfrm>
            <a:prstGeom prst="rect">
              <a:avLst/>
            </a:prstGeom>
          </p:spPr>
        </p:pic>
        <p:pic>
          <p:nvPicPr>
            <p:cNvPr id="14" name="Picture 13" descr="logo_white_stacked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9469" y="923154"/>
              <a:ext cx="2932958" cy="84300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6F86-4897-DF4E-8703-AE0CEBFAA79B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065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053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big-white-B.png"/>
          <p:cNvPicPr>
            <a:picLocks noChangeAspect="1"/>
          </p:cNvPicPr>
          <p:nvPr userDrawn="1"/>
        </p:nvPicPr>
        <p:blipFill rotWithShape="1">
          <a:blip r:embed="rId2" cstate="email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4581" y="613758"/>
            <a:ext cx="2769419" cy="4529742"/>
          </a:xfrm>
          <a:prstGeom prst="rect">
            <a:avLst/>
          </a:prstGeom>
        </p:spPr>
      </p:pic>
      <p:pic>
        <p:nvPicPr>
          <p:cNvPr id="16" name="Picture 15" descr="logo_white_stacked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21" y="287457"/>
            <a:ext cx="2270511" cy="652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0" y="2293574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906" y="3238986"/>
            <a:ext cx="5186761" cy="8504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801131"/>
            <a:ext cx="1349666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49AD2092-AAE0-4547-A3CE-8D4B8E385901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7" y="4799233"/>
            <a:ext cx="2190281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8350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agebackground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76"/>
            <a:ext cx="9148233" cy="514667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4233" y="2643076"/>
            <a:ext cx="9148233" cy="144066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68659" y="-3176"/>
            <a:ext cx="3533022" cy="2502918"/>
            <a:chOff x="77288" y="-3176"/>
            <a:chExt cx="4486247" cy="3178216"/>
          </a:xfrm>
        </p:grpSpPr>
        <p:pic>
          <p:nvPicPr>
            <p:cNvPr id="17" name="Picture 16" descr="big-blue-B.png"/>
            <p:cNvPicPr>
              <a:picLocks noChangeAspect="1"/>
            </p:cNvPicPr>
            <p:nvPr/>
          </p:nvPicPr>
          <p:blipFill rotWithShape="1">
            <a:blip r:embed="rId3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88" y="-3176"/>
              <a:ext cx="3205319" cy="317821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0577" y="1381212"/>
              <a:ext cx="2932958" cy="8430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782859"/>
            <a:ext cx="1349666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C5D4D6D9-FB38-1A4E-B0D2-608576C85B45}" type="datetime1">
              <a:rPr lang="en-GB" smtClean="0">
                <a:solidFill>
                  <a:srgbClr val="000000"/>
                </a:solidFill>
              </a:rPr>
              <a:pPr/>
              <a:t>30/01/2017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4677" y="4780961"/>
            <a:ext cx="16786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tx2"/>
                </a:solidFill>
              </a:defRPr>
            </a:lvl1pPr>
          </a:lstStyle>
          <a:p>
            <a:fld id="{8E8A4C40-1FD3-B245-AE86-E18962D131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901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39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Blue BG.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065605FA-C29A-2D44-B0FE-E52B91812C8D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4257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Blue BG.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3E53F409-AE0B-B644-9230-917DDB0CC811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192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FC71ACE-69C9-CB49-A8E4-9CF08917E836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0681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images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31093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C6D81DC4-00DA-204A-B78C-A0E52851D1FC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0840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+images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1179C213-7A0D-AC48-8204-EDB4C04C4F0F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4600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3AEBE78-1634-D746-AB73-EC882D4068AA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454151"/>
            <a:ext cx="4224867" cy="27791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2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8251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445000" cy="33295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797B758E-6CBF-D04E-93B7-4D4D54077AB4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graphicFrame>
        <p:nvGraphicFramePr>
          <p:cNvPr id="12" name="Chart 11"/>
          <p:cNvGraphicFramePr/>
          <p:nvPr userDrawn="1">
            <p:extLst>
              <p:ext uri="{D42A27DB-BD31-4B8C-83A1-F6EECF244321}">
                <p14:modId xmlns:p14="http://schemas.microsoft.com/office/powerpoint/2010/main" val="3177502737"/>
              </p:ext>
            </p:extLst>
          </p:nvPr>
        </p:nvGraphicFramePr>
        <p:xfrm>
          <a:off x="4948768" y="1200151"/>
          <a:ext cx="4061088" cy="3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23227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2017/1/30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7396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8505A-7C9F-4721-A2BA-E7C78517FFEA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 altLang="ja-JP" dirty="0">
                <a:solidFill>
                  <a:srgbClr val="000000"/>
                </a:solidFill>
              </a:rPr>
              <a:t>/10</a:t>
            </a:r>
          </a:p>
        </p:txBody>
      </p:sp>
    </p:spTree>
    <p:extLst>
      <p:ext uri="{BB962C8B-B14F-4D97-AF65-F5344CB8AC3E}">
        <p14:creationId xmlns:p14="http://schemas.microsoft.com/office/powerpoint/2010/main" val="3736738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232526" y="-6267"/>
            <a:ext cx="3444052" cy="2443137"/>
            <a:chOff x="4563535" y="-458058"/>
            <a:chExt cx="4448892" cy="3155950"/>
          </a:xfrm>
        </p:grpSpPr>
        <p:pic>
          <p:nvPicPr>
            <p:cNvPr id="13" name="Picture 12" descr="big-white-B.png"/>
            <p:cNvPicPr>
              <a:picLocks noChangeAspect="1"/>
            </p:cNvPicPr>
            <p:nvPr/>
          </p:nvPicPr>
          <p:blipFill rotWithShape="1">
            <a:blip r:embed="rId2" cstate="email">
              <a:alphaModFix amt="1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3535" y="-458058"/>
              <a:ext cx="3167964" cy="3155950"/>
            </a:xfrm>
            <a:prstGeom prst="rect">
              <a:avLst/>
            </a:prstGeom>
          </p:spPr>
        </p:pic>
        <p:pic>
          <p:nvPicPr>
            <p:cNvPr id="14" name="Picture 13" descr="logo_white_stacked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9469" y="923154"/>
              <a:ext cx="2932958" cy="84300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46F86-4897-DF4E-8703-AE0CEBFAA79B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73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053" y="0"/>
            <a:ext cx="9144000" cy="5143500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5" name="Picture 14" descr="big-white-B.png"/>
          <p:cNvPicPr>
            <a:picLocks noChangeAspect="1"/>
          </p:cNvPicPr>
          <p:nvPr userDrawn="1"/>
        </p:nvPicPr>
        <p:blipFill rotWithShape="1">
          <a:blip r:embed="rId2" cstate="email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4581" y="613758"/>
            <a:ext cx="2769419" cy="4529742"/>
          </a:xfrm>
          <a:prstGeom prst="rect">
            <a:avLst/>
          </a:prstGeom>
        </p:spPr>
      </p:pic>
      <p:pic>
        <p:nvPicPr>
          <p:cNvPr id="16" name="Picture 15" descr="logo_white_stacked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21" y="287457"/>
            <a:ext cx="2270511" cy="652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2530" y="2293574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906" y="3238986"/>
            <a:ext cx="5186761" cy="8504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801131"/>
            <a:ext cx="1349666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49AD2092-AAE0-4547-A3CE-8D4B8E385901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7" y="4799233"/>
            <a:ext cx="2190281" cy="273844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/>
            </a:lvl1pPr>
          </a:lstStyle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1367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agebackground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76"/>
            <a:ext cx="9148233" cy="5146676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-4233" y="2643076"/>
            <a:ext cx="9148233" cy="1440661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68659" y="-3176"/>
            <a:ext cx="3533022" cy="2502918"/>
            <a:chOff x="77288" y="-3176"/>
            <a:chExt cx="4486247" cy="3178216"/>
          </a:xfrm>
        </p:grpSpPr>
        <p:pic>
          <p:nvPicPr>
            <p:cNvPr id="17" name="Picture 16" descr="big-blue-B.png"/>
            <p:cNvPicPr>
              <a:picLocks noChangeAspect="1"/>
            </p:cNvPicPr>
            <p:nvPr/>
          </p:nvPicPr>
          <p:blipFill rotWithShape="1">
            <a:blip r:embed="rId3" cstate="email">
              <a:alphaModFix amt="3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88" y="-3176"/>
              <a:ext cx="3205319" cy="317821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30577" y="1381212"/>
              <a:ext cx="2932958" cy="8430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98504" y="2728895"/>
            <a:ext cx="6970614" cy="870641"/>
          </a:xfrm>
        </p:spPr>
        <p:txBody>
          <a:bodyPr anchor="t">
            <a:norm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1814" y="3654909"/>
            <a:ext cx="6967304" cy="447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66066" y="4782859"/>
            <a:ext cx="1349666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C5D4D6D9-FB38-1A4E-B0D2-608576C85B45}" type="datetime1">
              <a:rPr lang="en-GB" smtClean="0">
                <a:solidFill>
                  <a:srgbClr val="000000"/>
                </a:solidFill>
              </a:rPr>
              <a:pPr/>
              <a:t>30/01/2017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74677" y="4780961"/>
            <a:ext cx="1678601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9118" y="178689"/>
            <a:ext cx="746614" cy="273844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chemeClr val="tx2"/>
                </a:solidFill>
              </a:defRPr>
            </a:lvl1pPr>
          </a:lstStyle>
          <a:p>
            <a:fld id="{8E8A4C40-1FD3-B245-AE86-E18962D131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631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2017/1/30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7192F14-DF7D-714C-BB38-2B6E42734604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5845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Blue BG.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1263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065605FA-C29A-2D44-B0FE-E52B91812C8D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59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Blue BG.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3E53F409-AE0B-B644-9230-917DDB0CC811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3736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FC71ACE-69C9-CB49-A8E4-9CF08917E836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8229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8905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images- 1 row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31093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C6D81DC4-00DA-204A-B78C-A0E52851D1FC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1081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+images- 2 rows of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1179C213-7A0D-AC48-8204-EDB4C04C4F0F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2870201"/>
            <a:ext cx="4927600" cy="1492249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rgbClr val="0A54A0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5782733" y="1200150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5782733" y="2885018"/>
            <a:ext cx="3115733" cy="149224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2702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A3AEBE78-1634-D746-AB73-EC882D4068AA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454151"/>
            <a:ext cx="4224867" cy="2779182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tx2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tx2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2034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+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722568"/>
            <a:ext cx="9144000" cy="4018765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371"/>
            <a:ext cx="9144000" cy="720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0"/>
            <a:ext cx="1203196" cy="7257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445000" cy="3329516"/>
          </a:xfrm>
        </p:spPr>
        <p:txBody>
          <a:bodyPr/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2pPr>
            <a:lvl3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3pPr>
            <a:lvl4pPr marL="271463" indent="-271463">
              <a:buSzPct val="60000"/>
              <a:buFont typeface="Wingdings" charset="2"/>
              <a:buChar char="§"/>
              <a:defRPr sz="1700">
                <a:solidFill>
                  <a:schemeClr val="bg1"/>
                </a:solidFill>
              </a:defRPr>
            </a:lvl4pPr>
            <a:lvl5pPr marL="271463" indent="-271463">
              <a:buSzPct val="60000"/>
              <a:buFont typeface="Wingdings" charset="2"/>
              <a:buChar char="§"/>
              <a:defRPr sz="1700">
                <a:solidFill>
                  <a:srgbClr val="0A54A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92969" y="4801131"/>
            <a:ext cx="1416886" cy="273844"/>
          </a:xfrm>
        </p:spPr>
        <p:txBody>
          <a:bodyPr/>
          <a:lstStyle/>
          <a:p>
            <a:fld id="{797B758E-6CBF-D04E-93B7-4D4D54077AB4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62998" y="4801131"/>
            <a:ext cx="2191338" cy="27384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5115" y="186953"/>
            <a:ext cx="55473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A54A0"/>
                </a:solidFill>
              </a:defRPr>
            </a:lvl1pPr>
          </a:lstStyle>
          <a:p>
            <a:fld id="{8E8A4C40-1FD3-B245-AE86-E18962D131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322733" y="10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0A54A0"/>
              </a:solidFill>
            </a:endParaRPr>
          </a:p>
        </p:txBody>
      </p:sp>
      <p:graphicFrame>
        <p:nvGraphicFramePr>
          <p:cNvPr id="12" name="Chart 11"/>
          <p:cNvGraphicFramePr/>
          <p:nvPr userDrawn="1">
            <p:extLst>
              <p:ext uri="{D42A27DB-BD31-4B8C-83A1-F6EECF244321}">
                <p14:modId xmlns:p14="http://schemas.microsoft.com/office/powerpoint/2010/main" val="2370641220"/>
              </p:ext>
            </p:extLst>
          </p:nvPr>
        </p:nvGraphicFramePr>
        <p:xfrm>
          <a:off x="4948768" y="1200151"/>
          <a:ext cx="4061088" cy="3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0466034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2017/1/30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4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E7D9E-8C7E-4C02-94F0-0B592071910B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6AA4-56DA-44B3-834B-E8A731C134A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0800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45E7-AD0C-48C7-B019-6DE6FF244166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8930-8733-4ECC-BD57-3CC524C843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6643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4E91-BA8C-4BE1-9730-03DA12698237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449B-E958-4658-9AED-EEC6718A43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55942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6EB51AE2-1589-43A9-9B64-B5C800DE55DD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4161C5E-A302-4C5E-AA37-A892001F1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1" r:id="rId1"/>
    <p:sldLayoutId id="2147484215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2053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8E796B3-76FF-4DD6-91DC-98493EE5EB54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9D7836EC-8D3A-4E9E-9F5C-95376367DEAB}" type="slidenum">
              <a:rPr lang="en-US" altLang="ja-JP" smtClean="0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077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1431"/>
            <a:ext cx="9144000" cy="48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35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A14B482-BBEF-4993-9F37-276F28C68DCD}" type="datetime1">
              <a:rPr lang="ja-JP" altLang="en-US"/>
              <a:pPr>
                <a:defRPr/>
              </a:pPr>
              <a:t>2017/1/30</a:t>
            </a:fld>
            <a:endParaRPr lang="en-US" altLang="ja-JP" dirty="0"/>
          </a:p>
        </p:txBody>
      </p:sp>
      <p:sp>
        <p:nvSpPr>
          <p:cNvPr id="1635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635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30957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49C2A07-3156-47DB-91E6-A102146C3EC7}" type="slidenum">
              <a:rPr lang="en-US" altLang="ja-JP" smtClean="0"/>
              <a:pPr>
                <a:defRPr/>
              </a:pPr>
              <a:t>‹#›</a:t>
            </a:fld>
            <a:endParaRPr lang="ja-JP" altLang="en-US" dirty="0"/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6135330" y="4893469"/>
            <a:ext cx="2940409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Internal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3" r:id="rId1"/>
    <p:sldLayoutId id="214748416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/>
              <a:pPr>
                <a:defRPr/>
              </a:pPr>
              <a:t>2017/1/30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67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5125" name="Picture 9" descr="i-PRO_smartHD_logo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39291"/>
            <a:ext cx="9144000" cy="5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51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D40A92-C534-43C8-BD0F-85081E9AB131}" type="datetime1">
              <a:rPr lang="ja-JP" altLang="en-US"/>
              <a:pPr>
                <a:defRPr/>
              </a:pPr>
              <a:t>2017/1/30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374581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18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767A3A-E64C-4A63-879D-8DF454474C73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423068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Tentative</a:t>
            </a: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6103938" y="4893469"/>
            <a:ext cx="2971800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69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731990"/>
            <a:ext cx="9144000" cy="420646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logo_white.eps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12" y="4838172"/>
            <a:ext cx="2055929" cy="2002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794"/>
            <a:ext cx="9144000" cy="720197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email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4359"/>
            <a:ext cx="1156953" cy="726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2891"/>
            <a:ext cx="7674860" cy="525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2969" y="4801131"/>
            <a:ext cx="141688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CDF3B1-9C35-274C-AEA9-F8AADF82D271}" type="datetime1">
              <a:rPr lang="en-GB" smtClean="0"/>
              <a:pPr/>
              <a:t>30/01/2017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62998" y="4801131"/>
            <a:ext cx="219133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93667" y="229130"/>
            <a:ext cx="4161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ED32BD-2AB6-2D40-A7A5-FA318B8F471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92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  <p:sldLayoutId id="2147484214" r:id="rId12"/>
    <p:sldLayoutId id="214748424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2pPr>
      <a:lvl3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3pPr>
      <a:lvl4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4pPr>
      <a:lvl5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731990"/>
            <a:ext cx="9144000" cy="420646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logo_white.eps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12" y="4838172"/>
            <a:ext cx="2055929" cy="2002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794"/>
            <a:ext cx="9144000" cy="720197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email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4359"/>
            <a:ext cx="1156953" cy="726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2891"/>
            <a:ext cx="7674860" cy="525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2969" y="4801131"/>
            <a:ext cx="141688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CDF3B1-9C35-274C-AEA9-F8AADF82D271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62998" y="4801131"/>
            <a:ext cx="219133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93667" y="229130"/>
            <a:ext cx="4161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091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  <p:sldLayoutId id="2147484229" r:id="rId12"/>
    <p:sldLayoutId id="2147484230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2pPr>
      <a:lvl3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3pPr>
      <a:lvl4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4pPr>
      <a:lvl5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4731990"/>
            <a:ext cx="9144000" cy="420646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13" descr="logo_white.eps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12" y="4838172"/>
            <a:ext cx="2055929" cy="2002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-2794"/>
            <a:ext cx="9144000" cy="720197"/>
          </a:xfrm>
          <a:prstGeom prst="rect">
            <a:avLst/>
          </a:prstGeom>
          <a:solidFill>
            <a:srgbClr val="0A54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520" y="4359"/>
            <a:ext cx="1156953" cy="7269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2891"/>
            <a:ext cx="7674860" cy="525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92969" y="4801131"/>
            <a:ext cx="141688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ACDF3B1-9C35-274C-AEA9-F8AADF82D271}" type="datetime1">
              <a:rPr lang="en-GB" smtClean="0">
                <a:solidFill>
                  <a:prstClr val="white"/>
                </a:solidFill>
              </a:rPr>
              <a:pPr/>
              <a:t>30/01/2017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62998" y="4801131"/>
            <a:ext cx="219133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93667" y="229130"/>
            <a:ext cx="416188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ED32BD-2AB6-2D40-A7A5-FA318B8F471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05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2" r:id="rId1"/>
    <p:sldLayoutId id="2147484233" r:id="rId2"/>
    <p:sldLayoutId id="2147484234" r:id="rId3"/>
    <p:sldLayoutId id="2147484235" r:id="rId4"/>
    <p:sldLayoutId id="2147484236" r:id="rId5"/>
    <p:sldLayoutId id="2147484237" r:id="rId6"/>
    <p:sldLayoutId id="2147484238" r:id="rId7"/>
    <p:sldLayoutId id="2147484239" r:id="rId8"/>
    <p:sldLayoutId id="2147484240" r:id="rId9"/>
    <p:sldLayoutId id="2147484241" r:id="rId10"/>
    <p:sldLayoutId id="2147484242" r:id="rId11"/>
    <p:sldLayoutId id="214748424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2200" kern="1200">
          <a:solidFill>
            <a:schemeClr val="bg2"/>
          </a:solidFill>
          <a:latin typeface="+mn-lt"/>
          <a:ea typeface="+mn-ea"/>
          <a:cs typeface="+mn-cs"/>
        </a:defRPr>
      </a:lvl1pPr>
      <a:lvl2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2pPr>
      <a:lvl3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3pPr>
      <a:lvl4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4pPr>
      <a:lvl5pPr marL="355600" indent="-355600" algn="l" defTabSz="457200" rtl="0" eaLnBrk="1" latinLnBrk="0" hangingPunct="1">
        <a:spcBef>
          <a:spcPct val="20000"/>
        </a:spcBef>
        <a:buSzPct val="70000"/>
        <a:buFont typeface="Wingdings" charset="2"/>
        <a:buChar char="§"/>
        <a:defRPr sz="1700" kern="1200">
          <a:solidFill>
            <a:srgbClr val="0A54A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12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openxmlformats.org/officeDocument/2006/relationships/image" Target="../media/image28.png"/><Relationship Id="rId4" Type="http://schemas.openxmlformats.org/officeDocument/2006/relationships/image" Target="../media/image16.png"/><Relationship Id="rId9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8504" y="2247714"/>
            <a:ext cx="6970614" cy="720080"/>
          </a:xfrm>
        </p:spPr>
        <p:txBody>
          <a:bodyPr>
            <a:normAutofit/>
          </a:bodyPr>
          <a:lstStyle/>
          <a:p>
            <a:r>
              <a:rPr kumimoji="1" lang="en-US" altLang="ja-JP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V-SERIES IR-PTZ cameras</a:t>
            </a:r>
            <a:endParaRPr kumimoji="1" lang="ja-JP" altLang="en-US" sz="32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307045" y="2735760"/>
            <a:ext cx="72866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ja-JP" dirty="0" smtClean="0">
                <a:solidFill>
                  <a:prstClr val="white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WV-V6430L</a:t>
            </a:r>
            <a:endParaRPr lang="ja-JP" altLang="en-US" dirty="0">
              <a:cs typeface="Tahoma" panose="020B0604030504040204" pitchFamily="34" charset="0"/>
            </a:endParaRPr>
          </a:p>
        </p:txBody>
      </p:sp>
      <p:sp>
        <p:nvSpPr>
          <p:cNvPr id="13" name="サブタイトル 5"/>
          <p:cNvSpPr>
            <a:spLocks noGrp="1"/>
          </p:cNvSpPr>
          <p:nvPr>
            <p:ph type="subTitle" idx="1"/>
          </p:nvPr>
        </p:nvSpPr>
        <p:spPr>
          <a:xfrm>
            <a:off x="1301814" y="4097533"/>
            <a:ext cx="6967304" cy="447100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/>
              <a:t>Security Systems Business Division</a:t>
            </a:r>
            <a:endParaRPr lang="en-US" altLang="ja-JP" dirty="0">
              <a:latin typeface="Tahoma" pitchFamily="34" charset="0"/>
            </a:endParaRPr>
          </a:p>
          <a:p>
            <a:r>
              <a:rPr lang="en-US" altLang="ja-JP" dirty="0">
                <a:latin typeface="Tahoma" pitchFamily="34" charset="0"/>
              </a:rPr>
              <a:t>Panasonic System Networks Co., Ltd.</a:t>
            </a:r>
            <a:endParaRPr kumimoji="1" lang="ja-JP" altLang="en-US" dirty="0"/>
          </a:p>
        </p:txBody>
      </p:sp>
      <p:pic>
        <p:nvPicPr>
          <p:cNvPr id="14" name="Picture 3" descr="Y:\40-職能\セキュリティ\セキュリティ・サウンド広報宣伝\(10) Security\02_海外\Network_Products\V-SERIES\写真\WV-V6430L\640x480_png\WV-V6430L-bracket_D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292" y="494516"/>
            <a:ext cx="1138829" cy="215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29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Outdoor IR-PTZ Camera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>
                <a:solidFill>
                  <a:prstClr val="white"/>
                </a:solidFill>
              </a:rPr>
              <a:pPr/>
              <a:t>2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43508" y="761926"/>
            <a:ext cx="58326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0" lang="en-US" altLang="ja-JP" sz="1800" b="1" kern="0" dirty="0" smtClean="0">
                <a:effectLst/>
                <a:cs typeface="Tahoma" pitchFamily="34" charset="0"/>
              </a:rPr>
              <a:t> 2MP Full HD 30x WDR IR PTZ dome camera</a:t>
            </a:r>
            <a:endParaRPr kumimoji="0" lang="en-US" altLang="ja-JP" sz="1600" b="1" kern="0" dirty="0">
              <a:effectLst/>
              <a:cs typeface="Tahoma" pitchFamily="34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23528" y="1287368"/>
            <a:ext cx="3989618" cy="3157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lang="en-US" altLang="ja-JP" sz="1200" dirty="0">
                <a:effectLst/>
              </a:rPr>
              <a:t>E</a:t>
            </a:r>
            <a:r>
              <a:rPr lang="en-US" altLang="ja-JP" sz="1200" dirty="0" smtClean="0">
                <a:effectLst/>
              </a:rPr>
              <a:t>nables </a:t>
            </a:r>
            <a:r>
              <a:rPr lang="en-US" altLang="ja-JP" sz="1200" dirty="0">
                <a:effectLst/>
              </a:rPr>
              <a:t>zooming in on distant people and objects </a:t>
            </a:r>
            <a:r>
              <a:rPr lang="en-US" altLang="ja-JP" sz="1200" dirty="0" smtClean="0">
                <a:effectLst/>
              </a:rPr>
              <a:t>clearly with </a:t>
            </a:r>
            <a:r>
              <a:rPr lang="en-US" altLang="ja-JP" sz="1200" b="1" u="sng" dirty="0">
                <a:effectLst/>
              </a:rPr>
              <a:t>30x optical with extra zoom</a:t>
            </a:r>
            <a:r>
              <a:rPr lang="en-US" altLang="ja-JP" sz="1200" dirty="0" smtClean="0">
                <a:effectLst/>
              </a:rPr>
              <a:t>. </a:t>
            </a:r>
            <a:endParaRPr lang="en-US" altLang="ja-JP" sz="1200" dirty="0">
              <a:effectLst/>
            </a:endParaRP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Can reduce the network bandwidth and the recorder disk space by </a:t>
            </a:r>
            <a:r>
              <a:rPr kumimoji="0" lang="en-US" altLang="ja-JP" sz="1200" b="1" u="sng" dirty="0" smtClean="0">
                <a:effectLst/>
                <a:cs typeface="Tahoma" pitchFamily="34" charset="0"/>
                <a:sym typeface="Lucida Grande"/>
              </a:rPr>
              <a:t>H.265 compression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.</a:t>
            </a:r>
            <a:b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</a:b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These cameras can also deliver H.264 and MJPEG stream.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Enables 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easy and clear identification of moving objects, combining Full HD 1080p resolution and </a:t>
            </a:r>
            <a:r>
              <a:rPr kumimoji="0" lang="en-US" altLang="ja-JP" sz="1200" b="1" u="sng" dirty="0">
                <a:effectLst/>
                <a:cs typeface="Tahoma" pitchFamily="34" charset="0"/>
                <a:sym typeface="Lucida Grande"/>
              </a:rPr>
              <a:t>50/60fps high frame </a:t>
            </a:r>
            <a:r>
              <a:rPr kumimoji="0" lang="en-US" altLang="ja-JP" sz="1200" b="1" u="sng" dirty="0" smtClean="0">
                <a:effectLst/>
                <a:cs typeface="Tahoma" pitchFamily="34" charset="0"/>
                <a:sym typeface="Lucida Grande"/>
              </a:rPr>
              <a:t>rate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.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Be equipped 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with </a:t>
            </a:r>
            <a:r>
              <a:rPr kumimoji="0" lang="en-US" altLang="ja-JP" sz="1200" b="1" u="sng" dirty="0">
                <a:effectLst/>
                <a:cs typeface="Tahoma" pitchFamily="34" charset="0"/>
                <a:sym typeface="Lucida Grande"/>
              </a:rPr>
              <a:t>built-in long range IR LEDs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 which illuminate around 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150m (AC 24V). </a:t>
            </a:r>
            <a:endParaRPr kumimoji="0" lang="en-US" altLang="ja-JP" sz="1200" dirty="0">
              <a:effectLst/>
              <a:cs typeface="Tahoma" pitchFamily="34" charset="0"/>
              <a:sym typeface="Lucida Grande"/>
            </a:endParaRP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Be </a:t>
            </a:r>
            <a:r>
              <a:rPr kumimoji="0" lang="en-US" altLang="ja-JP" sz="1200" b="1" u="sng" dirty="0" smtClean="0">
                <a:effectLst/>
                <a:cs typeface="Tahoma" pitchFamily="34" charset="0"/>
                <a:sym typeface="Lucida Grande"/>
              </a:rPr>
              <a:t>IP66-rated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 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weather 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resistant.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Equipped 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with a </a:t>
            </a:r>
            <a:r>
              <a:rPr kumimoji="0" lang="en-US" altLang="ja-JP" sz="1200" b="1" u="sng" dirty="0" smtClean="0">
                <a:effectLst/>
                <a:cs typeface="Tahoma" pitchFamily="34" charset="0"/>
                <a:sym typeface="Lucida Grande"/>
              </a:rPr>
              <a:t>micro SD </a:t>
            </a:r>
            <a:r>
              <a:rPr kumimoji="0" lang="en-US" altLang="ja-JP" sz="1200" b="1" u="sng" dirty="0">
                <a:effectLst/>
                <a:cs typeface="Tahoma" pitchFamily="34" charset="0"/>
                <a:sym typeface="Lucida Grande"/>
              </a:rPr>
              <a:t>memory card slot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, </a:t>
            </a:r>
            <a:r>
              <a:rPr kumimoji="0" lang="en-US" altLang="ja-JP" sz="1200" dirty="0" smtClean="0">
                <a:effectLst/>
                <a:cs typeface="Tahoma" pitchFamily="34" charset="0"/>
                <a:sym typeface="Lucida Grande"/>
              </a:rPr>
              <a:t>WV-V6430L </a:t>
            </a:r>
            <a:r>
              <a:rPr kumimoji="0" lang="en-US" altLang="ja-JP" sz="1200" dirty="0">
                <a:effectLst/>
                <a:cs typeface="Tahoma" pitchFamily="34" charset="0"/>
                <a:sym typeface="Lucida Grande"/>
              </a:rPr>
              <a:t>camera stores recordings locally. It is supported up to 128GB. </a:t>
            </a:r>
          </a:p>
          <a:p>
            <a:pPr marL="171450" indent="-171450" algn="l">
              <a:spcBef>
                <a:spcPct val="10000"/>
              </a:spcBef>
              <a:buFont typeface="Arial" panose="020B0604020202020204" pitchFamily="34" charset="0"/>
              <a:buChar char="•"/>
            </a:pPr>
            <a:endParaRPr kumimoji="0" lang="en-US" altLang="ja-JP" sz="1200" dirty="0">
              <a:effectLst/>
              <a:cs typeface="Tahoma" pitchFamily="34" charset="0"/>
              <a:sym typeface="Lucida Grande"/>
            </a:endParaRPr>
          </a:p>
        </p:txBody>
      </p:sp>
      <p:sp>
        <p:nvSpPr>
          <p:cNvPr id="8" name="Rectangle 44"/>
          <p:cNvSpPr>
            <a:spLocks noChangeArrowheads="1"/>
          </p:cNvSpPr>
          <p:nvPr/>
        </p:nvSpPr>
        <p:spPr bwMode="auto">
          <a:xfrm>
            <a:off x="6120172" y="1131258"/>
            <a:ext cx="177234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ja-JP" sz="1050" dirty="0" smtClean="0">
                <a:effectLst/>
                <a:latin typeface="Tahoma" pitchFamily="34" charset="0"/>
                <a:cs typeface="Tahoma" pitchFamily="34" charset="0"/>
              </a:rPr>
              <a:t>WV-V6430L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en-US" altLang="ja-JP" sz="1050" dirty="0" smtClean="0">
                <a:effectLst/>
                <a:latin typeface="Tahoma" pitchFamily="34" charset="0"/>
                <a:cs typeface="Tahoma" pitchFamily="34" charset="0"/>
              </a:rPr>
              <a:t>(1080p, 50/60fps, IR-LED)</a:t>
            </a:r>
            <a:endParaRPr kumimoji="0" lang="en-US" altLang="ja-JP" sz="1050" dirty="0"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9" name="Picture 3" descr="Y:\40-職能\セキュリティ\セキュリティ・サウンド広報宣伝\(10) Security\02_海外\Network_Products\V-SERIES\写真\WV-V6430L\640x480_png\WV-V6430L-bracket_D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2124"/>
            <a:ext cx="1138829" cy="215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6749818\Desktop\D-pro\1026Dpro屋外撮影\DPRo_1024\150_638_O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2" r="7107"/>
          <a:stretch/>
        </p:blipFill>
        <p:spPr bwMode="auto">
          <a:xfrm>
            <a:off x="4408490" y="2676773"/>
            <a:ext cx="3130436" cy="152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5089980" y="4213126"/>
            <a:ext cx="177234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ja-JP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900" dirty="0" smtClean="0">
                <a:effectLst/>
                <a:latin typeface="Tahoma" pitchFamily="34" charset="0"/>
                <a:cs typeface="Tahoma" pitchFamily="34" charset="0"/>
              </a:rPr>
              <a:t>IR-LED: ON, 150m</a:t>
            </a:r>
            <a:endParaRPr kumimoji="0" lang="en-US" altLang="ja-JP" sz="900" dirty="0">
              <a:effectLst/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4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System configuration diagram with Panasonic recorder</a:t>
            </a:r>
            <a:endParaRPr kumimoji="1" lang="ja-JP" altLang="en-US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971600" y="1176114"/>
            <a:ext cx="2950790" cy="2283399"/>
          </a:xfrm>
          <a:prstGeom prst="roundRect">
            <a:avLst>
              <a:gd name="adj" fmla="val 7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5436096" y="1176114"/>
            <a:ext cx="2733869" cy="2243721"/>
          </a:xfrm>
          <a:prstGeom prst="roundRect">
            <a:avLst>
              <a:gd name="adj" fmla="val 46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" name="Text Box 534"/>
          <p:cNvSpPr txBox="1">
            <a:spLocks noChangeAspect="1" noChangeArrowheads="1"/>
          </p:cNvSpPr>
          <p:nvPr/>
        </p:nvSpPr>
        <p:spPr bwMode="auto">
          <a:xfrm>
            <a:off x="1079613" y="1141231"/>
            <a:ext cx="259075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200" b="1" dirty="0" smtClean="0">
                <a:effectLst/>
                <a:latin typeface="+mj-lt"/>
                <a:ea typeface="HGPｺﾞｼｯｸE" pitchFamily="50" charset="-128"/>
              </a:rPr>
              <a:t>Site-A</a:t>
            </a:r>
            <a:endParaRPr lang="en-US" altLang="ja-JP" sz="1200" b="1" dirty="0">
              <a:effectLst/>
              <a:latin typeface="+mj-lt"/>
              <a:ea typeface="HGPｺﾞｼｯｸE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2401276" y="3563851"/>
            <a:ext cx="45719" cy="268039"/>
            <a:chOff x="5673012" y="2020213"/>
            <a:chExt cx="158621" cy="929953"/>
          </a:xfrm>
        </p:grpSpPr>
        <p:sp>
          <p:nvSpPr>
            <p:cNvPr id="9" name="円/楕円 8"/>
            <p:cNvSpPr/>
            <p:nvPr/>
          </p:nvSpPr>
          <p:spPr>
            <a:xfrm>
              <a:off x="5673012" y="2020213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0" name="円/楕円 9"/>
            <p:cNvSpPr/>
            <p:nvPr/>
          </p:nvSpPr>
          <p:spPr>
            <a:xfrm>
              <a:off x="5673012" y="2405879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1" name="円/楕円 10"/>
            <p:cNvSpPr/>
            <p:nvPr/>
          </p:nvSpPr>
          <p:spPr>
            <a:xfrm>
              <a:off x="5673012" y="2791545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</p:grpSp>
      <p:pic>
        <p:nvPicPr>
          <p:cNvPr id="12" name="図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220" y="1987131"/>
            <a:ext cx="2174681" cy="990209"/>
          </a:xfrm>
          <a:prstGeom prst="rect">
            <a:avLst/>
          </a:prstGeom>
        </p:spPr>
      </p:pic>
      <p:sp>
        <p:nvSpPr>
          <p:cNvPr id="13" name="Text Box 534"/>
          <p:cNvSpPr txBox="1">
            <a:spLocks noChangeAspect="1" noChangeArrowheads="1"/>
          </p:cNvSpPr>
          <p:nvPr/>
        </p:nvSpPr>
        <p:spPr bwMode="auto">
          <a:xfrm>
            <a:off x="6148264" y="1227901"/>
            <a:ext cx="1309532" cy="30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400" b="1" dirty="0" smtClean="0">
                <a:effectLst/>
                <a:latin typeface="+mj-lt"/>
                <a:ea typeface="HGPｺﾞｼｯｸE" pitchFamily="50" charset="-128"/>
              </a:rPr>
              <a:t>HQ</a:t>
            </a:r>
            <a:endParaRPr lang="en-US" altLang="ja-JP" sz="1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6" name="フリーフォーム 15"/>
          <p:cNvSpPr/>
          <p:nvPr/>
        </p:nvSpPr>
        <p:spPr>
          <a:xfrm>
            <a:off x="2489265" y="1694275"/>
            <a:ext cx="4335173" cy="274194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21" name="Text Box 534"/>
          <p:cNvSpPr txBox="1">
            <a:spLocks noChangeAspect="1" noChangeArrowheads="1"/>
          </p:cNvSpPr>
          <p:nvPr/>
        </p:nvSpPr>
        <p:spPr bwMode="auto">
          <a:xfrm>
            <a:off x="6080612" y="2847609"/>
            <a:ext cx="1587732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+mj-ea"/>
              </a:rPr>
              <a:t>Management Software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+mj-ea"/>
              </a:rPr>
              <a:t>WV-ASM300 series</a:t>
            </a:r>
          </a:p>
        </p:txBody>
      </p:sp>
      <p:pic>
        <p:nvPicPr>
          <p:cNvPr id="22" name="Picture 2" descr="C:\Users\3930041\Documents\GomPlayer\Capture\vlc-record-2014-12-02-12h53m52s-rtsp___192.168.0.150_MediaInput_h264-(4画PTZ_AP).mp4_0000504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8889" y="2104800"/>
            <a:ext cx="528281" cy="38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17334" r="19061" b="21500"/>
          <a:stretch>
            <a:fillRect/>
          </a:stretch>
        </p:blipFill>
        <p:spPr bwMode="auto">
          <a:xfrm>
            <a:off x="1108206" y="1538236"/>
            <a:ext cx="474183" cy="31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534"/>
          <p:cNvSpPr txBox="1">
            <a:spLocks noChangeAspect="1" noChangeArrowheads="1"/>
          </p:cNvSpPr>
          <p:nvPr/>
        </p:nvSpPr>
        <p:spPr bwMode="auto">
          <a:xfrm>
            <a:off x="2723733" y="2620559"/>
            <a:ext cx="1198657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WJ-ND400/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NV300/NV200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4495" y="1591776"/>
            <a:ext cx="275588" cy="23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1" descr="C:\Users\3930041\Desktop\WV-SFN631L_D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3761" y="1597450"/>
            <a:ext cx="240010" cy="2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-102"/>
          <a:stretch>
            <a:fillRect/>
          </a:stretch>
        </p:blipFill>
        <p:spPr bwMode="auto">
          <a:xfrm>
            <a:off x="1285335" y="1740448"/>
            <a:ext cx="379020" cy="3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0" descr="WJ-ND400 standar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327" y="2285557"/>
            <a:ext cx="1002597" cy="34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3930041\Desktop\WV-V1330L1_hood_D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28" y="2482154"/>
            <a:ext cx="432317" cy="280331"/>
          </a:xfrm>
          <a:prstGeom prst="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" descr="C:\Users\3930041\Desktop\WV-V2530L1_F_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457" y="2721584"/>
            <a:ext cx="289864" cy="29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" descr="Y:\40-職能\セキュリティ\セキュリティ・サウンド広報宣伝\(10) Security\03_国内_海外共通\WV-SPW311AL\写真\640x480_png\WV-SPW311AL_D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95" y="1825050"/>
            <a:ext cx="419172" cy="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Y:\40-職能\セキュリティ\セキュリティ・サウンド広報宣伝\(10) Security\02_海外\Network_Products\WV-SW598\写真\WV-SW598\640x480_png\WV-SW598_F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997" y="1617341"/>
            <a:ext cx="289543" cy="45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角丸四角形 70"/>
          <p:cNvSpPr/>
          <p:nvPr/>
        </p:nvSpPr>
        <p:spPr>
          <a:xfrm>
            <a:off x="1079612" y="1474022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2" name="Text Box 534"/>
          <p:cNvSpPr txBox="1">
            <a:spLocks noChangeAspect="1" noChangeArrowheads="1"/>
          </p:cNvSpPr>
          <p:nvPr/>
        </p:nvSpPr>
        <p:spPr bwMode="auto">
          <a:xfrm>
            <a:off x="1153519" y="1280021"/>
            <a:ext cx="1256022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i-PRO camera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73" name="角丸四角形 72"/>
          <p:cNvSpPr/>
          <p:nvPr/>
        </p:nvSpPr>
        <p:spPr>
          <a:xfrm>
            <a:off x="1079612" y="2399457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4" name="Text Box 534"/>
          <p:cNvSpPr txBox="1">
            <a:spLocks noChangeAspect="1" noChangeArrowheads="1"/>
          </p:cNvSpPr>
          <p:nvPr/>
        </p:nvSpPr>
        <p:spPr bwMode="auto">
          <a:xfrm>
            <a:off x="1367644" y="3001497"/>
            <a:ext cx="910350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V-SERIESE</a:t>
            </a:r>
            <a:endParaRPr lang="en-US" altLang="ja-JP" sz="10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75" name="直線矢印コネクタ 74"/>
          <p:cNvCxnSpPr/>
          <p:nvPr/>
        </p:nvCxnSpPr>
        <p:spPr>
          <a:xfrm>
            <a:off x="2498818" y="2042624"/>
            <a:ext cx="391066" cy="0"/>
          </a:xfrm>
          <a:prstGeom prst="straightConnector1">
            <a:avLst/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Text Box 534"/>
          <p:cNvSpPr txBox="1">
            <a:spLocks noChangeAspect="1" noChangeArrowheads="1"/>
          </p:cNvSpPr>
          <p:nvPr/>
        </p:nvSpPr>
        <p:spPr bwMode="auto">
          <a:xfrm>
            <a:off x="2546104" y="1857604"/>
            <a:ext cx="333708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5717" rIns="0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4098" name="Picture 2" descr="C:\Users\3930041\Desktop\WJ-NV300_D_L_PA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143" y="1979675"/>
            <a:ext cx="821835" cy="25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 Box 534"/>
          <p:cNvSpPr txBox="1">
            <a:spLocks noChangeAspect="1" noChangeArrowheads="1"/>
          </p:cNvSpPr>
          <p:nvPr/>
        </p:nvSpPr>
        <p:spPr bwMode="auto">
          <a:xfrm>
            <a:off x="1665802" y="2051683"/>
            <a:ext cx="325573" cy="40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effectLst/>
                <a:latin typeface="+mj-lt"/>
                <a:ea typeface="HGPｺﾞｼｯｸE" pitchFamily="50" charset="-128"/>
              </a:rPr>
              <a:t>+</a:t>
            </a:r>
            <a:endParaRPr lang="en-US" altLang="ja-JP" sz="2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1" name="フリーフォーム 80"/>
          <p:cNvSpPr/>
          <p:nvPr/>
        </p:nvSpPr>
        <p:spPr>
          <a:xfrm flipV="1">
            <a:off x="3887923" y="1694426"/>
            <a:ext cx="400371" cy="400056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82" name="Text Box 534"/>
          <p:cNvSpPr txBox="1">
            <a:spLocks noChangeAspect="1" noChangeArrowheads="1"/>
          </p:cNvSpPr>
          <p:nvPr/>
        </p:nvSpPr>
        <p:spPr bwMode="auto">
          <a:xfrm>
            <a:off x="3922390" y="2051683"/>
            <a:ext cx="806213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3" name="Text Box 534"/>
          <p:cNvSpPr txBox="1">
            <a:spLocks noChangeAspect="1" noChangeArrowheads="1"/>
          </p:cNvSpPr>
          <p:nvPr/>
        </p:nvSpPr>
        <p:spPr bwMode="auto">
          <a:xfrm>
            <a:off x="3055565" y="1511623"/>
            <a:ext cx="576063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84" name="直線コネクタ 104"/>
          <p:cNvCxnSpPr/>
          <p:nvPr/>
        </p:nvCxnSpPr>
        <p:spPr>
          <a:xfrm>
            <a:off x="3922390" y="2721584"/>
            <a:ext cx="151370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 Box 534"/>
          <p:cNvSpPr txBox="1">
            <a:spLocks noChangeAspect="1" noChangeArrowheads="1"/>
          </p:cNvSpPr>
          <p:nvPr/>
        </p:nvSpPr>
        <p:spPr bwMode="auto">
          <a:xfrm>
            <a:off x="704109" y="3975906"/>
            <a:ext cx="4130569" cy="50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*The system supports only H.264 stream of V-SERIES cameras.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</a:t>
            </a: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Not every functions of i-PRO camera are supported by V-SEREISE cameras.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*V-SERIES cameras can connect to WV-ASM300 only via recorder.</a:t>
            </a:r>
            <a:endParaRPr lang="en-US" altLang="ja-JP" sz="9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22" name="Text Box 534"/>
          <p:cNvSpPr txBox="1">
            <a:spLocks noChangeAspect="1" noChangeArrowheads="1"/>
          </p:cNvSpPr>
          <p:nvPr/>
        </p:nvSpPr>
        <p:spPr bwMode="auto">
          <a:xfrm>
            <a:off x="5811645" y="1507369"/>
            <a:ext cx="881035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79" name="直線矢印コネクタ 78"/>
          <p:cNvCxnSpPr/>
          <p:nvPr/>
        </p:nvCxnSpPr>
        <p:spPr>
          <a:xfrm>
            <a:off x="2498818" y="2518564"/>
            <a:ext cx="391066" cy="0"/>
          </a:xfrm>
          <a:prstGeom prst="straightConnector1">
            <a:avLst/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Text Box 534"/>
          <p:cNvSpPr txBox="1">
            <a:spLocks noChangeAspect="1" noChangeArrowheads="1"/>
          </p:cNvSpPr>
          <p:nvPr/>
        </p:nvSpPr>
        <p:spPr bwMode="auto">
          <a:xfrm>
            <a:off x="2546104" y="2333544"/>
            <a:ext cx="333708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5717" rIns="0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err="1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104" name="直線矢印コネクタ 103"/>
          <p:cNvCxnSpPr/>
          <p:nvPr/>
        </p:nvCxnSpPr>
        <p:spPr>
          <a:xfrm>
            <a:off x="3897228" y="2454041"/>
            <a:ext cx="1718888" cy="0"/>
          </a:xfrm>
          <a:prstGeom prst="straightConnector1">
            <a:avLst/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5" name="Text Box 534"/>
          <p:cNvSpPr txBox="1">
            <a:spLocks noChangeAspect="1" noChangeArrowheads="1"/>
          </p:cNvSpPr>
          <p:nvPr/>
        </p:nvSpPr>
        <p:spPr bwMode="auto">
          <a:xfrm>
            <a:off x="4258694" y="2417536"/>
            <a:ext cx="961378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5717" rIns="0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263641" y="3235791"/>
            <a:ext cx="1944763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700" dirty="0">
                <a:effectLst/>
              </a:rPr>
              <a:t>*</a:t>
            </a:r>
            <a:r>
              <a:rPr lang="en-US" altLang="ja-JP" sz="700" dirty="0">
                <a:effectLst/>
              </a:rPr>
              <a:t>WV-ASM300 will be released on Feb, 2017.</a:t>
            </a:r>
            <a:endParaRPr lang="ja-JP" altLang="en-US" sz="700" dirty="0"/>
          </a:p>
        </p:txBody>
      </p:sp>
      <p:pic>
        <p:nvPicPr>
          <p:cNvPr id="47" name="Picture 2" descr="Y:\40-職能\セキュリティ\セキュリティ・サウンド広報宣伝\(10) Security\02_海外\Network_Products\V-SERIES\写真\WV-V6430L\640x480_png\WV-V6430L_F_L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001" y="2457948"/>
            <a:ext cx="317139" cy="54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65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197" y="1933525"/>
            <a:ext cx="1193805" cy="7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System </a:t>
            </a:r>
            <a:r>
              <a:rPr kumimoji="1" lang="en-US" altLang="ja-JP" sz="20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configulation</a:t>
            </a:r>
            <a:r>
              <a:rPr kumimoji="1" lang="en-US" altLang="ja-JP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diagram with Video Insight</a:t>
            </a:r>
            <a:endParaRPr kumimoji="1" lang="ja-JP" altLang="en-US" sz="20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719572" y="1050034"/>
            <a:ext cx="2950790" cy="1055589"/>
          </a:xfrm>
          <a:prstGeom prst="roundRect">
            <a:avLst>
              <a:gd name="adj" fmla="val 7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5184068" y="1034529"/>
            <a:ext cx="2733869" cy="2653345"/>
          </a:xfrm>
          <a:prstGeom prst="roundRect">
            <a:avLst>
              <a:gd name="adj" fmla="val 46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" name="Text Box 534"/>
          <p:cNvSpPr txBox="1">
            <a:spLocks noChangeAspect="1" noChangeArrowheads="1"/>
          </p:cNvSpPr>
          <p:nvPr/>
        </p:nvSpPr>
        <p:spPr bwMode="auto">
          <a:xfrm>
            <a:off x="827585" y="1015150"/>
            <a:ext cx="259075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200" b="1" dirty="0" smtClean="0">
                <a:effectLst/>
                <a:latin typeface="+mj-lt"/>
                <a:ea typeface="HGPｺﾞｼｯｸE" pitchFamily="50" charset="-128"/>
              </a:rPr>
              <a:t>Site-A</a:t>
            </a:r>
            <a:endParaRPr lang="en-US" altLang="ja-JP" sz="1200" b="1" dirty="0">
              <a:effectLst/>
              <a:latin typeface="+mj-lt"/>
              <a:ea typeface="HGPｺﾞｼｯｸE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2207499" y="3419835"/>
            <a:ext cx="45719" cy="268039"/>
            <a:chOff x="5673012" y="2020213"/>
            <a:chExt cx="158621" cy="929953"/>
          </a:xfrm>
        </p:grpSpPr>
        <p:sp>
          <p:nvSpPr>
            <p:cNvPr id="9" name="円/楕円 8"/>
            <p:cNvSpPr/>
            <p:nvPr/>
          </p:nvSpPr>
          <p:spPr>
            <a:xfrm>
              <a:off x="5673012" y="2020213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0" name="円/楕円 9"/>
            <p:cNvSpPr/>
            <p:nvPr/>
          </p:nvSpPr>
          <p:spPr>
            <a:xfrm>
              <a:off x="5673012" y="2405879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  <p:sp>
          <p:nvSpPr>
            <p:cNvPr id="11" name="円/楕円 10"/>
            <p:cNvSpPr/>
            <p:nvPr/>
          </p:nvSpPr>
          <p:spPr>
            <a:xfrm>
              <a:off x="5673012" y="2791545"/>
              <a:ext cx="158621" cy="1586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 dirty="0">
                <a:latin typeface="+mj-lt"/>
              </a:endParaRPr>
            </a:p>
          </p:txBody>
        </p:sp>
      </p:grpSp>
      <p:sp>
        <p:nvSpPr>
          <p:cNvPr id="13" name="Text Box 534"/>
          <p:cNvSpPr txBox="1">
            <a:spLocks noChangeAspect="1" noChangeArrowheads="1"/>
          </p:cNvSpPr>
          <p:nvPr/>
        </p:nvSpPr>
        <p:spPr bwMode="auto">
          <a:xfrm>
            <a:off x="5896236" y="1063892"/>
            <a:ext cx="1309532" cy="30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400" b="1" dirty="0" smtClean="0">
                <a:effectLst/>
                <a:latin typeface="+mj-lt"/>
                <a:ea typeface="HGPｺﾞｼｯｸE" pitchFamily="50" charset="-128"/>
              </a:rPr>
              <a:t>HQ</a:t>
            </a:r>
            <a:endParaRPr lang="en-US" altLang="ja-JP" sz="1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6" name="フリーフォーム 15"/>
          <p:cNvSpPr/>
          <p:nvPr/>
        </p:nvSpPr>
        <p:spPr>
          <a:xfrm>
            <a:off x="3461364" y="1712211"/>
            <a:ext cx="2538769" cy="274194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21" name="Text Box 534"/>
          <p:cNvSpPr txBox="1">
            <a:spLocks noChangeAspect="1" noChangeArrowheads="1"/>
          </p:cNvSpPr>
          <p:nvPr/>
        </p:nvSpPr>
        <p:spPr bwMode="auto">
          <a:xfrm>
            <a:off x="5632620" y="3081597"/>
            <a:ext cx="1836764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+mj-ea"/>
              </a:rPr>
              <a:t>Video Management Server</a:t>
            </a: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17334" r="19061" b="21500"/>
          <a:stretch>
            <a:fillRect/>
          </a:stretch>
        </p:blipFill>
        <p:spPr bwMode="auto">
          <a:xfrm>
            <a:off x="856178" y="1412155"/>
            <a:ext cx="474183" cy="31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2467" y="1465695"/>
            <a:ext cx="275588" cy="23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1" descr="C:\Users\3930041\Desktop\WV-SFN631L_D_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733" y="1471369"/>
            <a:ext cx="240010" cy="2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-102"/>
          <a:stretch>
            <a:fillRect/>
          </a:stretch>
        </p:blipFill>
        <p:spPr bwMode="auto">
          <a:xfrm>
            <a:off x="1033307" y="1614367"/>
            <a:ext cx="379020" cy="3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 descr="Y:\40-職能\セキュリティ\セキュリティ・サウンド広報宣伝\(10) Security\03_国内_海外共通\WV-SPW311AL\写真\640x480_png\WV-SPW311AL_D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467" y="1698969"/>
            <a:ext cx="419172" cy="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Y:\40-職能\セキュリティ\セキュリティ・サウンド広報宣伝\(10) Security\02_海外\Network_Products\WV-SW598\写真\WV-SW598\640x480_png\WV-SW598_F_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969" y="1491260"/>
            <a:ext cx="289543" cy="45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角丸四角形 70"/>
          <p:cNvSpPr/>
          <p:nvPr/>
        </p:nvSpPr>
        <p:spPr>
          <a:xfrm>
            <a:off x="827584" y="1347941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72" name="Text Box 534"/>
          <p:cNvSpPr txBox="1">
            <a:spLocks noChangeAspect="1" noChangeArrowheads="1"/>
          </p:cNvSpPr>
          <p:nvPr/>
        </p:nvSpPr>
        <p:spPr bwMode="auto">
          <a:xfrm>
            <a:off x="901491" y="1153940"/>
            <a:ext cx="1256022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i-PRO camera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73" name="角丸四角形 72"/>
          <p:cNvSpPr/>
          <p:nvPr/>
        </p:nvSpPr>
        <p:spPr>
          <a:xfrm>
            <a:off x="2503136" y="1347924"/>
            <a:ext cx="891716" cy="644254"/>
          </a:xfrm>
          <a:prstGeom prst="roundRect">
            <a:avLst>
              <a:gd name="adj" fmla="val 7022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4" name="Text Box 534"/>
          <p:cNvSpPr txBox="1">
            <a:spLocks noChangeAspect="1" noChangeArrowheads="1"/>
          </p:cNvSpPr>
          <p:nvPr/>
        </p:nvSpPr>
        <p:spPr bwMode="auto">
          <a:xfrm>
            <a:off x="2489265" y="1153940"/>
            <a:ext cx="910350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V-SERIESE</a:t>
            </a:r>
            <a:endParaRPr lang="en-US" altLang="ja-JP" sz="10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0" name="Text Box 534"/>
          <p:cNvSpPr txBox="1">
            <a:spLocks noChangeAspect="1" noChangeArrowheads="1"/>
          </p:cNvSpPr>
          <p:nvPr/>
        </p:nvSpPr>
        <p:spPr bwMode="auto">
          <a:xfrm>
            <a:off x="2201233" y="1457551"/>
            <a:ext cx="325573" cy="40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effectLst/>
                <a:latin typeface="+mj-lt"/>
                <a:ea typeface="HGPｺﾞｼｯｸE" pitchFamily="50" charset="-128"/>
              </a:rPr>
              <a:t>+</a:t>
            </a:r>
            <a:endParaRPr lang="en-US" altLang="ja-JP" sz="2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3" name="Text Box 534"/>
          <p:cNvSpPr txBox="1">
            <a:spLocks noChangeAspect="1" noChangeArrowheads="1"/>
          </p:cNvSpPr>
          <p:nvPr/>
        </p:nvSpPr>
        <p:spPr bwMode="auto">
          <a:xfrm>
            <a:off x="3419872" y="1522672"/>
            <a:ext cx="756084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cxnSp>
        <p:nvCxnSpPr>
          <p:cNvPr id="84" name="直線コネクタ 104"/>
          <p:cNvCxnSpPr/>
          <p:nvPr/>
        </p:nvCxnSpPr>
        <p:spPr>
          <a:xfrm>
            <a:off x="3676628" y="1465695"/>
            <a:ext cx="151370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フリーフォーム 111"/>
          <p:cNvSpPr/>
          <p:nvPr/>
        </p:nvSpPr>
        <p:spPr>
          <a:xfrm flipV="1">
            <a:off x="3461364" y="2672624"/>
            <a:ext cx="2538770" cy="210501"/>
          </a:xfrm>
          <a:custGeom>
            <a:avLst/>
            <a:gdLst>
              <a:gd name="connsiteX0" fmla="*/ 0 w 765110"/>
              <a:gd name="connsiteY0" fmla="*/ 0 h 233266"/>
              <a:gd name="connsiteX1" fmla="*/ 755780 w 765110"/>
              <a:gd name="connsiteY1" fmla="*/ 0 h 233266"/>
              <a:gd name="connsiteX2" fmla="*/ 765110 w 765110"/>
              <a:gd name="connsiteY2" fmla="*/ 233266 h 233266"/>
              <a:gd name="connsiteX0" fmla="*/ 0 w 765110"/>
              <a:gd name="connsiteY0" fmla="*/ 0 h 338636"/>
              <a:gd name="connsiteX1" fmla="*/ 755780 w 765110"/>
              <a:gd name="connsiteY1" fmla="*/ 0 h 338636"/>
              <a:gd name="connsiteX2" fmla="*/ 765110 w 765110"/>
              <a:gd name="connsiteY2" fmla="*/ 338636 h 338636"/>
              <a:gd name="connsiteX0" fmla="*/ 0 w 758305"/>
              <a:gd name="connsiteY0" fmla="*/ 0 h 430835"/>
              <a:gd name="connsiteX1" fmla="*/ 755780 w 758305"/>
              <a:gd name="connsiteY1" fmla="*/ 0 h 430835"/>
              <a:gd name="connsiteX2" fmla="*/ 758305 w 758305"/>
              <a:gd name="connsiteY2" fmla="*/ 430835 h 43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8305" h="430835">
                <a:moveTo>
                  <a:pt x="0" y="0"/>
                </a:moveTo>
                <a:lnTo>
                  <a:pt x="755780" y="0"/>
                </a:lnTo>
                <a:cubicBezTo>
                  <a:pt x="758890" y="77755"/>
                  <a:pt x="755195" y="353080"/>
                  <a:pt x="758305" y="430835"/>
                </a:cubicBezTo>
              </a:path>
            </a:pathLst>
          </a:cu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cxnSp>
        <p:nvCxnSpPr>
          <p:cNvPr id="113" name="直線コネクタ 104"/>
          <p:cNvCxnSpPr/>
          <p:nvPr/>
        </p:nvCxnSpPr>
        <p:spPr>
          <a:xfrm>
            <a:off x="3676628" y="2660893"/>
            <a:ext cx="151370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 Box 534"/>
          <p:cNvSpPr txBox="1">
            <a:spLocks noChangeAspect="1" noChangeArrowheads="1"/>
          </p:cNvSpPr>
          <p:nvPr/>
        </p:nvSpPr>
        <p:spPr bwMode="auto">
          <a:xfrm>
            <a:off x="647564" y="4011910"/>
            <a:ext cx="4130569" cy="36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ja-JP" sz="900" dirty="0">
                <a:solidFill>
                  <a:srgbClr val="FF0000"/>
                </a:solidFill>
                <a:effectLst/>
                <a:ea typeface="HGPｺﾞｼｯｸE" pitchFamily="50" charset="-128"/>
              </a:rPr>
              <a:t>*The system supports only H.264 stream of V-SERIES cameras.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*Not every functions of i-PRO camera are supported by V-SEREISE cameras.</a:t>
            </a:r>
            <a:endParaRPr lang="en-US" altLang="ja-JP" sz="9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22" name="Text Box 534"/>
          <p:cNvSpPr txBox="1">
            <a:spLocks noChangeAspect="1" noChangeArrowheads="1"/>
          </p:cNvSpPr>
          <p:nvPr/>
        </p:nvSpPr>
        <p:spPr bwMode="auto">
          <a:xfrm>
            <a:off x="6340869" y="2495683"/>
            <a:ext cx="881035" cy="40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playback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85" name="角丸四角形 84"/>
          <p:cNvSpPr/>
          <p:nvPr/>
        </p:nvSpPr>
        <p:spPr>
          <a:xfrm>
            <a:off x="725838" y="2208624"/>
            <a:ext cx="2950790" cy="1055589"/>
          </a:xfrm>
          <a:prstGeom prst="roundRect">
            <a:avLst>
              <a:gd name="adj" fmla="val 7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104" name="Text Box 534"/>
          <p:cNvSpPr txBox="1">
            <a:spLocks noChangeAspect="1" noChangeArrowheads="1"/>
          </p:cNvSpPr>
          <p:nvPr/>
        </p:nvSpPr>
        <p:spPr bwMode="auto">
          <a:xfrm>
            <a:off x="833851" y="2173740"/>
            <a:ext cx="259075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200" b="1" dirty="0" smtClean="0">
                <a:effectLst/>
                <a:latin typeface="+mj-lt"/>
                <a:ea typeface="HGPｺﾞｼｯｸE" pitchFamily="50" charset="-128"/>
              </a:rPr>
              <a:t>Site-B</a:t>
            </a:r>
            <a:endParaRPr lang="en-US" altLang="ja-JP" sz="1200" b="1" dirty="0"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10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17334" r="19061" b="21500"/>
          <a:stretch>
            <a:fillRect/>
          </a:stretch>
        </p:blipFill>
        <p:spPr bwMode="auto">
          <a:xfrm>
            <a:off x="862444" y="2570745"/>
            <a:ext cx="474183" cy="31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8733" y="2624285"/>
            <a:ext cx="275588" cy="23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51" descr="C:\Users\3930041\Desktop\WV-SFN631L_D_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7999" y="2629959"/>
            <a:ext cx="240010" cy="2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-102"/>
          <a:stretch>
            <a:fillRect/>
          </a:stretch>
        </p:blipFill>
        <p:spPr bwMode="auto">
          <a:xfrm>
            <a:off x="1039573" y="2772957"/>
            <a:ext cx="379020" cy="3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3" descr="Y:\40-職能\セキュリティ\セキュリティ・サウンド広報宣伝\(10) Security\03_国内_海外共通\WV-SPW311AL\写真\640x480_png\WV-SPW311AL_D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33" y="2857559"/>
            <a:ext cx="419172" cy="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4" descr="Y:\40-職能\セキュリティ\セキュリティ・サウンド広報宣伝\(10) Security\02_海外\Network_Products\WV-SW598\写真\WV-SW598\640x480_png\WV-SW598_F_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235" y="2649850"/>
            <a:ext cx="289543" cy="45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" name="角丸四角形 128"/>
          <p:cNvSpPr/>
          <p:nvPr/>
        </p:nvSpPr>
        <p:spPr>
          <a:xfrm>
            <a:off x="833850" y="2506531"/>
            <a:ext cx="1409653" cy="644254"/>
          </a:xfrm>
          <a:prstGeom prst="roundRect">
            <a:avLst>
              <a:gd name="adj" fmla="val 7022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latin typeface="+mj-lt"/>
            </a:endParaRPr>
          </a:p>
        </p:txBody>
      </p:sp>
      <p:sp>
        <p:nvSpPr>
          <p:cNvPr id="130" name="Text Box 534"/>
          <p:cNvSpPr txBox="1">
            <a:spLocks noChangeAspect="1" noChangeArrowheads="1"/>
          </p:cNvSpPr>
          <p:nvPr/>
        </p:nvSpPr>
        <p:spPr bwMode="auto">
          <a:xfrm>
            <a:off x="907757" y="2312530"/>
            <a:ext cx="1256022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effectLst/>
                <a:latin typeface="+mj-lt"/>
                <a:ea typeface="HGPｺﾞｼｯｸE" pitchFamily="50" charset="-128"/>
              </a:rPr>
              <a:t>i-PRO camera</a:t>
            </a:r>
            <a:endParaRPr lang="en-US" altLang="ja-JP" sz="1000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31" name="角丸四角形 130"/>
          <p:cNvSpPr/>
          <p:nvPr/>
        </p:nvSpPr>
        <p:spPr>
          <a:xfrm>
            <a:off x="2509402" y="2506514"/>
            <a:ext cx="891716" cy="644254"/>
          </a:xfrm>
          <a:prstGeom prst="roundRect">
            <a:avLst>
              <a:gd name="adj" fmla="val 7022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2" name="Text Box 534"/>
          <p:cNvSpPr txBox="1">
            <a:spLocks noChangeAspect="1" noChangeArrowheads="1"/>
          </p:cNvSpPr>
          <p:nvPr/>
        </p:nvSpPr>
        <p:spPr bwMode="auto">
          <a:xfrm>
            <a:off x="2495531" y="2312530"/>
            <a:ext cx="910350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rgbClr val="FF0000"/>
                </a:solidFill>
                <a:effectLst/>
                <a:latin typeface="+mj-lt"/>
                <a:ea typeface="HGPｺﾞｼｯｸE" pitchFamily="50" charset="-128"/>
              </a:rPr>
              <a:t>V-SERIESE</a:t>
            </a:r>
            <a:endParaRPr lang="en-US" altLang="ja-JP" sz="1000" dirty="0">
              <a:solidFill>
                <a:srgbClr val="FF0000"/>
              </a:solidFill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33" name="Text Box 534"/>
          <p:cNvSpPr txBox="1">
            <a:spLocks noChangeAspect="1" noChangeArrowheads="1"/>
          </p:cNvSpPr>
          <p:nvPr/>
        </p:nvSpPr>
        <p:spPr bwMode="auto">
          <a:xfrm>
            <a:off x="2207499" y="2616141"/>
            <a:ext cx="325573" cy="40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18288" rIns="91434" bIns="18288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effectLst/>
                <a:latin typeface="+mj-lt"/>
                <a:ea typeface="HGPｺﾞｼｯｸE" pitchFamily="50" charset="-128"/>
              </a:rPr>
              <a:t>+</a:t>
            </a:r>
            <a:endParaRPr lang="en-US" altLang="ja-JP" sz="2400" b="1" dirty="0">
              <a:effectLst/>
              <a:latin typeface="+mj-lt"/>
              <a:ea typeface="HGPｺﾞｼｯｸE" pitchFamily="50" charset="-128"/>
            </a:endParaRPr>
          </a:p>
        </p:txBody>
      </p:sp>
      <p:sp>
        <p:nvSpPr>
          <p:cNvPr id="134" name="Text Box 534"/>
          <p:cNvSpPr txBox="1">
            <a:spLocks noChangeAspect="1" noChangeArrowheads="1"/>
          </p:cNvSpPr>
          <p:nvPr/>
        </p:nvSpPr>
        <p:spPr bwMode="auto">
          <a:xfrm>
            <a:off x="3426138" y="2681262"/>
            <a:ext cx="756084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Live, Rec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135" name="Picture 2" descr="http://www.video-insight.com/files/Public_View_TV_Monitor_e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70" y="1582332"/>
            <a:ext cx="1367316" cy="94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カギ線コネクタ 13"/>
          <p:cNvCxnSpPr>
            <a:stCxn id="136" idx="2"/>
            <a:endCxn id="135" idx="2"/>
          </p:cNvCxnSpPr>
          <p:nvPr/>
        </p:nvCxnSpPr>
        <p:spPr>
          <a:xfrm rot="5400000" flipH="1" flipV="1">
            <a:off x="6695003" y="2170422"/>
            <a:ext cx="80458" cy="794591"/>
          </a:xfrm>
          <a:prstGeom prst="bentConnector3">
            <a:avLst>
              <a:gd name="adj1" fmla="val -110492"/>
            </a:avLst>
          </a:prstGeom>
          <a:noFill/>
          <a:ln>
            <a:solidFill>
              <a:srgbClr val="FF66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6" name="Text Box 534"/>
          <p:cNvSpPr txBox="1">
            <a:spLocks noChangeAspect="1" noChangeArrowheads="1"/>
          </p:cNvSpPr>
          <p:nvPr/>
        </p:nvSpPr>
        <p:spPr bwMode="auto">
          <a:xfrm>
            <a:off x="6193878" y="2361732"/>
            <a:ext cx="288117" cy="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kumimoji="1" sz="4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kumimoji="1" sz="3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kumimoji="1" sz="3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5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000" dirty="0" smtClean="0">
                <a:solidFill>
                  <a:schemeClr val="tx2"/>
                </a:solidFill>
                <a:effectLst/>
                <a:latin typeface="+mj-lt"/>
                <a:ea typeface="HGPｺﾞｼｯｸE" pitchFamily="50" charset="-128"/>
              </a:rPr>
              <a:t>   </a:t>
            </a:r>
            <a:endParaRPr lang="en-US" altLang="ja-JP" sz="1000" dirty="0">
              <a:solidFill>
                <a:schemeClr val="tx2"/>
              </a:solidFill>
              <a:effectLst/>
              <a:latin typeface="+mj-lt"/>
              <a:ea typeface="HGPｺﾞｼｯｸE" pitchFamily="50" charset="-128"/>
            </a:endParaRPr>
          </a:p>
        </p:txBody>
      </p:sp>
      <p:pic>
        <p:nvPicPr>
          <p:cNvPr id="137" name="Picture 2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4" b="33093"/>
          <a:stretch/>
        </p:blipFill>
        <p:spPr bwMode="auto">
          <a:xfrm>
            <a:off x="6663776" y="1347614"/>
            <a:ext cx="1254161" cy="20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" descr="C:\Users\3930041\Desktop\WV-V1330L1_hood_D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809" y="2594951"/>
            <a:ext cx="432317" cy="280331"/>
          </a:xfrm>
          <a:prstGeom prst="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 descr="C:\Users\3930041\Desktop\WV-V2530L1_F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57" y="2834381"/>
            <a:ext cx="289864" cy="29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Y:\40-職能\セキュリティ\セキュリティ・サウンド広報宣伝\(10) Security\02_海外\Network_Products\V-SERIES\写真\WV-V6430L\640x480_png\WV-V6430L_F_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717" y="2562305"/>
            <a:ext cx="317139" cy="54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3930041\Desktop\WV-V1330L1_hood_D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781" y="1430621"/>
            <a:ext cx="432317" cy="280331"/>
          </a:xfrm>
          <a:prstGeom prst="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C:\Users\3930041\Desktop\WV-V2530L1_F_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329" y="1670051"/>
            <a:ext cx="289864" cy="29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Y:\40-職能\セキュリティ\セキュリティ・サウンド広報宣伝\(10) Security\02_海外\Network_Products\V-SERIES\写真\WV-V6430L\640x480_png\WV-V6430L_F_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689" y="1397975"/>
            <a:ext cx="317139" cy="54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15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b="1" kern="0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Specifications</a:t>
            </a: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A4C40-1FD3-B245-AE86-E18962D1310A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422716"/>
              </p:ext>
            </p:extLst>
          </p:nvPr>
        </p:nvGraphicFramePr>
        <p:xfrm>
          <a:off x="1439652" y="801936"/>
          <a:ext cx="6696744" cy="371361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00136"/>
                <a:gridCol w="728156"/>
                <a:gridCol w="4068452"/>
              </a:tblGrid>
              <a:tr h="219188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5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WV-V6430</a:t>
                      </a:r>
                      <a:endParaRPr kumimoji="1" lang="ja-JP" alt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HGPｺﾞｼｯｸE" pitchFamily="50" charset="-128"/>
                        <a:cs typeface="Tahoma" panose="020B0604030504040204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</a:tr>
              <a:tr h="68653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Outdoor PTZ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Image sensor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1 / 2.8  type MOS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video resolution (pixel)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1920 x 1080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frame rate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50/60 fps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 / Night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Yes (ICR)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Minimum Illumination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0.004 lx (F1.6, Maximum shutter: 1/1s, Gain: 100)*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0.13 lx (F1.6, Maximum shutter: 1/30s, Gain: 100)</a:t>
                      </a: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　</a:t>
                      </a:r>
                      <a:endParaRPr kumimoji="1" lang="en-US" altLang="ja-JP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B/W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0 lx</a:t>
                      </a: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(F1.6, Maximum </a:t>
                      </a:r>
                      <a:r>
                        <a:rPr kumimoji="1" lang="ja-JP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ｓ</a:t>
                      </a:r>
                      <a:r>
                        <a:rPr kumimoji="1" lang="en-US" altLang="ja-JP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hutter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: 1/30 s, Gain: 100, when the IR LED is lit)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0.0002 lx (F1.6, Maximum shutter: 1/1s, Gain: 100)*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  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0.005   lx (F1.6, Maximum shutter: 1/30s, Gain: 100)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4590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Built –in IR LED irradiation distance</a:t>
                      </a: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AC24V : Approx. 150m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590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Focal </a:t>
                      </a: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Length</a:t>
                      </a: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nl-NL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4.5 - 135mm (30x Optical zoom)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 memory card slot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1slot  (Micro SD)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0788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Ambient Operating Temperature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-30°C ~ +55°C 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490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Dimension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algn="ctr"/>
                      <a:r>
                        <a:rPr kumimoji="1" lang="pt-BR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Φ 186</a:t>
                      </a:r>
                      <a:r>
                        <a:rPr kumimoji="1" lang="en-US" altLang="ja-JP" sz="9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x 310 (mm)</a:t>
                      </a: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Area selling products as of Dec 2016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 (North America, Russia, Latin America, Asia, Middle </a:t>
                      </a:r>
                      <a:r>
                        <a:rPr kumimoji="1" lang="en-US" altLang="ja-JP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East)</a:t>
                      </a:r>
                      <a:endParaRPr kumimoji="1" lang="ja-JP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Russia, Latin America, Asia, </a:t>
                      </a: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Middle </a:t>
                      </a: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East</a:t>
                      </a:r>
                      <a:endParaRPr kumimoji="1" lang="ja-JP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45720" marR="45720" marT="18288" marB="18288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3930041\AppData\Local\Temp\_AZTMP21_\i-PRO_Extreme_logo_White\i-PRO_Extreme_logo_Whit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455" y="216530"/>
            <a:ext cx="1006460" cy="25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Y:\40-職能\セキュリティ\セキュリティ・サウンド広報宣伝\(10) Security\02_海外\Network_Products\V-SERIES\写真\WV-V6430L\640x480_png\WV-V6430L_F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085" y="1059582"/>
            <a:ext cx="360040" cy="6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8028384" y="3039802"/>
            <a:ext cx="110959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>
                <a:effectLst/>
              </a:rPr>
              <a:t>* Converted value</a:t>
            </a:r>
          </a:p>
        </p:txBody>
      </p:sp>
    </p:spTree>
    <p:extLst>
      <p:ext uri="{BB962C8B-B14F-4D97-AF65-F5344CB8AC3E}">
        <p14:creationId xmlns:p14="http://schemas.microsoft.com/office/powerpoint/2010/main" val="31341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デザインの設定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blic テンプレート">
  <a:themeElements>
    <a:clrScheme name="ネオン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ternal onl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3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BE0E3">
            <a:alpha val="36078"/>
          </a:srgbClr>
        </a:solidFill>
        <a:ln>
          <a:solidFill>
            <a:srgbClr val="0000FF"/>
          </a:solidFill>
        </a:ln>
      </a:spPr>
      <a:bodyPr rtlCol="0" anchor="ctr"/>
      <a:lstStyle>
        <a:defPPr algn="ctr">
          <a:defRPr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Tentative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Panasonic Business 1">
      <a:dk1>
        <a:srgbClr val="0A54A0"/>
      </a:dk1>
      <a:lt1>
        <a:sysClr val="window" lastClr="FFFFFF"/>
      </a:lt1>
      <a:dk2>
        <a:srgbClr val="000000"/>
      </a:dk2>
      <a:lt2>
        <a:srgbClr val="176AB7"/>
      </a:lt2>
      <a:accent1>
        <a:srgbClr val="14A6DB"/>
      </a:accent1>
      <a:accent2>
        <a:srgbClr val="D90066"/>
      </a:accent2>
      <a:accent3>
        <a:srgbClr val="ED9908"/>
      </a:accent3>
      <a:accent4>
        <a:srgbClr val="B8D108"/>
      </a:accent4>
      <a:accent5>
        <a:srgbClr val="118FBA"/>
      </a:accent5>
      <a:accent6>
        <a:srgbClr val="C50F24"/>
      </a:accent6>
      <a:hlink>
        <a:srgbClr val="0D6A77"/>
      </a:hlink>
      <a:folHlink>
        <a:srgbClr val="471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sz="1000"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1_Office Theme">
  <a:themeElements>
    <a:clrScheme name="Panasonic Business 1">
      <a:dk1>
        <a:srgbClr val="0A54A0"/>
      </a:dk1>
      <a:lt1>
        <a:sysClr val="window" lastClr="FFFFFF"/>
      </a:lt1>
      <a:dk2>
        <a:srgbClr val="000000"/>
      </a:dk2>
      <a:lt2>
        <a:srgbClr val="176AB7"/>
      </a:lt2>
      <a:accent1>
        <a:srgbClr val="14A6DB"/>
      </a:accent1>
      <a:accent2>
        <a:srgbClr val="D90066"/>
      </a:accent2>
      <a:accent3>
        <a:srgbClr val="ED9908"/>
      </a:accent3>
      <a:accent4>
        <a:srgbClr val="B8D108"/>
      </a:accent4>
      <a:accent5>
        <a:srgbClr val="118FBA"/>
      </a:accent5>
      <a:accent6>
        <a:srgbClr val="C50F24"/>
      </a:accent6>
      <a:hlink>
        <a:srgbClr val="0D6A77"/>
      </a:hlink>
      <a:folHlink>
        <a:srgbClr val="471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sz="1000"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2_Office Theme">
  <a:themeElements>
    <a:clrScheme name="Panasonic Business 1">
      <a:dk1>
        <a:srgbClr val="0A54A0"/>
      </a:dk1>
      <a:lt1>
        <a:sysClr val="window" lastClr="FFFFFF"/>
      </a:lt1>
      <a:dk2>
        <a:srgbClr val="000000"/>
      </a:dk2>
      <a:lt2>
        <a:srgbClr val="176AB7"/>
      </a:lt2>
      <a:accent1>
        <a:srgbClr val="14A6DB"/>
      </a:accent1>
      <a:accent2>
        <a:srgbClr val="D90066"/>
      </a:accent2>
      <a:accent3>
        <a:srgbClr val="ED9908"/>
      </a:accent3>
      <a:accent4>
        <a:srgbClr val="B8D108"/>
      </a:accent4>
      <a:accent5>
        <a:srgbClr val="118FBA"/>
      </a:accent5>
      <a:accent6>
        <a:srgbClr val="C50F24"/>
      </a:accent6>
      <a:hlink>
        <a:srgbClr val="0D6A77"/>
      </a:hlink>
      <a:folHlink>
        <a:srgbClr val="471A4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kumimoji="1" sz="1000">
            <a:effectLst/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425</Words>
  <Application>Microsoft Office PowerPoint</Application>
  <PresentationFormat>画面に合わせる (16:9)</PresentationFormat>
  <Paragraphs>96</Paragraphs>
  <Slides>5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8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デザインの設定</vt:lpstr>
      <vt:lpstr>Public テンプレート</vt:lpstr>
      <vt:lpstr>Internal only テンプレート</vt:lpstr>
      <vt:lpstr>Preliminary テンプレート</vt:lpstr>
      <vt:lpstr>Tentative テンプレート</vt:lpstr>
      <vt:lpstr>Office Theme</vt:lpstr>
      <vt:lpstr>1_Office Theme</vt:lpstr>
      <vt:lpstr>2_Office Theme</vt:lpstr>
      <vt:lpstr>V-SERIES IR-PTZ cameras</vt:lpstr>
      <vt:lpstr>Outdoor IR-PTZ Camera</vt:lpstr>
      <vt:lpstr>Sample System configuration diagram with Panasonic recorder</vt:lpstr>
      <vt:lpstr>Sample System configulation diagram with Video Insight</vt:lpstr>
      <vt:lpstr>Specifications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2017-01-30T04:56:03Z</dcterms:modified>
</cp:coreProperties>
</file>