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7.xml" ContentType="application/vnd.openxmlformats-officedocument.theme+xml"/>
  <Override PartName="/ppt/charts/chart2.xml" ContentType="application/vnd.openxmlformats-officedocument.drawingml.char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8.xml" ContentType="application/vnd.openxmlformats-officedocument.theme+xml"/>
  <Override PartName="/ppt/charts/chart3.xml" ContentType="application/vnd.openxmlformats-officedocument.drawingml.char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0" r:id="rId2"/>
    <p:sldMasterId id="2147483652" r:id="rId3"/>
    <p:sldMasterId id="2147483687" r:id="rId4"/>
    <p:sldMasterId id="2147483699" r:id="rId5"/>
    <p:sldMasterId id="2147484202" r:id="rId6"/>
    <p:sldMasterId id="2147484217" r:id="rId7"/>
    <p:sldMasterId id="2147484231" r:id="rId8"/>
  </p:sldMasterIdLst>
  <p:notesMasterIdLst>
    <p:notesMasterId r:id="rId15"/>
  </p:notesMasterIdLst>
  <p:handoutMasterIdLst>
    <p:handoutMasterId r:id="rId16"/>
  </p:handoutMasterIdLst>
  <p:sldIdLst>
    <p:sldId id="1570" r:id="rId9"/>
    <p:sldId id="1582" r:id="rId10"/>
    <p:sldId id="1584" r:id="rId11"/>
    <p:sldId id="1585" r:id="rId12"/>
    <p:sldId id="1580" r:id="rId13"/>
    <p:sldId id="1586" r:id="rId14"/>
  </p:sldIdLst>
  <p:sldSz cx="9144000" cy="5143500" type="screen16x9"/>
  <p:notesSz cx="6807200" cy="9939338"/>
  <p:custDataLst>
    <p:tags r:id="rId17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FF"/>
    <a:srgbClr val="EAEAEA"/>
    <a:srgbClr val="CCCCFF"/>
    <a:srgbClr val="66FFFF"/>
    <a:srgbClr val="CCFF99"/>
    <a:srgbClr val="FFCCFF"/>
    <a:srgbClr val="FFFFCC"/>
    <a:srgbClr val="008000"/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スタイル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2838BEF-8BB2-4498-84A7-C5851F593DF1}" styleName="中間スタイル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6491" autoAdjust="0"/>
  </p:normalViewPr>
  <p:slideViewPr>
    <p:cSldViewPr snapToObjects="1">
      <p:cViewPr>
        <p:scale>
          <a:sx n="110" d="100"/>
          <a:sy n="110" d="100"/>
        </p:scale>
        <p:origin x="-366" y="-126"/>
      </p:cViewPr>
      <p:guideLst>
        <p:guide orient="horz" pos="713"/>
        <p:guide orient="horz" pos="1769"/>
        <p:guide orient="horz" pos="2486"/>
        <p:guide orient="horz" pos="224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Objects="1">
      <p:cViewPr varScale="1">
        <p:scale>
          <a:sx n="76" d="100"/>
          <a:sy n="76" d="100"/>
        </p:scale>
        <p:origin x="-3288" y="-108"/>
      </p:cViewPr>
      <p:guideLst>
        <p:guide orient="horz" pos="3131"/>
        <p:guide pos="214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overlay val="0"/>
      <c:txPr>
        <a:bodyPr/>
        <a:lstStyle/>
        <a:p>
          <a:pPr>
            <a:defRPr lang="ja-JP" sz="1400">
              <a:solidFill>
                <a:schemeClr val="bg1"/>
              </a:solidFill>
            </a:defRPr>
          </a:pPr>
          <a:endParaRPr lang="ja-JP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overlay val="0"/>
      <c:txPr>
        <a:bodyPr/>
        <a:lstStyle/>
        <a:p>
          <a:pPr>
            <a:defRPr lang="ja-JP" sz="1400">
              <a:solidFill>
                <a:schemeClr val="bg1"/>
              </a:solidFill>
            </a:defRPr>
          </a:pPr>
          <a:endParaRPr lang="ja-JP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overlay val="0"/>
      <c:txPr>
        <a:bodyPr/>
        <a:lstStyle/>
        <a:p>
          <a:pPr>
            <a:defRPr lang="ja-JP" sz="1400">
              <a:solidFill>
                <a:schemeClr val="bg1"/>
              </a:solidFill>
            </a:defRPr>
          </a:pPr>
          <a:endParaRPr lang="ja-JP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9533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 defTabSz="913792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146" y="2"/>
            <a:ext cx="2949532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defTabSz="913792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41370"/>
            <a:ext cx="2949533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 defTabSz="913792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146" y="9441370"/>
            <a:ext cx="2949532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 defTabSz="913792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9533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t" anchorCtr="0" compatLnSpc="1">
            <a:prstTxWarp prst="textNoShape">
              <a:avLst/>
            </a:prstTxWarp>
          </a:bodyPr>
          <a:lstStyle>
            <a:lvl1pPr algn="l" defTabSz="922991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146" y="2"/>
            <a:ext cx="2949532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t" anchorCtr="0" compatLnSpc="1">
            <a:prstTxWarp prst="textNoShape">
              <a:avLst/>
            </a:prstTxWarp>
          </a:bodyPr>
          <a:lstStyle>
            <a:lvl1pPr algn="r" defTabSz="922991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2940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961" y="4720686"/>
            <a:ext cx="5447280" cy="447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41370"/>
            <a:ext cx="2949533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b" anchorCtr="0" compatLnSpc="1">
            <a:prstTxWarp prst="textNoShape">
              <a:avLst/>
            </a:prstTxWarp>
          </a:bodyPr>
          <a:lstStyle>
            <a:lvl1pPr algn="l" defTabSz="922991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146" y="9441370"/>
            <a:ext cx="2949532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b" anchorCtr="0" compatLnSpc="1">
            <a:prstTxWarp prst="textNoShape">
              <a:avLst/>
            </a:prstTxWarp>
          </a:bodyPr>
          <a:lstStyle>
            <a:lvl1pPr algn="r" defTabSz="922991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摂氏→華氏　</a:t>
            </a:r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F=(9/5)*C + 32</a:t>
            </a:r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華氏→摂氏　</a:t>
            </a:r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C=(5/9)*(F-32)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849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288kmph=  </a:t>
            </a:r>
            <a:r>
              <a:rPr kumimoji="1" lang="ja-JP" altLang="en-US" dirty="0" smtClean="0"/>
              <a:t>カトリーナ：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280 km/h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charset="-128"/>
              <a:cs typeface="+mn-cs"/>
            </a:endParaRPr>
          </a:p>
          <a:p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伊勢湾台風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=270km/h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00214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9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9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00158-8151-4CA2-B3CF-B8710B436402}" type="datetime1">
              <a:rPr lang="ja-JP" altLang="en-US"/>
              <a:pPr>
                <a:defRPr/>
              </a:pPr>
              <a:t>2017/12/6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91A5-C822-44B8-A334-37AA90B5F30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0118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232526" y="-6267"/>
            <a:ext cx="3444052" cy="2443137"/>
            <a:chOff x="4563535" y="-458058"/>
            <a:chExt cx="4448892" cy="3155950"/>
          </a:xfrm>
        </p:grpSpPr>
        <p:pic>
          <p:nvPicPr>
            <p:cNvPr id="13" name="Picture 12" descr="big-white-B.png"/>
            <p:cNvPicPr>
              <a:picLocks noChangeAspect="1"/>
            </p:cNvPicPr>
            <p:nvPr/>
          </p:nvPicPr>
          <p:blipFill rotWithShape="1">
            <a:blip r:embed="rId2" cstate="email">
              <a:alphaModFix am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63535" y="-458058"/>
              <a:ext cx="3167964" cy="3155950"/>
            </a:xfrm>
            <a:prstGeom prst="rect">
              <a:avLst/>
            </a:prstGeom>
          </p:spPr>
        </p:pic>
        <p:pic>
          <p:nvPicPr>
            <p:cNvPr id="14" name="Picture 13" descr="logo_white_stacked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9469" y="923154"/>
              <a:ext cx="2932958" cy="84300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6F86-4897-DF4E-8703-AE0CEBFAA79B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32BD-2AB6-2D40-A7A5-FA318B8F47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028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053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big-white-B.png"/>
          <p:cNvPicPr>
            <a:picLocks noChangeAspect="1"/>
          </p:cNvPicPr>
          <p:nvPr userDrawn="1"/>
        </p:nvPicPr>
        <p:blipFill rotWithShape="1">
          <a:blip r:embed="rId2" cstate="email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4581" y="613758"/>
            <a:ext cx="2769419" cy="4529742"/>
          </a:xfrm>
          <a:prstGeom prst="rect">
            <a:avLst/>
          </a:prstGeom>
        </p:spPr>
      </p:pic>
      <p:pic>
        <p:nvPicPr>
          <p:cNvPr id="16" name="Picture 15" descr="logo_white_stacked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21" y="287457"/>
            <a:ext cx="2270511" cy="652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2530" y="2293574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906" y="3238986"/>
            <a:ext cx="5186761" cy="8504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801131"/>
            <a:ext cx="1349666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49AD2092-AAE0-4547-A3CE-8D4B8E385901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7" y="4799233"/>
            <a:ext cx="2190281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0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agebackground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76"/>
            <a:ext cx="9148233" cy="5146676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4233" y="2643076"/>
            <a:ext cx="9148233" cy="1440661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68659" y="-3176"/>
            <a:ext cx="3533022" cy="2502918"/>
            <a:chOff x="77288" y="-3176"/>
            <a:chExt cx="4486247" cy="3178216"/>
          </a:xfrm>
        </p:grpSpPr>
        <p:pic>
          <p:nvPicPr>
            <p:cNvPr id="17" name="Picture 16" descr="big-blue-B.png"/>
            <p:cNvPicPr>
              <a:picLocks noChangeAspect="1"/>
            </p:cNvPicPr>
            <p:nvPr/>
          </p:nvPicPr>
          <p:blipFill rotWithShape="1">
            <a:blip r:embed="rId3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288" y="-3176"/>
              <a:ext cx="3205319" cy="317821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0577" y="1381212"/>
              <a:ext cx="2932958" cy="8430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782859"/>
            <a:ext cx="1349666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C5D4D6D9-FB38-1A4E-B0D2-608576C85B45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74677" y="4780961"/>
            <a:ext cx="1678601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tx2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077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7192F14-DF7D-714C-BB38-2B6E42734604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314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Blue BG.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065605FA-C29A-2D44-B0FE-E52B91812C8D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2061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Blue BG.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3E53F409-AE0B-B644-9230-917DDB0CC811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947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FC71ACE-69C9-CB49-A8E4-9CF08917E836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93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images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31093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C6D81DC4-00DA-204A-B78C-A0E52851D1FC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62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+images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1179C213-7A0D-AC48-8204-EDB4C04C4F0F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277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213E5-07A1-443D-8925-0604CB15F5DF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2017/12/6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1FB9-1CC9-44DE-BCBE-626A8E5BDC6F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520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3AEBE78-1634-D746-AB73-EC882D4068AA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454151"/>
            <a:ext cx="4224867" cy="27791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2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3866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445000" cy="33295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797B758E-6CBF-D04E-93B7-4D4D54077AB4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2" name="Chart 11"/>
          <p:cNvGraphicFramePr/>
          <p:nvPr userDrawn="1">
            <p:extLst>
              <p:ext uri="{D42A27DB-BD31-4B8C-83A1-F6EECF244321}">
                <p14:modId xmlns:p14="http://schemas.microsoft.com/office/powerpoint/2010/main" val="1575465078"/>
              </p:ext>
            </p:extLst>
          </p:nvPr>
        </p:nvGraphicFramePr>
        <p:xfrm>
          <a:off x="4948768" y="1200151"/>
          <a:ext cx="4061088" cy="3175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5129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2017/12/6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713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7192F14-DF7D-714C-BB38-2B6E42734604}" type="datetime1">
              <a:rPr lang="en-GB" smtClean="0"/>
              <a:pPr/>
              <a:t>06/12/2017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96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232526" y="-6267"/>
            <a:ext cx="3444052" cy="2443137"/>
            <a:chOff x="4563535" y="-458058"/>
            <a:chExt cx="4448892" cy="3155950"/>
          </a:xfrm>
        </p:grpSpPr>
        <p:pic>
          <p:nvPicPr>
            <p:cNvPr id="13" name="Picture 12" descr="big-white-B.png"/>
            <p:cNvPicPr>
              <a:picLocks noChangeAspect="1"/>
            </p:cNvPicPr>
            <p:nvPr/>
          </p:nvPicPr>
          <p:blipFill rotWithShape="1">
            <a:blip r:embed="rId2" cstate="email">
              <a:alphaModFix am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63535" y="-458058"/>
              <a:ext cx="3167964" cy="3155950"/>
            </a:xfrm>
            <a:prstGeom prst="rect">
              <a:avLst/>
            </a:prstGeom>
          </p:spPr>
        </p:pic>
        <p:pic>
          <p:nvPicPr>
            <p:cNvPr id="14" name="Picture 13" descr="logo_white_stacked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9469" y="923154"/>
              <a:ext cx="2932958" cy="84300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6F86-4897-DF4E-8703-AE0CEBFAA79B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32BD-2AB6-2D40-A7A5-FA318B8F471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065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053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big-white-B.png"/>
          <p:cNvPicPr>
            <a:picLocks noChangeAspect="1"/>
          </p:cNvPicPr>
          <p:nvPr userDrawn="1"/>
        </p:nvPicPr>
        <p:blipFill rotWithShape="1">
          <a:blip r:embed="rId2" cstate="email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4581" y="613758"/>
            <a:ext cx="2769419" cy="4529742"/>
          </a:xfrm>
          <a:prstGeom prst="rect">
            <a:avLst/>
          </a:prstGeom>
        </p:spPr>
      </p:pic>
      <p:pic>
        <p:nvPicPr>
          <p:cNvPr id="16" name="Picture 15" descr="logo_white_stacked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21" y="287457"/>
            <a:ext cx="2270511" cy="652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2530" y="2293574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906" y="3238986"/>
            <a:ext cx="5186761" cy="8504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801131"/>
            <a:ext cx="1349666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49AD2092-AAE0-4547-A3CE-8D4B8E385901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7" y="4799233"/>
            <a:ext cx="2190281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8350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agebackground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76"/>
            <a:ext cx="9148233" cy="5146676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4233" y="2643076"/>
            <a:ext cx="9148233" cy="1440661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68659" y="-3176"/>
            <a:ext cx="3533022" cy="2502918"/>
            <a:chOff x="77288" y="-3176"/>
            <a:chExt cx="4486247" cy="3178216"/>
          </a:xfrm>
        </p:grpSpPr>
        <p:pic>
          <p:nvPicPr>
            <p:cNvPr id="17" name="Picture 16" descr="big-blue-B.png"/>
            <p:cNvPicPr>
              <a:picLocks noChangeAspect="1"/>
            </p:cNvPicPr>
            <p:nvPr/>
          </p:nvPicPr>
          <p:blipFill rotWithShape="1">
            <a:blip r:embed="rId3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288" y="-3176"/>
              <a:ext cx="3205319" cy="317821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0577" y="1381212"/>
              <a:ext cx="2932958" cy="8430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782859"/>
            <a:ext cx="1349666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C5D4D6D9-FB38-1A4E-B0D2-608576C85B45}" type="datetime1">
              <a:rPr lang="en-GB" smtClean="0">
                <a:solidFill>
                  <a:srgbClr val="000000"/>
                </a:solidFill>
              </a:rPr>
              <a:pPr/>
              <a:t>06/12/2017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74677" y="4780961"/>
            <a:ext cx="1678601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tx2"/>
                </a:solidFill>
              </a:defRPr>
            </a:lvl1pPr>
          </a:lstStyle>
          <a:p>
            <a:fld id="{8E8A4C40-1FD3-B245-AE86-E18962D131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9901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7192F14-DF7D-714C-BB38-2B6E42734604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1396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Blue BG.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065605FA-C29A-2D44-B0FE-E52B91812C8D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4257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Blue BG.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3E53F409-AE0B-B644-9230-917DDB0CC811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192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213E5-07A1-443D-8925-0604CB15F5DF}" type="datetime1">
              <a:rPr lang="ja-JP" altLang="en-US"/>
              <a:pPr>
                <a:defRPr/>
              </a:pPr>
              <a:t>2017/12/6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1FB9-1CC9-44DE-BCBE-626A8E5BDC6F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FC71ACE-69C9-CB49-A8E4-9CF08917E836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0681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images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31093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C6D81DC4-00DA-204A-B78C-A0E52851D1FC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0840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+images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1179C213-7A0D-AC48-8204-EDB4C04C4F0F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4600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3AEBE78-1634-D746-AB73-EC882D4068AA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454151"/>
            <a:ext cx="4224867" cy="27791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2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8251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445000" cy="33295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797B758E-6CBF-D04E-93B7-4D4D54077AB4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  <p:graphicFrame>
        <p:nvGraphicFramePr>
          <p:cNvPr id="12" name="Chart 11"/>
          <p:cNvGraphicFramePr/>
          <p:nvPr userDrawn="1">
            <p:extLst>
              <p:ext uri="{D42A27DB-BD31-4B8C-83A1-F6EECF244321}">
                <p14:modId xmlns:p14="http://schemas.microsoft.com/office/powerpoint/2010/main" val="3177502737"/>
              </p:ext>
            </p:extLst>
          </p:nvPr>
        </p:nvGraphicFramePr>
        <p:xfrm>
          <a:off x="4948768" y="1200151"/>
          <a:ext cx="4061088" cy="3175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23227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2017/12/6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7396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8505A-7C9F-4721-A2BA-E7C78517FFEA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 altLang="ja-JP" dirty="0">
                <a:solidFill>
                  <a:srgbClr val="000000"/>
                </a:solidFill>
              </a:rPr>
              <a:t>/10</a:t>
            </a:r>
          </a:p>
        </p:txBody>
      </p:sp>
    </p:spTree>
    <p:extLst>
      <p:ext uri="{BB962C8B-B14F-4D97-AF65-F5344CB8AC3E}">
        <p14:creationId xmlns:p14="http://schemas.microsoft.com/office/powerpoint/2010/main" val="3736738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232526" y="-6267"/>
            <a:ext cx="3444052" cy="2443137"/>
            <a:chOff x="4563535" y="-458058"/>
            <a:chExt cx="4448892" cy="3155950"/>
          </a:xfrm>
        </p:grpSpPr>
        <p:pic>
          <p:nvPicPr>
            <p:cNvPr id="13" name="Picture 12" descr="big-white-B.png"/>
            <p:cNvPicPr>
              <a:picLocks noChangeAspect="1"/>
            </p:cNvPicPr>
            <p:nvPr/>
          </p:nvPicPr>
          <p:blipFill rotWithShape="1">
            <a:blip r:embed="rId2" cstate="email">
              <a:alphaModFix am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63535" y="-458058"/>
              <a:ext cx="3167964" cy="3155950"/>
            </a:xfrm>
            <a:prstGeom prst="rect">
              <a:avLst/>
            </a:prstGeom>
          </p:spPr>
        </p:pic>
        <p:pic>
          <p:nvPicPr>
            <p:cNvPr id="14" name="Picture 13" descr="logo_white_stacked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9469" y="923154"/>
              <a:ext cx="2932958" cy="84300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6F86-4897-DF4E-8703-AE0CEBFAA79B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32BD-2AB6-2D40-A7A5-FA318B8F471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473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053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big-white-B.png"/>
          <p:cNvPicPr>
            <a:picLocks noChangeAspect="1"/>
          </p:cNvPicPr>
          <p:nvPr userDrawn="1"/>
        </p:nvPicPr>
        <p:blipFill rotWithShape="1">
          <a:blip r:embed="rId2" cstate="email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4581" y="613758"/>
            <a:ext cx="2769419" cy="4529742"/>
          </a:xfrm>
          <a:prstGeom prst="rect">
            <a:avLst/>
          </a:prstGeom>
        </p:spPr>
      </p:pic>
      <p:pic>
        <p:nvPicPr>
          <p:cNvPr id="16" name="Picture 15" descr="logo_white_stacked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21" y="287457"/>
            <a:ext cx="2270511" cy="652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2530" y="2293574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906" y="3238986"/>
            <a:ext cx="5186761" cy="8504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801131"/>
            <a:ext cx="1349666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49AD2092-AAE0-4547-A3CE-8D4B8E385901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7" y="4799233"/>
            <a:ext cx="2190281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1367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agebackground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76"/>
            <a:ext cx="9148233" cy="5146676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4233" y="2643076"/>
            <a:ext cx="9148233" cy="1440661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68659" y="-3176"/>
            <a:ext cx="3533022" cy="2502918"/>
            <a:chOff x="77288" y="-3176"/>
            <a:chExt cx="4486247" cy="3178216"/>
          </a:xfrm>
        </p:grpSpPr>
        <p:pic>
          <p:nvPicPr>
            <p:cNvPr id="17" name="Picture 16" descr="big-blue-B.png"/>
            <p:cNvPicPr>
              <a:picLocks noChangeAspect="1"/>
            </p:cNvPicPr>
            <p:nvPr/>
          </p:nvPicPr>
          <p:blipFill rotWithShape="1">
            <a:blip r:embed="rId3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288" y="-3176"/>
              <a:ext cx="3205319" cy="317821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0577" y="1381212"/>
              <a:ext cx="2932958" cy="8430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782859"/>
            <a:ext cx="1349666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C5D4D6D9-FB38-1A4E-B0D2-608576C85B45}" type="datetime1">
              <a:rPr lang="en-GB" smtClean="0">
                <a:solidFill>
                  <a:srgbClr val="000000"/>
                </a:solidFill>
              </a:rPr>
              <a:pPr/>
              <a:t>06/12/2017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74677" y="4780961"/>
            <a:ext cx="1678601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tx2"/>
                </a:solidFill>
              </a:defRPr>
            </a:lvl1pPr>
          </a:lstStyle>
          <a:p>
            <a:fld id="{8E8A4C40-1FD3-B245-AE86-E18962D131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631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2017/12/6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7192F14-DF7D-714C-BB38-2B6E42734604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5845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Blue BG.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065605FA-C29A-2D44-B0FE-E52B91812C8D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5590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Blue BG.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3E53F409-AE0B-B644-9230-917DDB0CC811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3736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FC71ACE-69C9-CB49-A8E4-9CF08917E836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8905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images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31093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C6D81DC4-00DA-204A-B78C-A0E52851D1FC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1081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+images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1179C213-7A0D-AC48-8204-EDB4C04C4F0F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2702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3AEBE78-1634-D746-AB73-EC882D4068AA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454151"/>
            <a:ext cx="4224867" cy="27791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2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2034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445000" cy="33295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797B758E-6CBF-D04E-93B7-4D4D54077AB4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  <p:graphicFrame>
        <p:nvGraphicFramePr>
          <p:cNvPr id="12" name="Chart 11"/>
          <p:cNvGraphicFramePr/>
          <p:nvPr userDrawn="1">
            <p:extLst>
              <p:ext uri="{D42A27DB-BD31-4B8C-83A1-F6EECF244321}">
                <p14:modId xmlns:p14="http://schemas.microsoft.com/office/powerpoint/2010/main" val="2370641220"/>
              </p:ext>
            </p:extLst>
          </p:nvPr>
        </p:nvGraphicFramePr>
        <p:xfrm>
          <a:off x="4948768" y="1200151"/>
          <a:ext cx="4061088" cy="3175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046603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2017/12/6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541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E7D9E-8C7E-4C02-94F0-0B592071910B}" type="datetime1">
              <a:rPr lang="ja-JP" altLang="en-US"/>
              <a:pPr>
                <a:defRPr/>
              </a:pPr>
              <a:t>2017/12/6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56AA4-56DA-44B3-834B-E8A731C134A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0800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945E7-AD0C-48C7-B019-6DE6FF244166}" type="datetime1">
              <a:rPr lang="ja-JP" altLang="en-US"/>
              <a:pPr>
                <a:defRPr/>
              </a:pPr>
              <a:t>2017/12/6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8930-8733-4ECC-BD57-3CC524C8437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36643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4E91-BA8C-4BE1-9730-03DA12698237}" type="datetime1">
              <a:rPr lang="ja-JP" altLang="en-US"/>
              <a:pPr>
                <a:defRPr/>
              </a:pPr>
              <a:t>2017/12/6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7449B-E958-4658-9AED-EEC6718A438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55942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6EB51AE2-1589-43A9-9B64-B5C800DE55DD}" type="datetime1">
              <a:rPr lang="ja-JP" altLang="en-US"/>
              <a:pPr>
                <a:defRPr/>
              </a:pPr>
              <a:t>2017/12/6</a:t>
            </a:fld>
            <a:endParaRPr lang="en-US" altLang="ja-JP" dirty="0"/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4161C5E-A302-4C5E-AA37-A892001F1F60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1" r:id="rId1"/>
    <p:sldLayoutId id="2147484215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2053" name="Picture 9" descr="i-PRO_smartHD_logo_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78E796B3-76FF-4DD6-91DC-98493EE5EB54}" type="datetime1">
              <a:rPr lang="ja-JP" altLang="en-US"/>
              <a:pPr>
                <a:defRPr/>
              </a:pPr>
              <a:t>2017/12/6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374581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18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9D7836EC-8D3A-4E9E-9F5C-95376367DEAB}" type="slidenum">
              <a:rPr lang="en-US" altLang="ja-JP" smtClean="0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7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077" name="Picture 9" descr="i-PRO_smartHD_logo_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1431"/>
            <a:ext cx="9144000" cy="48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635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A14B482-BBEF-4993-9F37-276F28C68DCD}" type="datetime1">
              <a:rPr lang="ja-JP" altLang="en-US"/>
              <a:pPr>
                <a:defRPr/>
              </a:pPr>
              <a:t>2017/12/6</a:t>
            </a:fld>
            <a:endParaRPr lang="en-US" altLang="ja-JP" dirty="0"/>
          </a:p>
        </p:txBody>
      </p:sp>
      <p:sp>
        <p:nvSpPr>
          <p:cNvPr id="1635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635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30957"/>
            <a:ext cx="479425" cy="374581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18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49C2A07-3156-47DB-91E6-A102146C3EC7}" type="slidenum">
              <a:rPr lang="en-US" altLang="ja-JP" smtClean="0"/>
              <a:pPr>
                <a:defRPr/>
              </a:pPr>
              <a:t>‹#›</a:t>
            </a:fld>
            <a:endParaRPr lang="ja-JP" altLang="en-US" dirty="0"/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6135330" y="4893469"/>
            <a:ext cx="2940409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Internal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3" r:id="rId1"/>
    <p:sldLayoutId id="214748416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/>
              <a:pPr>
                <a:defRPr/>
              </a:pPr>
              <a:t>2017/12/6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374581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18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67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5125" name="Picture 9" descr="i-PRO_smartHD_logo_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39291"/>
            <a:ext cx="9144000" cy="50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51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D40A92-C534-43C8-BD0F-85081E9AB131}" type="datetime1">
              <a:rPr lang="ja-JP" altLang="en-US"/>
              <a:pPr>
                <a:defRPr/>
              </a:pPr>
              <a:t>2017/12/6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374581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18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5767A3A-E64C-4A63-879D-8DF454474C73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423068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Tentative</a:t>
            </a: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6103938" y="4893469"/>
            <a:ext cx="2971800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Internal 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69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bg1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4731990"/>
            <a:ext cx="9144000" cy="420646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logo_white.eps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12" y="4838172"/>
            <a:ext cx="2055929" cy="2002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2794"/>
            <a:ext cx="9144000" cy="720197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 cstate="email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4359"/>
            <a:ext cx="1156953" cy="7269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2891"/>
            <a:ext cx="7674860" cy="5253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92969" y="4801131"/>
            <a:ext cx="141688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ACDF3B1-9C35-274C-AEA9-F8AADF82D271}" type="datetime1">
              <a:rPr lang="en-GB" smtClean="0"/>
              <a:pPr/>
              <a:t>06/12/2017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62998" y="4801131"/>
            <a:ext cx="219133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8593667" y="229130"/>
            <a:ext cx="41618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BED32BD-2AB6-2D40-A7A5-FA318B8F47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921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  <p:sldLayoutId id="2147484214" r:id="rId12"/>
    <p:sldLayoutId id="2147484244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2pPr>
      <a:lvl3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3pPr>
      <a:lvl4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4pPr>
      <a:lvl5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4731990"/>
            <a:ext cx="9144000" cy="420646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logo_white.eps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12" y="4838172"/>
            <a:ext cx="2055929" cy="2002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2794"/>
            <a:ext cx="9144000" cy="720197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 cstate="email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4359"/>
            <a:ext cx="1156953" cy="7269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2891"/>
            <a:ext cx="7674860" cy="5253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92969" y="4801131"/>
            <a:ext cx="141688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ACDF3B1-9C35-274C-AEA9-F8AADF82D271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62998" y="4801131"/>
            <a:ext cx="219133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8593667" y="229130"/>
            <a:ext cx="41618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BED32BD-2AB6-2D40-A7A5-FA318B8F471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091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8" r:id="rId1"/>
    <p:sldLayoutId id="2147484219" r:id="rId2"/>
    <p:sldLayoutId id="2147484220" r:id="rId3"/>
    <p:sldLayoutId id="2147484221" r:id="rId4"/>
    <p:sldLayoutId id="2147484222" r:id="rId5"/>
    <p:sldLayoutId id="2147484223" r:id="rId6"/>
    <p:sldLayoutId id="2147484224" r:id="rId7"/>
    <p:sldLayoutId id="2147484225" r:id="rId8"/>
    <p:sldLayoutId id="2147484226" r:id="rId9"/>
    <p:sldLayoutId id="2147484227" r:id="rId10"/>
    <p:sldLayoutId id="2147484228" r:id="rId11"/>
    <p:sldLayoutId id="2147484229" r:id="rId12"/>
    <p:sldLayoutId id="2147484230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2pPr>
      <a:lvl3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3pPr>
      <a:lvl4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4pPr>
      <a:lvl5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4731990"/>
            <a:ext cx="9144000" cy="420646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logo_white.eps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12" y="4838172"/>
            <a:ext cx="2055929" cy="2002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2794"/>
            <a:ext cx="9144000" cy="720197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4359"/>
            <a:ext cx="1156953" cy="7269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2891"/>
            <a:ext cx="7674860" cy="5253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92969" y="4801131"/>
            <a:ext cx="141688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ACDF3B1-9C35-274C-AEA9-F8AADF82D271}" type="datetime1">
              <a:rPr lang="en-GB" smtClean="0">
                <a:solidFill>
                  <a:prstClr val="white"/>
                </a:solidFill>
              </a:rPr>
              <a:pPr/>
              <a:t>06/12/2017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62998" y="4801131"/>
            <a:ext cx="219133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8593667" y="229130"/>
            <a:ext cx="41618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BED32BD-2AB6-2D40-A7A5-FA318B8F471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705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2" r:id="rId1"/>
    <p:sldLayoutId id="2147484233" r:id="rId2"/>
    <p:sldLayoutId id="2147484234" r:id="rId3"/>
    <p:sldLayoutId id="2147484235" r:id="rId4"/>
    <p:sldLayoutId id="2147484236" r:id="rId5"/>
    <p:sldLayoutId id="2147484237" r:id="rId6"/>
    <p:sldLayoutId id="2147484238" r:id="rId7"/>
    <p:sldLayoutId id="2147484239" r:id="rId8"/>
    <p:sldLayoutId id="2147484240" r:id="rId9"/>
    <p:sldLayoutId id="2147484241" r:id="rId10"/>
    <p:sldLayoutId id="2147484242" r:id="rId11"/>
    <p:sldLayoutId id="214748424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2pPr>
      <a:lvl3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3pPr>
      <a:lvl4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4pPr>
      <a:lvl5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tmp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30.png"/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12" Type="http://schemas.openxmlformats.org/officeDocument/2006/relationships/image" Target="../media/image22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0" Type="http://schemas.openxmlformats.org/officeDocument/2006/relationships/image" Target="../media/image29.png"/><Relationship Id="rId4" Type="http://schemas.openxmlformats.org/officeDocument/2006/relationships/image" Target="../media/image17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8504" y="2247714"/>
            <a:ext cx="6970614" cy="720080"/>
          </a:xfrm>
        </p:spPr>
        <p:txBody>
          <a:bodyPr>
            <a:normAutofit/>
          </a:bodyPr>
          <a:lstStyle/>
          <a:p>
            <a:r>
              <a:rPr kumimoji="1" lang="en-US" altLang="ja-JP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V-SERIES Ultra 4K cameras</a:t>
            </a:r>
            <a:endParaRPr kumimoji="1" lang="ja-JP" altLang="en-US" sz="32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307045" y="2735760"/>
            <a:ext cx="72866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dirty="0" smtClean="0">
                <a:solidFill>
                  <a:prstClr val="white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WV-V1170</a:t>
            </a:r>
            <a:endParaRPr lang="ja-JP" altLang="en-US" dirty="0">
              <a:cs typeface="Tahoma" panose="020B0604030504040204" pitchFamily="34" charset="0"/>
            </a:endParaRPr>
          </a:p>
        </p:txBody>
      </p:sp>
      <p:sp>
        <p:nvSpPr>
          <p:cNvPr id="13" name="サブタイトル 5"/>
          <p:cNvSpPr>
            <a:spLocks noGrp="1"/>
          </p:cNvSpPr>
          <p:nvPr>
            <p:ph type="subTitle" idx="1"/>
          </p:nvPr>
        </p:nvSpPr>
        <p:spPr>
          <a:xfrm>
            <a:off x="1301814" y="4097533"/>
            <a:ext cx="6967304" cy="447100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/>
              <a:t>Security Systems Business Division</a:t>
            </a:r>
            <a:endParaRPr lang="en-US" altLang="ja-JP" dirty="0">
              <a:latin typeface="Tahoma" pitchFamily="34" charset="0"/>
            </a:endParaRPr>
          </a:p>
          <a:p>
            <a:r>
              <a:rPr lang="en-US" altLang="ja-JP" dirty="0">
                <a:latin typeface="Tahoma" pitchFamily="34" charset="0"/>
              </a:rPr>
              <a:t>Panasonic System Networks Co., Ltd.</a:t>
            </a:r>
            <a:endParaRPr kumimoji="1" lang="ja-JP" altLang="en-US" dirty="0"/>
          </a:p>
        </p:txBody>
      </p:sp>
      <p:pic>
        <p:nvPicPr>
          <p:cNvPr id="1026" name="Picture 2" descr="Y:\40-職能\セキュリティ\セキュリティ・サウンド広報宣伝\(10) Security\02_海外\Network_Products\V-SERIES\写真\WV-V1170\640x480_png\WV-V1170_lens_D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51570"/>
            <a:ext cx="2059300" cy="111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29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Indoor Ultra 4K Camera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2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179513" y="898497"/>
            <a:ext cx="58326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0" lang="en-US" altLang="ja-JP" sz="1800" b="1" kern="0" dirty="0" smtClean="0">
                <a:effectLst/>
                <a:cs typeface="Tahoma" pitchFamily="34" charset="0"/>
              </a:rPr>
              <a:t> 12MP </a:t>
            </a:r>
            <a:r>
              <a:rPr kumimoji="0" lang="en-US" altLang="ja-JP" sz="1800" b="1" kern="0" smtClean="0">
                <a:effectLst/>
                <a:cs typeface="Tahoma" pitchFamily="34" charset="0"/>
              </a:rPr>
              <a:t>Ultra 4K </a:t>
            </a:r>
            <a:r>
              <a:rPr kumimoji="0" lang="en-US" altLang="ja-JP" sz="1800" b="1" kern="0" dirty="0" smtClean="0">
                <a:effectLst/>
                <a:cs typeface="Tahoma" pitchFamily="34" charset="0"/>
              </a:rPr>
              <a:t>Fixed camera</a:t>
            </a:r>
            <a:endParaRPr kumimoji="0" lang="en-US" altLang="ja-JP" sz="1600" b="1" kern="0" dirty="0">
              <a:effectLst/>
              <a:cs typeface="Tahoma" pitchFamily="34" charset="0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59533" y="1557845"/>
            <a:ext cx="3989618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Enables monitoring wide and distant area with </a:t>
            </a:r>
            <a:r>
              <a:rPr kumimoji="0" lang="en-US" altLang="ja-JP" sz="1200" b="1" u="sng" dirty="0">
                <a:effectLst/>
                <a:cs typeface="Tahoma" pitchFamily="34" charset="0"/>
                <a:sym typeface="Lucida Grande"/>
              </a:rPr>
              <a:t>12MP resolution</a:t>
            </a: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 (20fps) / </a:t>
            </a:r>
            <a:r>
              <a:rPr kumimoji="0" lang="en-US" altLang="ja-JP" sz="1200" b="1" u="sng" dirty="0">
                <a:effectLst/>
                <a:cs typeface="Tahoma" pitchFamily="34" charset="0"/>
                <a:sym typeface="Lucida Grande"/>
              </a:rPr>
              <a:t>Ultra 4K resolution</a:t>
            </a: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 (25/30fps) by 1/1.7” 12Megapixel CMOS</a:t>
            </a: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.</a:t>
            </a: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Can reduce the network bandwidth and the recorder disk space by </a:t>
            </a:r>
            <a:r>
              <a:rPr kumimoji="0" lang="en-US" altLang="ja-JP" sz="1200" b="1" u="sng" dirty="0" smtClean="0">
                <a:effectLst/>
                <a:cs typeface="Tahoma" pitchFamily="34" charset="0"/>
                <a:sym typeface="Lucida Grande"/>
              </a:rPr>
              <a:t>H.265 compression</a:t>
            </a: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.</a:t>
            </a:r>
            <a:b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</a:b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These cameras can also deliver H.264 and MJPEG stream.</a:t>
            </a: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Equipped with a microphone.</a:t>
            </a: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Equipped with a </a:t>
            </a:r>
            <a:r>
              <a:rPr kumimoji="0" lang="en-US" altLang="ja-JP" sz="1200" b="1" u="sng" dirty="0" smtClean="0">
                <a:effectLst/>
                <a:cs typeface="Tahoma" pitchFamily="34" charset="0"/>
                <a:sym typeface="Lucida Grande"/>
              </a:rPr>
              <a:t>micro SD memory card slot</a:t>
            </a: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, WV-V1170 camera stores recordings locally. It is supported up to 128GB. </a:t>
            </a: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endParaRPr kumimoji="0" lang="en-US" altLang="ja-JP" sz="1200" dirty="0">
              <a:effectLst/>
              <a:cs typeface="Tahoma" pitchFamily="34" charset="0"/>
              <a:sym typeface="Lucida Grande"/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6681182" y="1190193"/>
            <a:ext cx="20238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050" dirty="0" smtClean="0">
                <a:effectLst/>
                <a:latin typeface="Tahoma" pitchFamily="34" charset="0"/>
                <a:cs typeface="Tahoma" pitchFamily="34" charset="0"/>
              </a:rPr>
              <a:t>WV-V1170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050" dirty="0" smtClean="0">
                <a:effectLst/>
                <a:latin typeface="Tahoma" pitchFamily="34" charset="0"/>
                <a:cs typeface="Tahoma" pitchFamily="34" charset="0"/>
              </a:rPr>
              <a:t>(12MP/ 20fps,  4K/ 25/30fps)</a:t>
            </a:r>
            <a:endParaRPr kumimoji="0" lang="en-US" altLang="ja-JP" sz="1050" dirty="0"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" name="Picture 2" descr="Y:\40-職能\セキュリティ\セキュリティ・サウンド広報宣伝\(10) Security\02_海外\Network_Products\V-SERIES\写真\WV-V1170\640x480_png\WV-V1170_lens_D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886" y="1002691"/>
            <a:ext cx="2059300" cy="111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Y:\40-職能\セキュリティ\BU責任者_企画担当\カメラ関連（樋口）\(秘)フォルダ\企画資料\D社\15下期-16年計画\i-Pro　lite\販促資料\グローバルSE\4K_CBC_lens_20161128_2332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724" y="2219169"/>
            <a:ext cx="2781076" cy="2085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図 13" descr="画面の領域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1595" r="70826" b="62961"/>
          <a:stretch/>
        </p:blipFill>
        <p:spPr>
          <a:xfrm>
            <a:off x="4722994" y="2879572"/>
            <a:ext cx="1038759" cy="1104073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sp>
        <p:nvSpPr>
          <p:cNvPr id="16" name="正方形/長方形 15"/>
          <p:cNvSpPr/>
          <p:nvPr/>
        </p:nvSpPr>
        <p:spPr>
          <a:xfrm>
            <a:off x="7663173" y="3501198"/>
            <a:ext cx="109171" cy="933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ja-JP" altLang="en-US"/>
          </a:p>
        </p:txBody>
      </p:sp>
      <p:cxnSp>
        <p:nvCxnSpPr>
          <p:cNvPr id="17" name="直線コネクタ 16"/>
          <p:cNvCxnSpPr>
            <a:stCxn id="16" idx="0"/>
          </p:cNvCxnSpPr>
          <p:nvPr/>
        </p:nvCxnSpPr>
        <p:spPr>
          <a:xfrm flipH="1" flipV="1">
            <a:off x="5761753" y="2867241"/>
            <a:ext cx="1956006" cy="63395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>
            <a:stCxn id="16" idx="2"/>
          </p:cNvCxnSpPr>
          <p:nvPr/>
        </p:nvCxnSpPr>
        <p:spPr>
          <a:xfrm flipH="1">
            <a:off x="5761753" y="3594580"/>
            <a:ext cx="1956006" cy="3890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5218691" y="4284981"/>
            <a:ext cx="30421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 algn="ctr"/>
            <a:r>
              <a:rPr lang="en-US" altLang="ja-JP" sz="900" dirty="0"/>
              <a:t>Distance 200 </a:t>
            </a:r>
            <a:r>
              <a:rPr lang="en-US" altLang="ja-JP" sz="900" dirty="0" smtClean="0"/>
              <a:t>m, With CBC lens (25-135mm)</a:t>
            </a:r>
            <a:endParaRPr lang="en-US" altLang="ja-JP" sz="900" dirty="0"/>
          </a:p>
        </p:txBody>
      </p:sp>
    </p:spTree>
    <p:extLst>
      <p:ext uri="{BB962C8B-B14F-4D97-AF65-F5344CB8AC3E}">
        <p14:creationId xmlns:p14="http://schemas.microsoft.com/office/powerpoint/2010/main" val="12364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System configuration diagram with Panasonic recorder</a:t>
            </a:r>
            <a:endParaRPr kumimoji="1" lang="ja-JP" altLang="en-US" sz="18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角丸四角形 4"/>
          <p:cNvSpPr/>
          <p:nvPr/>
        </p:nvSpPr>
        <p:spPr>
          <a:xfrm>
            <a:off x="971600" y="1176114"/>
            <a:ext cx="2950790" cy="2283399"/>
          </a:xfrm>
          <a:prstGeom prst="roundRect">
            <a:avLst>
              <a:gd name="adj" fmla="val 70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5436096" y="1176114"/>
            <a:ext cx="2733869" cy="2243721"/>
          </a:xfrm>
          <a:prstGeom prst="roundRect">
            <a:avLst>
              <a:gd name="adj" fmla="val 46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7" name="Text Box 534"/>
          <p:cNvSpPr txBox="1">
            <a:spLocks noChangeAspect="1" noChangeArrowheads="1"/>
          </p:cNvSpPr>
          <p:nvPr/>
        </p:nvSpPr>
        <p:spPr bwMode="auto">
          <a:xfrm>
            <a:off x="1079613" y="1141231"/>
            <a:ext cx="2590750" cy="22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200" b="1" dirty="0" smtClean="0">
                <a:effectLst/>
                <a:latin typeface="+mj-lt"/>
                <a:ea typeface="HGPｺﾞｼｯｸE" pitchFamily="50" charset="-128"/>
              </a:rPr>
              <a:t>Site-A</a:t>
            </a:r>
            <a:endParaRPr lang="en-US" altLang="ja-JP" sz="1200" b="1" dirty="0">
              <a:effectLst/>
              <a:latin typeface="+mj-lt"/>
              <a:ea typeface="HGPｺﾞｼｯｸE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2401276" y="3563851"/>
            <a:ext cx="45719" cy="268039"/>
            <a:chOff x="5673012" y="2020213"/>
            <a:chExt cx="158621" cy="929953"/>
          </a:xfrm>
        </p:grpSpPr>
        <p:sp>
          <p:nvSpPr>
            <p:cNvPr id="9" name="円/楕円 8"/>
            <p:cNvSpPr/>
            <p:nvPr/>
          </p:nvSpPr>
          <p:spPr>
            <a:xfrm>
              <a:off x="5673012" y="2020213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  <p:sp>
          <p:nvSpPr>
            <p:cNvPr id="10" name="円/楕円 9"/>
            <p:cNvSpPr/>
            <p:nvPr/>
          </p:nvSpPr>
          <p:spPr>
            <a:xfrm>
              <a:off x="5673012" y="2405879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  <p:sp>
          <p:nvSpPr>
            <p:cNvPr id="11" name="円/楕円 10"/>
            <p:cNvSpPr/>
            <p:nvPr/>
          </p:nvSpPr>
          <p:spPr>
            <a:xfrm>
              <a:off x="5673012" y="2791545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</p:grpSp>
      <p:pic>
        <p:nvPicPr>
          <p:cNvPr id="12" name="図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220" y="1987131"/>
            <a:ext cx="2174681" cy="990209"/>
          </a:xfrm>
          <a:prstGeom prst="rect">
            <a:avLst/>
          </a:prstGeom>
        </p:spPr>
      </p:pic>
      <p:sp>
        <p:nvSpPr>
          <p:cNvPr id="13" name="Text Box 534"/>
          <p:cNvSpPr txBox="1">
            <a:spLocks noChangeAspect="1" noChangeArrowheads="1"/>
          </p:cNvSpPr>
          <p:nvPr/>
        </p:nvSpPr>
        <p:spPr bwMode="auto">
          <a:xfrm>
            <a:off x="6148264" y="1227901"/>
            <a:ext cx="1309532" cy="30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400" b="1" dirty="0" smtClean="0">
                <a:effectLst/>
                <a:latin typeface="+mj-lt"/>
                <a:ea typeface="HGPｺﾞｼｯｸE" pitchFamily="50" charset="-128"/>
              </a:rPr>
              <a:t>HQ</a:t>
            </a:r>
            <a:endParaRPr lang="en-US" altLang="ja-JP" sz="1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6" name="フリーフォーム 15"/>
          <p:cNvSpPr/>
          <p:nvPr/>
        </p:nvSpPr>
        <p:spPr>
          <a:xfrm>
            <a:off x="2489265" y="1694275"/>
            <a:ext cx="4335173" cy="274194"/>
          </a:xfrm>
          <a:custGeom>
            <a:avLst/>
            <a:gdLst>
              <a:gd name="connsiteX0" fmla="*/ 0 w 765110"/>
              <a:gd name="connsiteY0" fmla="*/ 0 h 233266"/>
              <a:gd name="connsiteX1" fmla="*/ 755780 w 765110"/>
              <a:gd name="connsiteY1" fmla="*/ 0 h 233266"/>
              <a:gd name="connsiteX2" fmla="*/ 765110 w 765110"/>
              <a:gd name="connsiteY2" fmla="*/ 233266 h 233266"/>
              <a:gd name="connsiteX0" fmla="*/ 0 w 765110"/>
              <a:gd name="connsiteY0" fmla="*/ 0 h 338636"/>
              <a:gd name="connsiteX1" fmla="*/ 755780 w 765110"/>
              <a:gd name="connsiteY1" fmla="*/ 0 h 338636"/>
              <a:gd name="connsiteX2" fmla="*/ 765110 w 765110"/>
              <a:gd name="connsiteY2" fmla="*/ 338636 h 338636"/>
              <a:gd name="connsiteX0" fmla="*/ 0 w 758305"/>
              <a:gd name="connsiteY0" fmla="*/ 0 h 430835"/>
              <a:gd name="connsiteX1" fmla="*/ 755780 w 758305"/>
              <a:gd name="connsiteY1" fmla="*/ 0 h 430835"/>
              <a:gd name="connsiteX2" fmla="*/ 758305 w 758305"/>
              <a:gd name="connsiteY2" fmla="*/ 430835 h 43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8305" h="430835">
                <a:moveTo>
                  <a:pt x="0" y="0"/>
                </a:moveTo>
                <a:lnTo>
                  <a:pt x="755780" y="0"/>
                </a:lnTo>
                <a:cubicBezTo>
                  <a:pt x="758890" y="77755"/>
                  <a:pt x="755195" y="353080"/>
                  <a:pt x="758305" y="430835"/>
                </a:cubicBezTo>
              </a:path>
            </a:pathLst>
          </a:cu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21" name="Text Box 534"/>
          <p:cNvSpPr txBox="1">
            <a:spLocks noChangeAspect="1" noChangeArrowheads="1"/>
          </p:cNvSpPr>
          <p:nvPr/>
        </p:nvSpPr>
        <p:spPr bwMode="auto">
          <a:xfrm>
            <a:off x="6080612" y="2847609"/>
            <a:ext cx="1587732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+mj-ea"/>
              </a:rPr>
              <a:t>Management Software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+mj-ea"/>
              </a:rPr>
              <a:t>WV-ASM300 series</a:t>
            </a:r>
          </a:p>
        </p:txBody>
      </p:sp>
      <p:pic>
        <p:nvPicPr>
          <p:cNvPr id="22" name="Picture 2" descr="C:\Users\3930041\Documents\GomPlayer\Capture\vlc-record-2014-12-02-12h53m52s-rtsp___192.168.0.150_MediaInput_h264-(4画PTZ_AP).mp4_0000504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8889" y="2104800"/>
            <a:ext cx="528281" cy="38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t="17334" r="19061" b="21500"/>
          <a:stretch>
            <a:fillRect/>
          </a:stretch>
        </p:blipFill>
        <p:spPr bwMode="auto">
          <a:xfrm>
            <a:off x="1108206" y="1538236"/>
            <a:ext cx="474183" cy="31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534"/>
          <p:cNvSpPr txBox="1">
            <a:spLocks noChangeAspect="1" noChangeArrowheads="1"/>
          </p:cNvSpPr>
          <p:nvPr/>
        </p:nvSpPr>
        <p:spPr bwMode="auto">
          <a:xfrm>
            <a:off x="2723733" y="2620559"/>
            <a:ext cx="1198657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WJ-ND400/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NV300/NV200</a:t>
            </a:r>
            <a:endParaRPr lang="en-US" altLang="ja-JP" sz="1000" dirty="0"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4495" y="1591776"/>
            <a:ext cx="275588" cy="23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1" descr="C:\Users\3930041\Desktop\WV-SFN631L_D_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3761" y="1597450"/>
            <a:ext cx="240010" cy="2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 b="-102"/>
          <a:stretch>
            <a:fillRect/>
          </a:stretch>
        </p:blipFill>
        <p:spPr bwMode="auto">
          <a:xfrm>
            <a:off x="1285335" y="1740448"/>
            <a:ext cx="379020" cy="33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0" descr="WJ-ND400 standar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327" y="2285557"/>
            <a:ext cx="1002597" cy="34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3930041\Desktop\WV-V1330L1_hood_D_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28" y="2482154"/>
            <a:ext cx="432317" cy="280331"/>
          </a:xfrm>
          <a:prstGeom prst="rect">
            <a:avLst/>
          </a:prstGeom>
          <a:noFill/>
          <a:ln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" descr="C:\Users\3930041\Desktop\WV-V2530L1_F_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457" y="2721584"/>
            <a:ext cx="289864" cy="29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" descr="Y:\40-職能\セキュリティ\セキュリティ・サウンド広報宣伝\(10) Security\03_国内_海外共通\WV-SPW311AL\写真\640x480_png\WV-SPW311AL_D_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95" y="1825050"/>
            <a:ext cx="419172" cy="2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Y:\40-職能\セキュリティ\セキュリティ・サウンド広報宣伝\(10) Security\02_海外\Network_Products\WV-SW598\写真\WV-SW598\640x480_png\WV-SW598_F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997" y="1617341"/>
            <a:ext cx="289543" cy="45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角丸四角形 70"/>
          <p:cNvSpPr/>
          <p:nvPr/>
        </p:nvSpPr>
        <p:spPr>
          <a:xfrm>
            <a:off x="1079612" y="1474022"/>
            <a:ext cx="1409653" cy="644254"/>
          </a:xfrm>
          <a:prstGeom prst="roundRect">
            <a:avLst>
              <a:gd name="adj" fmla="val 7022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72" name="Text Box 534"/>
          <p:cNvSpPr txBox="1">
            <a:spLocks noChangeAspect="1" noChangeArrowheads="1"/>
          </p:cNvSpPr>
          <p:nvPr/>
        </p:nvSpPr>
        <p:spPr bwMode="auto">
          <a:xfrm>
            <a:off x="1153519" y="1280021"/>
            <a:ext cx="1256022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i-PRO camera</a:t>
            </a:r>
            <a:endParaRPr lang="en-US" altLang="ja-JP" sz="1000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73" name="角丸四角形 72"/>
          <p:cNvSpPr/>
          <p:nvPr/>
        </p:nvSpPr>
        <p:spPr>
          <a:xfrm>
            <a:off x="1079612" y="2399457"/>
            <a:ext cx="1409653" cy="644254"/>
          </a:xfrm>
          <a:prstGeom prst="roundRect">
            <a:avLst>
              <a:gd name="adj" fmla="val 7022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4" name="Text Box 534"/>
          <p:cNvSpPr txBox="1">
            <a:spLocks noChangeAspect="1" noChangeArrowheads="1"/>
          </p:cNvSpPr>
          <p:nvPr/>
        </p:nvSpPr>
        <p:spPr bwMode="auto">
          <a:xfrm>
            <a:off x="1367644" y="3001497"/>
            <a:ext cx="910350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V-SERIESE</a:t>
            </a:r>
            <a:endParaRPr lang="en-US" altLang="ja-JP" sz="10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75" name="直線矢印コネクタ 74"/>
          <p:cNvCxnSpPr/>
          <p:nvPr/>
        </p:nvCxnSpPr>
        <p:spPr>
          <a:xfrm>
            <a:off x="2498818" y="2042624"/>
            <a:ext cx="391066" cy="0"/>
          </a:xfrm>
          <a:prstGeom prst="straightConnector1">
            <a:avLst/>
          </a:pr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8" name="Text Box 534"/>
          <p:cNvSpPr txBox="1">
            <a:spLocks noChangeAspect="1" noChangeArrowheads="1"/>
          </p:cNvSpPr>
          <p:nvPr/>
        </p:nvSpPr>
        <p:spPr bwMode="auto">
          <a:xfrm>
            <a:off x="2546104" y="1857604"/>
            <a:ext cx="333708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5717" rIns="0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Rec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4098" name="Picture 2" descr="C:\Users\3930041\Desktop\WJ-NV300_D_L_PA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143" y="1979675"/>
            <a:ext cx="821835" cy="25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 Box 534"/>
          <p:cNvSpPr txBox="1">
            <a:spLocks noChangeAspect="1" noChangeArrowheads="1"/>
          </p:cNvSpPr>
          <p:nvPr/>
        </p:nvSpPr>
        <p:spPr bwMode="auto">
          <a:xfrm>
            <a:off x="1665802" y="2051683"/>
            <a:ext cx="325573" cy="40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effectLst/>
                <a:latin typeface="+mj-lt"/>
                <a:ea typeface="HGPｺﾞｼｯｸE" pitchFamily="50" charset="-128"/>
              </a:rPr>
              <a:t>+</a:t>
            </a:r>
            <a:endParaRPr lang="en-US" altLang="ja-JP" sz="2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1" name="フリーフォーム 80"/>
          <p:cNvSpPr/>
          <p:nvPr/>
        </p:nvSpPr>
        <p:spPr>
          <a:xfrm flipV="1">
            <a:off x="3887923" y="1694426"/>
            <a:ext cx="400371" cy="400056"/>
          </a:xfrm>
          <a:custGeom>
            <a:avLst/>
            <a:gdLst>
              <a:gd name="connsiteX0" fmla="*/ 0 w 765110"/>
              <a:gd name="connsiteY0" fmla="*/ 0 h 233266"/>
              <a:gd name="connsiteX1" fmla="*/ 755780 w 765110"/>
              <a:gd name="connsiteY1" fmla="*/ 0 h 233266"/>
              <a:gd name="connsiteX2" fmla="*/ 765110 w 765110"/>
              <a:gd name="connsiteY2" fmla="*/ 233266 h 233266"/>
              <a:gd name="connsiteX0" fmla="*/ 0 w 765110"/>
              <a:gd name="connsiteY0" fmla="*/ 0 h 338636"/>
              <a:gd name="connsiteX1" fmla="*/ 755780 w 765110"/>
              <a:gd name="connsiteY1" fmla="*/ 0 h 338636"/>
              <a:gd name="connsiteX2" fmla="*/ 765110 w 765110"/>
              <a:gd name="connsiteY2" fmla="*/ 338636 h 338636"/>
              <a:gd name="connsiteX0" fmla="*/ 0 w 758305"/>
              <a:gd name="connsiteY0" fmla="*/ 0 h 430835"/>
              <a:gd name="connsiteX1" fmla="*/ 755780 w 758305"/>
              <a:gd name="connsiteY1" fmla="*/ 0 h 430835"/>
              <a:gd name="connsiteX2" fmla="*/ 758305 w 758305"/>
              <a:gd name="connsiteY2" fmla="*/ 430835 h 43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8305" h="430835">
                <a:moveTo>
                  <a:pt x="0" y="0"/>
                </a:moveTo>
                <a:lnTo>
                  <a:pt x="755780" y="0"/>
                </a:lnTo>
                <a:cubicBezTo>
                  <a:pt x="758890" y="77755"/>
                  <a:pt x="755195" y="353080"/>
                  <a:pt x="758305" y="430835"/>
                </a:cubicBezTo>
              </a:path>
            </a:pathLst>
          </a:cu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82" name="Text Box 534"/>
          <p:cNvSpPr txBox="1">
            <a:spLocks noChangeAspect="1" noChangeArrowheads="1"/>
          </p:cNvSpPr>
          <p:nvPr/>
        </p:nvSpPr>
        <p:spPr bwMode="auto">
          <a:xfrm>
            <a:off x="3922390" y="2051683"/>
            <a:ext cx="806213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Playback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3" name="Text Box 534"/>
          <p:cNvSpPr txBox="1">
            <a:spLocks noChangeAspect="1" noChangeArrowheads="1"/>
          </p:cNvSpPr>
          <p:nvPr/>
        </p:nvSpPr>
        <p:spPr bwMode="auto">
          <a:xfrm>
            <a:off x="3055565" y="1511623"/>
            <a:ext cx="576063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84" name="直線コネクタ 104"/>
          <p:cNvCxnSpPr/>
          <p:nvPr/>
        </p:nvCxnSpPr>
        <p:spPr>
          <a:xfrm>
            <a:off x="3922390" y="2721584"/>
            <a:ext cx="151370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 Box 534"/>
          <p:cNvSpPr txBox="1">
            <a:spLocks noChangeAspect="1" noChangeArrowheads="1"/>
          </p:cNvSpPr>
          <p:nvPr/>
        </p:nvSpPr>
        <p:spPr bwMode="auto">
          <a:xfrm>
            <a:off x="704109" y="3975906"/>
            <a:ext cx="4130569" cy="50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*The system supports only H.264 stream of V-SERIES cameras.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*</a:t>
            </a:r>
            <a:r>
              <a:rPr lang="en-US" altLang="ja-JP" sz="9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Not every functions of i-PRO camera are supported by V-SEREISE cameras.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*V-SERIES cameras can connect to WV-ASM300 only via recorder.</a:t>
            </a:r>
            <a:endParaRPr lang="en-US" altLang="ja-JP" sz="9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22" name="Text Box 534"/>
          <p:cNvSpPr txBox="1">
            <a:spLocks noChangeAspect="1" noChangeArrowheads="1"/>
          </p:cNvSpPr>
          <p:nvPr/>
        </p:nvSpPr>
        <p:spPr bwMode="auto">
          <a:xfrm>
            <a:off x="5811645" y="1507369"/>
            <a:ext cx="881035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playback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79" name="直線矢印コネクタ 78"/>
          <p:cNvCxnSpPr/>
          <p:nvPr/>
        </p:nvCxnSpPr>
        <p:spPr>
          <a:xfrm>
            <a:off x="2498818" y="2518564"/>
            <a:ext cx="391066" cy="0"/>
          </a:xfrm>
          <a:prstGeom prst="straightConnector1">
            <a:avLst/>
          </a:pr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Text Box 534"/>
          <p:cNvSpPr txBox="1">
            <a:spLocks noChangeAspect="1" noChangeArrowheads="1"/>
          </p:cNvSpPr>
          <p:nvPr/>
        </p:nvSpPr>
        <p:spPr bwMode="auto">
          <a:xfrm>
            <a:off x="2546104" y="2333544"/>
            <a:ext cx="333708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5717" rIns="0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err="1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Live,Rec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104" name="直線矢印コネクタ 103"/>
          <p:cNvCxnSpPr/>
          <p:nvPr/>
        </p:nvCxnSpPr>
        <p:spPr>
          <a:xfrm>
            <a:off x="3897228" y="2454041"/>
            <a:ext cx="1718888" cy="0"/>
          </a:xfrm>
          <a:prstGeom prst="straightConnector1">
            <a:avLst/>
          </a:pr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5" name="Text Box 534"/>
          <p:cNvSpPr txBox="1">
            <a:spLocks noChangeAspect="1" noChangeArrowheads="1"/>
          </p:cNvSpPr>
          <p:nvPr/>
        </p:nvSpPr>
        <p:spPr bwMode="auto">
          <a:xfrm>
            <a:off x="4258694" y="2417536"/>
            <a:ext cx="961378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5717" rIns="0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Playback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263641" y="3235791"/>
            <a:ext cx="1944763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700" dirty="0">
                <a:effectLst/>
              </a:rPr>
              <a:t>*</a:t>
            </a:r>
            <a:r>
              <a:rPr lang="en-US" altLang="ja-JP" sz="700" dirty="0">
                <a:effectLst/>
              </a:rPr>
              <a:t>WV-ASM300 will be released on Feb, 2017.</a:t>
            </a:r>
            <a:endParaRPr lang="ja-JP" altLang="en-US" sz="700" dirty="0"/>
          </a:p>
        </p:txBody>
      </p:sp>
      <p:pic>
        <p:nvPicPr>
          <p:cNvPr id="49" name="Picture 2" descr="Y:\40-職能\セキュリティ\セキュリティ・サウンド広報宣伝\(10) Security\02_海外\Network_Products\V-SERIES\写真\WV-V1170\640x480_png\WV-V1170_lens_D_L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81" y="2508733"/>
            <a:ext cx="587858" cy="3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65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197" y="1933525"/>
            <a:ext cx="1193805" cy="7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System configuration diagram with Video Insight</a:t>
            </a:r>
            <a:endParaRPr kumimoji="1" lang="ja-JP" altLang="en-US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角丸四角形 4"/>
          <p:cNvSpPr/>
          <p:nvPr/>
        </p:nvSpPr>
        <p:spPr>
          <a:xfrm>
            <a:off x="719572" y="1050034"/>
            <a:ext cx="2950790" cy="1055589"/>
          </a:xfrm>
          <a:prstGeom prst="roundRect">
            <a:avLst>
              <a:gd name="adj" fmla="val 70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5184068" y="1034529"/>
            <a:ext cx="2733869" cy="2653345"/>
          </a:xfrm>
          <a:prstGeom prst="roundRect">
            <a:avLst>
              <a:gd name="adj" fmla="val 46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7" name="Text Box 534"/>
          <p:cNvSpPr txBox="1">
            <a:spLocks noChangeAspect="1" noChangeArrowheads="1"/>
          </p:cNvSpPr>
          <p:nvPr/>
        </p:nvSpPr>
        <p:spPr bwMode="auto">
          <a:xfrm>
            <a:off x="827585" y="1015150"/>
            <a:ext cx="2590750" cy="22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200" b="1" dirty="0" smtClean="0">
                <a:effectLst/>
                <a:latin typeface="+mj-lt"/>
                <a:ea typeface="HGPｺﾞｼｯｸE" pitchFamily="50" charset="-128"/>
              </a:rPr>
              <a:t>Site-A</a:t>
            </a:r>
            <a:endParaRPr lang="en-US" altLang="ja-JP" sz="1200" b="1" dirty="0">
              <a:effectLst/>
              <a:latin typeface="+mj-lt"/>
              <a:ea typeface="HGPｺﾞｼｯｸE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2207499" y="3419835"/>
            <a:ext cx="45719" cy="268039"/>
            <a:chOff x="5673012" y="2020213"/>
            <a:chExt cx="158621" cy="929953"/>
          </a:xfrm>
        </p:grpSpPr>
        <p:sp>
          <p:nvSpPr>
            <p:cNvPr id="9" name="円/楕円 8"/>
            <p:cNvSpPr/>
            <p:nvPr/>
          </p:nvSpPr>
          <p:spPr>
            <a:xfrm>
              <a:off x="5673012" y="2020213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  <p:sp>
          <p:nvSpPr>
            <p:cNvPr id="10" name="円/楕円 9"/>
            <p:cNvSpPr/>
            <p:nvPr/>
          </p:nvSpPr>
          <p:spPr>
            <a:xfrm>
              <a:off x="5673012" y="2405879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  <p:sp>
          <p:nvSpPr>
            <p:cNvPr id="11" name="円/楕円 10"/>
            <p:cNvSpPr/>
            <p:nvPr/>
          </p:nvSpPr>
          <p:spPr>
            <a:xfrm>
              <a:off x="5673012" y="2791545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</p:grpSp>
      <p:sp>
        <p:nvSpPr>
          <p:cNvPr id="13" name="Text Box 534"/>
          <p:cNvSpPr txBox="1">
            <a:spLocks noChangeAspect="1" noChangeArrowheads="1"/>
          </p:cNvSpPr>
          <p:nvPr/>
        </p:nvSpPr>
        <p:spPr bwMode="auto">
          <a:xfrm>
            <a:off x="5896236" y="1063892"/>
            <a:ext cx="1309532" cy="30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400" b="1" dirty="0" smtClean="0">
                <a:effectLst/>
                <a:latin typeface="+mj-lt"/>
                <a:ea typeface="HGPｺﾞｼｯｸE" pitchFamily="50" charset="-128"/>
              </a:rPr>
              <a:t>HQ</a:t>
            </a:r>
            <a:endParaRPr lang="en-US" altLang="ja-JP" sz="1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6" name="フリーフォーム 15"/>
          <p:cNvSpPr/>
          <p:nvPr/>
        </p:nvSpPr>
        <p:spPr>
          <a:xfrm>
            <a:off x="3461364" y="1712211"/>
            <a:ext cx="2538769" cy="274194"/>
          </a:xfrm>
          <a:custGeom>
            <a:avLst/>
            <a:gdLst>
              <a:gd name="connsiteX0" fmla="*/ 0 w 765110"/>
              <a:gd name="connsiteY0" fmla="*/ 0 h 233266"/>
              <a:gd name="connsiteX1" fmla="*/ 755780 w 765110"/>
              <a:gd name="connsiteY1" fmla="*/ 0 h 233266"/>
              <a:gd name="connsiteX2" fmla="*/ 765110 w 765110"/>
              <a:gd name="connsiteY2" fmla="*/ 233266 h 233266"/>
              <a:gd name="connsiteX0" fmla="*/ 0 w 765110"/>
              <a:gd name="connsiteY0" fmla="*/ 0 h 338636"/>
              <a:gd name="connsiteX1" fmla="*/ 755780 w 765110"/>
              <a:gd name="connsiteY1" fmla="*/ 0 h 338636"/>
              <a:gd name="connsiteX2" fmla="*/ 765110 w 765110"/>
              <a:gd name="connsiteY2" fmla="*/ 338636 h 338636"/>
              <a:gd name="connsiteX0" fmla="*/ 0 w 758305"/>
              <a:gd name="connsiteY0" fmla="*/ 0 h 430835"/>
              <a:gd name="connsiteX1" fmla="*/ 755780 w 758305"/>
              <a:gd name="connsiteY1" fmla="*/ 0 h 430835"/>
              <a:gd name="connsiteX2" fmla="*/ 758305 w 758305"/>
              <a:gd name="connsiteY2" fmla="*/ 430835 h 43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8305" h="430835">
                <a:moveTo>
                  <a:pt x="0" y="0"/>
                </a:moveTo>
                <a:lnTo>
                  <a:pt x="755780" y="0"/>
                </a:lnTo>
                <a:cubicBezTo>
                  <a:pt x="758890" y="77755"/>
                  <a:pt x="755195" y="353080"/>
                  <a:pt x="758305" y="430835"/>
                </a:cubicBezTo>
              </a:path>
            </a:pathLst>
          </a:cu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21" name="Text Box 534"/>
          <p:cNvSpPr txBox="1">
            <a:spLocks noChangeAspect="1" noChangeArrowheads="1"/>
          </p:cNvSpPr>
          <p:nvPr/>
        </p:nvSpPr>
        <p:spPr bwMode="auto">
          <a:xfrm>
            <a:off x="5632620" y="3081597"/>
            <a:ext cx="1836764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+mj-ea"/>
              </a:rPr>
              <a:t>Video Management Server</a:t>
            </a: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t="17334" r="19061" b="21500"/>
          <a:stretch>
            <a:fillRect/>
          </a:stretch>
        </p:blipFill>
        <p:spPr bwMode="auto">
          <a:xfrm>
            <a:off x="856178" y="1412155"/>
            <a:ext cx="474183" cy="31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2467" y="1465695"/>
            <a:ext cx="275588" cy="23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1" descr="C:\Users\3930041\Desktop\WV-SFN631L_D_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733" y="1471369"/>
            <a:ext cx="240010" cy="2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 b="-102"/>
          <a:stretch>
            <a:fillRect/>
          </a:stretch>
        </p:blipFill>
        <p:spPr bwMode="auto">
          <a:xfrm>
            <a:off x="1033307" y="1614367"/>
            <a:ext cx="379020" cy="33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" descr="Y:\40-職能\セキュリティ\セキュリティ・サウンド広報宣伝\(10) Security\03_国内_海外共通\WV-SPW311AL\写真\640x480_png\WV-SPW311AL_D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467" y="1698969"/>
            <a:ext cx="419172" cy="2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Y:\40-職能\セキュリティ\セキュリティ・サウンド広報宣伝\(10) Security\02_海外\Network_Products\WV-SW598\写真\WV-SW598\640x480_png\WV-SW598_F_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969" y="1491260"/>
            <a:ext cx="289543" cy="45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角丸四角形 70"/>
          <p:cNvSpPr/>
          <p:nvPr/>
        </p:nvSpPr>
        <p:spPr>
          <a:xfrm>
            <a:off x="827584" y="1347941"/>
            <a:ext cx="1409653" cy="644254"/>
          </a:xfrm>
          <a:prstGeom prst="roundRect">
            <a:avLst>
              <a:gd name="adj" fmla="val 7022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72" name="Text Box 534"/>
          <p:cNvSpPr txBox="1">
            <a:spLocks noChangeAspect="1" noChangeArrowheads="1"/>
          </p:cNvSpPr>
          <p:nvPr/>
        </p:nvSpPr>
        <p:spPr bwMode="auto">
          <a:xfrm>
            <a:off x="901491" y="1153940"/>
            <a:ext cx="1256022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i-PRO camera</a:t>
            </a:r>
            <a:endParaRPr lang="en-US" altLang="ja-JP" sz="1000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73" name="角丸四角形 72"/>
          <p:cNvSpPr/>
          <p:nvPr/>
        </p:nvSpPr>
        <p:spPr>
          <a:xfrm>
            <a:off x="2503136" y="1347924"/>
            <a:ext cx="891716" cy="644254"/>
          </a:xfrm>
          <a:prstGeom prst="roundRect">
            <a:avLst>
              <a:gd name="adj" fmla="val 7022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4" name="Text Box 534"/>
          <p:cNvSpPr txBox="1">
            <a:spLocks noChangeAspect="1" noChangeArrowheads="1"/>
          </p:cNvSpPr>
          <p:nvPr/>
        </p:nvSpPr>
        <p:spPr bwMode="auto">
          <a:xfrm>
            <a:off x="2489265" y="1153940"/>
            <a:ext cx="910350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V-SERIESE</a:t>
            </a:r>
            <a:endParaRPr lang="en-US" altLang="ja-JP" sz="10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0" name="Text Box 534"/>
          <p:cNvSpPr txBox="1">
            <a:spLocks noChangeAspect="1" noChangeArrowheads="1"/>
          </p:cNvSpPr>
          <p:nvPr/>
        </p:nvSpPr>
        <p:spPr bwMode="auto">
          <a:xfrm>
            <a:off x="2201233" y="1457551"/>
            <a:ext cx="325573" cy="40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effectLst/>
                <a:latin typeface="+mj-lt"/>
                <a:ea typeface="HGPｺﾞｼｯｸE" pitchFamily="50" charset="-128"/>
              </a:rPr>
              <a:t>+</a:t>
            </a:r>
            <a:endParaRPr lang="en-US" altLang="ja-JP" sz="2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3" name="Text Box 534"/>
          <p:cNvSpPr txBox="1">
            <a:spLocks noChangeAspect="1" noChangeArrowheads="1"/>
          </p:cNvSpPr>
          <p:nvPr/>
        </p:nvSpPr>
        <p:spPr bwMode="auto">
          <a:xfrm>
            <a:off x="3419872" y="1522672"/>
            <a:ext cx="756084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Rec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84" name="直線コネクタ 104"/>
          <p:cNvCxnSpPr/>
          <p:nvPr/>
        </p:nvCxnSpPr>
        <p:spPr>
          <a:xfrm>
            <a:off x="3676628" y="1465695"/>
            <a:ext cx="151370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フリーフォーム 111"/>
          <p:cNvSpPr/>
          <p:nvPr/>
        </p:nvSpPr>
        <p:spPr>
          <a:xfrm flipV="1">
            <a:off x="3461364" y="2672624"/>
            <a:ext cx="2538770" cy="210501"/>
          </a:xfrm>
          <a:custGeom>
            <a:avLst/>
            <a:gdLst>
              <a:gd name="connsiteX0" fmla="*/ 0 w 765110"/>
              <a:gd name="connsiteY0" fmla="*/ 0 h 233266"/>
              <a:gd name="connsiteX1" fmla="*/ 755780 w 765110"/>
              <a:gd name="connsiteY1" fmla="*/ 0 h 233266"/>
              <a:gd name="connsiteX2" fmla="*/ 765110 w 765110"/>
              <a:gd name="connsiteY2" fmla="*/ 233266 h 233266"/>
              <a:gd name="connsiteX0" fmla="*/ 0 w 765110"/>
              <a:gd name="connsiteY0" fmla="*/ 0 h 338636"/>
              <a:gd name="connsiteX1" fmla="*/ 755780 w 765110"/>
              <a:gd name="connsiteY1" fmla="*/ 0 h 338636"/>
              <a:gd name="connsiteX2" fmla="*/ 765110 w 765110"/>
              <a:gd name="connsiteY2" fmla="*/ 338636 h 338636"/>
              <a:gd name="connsiteX0" fmla="*/ 0 w 758305"/>
              <a:gd name="connsiteY0" fmla="*/ 0 h 430835"/>
              <a:gd name="connsiteX1" fmla="*/ 755780 w 758305"/>
              <a:gd name="connsiteY1" fmla="*/ 0 h 430835"/>
              <a:gd name="connsiteX2" fmla="*/ 758305 w 758305"/>
              <a:gd name="connsiteY2" fmla="*/ 430835 h 43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8305" h="430835">
                <a:moveTo>
                  <a:pt x="0" y="0"/>
                </a:moveTo>
                <a:lnTo>
                  <a:pt x="755780" y="0"/>
                </a:lnTo>
                <a:cubicBezTo>
                  <a:pt x="758890" y="77755"/>
                  <a:pt x="755195" y="353080"/>
                  <a:pt x="758305" y="430835"/>
                </a:cubicBezTo>
              </a:path>
            </a:pathLst>
          </a:cu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cxnSp>
        <p:nvCxnSpPr>
          <p:cNvPr id="113" name="直線コネクタ 104"/>
          <p:cNvCxnSpPr/>
          <p:nvPr/>
        </p:nvCxnSpPr>
        <p:spPr>
          <a:xfrm>
            <a:off x="3676628" y="2660893"/>
            <a:ext cx="151370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 Box 534"/>
          <p:cNvSpPr txBox="1">
            <a:spLocks noChangeAspect="1" noChangeArrowheads="1"/>
          </p:cNvSpPr>
          <p:nvPr/>
        </p:nvSpPr>
        <p:spPr bwMode="auto">
          <a:xfrm>
            <a:off x="647564" y="4011910"/>
            <a:ext cx="4130569" cy="36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ja-JP" sz="900" dirty="0">
                <a:solidFill>
                  <a:srgbClr val="FF0000"/>
                </a:solidFill>
                <a:effectLst/>
                <a:ea typeface="HGPｺﾞｼｯｸE" pitchFamily="50" charset="-128"/>
              </a:rPr>
              <a:t>*The system supports only H.264 stream of V-SERIES cameras.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*Not every functions of i-PRO camera are supported by V-SEREISE cameras.</a:t>
            </a:r>
            <a:endParaRPr lang="en-US" altLang="ja-JP" sz="9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22" name="Text Box 534"/>
          <p:cNvSpPr txBox="1">
            <a:spLocks noChangeAspect="1" noChangeArrowheads="1"/>
          </p:cNvSpPr>
          <p:nvPr/>
        </p:nvSpPr>
        <p:spPr bwMode="auto">
          <a:xfrm>
            <a:off x="6340869" y="2495683"/>
            <a:ext cx="881035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playback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5" name="角丸四角形 84"/>
          <p:cNvSpPr/>
          <p:nvPr/>
        </p:nvSpPr>
        <p:spPr>
          <a:xfrm>
            <a:off x="725838" y="2208624"/>
            <a:ext cx="2950790" cy="1055589"/>
          </a:xfrm>
          <a:prstGeom prst="roundRect">
            <a:avLst>
              <a:gd name="adj" fmla="val 70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104" name="Text Box 534"/>
          <p:cNvSpPr txBox="1">
            <a:spLocks noChangeAspect="1" noChangeArrowheads="1"/>
          </p:cNvSpPr>
          <p:nvPr/>
        </p:nvSpPr>
        <p:spPr bwMode="auto">
          <a:xfrm>
            <a:off x="833851" y="2173740"/>
            <a:ext cx="2590750" cy="22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200" b="1" dirty="0" smtClean="0">
                <a:effectLst/>
                <a:latin typeface="+mj-lt"/>
                <a:ea typeface="HGPｺﾞｼｯｸE" pitchFamily="50" charset="-128"/>
              </a:rPr>
              <a:t>Site-B</a:t>
            </a:r>
            <a:endParaRPr lang="en-US" altLang="ja-JP" sz="1200" b="1" dirty="0"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10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t="17334" r="19061" b="21500"/>
          <a:stretch>
            <a:fillRect/>
          </a:stretch>
        </p:blipFill>
        <p:spPr bwMode="auto">
          <a:xfrm>
            <a:off x="862444" y="2570745"/>
            <a:ext cx="474183" cy="31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8733" y="2624285"/>
            <a:ext cx="275588" cy="23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51" descr="C:\Users\3930041\Desktop\WV-SFN631L_D_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7999" y="2629959"/>
            <a:ext cx="240010" cy="2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 b="-102"/>
          <a:stretch>
            <a:fillRect/>
          </a:stretch>
        </p:blipFill>
        <p:spPr bwMode="auto">
          <a:xfrm>
            <a:off x="1039573" y="2772957"/>
            <a:ext cx="379020" cy="33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3" descr="Y:\40-職能\セキュリティ\セキュリティ・サウンド広報宣伝\(10) Security\03_国内_海外共通\WV-SPW311AL\写真\640x480_png\WV-SPW311AL_D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733" y="2857559"/>
            <a:ext cx="419172" cy="2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4" descr="Y:\40-職能\セキュリティ\セキュリティ・サウンド広報宣伝\(10) Security\02_海外\Network_Products\WV-SW598\写真\WV-SW598\640x480_png\WV-SW598_F_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235" y="2649850"/>
            <a:ext cx="289543" cy="45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" name="角丸四角形 128"/>
          <p:cNvSpPr/>
          <p:nvPr/>
        </p:nvSpPr>
        <p:spPr>
          <a:xfrm>
            <a:off x="833850" y="2506531"/>
            <a:ext cx="1409653" cy="644254"/>
          </a:xfrm>
          <a:prstGeom prst="roundRect">
            <a:avLst>
              <a:gd name="adj" fmla="val 7022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130" name="Text Box 534"/>
          <p:cNvSpPr txBox="1">
            <a:spLocks noChangeAspect="1" noChangeArrowheads="1"/>
          </p:cNvSpPr>
          <p:nvPr/>
        </p:nvSpPr>
        <p:spPr bwMode="auto">
          <a:xfrm>
            <a:off x="907757" y="2312530"/>
            <a:ext cx="1256022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i-PRO camera</a:t>
            </a:r>
            <a:endParaRPr lang="en-US" altLang="ja-JP" sz="1000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31" name="角丸四角形 130"/>
          <p:cNvSpPr/>
          <p:nvPr/>
        </p:nvSpPr>
        <p:spPr>
          <a:xfrm>
            <a:off x="2509402" y="2506514"/>
            <a:ext cx="891716" cy="644254"/>
          </a:xfrm>
          <a:prstGeom prst="roundRect">
            <a:avLst>
              <a:gd name="adj" fmla="val 7022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2" name="Text Box 534"/>
          <p:cNvSpPr txBox="1">
            <a:spLocks noChangeAspect="1" noChangeArrowheads="1"/>
          </p:cNvSpPr>
          <p:nvPr/>
        </p:nvSpPr>
        <p:spPr bwMode="auto">
          <a:xfrm>
            <a:off x="2495531" y="2312530"/>
            <a:ext cx="910350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V-SERIESE</a:t>
            </a:r>
            <a:endParaRPr lang="en-US" altLang="ja-JP" sz="10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33" name="Text Box 534"/>
          <p:cNvSpPr txBox="1">
            <a:spLocks noChangeAspect="1" noChangeArrowheads="1"/>
          </p:cNvSpPr>
          <p:nvPr/>
        </p:nvSpPr>
        <p:spPr bwMode="auto">
          <a:xfrm>
            <a:off x="2207499" y="2616141"/>
            <a:ext cx="325573" cy="40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effectLst/>
                <a:latin typeface="+mj-lt"/>
                <a:ea typeface="HGPｺﾞｼｯｸE" pitchFamily="50" charset="-128"/>
              </a:rPr>
              <a:t>+</a:t>
            </a:r>
            <a:endParaRPr lang="en-US" altLang="ja-JP" sz="2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34" name="Text Box 534"/>
          <p:cNvSpPr txBox="1">
            <a:spLocks noChangeAspect="1" noChangeArrowheads="1"/>
          </p:cNvSpPr>
          <p:nvPr/>
        </p:nvSpPr>
        <p:spPr bwMode="auto">
          <a:xfrm>
            <a:off x="3426138" y="2681262"/>
            <a:ext cx="756084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Rec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135" name="Picture 2" descr="http://www.video-insight.com/files/Public_View_TV_Monitor_ed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870" y="1582332"/>
            <a:ext cx="1367316" cy="94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カギ線コネクタ 13"/>
          <p:cNvCxnSpPr>
            <a:stCxn id="136" idx="2"/>
            <a:endCxn id="135" idx="2"/>
          </p:cNvCxnSpPr>
          <p:nvPr/>
        </p:nvCxnSpPr>
        <p:spPr>
          <a:xfrm rot="5400000" flipH="1" flipV="1">
            <a:off x="6695003" y="2170422"/>
            <a:ext cx="80458" cy="794591"/>
          </a:xfrm>
          <a:prstGeom prst="bentConnector3">
            <a:avLst>
              <a:gd name="adj1" fmla="val -110492"/>
            </a:avLst>
          </a:pr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6" name="Text Box 534"/>
          <p:cNvSpPr txBox="1">
            <a:spLocks noChangeAspect="1" noChangeArrowheads="1"/>
          </p:cNvSpPr>
          <p:nvPr/>
        </p:nvSpPr>
        <p:spPr bwMode="auto">
          <a:xfrm>
            <a:off x="6193878" y="2361732"/>
            <a:ext cx="288117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   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137" name="Picture 2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14" b="33093"/>
          <a:stretch/>
        </p:blipFill>
        <p:spPr bwMode="auto">
          <a:xfrm>
            <a:off x="6663776" y="1347614"/>
            <a:ext cx="1254161" cy="20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" descr="C:\Users\3930041\Desktop\WV-V1330L1_hood_D_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809" y="2594951"/>
            <a:ext cx="432317" cy="280331"/>
          </a:xfrm>
          <a:prstGeom prst="rect">
            <a:avLst/>
          </a:prstGeom>
          <a:noFill/>
          <a:ln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" descr="C:\Users\3930041\Desktop\WV-V2530L1_F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501" y="2592808"/>
            <a:ext cx="289864" cy="29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Y:\40-職能\セキュリティ\セキュリティ・サウンド広報宣伝\(10) Security\02_海外\Network_Products\V-SERIES\写真\WV-V1170\640x480_png\WV-V1170_lens_D_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705" y="2851472"/>
            <a:ext cx="527111" cy="28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3930041\Desktop\WV-V1330L1_hood_D_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968" y="1402298"/>
            <a:ext cx="432317" cy="280331"/>
          </a:xfrm>
          <a:prstGeom prst="rect">
            <a:avLst/>
          </a:prstGeom>
          <a:noFill/>
          <a:ln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3" descr="C:\Users\3930041\Desktop\WV-V2530L1_F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660" y="1400155"/>
            <a:ext cx="289864" cy="29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Y:\40-職能\セキュリティ\セキュリティ・サウンド広報宣伝\(10) Security\02_海外\Network_Products\V-SERIES\写真\WV-V1170\640x480_png\WV-V1170_lens_D_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864" y="1658819"/>
            <a:ext cx="527111" cy="28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15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b="1" kern="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Specifications</a:t>
            </a:r>
            <a:endParaRPr lang="en-US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189620"/>
              </p:ext>
            </p:extLst>
          </p:nvPr>
        </p:nvGraphicFramePr>
        <p:xfrm>
          <a:off x="1439652" y="801936"/>
          <a:ext cx="6768752" cy="384594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3267"/>
                <a:gridCol w="631029"/>
                <a:gridCol w="4104456"/>
              </a:tblGrid>
              <a:tr h="219188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WV-V1170</a:t>
                      </a:r>
                      <a:endParaRPr kumimoji="1" lang="ja-JP" alt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HGPｺﾞｼｯｸE" pitchFamily="50" charset="-128"/>
                        <a:cs typeface="Tahoma" panose="020B0604030504040204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</a:tr>
              <a:tr h="650526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Type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Indoor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Image sensor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1 / 1.7  type MOS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video resolution (pixel)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4000 x 3000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frame rate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4000 x 3000 : 20fps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3840 x 2160 : 25/30 fps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 / Night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Yes (ICR)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Minimum Illumination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Color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 0.02 lx* (F1.4, Maximum shutter: 10/30s, AGC: 100)</a:t>
                      </a:r>
                      <a:r>
                        <a:rPr kumimoji="1" lang="ja-JP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：</a:t>
                      </a: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Converted value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   0.2 lx  (F1.4, Maximum shutter: 1/30s, AGC: 100)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* Color</a:t>
                      </a:r>
                      <a:r>
                        <a:rPr kumimoji="1" lang="ja-JP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： </a:t>
                      </a: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0.02 lx / F1.4 corresponds to 0.01 lx / F1.2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B/W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0.0002 lx  (F1.4, Maximum shutter: 10/30s, AGC: 100)</a:t>
                      </a:r>
                      <a:r>
                        <a:rPr kumimoji="1" lang="ja-JP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：</a:t>
                      </a: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Converted value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  0.002 lx  (F1.4, Maximum shutter: 1/30s, AGC: 100)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4590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Lens</a:t>
                      </a: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nl-NL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/ CS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SD memory card slot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1slot  (Micro SD)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0788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Ambient Operating Temperature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-30°C ~ +50°C 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0490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Power Supply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DC12V / AC24V, </a:t>
                      </a:r>
                      <a:r>
                        <a:rPr kumimoji="1" lang="en-US" altLang="ja-JP" sz="900" kern="12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PoE</a:t>
                      </a:r>
                      <a:endParaRPr kumimoji="1" lang="en-US" altLang="ja-JP" sz="90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04907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Dimension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74</a:t>
                      </a:r>
                      <a:r>
                        <a:rPr kumimoji="1" lang="en-US" altLang="ja-JP" sz="90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(W) x 135 (D)</a:t>
                      </a:r>
                      <a:r>
                        <a:rPr kumimoji="1" lang="en-US" altLang="ja-JP" sz="9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x 66 (H) (mm)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Area selling products as of Dec 2016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 (North America, Russia, Latin America, Asia, </a:t>
                      </a:r>
                      <a:r>
                        <a:rPr kumimoji="1" lang="en-US" altLang="ja-JP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Middle East)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North America, Russia</a:t>
                      </a:r>
                      <a:endParaRPr kumimoji="1" lang="ja-JP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3930041\AppData\Local\Temp\_AZTMP21_\i-PRO_Extreme_logo_White\i-PRO_Extreme_logo_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455" y="216530"/>
            <a:ext cx="1006460" cy="25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Y:\40-職能\セキュリティ\セキュリティ・サウンド広報宣伝\(10) Security\02_海外\Network_Products\V-SERIES\写真\WV-V1170\640x480_png\WV-V1170_D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076" y="1131590"/>
            <a:ext cx="897821" cy="530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1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fontAlgn="auto">
              <a:spcAft>
                <a:spcPts val="0"/>
              </a:spcAft>
            </a:pPr>
            <a:r>
              <a:rPr kumimoji="1" lang="en-US" altLang="ja-JP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Option Lens Information</a:t>
            </a:r>
            <a:endParaRPr kumimoji="1" lang="ja-JP" altLang="en-US" b="1" dirty="0">
              <a:latin typeface="Tahoma" panose="020B0604030504040204" pitchFamily="34" charset="0"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t>6</a:t>
            </a:fld>
            <a:endParaRPr lang="en-US"/>
          </a:p>
        </p:txBody>
      </p:sp>
      <p:pic>
        <p:nvPicPr>
          <p:cNvPr id="8" name="Picture 2" descr="C:\Users\3930041\AppData\Local\Temp\_AZTMP21_\i-PRO_Extreme_logo_White\i-PRO_Extreme_logo_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455" y="216530"/>
            <a:ext cx="1006460" cy="25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356610"/>
              </p:ext>
            </p:extLst>
          </p:nvPr>
        </p:nvGraphicFramePr>
        <p:xfrm>
          <a:off x="110825" y="771550"/>
          <a:ext cx="8955284" cy="3597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880"/>
                <a:gridCol w="1888217"/>
                <a:gridCol w="1820532"/>
                <a:gridCol w="1771986"/>
                <a:gridCol w="1832669"/>
              </a:tblGrid>
              <a:tr h="511169">
                <a:tc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CBC:</a:t>
                      </a:r>
                    </a:p>
                    <a:p>
                      <a:r>
                        <a:rPr lang="en-US" altLang="ja-JP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EG5Z2518FC-MP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Fujinon</a:t>
                      </a:r>
                      <a:r>
                        <a:rPr kumimoji="1" lang="en-US" altLang="ja-JP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</a:p>
                    <a:p>
                      <a:r>
                        <a:rPr kumimoji="1" lang="en-US" altLang="ja-JP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DV4x12.5SR4A-SA1L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Ricom</a:t>
                      </a:r>
                      <a:r>
                        <a:rPr kumimoji="1" lang="en-US" altLang="ja-JP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br>
                        <a:rPr kumimoji="1" lang="en-US" altLang="ja-JP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kumimoji="1" lang="en-US" altLang="ja-JP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HV03617D_IR-S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Fujinon</a:t>
                      </a:r>
                      <a:r>
                        <a:rPr kumimoji="1" lang="en-US" altLang="ja-JP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DV2.2x4.1SR4A-SA2L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396658"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Focal length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f=25-135mm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F=12.5-50mm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f=3.6-17mm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f=4.1-9mm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201585"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Iris range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F1.8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F1.6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F1.5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F1.6</a:t>
                      </a:r>
                      <a:r>
                        <a:rPr kumimoji="1" lang="ja-JP" altLang="en-US" sz="18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　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Resolution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3Mp</a:t>
                      </a:r>
                      <a:endParaRPr kumimoji="1" lang="ja-JP" altLang="en-US" sz="1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5Mp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4K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6Mp</a:t>
                      </a:r>
                      <a:r>
                        <a:rPr kumimoji="1" lang="ja-JP" altLang="en-US" sz="18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　</a:t>
                      </a:r>
                      <a:endParaRPr kumimoji="1" lang="en-US" altLang="ja-JP" sz="1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125673"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Mount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C-Mt*</a:t>
                      </a:r>
                      <a:endParaRPr kumimoji="1" lang="ja-JP" altLang="en-US" sz="1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C-Mt*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CS-Mt</a:t>
                      </a:r>
                      <a:endParaRPr kumimoji="1" lang="ja-JP" altLang="en-US" sz="1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CS-Mt</a:t>
                      </a:r>
                      <a:endParaRPr kumimoji="1" lang="ja-JP" altLang="en-US" sz="1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372388"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Angle</a:t>
                      </a:r>
                      <a:r>
                        <a:rPr kumimoji="1" lang="ja-JP" altLang="en-US" sz="18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　</a:t>
                      </a: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of</a:t>
                      </a:r>
                      <a:r>
                        <a:rPr kumimoji="1" lang="ja-JP" altLang="en-US" sz="1800" dirty="0" smtClean="0"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　</a:t>
                      </a: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view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H:16.2-3.1</a:t>
                      </a:r>
                    </a:p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V:12.0-2.4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H:32.54-8.14</a:t>
                      </a:r>
                    </a:p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V:24.37-6.13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H:105-27</a:t>
                      </a:r>
                    </a:p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V:57-15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H:100.1-45.17</a:t>
                      </a:r>
                    </a:p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V:74.21-33.59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Focus range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1.5m-inf.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0.8m-inf.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0.3m-inf.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0.3m-inf.</a:t>
                      </a:r>
                      <a:endParaRPr kumimoji="1" lang="ja-JP" altLang="en-US" sz="1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352863"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Type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1/1.8”</a:t>
                      </a:r>
                      <a:endParaRPr kumimoji="1" lang="ja-JP" altLang="en-US" sz="1800" dirty="0" smtClean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1/1.8”</a:t>
                      </a:r>
                      <a:endParaRPr kumimoji="1" lang="ja-JP" altLang="en-US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1/1.8”</a:t>
                      </a:r>
                      <a:endParaRPr kumimoji="1" lang="ja-JP" altLang="en-US" sz="1800" dirty="0" smtClean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1/1.8”</a:t>
                      </a:r>
                      <a:endParaRPr kumimoji="1" lang="ja-JP" altLang="en-US" sz="1800" dirty="0" smtClean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1742472" y="4368910"/>
            <a:ext cx="34195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ja-JP" sz="1000" dirty="0" smtClean="0">
                <a:solidFill>
                  <a:srgbClr val="FF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* The C-Mt adapter </a:t>
            </a:r>
            <a:r>
              <a:rPr lang="en-US" altLang="ja-JP" sz="1000" dirty="0">
                <a:solidFill>
                  <a:srgbClr val="FF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is included with the </a:t>
            </a:r>
            <a:r>
              <a:rPr lang="en-US" altLang="ja-JP" sz="1000" dirty="0" smtClean="0">
                <a:solidFill>
                  <a:srgbClr val="FF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camera (V1170).</a:t>
            </a:r>
            <a:endParaRPr kumimoji="1" lang="ja-JP" altLang="en-US" sz="1000" dirty="0">
              <a:solidFill>
                <a:srgbClr val="FF0000"/>
              </a:solidFill>
              <a:effectLst/>
              <a:ea typeface="Meiryo UI" panose="020B0604030504040204" pitchFamily="50" charset="-12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88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デザインの設定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ublic テンプレート">
  <a:themeElements>
    <a:clrScheme name="ネオン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nternal onl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3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BE0E3">
            <a:alpha val="36078"/>
          </a:srgbClr>
        </a:solidFill>
        <a:ln>
          <a:solidFill>
            <a:srgbClr val="0000FF"/>
          </a:solidFill>
        </a:ln>
      </a:spPr>
      <a:bodyPr rtlCol="0" anchor="ctr"/>
      <a:lstStyle>
        <a:defPPr algn="ctr">
          <a:defRPr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Tentative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Panasonic Business 1">
      <a:dk1>
        <a:srgbClr val="0A54A0"/>
      </a:dk1>
      <a:lt1>
        <a:sysClr val="window" lastClr="FFFFFF"/>
      </a:lt1>
      <a:dk2>
        <a:srgbClr val="000000"/>
      </a:dk2>
      <a:lt2>
        <a:srgbClr val="176AB7"/>
      </a:lt2>
      <a:accent1>
        <a:srgbClr val="14A6DB"/>
      </a:accent1>
      <a:accent2>
        <a:srgbClr val="D90066"/>
      </a:accent2>
      <a:accent3>
        <a:srgbClr val="ED9908"/>
      </a:accent3>
      <a:accent4>
        <a:srgbClr val="B8D108"/>
      </a:accent4>
      <a:accent5>
        <a:srgbClr val="118FBA"/>
      </a:accent5>
      <a:accent6>
        <a:srgbClr val="C50F24"/>
      </a:accent6>
      <a:hlink>
        <a:srgbClr val="0D6A77"/>
      </a:hlink>
      <a:folHlink>
        <a:srgbClr val="471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sz="1000">
            <a:effectLst/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1_Office Theme">
  <a:themeElements>
    <a:clrScheme name="Panasonic Business 1">
      <a:dk1>
        <a:srgbClr val="0A54A0"/>
      </a:dk1>
      <a:lt1>
        <a:sysClr val="window" lastClr="FFFFFF"/>
      </a:lt1>
      <a:dk2>
        <a:srgbClr val="000000"/>
      </a:dk2>
      <a:lt2>
        <a:srgbClr val="176AB7"/>
      </a:lt2>
      <a:accent1>
        <a:srgbClr val="14A6DB"/>
      </a:accent1>
      <a:accent2>
        <a:srgbClr val="D90066"/>
      </a:accent2>
      <a:accent3>
        <a:srgbClr val="ED9908"/>
      </a:accent3>
      <a:accent4>
        <a:srgbClr val="B8D108"/>
      </a:accent4>
      <a:accent5>
        <a:srgbClr val="118FBA"/>
      </a:accent5>
      <a:accent6>
        <a:srgbClr val="C50F24"/>
      </a:accent6>
      <a:hlink>
        <a:srgbClr val="0D6A77"/>
      </a:hlink>
      <a:folHlink>
        <a:srgbClr val="471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sz="1000">
            <a:effectLst/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2_Office Theme">
  <a:themeElements>
    <a:clrScheme name="Panasonic Business 1">
      <a:dk1>
        <a:srgbClr val="0A54A0"/>
      </a:dk1>
      <a:lt1>
        <a:sysClr val="window" lastClr="FFFFFF"/>
      </a:lt1>
      <a:dk2>
        <a:srgbClr val="000000"/>
      </a:dk2>
      <a:lt2>
        <a:srgbClr val="176AB7"/>
      </a:lt2>
      <a:accent1>
        <a:srgbClr val="14A6DB"/>
      </a:accent1>
      <a:accent2>
        <a:srgbClr val="D90066"/>
      </a:accent2>
      <a:accent3>
        <a:srgbClr val="ED9908"/>
      </a:accent3>
      <a:accent4>
        <a:srgbClr val="B8D108"/>
      </a:accent4>
      <a:accent5>
        <a:srgbClr val="118FBA"/>
      </a:accent5>
      <a:accent6>
        <a:srgbClr val="C50F24"/>
      </a:accent6>
      <a:hlink>
        <a:srgbClr val="0D6A77"/>
      </a:hlink>
      <a:folHlink>
        <a:srgbClr val="471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sz="1000">
            <a:effectLst/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515</Words>
  <Application>Microsoft Office PowerPoint</Application>
  <PresentationFormat>画面に合わせる (16:9)</PresentationFormat>
  <Paragraphs>143</Paragraphs>
  <Slides>6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8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デザインの設定</vt:lpstr>
      <vt:lpstr>Public テンプレート</vt:lpstr>
      <vt:lpstr>Internal only テンプレート</vt:lpstr>
      <vt:lpstr>Preliminary テンプレート</vt:lpstr>
      <vt:lpstr>Tentative テンプレート</vt:lpstr>
      <vt:lpstr>Office Theme</vt:lpstr>
      <vt:lpstr>1_Office Theme</vt:lpstr>
      <vt:lpstr>2_Office Theme</vt:lpstr>
      <vt:lpstr>V-SERIES Ultra 4K cameras</vt:lpstr>
      <vt:lpstr>Indoor Ultra 4K Camera</vt:lpstr>
      <vt:lpstr>Sample System configuration diagram with Panasonic recorder</vt:lpstr>
      <vt:lpstr>Sample System configuration diagram with Video Insight</vt:lpstr>
      <vt:lpstr>Specifications</vt:lpstr>
      <vt:lpstr>Option Lens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2017-12-06T08:03:36Z</dcterms:modified>
</cp:coreProperties>
</file>