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charts/chart3.xml" ContentType="application/vnd.openxmlformats-officedocument.drawingml.char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4202" r:id="rId6"/>
    <p:sldMasterId id="2147484217" r:id="rId7"/>
    <p:sldMasterId id="2147484231" r:id="rId8"/>
  </p:sldMasterIdLst>
  <p:notesMasterIdLst>
    <p:notesMasterId r:id="rId16"/>
  </p:notesMasterIdLst>
  <p:handoutMasterIdLst>
    <p:handoutMasterId r:id="rId17"/>
  </p:handoutMasterIdLst>
  <p:sldIdLst>
    <p:sldId id="1570" r:id="rId9"/>
    <p:sldId id="1573" r:id="rId10"/>
    <p:sldId id="1582" r:id="rId11"/>
    <p:sldId id="1583" r:id="rId12"/>
    <p:sldId id="1584" r:id="rId13"/>
    <p:sldId id="1585" r:id="rId14"/>
    <p:sldId id="1580" r:id="rId15"/>
  </p:sldIdLst>
  <p:sldSz cx="9144000" cy="5143500" type="screen16x9"/>
  <p:notesSz cx="6807200" cy="9939338"/>
  <p:custDataLst>
    <p:tags r:id="rId18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EAEAEA"/>
    <a:srgbClr val="CCCCFF"/>
    <a:srgbClr val="66FFFF"/>
    <a:srgbClr val="CCFF99"/>
    <a:srgbClr val="FFCCFF"/>
    <a:srgbClr val="FFFFCC"/>
    <a:srgbClr val="0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524" autoAdjust="0"/>
    <p:restoredTop sz="96491" autoAdjust="0"/>
  </p:normalViewPr>
  <p:slideViewPr>
    <p:cSldViewPr snapToObjects="1">
      <p:cViewPr>
        <p:scale>
          <a:sx n="130" d="100"/>
          <a:sy n="130" d="100"/>
        </p:scale>
        <p:origin x="-990" y="-534"/>
      </p:cViewPr>
      <p:guideLst>
        <p:guide orient="horz" pos="713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288" y="-108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lang="ja-JP"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lang="ja-JP"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  <c:txPr>
        <a:bodyPr/>
        <a:lstStyle/>
        <a:p>
          <a:pPr>
            <a:defRPr lang="ja-JP" sz="1400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2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370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70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2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1" y="4720686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370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70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摂氏→華氏　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F=(9/5)*C + 32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華氏→摂氏　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C=(5/9)*(F-32)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4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288kmph=  </a:t>
            </a:r>
            <a:r>
              <a:rPr kumimoji="1" lang="ja-JP" altLang="en-US" dirty="0" smtClean="0"/>
              <a:t>カトリーナ：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280 km/h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Arial" charset="0"/>
              <a:ea typeface="ＭＳ Ｐ明朝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伊勢湾台風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=270km/h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021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288kmph=  </a:t>
            </a:r>
            <a:r>
              <a:rPr kumimoji="1" lang="ja-JP" altLang="en-US" dirty="0" smtClean="0"/>
              <a:t>カトリーナ：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280 km/h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Arial" charset="0"/>
              <a:ea typeface="ＭＳ Ｐ明朝" charset="-128"/>
              <a:cs typeface="+mn-cs"/>
            </a:endParaRPr>
          </a:p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伊勢湾台風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明朝" charset="-128"/>
                <a:cs typeface="+mn-cs"/>
              </a:rPr>
              <a:t>=270km/h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3200A-AD79-4BB1-BAB0-2A7AA18CB5F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021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7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7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>
                <a:solidFill>
                  <a:srgbClr val="000000"/>
                </a:solidFill>
              </a:rPr>
              <a:pPr>
                <a:defRPr/>
              </a:pPr>
              <a:t>2016/12/20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20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575465078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12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2016/12/20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7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/>
              <a:pPr/>
              <a:t>20/12/2016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3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20/12/2016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0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9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25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9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68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84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6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5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3177502737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32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2016/12/20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39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8505A-7C9F-4721-A2BA-E7C78517FFE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ja-JP" dirty="0">
                <a:solidFill>
                  <a:srgbClr val="000000"/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73673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32526" y="-6267"/>
            <a:ext cx="3444052" cy="2443137"/>
            <a:chOff x="4563535" y="-458058"/>
            <a:chExt cx="4448892" cy="3155950"/>
          </a:xfrm>
        </p:grpSpPr>
        <p:pic>
          <p:nvPicPr>
            <p:cNvPr id="13" name="Picture 12" descr="big-white-B.png"/>
            <p:cNvPicPr>
              <a:picLocks noChangeAspect="1"/>
            </p:cNvPicPr>
            <p:nvPr/>
          </p:nvPicPr>
          <p:blipFill rotWithShape="1"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3535" y="-458058"/>
              <a:ext cx="3167964" cy="3155950"/>
            </a:xfrm>
            <a:prstGeom prst="rect">
              <a:avLst/>
            </a:prstGeom>
          </p:spPr>
        </p:pic>
        <p:pic>
          <p:nvPicPr>
            <p:cNvPr id="14" name="Picture 13" descr="logo_white_stack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9469" y="923154"/>
              <a:ext cx="2932958" cy="8430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F86-4897-DF4E-8703-AE0CEBFAA79B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53" y="0"/>
            <a:ext cx="9144000" cy="5143500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big-white-B.png"/>
          <p:cNvPicPr>
            <a:picLocks noChangeAspect="1"/>
          </p:cNvPicPr>
          <p:nvPr userDrawn="1"/>
        </p:nvPicPr>
        <p:blipFill rotWithShape="1">
          <a:blip r:embed="rId2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581" y="613758"/>
            <a:ext cx="2769419" cy="4529742"/>
          </a:xfrm>
          <a:prstGeom prst="rect">
            <a:avLst/>
          </a:prstGeom>
        </p:spPr>
      </p:pic>
      <p:pic>
        <p:nvPicPr>
          <p:cNvPr id="16" name="Picture 15" descr="logo_white_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21" y="287457"/>
            <a:ext cx="2270511" cy="65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0" y="2293574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906" y="3238986"/>
            <a:ext cx="5186761" cy="8504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801131"/>
            <a:ext cx="1349666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AD2092-AAE0-4547-A3CE-8D4B8E38590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7" y="4799233"/>
            <a:ext cx="2190281" cy="2738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</a:lstStyle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3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backgroun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176"/>
            <a:ext cx="9148233" cy="514667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4233" y="2643076"/>
            <a:ext cx="9148233" cy="144066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68659" y="-3176"/>
            <a:ext cx="3533022" cy="2502918"/>
            <a:chOff x="77288" y="-3176"/>
            <a:chExt cx="4486247" cy="3178216"/>
          </a:xfrm>
        </p:grpSpPr>
        <p:pic>
          <p:nvPicPr>
            <p:cNvPr id="17" name="Picture 16" descr="big-blue-B.png"/>
            <p:cNvPicPr>
              <a:picLocks noChangeAspect="1"/>
            </p:cNvPicPr>
            <p:nvPr/>
          </p:nvPicPr>
          <p:blipFill rotWithShape="1">
            <a:blip r:embed="rId3" cstate="email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88" y="-3176"/>
              <a:ext cx="3205319" cy="31782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577" y="1381212"/>
              <a:ext cx="2932958" cy="8430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8504" y="2728895"/>
            <a:ext cx="6970614" cy="870641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1814" y="3654909"/>
            <a:ext cx="6967304" cy="4471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6066" y="4782859"/>
            <a:ext cx="1349666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C5D4D6D9-FB38-1A4E-B0D2-608576C85B45}" type="datetime1">
              <a:rPr lang="en-GB" smtClean="0">
                <a:solidFill>
                  <a:srgbClr val="000000"/>
                </a:solidFill>
              </a:rPr>
              <a:pPr/>
              <a:t>20/12/2016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4677" y="4780961"/>
            <a:ext cx="1678601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9118" y="178689"/>
            <a:ext cx="746614" cy="27384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fld id="{8E8A4C40-1FD3-B245-AE86-E18962D1310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3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2016/12/20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7192F14-DF7D-714C-BB38-2B6E42734604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8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ue BG.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63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065605FA-C29A-2D44-B0FE-E52B91812C8D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9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Blue BG.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3E53F409-AE0B-B644-9230-917DDB0CC81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73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FC71ACE-69C9-CB49-A8E4-9CF08917E836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8229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90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images- 1 row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31093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C6D81DC4-00DA-204A-B78C-A0E52851D1FC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08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images- 2 rows of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1179C213-7A0D-AC48-8204-EDB4C04C4F0F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2870201"/>
            <a:ext cx="4927600" cy="1492249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A54A0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782733" y="1200150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782733" y="2885018"/>
            <a:ext cx="3115733" cy="14922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70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A3AEBE78-1634-D746-AB73-EC882D4068AA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54151"/>
            <a:ext cx="4224867" cy="277918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tx2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03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2568"/>
            <a:ext cx="9144000" cy="4018765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71"/>
            <a:ext cx="9144000" cy="720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0"/>
            <a:ext cx="1203196" cy="725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45000" cy="3329516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2pPr>
            <a:lvl3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3pPr>
            <a:lvl4pPr marL="271463" indent="-271463">
              <a:buSzPct val="60000"/>
              <a:buFont typeface="Wingdings" charset="2"/>
              <a:buChar char="§"/>
              <a:defRPr sz="1700">
                <a:solidFill>
                  <a:schemeClr val="bg1"/>
                </a:solidFill>
              </a:defRPr>
            </a:lvl4pPr>
            <a:lvl5pPr marL="271463" indent="-271463">
              <a:buSzPct val="60000"/>
              <a:buFont typeface="Wingdings" charset="2"/>
              <a:buChar char="§"/>
              <a:defRPr sz="1700">
                <a:solidFill>
                  <a:srgbClr val="0A54A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2969" y="4801131"/>
            <a:ext cx="1416886" cy="273844"/>
          </a:xfrm>
        </p:spPr>
        <p:txBody>
          <a:bodyPr/>
          <a:lstStyle/>
          <a:p>
            <a:fld id="{797B758E-6CBF-D04E-93B7-4D4D54077AB4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998" y="4801131"/>
            <a:ext cx="2191338" cy="273844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115" y="186953"/>
            <a:ext cx="55473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A0"/>
                </a:solidFill>
              </a:defRPr>
            </a:lvl1pPr>
          </a:lstStyle>
          <a:p>
            <a:fld id="{8E8A4C40-1FD3-B245-AE86-E18962D13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22733" y="10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A54A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2370641220"/>
              </p:ext>
            </p:extLst>
          </p:nvPr>
        </p:nvGraphicFramePr>
        <p:xfrm>
          <a:off x="4948768" y="1200151"/>
          <a:ext cx="4061088" cy="317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66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2016/12/20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21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37458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18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 lang="en-US" altLang="ja-JP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2016/12/20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37458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18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 lang="en-US" altLang="ja-JP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2016/12/20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37458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18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2016/12/20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37458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18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/>
              <a:pPr/>
              <a:t>20/12/2016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4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31990"/>
            <a:ext cx="9144000" cy="420646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logo_white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2" y="4838172"/>
            <a:ext cx="2055929" cy="200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794"/>
            <a:ext cx="9144000" cy="720197"/>
          </a:xfrm>
          <a:prstGeom prst="rect">
            <a:avLst/>
          </a:prstGeom>
          <a:solidFill>
            <a:srgbClr val="0A5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520" y="4359"/>
            <a:ext cx="1156953" cy="726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891"/>
            <a:ext cx="7674860" cy="525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969" y="4801131"/>
            <a:ext cx="14168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CDF3B1-9C35-274C-AEA9-F8AADF82D271}" type="datetime1">
              <a:rPr lang="en-GB" smtClean="0">
                <a:solidFill>
                  <a:prstClr val="white"/>
                </a:solidFill>
              </a:rPr>
              <a:pPr/>
              <a:t>20/12/2016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62998" y="4801131"/>
            <a:ext cx="219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93667" y="229130"/>
            <a:ext cx="4161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D32BD-2AB6-2D40-A7A5-FA318B8F4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2pPr>
      <a:lvl3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3pPr>
      <a:lvl4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4pPr>
      <a:lvl5pPr marL="355600" indent="-355600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700" kern="1200">
          <a:solidFill>
            <a:srgbClr val="0A54A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8504" y="2247714"/>
            <a:ext cx="6970614" cy="720080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V-SERIES cameras</a:t>
            </a:r>
            <a:endParaRPr kumimoji="1" lang="ja-JP" altLang="en-US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7045" y="2735760"/>
            <a:ext cx="728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Box    : WV-V1330LK, V1330L1</a:t>
            </a:r>
          </a:p>
          <a:p>
            <a:pPr algn="l"/>
            <a:r>
              <a:rPr lang="en-US" altLang="ja-JP" dirty="0" smtClean="0">
                <a:solidFill>
                  <a:prstClr val="white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Fixed Dome : WV-V2530LK, V2530L1</a:t>
            </a:r>
            <a:endParaRPr lang="ja-JP" altLang="en-US" dirty="0">
              <a:cs typeface="Tahoma" panose="020B0604030504040204" pitchFamily="34" charset="0"/>
            </a:endParaRPr>
          </a:p>
        </p:txBody>
      </p:sp>
      <p:sp>
        <p:nvSpPr>
          <p:cNvPr id="13" name="サブタイトル 5"/>
          <p:cNvSpPr>
            <a:spLocks noGrp="1"/>
          </p:cNvSpPr>
          <p:nvPr>
            <p:ph type="subTitle" idx="1"/>
          </p:nvPr>
        </p:nvSpPr>
        <p:spPr>
          <a:xfrm>
            <a:off x="1301814" y="4097533"/>
            <a:ext cx="6967304" cy="44710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Security Systems Business Division</a:t>
            </a:r>
            <a:endParaRPr lang="en-US" altLang="ja-JP" dirty="0">
              <a:latin typeface="Tahoma" pitchFamily="34" charset="0"/>
            </a:endParaRPr>
          </a:p>
          <a:p>
            <a:r>
              <a:rPr lang="en-US" altLang="ja-JP" dirty="0">
                <a:latin typeface="Tahoma" pitchFamily="34" charset="0"/>
              </a:rPr>
              <a:t>Panasonic System Networks Co., Ltd.</a:t>
            </a:r>
            <a:endParaRPr kumimoji="1" lang="ja-JP" altLang="en-US" dirty="0"/>
          </a:p>
        </p:txBody>
      </p:sp>
      <p:pic>
        <p:nvPicPr>
          <p:cNvPr id="1028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0" y="1311610"/>
            <a:ext cx="1008112" cy="10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97" y="512427"/>
            <a:ext cx="1413975" cy="10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06" y="1571054"/>
            <a:ext cx="1029240" cy="10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67" y="852101"/>
            <a:ext cx="1417279" cy="9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Lineup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95" y="1982741"/>
            <a:ext cx="1713706" cy="123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9" y="1891758"/>
            <a:ext cx="1264486" cy="12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3" y="1982741"/>
            <a:ext cx="1825736" cy="11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87" y="1891758"/>
            <a:ext cx="1224136" cy="1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947854" y="1031156"/>
            <a:ext cx="329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44546A">
                    <a:lumMod val="50000"/>
                  </a:srgb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Full HD Fixed Cameras</a:t>
            </a:r>
            <a:endParaRPr lang="ja-JP" altLang="en-US" sz="2000" dirty="0">
              <a:solidFill>
                <a:srgbClr val="44546A">
                  <a:lumMod val="50000"/>
                </a:srgbClr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83090" y="1073572"/>
            <a:ext cx="359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44546A">
                    <a:lumMod val="50000"/>
                  </a:srgb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Full HD Fixed Dome Cameras</a:t>
            </a:r>
            <a:endParaRPr lang="ja-JP" altLang="en-US" sz="2000" dirty="0">
              <a:solidFill>
                <a:srgbClr val="44546A">
                  <a:lumMod val="50000"/>
                </a:srgbClr>
              </a:solidFill>
              <a:effectLst/>
              <a:cs typeface="Tahoma" panose="020B0604030504040204" pitchFamily="34" charset="0"/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463830" y="3327834"/>
            <a:ext cx="18466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WV-V1330LK</a:t>
            </a:r>
            <a:endParaRPr kumimoji="0" lang="en-US" altLang="ja-JP" sz="11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(Full HD, 60fps, IR-LED) </a:t>
            </a: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endParaRPr kumimoji="0" lang="en-US" altLang="ja-JP" sz="11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359532" y="3327834"/>
            <a:ext cx="2104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WV-V1330L1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(Full HD, </a:t>
            </a:r>
            <a:r>
              <a:rPr kumimoji="0" lang="en-US" altLang="ja-JP" sz="1100" dirty="0" err="1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Vari</a:t>
            </a:r>
            <a:r>
              <a:rPr kumimoji="0" lang="en-US" altLang="ja-JP" sz="11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Focal, IR-LED</a:t>
            </a: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)</a:t>
            </a:r>
            <a:endParaRPr kumimoji="0" lang="en-US" altLang="ja-JP" sz="11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6778275" y="3327834"/>
            <a:ext cx="17060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WV-V2530LK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(Full HD, 60fps, IR-LED) </a:t>
            </a:r>
            <a:endParaRPr kumimoji="0" lang="en-US" altLang="ja-JP" sz="11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4788024" y="3327834"/>
            <a:ext cx="1990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WV-V2530L1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(Full HD, </a:t>
            </a:r>
            <a:r>
              <a:rPr kumimoji="0" lang="en-US" altLang="ja-JP" sz="1100" dirty="0" err="1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Vari</a:t>
            </a:r>
            <a:r>
              <a:rPr kumimoji="0" lang="en-US" altLang="ja-JP" sz="11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Focal, IR-LED)</a:t>
            </a:r>
            <a:endParaRPr kumimoji="0" lang="en-US" altLang="ja-JP" sz="11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 Fixed Camera (Bullet)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67" y="1059582"/>
            <a:ext cx="1713706" cy="123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1825736" cy="11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43509" y="76192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800" b="1" kern="0" dirty="0" smtClean="0">
                <a:effectLst/>
                <a:cs typeface="Tahoma" pitchFamily="34" charset="0"/>
              </a:rPr>
              <a:t> 2MP Full HD IR Bullet camera</a:t>
            </a:r>
            <a:endParaRPr kumimoji="0" lang="en-US" altLang="ja-JP" sz="1600" b="1" kern="0" dirty="0">
              <a:effectLst/>
              <a:cs typeface="Tahoma" pitchFamily="34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7109766" y="2299161"/>
            <a:ext cx="20238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WV-V1330LK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(1080p, 50/60fps, IR-LED)</a:t>
            </a:r>
            <a:endParaRPr kumimoji="0" lang="en-US" altLang="ja-JP" sz="105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452306" y="2305275"/>
            <a:ext cx="24192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>
                <a:effectLst/>
                <a:latin typeface="Tahoma" pitchFamily="34" charset="0"/>
                <a:cs typeface="Tahoma" pitchFamily="34" charset="0"/>
              </a:rPr>
              <a:t>WV-V1330L1 </a:t>
            </a:r>
            <a:endParaRPr kumimoji="0" lang="en-US" altLang="ja-JP" sz="1050" dirty="0" smtClean="0">
              <a:effectLst/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(1080p</a:t>
            </a:r>
            <a:r>
              <a:rPr kumimoji="0" lang="en-US" altLang="ja-JP" sz="1050" dirty="0"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25/30fps</a:t>
            </a:r>
            <a:r>
              <a:rPr kumimoji="0" lang="en-US" altLang="ja-JP" sz="1050" dirty="0"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050" dirty="0" err="1">
                <a:effectLst/>
                <a:latin typeface="Tahoma" pitchFamily="34" charset="0"/>
                <a:cs typeface="Tahoma" pitchFamily="34" charset="0"/>
              </a:rPr>
              <a:t>Vari</a:t>
            </a:r>
            <a:r>
              <a:rPr kumimoji="0" lang="en-US" altLang="ja-JP" sz="1050" dirty="0">
                <a:effectLst/>
                <a:latin typeface="Tahoma" pitchFamily="34" charset="0"/>
                <a:cs typeface="Tahoma" pitchFamily="34" charset="0"/>
              </a:rPr>
              <a:t> Focal, IR-LED)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23528" y="1151575"/>
            <a:ext cx="398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Can reduce the network bandwidth and the recorder disk space 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H.265 compression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</a:t>
            </a:r>
            <a:b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</a:b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These cameras can also deliver H.264 and MJPEG stream.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Enables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easy and clear identification of moving objects, combining Full HD 1080p resolution and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50/60fps high frame rate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at WV-V1330LK fixed camera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Be equipped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with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built-in long range IR LEDs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 which illuminate around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60m (196feet, WV-V1330L1) and around 30m (98feet, WV-V1330LK). 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Be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IP66-rated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weather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resistant.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Equipped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with a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micro SD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memory card slot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,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WV-V1330L1/V1330LK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camera stores recordings locally. It is supported up to 128GB. 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pic>
        <p:nvPicPr>
          <p:cNvPr id="16" name="Picture 3" descr="C:\Users\6749818\Desktop\D-pro\IR\11-IR.bmp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2715766"/>
            <a:ext cx="2569008" cy="14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52"/>
          <p:cNvSpPr txBox="1">
            <a:spLocks noChangeArrowheads="1"/>
          </p:cNvSpPr>
          <p:nvPr/>
        </p:nvSpPr>
        <p:spPr bwMode="auto">
          <a:xfrm>
            <a:off x="6397736" y="4184428"/>
            <a:ext cx="25225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>
                <a:effectLst/>
                <a:latin typeface="Tahoma" pitchFamily="34" charset="0"/>
                <a:ea typeface="HGPｺﾞｼｯｸE" pitchFamily="50" charset="-128"/>
              </a:rPr>
              <a:t>0 lx scene, WV-V1330LK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Outdoor Fixed Dome Camera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3509" y="76192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en-US" altLang="ja-JP" sz="1800" b="1" kern="0" dirty="0" smtClean="0">
                <a:effectLst/>
                <a:cs typeface="Tahoma" pitchFamily="34" charset="0"/>
              </a:rPr>
              <a:t> 2MP Full HD IR Dome camera</a:t>
            </a:r>
            <a:endParaRPr kumimoji="0" lang="en-US" altLang="ja-JP" sz="1600" b="1" kern="0" dirty="0">
              <a:effectLst/>
              <a:cs typeface="Tahoma" pitchFamily="34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7344308" y="2299161"/>
            <a:ext cx="17893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WV-V2530LK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(1080p, 50/60fps, IR-LED)</a:t>
            </a:r>
            <a:endParaRPr kumimoji="0" lang="en-US" altLang="ja-JP" sz="105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4572000" y="2299161"/>
            <a:ext cx="24192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WV-V2530L1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(1080p</a:t>
            </a:r>
            <a:r>
              <a:rPr kumimoji="0" lang="en-US" altLang="ja-JP" sz="1050" dirty="0"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25/30fps, </a:t>
            </a:r>
            <a:r>
              <a:rPr kumimoji="0" lang="en-US" altLang="ja-JP" sz="1050" dirty="0" err="1" smtClean="0">
                <a:effectLst/>
                <a:latin typeface="Tahoma" pitchFamily="34" charset="0"/>
                <a:cs typeface="Tahoma" pitchFamily="34" charset="0"/>
              </a:rPr>
              <a:t>Vari</a:t>
            </a:r>
            <a:r>
              <a:rPr kumimoji="0" lang="en-US" altLang="ja-JP" sz="1050" dirty="0" smtClean="0">
                <a:effectLst/>
                <a:latin typeface="Tahoma" pitchFamily="34" charset="0"/>
                <a:cs typeface="Tahoma" pitchFamily="34" charset="0"/>
              </a:rPr>
              <a:t> Focal, IR-LED)</a:t>
            </a:r>
            <a:endParaRPr kumimoji="0" lang="en-US" altLang="ja-JP" sz="1050" dirty="0"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3528" y="1151575"/>
            <a:ext cx="398961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Can reduce the network bandwidth and the recorder disk space by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H.265 compression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</a:t>
            </a:r>
            <a:b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</a:b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These cameras can also deliver H.264 and MJPEG stream.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Enables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easy and clear identification of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moving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objects,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combining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Full HD 1080p resolution and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50/60fps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 high frame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rate at WV-V2530LK. 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Be equipped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with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built-in long range IR LEDs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 which illuminate around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30m (98feet). 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Be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IP66- and IK10-rated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weather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and impact resistant.</a:t>
            </a:r>
          </a:p>
          <a:p>
            <a:pPr marL="171450" indent="-171450" algn="l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Equipped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with a </a:t>
            </a:r>
            <a:r>
              <a:rPr kumimoji="0" lang="en-US" altLang="ja-JP" sz="1200" b="1" u="sng" dirty="0" smtClean="0">
                <a:effectLst/>
                <a:cs typeface="Tahoma" pitchFamily="34" charset="0"/>
                <a:sym typeface="Lucida Grande"/>
              </a:rPr>
              <a:t>micro SD </a:t>
            </a:r>
            <a:r>
              <a:rPr kumimoji="0" lang="en-US" altLang="ja-JP" sz="1200" b="1" u="sng" dirty="0">
                <a:effectLst/>
                <a:cs typeface="Tahoma" pitchFamily="34" charset="0"/>
                <a:sym typeface="Lucida Grande"/>
              </a:rPr>
              <a:t>memory card slot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, 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WV-V2530L1/V2530LK </a:t>
            </a:r>
            <a:r>
              <a:rPr kumimoji="0" lang="en-US" altLang="ja-JP" sz="1200" dirty="0">
                <a:effectLst/>
                <a:cs typeface="Tahoma" pitchFamily="34" charset="0"/>
                <a:sym typeface="Lucida Grande"/>
              </a:rPr>
              <a:t>camera stores recordings locally</a:t>
            </a:r>
            <a:r>
              <a:rPr kumimoji="0" lang="en-US" altLang="ja-JP" sz="1200" dirty="0" smtClean="0">
                <a:effectLst/>
                <a:cs typeface="Tahoma" pitchFamily="34" charset="0"/>
                <a:sym typeface="Lucida Grande"/>
              </a:rPr>
              <a:t>. It is supported up to 128GB. </a:t>
            </a:r>
            <a:endParaRPr kumimoji="0" lang="en-US" altLang="ja-JP" sz="1200" dirty="0">
              <a:effectLst/>
              <a:cs typeface="Tahoma" pitchFamily="34" charset="0"/>
              <a:sym typeface="Lucida Grande"/>
            </a:endParaRPr>
          </a:p>
        </p:txBody>
      </p:sp>
      <p:sp>
        <p:nvSpPr>
          <p:cNvPr id="17" name="テキスト ボックス 52"/>
          <p:cNvSpPr txBox="1">
            <a:spLocks noChangeArrowheads="1"/>
          </p:cNvSpPr>
          <p:nvPr/>
        </p:nvSpPr>
        <p:spPr bwMode="auto">
          <a:xfrm>
            <a:off x="6867213" y="3975906"/>
            <a:ext cx="21458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>
                <a:effectLst/>
                <a:latin typeface="Tahoma" pitchFamily="34" charset="0"/>
                <a:ea typeface="HGPｺﾞｼｯｸE" pitchFamily="50" charset="-128"/>
              </a:rPr>
              <a:t>0 lx scene, WV-V2530LK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18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1029936"/>
            <a:ext cx="1152128" cy="11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16" y="1029936"/>
            <a:ext cx="1115364" cy="11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6749818\Desktop\D-pro\IR\13-IR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13" y="2786991"/>
            <a:ext cx="2145852" cy="12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6749818\Desktop\D-pro\IR\15-IR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74" y="2786991"/>
            <a:ext cx="2177634" cy="12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52"/>
          <p:cNvSpPr txBox="1">
            <a:spLocks noChangeArrowheads="1"/>
          </p:cNvSpPr>
          <p:nvPr/>
        </p:nvSpPr>
        <p:spPr bwMode="auto">
          <a:xfrm>
            <a:off x="4625736" y="3975906"/>
            <a:ext cx="21458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 smtClean="0">
                <a:effectLst/>
                <a:latin typeface="Tahoma" pitchFamily="34" charset="0"/>
                <a:ea typeface="HGPｺﾞｼｯｸE" pitchFamily="50" charset="-128"/>
              </a:rPr>
              <a:t>0 lx scene, WV-V2530L1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0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System configuration diagram with Panasonic recorder</a:t>
            </a:r>
            <a:endParaRPr kumimoji="1" lang="ja-JP" altLang="en-US" sz="1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971600" y="1176114"/>
            <a:ext cx="2950790" cy="2283399"/>
          </a:xfrm>
          <a:prstGeom prst="roundRect">
            <a:avLst>
              <a:gd name="adj" fmla="val 7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436096" y="1176114"/>
            <a:ext cx="2733869" cy="2243721"/>
          </a:xfrm>
          <a:prstGeom prst="roundRect">
            <a:avLst>
              <a:gd name="adj" fmla="val 46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7" name="Text Box 534"/>
          <p:cNvSpPr txBox="1">
            <a:spLocks noChangeAspect="1" noChangeArrowheads="1"/>
          </p:cNvSpPr>
          <p:nvPr/>
        </p:nvSpPr>
        <p:spPr bwMode="auto">
          <a:xfrm>
            <a:off x="1079613" y="1141231"/>
            <a:ext cx="259075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effectLst/>
                <a:latin typeface="+mj-lt"/>
                <a:ea typeface="HGPｺﾞｼｯｸE" pitchFamily="50" charset="-128"/>
              </a:rPr>
              <a:t>Site-A</a:t>
            </a:r>
            <a:endParaRPr lang="en-US" altLang="ja-JP" sz="1200" b="1" dirty="0">
              <a:effectLst/>
              <a:latin typeface="+mj-lt"/>
              <a:ea typeface="HGPｺﾞｼｯｸE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401276" y="3563851"/>
            <a:ext cx="45719" cy="268039"/>
            <a:chOff x="5673012" y="2020213"/>
            <a:chExt cx="158621" cy="929953"/>
          </a:xfrm>
        </p:grpSpPr>
        <p:sp>
          <p:nvSpPr>
            <p:cNvPr id="9" name="円/楕円 8"/>
            <p:cNvSpPr/>
            <p:nvPr/>
          </p:nvSpPr>
          <p:spPr>
            <a:xfrm>
              <a:off x="5673012" y="2020213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673012" y="2405879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673012" y="2791545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20" y="1987131"/>
            <a:ext cx="2174681" cy="990209"/>
          </a:xfrm>
          <a:prstGeom prst="rect">
            <a:avLst/>
          </a:prstGeom>
        </p:spPr>
      </p:pic>
      <p:sp>
        <p:nvSpPr>
          <p:cNvPr id="13" name="Text Box 534"/>
          <p:cNvSpPr txBox="1">
            <a:spLocks noChangeAspect="1" noChangeArrowheads="1"/>
          </p:cNvSpPr>
          <p:nvPr/>
        </p:nvSpPr>
        <p:spPr bwMode="auto">
          <a:xfrm>
            <a:off x="6148264" y="1227901"/>
            <a:ext cx="130953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effectLst/>
                <a:latin typeface="+mj-lt"/>
                <a:ea typeface="HGPｺﾞｼｯｸE" pitchFamily="50" charset="-128"/>
              </a:rPr>
              <a:t>HQ</a:t>
            </a:r>
            <a:endParaRPr lang="en-US" altLang="ja-JP" sz="1400" b="1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2489265" y="1694275"/>
            <a:ext cx="4335173" cy="274194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21" name="Text Box 534"/>
          <p:cNvSpPr txBox="1">
            <a:spLocks noChangeAspect="1" noChangeArrowheads="1"/>
          </p:cNvSpPr>
          <p:nvPr/>
        </p:nvSpPr>
        <p:spPr bwMode="auto">
          <a:xfrm>
            <a:off x="6080612" y="2847609"/>
            <a:ext cx="1587732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+mj-ea"/>
              </a:rPr>
              <a:t>Management Software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+mj-ea"/>
              </a:rPr>
              <a:t>WV-ASM300 series</a:t>
            </a:r>
          </a:p>
        </p:txBody>
      </p:sp>
      <p:pic>
        <p:nvPicPr>
          <p:cNvPr id="22" name="Picture 2" descr="C:\Users\3930041\Documents\GomPlayer\Capture\vlc-record-2014-12-02-12h53m52s-rtsp___192.168.0.150_MediaInput_h264-(4画PTZ_AP).mp4_000050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889" y="2104800"/>
            <a:ext cx="528281" cy="3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7334" r="19061" b="21500"/>
          <a:stretch>
            <a:fillRect/>
          </a:stretch>
        </p:blipFill>
        <p:spPr bwMode="auto">
          <a:xfrm>
            <a:off x="1108206" y="1538236"/>
            <a:ext cx="474183" cy="3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34"/>
          <p:cNvSpPr txBox="1">
            <a:spLocks noChangeAspect="1" noChangeArrowheads="1"/>
          </p:cNvSpPr>
          <p:nvPr/>
        </p:nvSpPr>
        <p:spPr bwMode="auto">
          <a:xfrm>
            <a:off x="2723733" y="2620559"/>
            <a:ext cx="1198657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HGPｺﾞｼｯｸE" pitchFamily="50" charset="-128"/>
              </a:rPr>
              <a:t>WJ-ND400/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HGPｺﾞｼｯｸE" pitchFamily="50" charset="-128"/>
              </a:rPr>
              <a:t>NV300/NV200</a:t>
            </a:r>
            <a:endParaRPr lang="en-US" altLang="ja-JP" sz="1000" dirty="0">
              <a:effectLst/>
              <a:latin typeface="+mj-lt"/>
              <a:ea typeface="HGPｺﾞｼｯｸE" pitchFamily="50" charset="-128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495" y="1591776"/>
            <a:ext cx="275588" cy="2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1" descr="C:\Users\3930041\Desktop\WV-SFN631L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61" y="1597450"/>
            <a:ext cx="240010" cy="2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-102"/>
          <a:stretch>
            <a:fillRect/>
          </a:stretch>
        </p:blipFill>
        <p:spPr bwMode="auto">
          <a:xfrm>
            <a:off x="1285335" y="1740448"/>
            <a:ext cx="379020" cy="3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0" descr="WJ-ND400 standar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27" y="2285557"/>
            <a:ext cx="1002597" cy="3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00" y="2680223"/>
            <a:ext cx="405789" cy="2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70" y="2675106"/>
            <a:ext cx="299418" cy="3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28" y="2482154"/>
            <a:ext cx="432317" cy="280331"/>
          </a:xfrm>
          <a:prstGeom prst="rect">
            <a:avLst/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0" y="2482154"/>
            <a:ext cx="289864" cy="2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Y:\40-職能\セキュリティ\セキュリティ・サウンド広報宣伝\(10) Security\03_国内_海外共通\WV-SPW311AL\写真\640x480_png\WV-SPW311AL_D_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95" y="1825050"/>
            <a:ext cx="419172" cy="2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Y:\40-職能\セキュリティ\セキュリティ・サウンド広報宣伝\(10) Security\02_海外\Network_Products\WV-SW598\写真\WV-SW598\640x480_png\WV-SW598_F_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97" y="1617341"/>
            <a:ext cx="289543" cy="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角丸四角形 70"/>
          <p:cNvSpPr/>
          <p:nvPr/>
        </p:nvSpPr>
        <p:spPr>
          <a:xfrm>
            <a:off x="1079612" y="1474022"/>
            <a:ext cx="1409653" cy="644254"/>
          </a:xfrm>
          <a:prstGeom prst="roundRect">
            <a:avLst>
              <a:gd name="adj" fmla="val 7022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72" name="Text Box 534"/>
          <p:cNvSpPr txBox="1">
            <a:spLocks noChangeAspect="1" noChangeArrowheads="1"/>
          </p:cNvSpPr>
          <p:nvPr/>
        </p:nvSpPr>
        <p:spPr bwMode="auto">
          <a:xfrm>
            <a:off x="1153519" y="1280021"/>
            <a:ext cx="1256022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HGPｺﾞｼｯｸE" pitchFamily="50" charset="-128"/>
              </a:rPr>
              <a:t>i-PRO camera</a:t>
            </a:r>
            <a:endParaRPr lang="en-US" altLang="ja-JP" sz="10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1079612" y="2399457"/>
            <a:ext cx="1409653" cy="644254"/>
          </a:xfrm>
          <a:prstGeom prst="roundRect">
            <a:avLst>
              <a:gd name="adj" fmla="val 702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" name="Text Box 534"/>
          <p:cNvSpPr txBox="1">
            <a:spLocks noChangeAspect="1" noChangeArrowheads="1"/>
          </p:cNvSpPr>
          <p:nvPr/>
        </p:nvSpPr>
        <p:spPr bwMode="auto">
          <a:xfrm>
            <a:off x="1367644" y="3001497"/>
            <a:ext cx="910350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V-SERIESE</a:t>
            </a:r>
            <a:endParaRPr lang="en-US" altLang="ja-JP" sz="1000" dirty="0">
              <a:solidFill>
                <a:srgbClr val="FF0000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2498818" y="2042624"/>
            <a:ext cx="391066" cy="0"/>
          </a:xfrm>
          <a:prstGeom prst="straightConnector1">
            <a:avLst/>
          </a:pr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Text Box 534"/>
          <p:cNvSpPr txBox="1">
            <a:spLocks noChangeAspect="1" noChangeArrowheads="1"/>
          </p:cNvSpPr>
          <p:nvPr/>
        </p:nvSpPr>
        <p:spPr bwMode="auto">
          <a:xfrm>
            <a:off x="2546104" y="1857604"/>
            <a:ext cx="333708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17" rIns="0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Rec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pic>
        <p:nvPicPr>
          <p:cNvPr id="4098" name="Picture 2" descr="C:\Users\3930041\Desktop\WJ-NV300_D_L_PA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43" y="1979675"/>
            <a:ext cx="821835" cy="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 Box 534"/>
          <p:cNvSpPr txBox="1">
            <a:spLocks noChangeAspect="1" noChangeArrowheads="1"/>
          </p:cNvSpPr>
          <p:nvPr/>
        </p:nvSpPr>
        <p:spPr bwMode="auto">
          <a:xfrm>
            <a:off x="1665802" y="2051683"/>
            <a:ext cx="32557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effectLst/>
                <a:latin typeface="+mj-lt"/>
                <a:ea typeface="HGPｺﾞｼｯｸE" pitchFamily="50" charset="-128"/>
              </a:rPr>
              <a:t>+</a:t>
            </a:r>
            <a:endParaRPr lang="en-US" altLang="ja-JP" sz="2400" b="1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81" name="フリーフォーム 80"/>
          <p:cNvSpPr/>
          <p:nvPr/>
        </p:nvSpPr>
        <p:spPr>
          <a:xfrm flipV="1">
            <a:off x="3887923" y="1694426"/>
            <a:ext cx="400371" cy="400056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82" name="Text Box 534"/>
          <p:cNvSpPr txBox="1">
            <a:spLocks noChangeAspect="1" noChangeArrowheads="1"/>
          </p:cNvSpPr>
          <p:nvPr/>
        </p:nvSpPr>
        <p:spPr bwMode="auto">
          <a:xfrm>
            <a:off x="3922390" y="2051683"/>
            <a:ext cx="806213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Playback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83" name="Text Box 534"/>
          <p:cNvSpPr txBox="1">
            <a:spLocks noChangeAspect="1" noChangeArrowheads="1"/>
          </p:cNvSpPr>
          <p:nvPr/>
        </p:nvSpPr>
        <p:spPr bwMode="auto">
          <a:xfrm>
            <a:off x="3055565" y="1511623"/>
            <a:ext cx="576063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84" name="直線コネクタ 104"/>
          <p:cNvCxnSpPr/>
          <p:nvPr/>
        </p:nvCxnSpPr>
        <p:spPr>
          <a:xfrm>
            <a:off x="3922390" y="2721584"/>
            <a:ext cx="151370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534"/>
          <p:cNvSpPr txBox="1">
            <a:spLocks noChangeAspect="1" noChangeArrowheads="1"/>
          </p:cNvSpPr>
          <p:nvPr/>
        </p:nvSpPr>
        <p:spPr bwMode="auto">
          <a:xfrm>
            <a:off x="704109" y="3975906"/>
            <a:ext cx="4130569" cy="50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*The system supports only H.264 stream of V-SERIES cameras.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*</a:t>
            </a:r>
            <a:r>
              <a:rPr lang="en-US" altLang="ja-JP" sz="9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Not every functions of i-PRO camera are supported by V-SEREISE cameras.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*V-SERIES cameras can connect to WV-ASM300 only via recorder.</a:t>
            </a:r>
            <a:endParaRPr lang="en-US" altLang="ja-JP" sz="900" dirty="0">
              <a:solidFill>
                <a:srgbClr val="FF0000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22" name="Text Box 534"/>
          <p:cNvSpPr txBox="1">
            <a:spLocks noChangeAspect="1" noChangeArrowheads="1"/>
          </p:cNvSpPr>
          <p:nvPr/>
        </p:nvSpPr>
        <p:spPr bwMode="auto">
          <a:xfrm>
            <a:off x="5811645" y="1507369"/>
            <a:ext cx="881035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 playback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2498818" y="2518564"/>
            <a:ext cx="391066" cy="0"/>
          </a:xfrm>
          <a:prstGeom prst="straightConnector1">
            <a:avLst/>
          </a:pr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 Box 534"/>
          <p:cNvSpPr txBox="1">
            <a:spLocks noChangeAspect="1" noChangeArrowheads="1"/>
          </p:cNvSpPr>
          <p:nvPr/>
        </p:nvSpPr>
        <p:spPr bwMode="auto">
          <a:xfrm>
            <a:off x="2546104" y="2333544"/>
            <a:ext cx="333708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17" rIns="0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err="1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Live,Rec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104" name="直線矢印コネクタ 103"/>
          <p:cNvCxnSpPr/>
          <p:nvPr/>
        </p:nvCxnSpPr>
        <p:spPr>
          <a:xfrm>
            <a:off x="3897228" y="2454041"/>
            <a:ext cx="1718888" cy="0"/>
          </a:xfrm>
          <a:prstGeom prst="straightConnector1">
            <a:avLst/>
          </a:pr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5" name="Text Box 534"/>
          <p:cNvSpPr txBox="1">
            <a:spLocks noChangeAspect="1" noChangeArrowheads="1"/>
          </p:cNvSpPr>
          <p:nvPr/>
        </p:nvSpPr>
        <p:spPr bwMode="auto">
          <a:xfrm>
            <a:off x="4258694" y="2417536"/>
            <a:ext cx="961378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17" rIns="0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 Playback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63641" y="3235791"/>
            <a:ext cx="19447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dirty="0">
                <a:effectLst/>
              </a:rPr>
              <a:t>*</a:t>
            </a:r>
            <a:r>
              <a:rPr lang="en-US" altLang="ja-JP" sz="700" dirty="0">
                <a:effectLst/>
              </a:rPr>
              <a:t>WV-ASM300 will be released on Feb, 2017.</a:t>
            </a:r>
            <a:endParaRPr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15376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97" y="1933525"/>
            <a:ext cx="1193805" cy="7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System </a:t>
            </a:r>
            <a:r>
              <a:rPr kumimoji="1" lang="en-US" altLang="ja-JP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configulation</a:t>
            </a:r>
            <a:r>
              <a:rPr kumimoji="1" lang="en-US" altLang="ja-JP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diagram with Video Insight</a:t>
            </a:r>
            <a:endParaRPr kumimoji="1" lang="ja-JP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719572" y="1050034"/>
            <a:ext cx="2950790" cy="1055589"/>
          </a:xfrm>
          <a:prstGeom prst="roundRect">
            <a:avLst>
              <a:gd name="adj" fmla="val 7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184068" y="1034529"/>
            <a:ext cx="2733869" cy="2653345"/>
          </a:xfrm>
          <a:prstGeom prst="roundRect">
            <a:avLst>
              <a:gd name="adj" fmla="val 46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7" name="Text Box 534"/>
          <p:cNvSpPr txBox="1">
            <a:spLocks noChangeAspect="1" noChangeArrowheads="1"/>
          </p:cNvSpPr>
          <p:nvPr/>
        </p:nvSpPr>
        <p:spPr bwMode="auto">
          <a:xfrm>
            <a:off x="827585" y="1015150"/>
            <a:ext cx="259075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effectLst/>
                <a:latin typeface="+mj-lt"/>
                <a:ea typeface="HGPｺﾞｼｯｸE" pitchFamily="50" charset="-128"/>
              </a:rPr>
              <a:t>Site-A</a:t>
            </a:r>
            <a:endParaRPr lang="en-US" altLang="ja-JP" sz="1200" b="1" dirty="0">
              <a:effectLst/>
              <a:latin typeface="+mj-lt"/>
              <a:ea typeface="HGPｺﾞｼｯｸE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207499" y="3419835"/>
            <a:ext cx="45719" cy="268039"/>
            <a:chOff x="5673012" y="2020213"/>
            <a:chExt cx="158621" cy="929953"/>
          </a:xfrm>
        </p:grpSpPr>
        <p:sp>
          <p:nvSpPr>
            <p:cNvPr id="9" name="円/楕円 8"/>
            <p:cNvSpPr/>
            <p:nvPr/>
          </p:nvSpPr>
          <p:spPr>
            <a:xfrm>
              <a:off x="5673012" y="2020213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673012" y="2405879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673012" y="2791545"/>
              <a:ext cx="158621" cy="1586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latin typeface="+mj-lt"/>
              </a:endParaRPr>
            </a:p>
          </p:txBody>
        </p:sp>
      </p:grpSp>
      <p:sp>
        <p:nvSpPr>
          <p:cNvPr id="13" name="Text Box 534"/>
          <p:cNvSpPr txBox="1">
            <a:spLocks noChangeAspect="1" noChangeArrowheads="1"/>
          </p:cNvSpPr>
          <p:nvPr/>
        </p:nvSpPr>
        <p:spPr bwMode="auto">
          <a:xfrm>
            <a:off x="5896236" y="1063892"/>
            <a:ext cx="1309532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effectLst/>
                <a:latin typeface="+mj-lt"/>
                <a:ea typeface="HGPｺﾞｼｯｸE" pitchFamily="50" charset="-128"/>
              </a:rPr>
              <a:t>HQ</a:t>
            </a:r>
            <a:endParaRPr lang="en-US" altLang="ja-JP" sz="1400" b="1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3461364" y="1712211"/>
            <a:ext cx="2538769" cy="274194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21" name="Text Box 534"/>
          <p:cNvSpPr txBox="1">
            <a:spLocks noChangeAspect="1" noChangeArrowheads="1"/>
          </p:cNvSpPr>
          <p:nvPr/>
        </p:nvSpPr>
        <p:spPr bwMode="auto">
          <a:xfrm>
            <a:off x="5632620" y="3081597"/>
            <a:ext cx="1836764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+mj-ea"/>
              </a:rPr>
              <a:t>Video Management Server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7334" r="19061" b="21500"/>
          <a:stretch>
            <a:fillRect/>
          </a:stretch>
        </p:blipFill>
        <p:spPr bwMode="auto">
          <a:xfrm>
            <a:off x="856178" y="1412155"/>
            <a:ext cx="474183" cy="3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467" y="1465695"/>
            <a:ext cx="275588" cy="2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1" descr="C:\Users\3930041\Desktop\WV-SFN63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733" y="1471369"/>
            <a:ext cx="240010" cy="2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-102"/>
          <a:stretch>
            <a:fillRect/>
          </a:stretch>
        </p:blipFill>
        <p:spPr bwMode="auto">
          <a:xfrm>
            <a:off x="1033307" y="1614367"/>
            <a:ext cx="379020" cy="3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19" y="1638944"/>
            <a:ext cx="405789" cy="2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04" y="1659819"/>
            <a:ext cx="299418" cy="3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91" y="1394617"/>
            <a:ext cx="432317" cy="280331"/>
          </a:xfrm>
          <a:prstGeom prst="rect">
            <a:avLst/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80" y="1420635"/>
            <a:ext cx="289864" cy="2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Y:\40-職能\セキュリティ\セキュリティ・サウンド広報宣伝\(10) Security\03_国内_海外共通\WV-SPW311AL\写真\640x480_png\WV-SPW311AL_D_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67" y="1698969"/>
            <a:ext cx="419172" cy="2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Y:\40-職能\セキュリティ\セキュリティ・サウンド広報宣伝\(10) Security\02_海外\Network_Products\WV-SW598\写真\WV-SW598\640x480_png\WV-SW598_F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69" y="1491260"/>
            <a:ext cx="289543" cy="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角丸四角形 70"/>
          <p:cNvSpPr/>
          <p:nvPr/>
        </p:nvSpPr>
        <p:spPr>
          <a:xfrm>
            <a:off x="827584" y="1347941"/>
            <a:ext cx="1409653" cy="644254"/>
          </a:xfrm>
          <a:prstGeom prst="roundRect">
            <a:avLst>
              <a:gd name="adj" fmla="val 7022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72" name="Text Box 534"/>
          <p:cNvSpPr txBox="1">
            <a:spLocks noChangeAspect="1" noChangeArrowheads="1"/>
          </p:cNvSpPr>
          <p:nvPr/>
        </p:nvSpPr>
        <p:spPr bwMode="auto">
          <a:xfrm>
            <a:off x="901491" y="1153940"/>
            <a:ext cx="1256022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HGPｺﾞｼｯｸE" pitchFamily="50" charset="-128"/>
              </a:rPr>
              <a:t>i-PRO camera</a:t>
            </a:r>
            <a:endParaRPr lang="en-US" altLang="ja-JP" sz="10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503136" y="1347924"/>
            <a:ext cx="891716" cy="644254"/>
          </a:xfrm>
          <a:prstGeom prst="roundRect">
            <a:avLst>
              <a:gd name="adj" fmla="val 702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" name="Text Box 534"/>
          <p:cNvSpPr txBox="1">
            <a:spLocks noChangeAspect="1" noChangeArrowheads="1"/>
          </p:cNvSpPr>
          <p:nvPr/>
        </p:nvSpPr>
        <p:spPr bwMode="auto">
          <a:xfrm>
            <a:off x="2489265" y="1153940"/>
            <a:ext cx="910350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V-SERIESE</a:t>
            </a:r>
            <a:endParaRPr lang="en-US" altLang="ja-JP" sz="1000" dirty="0">
              <a:solidFill>
                <a:srgbClr val="FF0000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80" name="Text Box 534"/>
          <p:cNvSpPr txBox="1">
            <a:spLocks noChangeAspect="1" noChangeArrowheads="1"/>
          </p:cNvSpPr>
          <p:nvPr/>
        </p:nvSpPr>
        <p:spPr bwMode="auto">
          <a:xfrm>
            <a:off x="2201233" y="1457551"/>
            <a:ext cx="32557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effectLst/>
                <a:latin typeface="+mj-lt"/>
                <a:ea typeface="HGPｺﾞｼｯｸE" pitchFamily="50" charset="-128"/>
              </a:rPr>
              <a:t>+</a:t>
            </a:r>
            <a:endParaRPr lang="en-US" altLang="ja-JP" sz="2400" b="1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83" name="Text Box 534"/>
          <p:cNvSpPr txBox="1">
            <a:spLocks noChangeAspect="1" noChangeArrowheads="1"/>
          </p:cNvSpPr>
          <p:nvPr/>
        </p:nvSpPr>
        <p:spPr bwMode="auto">
          <a:xfrm>
            <a:off x="3419872" y="1522672"/>
            <a:ext cx="756084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 Rec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cxnSp>
        <p:nvCxnSpPr>
          <p:cNvPr id="84" name="直線コネクタ 104"/>
          <p:cNvCxnSpPr/>
          <p:nvPr/>
        </p:nvCxnSpPr>
        <p:spPr>
          <a:xfrm>
            <a:off x="3676628" y="1465695"/>
            <a:ext cx="151370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フリーフォーム 111"/>
          <p:cNvSpPr/>
          <p:nvPr/>
        </p:nvSpPr>
        <p:spPr>
          <a:xfrm flipV="1">
            <a:off x="3461364" y="2672624"/>
            <a:ext cx="2538770" cy="210501"/>
          </a:xfrm>
          <a:custGeom>
            <a:avLst/>
            <a:gdLst>
              <a:gd name="connsiteX0" fmla="*/ 0 w 765110"/>
              <a:gd name="connsiteY0" fmla="*/ 0 h 233266"/>
              <a:gd name="connsiteX1" fmla="*/ 755780 w 765110"/>
              <a:gd name="connsiteY1" fmla="*/ 0 h 233266"/>
              <a:gd name="connsiteX2" fmla="*/ 765110 w 765110"/>
              <a:gd name="connsiteY2" fmla="*/ 233266 h 233266"/>
              <a:gd name="connsiteX0" fmla="*/ 0 w 765110"/>
              <a:gd name="connsiteY0" fmla="*/ 0 h 338636"/>
              <a:gd name="connsiteX1" fmla="*/ 755780 w 765110"/>
              <a:gd name="connsiteY1" fmla="*/ 0 h 338636"/>
              <a:gd name="connsiteX2" fmla="*/ 765110 w 765110"/>
              <a:gd name="connsiteY2" fmla="*/ 338636 h 338636"/>
              <a:gd name="connsiteX0" fmla="*/ 0 w 758305"/>
              <a:gd name="connsiteY0" fmla="*/ 0 h 430835"/>
              <a:gd name="connsiteX1" fmla="*/ 755780 w 758305"/>
              <a:gd name="connsiteY1" fmla="*/ 0 h 430835"/>
              <a:gd name="connsiteX2" fmla="*/ 758305 w 758305"/>
              <a:gd name="connsiteY2" fmla="*/ 430835 h 43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305" h="430835">
                <a:moveTo>
                  <a:pt x="0" y="0"/>
                </a:moveTo>
                <a:lnTo>
                  <a:pt x="755780" y="0"/>
                </a:lnTo>
                <a:cubicBezTo>
                  <a:pt x="758890" y="77755"/>
                  <a:pt x="755195" y="353080"/>
                  <a:pt x="758305" y="430835"/>
                </a:cubicBezTo>
              </a:path>
            </a:pathLst>
          </a:cu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cxnSp>
        <p:nvCxnSpPr>
          <p:cNvPr id="113" name="直線コネクタ 104"/>
          <p:cNvCxnSpPr/>
          <p:nvPr/>
        </p:nvCxnSpPr>
        <p:spPr>
          <a:xfrm>
            <a:off x="3676628" y="2660893"/>
            <a:ext cx="1513706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534"/>
          <p:cNvSpPr txBox="1">
            <a:spLocks noChangeAspect="1" noChangeArrowheads="1"/>
          </p:cNvSpPr>
          <p:nvPr/>
        </p:nvSpPr>
        <p:spPr bwMode="auto">
          <a:xfrm>
            <a:off x="647564" y="4011910"/>
            <a:ext cx="4130569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900" dirty="0">
                <a:solidFill>
                  <a:srgbClr val="FF0000"/>
                </a:solidFill>
                <a:effectLst/>
                <a:ea typeface="HGPｺﾞｼｯｸE" pitchFamily="50" charset="-128"/>
              </a:rPr>
              <a:t>*The system supports only H.264 stream of V-SERIES cameras.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*Not every functions of i-PRO camera are supported by V-SEREISE cameras.</a:t>
            </a:r>
            <a:endParaRPr lang="en-US" altLang="ja-JP" sz="900" dirty="0">
              <a:solidFill>
                <a:srgbClr val="FF0000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22" name="Text Box 534"/>
          <p:cNvSpPr txBox="1">
            <a:spLocks noChangeAspect="1" noChangeArrowheads="1"/>
          </p:cNvSpPr>
          <p:nvPr/>
        </p:nvSpPr>
        <p:spPr bwMode="auto">
          <a:xfrm>
            <a:off x="6340869" y="2495683"/>
            <a:ext cx="881035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 playback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725838" y="2208624"/>
            <a:ext cx="2950790" cy="1055589"/>
          </a:xfrm>
          <a:prstGeom prst="roundRect">
            <a:avLst>
              <a:gd name="adj" fmla="val 70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104" name="Text Box 534"/>
          <p:cNvSpPr txBox="1">
            <a:spLocks noChangeAspect="1" noChangeArrowheads="1"/>
          </p:cNvSpPr>
          <p:nvPr/>
        </p:nvSpPr>
        <p:spPr bwMode="auto">
          <a:xfrm>
            <a:off x="833851" y="2173740"/>
            <a:ext cx="259075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smtClean="0">
                <a:effectLst/>
                <a:latin typeface="+mj-lt"/>
                <a:ea typeface="HGPｺﾞｼｯｸE" pitchFamily="50" charset="-128"/>
              </a:rPr>
              <a:t>Site-B</a:t>
            </a:r>
            <a:endParaRPr lang="en-US" altLang="ja-JP" sz="1200" b="1" dirty="0">
              <a:effectLst/>
              <a:latin typeface="+mj-lt"/>
              <a:ea typeface="HGPｺﾞｼｯｸE" pitchFamily="50" charset="-128"/>
            </a:endParaRPr>
          </a:p>
        </p:txBody>
      </p: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7334" r="19061" b="21500"/>
          <a:stretch>
            <a:fillRect/>
          </a:stretch>
        </p:blipFill>
        <p:spPr bwMode="auto">
          <a:xfrm>
            <a:off x="862444" y="2570745"/>
            <a:ext cx="474183" cy="31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733" y="2624285"/>
            <a:ext cx="275588" cy="2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51" descr="C:\Users\3930041\Desktop\WV-SFN631L_D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999" y="2629959"/>
            <a:ext cx="240010" cy="2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-102"/>
          <a:stretch>
            <a:fillRect/>
          </a:stretch>
        </p:blipFill>
        <p:spPr bwMode="auto">
          <a:xfrm>
            <a:off x="1039573" y="2772957"/>
            <a:ext cx="379020" cy="3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85" y="2797534"/>
            <a:ext cx="405789" cy="2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0" y="2818409"/>
            <a:ext cx="299418" cy="3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57" y="2553207"/>
            <a:ext cx="432317" cy="280331"/>
          </a:xfrm>
          <a:prstGeom prst="rect">
            <a:avLst/>
          </a:prstGeom>
          <a:noFill/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46" y="2579225"/>
            <a:ext cx="289864" cy="2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" descr="Y:\40-職能\セキュリティ\セキュリティ・サウンド広報宣伝\(10) Security\03_国内_海外共通\WV-SPW311AL\写真\640x480_png\WV-SPW311AL_D_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33" y="2857559"/>
            <a:ext cx="419172" cy="2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Y:\40-職能\セキュリティ\セキュリティ・サウンド広報宣伝\(10) Security\02_海外\Network_Products\WV-SW598\写真\WV-SW598\640x480_png\WV-SW598_F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35" y="2649850"/>
            <a:ext cx="289543" cy="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角丸四角形 128"/>
          <p:cNvSpPr/>
          <p:nvPr/>
        </p:nvSpPr>
        <p:spPr>
          <a:xfrm>
            <a:off x="833850" y="2506531"/>
            <a:ext cx="1409653" cy="644254"/>
          </a:xfrm>
          <a:prstGeom prst="roundRect">
            <a:avLst>
              <a:gd name="adj" fmla="val 7022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+mj-lt"/>
            </a:endParaRPr>
          </a:p>
        </p:txBody>
      </p:sp>
      <p:sp>
        <p:nvSpPr>
          <p:cNvPr id="130" name="Text Box 534"/>
          <p:cNvSpPr txBox="1">
            <a:spLocks noChangeAspect="1" noChangeArrowheads="1"/>
          </p:cNvSpPr>
          <p:nvPr/>
        </p:nvSpPr>
        <p:spPr bwMode="auto">
          <a:xfrm>
            <a:off x="907757" y="2312530"/>
            <a:ext cx="1256022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+mj-lt"/>
                <a:ea typeface="HGPｺﾞｼｯｸE" pitchFamily="50" charset="-128"/>
              </a:rPr>
              <a:t>i-PRO camera</a:t>
            </a:r>
            <a:endParaRPr lang="en-US" altLang="ja-JP" sz="1000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31" name="角丸四角形 130"/>
          <p:cNvSpPr/>
          <p:nvPr/>
        </p:nvSpPr>
        <p:spPr>
          <a:xfrm>
            <a:off x="2509402" y="2506514"/>
            <a:ext cx="891716" cy="644254"/>
          </a:xfrm>
          <a:prstGeom prst="roundRect">
            <a:avLst>
              <a:gd name="adj" fmla="val 7022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2" name="Text Box 534"/>
          <p:cNvSpPr txBox="1">
            <a:spLocks noChangeAspect="1" noChangeArrowheads="1"/>
          </p:cNvSpPr>
          <p:nvPr/>
        </p:nvSpPr>
        <p:spPr bwMode="auto">
          <a:xfrm>
            <a:off x="2495531" y="2312530"/>
            <a:ext cx="910350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FF0000"/>
                </a:solidFill>
                <a:effectLst/>
                <a:latin typeface="+mj-lt"/>
                <a:ea typeface="HGPｺﾞｼｯｸE" pitchFamily="50" charset="-128"/>
              </a:rPr>
              <a:t>V-SERIESE</a:t>
            </a:r>
            <a:endParaRPr lang="en-US" altLang="ja-JP" sz="1000" dirty="0">
              <a:solidFill>
                <a:srgbClr val="FF0000"/>
              </a:solidFill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33" name="Text Box 534"/>
          <p:cNvSpPr txBox="1">
            <a:spLocks noChangeAspect="1" noChangeArrowheads="1"/>
          </p:cNvSpPr>
          <p:nvPr/>
        </p:nvSpPr>
        <p:spPr bwMode="auto">
          <a:xfrm>
            <a:off x="2207499" y="2616141"/>
            <a:ext cx="32557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18288" rIns="91434" bIns="18288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effectLst/>
                <a:latin typeface="+mj-lt"/>
                <a:ea typeface="HGPｺﾞｼｯｸE" pitchFamily="50" charset="-128"/>
              </a:rPr>
              <a:t>+</a:t>
            </a:r>
            <a:endParaRPr lang="en-US" altLang="ja-JP" sz="2400" b="1" dirty="0">
              <a:effectLst/>
              <a:latin typeface="+mj-lt"/>
              <a:ea typeface="HGPｺﾞｼｯｸE" pitchFamily="50" charset="-128"/>
            </a:endParaRPr>
          </a:p>
        </p:txBody>
      </p:sp>
      <p:sp>
        <p:nvSpPr>
          <p:cNvPr id="134" name="Text Box 534"/>
          <p:cNvSpPr txBox="1">
            <a:spLocks noChangeAspect="1" noChangeArrowheads="1"/>
          </p:cNvSpPr>
          <p:nvPr/>
        </p:nvSpPr>
        <p:spPr bwMode="auto">
          <a:xfrm>
            <a:off x="3426138" y="2681262"/>
            <a:ext cx="756084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Live, Rec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pic>
        <p:nvPicPr>
          <p:cNvPr id="135" name="Picture 2" descr="http://www.video-insight.com/files/Public_View_TV_Monitor_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0" y="1582332"/>
            <a:ext cx="1367316" cy="9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カギ線コネクタ 13"/>
          <p:cNvCxnSpPr>
            <a:stCxn id="136" idx="2"/>
            <a:endCxn id="135" idx="2"/>
          </p:cNvCxnSpPr>
          <p:nvPr/>
        </p:nvCxnSpPr>
        <p:spPr>
          <a:xfrm rot="5400000" flipH="1" flipV="1">
            <a:off x="6695003" y="2170422"/>
            <a:ext cx="80458" cy="794591"/>
          </a:xfrm>
          <a:prstGeom prst="bentConnector3">
            <a:avLst>
              <a:gd name="adj1" fmla="val -110492"/>
            </a:avLst>
          </a:prstGeom>
          <a:noFill/>
          <a:ln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6" name="Text Box 534"/>
          <p:cNvSpPr txBox="1">
            <a:spLocks noChangeAspect="1" noChangeArrowheads="1"/>
          </p:cNvSpPr>
          <p:nvPr/>
        </p:nvSpPr>
        <p:spPr bwMode="auto">
          <a:xfrm>
            <a:off x="6193878" y="2361732"/>
            <a:ext cx="288117" cy="2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4" tIns="45717" rIns="91434" bIns="45717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3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chemeClr val="tx2"/>
                </a:solidFill>
                <a:effectLst/>
                <a:latin typeface="+mj-lt"/>
                <a:ea typeface="HGPｺﾞｼｯｸE" pitchFamily="50" charset="-128"/>
              </a:rPr>
              <a:t>   </a:t>
            </a:r>
            <a:endParaRPr lang="en-US" altLang="ja-JP" sz="1000" dirty="0">
              <a:solidFill>
                <a:schemeClr val="tx2"/>
              </a:solidFill>
              <a:effectLst/>
              <a:latin typeface="+mj-lt"/>
              <a:ea typeface="HGPｺﾞｼｯｸE" pitchFamily="50" charset="-128"/>
            </a:endParaRPr>
          </a:p>
        </p:txBody>
      </p:sp>
      <p:pic>
        <p:nvPicPr>
          <p:cNvPr id="137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4" b="33093"/>
          <a:stretch/>
        </p:blipFill>
        <p:spPr bwMode="auto">
          <a:xfrm>
            <a:off x="6663776" y="1347614"/>
            <a:ext cx="1254161" cy="2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4C40-1FD3-B245-AE86-E18962D1310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2143"/>
              </p:ext>
            </p:extLst>
          </p:nvPr>
        </p:nvGraphicFramePr>
        <p:xfrm>
          <a:off x="107504" y="792331"/>
          <a:ext cx="8813214" cy="35377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0136"/>
                <a:gridCol w="585430"/>
                <a:gridCol w="1581912"/>
                <a:gridCol w="1581912"/>
                <a:gridCol w="1581912"/>
                <a:gridCol w="1581912"/>
              </a:tblGrid>
              <a:tr h="2191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WV-V1330L1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HGPｺﾞｼｯｸE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WV-V1330LK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WV-V2530L1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ＭＳ Ｐゴシック" pitchFamily="50" charset="-128"/>
                          <a:cs typeface="Tahoma" panose="020B0604030504040204" pitchFamily="34" charset="0"/>
                        </a:rPr>
                        <a:t>WV-V2530LK</a:t>
                      </a:r>
                      <a:endParaRPr kumimoji="1" lang="ja-JP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ＭＳ Ｐゴシック" pitchFamily="50" charset="-128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593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Box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Outdoor Vandal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 / 2.8  type MOS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1920 x 1080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25/30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50/60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25/30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50/60 fps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(ICR)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0.2 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0.2 lx @F2.0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0.2 lx @F1.4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0.2 lx @F2.0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 lx @F1.4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 lx @F2.0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 lx @F1.4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0 lx @F2.0 with IR-LED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Built –in IR LED irradiation distance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60m (196ft.)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Approx. 30m (98ft.)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59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(</a:t>
                      </a:r>
                      <a:r>
                        <a:rPr kumimoji="1" lang="en-US" altLang="ja-JP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Vari</a:t>
                      </a: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) Focal Length</a:t>
                      </a: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2.7 - 12 mm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mm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2.7 - 12 mm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mm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1slot  (Micro SD)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07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-30°C ~ +60°C (-22 °F ~ 140 °F)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 (W) x 90 (H) x 214 (D)(mm)</a:t>
                      </a: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{3-17/32 x 3-17/32 x 8-7/16 (inches)} </a:t>
                      </a: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 (W)</a:t>
                      </a:r>
                      <a:r>
                        <a:rPr kumimoji="1" lang="en-US" altLang="ja-JP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 71 (H) x 165 (D)(mm)</a:t>
                      </a: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{ø2-15/16 x 2-25/32 x 6-1/2 (inches)} </a:t>
                      </a: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 122 x 89 (H) (mm)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{ø4-13/16 x 3-1/2 (H) (inches)} 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Φ 110 x 81 (H) (mm)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{ø4-11/32 x 3-3/16 (H) (inches)} 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Area selling products as of Dec 2016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(North America, Russia, Latin America, Asia, Middle East Asia)</a:t>
                      </a:r>
                      <a:endParaRPr kumimoji="1" lang="ja-JP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North America, Russia, Latin America, Middle East Asia</a:t>
                      </a: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800" dirty="0" smtClean="0"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3930041\AppData\Local\Temp\_AZTMP21_\i-PRO_Extreme_logo_White\i-PRO_Extreme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55" y="216530"/>
            <a:ext cx="1006460" cy="25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3930041\Desktop\WV-V1330LK_hood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9" y="1063904"/>
            <a:ext cx="709689" cy="5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3930041\Desktop\WV-V1330L1_hood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047154"/>
            <a:ext cx="756084" cy="49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3930041\Desktop\WV-V2530LK_L_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27" y="1091726"/>
            <a:ext cx="503230" cy="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3930041\Desktop\WV-V2530L1_F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78" y="1088278"/>
            <a:ext cx="487172" cy="48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000"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000"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Panasonic Business 1">
      <a:dk1>
        <a:srgbClr val="0A54A0"/>
      </a:dk1>
      <a:lt1>
        <a:sysClr val="window" lastClr="FFFFFF"/>
      </a:lt1>
      <a:dk2>
        <a:srgbClr val="000000"/>
      </a:dk2>
      <a:lt2>
        <a:srgbClr val="176AB7"/>
      </a:lt2>
      <a:accent1>
        <a:srgbClr val="14A6DB"/>
      </a:accent1>
      <a:accent2>
        <a:srgbClr val="D90066"/>
      </a:accent2>
      <a:accent3>
        <a:srgbClr val="ED9908"/>
      </a:accent3>
      <a:accent4>
        <a:srgbClr val="B8D108"/>
      </a:accent4>
      <a:accent5>
        <a:srgbClr val="118FBA"/>
      </a:accent5>
      <a:accent6>
        <a:srgbClr val="C50F24"/>
      </a:accent6>
      <a:hlink>
        <a:srgbClr val="0D6A77"/>
      </a:hlink>
      <a:folHlink>
        <a:srgbClr val="471A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000"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画面に合わせる (16:9)</PresentationFormat>
  <Paragraphs>147</Paragraphs>
  <Slides>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Office Theme</vt:lpstr>
      <vt:lpstr>1_Office Theme</vt:lpstr>
      <vt:lpstr>2_Office Theme</vt:lpstr>
      <vt:lpstr>V-SERIES cameras</vt:lpstr>
      <vt:lpstr>Lineup</vt:lpstr>
      <vt:lpstr>Outdoor Fixed Camera (Bullet)</vt:lpstr>
      <vt:lpstr>Outdoor Fixed Dome Camera </vt:lpstr>
      <vt:lpstr>Sample System configuration diagram with Panasonic recorder</vt:lpstr>
      <vt:lpstr>Sample System configulation diagram with Video Insight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2016-12-20T00:35:47Z</dcterms:modified>
</cp:coreProperties>
</file>