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8" r:id="rId1"/>
    <p:sldMasterId id="2147483650" r:id="rId2"/>
    <p:sldMasterId id="2147483652" r:id="rId3"/>
    <p:sldMasterId id="2147483687" r:id="rId4"/>
    <p:sldMasterId id="2147483699" r:id="rId5"/>
    <p:sldMasterId id="2147484203" r:id="rId6"/>
  </p:sldMasterIdLst>
  <p:notesMasterIdLst>
    <p:notesMasterId r:id="rId21"/>
  </p:notesMasterIdLst>
  <p:handoutMasterIdLst>
    <p:handoutMasterId r:id="rId22"/>
  </p:handoutMasterIdLst>
  <p:sldIdLst>
    <p:sldId id="1342" r:id="rId7"/>
    <p:sldId id="1375" r:id="rId8"/>
    <p:sldId id="1384" r:id="rId9"/>
    <p:sldId id="1387" r:id="rId10"/>
    <p:sldId id="1391" r:id="rId11"/>
    <p:sldId id="1388" r:id="rId12"/>
    <p:sldId id="1394" r:id="rId13"/>
    <p:sldId id="1392" r:id="rId14"/>
    <p:sldId id="1393" r:id="rId15"/>
    <p:sldId id="1398" r:id="rId16"/>
    <p:sldId id="1399" r:id="rId17"/>
    <p:sldId id="1395" r:id="rId18"/>
    <p:sldId id="1396" r:id="rId19"/>
    <p:sldId id="1397" r:id="rId20"/>
  </p:sldIdLst>
  <p:sldSz cx="9144000" cy="5143500" type="screen16x9"/>
  <p:notesSz cx="9939338" cy="6807200"/>
  <p:custDataLst>
    <p:tags r:id="rId23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0000FF"/>
    <a:srgbClr val="F4EE00"/>
    <a:srgbClr val="FFFFFF"/>
    <a:srgbClr val="4F81BD"/>
    <a:srgbClr val="9900FF"/>
    <a:srgbClr val="A8AAF0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0" autoAdjust="0"/>
    <p:restoredTop sz="94083" autoAdjust="0"/>
  </p:normalViewPr>
  <p:slideViewPr>
    <p:cSldViewPr snapToGrid="0" snapToObjects="1">
      <p:cViewPr>
        <p:scale>
          <a:sx n="150" d="100"/>
          <a:sy n="150" d="100"/>
        </p:scale>
        <p:origin x="-696" y="-18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2144"/>
        <p:guide pos="3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402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4" y="3233077"/>
            <a:ext cx="7953690" cy="30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/>
              <a:pPr/>
              <a:t>22/12/2016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4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82536021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36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52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2016/12/22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2016/12/22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2016/12/22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/>
              <a:pPr/>
              <a:t>22/12/2016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1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2016/12/22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73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99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22/12/2016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1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3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/>
              <a:pPr/>
              <a:t>22/12/2016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7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23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6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77261290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417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2016/12/22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5021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45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0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/>
              <a:pPr/>
              <a:t>22/12/2016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/>
              <a:pPr/>
              <a:t>22/12/2016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216" r:id="rId5"/>
    <p:sldLayoutId id="2147484217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218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2016/12/22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2016/12/22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2016/12/22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2016/12/22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22/12/2016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298504" y="2154185"/>
            <a:ext cx="6970614" cy="64235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altLang="ja-JP" sz="36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i-PRO Management Software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301814" y="3807309"/>
            <a:ext cx="6967304" cy="4471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Security Systems Business Division</a:t>
            </a:r>
            <a:endParaRPr lang="en-US" altLang="ja-JP" dirty="0">
              <a:latin typeface="Tahoma" pitchFamily="34" charset="0"/>
            </a:endParaRPr>
          </a:p>
          <a:p>
            <a:r>
              <a:rPr lang="en-US" altLang="ja-JP" dirty="0">
                <a:latin typeface="Tahoma" pitchFamily="34" charset="0"/>
              </a:rPr>
              <a:t>Panasonic System Networks Co., Ltd.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>
          <a:xfrm>
            <a:off x="1307042" y="2788444"/>
            <a:ext cx="7286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WV-ASM300</a:t>
            </a:r>
            <a:r>
              <a:rPr lang="ja-JP" altLang="en-US" sz="1600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series</a:t>
            </a:r>
            <a:endParaRPr lang="ja-JP" altLang="en-US" sz="16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Scalable &amp; Extendable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10</a:t>
            </a:fld>
            <a:endParaRPr lang="en-US"/>
          </a:p>
        </p:txBody>
      </p:sp>
      <p:sp>
        <p:nvSpPr>
          <p:cNvPr id="16" name="正方形/長方形 15"/>
          <p:cNvSpPr/>
          <p:nvPr/>
        </p:nvSpPr>
        <p:spPr>
          <a:xfrm>
            <a:off x="136366" y="856470"/>
            <a:ext cx="5794534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Base : 100 recorders, 64 encoders and 256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cameras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7166" y="2742420"/>
            <a:ext cx="6804184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Expandable to thousands of cameras, recorders and encoders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" y="1211593"/>
            <a:ext cx="4819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100 recorders, 64 encoders and 256 cameras can be managed by WV-ASM300 base software. When using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an optional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license WV-ASE202, an operator can monitor 64 screen at one live window or at 4 live windows (16 screen per one monitor). 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5612514" y="3870068"/>
            <a:ext cx="2347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WV-ASE203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(Extension 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Expand the max. number of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devices (Up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to 4 licenses)</a:t>
            </a:r>
          </a:p>
        </p:txBody>
      </p:sp>
      <p:pic>
        <p:nvPicPr>
          <p:cNvPr id="8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5728370" y="3180616"/>
            <a:ext cx="1356197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pcc-ad.pcc.mei.co.jp\share$\40-職能\セキュリティ\セキュリティ・サウンド広報宣伝\(10) Security\02_海外\Network_Products\WJ-NX400\640x480_png\WJ-NX400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85" y="3678205"/>
            <a:ext cx="1020308" cy="387474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98" y="1211593"/>
            <a:ext cx="1337850" cy="94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6386081" y="1418081"/>
            <a:ext cx="1469390" cy="873667"/>
            <a:chOff x="848905" y="2965879"/>
            <a:chExt cx="1469390" cy="873667"/>
          </a:xfrm>
        </p:grpSpPr>
        <p:grpSp>
          <p:nvGrpSpPr>
            <p:cNvPr id="12" name="グループ化 11"/>
            <p:cNvGrpSpPr>
              <a:grpSpLocks noChangeAspect="1"/>
            </p:cNvGrpSpPr>
            <p:nvPr/>
          </p:nvGrpSpPr>
          <p:grpSpPr>
            <a:xfrm>
              <a:off x="1629050" y="2965879"/>
              <a:ext cx="689245" cy="400855"/>
              <a:chOff x="3839968" y="3007519"/>
              <a:chExt cx="922531" cy="536530"/>
            </a:xfrm>
          </p:grpSpPr>
          <p:sp>
            <p:nvSpPr>
              <p:cNvPr id="143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9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0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1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2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3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4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5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6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7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8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0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1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2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3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4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5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6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7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8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169" name="Picture 14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4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4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5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5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15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153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154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155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156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15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15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15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16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6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6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グループ化 12"/>
            <p:cNvGrpSpPr>
              <a:grpSpLocks noChangeAspect="1"/>
            </p:cNvGrpSpPr>
            <p:nvPr/>
          </p:nvGrpSpPr>
          <p:grpSpPr>
            <a:xfrm>
              <a:off x="857584" y="2965879"/>
              <a:ext cx="689245" cy="400855"/>
              <a:chOff x="3839968" y="3007519"/>
              <a:chExt cx="922531" cy="536530"/>
            </a:xfrm>
          </p:grpSpPr>
          <p:sp>
            <p:nvSpPr>
              <p:cNvPr id="101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3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1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8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9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0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1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2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3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4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5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6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127" name="Picture 14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14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14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15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15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Picture 15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Picture 153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Picture 154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Picture 155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156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5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15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Picture 15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16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16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6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グループ化 13"/>
            <p:cNvGrpSpPr>
              <a:grpSpLocks noChangeAspect="1"/>
            </p:cNvGrpSpPr>
            <p:nvPr/>
          </p:nvGrpSpPr>
          <p:grpSpPr>
            <a:xfrm>
              <a:off x="1615131" y="3428322"/>
              <a:ext cx="689764" cy="401156"/>
              <a:chOff x="3839968" y="3007519"/>
              <a:chExt cx="922531" cy="536530"/>
            </a:xfrm>
          </p:grpSpPr>
          <p:sp>
            <p:nvSpPr>
              <p:cNvPr id="59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9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0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1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2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3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4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85" name="Picture 14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4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4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3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4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5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6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15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6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16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16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グループ化 14"/>
            <p:cNvGrpSpPr>
              <a:grpSpLocks noChangeAspect="1"/>
            </p:cNvGrpSpPr>
            <p:nvPr/>
          </p:nvGrpSpPr>
          <p:grpSpPr>
            <a:xfrm>
              <a:off x="848905" y="3437635"/>
              <a:ext cx="691062" cy="401911"/>
              <a:chOff x="3839968" y="3007519"/>
              <a:chExt cx="922531" cy="536530"/>
            </a:xfrm>
          </p:grpSpPr>
          <p:sp>
            <p:nvSpPr>
              <p:cNvPr id="17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2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43" name="Picture 14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4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4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5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15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5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53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54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5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56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57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58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59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60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61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62" descr="kyot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5" name="Text Box 41"/>
          <p:cNvSpPr txBox="1">
            <a:spLocks noChangeArrowheads="1"/>
          </p:cNvSpPr>
          <p:nvPr/>
        </p:nvSpPr>
        <p:spPr bwMode="auto">
          <a:xfrm>
            <a:off x="5563005" y="2262274"/>
            <a:ext cx="2352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WV-ASE202(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Extension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64split-screen live, 4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Live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Windows</a:t>
            </a:r>
            <a:endParaRPr lang="en-US" altLang="ja-JP" sz="10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457200" y="3137040"/>
            <a:ext cx="5238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When a customer wants to add monitoring areas, it is easy to add cameras, recorders and encoders if they use an optional license WV-ASE203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 It is possible to install up to 4 licenses, and they can expand  cameras, recorders and encoders until maximum 1,280 units, maximum 100 units and maximum 64 units.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Scalable &amp; Extendable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11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136366" y="856470"/>
            <a:ext cx="5794534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Stream management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63" y="2246586"/>
            <a:ext cx="505917" cy="1103309"/>
          </a:xfrm>
          <a:prstGeom prst="rect">
            <a:avLst/>
          </a:prstGeom>
        </p:spPr>
      </p:pic>
      <p:sp>
        <p:nvSpPr>
          <p:cNvPr id="32" name="ストライプ矢印 31"/>
          <p:cNvSpPr/>
          <p:nvPr/>
        </p:nvSpPr>
        <p:spPr>
          <a:xfrm>
            <a:off x="6575735" y="2581098"/>
            <a:ext cx="971184" cy="346823"/>
          </a:xfrm>
          <a:prstGeom prst="stripedRightArrow">
            <a:avLst>
              <a:gd name="adj1" fmla="val 100000"/>
              <a:gd name="adj2" fmla="val 0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5178368" y="2078879"/>
            <a:ext cx="1171165" cy="579444"/>
            <a:chOff x="2990713" y="1927907"/>
            <a:chExt cx="2882729" cy="579444"/>
          </a:xfrm>
        </p:grpSpPr>
        <p:sp>
          <p:nvSpPr>
            <p:cNvPr id="34" name="ストライプ矢印 33"/>
            <p:cNvSpPr/>
            <p:nvPr/>
          </p:nvSpPr>
          <p:spPr>
            <a:xfrm>
              <a:off x="3677216" y="1927907"/>
              <a:ext cx="1746365" cy="68423"/>
            </a:xfrm>
            <a:prstGeom prst="stripedRightArrow">
              <a:avLst>
                <a:gd name="adj1" fmla="val 100000"/>
                <a:gd name="adj2" fmla="val 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ストライプ矢印 34"/>
            <p:cNvSpPr/>
            <p:nvPr/>
          </p:nvSpPr>
          <p:spPr>
            <a:xfrm>
              <a:off x="3292990" y="2103634"/>
              <a:ext cx="2275603" cy="66528"/>
            </a:xfrm>
            <a:prstGeom prst="stripedRightArrow">
              <a:avLst>
                <a:gd name="adj1" fmla="val 100000"/>
                <a:gd name="adj2" fmla="val 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ストライプ矢印 35"/>
            <p:cNvSpPr/>
            <p:nvPr/>
          </p:nvSpPr>
          <p:spPr>
            <a:xfrm>
              <a:off x="3150021" y="2280492"/>
              <a:ext cx="2461831" cy="68263"/>
            </a:xfrm>
            <a:prstGeom prst="stripedRightArrow">
              <a:avLst>
                <a:gd name="adj1" fmla="val 100000"/>
                <a:gd name="adj2" fmla="val 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ストライプ矢印 36"/>
            <p:cNvSpPr/>
            <p:nvPr/>
          </p:nvSpPr>
          <p:spPr>
            <a:xfrm>
              <a:off x="2990713" y="2451869"/>
              <a:ext cx="2882729" cy="55482"/>
            </a:xfrm>
            <a:prstGeom prst="stripedRightArrow">
              <a:avLst>
                <a:gd name="adj1" fmla="val 100000"/>
                <a:gd name="adj2" fmla="val 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325781" y="3196861"/>
            <a:ext cx="983843" cy="237041"/>
            <a:chOff x="3289230" y="4573355"/>
            <a:chExt cx="1623546" cy="237041"/>
          </a:xfrm>
          <a:solidFill>
            <a:srgbClr val="FF9933"/>
          </a:solidFill>
        </p:grpSpPr>
        <p:sp>
          <p:nvSpPr>
            <p:cNvPr id="39" name="ストライプ矢印 38"/>
            <p:cNvSpPr/>
            <p:nvPr/>
          </p:nvSpPr>
          <p:spPr>
            <a:xfrm>
              <a:off x="3289230" y="4764677"/>
              <a:ext cx="1534940" cy="45719"/>
            </a:xfrm>
            <a:prstGeom prst="stripedRightArrow">
              <a:avLst>
                <a:gd name="adj1" fmla="val 100000"/>
                <a:gd name="adj2" fmla="val 0"/>
              </a:avLst>
            </a:prstGeom>
            <a:grp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ストライプ矢印 39"/>
            <p:cNvSpPr/>
            <p:nvPr/>
          </p:nvSpPr>
          <p:spPr>
            <a:xfrm>
              <a:off x="3378385" y="4573355"/>
              <a:ext cx="1534391" cy="45719"/>
            </a:xfrm>
            <a:prstGeom prst="stripedRightArrow">
              <a:avLst>
                <a:gd name="adj1" fmla="val 100000"/>
                <a:gd name="adj2" fmla="val 0"/>
              </a:avLst>
            </a:prstGeom>
            <a:grp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ストライプ矢印 40"/>
          <p:cNvSpPr/>
          <p:nvPr/>
        </p:nvSpPr>
        <p:spPr>
          <a:xfrm rot="17212991" flipV="1">
            <a:off x="6041165" y="3110843"/>
            <a:ext cx="616737" cy="45719"/>
          </a:xfrm>
          <a:prstGeom prst="stripedRightArrow">
            <a:avLst>
              <a:gd name="adj1" fmla="val 100000"/>
              <a:gd name="adj2" fmla="val 0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96" y="2130057"/>
            <a:ext cx="668875" cy="31562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86" y="2391148"/>
            <a:ext cx="840554" cy="449171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26" y="1945200"/>
            <a:ext cx="519829" cy="46297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84" y="2534909"/>
            <a:ext cx="408722" cy="402335"/>
          </a:xfrm>
          <a:prstGeom prst="rect">
            <a:avLst/>
          </a:prstGeom>
        </p:spPr>
      </p:pic>
      <p:sp>
        <p:nvSpPr>
          <p:cNvPr id="46" name="ストライプ矢印 45"/>
          <p:cNvSpPr/>
          <p:nvPr/>
        </p:nvSpPr>
        <p:spPr>
          <a:xfrm rot="4120269" flipV="1">
            <a:off x="5943708" y="2357429"/>
            <a:ext cx="597676" cy="45719"/>
          </a:xfrm>
          <a:prstGeom prst="stripedRightArrow">
            <a:avLst>
              <a:gd name="adj1" fmla="val 100000"/>
              <a:gd name="adj2" fmla="val 0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>
            <a:grpSpLocks noChangeAspect="1"/>
          </p:cNvGrpSpPr>
          <p:nvPr/>
        </p:nvGrpSpPr>
        <p:grpSpPr>
          <a:xfrm>
            <a:off x="7178945" y="2112039"/>
            <a:ext cx="1566107" cy="1217593"/>
            <a:chOff x="7965016" y="2616575"/>
            <a:chExt cx="2469626" cy="1948534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016" y="2616575"/>
              <a:ext cx="2469626" cy="19485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2" descr="C:\Users\3930041\Documents\tmp\ASM300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" t="4569" r="789"/>
            <a:stretch/>
          </p:blipFill>
          <p:spPr bwMode="auto">
            <a:xfrm>
              <a:off x="8154851" y="2800837"/>
              <a:ext cx="2096429" cy="118220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6068617" y="2465594"/>
            <a:ext cx="870172" cy="69247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6007892" y="2548973"/>
            <a:ext cx="991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Narrow band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pic>
        <p:nvPicPr>
          <p:cNvPr id="52" name="Picture 2" descr="\\pcc-ad.pcc.mei.co.jp\share$\40-職能\セキュリティ\セキュリティ・サウンド広報宣伝\(10) Security\02_海外\Network_Products\WJ-NX400\640x480_png\WJ-NX400_D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06" y="3158066"/>
            <a:ext cx="1149837" cy="43666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/>
          <p:cNvSpPr/>
          <p:nvPr/>
        </p:nvSpPr>
        <p:spPr>
          <a:xfrm>
            <a:off x="203216" y="1314997"/>
            <a:ext cx="5963552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set the stream used on the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remote environment</a:t>
            </a:r>
            <a:endParaRPr lang="en-US" altLang="ja-JP" sz="1600" b="1" dirty="0" smtClean="0">
              <a:effectLst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33114" y="1687672"/>
            <a:ext cx="4172386" cy="286231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WV-ASM300 displays videos and can be operated smoothly, even when using on the remote environment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 </a:t>
            </a:r>
          </a:p>
          <a:p>
            <a:pPr algn="l" eaLnBrk="0" hangingPunct="0"/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According to network environment, can set the stream number in order to receive the stream in WV-ASM300. Then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, WV-ASM300 displays images from specified stream.</a:t>
            </a:r>
          </a:p>
          <a:p>
            <a:pPr algn="l" eaLnBrk="0" hangingPunct="0"/>
            <a:endParaRPr lang="en-US" altLang="ja-JP" sz="1200" dirty="0">
              <a:effectLst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l" eaLnBrk="0" hangingPunct="0"/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In addition, when recording the video from two streams per camera in WJ-NX400 (Panasonic network disk recorder), WV-ASM300 can play the video from specified stream which is set in it. </a:t>
            </a:r>
          </a:p>
          <a:p>
            <a:pPr algn="l" eaLnBrk="0" hangingPunct="0"/>
            <a:r>
              <a:rPr lang="en-US" altLang="ja-JP" sz="1200" dirty="0" err="1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i.e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)</a:t>
            </a:r>
          </a:p>
          <a:p>
            <a:pPr algn="l" eaLnBrk="0" hangingPunct="0"/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When playing a video on 1 screen on WV-ASM300, it plays video of 1st stream.</a:t>
            </a:r>
          </a:p>
          <a:p>
            <a:pPr algn="l" eaLnBrk="0" hangingPunct="0"/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When playing videos on multi-screen on WV-ASM300, it plays videos of 2nd stream.</a:t>
            </a:r>
            <a:endParaRPr lang="en-US" altLang="ja-JP" sz="1200" dirty="0" smtClean="0">
              <a:effectLst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8308426"/>
              </p:ext>
            </p:extLst>
          </p:nvPr>
        </p:nvGraphicFramePr>
        <p:xfrm>
          <a:off x="701675" y="765175"/>
          <a:ext cx="8442846" cy="4059936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1410400"/>
                <a:gridCol w="771336"/>
                <a:gridCol w="1266030"/>
                <a:gridCol w="4995080"/>
              </a:tblGrid>
              <a:tr h="0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No. of Connected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Devices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Camera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Direct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256,</a:t>
                      </a:r>
                      <a:r>
                        <a:rPr lang="en-US" sz="1050" u="none" strike="noStrike" dirty="0">
                          <a:effectLst/>
                        </a:rPr>
                        <a:t>　 </a:t>
                      </a:r>
                      <a:r>
                        <a:rPr lang="en-US" sz="1050" u="none" strike="noStrike" dirty="0" smtClean="0">
                          <a:effectLst/>
                        </a:rPr>
                        <a:t>Max  </a:t>
                      </a:r>
                      <a:r>
                        <a:rPr lang="en-US" sz="1050" u="none" strike="noStrike" dirty="0">
                          <a:effectLst/>
                        </a:rPr>
                        <a:t>1,280 (ASE203×4) 　　　　　　　　　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Via Recorder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6,400, Max. </a:t>
                      </a:r>
                      <a:r>
                        <a:rPr lang="en-US" sz="1050" u="none" strike="noStrike" dirty="0">
                          <a:effectLst/>
                        </a:rPr>
                        <a:t>32,000 (ASE203 x 4)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Recorder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100,</a:t>
                      </a:r>
                      <a:r>
                        <a:rPr lang="en-US" sz="1050" u="none" strike="noStrike" dirty="0">
                          <a:effectLst/>
                        </a:rPr>
                        <a:t>　  </a:t>
                      </a:r>
                      <a:r>
                        <a:rPr lang="en-US" sz="1050" u="none" strike="noStrike" dirty="0" smtClean="0">
                          <a:effectLst/>
                        </a:rPr>
                        <a:t>Max. </a:t>
                      </a:r>
                      <a:r>
                        <a:rPr lang="en-US" sz="1050" u="none" strike="noStrike" dirty="0">
                          <a:effectLst/>
                        </a:rPr>
                        <a:t>500 (ASE203 x 4)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Encoder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64 </a:t>
                      </a:r>
                      <a:r>
                        <a:rPr lang="en-US" sz="1050" u="none" strike="noStrike" dirty="0">
                          <a:effectLst/>
                        </a:rPr>
                        <a:t>,　　 </a:t>
                      </a:r>
                      <a:r>
                        <a:rPr lang="en-US" sz="1050" u="none" strike="noStrike" dirty="0" smtClean="0">
                          <a:effectLst/>
                        </a:rPr>
                        <a:t>Max.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</a:rPr>
                        <a:t>320 </a:t>
                      </a:r>
                      <a:r>
                        <a:rPr lang="en-US" sz="1050" u="none" strike="noStrike" dirty="0">
                          <a:effectLst/>
                        </a:rPr>
                        <a:t>(ASE203 x 4)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Decoder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Max. 10 </a:t>
                      </a:r>
                      <a:r>
                        <a:rPr lang="en-US" sz="1050" u="none" strike="noStrike" dirty="0">
                          <a:effectLst/>
                        </a:rPr>
                        <a:t>(ASE204)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Controller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1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rowSpan="9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General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OS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Microsoft Windows 10 Pro 32 bit/64bit　(Operates in WOW64)</a:t>
                      </a:r>
                    </a:p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Microsoft Windows 8.1 Pro 32 bit/64bit (Operates in WOW64)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Microsoft Windows 7 Professional SP1 32 bit/64bit　(Operates in WOW64</a:t>
                      </a:r>
                      <a:r>
                        <a:rPr lang="en-US" sz="1050" u="none" strike="noStrike" dirty="0" smtClean="0">
                          <a:effectLst/>
                        </a:rPr>
                        <a:t>) </a:t>
                      </a:r>
                    </a:p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 smtClean="0">
                          <a:effectLst/>
                        </a:rPr>
                        <a:t>*W</a:t>
                      </a:r>
                      <a:r>
                        <a:rPr lang="en-US" altLang="ja-JP" sz="900" u="none" strike="noStrike" dirty="0" smtClean="0">
                          <a:effectLst/>
                        </a:rPr>
                        <a:t>indows Vista,Windows8 is not supported.</a:t>
                      </a:r>
                    </a:p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When connecting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H.265 cameras, please use 64bit OS.</a:t>
                      </a:r>
                      <a:endParaRPr lang="en-US" altLang="ja-JP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9144" marB="914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Computer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Compatible with IBM PC/AT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CPU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Intel Core i5-6500 or faster , Intel Core i7-6700 or faster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Memory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4 GB  or </a:t>
                      </a:r>
                      <a:r>
                        <a:rPr lang="en-US" sz="1050" u="none" strike="noStrike" dirty="0" smtClean="0">
                          <a:effectLst/>
                        </a:rPr>
                        <a:t>more </a:t>
                      </a:r>
                      <a:r>
                        <a:rPr lang="en-US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*When connecting H.265 cameras,  8GB</a:t>
                      </a:r>
                      <a:r>
                        <a:rPr lang="en-US" sz="9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or more of dual memory is necessary.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HDD Capacity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3 GB or more　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Monitor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1280x800 pixel s or more  (1920x1080 or more for live view)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True color 24bit or more (recommend Full color)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Graphic accelerator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VRAM:512MB or more, compatible with DirectX9.0c or later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Network interface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Having a 100/1000 Mbps　network port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smtClean="0">
                          <a:effectLst/>
                        </a:rPr>
                        <a:t>Extension Software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Optional  software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WV-ASE202 (4 monitors),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WV-</a:t>
                      </a:r>
                      <a:r>
                        <a:rPr lang="en-US" altLang="ja-JP" sz="1050" u="none" strike="noStrike" dirty="0" smtClean="0">
                          <a:effectLst/>
                        </a:rPr>
                        <a:t>ASE203 (Add 100 recorders),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 smtClean="0">
                          <a:effectLst/>
                        </a:rPr>
                        <a:t>WV-ASE204 (Decoder link), WV-ASE205</a:t>
                      </a:r>
                      <a:r>
                        <a:rPr lang="en-US" altLang="ja-JP" sz="105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altLang="ja-JP" sz="1050" u="none" strike="noStrike" dirty="0" smtClean="0">
                          <a:effectLst/>
                        </a:rPr>
                        <a:t>Image Visibility Enhancement),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 smtClean="0">
                          <a:effectLst/>
                        </a:rPr>
                        <a:t>WV-ASE231（Face matching）, WV-ASE306 (Video Insight server link)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565682" y="826344"/>
            <a:ext cx="821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b="1" dirty="0" smtClean="0">
                <a:effectLst/>
              </a:rPr>
              <a:t>This software is suitable various situations :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28" descr="FaceSearch_11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4469" r="1174" b="1638"/>
          <a:stretch/>
        </p:blipFill>
        <p:spPr bwMode="auto">
          <a:xfrm>
            <a:off x="6974542" y="1414918"/>
            <a:ext cx="1957568" cy="11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59" y="1199779"/>
            <a:ext cx="2016648" cy="114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10" y="1414917"/>
            <a:ext cx="661797" cy="71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3930041\AppData\Local\Temp\_AZTMP12_\00010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00" y="3159930"/>
            <a:ext cx="1339315" cy="7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3930041\AppData\Local\Temp\_AZTMP4_\000107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65" y="3759197"/>
            <a:ext cx="1344930" cy="7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9" y="3578033"/>
            <a:ext cx="1701799" cy="9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8"/>
          <a:stretch/>
        </p:blipFill>
        <p:spPr bwMode="auto">
          <a:xfrm>
            <a:off x="4675892" y="3578033"/>
            <a:ext cx="878272" cy="96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3930041\Pictures\ASM200 GUI(Heatmap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3796" r="1415" b="4640"/>
          <a:stretch/>
        </p:blipFill>
        <p:spPr bwMode="auto">
          <a:xfrm>
            <a:off x="5406591" y="2179680"/>
            <a:ext cx="1415684" cy="10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749299" y="1232525"/>
            <a:ext cx="3797301" cy="32316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Monitoring both the whole and details with 360-degree camera. (Fish-eye control)</a:t>
            </a: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Using the stream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not only for monitoring but also for analyzing a stream of people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.(Heat map &amp; people counting)</a:t>
            </a: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Detecting a suspicious person, and confirming his/her traffic line.(Face recognition with WV-ASF900)</a:t>
            </a: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Improving the visibility of monitoring images of when it is snowstorm or heavy rain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.(Enhanced Visibility)</a:t>
            </a: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eaLnBrk="0" hangingPunct="0">
              <a:buFont typeface="Wingdings" panose="05000000000000000000" pitchFamily="2" charset="2"/>
              <a:buChar char="ü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Tahoma" panose="020B0604030504040204" pitchFamily="34" charset="0"/>
              </a:rPr>
              <a:t>Monitor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Tahoma" panose="020B0604030504040204" pitchFamily="34" charset="0"/>
              </a:rPr>
              <a:t>while protecting the privacy of customer and employee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Tahoma" panose="020B0604030504040204" pitchFamily="34" charset="0"/>
              </a:rPr>
              <a:t>.(MOR)</a:t>
            </a: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85646" y="2296158"/>
            <a:ext cx="1145204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Fish-eye</a:t>
            </a:r>
            <a:r>
              <a:rPr lang="ja-JP" altLang="en-US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control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223897" y="3225462"/>
            <a:ext cx="1806471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Heat map &amp; people counting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974542" y="2539342"/>
            <a:ext cx="2035312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Face matching with WV-ASF900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125639" y="4467309"/>
            <a:ext cx="1806471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MOR (Moving Object Removal)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674879" y="4489618"/>
            <a:ext cx="1701799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Enhanced Visibility</a:t>
            </a:r>
          </a:p>
        </p:txBody>
      </p:sp>
    </p:spTree>
    <p:extLst>
      <p:ext uri="{BB962C8B-B14F-4D97-AF65-F5344CB8AC3E}">
        <p14:creationId xmlns:p14="http://schemas.microsoft.com/office/powerpoint/2010/main" val="23913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Video Surveillance Software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2</a:t>
            </a:fld>
            <a:endParaRPr 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94150" y="938765"/>
            <a:ext cx="4249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Powerful Interface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2874" y="947730"/>
            <a:ext cx="4151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cs typeface="Tahoma" panose="020B0604030504040204" pitchFamily="34" charset="0"/>
              </a:rPr>
              <a:t>Fully Integrated &amp; Secure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7262" y="1292995"/>
            <a:ext cx="408683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Camera control, viewing and recorder management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Integrates i-PRO Extreme H.265 &amp; i-PRO H.264 equipment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</a:rPr>
              <a:t>Secure Communication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020236" y="1286284"/>
            <a:ext cx="398961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UI design &amp; 4K native GUI enhance usability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Automatic Security System configuration wizard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Now include multi-monitor and WV-CU950 support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894150" y="2453061"/>
            <a:ext cx="3798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Scalable &amp; Extendable</a:t>
            </a:r>
            <a:endParaRPr lang="ja-JP" altLang="en-US" sz="1600" b="1" dirty="0">
              <a:effectLst/>
              <a:cs typeface="Tahoma" panose="020B060403050404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20236" y="2750674"/>
            <a:ext cx="3712982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Base : 100 recorders, 64 encoders and 256 cameras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Expandable to thousands of cameras, recorders and encoders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Stream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management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589257" y="2548536"/>
            <a:ext cx="3704836" cy="203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WV-ASM300 series line up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457200" y="892390"/>
            <a:ext cx="2053139" cy="11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670" y="886911"/>
            <a:ext cx="1302771" cy="81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4268684" y="1145247"/>
            <a:ext cx="1511300" cy="8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6415983" y="2550988"/>
            <a:ext cx="1533629" cy="8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94" y="2612688"/>
            <a:ext cx="505917" cy="1103309"/>
          </a:xfrm>
          <a:prstGeom prst="rect">
            <a:avLst/>
          </a:prstGeom>
        </p:spPr>
      </p:pic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3093"/>
          <a:stretch/>
        </p:blipFill>
        <p:spPr bwMode="auto">
          <a:xfrm>
            <a:off x="7949611" y="3627381"/>
            <a:ext cx="1006321" cy="1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カギ線コネクタ 5"/>
          <p:cNvCxnSpPr>
            <a:stCxn id="10" idx="2"/>
          </p:cNvCxnSpPr>
          <p:nvPr/>
        </p:nvCxnSpPr>
        <p:spPr>
          <a:xfrm rot="16200000" flipH="1">
            <a:off x="7653908" y="2921037"/>
            <a:ext cx="88900" cy="103112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4" y="915928"/>
            <a:ext cx="1337850" cy="94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pSp>
        <p:nvGrpSpPr>
          <p:cNvPr id="322" name="グループ化 321"/>
          <p:cNvGrpSpPr/>
          <p:nvPr/>
        </p:nvGrpSpPr>
        <p:grpSpPr>
          <a:xfrm>
            <a:off x="7246057" y="1122416"/>
            <a:ext cx="1469390" cy="873667"/>
            <a:chOff x="848905" y="2965879"/>
            <a:chExt cx="1469390" cy="873667"/>
          </a:xfrm>
        </p:grpSpPr>
        <p:grpSp>
          <p:nvGrpSpPr>
            <p:cNvPr id="13" name="グループ化 12"/>
            <p:cNvGrpSpPr>
              <a:grpSpLocks noChangeAspect="1"/>
            </p:cNvGrpSpPr>
            <p:nvPr/>
          </p:nvGrpSpPr>
          <p:grpSpPr>
            <a:xfrm>
              <a:off x="1629050" y="2965879"/>
              <a:ext cx="689245" cy="400855"/>
              <a:chOff x="3839968" y="3007519"/>
              <a:chExt cx="922531" cy="536530"/>
            </a:xfrm>
          </p:grpSpPr>
          <p:sp>
            <p:nvSpPr>
              <p:cNvPr id="106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1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3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4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5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6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7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8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9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0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1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132" name="Picture 14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" name="Picture 14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Picture 14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Picture 15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15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5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153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Picture 154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155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156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5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15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15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16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16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16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0" name="グループ化 189"/>
            <p:cNvGrpSpPr>
              <a:grpSpLocks noChangeAspect="1"/>
            </p:cNvGrpSpPr>
            <p:nvPr/>
          </p:nvGrpSpPr>
          <p:grpSpPr>
            <a:xfrm>
              <a:off x="857584" y="2965879"/>
              <a:ext cx="689245" cy="400855"/>
              <a:chOff x="3839968" y="3007519"/>
              <a:chExt cx="922531" cy="536530"/>
            </a:xfrm>
          </p:grpSpPr>
          <p:sp>
            <p:nvSpPr>
              <p:cNvPr id="191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2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3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4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8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1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2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3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4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5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6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8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9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0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1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2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3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4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5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6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217" name="Picture 14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14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14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15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15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15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153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" name="Picture 154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55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156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15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5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15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6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6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16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3" name="グループ化 232"/>
            <p:cNvGrpSpPr>
              <a:grpSpLocks noChangeAspect="1"/>
            </p:cNvGrpSpPr>
            <p:nvPr/>
          </p:nvGrpSpPr>
          <p:grpSpPr>
            <a:xfrm>
              <a:off x="1615131" y="3428322"/>
              <a:ext cx="689764" cy="401156"/>
              <a:chOff x="3839968" y="3007519"/>
              <a:chExt cx="922531" cy="536530"/>
            </a:xfrm>
          </p:grpSpPr>
          <p:sp>
            <p:nvSpPr>
              <p:cNvPr id="234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5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6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7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8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9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0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1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2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3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4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5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6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7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8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9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0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1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2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3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4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5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6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7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8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9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260" name="Picture 14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14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14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15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15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15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153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154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155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156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0" name="Picture 15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15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2" name="Picture 15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3" name="Picture 16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4" name="Picture 16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5" name="Picture 16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" name="グループ化 275"/>
            <p:cNvGrpSpPr>
              <a:grpSpLocks noChangeAspect="1"/>
            </p:cNvGrpSpPr>
            <p:nvPr/>
          </p:nvGrpSpPr>
          <p:grpSpPr>
            <a:xfrm>
              <a:off x="848905" y="3437635"/>
              <a:ext cx="691062" cy="401911"/>
              <a:chOff x="3839968" y="3007519"/>
              <a:chExt cx="922531" cy="536530"/>
            </a:xfrm>
          </p:grpSpPr>
          <p:sp>
            <p:nvSpPr>
              <p:cNvPr id="277" name="Rectangle 121"/>
              <p:cNvSpPr>
                <a:spLocks noChangeArrowheads="1"/>
              </p:cNvSpPr>
              <p:nvPr/>
            </p:nvSpPr>
            <p:spPr bwMode="auto">
              <a:xfrm>
                <a:off x="4526381" y="3145137"/>
                <a:ext cx="23611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8" name="Rectangle 122"/>
              <p:cNvSpPr>
                <a:spLocks noChangeArrowheads="1"/>
              </p:cNvSpPr>
              <p:nvPr/>
            </p:nvSpPr>
            <p:spPr bwMode="auto">
              <a:xfrm>
                <a:off x="4292353" y="3145137"/>
                <a:ext cx="234028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9" name="Rectangle 123"/>
              <p:cNvSpPr>
                <a:spLocks noChangeArrowheads="1"/>
              </p:cNvSpPr>
              <p:nvPr/>
            </p:nvSpPr>
            <p:spPr bwMode="auto">
              <a:xfrm>
                <a:off x="4070862" y="3145137"/>
                <a:ext cx="221491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0" name="Rectangle 124"/>
              <p:cNvSpPr>
                <a:spLocks noChangeArrowheads="1"/>
              </p:cNvSpPr>
              <p:nvPr/>
            </p:nvSpPr>
            <p:spPr bwMode="auto">
              <a:xfrm>
                <a:off x="3839968" y="3145137"/>
                <a:ext cx="230894" cy="1337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1" name="Rectangle 125"/>
              <p:cNvSpPr>
                <a:spLocks noChangeArrowheads="1"/>
              </p:cNvSpPr>
              <p:nvPr/>
            </p:nvSpPr>
            <p:spPr bwMode="auto">
              <a:xfrm>
                <a:off x="4526381" y="3278863"/>
                <a:ext cx="23611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2" name="Rectangle 126"/>
              <p:cNvSpPr>
                <a:spLocks noChangeArrowheads="1"/>
              </p:cNvSpPr>
              <p:nvPr/>
            </p:nvSpPr>
            <p:spPr bwMode="auto">
              <a:xfrm>
                <a:off x="4292353" y="3278863"/>
                <a:ext cx="234028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3" name="Rectangle 127"/>
              <p:cNvSpPr>
                <a:spLocks noChangeArrowheads="1"/>
              </p:cNvSpPr>
              <p:nvPr/>
            </p:nvSpPr>
            <p:spPr bwMode="auto">
              <a:xfrm>
                <a:off x="4070862" y="3278863"/>
                <a:ext cx="221491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4" name="Rectangle 128"/>
              <p:cNvSpPr>
                <a:spLocks noChangeArrowheads="1"/>
              </p:cNvSpPr>
              <p:nvPr/>
            </p:nvSpPr>
            <p:spPr bwMode="auto">
              <a:xfrm>
                <a:off x="3839968" y="3278863"/>
                <a:ext cx="230894" cy="13448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5" name="Rectangle 129"/>
              <p:cNvSpPr>
                <a:spLocks noChangeArrowheads="1"/>
              </p:cNvSpPr>
              <p:nvPr/>
            </p:nvSpPr>
            <p:spPr bwMode="auto">
              <a:xfrm>
                <a:off x="4526381" y="3413345"/>
                <a:ext cx="23611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6" name="Rectangle 130"/>
              <p:cNvSpPr>
                <a:spLocks noChangeArrowheads="1"/>
              </p:cNvSpPr>
              <p:nvPr/>
            </p:nvSpPr>
            <p:spPr bwMode="auto">
              <a:xfrm>
                <a:off x="4526381" y="3009900"/>
                <a:ext cx="23611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7" name="Rectangle 131"/>
              <p:cNvSpPr>
                <a:spLocks noChangeArrowheads="1"/>
              </p:cNvSpPr>
              <p:nvPr/>
            </p:nvSpPr>
            <p:spPr bwMode="auto">
              <a:xfrm>
                <a:off x="4070862" y="3413345"/>
                <a:ext cx="221491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8" name="Rectangle 132"/>
              <p:cNvSpPr>
                <a:spLocks noChangeArrowheads="1"/>
              </p:cNvSpPr>
              <p:nvPr/>
            </p:nvSpPr>
            <p:spPr bwMode="auto">
              <a:xfrm>
                <a:off x="4070862" y="3009900"/>
                <a:ext cx="221491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9" name="Rectangle 133"/>
              <p:cNvSpPr>
                <a:spLocks noChangeArrowheads="1"/>
              </p:cNvSpPr>
              <p:nvPr/>
            </p:nvSpPr>
            <p:spPr bwMode="auto">
              <a:xfrm>
                <a:off x="4292353" y="3413345"/>
                <a:ext cx="234028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0" name="Rectangle 134"/>
              <p:cNvSpPr>
                <a:spLocks noChangeArrowheads="1"/>
              </p:cNvSpPr>
              <p:nvPr/>
            </p:nvSpPr>
            <p:spPr bwMode="auto">
              <a:xfrm>
                <a:off x="3839968" y="3413345"/>
                <a:ext cx="230894" cy="1307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1" name="Rectangle 135"/>
              <p:cNvSpPr>
                <a:spLocks noChangeArrowheads="1"/>
              </p:cNvSpPr>
              <p:nvPr/>
            </p:nvSpPr>
            <p:spPr bwMode="auto">
              <a:xfrm>
                <a:off x="4292353" y="3009900"/>
                <a:ext cx="234028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2" name="Rectangle 136"/>
              <p:cNvSpPr>
                <a:spLocks noChangeArrowheads="1"/>
              </p:cNvSpPr>
              <p:nvPr/>
            </p:nvSpPr>
            <p:spPr bwMode="auto">
              <a:xfrm>
                <a:off x="3839968" y="3009900"/>
                <a:ext cx="230894" cy="1352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buFontTx/>
                  <a:buNone/>
                </a:pPr>
                <a:endParaRPr lang="ja-JP" altLang="ja-JP" sz="800" i="1">
                  <a:solidFill>
                    <a:srgbClr val="FFFFFF"/>
                  </a:solidFill>
                  <a:effectLst/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3" name="Line 137"/>
              <p:cNvSpPr>
                <a:spLocks noChangeShapeType="1"/>
              </p:cNvSpPr>
              <p:nvPr/>
            </p:nvSpPr>
            <p:spPr bwMode="auto">
              <a:xfrm>
                <a:off x="3839968" y="3414100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4" name="Line 138"/>
              <p:cNvSpPr>
                <a:spLocks noChangeShapeType="1"/>
              </p:cNvSpPr>
              <p:nvPr/>
            </p:nvSpPr>
            <p:spPr bwMode="auto">
              <a:xfrm>
                <a:off x="429339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5" name="Line 139"/>
              <p:cNvSpPr>
                <a:spLocks noChangeShapeType="1"/>
              </p:cNvSpPr>
              <p:nvPr/>
            </p:nvSpPr>
            <p:spPr bwMode="auto">
              <a:xfrm>
                <a:off x="3839968" y="30075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6" name="Line 140"/>
              <p:cNvSpPr>
                <a:spLocks noChangeShapeType="1"/>
              </p:cNvSpPr>
              <p:nvPr/>
            </p:nvSpPr>
            <p:spPr bwMode="auto">
              <a:xfrm>
                <a:off x="3839968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7" name="Line 141"/>
              <p:cNvSpPr>
                <a:spLocks noChangeShapeType="1"/>
              </p:cNvSpPr>
              <p:nvPr/>
            </p:nvSpPr>
            <p:spPr bwMode="auto">
              <a:xfrm>
                <a:off x="4762499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8" name="Line 142"/>
              <p:cNvSpPr>
                <a:spLocks noChangeShapeType="1"/>
              </p:cNvSpPr>
              <p:nvPr/>
            </p:nvSpPr>
            <p:spPr bwMode="auto">
              <a:xfrm>
                <a:off x="3839968" y="354404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 cap="sq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9" name="Line 143"/>
              <p:cNvSpPr>
                <a:spLocks noChangeShapeType="1"/>
              </p:cNvSpPr>
              <p:nvPr/>
            </p:nvSpPr>
            <p:spPr bwMode="auto">
              <a:xfrm>
                <a:off x="4071907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0" name="Line 144"/>
              <p:cNvSpPr>
                <a:spLocks noChangeShapeType="1"/>
              </p:cNvSpPr>
              <p:nvPr/>
            </p:nvSpPr>
            <p:spPr bwMode="auto">
              <a:xfrm>
                <a:off x="4525336" y="3009900"/>
                <a:ext cx="0" cy="534149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1" name="Line 145"/>
              <p:cNvSpPr>
                <a:spLocks noChangeShapeType="1"/>
              </p:cNvSpPr>
              <p:nvPr/>
            </p:nvSpPr>
            <p:spPr bwMode="auto">
              <a:xfrm>
                <a:off x="3839968" y="3279619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2" name="Line 146"/>
              <p:cNvSpPr>
                <a:spLocks noChangeShapeType="1"/>
              </p:cNvSpPr>
              <p:nvPr/>
            </p:nvSpPr>
            <p:spPr bwMode="auto">
              <a:xfrm>
                <a:off x="3839968" y="3144382"/>
                <a:ext cx="922531" cy="0"/>
              </a:xfrm>
              <a:prstGeom prst="line">
                <a:avLst/>
              </a:prstGeom>
              <a:solidFill>
                <a:schemeClr val="tx2"/>
              </a:solidFill>
              <a:ln w="57150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303" name="Picture 14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14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4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5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02349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5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60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5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533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53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069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" name="Picture 154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142" y="3157981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" name="Picture 155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" name="Picture 156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Picture 157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" name="Picture 158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292463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" name="Picture 159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640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Picture 160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44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" name="Picture 161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204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" name="Picture 162" descr="kyot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277" y="3426189"/>
                <a:ext cx="196417" cy="10652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3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1966875" y="3714651"/>
            <a:ext cx="1185450" cy="6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198" descr="WJ-GXD400 standard(1)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778632" y="3950899"/>
            <a:ext cx="1459555" cy="4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Picture 28" descr="FaceSearch_110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4469" r="1174" b="1638"/>
          <a:stretch/>
        </p:blipFill>
        <p:spPr bwMode="auto">
          <a:xfrm>
            <a:off x="5048251" y="3436111"/>
            <a:ext cx="1506849" cy="9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" name="Text Box 41"/>
          <p:cNvSpPr txBox="1">
            <a:spLocks noChangeArrowheads="1"/>
          </p:cNvSpPr>
          <p:nvPr/>
        </p:nvSpPr>
        <p:spPr bwMode="auto">
          <a:xfrm>
            <a:off x="6422981" y="1966609"/>
            <a:ext cx="2352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WV-ASE202(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Extension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64split-screen live, 4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Live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Windows</a:t>
            </a:r>
            <a:endParaRPr lang="en-US" altLang="ja-JP" sz="10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40" name="Text Box 41"/>
          <p:cNvSpPr txBox="1">
            <a:spLocks noChangeArrowheads="1"/>
          </p:cNvSpPr>
          <p:nvPr/>
        </p:nvSpPr>
        <p:spPr bwMode="auto">
          <a:xfrm>
            <a:off x="142967" y="3308258"/>
            <a:ext cx="1912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WV-ASE203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(Extension 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Expand the max. number of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devices (Up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to 4 licenses)</a:t>
            </a:r>
          </a:p>
        </p:txBody>
      </p:sp>
      <p:sp>
        <p:nvSpPr>
          <p:cNvPr id="341" name="Text Box 41"/>
          <p:cNvSpPr txBox="1">
            <a:spLocks noChangeArrowheads="1"/>
          </p:cNvSpPr>
          <p:nvPr/>
        </p:nvSpPr>
        <p:spPr bwMode="auto">
          <a:xfrm>
            <a:off x="1916378" y="4337258"/>
            <a:ext cx="2321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WV-ASE204(Extension 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Control WJ-GXD400</a:t>
            </a:r>
          </a:p>
        </p:txBody>
      </p:sp>
      <p:sp>
        <p:nvSpPr>
          <p:cNvPr id="342" name="Text Box 41"/>
          <p:cNvSpPr txBox="1">
            <a:spLocks noChangeArrowheads="1"/>
          </p:cNvSpPr>
          <p:nvPr/>
        </p:nvSpPr>
        <p:spPr bwMode="auto">
          <a:xfrm>
            <a:off x="2873025" y="3308258"/>
            <a:ext cx="2352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WV-ASE205(Extension 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Image Visibility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Enhancement</a:t>
            </a:r>
          </a:p>
        </p:txBody>
      </p:sp>
      <p:sp>
        <p:nvSpPr>
          <p:cNvPr id="343" name="Text Box 41"/>
          <p:cNvSpPr txBox="1">
            <a:spLocks noChangeArrowheads="1"/>
          </p:cNvSpPr>
          <p:nvPr/>
        </p:nvSpPr>
        <p:spPr bwMode="auto">
          <a:xfrm>
            <a:off x="4398646" y="4337258"/>
            <a:ext cx="2853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WV-ASE231(Extension Software)</a:t>
            </a:r>
            <a:endParaRPr lang="en-US" altLang="ja-JP" sz="10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i-VMD, Face matching with WV-ASF900</a:t>
            </a:r>
            <a:endParaRPr lang="en-US" altLang="ja-JP" sz="10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28" y="2584009"/>
            <a:ext cx="1363979" cy="77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5" name="Picture 2" descr="C:\Users\3930041\Documents\tmp\ASM30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4569" r="789"/>
          <a:stretch/>
        </p:blipFill>
        <p:spPr bwMode="auto">
          <a:xfrm>
            <a:off x="258823" y="2618806"/>
            <a:ext cx="1356197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2" descr="\\pcc-ad.pcc.mei.co.jp\share$\40-職能\セキュリティ\セキュリティ・サウンド広報宣伝\(10) Security\02_海外\Network_Products\WJ-NX400\640x480_png\WJ-NX400_D_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38" y="3116395"/>
            <a:ext cx="1020308" cy="387474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" name="Text Box 41"/>
          <p:cNvSpPr txBox="1">
            <a:spLocks noChangeArrowheads="1"/>
          </p:cNvSpPr>
          <p:nvPr/>
        </p:nvSpPr>
        <p:spPr bwMode="auto">
          <a:xfrm>
            <a:off x="427694" y="1966609"/>
            <a:ext cx="2153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WV-ASM300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Base software</a:t>
            </a:r>
            <a:endParaRPr lang="en-US" altLang="ja-JP" sz="1000" dirty="0">
              <a:solidFill>
                <a:schemeClr val="tx2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352" name="Text Box 41"/>
          <p:cNvSpPr txBox="1">
            <a:spLocks noChangeArrowheads="1"/>
          </p:cNvSpPr>
          <p:nvPr/>
        </p:nvSpPr>
        <p:spPr bwMode="auto">
          <a:xfrm>
            <a:off x="3201851" y="1966609"/>
            <a:ext cx="2153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WV-ASM300UG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Upgrade software</a:t>
            </a:r>
            <a:endParaRPr lang="en-US" altLang="ja-JP" sz="1000" dirty="0">
              <a:solidFill>
                <a:schemeClr val="tx2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  <p:pic>
        <p:nvPicPr>
          <p:cNvPr id="353" name="Picture 3" descr="C:\Users\3930041\AppData\Local\Microsoft\Windows\Temporary Internet Files\Content.IE5\1BT50WFV\arrow-curved-blue[1]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130" flipH="1">
            <a:off x="3473054" y="1597543"/>
            <a:ext cx="804839" cy="2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" name="Text Box 41"/>
          <p:cNvSpPr txBox="1">
            <a:spLocks noChangeArrowheads="1"/>
          </p:cNvSpPr>
          <p:nvPr/>
        </p:nvSpPr>
        <p:spPr bwMode="auto">
          <a:xfrm>
            <a:off x="6872818" y="3793699"/>
            <a:ext cx="2153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WV-ASE306(Extension Software)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VI server link</a:t>
            </a:r>
            <a:endParaRPr lang="en-US" altLang="ja-JP" sz="1000" dirty="0">
              <a:solidFill>
                <a:schemeClr val="tx2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Fully Integrated &amp; Secure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4</a:t>
            </a:fld>
            <a:endParaRPr lang="en-US"/>
          </a:p>
        </p:txBody>
      </p:sp>
      <p:sp>
        <p:nvSpPr>
          <p:cNvPr id="16" name="正方形/長方形 15"/>
          <p:cNvSpPr/>
          <p:nvPr/>
        </p:nvSpPr>
        <p:spPr>
          <a:xfrm>
            <a:off x="136368" y="856470"/>
            <a:ext cx="3884398" cy="48307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Camera control, viewing and recorder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7517" y="2505306"/>
            <a:ext cx="4156034" cy="48307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Integrates i-PRO Extreme H.265 &amp; </a:t>
            </a:r>
            <a:b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i-PRO </a:t>
            </a: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H.264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0" descr="WJ-ND400 stand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84" y="1751307"/>
            <a:ext cx="926846" cy="3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534"/>
          <p:cNvSpPr txBox="1">
            <a:spLocks noChangeAspect="1" noChangeArrowheads="1"/>
          </p:cNvSpPr>
          <p:nvPr/>
        </p:nvSpPr>
        <p:spPr bwMode="auto">
          <a:xfrm>
            <a:off x="5381198" y="1999860"/>
            <a:ext cx="1284051" cy="2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effectLst/>
                <a:latin typeface="+mj-lt"/>
                <a:ea typeface="HGPｺﾞｼｯｸE" pitchFamily="50" charset="-128"/>
              </a:rPr>
              <a:t>WJ-NV300/ND400</a:t>
            </a:r>
            <a:endParaRPr lang="en-US" altLang="ja-JP" sz="900" dirty="0">
              <a:effectLst/>
              <a:latin typeface="+mj-lt"/>
              <a:ea typeface="HGPｺﾞｼｯｸE" pitchFamily="50" charset="-128"/>
            </a:endParaRP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4571423" y="1110898"/>
            <a:ext cx="845859" cy="569911"/>
            <a:chOff x="595810" y="2461850"/>
            <a:chExt cx="1050143" cy="707550"/>
          </a:xfrm>
        </p:grpSpPr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" b="-102"/>
            <a:stretch>
              <a:fillRect/>
            </a:stretch>
          </p:blipFill>
          <p:spPr bwMode="auto">
            <a:xfrm>
              <a:off x="1231954" y="2770402"/>
              <a:ext cx="413999" cy="36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 descr="Y:\40-職能\セキュリティ\セキュリティ・サウンド広報宣伝\(10) Security\03_国内_海外共通\WV-SFN480\640x480_png\WV-SFN480_D_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78" y="2955713"/>
              <a:ext cx="333560" cy="21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Y:\40-職能\セキュリティ\セキュリティ・サウンド広報宣伝\(10) Security\03_国内_海外共通\WV-SPW311AL\写真\640x480_png\WV-SPW311AL_D_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86" y="2522529"/>
              <a:ext cx="677704" cy="36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Y:\40-職能\セキュリティ\セキュリティ・サウンド広報宣伝\(10) Security\02_海外\Network_Products\WV-SW598\写真\WV-SW598\640x480_png\WV-SW598_F_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10" y="2461850"/>
              <a:ext cx="340976" cy="53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4462172" y="2373291"/>
            <a:ext cx="1012203" cy="594798"/>
            <a:chOff x="457200" y="3877507"/>
            <a:chExt cx="1194185" cy="701735"/>
          </a:xfrm>
        </p:grpSpPr>
        <p:pic>
          <p:nvPicPr>
            <p:cNvPr id="63" name="Picture 2" descr="Y:\40-職能\セキュリティ\セキュリティ・サウンド広報宣伝\(10) Security\02_海外\Network_Products\新PF(H.265)\WV-S1132_WV-S1131\WV-S1131\640x480_png\WV-S1131_Lens_D_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539" y="3944513"/>
              <a:ext cx="549846" cy="259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Y:\40-職能\セキュリティ\セキュリティ・サウンド広報宣伝\(10) Security\02_海外\Network_Products\新PF(H.265)\WV-S2131L   WV-S2111L\WV-S2131L\640x480_png\WV-S2131L_D_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38" y="4205686"/>
              <a:ext cx="379019" cy="37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Y:\40-職能\セキュリティ\セキュリティ・サウンド広報宣伝\(10) Security\02_海外\Network_Products\新PF(H.265)\WV-S2531LTN  WV-S2531LN WV-S2511LN\WV-S2531LN\640x480_png\WV-S2531LN_2_D_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954" y="4205686"/>
              <a:ext cx="419431" cy="37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Y:\40-職能\セキュリティ\セキュリティ・サウンド広報宣伝\(10) Security\02_海外\Network_Products\新PF(H.265)\屋外Box\WV-S1511LN\640x480_png\WV-S1511LN_D_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77507"/>
              <a:ext cx="644339" cy="35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グループ化 71"/>
          <p:cNvGrpSpPr>
            <a:grpSpLocks noChangeAspect="1"/>
          </p:cNvGrpSpPr>
          <p:nvPr/>
        </p:nvGrpSpPr>
        <p:grpSpPr>
          <a:xfrm>
            <a:off x="4530130" y="3189504"/>
            <a:ext cx="890112" cy="599727"/>
            <a:chOff x="595810" y="2461850"/>
            <a:chExt cx="1050143" cy="707550"/>
          </a:xfrm>
        </p:grpSpPr>
        <p:pic>
          <p:nvPicPr>
            <p:cNvPr id="73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" b="-102"/>
            <a:stretch>
              <a:fillRect/>
            </a:stretch>
          </p:blipFill>
          <p:spPr bwMode="auto">
            <a:xfrm>
              <a:off x="1231954" y="2770402"/>
              <a:ext cx="413999" cy="36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 descr="Y:\40-職能\セキュリティ\セキュリティ・サウンド広報宣伝\(10) Security\03_国内_海外共通\WV-SFN480\640x480_png\WV-SFN480_D_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78" y="2955713"/>
              <a:ext cx="333560" cy="21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3" descr="Y:\40-職能\セキュリティ\セキュリティ・サウンド広報宣伝\(10) Security\03_国内_海外共通\WV-SPW311AL\写真\640x480_png\WV-SPW311AL_D_L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86" y="2522529"/>
              <a:ext cx="677704" cy="36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Y:\40-職能\セキュリティ\セキュリティ・サウンド広報宣伝\(10) Security\02_海外\Network_Products\WV-SW598\写真\WV-SW598\640x480_png\WV-SW598_F_L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10" y="2461850"/>
              <a:ext cx="340976" cy="53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2" descr="\\pcc-ad.pcc.mei.co.jp\share$\40-職能\セキュリティ\セキュリティ・サウンド広報宣伝\(10) Security\02_海外\Network_Products\WJ-NX400\640x480_png\WJ-NX400_D_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10" y="3240936"/>
            <a:ext cx="904974" cy="34367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Box 534"/>
          <p:cNvSpPr txBox="1">
            <a:spLocks noChangeAspect="1" noChangeArrowheads="1"/>
          </p:cNvSpPr>
          <p:nvPr/>
        </p:nvSpPr>
        <p:spPr bwMode="auto">
          <a:xfrm>
            <a:off x="5617045" y="3541738"/>
            <a:ext cx="923140" cy="2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effectLst/>
                <a:latin typeface="+mj-lt"/>
                <a:ea typeface="HGPｺﾞｼｯｸE" pitchFamily="50" charset="-128"/>
              </a:rPr>
              <a:t>WJ-NX400</a:t>
            </a:r>
            <a:endParaRPr lang="en-US" altLang="ja-JP" sz="900" dirty="0"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79" name="直線コネクタ 104"/>
          <p:cNvCxnSpPr/>
          <p:nvPr/>
        </p:nvCxnSpPr>
        <p:spPr>
          <a:xfrm>
            <a:off x="7032011" y="2386451"/>
            <a:ext cx="558052" cy="0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534"/>
          <p:cNvSpPr txBox="1">
            <a:spLocks noChangeAspect="1" noChangeArrowheads="1"/>
          </p:cNvSpPr>
          <p:nvPr/>
        </p:nvSpPr>
        <p:spPr bwMode="auto">
          <a:xfrm>
            <a:off x="7463584" y="3026117"/>
            <a:ext cx="1412360" cy="2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>
                <a:effectLst/>
                <a:latin typeface="+mj-lt"/>
                <a:ea typeface="+mj-ea"/>
              </a:rPr>
              <a:t>WV-ASM300 series</a:t>
            </a:r>
            <a:endParaRPr lang="en-US" altLang="ja-JP" sz="1050" dirty="0">
              <a:effectLst/>
              <a:latin typeface="+mj-lt"/>
              <a:ea typeface="+mj-ea"/>
            </a:endParaRPr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526" y="2004635"/>
            <a:ext cx="375725" cy="819386"/>
          </a:xfrm>
          <a:prstGeom prst="rect">
            <a:avLst/>
          </a:prstGeom>
        </p:spPr>
      </p:pic>
      <p:grpSp>
        <p:nvGrpSpPr>
          <p:cNvPr id="86" name="グループ化 85"/>
          <p:cNvGrpSpPr>
            <a:grpSpLocks noChangeAspect="1"/>
          </p:cNvGrpSpPr>
          <p:nvPr/>
        </p:nvGrpSpPr>
        <p:grpSpPr>
          <a:xfrm>
            <a:off x="7683047" y="1871360"/>
            <a:ext cx="1169123" cy="922438"/>
            <a:chOff x="3787831" y="1508696"/>
            <a:chExt cx="2462045" cy="1942553"/>
          </a:xfrm>
        </p:grpSpPr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31" y="1508696"/>
              <a:ext cx="2462045" cy="1942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Picture 2" descr="C:\Users\3930041\Documents\tmp\ASM300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" t="4569" r="789"/>
            <a:stretch/>
          </p:blipFill>
          <p:spPr bwMode="auto">
            <a:xfrm>
              <a:off x="3988341" y="1714300"/>
              <a:ext cx="2053139" cy="112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フリーフォーム 96"/>
          <p:cNvSpPr/>
          <p:nvPr/>
        </p:nvSpPr>
        <p:spPr>
          <a:xfrm rot="5400000" flipV="1">
            <a:off x="5316909" y="1656387"/>
            <a:ext cx="243107" cy="269251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98" name="Text Box 534"/>
          <p:cNvSpPr txBox="1">
            <a:spLocks noChangeAspect="1" noChangeArrowheads="1"/>
          </p:cNvSpPr>
          <p:nvPr/>
        </p:nvSpPr>
        <p:spPr bwMode="auto">
          <a:xfrm>
            <a:off x="7021694" y="1182543"/>
            <a:ext cx="568369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4466704" y="1045233"/>
            <a:ext cx="2109194" cy="1164924"/>
          </a:xfrm>
          <a:prstGeom prst="roundRect">
            <a:avLst>
              <a:gd name="adj" fmla="val 70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4465561" y="2287093"/>
            <a:ext cx="2109194" cy="1681792"/>
          </a:xfrm>
          <a:prstGeom prst="roundRect">
            <a:avLst>
              <a:gd name="adj" fmla="val 70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pic>
        <p:nvPicPr>
          <p:cNvPr id="101" name="図 10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85" y="2694649"/>
            <a:ext cx="816878" cy="420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" name="Text Box 534"/>
          <p:cNvSpPr txBox="1">
            <a:spLocks noChangeAspect="1" noChangeArrowheads="1"/>
          </p:cNvSpPr>
          <p:nvPr/>
        </p:nvSpPr>
        <p:spPr bwMode="auto">
          <a:xfrm>
            <a:off x="4475142" y="1679632"/>
            <a:ext cx="923140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effectLst/>
                <a:latin typeface="+mj-lt"/>
                <a:ea typeface="HGPｺﾞｼｯｸE" pitchFamily="50" charset="-128"/>
              </a:rPr>
              <a:t>i-PRO H.264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effectLst/>
                <a:latin typeface="+mj-lt"/>
                <a:ea typeface="HGPｺﾞｼｯｸE" pitchFamily="50" charset="-128"/>
              </a:rPr>
              <a:t>cameras</a:t>
            </a:r>
            <a:endParaRPr lang="en-US" altLang="ja-JP" sz="900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03" name="Text Box 534"/>
          <p:cNvSpPr txBox="1">
            <a:spLocks noChangeAspect="1" noChangeArrowheads="1"/>
          </p:cNvSpPr>
          <p:nvPr/>
        </p:nvSpPr>
        <p:spPr bwMode="auto">
          <a:xfrm>
            <a:off x="4462172" y="3734014"/>
            <a:ext cx="1431253" cy="2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effectLst/>
                <a:latin typeface="+mj-lt"/>
                <a:ea typeface="HGPｺﾞｼｯｸE" pitchFamily="50" charset="-128"/>
              </a:rPr>
              <a:t>i-PRO H.264 cameras</a:t>
            </a:r>
            <a:endParaRPr lang="en-US" altLang="ja-JP" sz="900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04" name="Text Box 534"/>
          <p:cNvSpPr txBox="1">
            <a:spLocks noChangeAspect="1" noChangeArrowheads="1"/>
          </p:cNvSpPr>
          <p:nvPr/>
        </p:nvSpPr>
        <p:spPr bwMode="auto">
          <a:xfrm>
            <a:off x="4450984" y="2948693"/>
            <a:ext cx="1431253" cy="2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effectLst/>
                <a:latin typeface="+mj-lt"/>
                <a:ea typeface="HGPｺﾞｼｯｸE" pitchFamily="50" charset="-128"/>
              </a:rPr>
              <a:t>i-PRO Extreme H.265</a:t>
            </a:r>
            <a:endParaRPr lang="en-US" altLang="ja-JP" sz="900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05" name="フリーフォーム 104"/>
          <p:cNvSpPr/>
          <p:nvPr/>
        </p:nvSpPr>
        <p:spPr>
          <a:xfrm>
            <a:off x="5517943" y="1374064"/>
            <a:ext cx="2614117" cy="496738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cxnSp>
        <p:nvCxnSpPr>
          <p:cNvPr id="110" name="直線コネクタ 104"/>
          <p:cNvCxnSpPr/>
          <p:nvPr/>
        </p:nvCxnSpPr>
        <p:spPr>
          <a:xfrm>
            <a:off x="6574755" y="1652525"/>
            <a:ext cx="440499" cy="0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04"/>
          <p:cNvCxnSpPr/>
          <p:nvPr/>
        </p:nvCxnSpPr>
        <p:spPr>
          <a:xfrm>
            <a:off x="6574754" y="2900418"/>
            <a:ext cx="440499" cy="0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04"/>
          <p:cNvCxnSpPr/>
          <p:nvPr/>
        </p:nvCxnSpPr>
        <p:spPr>
          <a:xfrm flipV="1">
            <a:off x="7015253" y="1637221"/>
            <a:ext cx="2" cy="1279072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534"/>
          <p:cNvSpPr txBox="1">
            <a:spLocks noChangeAspect="1" noChangeArrowheads="1"/>
          </p:cNvSpPr>
          <p:nvPr/>
        </p:nvSpPr>
        <p:spPr bwMode="auto">
          <a:xfrm>
            <a:off x="5276203" y="1663260"/>
            <a:ext cx="568369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Rec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20" name="Text Box 534"/>
          <p:cNvSpPr txBox="1">
            <a:spLocks noChangeAspect="1" noChangeArrowheads="1"/>
          </p:cNvSpPr>
          <p:nvPr/>
        </p:nvSpPr>
        <p:spPr bwMode="auto">
          <a:xfrm>
            <a:off x="6973810" y="1697128"/>
            <a:ext cx="709237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Playback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>
            <a:off x="6488330" y="1909475"/>
            <a:ext cx="1053849" cy="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2" name="フリーフォーム 121"/>
          <p:cNvSpPr/>
          <p:nvPr/>
        </p:nvSpPr>
        <p:spPr>
          <a:xfrm>
            <a:off x="5529268" y="2656334"/>
            <a:ext cx="364157" cy="496738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>
            <a:off x="5529268" y="2656334"/>
            <a:ext cx="1884258" cy="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5" name="Text Box 534"/>
          <p:cNvSpPr txBox="1">
            <a:spLocks noChangeAspect="1" noChangeArrowheads="1"/>
          </p:cNvSpPr>
          <p:nvPr/>
        </p:nvSpPr>
        <p:spPr bwMode="auto">
          <a:xfrm>
            <a:off x="6037736" y="2491031"/>
            <a:ext cx="568369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26" name="Text Box 534"/>
          <p:cNvSpPr txBox="1">
            <a:spLocks noChangeAspect="1" noChangeArrowheads="1"/>
          </p:cNvSpPr>
          <p:nvPr/>
        </p:nvSpPr>
        <p:spPr bwMode="auto">
          <a:xfrm>
            <a:off x="5837316" y="2840974"/>
            <a:ext cx="568369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Rec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128" name="直線矢印コネクタ 127"/>
          <p:cNvCxnSpPr>
            <a:endCxn id="77" idx="1"/>
          </p:cNvCxnSpPr>
          <p:nvPr/>
        </p:nvCxnSpPr>
        <p:spPr>
          <a:xfrm>
            <a:off x="5398282" y="3412773"/>
            <a:ext cx="236928" cy="1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2" name="Text Box 534"/>
          <p:cNvSpPr txBox="1">
            <a:spLocks noChangeAspect="1" noChangeArrowheads="1"/>
          </p:cNvSpPr>
          <p:nvPr/>
        </p:nvSpPr>
        <p:spPr bwMode="auto">
          <a:xfrm>
            <a:off x="5330513" y="3229588"/>
            <a:ext cx="398854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Rec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33" name="フリーフォーム 132"/>
          <p:cNvSpPr/>
          <p:nvPr/>
        </p:nvSpPr>
        <p:spPr>
          <a:xfrm flipV="1">
            <a:off x="6540183" y="3202666"/>
            <a:ext cx="1591877" cy="191779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134" name="Text Box 534"/>
          <p:cNvSpPr txBox="1">
            <a:spLocks noChangeAspect="1" noChangeArrowheads="1"/>
          </p:cNvSpPr>
          <p:nvPr/>
        </p:nvSpPr>
        <p:spPr bwMode="auto">
          <a:xfrm>
            <a:off x="6763692" y="3235926"/>
            <a:ext cx="709237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Playback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41" name="フリーフォーム 140"/>
          <p:cNvSpPr/>
          <p:nvPr/>
        </p:nvSpPr>
        <p:spPr>
          <a:xfrm flipV="1">
            <a:off x="5501152" y="3210543"/>
            <a:ext cx="2634081" cy="548923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  <a:gd name="connsiteX0" fmla="*/ 0 w 758305"/>
              <a:gd name="connsiteY0" fmla="*/ 0 h 430835"/>
              <a:gd name="connsiteX1" fmla="*/ 157617 w 758305"/>
              <a:gd name="connsiteY1" fmla="*/ 10404 h 430835"/>
              <a:gd name="connsiteX2" fmla="*/ 755780 w 758305"/>
              <a:gd name="connsiteY2" fmla="*/ 0 h 430835"/>
              <a:gd name="connsiteX3" fmla="*/ 758305 w 758305"/>
              <a:gd name="connsiteY3" fmla="*/ 430835 h 430835"/>
              <a:gd name="connsiteX0" fmla="*/ 0 w 758305"/>
              <a:gd name="connsiteY0" fmla="*/ 0 h 430835"/>
              <a:gd name="connsiteX1" fmla="*/ 157617 w 758305"/>
              <a:gd name="connsiteY1" fmla="*/ 10404 h 430835"/>
              <a:gd name="connsiteX2" fmla="*/ 157617 w 758305"/>
              <a:gd name="connsiteY2" fmla="*/ 10404 h 430835"/>
              <a:gd name="connsiteX3" fmla="*/ 755780 w 758305"/>
              <a:gd name="connsiteY3" fmla="*/ 0 h 430835"/>
              <a:gd name="connsiteX4" fmla="*/ 758305 w 758305"/>
              <a:gd name="connsiteY4" fmla="*/ 430835 h 430835"/>
              <a:gd name="connsiteX0" fmla="*/ 1189 w 600688"/>
              <a:gd name="connsiteY0" fmla="*/ 413696 h 430835"/>
              <a:gd name="connsiteX1" fmla="*/ 0 w 600688"/>
              <a:gd name="connsiteY1" fmla="*/ 10404 h 430835"/>
              <a:gd name="connsiteX2" fmla="*/ 0 w 600688"/>
              <a:gd name="connsiteY2" fmla="*/ 10404 h 430835"/>
              <a:gd name="connsiteX3" fmla="*/ 598163 w 600688"/>
              <a:gd name="connsiteY3" fmla="*/ 0 h 430835"/>
              <a:gd name="connsiteX4" fmla="*/ 600688 w 600688"/>
              <a:gd name="connsiteY4" fmla="*/ 430835 h 430835"/>
              <a:gd name="connsiteX0" fmla="*/ 1189 w 600688"/>
              <a:gd name="connsiteY0" fmla="*/ 435094 h 435094"/>
              <a:gd name="connsiteX1" fmla="*/ 0 w 600688"/>
              <a:gd name="connsiteY1" fmla="*/ 10404 h 435094"/>
              <a:gd name="connsiteX2" fmla="*/ 0 w 600688"/>
              <a:gd name="connsiteY2" fmla="*/ 10404 h 435094"/>
              <a:gd name="connsiteX3" fmla="*/ 598163 w 600688"/>
              <a:gd name="connsiteY3" fmla="*/ 0 h 435094"/>
              <a:gd name="connsiteX4" fmla="*/ 600688 w 600688"/>
              <a:gd name="connsiteY4" fmla="*/ 430835 h 435094"/>
              <a:gd name="connsiteX0" fmla="*/ 90 w 601040"/>
              <a:gd name="connsiteY0" fmla="*/ 431063 h 431063"/>
              <a:gd name="connsiteX1" fmla="*/ 352 w 601040"/>
              <a:gd name="connsiteY1" fmla="*/ 10404 h 431063"/>
              <a:gd name="connsiteX2" fmla="*/ 352 w 601040"/>
              <a:gd name="connsiteY2" fmla="*/ 10404 h 431063"/>
              <a:gd name="connsiteX3" fmla="*/ 598515 w 601040"/>
              <a:gd name="connsiteY3" fmla="*/ 0 h 431063"/>
              <a:gd name="connsiteX4" fmla="*/ 601040 w 601040"/>
              <a:gd name="connsiteY4" fmla="*/ 430835 h 431063"/>
              <a:gd name="connsiteX0" fmla="*/ 90 w 601765"/>
              <a:gd name="connsiteY0" fmla="*/ 431063 h 696859"/>
              <a:gd name="connsiteX1" fmla="*/ 352 w 601765"/>
              <a:gd name="connsiteY1" fmla="*/ 10404 h 696859"/>
              <a:gd name="connsiteX2" fmla="*/ 352 w 601765"/>
              <a:gd name="connsiteY2" fmla="*/ 10404 h 696859"/>
              <a:gd name="connsiteX3" fmla="*/ 598515 w 601765"/>
              <a:gd name="connsiteY3" fmla="*/ 0 h 696859"/>
              <a:gd name="connsiteX4" fmla="*/ 601765 w 601765"/>
              <a:gd name="connsiteY4" fmla="*/ 696859 h 6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765" h="696859">
                <a:moveTo>
                  <a:pt x="90" y="431063"/>
                </a:moveTo>
                <a:cubicBezTo>
                  <a:pt x="-306" y="296632"/>
                  <a:pt x="748" y="144835"/>
                  <a:pt x="352" y="10404"/>
                </a:cubicBezTo>
                <a:lnTo>
                  <a:pt x="352" y="10404"/>
                </a:lnTo>
                <a:lnTo>
                  <a:pt x="598515" y="0"/>
                </a:lnTo>
                <a:cubicBezTo>
                  <a:pt x="601625" y="77755"/>
                  <a:pt x="598655" y="619104"/>
                  <a:pt x="601765" y="69685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142" name="Text Box 534"/>
          <p:cNvSpPr txBox="1">
            <a:spLocks noChangeAspect="1" noChangeArrowheads="1"/>
          </p:cNvSpPr>
          <p:nvPr/>
        </p:nvSpPr>
        <p:spPr bwMode="auto">
          <a:xfrm>
            <a:off x="6795003" y="3590950"/>
            <a:ext cx="568369" cy="2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</a:t>
            </a:r>
            <a:endParaRPr lang="en-US" altLang="ja-JP" sz="8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457199" y="1357643"/>
            <a:ext cx="3816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WV-ASM300 can control i-PRO cameras directly or via recorder. It can also control some recorders to play some videos at a time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Therefore, WV-ASM300 realizes quick-view of live stream and playback from any cameras.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457199" y="2988378"/>
            <a:ext cx="3816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WV-ASM300 can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display both H.265 images and H.264 images at a time. As it can also play H.265 videos and H.264 videos at the same time, it easy for you to add the H.265 cameras in current surveillance environment and use the newly i-PRO extreme H.265 cameras.</a:t>
            </a:r>
          </a:p>
        </p:txBody>
      </p:sp>
    </p:spTree>
    <p:extLst>
      <p:ext uri="{BB962C8B-B14F-4D97-AF65-F5344CB8AC3E}">
        <p14:creationId xmlns:p14="http://schemas.microsoft.com/office/powerpoint/2010/main" val="34719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Fully Integrated &amp; Secure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5</a:t>
            </a:fld>
            <a:endParaRPr lang="en-US"/>
          </a:p>
        </p:txBody>
      </p:sp>
      <p:sp>
        <p:nvSpPr>
          <p:cNvPr id="5" name="正方形/長方形 14"/>
          <p:cNvSpPr/>
          <p:nvPr/>
        </p:nvSpPr>
        <p:spPr>
          <a:xfrm>
            <a:off x="233643" y="1231728"/>
            <a:ext cx="3678698" cy="48307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Prevention leakage of the data on communication network</a:t>
            </a:r>
            <a:endParaRPr lang="en-US" altLang="ja-JP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7018" y="1705587"/>
            <a:ext cx="3415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Realize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secure communication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devices by using communication encryption (SSL/TLS communication).</a:t>
            </a:r>
            <a:endParaRPr lang="ja-JP" altLang="en-US" sz="1200" dirty="0">
              <a:effectLst/>
              <a:cs typeface="Tahoma" panose="020B060403050404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13" y="1705587"/>
            <a:ext cx="1070134" cy="101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676777" y="1520922"/>
            <a:ext cx="3669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Panasonic cameras deliver the encrypted video,  and it's stored in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WJ-NX400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(Panasonic recorder). WV-ASM300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can receive and decrypt them, and you watch them without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being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conscious. </a:t>
            </a:r>
            <a:endParaRPr kumimoji="0" lang="en-US" altLang="ja-JP" sz="1200" b="1" dirty="0">
              <a:effectLst/>
              <a:cs typeface="Tahoma" pitchFamily="34" charset="0"/>
              <a:sym typeface="Lucida Grande"/>
            </a:endParaRPr>
          </a:p>
        </p:txBody>
      </p:sp>
      <p:sp>
        <p:nvSpPr>
          <p:cNvPr id="9" name="正方形/長方形 14"/>
          <p:cNvSpPr/>
          <p:nvPr/>
        </p:nvSpPr>
        <p:spPr>
          <a:xfrm>
            <a:off x="4676776" y="1230683"/>
            <a:ext cx="3502909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600" b="1" dirty="0" smtClean="0">
                <a:effectLst/>
              </a:rPr>
              <a:t>Prevention leakage of the video</a:t>
            </a:r>
            <a:endParaRPr lang="en-US" altLang="ja-JP" dirty="0">
              <a:effectLst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0" y="1014761"/>
            <a:ext cx="1130135" cy="107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30" y="2325567"/>
            <a:ext cx="1123961" cy="10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6685818" y="2447064"/>
            <a:ext cx="2397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using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Symantec certification and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hash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value, can detect Video alteration  and confirm which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stored the video in a camera.</a:t>
            </a: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47" y="2556498"/>
            <a:ext cx="1093253" cy="73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4676776" y="4316661"/>
            <a:ext cx="4018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This tool can run on the same PC with WV-ASM300.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1" y="2417534"/>
            <a:ext cx="3171395" cy="15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79" y="3527545"/>
            <a:ext cx="1449768" cy="70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847871" y="3462727"/>
            <a:ext cx="2397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video which stored in a Panasonic recorder can be detected Video alteration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with ND Viewer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by using hash value.</a:t>
            </a: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6368" y="856470"/>
            <a:ext cx="3222782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285750" indent="-28575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Secure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324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Powerful </a:t>
            </a:r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Interface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6</a:t>
            </a:fld>
            <a:endParaRPr lang="en-US"/>
          </a:p>
        </p:txBody>
      </p:sp>
      <p:sp>
        <p:nvSpPr>
          <p:cNvPr id="16" name="正方形/長方形 15"/>
          <p:cNvSpPr/>
          <p:nvPr/>
        </p:nvSpPr>
        <p:spPr>
          <a:xfrm>
            <a:off x="187018" y="1620271"/>
            <a:ext cx="4133522" cy="101565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When using WJ-NX400 (Panasonic Network Disc Recorder), WV-ASM300 can display thumbnails for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finding </a:t>
            </a:r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the search 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points easily. You can search effectively since thumbnails can be displayed the selected interval (1 / 5 / 10 / 15 / 30 / 60 min).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36368" y="1220282"/>
            <a:ext cx="4302282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600" b="1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Can easy detect the </a:t>
            </a:r>
            <a:r>
              <a:rPr lang="en-US" altLang="ja-JP" sz="1600" b="1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search</a:t>
            </a:r>
            <a:endParaRPr lang="en-US" altLang="ja-JP" sz="1600" b="1" dirty="0" smtClean="0">
              <a:effectLst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707572" y="1225909"/>
            <a:ext cx="4302282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600" b="1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Can easy confirm the camera angle and the camera position</a:t>
            </a:r>
            <a:endParaRPr lang="en-US" altLang="ja-JP" sz="1600" b="1" dirty="0" smtClean="0">
              <a:effectLst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60912" y="1820320"/>
            <a:ext cx="4383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>
                <a:effectLst/>
              </a:rPr>
              <a:t>When </a:t>
            </a:r>
            <a:r>
              <a:rPr lang="en-US" altLang="ja-JP" dirty="0" smtClean="0">
                <a:effectLst/>
              </a:rPr>
              <a:t>you no </a:t>
            </a:r>
            <a:r>
              <a:rPr lang="en-US" altLang="ja-JP" dirty="0">
                <a:effectLst/>
              </a:rPr>
              <a:t>longer </a:t>
            </a:r>
            <a:r>
              <a:rPr lang="en-US" altLang="ja-JP" dirty="0" smtClean="0">
                <a:effectLst/>
              </a:rPr>
              <a:t>know </a:t>
            </a:r>
            <a:r>
              <a:rPr lang="en-US" altLang="ja-JP" dirty="0">
                <a:effectLst/>
              </a:rPr>
              <a:t>the place which a camera is set or the camera </a:t>
            </a:r>
            <a:r>
              <a:rPr lang="en-US" altLang="ja-JP" dirty="0" smtClean="0">
                <a:effectLst/>
              </a:rPr>
              <a:t>angle, can easily confirm it on the map window of WV-ASM300. The </a:t>
            </a:r>
            <a:r>
              <a:rPr lang="en-US" altLang="ja-JP" dirty="0">
                <a:effectLst/>
              </a:rPr>
              <a:t>snap shot is displayed on it, if clicking a camera of which you'd like to know an angle .</a:t>
            </a:r>
            <a:endParaRPr lang="ja-JP" altLang="en-US" dirty="0">
              <a:effectLst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4999" r="3095" b="1147"/>
          <a:stretch/>
        </p:blipFill>
        <p:spPr bwMode="auto">
          <a:xfrm>
            <a:off x="5412628" y="2997565"/>
            <a:ext cx="2719432" cy="1527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8" y="2909982"/>
            <a:ext cx="2857652" cy="1607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2F4D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 descr="\\pcc-ad.pcc.mei.co.jp\share$\40-職能\セキュリティ\セキュリティ・サウンド広報宣伝\(10) Security\02_海外\Network_Products\WJ-NX400\640x480_png\WJ-NX400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4" y="2466672"/>
            <a:ext cx="1560031" cy="59244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3367098" y="2997565"/>
            <a:ext cx="778182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WJ-NX400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36366" y="856470"/>
            <a:ext cx="5276261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UI </a:t>
            </a: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design &amp; 4K native GUI enhance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usability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Powerful </a:t>
            </a:r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Interface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7</a:t>
            </a:fld>
            <a:endParaRPr lang="en-US"/>
          </a:p>
        </p:txBody>
      </p:sp>
      <p:sp>
        <p:nvSpPr>
          <p:cNvPr id="24" name="正方形/長方形 23"/>
          <p:cNvSpPr/>
          <p:nvPr/>
        </p:nvSpPr>
        <p:spPr>
          <a:xfrm>
            <a:off x="136367" y="856470"/>
            <a:ext cx="4869888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285750" indent="-28575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UI </a:t>
            </a: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design &amp; 4K native GUI enhance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usability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63238" y="2446624"/>
            <a:ext cx="3953212" cy="2168244"/>
            <a:chOff x="663238" y="2446624"/>
            <a:chExt cx="3953212" cy="2168244"/>
          </a:xfrm>
        </p:grpSpPr>
        <p:pic>
          <p:nvPicPr>
            <p:cNvPr id="51" name="Picture 2" descr="C:\Users\3930041\Documents\tmp\ASM3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" t="4569" r="789"/>
            <a:stretch/>
          </p:blipFill>
          <p:spPr bwMode="auto">
            <a:xfrm>
              <a:off x="663238" y="2446624"/>
              <a:ext cx="3953212" cy="2168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グループ化 14"/>
            <p:cNvGrpSpPr>
              <a:grpSpLocks noChangeAspect="1"/>
            </p:cNvGrpSpPr>
            <p:nvPr/>
          </p:nvGrpSpPr>
          <p:grpSpPr>
            <a:xfrm>
              <a:off x="1580083" y="2943558"/>
              <a:ext cx="2964124" cy="1176002"/>
              <a:chOff x="1597213" y="6708282"/>
              <a:chExt cx="4650648" cy="2957001"/>
            </a:xfrm>
          </p:grpSpPr>
          <p:pic>
            <p:nvPicPr>
              <p:cNvPr id="25" name="Picture 2" descr="C:\work\■商品企画\★4KシステムPDT\小石さん_4K撮像画像\4Kカメラ_屋外撮影_0306\13.5m　100°\781_13.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5150" y="7768633"/>
                <a:ext cx="3029413" cy="189665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5281" y="6797702"/>
                <a:ext cx="1511999" cy="918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7" name="Picture 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5861" y="8744553"/>
                <a:ext cx="1512000" cy="918000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8" name="Picture 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6664" y="6797702"/>
                <a:ext cx="1512000" cy="918000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9" name="Picture 8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5150" y="6797702"/>
                <a:ext cx="1438506" cy="918000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" name="Picture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5861" y="7768633"/>
                <a:ext cx="1512000" cy="918000"/>
              </a:xfrm>
              <a:prstGeom prst="rect">
                <a:avLst/>
              </a:prstGeom>
              <a:noFill/>
              <a:ln w="2857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正方形/長方形 37"/>
              <p:cNvSpPr>
                <a:spLocks noChangeArrowheads="1"/>
              </p:cNvSpPr>
              <p:nvPr/>
            </p:nvSpPr>
            <p:spPr bwMode="auto">
              <a:xfrm>
                <a:off x="3048598" y="8555903"/>
                <a:ext cx="342946" cy="21913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endParaRPr lang="ja-JP" altLang="en-US" sz="900" b="1" dirty="0">
                  <a:latin typeface="Calibri" panose="020F0502020204030204" pitchFamily="34" charset="0"/>
                  <a:ea typeface="HGP創英角ｺﾞｼｯｸUB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正方形/長方形 38"/>
              <p:cNvSpPr>
                <a:spLocks noChangeArrowheads="1"/>
              </p:cNvSpPr>
              <p:nvPr/>
            </p:nvSpPr>
            <p:spPr bwMode="auto">
              <a:xfrm>
                <a:off x="1708529" y="9203553"/>
                <a:ext cx="358723" cy="312469"/>
              </a:xfrm>
              <a:prstGeom prst="rect">
                <a:avLst/>
              </a:prstGeom>
              <a:noFill/>
              <a:ln w="2540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endParaRPr lang="ja-JP" altLang="en-US" sz="900" b="1" dirty="0">
                  <a:latin typeface="Calibri" panose="020F0502020204030204" pitchFamily="34" charset="0"/>
                  <a:ea typeface="HGP創英角ｺﾞｼｯｸUB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正方形/長方形 39"/>
              <p:cNvSpPr>
                <a:spLocks noChangeArrowheads="1"/>
              </p:cNvSpPr>
              <p:nvPr/>
            </p:nvSpPr>
            <p:spPr bwMode="auto">
              <a:xfrm>
                <a:off x="4015672" y="8711154"/>
                <a:ext cx="279221" cy="157503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endParaRPr lang="ja-JP" altLang="en-US" sz="900" b="1" dirty="0">
                  <a:latin typeface="Calibri" panose="020F0502020204030204" pitchFamily="34" charset="0"/>
                  <a:ea typeface="HGP創英角ｺﾞｼｯｸUB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 bwMode="auto">
              <a:xfrm>
                <a:off x="1710052" y="8365402"/>
                <a:ext cx="424192" cy="269586"/>
              </a:xfrm>
              <a:prstGeom prst="rect">
                <a:avLst/>
              </a:prstGeom>
              <a:noFill/>
              <a:ln w="31750">
                <a:solidFill>
                  <a:srgbClr val="00FFFF"/>
                </a:solidFill>
              </a:ln>
              <a:effectLst/>
              <a:extLst/>
            </p:spPr>
            <p:txBody>
              <a:bodyPr wrap="none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ja-JP" altLang="en-US" sz="900" b="1" dirty="0" smtClean="0">
                  <a:latin typeface="Calibri" panose="020F0502020204030204" pitchFamily="34" charset="0"/>
                  <a:ea typeface="HGP創英角ｺﾞｼｯｸUB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正方形/長方形 38"/>
              <p:cNvSpPr>
                <a:spLocks noChangeArrowheads="1"/>
              </p:cNvSpPr>
              <p:nvPr/>
            </p:nvSpPr>
            <p:spPr bwMode="auto">
              <a:xfrm>
                <a:off x="2947421" y="7795990"/>
                <a:ext cx="295510" cy="173171"/>
              </a:xfrm>
              <a:prstGeom prst="rect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endParaRPr lang="ja-JP" altLang="en-US" sz="900" b="1" dirty="0">
                  <a:latin typeface="Calibri" panose="020F0502020204030204" pitchFamily="34" charset="0"/>
                  <a:ea typeface="HGP創英角ｺﾞｼｯｸUB" pitchFamily="50" charset="-128"/>
                  <a:cs typeface="Calibri" panose="020F0502020204030204" pitchFamily="34" charset="0"/>
                </a:endParaRPr>
              </a:p>
            </p:txBody>
          </p:sp>
          <p:pic>
            <p:nvPicPr>
              <p:cNvPr id="36" name="Picture 26" descr="http://sharots.up.n.seesaa.net/sharots/image/hand2.png?d=a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97566">
                <a:off x="3159598" y="8742662"/>
                <a:ext cx="360051" cy="466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右矢印 5"/>
              <p:cNvSpPr/>
              <p:nvPr/>
            </p:nvSpPr>
            <p:spPr>
              <a:xfrm rot="17929258">
                <a:off x="2970549" y="7772788"/>
                <a:ext cx="1269418" cy="560940"/>
              </a:xfrm>
              <a:custGeom>
                <a:avLst/>
                <a:gdLst>
                  <a:gd name="connsiteX0" fmla="*/ 0 w 2576511"/>
                  <a:gd name="connsiteY0" fmla="*/ 399084 h 1596335"/>
                  <a:gd name="connsiteX1" fmla="*/ 1778344 w 2576511"/>
                  <a:gd name="connsiteY1" fmla="*/ 399084 h 1596335"/>
                  <a:gd name="connsiteX2" fmla="*/ 1778344 w 2576511"/>
                  <a:gd name="connsiteY2" fmla="*/ 0 h 1596335"/>
                  <a:gd name="connsiteX3" fmla="*/ 2576511 w 2576511"/>
                  <a:gd name="connsiteY3" fmla="*/ 798168 h 1596335"/>
                  <a:gd name="connsiteX4" fmla="*/ 1778344 w 2576511"/>
                  <a:gd name="connsiteY4" fmla="*/ 1596335 h 1596335"/>
                  <a:gd name="connsiteX5" fmla="*/ 1778344 w 2576511"/>
                  <a:gd name="connsiteY5" fmla="*/ 1197251 h 1596335"/>
                  <a:gd name="connsiteX6" fmla="*/ 0 w 2576511"/>
                  <a:gd name="connsiteY6" fmla="*/ 1197251 h 1596335"/>
                  <a:gd name="connsiteX7" fmla="*/ 0 w 2576511"/>
                  <a:gd name="connsiteY7" fmla="*/ 399084 h 1596335"/>
                  <a:gd name="connsiteX0" fmla="*/ 35980 w 2612491"/>
                  <a:gd name="connsiteY0" fmla="*/ 399084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35980 w 2612491"/>
                  <a:gd name="connsiteY7" fmla="*/ 399084 h 1596335"/>
                  <a:gd name="connsiteX0" fmla="*/ 13745 w 2612491"/>
                  <a:gd name="connsiteY0" fmla="*/ 556551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13745 w 2612491"/>
                  <a:gd name="connsiteY7" fmla="*/ 556551 h 1596335"/>
                  <a:gd name="connsiteX0" fmla="*/ 46031 w 2644777"/>
                  <a:gd name="connsiteY0" fmla="*/ 556551 h 1596335"/>
                  <a:gd name="connsiteX1" fmla="*/ 1846610 w 2644777"/>
                  <a:gd name="connsiteY1" fmla="*/ 399084 h 1596335"/>
                  <a:gd name="connsiteX2" fmla="*/ 1846610 w 2644777"/>
                  <a:gd name="connsiteY2" fmla="*/ 0 h 1596335"/>
                  <a:gd name="connsiteX3" fmla="*/ 2644777 w 2644777"/>
                  <a:gd name="connsiteY3" fmla="*/ 798168 h 1596335"/>
                  <a:gd name="connsiteX4" fmla="*/ 1846610 w 2644777"/>
                  <a:gd name="connsiteY4" fmla="*/ 1596335 h 1596335"/>
                  <a:gd name="connsiteX5" fmla="*/ 1846610 w 2644777"/>
                  <a:gd name="connsiteY5" fmla="*/ 1197251 h 1596335"/>
                  <a:gd name="connsiteX6" fmla="*/ 0 w 2644777"/>
                  <a:gd name="connsiteY6" fmla="*/ 705791 h 1596335"/>
                  <a:gd name="connsiteX7" fmla="*/ 46031 w 2644777"/>
                  <a:gd name="connsiteY7" fmla="*/ 556551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53532 w 2698309"/>
                  <a:gd name="connsiteY6" fmla="*/ 705791 h 1596335"/>
                  <a:gd name="connsiteX7" fmla="*/ 0 w 2698309"/>
                  <a:gd name="connsiteY7" fmla="*/ 579202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21352 w 2698309"/>
                  <a:gd name="connsiteY6" fmla="*/ 673715 h 1596335"/>
                  <a:gd name="connsiteX7" fmla="*/ 0 w 2698309"/>
                  <a:gd name="connsiteY7" fmla="*/ 579202 h 1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309" h="1596335">
                    <a:moveTo>
                      <a:pt x="0" y="579202"/>
                    </a:moveTo>
                    <a:lnTo>
                      <a:pt x="1900142" y="399084"/>
                    </a:lnTo>
                    <a:lnTo>
                      <a:pt x="1900142" y="0"/>
                    </a:lnTo>
                    <a:lnTo>
                      <a:pt x="2698309" y="798168"/>
                    </a:lnTo>
                    <a:lnTo>
                      <a:pt x="1900142" y="1596335"/>
                    </a:lnTo>
                    <a:lnTo>
                      <a:pt x="1900142" y="1197251"/>
                    </a:lnTo>
                    <a:lnTo>
                      <a:pt x="21352" y="673715"/>
                    </a:lnTo>
                    <a:lnTo>
                      <a:pt x="0" y="57920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右矢印 5"/>
              <p:cNvSpPr/>
              <p:nvPr/>
            </p:nvSpPr>
            <p:spPr>
              <a:xfrm rot="17479756">
                <a:off x="1628636" y="8855424"/>
                <a:ext cx="587026" cy="341400"/>
              </a:xfrm>
              <a:custGeom>
                <a:avLst/>
                <a:gdLst>
                  <a:gd name="connsiteX0" fmla="*/ 0 w 2576511"/>
                  <a:gd name="connsiteY0" fmla="*/ 399084 h 1596335"/>
                  <a:gd name="connsiteX1" fmla="*/ 1778344 w 2576511"/>
                  <a:gd name="connsiteY1" fmla="*/ 399084 h 1596335"/>
                  <a:gd name="connsiteX2" fmla="*/ 1778344 w 2576511"/>
                  <a:gd name="connsiteY2" fmla="*/ 0 h 1596335"/>
                  <a:gd name="connsiteX3" fmla="*/ 2576511 w 2576511"/>
                  <a:gd name="connsiteY3" fmla="*/ 798168 h 1596335"/>
                  <a:gd name="connsiteX4" fmla="*/ 1778344 w 2576511"/>
                  <a:gd name="connsiteY4" fmla="*/ 1596335 h 1596335"/>
                  <a:gd name="connsiteX5" fmla="*/ 1778344 w 2576511"/>
                  <a:gd name="connsiteY5" fmla="*/ 1197251 h 1596335"/>
                  <a:gd name="connsiteX6" fmla="*/ 0 w 2576511"/>
                  <a:gd name="connsiteY6" fmla="*/ 1197251 h 1596335"/>
                  <a:gd name="connsiteX7" fmla="*/ 0 w 2576511"/>
                  <a:gd name="connsiteY7" fmla="*/ 399084 h 1596335"/>
                  <a:gd name="connsiteX0" fmla="*/ 35980 w 2612491"/>
                  <a:gd name="connsiteY0" fmla="*/ 399084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35980 w 2612491"/>
                  <a:gd name="connsiteY7" fmla="*/ 399084 h 1596335"/>
                  <a:gd name="connsiteX0" fmla="*/ 13745 w 2612491"/>
                  <a:gd name="connsiteY0" fmla="*/ 556551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13745 w 2612491"/>
                  <a:gd name="connsiteY7" fmla="*/ 556551 h 1596335"/>
                  <a:gd name="connsiteX0" fmla="*/ 46031 w 2644777"/>
                  <a:gd name="connsiteY0" fmla="*/ 556551 h 1596335"/>
                  <a:gd name="connsiteX1" fmla="*/ 1846610 w 2644777"/>
                  <a:gd name="connsiteY1" fmla="*/ 399084 h 1596335"/>
                  <a:gd name="connsiteX2" fmla="*/ 1846610 w 2644777"/>
                  <a:gd name="connsiteY2" fmla="*/ 0 h 1596335"/>
                  <a:gd name="connsiteX3" fmla="*/ 2644777 w 2644777"/>
                  <a:gd name="connsiteY3" fmla="*/ 798168 h 1596335"/>
                  <a:gd name="connsiteX4" fmla="*/ 1846610 w 2644777"/>
                  <a:gd name="connsiteY4" fmla="*/ 1596335 h 1596335"/>
                  <a:gd name="connsiteX5" fmla="*/ 1846610 w 2644777"/>
                  <a:gd name="connsiteY5" fmla="*/ 1197251 h 1596335"/>
                  <a:gd name="connsiteX6" fmla="*/ 0 w 2644777"/>
                  <a:gd name="connsiteY6" fmla="*/ 705791 h 1596335"/>
                  <a:gd name="connsiteX7" fmla="*/ 46031 w 2644777"/>
                  <a:gd name="connsiteY7" fmla="*/ 556551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53532 w 2698309"/>
                  <a:gd name="connsiteY6" fmla="*/ 705791 h 1596335"/>
                  <a:gd name="connsiteX7" fmla="*/ 0 w 2698309"/>
                  <a:gd name="connsiteY7" fmla="*/ 579202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21352 w 2698309"/>
                  <a:gd name="connsiteY6" fmla="*/ 673715 h 1596335"/>
                  <a:gd name="connsiteX7" fmla="*/ 0 w 2698309"/>
                  <a:gd name="connsiteY7" fmla="*/ 579202 h 1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309" h="1596335">
                    <a:moveTo>
                      <a:pt x="0" y="579202"/>
                    </a:moveTo>
                    <a:lnTo>
                      <a:pt x="1900142" y="399084"/>
                    </a:lnTo>
                    <a:lnTo>
                      <a:pt x="1900142" y="0"/>
                    </a:lnTo>
                    <a:lnTo>
                      <a:pt x="2698309" y="798168"/>
                    </a:lnTo>
                    <a:lnTo>
                      <a:pt x="1900142" y="1596335"/>
                    </a:lnTo>
                    <a:lnTo>
                      <a:pt x="1900142" y="1197251"/>
                    </a:lnTo>
                    <a:lnTo>
                      <a:pt x="21352" y="673715"/>
                    </a:lnTo>
                    <a:lnTo>
                      <a:pt x="0" y="57920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右矢印 5"/>
              <p:cNvSpPr/>
              <p:nvPr/>
            </p:nvSpPr>
            <p:spPr>
              <a:xfrm rot="2105219">
                <a:off x="4200066" y="8854655"/>
                <a:ext cx="587026" cy="341400"/>
              </a:xfrm>
              <a:custGeom>
                <a:avLst/>
                <a:gdLst>
                  <a:gd name="connsiteX0" fmla="*/ 0 w 2576511"/>
                  <a:gd name="connsiteY0" fmla="*/ 399084 h 1596335"/>
                  <a:gd name="connsiteX1" fmla="*/ 1778344 w 2576511"/>
                  <a:gd name="connsiteY1" fmla="*/ 399084 h 1596335"/>
                  <a:gd name="connsiteX2" fmla="*/ 1778344 w 2576511"/>
                  <a:gd name="connsiteY2" fmla="*/ 0 h 1596335"/>
                  <a:gd name="connsiteX3" fmla="*/ 2576511 w 2576511"/>
                  <a:gd name="connsiteY3" fmla="*/ 798168 h 1596335"/>
                  <a:gd name="connsiteX4" fmla="*/ 1778344 w 2576511"/>
                  <a:gd name="connsiteY4" fmla="*/ 1596335 h 1596335"/>
                  <a:gd name="connsiteX5" fmla="*/ 1778344 w 2576511"/>
                  <a:gd name="connsiteY5" fmla="*/ 1197251 h 1596335"/>
                  <a:gd name="connsiteX6" fmla="*/ 0 w 2576511"/>
                  <a:gd name="connsiteY6" fmla="*/ 1197251 h 1596335"/>
                  <a:gd name="connsiteX7" fmla="*/ 0 w 2576511"/>
                  <a:gd name="connsiteY7" fmla="*/ 399084 h 1596335"/>
                  <a:gd name="connsiteX0" fmla="*/ 35980 w 2612491"/>
                  <a:gd name="connsiteY0" fmla="*/ 399084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35980 w 2612491"/>
                  <a:gd name="connsiteY7" fmla="*/ 399084 h 1596335"/>
                  <a:gd name="connsiteX0" fmla="*/ 13745 w 2612491"/>
                  <a:gd name="connsiteY0" fmla="*/ 556551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13745 w 2612491"/>
                  <a:gd name="connsiteY7" fmla="*/ 556551 h 1596335"/>
                  <a:gd name="connsiteX0" fmla="*/ 46031 w 2644777"/>
                  <a:gd name="connsiteY0" fmla="*/ 556551 h 1596335"/>
                  <a:gd name="connsiteX1" fmla="*/ 1846610 w 2644777"/>
                  <a:gd name="connsiteY1" fmla="*/ 399084 h 1596335"/>
                  <a:gd name="connsiteX2" fmla="*/ 1846610 w 2644777"/>
                  <a:gd name="connsiteY2" fmla="*/ 0 h 1596335"/>
                  <a:gd name="connsiteX3" fmla="*/ 2644777 w 2644777"/>
                  <a:gd name="connsiteY3" fmla="*/ 798168 h 1596335"/>
                  <a:gd name="connsiteX4" fmla="*/ 1846610 w 2644777"/>
                  <a:gd name="connsiteY4" fmla="*/ 1596335 h 1596335"/>
                  <a:gd name="connsiteX5" fmla="*/ 1846610 w 2644777"/>
                  <a:gd name="connsiteY5" fmla="*/ 1197251 h 1596335"/>
                  <a:gd name="connsiteX6" fmla="*/ 0 w 2644777"/>
                  <a:gd name="connsiteY6" fmla="*/ 705791 h 1596335"/>
                  <a:gd name="connsiteX7" fmla="*/ 46031 w 2644777"/>
                  <a:gd name="connsiteY7" fmla="*/ 556551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53532 w 2698309"/>
                  <a:gd name="connsiteY6" fmla="*/ 705791 h 1596335"/>
                  <a:gd name="connsiteX7" fmla="*/ 0 w 2698309"/>
                  <a:gd name="connsiteY7" fmla="*/ 579202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21352 w 2698309"/>
                  <a:gd name="connsiteY6" fmla="*/ 673715 h 1596335"/>
                  <a:gd name="connsiteX7" fmla="*/ 0 w 2698309"/>
                  <a:gd name="connsiteY7" fmla="*/ 579202 h 1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309" h="1596335">
                    <a:moveTo>
                      <a:pt x="0" y="579202"/>
                    </a:moveTo>
                    <a:lnTo>
                      <a:pt x="1900142" y="399084"/>
                    </a:lnTo>
                    <a:lnTo>
                      <a:pt x="1900142" y="0"/>
                    </a:lnTo>
                    <a:lnTo>
                      <a:pt x="2698309" y="798168"/>
                    </a:lnTo>
                    <a:lnTo>
                      <a:pt x="1900142" y="1596335"/>
                    </a:lnTo>
                    <a:lnTo>
                      <a:pt x="1900142" y="1197251"/>
                    </a:lnTo>
                    <a:lnTo>
                      <a:pt x="21352" y="673715"/>
                    </a:lnTo>
                    <a:lnTo>
                      <a:pt x="0" y="57920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右矢印 5"/>
              <p:cNvSpPr/>
              <p:nvPr/>
            </p:nvSpPr>
            <p:spPr>
              <a:xfrm rot="20263670">
                <a:off x="2043872" y="8267151"/>
                <a:ext cx="587026" cy="341400"/>
              </a:xfrm>
              <a:custGeom>
                <a:avLst/>
                <a:gdLst>
                  <a:gd name="connsiteX0" fmla="*/ 0 w 2576511"/>
                  <a:gd name="connsiteY0" fmla="*/ 399084 h 1596335"/>
                  <a:gd name="connsiteX1" fmla="*/ 1778344 w 2576511"/>
                  <a:gd name="connsiteY1" fmla="*/ 399084 h 1596335"/>
                  <a:gd name="connsiteX2" fmla="*/ 1778344 w 2576511"/>
                  <a:gd name="connsiteY2" fmla="*/ 0 h 1596335"/>
                  <a:gd name="connsiteX3" fmla="*/ 2576511 w 2576511"/>
                  <a:gd name="connsiteY3" fmla="*/ 798168 h 1596335"/>
                  <a:gd name="connsiteX4" fmla="*/ 1778344 w 2576511"/>
                  <a:gd name="connsiteY4" fmla="*/ 1596335 h 1596335"/>
                  <a:gd name="connsiteX5" fmla="*/ 1778344 w 2576511"/>
                  <a:gd name="connsiteY5" fmla="*/ 1197251 h 1596335"/>
                  <a:gd name="connsiteX6" fmla="*/ 0 w 2576511"/>
                  <a:gd name="connsiteY6" fmla="*/ 1197251 h 1596335"/>
                  <a:gd name="connsiteX7" fmla="*/ 0 w 2576511"/>
                  <a:gd name="connsiteY7" fmla="*/ 399084 h 1596335"/>
                  <a:gd name="connsiteX0" fmla="*/ 35980 w 2612491"/>
                  <a:gd name="connsiteY0" fmla="*/ 399084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35980 w 2612491"/>
                  <a:gd name="connsiteY7" fmla="*/ 399084 h 1596335"/>
                  <a:gd name="connsiteX0" fmla="*/ 13745 w 2612491"/>
                  <a:gd name="connsiteY0" fmla="*/ 556551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13745 w 2612491"/>
                  <a:gd name="connsiteY7" fmla="*/ 556551 h 1596335"/>
                  <a:gd name="connsiteX0" fmla="*/ 46031 w 2644777"/>
                  <a:gd name="connsiteY0" fmla="*/ 556551 h 1596335"/>
                  <a:gd name="connsiteX1" fmla="*/ 1846610 w 2644777"/>
                  <a:gd name="connsiteY1" fmla="*/ 399084 h 1596335"/>
                  <a:gd name="connsiteX2" fmla="*/ 1846610 w 2644777"/>
                  <a:gd name="connsiteY2" fmla="*/ 0 h 1596335"/>
                  <a:gd name="connsiteX3" fmla="*/ 2644777 w 2644777"/>
                  <a:gd name="connsiteY3" fmla="*/ 798168 h 1596335"/>
                  <a:gd name="connsiteX4" fmla="*/ 1846610 w 2644777"/>
                  <a:gd name="connsiteY4" fmla="*/ 1596335 h 1596335"/>
                  <a:gd name="connsiteX5" fmla="*/ 1846610 w 2644777"/>
                  <a:gd name="connsiteY5" fmla="*/ 1197251 h 1596335"/>
                  <a:gd name="connsiteX6" fmla="*/ 0 w 2644777"/>
                  <a:gd name="connsiteY6" fmla="*/ 705791 h 1596335"/>
                  <a:gd name="connsiteX7" fmla="*/ 46031 w 2644777"/>
                  <a:gd name="connsiteY7" fmla="*/ 556551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53532 w 2698309"/>
                  <a:gd name="connsiteY6" fmla="*/ 705791 h 1596335"/>
                  <a:gd name="connsiteX7" fmla="*/ 0 w 2698309"/>
                  <a:gd name="connsiteY7" fmla="*/ 579202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21352 w 2698309"/>
                  <a:gd name="connsiteY6" fmla="*/ 673715 h 1596335"/>
                  <a:gd name="connsiteX7" fmla="*/ 0 w 2698309"/>
                  <a:gd name="connsiteY7" fmla="*/ 579202 h 1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309" h="1596335">
                    <a:moveTo>
                      <a:pt x="0" y="579202"/>
                    </a:moveTo>
                    <a:lnTo>
                      <a:pt x="1900142" y="399084"/>
                    </a:lnTo>
                    <a:lnTo>
                      <a:pt x="1900142" y="0"/>
                    </a:lnTo>
                    <a:lnTo>
                      <a:pt x="2698309" y="798168"/>
                    </a:lnTo>
                    <a:lnTo>
                      <a:pt x="1900142" y="1596335"/>
                    </a:lnTo>
                    <a:lnTo>
                      <a:pt x="1900142" y="1197251"/>
                    </a:lnTo>
                    <a:lnTo>
                      <a:pt x="21352" y="673715"/>
                    </a:lnTo>
                    <a:lnTo>
                      <a:pt x="0" y="57920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右矢印 5"/>
              <p:cNvSpPr/>
              <p:nvPr/>
            </p:nvSpPr>
            <p:spPr>
              <a:xfrm rot="20263670">
                <a:off x="3133961" y="7728553"/>
                <a:ext cx="351274" cy="276141"/>
              </a:xfrm>
              <a:custGeom>
                <a:avLst/>
                <a:gdLst>
                  <a:gd name="connsiteX0" fmla="*/ 0 w 2576511"/>
                  <a:gd name="connsiteY0" fmla="*/ 399084 h 1596335"/>
                  <a:gd name="connsiteX1" fmla="*/ 1778344 w 2576511"/>
                  <a:gd name="connsiteY1" fmla="*/ 399084 h 1596335"/>
                  <a:gd name="connsiteX2" fmla="*/ 1778344 w 2576511"/>
                  <a:gd name="connsiteY2" fmla="*/ 0 h 1596335"/>
                  <a:gd name="connsiteX3" fmla="*/ 2576511 w 2576511"/>
                  <a:gd name="connsiteY3" fmla="*/ 798168 h 1596335"/>
                  <a:gd name="connsiteX4" fmla="*/ 1778344 w 2576511"/>
                  <a:gd name="connsiteY4" fmla="*/ 1596335 h 1596335"/>
                  <a:gd name="connsiteX5" fmla="*/ 1778344 w 2576511"/>
                  <a:gd name="connsiteY5" fmla="*/ 1197251 h 1596335"/>
                  <a:gd name="connsiteX6" fmla="*/ 0 w 2576511"/>
                  <a:gd name="connsiteY6" fmla="*/ 1197251 h 1596335"/>
                  <a:gd name="connsiteX7" fmla="*/ 0 w 2576511"/>
                  <a:gd name="connsiteY7" fmla="*/ 399084 h 1596335"/>
                  <a:gd name="connsiteX0" fmla="*/ 35980 w 2612491"/>
                  <a:gd name="connsiteY0" fmla="*/ 399084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35980 w 2612491"/>
                  <a:gd name="connsiteY7" fmla="*/ 399084 h 1596335"/>
                  <a:gd name="connsiteX0" fmla="*/ 13745 w 2612491"/>
                  <a:gd name="connsiteY0" fmla="*/ 556551 h 1596335"/>
                  <a:gd name="connsiteX1" fmla="*/ 1814324 w 2612491"/>
                  <a:gd name="connsiteY1" fmla="*/ 399084 h 1596335"/>
                  <a:gd name="connsiteX2" fmla="*/ 1814324 w 2612491"/>
                  <a:gd name="connsiteY2" fmla="*/ 0 h 1596335"/>
                  <a:gd name="connsiteX3" fmla="*/ 2612491 w 2612491"/>
                  <a:gd name="connsiteY3" fmla="*/ 798168 h 1596335"/>
                  <a:gd name="connsiteX4" fmla="*/ 1814324 w 2612491"/>
                  <a:gd name="connsiteY4" fmla="*/ 1596335 h 1596335"/>
                  <a:gd name="connsiteX5" fmla="*/ 1814324 w 2612491"/>
                  <a:gd name="connsiteY5" fmla="*/ 1197251 h 1596335"/>
                  <a:gd name="connsiteX6" fmla="*/ 0 w 2612491"/>
                  <a:gd name="connsiteY6" fmla="*/ 802125 h 1596335"/>
                  <a:gd name="connsiteX7" fmla="*/ 13745 w 2612491"/>
                  <a:gd name="connsiteY7" fmla="*/ 556551 h 1596335"/>
                  <a:gd name="connsiteX0" fmla="*/ 46031 w 2644777"/>
                  <a:gd name="connsiteY0" fmla="*/ 556551 h 1596335"/>
                  <a:gd name="connsiteX1" fmla="*/ 1846610 w 2644777"/>
                  <a:gd name="connsiteY1" fmla="*/ 399084 h 1596335"/>
                  <a:gd name="connsiteX2" fmla="*/ 1846610 w 2644777"/>
                  <a:gd name="connsiteY2" fmla="*/ 0 h 1596335"/>
                  <a:gd name="connsiteX3" fmla="*/ 2644777 w 2644777"/>
                  <a:gd name="connsiteY3" fmla="*/ 798168 h 1596335"/>
                  <a:gd name="connsiteX4" fmla="*/ 1846610 w 2644777"/>
                  <a:gd name="connsiteY4" fmla="*/ 1596335 h 1596335"/>
                  <a:gd name="connsiteX5" fmla="*/ 1846610 w 2644777"/>
                  <a:gd name="connsiteY5" fmla="*/ 1197251 h 1596335"/>
                  <a:gd name="connsiteX6" fmla="*/ 0 w 2644777"/>
                  <a:gd name="connsiteY6" fmla="*/ 705791 h 1596335"/>
                  <a:gd name="connsiteX7" fmla="*/ 46031 w 2644777"/>
                  <a:gd name="connsiteY7" fmla="*/ 556551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53532 w 2698309"/>
                  <a:gd name="connsiteY6" fmla="*/ 705791 h 1596335"/>
                  <a:gd name="connsiteX7" fmla="*/ 0 w 2698309"/>
                  <a:gd name="connsiteY7" fmla="*/ 579202 h 1596335"/>
                  <a:gd name="connsiteX0" fmla="*/ 0 w 2698309"/>
                  <a:gd name="connsiteY0" fmla="*/ 579202 h 1596335"/>
                  <a:gd name="connsiteX1" fmla="*/ 1900142 w 2698309"/>
                  <a:gd name="connsiteY1" fmla="*/ 399084 h 1596335"/>
                  <a:gd name="connsiteX2" fmla="*/ 1900142 w 2698309"/>
                  <a:gd name="connsiteY2" fmla="*/ 0 h 1596335"/>
                  <a:gd name="connsiteX3" fmla="*/ 2698309 w 2698309"/>
                  <a:gd name="connsiteY3" fmla="*/ 798168 h 1596335"/>
                  <a:gd name="connsiteX4" fmla="*/ 1900142 w 2698309"/>
                  <a:gd name="connsiteY4" fmla="*/ 1596335 h 1596335"/>
                  <a:gd name="connsiteX5" fmla="*/ 1900142 w 2698309"/>
                  <a:gd name="connsiteY5" fmla="*/ 1197251 h 1596335"/>
                  <a:gd name="connsiteX6" fmla="*/ 21352 w 2698309"/>
                  <a:gd name="connsiteY6" fmla="*/ 673715 h 1596335"/>
                  <a:gd name="connsiteX7" fmla="*/ 0 w 2698309"/>
                  <a:gd name="connsiteY7" fmla="*/ 579202 h 1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8309" h="1596335">
                    <a:moveTo>
                      <a:pt x="0" y="579202"/>
                    </a:moveTo>
                    <a:lnTo>
                      <a:pt x="1900142" y="399084"/>
                    </a:lnTo>
                    <a:lnTo>
                      <a:pt x="1900142" y="0"/>
                    </a:lnTo>
                    <a:lnTo>
                      <a:pt x="2698309" y="798168"/>
                    </a:lnTo>
                    <a:lnTo>
                      <a:pt x="1900142" y="1596335"/>
                    </a:lnTo>
                    <a:lnTo>
                      <a:pt x="1900142" y="1197251"/>
                    </a:lnTo>
                    <a:lnTo>
                      <a:pt x="21352" y="673715"/>
                    </a:lnTo>
                    <a:lnTo>
                      <a:pt x="0" y="57920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1597213" y="6751982"/>
                <a:ext cx="3733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>
                    <a:solidFill>
                      <a:srgbClr val="00FF00"/>
                    </a:solidFill>
                  </a:rPr>
                  <a:t>１</a:t>
                </a:r>
                <a:endParaRPr kumimoji="1" lang="ja-JP" altLang="en-US" sz="16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3087556" y="6744362"/>
                <a:ext cx="3733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FF0000"/>
                    </a:solidFill>
                  </a:rPr>
                  <a:t>２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4658084" y="6708282"/>
                <a:ext cx="3733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>
                    <a:solidFill>
                      <a:schemeClr val="accent4">
                        <a:lumMod val="75000"/>
                      </a:schemeClr>
                    </a:solidFill>
                  </a:rPr>
                  <a:t>３</a:t>
                </a:r>
                <a:endParaRPr kumimoji="1" lang="ja-JP" alt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668902" y="7707857"/>
                <a:ext cx="3733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00FFFF"/>
                    </a:solidFill>
                  </a:rPr>
                  <a:t>４</a:t>
                </a:r>
                <a:endParaRPr kumimoji="1" lang="ja-JP" altLang="en-US" sz="1600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4668902" y="8690837"/>
                <a:ext cx="3733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FFC000"/>
                    </a:solidFill>
                  </a:rPr>
                  <a:t>５</a:t>
                </a:r>
                <a:endParaRPr kumimoji="1" lang="ja-JP" altLang="en-US" sz="1600" dirty="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53" name="正方形/長方形 52"/>
          <p:cNvSpPr/>
          <p:nvPr/>
        </p:nvSpPr>
        <p:spPr>
          <a:xfrm>
            <a:off x="317501" y="1357643"/>
            <a:ext cx="4432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Full angle view with high-resolution and 5 ROI areas(Cropping areas) are displayed.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Operator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can do  PTZ operation in each  ROI area and watch image in detail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perator can do effective “Live” and “Playback” monitoring by cropping on PC.</a:t>
            </a:r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Powerful </a:t>
            </a:r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Interface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8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187018" y="1562296"/>
            <a:ext cx="4419599" cy="138498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effectLst/>
                <a:ea typeface="Meiryo UI" panose="020B0604030504040204" pitchFamily="50" charset="-128"/>
              </a:rPr>
              <a:t>A system with WV-ASM300 can be setup with only 3 steps by using quick setup mode.</a:t>
            </a:r>
          </a:p>
          <a:p>
            <a:pPr algn="l" eaLnBrk="0" hangingPunct="0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Step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ja-JP" sz="12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Automatically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detect cameras / recorders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 eaLnBrk="0" hangingPunct="0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Step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2. Associate cameras to a recorder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 eaLnBrk="0" hangingPunct="0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Step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3. Send the configuration to each device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 eaLnBrk="0" hangingPunct="0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WV-ASM300 has the advanced setup mode, if 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you set more </a:t>
            </a:r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details</a:t>
            </a:r>
            <a:r>
              <a:rPr lang="en-US" altLang="ja-JP" sz="1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ja-JP" sz="120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6368" y="1208982"/>
            <a:ext cx="4476748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Can setup a system with only 3 steps</a:t>
            </a:r>
            <a:endParaRPr lang="en-US" altLang="ja-JP" sz="1600" b="1" dirty="0" smtClean="0"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4805" y="1208982"/>
            <a:ext cx="422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l" eaLnBrk="0" hangingPunct="0"/>
            <a:r>
              <a:rPr lang="en-US" altLang="ja-JP" sz="1600" dirty="0">
                <a:solidFill>
                  <a:schemeClr val="tx1"/>
                </a:solidFill>
                <a:effectLst/>
              </a:rPr>
              <a:t>Can preparing the configuration </a:t>
            </a:r>
            <a:r>
              <a:rPr lang="en-US" altLang="ja-JP" sz="1600" dirty="0" smtClean="0">
                <a:solidFill>
                  <a:schemeClr val="tx1"/>
                </a:solidFill>
                <a:effectLst/>
              </a:rPr>
              <a:t>data</a:t>
            </a:r>
            <a:endParaRPr lang="en-US" altLang="ja-JP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06255" y="1562296"/>
            <a:ext cx="4003597" cy="138498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l" eaLnBrk="0" hangingPunct="0"/>
            <a:r>
              <a:rPr lang="en-US" altLang="ja-JP" sz="1200" dirty="0" smtClean="0">
                <a:effectLst/>
              </a:rPr>
              <a:t>WV-ASM300 can be made the configuration data even if isn’t connecting with the network. Even if all products which are needed in system aren’t prepared, a configuration data can be created at WV-ASM300 on offline in advance. </a:t>
            </a:r>
          </a:p>
          <a:p>
            <a:pPr algn="l" eaLnBrk="0" hangingPunct="0"/>
            <a:r>
              <a:rPr lang="en-US" altLang="ja-JP" sz="1200" dirty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When preparing the data, you can reduce work volume in field</a:t>
            </a:r>
            <a:r>
              <a:rPr lang="en-US" altLang="ja-JP" sz="12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29" y="2908009"/>
            <a:ext cx="1847501" cy="1039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189" y="3247145"/>
            <a:ext cx="1847501" cy="1039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817" y="3515423"/>
            <a:ext cx="1831472" cy="1030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05" y="2947280"/>
            <a:ext cx="1638395" cy="10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09" y="3464668"/>
            <a:ext cx="2174782" cy="122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36366" y="856470"/>
            <a:ext cx="5997733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285750" indent="-28575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Automatic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Security System configuration wizard</a:t>
            </a:r>
            <a:endParaRPr lang="en-US" altLang="ja-JP" sz="16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92" y="2908009"/>
            <a:ext cx="1091123" cy="12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>
                <a:ea typeface="Tahoma" panose="020B0604030504040204" pitchFamily="34" charset="0"/>
                <a:cs typeface="Tahoma" panose="020B0604030504040204" pitchFamily="34" charset="0"/>
              </a:rPr>
              <a:t>Powerful </a:t>
            </a:r>
            <a:r>
              <a:rPr lang="en-US" altLang="ja-JP" b="1" dirty="0" smtClean="0">
                <a:ea typeface="Tahoma" panose="020B0604030504040204" pitchFamily="34" charset="0"/>
                <a:cs typeface="Tahoma" panose="020B0604030504040204" pitchFamily="34" charset="0"/>
              </a:rPr>
              <a:t>Interface</a:t>
            </a:r>
            <a:endParaRPr lang="en-US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9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136366" y="856470"/>
            <a:ext cx="5794534" cy="277888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Now include multi-monitor and </a:t>
            </a:r>
            <a:r>
              <a:rPr lang="en-US" altLang="ja-JP" sz="1600" b="1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WV-CU950 </a:t>
            </a:r>
            <a:r>
              <a:rPr lang="en-US" altLang="ja-JP" sz="16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17501" y="1357643"/>
            <a:ext cx="4432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WV-ASM300 provide the two ways for monitoring.</a:t>
            </a: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One is that all screens are had on one monitor. By creating and selecting tab, an operator can switch operation window, search window and live &amp; map window.</a:t>
            </a: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Another is that each screen is displayed on each monitor independently. It is easy for an operator to get the situation at a time.</a:t>
            </a:r>
          </a:p>
          <a:p>
            <a:pPr algn="l"/>
            <a:endParaRPr lang="en-US" altLang="ja-JP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ja-JP" sz="120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 addition, the controller WV-CU950 can be used together with WV-ASM300, and provides instinctive operation to an operator.</a:t>
            </a:r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5170627" y="1134358"/>
            <a:ext cx="1919465" cy="1514457"/>
            <a:chOff x="3787831" y="1508696"/>
            <a:chExt cx="2462045" cy="1942553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31" y="1508696"/>
              <a:ext cx="2462045" cy="1942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C:\Users\3930041\Documents\tmp\ASM30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" t="4569" r="789"/>
            <a:stretch/>
          </p:blipFill>
          <p:spPr bwMode="auto">
            <a:xfrm>
              <a:off x="3988341" y="1714300"/>
              <a:ext cx="2053139" cy="112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39" y="3459553"/>
            <a:ext cx="1468802" cy="75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正方形/長方形 26"/>
          <p:cNvSpPr/>
          <p:nvPr/>
        </p:nvSpPr>
        <p:spPr>
          <a:xfrm>
            <a:off x="3544349" y="4134300"/>
            <a:ext cx="778182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WV-CU950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098583" y="4094733"/>
            <a:ext cx="976081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Map window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6325832" y="4477955"/>
            <a:ext cx="1263650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Operation window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7759699" y="4108638"/>
            <a:ext cx="1004185" cy="2308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en-US" altLang="ja-JP" sz="900" dirty="0" smtClean="0">
                <a:effectLst/>
                <a:ea typeface="Meiryo UI" panose="020B0604030504040204" pitchFamily="50" charset="-128"/>
                <a:cs typeface="Calibri" panose="020F0502020204030204" pitchFamily="34" charset="0"/>
              </a:rPr>
              <a:t>Live window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603500"/>
            <a:ext cx="1865312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92" y="2611527"/>
            <a:ext cx="186531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6074664" y="3143368"/>
            <a:ext cx="1758879" cy="1387755"/>
            <a:chOff x="3787831" y="1508696"/>
            <a:chExt cx="2462045" cy="1942553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831" y="1508696"/>
              <a:ext cx="2462045" cy="19425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2" descr="C:\Users\3930041\Documents\tmp\ASM30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" t="4569" r="789"/>
            <a:stretch/>
          </p:blipFill>
          <p:spPr bwMode="auto">
            <a:xfrm>
              <a:off x="3988341" y="1714300"/>
              <a:ext cx="2053139" cy="112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9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1377</Words>
  <Application>Microsoft Office PowerPoint</Application>
  <PresentationFormat>画面に合わせる (16:9)</PresentationFormat>
  <Paragraphs>196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Office Theme</vt:lpstr>
      <vt:lpstr>Public テンプレート</vt:lpstr>
      <vt:lpstr>Internal only テンプレート</vt:lpstr>
      <vt:lpstr>Preliminary テンプレート</vt:lpstr>
      <vt:lpstr>Tentative テンプレート</vt:lpstr>
      <vt:lpstr>2_Office Theme</vt:lpstr>
      <vt:lpstr>i-PRO Management Software</vt:lpstr>
      <vt:lpstr>Video Surveillance Software</vt:lpstr>
      <vt:lpstr>WV-ASM300 series line up</vt:lpstr>
      <vt:lpstr>Fully Integrated &amp; Secure</vt:lpstr>
      <vt:lpstr>Fully Integrated &amp; Secure</vt:lpstr>
      <vt:lpstr>Powerful Interface</vt:lpstr>
      <vt:lpstr>Powerful Interface</vt:lpstr>
      <vt:lpstr>Powerful Interface</vt:lpstr>
      <vt:lpstr>Powerful Interface</vt:lpstr>
      <vt:lpstr>Scalable &amp; Extendable</vt:lpstr>
      <vt:lpstr>Scalable &amp; Extendable</vt:lpstr>
      <vt:lpstr>Specifications</vt:lpstr>
      <vt:lpstr>Applications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2016-12-22T02:00:59Z</dcterms:modified>
</cp:coreProperties>
</file>