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0" r:id="rId2"/>
    <p:sldMasterId id="2147483652" r:id="rId3"/>
    <p:sldMasterId id="2147483687" r:id="rId4"/>
    <p:sldMasterId id="2147483699" r:id="rId5"/>
    <p:sldMasterId id="2147483975" r:id="rId6"/>
    <p:sldMasterId id="2147484125" r:id="rId7"/>
    <p:sldMasterId id="2147484150" r:id="rId8"/>
    <p:sldMasterId id="2147484153" r:id="rId9"/>
    <p:sldMasterId id="2147484178" r:id="rId10"/>
  </p:sldMasterIdLst>
  <p:notesMasterIdLst>
    <p:notesMasterId r:id="rId22"/>
  </p:notesMasterIdLst>
  <p:handoutMasterIdLst>
    <p:handoutMasterId r:id="rId23"/>
  </p:handoutMasterIdLst>
  <p:sldIdLst>
    <p:sldId id="1276" r:id="rId11"/>
    <p:sldId id="1256" r:id="rId12"/>
    <p:sldId id="1266" r:id="rId13"/>
    <p:sldId id="1291" r:id="rId14"/>
    <p:sldId id="1285" r:id="rId15"/>
    <p:sldId id="1265" r:id="rId16"/>
    <p:sldId id="1286" r:id="rId17"/>
    <p:sldId id="1290" r:id="rId18"/>
    <p:sldId id="1275" r:id="rId19"/>
    <p:sldId id="1287" r:id="rId20"/>
    <p:sldId id="1268" r:id="rId21"/>
  </p:sldIdLst>
  <p:sldSz cx="9144000" cy="5143500" type="screen16x9"/>
  <p:notesSz cx="6807200" cy="9939338"/>
  <p:custDataLst>
    <p:tags r:id="rId24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">
          <p15:clr>
            <a:srgbClr val="A4A3A4"/>
          </p15:clr>
        </p15:guide>
        <p15:guide id="2" orient="horz" pos="1618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pos="2883">
          <p15:clr>
            <a:srgbClr val="A4A3A4"/>
          </p15:clr>
        </p15:guide>
        <p15:guide id="5" pos="1311">
          <p15:clr>
            <a:srgbClr val="A4A3A4"/>
          </p15:clr>
        </p15:guide>
        <p15:guide id="6" pos="90">
          <p15:clr>
            <a:srgbClr val="A4A3A4"/>
          </p15:clr>
        </p15:guide>
        <p15:guide id="7" pos="5692">
          <p15:clr>
            <a:srgbClr val="A4A3A4"/>
          </p15:clr>
        </p15:guide>
        <p15:guide id="8" pos="4413">
          <p15:clr>
            <a:srgbClr val="A4A3A4"/>
          </p15:clr>
        </p15:guide>
        <p15:guide id="9" pos="2882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FF5"/>
    <a:srgbClr val="006600"/>
    <a:srgbClr val="FFFFFF"/>
    <a:srgbClr val="0000FF"/>
    <a:srgbClr val="FF0066"/>
    <a:srgbClr val="FF9900"/>
    <a:srgbClr val="008000"/>
    <a:srgbClr val="FF9933"/>
    <a:srgbClr val="FFE4A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83733" autoAdjust="0"/>
  </p:normalViewPr>
  <p:slideViewPr>
    <p:cSldViewPr snapToGrid="0" snapToObjects="1">
      <p:cViewPr varScale="1">
        <p:scale>
          <a:sx n="115" d="100"/>
          <a:sy n="115" d="100"/>
        </p:scale>
        <p:origin x="176" y="80"/>
      </p:cViewPr>
      <p:guideLst>
        <p:guide orient="horz" pos="294"/>
        <p:guide orient="horz" pos="1618"/>
        <p:guide orient="horz" pos="3239"/>
        <p:guide pos="2883"/>
        <p:guide pos="1311"/>
        <p:guide pos="90"/>
        <p:guide pos="5692"/>
        <p:guide pos="4413"/>
        <p:guide pos="28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88" y="-108"/>
      </p:cViewPr>
      <p:guideLst>
        <p:guide orient="horz" pos="3130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146" y="1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369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146" y="9441369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1CE3482-4769-4D04-80A4-5321F99B6E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484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146" y="1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940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60" y="4720685"/>
            <a:ext cx="5447280" cy="44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1369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146" y="9441369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8E3200A-AD79-4BB1-BAB0-2A7AA18CB5F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419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21462" cy="372586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481" y="4720685"/>
            <a:ext cx="5444239" cy="4472471"/>
          </a:xfrm>
          <a:noFill/>
        </p:spPr>
        <p:txBody>
          <a:bodyPr/>
          <a:lstStyle/>
          <a:p>
            <a:pPr eaLnBrk="1" hangingPunct="1"/>
            <a:endParaRPr lang="ja-JP" altLang="ja-JP" dirty="0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5E8FB-F6DD-408D-84E9-2151B9C564C6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01428-9BCF-43C9-A814-6A86E2F5B62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266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C9737-4E08-42A5-8B39-18C5A21FD56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465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/>
              <a:pPr>
                <a:defRPr/>
              </a:pPr>
              <a:t>2019/10/4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797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45E7-AD0C-48C7-B019-6DE6FF244166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8930-8733-4ECC-BD57-3CC524C8437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6643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C9737-4E08-42A5-8B39-18C5A21FD56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465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3827-611E-4382-9B22-00BF6F075EFD}" type="datetime1">
              <a:rPr lang="ja-JP" altLang="en-US"/>
              <a:pPr>
                <a:defRPr/>
              </a:pPr>
              <a:t>2019/10/4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A6E0E7E4-FBC2-48A7-8C75-78772995007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849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4E91-BA8C-4BE1-9730-03DA12698237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449B-E958-4658-9AED-EEC6718A438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594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8FD4-4881-45B5-9190-D6111515022E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8B4B-FCD3-4371-AD1C-B96D6301AD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3694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1360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62B5-C0F0-4FCE-8349-A4FA765E5BA2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CBA6-2DF6-4C24-AF02-3467EE86D7C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089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14B7-4EC4-4A94-AA11-23850B70F4A4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CE11-114C-4B8C-9023-6A015C7C2B5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8142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8575" y="-16669"/>
            <a:ext cx="9172575" cy="48220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B9D5-D533-4525-88E2-CA2890D52149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6CC3-EA85-4A29-AB2C-5809345DB4E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2494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9798A-B966-4802-94D2-314925D662FC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65376-C44D-4045-9A3E-4C5FED503EF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4200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F9803-251A-4C43-9EF2-79886AE9C03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1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A1F58-BF62-42BD-B4CA-E32D4D90C29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00158-8151-4CA2-B3CF-B8710B436402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091A5-C822-44B8-A334-37AA90B5F30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1184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D93600-4B77-4D82-B1D5-050DAA6F59F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9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D8AD77-56F7-41F0-9D28-DDA6E14C7A0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42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9F84FE-0F88-4438-AC53-B909505957A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88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F62D72-26DD-420C-8AE2-F63D65584D2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04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F0EECA-EC9B-4647-80E2-0238EECD41B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13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9C84F4-C019-44DE-A966-F901274A05C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84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ABC5B-9636-4AC7-959C-9DF11B5B7C2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27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DD92BE-98DC-4ED0-9EF6-85419A1D692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01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-17860"/>
            <a:ext cx="2286000" cy="461248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0" y="-17860"/>
            <a:ext cx="6705600" cy="461248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A7C74-288D-4CAF-B6D6-60FFFC84E6C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27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13E5-07A1-443D-8925-0604CB15F5DF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1FB9-1CC9-44DE-BCBE-626A8E5BDC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03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7471-95B4-49DE-BEB4-B56CC2101B68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2019/10/4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34E73F-924D-4C76-BABF-5FFF83B69AD8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3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2019/10/4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2019/10/4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682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2019/10/4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2318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2019/10/4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28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2019/10/4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62B5-C0F0-4FCE-8349-A4FA765E5BA2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CBA6-2DF6-4C24-AF02-3467EE86D7C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007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14B7-4EC4-4A94-AA11-23850B70F4A4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CE11-114C-4B8C-9023-6A015C7C2B5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596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8575" y="-16669"/>
            <a:ext cx="9172575" cy="48220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B9D5-D533-4525-88E2-CA2890D52149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6CC3-EA85-4A29-AB2C-5809345DB4E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682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2019/10/4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6826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9798A-B966-4802-94D2-314925D662FC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65376-C44D-4045-9A3E-4C5FED503EF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376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6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BE0D-1EB3-42FF-BBCD-D16F0A2DE948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30957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9FDDF73D-91B0-40ED-9FFD-CE6394BBE50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11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E7D9E-8C7E-4C02-94F0-0B592071910B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6AA4-56DA-44B3-834B-E8A731C134A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80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8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EB51AE2-1589-43A9-9B64-B5C800DE55DD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158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58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4161C5E-A302-4C5E-AA37-A892001F1F6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59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6149" name="Picture 9" descr="i-PRO_smartHD_logo_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32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CE4B175-4CC6-407D-AF40-8DD5B5EBE57C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82" y="40485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rgbClr val="FFFFFF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81B00A8-B2C8-4B7A-A4B3-331AE644D4A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657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2053" name="Picture 9" descr="i-PRO_smartHD_logo_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78E796B3-76FF-4DD6-91DC-98493EE5EB54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7836EC-8D3A-4E9E-9F5C-95376367DEA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73" r:id="rId2"/>
    <p:sldLayoutId id="2147484174" r:id="rId3"/>
    <p:sldLayoutId id="214748417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077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431"/>
            <a:ext cx="9144000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3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A14B482-BBEF-4993-9F37-276F28C68DCD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163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63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30957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49C2A07-3156-47DB-91E6-A102146C3EC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3" r:id="rId2"/>
    <p:sldLayoutId id="2147484162" r:id="rId3"/>
    <p:sldLayoutId id="2147484165" r:id="rId4"/>
    <p:sldLayoutId id="21474841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/>
              <a:pPr>
                <a:defRPr/>
              </a:pPr>
              <a:t>2019/10/4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49" r:id="rId3"/>
    <p:sldLayoutId id="2147484159" r:id="rId4"/>
    <p:sldLayoutId id="21474841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5125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39291"/>
            <a:ext cx="91440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1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40A92-C534-43C8-BD0F-85081E9AB131}" type="datetime1">
              <a:rPr lang="ja-JP" altLang="en-US"/>
              <a:pPr>
                <a:defRPr/>
              </a:pPr>
              <a:t>2019/10/4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5767A3A-E64C-4A63-879D-8DF454474C7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AutoShape 13"/>
          <p:cNvSpPr>
            <a:spLocks noChangeArrowheads="1"/>
          </p:cNvSpPr>
          <p:nvPr userDrawn="1"/>
        </p:nvSpPr>
        <p:spPr bwMode="auto">
          <a:xfrm>
            <a:off x="423068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Tentative</a:t>
            </a:r>
          </a:p>
        </p:txBody>
      </p:sp>
      <p:sp>
        <p:nvSpPr>
          <p:cNvPr id="13" name="AutoShape 13"/>
          <p:cNvSpPr>
            <a:spLocks noChangeArrowheads="1"/>
          </p:cNvSpPr>
          <p:nvPr userDrawn="1"/>
        </p:nvSpPr>
        <p:spPr bwMode="auto">
          <a:xfrm>
            <a:off x="6103938" y="4893469"/>
            <a:ext cx="2971800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57" r:id="rId3"/>
    <p:sldLayoutId id="2147484168" r:id="rId4"/>
    <p:sldLayoutId id="21474841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6149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CE4B175-4CC6-407D-AF40-8DD5B5EBE57C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rgbClr val="FFFFFF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81B00A8-B2C8-4B7A-A4B3-331AE644D4A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7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</a:rPr>
              <a:t>Preliminary</a:t>
            </a:r>
          </a:p>
        </p:txBody>
      </p:sp>
      <p:sp>
        <p:nvSpPr>
          <p:cNvPr id="410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</a:defRPr>
            </a:lvl1pPr>
          </a:lstStyle>
          <a:p>
            <a:pPr algn="l"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ln w="19050" algn="ctr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54000" tIns="36000" rIns="54000" bIns="36000">
            <a:sp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D9001844-01BF-4372-9D14-BDF0224E04C9}" type="slidenum">
              <a:rPr lang="en-US" altLang="ja-JP">
                <a:solidFill>
                  <a:srgbClr val="FFFFFF"/>
                </a:solidFill>
                <a:effectLst/>
                <a:latin typeface="Arial" charset="0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8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7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F6EEAC-30DB-44E1-9A04-D5CF01586571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2019/10/4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3FD0E91-4765-4AEC-AA68-6B2B17F1CCD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6945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60" r:id="rId3"/>
    <p:sldLayoutId id="2147484161" r:id="rId4"/>
    <p:sldLayoutId id="21474841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2019/10/4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45302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tmp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CD2A6F8-8B48-4A0F-ADEB-C52A23797500}" type="slidenum">
              <a:rPr sz="2000" smtClean="0">
                <a:solidFill>
                  <a:srgbClr val="FFFFFF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sz="20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961038" y="3296240"/>
            <a:ext cx="3192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000" b="1" dirty="0" smtClean="0">
                <a:solidFill>
                  <a:srgbClr val="000066"/>
                </a:solidFill>
                <a:effectLst/>
                <a:latin typeface="Arial" pitchFamily="34" charset="0"/>
                <a:ea typeface="ＭＳ Ｐゴシック" pitchFamily="50" charset="-128"/>
              </a:rPr>
              <a:t>WV-SBV131M</a:t>
            </a:r>
            <a:r>
              <a:rPr lang="en-US" altLang="ja-JP" sz="2000" b="1" dirty="0">
                <a:solidFill>
                  <a:srgbClr val="000066"/>
                </a:solidFill>
                <a:effectLst/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000" b="1" dirty="0" smtClean="0">
                <a:solidFill>
                  <a:srgbClr val="000066"/>
                </a:solidFill>
                <a:effectLst/>
                <a:latin typeface="Arial" pitchFamily="34" charset="0"/>
                <a:ea typeface="ＭＳ Ｐゴシック" pitchFamily="50" charset="-128"/>
              </a:rPr>
              <a:t>/ SBV111M</a:t>
            </a:r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2971613" y="2331571"/>
            <a:ext cx="3402398" cy="860579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ja-JP" altLang="en-US" sz="1600" dirty="0">
              <a:solidFill>
                <a:srgbClr val="000000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639802" y="1198374"/>
            <a:ext cx="78710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66"/>
                </a:solidFill>
                <a:effectLst/>
                <a:latin typeface="Arial" pitchFamily="34" charset="0"/>
              </a:rPr>
              <a:t>Full </a:t>
            </a:r>
            <a:r>
              <a:rPr lang="en-US" altLang="ja-JP" sz="2800" b="1" dirty="0" smtClean="0">
                <a:solidFill>
                  <a:srgbClr val="000066"/>
                </a:solidFill>
                <a:effectLst/>
                <a:latin typeface="Arial" pitchFamily="34" charset="0"/>
              </a:rPr>
              <a:t>HD / HD </a:t>
            </a:r>
            <a:r>
              <a:rPr lang="en-US" altLang="ja-JP" sz="2800" b="1" dirty="0">
                <a:solidFill>
                  <a:srgbClr val="000066"/>
                </a:solidFill>
                <a:effectLst/>
                <a:latin typeface="Arial" pitchFamily="34" charset="0"/>
              </a:rPr>
              <a:t>Rugged Mobile Network Camera</a:t>
            </a:r>
          </a:p>
        </p:txBody>
      </p:sp>
      <p:pic>
        <p:nvPicPr>
          <p:cNvPr id="15" name="Picture 8" descr="i-PRO_smartHD_logo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536575"/>
            <a:ext cx="2376487" cy="603250"/>
          </a:xfrm>
          <a:prstGeom prst="rect">
            <a:avLst/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34" b="96970" l="3198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0407" y="1577858"/>
            <a:ext cx="1989438" cy="1507152"/>
          </a:xfrm>
          <a:prstGeom prst="rect">
            <a:avLst/>
          </a:prstGeom>
        </p:spPr>
      </p:pic>
      <p:grpSp>
        <p:nvGrpSpPr>
          <p:cNvPr id="11" name="Group 23"/>
          <p:cNvGrpSpPr>
            <a:grpSpLocks noChangeAspect="1"/>
          </p:cNvGrpSpPr>
          <p:nvPr/>
        </p:nvGrpSpPr>
        <p:grpSpPr bwMode="auto">
          <a:xfrm>
            <a:off x="6884410" y="4361509"/>
            <a:ext cx="1701800" cy="795337"/>
            <a:chOff x="2789" y="0"/>
            <a:chExt cx="1072" cy="501"/>
          </a:xfrm>
        </p:grpSpPr>
        <p:pic>
          <p:nvPicPr>
            <p:cNvPr id="12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89" y="0"/>
              <a:ext cx="1072" cy="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0000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5" descr="Panasonic_RGB_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" y="180"/>
              <a:ext cx="8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サブタイトル 5"/>
          <p:cNvSpPr txBox="1">
            <a:spLocks/>
          </p:cNvSpPr>
          <p:nvPr/>
        </p:nvSpPr>
        <p:spPr>
          <a:xfrm>
            <a:off x="2670644" y="4563171"/>
            <a:ext cx="3918578" cy="3834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600" b="1" kern="0" dirty="0" smtClean="0">
                <a:effectLst/>
                <a:latin typeface="Calibri" panose="020F0502020204030204" pitchFamily="34" charset="0"/>
              </a:rPr>
              <a:t>Panasonic </a:t>
            </a:r>
            <a:r>
              <a:rPr lang="en-US" altLang="ja-JP" sz="1600" b="1" kern="0" dirty="0" err="1" smtClean="0">
                <a:effectLst/>
                <a:latin typeface="Calibri" panose="020F0502020204030204" pitchFamily="34" charset="0"/>
              </a:rPr>
              <a:t>i</a:t>
            </a:r>
            <a:r>
              <a:rPr lang="en-US" altLang="ja-JP" sz="1600" b="1" kern="0" dirty="0" smtClean="0">
                <a:effectLst/>
                <a:latin typeface="Calibri" panose="020F0502020204030204" pitchFamily="34" charset="0"/>
              </a:rPr>
              <a:t>-PRO Sensing Solutions Co., Ltd.</a:t>
            </a:r>
            <a:endParaRPr lang="en-US" altLang="ja-JP" sz="1600" b="1" kern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9" name="サブタイトル 5"/>
          <p:cNvSpPr txBox="1">
            <a:spLocks/>
          </p:cNvSpPr>
          <p:nvPr/>
        </p:nvSpPr>
        <p:spPr>
          <a:xfrm>
            <a:off x="4117133" y="4192211"/>
            <a:ext cx="1043797" cy="338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1" lang="en-US" altLang="ja-JP" sz="16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Ver. </a:t>
            </a:r>
            <a:r>
              <a:rPr kumimoji="1" lang="en-US" altLang="ja-JP" sz="16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1.21</a:t>
            </a:r>
            <a:endParaRPr kumimoji="0" lang="en-US" altLang="ja-JP" sz="1600" b="1" dirty="0"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</a:t>
            </a:r>
            <a:r>
              <a:rPr lang="en-US" altLang="ja-JP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Installation (View Angle Adjustment)</a:t>
            </a:r>
            <a:endParaRPr kumimoji="1" lang="ja-JP" altLang="en-US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3199" y="3540102"/>
            <a:ext cx="1889342" cy="135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23158" r="48413" b="16666"/>
          <a:stretch/>
        </p:blipFill>
        <p:spPr bwMode="auto">
          <a:xfrm>
            <a:off x="1918663" y="1496212"/>
            <a:ext cx="1832766" cy="169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4863342" y="1097517"/>
            <a:ext cx="41690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5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5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None/>
              <a:defRPr/>
            </a:pPr>
            <a:r>
              <a:rPr lang="en-US" altLang="ja-JP" sz="1400" b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PTY mechanism allows you easy angle adjustment</a:t>
            </a:r>
            <a:endParaRPr lang="en-US" altLang="ja-JP" sz="1400" b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7322" y="1402030"/>
            <a:ext cx="1112040" cy="10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0051" y="2476160"/>
            <a:ext cx="835955" cy="106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3" t="32333" r="30540" b="8606"/>
          <a:stretch/>
        </p:blipFill>
        <p:spPr bwMode="auto">
          <a:xfrm>
            <a:off x="4417369" y="3676413"/>
            <a:ext cx="1015088" cy="101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テキスト ボックス 62"/>
          <p:cNvSpPr txBox="1"/>
          <p:nvPr/>
        </p:nvSpPr>
        <p:spPr>
          <a:xfrm>
            <a:off x="5521850" y="3999813"/>
            <a:ext cx="3276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0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- Adjusting </a:t>
            </a:r>
            <a:r>
              <a:rPr lang="en-US" altLang="ja-JP" sz="10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image rotation (YAW).</a:t>
            </a:r>
            <a:endParaRPr lang="en-US" altLang="ja-JP" sz="100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algn="l"/>
            <a:r>
              <a:rPr lang="en-US" altLang="ja-JP" sz="10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Adjust </a:t>
            </a:r>
            <a:r>
              <a:rPr lang="en-US" altLang="ja-JP" sz="10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by rotating per 5° using the Ⓐ lens </a:t>
            </a:r>
            <a:r>
              <a:rPr lang="en-US" altLang="ja-JP" sz="10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adjuster (accessory). </a:t>
            </a:r>
            <a:r>
              <a:rPr lang="en-US" altLang="ja-JP" sz="80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*The spots are set up  by </a:t>
            </a:r>
            <a:r>
              <a:rPr lang="en-US" altLang="ja-JP" sz="8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altLang="ja-JP" sz="80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° as the scale mark</a:t>
            </a:r>
            <a:r>
              <a:rPr lang="en-US" altLang="ja-JP" sz="8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ja-JP" sz="10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ja-JP" sz="10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● image rotation (YAW) angle: ±170°</a:t>
            </a:r>
            <a:endParaRPr kumimoji="1" lang="ja-JP" altLang="en-US" sz="1000" dirty="0">
              <a:effectLst/>
              <a:ea typeface="HGP創英角ｺﾞｼｯｸUB" panose="020B0900000000000000" pitchFamily="50" charset="-128"/>
              <a:cs typeface="Tahoma" panose="020B0604030504040204" pitchFamily="34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521850" y="1502548"/>
            <a:ext cx="35899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0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en-US" altLang="ja-JP" sz="10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Adjusting the horizontal (PAN)</a:t>
            </a:r>
          </a:p>
          <a:p>
            <a:pPr marL="85725" algn="l"/>
            <a:r>
              <a:rPr lang="en-US" altLang="ja-JP" sz="10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You can adjust the rotation per 5° by grasping </a:t>
            </a:r>
            <a:r>
              <a:rPr lang="en-US" altLang="ja-JP" sz="10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left </a:t>
            </a:r>
            <a:r>
              <a:rPr lang="en-US" altLang="ja-JP" sz="10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and right side of the lens part with your </a:t>
            </a:r>
            <a:r>
              <a:rPr lang="en-US" altLang="ja-JP" sz="10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fingers and </a:t>
            </a:r>
            <a:r>
              <a:rPr lang="en-US" altLang="ja-JP" sz="10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rotating it</a:t>
            </a:r>
            <a:r>
              <a:rPr lang="en-US" altLang="ja-JP" sz="10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ja-JP" sz="8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altLang="ja-JP" sz="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altLang="ja-JP" sz="8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he </a:t>
            </a:r>
            <a:r>
              <a:rPr lang="en-US" altLang="ja-JP" sz="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spots are set up  by 30° as the scale </a:t>
            </a:r>
            <a:r>
              <a:rPr lang="en-US" altLang="ja-JP" sz="8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mark.</a:t>
            </a:r>
            <a:endParaRPr lang="en-US" altLang="ja-JP" sz="10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ja-JP" sz="10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● Horizontal (PAN) angle: ±170°</a:t>
            </a:r>
            <a:endParaRPr kumimoji="1" lang="ja-JP" altLang="en-US" sz="1000" dirty="0">
              <a:effectLst/>
              <a:ea typeface="HGP創英角ｺﾞｼｯｸUB" panose="020B0900000000000000" pitchFamily="50" charset="-128"/>
              <a:cs typeface="Tahoma" panose="020B0604030504040204" pitchFamily="34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521850" y="2730941"/>
            <a:ext cx="3622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0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ja-JP" sz="10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0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Adjusting the vertical (TILT)</a:t>
            </a:r>
          </a:p>
          <a:p>
            <a:pPr marL="85725" algn="l"/>
            <a:r>
              <a:rPr lang="en-US" altLang="ja-JP" sz="10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You can adjust the rotation per 5° by </a:t>
            </a:r>
            <a:r>
              <a:rPr lang="en-US" altLang="ja-JP" sz="10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grasping the </a:t>
            </a:r>
            <a:r>
              <a:rPr lang="en-US" altLang="ja-JP" sz="10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left and right side of the camera part </a:t>
            </a:r>
            <a:r>
              <a:rPr lang="en-US" altLang="ja-JP" sz="10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with your fingers </a:t>
            </a:r>
            <a:r>
              <a:rPr lang="en-US" altLang="ja-JP" sz="10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and rotating </a:t>
            </a:r>
            <a:r>
              <a:rPr lang="en-US" altLang="ja-JP" sz="10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it. </a:t>
            </a:r>
            <a:r>
              <a:rPr lang="en-US" altLang="ja-JP" sz="8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altLang="ja-JP" sz="80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spots are set up  by 30° as the scale mark</a:t>
            </a:r>
            <a:r>
              <a:rPr lang="en-US" altLang="ja-JP" sz="8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ja-JP" sz="10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ja-JP" sz="10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● Vertical (TILT) angle: ±90°</a:t>
            </a:r>
            <a:endParaRPr kumimoji="1" lang="ja-JP" altLang="en-US" sz="1000" dirty="0">
              <a:effectLst/>
              <a:ea typeface="HGP創英角ｺﾞｼｯｸUB" panose="020B0900000000000000" pitchFamily="50" charset="-128"/>
              <a:cs typeface="Tahoma" panose="020B0604030504040204" pitchFamily="34" charset="0"/>
            </a:endParaRPr>
          </a:p>
        </p:txBody>
      </p:sp>
      <p:cxnSp>
        <p:nvCxnSpPr>
          <p:cNvPr id="66" name="直線矢印コネクタ 65"/>
          <p:cNvCxnSpPr>
            <a:endCxn id="52" idx="1"/>
          </p:cNvCxnSpPr>
          <p:nvPr/>
        </p:nvCxnSpPr>
        <p:spPr>
          <a:xfrm>
            <a:off x="3467819" y="1665489"/>
            <a:ext cx="839503" cy="26794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3588589" y="2773259"/>
            <a:ext cx="745081" cy="23487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3409632" y="4141873"/>
            <a:ext cx="897690" cy="4355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83678" y="512742"/>
            <a:ext cx="8850845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ja-JP" sz="16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An angle of view can be adjusted in the direction you want </a:t>
            </a:r>
            <a:r>
              <a:rPr lang="en-US" altLang="ja-JP" sz="16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to see, </a:t>
            </a:r>
            <a:r>
              <a:rPr lang="en-US" altLang="ja-JP" sz="16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even if </a:t>
            </a:r>
            <a:r>
              <a:rPr lang="en-US" altLang="ja-JP" sz="16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installing a camera in various </a:t>
            </a:r>
            <a:r>
              <a:rPr lang="en-US" altLang="ja-JP" sz="16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directions</a:t>
            </a:r>
            <a:r>
              <a:rPr lang="en-US" altLang="ja-JP" sz="16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ja-JP" altLang="en-US" sz="1600" dirty="0">
              <a:effectLst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" y="1028726"/>
            <a:ext cx="1490992" cy="99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935717"/>
              </p:ext>
            </p:extLst>
          </p:nvPr>
        </p:nvGraphicFramePr>
        <p:xfrm>
          <a:off x="224297" y="642145"/>
          <a:ext cx="8701423" cy="4218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0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6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4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3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WV-SBV131M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WV-SBV111M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4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Output Resolution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1920 x 1080 / 2048x1536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1280x720 / 1280 x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960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Lens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1.95mm 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(F2.2)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1.95mm 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(F2.2)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Angular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field of view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[16:9] H:109°, V:73°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[4:3]  H: 97° , V:79°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[16:9] H:104°, V:69°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[4:3]  H:104°, V:85°</a:t>
                      </a:r>
                      <a:endParaRPr kumimoji="1" lang="ja-JP" altLang="en-US" sz="105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Adjust angle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PAN:±170°, TILT:±90°, YAW:±170°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PAN:±170°, TILT:±90°, YAW:±170°</a:t>
                      </a:r>
                      <a:endParaRPr kumimoji="1" lang="ja-JP" altLang="en-US" sz="105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Min.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Lux</a:t>
                      </a:r>
                      <a:r>
                        <a:rPr kumimoji="1" lang="ja-JP" altLang="en-US" sz="105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CLR)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 lx (F2.2)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0.04 lx (F2.2)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IRLED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WDR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Slot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90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Operating temperature</a:t>
                      </a:r>
                      <a:endParaRPr kumimoji="1" lang="ja-JP" altLang="en-US" sz="105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-40</a:t>
                      </a:r>
                      <a:r>
                        <a:rPr kumimoji="1" lang="ja-JP" altLang="en-US" sz="105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℃</a:t>
                      </a:r>
                      <a:r>
                        <a:rPr kumimoji="1" lang="ja-JP" altLang="en-US" sz="105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</a:t>
                      </a:r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+60</a:t>
                      </a:r>
                      <a:r>
                        <a:rPr kumimoji="1" lang="ja-JP" altLang="en-US" sz="105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℃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kumimoji="1" lang="ja-JP" altLang="en-US" sz="6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*</a:t>
                      </a:r>
                      <a:r>
                        <a:rPr kumimoji="1" lang="en-US" altLang="ja-JP" sz="6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Power On range: –30 °C to +60 °C</a:t>
                      </a:r>
                      <a:endParaRPr kumimoji="1" lang="en-US" altLang="ja-JP" sz="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-40</a:t>
                      </a:r>
                      <a:r>
                        <a:rPr kumimoji="1" lang="ja-JP" altLang="en-US" sz="105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℃</a:t>
                      </a:r>
                      <a:r>
                        <a:rPr kumimoji="1" lang="ja-JP" altLang="en-US" sz="105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</a:t>
                      </a:r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+60</a:t>
                      </a:r>
                      <a:r>
                        <a:rPr kumimoji="1" lang="ja-JP" altLang="en-US" sz="105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℃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kumimoji="1" lang="ja-JP" altLang="en-US" sz="6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*</a:t>
                      </a:r>
                      <a:r>
                        <a:rPr kumimoji="1" lang="en-US" altLang="ja-JP" sz="6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Power On range: –30 °C to +60 °</a:t>
                      </a:r>
                      <a:endParaRPr kumimoji="1" lang="en-US" altLang="ja-JP" sz="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90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Shock Resistant</a:t>
                      </a:r>
                      <a:endParaRPr kumimoji="1" lang="ja-JP" altLang="en-US" sz="105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IK10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IK10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90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Waterproof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IP66, IP6K9K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IP66, IP6K9K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standard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EN50155-T3, 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ECE-R10 (E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approval),</a:t>
                      </a:r>
                    </a:p>
                    <a:p>
                      <a:pPr algn="ctr"/>
                      <a:r>
                        <a:rPr lang="it-IT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MIL-STD-810G 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standard Compliant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EN50155-T3, 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ECE-R10 (E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approval),</a:t>
                      </a:r>
                    </a:p>
                    <a:p>
                      <a:pPr algn="ctr"/>
                      <a:r>
                        <a:rPr lang="it-IT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MIL-STD-810G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standard Compliant</a:t>
                      </a:r>
                      <a:endParaRPr kumimoji="1" lang="ja-JP" altLang="en-US" sz="105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Power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source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PoE (M12)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PoE (M12)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</a:t>
            </a:r>
            <a:endParaRPr kumimoji="1" lang="ja-JP" altLang="en-US" sz="2400" dirty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34" b="96970" l="3198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8990" y="915925"/>
            <a:ext cx="631609" cy="478492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34" b="96970" l="3198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3263" y="915925"/>
            <a:ext cx="631609" cy="47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751841" y="2141220"/>
            <a:ext cx="7658099" cy="2573655"/>
          </a:xfrm>
          <a:prstGeom prst="rect">
            <a:avLst/>
          </a:prstGeom>
          <a:solidFill>
            <a:srgbClr val="DFDFF5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50800"/>
            <a:extrusionClr>
              <a:schemeClr val="accent2"/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wrap="square" lIns="216000" tIns="360000" rIns="216000" bIns="324000" numCol="1" anchor="ctr">
            <a:noAutofit/>
          </a:bodyPr>
          <a:lstStyle>
            <a:lvl1pPr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9pPr>
          </a:lstStyle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Tough body</a:t>
            </a:r>
            <a:r>
              <a:rPr kumimoji="0" lang="ja-JP" altLang="en-US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　</a:t>
            </a: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(Aluminum die cast shell body)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1400" b="0" i="0" kern="0" dirty="0" smtClean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Wide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angle &amp;</a:t>
            </a:r>
            <a:r>
              <a:rPr kumimoji="0" lang="ja-JP" altLang="en-US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　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High Picture Quality</a:t>
            </a:r>
            <a:endParaRPr kumimoji="0" lang="en-US" altLang="ja-JP" sz="2000" b="0" i="0" kern="0" dirty="0" smtClean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1400" b="0" i="0" kern="0" dirty="0" smtClean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Easy installation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HD / HD Rugged Mobile Network </a:t>
            </a:r>
            <a:r>
              <a:rPr lang="en-US" altLang="ja-JP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</a:t>
            </a:r>
            <a:endParaRPr kumimoji="1" lang="ja-JP" altLang="en-US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34" b="96970" l="3198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808" y="567080"/>
            <a:ext cx="1989438" cy="1507152"/>
          </a:xfrm>
          <a:prstGeom prst="rect">
            <a:avLst/>
          </a:prstGeom>
        </p:spPr>
      </p:pic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4698660" y="1302419"/>
            <a:ext cx="1608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5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5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solidFill>
                  <a:srgbClr val="5F5F5F"/>
                </a:solidFill>
                <a:effectLst/>
                <a:latin typeface="Tahoma" pitchFamily="34" charset="0"/>
              </a:rPr>
              <a:t>WV-SBV131M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solidFill>
                  <a:srgbClr val="5F5F5F"/>
                </a:solidFill>
                <a:effectLst/>
                <a:latin typeface="Tahoma" pitchFamily="34" charset="0"/>
              </a:rPr>
              <a:t>WV-SBV111M</a:t>
            </a:r>
            <a:endParaRPr lang="en-US" altLang="ja-JP" sz="1600" dirty="0">
              <a:solidFill>
                <a:srgbClr val="5F5F5F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38125" y="516255"/>
            <a:ext cx="871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800" dirty="0" smtClean="0">
                <a:effectLst/>
                <a:latin typeface="Calibri" panose="020F0502020204030204" pitchFamily="34" charset="0"/>
              </a:rPr>
              <a:t>Rugged Mobile Network Cameras are suitable for monitoring on various vehicle: </a:t>
            </a:r>
          </a:p>
        </p:txBody>
      </p:sp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</a:t>
            </a:r>
            <a:endParaRPr kumimoji="1" lang="ja-JP" alt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6" y="966655"/>
            <a:ext cx="2523044" cy="159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4166143" y="3616173"/>
            <a:ext cx="735116" cy="2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18000" rIns="36000" bIns="18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u="sng" dirty="0" smtClean="0">
                <a:effectLst/>
                <a:latin typeface="Calibri" panose="020F0502020204030204" pitchFamily="34" charset="0"/>
                <a:ea typeface="HGP創英角ｺﾞｼｯｸUB" pitchFamily="50" charset="-128"/>
              </a:rPr>
              <a:t>Bus</a:t>
            </a:r>
            <a:endParaRPr lang="ja-JP" altLang="en-US" sz="1400" u="sng" dirty="0">
              <a:effectLst/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pic>
        <p:nvPicPr>
          <p:cNvPr id="17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70840"/>
            <a:ext cx="2060144" cy="16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84" y="946790"/>
            <a:ext cx="2154988" cy="161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2" y="3304375"/>
            <a:ext cx="24479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12"/>
          <p:cNvSpPr txBox="1">
            <a:spLocks noChangeArrowheads="1"/>
          </p:cNvSpPr>
          <p:nvPr/>
        </p:nvSpPr>
        <p:spPr bwMode="auto">
          <a:xfrm>
            <a:off x="731323" y="2567816"/>
            <a:ext cx="1944687" cy="2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36000" bIns="18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u="sng" dirty="0" smtClean="0">
                <a:effectLst/>
                <a:latin typeface="Calibri" panose="020F0502020204030204" pitchFamily="34" charset="0"/>
                <a:ea typeface="HGP創英角ｺﾞｼｯｸUB" pitchFamily="50" charset="-128"/>
              </a:rPr>
              <a:t>Train</a:t>
            </a:r>
            <a:endParaRPr lang="ja-JP" altLang="en-US" sz="1400" u="sng" dirty="0">
              <a:effectLst/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22" name="テキスト ボックス 60"/>
          <p:cNvSpPr txBox="1">
            <a:spLocks noChangeArrowheads="1"/>
          </p:cNvSpPr>
          <p:nvPr/>
        </p:nvSpPr>
        <p:spPr bwMode="auto">
          <a:xfrm>
            <a:off x="565684" y="4467602"/>
            <a:ext cx="2607568" cy="2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18000" rIns="36000" bIns="18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u="sng" dirty="0">
                <a:effectLst/>
                <a:latin typeface="Calibri" panose="020F0502020204030204" pitchFamily="34" charset="0"/>
                <a:ea typeface="HGP創英角ｺﾞｼｯｸUB" pitchFamily="50" charset="-128"/>
              </a:rPr>
              <a:t>Large vehicles and cargo </a:t>
            </a:r>
            <a:r>
              <a:rPr lang="en-US" altLang="ja-JP" sz="1400" u="sng" dirty="0" smtClean="0">
                <a:effectLst/>
                <a:latin typeface="Calibri" panose="020F0502020204030204" pitchFamily="34" charset="0"/>
                <a:ea typeface="HGP創英角ｺﾞｼｯｸUB" pitchFamily="50" charset="-128"/>
              </a:rPr>
              <a:t>vehicle</a:t>
            </a:r>
          </a:p>
        </p:txBody>
      </p:sp>
      <p:sp>
        <p:nvSpPr>
          <p:cNvPr id="23" name="テキスト ボックス 65"/>
          <p:cNvSpPr txBox="1">
            <a:spLocks noChangeArrowheads="1"/>
          </p:cNvSpPr>
          <p:nvPr/>
        </p:nvSpPr>
        <p:spPr bwMode="auto">
          <a:xfrm>
            <a:off x="6430374" y="4604575"/>
            <a:ext cx="1655763" cy="2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36000" bIns="18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u="sng" dirty="0" smtClean="0">
                <a:effectLst/>
                <a:latin typeface="Calibri" panose="020F0502020204030204" pitchFamily="34" charset="0"/>
                <a:ea typeface="HGP創英角ｺﾞｼｯｸUB" pitchFamily="50" charset="-128"/>
              </a:rPr>
              <a:t>Armoured </a:t>
            </a:r>
            <a:r>
              <a:rPr lang="en-US" altLang="ja-JP" sz="1400" u="sng" dirty="0">
                <a:effectLst/>
                <a:latin typeface="Calibri" panose="020F0502020204030204" pitchFamily="34" charset="0"/>
                <a:ea typeface="HGP創英角ｺﾞｼｯｸUB" pitchFamily="50" charset="-128"/>
              </a:rPr>
              <a:t>car</a:t>
            </a:r>
          </a:p>
        </p:txBody>
      </p:sp>
      <p:sp>
        <p:nvSpPr>
          <p:cNvPr id="24" name="テキスト ボックス 66"/>
          <p:cNvSpPr txBox="1">
            <a:spLocks noChangeArrowheads="1"/>
          </p:cNvSpPr>
          <p:nvPr/>
        </p:nvSpPr>
        <p:spPr bwMode="auto">
          <a:xfrm>
            <a:off x="6029058" y="2559545"/>
            <a:ext cx="1062567" cy="2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18000" rIns="36000" bIns="18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u="sng" dirty="0" smtClean="0">
                <a:effectLst/>
                <a:latin typeface="Calibri" panose="020F0502020204030204" pitchFamily="34" charset="0"/>
                <a:ea typeface="HGP創英角ｺﾞｼｯｸUB" pitchFamily="50" charset="-128"/>
              </a:rPr>
              <a:t>Wagon</a:t>
            </a:r>
            <a:endParaRPr lang="en-US" altLang="ja-JP" sz="1400" u="sng" dirty="0">
              <a:effectLst/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25" name="テキスト ボックス 37"/>
          <p:cNvSpPr txBox="1">
            <a:spLocks noChangeArrowheads="1"/>
          </p:cNvSpPr>
          <p:nvPr/>
        </p:nvSpPr>
        <p:spPr bwMode="auto">
          <a:xfrm>
            <a:off x="6813872" y="2592948"/>
            <a:ext cx="1873250" cy="22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36000" bIns="18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 dirty="0">
                <a:effectLst/>
                <a:latin typeface="Calibri" panose="020F0502020204030204" pitchFamily="34" charset="0"/>
              </a:rPr>
              <a:t>Prisoner monitoring</a:t>
            </a:r>
            <a:endParaRPr lang="ja-JP" altLang="en-US" sz="12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6" t="23772" r="26370" b="16380"/>
          <a:stretch>
            <a:fillRect/>
          </a:stretch>
        </p:blipFill>
        <p:spPr bwMode="auto">
          <a:xfrm>
            <a:off x="4129650" y="1170077"/>
            <a:ext cx="865251" cy="6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図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1"/>
          <a:stretch>
            <a:fillRect/>
          </a:stretch>
        </p:blipFill>
        <p:spPr bwMode="auto">
          <a:xfrm>
            <a:off x="3310069" y="2040772"/>
            <a:ext cx="2504414" cy="157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5" t="19381" r="36197" b="13654"/>
          <a:stretch/>
        </p:blipFill>
        <p:spPr bwMode="auto">
          <a:xfrm>
            <a:off x="4961524" y="3304375"/>
            <a:ext cx="852959" cy="79248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円/楕円 28"/>
          <p:cNvSpPr/>
          <p:nvPr/>
        </p:nvSpPr>
        <p:spPr>
          <a:xfrm>
            <a:off x="4562276" y="2143671"/>
            <a:ext cx="356589" cy="249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effectLst/>
              <a:latin typeface="Calibri" panose="020F0502020204030204" pitchFamily="34" charset="0"/>
            </a:endParaRPr>
          </a:p>
        </p:txBody>
      </p:sp>
      <p:cxnSp>
        <p:nvCxnSpPr>
          <p:cNvPr id="40" name="直線矢印コネクタ 39"/>
          <p:cNvCxnSpPr>
            <a:stCxn id="29" idx="5"/>
            <a:endCxn id="28" idx="0"/>
          </p:cNvCxnSpPr>
          <p:nvPr/>
        </p:nvCxnSpPr>
        <p:spPr>
          <a:xfrm>
            <a:off x="4866644" y="2356406"/>
            <a:ext cx="521360" cy="9479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4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Tough body</a:t>
            </a:r>
            <a:r>
              <a:rPr lang="ja-JP" altLang="en-US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r>
              <a:rPr lang="en-US" altLang="ja-JP" sz="1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(Compatible with Railway applications )</a:t>
            </a:r>
            <a:endParaRPr lang="en-US" altLang="ja-JP" sz="18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" name="直線コネクタ 73"/>
          <p:cNvCxnSpPr>
            <a:cxnSpLocks noChangeShapeType="1"/>
          </p:cNvCxnSpPr>
          <p:nvPr/>
        </p:nvCxnSpPr>
        <p:spPr bwMode="auto">
          <a:xfrm>
            <a:off x="241300" y="2894893"/>
            <a:ext cx="8623034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線コネクタ 26"/>
          <p:cNvCxnSpPr/>
          <p:nvPr/>
        </p:nvCxnSpPr>
        <p:spPr>
          <a:xfrm flipV="1">
            <a:off x="3170582" y="1104901"/>
            <a:ext cx="0" cy="3743918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Picture 2" descr="増穂浦・貝殻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/>
          <a:stretch/>
        </p:blipFill>
        <p:spPr bwMode="auto">
          <a:xfrm>
            <a:off x="1111989" y="1567836"/>
            <a:ext cx="1852451" cy="12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正方形/長方形 29"/>
          <p:cNvSpPr/>
          <p:nvPr/>
        </p:nvSpPr>
        <p:spPr>
          <a:xfrm>
            <a:off x="253194" y="867207"/>
            <a:ext cx="18453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Integrated </a:t>
            </a:r>
            <a:r>
              <a:rPr lang="en-US" altLang="ja-JP" sz="1200" b="1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shell body</a:t>
            </a:r>
            <a:endParaRPr lang="ja-JP" altLang="en-US" sz="1200" b="1" dirty="0">
              <a:solidFill>
                <a:srgbClr val="000000"/>
              </a:solidFill>
              <a:effectLst/>
              <a:cs typeface="Tahoma" panose="020B0604030504040204" pitchFamily="34" charset="0"/>
            </a:endParaRPr>
          </a:p>
        </p:txBody>
      </p:sp>
      <p:pic>
        <p:nvPicPr>
          <p:cNvPr id="31" name="図 30" descr="画面の領域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380" y1="59410" x2="17380" y2="59410"/>
                        <a14:foregroundMark x1="27273" y1="51661" x2="27273" y2="51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57" y="1807377"/>
            <a:ext cx="1048461" cy="760532"/>
          </a:xfrm>
          <a:prstGeom prst="rect">
            <a:avLst/>
          </a:prstGeom>
        </p:spPr>
      </p:pic>
      <p:pic>
        <p:nvPicPr>
          <p:cNvPr id="32" name="図 31" descr="画面の領域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38" y="1947999"/>
            <a:ext cx="1687850" cy="623794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636" b="84393" l="26313" r="6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"/>
          <a:stretch/>
        </p:blipFill>
        <p:spPr>
          <a:xfrm>
            <a:off x="4300018" y="1801945"/>
            <a:ext cx="1370466" cy="849402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3991044" y="2586937"/>
            <a:ext cx="931665" cy="2308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9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MIL-STD-810G</a:t>
            </a:r>
            <a:endParaRPr lang="ja-JP" altLang="en-US" sz="900" dirty="0">
              <a:solidFill>
                <a:srgbClr val="000000"/>
              </a:solidFill>
              <a:effectLst/>
              <a:ea typeface="HGP創英角ｺﾞｼｯｸUB" panose="020B0900000000000000" pitchFamily="50" charset="-128"/>
              <a:cs typeface="Tahoma" panose="020B060403050404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809514" y="2586937"/>
            <a:ext cx="11192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ja-JP" altLang="en-US" sz="900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～</a:t>
            </a:r>
            <a:r>
              <a:rPr lang="en-US" altLang="ja-JP" sz="90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2000Hz</a:t>
            </a:r>
            <a:r>
              <a:rPr lang="ja-JP" altLang="en-US" sz="900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　</a:t>
            </a:r>
            <a:r>
              <a:rPr lang="en-US" altLang="ja-JP" sz="9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7.7G</a:t>
            </a:r>
            <a:endParaRPr lang="ja-JP" altLang="en-US" sz="900" dirty="0">
              <a:solidFill>
                <a:srgbClr val="000000"/>
              </a:solidFill>
              <a:effectLst/>
              <a:cs typeface="Tahoma" panose="020B0604030504040204" pitchFamily="34" charset="0"/>
            </a:endParaRPr>
          </a:p>
        </p:txBody>
      </p:sp>
      <p:sp>
        <p:nvSpPr>
          <p:cNvPr id="39" name="太陽 38"/>
          <p:cNvSpPr/>
          <p:nvPr/>
        </p:nvSpPr>
        <p:spPr>
          <a:xfrm>
            <a:off x="2100541" y="3807318"/>
            <a:ext cx="995808" cy="944862"/>
          </a:xfrm>
          <a:prstGeom prst="sun">
            <a:avLst/>
          </a:prstGeom>
          <a:solidFill>
            <a:srgbClr val="FF66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3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3" y="4186879"/>
            <a:ext cx="817416" cy="8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正方形/長方形 40"/>
          <p:cNvSpPr/>
          <p:nvPr/>
        </p:nvSpPr>
        <p:spPr>
          <a:xfrm>
            <a:off x="258015" y="2972940"/>
            <a:ext cx="2912567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altLang="ja-JP" sz="1200" b="1" dirty="0">
                <a:solidFill>
                  <a:srgbClr val="000000"/>
                </a:solidFill>
                <a:effectLst/>
              </a:rPr>
              <a:t>Wide operating temperature range</a:t>
            </a:r>
            <a:endParaRPr lang="en-US" altLang="ja-JP" sz="1200" b="1" kern="0" dirty="0">
              <a:solidFill>
                <a:srgbClr val="000000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>
              <a:spcBef>
                <a:spcPts val="400"/>
              </a:spcBef>
            </a:pPr>
            <a:r>
              <a:rPr lang="en-US" altLang="ja-JP" sz="1200" dirty="0" smtClean="0">
                <a:solidFill>
                  <a:srgbClr val="000000"/>
                </a:solidFill>
                <a:effectLst/>
              </a:rPr>
              <a:t>The WV-SBV111M/131M operates </a:t>
            </a:r>
            <a:r>
              <a:rPr lang="en-US" altLang="ja-JP" sz="1200" dirty="0">
                <a:solidFill>
                  <a:srgbClr val="000000"/>
                </a:solidFill>
                <a:effectLst/>
              </a:rPr>
              <a:t>in temperatures from </a:t>
            </a:r>
            <a:r>
              <a:rPr lang="en-US" altLang="ja-JP" sz="1200" dirty="0" smtClean="0">
                <a:solidFill>
                  <a:srgbClr val="000000"/>
                </a:solidFill>
                <a:effectLst/>
              </a:rPr>
              <a:t>-40 </a:t>
            </a:r>
            <a:r>
              <a:rPr lang="en-US" altLang="ja-JP" sz="1200" dirty="0">
                <a:solidFill>
                  <a:srgbClr val="000000"/>
                </a:solidFill>
                <a:effectLst/>
              </a:rPr>
              <a:t>to </a:t>
            </a:r>
            <a:r>
              <a:rPr lang="en-US" altLang="ja-JP" sz="1200" dirty="0" smtClean="0">
                <a:solidFill>
                  <a:srgbClr val="000000"/>
                </a:solidFill>
                <a:effectLst/>
              </a:rPr>
              <a:t>+60 </a:t>
            </a:r>
            <a:r>
              <a:rPr lang="en-US" altLang="ja-JP" sz="1200" dirty="0">
                <a:effectLst/>
              </a:rPr>
              <a:t>degree </a:t>
            </a:r>
            <a:r>
              <a:rPr lang="en-US" altLang="ja-JP" sz="1200" dirty="0" smtClean="0">
                <a:effectLst/>
              </a:rPr>
              <a:t>Celsius.</a:t>
            </a:r>
            <a:r>
              <a:rPr lang="en-US" altLang="ja-JP" sz="1200" dirty="0" smtClean="0">
                <a:solidFill>
                  <a:srgbClr val="000000"/>
                </a:solidFill>
                <a:effectLst/>
              </a:rPr>
              <a:t> </a:t>
            </a:r>
            <a:endParaRPr lang="ja-JP" altLang="en-US" sz="1200" dirty="0">
              <a:solidFill>
                <a:srgbClr val="000000"/>
              </a:solidFill>
              <a:effectLst/>
              <a:cs typeface="Tahoma" panose="020B0604030504040204" pitchFamily="34" charset="0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636" b="84393" l="26313" r="6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5" t="28048" r="29155" b="14135"/>
          <a:stretch/>
        </p:blipFill>
        <p:spPr>
          <a:xfrm>
            <a:off x="1259411" y="4072070"/>
            <a:ext cx="1065049" cy="833496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3212935" y="2972940"/>
            <a:ext cx="4042994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b="1" dirty="0" smtClean="0">
                <a:effectLst/>
              </a:rPr>
              <a:t>Outdoor-ready </a:t>
            </a:r>
            <a:r>
              <a:rPr lang="en-US" altLang="ja-JP" sz="1200" b="1" dirty="0">
                <a:effectLst/>
              </a:rPr>
              <a:t>camera</a:t>
            </a:r>
            <a:endParaRPr lang="en-US" altLang="ja-JP" sz="1200" b="1" kern="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400"/>
              </a:spcBef>
            </a:pPr>
            <a:r>
              <a:rPr lang="en-US" altLang="ja-JP" sz="1200" dirty="0">
                <a:effectLst/>
              </a:rPr>
              <a:t>With </a:t>
            </a:r>
            <a:r>
              <a:rPr lang="en-US" altLang="ja-JP" sz="1200" dirty="0" smtClean="0">
                <a:effectLst/>
              </a:rPr>
              <a:t>a </a:t>
            </a:r>
            <a:r>
              <a:rPr lang="en-US" altLang="ja-JP" sz="1200" dirty="0">
                <a:effectLst/>
              </a:rPr>
              <a:t>polycarbonate </a:t>
            </a:r>
            <a:r>
              <a:rPr lang="en-US" altLang="ja-JP" sz="1200" dirty="0" smtClean="0">
                <a:effectLst/>
              </a:rPr>
              <a:t>camera dome </a:t>
            </a:r>
            <a:r>
              <a:rPr lang="en-US" altLang="ja-JP" sz="1200" dirty="0">
                <a:effectLst/>
              </a:rPr>
              <a:t>and </a:t>
            </a:r>
            <a:endParaRPr lang="en-US" altLang="ja-JP" sz="1200" dirty="0" smtClean="0">
              <a:effectLst/>
            </a:endParaRPr>
          </a:p>
          <a:p>
            <a:pPr algn="l">
              <a:spcBef>
                <a:spcPts val="400"/>
              </a:spcBef>
            </a:pPr>
            <a:r>
              <a:rPr lang="en-US" altLang="ja-JP" sz="1200" dirty="0" smtClean="0">
                <a:effectLst/>
              </a:rPr>
              <a:t>aluminum </a:t>
            </a:r>
            <a:r>
              <a:rPr lang="en-US" altLang="ja-JP" sz="1200" dirty="0">
                <a:effectLst/>
              </a:rPr>
              <a:t>die-cast body, </a:t>
            </a:r>
            <a:r>
              <a:rPr lang="en-US" altLang="ja-JP" sz="1200" dirty="0" smtClean="0">
                <a:effectLst/>
              </a:rPr>
              <a:t>the </a:t>
            </a:r>
            <a:r>
              <a:rPr lang="en-US" altLang="ja-JP" sz="1200" dirty="0">
                <a:effectLst/>
              </a:rPr>
              <a:t>IP66- </a:t>
            </a:r>
            <a:r>
              <a:rPr lang="en-US" altLang="ja-JP" sz="1200" dirty="0" smtClean="0">
                <a:effectLst/>
              </a:rPr>
              <a:t>and </a:t>
            </a:r>
          </a:p>
          <a:p>
            <a:pPr algn="l">
              <a:spcBef>
                <a:spcPts val="400"/>
              </a:spcBef>
            </a:pPr>
            <a:r>
              <a:rPr lang="en-US" altLang="ja-JP" sz="1200" dirty="0" smtClean="0">
                <a:effectLst/>
              </a:rPr>
              <a:t>IP6K9K*-rated weather-resistant. </a:t>
            </a:r>
          </a:p>
          <a:p>
            <a:pPr algn="l">
              <a:spcBef>
                <a:spcPts val="400"/>
              </a:spcBef>
            </a:pPr>
            <a:r>
              <a:rPr lang="en-US" altLang="ja-JP" sz="1200" dirty="0" smtClean="0">
                <a:effectLst/>
              </a:rPr>
              <a:t>WV-SBV111M/131M  </a:t>
            </a:r>
            <a:r>
              <a:rPr lang="en-US" altLang="ja-JP" sz="1200" dirty="0">
                <a:effectLst/>
              </a:rPr>
              <a:t>outdoor </a:t>
            </a:r>
            <a:r>
              <a:rPr lang="en-US" altLang="ja-JP" sz="1200" dirty="0" smtClean="0">
                <a:effectLst/>
              </a:rPr>
              <a:t>cameras are </a:t>
            </a:r>
            <a:r>
              <a:rPr lang="en-US" altLang="ja-JP" sz="1200" dirty="0">
                <a:effectLst/>
              </a:rPr>
              <a:t>ready </a:t>
            </a:r>
            <a:endParaRPr lang="en-US" altLang="ja-JP" sz="1200" dirty="0" smtClean="0">
              <a:effectLst/>
            </a:endParaRPr>
          </a:p>
          <a:p>
            <a:pPr algn="l">
              <a:spcBef>
                <a:spcPts val="400"/>
              </a:spcBef>
            </a:pPr>
            <a:r>
              <a:rPr lang="en-US" altLang="ja-JP" sz="1200" dirty="0" smtClean="0">
                <a:effectLst/>
              </a:rPr>
              <a:t>for </a:t>
            </a:r>
            <a:r>
              <a:rPr lang="en-US" altLang="ja-JP" sz="1200" dirty="0">
                <a:effectLst/>
              </a:rPr>
              <a:t>mounting </a:t>
            </a:r>
            <a:r>
              <a:rPr lang="en-US" altLang="ja-JP" sz="1200" dirty="0" smtClean="0">
                <a:effectLst/>
              </a:rPr>
              <a:t>outdoor.</a:t>
            </a:r>
            <a:endParaRPr lang="en-US" altLang="ja-JP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238813" y="4355097"/>
            <a:ext cx="39124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ja-JP" sz="12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altLang="ja-JP" sz="120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High </a:t>
            </a:r>
            <a:r>
              <a:rPr lang="en-US" altLang="ja-JP" sz="12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temperature and pressure washing </a:t>
            </a:r>
            <a:r>
              <a:rPr lang="en-US" altLang="ja-JP" sz="120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water</a:t>
            </a:r>
            <a:endParaRPr lang="ja-JP" altLang="en-US" sz="1200" dirty="0">
              <a:effectLst/>
              <a:cs typeface="Tahoma" panose="020B0604030504040204" pitchFamily="34" charset="0"/>
            </a:endParaRPr>
          </a:p>
        </p:txBody>
      </p:sp>
      <p:pic>
        <p:nvPicPr>
          <p:cNvPr id="48" name="図 47" descr="画面の領域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r="3784"/>
          <a:stretch/>
        </p:blipFill>
        <p:spPr>
          <a:xfrm rot="5400000">
            <a:off x="7883689" y="1733250"/>
            <a:ext cx="1069522" cy="891767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6933285" y="2667235"/>
            <a:ext cx="21819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8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IK10</a:t>
            </a:r>
            <a:r>
              <a:rPr lang="ja-JP" altLang="en-US" sz="800" dirty="0" smtClean="0">
                <a:solidFill>
                  <a:srgbClr val="000000"/>
                </a:solidFill>
                <a:effectLst/>
                <a:ea typeface="HGP創英角ｺﾞｼｯｸUB" panose="020B0900000000000000" pitchFamily="50" charset="-128"/>
                <a:cs typeface="Tahoma" panose="020B0604030504040204" pitchFamily="34" charset="0"/>
              </a:rPr>
              <a:t>（</a:t>
            </a:r>
            <a:r>
              <a:rPr lang="en-US" altLang="ja-JP" sz="8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20J</a:t>
            </a:r>
            <a:r>
              <a:rPr lang="ja-JP" altLang="en-US" sz="800" dirty="0" smtClean="0">
                <a:solidFill>
                  <a:srgbClr val="000000"/>
                </a:solidFill>
                <a:effectLst/>
                <a:ea typeface="HGP創英角ｺﾞｼｯｸUB" panose="020B0900000000000000" pitchFamily="50" charset="-128"/>
                <a:cs typeface="Tahoma" panose="020B0604030504040204" pitchFamily="34" charset="0"/>
              </a:rPr>
              <a:t>）　</a:t>
            </a:r>
            <a:r>
              <a:rPr lang="en-US" altLang="ja-JP" sz="8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TEST </a:t>
            </a:r>
            <a:r>
              <a:rPr lang="ja-JP" altLang="en-US" sz="800" dirty="0" smtClean="0">
                <a:solidFill>
                  <a:srgbClr val="000000"/>
                </a:solidFill>
                <a:effectLst/>
                <a:ea typeface="HGP創英角ｺﾞｼｯｸUB" panose="020B0900000000000000" pitchFamily="50" charset="-128"/>
                <a:cs typeface="Tahoma" panose="020B0604030504040204" pitchFamily="34" charset="0"/>
              </a:rPr>
              <a:t>*</a:t>
            </a:r>
            <a:r>
              <a:rPr lang="en-US" altLang="ja-JP" sz="8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5kg</a:t>
            </a:r>
            <a:r>
              <a:rPr lang="ja-JP" altLang="en-US" sz="800" dirty="0" smtClean="0">
                <a:solidFill>
                  <a:srgbClr val="000000"/>
                </a:solidFill>
                <a:effectLst/>
                <a:ea typeface="HGP創英角ｺﾞｼｯｸUB" panose="020B0900000000000000" pitchFamily="50" charset="-128"/>
                <a:cs typeface="Tahoma" panose="020B0604030504040204" pitchFamily="34" charset="0"/>
              </a:rPr>
              <a:t>（</a:t>
            </a:r>
            <a:r>
              <a:rPr lang="en-US" altLang="ja-JP" sz="8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H=45cm</a:t>
            </a:r>
            <a:r>
              <a:rPr lang="ja-JP" altLang="en-US" sz="800" dirty="0" smtClean="0">
                <a:solidFill>
                  <a:srgbClr val="000000"/>
                </a:solidFill>
                <a:effectLst/>
                <a:ea typeface="HGP創英角ｺﾞｼｯｸUB" panose="020B0900000000000000" pitchFamily="50" charset="-128"/>
                <a:cs typeface="Tahoma" panose="020B0604030504040204" pitchFamily="34" charset="0"/>
              </a:rPr>
              <a:t>）</a:t>
            </a:r>
            <a:endParaRPr lang="ja-JP" altLang="en-US" sz="800" dirty="0">
              <a:solidFill>
                <a:srgbClr val="000000"/>
              </a:solidFill>
              <a:effectLst/>
              <a:ea typeface="HGP創英角ｺﾞｼｯｸUB" panose="020B0900000000000000" pitchFamily="50" charset="-128"/>
              <a:cs typeface="Tahoma" panose="020B0604030504040204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38125" y="516255"/>
            <a:ext cx="871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8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camera conforms to the outdoor harsh environment</a:t>
            </a:r>
            <a:endParaRPr lang="en-US" altLang="ja-JP" sz="18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212936" y="867207"/>
            <a:ext cx="5724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altLang="ja-JP" sz="1200" b="1" dirty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Unbreakable, even if shocked externally </a:t>
            </a:r>
            <a:r>
              <a:rPr kumimoji="0" lang="en-US" altLang="ja-JP" sz="1200" b="1" dirty="0" smtClean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;</a:t>
            </a:r>
            <a:endParaRPr lang="en-US" altLang="ja-JP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5736566" y="1125236"/>
            <a:ext cx="3216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Tx/>
              <a:buChar char="-"/>
            </a:pPr>
            <a:r>
              <a:rPr lang="en-US" altLang="ja-JP" sz="1200" dirty="0" smtClean="0">
                <a:effectLst/>
              </a:rPr>
              <a:t>The</a:t>
            </a:r>
            <a:r>
              <a:rPr lang="ja-JP" altLang="en-US" sz="1200" dirty="0" smtClean="0">
                <a:effectLst/>
              </a:rPr>
              <a:t> </a:t>
            </a:r>
            <a:r>
              <a:rPr lang="en-US" altLang="ja-JP" sz="1200" dirty="0" smtClean="0">
                <a:effectLst/>
              </a:rPr>
              <a:t>WV-SBV111M/131M camera is </a:t>
            </a:r>
            <a:r>
              <a:rPr lang="en-US" altLang="ja-JP" sz="1200" dirty="0">
                <a:effectLst/>
              </a:rPr>
              <a:t>IK10-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rated impact </a:t>
            </a:r>
            <a:r>
              <a:rPr kumimoji="0" lang="en-US" altLang="ja-JP" sz="1200" dirty="0" smtClean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resistant. </a:t>
            </a:r>
            <a:r>
              <a:rPr lang="en-US" altLang="ja-JP" sz="1200" dirty="0" smtClean="0">
                <a:effectLst/>
              </a:rPr>
              <a:t>In </a:t>
            </a:r>
            <a:r>
              <a:rPr lang="en-US" altLang="ja-JP" sz="1200" dirty="0">
                <a:effectLst/>
              </a:rPr>
              <a:t>case the camera is </a:t>
            </a:r>
            <a:r>
              <a:rPr lang="en-US" altLang="ja-JP" sz="1200" dirty="0" smtClean="0">
                <a:effectLst/>
              </a:rPr>
              <a:t>subjected </a:t>
            </a:r>
            <a:r>
              <a:rPr lang="en-US" altLang="ja-JP" sz="1200" dirty="0">
                <a:effectLst/>
              </a:rPr>
              <a:t>to mechanical </a:t>
            </a:r>
            <a:r>
              <a:rPr lang="en-US" altLang="ja-JP" sz="1200" dirty="0" smtClean="0">
                <a:effectLst/>
              </a:rPr>
              <a:t/>
            </a:r>
            <a:br>
              <a:rPr lang="en-US" altLang="ja-JP" sz="1200" dirty="0" smtClean="0">
                <a:effectLst/>
              </a:rPr>
            </a:br>
            <a:r>
              <a:rPr lang="en-US" altLang="ja-JP" sz="1200" dirty="0" smtClean="0">
                <a:effectLst/>
              </a:rPr>
              <a:t>shock</a:t>
            </a:r>
            <a:r>
              <a:rPr lang="en-US" altLang="ja-JP" sz="1200" dirty="0">
                <a:effectLst/>
              </a:rPr>
              <a:t>, </a:t>
            </a:r>
            <a:r>
              <a:rPr lang="en-US" altLang="ja-JP" sz="1200" dirty="0" smtClean="0">
                <a:effectLst/>
              </a:rPr>
              <a:t>an impact-resistant </a:t>
            </a:r>
            <a:br>
              <a:rPr lang="en-US" altLang="ja-JP" sz="1200" dirty="0" smtClean="0">
                <a:effectLst/>
              </a:rPr>
            </a:br>
            <a:r>
              <a:rPr lang="en-US" altLang="ja-JP" sz="1200" dirty="0" smtClean="0">
                <a:effectLst/>
              </a:rPr>
              <a:t>aluminum die-cast body </a:t>
            </a:r>
            <a:br>
              <a:rPr lang="en-US" altLang="ja-JP" sz="1200" dirty="0" smtClean="0">
                <a:effectLst/>
              </a:rPr>
            </a:br>
            <a:r>
              <a:rPr lang="en-US" altLang="ja-JP" sz="1200" dirty="0" smtClean="0">
                <a:effectLst/>
              </a:rPr>
              <a:t>protects </a:t>
            </a:r>
            <a:r>
              <a:rPr lang="en-US" altLang="ja-JP" sz="1200" dirty="0">
                <a:effectLst/>
              </a:rPr>
              <a:t>the </a:t>
            </a:r>
            <a:r>
              <a:rPr lang="en-US" altLang="ja-JP" sz="1200" dirty="0" smtClean="0">
                <a:effectLst/>
              </a:rPr>
              <a:t>optical </a:t>
            </a:r>
            <a:r>
              <a:rPr lang="en-US" altLang="ja-JP" sz="1200" dirty="0">
                <a:effectLst/>
              </a:rPr>
              <a:t>system </a:t>
            </a:r>
            <a:r>
              <a:rPr lang="en-US" altLang="ja-JP" sz="1200" dirty="0" smtClean="0">
                <a:effectLst/>
              </a:rPr>
              <a:t/>
            </a:r>
            <a:br>
              <a:rPr lang="en-US" altLang="ja-JP" sz="1200" dirty="0" smtClean="0">
                <a:effectLst/>
              </a:rPr>
            </a:br>
            <a:r>
              <a:rPr lang="en-US" altLang="ja-JP" sz="1200" dirty="0" smtClean="0">
                <a:effectLst/>
              </a:rPr>
              <a:t>from the impact.</a:t>
            </a:r>
            <a:endParaRPr lang="en-US" altLang="ja-JP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3229464" y="1125236"/>
            <a:ext cx="2774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Tx/>
              <a:buChar char="-"/>
            </a:pPr>
            <a:r>
              <a:rPr lang="en-US" altLang="ja-JP" sz="1200" dirty="0" smtClean="0">
                <a:effectLst/>
              </a:rPr>
              <a:t>Then WV-SBV111M/131M can withstand severe shock and vibration since these cameras comply with EN50155 and Mil standard.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295949" y="1125236"/>
            <a:ext cx="2774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effectLst/>
              </a:rPr>
              <a:t>Fend </a:t>
            </a:r>
            <a:r>
              <a:rPr lang="en-US" altLang="ja-JP" sz="1200" dirty="0">
                <a:effectLst/>
              </a:rPr>
              <a:t>off the car wash machine and street </a:t>
            </a:r>
            <a:r>
              <a:rPr lang="en-US" altLang="ja-JP" sz="1200" dirty="0" smtClean="0">
                <a:effectLst/>
              </a:rPr>
              <a:t>trees by vehicle </a:t>
            </a:r>
            <a:r>
              <a:rPr lang="en-US" altLang="ja-JP" sz="1200" dirty="0">
                <a:effectLst/>
              </a:rPr>
              <a:t>integrated </a:t>
            </a:r>
            <a:r>
              <a:rPr lang="en-US" altLang="ja-JP" sz="1200" dirty="0" smtClean="0">
                <a:effectLst/>
              </a:rPr>
              <a:t>structure.</a:t>
            </a:r>
          </a:p>
        </p:txBody>
      </p:sp>
    </p:spTree>
    <p:extLst>
      <p:ext uri="{BB962C8B-B14F-4D97-AF65-F5344CB8AC3E}">
        <p14:creationId xmlns:p14="http://schemas.microsoft.com/office/powerpoint/2010/main" val="7864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Tough body</a:t>
            </a:r>
            <a:r>
              <a:rPr lang="ja-JP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r>
              <a:rPr lang="en-US" altLang="ja-JP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(Scratch Resistant </a:t>
            </a:r>
            <a:r>
              <a:rPr lang="en-US" altLang="ja-JP" sz="24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Dome)</a:t>
            </a:r>
            <a:endParaRPr lang="en-US" altLang="ja-JP" sz="24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44995" y="1059180"/>
            <a:ext cx="1137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Test results</a:t>
            </a:r>
            <a:endParaRPr kumimoji="1" lang="ja-JP" altLang="en-US" sz="1400" dirty="0">
              <a:effectLst/>
              <a:cs typeface="Tahoma" panose="020B060403050404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4758" y="4785923"/>
            <a:ext cx="7435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ffectLst/>
                <a:cs typeface="Tahoma" panose="020B0604030504040204" pitchFamily="34" charset="0"/>
              </a:rPr>
              <a:t>■　</a:t>
            </a:r>
            <a:r>
              <a:rPr lang="en-US" altLang="ja-JP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altLang="ja-JP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preparation for excessive external </a:t>
            </a:r>
            <a:r>
              <a:rPr lang="en-US" altLang="ja-JP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factors, Dome </a:t>
            </a:r>
            <a:r>
              <a:rPr lang="en-US" altLang="ja-JP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treated as consumables.</a:t>
            </a:r>
            <a:endParaRPr kumimoji="1" lang="en-US" altLang="ja-JP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78995" y="3193085"/>
            <a:ext cx="1420598" cy="165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5" y="3293693"/>
            <a:ext cx="1927928" cy="142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円/楕円 22"/>
          <p:cNvSpPr/>
          <p:nvPr/>
        </p:nvSpPr>
        <p:spPr>
          <a:xfrm>
            <a:off x="2688453" y="3907375"/>
            <a:ext cx="520995" cy="21698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44241" y="3126278"/>
            <a:ext cx="1449692" cy="178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67" y="1351413"/>
            <a:ext cx="1820827" cy="13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円/楕円 25"/>
          <p:cNvSpPr/>
          <p:nvPr/>
        </p:nvSpPr>
        <p:spPr>
          <a:xfrm flipV="1">
            <a:off x="6393779" y="1549993"/>
            <a:ext cx="404037" cy="39340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098501" y="3842790"/>
            <a:ext cx="520995" cy="21698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53733" y="2894544"/>
            <a:ext cx="5674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ffectLst/>
                <a:cs typeface="Tahoma" panose="020B0604030504040204" pitchFamily="34" charset="0"/>
              </a:rPr>
              <a:t>■　</a:t>
            </a:r>
            <a:r>
              <a:rPr lang="en-US" altLang="ja-JP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US" altLang="ja-JP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scratches occur to affect the image quality</a:t>
            </a:r>
            <a:endParaRPr kumimoji="1" lang="ja-JP" altLang="en-US" dirty="0">
              <a:effectLst/>
              <a:cs typeface="Tahoma" panose="020B0604030504040204" pitchFamily="34" charset="0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1550511" y="1350771"/>
            <a:ext cx="1456815" cy="1475524"/>
            <a:chOff x="1550511" y="2041800"/>
            <a:chExt cx="1649665" cy="1703313"/>
          </a:xfrm>
        </p:grpSpPr>
        <p:pic>
          <p:nvPicPr>
            <p:cNvPr id="32" name="図 31" descr="画面の領域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511" y="2041800"/>
              <a:ext cx="1649665" cy="1703313"/>
            </a:xfrm>
            <a:prstGeom prst="rect">
              <a:avLst/>
            </a:prstGeom>
          </p:spPr>
        </p:pic>
        <p:sp>
          <p:nvSpPr>
            <p:cNvPr id="33" name="環状矢印 32"/>
            <p:cNvSpPr/>
            <p:nvPr/>
          </p:nvSpPr>
          <p:spPr>
            <a:xfrm>
              <a:off x="1865757" y="2356577"/>
              <a:ext cx="1019175" cy="97038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958691"/>
                <a:gd name="adj5" fmla="val 125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環状矢印 33"/>
            <p:cNvSpPr/>
            <p:nvPr/>
          </p:nvSpPr>
          <p:spPr>
            <a:xfrm flipV="1">
              <a:off x="1856232" y="2470877"/>
              <a:ext cx="1019175" cy="97038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958691"/>
                <a:gd name="adj5" fmla="val 125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5" name="線吹き出し 2 (枠付き) 34"/>
          <p:cNvSpPr/>
          <p:nvPr/>
        </p:nvSpPr>
        <p:spPr>
          <a:xfrm>
            <a:off x="3482010" y="2195857"/>
            <a:ext cx="1378621" cy="330163"/>
          </a:xfrm>
          <a:prstGeom prst="borderCallout2">
            <a:avLst>
              <a:gd name="adj1" fmla="val 22403"/>
              <a:gd name="adj2" fmla="val 191"/>
              <a:gd name="adj3" fmla="val 18750"/>
              <a:gd name="adj4" fmla="val -16667"/>
              <a:gd name="adj5" fmla="val -37269"/>
              <a:gd name="adj6" fmla="val -3452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 WASHING BRUSH </a:t>
            </a:r>
            <a:endParaRPr kumimoji="1" lang="ja-JP" altLang="en-US" sz="1000" dirty="0"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線吹き出し 2 (枠付き) 35"/>
          <p:cNvSpPr/>
          <p:nvPr/>
        </p:nvSpPr>
        <p:spPr>
          <a:xfrm>
            <a:off x="3826984" y="1832310"/>
            <a:ext cx="689310" cy="166841"/>
          </a:xfrm>
          <a:prstGeom prst="borderCallout2">
            <a:avLst>
              <a:gd name="adj1" fmla="val 22403"/>
              <a:gd name="adj2" fmla="val 191"/>
              <a:gd name="adj3" fmla="val 18750"/>
              <a:gd name="adj4" fmla="val -16667"/>
              <a:gd name="adj5" fmla="val -149051"/>
              <a:gd name="adj6" fmla="val -4834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0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</a:t>
            </a:r>
            <a:endParaRPr kumimoji="1" lang="ja-JP" altLang="en-US" sz="1000" dirty="0"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図 36" descr="画面の領域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57465" y="1181273"/>
            <a:ext cx="862373" cy="45007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565683" y="450296"/>
            <a:ext cx="8060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Hard camera dome-cover coating which can bear </a:t>
            </a:r>
            <a:r>
              <a:rPr lang="en-US" altLang="ja-JP" sz="18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over </a:t>
            </a:r>
            <a:r>
              <a:rPr lang="en-US" altLang="ja-JP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8,540 cycles (7 years</a:t>
            </a:r>
            <a:r>
              <a:rPr lang="en-US" altLang="ja-JP" sz="18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ja-JP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of a harsh </a:t>
            </a:r>
            <a:r>
              <a:rPr lang="en-US" altLang="ja-JP" sz="18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washing </a:t>
            </a:r>
            <a:r>
              <a:rPr lang="en-US" altLang="ja-JP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machine. </a:t>
            </a:r>
            <a:r>
              <a:rPr lang="en-US" altLang="ja-JP" sz="18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(Hard coating Level: 2H)</a:t>
            </a:r>
            <a:endParaRPr lang="en-US" altLang="ja-JP" sz="18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 angle (Back installation)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63941" y="1381879"/>
            <a:ext cx="1671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Back </a:t>
            </a:r>
            <a:r>
              <a:rPr lang="en-US" altLang="ja-JP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installation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32" y="1917123"/>
            <a:ext cx="2822172" cy="2122717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36" y="1956794"/>
            <a:ext cx="1690952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62" y="1947918"/>
            <a:ext cx="1452421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フリーフォーム 27"/>
          <p:cNvSpPr/>
          <p:nvPr/>
        </p:nvSpPr>
        <p:spPr>
          <a:xfrm>
            <a:off x="7089311" y="1894910"/>
            <a:ext cx="98138" cy="1479008"/>
          </a:xfrm>
          <a:custGeom>
            <a:avLst/>
            <a:gdLst>
              <a:gd name="connsiteX0" fmla="*/ 0 w 98138"/>
              <a:gd name="connsiteY0" fmla="*/ 0 h 1322773"/>
              <a:gd name="connsiteX1" fmla="*/ 17755 w 98138"/>
              <a:gd name="connsiteY1" fmla="*/ 71022 h 1322773"/>
              <a:gd name="connsiteX2" fmla="*/ 97654 w 98138"/>
              <a:gd name="connsiteY2" fmla="*/ 426128 h 1322773"/>
              <a:gd name="connsiteX3" fmla="*/ 53266 w 98138"/>
              <a:gd name="connsiteY3" fmla="*/ 772358 h 1322773"/>
              <a:gd name="connsiteX4" fmla="*/ 97654 w 98138"/>
              <a:gd name="connsiteY4" fmla="*/ 1091954 h 1322773"/>
              <a:gd name="connsiteX5" fmla="*/ 53266 w 98138"/>
              <a:gd name="connsiteY5" fmla="*/ 1322773 h 132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38" h="1322773">
                <a:moveTo>
                  <a:pt x="0" y="0"/>
                </a:moveTo>
                <a:cubicBezTo>
                  <a:pt x="739" y="0"/>
                  <a:pt x="1479" y="1"/>
                  <a:pt x="17755" y="71022"/>
                </a:cubicBezTo>
                <a:cubicBezTo>
                  <a:pt x="34031" y="142043"/>
                  <a:pt x="91736" y="309239"/>
                  <a:pt x="97654" y="426128"/>
                </a:cubicBezTo>
                <a:cubicBezTo>
                  <a:pt x="103573" y="543017"/>
                  <a:pt x="53266" y="661387"/>
                  <a:pt x="53266" y="772358"/>
                </a:cubicBezTo>
                <a:cubicBezTo>
                  <a:pt x="53266" y="883329"/>
                  <a:pt x="97654" y="1000218"/>
                  <a:pt x="97654" y="1091954"/>
                </a:cubicBezTo>
                <a:cubicBezTo>
                  <a:pt x="97654" y="1183690"/>
                  <a:pt x="75460" y="1253231"/>
                  <a:pt x="53266" y="1322773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フリーフォーム 28"/>
          <p:cNvSpPr/>
          <p:nvPr/>
        </p:nvSpPr>
        <p:spPr>
          <a:xfrm>
            <a:off x="7330491" y="1896384"/>
            <a:ext cx="98138" cy="1479008"/>
          </a:xfrm>
          <a:custGeom>
            <a:avLst/>
            <a:gdLst>
              <a:gd name="connsiteX0" fmla="*/ 0 w 98138"/>
              <a:gd name="connsiteY0" fmla="*/ 0 h 1322773"/>
              <a:gd name="connsiteX1" fmla="*/ 17755 w 98138"/>
              <a:gd name="connsiteY1" fmla="*/ 71022 h 1322773"/>
              <a:gd name="connsiteX2" fmla="*/ 97654 w 98138"/>
              <a:gd name="connsiteY2" fmla="*/ 426128 h 1322773"/>
              <a:gd name="connsiteX3" fmla="*/ 53266 w 98138"/>
              <a:gd name="connsiteY3" fmla="*/ 772358 h 1322773"/>
              <a:gd name="connsiteX4" fmla="*/ 97654 w 98138"/>
              <a:gd name="connsiteY4" fmla="*/ 1091954 h 1322773"/>
              <a:gd name="connsiteX5" fmla="*/ 53266 w 98138"/>
              <a:gd name="connsiteY5" fmla="*/ 1322773 h 132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38" h="1322773">
                <a:moveTo>
                  <a:pt x="0" y="0"/>
                </a:moveTo>
                <a:cubicBezTo>
                  <a:pt x="739" y="0"/>
                  <a:pt x="1479" y="1"/>
                  <a:pt x="17755" y="71022"/>
                </a:cubicBezTo>
                <a:cubicBezTo>
                  <a:pt x="34031" y="142043"/>
                  <a:pt x="91736" y="309239"/>
                  <a:pt x="97654" y="426128"/>
                </a:cubicBezTo>
                <a:cubicBezTo>
                  <a:pt x="103573" y="543017"/>
                  <a:pt x="53266" y="661387"/>
                  <a:pt x="53266" y="772358"/>
                </a:cubicBezTo>
                <a:cubicBezTo>
                  <a:pt x="53266" y="883329"/>
                  <a:pt x="97654" y="1000218"/>
                  <a:pt x="97654" y="1091954"/>
                </a:cubicBezTo>
                <a:cubicBezTo>
                  <a:pt x="97654" y="1183690"/>
                  <a:pt x="75460" y="1253231"/>
                  <a:pt x="53266" y="1322773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99981" y="1991205"/>
            <a:ext cx="353765" cy="24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15" y="1921650"/>
            <a:ext cx="266354" cy="49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角丸四角形 35"/>
          <p:cNvSpPr/>
          <p:nvPr/>
        </p:nvSpPr>
        <p:spPr>
          <a:xfrm>
            <a:off x="1126369" y="1342408"/>
            <a:ext cx="3346881" cy="280094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下矢印 38"/>
          <p:cNvSpPr/>
          <p:nvPr/>
        </p:nvSpPr>
        <p:spPr>
          <a:xfrm rot="6518691">
            <a:off x="4400364" y="1020910"/>
            <a:ext cx="306620" cy="1488264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069716" y="1718752"/>
            <a:ext cx="1673257" cy="190240"/>
          </a:xfrm>
          <a:prstGeom prst="rect">
            <a:avLst/>
          </a:prstGeom>
          <a:noFill/>
        </p:spPr>
        <p:txBody>
          <a:bodyPr wrap="square" lIns="36000" tIns="18000" rIns="36000" bIns="18000" rtlCol="0" anchor="ctr" anchorCtr="0">
            <a:spAutoFit/>
          </a:bodyPr>
          <a:lstStyle/>
          <a:p>
            <a:r>
              <a:rPr lang="en-US" altLang="ja-JP" sz="10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Pan0° tilt45° yaw0°</a:t>
            </a:r>
            <a:endParaRPr lang="ja-JP" altLang="en-US" sz="1000" dirty="0" smtClean="0">
              <a:effectLst/>
              <a:cs typeface="Tahoma" panose="020B0604030504040204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158649" y="1584164"/>
            <a:ext cx="219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Installation on </a:t>
            </a:r>
            <a:r>
              <a:rPr lang="en-US" altLang="ja-JP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bus</a:t>
            </a:r>
            <a:endParaRPr lang="en-US" altLang="ja-JP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5495892" y="2112013"/>
            <a:ext cx="35217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8989610" y="2112013"/>
            <a:ext cx="0" cy="1214552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 rot="16200000">
            <a:off x="8629529" y="2561593"/>
            <a:ext cx="527455" cy="190240"/>
          </a:xfrm>
          <a:prstGeom prst="rect">
            <a:avLst/>
          </a:prstGeom>
          <a:noFill/>
        </p:spPr>
        <p:txBody>
          <a:bodyPr wrap="square" lIns="36000" tIns="18000" rIns="36000" bIns="18000" rtlCol="0" anchor="ctr" anchorCtr="0">
            <a:spAutoFit/>
          </a:bodyPr>
          <a:lstStyle/>
          <a:p>
            <a:pPr algn="ctr"/>
            <a:r>
              <a:rPr lang="en-US" altLang="ja-JP" sz="10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2.5m</a:t>
            </a:r>
            <a:endParaRPr lang="ja-JP" altLang="en-US" sz="1000" dirty="0" smtClean="0">
              <a:effectLst/>
              <a:cs typeface="Tahoma" panose="020B0604030504040204" pitchFamily="34" charset="0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5445616" y="3314328"/>
            <a:ext cx="36588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二等辺三角形 48"/>
          <p:cNvSpPr/>
          <p:nvPr/>
        </p:nvSpPr>
        <p:spPr>
          <a:xfrm rot="2111929">
            <a:off x="4588023" y="2257219"/>
            <a:ext cx="1426759" cy="798990"/>
          </a:xfrm>
          <a:prstGeom prst="triangle">
            <a:avLst/>
          </a:prstGeom>
          <a:solidFill>
            <a:srgbClr val="FFCC99">
              <a:alpha val="81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5" y="1412095"/>
            <a:ext cx="754049" cy="121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" y="2742879"/>
            <a:ext cx="1063381" cy="85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台形 70"/>
          <p:cNvSpPr/>
          <p:nvPr/>
        </p:nvSpPr>
        <p:spPr>
          <a:xfrm>
            <a:off x="1616949" y="1930297"/>
            <a:ext cx="2512231" cy="2107375"/>
          </a:xfrm>
          <a:prstGeom prst="trapezoid">
            <a:avLst>
              <a:gd name="adj" fmla="val 37585"/>
            </a:avLst>
          </a:prstGeom>
          <a:solidFill>
            <a:srgbClr val="C55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432065" y="3170464"/>
            <a:ext cx="1144255" cy="251795"/>
          </a:xfrm>
          <a:prstGeom prst="rect">
            <a:avLst/>
          </a:prstGeom>
          <a:noFill/>
        </p:spPr>
        <p:txBody>
          <a:bodyPr wrap="square" lIns="36000" tIns="18000" rIns="36000" bIns="18000" rtlCol="0" anchor="ctr" anchorCtr="0">
            <a:spAutoFit/>
          </a:bodyPr>
          <a:lstStyle/>
          <a:p>
            <a:pPr algn="ctr"/>
            <a:r>
              <a:rPr lang="en-US" altLang="ja-JP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Road</a:t>
            </a:r>
            <a:endParaRPr lang="ja-JP" altLang="en-US" dirty="0" smtClean="0">
              <a:effectLst/>
              <a:cs typeface="Tahoma" panose="020B0604030504040204" pitchFamily="34" charset="0"/>
            </a:endParaRPr>
          </a:p>
        </p:txBody>
      </p:sp>
      <p:cxnSp>
        <p:nvCxnSpPr>
          <p:cNvPr id="73" name="直線コネクタ 72"/>
          <p:cNvCxnSpPr/>
          <p:nvPr/>
        </p:nvCxnSpPr>
        <p:spPr>
          <a:xfrm>
            <a:off x="2906344" y="1917123"/>
            <a:ext cx="62676" cy="2157155"/>
          </a:xfrm>
          <a:prstGeom prst="line">
            <a:avLst/>
          </a:prstGeom>
          <a:ln>
            <a:solidFill>
              <a:srgbClr val="00B0F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テキスト ボックス 169"/>
          <p:cNvSpPr txBox="1">
            <a:spLocks noChangeArrowheads="1"/>
          </p:cNvSpPr>
          <p:nvPr/>
        </p:nvSpPr>
        <p:spPr bwMode="auto">
          <a:xfrm rot="16200000">
            <a:off x="1665851" y="2693146"/>
            <a:ext cx="22435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20m</a:t>
            </a:r>
            <a:endParaRPr lang="en-US" altLang="ja-JP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1454295" y="2221401"/>
            <a:ext cx="2745261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1478341" y="3772996"/>
            <a:ext cx="2745261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1080969" y="169680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4:3</a:t>
            </a:r>
            <a:endParaRPr kumimoji="1" lang="ja-JP" altLang="en-US" sz="1200" dirty="0">
              <a:effectLst/>
              <a:cs typeface="Tahoma" panose="020B0604030504040204" pitchFamily="34" charset="0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994304" y="2117749"/>
            <a:ext cx="489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16:9</a:t>
            </a:r>
            <a:endParaRPr kumimoji="1" lang="ja-JP" altLang="en-US" sz="1200" dirty="0">
              <a:effectLst/>
              <a:cs typeface="Tahoma" panose="020B060403050404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742884" y="3652179"/>
            <a:ext cx="4055251" cy="43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"/>
              </a:spcBef>
              <a:buFontTx/>
              <a:buNone/>
            </a:pPr>
            <a:r>
              <a:rPr lang="en-US" altLang="ja-JP" sz="1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SBV131M</a:t>
            </a:r>
            <a:r>
              <a:rPr lang="ja-JP" altLang="en-US" sz="1100" dirty="0">
                <a:effectLst/>
                <a:ea typeface="HGP創英角ｺﾞｼｯｸUB" pitchFamily="50" charset="-128"/>
                <a:cs typeface="Tahoma" panose="020B0604030504040204" pitchFamily="34" charset="0"/>
              </a:rPr>
              <a:t>　</a:t>
            </a:r>
            <a:r>
              <a:rPr lang="en-US" altLang="ja-JP" sz="1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[16:9] H: 109°V: 73°, [4:3] H: </a:t>
            </a:r>
            <a:r>
              <a:rPr lang="en-US" altLang="ja-JP" sz="11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97°  V:79</a:t>
            </a:r>
            <a:r>
              <a:rPr lang="en-US" altLang="ja-JP" sz="1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°</a:t>
            </a:r>
          </a:p>
          <a:p>
            <a:pPr algn="l" eaLnBrk="1" hangingPunct="1">
              <a:spcBef>
                <a:spcPct val="5000"/>
              </a:spcBef>
              <a:buNone/>
            </a:pPr>
            <a:r>
              <a:rPr lang="en-US" altLang="ja-JP" sz="11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SBV111M</a:t>
            </a:r>
            <a:r>
              <a:rPr lang="ja-JP" altLang="en-US" sz="1100" dirty="0">
                <a:effectLst/>
                <a:ea typeface="HGP創英角ｺﾞｼｯｸUB" pitchFamily="50" charset="-128"/>
                <a:cs typeface="Tahoma" panose="020B0604030504040204" pitchFamily="34" charset="0"/>
              </a:rPr>
              <a:t>　</a:t>
            </a:r>
            <a:r>
              <a:rPr lang="en-US" altLang="ja-JP" sz="1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[16:9] H: 104°V: </a:t>
            </a:r>
            <a:r>
              <a:rPr lang="en-US" altLang="ja-JP" sz="11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69</a:t>
            </a:r>
            <a:r>
              <a:rPr lang="en-US" altLang="ja-JP" sz="1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°, [4:3] H: </a:t>
            </a:r>
            <a:r>
              <a:rPr lang="en-US" altLang="ja-JP" sz="11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104°V</a:t>
            </a:r>
            <a:r>
              <a:rPr lang="en-US" altLang="ja-JP" sz="1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: 85°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598" y="1145450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SBV111M</a:t>
            </a:r>
            <a:endParaRPr kumimoji="1" lang="ja-JP" altLang="en-US" dirty="0">
              <a:effectLst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4742884" y="3678303"/>
            <a:ext cx="3503970" cy="4132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dirty="0" smtClean="0">
              <a:ln>
                <a:noFill/>
              </a:ln>
              <a:effectLst/>
              <a:cs typeface="Tahoma" panose="020B0604030504040204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>
            <a:off x="4553674" y="3421451"/>
            <a:ext cx="1075395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テキスト ボックス 8"/>
          <p:cNvSpPr txBox="1"/>
          <p:nvPr/>
        </p:nvSpPr>
        <p:spPr>
          <a:xfrm>
            <a:off x="4872868" y="3377116"/>
            <a:ext cx="481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20m</a:t>
            </a:r>
            <a:endParaRPr kumimoji="1" lang="ja-JP" altLang="en-US" sz="1200" dirty="0">
              <a:effectLst/>
              <a:cs typeface="Tahoma" panose="020B060403050404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38125" y="516255"/>
            <a:ext cx="871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8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US" altLang="ja-JP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covers the 20m (65ft) from the Bus body end to leave a reliable proof images</a:t>
            </a:r>
          </a:p>
        </p:txBody>
      </p:sp>
    </p:spTree>
    <p:extLst>
      <p:ext uri="{BB962C8B-B14F-4D97-AF65-F5344CB8AC3E}">
        <p14:creationId xmlns:p14="http://schemas.microsoft.com/office/powerpoint/2010/main" val="37058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 </a:t>
            </a:r>
            <a:r>
              <a:rPr lang="en-US" altLang="ja-JP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angle </a:t>
            </a:r>
            <a:r>
              <a:rPr lang="en-US" altLang="ja-JP" sz="24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(Side </a:t>
            </a:r>
            <a:r>
              <a:rPr lang="en-US" altLang="ja-JP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installation)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96795" y="2262770"/>
            <a:ext cx="1609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Side </a:t>
            </a:r>
            <a:r>
              <a:rPr lang="en-US" altLang="ja-JP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installation</a:t>
            </a:r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4826102" y="2701554"/>
            <a:ext cx="4095" cy="24324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54" y="780975"/>
            <a:ext cx="1690952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80" y="772099"/>
            <a:ext cx="1452421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フリーフォーム 27"/>
          <p:cNvSpPr/>
          <p:nvPr/>
        </p:nvSpPr>
        <p:spPr>
          <a:xfrm>
            <a:off x="7028929" y="719091"/>
            <a:ext cx="98138" cy="1479008"/>
          </a:xfrm>
          <a:custGeom>
            <a:avLst/>
            <a:gdLst>
              <a:gd name="connsiteX0" fmla="*/ 0 w 98138"/>
              <a:gd name="connsiteY0" fmla="*/ 0 h 1322773"/>
              <a:gd name="connsiteX1" fmla="*/ 17755 w 98138"/>
              <a:gd name="connsiteY1" fmla="*/ 71022 h 1322773"/>
              <a:gd name="connsiteX2" fmla="*/ 97654 w 98138"/>
              <a:gd name="connsiteY2" fmla="*/ 426128 h 1322773"/>
              <a:gd name="connsiteX3" fmla="*/ 53266 w 98138"/>
              <a:gd name="connsiteY3" fmla="*/ 772358 h 1322773"/>
              <a:gd name="connsiteX4" fmla="*/ 97654 w 98138"/>
              <a:gd name="connsiteY4" fmla="*/ 1091954 h 1322773"/>
              <a:gd name="connsiteX5" fmla="*/ 53266 w 98138"/>
              <a:gd name="connsiteY5" fmla="*/ 1322773 h 132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38" h="1322773">
                <a:moveTo>
                  <a:pt x="0" y="0"/>
                </a:moveTo>
                <a:cubicBezTo>
                  <a:pt x="739" y="0"/>
                  <a:pt x="1479" y="1"/>
                  <a:pt x="17755" y="71022"/>
                </a:cubicBezTo>
                <a:cubicBezTo>
                  <a:pt x="34031" y="142043"/>
                  <a:pt x="91736" y="309239"/>
                  <a:pt x="97654" y="426128"/>
                </a:cubicBezTo>
                <a:cubicBezTo>
                  <a:pt x="103573" y="543017"/>
                  <a:pt x="53266" y="661387"/>
                  <a:pt x="53266" y="772358"/>
                </a:cubicBezTo>
                <a:cubicBezTo>
                  <a:pt x="53266" y="883329"/>
                  <a:pt x="97654" y="1000218"/>
                  <a:pt x="97654" y="1091954"/>
                </a:cubicBezTo>
                <a:cubicBezTo>
                  <a:pt x="97654" y="1183690"/>
                  <a:pt x="75460" y="1253231"/>
                  <a:pt x="53266" y="1322773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フリーフォーム 28"/>
          <p:cNvSpPr/>
          <p:nvPr/>
        </p:nvSpPr>
        <p:spPr>
          <a:xfrm>
            <a:off x="7270109" y="720565"/>
            <a:ext cx="98138" cy="1479008"/>
          </a:xfrm>
          <a:custGeom>
            <a:avLst/>
            <a:gdLst>
              <a:gd name="connsiteX0" fmla="*/ 0 w 98138"/>
              <a:gd name="connsiteY0" fmla="*/ 0 h 1322773"/>
              <a:gd name="connsiteX1" fmla="*/ 17755 w 98138"/>
              <a:gd name="connsiteY1" fmla="*/ 71022 h 1322773"/>
              <a:gd name="connsiteX2" fmla="*/ 97654 w 98138"/>
              <a:gd name="connsiteY2" fmla="*/ 426128 h 1322773"/>
              <a:gd name="connsiteX3" fmla="*/ 53266 w 98138"/>
              <a:gd name="connsiteY3" fmla="*/ 772358 h 1322773"/>
              <a:gd name="connsiteX4" fmla="*/ 97654 w 98138"/>
              <a:gd name="connsiteY4" fmla="*/ 1091954 h 1322773"/>
              <a:gd name="connsiteX5" fmla="*/ 53266 w 98138"/>
              <a:gd name="connsiteY5" fmla="*/ 1322773 h 132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38" h="1322773">
                <a:moveTo>
                  <a:pt x="0" y="0"/>
                </a:moveTo>
                <a:cubicBezTo>
                  <a:pt x="739" y="0"/>
                  <a:pt x="1479" y="1"/>
                  <a:pt x="17755" y="71022"/>
                </a:cubicBezTo>
                <a:cubicBezTo>
                  <a:pt x="34031" y="142043"/>
                  <a:pt x="91736" y="309239"/>
                  <a:pt x="97654" y="426128"/>
                </a:cubicBezTo>
                <a:cubicBezTo>
                  <a:pt x="103573" y="543017"/>
                  <a:pt x="53266" y="661387"/>
                  <a:pt x="53266" y="772358"/>
                </a:cubicBezTo>
                <a:cubicBezTo>
                  <a:pt x="53266" y="883329"/>
                  <a:pt x="97654" y="1000218"/>
                  <a:pt x="97654" y="1091954"/>
                </a:cubicBezTo>
                <a:cubicBezTo>
                  <a:pt x="97654" y="1183690"/>
                  <a:pt x="75460" y="1253231"/>
                  <a:pt x="53266" y="1322773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二等辺三角形 30"/>
          <p:cNvSpPr/>
          <p:nvPr/>
        </p:nvSpPr>
        <p:spPr>
          <a:xfrm rot="1618259">
            <a:off x="5840871" y="464192"/>
            <a:ext cx="3085004" cy="1604586"/>
          </a:xfrm>
          <a:prstGeom prst="triangle">
            <a:avLst>
              <a:gd name="adj" fmla="val 77529"/>
            </a:avLst>
          </a:prstGeom>
          <a:solidFill>
            <a:srgbClr val="FFCC99">
              <a:alpha val="81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57937" y="815386"/>
            <a:ext cx="353765" cy="24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33" y="745831"/>
            <a:ext cx="266354" cy="49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906" y="2974760"/>
            <a:ext cx="2752031" cy="2061484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005" y="2974760"/>
            <a:ext cx="2745261" cy="2061484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sp>
        <p:nvSpPr>
          <p:cNvPr id="37" name="角丸四角形 36"/>
          <p:cNvSpPr/>
          <p:nvPr/>
        </p:nvSpPr>
        <p:spPr>
          <a:xfrm>
            <a:off x="1067461" y="2242021"/>
            <a:ext cx="7744241" cy="288647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 flipH="1">
            <a:off x="1094734" y="2721414"/>
            <a:ext cx="77169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2037488" y="2756748"/>
            <a:ext cx="1673257" cy="190240"/>
          </a:xfrm>
          <a:prstGeom prst="rect">
            <a:avLst/>
          </a:prstGeom>
          <a:noFill/>
        </p:spPr>
        <p:txBody>
          <a:bodyPr wrap="square" lIns="36000" tIns="18000" rIns="36000" bIns="18000" rtlCol="0" anchor="ctr" anchorCtr="0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Pan55° tilt40° yaw125°</a:t>
            </a:r>
            <a:endParaRPr lang="ja-JP" altLang="en-US" sz="1000" dirty="0" smtClean="0">
              <a:solidFill>
                <a:srgbClr val="000000"/>
              </a:solidFill>
              <a:effectLst/>
              <a:cs typeface="Tahoma" panose="020B0604030504040204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45292" y="2759623"/>
            <a:ext cx="1673257" cy="190240"/>
          </a:xfrm>
          <a:prstGeom prst="rect">
            <a:avLst/>
          </a:prstGeom>
          <a:noFill/>
        </p:spPr>
        <p:txBody>
          <a:bodyPr wrap="square" lIns="36000" tIns="18000" rIns="36000" bIns="18000" rtlCol="0" anchor="ctr" anchorCtr="0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Pan75° tilt40° yaw20°</a:t>
            </a:r>
            <a:endParaRPr lang="ja-JP" altLang="en-US" sz="1000" dirty="0" smtClean="0">
              <a:solidFill>
                <a:srgbClr val="000000"/>
              </a:solidFill>
              <a:effectLst/>
              <a:cs typeface="Tahoma" panose="020B0604030504040204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098267" y="460101"/>
            <a:ext cx="219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Installation on </a:t>
            </a:r>
            <a:r>
              <a:rPr lang="en-US" altLang="ja-JP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bus</a:t>
            </a:r>
            <a:endParaRPr lang="en-US" altLang="ja-JP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5435510" y="936194"/>
            <a:ext cx="35217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8929228" y="936194"/>
            <a:ext cx="0" cy="1214552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 rot="16200000">
            <a:off x="8569147" y="1385774"/>
            <a:ext cx="527455" cy="190240"/>
          </a:xfrm>
          <a:prstGeom prst="rect">
            <a:avLst/>
          </a:prstGeom>
          <a:noFill/>
        </p:spPr>
        <p:txBody>
          <a:bodyPr wrap="square" lIns="36000" tIns="18000" rIns="36000" bIns="18000" rtlCol="0" anchor="ctr" anchorCtr="0">
            <a:spAutoFit/>
          </a:bodyPr>
          <a:lstStyle/>
          <a:p>
            <a:pPr algn="ctr"/>
            <a:r>
              <a:rPr lang="en-US" altLang="ja-JP" sz="1000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2.5m</a:t>
            </a:r>
            <a:endParaRPr lang="ja-JP" altLang="en-US" sz="1000" dirty="0" smtClean="0">
              <a:solidFill>
                <a:srgbClr val="000000"/>
              </a:solidFill>
              <a:effectLst/>
              <a:cs typeface="Tahoma" panose="020B0604030504040204" pitchFamily="34" charset="0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5385234" y="2138509"/>
            <a:ext cx="36588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下矢印 53"/>
          <p:cNvSpPr/>
          <p:nvPr/>
        </p:nvSpPr>
        <p:spPr>
          <a:xfrm rot="3184774">
            <a:off x="7562398" y="655926"/>
            <a:ext cx="248652" cy="2143987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" y="2922312"/>
            <a:ext cx="970448" cy="72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" y="3820073"/>
            <a:ext cx="901374" cy="10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直線コネクタ 60"/>
          <p:cNvCxnSpPr/>
          <p:nvPr/>
        </p:nvCxnSpPr>
        <p:spPr>
          <a:xfrm flipH="1" flipV="1">
            <a:off x="1442108" y="4134534"/>
            <a:ext cx="1048314" cy="1315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1416005" y="4302565"/>
            <a:ext cx="1494756" cy="734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 flipV="1">
            <a:off x="2492796" y="4266087"/>
            <a:ext cx="417965" cy="1099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 flipV="1">
            <a:off x="1824726" y="4200312"/>
            <a:ext cx="298457" cy="13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 rot="10800000">
            <a:off x="1701707" y="4394223"/>
            <a:ext cx="1144255" cy="197934"/>
          </a:xfrm>
          <a:prstGeom prst="rect">
            <a:avLst/>
          </a:prstGeom>
          <a:noFill/>
        </p:spPr>
        <p:txBody>
          <a:bodyPr wrap="square" lIns="36000" tIns="18000" rIns="36000" bIns="18000" rtlCol="0" anchor="ctr" anchorCtr="0">
            <a:spAutoFit/>
          </a:bodyPr>
          <a:lstStyle/>
          <a:p>
            <a:r>
              <a:rPr lang="en-US" altLang="ja-JP" sz="105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Front door of bus</a:t>
            </a:r>
          </a:p>
        </p:txBody>
      </p:sp>
      <p:cxnSp>
        <p:nvCxnSpPr>
          <p:cNvPr id="66" name="直線コネクタ 65"/>
          <p:cNvCxnSpPr/>
          <p:nvPr/>
        </p:nvCxnSpPr>
        <p:spPr>
          <a:xfrm flipH="1">
            <a:off x="7397163" y="4030969"/>
            <a:ext cx="92329" cy="10052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H="1">
            <a:off x="7316742" y="4030969"/>
            <a:ext cx="172750" cy="3083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7270109" y="4596004"/>
            <a:ext cx="173218" cy="13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H="1">
            <a:off x="7196369" y="4339312"/>
            <a:ext cx="120373" cy="6969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 rot="5805658">
            <a:off x="7049480" y="4338970"/>
            <a:ext cx="1144255" cy="197934"/>
          </a:xfrm>
          <a:prstGeom prst="rect">
            <a:avLst/>
          </a:prstGeom>
          <a:noFill/>
        </p:spPr>
        <p:txBody>
          <a:bodyPr wrap="square" lIns="36000" tIns="18000" rIns="36000" bIns="18000" rtlCol="0" anchor="ctr" anchorCtr="0">
            <a:spAutoFit/>
          </a:bodyPr>
          <a:lstStyle/>
          <a:p>
            <a:r>
              <a:rPr lang="en-US" altLang="ja-JP" sz="105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Front door of bus</a:t>
            </a:r>
          </a:p>
        </p:txBody>
      </p:sp>
      <p:sp>
        <p:nvSpPr>
          <p:cNvPr id="75" name="台形 74"/>
          <p:cNvSpPr/>
          <p:nvPr/>
        </p:nvSpPr>
        <p:spPr>
          <a:xfrm rot="6530335">
            <a:off x="1655379" y="2831556"/>
            <a:ext cx="1137616" cy="2027910"/>
          </a:xfrm>
          <a:prstGeom prst="trapezoid">
            <a:avLst>
              <a:gd name="adj" fmla="val 37585"/>
            </a:avLst>
          </a:prstGeom>
          <a:solidFill>
            <a:srgbClr val="C55B5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正方形/長方形 76"/>
          <p:cNvSpPr/>
          <p:nvPr/>
        </p:nvSpPr>
        <p:spPr>
          <a:xfrm rot="5400000">
            <a:off x="615231" y="3384367"/>
            <a:ext cx="1280278" cy="321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8" name="直線コネクタ 77"/>
          <p:cNvCxnSpPr/>
          <p:nvPr/>
        </p:nvCxnSpPr>
        <p:spPr>
          <a:xfrm flipH="1" flipV="1">
            <a:off x="1416006" y="4014630"/>
            <a:ext cx="1749888" cy="274824"/>
          </a:xfrm>
          <a:prstGeom prst="line">
            <a:avLst/>
          </a:prstGeom>
          <a:ln>
            <a:solidFill>
              <a:srgbClr val="00B0F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テキスト ボックス 169"/>
          <p:cNvSpPr txBox="1">
            <a:spLocks noChangeArrowheads="1"/>
          </p:cNvSpPr>
          <p:nvPr/>
        </p:nvSpPr>
        <p:spPr bwMode="auto">
          <a:xfrm rot="573613">
            <a:off x="1476736" y="3812102"/>
            <a:ext cx="18526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b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11m</a:t>
            </a:r>
            <a:r>
              <a:rPr lang="ja-JP" altLang="en-US" sz="100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  <a:ea typeface="HGP創英角ｺﾞｼｯｸUB" pitchFamily="50" charset="-128"/>
                <a:cs typeface="Tahoma" panose="020B0604030504040204" pitchFamily="34" charset="0"/>
              </a:rPr>
              <a:t>（</a:t>
            </a:r>
            <a:r>
              <a:rPr lang="en-US" altLang="ja-JP" sz="100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Until the bus </a:t>
            </a:r>
            <a:r>
              <a:rPr lang="en-US" altLang="ja-JP" sz="100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r>
              <a:rPr lang="ja-JP" altLang="en-US" sz="100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  <a:ea typeface="HGP創英角ｺﾞｼｯｸUB" pitchFamily="50" charset="-128"/>
                <a:cs typeface="Tahoma" panose="020B0604030504040204" pitchFamily="34" charset="0"/>
              </a:rPr>
              <a:t>）</a:t>
            </a:r>
            <a:endParaRPr lang="en-US" altLang="ja-JP" sz="1000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 rot="516697">
            <a:off x="1457993" y="3518099"/>
            <a:ext cx="1144255" cy="251795"/>
          </a:xfrm>
          <a:prstGeom prst="rect">
            <a:avLst/>
          </a:prstGeom>
          <a:noFill/>
        </p:spPr>
        <p:txBody>
          <a:bodyPr wrap="square" lIns="36000" tIns="18000" rIns="36000" bIns="18000" rtlCol="0" anchor="ctr" anchorCtr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FF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Road</a:t>
            </a:r>
            <a:endParaRPr lang="ja-JP" altLang="en-US" dirty="0" smtClean="0">
              <a:solidFill>
                <a:srgbClr val="FFFFFF"/>
              </a:solidFill>
              <a:effectLst/>
              <a:cs typeface="Tahoma" panose="020B0604030504040204" pitchFamily="34" charset="0"/>
            </a:endParaRPr>
          </a:p>
        </p:txBody>
      </p:sp>
      <p:sp>
        <p:nvSpPr>
          <p:cNvPr id="81" name="台形 80"/>
          <p:cNvSpPr/>
          <p:nvPr/>
        </p:nvSpPr>
        <p:spPr>
          <a:xfrm rot="1157904">
            <a:off x="6528589" y="3178558"/>
            <a:ext cx="997344" cy="1836218"/>
          </a:xfrm>
          <a:prstGeom prst="trapezoid">
            <a:avLst>
              <a:gd name="adj" fmla="val 37585"/>
            </a:avLst>
          </a:prstGeom>
          <a:solidFill>
            <a:srgbClr val="C55B5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2" name="直線コネクタ 81"/>
          <p:cNvCxnSpPr/>
          <p:nvPr/>
        </p:nvCxnSpPr>
        <p:spPr>
          <a:xfrm flipH="1">
            <a:off x="7056276" y="3219822"/>
            <a:ext cx="324037" cy="1800200"/>
          </a:xfrm>
          <a:prstGeom prst="line">
            <a:avLst/>
          </a:prstGeom>
          <a:ln>
            <a:solidFill>
              <a:srgbClr val="00B0F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テキスト ボックス 169"/>
          <p:cNvSpPr txBox="1">
            <a:spLocks noChangeArrowheads="1"/>
          </p:cNvSpPr>
          <p:nvPr/>
        </p:nvSpPr>
        <p:spPr bwMode="auto">
          <a:xfrm rot="16902244">
            <a:off x="6150077" y="3977115"/>
            <a:ext cx="17593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b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11m</a:t>
            </a:r>
            <a:r>
              <a:rPr lang="ja-JP" altLang="en-US" sz="100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  <a:ea typeface="HGP創英角ｺﾞｼｯｸUB" pitchFamily="50" charset="-128"/>
                <a:cs typeface="Tahoma" panose="020B0604030504040204" pitchFamily="34" charset="0"/>
              </a:rPr>
              <a:t>（</a:t>
            </a:r>
            <a:r>
              <a:rPr lang="en-US" altLang="ja-JP" sz="100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Until the bus </a:t>
            </a:r>
            <a:r>
              <a:rPr lang="en-US" altLang="ja-JP" sz="100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r>
              <a:rPr lang="ja-JP" altLang="en-US" sz="100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  <a:ea typeface="HGP創英角ｺﾞｼｯｸUB" pitchFamily="50" charset="-128"/>
                <a:cs typeface="Tahoma" panose="020B0604030504040204" pitchFamily="34" charset="0"/>
              </a:rPr>
              <a:t>）</a:t>
            </a:r>
            <a:endParaRPr lang="en-US" altLang="ja-JP" sz="1000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 rot="17223839">
            <a:off x="6197082" y="4221094"/>
            <a:ext cx="1144255" cy="251795"/>
          </a:xfrm>
          <a:prstGeom prst="rect">
            <a:avLst/>
          </a:prstGeom>
          <a:noFill/>
        </p:spPr>
        <p:txBody>
          <a:bodyPr wrap="square" lIns="36000" tIns="18000" rIns="36000" bIns="18000" rtlCol="0" anchor="ctr" anchorCtr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FF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Road</a:t>
            </a:r>
            <a:endParaRPr lang="ja-JP" altLang="en-US" dirty="0" smtClean="0">
              <a:solidFill>
                <a:srgbClr val="FFFFFF"/>
              </a:solidFill>
              <a:effectLst/>
              <a:cs typeface="Tahoma" panose="020B0604030504040204" pitchFamily="34" charset="0"/>
            </a:endParaRPr>
          </a:p>
        </p:txBody>
      </p:sp>
      <p:cxnSp>
        <p:nvCxnSpPr>
          <p:cNvPr id="85" name="直線コネクタ 84"/>
          <p:cNvCxnSpPr/>
          <p:nvPr/>
        </p:nvCxnSpPr>
        <p:spPr>
          <a:xfrm>
            <a:off x="1416005" y="3232352"/>
            <a:ext cx="2745261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1440051" y="4783947"/>
            <a:ext cx="2745261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5679008" y="3212466"/>
            <a:ext cx="2745261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5703054" y="4764061"/>
            <a:ext cx="2745261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1075783" y="292684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4:3</a:t>
            </a:r>
            <a:endParaRPr kumimoji="1" lang="ja-JP" altLang="en-US" sz="1200" dirty="0">
              <a:effectLst/>
              <a:cs typeface="Tahoma" panose="020B0604030504040204" pitchFamily="34" charset="0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989118" y="3347789"/>
            <a:ext cx="489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16:9</a:t>
            </a:r>
            <a:endParaRPr kumimoji="1" lang="ja-JP" altLang="en-US" sz="1200" dirty="0">
              <a:effectLst/>
              <a:cs typeface="Tahoma" panose="020B0604030504040204" pitchFamily="34" charset="0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291702" y="2906005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4:3</a:t>
            </a:r>
            <a:endParaRPr kumimoji="1" lang="ja-JP" altLang="en-US" sz="1200" dirty="0">
              <a:effectLst/>
              <a:cs typeface="Tahoma" panose="020B0604030504040204" pitchFamily="34" charset="0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205037" y="3326953"/>
            <a:ext cx="489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16:9</a:t>
            </a:r>
            <a:endParaRPr kumimoji="1" lang="ja-JP" altLang="en-US" sz="1200" dirty="0">
              <a:effectLst/>
              <a:cs typeface="Tahoma" panose="020B060403050404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9974" y="2625946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SBV111M</a:t>
            </a:r>
            <a:endParaRPr kumimoji="1" lang="ja-JP" altLang="en-US" dirty="0">
              <a:effectLst/>
              <a:cs typeface="Tahoma" panose="020B0604030504040204" pitchFamily="34" charset="0"/>
            </a:endParaRPr>
          </a:p>
        </p:txBody>
      </p:sp>
      <p:sp>
        <p:nvSpPr>
          <p:cNvPr id="73" name="テキスト ボックス 169"/>
          <p:cNvSpPr txBox="1">
            <a:spLocks noChangeArrowheads="1"/>
          </p:cNvSpPr>
          <p:nvPr/>
        </p:nvSpPr>
        <p:spPr bwMode="auto">
          <a:xfrm>
            <a:off x="7069951" y="944640"/>
            <a:ext cx="12557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11m(36ft)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9600" y="2463234"/>
            <a:ext cx="6257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Set to the required angle of view without changing the installation position of the camera</a:t>
            </a:r>
            <a:endParaRPr kumimoji="1" lang="ja-JP" altLang="en-US" sz="1200" dirty="0">
              <a:effectLst/>
              <a:cs typeface="Tahoma" panose="020B0604030504040204" pitchFamily="34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38126" y="516255"/>
            <a:ext cx="4903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800" dirty="0">
                <a:effectLst/>
                <a:latin typeface="Calibri" panose="020F0502020204030204" pitchFamily="34" charset="0"/>
              </a:rPr>
              <a:t>It covers backward 11m (36ft) from the front bus </a:t>
            </a:r>
            <a:r>
              <a:rPr lang="en-US" altLang="ja-JP" sz="1800" dirty="0" smtClean="0">
                <a:effectLst/>
                <a:latin typeface="Calibri" panose="020F0502020204030204" pitchFamily="34" charset="0"/>
              </a:rPr>
              <a:t>door </a:t>
            </a:r>
            <a:r>
              <a:rPr lang="en-US" altLang="ja-JP" sz="1800" dirty="0">
                <a:effectLst/>
                <a:latin typeface="Calibri" panose="020F0502020204030204" pitchFamily="34" charset="0"/>
              </a:rPr>
              <a:t>to eliminate the blind spot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1173101" y="1718499"/>
            <a:ext cx="4055251" cy="43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"/>
              </a:spcBef>
              <a:buFontTx/>
              <a:buNone/>
            </a:pPr>
            <a:r>
              <a:rPr lang="en-US" altLang="ja-JP" sz="1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SBV131M</a:t>
            </a:r>
            <a:r>
              <a:rPr lang="ja-JP" altLang="en-US" sz="1100" dirty="0">
                <a:effectLst/>
                <a:ea typeface="HGP創英角ｺﾞｼｯｸUB" pitchFamily="50" charset="-128"/>
                <a:cs typeface="Tahoma" panose="020B0604030504040204" pitchFamily="34" charset="0"/>
              </a:rPr>
              <a:t>　</a:t>
            </a:r>
            <a:r>
              <a:rPr lang="en-US" altLang="ja-JP" sz="1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[16:9] H: 109°V: 73°, [4:3] H: </a:t>
            </a:r>
            <a:r>
              <a:rPr lang="en-US" altLang="ja-JP" sz="11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97°  V:79</a:t>
            </a:r>
            <a:r>
              <a:rPr lang="en-US" altLang="ja-JP" sz="1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°</a:t>
            </a:r>
          </a:p>
          <a:p>
            <a:pPr algn="l" eaLnBrk="1" hangingPunct="1">
              <a:spcBef>
                <a:spcPct val="5000"/>
              </a:spcBef>
              <a:buNone/>
            </a:pPr>
            <a:r>
              <a:rPr lang="en-US" altLang="ja-JP" sz="11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SBV111M</a:t>
            </a:r>
            <a:r>
              <a:rPr lang="ja-JP" altLang="en-US" sz="1100" dirty="0">
                <a:effectLst/>
                <a:ea typeface="HGP創英角ｺﾞｼｯｸUB" pitchFamily="50" charset="-128"/>
                <a:cs typeface="Tahoma" panose="020B0604030504040204" pitchFamily="34" charset="0"/>
              </a:rPr>
              <a:t>　</a:t>
            </a:r>
            <a:r>
              <a:rPr lang="en-US" altLang="ja-JP" sz="1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[16:9] H: 104°V: </a:t>
            </a:r>
            <a:r>
              <a:rPr lang="en-US" altLang="ja-JP" sz="11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69</a:t>
            </a:r>
            <a:r>
              <a:rPr lang="en-US" altLang="ja-JP" sz="1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°, [4:3] H: </a:t>
            </a:r>
            <a:r>
              <a:rPr lang="en-US" altLang="ja-JP" sz="11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104°V</a:t>
            </a:r>
            <a:r>
              <a:rPr lang="en-US" altLang="ja-JP" sz="1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: 85°</a:t>
            </a:r>
          </a:p>
        </p:txBody>
      </p:sp>
      <p:sp>
        <p:nvSpPr>
          <p:cNvPr id="74" name="正方形/長方形 73"/>
          <p:cNvSpPr/>
          <p:nvPr/>
        </p:nvSpPr>
        <p:spPr bwMode="auto">
          <a:xfrm>
            <a:off x="1181727" y="1727370"/>
            <a:ext cx="3644376" cy="41113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Picture Quality at low light condition</a:t>
            </a:r>
            <a:endParaRPr kumimoji="1" lang="ja-JP" altLang="en-US" dirty="0"/>
          </a:p>
        </p:txBody>
      </p:sp>
      <p:pic>
        <p:nvPicPr>
          <p:cNvPr id="72" name="Picture 2" descr="C:\test\150709_屋外撮影＿110\1 ga\VBR5_HLCON_ADSCON_NRhigh\Resize\4_pana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70" y="1769680"/>
            <a:ext cx="4633607" cy="260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テキスト ボックス 73"/>
          <p:cNvSpPr txBox="1"/>
          <p:nvPr/>
        </p:nvSpPr>
        <p:spPr>
          <a:xfrm>
            <a:off x="146225" y="784587"/>
            <a:ext cx="325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HLC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ja-JP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OFF</a:t>
            </a:r>
            <a:r>
              <a:rPr kumimoji="1" lang="ja-JP" altLang="en-US" dirty="0" smtClean="0">
                <a:effectLst/>
                <a:cs typeface="Tahoma" panose="020B0604030504040204" pitchFamily="34" charset="0"/>
              </a:rPr>
              <a:t>　</a:t>
            </a:r>
            <a:r>
              <a:rPr lang="ja-JP" altLang="en-US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ja-JP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ABS:OFF</a:t>
            </a:r>
            <a:endParaRPr lang="ja-JP" altLang="en-US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365370" y="1396669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HLC</a:t>
            </a:r>
            <a:r>
              <a:rPr lang="en-US" altLang="ja-JP" dirty="0" smtClean="0">
                <a:solidFill>
                  <a:srgbClr val="FF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1" lang="en-US" altLang="ja-JP" dirty="0" smtClean="0">
                <a:solidFill>
                  <a:srgbClr val="FF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ON,</a:t>
            </a:r>
            <a:r>
              <a:rPr kumimoji="1" lang="ja-JP" altLang="en-US" dirty="0" smtClean="0">
                <a:solidFill>
                  <a:srgbClr val="FF0000"/>
                </a:solidFill>
                <a:effectLst/>
                <a:cs typeface="Tahoma" panose="020B0604030504040204" pitchFamily="34" charset="0"/>
              </a:rPr>
              <a:t>　</a:t>
            </a:r>
            <a:r>
              <a:rPr kumimoji="1" lang="en-US" altLang="ja-JP" dirty="0" smtClean="0">
                <a:solidFill>
                  <a:srgbClr val="FF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ABS: ON</a:t>
            </a:r>
            <a:endParaRPr kumimoji="1" lang="ja-JP" altLang="en-US" dirty="0">
              <a:solidFill>
                <a:srgbClr val="FF0000"/>
              </a:solidFill>
              <a:effectLst/>
              <a:cs typeface="Tahoma" panose="020B0604030504040204" pitchFamily="34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98155" y="2974218"/>
            <a:ext cx="312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HLC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1" lang="en-US" altLang="ja-JP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kumimoji="1" lang="ja-JP" altLang="en-US" dirty="0" smtClean="0">
                <a:effectLst/>
                <a:cs typeface="Tahoma" panose="020B0604030504040204" pitchFamily="34" charset="0"/>
              </a:rPr>
              <a:t>　</a:t>
            </a:r>
            <a:r>
              <a:rPr lang="ja-JP" altLang="en-US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ABS:OFF</a:t>
            </a:r>
            <a:endParaRPr kumimoji="1" lang="ja-JP" altLang="en-US" dirty="0">
              <a:effectLst/>
              <a:cs typeface="Tahoma" panose="020B0604030504040204" pitchFamily="34" charset="0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269181" y="2676489"/>
            <a:ext cx="2957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solidFill>
                  <a:srgbClr val="0000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Bright parts are </a:t>
            </a:r>
            <a:r>
              <a:rPr lang="en-US" altLang="ja-JP" sz="1200" dirty="0" smtClean="0">
                <a:solidFill>
                  <a:srgbClr val="0000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saturated.</a:t>
            </a:r>
            <a:endParaRPr kumimoji="1" lang="ja-JP" altLang="en-US" dirty="0">
              <a:solidFill>
                <a:srgbClr val="0000FF"/>
              </a:solidFill>
              <a:effectLst/>
              <a:cs typeface="Tahoma" panose="020B0604030504040204" pitchFamily="34" charset="0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-133" y="4844627"/>
            <a:ext cx="3709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solidFill>
                  <a:srgbClr val="0000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Not saturated, but whole image is too dark.</a:t>
            </a:r>
            <a:endParaRPr kumimoji="1" lang="ja-JP" altLang="en-US" dirty="0">
              <a:solidFill>
                <a:srgbClr val="0000FF"/>
              </a:solidFill>
              <a:effectLst/>
              <a:cs typeface="Tahoma" panose="020B060403050404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37551" y="1070132"/>
            <a:ext cx="3032547" cy="1647189"/>
            <a:chOff x="237551" y="1070132"/>
            <a:chExt cx="3291840" cy="1851660"/>
          </a:xfrm>
        </p:grpSpPr>
        <p:pic>
          <p:nvPicPr>
            <p:cNvPr id="89" name="Picture 2" descr="C:\test\150709_屋外撮影＿110\1 ga\VBR5_HLCOFF_NRhigh\Resize\5_pana_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51" y="1070132"/>
              <a:ext cx="3291840" cy="1851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正方形/長方形 89"/>
            <p:cNvSpPr/>
            <p:nvPr/>
          </p:nvSpPr>
          <p:spPr>
            <a:xfrm>
              <a:off x="984587" y="2436411"/>
              <a:ext cx="628690" cy="38328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2759725" y="1481228"/>
              <a:ext cx="502162" cy="38328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37551" y="3272520"/>
            <a:ext cx="3032547" cy="1616045"/>
            <a:chOff x="237551" y="3427788"/>
            <a:chExt cx="3291840" cy="1851660"/>
          </a:xfrm>
        </p:grpSpPr>
        <p:pic>
          <p:nvPicPr>
            <p:cNvPr id="71" name="Picture 2" descr="C:\test\150709_屋外撮影＿110\1 ga\VBR5_HLCON_ADSCON_NRhigh\Resize\1_pana_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51" y="3427788"/>
              <a:ext cx="3291840" cy="1851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正方形/長方形 99"/>
            <p:cNvSpPr/>
            <p:nvPr/>
          </p:nvSpPr>
          <p:spPr>
            <a:xfrm>
              <a:off x="3010806" y="4683968"/>
              <a:ext cx="518585" cy="42968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1831018" y="3584757"/>
              <a:ext cx="1698373" cy="30540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435691" y="5043833"/>
              <a:ext cx="984402" cy="21484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-553316" y="5121626"/>
            <a:ext cx="9144000" cy="40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72000" rIns="72000" anchor="ctr"/>
          <a:lstStyle/>
          <a:p>
            <a:pPr algn="ctr"/>
            <a:endParaRPr lang="en-US" altLang="ja-JP" sz="1600" dirty="0" smtClean="0">
              <a:solidFill>
                <a:srgbClr val="000000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364131" y="4370986"/>
            <a:ext cx="450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While suppressing saturation of point light source, you can see bright and clear images.</a:t>
            </a:r>
            <a:endParaRPr kumimoji="1" lang="ja-JP" altLang="en-US" dirty="0">
              <a:solidFill>
                <a:srgbClr val="FF0000"/>
              </a:solidFill>
              <a:effectLst/>
              <a:cs typeface="Tahoma" panose="020B0604030504040204" pitchFamily="34" charset="0"/>
            </a:endParaRPr>
          </a:p>
        </p:txBody>
      </p:sp>
      <p:sp>
        <p:nvSpPr>
          <p:cNvPr id="105" name="右矢印 104"/>
          <p:cNvSpPr/>
          <p:nvPr/>
        </p:nvSpPr>
        <p:spPr>
          <a:xfrm>
            <a:off x="3611503" y="2828258"/>
            <a:ext cx="489204" cy="4182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5987008" y="3269568"/>
            <a:ext cx="426149" cy="36236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7066165" y="3316269"/>
            <a:ext cx="426149" cy="36236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8182392" y="3112166"/>
            <a:ext cx="816585" cy="115188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4365370" y="3224198"/>
            <a:ext cx="816585" cy="115188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-46533" y="481751"/>
            <a:ext cx="9406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6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Using </a:t>
            </a:r>
            <a:r>
              <a:rPr lang="en-US" altLang="ja-JP" sz="16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HLC + ABS function to suppress the saturation of the car headlights, and correct the dark part.</a:t>
            </a:r>
          </a:p>
        </p:txBody>
      </p:sp>
    </p:spTree>
    <p:extLst>
      <p:ext uri="{BB962C8B-B14F-4D97-AF65-F5344CB8AC3E}">
        <p14:creationId xmlns:p14="http://schemas.microsoft.com/office/powerpoint/2010/main" val="16846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Installation</a:t>
            </a:r>
            <a:endParaRPr kumimoji="1" lang="ja-JP" altLang="en-US" dirty="0"/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28" y="1121903"/>
            <a:ext cx="2631554" cy="16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5" y="966248"/>
            <a:ext cx="1668050" cy="153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55" y="1003058"/>
            <a:ext cx="2232578" cy="15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右矢印 25"/>
          <p:cNvSpPr/>
          <p:nvPr/>
        </p:nvSpPr>
        <p:spPr>
          <a:xfrm>
            <a:off x="2570563" y="1754798"/>
            <a:ext cx="504056" cy="249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3" y="3230691"/>
            <a:ext cx="1764784" cy="142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55" y="3118018"/>
            <a:ext cx="2693834" cy="165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直線矢印コネクタ 28"/>
          <p:cNvCxnSpPr/>
          <p:nvPr/>
        </p:nvCxnSpPr>
        <p:spPr>
          <a:xfrm flipH="1">
            <a:off x="6125396" y="2503015"/>
            <a:ext cx="323099" cy="2916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4247026" y="3940048"/>
            <a:ext cx="219018" cy="183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右矢印 30"/>
          <p:cNvSpPr/>
          <p:nvPr/>
        </p:nvSpPr>
        <p:spPr>
          <a:xfrm>
            <a:off x="6034917" y="3582980"/>
            <a:ext cx="504056" cy="249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5578672" y="1607858"/>
            <a:ext cx="504056" cy="249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63" y="3026537"/>
            <a:ext cx="2010904" cy="161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右矢印 33"/>
          <p:cNvSpPr/>
          <p:nvPr/>
        </p:nvSpPr>
        <p:spPr>
          <a:xfrm>
            <a:off x="2988622" y="3690967"/>
            <a:ext cx="504056" cy="249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8366" y="2551442"/>
            <a:ext cx="206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Attached to the vehicle</a:t>
            </a:r>
            <a:endParaRPr kumimoji="1" lang="ja-JP" altLang="en-US" sz="1400" b="1" dirty="0">
              <a:effectLst/>
              <a:cs typeface="Tahoma" panose="020B060403050404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52422" y="2512255"/>
            <a:ext cx="2395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Removal of the </a:t>
            </a:r>
            <a:r>
              <a:rPr lang="en-US" altLang="ja-JP" sz="14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paint guard</a:t>
            </a:r>
            <a:endParaRPr kumimoji="1" lang="ja-JP" altLang="en-US" sz="1400" b="1" dirty="0">
              <a:effectLst/>
              <a:cs typeface="Tahoma" panose="020B060403050404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047456" y="2573160"/>
            <a:ext cx="1915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Removal of the Dome</a:t>
            </a:r>
            <a:endParaRPr lang="ja-JP" altLang="en-US" sz="1400" b="1" dirty="0">
              <a:effectLst/>
              <a:cs typeface="Tahoma" panose="020B0604030504040204" pitchFamily="34" charset="0"/>
            </a:endParaRPr>
          </a:p>
        </p:txBody>
      </p:sp>
      <p:sp>
        <p:nvSpPr>
          <p:cNvPr id="38" name="右矢印 37"/>
          <p:cNvSpPr/>
          <p:nvPr/>
        </p:nvSpPr>
        <p:spPr>
          <a:xfrm>
            <a:off x="415777" y="3778716"/>
            <a:ext cx="504056" cy="249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04497" y="4658057"/>
            <a:ext cx="1940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Adjustment of PTY</a:t>
            </a:r>
            <a:endParaRPr kumimoji="1" lang="ja-JP" altLang="en-US" sz="1400" dirty="0">
              <a:effectLst/>
              <a:cs typeface="Tahoma" panose="020B0604030504040204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977003" y="4690719"/>
            <a:ext cx="2066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Attaching </a:t>
            </a:r>
            <a:r>
              <a:rPr lang="en-US" altLang="ja-JP" sz="14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of the Dome</a:t>
            </a:r>
            <a:endParaRPr lang="ja-JP" altLang="en-US" sz="1400" b="1" dirty="0">
              <a:effectLst/>
              <a:cs typeface="Tahoma" panose="020B0604030504040204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803509" y="4653927"/>
            <a:ext cx="2098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Attaching </a:t>
            </a:r>
            <a:r>
              <a:rPr lang="en-US" altLang="ja-JP" sz="14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of the </a:t>
            </a:r>
            <a:r>
              <a:rPr lang="en-US" altLang="ja-JP" sz="14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Guard</a:t>
            </a:r>
            <a:endParaRPr lang="ja-JP" altLang="en-US" sz="1400" b="1" dirty="0">
              <a:effectLst/>
              <a:cs typeface="Tahoma" panose="020B0604030504040204" pitchFamily="34" charset="0"/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>
            <a:off x="2182483" y="1490332"/>
            <a:ext cx="0" cy="11752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1868146" y="1228664"/>
            <a:ext cx="0" cy="11752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775742" y="1485834"/>
            <a:ext cx="0" cy="59972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endCxn id="23" idx="2"/>
          </p:cNvCxnSpPr>
          <p:nvPr/>
        </p:nvCxnSpPr>
        <p:spPr>
          <a:xfrm flipH="1">
            <a:off x="1501830" y="1810931"/>
            <a:ext cx="40257" cy="6920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>
            <a:off x="3452422" y="1929153"/>
            <a:ext cx="205178" cy="15640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>
            <a:off x="4015267" y="2257709"/>
            <a:ext cx="205178" cy="15640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>
            <a:off x="6538973" y="2000571"/>
            <a:ext cx="205178" cy="156402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6147622" y="2375819"/>
            <a:ext cx="205178" cy="156402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V="1">
            <a:off x="4077648" y="3582980"/>
            <a:ext cx="434464" cy="382406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V="1">
            <a:off x="4289730" y="4078888"/>
            <a:ext cx="137607" cy="113502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V="1">
            <a:off x="4359591" y="4192390"/>
            <a:ext cx="435381" cy="349247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V="1">
            <a:off x="6906924" y="3576725"/>
            <a:ext cx="363707" cy="299995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V="1">
            <a:off x="7363724" y="3876720"/>
            <a:ext cx="503567" cy="457713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04829" y="543169"/>
            <a:ext cx="2717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Easy installation of six steps</a:t>
            </a:r>
            <a:endParaRPr kumimoji="1" lang="ja-JP" altLang="en-US" sz="1600" dirty="0">
              <a:effectLst/>
              <a:cs typeface="Tahoma" panose="020B060403050404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6503957" y="3026537"/>
            <a:ext cx="184731" cy="30777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ff3bc49f048c1ff29fe4310f4d0872742769a4"/>
</p:tagLst>
</file>

<file path=ppt/theme/theme1.xml><?xml version="1.0" encoding="utf-8"?>
<a:theme xmlns:a="http://schemas.openxmlformats.org/drawingml/2006/main" name="デザインの設定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Public テンプレート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blic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nal onl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>
            <a:alpha val="36078"/>
          </a:srgbClr>
        </a:solidFill>
        <a:ln>
          <a:solidFill>
            <a:srgbClr val="0000FF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ntative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ublic テンプレート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reliminary テンプレート">
  <a:themeElements>
    <a:clrScheme name="Preliminary テンプレー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liminary テンプレート">
      <a:majorFont>
        <a:latin typeface="Arial Unicode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liminary テンプレー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/>
        </a:defPPr>
      </a:lstStyle>
    </a:txDef>
  </a:objectDefaults>
  <a:extraClrSchemeLst/>
</a:theme>
</file>

<file path=ppt/theme/theme9.xml><?xml version="1.0" encoding="utf-8"?>
<a:theme xmlns:a="http://schemas.openxmlformats.org/drawingml/2006/main" name="3_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1403</Words>
  <Application>Microsoft Office PowerPoint</Application>
  <PresentationFormat>画面に合わせる (16:9)</PresentationFormat>
  <Paragraphs>235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11</vt:i4>
      </vt:variant>
    </vt:vector>
  </HeadingPairs>
  <TitlesOfParts>
    <vt:vector size="31" baseType="lpstr">
      <vt:lpstr>Arial Unicode MS</vt:lpstr>
      <vt:lpstr>HGPｺﾞｼｯｸE</vt:lpstr>
      <vt:lpstr>HGP創英角ｺﾞｼｯｸUB</vt:lpstr>
      <vt:lpstr>Lucida Grande</vt:lpstr>
      <vt:lpstr>ＭＳ Ｐゴシック</vt:lpstr>
      <vt:lpstr>ＭＳ Ｐ明朝</vt:lpstr>
      <vt:lpstr>Arial</vt:lpstr>
      <vt:lpstr>Calibri</vt:lpstr>
      <vt:lpstr>Tahoma</vt:lpstr>
      <vt:lpstr>Wingdings</vt:lpstr>
      <vt:lpstr>デザインの設定</vt:lpstr>
      <vt:lpstr>Public テンプレート</vt:lpstr>
      <vt:lpstr>Internal only テンプレート</vt:lpstr>
      <vt:lpstr>Preliminary テンプレート</vt:lpstr>
      <vt:lpstr>Tentative テンプレート</vt:lpstr>
      <vt:lpstr>1_Public テンプレート</vt:lpstr>
      <vt:lpstr>1_Preliminary テンプレート</vt:lpstr>
      <vt:lpstr>2_Preliminary テンプレート</vt:lpstr>
      <vt:lpstr>3_Preliminary テンプレート</vt:lpstr>
      <vt:lpstr>2_Public テンプレート</vt:lpstr>
      <vt:lpstr>PowerPoint プレゼンテーション</vt:lpstr>
      <vt:lpstr>Full HD / HD Rugged Mobile Network Camera</vt:lpstr>
      <vt:lpstr>Applications</vt:lpstr>
      <vt:lpstr>Tough body　(Compatible with Railway applications )</vt:lpstr>
      <vt:lpstr>Tough body　(Scratch Resistant Dome)</vt:lpstr>
      <vt:lpstr>Wide angle (Back installation)</vt:lpstr>
      <vt:lpstr>Wide angle (Side installation) </vt:lpstr>
      <vt:lpstr>High Picture Quality at low light condition</vt:lpstr>
      <vt:lpstr>Easy Installation</vt:lpstr>
      <vt:lpstr>Easy Installation (View Angle Adjustment)</vt:lpstr>
      <vt:lpstr>Specifications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2014-02-09T23:21:35Z</dcterms:created>
  <dcterms:modified xsi:type="dcterms:W3CDTF">2019-10-04T03:10:07Z</dcterms:modified>
</cp:coreProperties>
</file>