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4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5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6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7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1" r:id="rId1"/>
    <p:sldMasterId id="2147483650" r:id="rId2"/>
    <p:sldMasterId id="2147483652" r:id="rId3"/>
    <p:sldMasterId id="2147483687" r:id="rId4"/>
    <p:sldMasterId id="2147483699" r:id="rId5"/>
    <p:sldMasterId id="2147483975" r:id="rId6"/>
    <p:sldMasterId id="2147484125" r:id="rId7"/>
    <p:sldMasterId id="2147484150" r:id="rId8"/>
    <p:sldMasterId id="2147484153" r:id="rId9"/>
  </p:sldMasterIdLst>
  <p:notesMasterIdLst>
    <p:notesMasterId r:id="rId19"/>
  </p:notesMasterIdLst>
  <p:handoutMasterIdLst>
    <p:handoutMasterId r:id="rId20"/>
  </p:handoutMasterIdLst>
  <p:sldIdLst>
    <p:sldId id="900" r:id="rId10"/>
    <p:sldId id="1256" r:id="rId11"/>
    <p:sldId id="1266" r:id="rId12"/>
    <p:sldId id="1274" r:id="rId13"/>
    <p:sldId id="1265" r:id="rId14"/>
    <p:sldId id="1275" r:id="rId15"/>
    <p:sldId id="1259" r:id="rId16"/>
    <p:sldId id="1257" r:id="rId17"/>
    <p:sldId id="1268" r:id="rId18"/>
  </p:sldIdLst>
  <p:sldSz cx="9144000" cy="5143500" type="screen16x9"/>
  <p:notesSz cx="6807200" cy="9939338"/>
  <p:custDataLst>
    <p:tags r:id="rId21"/>
  </p:custDataLst>
  <p:defaultTextStyle>
    <a:defPPr>
      <a:defRPr lang="ja-JP"/>
    </a:defPPr>
    <a:lvl1pPr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5pPr>
    <a:lvl6pPr marL="22860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6pPr>
    <a:lvl7pPr marL="27432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7pPr>
    <a:lvl8pPr marL="32004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8pPr>
    <a:lvl9pPr marL="3657600" algn="l" defTabSz="914400" rtl="0" eaLnBrk="1" latinLnBrk="0" hangingPunct="1">
      <a:defRPr kumimoji="1" sz="14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HGPｺﾞｼｯｸE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FFFF"/>
    <a:srgbClr val="0000FF"/>
    <a:srgbClr val="FF0066"/>
    <a:srgbClr val="FF9900"/>
    <a:srgbClr val="008000"/>
    <a:srgbClr val="FF9933"/>
    <a:srgbClr val="DFDFF5"/>
    <a:srgbClr val="FFE4A0"/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799" autoAdjust="0"/>
    <p:restoredTop sz="83733" autoAdjust="0"/>
  </p:normalViewPr>
  <p:slideViewPr>
    <p:cSldViewPr snapToGrid="0" snapToObjects="1">
      <p:cViewPr>
        <p:scale>
          <a:sx n="100" d="100"/>
          <a:sy n="100" d="100"/>
        </p:scale>
        <p:origin x="-1494" y="-360"/>
      </p:cViewPr>
      <p:guideLst>
        <p:guide orient="horz" pos="685"/>
        <p:guide orient="horz" pos="1769"/>
        <p:guide orient="horz" pos="2486"/>
        <p:guide orient="horz" pos="2249"/>
        <p:guide pos="1406"/>
        <p:guide pos="3315"/>
        <p:guide pos="1695"/>
        <p:guide pos="90"/>
        <p:guide pos="5692"/>
        <p:guide pos="4468"/>
        <p:guide pos="2815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 snapToObjects="1">
      <p:cViewPr varScale="1">
        <p:scale>
          <a:sx n="76" d="100"/>
          <a:sy n="76" d="100"/>
        </p:scale>
        <p:origin x="-3288" y="-108"/>
      </p:cViewPr>
      <p:guideLst>
        <p:guide orient="horz" pos="3130"/>
        <p:guide pos="2144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viewProps" Target="viewProps.xml"/><Relationship Id="rId10" Type="http://schemas.openxmlformats.org/officeDocument/2006/relationships/slide" Target="slides/slide1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l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98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 defTabSz="913792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1CE3482-4769-4D04-80A4-5321F99B6E82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248460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6146" y="1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880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0488" y="744538"/>
            <a:ext cx="6629400" cy="37290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960" y="4720685"/>
            <a:ext cx="5447280" cy="4474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41369"/>
            <a:ext cx="2949533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l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6146" y="9441369"/>
            <a:ext cx="2949532" cy="49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78" tIns="46089" rIns="92178" bIns="46089" numCol="1" anchor="b" anchorCtr="0" compatLnSpc="1">
            <a:prstTxWarp prst="textNoShape">
              <a:avLst/>
            </a:prstTxWarp>
          </a:bodyPr>
          <a:lstStyle>
            <a:lvl1pPr algn="r" defTabSz="922991">
              <a:defRPr sz="1200"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8E3200A-AD79-4BB1-BAB0-2A7AA18CB5FF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5419381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6125"/>
            <a:ext cx="6621462" cy="3725863"/>
          </a:xfrm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481" y="4720684"/>
            <a:ext cx="5444239" cy="4472471"/>
          </a:xfrm>
          <a:noFill/>
        </p:spPr>
        <p:txBody>
          <a:bodyPr/>
          <a:lstStyle/>
          <a:p>
            <a:pPr eaLnBrk="1" hangingPunct="1"/>
            <a:endParaRPr lang="ja-JP" altLang="ja-JP" dirty="0" smtClean="0">
              <a:latin typeface="Arial" pitchFamily="34" charset="0"/>
              <a:ea typeface="ＭＳ Ｐ明朝" pitchFamily="18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2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3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4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5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6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7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8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92075" y="746125"/>
            <a:ext cx="6623050" cy="3725863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As first</a:t>
            </a:r>
            <a:r>
              <a:rPr kumimoji="1" lang="en-US" altLang="ja-JP" baseline="0" dirty="0" smtClean="0"/>
              <a:t> introduction of 4K cameras, we will launch 2 new 360 degree cameras; </a:t>
            </a:r>
          </a:p>
          <a:p>
            <a:r>
              <a:rPr kumimoji="1" lang="en-US" altLang="ja-JP" baseline="0" dirty="0" smtClean="0"/>
              <a:t>One is WV-SFV481, outdoor vandal model, and the other is SFN480, indoor dome model.</a:t>
            </a:r>
          </a:p>
          <a:p>
            <a:r>
              <a:rPr kumimoji="1" lang="en-US" altLang="ja-JP" baseline="0" dirty="0" smtClean="0"/>
              <a:t>The 3 major points are </a:t>
            </a:r>
          </a:p>
          <a:p>
            <a:pPr marL="229182" indent="-229182">
              <a:buAutoNum type="arabicParenR"/>
            </a:pPr>
            <a:r>
              <a:rPr lang="en-US" altLang="ja-JP" dirty="0" smtClean="0">
                <a:solidFill>
                  <a:prstClr val="black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Resolution 9M pixel as 360 degree camera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High Sensitivity</a:t>
            </a:r>
          </a:p>
          <a:p>
            <a:pPr marL="229182" indent="-229182" defTabSz="916729">
              <a:buFontTx/>
              <a:buAutoNum type="arabicParenR"/>
              <a:defRPr/>
            </a:pPr>
            <a:r>
              <a:rPr lang="en-US" altLang="ja-JP" dirty="0" smtClean="0">
                <a:solidFill>
                  <a:srgbClr val="000000"/>
                </a:solidFill>
                <a:latin typeface="Calibri" pitchFamily="34" charset="0"/>
                <a:ea typeface="HGP創英角ｺﾞｼｯｸUB" pitchFamily="50" charset="-128"/>
                <a:cs typeface="Calibri" pitchFamily="34" charset="0"/>
              </a:rPr>
              <a:t>ULTRA Intelligent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49B83B-CE60-4CAF-804C-DE81A2F665A9}" type="slidenum">
              <a:rPr lang="en-US" altLang="ja-JP" smtClean="0"/>
              <a:pPr>
                <a:defRPr/>
              </a:pPr>
              <a:t>9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50251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D5E8FB-F6DD-408D-84E9-2151B9C564C6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001428-9BCF-43C9-A814-6A86E2F5B626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322669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2E7D9E-8C7E-4C02-94F0-0B592071910B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56AA4-56DA-44B3-834B-E8A731C134A3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40800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/>
              <a:pPr>
                <a:defRPr/>
              </a:pPr>
              <a:t>2015/5/15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217978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45E7-AD0C-48C7-B019-6DE6FF244166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58930-8733-4ECC-BD57-3CC524C84371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3366438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7C9737-4E08-42A5-8B39-18C5A21FD568}" type="slidenum">
              <a:rPr lang="en-US" altLang="ja-JP"/>
              <a:pPr/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7684651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33827-611E-4382-9B22-00BF6F075EFD}" type="datetime1">
              <a:rPr lang="ja-JP" altLang="en-US"/>
              <a:pPr>
                <a:defRPr/>
              </a:pPr>
              <a:t>2015/5/15</a:t>
            </a:fld>
            <a:endParaRPr lang="ja-JP" alt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A6E0E7E4-FBC2-48A7-8C75-787729950075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60849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FB8FD4-4881-45B5-9190-D6111515022E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778B4B-FCD3-4371-AD1C-B96D6301AD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369439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44E91-BA8C-4BE1-9730-03DA12698237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7449B-E958-4658-9AED-EEC6718A438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41559426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1613603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6643974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D62B5-C0F0-4FCE-8349-A4FA765E5BA2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ACBA6-2DF6-4C24-AF02-3467EE86D7C8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5089515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2014B7-4EC4-4A94-AA11-23850B70F4A4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1CE11-114C-4B8C-9023-6A015C7C2B52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081429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-28575" y="-16669"/>
            <a:ext cx="9172575" cy="48220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68B9D5-D533-4525-88E2-CA2890D52149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E6CC3-EA85-4A29-AB2C-5809345DB4ED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7249438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F9798A-B966-4802-94D2-314925D662FC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65376-C44D-4045-9A3E-4C5FED503EFE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242001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1AF9803-251A-4C43-9EF2-79886AE9C037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11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00158-8151-4CA2-B3CF-B8710B436402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7091A5-C822-44B8-A334-37AA90B5F30D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901184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87A1F58-BF62-42BD-B4CA-E32D4D90C29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6711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DD93600-4B77-4D82-B1D5-050DAA6F59F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3299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4D8AD77-56F7-41F0-9D28-DDA6E14C7A0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6424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89F84FE-0F88-4438-AC53-B909505957A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5888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DF62D72-26DD-420C-8AE2-F63D65584D2B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30408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EF0EECA-EC9B-4647-80E2-0238EECD41B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4137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009C84F4-C019-44DE-A966-F901274A05C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5847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 dirty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A5ABC5B-9636-4AC7-959C-9DF11B5B7C29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33279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1DD92BE-98DC-4ED0-9EF6-85419A1D692A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3014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858000" y="-17860"/>
            <a:ext cx="2286000" cy="4612482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0" y="-17860"/>
            <a:ext cx="6705600" cy="4612482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811367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A7C74-288D-4CAF-B6D6-60FFFC84E6C3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1275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213E5-07A1-443D-8925-0604CB15F5DF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FF1FB9-1CC9-44DE-BCBE-626A8E5BDC6F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560398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C7471-95B4-49DE-BEB4-B56CC2101B68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B834E73F-924D-4C76-BABF-5FFF83B69AD8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5394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2015/5/15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2015/5/15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8231858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>
            <a:spLocks noGrp="1"/>
          </p:cNvSpPr>
          <p:nvPr>
            <p:ph type="title"/>
          </p:nvPr>
        </p:nvSpPr>
        <p:spPr>
          <a:xfrm>
            <a:off x="0" y="-21431"/>
            <a:ext cx="9144000" cy="486966"/>
          </a:xfrm>
        </p:spPr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B77648-CA04-443F-9A87-F004DD2F6CE3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58341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6EFA248E-F280-4C6E-AA5A-A7441C4DD632}" type="slidenum">
              <a:rPr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2845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E9AFBF-E598-4AD7-9EE9-7EE661AFA850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23078A-2DFB-4C67-89A5-FA6574DC227F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116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2015/5/15</a:t>
            </a:fld>
            <a:endParaRPr kumimoji="1" lang="ja-JP" altLang="en-US" dirty="0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9326826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C1CD8-989F-4DE5-A4CC-A3F1B624D2D4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962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ernal Us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D8CD4-BB20-4DB8-B3A4-4B3F25203C51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153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マスター タイトルの書式設定</a:t>
            </a:r>
            <a:endParaRPr lang="ja-JP" altLang="en-US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B3BE0D-1EB3-42FF-BBCD-D16F0A2DE948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130176" y="30957"/>
            <a:ext cx="479425" cy="38048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pPr>
              <a:defRPr/>
            </a:pPr>
            <a:fld id="{9FDDF73D-91B0-40ED-9FFD-CE6394BBE504}" type="slidenum">
              <a:rPr/>
              <a:pPr>
                <a:defRPr/>
              </a:pPr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70113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theme" Target="../theme/theme6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theme" Target="../theme/theme8.xml"/><Relationship Id="rId5" Type="http://schemas.openxmlformats.org/officeDocument/2006/relationships/slideLayout" Target="../slideLayouts/slideLayout45.xml"/><Relationship Id="rId4" Type="http://schemas.openxmlformats.org/officeDocument/2006/relationships/slideLayout" Target="../slideLayouts/slideLayout44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86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6EB51AE2-1589-43A9-9B64-B5C800DE55DD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1586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586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4161C5E-A302-4C5E-AA37-A892001F1F60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9" r:id="rId1"/>
    <p:sldLayoutId id="2147484100" r:id="rId2"/>
    <p:sldLayoutId id="2147484101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2053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0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78E796B3-76FF-4DD6-91DC-98493EE5EB54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9D7836EC-8D3A-4E9E-9F5C-95376367DEAB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72" r:id="rId2"/>
    <p:sldLayoutId id="2147484173" r:id="rId3"/>
    <p:sldLayoutId id="2147484174" r:id="rId4"/>
    <p:sldLayoutId id="2147484175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sz="3200" dirty="0">
              <a:latin typeface="Arial Unicode MS" pitchFamily="50" charset="-128"/>
              <a:ea typeface="Arial Unicode MS" pitchFamily="50" charset="-128"/>
              <a:cs typeface="Arial Unicode MS" pitchFamily="50" charset="-128"/>
            </a:endParaRPr>
          </a:p>
        </p:txBody>
      </p:sp>
      <p:pic>
        <p:nvPicPr>
          <p:cNvPr id="3077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1431"/>
            <a:ext cx="9144000" cy="486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30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63533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A14B482-BBEF-4993-9F37-276F28C68DCD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163533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63533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30957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49C2A07-3156-47DB-91E6-A102146C3EC7}" type="slidenum">
              <a:rPr/>
              <a:pPr>
                <a:defRPr/>
              </a:pPr>
              <a:t>‹#›</a:t>
            </a:fld>
            <a:endParaRPr dirty="0"/>
          </a:p>
        </p:txBody>
      </p:sp>
      <p:sp>
        <p:nvSpPr>
          <p:cNvPr id="9" name="AutoShape 13"/>
          <p:cNvSpPr>
            <a:spLocks noChangeArrowheads="1"/>
          </p:cNvSpPr>
          <p:nvPr userDrawn="1"/>
        </p:nvSpPr>
        <p:spPr bwMode="auto">
          <a:xfrm>
            <a:off x="6135330" y="4893469"/>
            <a:ext cx="2940409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 smtClean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 smtClean="0">
                <a:solidFill>
                  <a:srgbClr val="FF0000"/>
                </a:solidFill>
                <a:effectLst/>
              </a:rPr>
              <a:t>Internal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8" r:id="rId1"/>
    <p:sldLayoutId id="2147484103" r:id="rId2"/>
    <p:sldLayoutId id="2147484162" r:id="rId3"/>
    <p:sldLayoutId id="2147484165" r:id="rId4"/>
    <p:sldLayoutId id="214748416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/>
              <a:pPr>
                <a:defRPr/>
              </a:pPr>
              <a:t>2015/5/15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9" r:id="rId1"/>
    <p:sldLayoutId id="2147484110" r:id="rId2"/>
    <p:sldLayoutId id="2147484149" r:id="rId3"/>
    <p:sldLayoutId id="2147484159" r:id="rId4"/>
    <p:sldLayoutId id="21474841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/>
          </a:p>
        </p:txBody>
      </p:sp>
      <p:pic>
        <p:nvPicPr>
          <p:cNvPr id="5125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39291"/>
            <a:ext cx="9144000" cy="504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5127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ED40A92-C534-43C8-BD0F-85081E9AB131}" type="datetime1">
              <a:rPr lang="ja-JP" altLang="en-US"/>
              <a:pPr>
                <a:defRPr/>
              </a:pPr>
              <a:t>2015/5/15</a:t>
            </a:fld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E5767A3A-E64C-4A63-879D-8DF454474C73}" type="slidenum">
              <a:rPr lang="en-US" altLang="ja-JP"/>
              <a:pPr>
                <a:defRPr/>
              </a:pPr>
              <a:t>‹#›</a:t>
            </a:fld>
            <a:endParaRPr lang="en-US" altLang="ja-JP" dirty="0"/>
          </a:p>
        </p:txBody>
      </p:sp>
      <p:sp>
        <p:nvSpPr>
          <p:cNvPr id="12" name="AutoShape 13"/>
          <p:cNvSpPr>
            <a:spLocks noChangeArrowheads="1"/>
          </p:cNvSpPr>
          <p:nvPr userDrawn="1"/>
        </p:nvSpPr>
        <p:spPr bwMode="auto">
          <a:xfrm>
            <a:off x="423068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Tentative</a:t>
            </a:r>
          </a:p>
        </p:txBody>
      </p:sp>
      <p:sp>
        <p:nvSpPr>
          <p:cNvPr id="13" name="AutoShape 13"/>
          <p:cNvSpPr>
            <a:spLocks noChangeArrowheads="1"/>
          </p:cNvSpPr>
          <p:nvPr userDrawn="1"/>
        </p:nvSpPr>
        <p:spPr bwMode="auto">
          <a:xfrm>
            <a:off x="6103938" y="4893469"/>
            <a:ext cx="2971800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FF0000"/>
                </a:solidFill>
                <a:effectLst/>
              </a:rPr>
              <a:t>Panasonic</a:t>
            </a:r>
            <a:r>
              <a:rPr lang="ja-JP" altLang="en-US" sz="1600" b="1" dirty="0">
                <a:solidFill>
                  <a:srgbClr val="FF0000"/>
                </a:solidFill>
                <a:effectLst/>
              </a:rPr>
              <a:t> </a:t>
            </a:r>
            <a:r>
              <a:rPr lang="en-US" altLang="ja-JP" sz="1600" b="1" dirty="0">
                <a:solidFill>
                  <a:srgbClr val="FF0000"/>
                </a:solidFill>
                <a:effectLst/>
              </a:rPr>
              <a:t>Internal use only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57" r:id="rId3"/>
    <p:sldLayoutId id="2147484168" r:id="rId4"/>
    <p:sldLayoutId id="2147484169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bg1"/>
          </a:solidFill>
          <a:latin typeface="Tahoma" pitchFamily="34" charset="0"/>
          <a:ea typeface="+mj-ea"/>
          <a:cs typeface="Tahom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6149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-28575" y="-16669"/>
            <a:ext cx="9172575" cy="482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530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fld id="{BCE4B175-4CC6-407D-AF40-8DD5B5EBE57C}" type="datetime1">
              <a:rPr lang="ja-JP" altLang="en-US"/>
              <a:pPr>
                <a:defRPr/>
              </a:pPr>
              <a:t>2015/5/15</a:t>
            </a:fld>
            <a:endParaRPr lang="en-US" altLang="ja-JP" dirty="0"/>
          </a:p>
        </p:txBody>
      </p:sp>
      <p:sp>
        <p:nvSpPr>
          <p:cNvPr id="1530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effectLst/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 altLang="ja-JP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30176" y="40482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en-US" altLang="ja-JP" sz="2000">
                <a:solidFill>
                  <a:srgbClr val="FFFFFF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381B00A8-B2C8-4B7A-A4B3-331AE644D4A2}" type="slidenum">
              <a:rPr/>
              <a:pPr>
                <a:defRPr/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4" r:id="rId1"/>
    <p:sldLayoutId id="2147484105" r:id="rId2"/>
    <p:sldLayoutId id="2147484106" r:id="rId3"/>
    <p:sldLayoutId id="2147484107" r:id="rId4"/>
    <p:sldLayoutId id="2147484176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  <p:sp>
        <p:nvSpPr>
          <p:cNvPr id="4103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104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sz="1200" dirty="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 algn="l"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HGPｺﾞｼｯｸE" pitchFamily="50" charset="-128"/>
              </a:defRPr>
            </a:lvl1pPr>
          </a:lstStyle>
          <a:p>
            <a:pPr>
              <a:defRPr/>
            </a:pPr>
            <a:endParaRPr lang="en-US" altLang="ja-JP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ln w="19050" algn="ctr">
            <a:solidFill>
              <a:schemeClr val="bg1"/>
            </a:solidFill>
            <a:miter lim="800000"/>
            <a:headEnd/>
            <a:tailEnd/>
          </a:ln>
          <a:extLst/>
        </p:spPr>
        <p:txBody>
          <a:bodyPr wrap="square" lIns="54000" tIns="36000" rIns="54000" bIns="36000">
            <a:spAutoFit/>
          </a:bodyPr>
          <a:lstStyle>
            <a:lvl1pPr algn="ctr">
              <a:lnSpc>
                <a:spcPct val="120000"/>
              </a:lnSpc>
              <a:defRPr sz="2000">
                <a:solidFill>
                  <a:schemeClr val="bg1"/>
                </a:solidFill>
                <a:ea typeface="+mn-ea"/>
              </a:defRPr>
            </a:lvl1pPr>
          </a:lstStyle>
          <a:p>
            <a:pPr>
              <a:defRPr/>
            </a:pPr>
            <a:fld id="{D9001844-01BF-4372-9D14-BDF0224E04C9}" type="slidenum">
              <a:rPr lang="en-US" altLang="ja-JP">
                <a:solidFill>
                  <a:srgbClr val="FFFFFF"/>
                </a:solidFill>
                <a:effectLst/>
                <a:latin typeface="Arial" charset="0"/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783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6" r:id="rId1"/>
    <p:sldLayoutId id="2147484127" r:id="rId2"/>
    <p:sldLayoutId id="2147484128" r:id="rId3"/>
    <p:sldLayoutId id="2147484129" r:id="rId4"/>
    <p:sldLayoutId id="2147484130" r:id="rId5"/>
    <p:sldLayoutId id="2147484131" r:id="rId6"/>
    <p:sldLayoutId id="2147484132" r:id="rId7"/>
    <p:sldLayoutId id="2147484133" r:id="rId8"/>
    <p:sldLayoutId id="2147484134" r:id="rId9"/>
    <p:sldLayoutId id="2147484135" r:id="rId10"/>
    <p:sldLayoutId id="2147484136" r:id="rId11"/>
    <p:sldLayoutId id="2147484177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ＭＳ Ｐゴシック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CF6EEAC-30DB-44E1-9A04-D5CF01586571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73FD0E91-4765-4AEC-AA68-6B2B17F1CCD5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69455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1" r:id="rId1"/>
    <p:sldLayoutId id="2147484152" r:id="rId2"/>
    <p:sldLayoutId id="2147484160" r:id="rId3"/>
    <p:sldLayoutId id="2147484161" r:id="rId4"/>
    <p:sldLayoutId id="2147484170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-17860"/>
            <a:ext cx="9144000" cy="483395"/>
          </a:xfrm>
          <a:prstGeom prst="rect">
            <a:avLst/>
          </a:prstGeom>
          <a:gradFill rotWithShape="1">
            <a:gsLst>
              <a:gs pos="0">
                <a:srgbClr val="000066"/>
              </a:gs>
              <a:gs pos="50000">
                <a:srgbClr val="3333FF">
                  <a:alpha val="78000"/>
                </a:srgbClr>
              </a:gs>
              <a:gs pos="100000">
                <a:srgbClr val="000066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ja-JP" altLang="en-US" dirty="0">
              <a:solidFill>
                <a:srgbClr val="000000"/>
              </a:solidFill>
            </a:endParaRPr>
          </a:p>
        </p:txBody>
      </p:sp>
      <p:pic>
        <p:nvPicPr>
          <p:cNvPr id="4101" name="Picture 9" descr="i-PRO_smartHD_logo_4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6" y="240506"/>
            <a:ext cx="874713" cy="16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テキスト プレースホルダー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FE826C5-992F-420B-B9BF-84D0C99E5D5F}" type="datetime1">
              <a:rPr lang="ja-JP" altLang="en-US">
                <a:solidFill>
                  <a:srgbClr val="000000">
                    <a:tint val="75000"/>
                  </a:srgbClr>
                </a:solidFill>
              </a:rPr>
              <a:pPr>
                <a:defRPr/>
              </a:pPr>
              <a:t>2015/5/15</a:t>
            </a:fld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ja-JP" altLang="en-US" dirty="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0176" y="58341"/>
            <a:ext cx="479425" cy="442035"/>
          </a:xfrm>
          <a:prstGeom prst="rect">
            <a:avLst/>
          </a:prstGeom>
          <a:noFill/>
          <a:ln w="19050" algn="ctr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>
              <a:lnSpc>
                <a:spcPct val="120000"/>
              </a:lnSpc>
              <a:defRPr lang="ja-JP" altLang="en-US" sz="2000">
                <a:solidFill>
                  <a:schemeClr val="bg1"/>
                </a:solidFill>
                <a:effectLst/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385CD55-B8E1-4E94-B20E-26DC44E9AC9E}" type="slidenum">
              <a:rPr lang="en-US" altLang="ja-JP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altLang="ja-JP" dirty="0">
              <a:solidFill>
                <a:srgbClr val="FFFFFF"/>
              </a:solidFill>
            </a:endParaRPr>
          </a:p>
        </p:txBody>
      </p:sp>
      <p:sp>
        <p:nvSpPr>
          <p:cNvPr id="4106" name="タイトル プレースホルダー 1"/>
          <p:cNvSpPr>
            <a:spLocks noGrp="1"/>
          </p:cNvSpPr>
          <p:nvPr>
            <p:ph type="title"/>
          </p:nvPr>
        </p:nvSpPr>
        <p:spPr bwMode="auto">
          <a:xfrm>
            <a:off x="0" y="-17860"/>
            <a:ext cx="9144000" cy="4833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マスター タイトルの書式設定</a:t>
            </a:r>
          </a:p>
        </p:txBody>
      </p:sp>
      <p:sp>
        <p:nvSpPr>
          <p:cNvPr id="10" name="AutoShape 13"/>
          <p:cNvSpPr>
            <a:spLocks noChangeArrowheads="1"/>
          </p:cNvSpPr>
          <p:nvPr userDrawn="1"/>
        </p:nvSpPr>
        <p:spPr bwMode="auto">
          <a:xfrm>
            <a:off x="5418139" y="4893469"/>
            <a:ext cx="1812925" cy="188119"/>
          </a:xfrm>
          <a:prstGeom prst="roundRect">
            <a:avLst>
              <a:gd name="adj" fmla="val 16667"/>
            </a:avLst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r>
              <a:rPr lang="en-US" altLang="ja-JP" sz="1600" b="1" dirty="0">
                <a:solidFill>
                  <a:srgbClr val="0000FF"/>
                </a:solidFill>
                <a:effectLst/>
              </a:rPr>
              <a:t>Preliminary</a:t>
            </a:r>
          </a:p>
        </p:txBody>
      </p:sp>
    </p:spTree>
    <p:extLst>
      <p:ext uri="{BB962C8B-B14F-4D97-AF65-F5344CB8AC3E}">
        <p14:creationId xmlns:p14="http://schemas.microsoft.com/office/powerpoint/2010/main" val="1453029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54" r:id="rId1"/>
    <p:sldLayoutId id="214748416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3200" kern="1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 Unicode MS" pitchFamily="50" charset="-128"/>
          <a:ea typeface="Arial Unicode MS" pitchFamily="50" charset="-128"/>
          <a:cs typeface="Arial Unicode MS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bg1"/>
          </a:solidFill>
          <a:latin typeface="Tahoma" pitchFamily="34" charset="0"/>
          <a:ea typeface="ＭＳ Ｐゴシック" pitchFamily="50" charset="-128"/>
          <a:cs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10.75.24.156/en/images/5/55/5series_NEW_logo.png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13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12" Type="http://schemas.openxmlformats.org/officeDocument/2006/relationships/image" Target="../media/image2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5" Type="http://schemas.openxmlformats.org/officeDocument/2006/relationships/image" Target="../media/image19.png"/><Relationship Id="rId15" Type="http://schemas.openxmlformats.org/officeDocument/2006/relationships/image" Target="../media/image27.jpeg"/><Relationship Id="rId10" Type="http://schemas.openxmlformats.org/officeDocument/2006/relationships/image" Target="../media/image24.pn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wmf"/><Relationship Id="rId5" Type="http://schemas.openxmlformats.org/officeDocument/2006/relationships/image" Target="../media/image30.jpe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image" Target="../media/image36.jpeg"/><Relationship Id="rId7" Type="http://schemas.openxmlformats.org/officeDocument/2006/relationships/image" Target="../media/image40.png"/><Relationship Id="rId12" Type="http://schemas.openxmlformats.org/officeDocument/2006/relationships/image" Target="../media/image4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9.jpeg"/><Relationship Id="rId11" Type="http://schemas.openxmlformats.org/officeDocument/2006/relationships/image" Target="../media/image44.jpeg"/><Relationship Id="rId5" Type="http://schemas.openxmlformats.org/officeDocument/2006/relationships/image" Target="../media/image38.jpeg"/><Relationship Id="rId10" Type="http://schemas.openxmlformats.org/officeDocument/2006/relationships/image" Target="../media/image43.png"/><Relationship Id="rId4" Type="http://schemas.openxmlformats.org/officeDocument/2006/relationships/image" Target="../media/image37.jpeg"/><Relationship Id="rId9" Type="http://schemas.openxmlformats.org/officeDocument/2006/relationships/image" Target="../media/image4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</p:spPr>
        <p:txBody>
          <a:bodyPr vert="horz" numCol="1" anchor="t" anchorCtr="0" compatLnSpc="1">
            <a:prstTxWarp prst="textNoShape">
              <a:avLst/>
            </a:prstTxWarp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5CD2A6F8-8B48-4A0F-ADEB-C52A23797500}" type="slidenum">
              <a:rPr lang="en-US" altLang="ja-JP" sz="2000" smtClean="0">
                <a:solidFill>
                  <a:schemeClr val="bg1"/>
                </a:solidFill>
                <a:latin typeface="Arial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ja-JP" sz="2000" dirty="0" smtClean="0">
              <a:solidFill>
                <a:schemeClr val="bg1"/>
              </a:solidFill>
              <a:latin typeface="Arial" pitchFamily="34" charset="0"/>
            </a:endParaRPr>
          </a:p>
        </p:txBody>
      </p:sp>
      <p:sp>
        <p:nvSpPr>
          <p:cNvPr id="19" name="Text Box 23"/>
          <p:cNvSpPr txBox="1">
            <a:spLocks noChangeArrowheads="1"/>
          </p:cNvSpPr>
          <p:nvPr/>
        </p:nvSpPr>
        <p:spPr bwMode="auto">
          <a:xfrm>
            <a:off x="79528" y="1362841"/>
            <a:ext cx="90091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b="1" dirty="0">
                <a:solidFill>
                  <a:srgbClr val="000066"/>
                </a:solidFill>
                <a:effectLst/>
                <a:latin typeface="Arial" pitchFamily="34" charset="0"/>
              </a:rPr>
              <a:t>5 series Fixed Dome Network Cameras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5952062" y="3406523"/>
            <a:ext cx="15182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WV-SFN531</a:t>
            </a:r>
            <a:endParaRPr lang="en-US" altLang="ja-JP" sz="2000" dirty="0">
              <a:solidFill>
                <a:srgbClr val="0000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 Box 21"/>
          <p:cNvSpPr txBox="1">
            <a:spLocks noChangeArrowheads="1"/>
          </p:cNvSpPr>
          <p:nvPr/>
        </p:nvSpPr>
        <p:spPr bwMode="auto">
          <a:xfrm>
            <a:off x="2025870" y="3414143"/>
            <a:ext cx="14990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WV-SFV531</a:t>
            </a:r>
            <a:endParaRPr lang="en-US" altLang="ja-JP" sz="2000" dirty="0">
              <a:solidFill>
                <a:srgbClr val="0000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27" name="Group 23"/>
          <p:cNvGrpSpPr>
            <a:grpSpLocks noChangeAspect="1"/>
          </p:cNvGrpSpPr>
          <p:nvPr/>
        </p:nvGrpSpPr>
        <p:grpSpPr bwMode="auto">
          <a:xfrm>
            <a:off x="6884410" y="4361509"/>
            <a:ext cx="1701800" cy="795337"/>
            <a:chOff x="2789" y="0"/>
            <a:chExt cx="1072" cy="501"/>
          </a:xfrm>
        </p:grpSpPr>
        <p:pic>
          <p:nvPicPr>
            <p:cNvPr id="28" name="Picture 2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789" y="0"/>
              <a:ext cx="1072" cy="5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gradFill rotWithShape="1">
                    <a:gsLst>
                      <a:gs pos="0">
                        <a:srgbClr val="FF0000"/>
                      </a:gs>
                      <a:gs pos="100000">
                        <a:schemeClr val="tx1"/>
                      </a:gs>
                    </a:gsLst>
                    <a:lin ang="2700000" scaled="1"/>
                  </a:gra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9" name="Picture 25" descr="Panasonic_RGB_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5" y="180"/>
              <a:ext cx="881" cy="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89910" y="4317059"/>
            <a:ext cx="8785225" cy="45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l" defTabSz="912813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defTabSz="912813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defTabSz="912813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defTabSz="912813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defTabSz="912813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defTabSz="91281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30000"/>
              </a:lnSpc>
              <a:spcBef>
                <a:spcPct val="50000"/>
              </a:spcBef>
              <a:buFontTx/>
              <a:buNone/>
            </a:pPr>
            <a:endParaRPr lang="en-US" altLang="ja-JP" sz="1800" dirty="0" smtClean="0">
              <a:solidFill>
                <a:srgbClr val="0041C0"/>
              </a:solidFill>
              <a:effectLst/>
              <a:latin typeface="Tahoma" pitchFamily="34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</a:rPr>
              <a:t>Panasonic System Networks Co., Ltd.</a:t>
            </a:r>
          </a:p>
        </p:txBody>
      </p:sp>
      <p:sp>
        <p:nvSpPr>
          <p:cNvPr id="31" name="Rectangle 7"/>
          <p:cNvSpPr txBox="1">
            <a:spLocks noChangeArrowheads="1"/>
          </p:cNvSpPr>
          <p:nvPr/>
        </p:nvSpPr>
        <p:spPr bwMode="auto">
          <a:xfrm>
            <a:off x="1383722" y="4020196"/>
            <a:ext cx="6400800" cy="376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ja-JP" sz="1800" dirty="0" smtClean="0">
                <a:solidFill>
                  <a:srgbClr val="0041C0"/>
                </a:solidFill>
                <a:effectLst/>
                <a:latin typeface="Tahoma" pitchFamily="34" charset="0"/>
                <a:cs typeface="Tahoma" pitchFamily="34" charset="0"/>
              </a:rPr>
              <a:t>Security Systems Business Division</a:t>
            </a:r>
          </a:p>
        </p:txBody>
      </p:sp>
      <p:pic>
        <p:nvPicPr>
          <p:cNvPr id="37" name="Picture 8" descr="i-PRO_smartHD_logo_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163" y="536575"/>
            <a:ext cx="2376487" cy="603250"/>
          </a:xfrm>
          <a:prstGeom prst="rect">
            <a:avLst/>
          </a:prstGeom>
          <a:gradFill rotWithShape="1">
            <a:gsLst>
              <a:gs pos="0">
                <a:srgbClr val="181847"/>
              </a:gs>
              <a:gs pos="100000">
                <a:srgbClr val="333399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WV-SFV531_2_D_L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9690" y="2199781"/>
            <a:ext cx="1378267" cy="11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WV-SFR531_D_L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7890" y="2236631"/>
            <a:ext cx="1137994" cy="10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WV-SFN531_D_L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951" y="2219785"/>
            <a:ext cx="1172319" cy="11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4037387" y="3422146"/>
            <a:ext cx="150541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>
                <a:solidFill>
                  <a:srgbClr val="000066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WV-SFR531</a:t>
            </a:r>
            <a:endParaRPr lang="en-US" altLang="ja-JP" sz="2000" dirty="0">
              <a:solidFill>
                <a:srgbClr val="000066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1" name="TextBox 24"/>
          <p:cNvSpPr txBox="1"/>
          <p:nvPr/>
        </p:nvSpPr>
        <p:spPr>
          <a:xfrm>
            <a:off x="604203" y="2347715"/>
            <a:ext cx="7957819" cy="2536705"/>
          </a:xfrm>
          <a:prstGeom prst="rect">
            <a:avLst/>
          </a:prstGeom>
          <a:solidFill>
            <a:srgbClr val="DFDFF5"/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 extrusionH="76200" contourW="6350">
            <a:bevelT w="190500" h="50800"/>
            <a:extrusionClr>
              <a:schemeClr val="accent2"/>
            </a:extrusionClr>
            <a:contourClr>
              <a:schemeClr val="accent6">
                <a:lumMod val="60000"/>
                <a:lumOff val="40000"/>
              </a:schemeClr>
            </a:contourClr>
          </a:sp3d>
        </p:spPr>
        <p:txBody>
          <a:bodyPr wrap="square" lIns="216000" tIns="360000" rIns="216000" bIns="324000" numCol="1" anchor="ctr">
            <a:noAutofit/>
          </a:bodyPr>
          <a:lstStyle>
            <a:lvl1pPr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1pPr>
            <a:lvl2pPr marL="742950" indent="-28575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2pPr>
            <a:lvl3pPr marL="11430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3pPr>
            <a:lvl4pPr marL="16002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4pPr>
            <a:lvl5pPr marL="2057400" indent="-228600" eaLnBrk="0" hangingPunct="0"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kumimoji="1" sz="1200" b="1" i="1">
                <a:solidFill>
                  <a:schemeClr val="tx1"/>
                </a:solidFill>
                <a:latin typeface="Calibri" pitchFamily="34" charset="0"/>
                <a:ea typeface="HGP創英角ｺﾞｼｯｸUB" pitchFamily="50" charset="-128"/>
              </a:defRPr>
            </a:lvl9pPr>
          </a:lstStyle>
          <a:p>
            <a:pPr algn="l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ja-JP" sz="2000" b="0" i="0" kern="0" dirty="0" smtClean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	        </a:t>
            </a:r>
            <a:endParaRPr kumimoji="0" lang="en-US" altLang="ja-JP" sz="11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400" b="0" i="0" kern="0" dirty="0" smtClean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Clearer monitoring with </a:t>
            </a:r>
            <a:r>
              <a:rPr kumimoji="0" lang="en-US" altLang="ja-JP" sz="18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powerful Panasonic </a:t>
            </a:r>
            <a:r>
              <a:rPr kumimoji="0" lang="en-US" altLang="ja-JP" sz="1800" b="0" i="0" kern="0" dirty="0" err="1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UniPhier</a:t>
            </a:r>
            <a:r>
              <a:rPr kumimoji="0" lang="en-US" altLang="ja-JP" sz="1800" b="0" i="0" kern="0" dirty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® System </a:t>
            </a: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LSI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000" b="0" i="0" kern="0" dirty="0" smtClean="0">
              <a:solidFill>
                <a:srgbClr val="000000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Watch images in any place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Reduce workload for guardsmen with </a:t>
            </a:r>
            <a:r>
              <a:rPr kumimoji="0" lang="en-US" altLang="ja-JP" sz="1800" b="0" i="0" kern="0" dirty="0" err="1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i</a:t>
            </a: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-VMD </a:t>
            </a: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endParaRPr kumimoji="0" lang="en-US" altLang="ja-JP" sz="1000" b="0" i="0" kern="0" dirty="0">
              <a:solidFill>
                <a:prstClr val="black"/>
              </a:solidFill>
              <a:effectLst/>
              <a:latin typeface="Tahoma" pitchFamily="34" charset="0"/>
              <a:cs typeface="Tahoma" pitchFamily="34" charset="0"/>
            </a:endParaRPr>
          </a:p>
          <a:p>
            <a:pPr marL="719138" lvl="1" indent="-271463" algn="l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kumimoji="0" lang="en-US" altLang="ja-JP" sz="1800" b="0" i="0" kern="0" dirty="0" smtClean="0">
                <a:solidFill>
                  <a:prstClr val="black"/>
                </a:solidFill>
                <a:effectLst/>
                <a:latin typeface="Tahoma" pitchFamily="34" charset="0"/>
                <a:cs typeface="Tahoma" pitchFamily="34" charset="0"/>
              </a:rPr>
              <a:t>Easy installation</a:t>
            </a:r>
          </a:p>
        </p:txBody>
      </p:sp>
      <p:sp>
        <p:nvSpPr>
          <p:cNvPr id="3" name="正方形/長方形 2"/>
          <p:cNvSpPr/>
          <p:nvPr/>
        </p:nvSpPr>
        <p:spPr>
          <a:xfrm>
            <a:off x="1030606" y="2539413"/>
            <a:ext cx="7162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en-US" altLang="ja-JP" sz="2000" b="1" kern="0" dirty="0">
                <a:solidFill>
                  <a:srgbClr val="000000"/>
                </a:solidFill>
                <a:effectLst/>
                <a:cs typeface="Tahoma" pitchFamily="34" charset="0"/>
              </a:rPr>
              <a:t>Super Dynamic Fixed Dome Network camera</a:t>
            </a:r>
            <a:endParaRPr lang="ja-JP" altLang="en-US" sz="1200" b="1" dirty="0"/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dirty="0" smtClean="0">
                <a:latin typeface="Tahoma" pitchFamily="34" charset="0"/>
                <a:cs typeface="Tahoma" pitchFamily="34" charset="0"/>
              </a:rPr>
              <a:t>5 </a:t>
            </a:r>
            <a:r>
              <a:rPr lang="en-US" altLang="ja-JP" sz="2800" b="1" dirty="0">
                <a:latin typeface="Tahoma" pitchFamily="34" charset="0"/>
                <a:cs typeface="Tahoma" pitchFamily="34" charset="0"/>
              </a:rPr>
              <a:t>series Fixed Dome Cameras</a:t>
            </a:r>
            <a:endParaRPr kumimoji="1" lang="ja-JP" altLang="en-US" dirty="0"/>
          </a:p>
        </p:txBody>
      </p:sp>
      <p:sp>
        <p:nvSpPr>
          <p:cNvPr id="28" name="Rectangle 44"/>
          <p:cNvSpPr>
            <a:spLocks noChangeArrowheads="1"/>
          </p:cNvSpPr>
          <p:nvPr/>
        </p:nvSpPr>
        <p:spPr bwMode="auto">
          <a:xfrm>
            <a:off x="1201103" y="2039938"/>
            <a:ext cx="184768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WV-SFV531  (1080p)</a:t>
            </a:r>
          </a:p>
        </p:txBody>
      </p:sp>
      <p:sp>
        <p:nvSpPr>
          <p:cNvPr id="29" name="Rectangle 44"/>
          <p:cNvSpPr>
            <a:spLocks noChangeArrowheads="1"/>
          </p:cNvSpPr>
          <p:nvPr/>
        </p:nvSpPr>
        <p:spPr bwMode="auto">
          <a:xfrm>
            <a:off x="1156653" y="1751013"/>
            <a:ext cx="243207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Outdoor vandal resistant</a:t>
            </a:r>
          </a:p>
        </p:txBody>
      </p:sp>
      <p:sp>
        <p:nvSpPr>
          <p:cNvPr id="30" name="Rectangle 44"/>
          <p:cNvSpPr>
            <a:spLocks noChangeArrowheads="1"/>
          </p:cNvSpPr>
          <p:nvPr/>
        </p:nvSpPr>
        <p:spPr bwMode="auto">
          <a:xfrm>
            <a:off x="3903028" y="2039938"/>
            <a:ext cx="179638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WV-SFR531 (1080p)</a:t>
            </a:r>
          </a:p>
        </p:txBody>
      </p:sp>
      <p:sp>
        <p:nvSpPr>
          <p:cNvPr id="31" name="Rectangle 44"/>
          <p:cNvSpPr>
            <a:spLocks noChangeArrowheads="1"/>
          </p:cNvSpPr>
          <p:nvPr/>
        </p:nvSpPr>
        <p:spPr bwMode="auto">
          <a:xfrm>
            <a:off x="3641090" y="1751013"/>
            <a:ext cx="230543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Indoor vandal resistant</a:t>
            </a:r>
          </a:p>
        </p:txBody>
      </p:sp>
      <p:sp>
        <p:nvSpPr>
          <p:cNvPr id="32" name="Rectangle 44"/>
          <p:cNvSpPr>
            <a:spLocks noChangeArrowheads="1"/>
          </p:cNvSpPr>
          <p:nvPr/>
        </p:nvSpPr>
        <p:spPr bwMode="auto">
          <a:xfrm>
            <a:off x="6219190" y="2039938"/>
            <a:ext cx="180440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WV-SFN531 (1080p)</a:t>
            </a:r>
          </a:p>
        </p:txBody>
      </p:sp>
      <p:sp>
        <p:nvSpPr>
          <p:cNvPr id="33" name="Rectangle 44"/>
          <p:cNvSpPr>
            <a:spLocks noChangeArrowheads="1"/>
          </p:cNvSpPr>
          <p:nvPr/>
        </p:nvSpPr>
        <p:spPr bwMode="auto">
          <a:xfrm>
            <a:off x="6203315" y="1751013"/>
            <a:ext cx="7986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400" b="1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Indoor</a:t>
            </a:r>
          </a:p>
        </p:txBody>
      </p:sp>
      <p:pic>
        <p:nvPicPr>
          <p:cNvPr id="34" name="Picture 2" descr="WV-SFV531_2_D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0407" y="557435"/>
            <a:ext cx="1378267" cy="1190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3" descr="WV-SFR531_D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3793" y="557435"/>
            <a:ext cx="1137994" cy="10983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4" descr="WV-SFN531_D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0993" y="557435"/>
            <a:ext cx="1172319" cy="1140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2" descr="File:5series NEW logo.pn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66" y="1677950"/>
            <a:ext cx="803275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29758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pic>
        <p:nvPicPr>
          <p:cNvPr id="2053" name="Picture 5" descr="C:\Users\3930041\Documents\FY14\Promotion\Video\Heatmap Video用素材\1-3,5-2 静止画素材\Fotolia_2830733_X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759" y="1370483"/>
            <a:ext cx="2450843" cy="163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800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Applications</a:t>
            </a:r>
            <a:endParaRPr kumimoji="1" lang="ja-JP" altLang="en-US" dirty="0"/>
          </a:p>
        </p:txBody>
      </p:sp>
      <p:pic>
        <p:nvPicPr>
          <p:cNvPr id="1026" name="Picture 2" descr="C:\Users\3930041\Documents\FY14\Promotion\Video\Heatmap Video用素材\1-3,5-2 静止画素材\21619416_X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291" y="2071294"/>
            <a:ext cx="2494684" cy="166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3930041\Documents\FY14\Promotion\Video\Heatmap Video用素材\1-3,5-2 静止画素材\Fotolia_6060499_S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895" y="3087091"/>
            <a:ext cx="2090738" cy="156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/>
          <p:cNvSpPr txBox="1"/>
          <p:nvPr/>
        </p:nvSpPr>
        <p:spPr>
          <a:xfrm>
            <a:off x="565682" y="826344"/>
            <a:ext cx="8218395" cy="33393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1800" b="1" dirty="0">
                <a:effectLst/>
              </a:rPr>
              <a:t>5 series Fixed Dome Network </a:t>
            </a:r>
            <a:r>
              <a:rPr lang="en-US" altLang="ja-JP" sz="1800" b="1" dirty="0" smtClean="0">
                <a:effectLst/>
              </a:rPr>
              <a:t>Cameras are suitable for monitoring open areas: </a:t>
            </a:r>
          </a:p>
          <a:p>
            <a:pPr algn="l"/>
            <a:endParaRPr lang="en-US" altLang="ja-JP" sz="1600" b="1" dirty="0" smtClean="0">
              <a:effectLst/>
            </a:endParaRP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City Surveillance</a:t>
            </a:r>
            <a:endParaRPr kumimoji="1" lang="en-US" altLang="ja-JP" sz="1600" dirty="0" smtClean="0">
              <a:effectLst/>
            </a:endParaRPr>
          </a:p>
          <a:p>
            <a:pPr marL="898525" indent="-2857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Intersections</a:t>
            </a:r>
          </a:p>
          <a:p>
            <a:pPr marL="895350" indent="-273050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Airport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Stations</a:t>
            </a: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Port facilities</a:t>
            </a:r>
            <a:endParaRPr lang="en-US" altLang="ja-JP" sz="1600" dirty="0">
              <a:effectLst/>
            </a:endParaRPr>
          </a:p>
          <a:p>
            <a:pPr marL="895350" indent="-261938" algn="l">
              <a:lnSpc>
                <a:spcPct val="150000"/>
              </a:lnSpc>
              <a:spcBef>
                <a:spcPts val="300"/>
              </a:spcBef>
              <a:buFont typeface="Wingdings" panose="05000000000000000000" pitchFamily="2" charset="2"/>
              <a:buChar char="ü"/>
            </a:pPr>
            <a:r>
              <a:rPr lang="en-US" altLang="ja-JP" sz="1600" dirty="0" smtClean="0">
                <a:effectLst/>
              </a:rPr>
              <a:t>Shopping Malls                   and more. </a:t>
            </a:r>
            <a:endParaRPr kumimoji="1" lang="en-US" altLang="ja-JP" sz="1600" dirty="0" smtClean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4044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Clearer monitoring with powerful Panasonic </a:t>
            </a:r>
            <a:r>
              <a:rPr lang="en-US" altLang="ja-JP" sz="2000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LSI</a:t>
            </a:r>
            <a:endParaRPr kumimoji="1" lang="ja-JP" altLang="en-US" dirty="0"/>
          </a:p>
        </p:txBody>
      </p:sp>
      <p:sp>
        <p:nvSpPr>
          <p:cNvPr id="29" name="正方形/長方形 21"/>
          <p:cNvSpPr>
            <a:spLocks noChangeArrowheads="1"/>
          </p:cNvSpPr>
          <p:nvPr/>
        </p:nvSpPr>
        <p:spPr bwMode="auto">
          <a:xfrm>
            <a:off x="130175" y="583407"/>
            <a:ext cx="6375083" cy="4190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8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Clear images in a wide range of Lighting conditions  </a:t>
            </a: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Even a single scene includes various lighting conditions such as bright, dark, glaring and backlight</a:t>
            </a:r>
            <a:r>
              <a:rPr kumimoji="0" lang="ja-JP" altLang="en-US" sz="13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</a:t>
            </a: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situations. Incorporating Panasonic’s superior image processing technologies, Panasonic </a:t>
            </a: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5-series fixed dome network cameras enable clear identification in a wide range of lighting conditions.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 smtClean="0">
              <a:effectLst/>
              <a:latin typeface="Tahoma" pitchFamily="34" charset="0"/>
              <a:ea typeface="Tahoma" panose="020B0604030504040204" pitchFamily="34" charset="0"/>
              <a:cs typeface="Tahoma" panose="020B0604030504040204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   -Enhanced Super Dynamic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   -High sensitivity MOS with Multi-process Noise Reduction (MNR)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ja-JP" altLang="en-US" sz="13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　　</a:t>
            </a: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-Super Chroma Compensation (SCC)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   -Fog and sandstorm compensation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   -High Light Compensation (HLC)</a:t>
            </a:r>
            <a:r>
              <a:rPr kumimoji="0" lang="en-US" altLang="ja-JP" sz="1300" baseline="300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</a:t>
            </a:r>
            <a:r>
              <a:rPr kumimoji="0" lang="en-US" altLang="ja-JP" sz="13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  <a:sym typeface="Lucida Grande"/>
              </a:rPr>
              <a:t>            and more…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6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Smoothly images </a:t>
            </a:r>
            <a:r>
              <a:rPr kumimoji="0" lang="en-US" altLang="ja-JP" sz="18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at 60fps</a:t>
            </a:r>
            <a:endParaRPr kumimoji="0" lang="en-US" altLang="ja-JP" sz="18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Combining Full HD 1080p / HD 720p resolution and 60fps high frame rate, Panasonic </a:t>
            </a:r>
            <a:r>
              <a:rPr kumimoji="0" lang="en-US" altLang="ja-JP" sz="13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network cameras enable easy and clear identification of rapid moving objects such as people moving chips and cards in casino, and a vehicle plate on the road. </a:t>
            </a:r>
          </a:p>
        </p:txBody>
      </p:sp>
      <p:pic>
        <p:nvPicPr>
          <p:cNvPr id="32" name="Picture 17" descr="D:\Casino 201312\panasonic\SFV631L 1080p\Snap\1080_30fps_SDHIG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26" y="3713162"/>
            <a:ext cx="2125662" cy="119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21" descr="HLC ON-5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4489" y="2204797"/>
            <a:ext cx="2082800" cy="13747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12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889" y="1915569"/>
            <a:ext cx="1408111" cy="74293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grpSp>
        <p:nvGrpSpPr>
          <p:cNvPr id="43" name="グループ化 2"/>
          <p:cNvGrpSpPr>
            <a:grpSpLocks/>
          </p:cNvGrpSpPr>
          <p:nvPr/>
        </p:nvGrpSpPr>
        <p:grpSpPr bwMode="auto">
          <a:xfrm>
            <a:off x="6569076" y="571500"/>
            <a:ext cx="2335212" cy="1484312"/>
            <a:chOff x="6474941" y="1360133"/>
            <a:chExt cx="2335497" cy="1483143"/>
          </a:xfrm>
        </p:grpSpPr>
        <p:pic>
          <p:nvPicPr>
            <p:cNvPr id="44" name="Picture 13"/>
            <p:cNvPicPr>
              <a:picLocks noChangeAspect="1" noChangeArrowheads="1"/>
            </p:cNvPicPr>
            <p:nvPr/>
          </p:nvPicPr>
          <p:blipFill>
            <a:blip r:embed="rId6"/>
            <a:srcRect l="-2574"/>
            <a:stretch>
              <a:fillRect/>
            </a:stretch>
          </p:blipFill>
          <p:spPr bwMode="auto">
            <a:xfrm>
              <a:off x="6762313" y="1360133"/>
              <a:ext cx="2048125" cy="12816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" name="Picture 1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6474941" y="1928010"/>
              <a:ext cx="1008185" cy="9152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92070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0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Clearer monitoring with powerful Panasonic System LSI</a:t>
            </a:r>
            <a:endParaRPr kumimoji="1" lang="ja-JP" altLang="en-US" dirty="0"/>
          </a:p>
        </p:txBody>
      </p:sp>
      <p:cxnSp>
        <p:nvCxnSpPr>
          <p:cNvPr id="20" name="直線コネクタ 73"/>
          <p:cNvCxnSpPr>
            <a:cxnSpLocks noChangeShapeType="1"/>
          </p:cNvCxnSpPr>
          <p:nvPr/>
        </p:nvCxnSpPr>
        <p:spPr bwMode="auto">
          <a:xfrm>
            <a:off x="227013" y="3001170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線コネクタ 74"/>
          <p:cNvCxnSpPr>
            <a:cxnSpLocks noChangeShapeType="1"/>
          </p:cNvCxnSpPr>
          <p:nvPr/>
        </p:nvCxnSpPr>
        <p:spPr bwMode="auto">
          <a:xfrm flipV="1">
            <a:off x="2997200" y="3004344"/>
            <a:ext cx="0" cy="206366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線コネクタ 75"/>
          <p:cNvCxnSpPr>
            <a:cxnSpLocks noChangeShapeType="1"/>
          </p:cNvCxnSpPr>
          <p:nvPr/>
        </p:nvCxnSpPr>
        <p:spPr bwMode="auto">
          <a:xfrm flipV="1">
            <a:off x="5851525" y="529433"/>
            <a:ext cx="0" cy="4542709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23" name="Picture 63" descr="OFF中"/>
          <p:cNvPicPr preferRelativeResize="0"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925" y="3772694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4" descr="ON中"/>
          <p:cNvPicPr preferRelativeResize="0">
            <a:picLocks noChangeAspect="1" noChangeArrowheads="1"/>
          </p:cNvPicPr>
          <p:nvPr/>
        </p:nvPicPr>
        <p:blipFill>
          <a:blip r:embed="rId4">
            <a:lum bright="18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075" y="3785394"/>
            <a:ext cx="1252538" cy="93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正方形/長方形 10"/>
          <p:cNvSpPr>
            <a:spLocks noChangeArrowheads="1"/>
          </p:cNvSpPr>
          <p:nvPr/>
        </p:nvSpPr>
        <p:spPr bwMode="auto">
          <a:xfrm>
            <a:off x="34925" y="496094"/>
            <a:ext cx="58166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Enhanced Super Dynamic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  <a:sym typeface="Lucida Grande"/>
              </a:rPr>
              <a:t>is a latest Super Dynamic technology that delivers an industrial leading 133dB wide dynamic range. With new v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cs typeface="Tahoma" pitchFamily="34" charset="0"/>
              </a:rPr>
              <a:t>ariable exposure and shutter speed control, Enhanced Super Dynamic captures multiple images with optimal short and long exposures. Enhanced Super Dynamic produces clear images, combining them into one frame. </a:t>
            </a:r>
          </a:p>
        </p:txBody>
      </p:sp>
      <p:sp>
        <p:nvSpPr>
          <p:cNvPr id="28" name="正方形/長方形 11"/>
          <p:cNvSpPr>
            <a:spLocks noChangeArrowheads="1"/>
          </p:cNvSpPr>
          <p:nvPr/>
        </p:nvSpPr>
        <p:spPr bwMode="auto">
          <a:xfrm>
            <a:off x="5956300" y="2975769"/>
            <a:ext cx="3087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High Light Compensation (HLC)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produces clear images, reducing the effect from strong lights such as headlight glare.   </a:t>
            </a:r>
          </a:p>
        </p:txBody>
      </p:sp>
      <p:sp>
        <p:nvSpPr>
          <p:cNvPr id="29" name="正方形/長方形 13"/>
          <p:cNvSpPr>
            <a:spLocks noChangeArrowheads="1"/>
          </p:cNvSpPr>
          <p:nvPr/>
        </p:nvSpPr>
        <p:spPr bwMode="auto">
          <a:xfrm>
            <a:off x="5916613" y="496094"/>
            <a:ext cx="2987675" cy="132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High sensitivity image sensor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with MNR and 3D-DNR enables easy identification in low light conditions, delivering color images with low noise.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ja-JP" sz="500" dirty="0" smtClean="0">
              <a:solidFill>
                <a:prstClr val="black"/>
              </a:solidFill>
              <a:effectLst/>
              <a:latin typeface="Tahoma" pitchFamily="34" charset="0"/>
              <a:ea typeface="HGPｺﾞｼｯｸE" pitchFamily="50" charset="-128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MNR: Multi-processing Noise Reduction.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3D-DNR:3D Digital Noise Reduction.</a:t>
            </a:r>
          </a:p>
        </p:txBody>
      </p:sp>
      <p:sp>
        <p:nvSpPr>
          <p:cNvPr id="31" name="正方形/長方形 16384"/>
          <p:cNvSpPr>
            <a:spLocks noChangeArrowheads="1"/>
          </p:cNvSpPr>
          <p:nvPr/>
        </p:nvSpPr>
        <p:spPr bwMode="auto">
          <a:xfrm>
            <a:off x="3036888" y="2988469"/>
            <a:ext cx="27527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Font typeface="Arial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Font typeface="Arial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Font typeface="Arial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Font typeface="Arial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200" b="1" spc="-6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Fog compensation </a:t>
            </a:r>
            <a:r>
              <a:rPr lang="en-US" altLang="ja-JP" sz="1200" dirty="0" smtClean="0">
                <a:solidFill>
                  <a:prstClr val="black"/>
                </a:solidFill>
                <a:effectLst/>
                <a:latin typeface="Tahoma" pitchFamily="34" charset="0"/>
                <a:ea typeface="HGPｺﾞｼｯｸE" pitchFamily="50" charset="-128"/>
              </a:rPr>
              <a:t>improves visibility in difficult weather conditions such as fog, sandstorms and more.  </a:t>
            </a:r>
          </a:p>
        </p:txBody>
      </p:sp>
      <p:sp>
        <p:nvSpPr>
          <p:cNvPr id="32" name="テキスト ボックス 8"/>
          <p:cNvSpPr txBox="1">
            <a:spLocks noChangeArrowheads="1"/>
          </p:cNvSpPr>
          <p:nvPr/>
        </p:nvSpPr>
        <p:spPr bwMode="auto">
          <a:xfrm>
            <a:off x="2944813" y="2659857"/>
            <a:ext cx="23193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Enhanced Super Dynamic</a:t>
            </a:r>
            <a:endParaRPr lang="ja-JP" altLang="en-US" sz="100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3" name="テキスト ボックス 42"/>
          <p:cNvSpPr txBox="1">
            <a:spLocks noChangeArrowheads="1"/>
          </p:cNvSpPr>
          <p:nvPr/>
        </p:nvSpPr>
        <p:spPr bwMode="auto">
          <a:xfrm>
            <a:off x="6317725" y="4724321"/>
            <a:ext cx="89639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HLC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4" name="テキスト ボックス 43"/>
          <p:cNvSpPr txBox="1">
            <a:spLocks noChangeArrowheads="1"/>
          </p:cNvSpPr>
          <p:nvPr/>
        </p:nvSpPr>
        <p:spPr bwMode="auto">
          <a:xfrm>
            <a:off x="7979142" y="4741783"/>
            <a:ext cx="71205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HLC</a:t>
            </a:r>
            <a:endParaRPr lang="ja-JP" altLang="en-US" sz="100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5" name="テキスト ボックス 52"/>
          <p:cNvSpPr txBox="1">
            <a:spLocks noChangeArrowheads="1"/>
          </p:cNvSpPr>
          <p:nvPr/>
        </p:nvSpPr>
        <p:spPr bwMode="auto">
          <a:xfrm>
            <a:off x="227013" y="2659857"/>
            <a:ext cx="252253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Enhanced Super Dynamic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6" name="テキスト ボックス 56"/>
          <p:cNvSpPr txBox="1">
            <a:spLocks noChangeArrowheads="1"/>
          </p:cNvSpPr>
          <p:nvPr/>
        </p:nvSpPr>
        <p:spPr bwMode="auto">
          <a:xfrm>
            <a:off x="2794000" y="4690269"/>
            <a:ext cx="17335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Without </a:t>
            </a:r>
            <a:endParaRPr lang="en-US" altLang="ja-JP" sz="1000" dirty="0" smtClean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7" name="テキスト ボックス 57"/>
          <p:cNvSpPr txBox="1">
            <a:spLocks noChangeArrowheads="1"/>
          </p:cNvSpPr>
          <p:nvPr/>
        </p:nvSpPr>
        <p:spPr bwMode="auto">
          <a:xfrm>
            <a:off x="4310063" y="4680744"/>
            <a:ext cx="170497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With </a:t>
            </a:r>
            <a:endParaRPr lang="en-US" altLang="ja-JP" sz="1000" dirty="0" smtClean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fog </a:t>
            </a:r>
            <a:r>
              <a:rPr lang="en-US" altLang="ja-JP" sz="10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</a:rPr>
              <a:t>compensation</a:t>
            </a:r>
            <a:endParaRPr lang="ja-JP" altLang="en-US" sz="10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38" name="正方形/長方形 10"/>
          <p:cNvSpPr>
            <a:spLocks noChangeArrowheads="1"/>
          </p:cNvSpPr>
          <p:nvPr/>
        </p:nvSpPr>
        <p:spPr bwMode="auto">
          <a:xfrm>
            <a:off x="80963" y="2975769"/>
            <a:ext cx="291623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Super Chroma Compensation  </a:t>
            </a:r>
            <a:endParaRPr kumimoji="0" lang="en-US" altLang="ja-JP" sz="9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(SCC) </a:t>
            </a:r>
            <a:r>
              <a:rPr kumimoji="0" lang="en-US" altLang="ja-JP" sz="12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recovers the colors of images, when built-in IR cut filter is removed to enhance light-sensitivity in low light conditions.  </a:t>
            </a:r>
          </a:p>
        </p:txBody>
      </p:sp>
      <p:sp>
        <p:nvSpPr>
          <p:cNvPr id="39" name="テキスト ボックス 43"/>
          <p:cNvSpPr txBox="1">
            <a:spLocks noChangeArrowheads="1"/>
          </p:cNvSpPr>
          <p:nvPr/>
        </p:nvSpPr>
        <p:spPr bwMode="auto">
          <a:xfrm>
            <a:off x="1852987" y="4863307"/>
            <a:ext cx="710451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40" name="Picture 13" descr="12lx-auto3 IRあり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2738" y="3956844"/>
            <a:ext cx="125253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11" descr="12lx-auto3 IRなし　補正なし1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338" y="3952082"/>
            <a:ext cx="12541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テキスト ボックス 36"/>
          <p:cNvSpPr txBox="1">
            <a:spLocks noChangeArrowheads="1"/>
          </p:cNvSpPr>
          <p:nvPr/>
        </p:nvSpPr>
        <p:spPr bwMode="auto">
          <a:xfrm>
            <a:off x="339208" y="4877594"/>
            <a:ext cx="89479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Without SCC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3" name="テキスト ボックス 53"/>
          <p:cNvSpPr txBox="1">
            <a:spLocks noChangeArrowheads="1"/>
          </p:cNvSpPr>
          <p:nvPr/>
        </p:nvSpPr>
        <p:spPr bwMode="auto">
          <a:xfrm>
            <a:off x="7429500" y="2537619"/>
            <a:ext cx="146050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>
                <a:effectLst/>
                <a:latin typeface="Tahoma" pitchFamily="34" charset="0"/>
                <a:ea typeface="HGPｺﾞｼｯｸE" pitchFamily="50" charset="-128"/>
              </a:rPr>
              <a:t>New MOS at 0.04lx</a:t>
            </a:r>
            <a:endParaRPr lang="ja-JP" altLang="en-US" sz="100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44" name="テキスト ボックス 54"/>
          <p:cNvSpPr txBox="1">
            <a:spLocks noChangeArrowheads="1"/>
          </p:cNvSpPr>
          <p:nvPr/>
        </p:nvSpPr>
        <p:spPr bwMode="auto">
          <a:xfrm>
            <a:off x="5964238" y="2513807"/>
            <a:ext cx="137795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A previous model at 0.04lx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45" name="Picture 39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810544"/>
            <a:ext cx="1384300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0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38" y="1810544"/>
            <a:ext cx="137795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1523207"/>
            <a:ext cx="1871662" cy="1173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9" name="グループ化 1"/>
          <p:cNvGrpSpPr>
            <a:grpSpLocks/>
          </p:cNvGrpSpPr>
          <p:nvPr/>
        </p:nvGrpSpPr>
        <p:grpSpPr bwMode="auto">
          <a:xfrm>
            <a:off x="2744788" y="1499315"/>
            <a:ext cx="2447925" cy="1190704"/>
            <a:chOff x="2888249" y="2358587"/>
            <a:chExt cx="2446596" cy="1191198"/>
          </a:xfrm>
        </p:grpSpPr>
        <p:pic>
          <p:nvPicPr>
            <p:cNvPr id="54" name="Picture 13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/>
            <a:stretch>
              <a:fillRect/>
            </a:stretch>
          </p:blipFill>
          <p:spPr bwMode="auto">
            <a:xfrm>
              <a:off x="3269405" y="2383443"/>
              <a:ext cx="2065440" cy="1166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algn="ctr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13"/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888249" y="2358587"/>
              <a:ext cx="1160600" cy="964047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</p:grpSp>
      <p:grpSp>
        <p:nvGrpSpPr>
          <p:cNvPr id="58" name="グループ化 2"/>
          <p:cNvGrpSpPr>
            <a:grpSpLocks/>
          </p:cNvGrpSpPr>
          <p:nvPr/>
        </p:nvGrpSpPr>
        <p:grpSpPr bwMode="auto">
          <a:xfrm>
            <a:off x="6018213" y="3598646"/>
            <a:ext cx="3025775" cy="1116808"/>
            <a:chOff x="6103938" y="5191052"/>
            <a:chExt cx="3025775" cy="1117087"/>
          </a:xfrm>
        </p:grpSpPr>
        <p:pic>
          <p:nvPicPr>
            <p:cNvPr id="59" name="Picture 22" descr="HLC OFF-3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3938" y="5371514"/>
              <a:ext cx="1389062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0" name="Picture 21" descr="HLC ON-5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43813" y="5357227"/>
              <a:ext cx="1417637" cy="936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1" name="Picture 12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20542" y="5191052"/>
              <a:ext cx="1009171" cy="532446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 cap="flat" cmpd="sng" algn="ctr">
                  <a:solidFill>
                    <a:srgbClr val="FF0000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</p:pic>
        <p:pic>
          <p:nvPicPr>
            <p:cNvPr id="62" name="Picture 22" descr="HLC OFF-3"/>
            <p:cNvPicPr preferRelativeResize="0">
              <a:picLocks noChangeAspect="1" noChangeArrowheads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806407" y="5205593"/>
              <a:ext cx="950841" cy="503351"/>
            </a:xfrm>
            <a:prstGeom prst="ellips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0584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Watch images in any </a:t>
            </a:r>
            <a:r>
              <a:rPr lang="en-US" altLang="ja-JP" b="1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</a:t>
            </a:r>
            <a:endParaRPr kumimoji="1" lang="ja-JP" altLang="en-US" sz="4000" dirty="0"/>
          </a:p>
        </p:txBody>
      </p:sp>
      <p:sp>
        <p:nvSpPr>
          <p:cNvPr id="20" name="正方形/長方形 4"/>
          <p:cNvSpPr>
            <a:spLocks noChangeArrowheads="1"/>
          </p:cNvSpPr>
          <p:nvPr/>
        </p:nvSpPr>
        <p:spPr bwMode="auto">
          <a:xfrm>
            <a:off x="358775" y="654049"/>
            <a:ext cx="5060950" cy="4026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Appropriate-sized video stream </a:t>
            </a:r>
            <a:endParaRPr kumimoji="0" lang="en-US" altLang="ja-JP" sz="18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3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Monitors, recorders, smartphones and remote sites such as branches have different requirements for image quality and network bandwidth. Panasonic </a:t>
            </a:r>
            <a:r>
              <a:rPr kumimoji="0" lang="en-US" altLang="ja-JP" sz="13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</a:t>
            </a:r>
            <a:r>
              <a:rPr kumimoji="0" lang="en-US" altLang="ja-JP" sz="13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series network cameras save the network bandwidth, sending out multiple H.264 and JPEG streams sized appropriately for each device requirement.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Higher H.264 compression  </a:t>
            </a: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New </a:t>
            </a:r>
            <a:r>
              <a:rPr kumimoji="0" lang="en-US" altLang="ja-JP" sz="13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 </a:t>
            </a:r>
            <a:r>
              <a:rPr kumimoji="0" lang="en-US" altLang="ja-JP" sz="13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saves the network bandwidth and the recorder disk space, keeping high quality of images. </a:t>
            </a:r>
          </a:p>
          <a:p>
            <a:pPr marL="85725"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 smtClean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Various </a:t>
            </a:r>
            <a:r>
              <a:rPr kumimoji="0" lang="en-US" altLang="ja-JP" sz="18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transmission modes   </a:t>
            </a:r>
          </a:p>
          <a:p>
            <a:pPr marL="85725"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Supporting five transmission modes of Constant bitrate, Frame rate, Best effort, VBR and Advanced VBR, </a:t>
            </a:r>
            <a:r>
              <a:rPr kumimoji="0" lang="en-US" altLang="ja-JP" sz="13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5-series </a:t>
            </a:r>
            <a:r>
              <a:rPr kumimoji="0" lang="en-US" altLang="ja-JP" sz="13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network cameras enables a flexible and effective network design for any purpose. </a:t>
            </a:r>
          </a:p>
        </p:txBody>
      </p:sp>
      <p:cxnSp>
        <p:nvCxnSpPr>
          <p:cNvPr id="23" name="直線コネクタ 22"/>
          <p:cNvCxnSpPr/>
          <p:nvPr/>
        </p:nvCxnSpPr>
        <p:spPr bwMode="auto">
          <a:xfrm>
            <a:off x="6205995" y="2130424"/>
            <a:ext cx="243205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直線コネクタ 24"/>
          <p:cNvCxnSpPr/>
          <p:nvPr/>
        </p:nvCxnSpPr>
        <p:spPr bwMode="auto">
          <a:xfrm flipV="1">
            <a:off x="6431420" y="1771649"/>
            <a:ext cx="0" cy="27146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 bwMode="auto">
          <a:xfrm flipH="1" flipV="1">
            <a:off x="7229932" y="2147886"/>
            <a:ext cx="1588" cy="303213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7" name="Picture 2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507" y="1377949"/>
            <a:ext cx="855663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8" name="直線コネクタ 27"/>
          <p:cNvCxnSpPr/>
          <p:nvPr/>
        </p:nvCxnSpPr>
        <p:spPr bwMode="auto">
          <a:xfrm flipV="1">
            <a:off x="7560132" y="1766886"/>
            <a:ext cx="0" cy="26987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9" name="Picture 4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382" y="658811"/>
            <a:ext cx="482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0" name="直線コネクタ 29"/>
          <p:cNvCxnSpPr/>
          <p:nvPr/>
        </p:nvCxnSpPr>
        <p:spPr bwMode="auto">
          <a:xfrm flipV="1">
            <a:off x="8441195" y="1771649"/>
            <a:ext cx="0" cy="36830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1" name="Picture 38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6245" y="1398586"/>
            <a:ext cx="692150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3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6095" y="1650999"/>
            <a:ext cx="330200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372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300648" flipH="1">
            <a:off x="8445164" y="1158079"/>
            <a:ext cx="342900" cy="19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上矢印 33"/>
          <p:cNvSpPr/>
          <p:nvPr/>
        </p:nvSpPr>
        <p:spPr bwMode="auto">
          <a:xfrm rot="2304584">
            <a:off x="7864932" y="960436"/>
            <a:ext cx="338138" cy="1547813"/>
          </a:xfrm>
          <a:prstGeom prst="upArrow">
            <a:avLst>
              <a:gd name="adj1" fmla="val 23785"/>
              <a:gd name="adj2" fmla="val 57887"/>
            </a:avLst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100" dirty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上矢印 34"/>
          <p:cNvSpPr/>
          <p:nvPr/>
        </p:nvSpPr>
        <p:spPr bwMode="auto">
          <a:xfrm rot="18350860">
            <a:off x="6263939" y="1599405"/>
            <a:ext cx="341312" cy="1079500"/>
          </a:xfrm>
          <a:prstGeom prst="upArrow">
            <a:avLst>
              <a:gd name="adj1" fmla="val 36892"/>
              <a:gd name="adj2" fmla="val 50000"/>
            </a:avLst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100" dirty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上矢印 35"/>
          <p:cNvSpPr/>
          <p:nvPr/>
        </p:nvSpPr>
        <p:spPr bwMode="auto">
          <a:xfrm rot="1355170">
            <a:off x="7229932" y="1720849"/>
            <a:ext cx="439738" cy="593725"/>
          </a:xfrm>
          <a:prstGeom prst="upArrow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100" dirty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テキスト ボックス 8"/>
          <p:cNvSpPr txBox="1">
            <a:spLocks noChangeArrowheads="1"/>
          </p:cNvSpPr>
          <p:nvPr/>
        </p:nvSpPr>
        <p:spPr bwMode="auto">
          <a:xfrm>
            <a:off x="5792787" y="935036"/>
            <a:ext cx="7184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10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Monitors</a:t>
            </a:r>
            <a:endParaRPr lang="ja-JP" altLang="en-US" sz="1100"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sp>
        <p:nvSpPr>
          <p:cNvPr id="38" name="テキスト ボックス 42"/>
          <p:cNvSpPr txBox="1">
            <a:spLocks noChangeArrowheads="1"/>
          </p:cNvSpPr>
          <p:nvPr/>
        </p:nvSpPr>
        <p:spPr bwMode="auto">
          <a:xfrm>
            <a:off x="7207303" y="1230311"/>
            <a:ext cx="70724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recorder</a:t>
            </a:r>
            <a:endParaRPr lang="ja-JP" altLang="en-US" sz="1100" dirty="0"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sp>
        <p:nvSpPr>
          <p:cNvPr id="41" name="テキスト ボックス 43"/>
          <p:cNvSpPr txBox="1">
            <a:spLocks noChangeArrowheads="1"/>
          </p:cNvSpPr>
          <p:nvPr/>
        </p:nvSpPr>
        <p:spPr bwMode="auto">
          <a:xfrm>
            <a:off x="8007145" y="644524"/>
            <a:ext cx="596637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100" dirty="0" smtClean="0"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mobile</a:t>
            </a:r>
            <a:endParaRPr lang="ja-JP" altLang="en-US" sz="1100" dirty="0"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sp>
        <p:nvSpPr>
          <p:cNvPr id="43" name="テキスト ボックス 9"/>
          <p:cNvSpPr txBox="1">
            <a:spLocks noChangeArrowheads="1"/>
          </p:cNvSpPr>
          <p:nvPr/>
        </p:nvSpPr>
        <p:spPr bwMode="auto">
          <a:xfrm>
            <a:off x="7343073" y="1603374"/>
            <a:ext cx="699230" cy="2616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solidFill>
                  <a:schemeClr val="bg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HD</a:t>
            </a:r>
            <a:endParaRPr lang="ja-JP" altLang="en-US" sz="1050" b="1">
              <a:solidFill>
                <a:schemeClr val="bg1"/>
              </a:solidFill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sp>
        <p:nvSpPr>
          <p:cNvPr id="44" name="テキスト ボックス 45"/>
          <p:cNvSpPr txBox="1">
            <a:spLocks noChangeArrowheads="1"/>
          </p:cNvSpPr>
          <p:nvPr/>
        </p:nvSpPr>
        <p:spPr bwMode="auto">
          <a:xfrm>
            <a:off x="7974632" y="874711"/>
            <a:ext cx="590225" cy="2616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solidFill>
                  <a:schemeClr val="bg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QVGA</a:t>
            </a:r>
            <a:endParaRPr lang="ja-JP" altLang="en-US" sz="1050" b="1">
              <a:solidFill>
                <a:schemeClr val="bg1"/>
              </a:solidFill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sp>
        <p:nvSpPr>
          <p:cNvPr id="45" name="上矢印 44"/>
          <p:cNvSpPr/>
          <p:nvPr/>
        </p:nvSpPr>
        <p:spPr bwMode="auto">
          <a:xfrm rot="19119799">
            <a:off x="6680657" y="1746249"/>
            <a:ext cx="439738" cy="593725"/>
          </a:xfrm>
          <a:prstGeom prst="upArrow">
            <a:avLst/>
          </a:prstGeom>
          <a:solidFill>
            <a:srgbClr val="FFFF99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ja-JP" altLang="en-US" sz="1100" dirty="0">
              <a:solidFill>
                <a:srgbClr val="FFC0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テキスト ボックス 49"/>
          <p:cNvSpPr txBox="1">
            <a:spLocks noChangeArrowheads="1"/>
          </p:cNvSpPr>
          <p:nvPr/>
        </p:nvSpPr>
        <p:spPr bwMode="auto">
          <a:xfrm>
            <a:off x="5575847" y="1727199"/>
            <a:ext cx="441146" cy="2616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solidFill>
                  <a:schemeClr val="bg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H D</a:t>
            </a:r>
            <a:endParaRPr lang="ja-JP" altLang="en-US" sz="1050" b="1">
              <a:solidFill>
                <a:schemeClr val="bg1"/>
              </a:solidFill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pic>
        <p:nvPicPr>
          <p:cNvPr id="47" name="Picture 113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195" y="1350961"/>
            <a:ext cx="517525" cy="35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pic>
        <p:nvPicPr>
          <p:cNvPr id="48" name="Picture 112"/>
          <p:cNvPicPr preferRelativeResize="0"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9957" y="1187449"/>
            <a:ext cx="8064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999999"/>
                  </a:outerShdw>
                </a:effectLst>
              </a14:hiddenEffects>
            </a:ext>
          </a:extLst>
        </p:spPr>
      </p:pic>
      <p:sp>
        <p:nvSpPr>
          <p:cNvPr id="49" name="テキスト ボックス 52"/>
          <p:cNvSpPr txBox="1">
            <a:spLocks noChangeArrowheads="1"/>
          </p:cNvSpPr>
          <p:nvPr/>
        </p:nvSpPr>
        <p:spPr bwMode="auto">
          <a:xfrm>
            <a:off x="6382636" y="1639886"/>
            <a:ext cx="699230" cy="261610"/>
          </a:xfrm>
          <a:prstGeom prst="rect">
            <a:avLst/>
          </a:prstGeom>
          <a:solidFill>
            <a:srgbClr val="FF33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50" b="1">
                <a:solidFill>
                  <a:schemeClr val="bg1"/>
                </a:solidFill>
                <a:effectLst/>
                <a:latin typeface="Tahoma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HD</a:t>
            </a:r>
            <a:endParaRPr lang="ja-JP" altLang="en-US" sz="1050" b="1">
              <a:solidFill>
                <a:schemeClr val="bg1"/>
              </a:solidFill>
              <a:effectLst/>
              <a:latin typeface="Tahoma" pitchFamily="34" charset="0"/>
              <a:ea typeface="HGPｺﾞｼｯｸE" pitchFamily="50" charset="-128"/>
              <a:cs typeface="Tahoma" panose="020B0604030504040204" pitchFamily="34" charset="0"/>
            </a:endParaRPr>
          </a:p>
        </p:txBody>
      </p:sp>
      <p:graphicFrame>
        <p:nvGraphicFramePr>
          <p:cNvPr id="50" name="表 4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4201206"/>
              </p:ext>
            </p:extLst>
          </p:nvPr>
        </p:nvGraphicFramePr>
        <p:xfrm>
          <a:off x="5449093" y="3533358"/>
          <a:ext cx="3571461" cy="91440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152525"/>
                <a:gridCol w="1209675"/>
                <a:gridCol w="1209261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Cameras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Conventional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5-series 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5-series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 HD at 30fps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Mbps ( -25%)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Full</a:t>
                      </a:r>
                      <a:r>
                        <a:rPr kumimoji="1" lang="en-US" altLang="ja-JP" sz="105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HD at </a:t>
                      </a:r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10fps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4 Mbps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5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2 Mbps ( -50%)</a:t>
                      </a:r>
                      <a:endParaRPr kumimoji="1" lang="ja-JP" altLang="en-US" sz="1050" dirty="0">
                        <a:latin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1" marR="91451"/>
                </a:tc>
              </a:tr>
            </a:tbl>
          </a:graphicData>
        </a:graphic>
      </p:graphicFrame>
      <p:sp>
        <p:nvSpPr>
          <p:cNvPr id="51" name="テキスト ボックス 38"/>
          <p:cNvSpPr txBox="1">
            <a:spLocks noChangeArrowheads="1"/>
          </p:cNvSpPr>
          <p:nvPr/>
        </p:nvSpPr>
        <p:spPr bwMode="auto">
          <a:xfrm>
            <a:off x="5449093" y="4433470"/>
            <a:ext cx="3611149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50">
                <a:effectLst/>
                <a:latin typeface="Tahoma" pitchFamily="34" charset="0"/>
                <a:ea typeface="HGPｺﾞｼｯｸE" pitchFamily="50" charset="-128"/>
              </a:rPr>
              <a:t>(frame rate priority mode) </a:t>
            </a:r>
          </a:p>
        </p:txBody>
      </p:sp>
      <p:pic>
        <p:nvPicPr>
          <p:cNvPr id="54" name="Picture 4" descr="WV-SFN531_D_L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437" y="2285427"/>
            <a:ext cx="892251" cy="868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534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Reduce workload for guardsmen with </a:t>
            </a:r>
            <a:r>
              <a:rPr lang="en-US" altLang="ja-JP" sz="2400" b="1" dirty="0" err="1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</a:t>
            </a:r>
            <a:r>
              <a:rPr lang="en-US" altLang="ja-JP" sz="2400" b="1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-VMD</a:t>
            </a:r>
            <a:endParaRPr kumimoji="1" lang="ja-JP" altLang="en-US" dirty="0"/>
          </a:p>
        </p:txBody>
      </p:sp>
      <p:sp>
        <p:nvSpPr>
          <p:cNvPr id="17" name="正方形/長方形 1"/>
          <p:cNvSpPr>
            <a:spLocks noChangeArrowheads="1"/>
          </p:cNvSpPr>
          <p:nvPr/>
        </p:nvSpPr>
        <p:spPr bwMode="auto">
          <a:xfrm>
            <a:off x="369888" y="1096963"/>
            <a:ext cx="8304212" cy="45719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1400">
              <a:effectLst/>
              <a:latin typeface="Tahoma" pitchFamily="34" charset="0"/>
              <a:ea typeface="HGPｺﾞｼｯｸE" pitchFamily="50" charset="-128"/>
              <a:cs typeface="Tahoma" pitchFamily="34" charset="0"/>
            </a:endParaRPr>
          </a:p>
        </p:txBody>
      </p:sp>
      <p:sp>
        <p:nvSpPr>
          <p:cNvPr id="21" name="正方形/長方形 3"/>
          <p:cNvSpPr>
            <a:spLocks noChangeArrowheads="1"/>
          </p:cNvSpPr>
          <p:nvPr/>
        </p:nvSpPr>
        <p:spPr bwMode="auto">
          <a:xfrm>
            <a:off x="370694" y="506413"/>
            <a:ext cx="8516131" cy="5745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Equipped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with advanced self-learning algorithm and the latest powerful </a:t>
            </a:r>
            <a:r>
              <a:rPr kumimoji="0" lang="en-US" altLang="ja-JP" sz="1400" dirty="0" err="1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UniPhier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 system LSI, </a:t>
            </a:r>
            <a:endParaRPr kumimoji="0" lang="en-US" altLang="ja-JP" sz="1400" dirty="0" smtClean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eaLnBrk="1" hangingPunct="1">
              <a:spcBef>
                <a:spcPts val="400"/>
              </a:spcBef>
              <a:buFontTx/>
              <a:buNone/>
            </a:pPr>
            <a:r>
              <a:rPr kumimoji="0" lang="en-US" altLang="ja-JP" sz="1400" dirty="0" smtClean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new </a:t>
            </a:r>
            <a:r>
              <a:rPr kumimoji="0" lang="en-US" altLang="ja-JP" sz="14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5 series camera provides high detection accuracy.  </a:t>
            </a:r>
          </a:p>
        </p:txBody>
      </p:sp>
      <p:sp>
        <p:nvSpPr>
          <p:cNvPr id="47" name="正方形/長方形 3"/>
          <p:cNvSpPr>
            <a:spLocks noChangeArrowheads="1"/>
          </p:cNvSpPr>
          <p:nvPr/>
        </p:nvSpPr>
        <p:spPr bwMode="auto">
          <a:xfrm>
            <a:off x="130176" y="1231889"/>
            <a:ext cx="2315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Intruder detection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people or cars trespassing in restricted areas. </a:t>
            </a:r>
          </a:p>
        </p:txBody>
      </p:sp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8" y="2022507"/>
            <a:ext cx="1711179" cy="104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" name="フローチャート : 手操作入力 1"/>
          <p:cNvSpPr>
            <a:spLocks noChangeAspect="1"/>
          </p:cNvSpPr>
          <p:nvPr/>
        </p:nvSpPr>
        <p:spPr bwMode="auto">
          <a:xfrm flipH="1" flipV="1">
            <a:off x="1646685" y="2019474"/>
            <a:ext cx="411522" cy="480841"/>
          </a:xfrm>
          <a:custGeom>
            <a:avLst/>
            <a:gdLst>
              <a:gd name="T0" fmla="*/ 65329 w 10839"/>
              <a:gd name="T1" fmla="*/ 1188700 h 11325"/>
              <a:gd name="T2" fmla="*/ 2113535 w 10839"/>
              <a:gd name="T3" fmla="*/ 0 h 11325"/>
              <a:gd name="T4" fmla="*/ 2016224 w 10839"/>
              <a:gd name="T5" fmla="*/ 2472366 h 11325"/>
              <a:gd name="T6" fmla="*/ 0 w 10839"/>
              <a:gd name="T7" fmla="*/ 2469528 h 11325"/>
              <a:gd name="T8" fmla="*/ 65329 w 10839"/>
              <a:gd name="T9" fmla="*/ 1188700 h 1132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589 w 10839"/>
              <a:gd name="connsiteY0" fmla="*/ 3970 h 11325"/>
              <a:gd name="connsiteX1" fmla="*/ 10838 w 10839"/>
              <a:gd name="connsiteY1" fmla="*/ 0 h 11325"/>
              <a:gd name="connsiteX2" fmla="*/ 10339 w 10839"/>
              <a:gd name="connsiteY2" fmla="*/ 11325 h 11325"/>
              <a:gd name="connsiteX3" fmla="*/ 0 w 10839"/>
              <a:gd name="connsiteY3" fmla="*/ 11312 h 11325"/>
              <a:gd name="connsiteX4" fmla="*/ 589 w 10839"/>
              <a:gd name="connsiteY4" fmla="*/ 3970 h 11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839" h="11325">
                <a:moveTo>
                  <a:pt x="589" y="3970"/>
                </a:moveTo>
                <a:cubicBezTo>
                  <a:pt x="4090" y="2155"/>
                  <a:pt x="7337" y="1815"/>
                  <a:pt x="10838" y="0"/>
                </a:cubicBezTo>
                <a:cubicBezTo>
                  <a:pt x="10867" y="3600"/>
                  <a:pt x="10310" y="7725"/>
                  <a:pt x="10339" y="11325"/>
                </a:cubicBezTo>
                <a:lnTo>
                  <a:pt x="0" y="11312"/>
                </a:lnTo>
                <a:cubicBezTo>
                  <a:pt x="30" y="9737"/>
                  <a:pt x="559" y="5545"/>
                  <a:pt x="589" y="3970"/>
                </a:cubicBezTo>
                <a:close/>
              </a:path>
            </a:pathLst>
          </a:custGeom>
          <a:solidFill>
            <a:srgbClr val="FFFF00">
              <a:alpha val="3000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50" name="フローチャート : 手操作入力 1"/>
          <p:cNvSpPr>
            <a:spLocks noChangeAspect="1"/>
          </p:cNvSpPr>
          <p:nvPr/>
        </p:nvSpPr>
        <p:spPr bwMode="auto">
          <a:xfrm flipH="1" flipV="1">
            <a:off x="322404" y="2026435"/>
            <a:ext cx="1107187" cy="1106979"/>
          </a:xfrm>
          <a:custGeom>
            <a:avLst/>
            <a:gdLst>
              <a:gd name="T0" fmla="*/ 114986 w 10339"/>
              <a:gd name="T1" fmla="*/ 2248914 h 10801"/>
              <a:gd name="T2" fmla="*/ 4366053 w 10339"/>
              <a:gd name="T3" fmla="*/ 0 h 10801"/>
              <a:gd name="T4" fmla="*/ 4403104 w 10339"/>
              <a:gd name="T5" fmla="*/ 4278759 h 10801"/>
              <a:gd name="T6" fmla="*/ 0 w 10339"/>
              <a:gd name="T7" fmla="*/ 4273609 h 10801"/>
              <a:gd name="T8" fmla="*/ 114986 w 10339"/>
              <a:gd name="T9" fmla="*/ 2248914 h 1080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connsiteX0" fmla="*/ 90 w 10339"/>
              <a:gd name="connsiteY0" fmla="*/ 4769 h 10801"/>
              <a:gd name="connsiteX1" fmla="*/ 10252 w 10339"/>
              <a:gd name="connsiteY1" fmla="*/ 0 h 10801"/>
              <a:gd name="connsiteX2" fmla="*/ 10339 w 10339"/>
              <a:gd name="connsiteY2" fmla="*/ 10801 h 10801"/>
              <a:gd name="connsiteX3" fmla="*/ 0 w 10339"/>
              <a:gd name="connsiteY3" fmla="*/ 10788 h 10801"/>
              <a:gd name="connsiteX4" fmla="*/ 90 w 10339"/>
              <a:gd name="connsiteY4" fmla="*/ 4769 h 10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339" h="10801">
                <a:moveTo>
                  <a:pt x="90" y="4769"/>
                </a:moveTo>
                <a:cubicBezTo>
                  <a:pt x="3417" y="2877"/>
                  <a:pt x="6925" y="1892"/>
                  <a:pt x="10252" y="0"/>
                </a:cubicBezTo>
                <a:cubicBezTo>
                  <a:pt x="10281" y="3600"/>
                  <a:pt x="10310" y="7201"/>
                  <a:pt x="10339" y="10801"/>
                </a:cubicBezTo>
                <a:lnTo>
                  <a:pt x="0" y="10788"/>
                </a:lnTo>
                <a:cubicBezTo>
                  <a:pt x="30" y="9213"/>
                  <a:pt x="60" y="6344"/>
                  <a:pt x="90" y="4769"/>
                </a:cubicBezTo>
                <a:close/>
              </a:path>
            </a:pathLst>
          </a:custGeom>
          <a:solidFill>
            <a:srgbClr val="FFFF00">
              <a:alpha val="3019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anchor="ctr"/>
          <a:lstStyle/>
          <a:p>
            <a:pPr>
              <a:defRPr/>
            </a:pPr>
            <a:endParaRPr lang="ja-JP" altLang="en-US"/>
          </a:p>
        </p:txBody>
      </p:sp>
      <p:sp>
        <p:nvSpPr>
          <p:cNvPr id="45" name="正方形/長方形 3"/>
          <p:cNvSpPr>
            <a:spLocks noChangeArrowheads="1"/>
          </p:cNvSpPr>
          <p:nvPr/>
        </p:nvSpPr>
        <p:spPr bwMode="auto">
          <a:xfrm>
            <a:off x="2341818" y="1231889"/>
            <a:ext cx="227207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Loitering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people who has loitered for too long in the area. </a:t>
            </a:r>
          </a:p>
        </p:txBody>
      </p:sp>
      <p:pic>
        <p:nvPicPr>
          <p:cNvPr id="46" name="Picture 4"/>
          <p:cNvPicPr>
            <a:picLocks noChangeAspect="1" noChangeArrowheads="1"/>
          </p:cNvPicPr>
          <p:nvPr/>
        </p:nvPicPr>
        <p:blipFill>
          <a:blip r:embed="rId4" cstate="print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106" y="2044725"/>
            <a:ext cx="1813501" cy="1019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4F81BD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正方形/長方形 3"/>
          <p:cNvSpPr>
            <a:spLocks noChangeArrowheads="1"/>
          </p:cNvSpPr>
          <p:nvPr/>
        </p:nvSpPr>
        <p:spPr bwMode="auto">
          <a:xfrm>
            <a:off x="4601370" y="1231889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Direction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people or cars that go the wrong direction. </a:t>
            </a:r>
          </a:p>
        </p:txBody>
      </p:sp>
      <p:pic>
        <p:nvPicPr>
          <p:cNvPr id="44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4620" y="2044725"/>
            <a:ext cx="1813500" cy="1017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" name="正方形/長方形 3"/>
          <p:cNvSpPr>
            <a:spLocks noChangeArrowheads="1"/>
          </p:cNvSpPr>
          <p:nvPr/>
        </p:nvSpPr>
        <p:spPr bwMode="auto">
          <a:xfrm>
            <a:off x="6798239" y="1231889"/>
            <a:ext cx="21600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Scene change detection </a:t>
            </a:r>
            <a:r>
              <a:rPr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</a:rPr>
              <a:t>detects tampering with the camera view. </a:t>
            </a:r>
            <a:endParaRPr kumimoji="0" lang="en-US" altLang="ja-JP" sz="1200" b="1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grpSp>
        <p:nvGrpSpPr>
          <p:cNvPr id="40" name="グループ化 16"/>
          <p:cNvGrpSpPr>
            <a:grpSpLocks noChangeAspect="1"/>
          </p:cNvGrpSpPr>
          <p:nvPr/>
        </p:nvGrpSpPr>
        <p:grpSpPr bwMode="auto">
          <a:xfrm>
            <a:off x="7109960" y="1992726"/>
            <a:ext cx="2015703" cy="1033979"/>
            <a:chOff x="6869850" y="2227956"/>
            <a:chExt cx="2015678" cy="1033992"/>
          </a:xfrm>
        </p:grpSpPr>
        <p:pic>
          <p:nvPicPr>
            <p:cNvPr id="41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69850" y="2321151"/>
              <a:ext cx="1681591" cy="9407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3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88608" y="2227956"/>
              <a:ext cx="1196920" cy="7576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" name="正方形/長方形 3"/>
          <p:cNvSpPr>
            <a:spLocks noChangeArrowheads="1"/>
          </p:cNvSpPr>
          <p:nvPr/>
        </p:nvSpPr>
        <p:spPr bwMode="auto">
          <a:xfrm>
            <a:off x="3381866" y="3189246"/>
            <a:ext cx="243280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Object detection (removed) </a:t>
            </a: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objects disappearing that should be present. </a:t>
            </a:r>
          </a:p>
        </p:txBody>
      </p:sp>
      <p:sp>
        <p:nvSpPr>
          <p:cNvPr id="28" name="正方形/長方形 3"/>
          <p:cNvSpPr>
            <a:spLocks noChangeArrowheads="1"/>
          </p:cNvSpPr>
          <p:nvPr/>
        </p:nvSpPr>
        <p:spPr bwMode="auto">
          <a:xfrm>
            <a:off x="6233728" y="3206759"/>
            <a:ext cx="255784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Cross line detection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people or objects crossing the imaginary lines. </a:t>
            </a:r>
          </a:p>
        </p:txBody>
      </p:sp>
      <p:grpSp>
        <p:nvGrpSpPr>
          <p:cNvPr id="29" name="グループ化 7"/>
          <p:cNvGrpSpPr>
            <a:grpSpLocks/>
          </p:cNvGrpSpPr>
          <p:nvPr/>
        </p:nvGrpSpPr>
        <p:grpSpPr bwMode="auto">
          <a:xfrm>
            <a:off x="6405840" y="3880149"/>
            <a:ext cx="1846625" cy="1036074"/>
            <a:chOff x="4429125" y="1658484"/>
            <a:chExt cx="1902590" cy="1222709"/>
          </a:xfrm>
        </p:grpSpPr>
        <p:pic>
          <p:nvPicPr>
            <p:cNvPr id="37" name="図 1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9125" y="1658484"/>
              <a:ext cx="1902590" cy="12227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8" name="AutoShape 27"/>
            <p:cNvCxnSpPr>
              <a:cxnSpLocks noChangeShapeType="1"/>
            </p:cNvCxnSpPr>
            <p:nvPr/>
          </p:nvCxnSpPr>
          <p:spPr bwMode="auto">
            <a:xfrm>
              <a:off x="4810125" y="1965325"/>
              <a:ext cx="1360640" cy="891063"/>
            </a:xfrm>
            <a:prstGeom prst="straightConnector1">
              <a:avLst/>
            </a:prstGeom>
            <a:noFill/>
            <a:ln w="57150">
              <a:solidFill>
                <a:srgbClr val="FFFF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0" name="グループ化 21503"/>
          <p:cNvGrpSpPr>
            <a:grpSpLocks noChangeAspect="1"/>
          </p:cNvGrpSpPr>
          <p:nvPr/>
        </p:nvGrpSpPr>
        <p:grpSpPr bwMode="auto">
          <a:xfrm>
            <a:off x="3733510" y="3742717"/>
            <a:ext cx="2016162" cy="1130244"/>
            <a:chOff x="12073120" y="1086134"/>
            <a:chExt cx="2420594" cy="1356946"/>
          </a:xfrm>
        </p:grpSpPr>
        <p:pic>
          <p:nvPicPr>
            <p:cNvPr id="35" name="Picture 4"/>
            <p:cNvPicPr>
              <a:picLocks noChangeAspect="1" noChangeArrowheads="1"/>
            </p:cNvPicPr>
            <p:nvPr/>
          </p:nvPicPr>
          <p:blipFill>
            <a:blip r:embed="rId9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3120" y="1274854"/>
              <a:ext cx="2076446" cy="11682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4F81BD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5420" y="1086134"/>
              <a:ext cx="1128294" cy="986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1" name="グループ化 21"/>
          <p:cNvGrpSpPr>
            <a:grpSpLocks noChangeAspect="1"/>
          </p:cNvGrpSpPr>
          <p:nvPr/>
        </p:nvGrpSpPr>
        <p:grpSpPr bwMode="auto">
          <a:xfrm>
            <a:off x="806203" y="3700251"/>
            <a:ext cx="2032830" cy="1149963"/>
            <a:chOff x="9468825" y="1056294"/>
            <a:chExt cx="2219492" cy="1255541"/>
          </a:xfrm>
        </p:grpSpPr>
        <p:pic>
          <p:nvPicPr>
            <p:cNvPr id="33" name="Picture 7"/>
            <p:cNvPicPr>
              <a:picLocks noChangeAspect="1" noChangeArrowheads="1"/>
            </p:cNvPicPr>
            <p:nvPr/>
          </p:nvPicPr>
          <p:blipFill>
            <a:blip r:embed="rId11" cstate="print">
              <a:lum bright="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468825" y="1199599"/>
              <a:ext cx="2016189" cy="11122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3"/>
            <p:cNvPicPr preferRelativeResize="0"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23624" y="1056294"/>
              <a:ext cx="1164693" cy="1016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2" name="正方形/長方形 3"/>
          <p:cNvSpPr>
            <a:spLocks noChangeArrowheads="1"/>
          </p:cNvSpPr>
          <p:nvPr/>
        </p:nvSpPr>
        <p:spPr bwMode="auto">
          <a:xfrm>
            <a:off x="370695" y="3177676"/>
            <a:ext cx="265112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b="1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Object detection (left)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200" dirty="0">
                <a:solidFill>
                  <a:srgbClr val="000000"/>
                </a:solidFill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detects something left behind that shouldn’t be there.</a:t>
            </a:r>
          </a:p>
        </p:txBody>
      </p:sp>
      <p:cxnSp>
        <p:nvCxnSpPr>
          <p:cNvPr id="51" name="直線コネクタ 73"/>
          <p:cNvCxnSpPr>
            <a:cxnSpLocks noChangeShapeType="1"/>
          </p:cNvCxnSpPr>
          <p:nvPr/>
        </p:nvCxnSpPr>
        <p:spPr bwMode="auto">
          <a:xfrm>
            <a:off x="239541" y="3133416"/>
            <a:ext cx="8748712" cy="1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線コネクタ 75"/>
          <p:cNvCxnSpPr>
            <a:cxnSpLocks noChangeShapeType="1"/>
          </p:cNvCxnSpPr>
          <p:nvPr/>
        </p:nvCxnSpPr>
        <p:spPr bwMode="auto">
          <a:xfrm flipV="1">
            <a:off x="2338540" y="1230457"/>
            <a:ext cx="0" cy="190296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線コネクタ 75"/>
          <p:cNvCxnSpPr>
            <a:cxnSpLocks noChangeShapeType="1"/>
          </p:cNvCxnSpPr>
          <p:nvPr/>
        </p:nvCxnSpPr>
        <p:spPr bwMode="auto">
          <a:xfrm flipV="1">
            <a:off x="4552474" y="1219537"/>
            <a:ext cx="0" cy="1913880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線コネクタ 75"/>
          <p:cNvCxnSpPr>
            <a:cxnSpLocks noChangeShapeType="1"/>
          </p:cNvCxnSpPr>
          <p:nvPr/>
        </p:nvCxnSpPr>
        <p:spPr bwMode="auto">
          <a:xfrm flipV="1">
            <a:off x="6767759" y="1193788"/>
            <a:ext cx="0" cy="1939626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線コネクタ 75"/>
          <p:cNvCxnSpPr>
            <a:cxnSpLocks noChangeShapeType="1"/>
          </p:cNvCxnSpPr>
          <p:nvPr/>
        </p:nvCxnSpPr>
        <p:spPr bwMode="auto">
          <a:xfrm flipV="1">
            <a:off x="6062909" y="3133417"/>
            <a:ext cx="0" cy="1716797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線コネクタ 75"/>
          <p:cNvCxnSpPr>
            <a:cxnSpLocks noChangeShapeType="1"/>
          </p:cNvCxnSpPr>
          <p:nvPr/>
        </p:nvCxnSpPr>
        <p:spPr bwMode="auto">
          <a:xfrm flipV="1">
            <a:off x="3138734" y="3133417"/>
            <a:ext cx="0" cy="1739544"/>
          </a:xfrm>
          <a:prstGeom prst="line">
            <a:avLst/>
          </a:prstGeom>
          <a:noFill/>
          <a:ln w="9525" algn="ctr">
            <a:solidFill>
              <a:srgbClr val="4A7EBB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8488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2400" b="1" kern="0" dirty="0" smtClean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Easy installation</a:t>
            </a:r>
            <a:endParaRPr kumimoji="1" lang="ja-JP" altLang="en-US" dirty="0"/>
          </a:p>
        </p:txBody>
      </p:sp>
      <p:pic>
        <p:nvPicPr>
          <p:cNvPr id="73" name="図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9923" y="2809420"/>
            <a:ext cx="7143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2526983"/>
            <a:ext cx="4238625" cy="98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5" name="直線コネクタ 74"/>
          <p:cNvCxnSpPr/>
          <p:nvPr/>
        </p:nvCxnSpPr>
        <p:spPr>
          <a:xfrm>
            <a:off x="4329110" y="3210600"/>
            <a:ext cx="225426" cy="76993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テキスト ボックス 20"/>
          <p:cNvSpPr txBox="1">
            <a:spLocks noChangeArrowheads="1"/>
          </p:cNvSpPr>
          <p:nvPr/>
        </p:nvSpPr>
        <p:spPr bwMode="auto">
          <a:xfrm>
            <a:off x="2535543" y="3520886"/>
            <a:ext cx="174118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5 </a:t>
            </a: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series fixed dome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(Cropped data)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77" name="テキスト ボックス 39"/>
          <p:cNvSpPr txBox="1">
            <a:spLocks noChangeArrowheads="1"/>
          </p:cNvSpPr>
          <p:nvPr/>
        </p:nvSpPr>
        <p:spPr bwMode="auto">
          <a:xfrm>
            <a:off x="281254" y="3506599"/>
            <a:ext cx="203613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Conventional fixed dome camera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(Cropped data)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pic>
        <p:nvPicPr>
          <p:cNvPr id="78" name="Picture 2" descr="Y:\40-職能\セキュリティ\セキュリティ・サウンド広報宣伝\(10) Security\03_国内_海外共通\6Series\写真\Optional_Accessories\WV-Q7118（SFV用Sun_Shade)\640x480_png\Sun-shade_D_L.png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98" y="4076044"/>
            <a:ext cx="1047750" cy="919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テキスト ボックス 38"/>
          <p:cNvSpPr txBox="1">
            <a:spLocks noChangeArrowheads="1"/>
          </p:cNvSpPr>
          <p:nvPr/>
        </p:nvSpPr>
        <p:spPr bwMode="auto">
          <a:xfrm>
            <a:off x="1747848" y="4181818"/>
            <a:ext cx="127242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WV-SFV531 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ja-JP" sz="1000" dirty="0" smtClean="0">
                <a:effectLst/>
                <a:latin typeface="Tahoma" pitchFamily="34" charset="0"/>
                <a:ea typeface="HGPｺﾞｼｯｸE" pitchFamily="50" charset="-128"/>
              </a:rPr>
              <a:t>with Sun shade</a:t>
            </a:r>
          </a:p>
        </p:txBody>
      </p:sp>
      <p:sp>
        <p:nvSpPr>
          <p:cNvPr id="80" name="正方形/長方形 4"/>
          <p:cNvSpPr>
            <a:spLocks noChangeArrowheads="1"/>
          </p:cNvSpPr>
          <p:nvPr/>
        </p:nvSpPr>
        <p:spPr bwMode="auto">
          <a:xfrm>
            <a:off x="130175" y="557213"/>
            <a:ext cx="4479925" cy="1969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effectLst/>
                <a:latin typeface="Tahoma" pitchFamily="34" charset="0"/>
                <a:cs typeface="Tahoma" pitchFamily="34" charset="0"/>
                <a:sym typeface="Lucida Grande"/>
              </a:rPr>
              <a:t>Flexible </a:t>
            </a:r>
            <a:r>
              <a:rPr kumimoji="0" lang="en-US" altLang="ja-JP" sz="1800" b="1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installation </a:t>
            </a:r>
            <a:endParaRPr kumimoji="0" lang="en-US" altLang="ja-JP" sz="18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Panasonic 5 series fixed dome cameras are ideal for discreet installation. It is harder to see the direction of camera, by adapting black and spherically-shaped lens. </a:t>
            </a:r>
          </a:p>
          <a:p>
            <a:pPr marL="85725" eaLnBrk="1" hangingPunct="1">
              <a:spcBef>
                <a:spcPct val="0"/>
              </a:spcBef>
              <a:buFontTx/>
              <a:buNone/>
            </a:pPr>
            <a:endParaRPr kumimoji="0" lang="en-US" altLang="ja-JP" sz="1300" dirty="0">
              <a:effectLst/>
              <a:latin typeface="Tahoma" pitchFamily="34" charset="0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Tahoma" pitchFamily="34" charset="0"/>
                <a:cs typeface="Tahoma" pitchFamily="34" charset="0"/>
                <a:sym typeface="Lucida Grande"/>
              </a:rPr>
              <a:t>The higher upper limit of visual angle enables installation in a lower place than previous models. It is also possible to install the camera on the exterior wall with the optional sun shade</a:t>
            </a:r>
            <a:endParaRPr kumimoji="0" lang="en-US" altLang="ja-JP" sz="1300" dirty="0">
              <a:solidFill>
                <a:srgbClr val="00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sp>
        <p:nvSpPr>
          <p:cNvPr id="82" name="正方形/長方形 4"/>
          <p:cNvSpPr>
            <a:spLocks noChangeArrowheads="1"/>
          </p:cNvSpPr>
          <p:nvPr/>
        </p:nvSpPr>
        <p:spPr bwMode="auto">
          <a:xfrm>
            <a:off x="4947443" y="557213"/>
            <a:ext cx="4176712" cy="1369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0" lang="en-US" altLang="ja-JP" sz="1800" b="1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Quick installation</a:t>
            </a:r>
            <a:endParaRPr kumimoji="0" lang="en-US" altLang="ja-JP" sz="1800" b="1" dirty="0"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  <a:p>
            <a:pPr marL="85725" eaLnBrk="1" hangingPunct="1">
              <a:spcBef>
                <a:spcPct val="0"/>
              </a:spcBef>
              <a:buFontTx/>
              <a:buNone/>
            </a:pPr>
            <a:r>
              <a:rPr kumimoji="0" lang="en-US" altLang="ja-JP" sz="13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The </a:t>
            </a:r>
            <a:r>
              <a:rPr kumimoji="0" lang="en-US" altLang="ja-JP" sz="1300" dirty="0" smtClean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mounting </a:t>
            </a:r>
            <a:r>
              <a:rPr kumimoji="0" lang="en-US" altLang="ja-JP" sz="1300" dirty="0">
                <a:effectLst/>
                <a:latin typeface="Tahoma" pitchFamily="34" charset="0"/>
                <a:ea typeface="HGPｺﾞｼｯｸE" pitchFamily="50" charset="-128"/>
                <a:cs typeface="Tahoma" pitchFamily="34" charset="0"/>
                <a:sym typeface="Lucida Grande"/>
              </a:rPr>
              <a:t>attachment with four- point lock and the non-screw lock Pan-Tilt-Yaw (PTY) mechanism streamline the installation, simplifying positioning, screwing, cabling and adjusting the camera lens direction. </a:t>
            </a:r>
            <a:endParaRPr kumimoji="0" lang="en-US" altLang="ja-JP" sz="1300" dirty="0">
              <a:solidFill>
                <a:srgbClr val="FF0000"/>
              </a:solidFill>
              <a:effectLst/>
              <a:latin typeface="Tahoma" pitchFamily="34" charset="0"/>
              <a:ea typeface="HGPｺﾞｼｯｸE" pitchFamily="50" charset="-128"/>
              <a:cs typeface="Tahoma" pitchFamily="34" charset="0"/>
              <a:sym typeface="Lucida Grande"/>
            </a:endParaRPr>
          </a:p>
        </p:txBody>
      </p:sp>
      <p:pic>
        <p:nvPicPr>
          <p:cNvPr id="83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2321" y="1979872"/>
            <a:ext cx="995363" cy="2803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4" name="テキスト ボックス 3"/>
          <p:cNvSpPr txBox="1">
            <a:spLocks noChangeArrowheads="1"/>
          </p:cNvSpPr>
          <p:nvPr/>
        </p:nvSpPr>
        <p:spPr bwMode="auto">
          <a:xfrm>
            <a:off x="7317684" y="2466867"/>
            <a:ext cx="79861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Base cover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85" name="テキスト ボックス 34"/>
          <p:cNvSpPr txBox="1">
            <a:spLocks noChangeArrowheads="1"/>
          </p:cNvSpPr>
          <p:nvPr/>
        </p:nvSpPr>
        <p:spPr bwMode="auto">
          <a:xfrm>
            <a:off x="7317683" y="3064947"/>
            <a:ext cx="10437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Camera attachment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  <p:sp>
        <p:nvSpPr>
          <p:cNvPr id="87" name="テキスト ボックス 6"/>
          <p:cNvSpPr txBox="1">
            <a:spLocks noChangeArrowheads="1"/>
          </p:cNvSpPr>
          <p:nvPr/>
        </p:nvSpPr>
        <p:spPr bwMode="auto">
          <a:xfrm>
            <a:off x="6344341" y="4722863"/>
            <a:ext cx="973343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000" dirty="0">
                <a:effectLst/>
                <a:latin typeface="Tahoma" pitchFamily="34" charset="0"/>
                <a:ea typeface="HGPｺﾞｼｯｸE" pitchFamily="50" charset="-128"/>
              </a:rPr>
              <a:t>Twist to lock.</a:t>
            </a:r>
            <a:endParaRPr lang="ja-JP" altLang="en-US" sz="1000" dirty="0">
              <a:effectLst/>
              <a:latin typeface="Tahoma" pitchFamily="34" charset="0"/>
              <a:ea typeface="HGPｺﾞｼｯｸE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40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153"/>
          <p:cNvSpPr txBox="1">
            <a:spLocks noChangeAspect="1" noChangeArrowheads="1"/>
          </p:cNvSpPr>
          <p:nvPr/>
        </p:nvSpPr>
        <p:spPr bwMode="auto">
          <a:xfrm>
            <a:off x="130175" y="43009"/>
            <a:ext cx="435509" cy="374581"/>
          </a:xfrm>
          <a:prstGeom prst="rect">
            <a:avLst/>
          </a:prstGeom>
          <a:noFill/>
          <a:ln w="19050" algn="ctr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54000" tIns="36000" rIns="54000" bIns="36000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06D18C-CD67-47B8-ACDE-D75217F0E5B3}" type="slidenum">
              <a:rPr kumimoji="1" lang="en-US" altLang="ja-JP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ＭＳ Ｐゴシック" pitchFamily="50" charset="-128"/>
              </a:rPr>
              <a:pPr marL="0" marR="0" lvl="0" indent="0" algn="ctr" defTabSz="91440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en-US" altLang="ja-JP" sz="18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itchFamily="34" charset="0"/>
              <a:ea typeface="ＭＳ Ｐゴシック" pitchFamily="50" charset="-128"/>
            </a:endParaRPr>
          </a:p>
        </p:txBody>
      </p:sp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4031947"/>
              </p:ext>
            </p:extLst>
          </p:nvPr>
        </p:nvGraphicFramePr>
        <p:xfrm>
          <a:off x="295275" y="535637"/>
          <a:ext cx="8633360" cy="447529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553695"/>
                <a:gridCol w="777932"/>
                <a:gridCol w="2039937"/>
                <a:gridCol w="2130898"/>
                <a:gridCol w="2130898"/>
              </a:tblGrid>
              <a:tr h="284361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WV-SFV531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WV-SFR531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ahoma" pitchFamily="34" charset="0"/>
                          <a:ea typeface="ＭＳ Ｐゴシック" pitchFamily="50" charset="-128"/>
                          <a:cs typeface="Tahoma" pitchFamily="34" charset="0"/>
                        </a:rPr>
                        <a:t>WV-SFN531</a:t>
                      </a:r>
                      <a:endParaRPr kumimoji="1" lang="ja-JP" alt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1021404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kumimoji="1" lang="ja-JP" altLang="en-US" dirty="0"/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Outdoor Vandal resistant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 Vandal resistant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HGPｺﾞｼｯｸE" pitchFamily="50" charset="-128"/>
                          <a:cs typeface="Tahoma" pitchFamily="34" charset="0"/>
                        </a:rPr>
                        <a:t>Indoor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Image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fr-F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/ 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</a:t>
                      </a:r>
                      <a:r>
                        <a:rPr kumimoji="1" lang="fr-F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type MOS Sensor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video resolution (pixel)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 megapixel, 2,048 x 1,536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Max. frame rate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60fps (2 mega pixel [16:9] mode), 30 fps (3 mega pixel [4:3] mode)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Day / Night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Yes (IR Cut filter Removal)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Minimum Illumination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Color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0.07 lux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B/W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0.01 lux 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145908">
                <a:tc row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Angular Field of View   </a:t>
                      </a:r>
                      <a:r>
                        <a:rPr kumimoji="1" lang="en-US" altLang="ja-JP" sz="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*16:9 mode</a:t>
                      </a:r>
                      <a:endParaRPr kumimoji="1" lang="en-US" altLang="ja-JP" sz="9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Horizontal</a:t>
                      </a: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31°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(Tele) –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109°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(Wide)</a:t>
                      </a: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32° (Tele) – 110° (Wide)</a:t>
                      </a:r>
                      <a:endParaRPr kumimoji="1" lang="en-US" altLang="ja-JP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810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Vertical</a:t>
                      </a: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(Tele) –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59°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(Wide)</a:t>
                      </a: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18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 (Tele) 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– 60° </a:t>
                      </a:r>
                      <a:r>
                        <a:rPr kumimoji="1" lang="en-US" altLang="ja-JP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(Wide)</a:t>
                      </a:r>
                      <a:endParaRPr kumimoji="1" lang="en-US" altLang="ja-JP" sz="10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Audio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Two-way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ＭＳ Ｐゴシック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SD memory card slot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 slot (SDXC/SDHC/SD)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Ambient Operating Temperature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-40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~ +50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(-40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 ~ 122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-10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~ +50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 (14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 ~ 122</a:t>
                      </a:r>
                      <a:r>
                        <a:rPr kumimoji="1" lang="en-US" altLang="ja-JP" sz="1000" u="none" strike="noStrike" kern="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°</a:t>
                      </a: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F)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  <a:tr h="0">
                <a:tc gridSpan="2"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Dimension (excluding base bracket)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ø164 mm × 139 mm (H)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Ø129.5 mm × 102.5 mm (H)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8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4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 sz="2000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itchFamily="34" charset="0"/>
                        <a:defRPr kumimoji="1">
                          <a:solidFill>
                            <a:schemeClr val="tx1"/>
                          </a:solidFill>
                          <a:latin typeface="Calibri" pitchFamily="34" charset="0"/>
                          <a:ea typeface="ＭＳ Ｐゴシック" pitchFamily="50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pt-BR" altLang="ja-JP" sz="1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Ø129.5 mm × 101 mm (H)</a:t>
                      </a:r>
                      <a:endParaRPr kumimoji="1" lang="ja-JP" alt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  <a:ea typeface="HGPｺﾞｼｯｸE" pitchFamily="50" charset="-128"/>
                        <a:cs typeface="Tahoma" pitchFamily="34" charset="0"/>
                      </a:endParaRPr>
                    </a:p>
                  </a:txBody>
                  <a:tcPr marL="91458" marR="91458" marT="45705" marB="45705" anchor="ctr" horzOverflow="overflow"/>
                </a:tc>
              </a:tr>
            </a:tbl>
          </a:graphicData>
        </a:graphic>
      </p:graphicFrame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b="1" kern="0" dirty="0">
                <a:solidFill>
                  <a:srgbClr val="FFFFF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Specifications</a:t>
            </a:r>
            <a:endParaRPr kumimoji="1" lang="ja-JP" altLang="en-US" dirty="0"/>
          </a:p>
        </p:txBody>
      </p:sp>
      <p:pic>
        <p:nvPicPr>
          <p:cNvPr id="8" name="Picture 2" descr="WV-SFV531_2_D_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623" y="874040"/>
            <a:ext cx="1027527" cy="887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 descr="WV-SFR531_D_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823" y="887373"/>
            <a:ext cx="848398" cy="81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 descr="WV-SFN531_D_L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110" y="871625"/>
            <a:ext cx="873988" cy="850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608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3ff3bc49f048c1ff29fe4310f4d0872742769a4"/>
</p:tagLst>
</file>

<file path=ppt/theme/theme1.xml><?xml version="1.0" encoding="utf-8"?>
<a:theme xmlns:a="http://schemas.openxmlformats.org/drawingml/2006/main" name="デザインの設定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デザインの設定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デザインの設定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デザインの設定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デザインの設定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ublic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Internal onl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3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BBE0E3">
            <a:alpha val="36078"/>
          </a:srgbClr>
        </a:solidFill>
        <a:ln>
          <a:solidFill>
            <a:srgbClr val="0000FF"/>
          </a:solidFill>
        </a:ln>
      </a:spPr>
      <a:bodyPr rtlCol="0" anchor="ctr"/>
      <a:lstStyle>
        <a:defPPr algn="ctr">
          <a:defRPr>
            <a:solidFill>
              <a:srgbClr val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5.xml><?xml version="1.0" encoding="utf-8"?>
<a:theme xmlns:a="http://schemas.openxmlformats.org/drawingml/2006/main" name="Tentative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Public テンプレート">
  <a:themeElements>
    <a:clrScheme name="2_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  <a:ea typeface="HGPｺﾞｼｯｸE" pitchFamily="50" charset="-128"/>
          </a:defRPr>
        </a:defPPr>
      </a:lstStyle>
    </a:lnDef>
  </a:objectDefaults>
  <a:extraClrSchemeLst>
    <a:extraClrScheme>
      <a:clrScheme name="2_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Preliminary テンプレート">
  <a:themeElements>
    <a:clrScheme name="Preliminary テンプレー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liminary テンプレート">
      <a:majorFont>
        <a:latin typeface="Arial Unicode MS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liminary テンプレー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kumimoji="1" dirty="0"/>
        </a:defPPr>
      </a:lstStyle>
    </a:txDef>
  </a:objectDefaults>
  <a:extraClrSchemeLst/>
</a:theme>
</file>

<file path=ppt/theme/theme9.xml><?xml version="1.0" encoding="utf-8"?>
<a:theme xmlns:a="http://schemas.openxmlformats.org/drawingml/2006/main" name="3_Preliminary テンプレート">
  <a:themeElements>
    <a:clrScheme name="Panasonic SSBD Presentatio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1378</Words>
  <Application>Microsoft Office PowerPoint</Application>
  <PresentationFormat>画面に合わせる (16:9)</PresentationFormat>
  <Paragraphs>233</Paragraphs>
  <Slides>9</Slides>
  <Notes>9</Notes>
  <HiddenSlides>0</HiddenSlides>
  <MMClips>0</MMClips>
  <ScaleCrop>false</ScaleCrop>
  <HeadingPairs>
    <vt:vector size="4" baseType="variant">
      <vt:variant>
        <vt:lpstr>テーマ</vt:lpstr>
      </vt:variant>
      <vt:variant>
        <vt:i4>9</vt:i4>
      </vt:variant>
      <vt:variant>
        <vt:lpstr>スライド タイトル</vt:lpstr>
      </vt:variant>
      <vt:variant>
        <vt:i4>9</vt:i4>
      </vt:variant>
    </vt:vector>
  </HeadingPairs>
  <TitlesOfParts>
    <vt:vector size="18" baseType="lpstr">
      <vt:lpstr>デザインの設定</vt:lpstr>
      <vt:lpstr>Public テンプレート</vt:lpstr>
      <vt:lpstr>Internal only テンプレート</vt:lpstr>
      <vt:lpstr>Preliminary テンプレート</vt:lpstr>
      <vt:lpstr>Tentative テンプレート</vt:lpstr>
      <vt:lpstr>1_Public テンプレート</vt:lpstr>
      <vt:lpstr>1_Preliminary テンプレート</vt:lpstr>
      <vt:lpstr>2_Preliminary テンプレート</vt:lpstr>
      <vt:lpstr>3_Preliminary テンプレート</vt:lpstr>
      <vt:lpstr>PowerPoint プレゼンテーション</vt:lpstr>
      <vt:lpstr>5 series Fixed Dome Cameras</vt:lpstr>
      <vt:lpstr>Applications</vt:lpstr>
      <vt:lpstr>Clearer monitoring with powerful Panasonic System LSI</vt:lpstr>
      <vt:lpstr>Clearer monitoring with powerful Panasonic System LSI</vt:lpstr>
      <vt:lpstr>Watch images in any place</vt:lpstr>
      <vt:lpstr>Reduce workload for guardsmen with i-VMD</vt:lpstr>
      <vt:lpstr>Easy installation</vt:lpstr>
      <vt:lpstr>Specifications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2014-02-09T23:21:35Z</dcterms:created>
  <dcterms:modified xsi:type="dcterms:W3CDTF">2015-05-15T03:46:17Z</dcterms:modified>
</cp:coreProperties>
</file>