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  <p:sldMasterId id="2147483650" r:id="rId2"/>
    <p:sldMasterId id="2147483652" r:id="rId3"/>
    <p:sldMasterId id="2147483687" r:id="rId4"/>
    <p:sldMasterId id="2147483699" r:id="rId5"/>
    <p:sldMasterId id="2147483975" r:id="rId6"/>
    <p:sldMasterId id="2147484125" r:id="rId7"/>
    <p:sldMasterId id="2147484150" r:id="rId8"/>
    <p:sldMasterId id="2147484153" r:id="rId9"/>
  </p:sldMasterIdLst>
  <p:notesMasterIdLst>
    <p:notesMasterId r:id="rId19"/>
  </p:notesMasterIdLst>
  <p:handoutMasterIdLst>
    <p:handoutMasterId r:id="rId20"/>
  </p:handoutMasterIdLst>
  <p:sldIdLst>
    <p:sldId id="900" r:id="rId10"/>
    <p:sldId id="1256" r:id="rId11"/>
    <p:sldId id="1274" r:id="rId12"/>
    <p:sldId id="1279" r:id="rId13"/>
    <p:sldId id="1280" r:id="rId14"/>
    <p:sldId id="1259" r:id="rId15"/>
    <p:sldId id="1257" r:id="rId16"/>
    <p:sldId id="1276" r:id="rId17"/>
    <p:sldId id="1268" r:id="rId18"/>
  </p:sldIdLst>
  <p:sldSz cx="9144000" cy="5143500" type="screen16x9"/>
  <p:notesSz cx="6807200" cy="9939338"/>
  <p:custDataLst>
    <p:tags r:id="rId21"/>
  </p:custDataLst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5pPr>
    <a:lvl6pPr marL="22860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6pPr>
    <a:lvl7pPr marL="27432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7pPr>
    <a:lvl8pPr marL="32004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8pPr>
    <a:lvl9pPr marL="36576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FFFFFF"/>
    <a:srgbClr val="FF0066"/>
    <a:srgbClr val="FF9900"/>
    <a:srgbClr val="008000"/>
    <a:srgbClr val="FF9933"/>
    <a:srgbClr val="DFDFF5"/>
    <a:srgbClr val="FFE4A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9" autoAdjust="0"/>
    <p:restoredTop sz="83682" autoAdjust="0"/>
  </p:normalViewPr>
  <p:slideViewPr>
    <p:cSldViewPr snapToGrid="0" snapToObjects="1">
      <p:cViewPr>
        <p:scale>
          <a:sx n="100" d="100"/>
          <a:sy n="100" d="100"/>
        </p:scale>
        <p:origin x="-1494" y="-360"/>
      </p:cViewPr>
      <p:guideLst>
        <p:guide orient="horz" pos="685"/>
        <p:guide orient="horz" pos="1769"/>
        <p:guide orient="horz" pos="2486"/>
        <p:guide orient="horz" pos="2249"/>
        <p:guide pos="1406"/>
        <p:guide pos="3315"/>
        <p:guide pos="1695"/>
        <p:guide pos="90"/>
        <p:guide pos="5692"/>
        <p:guide pos="4468"/>
        <p:guide pos="28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3288" y="-108"/>
      </p:cViewPr>
      <p:guideLst>
        <p:guide orient="horz" pos="3130"/>
        <p:guide pos="214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9533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146" y="1"/>
            <a:ext cx="2949532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98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1369"/>
            <a:ext cx="2949533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l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98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146" y="9441369"/>
            <a:ext cx="2949532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1CE3482-4769-4D04-80A4-5321F99B6E82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24846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9533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t" anchorCtr="0" compatLnSpc="1">
            <a:prstTxWarp prst="textNoShape">
              <a:avLst/>
            </a:prstTxWarp>
          </a:bodyPr>
          <a:lstStyle>
            <a:lvl1pPr algn="l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146" y="1"/>
            <a:ext cx="2949532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t" anchorCtr="0" compatLnSpc="1">
            <a:prstTxWarp prst="textNoShape">
              <a:avLst/>
            </a:prstTxWarp>
          </a:bodyPr>
          <a:lstStyle>
            <a:lvl1pPr algn="r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29400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60" y="4720685"/>
            <a:ext cx="5447280" cy="447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1369"/>
            <a:ext cx="2949533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b" anchorCtr="0" compatLnSpc="1">
            <a:prstTxWarp prst="textNoShape">
              <a:avLst/>
            </a:prstTxWarp>
          </a:bodyPr>
          <a:lstStyle>
            <a:lvl1pPr algn="l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146" y="9441369"/>
            <a:ext cx="2949532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b" anchorCtr="0" compatLnSpc="1">
            <a:prstTxWarp prst="textNoShape">
              <a:avLst/>
            </a:prstTxWarp>
          </a:bodyPr>
          <a:lstStyle>
            <a:lvl1pPr algn="r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8E3200A-AD79-4BB1-BAB0-2A7AA18CB5F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54193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21462" cy="3725863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481" y="4720684"/>
            <a:ext cx="5444239" cy="4472471"/>
          </a:xfrm>
          <a:noFill/>
        </p:spPr>
        <p:txBody>
          <a:bodyPr/>
          <a:lstStyle/>
          <a:p>
            <a:pPr eaLnBrk="1" hangingPunct="1"/>
            <a:endParaRPr lang="ja-JP" altLang="ja-JP" dirty="0" smtClean="0">
              <a:latin typeface="Arial" pitchFamily="34" charset="0"/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5E8FB-F6DD-408D-84E9-2151B9C564C6}" type="datetime1">
              <a:rPr lang="ja-JP" altLang="en-US"/>
              <a:pPr>
                <a:defRPr/>
              </a:pPr>
              <a:t>2015/10/29</a:t>
            </a:fld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01428-9BCF-43C9-A814-6A86E2F5B62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22669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E7D9E-8C7E-4C02-94F0-0B592071910B}" type="datetime1">
              <a:rPr lang="ja-JP" altLang="en-US"/>
              <a:pPr>
                <a:defRPr/>
              </a:pPr>
              <a:t>2015/10/29</a:t>
            </a:fld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56AA4-56DA-44B3-834B-E8A731C134A3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0800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C9737-4E08-42A5-8B39-18C5A21FD568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8465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1CD8-989F-4DE5-A4CC-A3F1B624D2D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64397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0" y="-21431"/>
            <a:ext cx="9144000" cy="486966"/>
          </a:xfrm>
        </p:spPr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77648-CA04-443F-9A87-F004DD2F6CE3}" type="datetime1">
              <a:rPr lang="ja-JP" altLang="en-US"/>
              <a:pPr>
                <a:defRPr/>
              </a:pPr>
              <a:t>2015/10/29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6EFA248E-F280-4C6E-AA5A-A7441C4DD632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1797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45E7-AD0C-48C7-B019-6DE6FF244166}" type="datetime1">
              <a:rPr lang="ja-JP" altLang="en-US"/>
              <a:pPr>
                <a:defRPr/>
              </a:pPr>
              <a:t>2015/10/29</a:t>
            </a:fld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58930-8733-4ECC-BD57-3CC524C8437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36643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1CD8-989F-4DE5-A4CC-A3F1B624D2D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64397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C9737-4E08-42A5-8B39-18C5A21FD568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8465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33827-611E-4382-9B22-00BF6F075EFD}" type="datetime1">
              <a:rPr lang="ja-JP" altLang="en-US"/>
              <a:pPr>
                <a:defRPr/>
              </a:pPr>
              <a:t>2015/10/29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A6E0E7E4-FBC2-48A7-8C75-787729950075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084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B8FD4-4881-45B5-9190-D6111515022E}" type="datetime1">
              <a:rPr lang="ja-JP" altLang="en-US"/>
              <a:pPr>
                <a:defRPr/>
              </a:pPr>
              <a:t>2015/10/29</a:t>
            </a:fld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78B4B-FCD3-4371-AD1C-B96D6301ADD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36943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44E91-BA8C-4BE1-9730-03DA12698237}" type="datetime1">
              <a:rPr lang="ja-JP" altLang="en-US"/>
              <a:pPr>
                <a:defRPr/>
              </a:pPr>
              <a:t>2015/10/29</a:t>
            </a:fld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7449B-E958-4658-9AED-EEC6718A438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5942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1360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1CD8-989F-4DE5-A4CC-A3F1B624D2D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64397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D62B5-C0F0-4FCE-8349-A4FA765E5BA2}" type="datetime1">
              <a:rPr lang="ja-JP" altLang="en-US"/>
              <a:pPr>
                <a:defRPr/>
              </a:pPr>
              <a:t>2015/10/29</a:t>
            </a:fld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ACBA6-2DF6-4C24-AF02-3467EE86D7C8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08951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14B7-4EC4-4A94-AA11-23850B70F4A4}" type="datetime1">
              <a:rPr lang="ja-JP" altLang="en-US"/>
              <a:pPr>
                <a:defRPr/>
              </a:pPr>
              <a:t>2015/10/29</a:t>
            </a:fld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1CE11-114C-4B8C-9023-6A015C7C2B52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8142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8575" y="-16669"/>
            <a:ext cx="9172575" cy="48220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8B9D5-D533-4525-88E2-CA2890D52149}" type="datetime1">
              <a:rPr lang="ja-JP" altLang="en-US"/>
              <a:pPr>
                <a:defRPr/>
              </a:pPr>
              <a:t>2015/10/29</a:t>
            </a:fld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E6CC3-EA85-4A29-AB2C-5809345DB4ED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2494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9798A-B966-4802-94D2-314925D662FC}" type="datetime1">
              <a:rPr lang="ja-JP" altLang="en-US"/>
              <a:pPr>
                <a:defRPr/>
              </a:pPr>
              <a:t>2015/10/29</a:t>
            </a:fld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65376-C44D-4045-9A3E-4C5FED503EF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4200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AF9803-251A-4C43-9EF2-79886AE9C037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1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00158-8151-4CA2-B3CF-B8710B436402}" type="datetime1">
              <a:rPr lang="ja-JP" altLang="en-US"/>
              <a:pPr>
                <a:defRPr/>
              </a:pPr>
              <a:t>2015/10/29</a:t>
            </a:fld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091A5-C822-44B8-A334-37AA90B5F30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01184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7A1F58-BF62-42BD-B4CA-E32D4D90C295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71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D93600-4B77-4D82-B1D5-050DAA6F59FB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29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D8AD77-56F7-41F0-9D28-DDA6E14C7A0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42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9F84FE-0F88-4438-AC53-B909505957AB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888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F62D72-26DD-420C-8AE2-F63D65584D2B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04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F0EECA-EC9B-4647-80E2-0238EECD41B3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137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9C84F4-C019-44DE-A966-F901274A05C5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847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5ABC5B-9636-4AC7-959C-9DF11B5B7C29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27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DD92BE-98DC-4ED0-9EF6-85419A1D692A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014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-17860"/>
            <a:ext cx="2286000" cy="461248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0" y="-17860"/>
            <a:ext cx="6705600" cy="461248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BA7C74-288D-4CAF-B6D6-60FFFC84E6C3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2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213E5-07A1-443D-8925-0604CB15F5DF}" type="datetime1">
              <a:rPr lang="ja-JP" altLang="en-US"/>
              <a:pPr>
                <a:defRPr/>
              </a:pPr>
              <a:t>2015/10/29</a:t>
            </a:fld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F1FB9-1CC9-44DE-BCBE-626A8E5BDC6F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6039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0" y="-21431"/>
            <a:ext cx="9144000" cy="486966"/>
          </a:xfrm>
        </p:spPr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C7471-95B4-49DE-BEB4-B56CC2101B68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2015/10/29</a:t>
            </a:fld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B834E73F-924D-4C76-BABF-5FFF83B69AD8}" type="slidenum">
              <a:rPr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39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9AFBF-E598-4AD7-9EE9-7EE661AFA850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2015/10/29</a:t>
            </a:fld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3078A-2DFB-4C67-89A5-FA6574DC227F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162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2015/10/29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26826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2015/10/29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23185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0" y="-21431"/>
            <a:ext cx="9144000" cy="486966"/>
          </a:xfrm>
        </p:spPr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77648-CA04-443F-9A87-F004DD2F6CE3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2015/10/29</a:t>
            </a:fld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6EFA248E-F280-4C6E-AA5A-A7441C4DD632}" type="slidenum">
              <a:rPr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284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9AFBF-E598-4AD7-9EE9-7EE661AFA850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2015/10/29</a:t>
            </a:fld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3078A-2DFB-4C67-89A5-FA6574DC227F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16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9AFBF-E598-4AD7-9EE9-7EE661AFA850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2015/10/29</a:t>
            </a:fld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3078A-2DFB-4C67-89A5-FA6574DC227F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1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2015/10/29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268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1CD8-989F-4DE5-A4CC-A3F1B624D2D4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96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3BE0D-1EB3-42FF-BBCD-D16F0A2DE948}" type="datetime1">
              <a:rPr lang="ja-JP" altLang="en-US"/>
              <a:pPr>
                <a:defRPr/>
              </a:pPr>
              <a:t>2015/10/29</a:t>
            </a:fld>
            <a:endParaRPr lang="en-US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30957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9FDDF73D-91B0-40ED-9FFD-CE6394BBE504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0113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586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6EB51AE2-1589-43A9-9B64-B5C800DE55DD}" type="datetime1">
              <a:rPr lang="ja-JP" altLang="en-US"/>
              <a:pPr>
                <a:defRPr/>
              </a:pPr>
              <a:t>2015/10/29</a:t>
            </a:fld>
            <a:endParaRPr lang="en-US" altLang="ja-JP" dirty="0"/>
          </a:p>
        </p:txBody>
      </p:sp>
      <p:sp>
        <p:nvSpPr>
          <p:cNvPr id="1586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586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B4161C5E-A302-4C5E-AA37-A892001F1F6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/>
          </a:p>
        </p:txBody>
      </p:sp>
      <p:pic>
        <p:nvPicPr>
          <p:cNvPr id="2053" name="Picture 9" descr="i-PRO_smartHD_logo_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28575" y="-16669"/>
            <a:ext cx="9172575" cy="48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53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78E796B3-76FF-4DD6-91DC-98493EE5EB54}" type="datetime1">
              <a:rPr lang="ja-JP" altLang="en-US"/>
              <a:pPr>
                <a:defRPr/>
              </a:pPr>
              <a:t>2015/10/29</a:t>
            </a:fld>
            <a:endParaRPr lang="en-US" altLang="ja-JP" dirty="0"/>
          </a:p>
        </p:txBody>
      </p:sp>
      <p:sp>
        <p:nvSpPr>
          <p:cNvPr id="1530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0176" y="40482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en-US" altLang="ja-JP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9D7836EC-8D3A-4E9E-9F5C-95376367DEA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72" r:id="rId2"/>
    <p:sldLayoutId id="2147484173" r:id="rId3"/>
    <p:sldLayoutId id="2147484174" r:id="rId4"/>
    <p:sldLayoutId id="214748417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sz="32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3077" name="Picture 9" descr="i-PRO_smartHD_logo_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431"/>
            <a:ext cx="9144000" cy="48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635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BA14B482-BBEF-4993-9F37-276F28C68DCD}" type="datetime1">
              <a:rPr lang="ja-JP" altLang="en-US"/>
              <a:pPr>
                <a:defRPr/>
              </a:pPr>
              <a:t>2015/10/29</a:t>
            </a:fld>
            <a:endParaRPr lang="en-US" altLang="ja-JP" dirty="0"/>
          </a:p>
        </p:txBody>
      </p:sp>
      <p:sp>
        <p:nvSpPr>
          <p:cNvPr id="1635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635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0176" y="30957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en-US" altLang="ja-JP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49C2A07-3156-47DB-91E6-A102146C3EC7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AutoShape 13"/>
          <p:cNvSpPr>
            <a:spLocks noChangeArrowheads="1"/>
          </p:cNvSpPr>
          <p:nvPr userDrawn="1"/>
        </p:nvSpPr>
        <p:spPr bwMode="auto">
          <a:xfrm>
            <a:off x="6135330" y="4893469"/>
            <a:ext cx="2940409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Panasonic</a:t>
            </a:r>
            <a:r>
              <a:rPr lang="ja-JP" altLang="en-US" sz="16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Internal </a:t>
            </a:r>
            <a:r>
              <a:rPr lang="en-US" altLang="ja-JP" sz="1600" b="1" dirty="0">
                <a:solidFill>
                  <a:srgbClr val="FF0000"/>
                </a:solidFill>
                <a:effectLst/>
              </a:rPr>
              <a:t>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3" r:id="rId2"/>
    <p:sldLayoutId id="2147484162" r:id="rId3"/>
    <p:sldLayoutId id="2147484165" r:id="rId4"/>
    <p:sldLayoutId id="214748416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/>
          </a:p>
        </p:txBody>
      </p:sp>
      <p:pic>
        <p:nvPicPr>
          <p:cNvPr id="4101" name="Picture 9" descr="i-PRO_smartHD_logo_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E826C5-992F-420B-B9BF-84D0C99E5D5F}" type="datetime1">
              <a:rPr lang="ja-JP" altLang="en-US"/>
              <a:pPr>
                <a:defRPr/>
              </a:pPr>
              <a:t>2015/10/29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30176" y="58341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ja-JP" altLang="en-US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B385CD55-B8E1-4E94-B20E-26DC44E9AC9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410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17860"/>
            <a:ext cx="9144000" cy="48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" name="AutoShape 13"/>
          <p:cNvSpPr>
            <a:spLocks noChangeArrowheads="1"/>
          </p:cNvSpPr>
          <p:nvPr userDrawn="1"/>
        </p:nvSpPr>
        <p:spPr bwMode="auto">
          <a:xfrm>
            <a:off x="541813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  <a:effectLst/>
              </a:rPr>
              <a:t>Preliminary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49" r:id="rId3"/>
    <p:sldLayoutId id="2147484159" r:id="rId4"/>
    <p:sldLayoutId id="214748416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/>
          </a:p>
        </p:txBody>
      </p:sp>
      <p:pic>
        <p:nvPicPr>
          <p:cNvPr id="5125" name="Picture 9" descr="i-PRO_smartHD_logo_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39291"/>
            <a:ext cx="9144000" cy="50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51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40A92-C534-43C8-BD0F-85081E9AB131}" type="datetime1">
              <a:rPr lang="ja-JP" altLang="en-US"/>
              <a:pPr>
                <a:defRPr/>
              </a:pPr>
              <a:t>2015/10/29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30176" y="58341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ja-JP" altLang="en-US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5767A3A-E64C-4A63-879D-8DF454474C7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2" name="AutoShape 13"/>
          <p:cNvSpPr>
            <a:spLocks noChangeArrowheads="1"/>
          </p:cNvSpPr>
          <p:nvPr userDrawn="1"/>
        </p:nvSpPr>
        <p:spPr bwMode="auto">
          <a:xfrm>
            <a:off x="423068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  <a:effectLst/>
              </a:rPr>
              <a:t>Tentative</a:t>
            </a:r>
          </a:p>
        </p:txBody>
      </p:sp>
      <p:sp>
        <p:nvSpPr>
          <p:cNvPr id="13" name="AutoShape 13"/>
          <p:cNvSpPr>
            <a:spLocks noChangeArrowheads="1"/>
          </p:cNvSpPr>
          <p:nvPr userDrawn="1"/>
        </p:nvSpPr>
        <p:spPr bwMode="auto">
          <a:xfrm>
            <a:off x="6103938" y="4893469"/>
            <a:ext cx="2971800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FF0000"/>
                </a:solidFill>
                <a:effectLst/>
              </a:rPr>
              <a:t>Panasonic</a:t>
            </a:r>
            <a:r>
              <a:rPr lang="ja-JP" altLang="en-US" sz="1600" b="1" dirty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600" b="1" dirty="0">
                <a:solidFill>
                  <a:srgbClr val="FF0000"/>
                </a:solidFill>
                <a:effectLst/>
              </a:rPr>
              <a:t>Internal 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57" r:id="rId3"/>
    <p:sldLayoutId id="2147484168" r:id="rId4"/>
    <p:sldLayoutId id="214748416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6149" name="Picture 9" descr="i-PRO_smartHD_logo_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28575" y="-16669"/>
            <a:ext cx="9172575" cy="48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53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rgbClr val="000000"/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BCE4B175-4CC6-407D-AF40-8DD5B5EBE57C}" type="datetime1">
              <a:rPr lang="ja-JP" altLang="en-US"/>
              <a:pPr>
                <a:defRPr/>
              </a:pPr>
              <a:t>2015/10/29</a:t>
            </a:fld>
            <a:endParaRPr lang="en-US" altLang="ja-JP" dirty="0"/>
          </a:p>
        </p:txBody>
      </p:sp>
      <p:sp>
        <p:nvSpPr>
          <p:cNvPr id="1530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0176" y="40482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en-US" altLang="ja-JP" sz="2000">
                <a:solidFill>
                  <a:srgbClr val="FFFFFF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381B00A8-B2C8-4B7A-A4B3-331AE644D4A2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7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4101" name="Picture 9" descr="i-PRO_smartHD_logo_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3"/>
          <p:cNvSpPr>
            <a:spLocks noChangeArrowheads="1"/>
          </p:cNvSpPr>
          <p:nvPr userDrawn="1"/>
        </p:nvSpPr>
        <p:spPr bwMode="auto">
          <a:xfrm>
            <a:off x="541813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</a:rPr>
              <a:t>Preliminary</a:t>
            </a:r>
          </a:p>
        </p:txBody>
      </p:sp>
      <p:sp>
        <p:nvSpPr>
          <p:cNvPr id="4103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104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17860"/>
            <a:ext cx="9144000" cy="48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dirty="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</a:defRPr>
            </a:lvl1pPr>
          </a:lstStyle>
          <a:p>
            <a:pPr algn="l"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30176" y="58341"/>
            <a:ext cx="479425" cy="442035"/>
          </a:xfrm>
          <a:prstGeom prst="rect">
            <a:avLst/>
          </a:prstGeom>
          <a:ln w="19050" algn="ctr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 lIns="54000" tIns="36000" rIns="54000" bIns="36000">
            <a:sp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bg1"/>
                </a:solidFill>
                <a:ea typeface="+mn-ea"/>
              </a:defRPr>
            </a:lvl1pPr>
          </a:lstStyle>
          <a:p>
            <a:pPr>
              <a:defRPr/>
            </a:pPr>
            <a:fld id="{D9001844-01BF-4372-9D14-BDF0224E04C9}" type="slidenum">
              <a:rPr lang="en-US" altLang="ja-JP">
                <a:solidFill>
                  <a:srgbClr val="FFFFFF"/>
                </a:solidFill>
                <a:effectLst/>
                <a:latin typeface="Arial" charset="0"/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78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77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4101" name="Picture 9" descr="i-PRO_smartHD_logo_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F6EEAC-30DB-44E1-9A04-D5CF01586571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2015/10/29</a:t>
            </a:fld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30176" y="58341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ja-JP" altLang="en-US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73FD0E91-4765-4AEC-AA68-6B2B17F1CCD5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  <p:sp>
        <p:nvSpPr>
          <p:cNvPr id="410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17860"/>
            <a:ext cx="9144000" cy="48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" name="AutoShape 13"/>
          <p:cNvSpPr>
            <a:spLocks noChangeArrowheads="1"/>
          </p:cNvSpPr>
          <p:nvPr userDrawn="1"/>
        </p:nvSpPr>
        <p:spPr bwMode="auto">
          <a:xfrm>
            <a:off x="541813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69455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60" r:id="rId3"/>
    <p:sldLayoutId id="2147484161" r:id="rId4"/>
    <p:sldLayoutId id="214748417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4101" name="Picture 9" descr="i-PRO_smartHD_logo_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E826C5-992F-420B-B9BF-84D0C99E5D5F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2015/10/29</a:t>
            </a:fld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30176" y="58341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ja-JP" altLang="en-US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B385CD55-B8E1-4E94-B20E-26DC44E9AC9E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  <p:sp>
        <p:nvSpPr>
          <p:cNvPr id="410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17860"/>
            <a:ext cx="9144000" cy="48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" name="AutoShape 13"/>
          <p:cNvSpPr>
            <a:spLocks noChangeArrowheads="1"/>
          </p:cNvSpPr>
          <p:nvPr userDrawn="1"/>
        </p:nvSpPr>
        <p:spPr bwMode="auto">
          <a:xfrm>
            <a:off x="541813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  <a:effectLst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45302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6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7.jpe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6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noFill/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5CD2A6F8-8B48-4A0F-ADEB-C52A23797500}" type="slidenum">
              <a:rPr lang="en-US" altLang="ja-JP" sz="2000" smtClean="0">
                <a:solidFill>
                  <a:schemeClr val="bg1"/>
                </a:solidFill>
                <a:latin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ja-JP" sz="20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79528" y="1362841"/>
            <a:ext cx="90091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b="1" dirty="0">
                <a:solidFill>
                  <a:srgbClr val="000066"/>
                </a:solidFill>
                <a:effectLst/>
                <a:latin typeface="Arial" pitchFamily="34" charset="0"/>
              </a:rPr>
              <a:t>3</a:t>
            </a:r>
            <a:r>
              <a:rPr lang="en-US" altLang="ja-JP" b="1" dirty="0" smtClean="0">
                <a:solidFill>
                  <a:srgbClr val="000066"/>
                </a:solidFill>
                <a:effectLst/>
                <a:latin typeface="Arial" pitchFamily="34" charset="0"/>
              </a:rPr>
              <a:t> </a:t>
            </a:r>
            <a:r>
              <a:rPr lang="en-US" altLang="ja-JP" b="1" dirty="0">
                <a:solidFill>
                  <a:srgbClr val="000066"/>
                </a:solidFill>
                <a:effectLst/>
                <a:latin typeface="Arial" pitchFamily="34" charset="0"/>
              </a:rPr>
              <a:t>series Fixed Network Camera</a:t>
            </a:r>
          </a:p>
        </p:txBody>
      </p:sp>
      <p:grpSp>
        <p:nvGrpSpPr>
          <p:cNvPr id="27" name="Group 23"/>
          <p:cNvGrpSpPr>
            <a:grpSpLocks noChangeAspect="1"/>
          </p:cNvGrpSpPr>
          <p:nvPr/>
        </p:nvGrpSpPr>
        <p:grpSpPr bwMode="auto">
          <a:xfrm>
            <a:off x="6884410" y="4361509"/>
            <a:ext cx="1701800" cy="795337"/>
            <a:chOff x="2789" y="0"/>
            <a:chExt cx="1072" cy="501"/>
          </a:xfrm>
        </p:grpSpPr>
        <p:pic>
          <p:nvPicPr>
            <p:cNvPr id="28" name="Picture 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789" y="0"/>
              <a:ext cx="1072" cy="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0000"/>
                      </a:gs>
                      <a:gs pos="100000">
                        <a:schemeClr val="tx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5" descr="Panasonic_RGB_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5" y="180"/>
              <a:ext cx="88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89910" y="4317059"/>
            <a:ext cx="8785225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912813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30000"/>
              </a:lnSpc>
              <a:spcBef>
                <a:spcPct val="50000"/>
              </a:spcBef>
              <a:buFontTx/>
              <a:buNone/>
            </a:pPr>
            <a:endParaRPr lang="en-US" altLang="ja-JP" sz="1800" dirty="0" smtClean="0">
              <a:solidFill>
                <a:srgbClr val="0041C0"/>
              </a:solidFill>
              <a:effectLst/>
              <a:latin typeface="Tahom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solidFill>
                  <a:srgbClr val="0041C0"/>
                </a:solidFill>
                <a:effectLst/>
                <a:latin typeface="Tahoma" pitchFamily="34" charset="0"/>
              </a:rPr>
              <a:t>Panasonic System Networks Co., Ltd.</a:t>
            </a:r>
          </a:p>
        </p:txBody>
      </p:sp>
      <p:sp>
        <p:nvSpPr>
          <p:cNvPr id="31" name="Rectangle 7"/>
          <p:cNvSpPr txBox="1">
            <a:spLocks noChangeArrowheads="1"/>
          </p:cNvSpPr>
          <p:nvPr/>
        </p:nvSpPr>
        <p:spPr bwMode="auto">
          <a:xfrm>
            <a:off x="1383722" y="4020196"/>
            <a:ext cx="640080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ja-JP" sz="1800" dirty="0" smtClean="0">
                <a:solidFill>
                  <a:srgbClr val="0041C0"/>
                </a:solidFill>
                <a:effectLst/>
                <a:latin typeface="Tahoma" pitchFamily="34" charset="0"/>
                <a:cs typeface="Tahoma" pitchFamily="34" charset="0"/>
              </a:rPr>
              <a:t>Security Systems Business Division</a:t>
            </a:r>
          </a:p>
        </p:txBody>
      </p:sp>
      <p:pic>
        <p:nvPicPr>
          <p:cNvPr id="37" name="Picture 8" descr="i-PRO_smartHD_logo_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3" y="536575"/>
            <a:ext cx="2376487" cy="603250"/>
          </a:xfrm>
          <a:prstGeom prst="rect">
            <a:avLst/>
          </a:prstGeom>
          <a:gradFill rotWithShape="1">
            <a:gsLst>
              <a:gs pos="0">
                <a:srgbClr val="181847"/>
              </a:gs>
              <a:gs pos="100000">
                <a:srgbClr val="3333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Y:\40-職能\セキュリティ\セキュリティ・サウンド広報宣伝\(10) Security\02_海外\Network_Products\WV-SPN311A\640x480_png\WV-SPN311A_Lens_D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948" y="1955630"/>
            <a:ext cx="2590347" cy="122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774701" y="2508250"/>
            <a:ext cx="7658099" cy="2206625"/>
          </a:xfrm>
          <a:prstGeom prst="rect">
            <a:avLst/>
          </a:prstGeom>
          <a:solidFill>
            <a:srgbClr val="DFDFF5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 contourW="6350">
            <a:bevelT w="190500" h="50800"/>
            <a:extrusionClr>
              <a:schemeClr val="accent2"/>
            </a:extrusionClr>
            <a:contourClr>
              <a:schemeClr val="accent6">
                <a:lumMod val="60000"/>
                <a:lumOff val="40000"/>
              </a:schemeClr>
            </a:contourClr>
          </a:sp3d>
        </p:spPr>
        <p:txBody>
          <a:bodyPr wrap="square" lIns="216000" tIns="360000" rIns="216000" bIns="324000" numCol="1" anchor="ctr">
            <a:noAutofit/>
          </a:bodyPr>
          <a:lstStyle>
            <a:lvl1pPr eaLnBrk="0" hangingPunct="0"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000" b="0" i="0" kern="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	        </a:t>
            </a:r>
            <a:endParaRPr kumimoji="0" lang="en-US" altLang="ja-JP" sz="1100" b="0" i="0" kern="0" dirty="0" smtClean="0"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altLang="ja-JP" sz="2000" b="0" i="0" kern="0" dirty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Clear images in a wide range of lighting conditions</a:t>
            </a: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kumimoji="0" lang="en-US" altLang="ja-JP" sz="900" b="0" i="0" kern="0" dirty="0">
              <a:solidFill>
                <a:prstClr val="black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altLang="ja-JP" sz="2000" b="0" i="0" kern="0" dirty="0" smtClean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Full </a:t>
            </a:r>
            <a:r>
              <a:rPr kumimoji="0" lang="en-US" altLang="ja-JP" sz="2000" b="0" i="0" kern="0" dirty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HD at up to 60fps</a:t>
            </a: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kumimoji="0" lang="en-US" altLang="ja-JP" sz="900" b="0" i="0" kern="0" dirty="0">
              <a:solidFill>
                <a:prstClr val="black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altLang="ja-JP" sz="2000" b="0" i="0" kern="0" dirty="0" smtClean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IP-Network </a:t>
            </a:r>
            <a:r>
              <a:rPr kumimoji="0" lang="en-US" altLang="ja-JP" sz="2000" b="0" i="0" kern="0" dirty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friendly</a:t>
            </a: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kumimoji="0" lang="en-US" altLang="ja-JP" sz="900" b="0" i="0" kern="0" dirty="0">
              <a:solidFill>
                <a:prstClr val="black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altLang="ja-JP" sz="2000" b="0" i="0" kern="0" dirty="0" smtClean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Optional </a:t>
            </a:r>
            <a:r>
              <a:rPr kumimoji="0" lang="en-US" altLang="ja-JP" sz="2000" b="0" i="0" kern="0" dirty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intelligent VMD (</a:t>
            </a:r>
            <a:r>
              <a:rPr kumimoji="0" lang="en-US" altLang="ja-JP" sz="2000" b="0" i="0" kern="0" dirty="0" err="1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i</a:t>
            </a:r>
            <a:r>
              <a:rPr kumimoji="0" lang="en-US" altLang="ja-JP" sz="2000" b="0" i="0" kern="0" dirty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-VMD</a:t>
            </a:r>
            <a:r>
              <a:rPr kumimoji="0" lang="en-US" altLang="ja-JP" sz="2000" b="0" i="0" kern="0" dirty="0" smtClean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)</a:t>
            </a:r>
            <a:endParaRPr kumimoji="0" lang="en-US" altLang="ja-JP" sz="2000" b="0" i="0" kern="0" dirty="0">
              <a:solidFill>
                <a:prstClr val="black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800735" y="2484159"/>
            <a:ext cx="5596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ja-JP" sz="2400" b="1" kern="0" dirty="0" smtClean="0">
                <a:solidFill>
                  <a:srgbClr val="000000"/>
                </a:solidFill>
                <a:effectLst/>
                <a:cs typeface="Tahoma" pitchFamily="34" charset="0"/>
              </a:rPr>
              <a:t> </a:t>
            </a:r>
            <a:r>
              <a:rPr kumimoji="0" lang="en-US" altLang="ja-JP" sz="2000" b="1" kern="0" dirty="0">
                <a:solidFill>
                  <a:srgbClr val="000000"/>
                </a:solidFill>
                <a:effectLst/>
                <a:cs typeface="Tahoma" pitchFamily="34" charset="0"/>
              </a:rPr>
              <a:t>Super Dynamic Fixed Network camera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-28575" y="-17463"/>
            <a:ext cx="9172575" cy="482601"/>
          </a:xfrm>
        </p:spPr>
        <p:txBody>
          <a:bodyPr/>
          <a:lstStyle/>
          <a:p>
            <a:r>
              <a:rPr lang="en-US" altLang="ja-JP" sz="2800" b="1" dirty="0">
                <a:latin typeface="Tahoma" pitchFamily="34" charset="0"/>
                <a:cs typeface="Tahoma" pitchFamily="34" charset="0"/>
              </a:rPr>
              <a:t>5 series Fixed Network Camera</a:t>
            </a:r>
            <a:endParaRPr kumimoji="1" lang="ja-JP" altLang="en-US" dirty="0"/>
          </a:p>
        </p:txBody>
      </p:sp>
      <p:sp>
        <p:nvSpPr>
          <p:cNvPr id="14" name="テキスト ボックス 1"/>
          <p:cNvSpPr txBox="1">
            <a:spLocks noChangeArrowheads="1"/>
          </p:cNvSpPr>
          <p:nvPr/>
        </p:nvSpPr>
        <p:spPr bwMode="auto">
          <a:xfrm>
            <a:off x="3149601" y="2193290"/>
            <a:ext cx="1327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effectLst/>
                <a:latin typeface="Tahoma" pitchFamily="34" charset="0"/>
                <a:ea typeface="HGPｺﾞｼｯｸE" pitchFamily="50" charset="-128"/>
              </a:rPr>
              <a:t>(lens optional)</a:t>
            </a:r>
            <a:endParaRPr lang="ja-JP" altLang="en-US" sz="1400"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15" name="Rectangle 44"/>
          <p:cNvSpPr>
            <a:spLocks noChangeArrowheads="1"/>
          </p:cNvSpPr>
          <p:nvPr/>
        </p:nvSpPr>
        <p:spPr bwMode="auto">
          <a:xfrm>
            <a:off x="4943793" y="1837689"/>
            <a:ext cx="40588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6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WV-SPN311A </a:t>
            </a:r>
            <a:r>
              <a:rPr kumimoji="0" lang="en-US" altLang="ja-JP" sz="1600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(D/N (IR Cut filter Removal))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6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WV-SPN310A (D/N </a:t>
            </a:r>
            <a:r>
              <a:rPr kumimoji="0" lang="en-US" altLang="ja-JP" sz="1600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(Electrical))</a:t>
            </a:r>
          </a:p>
        </p:txBody>
      </p:sp>
      <p:sp>
        <p:nvSpPr>
          <p:cNvPr id="16" name="Rectangle 44"/>
          <p:cNvSpPr>
            <a:spLocks noChangeArrowheads="1"/>
          </p:cNvSpPr>
          <p:nvPr/>
        </p:nvSpPr>
        <p:spPr bwMode="auto">
          <a:xfrm>
            <a:off x="4898073" y="1535430"/>
            <a:ext cx="889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600" b="1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Indoor</a:t>
            </a:r>
          </a:p>
        </p:txBody>
      </p:sp>
      <p:pic>
        <p:nvPicPr>
          <p:cNvPr id="10" name="Picture 2" descr="Y:\40-職能\セキュリティ\セキュリティ・サウンド広報宣伝\(10) Security\02_海外\Network_Products\WV-SPN311A\640x480_png\WV-SPN311A_Lens_D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403" y="758202"/>
            <a:ext cx="2590347" cy="122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75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 idx="4294967295"/>
          </p:nvPr>
        </p:nvSpPr>
        <p:spPr>
          <a:xfrm>
            <a:off x="-28575" y="-17463"/>
            <a:ext cx="9172575" cy="482601"/>
          </a:xfrm>
        </p:spPr>
        <p:txBody>
          <a:bodyPr/>
          <a:lstStyle/>
          <a:p>
            <a:r>
              <a:rPr lang="en-US" altLang="ja-JP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Clear images</a:t>
            </a:r>
            <a:endParaRPr kumimoji="1" lang="ja-JP" altLang="en-US" sz="4400" dirty="0"/>
          </a:p>
        </p:txBody>
      </p:sp>
      <p:sp>
        <p:nvSpPr>
          <p:cNvPr id="29" name="正方形/長方形 21"/>
          <p:cNvSpPr>
            <a:spLocks noChangeArrowheads="1"/>
          </p:cNvSpPr>
          <p:nvPr/>
        </p:nvSpPr>
        <p:spPr bwMode="auto">
          <a:xfrm>
            <a:off x="171451" y="556975"/>
            <a:ext cx="6299200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ts val="400"/>
              </a:spcBef>
              <a:buFontTx/>
              <a:buNone/>
            </a:pPr>
            <a:r>
              <a:rPr kumimoji="0" lang="en-US" altLang="ja-JP" sz="1600" b="1" dirty="0">
                <a:effectLst/>
                <a:latin typeface="Tahoma" pitchFamily="34" charset="0"/>
                <a:cs typeface="Tahoma" pitchFamily="34" charset="0"/>
                <a:sym typeface="Lucida Grande"/>
              </a:rPr>
              <a:t>133dB Wide Dynamic Range </a:t>
            </a:r>
          </a:p>
          <a:p>
            <a:pPr eaLnBrk="1" hangingPunct="1">
              <a:spcBef>
                <a:spcPts val="400"/>
              </a:spcBef>
              <a:buFontTx/>
              <a:buNone/>
            </a:pPr>
            <a:r>
              <a:rPr kumimoji="0" lang="en-US" altLang="ja-JP" sz="1400" dirty="0">
                <a:effectLst/>
                <a:latin typeface="Tahoma" pitchFamily="34" charset="0"/>
                <a:cs typeface="Tahoma" pitchFamily="34" charset="0"/>
                <a:sym typeface="Lucida Grande"/>
              </a:rPr>
              <a:t>Even a single image can include complex lighting conditions such as bright, glaring, dark of night and backlight situations. Equipped with Enhanced Super Dynamic (an industrial leading 133dB wide dynamic range), </a:t>
            </a:r>
            <a:r>
              <a:rPr kumimoji="0" lang="en-US" altLang="ja-JP" sz="1400" dirty="0" smtClean="0">
                <a:effectLst/>
                <a:latin typeface="Tahoma" pitchFamily="34" charset="0"/>
                <a:cs typeface="Tahoma" pitchFamily="34" charset="0"/>
                <a:sym typeface="Lucida Grande"/>
              </a:rPr>
              <a:t>3 </a:t>
            </a:r>
            <a:r>
              <a:rPr kumimoji="0" lang="en-US" altLang="ja-JP" sz="1400" dirty="0">
                <a:effectLst/>
                <a:latin typeface="Tahoma" pitchFamily="34" charset="0"/>
                <a:cs typeface="Tahoma" pitchFamily="34" charset="0"/>
                <a:sym typeface="Lucida Grande"/>
              </a:rPr>
              <a:t>series cameras enable clear and easy identification in high contrast scenes and backlight situations.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400" b="1" dirty="0">
              <a:effectLst/>
              <a:latin typeface="Tahoma" pitchFamily="34" charset="0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600" b="1" dirty="0">
                <a:effectLst/>
                <a:latin typeface="Tahoma" pitchFamily="34" charset="0"/>
                <a:cs typeface="Tahoma" pitchFamily="34" charset="0"/>
                <a:sym typeface="Lucida Grande"/>
              </a:rPr>
              <a:t>0.01lux minimum illumination for color images  </a:t>
            </a:r>
            <a:endParaRPr kumimoji="0" lang="en-US" altLang="ja-JP" sz="1600" dirty="0">
              <a:effectLst/>
              <a:latin typeface="Tahoma" pitchFamily="34" charset="0"/>
              <a:cs typeface="Tahoma" pitchFamily="34" charset="0"/>
              <a:sym typeface="Lucida Grande"/>
            </a:endParaRPr>
          </a:p>
          <a:p>
            <a:pPr eaLnBrk="1" hangingPunct="1">
              <a:spcBef>
                <a:spcPts val="400"/>
              </a:spcBef>
              <a:buFontTx/>
              <a:buNone/>
            </a:pPr>
            <a:r>
              <a:rPr kumimoji="0" lang="en-US" altLang="ja-JP" sz="1400" dirty="0">
                <a:effectLst/>
                <a:latin typeface="Tahoma" pitchFamily="34" charset="0"/>
                <a:cs typeface="Tahoma" pitchFamily="34" charset="0"/>
                <a:sym typeface="Lucida Grande"/>
              </a:rPr>
              <a:t>The latest image sensor technology combined with Multi process Noise Reduction (MNR) </a:t>
            </a:r>
            <a:r>
              <a:rPr kumimoji="0" lang="en-US" altLang="ja-JP" sz="1400" dirty="0" smtClean="0">
                <a:effectLst/>
                <a:latin typeface="Tahoma" pitchFamily="34" charset="0"/>
                <a:cs typeface="Tahoma" pitchFamily="34" charset="0"/>
                <a:sym typeface="Lucida Grande"/>
              </a:rPr>
              <a:t>and </a:t>
            </a:r>
            <a:r>
              <a:rPr kumimoji="0" lang="en-US" altLang="ja-JP" sz="1400" dirty="0">
                <a:solidFill>
                  <a:srgbClr val="0000FF"/>
                </a:solidFill>
                <a:effectLst/>
                <a:latin typeface="Tahoma" pitchFamily="34" charset="0"/>
                <a:cs typeface="Tahoma" pitchFamily="34" charset="0"/>
                <a:sym typeface="Lucida Grande"/>
              </a:rPr>
              <a:t>Frequency Divided Filter (FDF) </a:t>
            </a:r>
            <a:r>
              <a:rPr kumimoji="0" lang="en-US" altLang="ja-JP" sz="1400" dirty="0" smtClean="0">
                <a:effectLst/>
                <a:latin typeface="Tahoma" pitchFamily="34" charset="0"/>
                <a:cs typeface="Tahoma" pitchFamily="34" charset="0"/>
                <a:sym typeface="Lucida Grande"/>
              </a:rPr>
              <a:t>results </a:t>
            </a:r>
            <a:r>
              <a:rPr kumimoji="0" lang="en-US" altLang="ja-JP" sz="1400" dirty="0">
                <a:effectLst/>
                <a:latin typeface="Tahoma" pitchFamily="34" charset="0"/>
                <a:cs typeface="Tahoma" pitchFamily="34" charset="0"/>
                <a:sym typeface="Lucida Grande"/>
              </a:rPr>
              <a:t>in a high sensitivity of 0.01 lux minimum illumination for color images. New 3 series cameras deliver color images even with minimum ambient light like a quarter moon.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400" dirty="0">
              <a:effectLst/>
              <a:latin typeface="Tahoma" pitchFamily="34" charset="0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600" b="1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  <a:sym typeface="Lucida Grande"/>
              </a:rPr>
              <a:t>HD 720p at up to 60fps</a:t>
            </a:r>
            <a:endParaRPr kumimoji="0" lang="en-US" altLang="ja-JP" sz="1600" dirty="0"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  <a:sym typeface="Lucida Grande"/>
            </a:endParaRPr>
          </a:p>
          <a:p>
            <a:pPr eaLnBrk="1" hangingPunct="1">
              <a:spcBef>
                <a:spcPts val="400"/>
              </a:spcBef>
              <a:buFontTx/>
              <a:buNone/>
            </a:pP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  <a:sym typeface="Lucida Grande"/>
              </a:rPr>
              <a:t>Combining HD 720p high resolution and 60fps high frame rate, </a:t>
            </a:r>
            <a:r>
              <a:rPr kumimoji="0" lang="en-US" altLang="ja-JP" sz="14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  <a:sym typeface="Lucida Grande"/>
              </a:rPr>
              <a:t>3 </a:t>
            </a: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  <a:sym typeface="Lucida Grande"/>
              </a:rPr>
              <a:t>series cameras capture rapid moving objects such as people moving chips and cards in casino, bill in the bank and a vehicle plate on the road.</a:t>
            </a:r>
            <a:endParaRPr kumimoji="0" lang="en-US" altLang="ja-JP" sz="1200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</p:txBody>
      </p:sp>
      <p:pic>
        <p:nvPicPr>
          <p:cNvPr id="32" name="Picture 17" descr="D:\Casino 201312\panasonic\SFV631L 1080p\Snap\1080_30fps_SDHIGH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5972" y="3782881"/>
            <a:ext cx="1912590" cy="1072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1" descr="HLC ON-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1820" y="2172652"/>
            <a:ext cx="1876742" cy="1238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2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007" y="3039951"/>
            <a:ext cx="1408111" cy="74293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grpSp>
        <p:nvGrpSpPr>
          <p:cNvPr id="43" name="グループ化 2"/>
          <p:cNvGrpSpPr>
            <a:grpSpLocks noChangeAspect="1"/>
          </p:cNvGrpSpPr>
          <p:nvPr/>
        </p:nvGrpSpPr>
        <p:grpSpPr bwMode="auto">
          <a:xfrm>
            <a:off x="6607175" y="614760"/>
            <a:ext cx="2211387" cy="1405606"/>
            <a:chOff x="6474941" y="1360133"/>
            <a:chExt cx="2335497" cy="1483143"/>
          </a:xfrm>
        </p:grpSpPr>
        <p:pic>
          <p:nvPicPr>
            <p:cNvPr id="44" name="Picture 13"/>
            <p:cNvPicPr>
              <a:picLocks noChangeAspect="1" noChangeArrowheads="1"/>
            </p:cNvPicPr>
            <p:nvPr/>
          </p:nvPicPr>
          <p:blipFill>
            <a:blip r:embed="rId6"/>
            <a:srcRect l="-2574"/>
            <a:stretch>
              <a:fillRect/>
            </a:stretch>
          </p:blipFill>
          <p:spPr bwMode="auto">
            <a:xfrm>
              <a:off x="6762313" y="1360133"/>
              <a:ext cx="2048125" cy="12816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474941" y="1928010"/>
              <a:ext cx="1008185" cy="9152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20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-28575" y="-17463"/>
            <a:ext cx="9172575" cy="482601"/>
          </a:xfrm>
        </p:spPr>
        <p:txBody>
          <a:bodyPr/>
          <a:lstStyle/>
          <a:p>
            <a:r>
              <a:rPr lang="en-US" altLang="ja-JP" sz="2400" b="1" dirty="0">
                <a:latin typeface="Tahoma" pitchFamily="34" charset="0"/>
                <a:cs typeface="Tahoma" pitchFamily="34" charset="0"/>
              </a:rPr>
              <a:t>Panasonic image processing technologies</a:t>
            </a:r>
            <a:endParaRPr kumimoji="1" lang="ja-JP" altLang="en-US" dirty="0"/>
          </a:p>
        </p:txBody>
      </p:sp>
      <p:cxnSp>
        <p:nvCxnSpPr>
          <p:cNvPr id="20" name="直線コネクタ 73"/>
          <p:cNvCxnSpPr>
            <a:cxnSpLocks noChangeShapeType="1"/>
          </p:cNvCxnSpPr>
          <p:nvPr/>
        </p:nvCxnSpPr>
        <p:spPr bwMode="auto">
          <a:xfrm>
            <a:off x="241300" y="2893713"/>
            <a:ext cx="8489950" cy="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" name="Picture 63" descr="OFF中"/>
          <p:cNvPicPr preferRelativeResize="0"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858" y="3897557"/>
            <a:ext cx="12525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4" descr="ON中"/>
          <p:cNvPicPr preferRelativeResize="0">
            <a:picLocks noChangeAspect="1" noChangeArrowheads="1"/>
          </p:cNvPicPr>
          <p:nvPr/>
        </p:nvPicPr>
        <p:blipFill>
          <a:blip r:embed="rId4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858" y="3910257"/>
            <a:ext cx="12525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正方形/長方形 16384"/>
          <p:cNvSpPr>
            <a:spLocks noChangeArrowheads="1"/>
          </p:cNvSpPr>
          <p:nvPr/>
        </p:nvSpPr>
        <p:spPr bwMode="auto">
          <a:xfrm>
            <a:off x="6152363" y="2922430"/>
            <a:ext cx="2752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b="1" spc="-60" dirty="0" smtClean="0">
                <a:solidFill>
                  <a:prstClr val="black"/>
                </a:solidFill>
                <a:effectLst/>
                <a:latin typeface="Tahoma" pitchFamily="34" charset="0"/>
                <a:ea typeface="HGPｺﾞｼｯｸE" pitchFamily="50" charset="-128"/>
              </a:rPr>
              <a:t>Fog compensation </a:t>
            </a:r>
            <a:r>
              <a:rPr lang="en-US" altLang="ja-JP" sz="1200" dirty="0" smtClean="0">
                <a:solidFill>
                  <a:prstClr val="black"/>
                </a:solidFill>
                <a:effectLst/>
                <a:latin typeface="Tahoma" pitchFamily="34" charset="0"/>
                <a:ea typeface="HGPｺﾞｼｯｸE" pitchFamily="50" charset="-128"/>
              </a:rPr>
              <a:t>improves visibility in difficult weather conditions such as fog, sandstorms and more.  </a:t>
            </a:r>
          </a:p>
        </p:txBody>
      </p:sp>
      <p:sp>
        <p:nvSpPr>
          <p:cNvPr id="24" name="テキスト ボックス 56"/>
          <p:cNvSpPr txBox="1">
            <a:spLocks noChangeArrowheads="1"/>
          </p:cNvSpPr>
          <p:nvPr/>
        </p:nvSpPr>
        <p:spPr bwMode="auto">
          <a:xfrm>
            <a:off x="6025966" y="4771562"/>
            <a:ext cx="15768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</a:rPr>
              <a:t>Without </a:t>
            </a:r>
            <a:r>
              <a:rPr lang="en-US" altLang="ja-JP" sz="1000" dirty="0" smtClean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</a:rPr>
              <a:t>fog compensation</a:t>
            </a:r>
            <a:endParaRPr lang="ja-JP" altLang="en-US" sz="1000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25" name="テキスト ボックス 57"/>
          <p:cNvSpPr txBox="1">
            <a:spLocks noChangeArrowheads="1"/>
          </p:cNvSpPr>
          <p:nvPr/>
        </p:nvSpPr>
        <p:spPr bwMode="auto">
          <a:xfrm>
            <a:off x="7365846" y="4783700"/>
            <a:ext cx="17049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</a:rPr>
              <a:t>With fog compensation</a:t>
            </a:r>
            <a:endParaRPr lang="ja-JP" altLang="en-US" sz="1000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28" name="正方形/長方形 10"/>
          <p:cNvSpPr>
            <a:spLocks noChangeArrowheads="1"/>
          </p:cNvSpPr>
          <p:nvPr/>
        </p:nvSpPr>
        <p:spPr bwMode="auto">
          <a:xfrm>
            <a:off x="3306692" y="2922430"/>
            <a:ext cx="284567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b="1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Super Chroma Compensation  </a:t>
            </a:r>
            <a:endParaRPr kumimoji="0" lang="en-US" altLang="ja-JP" sz="9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b="1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(SCC) </a:t>
            </a: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recovers the colors of images, when built-in IR cut filter is removed to enhance light-sensitivity in low light conditions.  </a:t>
            </a:r>
          </a:p>
        </p:txBody>
      </p:sp>
      <p:sp>
        <p:nvSpPr>
          <p:cNvPr id="29" name="テキスト ボックス 43"/>
          <p:cNvSpPr txBox="1">
            <a:spLocks noChangeArrowheads="1"/>
          </p:cNvSpPr>
          <p:nvPr/>
        </p:nvSpPr>
        <p:spPr bwMode="auto">
          <a:xfrm>
            <a:off x="5043678" y="4756713"/>
            <a:ext cx="7104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>
                <a:effectLst/>
                <a:latin typeface="Tahoma" pitchFamily="34" charset="0"/>
                <a:ea typeface="HGPｺﾞｼｯｸE" pitchFamily="50" charset="-128"/>
              </a:rPr>
              <a:t>With SCC</a:t>
            </a:r>
            <a:endParaRPr lang="ja-JP" altLang="en-US" sz="1000">
              <a:effectLst/>
              <a:latin typeface="Tahoma" pitchFamily="34" charset="0"/>
              <a:ea typeface="HGPｺﾞｼｯｸE" pitchFamily="50" charset="-128"/>
            </a:endParaRPr>
          </a:p>
        </p:txBody>
      </p:sp>
      <p:pic>
        <p:nvPicPr>
          <p:cNvPr id="31" name="Picture 13" descr="12lx-auto3 IRあり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429" y="3895970"/>
            <a:ext cx="12525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1" descr="12lx-auto3 IRなし　補正なし1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029" y="3891208"/>
            <a:ext cx="12541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テキスト ボックス 36"/>
          <p:cNvSpPr txBox="1">
            <a:spLocks noChangeArrowheads="1"/>
          </p:cNvSpPr>
          <p:nvPr/>
        </p:nvSpPr>
        <p:spPr bwMode="auto">
          <a:xfrm>
            <a:off x="3529899" y="4771000"/>
            <a:ext cx="8947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effectLst/>
                <a:latin typeface="Tahoma" pitchFamily="34" charset="0"/>
                <a:ea typeface="HGPｺﾞｼｯｸE" pitchFamily="50" charset="-128"/>
              </a:rPr>
              <a:t>Without SCC</a:t>
            </a:r>
            <a:endParaRPr lang="ja-JP" altLang="en-US" sz="1000" dirty="0"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34" name="テキスト ボックス 53"/>
          <p:cNvSpPr txBox="1">
            <a:spLocks noChangeArrowheads="1"/>
          </p:cNvSpPr>
          <p:nvPr/>
        </p:nvSpPr>
        <p:spPr bwMode="auto">
          <a:xfrm>
            <a:off x="7504105" y="2528358"/>
            <a:ext cx="1460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effectLst/>
                <a:latin typeface="Tahoma" pitchFamily="34" charset="0"/>
                <a:ea typeface="HGPｺﾞｼｯｸE" pitchFamily="50" charset="-128"/>
              </a:rPr>
              <a:t>5-series camera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effectLst/>
                <a:latin typeface="Tahoma" pitchFamily="34" charset="0"/>
                <a:ea typeface="HGPｺﾞｼｯｸE" pitchFamily="50" charset="-128"/>
              </a:rPr>
              <a:t>at </a:t>
            </a:r>
            <a:r>
              <a:rPr lang="en-US" altLang="ja-JP" sz="1000" dirty="0">
                <a:effectLst/>
                <a:latin typeface="Tahoma" pitchFamily="34" charset="0"/>
                <a:ea typeface="HGPｺﾞｼｯｸE" pitchFamily="50" charset="-128"/>
              </a:rPr>
              <a:t>0.04lx</a:t>
            </a:r>
            <a:endParaRPr lang="ja-JP" altLang="en-US" sz="1000" dirty="0"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35" name="テキスト ボックス 54"/>
          <p:cNvSpPr txBox="1">
            <a:spLocks noChangeArrowheads="1"/>
          </p:cNvSpPr>
          <p:nvPr/>
        </p:nvSpPr>
        <p:spPr bwMode="auto">
          <a:xfrm>
            <a:off x="6171319" y="2528358"/>
            <a:ext cx="1377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effectLst/>
                <a:latin typeface="Tahoma" pitchFamily="34" charset="0"/>
                <a:ea typeface="HGPｺﾞｼｯｸE" pitchFamily="50" charset="-128"/>
              </a:rPr>
              <a:t>A previous model at 0.04lx</a:t>
            </a:r>
            <a:endParaRPr lang="ja-JP" altLang="en-US" sz="1000" dirty="0">
              <a:effectLst/>
              <a:latin typeface="Tahoma" pitchFamily="34" charset="0"/>
              <a:ea typeface="HGPｺﾞｼｯｸE" pitchFamily="50" charset="-128"/>
            </a:endParaRPr>
          </a:p>
        </p:txBody>
      </p:sp>
      <p:pic>
        <p:nvPicPr>
          <p:cNvPr id="36" name="Picture 39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269" y="1797041"/>
            <a:ext cx="137017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0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319" y="1800184"/>
            <a:ext cx="1363887" cy="76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直線コネクタ 37"/>
          <p:cNvCxnSpPr/>
          <p:nvPr/>
        </p:nvCxnSpPr>
        <p:spPr>
          <a:xfrm flipV="1">
            <a:off x="3221787" y="2907506"/>
            <a:ext cx="0" cy="1940131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正方形/長方形 13"/>
          <p:cNvSpPr>
            <a:spLocks noChangeArrowheads="1"/>
          </p:cNvSpPr>
          <p:nvPr/>
        </p:nvSpPr>
        <p:spPr bwMode="auto">
          <a:xfrm>
            <a:off x="241300" y="2922430"/>
            <a:ext cx="29804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b="1" dirty="0">
                <a:solidFill>
                  <a:srgbClr val="0000FF"/>
                </a:solidFill>
                <a:effectLst/>
                <a:latin typeface="Tahoma" pitchFamily="34" charset="0"/>
                <a:ea typeface="HGPｺﾞｼｯｸE" pitchFamily="50" charset="-128"/>
              </a:rPr>
              <a:t>Frequency Divided Filter (FDF) </a:t>
            </a:r>
            <a:r>
              <a:rPr lang="en-US" altLang="ja-JP" sz="1200" dirty="0">
                <a:effectLst/>
                <a:latin typeface="Tahoma" pitchFamily="34" charset="0"/>
                <a:ea typeface="HGPｺﾞｼｯｸE" pitchFamily="50" charset="-128"/>
              </a:rPr>
              <a:t>divides the </a:t>
            </a:r>
            <a:r>
              <a:rPr lang="en-US" altLang="ja-JP" sz="1200" dirty="0" smtClean="0">
                <a:effectLst/>
                <a:latin typeface="Tahoma" pitchFamily="34" charset="0"/>
                <a:ea typeface="HGPｺﾞｼｯｸE" pitchFamily="50" charset="-128"/>
              </a:rPr>
              <a:t>images </a:t>
            </a:r>
            <a:r>
              <a:rPr lang="en-US" altLang="ja-JP" sz="1200" dirty="0">
                <a:effectLst/>
                <a:latin typeface="Tahoma" pitchFamily="34" charset="0"/>
                <a:ea typeface="HGPｺﾞｼｯｸE" pitchFamily="50" charset="-128"/>
              </a:rPr>
              <a:t>into multiple frequency ranges, removes the fine noise generated under low illumination for achieving a low bit rate without eliminating edge components.</a:t>
            </a:r>
            <a:endParaRPr lang="en-US" altLang="ja-JP" sz="500" dirty="0" smtClean="0"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40" name="正方形/長方形 13"/>
          <p:cNvSpPr>
            <a:spLocks noChangeArrowheads="1"/>
          </p:cNvSpPr>
          <p:nvPr/>
        </p:nvSpPr>
        <p:spPr bwMode="auto">
          <a:xfrm>
            <a:off x="6152363" y="558572"/>
            <a:ext cx="2900826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b="1" dirty="0">
                <a:effectLst/>
                <a:latin typeface="Tahoma" pitchFamily="34" charset="0"/>
                <a:ea typeface="HGPｺﾞｼｯｸE" pitchFamily="50" charset="-128"/>
              </a:rPr>
              <a:t>High sensitivity image sensor with 3D-MNR </a:t>
            </a:r>
            <a:r>
              <a:rPr lang="en-US" altLang="ja-JP" sz="1200" dirty="0">
                <a:effectLst/>
                <a:latin typeface="Tahoma" pitchFamily="34" charset="0"/>
                <a:ea typeface="HGPｺﾞｼｯｸE" pitchFamily="50" charset="-128"/>
              </a:rPr>
              <a:t>enables easy identification, capturing color images with low noise in low light conditions.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ja-JP" sz="500" dirty="0">
              <a:effectLst/>
              <a:latin typeface="Tahoma" pitchFamily="34" charset="0"/>
              <a:ea typeface="HGPｺﾞｼｯｸE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000" dirty="0">
                <a:effectLst/>
                <a:latin typeface="Tahoma" pitchFamily="34" charset="0"/>
                <a:ea typeface="HGPｺﾞｼｯｸE" pitchFamily="50" charset="-128"/>
              </a:rPr>
              <a:t>3D-MNR: 3D Multi</a:t>
            </a:r>
            <a:r>
              <a:rPr lang="ja-JP" altLang="en-US" sz="1000" dirty="0">
                <a:effectLst/>
                <a:latin typeface="Tahoma" pitchFamily="34" charset="0"/>
                <a:ea typeface="HGPｺﾞｼｯｸE" pitchFamily="50" charset="-128"/>
              </a:rPr>
              <a:t> </a:t>
            </a:r>
            <a:r>
              <a:rPr lang="en-US" altLang="ja-JP" sz="1000" dirty="0">
                <a:effectLst/>
                <a:latin typeface="Tahoma" pitchFamily="34" charset="0"/>
                <a:ea typeface="HGPｺﾞｼｯｸE" pitchFamily="50" charset="-128"/>
              </a:rPr>
              <a:t>process Noise Reduction.</a:t>
            </a:r>
          </a:p>
        </p:txBody>
      </p:sp>
      <p:cxnSp>
        <p:nvCxnSpPr>
          <p:cNvPr id="41" name="直線コネクタ 40"/>
          <p:cNvCxnSpPr/>
          <p:nvPr/>
        </p:nvCxnSpPr>
        <p:spPr>
          <a:xfrm flipV="1">
            <a:off x="6099948" y="616543"/>
            <a:ext cx="0" cy="4322534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543" y="4146165"/>
            <a:ext cx="1354845" cy="76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20" y="4140064"/>
            <a:ext cx="1373153" cy="76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テキスト ボックス 54"/>
          <p:cNvSpPr txBox="1">
            <a:spLocks noChangeArrowheads="1"/>
          </p:cNvSpPr>
          <p:nvPr/>
        </p:nvSpPr>
        <p:spPr bwMode="auto">
          <a:xfrm>
            <a:off x="311685" y="4860787"/>
            <a:ext cx="12482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effectLst/>
                <a:latin typeface="Tahoma" pitchFamily="34" charset="0"/>
                <a:ea typeface="HGPｺﾞｼｯｸE" pitchFamily="50" charset="-128"/>
              </a:rPr>
              <a:t>Without FDF</a:t>
            </a:r>
            <a:endParaRPr lang="ja-JP" altLang="en-US" sz="1000" dirty="0"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45" name="テキスト ボックス 54"/>
          <p:cNvSpPr txBox="1">
            <a:spLocks noChangeArrowheads="1"/>
          </p:cNvSpPr>
          <p:nvPr/>
        </p:nvSpPr>
        <p:spPr bwMode="auto">
          <a:xfrm>
            <a:off x="1697763" y="4860787"/>
            <a:ext cx="12482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effectLst/>
                <a:latin typeface="Tahoma" pitchFamily="34" charset="0"/>
                <a:ea typeface="HGPｺﾞｼｯｸE" pitchFamily="50" charset="-128"/>
              </a:rPr>
              <a:t>With FDF</a:t>
            </a:r>
            <a:endParaRPr lang="ja-JP" altLang="en-US" sz="1000" dirty="0"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47" name="正方形/長方形 10"/>
          <p:cNvSpPr>
            <a:spLocks noChangeArrowheads="1"/>
          </p:cNvSpPr>
          <p:nvPr/>
        </p:nvSpPr>
        <p:spPr bwMode="auto">
          <a:xfrm>
            <a:off x="130175" y="558572"/>
            <a:ext cx="54816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b="1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  <a:sym typeface="Lucida Grande"/>
              </a:rPr>
              <a:t>Enhanced Super Dynamic </a:t>
            </a:r>
            <a:r>
              <a:rPr kumimoji="0" lang="en-US" altLang="ja-JP" sz="12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  <a:sym typeface="Lucida Grande"/>
              </a:rPr>
              <a:t>delivers </a:t>
            </a:r>
            <a:r>
              <a:rPr kumimoji="0" lang="en-US" altLang="ja-JP" sz="1200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  <a:sym typeface="Lucida Grande"/>
              </a:rPr>
              <a:t>an industrial leading 133dB wide dynamic range. With </a:t>
            </a:r>
            <a:r>
              <a:rPr kumimoji="0" lang="en-US" altLang="ja-JP" sz="12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  <a:sym typeface="Lucida Grande"/>
              </a:rPr>
              <a:t>v</a:t>
            </a:r>
            <a:r>
              <a:rPr lang="en-US" altLang="ja-JP" sz="12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ariable </a:t>
            </a:r>
            <a:r>
              <a:rPr lang="en-US" altLang="ja-JP" sz="1200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exposure and shutter speed control, Enhanced Super Dynamic captures multiple images with optimal short and long exposures. Enhanced Super Dynamic produces clear images, combining them into one frame. </a:t>
            </a:r>
          </a:p>
        </p:txBody>
      </p:sp>
      <p:sp>
        <p:nvSpPr>
          <p:cNvPr id="48" name="テキスト ボックス 8"/>
          <p:cNvSpPr txBox="1">
            <a:spLocks noChangeArrowheads="1"/>
          </p:cNvSpPr>
          <p:nvPr/>
        </p:nvSpPr>
        <p:spPr bwMode="auto">
          <a:xfrm>
            <a:off x="3040063" y="2677636"/>
            <a:ext cx="23193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</a:rPr>
              <a:t>With Enhanced Super Dynamic</a:t>
            </a:r>
            <a:endParaRPr lang="ja-JP" altLang="en-US" sz="100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49" name="テキスト ボックス 52"/>
          <p:cNvSpPr txBox="1">
            <a:spLocks noChangeArrowheads="1"/>
          </p:cNvSpPr>
          <p:nvPr/>
        </p:nvSpPr>
        <p:spPr bwMode="auto">
          <a:xfrm>
            <a:off x="322263" y="2677636"/>
            <a:ext cx="25225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</a:rPr>
              <a:t>Without Enhanced Super Dynamic</a:t>
            </a:r>
            <a:endParaRPr lang="ja-JP" altLang="en-US" sz="1000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</a:endParaRPr>
          </a:p>
        </p:txBody>
      </p:sp>
      <p:pic>
        <p:nvPicPr>
          <p:cNvPr id="5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535271"/>
            <a:ext cx="1871662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" name="グループ化 1"/>
          <p:cNvGrpSpPr>
            <a:grpSpLocks/>
          </p:cNvGrpSpPr>
          <p:nvPr/>
        </p:nvGrpSpPr>
        <p:grpSpPr bwMode="auto">
          <a:xfrm>
            <a:off x="2840038" y="1340008"/>
            <a:ext cx="2447925" cy="1362075"/>
            <a:chOff x="2888249" y="2187145"/>
            <a:chExt cx="2446596" cy="1362640"/>
          </a:xfrm>
        </p:grpSpPr>
        <p:pic>
          <p:nvPicPr>
            <p:cNvPr id="58" name="Picture 1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3"/>
            <a:stretch>
              <a:fillRect/>
            </a:stretch>
          </p:blipFill>
          <p:spPr bwMode="auto">
            <a:xfrm>
              <a:off x="3269405" y="2383443"/>
              <a:ext cx="2065440" cy="1166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13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888249" y="2187145"/>
              <a:ext cx="1160600" cy="96404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999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-28575" y="-17463"/>
            <a:ext cx="9172575" cy="482601"/>
          </a:xfrm>
        </p:spPr>
        <p:txBody>
          <a:bodyPr/>
          <a:lstStyle/>
          <a:p>
            <a:r>
              <a:rPr lang="en-US" altLang="ja-JP" sz="2400" b="1" dirty="0">
                <a:latin typeface="Tahoma" pitchFamily="34" charset="0"/>
                <a:cs typeface="Tahoma" pitchFamily="34" charset="0"/>
              </a:rPr>
              <a:t>Panasonic image processing technologies</a:t>
            </a:r>
            <a:endParaRPr kumimoji="1" lang="ja-JP" altLang="en-US" dirty="0"/>
          </a:p>
        </p:txBody>
      </p:sp>
      <p:sp>
        <p:nvSpPr>
          <p:cNvPr id="23" name="正方形/長方形 16383"/>
          <p:cNvSpPr>
            <a:spLocks noChangeArrowheads="1"/>
          </p:cNvSpPr>
          <p:nvPr/>
        </p:nvSpPr>
        <p:spPr bwMode="auto">
          <a:xfrm>
            <a:off x="6033749" y="543476"/>
            <a:ext cx="290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>
                <a:effectLst/>
                <a:latin typeface="Tahoma" pitchFamily="34" charset="0"/>
                <a:ea typeface="HGPｺﾞｼｯｸE" pitchFamily="50" charset="-128"/>
              </a:rPr>
              <a:t>Lens Distortion Compensation </a:t>
            </a:r>
            <a:endParaRPr lang="en-US" altLang="ja-JP" sz="1200">
              <a:effectLst/>
              <a:latin typeface="Tahoma" pitchFamily="34" charset="0"/>
              <a:ea typeface="HGPｺﾞｼｯｸE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>
                <a:effectLst/>
                <a:latin typeface="Tahoma" pitchFamily="34" charset="0"/>
                <a:ea typeface="HGPｺﾞｼｯｸE" pitchFamily="50" charset="-128"/>
              </a:rPr>
              <a:t>(LDC) </a:t>
            </a:r>
            <a:r>
              <a:rPr lang="en-US" altLang="ja-JP" sz="1200">
                <a:effectLst/>
                <a:latin typeface="Tahoma" pitchFamily="34" charset="0"/>
                <a:ea typeface="HGPｺﾞｼｯｸE" pitchFamily="50" charset="-128"/>
              </a:rPr>
              <a:t>removes the distortion from images caused by wider lens.   </a:t>
            </a:r>
          </a:p>
        </p:txBody>
      </p:sp>
      <p:sp>
        <p:nvSpPr>
          <p:cNvPr id="25" name="正方形/長方形 16384"/>
          <p:cNvSpPr>
            <a:spLocks noChangeArrowheads="1"/>
          </p:cNvSpPr>
          <p:nvPr/>
        </p:nvSpPr>
        <p:spPr bwMode="auto">
          <a:xfrm>
            <a:off x="108134" y="2858058"/>
            <a:ext cx="304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 dirty="0">
                <a:effectLst/>
                <a:latin typeface="Tahoma" pitchFamily="34" charset="0"/>
                <a:ea typeface="HGPｺﾞｼｯｸE" pitchFamily="50" charset="-128"/>
              </a:rPr>
              <a:t>Face Super Dynamic </a:t>
            </a:r>
            <a:r>
              <a:rPr lang="en-US" altLang="ja-JP" sz="1200" dirty="0">
                <a:effectLst/>
                <a:latin typeface="Tahoma" pitchFamily="34" charset="0"/>
                <a:ea typeface="HGPｺﾞｼｯｸE" pitchFamily="50" charset="-128"/>
              </a:rPr>
              <a:t>enables clear identification of a person’s face, detecting a facial part in the picture and performing Super Dynamic automatically.  </a:t>
            </a:r>
          </a:p>
        </p:txBody>
      </p:sp>
      <p:sp>
        <p:nvSpPr>
          <p:cNvPr id="26" name="テキスト ボックス 44"/>
          <p:cNvSpPr txBox="1">
            <a:spLocks noChangeArrowheads="1"/>
          </p:cNvSpPr>
          <p:nvPr/>
        </p:nvSpPr>
        <p:spPr bwMode="auto">
          <a:xfrm>
            <a:off x="7754172" y="2483064"/>
            <a:ext cx="7120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>
                <a:effectLst/>
                <a:latin typeface="Tahoma" pitchFamily="34" charset="0"/>
                <a:ea typeface="HGPｺﾞｼｯｸE" pitchFamily="50" charset="-128"/>
              </a:rPr>
              <a:t>With LDC</a:t>
            </a:r>
            <a:endParaRPr lang="ja-JP" altLang="en-US" sz="1000"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27" name="テキスト ボックス 45"/>
          <p:cNvSpPr txBox="1">
            <a:spLocks noChangeArrowheads="1"/>
          </p:cNvSpPr>
          <p:nvPr/>
        </p:nvSpPr>
        <p:spPr bwMode="auto">
          <a:xfrm>
            <a:off x="6332468" y="2500526"/>
            <a:ext cx="8963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>
                <a:effectLst/>
                <a:latin typeface="Tahoma" pitchFamily="34" charset="0"/>
                <a:ea typeface="HGPｺﾞｼｯｸE" pitchFamily="50" charset="-128"/>
              </a:rPr>
              <a:t>Without LDC</a:t>
            </a:r>
            <a:endParaRPr lang="ja-JP" altLang="en-US" sz="1000">
              <a:effectLst/>
              <a:latin typeface="Tahoma" pitchFamily="34" charset="0"/>
              <a:ea typeface="HGPｺﾞｼｯｸE" pitchFamily="50" charset="-128"/>
            </a:endParaRPr>
          </a:p>
        </p:txBody>
      </p:sp>
      <p:pic>
        <p:nvPicPr>
          <p:cNvPr id="28" name="Picture 25" descr="04 グラフNP502_SDOFF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72" y="3754539"/>
            <a:ext cx="12525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7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259" y="3754539"/>
            <a:ext cx="1252538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テキスト ボックス 57"/>
          <p:cNvSpPr txBox="1">
            <a:spLocks noChangeArrowheads="1"/>
          </p:cNvSpPr>
          <p:nvPr/>
        </p:nvSpPr>
        <p:spPr bwMode="auto">
          <a:xfrm>
            <a:off x="1623859" y="4714977"/>
            <a:ext cx="12525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>
                <a:effectLst/>
                <a:latin typeface="Tahoma" pitchFamily="34" charset="0"/>
                <a:ea typeface="HGPｺﾞｼｯｸE" pitchFamily="50" charset="-128"/>
              </a:rPr>
              <a:t>With Face Super Dynamic</a:t>
            </a:r>
            <a:endParaRPr lang="ja-JP" altLang="en-US" sz="1000"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31" name="テキスト ボックス 58"/>
          <p:cNvSpPr txBox="1">
            <a:spLocks noChangeArrowheads="1"/>
          </p:cNvSpPr>
          <p:nvPr/>
        </p:nvSpPr>
        <p:spPr bwMode="auto">
          <a:xfrm>
            <a:off x="118909" y="4718152"/>
            <a:ext cx="1377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>
                <a:effectLst/>
                <a:latin typeface="Tahoma" pitchFamily="34" charset="0"/>
                <a:ea typeface="HGPｺﾞｼｯｸE" pitchFamily="50" charset="-128"/>
              </a:rPr>
              <a:t>Without Face Super Dynamic</a:t>
            </a:r>
            <a:endParaRPr lang="ja-JP" altLang="en-US" sz="1000">
              <a:effectLst/>
              <a:latin typeface="Tahoma" pitchFamily="34" charset="0"/>
              <a:ea typeface="HGPｺﾞｼｯｸE" pitchFamily="50" charset="-128"/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315911" y="2794416"/>
            <a:ext cx="85118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V="1">
            <a:off x="3101974" y="530777"/>
            <a:ext cx="0" cy="4522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V="1">
            <a:off x="6070599" y="538715"/>
            <a:ext cx="0" cy="4510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6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037" y="1563901"/>
            <a:ext cx="12525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7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212" y="1559139"/>
            <a:ext cx="12525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正方形/長方形 13"/>
          <p:cNvSpPr>
            <a:spLocks noChangeArrowheads="1"/>
          </p:cNvSpPr>
          <p:nvPr/>
        </p:nvSpPr>
        <p:spPr bwMode="auto">
          <a:xfrm>
            <a:off x="3071660" y="2858058"/>
            <a:ext cx="30670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>
                <a:effectLst/>
                <a:latin typeface="Tahoma" pitchFamily="34" charset="0"/>
                <a:ea typeface="HGPｺﾞｼｯｸE" pitchFamily="50" charset="-128"/>
              </a:rPr>
              <a:t>Variable Image Quality on Specified area (VIQS) </a:t>
            </a:r>
            <a:r>
              <a:rPr lang="en-US" altLang="ja-JP" sz="1200">
                <a:effectLst/>
                <a:latin typeface="Tahoma" pitchFamily="34" charset="0"/>
                <a:ea typeface="HGPｺﾞｼｯｸE" pitchFamily="50" charset="-128"/>
              </a:rPr>
              <a:t>saves the network bandwidth and recorder disk space, capturing clear images of region of interest with higher image quality. </a:t>
            </a:r>
          </a:p>
        </p:txBody>
      </p:sp>
      <p:pic>
        <p:nvPicPr>
          <p:cNvPr id="43" name="Picture 3" descr="Museum_I420_2 0000001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685" y="3934427"/>
            <a:ext cx="12525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正方形/長方形 43"/>
          <p:cNvSpPr/>
          <p:nvPr/>
        </p:nvSpPr>
        <p:spPr>
          <a:xfrm>
            <a:off x="3195148" y="4274152"/>
            <a:ext cx="1400175" cy="4619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sz="1200" dirty="0">
              <a:effectLst/>
            </a:endParaRPr>
          </a:p>
        </p:txBody>
      </p:sp>
      <p:sp>
        <p:nvSpPr>
          <p:cNvPr id="45" name="テキスト ボックス 15"/>
          <p:cNvSpPr txBox="1">
            <a:spLocks noChangeArrowheads="1"/>
          </p:cNvSpPr>
          <p:nvPr/>
        </p:nvSpPr>
        <p:spPr bwMode="auto">
          <a:xfrm>
            <a:off x="4758835" y="4274152"/>
            <a:ext cx="1354138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50">
                <a:effectLst/>
                <a:latin typeface="Tahoma" pitchFamily="34" charset="0"/>
                <a:ea typeface="HGPｺﾞｼｯｸE" pitchFamily="50" charset="-128"/>
              </a:rPr>
              <a:t>Higher image quality to region of interest</a:t>
            </a:r>
            <a:endParaRPr lang="ja-JP" altLang="en-US" sz="1050">
              <a:effectLst/>
              <a:latin typeface="Tahoma" pitchFamily="34" charset="0"/>
              <a:ea typeface="HGPｺﾞｼｯｸE" pitchFamily="50" charset="-128"/>
            </a:endParaRPr>
          </a:p>
        </p:txBody>
      </p:sp>
      <p:cxnSp>
        <p:nvCxnSpPr>
          <p:cNvPr id="46" name="直線コネクタ 45"/>
          <p:cNvCxnSpPr>
            <a:stCxn id="44" idx="3"/>
          </p:cNvCxnSpPr>
          <p:nvPr/>
        </p:nvCxnSpPr>
        <p:spPr>
          <a:xfrm flipV="1">
            <a:off x="4595323" y="4464652"/>
            <a:ext cx="163512" cy="412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15"/>
          <p:cNvSpPr txBox="1">
            <a:spLocks noChangeArrowheads="1"/>
          </p:cNvSpPr>
          <p:nvPr/>
        </p:nvSpPr>
        <p:spPr bwMode="auto">
          <a:xfrm>
            <a:off x="4758835" y="3871870"/>
            <a:ext cx="13541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50" dirty="0">
                <a:effectLst/>
                <a:latin typeface="Tahoma" pitchFamily="34" charset="0"/>
                <a:ea typeface="HGPｺﾞｼｯｸE" pitchFamily="50" charset="-128"/>
              </a:rPr>
              <a:t>Lower image quality  </a:t>
            </a:r>
            <a:endParaRPr lang="ja-JP" altLang="en-US" sz="1050" dirty="0">
              <a:effectLst/>
              <a:latin typeface="Tahoma" pitchFamily="34" charset="0"/>
              <a:ea typeface="HGPｺﾞｼｯｸE" pitchFamily="50" charset="-128"/>
            </a:endParaRPr>
          </a:p>
        </p:txBody>
      </p:sp>
      <p:cxnSp>
        <p:nvCxnSpPr>
          <p:cNvPr id="48" name="直線コネクタ 47"/>
          <p:cNvCxnSpPr/>
          <p:nvPr/>
        </p:nvCxnSpPr>
        <p:spPr>
          <a:xfrm flipV="1">
            <a:off x="4557223" y="4018109"/>
            <a:ext cx="201612" cy="5760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正方形/長方形 13"/>
          <p:cNvSpPr>
            <a:spLocks noChangeArrowheads="1"/>
          </p:cNvSpPr>
          <p:nvPr/>
        </p:nvSpPr>
        <p:spPr bwMode="auto">
          <a:xfrm>
            <a:off x="3101637" y="543476"/>
            <a:ext cx="30670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>
                <a:effectLst/>
                <a:latin typeface="Tahoma" pitchFamily="34" charset="0"/>
                <a:ea typeface="HGPｺﾞｼｯｸE" pitchFamily="50" charset="-128"/>
              </a:rPr>
              <a:t>High-speed Auto Back Focus  (ABF) </a:t>
            </a:r>
            <a:r>
              <a:rPr lang="en-US" altLang="ja-JP" sz="1200">
                <a:effectLst/>
                <a:latin typeface="Tahoma" pitchFamily="34" charset="0"/>
                <a:ea typeface="HGPｺﾞｼｯｸE" pitchFamily="50" charset="-128"/>
              </a:rPr>
              <a:t>keeps fine focus, controlling precise image sensor position automatically. It streamlines installation and maintenance works. </a:t>
            </a:r>
          </a:p>
        </p:txBody>
      </p:sp>
      <p:grpSp>
        <p:nvGrpSpPr>
          <p:cNvPr id="54" name="グループ化 2"/>
          <p:cNvGrpSpPr>
            <a:grpSpLocks/>
          </p:cNvGrpSpPr>
          <p:nvPr/>
        </p:nvGrpSpPr>
        <p:grpSpPr bwMode="auto">
          <a:xfrm>
            <a:off x="3233399" y="1506751"/>
            <a:ext cx="2654300" cy="1241425"/>
            <a:chOff x="336879" y="2165350"/>
            <a:chExt cx="2654300" cy="1241425"/>
          </a:xfrm>
        </p:grpSpPr>
        <p:pic>
          <p:nvPicPr>
            <p:cNvPr id="55" name="Picture 8"/>
            <p:cNvPicPr preferRelativeResize="0"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879" y="2182813"/>
              <a:ext cx="1252537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12"/>
            <p:cNvPicPr preferRelativeResize="0"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8641" y="2165350"/>
              <a:ext cx="1252538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テキスト ボックス 53"/>
            <p:cNvSpPr txBox="1">
              <a:spLocks noChangeArrowheads="1"/>
            </p:cNvSpPr>
            <p:nvPr/>
          </p:nvSpPr>
          <p:spPr bwMode="auto">
            <a:xfrm>
              <a:off x="1970416" y="3100388"/>
              <a:ext cx="773113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050">
                  <a:effectLst/>
                  <a:latin typeface="Tahoma" pitchFamily="34" charset="0"/>
                  <a:ea typeface="HGPｺﾞｼｯｸE" pitchFamily="50" charset="-128"/>
                </a:rPr>
                <a:t>After ABF</a:t>
              </a:r>
              <a:endParaRPr lang="ja-JP" altLang="en-US" sz="1050">
                <a:effectLst/>
                <a:latin typeface="Tahoma" pitchFamily="34" charset="0"/>
                <a:ea typeface="HGPｺﾞｼｯｸE" pitchFamily="50" charset="-128"/>
              </a:endParaRPr>
            </a:p>
          </p:txBody>
        </p:sp>
        <p:sp>
          <p:nvSpPr>
            <p:cNvPr id="59" name="テキスト ボックス 54"/>
            <p:cNvSpPr txBox="1">
              <a:spLocks noChangeArrowheads="1"/>
            </p:cNvSpPr>
            <p:nvPr/>
          </p:nvSpPr>
          <p:spPr bwMode="auto">
            <a:xfrm>
              <a:off x="525791" y="3144838"/>
              <a:ext cx="874713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050">
                  <a:effectLst/>
                  <a:latin typeface="Tahoma" pitchFamily="34" charset="0"/>
                  <a:ea typeface="HGPｺﾞｼｯｸE" pitchFamily="50" charset="-128"/>
                </a:rPr>
                <a:t>Before ABF</a:t>
              </a:r>
              <a:endParaRPr lang="ja-JP" altLang="en-US" sz="1050">
                <a:effectLst/>
                <a:latin typeface="Tahoma" pitchFamily="34" charset="0"/>
                <a:ea typeface="HGPｺﾞｼｯｸE" pitchFamily="50" charset="-128"/>
              </a:endParaRPr>
            </a:p>
          </p:txBody>
        </p:sp>
      </p:grpSp>
      <p:sp>
        <p:nvSpPr>
          <p:cNvPr id="60" name="正方形/長方形 11"/>
          <p:cNvSpPr>
            <a:spLocks noChangeArrowheads="1"/>
          </p:cNvSpPr>
          <p:nvPr/>
        </p:nvSpPr>
        <p:spPr bwMode="auto">
          <a:xfrm>
            <a:off x="64292" y="590383"/>
            <a:ext cx="3087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</a:rPr>
              <a:t>High Light Compensation (HLC)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</a:rPr>
              <a:t>produces clear images, reducing the effect from strong lights such as headlight glare.   </a:t>
            </a:r>
          </a:p>
        </p:txBody>
      </p:sp>
      <p:sp>
        <p:nvSpPr>
          <p:cNvPr id="61" name="テキスト ボックス 42"/>
          <p:cNvSpPr txBox="1">
            <a:spLocks noChangeArrowheads="1"/>
          </p:cNvSpPr>
          <p:nvPr/>
        </p:nvSpPr>
        <p:spPr bwMode="auto">
          <a:xfrm>
            <a:off x="407816" y="2515016"/>
            <a:ext cx="8963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</a:rPr>
              <a:t>Without HLC</a:t>
            </a:r>
            <a:endParaRPr lang="ja-JP" altLang="en-US" sz="1000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62" name="テキスト ボックス 43"/>
          <p:cNvSpPr txBox="1">
            <a:spLocks noChangeArrowheads="1"/>
          </p:cNvSpPr>
          <p:nvPr/>
        </p:nvSpPr>
        <p:spPr bwMode="auto">
          <a:xfrm>
            <a:off x="1996405" y="2532478"/>
            <a:ext cx="7120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</a:rPr>
              <a:t>With HLC</a:t>
            </a:r>
            <a:endParaRPr lang="ja-JP" altLang="en-US" sz="1000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</a:endParaRPr>
          </a:p>
        </p:txBody>
      </p:sp>
      <p:grpSp>
        <p:nvGrpSpPr>
          <p:cNvPr id="63" name="グループ化 2"/>
          <p:cNvGrpSpPr>
            <a:grpSpLocks/>
          </p:cNvGrpSpPr>
          <p:nvPr/>
        </p:nvGrpSpPr>
        <p:grpSpPr bwMode="auto">
          <a:xfrm>
            <a:off x="108304" y="1287877"/>
            <a:ext cx="2860408" cy="1251246"/>
            <a:chOff x="6103938" y="5323877"/>
            <a:chExt cx="2860408" cy="1251564"/>
          </a:xfrm>
        </p:grpSpPr>
        <p:pic>
          <p:nvPicPr>
            <p:cNvPr id="64" name="Picture 22" descr="HLC OFF-3"/>
            <p:cNvPicPr preferRelativeResize="0"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3938" y="5323877"/>
              <a:ext cx="1389062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21" descr="HLC ON-5"/>
            <p:cNvPicPr preferRelativeResize="0"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6709" y="5333873"/>
              <a:ext cx="1417637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12"/>
            <p:cNvPicPr preferRelativeResize="0"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5175" y="6042995"/>
              <a:ext cx="1009171" cy="53244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pic>
          <p:nvPicPr>
            <p:cNvPr id="67" name="Picture 22" descr="HLC OFF-3"/>
            <p:cNvPicPr preferRelativeResize="0"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671269" y="6051156"/>
              <a:ext cx="950841" cy="503351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259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-28575" y="-17463"/>
            <a:ext cx="9172575" cy="482601"/>
          </a:xfrm>
        </p:spPr>
        <p:txBody>
          <a:bodyPr/>
          <a:lstStyle/>
          <a:p>
            <a:r>
              <a:rPr lang="en-US" altLang="ja-JP" sz="24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IP-Network friendly</a:t>
            </a:r>
            <a:endParaRPr kumimoji="1" lang="ja-JP" altLang="en-US" dirty="0"/>
          </a:p>
        </p:txBody>
      </p:sp>
      <p:sp>
        <p:nvSpPr>
          <p:cNvPr id="17" name="正方形/長方形 4"/>
          <p:cNvSpPr>
            <a:spLocks noChangeArrowheads="1"/>
          </p:cNvSpPr>
          <p:nvPr/>
        </p:nvSpPr>
        <p:spPr bwMode="auto">
          <a:xfrm>
            <a:off x="147637" y="569912"/>
            <a:ext cx="4894263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b="1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Appropriate-sized video stream </a:t>
            </a:r>
            <a:endParaRPr kumimoji="0" lang="en-US" altLang="ja-JP" sz="14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ts val="400"/>
              </a:spcBef>
              <a:buFontTx/>
              <a:buNone/>
            </a:pP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Monitors, recorders, smartphones and remote sites such as branches have different requirements for image quality and network bandwidth. 3</a:t>
            </a:r>
            <a:r>
              <a:rPr kumimoji="0" lang="en-US" altLang="ja-JP" sz="12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</a:t>
            </a: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series camera saves the network bandwidth, sending out up to four H.264 (High profile) streams and JPEG streams sized appropriately for each device requirement.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b="1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Higher H.264 compression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With the latest </a:t>
            </a:r>
            <a:r>
              <a:rPr kumimoji="0" lang="en-US" altLang="ja-JP" sz="1200" dirty="0" err="1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UniPhier</a:t>
            </a:r>
            <a:r>
              <a:rPr kumimoji="0" lang="en-US" altLang="ja-JP" sz="12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system LSI, 3</a:t>
            </a:r>
            <a:r>
              <a:rPr kumimoji="0" lang="en-US" altLang="ja-JP" sz="1200" dirty="0" smtClean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</a:t>
            </a:r>
            <a:r>
              <a:rPr kumimoji="0" lang="en-US" altLang="ja-JP" sz="12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series camera </a:t>
            </a: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saves the network bandwidth and the recorder disk space, keeping high quality of images.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b="1" dirty="0" smtClean="0">
                <a:solidFill>
                  <a:srgbClr val="0000FF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Smart </a:t>
            </a:r>
            <a:r>
              <a:rPr kumimoji="0" lang="en-US" altLang="ja-JP" sz="1400" b="1" smtClean="0">
                <a:solidFill>
                  <a:srgbClr val="0000FF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coding Technology</a:t>
            </a:r>
            <a:r>
              <a:rPr kumimoji="0" lang="en-US" altLang="ja-JP" sz="1400" b="1" smtClean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  </a:t>
            </a:r>
            <a:endParaRPr kumimoji="0" lang="en-US" altLang="ja-JP" sz="1400" b="1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ts val="400"/>
              </a:spcBef>
              <a:buNone/>
            </a:pP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Group of </a:t>
            </a:r>
            <a:r>
              <a:rPr kumimoji="0" lang="en-US" altLang="ja-JP" sz="12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Picture (GOP)</a:t>
            </a:r>
            <a:r>
              <a:rPr lang="en-US" altLang="ja-JP" sz="1200" dirty="0" smtClean="0">
                <a:effectLst/>
                <a:latin typeface="Tahoma" pitchFamily="34" charset="0"/>
                <a:ea typeface="HGPｺﾞｼｯｸE" pitchFamily="50" charset="-128"/>
              </a:rPr>
              <a:t> </a:t>
            </a:r>
            <a:r>
              <a:rPr lang="en-US" altLang="ja-JP" sz="1200" dirty="0">
                <a:effectLst/>
                <a:latin typeface="Tahoma" pitchFamily="34" charset="0"/>
                <a:ea typeface="HGPｺﾞｼｯｸE" pitchFamily="50" charset="-128"/>
              </a:rPr>
              <a:t>control removes unnecessary information from the frame for realizing efficient encoding.</a:t>
            </a:r>
            <a:endParaRPr kumimoji="0" lang="en-US" altLang="ja-JP" sz="12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ts val="400"/>
              </a:spcBef>
              <a:buFontTx/>
              <a:buNone/>
            </a:pPr>
            <a:r>
              <a:rPr kumimoji="0" lang="en-US" altLang="ja-JP" sz="12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With the latest bitrate reducing technology, GOP</a:t>
            </a: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</a:t>
            </a:r>
            <a:r>
              <a:rPr kumimoji="0" lang="en-US" altLang="ja-JP" sz="12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control, 3D-MNR and FDF, 3 series camera saves the network bandwidth and the recorder disk space.</a:t>
            </a:r>
            <a:endParaRPr kumimoji="0" lang="en-US" altLang="ja-JP" sz="12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</p:txBody>
      </p:sp>
      <p:graphicFrame>
        <p:nvGraphicFramePr>
          <p:cNvPr id="48" name="表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827641"/>
              </p:ext>
            </p:extLst>
          </p:nvPr>
        </p:nvGraphicFramePr>
        <p:xfrm>
          <a:off x="1153920" y="4175021"/>
          <a:ext cx="3608580" cy="6468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52120"/>
                <a:gridCol w="1036320"/>
                <a:gridCol w="112014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Scene</a:t>
                      </a:r>
                      <a:endParaRPr kumimoji="1" lang="ja-JP" altLang="en-US" sz="900" b="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Without</a:t>
                      </a:r>
                      <a:r>
                        <a:rPr kumimoji="1" lang="en-US" altLang="ja-JP" sz="9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GOP</a:t>
                      </a:r>
                      <a:endParaRPr kumimoji="1" lang="ja-JP" altLang="en-US" sz="900" b="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With GOP</a:t>
                      </a:r>
                      <a:endParaRPr kumimoji="1" lang="ja-JP" altLang="en-US" sz="9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Heavy traffic of people</a:t>
                      </a:r>
                      <a:endParaRPr kumimoji="1" lang="ja-JP" altLang="ja-JP" sz="900" b="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kumimoji="1" lang="ja-JP" altLang="en-US" sz="900" b="0" baseline="0" dirty="0" smtClean="0">
                          <a:latin typeface="Tahoma" panose="020B0604030504040204" pitchFamily="34" charset="0"/>
                          <a:ea typeface="Meiryo UI" panose="020B0604030504040204" pitchFamily="50" charset="-128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Mbps</a:t>
                      </a:r>
                      <a:endParaRPr kumimoji="1" lang="ja-JP" altLang="en-US" sz="900" b="0" dirty="0"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Mbps</a:t>
                      </a:r>
                      <a:endParaRPr kumimoji="1" lang="ja-JP" altLang="en-US" sz="900" b="0" dirty="0"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Minimal traffic of people</a:t>
                      </a:r>
                      <a:endParaRPr kumimoji="1" lang="en-US" altLang="ja-JP" sz="9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Mbps</a:t>
                      </a:r>
                      <a:endParaRPr kumimoji="1" lang="ja-JP" altLang="en-US" sz="900" b="0" dirty="0"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Mbps(-50%)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sp>
        <p:nvSpPr>
          <p:cNvPr id="49" name="テキスト ボックス 2"/>
          <p:cNvSpPr txBox="1">
            <a:spLocks noChangeAspect="1" noChangeArrowheads="1"/>
          </p:cNvSpPr>
          <p:nvPr/>
        </p:nvSpPr>
        <p:spPr bwMode="auto">
          <a:xfrm>
            <a:off x="4951855" y="4586585"/>
            <a:ext cx="21193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people are walking, I-frame is inserted at regular intervals as usual.</a:t>
            </a:r>
            <a:endParaRPr lang="ja-JP" altLang="en-US" sz="800" dirty="0">
              <a:effectLst/>
              <a:latin typeface="Tahoma" panose="020B0604030504040204" pitchFamily="34" charset="0"/>
              <a:ea typeface="+mj-ea"/>
              <a:cs typeface="Tahoma" panose="020B0604030504040204" pitchFamily="34" charset="0"/>
            </a:endParaRPr>
          </a:p>
        </p:txBody>
      </p:sp>
      <p:sp>
        <p:nvSpPr>
          <p:cNvPr id="50" name="テキスト ボックス 10"/>
          <p:cNvSpPr txBox="1">
            <a:spLocks noChangeAspect="1" noChangeArrowheads="1"/>
          </p:cNvSpPr>
          <p:nvPr/>
        </p:nvSpPr>
        <p:spPr bwMode="auto">
          <a:xfrm>
            <a:off x="6814438" y="4586585"/>
            <a:ext cx="2329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there is no person walking, I-frames are thinned down to reduce the amount of data.</a:t>
            </a:r>
            <a:endParaRPr lang="ja-JP" altLang="en-US" sz="800" dirty="0">
              <a:effectLst/>
              <a:latin typeface="Tahoma" panose="020B0604030504040204" pitchFamily="34" charset="0"/>
              <a:ea typeface="+mj-ea"/>
              <a:cs typeface="Tahoma" panose="020B0604030504040204" pitchFamily="34" charset="0"/>
            </a:endParaRPr>
          </a:p>
        </p:txBody>
      </p:sp>
      <p:grpSp>
        <p:nvGrpSpPr>
          <p:cNvPr id="51" name="グループ化 50"/>
          <p:cNvGrpSpPr>
            <a:grpSpLocks noChangeAspect="1"/>
          </p:cNvGrpSpPr>
          <p:nvPr/>
        </p:nvGrpSpPr>
        <p:grpSpPr>
          <a:xfrm>
            <a:off x="5277545" y="3124676"/>
            <a:ext cx="3390666" cy="1483065"/>
            <a:chOff x="1331640" y="2206404"/>
            <a:chExt cx="5460261" cy="2388296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606" t="14034" r="46601" b="11918"/>
            <a:stretch>
              <a:fillRect/>
            </a:stretch>
          </p:blipFill>
          <p:spPr bwMode="auto">
            <a:xfrm>
              <a:off x="1331835" y="3744469"/>
              <a:ext cx="2664000" cy="850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2637" t="14034" r="1591" b="11918"/>
            <a:stretch>
              <a:fillRect/>
            </a:stretch>
          </p:blipFill>
          <p:spPr bwMode="auto">
            <a:xfrm>
              <a:off x="4127901" y="3744035"/>
              <a:ext cx="2664000" cy="850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4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2" t="4614" r="7601" b="4916"/>
            <a:stretch>
              <a:fillRect/>
            </a:stretch>
          </p:blipFill>
          <p:spPr bwMode="auto">
            <a:xfrm>
              <a:off x="1331640" y="2206404"/>
              <a:ext cx="2662656" cy="149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2" t="4744" r="3744"/>
            <a:stretch>
              <a:fillRect/>
            </a:stretch>
          </p:blipFill>
          <p:spPr bwMode="auto">
            <a:xfrm>
              <a:off x="4127903" y="2206404"/>
              <a:ext cx="2663613" cy="149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" name="正方形/長方形 55"/>
          <p:cNvSpPr>
            <a:spLocks noChangeAspect="1"/>
          </p:cNvSpPr>
          <p:nvPr/>
        </p:nvSpPr>
        <p:spPr>
          <a:xfrm>
            <a:off x="7020753" y="4350042"/>
            <a:ext cx="498855" cy="184666"/>
          </a:xfrm>
          <a:prstGeom prst="rect">
            <a:avLst/>
          </a:prstGeom>
          <a:noFill/>
          <a:ln>
            <a:noFill/>
          </a:ln>
        </p:spPr>
        <p:txBody>
          <a:bodyPr wrap="none" tIns="0" bIns="0">
            <a:spAutoFit/>
          </a:bodyPr>
          <a:lstStyle/>
          <a:p>
            <a:pPr algn="ctr" eaLnBrk="1" hangingPunct="1">
              <a:defRPr/>
            </a:pPr>
            <a:r>
              <a:rPr lang="en-US" altLang="ja-JP" sz="600" dirty="0" smtClean="0">
                <a:solidFill>
                  <a:srgbClr val="FF0000"/>
                </a:solidFill>
                <a:effectLst/>
              </a:rPr>
              <a:t>Predicted</a:t>
            </a:r>
          </a:p>
          <a:p>
            <a:pPr algn="ctr" eaLnBrk="1" hangingPunct="1">
              <a:defRPr/>
            </a:pPr>
            <a:r>
              <a:rPr lang="en-US" altLang="ja-JP" sz="600" dirty="0" smtClean="0">
                <a:solidFill>
                  <a:srgbClr val="FF0000"/>
                </a:solidFill>
                <a:effectLst/>
              </a:rPr>
              <a:t> Frame</a:t>
            </a:r>
            <a:endParaRPr lang="ja-JP" altLang="en-US" sz="600" dirty="0" smtClean="0">
              <a:solidFill>
                <a:srgbClr val="FF0000"/>
              </a:solidFill>
              <a:effectLst/>
            </a:endParaRPr>
          </a:p>
        </p:txBody>
      </p:sp>
      <p:cxnSp>
        <p:nvCxnSpPr>
          <p:cNvPr id="57" name="直線矢印コネクタ 56"/>
          <p:cNvCxnSpPr>
            <a:cxnSpLocks noChangeAspect="1"/>
          </p:cNvCxnSpPr>
          <p:nvPr/>
        </p:nvCxnSpPr>
        <p:spPr>
          <a:xfrm flipH="1">
            <a:off x="7060334" y="4322089"/>
            <a:ext cx="397430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正方形/長方形 57"/>
          <p:cNvSpPr>
            <a:spLocks noChangeAspect="1"/>
          </p:cNvSpPr>
          <p:nvPr/>
        </p:nvSpPr>
        <p:spPr>
          <a:xfrm>
            <a:off x="7437852" y="4350042"/>
            <a:ext cx="498855" cy="184666"/>
          </a:xfrm>
          <a:prstGeom prst="rect">
            <a:avLst/>
          </a:prstGeom>
          <a:noFill/>
          <a:ln>
            <a:noFill/>
          </a:ln>
        </p:spPr>
        <p:txBody>
          <a:bodyPr wrap="none" tIns="0" bIns="0">
            <a:spAutoFit/>
          </a:bodyPr>
          <a:lstStyle/>
          <a:p>
            <a:pPr algn="ctr" eaLnBrk="1" hangingPunct="1">
              <a:defRPr/>
            </a:pPr>
            <a:r>
              <a:rPr lang="en-US" altLang="ja-JP" sz="600" dirty="0" smtClean="0">
                <a:solidFill>
                  <a:srgbClr val="FF0000"/>
                </a:solidFill>
                <a:effectLst/>
              </a:rPr>
              <a:t>Predicted</a:t>
            </a:r>
          </a:p>
          <a:p>
            <a:pPr algn="ctr" eaLnBrk="1" hangingPunct="1">
              <a:defRPr/>
            </a:pPr>
            <a:r>
              <a:rPr lang="en-US" altLang="ja-JP" sz="600" dirty="0" smtClean="0">
                <a:solidFill>
                  <a:srgbClr val="FF0000"/>
                </a:solidFill>
                <a:effectLst/>
              </a:rPr>
              <a:t> Frame</a:t>
            </a:r>
            <a:endParaRPr lang="ja-JP" altLang="en-US" sz="600" dirty="0" smtClean="0">
              <a:solidFill>
                <a:srgbClr val="FF0000"/>
              </a:solidFill>
              <a:effectLst/>
            </a:endParaRPr>
          </a:p>
        </p:txBody>
      </p:sp>
      <p:cxnSp>
        <p:nvCxnSpPr>
          <p:cNvPr id="59" name="直線矢印コネクタ 58"/>
          <p:cNvCxnSpPr>
            <a:cxnSpLocks noChangeAspect="1"/>
          </p:cNvCxnSpPr>
          <p:nvPr/>
        </p:nvCxnSpPr>
        <p:spPr>
          <a:xfrm flipH="1">
            <a:off x="7467252" y="4322089"/>
            <a:ext cx="428662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/>
          <p:cNvSpPr>
            <a:spLocks noChangeAspect="1"/>
          </p:cNvSpPr>
          <p:nvPr/>
        </p:nvSpPr>
        <p:spPr>
          <a:xfrm>
            <a:off x="7863690" y="4350042"/>
            <a:ext cx="498855" cy="184666"/>
          </a:xfrm>
          <a:prstGeom prst="rect">
            <a:avLst/>
          </a:prstGeom>
          <a:noFill/>
          <a:ln>
            <a:noFill/>
          </a:ln>
        </p:spPr>
        <p:txBody>
          <a:bodyPr wrap="none" tIns="0" bIns="0">
            <a:spAutoFit/>
          </a:bodyPr>
          <a:lstStyle/>
          <a:p>
            <a:pPr algn="ctr" eaLnBrk="1" hangingPunct="1">
              <a:defRPr/>
            </a:pPr>
            <a:r>
              <a:rPr lang="en-US" altLang="ja-JP" sz="600" dirty="0" smtClean="0">
                <a:solidFill>
                  <a:srgbClr val="FF0000"/>
                </a:solidFill>
                <a:effectLst/>
              </a:rPr>
              <a:t>Predicted</a:t>
            </a:r>
          </a:p>
          <a:p>
            <a:pPr algn="ctr" eaLnBrk="1" hangingPunct="1">
              <a:defRPr/>
            </a:pPr>
            <a:r>
              <a:rPr lang="en-US" altLang="ja-JP" sz="600" dirty="0" smtClean="0">
                <a:solidFill>
                  <a:srgbClr val="FF0000"/>
                </a:solidFill>
                <a:effectLst/>
              </a:rPr>
              <a:t> Frame</a:t>
            </a:r>
            <a:endParaRPr lang="ja-JP" altLang="en-US" sz="600" dirty="0" smtClean="0">
              <a:solidFill>
                <a:srgbClr val="FF0000"/>
              </a:solidFill>
              <a:effectLst/>
            </a:endParaRPr>
          </a:p>
        </p:txBody>
      </p:sp>
      <p:cxnSp>
        <p:nvCxnSpPr>
          <p:cNvPr id="61" name="直線矢印コネクタ 60"/>
          <p:cNvCxnSpPr>
            <a:cxnSpLocks noChangeAspect="1"/>
          </p:cNvCxnSpPr>
          <p:nvPr/>
        </p:nvCxnSpPr>
        <p:spPr>
          <a:xfrm flipH="1">
            <a:off x="7895914" y="4322089"/>
            <a:ext cx="434975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正方形/長方形 61"/>
          <p:cNvSpPr/>
          <p:nvPr/>
        </p:nvSpPr>
        <p:spPr>
          <a:xfrm rot="16200000">
            <a:off x="4772720" y="4143167"/>
            <a:ext cx="7777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800" dirty="0">
                <a:solidFill>
                  <a:srgbClr val="3399FF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Generated </a:t>
            </a:r>
            <a:endParaRPr lang="en-US" altLang="ja-JP" sz="800" dirty="0" smtClean="0">
              <a:solidFill>
                <a:srgbClr val="3399FF"/>
              </a:solidFill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US" altLang="ja-JP" sz="800" dirty="0" smtClean="0">
                <a:solidFill>
                  <a:srgbClr val="3399FF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code </a:t>
            </a:r>
            <a:r>
              <a:rPr lang="en-US" altLang="ja-JP" sz="800" dirty="0">
                <a:solidFill>
                  <a:srgbClr val="3399FF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amount</a:t>
            </a:r>
            <a:endParaRPr lang="en-US" altLang="ja-JP" sz="700" dirty="0" smtClean="0">
              <a:solidFill>
                <a:srgbClr val="3399FF"/>
              </a:solidFill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841481"/>
              </p:ext>
            </p:extLst>
          </p:nvPr>
        </p:nvGraphicFramePr>
        <p:xfrm>
          <a:off x="5277666" y="2152567"/>
          <a:ext cx="3462474" cy="746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67914"/>
                <a:gridCol w="1005840"/>
                <a:gridCol w="1188720"/>
              </a:tblGrid>
              <a:tr h="1258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Cameras</a:t>
                      </a:r>
                      <a:endParaRPr kumimoji="1" lang="ja-JP" altLang="en-US" sz="900" b="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WV-SF/SW3xx </a:t>
                      </a:r>
                      <a:endParaRPr kumimoji="1" lang="ja-JP" altLang="en-US" sz="11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61" marR="9146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3-series</a:t>
                      </a:r>
                      <a:endParaRPr kumimoji="1" lang="ja-JP" altLang="en-US" sz="11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61" marR="91461"/>
                </a:tc>
              </a:tr>
              <a:tr h="133433"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HD at 30fps</a:t>
                      </a:r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61" marR="9146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Mbps</a:t>
                      </a:r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61" marR="9146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Mbps (  -50%)</a:t>
                      </a:r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61" marR="91461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1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HD at </a:t>
                      </a:r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10fps</a:t>
                      </a:r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61" marR="9146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Mbps</a:t>
                      </a:r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61" marR="9146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Mbps (  -66%)</a:t>
                      </a:r>
                      <a:endParaRPr kumimoji="1" lang="ja-JP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61" marR="91461"/>
                </a:tc>
              </a:tr>
            </a:tbl>
          </a:graphicData>
        </a:graphic>
      </p:graphicFrame>
      <p:sp>
        <p:nvSpPr>
          <p:cNvPr id="23" name="テキスト ボックス 38"/>
          <p:cNvSpPr txBox="1">
            <a:spLocks noChangeArrowheads="1"/>
          </p:cNvSpPr>
          <p:nvPr/>
        </p:nvSpPr>
        <p:spPr bwMode="auto">
          <a:xfrm>
            <a:off x="7170420" y="2853607"/>
            <a:ext cx="19735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50" dirty="0">
                <a:effectLst/>
                <a:latin typeface="Tahoma" pitchFamily="34" charset="0"/>
                <a:ea typeface="HGPｺﾞｼｯｸE" pitchFamily="50" charset="-128"/>
              </a:rPr>
              <a:t>(frame rate priority mode)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626" y="569912"/>
            <a:ext cx="2742703" cy="145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88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-28575" y="-17463"/>
            <a:ext cx="9172575" cy="482601"/>
          </a:xfrm>
        </p:spPr>
        <p:txBody>
          <a:bodyPr/>
          <a:lstStyle/>
          <a:p>
            <a:r>
              <a:rPr lang="en-US" altLang="ja-JP" sz="24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Optional intelligent VMD (</a:t>
            </a:r>
            <a:r>
              <a:rPr lang="en-US" altLang="ja-JP" sz="2400" b="1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</a:t>
            </a:r>
            <a:r>
              <a:rPr lang="en-US" altLang="ja-JP" sz="24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-VMD)</a:t>
            </a:r>
            <a:endParaRPr kumimoji="1" lang="ja-JP" altLang="en-US" dirty="0"/>
          </a:p>
        </p:txBody>
      </p:sp>
      <p:sp>
        <p:nvSpPr>
          <p:cNvPr id="97" name="正方形/長方形 3"/>
          <p:cNvSpPr>
            <a:spLocks noChangeArrowheads="1"/>
          </p:cNvSpPr>
          <p:nvPr/>
        </p:nvSpPr>
        <p:spPr bwMode="auto">
          <a:xfrm>
            <a:off x="148513" y="1363983"/>
            <a:ext cx="231584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b="1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Intruder detection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detects people or cars trespassing in restricted areas. </a:t>
            </a:r>
          </a:p>
        </p:txBody>
      </p:sp>
      <p:pic>
        <p:nvPicPr>
          <p:cNvPr id="9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45" y="2185081"/>
            <a:ext cx="1711179" cy="104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フローチャート : 手操作入力 1"/>
          <p:cNvSpPr>
            <a:spLocks noChangeAspect="1"/>
          </p:cNvSpPr>
          <p:nvPr/>
        </p:nvSpPr>
        <p:spPr bwMode="auto">
          <a:xfrm flipH="1" flipV="1">
            <a:off x="1771702" y="2182048"/>
            <a:ext cx="411522" cy="480841"/>
          </a:xfrm>
          <a:custGeom>
            <a:avLst/>
            <a:gdLst>
              <a:gd name="T0" fmla="*/ 65329 w 10839"/>
              <a:gd name="T1" fmla="*/ 1188700 h 11325"/>
              <a:gd name="T2" fmla="*/ 2113535 w 10839"/>
              <a:gd name="T3" fmla="*/ 0 h 11325"/>
              <a:gd name="T4" fmla="*/ 2016224 w 10839"/>
              <a:gd name="T5" fmla="*/ 2472366 h 11325"/>
              <a:gd name="T6" fmla="*/ 0 w 10839"/>
              <a:gd name="T7" fmla="*/ 2469528 h 11325"/>
              <a:gd name="T8" fmla="*/ 65329 w 10839"/>
              <a:gd name="T9" fmla="*/ 1188700 h 113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589 w 10839"/>
              <a:gd name="connsiteY0" fmla="*/ 3970 h 11325"/>
              <a:gd name="connsiteX1" fmla="*/ 10838 w 10839"/>
              <a:gd name="connsiteY1" fmla="*/ 0 h 11325"/>
              <a:gd name="connsiteX2" fmla="*/ 10339 w 10839"/>
              <a:gd name="connsiteY2" fmla="*/ 11325 h 11325"/>
              <a:gd name="connsiteX3" fmla="*/ 0 w 10839"/>
              <a:gd name="connsiteY3" fmla="*/ 11312 h 11325"/>
              <a:gd name="connsiteX4" fmla="*/ 589 w 10839"/>
              <a:gd name="connsiteY4" fmla="*/ 3970 h 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9" h="11325">
                <a:moveTo>
                  <a:pt x="589" y="3970"/>
                </a:moveTo>
                <a:cubicBezTo>
                  <a:pt x="4090" y="2155"/>
                  <a:pt x="7337" y="1815"/>
                  <a:pt x="10838" y="0"/>
                </a:cubicBezTo>
                <a:cubicBezTo>
                  <a:pt x="10867" y="3600"/>
                  <a:pt x="10310" y="7725"/>
                  <a:pt x="10339" y="11325"/>
                </a:cubicBezTo>
                <a:lnTo>
                  <a:pt x="0" y="11312"/>
                </a:lnTo>
                <a:cubicBezTo>
                  <a:pt x="30" y="9737"/>
                  <a:pt x="559" y="5545"/>
                  <a:pt x="589" y="3970"/>
                </a:cubicBezTo>
                <a:close/>
              </a:path>
            </a:pathLst>
          </a:custGeom>
          <a:solidFill>
            <a:srgbClr val="FFFF00">
              <a:alpha val="3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ja-JP" altLang="en-US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0" name="フローチャート : 手操作入力 1"/>
          <p:cNvSpPr>
            <a:spLocks noChangeAspect="1"/>
          </p:cNvSpPr>
          <p:nvPr/>
        </p:nvSpPr>
        <p:spPr bwMode="auto">
          <a:xfrm flipH="1" flipV="1">
            <a:off x="447421" y="2189009"/>
            <a:ext cx="1107187" cy="1106979"/>
          </a:xfrm>
          <a:custGeom>
            <a:avLst/>
            <a:gdLst>
              <a:gd name="T0" fmla="*/ 114986 w 10339"/>
              <a:gd name="T1" fmla="*/ 2248914 h 10801"/>
              <a:gd name="T2" fmla="*/ 4366053 w 10339"/>
              <a:gd name="T3" fmla="*/ 0 h 10801"/>
              <a:gd name="T4" fmla="*/ 4403104 w 10339"/>
              <a:gd name="T5" fmla="*/ 4278759 h 10801"/>
              <a:gd name="T6" fmla="*/ 0 w 10339"/>
              <a:gd name="T7" fmla="*/ 4273609 h 10801"/>
              <a:gd name="T8" fmla="*/ 114986 w 10339"/>
              <a:gd name="T9" fmla="*/ 2248914 h 108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90 w 10339"/>
              <a:gd name="connsiteY0" fmla="*/ 4769 h 10801"/>
              <a:gd name="connsiteX1" fmla="*/ 10252 w 10339"/>
              <a:gd name="connsiteY1" fmla="*/ 0 h 10801"/>
              <a:gd name="connsiteX2" fmla="*/ 10339 w 10339"/>
              <a:gd name="connsiteY2" fmla="*/ 10801 h 10801"/>
              <a:gd name="connsiteX3" fmla="*/ 0 w 10339"/>
              <a:gd name="connsiteY3" fmla="*/ 10788 h 10801"/>
              <a:gd name="connsiteX4" fmla="*/ 90 w 10339"/>
              <a:gd name="connsiteY4" fmla="*/ 4769 h 1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9" h="10801">
                <a:moveTo>
                  <a:pt x="90" y="4769"/>
                </a:moveTo>
                <a:cubicBezTo>
                  <a:pt x="3417" y="2877"/>
                  <a:pt x="6925" y="1892"/>
                  <a:pt x="10252" y="0"/>
                </a:cubicBezTo>
                <a:cubicBezTo>
                  <a:pt x="10281" y="3600"/>
                  <a:pt x="10310" y="7201"/>
                  <a:pt x="10339" y="10801"/>
                </a:cubicBezTo>
                <a:lnTo>
                  <a:pt x="0" y="10788"/>
                </a:lnTo>
                <a:cubicBezTo>
                  <a:pt x="30" y="9213"/>
                  <a:pt x="60" y="6344"/>
                  <a:pt x="90" y="4769"/>
                </a:cubicBezTo>
                <a:close/>
              </a:path>
            </a:pathLst>
          </a:cu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ja-JP" altLang="en-US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1" name="正方形/長方形 3"/>
          <p:cNvSpPr>
            <a:spLocks noChangeArrowheads="1"/>
          </p:cNvSpPr>
          <p:nvPr/>
        </p:nvSpPr>
        <p:spPr bwMode="auto">
          <a:xfrm>
            <a:off x="2360155" y="1363983"/>
            <a:ext cx="227207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b="1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Loitering detection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detects people who has loitered for too long in the area. </a:t>
            </a:r>
          </a:p>
        </p:txBody>
      </p:sp>
      <p:pic>
        <p:nvPicPr>
          <p:cNvPr id="102" name="Picture 4"/>
          <p:cNvPicPr>
            <a:picLocks noChangeAspect="1" noChangeArrowheads="1"/>
          </p:cNvPicPr>
          <p:nvPr/>
        </p:nvPicPr>
        <p:blipFill>
          <a:blip r:embed="rId4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443" y="2176819"/>
            <a:ext cx="1813501" cy="101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正方形/長方形 3"/>
          <p:cNvSpPr>
            <a:spLocks noChangeArrowheads="1"/>
          </p:cNvSpPr>
          <p:nvPr/>
        </p:nvSpPr>
        <p:spPr bwMode="auto">
          <a:xfrm>
            <a:off x="4619707" y="1363983"/>
            <a:ext cx="21600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b="1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Direction detection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detects people or cars that go the wrong direction. </a:t>
            </a:r>
          </a:p>
        </p:txBody>
      </p:sp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957" y="2176819"/>
            <a:ext cx="1813500" cy="101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正方形/長方形 3"/>
          <p:cNvSpPr>
            <a:spLocks noChangeArrowheads="1"/>
          </p:cNvSpPr>
          <p:nvPr/>
        </p:nvSpPr>
        <p:spPr bwMode="auto">
          <a:xfrm>
            <a:off x="6816576" y="1363983"/>
            <a:ext cx="21600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b="1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Scene change detection </a:t>
            </a:r>
            <a:r>
              <a:rPr lang="en-US" altLang="ja-JP" sz="1300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</a:rPr>
              <a:t>detects tampering with the camera view. </a:t>
            </a:r>
            <a:endParaRPr kumimoji="0" lang="en-US" altLang="ja-JP" sz="1300" b="1" dirty="0">
              <a:effectLst/>
              <a:latin typeface="+mj-lt"/>
              <a:ea typeface="HGPｺﾞｼｯｸE" pitchFamily="50" charset="-128"/>
              <a:cs typeface="Arial" panose="020B0604020202020204" pitchFamily="34" charset="0"/>
              <a:sym typeface="Lucida Grande"/>
            </a:endParaRPr>
          </a:p>
        </p:txBody>
      </p:sp>
      <p:grpSp>
        <p:nvGrpSpPr>
          <p:cNvPr id="106" name="グループ化 16"/>
          <p:cNvGrpSpPr>
            <a:grpSpLocks noChangeAspect="1"/>
          </p:cNvGrpSpPr>
          <p:nvPr/>
        </p:nvGrpSpPr>
        <p:grpSpPr bwMode="auto">
          <a:xfrm>
            <a:off x="7128297" y="2124820"/>
            <a:ext cx="2015703" cy="1033979"/>
            <a:chOff x="6869850" y="2227956"/>
            <a:chExt cx="2015678" cy="1033992"/>
          </a:xfrm>
        </p:grpSpPr>
        <p:pic>
          <p:nvPicPr>
            <p:cNvPr id="107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9850" y="2321151"/>
              <a:ext cx="1681591" cy="9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608" y="2227956"/>
              <a:ext cx="1196920" cy="757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9" name="正方形/長方形 3"/>
          <p:cNvSpPr>
            <a:spLocks noChangeArrowheads="1"/>
          </p:cNvSpPr>
          <p:nvPr/>
        </p:nvSpPr>
        <p:spPr bwMode="auto">
          <a:xfrm>
            <a:off x="3400203" y="3321340"/>
            <a:ext cx="243280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b="1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Object detection (removed) </a:t>
            </a:r>
            <a:endParaRPr kumimoji="0" lang="en-US" altLang="ja-JP" sz="1300" b="1" dirty="0" smtClean="0">
              <a:effectLst/>
              <a:latin typeface="+mj-lt"/>
              <a:ea typeface="HGPｺﾞｼｯｸE" pitchFamily="50" charset="-128"/>
              <a:cs typeface="Arial" panose="020B0604020202020204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dirty="0" smtClean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detects </a:t>
            </a:r>
            <a:r>
              <a:rPr kumimoji="0" lang="en-US" altLang="ja-JP" sz="1300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objects disappearing that should be present. </a:t>
            </a:r>
          </a:p>
        </p:txBody>
      </p:sp>
      <p:sp>
        <p:nvSpPr>
          <p:cNvPr id="110" name="正方形/長方形 3"/>
          <p:cNvSpPr>
            <a:spLocks noChangeArrowheads="1"/>
          </p:cNvSpPr>
          <p:nvPr/>
        </p:nvSpPr>
        <p:spPr bwMode="auto">
          <a:xfrm>
            <a:off x="6252065" y="3338853"/>
            <a:ext cx="255784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b="1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Cross line detection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detects people or objects crossing the imaginary lines. </a:t>
            </a:r>
          </a:p>
        </p:txBody>
      </p:sp>
      <p:grpSp>
        <p:nvGrpSpPr>
          <p:cNvPr id="111" name="グループ化 7"/>
          <p:cNvGrpSpPr>
            <a:grpSpLocks/>
          </p:cNvGrpSpPr>
          <p:nvPr/>
        </p:nvGrpSpPr>
        <p:grpSpPr bwMode="auto">
          <a:xfrm>
            <a:off x="6881377" y="3983668"/>
            <a:ext cx="1846625" cy="1036074"/>
            <a:chOff x="4429125" y="1658484"/>
            <a:chExt cx="1902590" cy="1222709"/>
          </a:xfrm>
        </p:grpSpPr>
        <p:pic>
          <p:nvPicPr>
            <p:cNvPr id="112" name="図 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25" y="1658484"/>
              <a:ext cx="1902590" cy="1222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3" name="AutoShape 27"/>
            <p:cNvCxnSpPr>
              <a:cxnSpLocks noChangeShapeType="1"/>
            </p:cNvCxnSpPr>
            <p:nvPr/>
          </p:nvCxnSpPr>
          <p:spPr bwMode="auto">
            <a:xfrm>
              <a:off x="4810125" y="1965325"/>
              <a:ext cx="1360640" cy="891063"/>
            </a:xfrm>
            <a:prstGeom prst="straightConnector1">
              <a:avLst/>
            </a:prstGeom>
            <a:noFill/>
            <a:ln w="5715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4" name="グループ化 21503"/>
          <p:cNvGrpSpPr>
            <a:grpSpLocks noChangeAspect="1"/>
          </p:cNvGrpSpPr>
          <p:nvPr/>
        </p:nvGrpSpPr>
        <p:grpSpPr bwMode="auto">
          <a:xfrm>
            <a:off x="3751847" y="3874811"/>
            <a:ext cx="2016162" cy="1130244"/>
            <a:chOff x="12073120" y="1086134"/>
            <a:chExt cx="2420594" cy="1356946"/>
          </a:xfrm>
        </p:grpSpPr>
        <p:pic>
          <p:nvPicPr>
            <p:cNvPr id="115" name="Picture 4"/>
            <p:cNvPicPr>
              <a:picLocks noChangeAspect="1" noChangeArrowheads="1"/>
            </p:cNvPicPr>
            <p:nvPr/>
          </p:nvPicPr>
          <p:blipFill>
            <a:blip r:embed="rId9" cstate="print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73120" y="1274854"/>
              <a:ext cx="2076446" cy="1168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5420" y="1086134"/>
              <a:ext cx="1128294" cy="98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7" name="グループ化 21"/>
          <p:cNvGrpSpPr>
            <a:grpSpLocks noChangeAspect="1"/>
          </p:cNvGrpSpPr>
          <p:nvPr/>
        </p:nvGrpSpPr>
        <p:grpSpPr bwMode="auto">
          <a:xfrm>
            <a:off x="824540" y="3832345"/>
            <a:ext cx="2032830" cy="1149963"/>
            <a:chOff x="9468825" y="1056294"/>
            <a:chExt cx="2219492" cy="1255541"/>
          </a:xfrm>
        </p:grpSpPr>
        <p:pic>
          <p:nvPicPr>
            <p:cNvPr id="118" name="Picture 7"/>
            <p:cNvPicPr>
              <a:picLocks noChangeAspect="1" noChangeArrowheads="1"/>
            </p:cNvPicPr>
            <p:nvPr/>
          </p:nvPicPr>
          <p:blipFill>
            <a:blip r:embed="rId11" cstate="print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8825" y="1199599"/>
              <a:ext cx="2016189" cy="1112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" name="Picture 3"/>
            <p:cNvPicPr preferRelativeResize="0"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3624" y="1056294"/>
              <a:ext cx="1164693" cy="1016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0" name="正方形/長方形 3"/>
          <p:cNvSpPr>
            <a:spLocks noChangeArrowheads="1"/>
          </p:cNvSpPr>
          <p:nvPr/>
        </p:nvSpPr>
        <p:spPr bwMode="auto">
          <a:xfrm>
            <a:off x="389032" y="3309770"/>
            <a:ext cx="265112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b="1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Object detection (left)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detects something left behind that shouldn’t be there.</a:t>
            </a:r>
          </a:p>
        </p:txBody>
      </p:sp>
      <p:cxnSp>
        <p:nvCxnSpPr>
          <p:cNvPr id="121" name="直線コネクタ 73"/>
          <p:cNvCxnSpPr>
            <a:cxnSpLocks noChangeShapeType="1"/>
          </p:cNvCxnSpPr>
          <p:nvPr/>
        </p:nvCxnSpPr>
        <p:spPr bwMode="auto">
          <a:xfrm>
            <a:off x="257878" y="3265510"/>
            <a:ext cx="8748712" cy="1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" name="直線コネクタ 75"/>
          <p:cNvCxnSpPr>
            <a:cxnSpLocks noChangeShapeType="1"/>
          </p:cNvCxnSpPr>
          <p:nvPr/>
        </p:nvCxnSpPr>
        <p:spPr bwMode="auto">
          <a:xfrm flipV="1">
            <a:off x="2356877" y="1362551"/>
            <a:ext cx="0" cy="190296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" name="直線コネクタ 75"/>
          <p:cNvCxnSpPr>
            <a:cxnSpLocks noChangeShapeType="1"/>
          </p:cNvCxnSpPr>
          <p:nvPr/>
        </p:nvCxnSpPr>
        <p:spPr bwMode="auto">
          <a:xfrm flipV="1">
            <a:off x="4570811" y="1380206"/>
            <a:ext cx="0" cy="191388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" name="直線コネクタ 75"/>
          <p:cNvCxnSpPr>
            <a:cxnSpLocks noChangeShapeType="1"/>
          </p:cNvCxnSpPr>
          <p:nvPr/>
        </p:nvCxnSpPr>
        <p:spPr bwMode="auto">
          <a:xfrm flipV="1">
            <a:off x="6786096" y="1354457"/>
            <a:ext cx="0" cy="1939626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" name="直線コネクタ 75"/>
          <p:cNvCxnSpPr>
            <a:cxnSpLocks noChangeShapeType="1"/>
          </p:cNvCxnSpPr>
          <p:nvPr/>
        </p:nvCxnSpPr>
        <p:spPr bwMode="auto">
          <a:xfrm flipV="1">
            <a:off x="6081246" y="3265511"/>
            <a:ext cx="0" cy="1716797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" name="直線コネクタ 75"/>
          <p:cNvCxnSpPr>
            <a:cxnSpLocks noChangeShapeType="1"/>
          </p:cNvCxnSpPr>
          <p:nvPr/>
        </p:nvCxnSpPr>
        <p:spPr bwMode="auto">
          <a:xfrm flipV="1">
            <a:off x="3157071" y="3265511"/>
            <a:ext cx="0" cy="1739544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正方形/長方形 1"/>
          <p:cNvSpPr>
            <a:spLocks noChangeArrowheads="1"/>
          </p:cNvSpPr>
          <p:nvPr/>
        </p:nvSpPr>
        <p:spPr bwMode="auto">
          <a:xfrm>
            <a:off x="340741" y="1338583"/>
            <a:ext cx="8304212" cy="73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ja-JP" altLang="en-US" sz="1400" smtClean="0"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37" name="正方形/長方形 3"/>
          <p:cNvSpPr>
            <a:spLocks noChangeArrowheads="1"/>
          </p:cNvSpPr>
          <p:nvPr/>
        </p:nvSpPr>
        <p:spPr bwMode="auto">
          <a:xfrm>
            <a:off x="148513" y="489983"/>
            <a:ext cx="8934527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b="1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Intelligent VMD </a:t>
            </a:r>
            <a:r>
              <a:rPr kumimoji="0" lang="en-US" altLang="ja-JP" sz="12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(Optional) </a:t>
            </a:r>
            <a:endParaRPr kumimoji="0" lang="en-US" altLang="ja-JP" sz="1200" baseline="30000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algn="l" eaLnBrk="1" hangingPunct="1">
              <a:spcBef>
                <a:spcPts val="400"/>
              </a:spcBef>
              <a:buFontTx/>
              <a:buNone/>
            </a:pPr>
            <a:r>
              <a:rPr kumimoji="0" lang="en-US" altLang="ja-JP" sz="12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With the latest intelligent Video Motion Detection (</a:t>
            </a:r>
            <a:r>
              <a:rPr kumimoji="0" lang="en-US" altLang="ja-JP" sz="1200" dirty="0" err="1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i</a:t>
            </a:r>
            <a:r>
              <a:rPr kumimoji="0" lang="en-US" altLang="ja-JP" sz="12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-VMD) technology, </a:t>
            </a:r>
            <a:r>
              <a:rPr kumimoji="0" lang="en-US" altLang="ja-JP" sz="1200" dirty="0" smtClean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3-series </a:t>
            </a:r>
            <a:r>
              <a:rPr kumimoji="0" lang="en-US" altLang="ja-JP" sz="12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cameras improve the efficiency and effectiveness of surveillance. The evolved self-learning algorithm and powerful </a:t>
            </a:r>
            <a:r>
              <a:rPr kumimoji="0" lang="en-US" altLang="ja-JP" sz="1200" dirty="0" err="1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UniPhier</a:t>
            </a:r>
            <a:r>
              <a:rPr kumimoji="0" lang="en-US" altLang="ja-JP" sz="12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system LSI results in the high detection rate with less false alerts. </a:t>
            </a:r>
          </a:p>
        </p:txBody>
      </p:sp>
    </p:spTree>
    <p:extLst>
      <p:ext uri="{BB962C8B-B14F-4D97-AF65-F5344CB8AC3E}">
        <p14:creationId xmlns:p14="http://schemas.microsoft.com/office/powerpoint/2010/main" val="25404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-28575" y="-17463"/>
            <a:ext cx="9172575" cy="482601"/>
          </a:xfrm>
        </p:spPr>
        <p:txBody>
          <a:bodyPr/>
          <a:lstStyle/>
          <a:p>
            <a:r>
              <a:rPr lang="en-US" altLang="ja-JP" sz="2400" b="1" dirty="0">
                <a:latin typeface="Tahoma" pitchFamily="34" charset="0"/>
                <a:cs typeface="Tahoma" pitchFamily="34" charset="0"/>
              </a:rPr>
              <a:t>… and other useful features</a:t>
            </a:r>
            <a:endParaRPr kumimoji="1" lang="ja-JP" altLang="en-US" dirty="0"/>
          </a:p>
        </p:txBody>
      </p:sp>
      <p:sp>
        <p:nvSpPr>
          <p:cNvPr id="36" name="正方形/長方形 3"/>
          <p:cNvSpPr>
            <a:spLocks noChangeArrowheads="1"/>
          </p:cNvSpPr>
          <p:nvPr/>
        </p:nvSpPr>
        <p:spPr bwMode="auto">
          <a:xfrm>
            <a:off x="242888" y="524348"/>
            <a:ext cx="4511992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b="1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Secure SD memory recording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Equipped with a SD memory card slot, 3</a:t>
            </a:r>
            <a:r>
              <a:rPr kumimoji="0" lang="en-US" altLang="ja-JP" sz="1400" dirty="0" smtClean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</a:t>
            </a: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series camera stores recordings locally. Recordings can be password-protected and alteration detection helps ensure credibility of data.  </a:t>
            </a:r>
            <a:endParaRPr kumimoji="0" lang="en-US" altLang="ja-JP" sz="1400" b="1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400" b="1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b="1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Central management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The WV-ASM200 and System970 </a:t>
            </a:r>
            <a:r>
              <a:rPr kumimoji="0" lang="en-US" altLang="ja-JP" sz="1400" dirty="0" err="1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i</a:t>
            </a: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-PRO management software enables central management of the cameras, recorders and monitors.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400" b="1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400" b="1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400" b="1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400" b="1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b="1" dirty="0" smtClean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Viewing </a:t>
            </a:r>
            <a:r>
              <a:rPr kumimoji="0" lang="en-US" altLang="ja-JP" sz="1400" b="1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on smartphones and tablets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Panasonic Security Viewer enables viewing outside the surveillance center.  </a:t>
            </a:r>
          </a:p>
        </p:txBody>
      </p:sp>
      <p:sp>
        <p:nvSpPr>
          <p:cNvPr id="37" name="正方形/長方形 4"/>
          <p:cNvSpPr>
            <a:spLocks noChangeArrowheads="1"/>
          </p:cNvSpPr>
          <p:nvPr/>
        </p:nvSpPr>
        <p:spPr bwMode="auto">
          <a:xfrm>
            <a:off x="4824413" y="524348"/>
            <a:ext cx="4319587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b="1" dirty="0">
                <a:solidFill>
                  <a:srgbClr val="0000FF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View and </a:t>
            </a:r>
            <a:r>
              <a:rPr kumimoji="0" lang="en-US" altLang="ja-JP" sz="1400" b="1" dirty="0" smtClean="0">
                <a:solidFill>
                  <a:srgbClr val="0000FF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Setting with various browsers</a:t>
            </a:r>
            <a:endParaRPr kumimoji="0" lang="en-US" altLang="ja-JP" sz="1400" b="1" dirty="0">
              <a:solidFill>
                <a:srgbClr val="0000FF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When the camera is configured and checked, it does not have to be a specific browser such as only IE. Various browsers (Safari, </a:t>
            </a:r>
            <a:r>
              <a:rPr kumimoji="0" lang="en-US" altLang="ja-JP" sz="1400" dirty="0" smtClean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Chrome</a:t>
            </a:r>
            <a:r>
              <a:rPr kumimoji="0" lang="ja-JP" altLang="en-US" sz="1400" dirty="0" smtClean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*</a:t>
            </a:r>
            <a:r>
              <a:rPr kumimoji="0" lang="en-US" altLang="ja-JP" sz="1400" dirty="0" smtClean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, </a:t>
            </a: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Firefox and IE) can be used</a:t>
            </a:r>
            <a:r>
              <a:rPr kumimoji="0" lang="en-US" altLang="ja-JP" sz="1400" dirty="0" smtClean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.</a:t>
            </a:r>
          </a:p>
          <a:p>
            <a:pPr lvl="0" algn="r" eaLnBrk="1" hangingPunct="1">
              <a:spcBef>
                <a:spcPct val="0"/>
              </a:spcBef>
              <a:buNone/>
            </a:pPr>
            <a:r>
              <a:rPr kumimoji="0" lang="en-US" altLang="ja-JP" sz="10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*The live display is supported only JPEG.</a:t>
            </a:r>
            <a:endParaRPr kumimoji="0" lang="en-US" altLang="ja-JP" sz="1200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400" dirty="0" smtClean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b="1" dirty="0" smtClean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Alarm notification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dirty="0" smtClean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When </a:t>
            </a: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VMD, </a:t>
            </a:r>
            <a:r>
              <a:rPr kumimoji="0" lang="en-US" altLang="ja-JP" sz="1400" dirty="0" err="1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i</a:t>
            </a: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-VMD, terminal alarm such as door alarm or command alarm is detected, the camera sends alarms to the operators based on pre-configured alert rule and/or saves images to the SD memory card or FTP server.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400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b="1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Privacy masking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The camera supports electronic privacy masking. Zones, the masked areas of the image, are easily defined. </a:t>
            </a:r>
          </a:p>
        </p:txBody>
      </p:sp>
      <p:grpSp>
        <p:nvGrpSpPr>
          <p:cNvPr id="38" name="グループ化 1"/>
          <p:cNvGrpSpPr>
            <a:grpSpLocks noChangeAspect="1"/>
          </p:cNvGrpSpPr>
          <p:nvPr/>
        </p:nvGrpSpPr>
        <p:grpSpPr bwMode="auto">
          <a:xfrm>
            <a:off x="2358642" y="4023629"/>
            <a:ext cx="1794258" cy="895186"/>
            <a:chOff x="682624" y="5345113"/>
            <a:chExt cx="2462212" cy="1228725"/>
          </a:xfrm>
        </p:grpSpPr>
        <p:pic>
          <p:nvPicPr>
            <p:cNvPr id="39" name="Picture 76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624" y="5689601"/>
              <a:ext cx="1500187" cy="738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999999"/>
                    </a:outerShdw>
                  </a:effectLst>
                </a14:hiddenEffects>
              </a:ext>
            </a:extLst>
          </p:spPr>
        </p:pic>
        <p:pic>
          <p:nvPicPr>
            <p:cNvPr id="40" name="Picture 41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8986" y="5345113"/>
              <a:ext cx="1085850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" name="Picture 12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62" y="2510457"/>
            <a:ext cx="2255520" cy="10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52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925697"/>
              </p:ext>
            </p:extLst>
          </p:nvPr>
        </p:nvGraphicFramePr>
        <p:xfrm>
          <a:off x="565684" y="672057"/>
          <a:ext cx="7907938" cy="42575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86845"/>
                <a:gridCol w="713303"/>
                <a:gridCol w="2996950"/>
                <a:gridCol w="2910840"/>
              </a:tblGrid>
              <a:tr h="284361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kumimoji="1" lang="ja-JP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7" marR="91457" marT="28800" marB="28800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WV-SPN311A</a:t>
                      </a:r>
                      <a:endParaRPr kumimoji="1" lang="ja-JP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7" marR="91457" marT="28800" marB="28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WV-SPN310</a:t>
                      </a:r>
                      <a:endParaRPr kumimoji="1" lang="ja-JP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7" marR="91457" marT="28800" marB="28800" horzOverflow="overflow"/>
                </a:tc>
              </a:tr>
              <a:tr h="1021404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Appearance</a:t>
                      </a:r>
                    </a:p>
                  </a:txBody>
                  <a:tcPr marL="91457" marR="91457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(without optional lens)</a:t>
                      </a:r>
                    </a:p>
                  </a:txBody>
                  <a:tcPr marL="91457" marR="91457" marT="28800" marB="28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(without optional lens)</a:t>
                      </a:r>
                    </a:p>
                  </a:txBody>
                  <a:tcPr marL="91457" marR="91457" marT="28800" marB="28800" anchor="b" horzOverflow="overflow"/>
                </a:tc>
              </a:tr>
              <a:tr h="0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Type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7" marR="91457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Indoor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7" marR="91457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Image sensor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7" marR="91457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1/3 type MOS Sensor</a:t>
                      </a:r>
                    </a:p>
                  </a:txBody>
                  <a:tcPr marL="91457" marR="91457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Max. resolution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7" marR="91457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1,920 x 1,080</a:t>
                      </a:r>
                      <a:r>
                        <a:rPr kumimoji="1" lang="en-US" altLang="ja-JP" sz="10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*1</a:t>
                      </a:r>
                      <a:r>
                        <a:rPr kumimoji="1" lang="en-US" altLang="ja-JP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/ 1,280 x 960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*1:Super resolution technology</a:t>
                      </a:r>
                      <a:endParaRPr kumimoji="1" lang="ja-JP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7" marR="91457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Max. frame rate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7" marR="91457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 fps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7" marR="91457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Day / Night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7" marR="91457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 (IR Cut filter Removal)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7" marR="91457" marT="28800" marB="28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 (Electrical)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7" marR="91457" marT="28800" marB="28800" anchor="ctr" horzOverflow="overflow"/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Minimum Illumination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7" marR="91457" marT="28800" marB="2880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Color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7" marR="91457" marT="28800" marB="28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0.01 lx</a:t>
                      </a: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 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(F1.4)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7" marR="91457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B/W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7" marR="91457" marT="28800" marB="28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0.003 lx (F1.4)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8" marR="91458" marT="28800" marB="28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0.008 lx (F1.4)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8" marR="91458" marT="28800" marB="28800" anchor="ctr" horzOverflow="overflow"/>
                </a:tc>
              </a:tr>
              <a:tr h="145908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Lens mount</a:t>
                      </a:r>
                    </a:p>
                  </a:txBody>
                  <a:tcPr marL="91457" marR="91457" marT="28800" marB="2880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CS mount</a:t>
                      </a:r>
                    </a:p>
                  </a:txBody>
                  <a:tcPr marL="91457" marR="91457" marT="28800" marB="28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98105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Audio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7" marR="91457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Two-way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7" marR="91457" marT="28800" marB="28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One –way, Built-in Microphone</a:t>
                      </a:r>
                    </a:p>
                  </a:txBody>
                  <a:tcPr marL="91457" marR="91457" marT="28800" marB="2880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SD memory card slot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7" marR="91457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slot (SDXC/SDHC/SD)</a:t>
                      </a:r>
                    </a:p>
                  </a:txBody>
                  <a:tcPr marL="91457" marR="91457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Ambient Operating Temperature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7" marR="91457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-10°C ~ +50°C (14 °F ~ 122 °F)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7" marR="91457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Dimension</a:t>
                      </a:r>
                    </a:p>
                  </a:txBody>
                  <a:tcPr marL="91457" marR="91457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 mm (W) x 57 mm (H) x 146 mm (D)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{2-15/16 inches (W) x 2-1/4 inches (H) x 5-47/64 inches (D)}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7" marR="91457" marT="28800" marB="2880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-28575" y="-17463"/>
            <a:ext cx="9172575" cy="482601"/>
          </a:xfrm>
        </p:spPr>
        <p:txBody>
          <a:bodyPr/>
          <a:lstStyle/>
          <a:p>
            <a:r>
              <a:rPr lang="en-US" altLang="ja-JP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Specifications</a:t>
            </a:r>
            <a:endParaRPr kumimoji="1" lang="ja-JP" altLang="en-US" dirty="0"/>
          </a:p>
        </p:txBody>
      </p:sp>
      <p:pic>
        <p:nvPicPr>
          <p:cNvPr id="3074" name="Picture 2" descr="Y:\40-職能\セキュリティ\セキュリティ・サウンド広報宣伝\(10) Security\02_海外\Network_Products\WV-SPN311A\640x480_png\WV-SPN311A_D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21" y="1095578"/>
            <a:ext cx="1486534" cy="83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Y:\40-職能\セキュリティ\セキュリティ・サウンド広報宣伝\(10) Security\02_海外\Network_Products\WV- SPN310A\640x480_png\WV- SPN310A_D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502" y="1095578"/>
            <a:ext cx="1486533" cy="83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87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3ff3bc49f048c1ff29fe4310f4d0872742769a4"/>
</p:tagLst>
</file>

<file path=ppt/theme/theme1.xml><?xml version="1.0" encoding="utf-8"?>
<a:theme xmlns:a="http://schemas.openxmlformats.org/drawingml/2006/main" name="デザインの設定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ln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ublic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ternal only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lnDef>
  </a:objectDefaults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reliminary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BE0E3">
            <a:alpha val="36078"/>
          </a:srgbClr>
        </a:solidFill>
        <a:ln>
          <a:solidFill>
            <a:srgbClr val="0000FF"/>
          </a:solidFill>
        </a:ln>
      </a:spPr>
      <a:bodyPr rtlCol="0" anchor="ctr"/>
      <a:lstStyle>
        <a:defPPr algn="ctr">
          <a:defRPr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Tentative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Public テンプレート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Preliminary テンプレート">
  <a:themeElements>
    <a:clrScheme name="Preliminary テンプレー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liminary テンプレート">
      <a:majorFont>
        <a:latin typeface="Arial Unicode MS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liminary テンプレー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Preliminary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dirty="0"/>
        </a:defPPr>
      </a:lstStyle>
    </a:txDef>
  </a:objectDefaults>
  <a:extraClrSchemeLst/>
</a:theme>
</file>

<file path=ppt/theme/theme9.xml><?xml version="1.0" encoding="utf-8"?>
<a:theme xmlns:a="http://schemas.openxmlformats.org/drawingml/2006/main" name="3_Preliminary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1274</Words>
  <Application>Microsoft Office PowerPoint</Application>
  <PresentationFormat>画面に合わせる (16:9)</PresentationFormat>
  <Paragraphs>195</Paragraphs>
  <Slides>9</Slides>
  <Notes>9</Notes>
  <HiddenSlides>0</HiddenSlides>
  <MMClips>0</MMClips>
  <ScaleCrop>false</ScaleCrop>
  <HeadingPairs>
    <vt:vector size="4" baseType="variant">
      <vt:variant>
        <vt:lpstr>テーマ</vt:lpstr>
      </vt:variant>
      <vt:variant>
        <vt:i4>9</vt:i4>
      </vt:variant>
      <vt:variant>
        <vt:lpstr>スライド タイトル</vt:lpstr>
      </vt:variant>
      <vt:variant>
        <vt:i4>9</vt:i4>
      </vt:variant>
    </vt:vector>
  </HeadingPairs>
  <TitlesOfParts>
    <vt:vector size="18" baseType="lpstr">
      <vt:lpstr>デザインの設定</vt:lpstr>
      <vt:lpstr>Public テンプレート</vt:lpstr>
      <vt:lpstr>Internal only テンプレート</vt:lpstr>
      <vt:lpstr>Preliminary テンプレート</vt:lpstr>
      <vt:lpstr>Tentative テンプレート</vt:lpstr>
      <vt:lpstr>1_Public テンプレート</vt:lpstr>
      <vt:lpstr>1_Preliminary テンプレート</vt:lpstr>
      <vt:lpstr>2_Preliminary テンプレート</vt:lpstr>
      <vt:lpstr>3_Preliminary テンプレート</vt:lpstr>
      <vt:lpstr>PowerPoint プレゼンテーション</vt:lpstr>
      <vt:lpstr>5 series Fixed Network Camera</vt:lpstr>
      <vt:lpstr>Clear images</vt:lpstr>
      <vt:lpstr>Panasonic image processing technologies</vt:lpstr>
      <vt:lpstr>Panasonic image processing technologies</vt:lpstr>
      <vt:lpstr>IP-Network friendly</vt:lpstr>
      <vt:lpstr>Optional intelligent VMD (i-VMD)</vt:lpstr>
      <vt:lpstr>… and other useful features</vt:lpstr>
      <vt:lpstr>Specifications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2014-02-09T23:21:35Z</dcterms:created>
  <dcterms:modified xsi:type="dcterms:W3CDTF">2015-10-29T07:50:21Z</dcterms:modified>
</cp:coreProperties>
</file>