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0" r:id="rId2"/>
    <p:sldMasterId id="2147483652" r:id="rId3"/>
    <p:sldMasterId id="2147483687" r:id="rId4"/>
    <p:sldMasterId id="2147483699" r:id="rId5"/>
    <p:sldMasterId id="2147483975" r:id="rId6"/>
    <p:sldMasterId id="2147484125" r:id="rId7"/>
    <p:sldMasterId id="2147484150" r:id="rId8"/>
    <p:sldMasterId id="2147484153" r:id="rId9"/>
  </p:sldMasterIdLst>
  <p:notesMasterIdLst>
    <p:notesMasterId r:id="rId19"/>
  </p:notesMasterIdLst>
  <p:handoutMasterIdLst>
    <p:handoutMasterId r:id="rId20"/>
  </p:handoutMasterIdLst>
  <p:sldIdLst>
    <p:sldId id="900" r:id="rId10"/>
    <p:sldId id="1256" r:id="rId11"/>
    <p:sldId id="1266" r:id="rId12"/>
    <p:sldId id="1274" r:id="rId13"/>
    <p:sldId id="1265" r:id="rId14"/>
    <p:sldId id="1275" r:id="rId15"/>
    <p:sldId id="1259" r:id="rId16"/>
    <p:sldId id="1257" r:id="rId17"/>
    <p:sldId id="1268" r:id="rId18"/>
  </p:sldIdLst>
  <p:sldSz cx="9144000" cy="5143500" type="screen16x9"/>
  <p:notesSz cx="6807200" cy="9939338"/>
  <p:custDataLst>
    <p:tags r:id="rId21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FF"/>
    <a:srgbClr val="0000FF"/>
    <a:srgbClr val="FF0066"/>
    <a:srgbClr val="FF9900"/>
    <a:srgbClr val="008000"/>
    <a:srgbClr val="FF9933"/>
    <a:srgbClr val="DFDFF5"/>
    <a:srgbClr val="FFE4A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99" autoAdjust="0"/>
    <p:restoredTop sz="83733" autoAdjust="0"/>
  </p:normalViewPr>
  <p:slideViewPr>
    <p:cSldViewPr snapToGrid="0" snapToObjects="1">
      <p:cViewPr>
        <p:scale>
          <a:sx n="125" d="100"/>
          <a:sy n="125" d="100"/>
        </p:scale>
        <p:origin x="-774" y="156"/>
      </p:cViewPr>
      <p:guideLst>
        <p:guide orient="horz" pos="685"/>
        <p:guide orient="horz" pos="1769"/>
        <p:guide orient="horz" pos="2486"/>
        <p:guide orient="horz" pos="2249"/>
        <p:guide pos="1406"/>
        <p:guide pos="3315"/>
        <p:guide pos="1695"/>
        <p:guide pos="90"/>
        <p:guide pos="5692"/>
        <p:guide pos="4468"/>
        <p:guide pos="28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88" y="-108"/>
      </p:cViewPr>
      <p:guideLst>
        <p:guide orient="horz" pos="3130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146" y="1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369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146" y="9441369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1CE3482-4769-4D04-80A4-5321F99B6E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484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146" y="1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940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60" y="4720685"/>
            <a:ext cx="5447280" cy="44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1369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146" y="9441369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8E3200A-AD79-4BB1-BAB0-2A7AA18CB5F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419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21462" cy="372586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481" y="4720684"/>
            <a:ext cx="5444239" cy="4472471"/>
          </a:xfrm>
          <a:noFill/>
        </p:spPr>
        <p:txBody>
          <a:bodyPr/>
          <a:lstStyle/>
          <a:p>
            <a:pPr eaLnBrk="1" hangingPunct="1"/>
            <a:endParaRPr lang="ja-JP" altLang="ja-JP" dirty="0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5E8FB-F6DD-408D-84E9-2151B9C564C6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01428-9BCF-43C9-A814-6A86E2F5B62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266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E7D9E-8C7E-4C02-94F0-0B592071910B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6AA4-56DA-44B3-834B-E8A731C134A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80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C9737-4E08-42A5-8B39-18C5A21FD56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46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/>
              <a:pPr>
                <a:defRPr/>
              </a:pPr>
              <a:t>2015/6/16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79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45E7-AD0C-48C7-B019-6DE6FF244166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8930-8733-4ECC-BD57-3CC524C8437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66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C9737-4E08-42A5-8B39-18C5A21FD56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465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3827-611E-4382-9B22-00BF6F075EFD}" type="datetime1">
              <a:rPr lang="ja-JP" altLang="en-US"/>
              <a:pPr>
                <a:defRPr/>
              </a:pPr>
              <a:t>2015/6/16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A6E0E7E4-FBC2-48A7-8C75-78772995007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84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8FD4-4881-45B5-9190-D6111515022E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8B4B-FCD3-4371-AD1C-B96D6301AD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3694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4E91-BA8C-4BE1-9730-03DA12698237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449B-E958-4658-9AED-EEC6718A438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594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1360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62B5-C0F0-4FCE-8349-A4FA765E5BA2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CBA6-2DF6-4C24-AF02-3467EE86D7C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0895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14B7-4EC4-4A94-AA11-23850B70F4A4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CE11-114C-4B8C-9023-6A015C7C2B5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8142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8575" y="-16669"/>
            <a:ext cx="9172575" cy="48220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B9D5-D533-4525-88E2-CA2890D52149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6CC3-EA85-4A29-AB2C-5809345DB4E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2494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9798A-B966-4802-94D2-314925D662FC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65376-C44D-4045-9A3E-4C5FED503EF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4200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F9803-251A-4C43-9EF2-79886AE9C03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00158-8151-4CA2-B3CF-B8710B436402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091A5-C822-44B8-A334-37AA90B5F30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1184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A1F58-BF62-42BD-B4CA-E32D4D90C29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7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D93600-4B77-4D82-B1D5-050DAA6F59F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D8AD77-56F7-41F0-9D28-DDA6E14C7A0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42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9F84FE-0F88-4438-AC53-B909505957A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88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F62D72-26DD-420C-8AE2-F63D65584D2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04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F0EECA-EC9B-4647-80E2-0238EECD41B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13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9C84F4-C019-44DE-A966-F901274A05C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84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ABC5B-9636-4AC7-959C-9DF11B5B7C2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27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DD92BE-98DC-4ED0-9EF6-85419A1D692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01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-17860"/>
            <a:ext cx="2286000" cy="461248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0" y="-17860"/>
            <a:ext cx="6705600" cy="461248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A7C74-288D-4CAF-B6D6-60FFFC84E6C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2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13E5-07A1-443D-8925-0604CB15F5DF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1FB9-1CC9-44DE-BCBE-626A8E5BDC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03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7471-95B4-49DE-BEB4-B56CC2101B68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2015/6/16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34E73F-924D-4C76-BABF-5FFF83B69AD8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3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2015/6/16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682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2318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2015/6/16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28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2015/6/16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2015/6/16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68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6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BE0D-1EB3-42FF-BBCD-D16F0A2DE948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30957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9FDDF73D-91B0-40ED-9FFD-CE6394BBE50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11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8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EB51AE2-1589-43A9-9B64-B5C800DE55DD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158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58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4161C5E-A302-4C5E-AA37-A892001F1F6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2053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78E796B3-76FF-4DD6-91DC-98493EE5EB54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7836EC-8D3A-4E9E-9F5C-95376367DEA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72" r:id="rId2"/>
    <p:sldLayoutId id="2147484173" r:id="rId3"/>
    <p:sldLayoutId id="2147484174" r:id="rId4"/>
    <p:sldLayoutId id="214748417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077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431"/>
            <a:ext cx="9144000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3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A14B482-BBEF-4993-9F37-276F28C68DCD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163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63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30957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49C2A07-3156-47DB-91E6-A102146C3EC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3" r:id="rId2"/>
    <p:sldLayoutId id="2147484162" r:id="rId3"/>
    <p:sldLayoutId id="2147484165" r:id="rId4"/>
    <p:sldLayoutId id="21474841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/>
              <a:pPr>
                <a:defRPr/>
              </a:pPr>
              <a:t>2015/6/16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49" r:id="rId3"/>
    <p:sldLayoutId id="2147484159" r:id="rId4"/>
    <p:sldLayoutId id="21474841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5125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39291"/>
            <a:ext cx="91440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1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40A92-C534-43C8-BD0F-85081E9AB131}" type="datetime1">
              <a:rPr lang="ja-JP" altLang="en-US"/>
              <a:pPr>
                <a:defRPr/>
              </a:pPr>
              <a:t>2015/6/16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5767A3A-E64C-4A63-879D-8DF454474C7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AutoShape 13"/>
          <p:cNvSpPr>
            <a:spLocks noChangeArrowheads="1"/>
          </p:cNvSpPr>
          <p:nvPr userDrawn="1"/>
        </p:nvSpPr>
        <p:spPr bwMode="auto">
          <a:xfrm>
            <a:off x="423068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Tentative</a:t>
            </a:r>
          </a:p>
        </p:txBody>
      </p:sp>
      <p:sp>
        <p:nvSpPr>
          <p:cNvPr id="13" name="AutoShape 13"/>
          <p:cNvSpPr>
            <a:spLocks noChangeArrowheads="1"/>
          </p:cNvSpPr>
          <p:nvPr userDrawn="1"/>
        </p:nvSpPr>
        <p:spPr bwMode="auto">
          <a:xfrm>
            <a:off x="6103938" y="4893469"/>
            <a:ext cx="2971800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57" r:id="rId3"/>
    <p:sldLayoutId id="2147484168" r:id="rId4"/>
    <p:sldLayoutId id="21474841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6149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CE4B175-4CC6-407D-AF40-8DD5B5EBE57C}" type="datetime1">
              <a:rPr lang="ja-JP" altLang="en-US"/>
              <a:pPr>
                <a:defRPr/>
              </a:pPr>
              <a:t>2015/6/16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rgbClr val="FFFFFF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81B00A8-B2C8-4B7A-A4B3-331AE644D4A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7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</a:rPr>
              <a:t>Preliminary</a:t>
            </a:r>
          </a:p>
        </p:txBody>
      </p:sp>
      <p:sp>
        <p:nvSpPr>
          <p:cNvPr id="410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</a:defRPr>
            </a:lvl1pPr>
          </a:lstStyle>
          <a:p>
            <a:pPr algn="l"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ln w="19050" algn="ctr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54000" tIns="36000" rIns="54000" bIns="36000">
            <a:sp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D9001844-01BF-4372-9D14-BDF0224E04C9}" type="slidenum">
              <a:rPr lang="en-US" altLang="ja-JP">
                <a:solidFill>
                  <a:srgbClr val="FFFFFF"/>
                </a:solidFill>
                <a:effectLst/>
                <a:latin typeface="Arial" charset="0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8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7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F6EEAC-30DB-44E1-9A04-D5CF01586571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2015/6/16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3FD0E91-4765-4AEC-AA68-6B2B17F1CCD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6945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60" r:id="rId3"/>
    <p:sldLayoutId id="2147484161" r:id="rId4"/>
    <p:sldLayoutId id="21474841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2015/6/16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45302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notesSlide" Target="../notesSlides/notesSlide8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CD2A6F8-8B48-4A0F-ADEB-C52A23797500}" type="slidenum">
              <a:rPr lang="en-US" altLang="ja-JP" sz="2000" smtClean="0">
                <a:solidFill>
                  <a:schemeClr val="bg1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20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9528" y="1362841"/>
            <a:ext cx="9009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 smtClean="0">
                <a:solidFill>
                  <a:srgbClr val="000066"/>
                </a:solidFill>
                <a:effectLst/>
                <a:latin typeface="Arial" pitchFamily="34" charset="0"/>
              </a:rPr>
              <a:t>4K Fixed Dome/</a:t>
            </a:r>
            <a:r>
              <a:rPr lang="en-US" altLang="ja-JP" b="1" dirty="0">
                <a:solidFill>
                  <a:srgbClr val="000066"/>
                </a:solidFill>
                <a:effectLst/>
                <a:latin typeface="Arial" pitchFamily="34" charset="0"/>
              </a:rPr>
              <a:t> </a:t>
            </a:r>
            <a:r>
              <a:rPr lang="en-US" altLang="ja-JP" b="1" dirty="0" smtClean="0">
                <a:solidFill>
                  <a:srgbClr val="000066"/>
                </a:solidFill>
                <a:effectLst/>
                <a:latin typeface="Arial" pitchFamily="34" charset="0"/>
              </a:rPr>
              <a:t>Fixed Network Camera</a:t>
            </a:r>
            <a:endParaRPr lang="en-US" altLang="ja-JP" b="1" dirty="0">
              <a:solidFill>
                <a:srgbClr val="000066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381463" y="3414143"/>
            <a:ext cx="1635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00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WV-SPV781L</a:t>
            </a:r>
            <a:endParaRPr lang="en-US" altLang="ja-JP" sz="2000" dirty="0">
              <a:solidFill>
                <a:srgbClr val="00006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2109690" y="3414143"/>
            <a:ext cx="1627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00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WV-SFV781L</a:t>
            </a:r>
            <a:endParaRPr lang="en-US" altLang="ja-JP" sz="2000" dirty="0">
              <a:solidFill>
                <a:srgbClr val="00006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Group 23"/>
          <p:cNvGrpSpPr>
            <a:grpSpLocks noChangeAspect="1"/>
          </p:cNvGrpSpPr>
          <p:nvPr/>
        </p:nvGrpSpPr>
        <p:grpSpPr bwMode="auto">
          <a:xfrm>
            <a:off x="6884410" y="4361509"/>
            <a:ext cx="1701800" cy="795337"/>
            <a:chOff x="2789" y="0"/>
            <a:chExt cx="1072" cy="501"/>
          </a:xfrm>
        </p:grpSpPr>
        <p:pic>
          <p:nvPicPr>
            <p:cNvPr id="28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89" y="0"/>
              <a:ext cx="1072" cy="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0000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5" descr="Panasonic_RGB_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" y="180"/>
              <a:ext cx="8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89910" y="4317059"/>
            <a:ext cx="87852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30000"/>
              </a:lnSpc>
              <a:spcBef>
                <a:spcPct val="50000"/>
              </a:spcBef>
              <a:buFontTx/>
              <a:buNone/>
            </a:pPr>
            <a:endParaRPr lang="en-US" altLang="ja-JP" sz="1800" dirty="0" smtClean="0">
              <a:solidFill>
                <a:srgbClr val="0041C0"/>
              </a:solidFill>
              <a:effectLst/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41C0"/>
                </a:solidFill>
                <a:effectLst/>
                <a:latin typeface="Tahoma" pitchFamily="34" charset="0"/>
              </a:rPr>
              <a:t>Panasonic System Networks Co., Ltd.</a:t>
            </a:r>
          </a:p>
        </p:txBody>
      </p:sp>
      <p:sp>
        <p:nvSpPr>
          <p:cNvPr id="31" name="Rectangle 7"/>
          <p:cNvSpPr txBox="1">
            <a:spLocks noChangeArrowheads="1"/>
          </p:cNvSpPr>
          <p:nvPr/>
        </p:nvSpPr>
        <p:spPr bwMode="auto">
          <a:xfrm>
            <a:off x="1383722" y="4020196"/>
            <a:ext cx="64008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ja-JP" sz="1800" dirty="0" smtClean="0">
                <a:solidFill>
                  <a:srgbClr val="0041C0"/>
                </a:solidFill>
                <a:effectLst/>
                <a:latin typeface="Tahoma" pitchFamily="34" charset="0"/>
                <a:cs typeface="Tahoma" pitchFamily="34" charset="0"/>
              </a:rPr>
              <a:t>Security Systems Business Division</a:t>
            </a:r>
          </a:p>
        </p:txBody>
      </p:sp>
      <p:pic>
        <p:nvPicPr>
          <p:cNvPr id="37" name="Picture 8" descr="i-PRO_smartHD_logo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536575"/>
            <a:ext cx="2376487" cy="603250"/>
          </a:xfrm>
          <a:prstGeom prst="rect">
            <a:avLst/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3930041\AppData\Local\Temp\_AZTMP13_\WV-SFV781L_640x480_png\WV-SFV781L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77" y="1947616"/>
            <a:ext cx="1606065" cy="148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3930041\AppData\Local\Temp\_AZTMP16_\640x480_png\WV-SPV781L_D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30" y="2138319"/>
            <a:ext cx="2554288" cy="121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219396" y="2123144"/>
            <a:ext cx="3187504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WV-SFV781L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774701" y="2508250"/>
            <a:ext cx="7658099" cy="2206625"/>
          </a:xfrm>
          <a:prstGeom prst="rect">
            <a:avLst/>
          </a:prstGeom>
          <a:solidFill>
            <a:srgbClr val="DFDFF5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50800"/>
            <a:extrusionClr>
              <a:schemeClr val="accent2"/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wrap="square" lIns="216000" tIns="360000" rIns="216000" bIns="324000" numCol="1" anchor="ctr">
            <a:noAutofit/>
          </a:bodyPr>
          <a:lstStyle>
            <a:lvl1pPr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b="0" i="0" kern="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	        </a:t>
            </a:r>
            <a:endParaRPr kumimoji="0" lang="en-US" altLang="ja-JP" sz="1100" b="0" i="0" kern="0" dirty="0" smtClean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Reduce the load on your operation and management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1400" b="0" i="0" kern="0" dirty="0" smtClean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Clearer monitoring with 4K resolution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1400" b="0" i="0" kern="0" dirty="0" smtClean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Capture clear images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in any environment </a:t>
            </a:r>
            <a:endParaRPr kumimoji="0" lang="en-US" altLang="ja-JP" sz="2000" b="0" i="0" kern="0" dirty="0" smtClean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5677096" y="2123144"/>
            <a:ext cx="12065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WV-SPV781L</a:t>
            </a:r>
          </a:p>
        </p:txBody>
      </p:sp>
      <p:pic>
        <p:nvPicPr>
          <p:cNvPr id="9" name="Picture 2" descr="C:\Users\3930041\AppData\Local\Temp\_AZTMP13_\WV-SFV781L_640x480_png\WV-SFV781L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13" y="783332"/>
            <a:ext cx="1437837" cy="13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3930041\AppData\Local\Temp\_AZTMP16_\640x480_png\WV-SPV781L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43" y="884680"/>
            <a:ext cx="2373143" cy="11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800735" y="2567979"/>
            <a:ext cx="5596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2400" b="1" kern="0" dirty="0">
                <a:solidFill>
                  <a:srgbClr val="000000"/>
                </a:solidFill>
                <a:effectLst/>
                <a:cs typeface="Tahoma" pitchFamily="34" charset="0"/>
              </a:rPr>
              <a:t> </a:t>
            </a:r>
            <a:r>
              <a:rPr kumimoji="0" lang="en-US" altLang="ja-JP" sz="2000" b="1" kern="0" dirty="0">
                <a:solidFill>
                  <a:srgbClr val="000000"/>
                </a:solidFill>
                <a:effectLst/>
                <a:cs typeface="Tahoma" pitchFamily="34" charset="0"/>
              </a:rPr>
              <a:t>4K Fixed Dome/ Fixed Network Camera </a:t>
            </a:r>
            <a:endParaRPr lang="ja-JP" altLang="en-US" b="1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4K Fixed Dome/ Fixed Network Camera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292354" y="515348"/>
            <a:ext cx="2559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rgbClr val="000000"/>
                </a:solidFill>
                <a:effectLst/>
                <a:latin typeface="Calibri" pitchFamily="34" charset="0"/>
                <a:ea typeface="HGP創英角ｺﾞｼｯｸUB" pitchFamily="50" charset="-128"/>
              </a:rPr>
              <a:t>Outdoor vandal resistant</a:t>
            </a:r>
            <a:endParaRPr lang="ja-JP" altLang="en-US" sz="1800" dirty="0"/>
          </a:p>
        </p:txBody>
      </p:sp>
      <p:sp>
        <p:nvSpPr>
          <p:cNvPr id="5" name="正方形/長方形 4"/>
          <p:cNvSpPr/>
          <p:nvPr/>
        </p:nvSpPr>
        <p:spPr>
          <a:xfrm>
            <a:off x="6754633" y="2165575"/>
            <a:ext cx="12859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>
                <a:effectLst/>
              </a:rPr>
              <a:t>(Available in July)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297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5682" y="826344"/>
            <a:ext cx="82183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800" b="1" dirty="0">
                <a:effectLst/>
              </a:rPr>
              <a:t>4K Fixed Dome/ Fixed </a:t>
            </a:r>
            <a:r>
              <a:rPr lang="en-US" altLang="ja-JP" sz="1800" b="1" dirty="0" smtClean="0">
                <a:effectLst/>
              </a:rPr>
              <a:t>Network Cameras are suitable for monitoring open areas: </a:t>
            </a:r>
          </a:p>
          <a:p>
            <a:pPr algn="l"/>
            <a:endParaRPr lang="en-US" altLang="ja-JP" sz="1600" b="1" dirty="0" smtClean="0">
              <a:effectLst/>
            </a:endParaRPr>
          </a:p>
          <a:p>
            <a:pPr marL="898525" indent="-285750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City Surveillance</a:t>
            </a:r>
            <a:endParaRPr kumimoji="1" lang="en-US" altLang="ja-JP" sz="1600" dirty="0" smtClean="0">
              <a:effectLst/>
            </a:endParaRPr>
          </a:p>
          <a:p>
            <a:pPr marL="898525" indent="-285750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Intersections</a:t>
            </a: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Squares</a:t>
            </a:r>
          </a:p>
          <a:p>
            <a:pPr marL="895350" indent="-273050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Airport</a:t>
            </a: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Stations</a:t>
            </a: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Port facilities</a:t>
            </a:r>
            <a:endParaRPr lang="en-US" altLang="ja-JP" sz="1600" dirty="0">
              <a:effectLst/>
            </a:endParaRP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Plant</a:t>
            </a:r>
            <a:endParaRPr kumimoji="1" lang="en-US" altLang="ja-JP" sz="1600" dirty="0" smtClean="0">
              <a:effectLst/>
            </a:endParaRP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Shopping Malls                   and more. </a:t>
            </a:r>
            <a:endParaRPr kumimoji="1" lang="en-US" altLang="ja-JP" sz="1600" dirty="0" smtClean="0">
              <a:effectLst/>
            </a:endParaRPr>
          </a:p>
        </p:txBody>
      </p:sp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2053" name="Picture 5" descr="C:\Users\3930041\Documents\FY14\Promotion\Video\Heatmap Video用素材\1-3,5-2 静止画素材\Fotolia_2830733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59" y="1370483"/>
            <a:ext cx="2450843" cy="16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Y:\40-職能\セキュリティ\セキュリティ・サウンド広報宣伝\(60) 素材集\4K以上\shutterstock_78224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534" y="1852150"/>
            <a:ext cx="2454643" cy="16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3930041\Documents\FY14\Promotion\Video\Heatmap Video用素材\1-3,5-2 静止画素材\705_4757_bo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3706" r="2970" b="4388"/>
          <a:stretch/>
        </p:blipFill>
        <p:spPr bwMode="auto">
          <a:xfrm>
            <a:off x="5516880" y="3170353"/>
            <a:ext cx="2393702" cy="16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04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ローチャート : 論理和 36"/>
          <p:cNvSpPr>
            <a:spLocks noChangeAspect="1"/>
          </p:cNvSpPr>
          <p:nvPr/>
        </p:nvSpPr>
        <p:spPr>
          <a:xfrm>
            <a:off x="5958569" y="4506048"/>
            <a:ext cx="159014" cy="156910"/>
          </a:xfrm>
          <a:prstGeom prst="flowChartOr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ローチャート : 論理和 37"/>
          <p:cNvSpPr>
            <a:spLocks noChangeAspect="1"/>
          </p:cNvSpPr>
          <p:nvPr/>
        </p:nvSpPr>
        <p:spPr>
          <a:xfrm>
            <a:off x="7541374" y="4506048"/>
            <a:ext cx="159014" cy="156910"/>
          </a:xfrm>
          <a:prstGeom prst="flowChartOr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ローチャート : 論理和 35"/>
          <p:cNvSpPr>
            <a:spLocks noChangeAspect="1"/>
          </p:cNvSpPr>
          <p:nvPr/>
        </p:nvSpPr>
        <p:spPr>
          <a:xfrm>
            <a:off x="7774784" y="4502089"/>
            <a:ext cx="159014" cy="156910"/>
          </a:xfrm>
          <a:prstGeom prst="flowChartOr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ローチャート : 論理和 34"/>
          <p:cNvSpPr>
            <a:spLocks noChangeAspect="1"/>
          </p:cNvSpPr>
          <p:nvPr/>
        </p:nvSpPr>
        <p:spPr>
          <a:xfrm>
            <a:off x="6737195" y="4490926"/>
            <a:ext cx="159014" cy="156910"/>
          </a:xfrm>
          <a:prstGeom prst="flowChartOr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ローチャート : 論理和 33"/>
          <p:cNvSpPr>
            <a:spLocks noChangeAspect="1"/>
          </p:cNvSpPr>
          <p:nvPr/>
        </p:nvSpPr>
        <p:spPr>
          <a:xfrm>
            <a:off x="5694524" y="4495436"/>
            <a:ext cx="159014" cy="156910"/>
          </a:xfrm>
          <a:prstGeom prst="flowChartOr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15509" y="665262"/>
            <a:ext cx="3754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ja-JP" sz="1600" b="1" dirty="0" smtClean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Reduce the load on your operation</a:t>
            </a:r>
            <a:endParaRPr lang="en-US" altLang="ja-JP" sz="1600" b="1" dirty="0">
              <a:effectLst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97781" y="1086133"/>
            <a:ext cx="4440920" cy="13080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ja-JP" sz="1100" b="1" dirty="0" smtClean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Reduce the number of cameras</a:t>
            </a:r>
            <a:br>
              <a:rPr lang="en-US" altLang="ja-JP" sz="1100" b="1" dirty="0" smtClean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100" dirty="0" smtClean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4K cameras can cover angle of view the same as 9 </a:t>
            </a:r>
            <a:r>
              <a:rPr lang="en-US" altLang="ja-JP" sz="1100" dirty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units of 720p cameras or 4 units of 1080p </a:t>
            </a:r>
            <a:r>
              <a:rPr lang="en-US" altLang="ja-JP" sz="1100" dirty="0" smtClean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cameras. Therefore, 4K cameras can reduce a blind spot as they cover wider than a Full HD camera or a HD camera.</a:t>
            </a:r>
          </a:p>
          <a:p>
            <a:pPr algn="l"/>
            <a:endParaRPr lang="en-US" altLang="ja-JP" sz="1100" dirty="0" smtClean="0">
              <a:effectLst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ja-JP" sz="1100" b="1" dirty="0" smtClean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Reduce the load on operation</a:t>
            </a:r>
            <a:br>
              <a:rPr lang="en-US" altLang="ja-JP" sz="1100" b="1" dirty="0" smtClean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100" dirty="0" smtClean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The </a:t>
            </a:r>
            <a:r>
              <a:rPr lang="en-US" altLang="ja-JP" sz="1100" dirty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number of cameras to be monitored </a:t>
            </a:r>
            <a:r>
              <a:rPr lang="en-US" altLang="ja-JP" sz="1100" dirty="0" smtClean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can be reduced by 4K camera which covers wider angle of view than a Full HD camera or a HD camera.</a:t>
            </a:r>
            <a:r>
              <a:rPr lang="en-US" altLang="ja-JP" sz="1100" b="1" dirty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100" b="1" dirty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100" dirty="0" smtClean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Whole area and five cropping areas can be viewed with </a:t>
            </a:r>
            <a:r>
              <a:rPr lang="en-US" altLang="ja-JP" sz="1100" dirty="0" err="1" smtClean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1100" dirty="0" smtClean="0">
                <a:effectLst/>
                <a:ea typeface="メイリオ" panose="020B0604030504040204" pitchFamily="50" charset="-128"/>
                <a:cs typeface="メイリオ" panose="020B0604030504040204" pitchFamily="50" charset="-128"/>
              </a:rPr>
              <a:t>-PRO system at the same time. You can watch images of whole and  detailed point at a time. </a:t>
            </a:r>
            <a:endParaRPr lang="en-US" altLang="ja-JP" sz="1100" dirty="0">
              <a:effectLst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098" name="Picture 2" descr="D:\4K.Still001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396334"/>
            <a:ext cx="2686050" cy="151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0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the load on your operation and management</a:t>
            </a:r>
            <a:endParaRPr kumimoji="1" lang="ja-JP" altLang="en-US" dirty="0"/>
          </a:p>
        </p:txBody>
      </p:sp>
      <p:sp>
        <p:nvSpPr>
          <p:cNvPr id="17" name="フローチャート : 論理和 16"/>
          <p:cNvSpPr>
            <a:spLocks noChangeAspect="1"/>
          </p:cNvSpPr>
          <p:nvPr/>
        </p:nvSpPr>
        <p:spPr>
          <a:xfrm>
            <a:off x="6737195" y="4492441"/>
            <a:ext cx="157480" cy="155396"/>
          </a:xfrm>
          <a:prstGeom prst="flowChar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/>
          <p:cNvSpPr/>
          <p:nvPr/>
        </p:nvSpPr>
        <p:spPr>
          <a:xfrm rot="10800000">
            <a:off x="6297908" y="3130546"/>
            <a:ext cx="1037589" cy="1443347"/>
          </a:xfrm>
          <a:prstGeom prst="triangle">
            <a:avLst/>
          </a:prstGeom>
          <a:solidFill>
            <a:srgbClr val="92D050">
              <a:alpha val="36078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" name="二等辺三角形 29"/>
          <p:cNvSpPr/>
          <p:nvPr/>
        </p:nvSpPr>
        <p:spPr>
          <a:xfrm rot="10800000">
            <a:off x="7335497" y="3130544"/>
            <a:ext cx="1037589" cy="1443347"/>
          </a:xfrm>
          <a:prstGeom prst="triangle">
            <a:avLst/>
          </a:prstGeom>
          <a:solidFill>
            <a:srgbClr val="92D050">
              <a:alpha val="36078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" name="二等辺三角形 30"/>
          <p:cNvSpPr/>
          <p:nvPr/>
        </p:nvSpPr>
        <p:spPr>
          <a:xfrm rot="10800000">
            <a:off x="5255237" y="3130544"/>
            <a:ext cx="1037589" cy="1443347"/>
          </a:xfrm>
          <a:prstGeom prst="triangle">
            <a:avLst/>
          </a:prstGeom>
          <a:solidFill>
            <a:srgbClr val="92D050">
              <a:alpha val="36078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9" name="二等辺三角形 38"/>
          <p:cNvSpPr>
            <a:spLocks noChangeAspect="1"/>
          </p:cNvSpPr>
          <p:nvPr/>
        </p:nvSpPr>
        <p:spPr>
          <a:xfrm rot="10800000">
            <a:off x="5245209" y="3132948"/>
            <a:ext cx="1585735" cy="1443347"/>
          </a:xfrm>
          <a:prstGeom prst="triangle">
            <a:avLst/>
          </a:prstGeom>
          <a:solidFill>
            <a:srgbClr val="FF0000">
              <a:alpha val="3607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0" name="二等辺三角形 39"/>
          <p:cNvSpPr>
            <a:spLocks noChangeAspect="1"/>
          </p:cNvSpPr>
          <p:nvPr/>
        </p:nvSpPr>
        <p:spPr>
          <a:xfrm rot="10800000">
            <a:off x="6828014" y="3132948"/>
            <a:ext cx="1585735" cy="1443347"/>
          </a:xfrm>
          <a:prstGeom prst="triangle">
            <a:avLst/>
          </a:prstGeom>
          <a:solidFill>
            <a:srgbClr val="FF0000">
              <a:alpha val="3607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" name="二等辺三角形 40"/>
          <p:cNvSpPr>
            <a:spLocks noChangeAspect="1"/>
          </p:cNvSpPr>
          <p:nvPr/>
        </p:nvSpPr>
        <p:spPr>
          <a:xfrm rot="10800000">
            <a:off x="5211137" y="3132946"/>
            <a:ext cx="3202612" cy="1443347"/>
          </a:xfrm>
          <a:prstGeom prst="triangle">
            <a:avLst/>
          </a:prstGeom>
          <a:solidFill>
            <a:srgbClr val="BBE0E3">
              <a:alpha val="3607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7854291" y="2646396"/>
            <a:ext cx="6124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solidFill>
                  <a:srgbClr val="0000FF"/>
                </a:solidFill>
                <a:effectLst/>
              </a:rPr>
              <a:t>4K</a:t>
            </a:r>
            <a:endParaRPr lang="en-US" altLang="ja-JP" sz="900" dirty="0">
              <a:solidFill>
                <a:srgbClr val="0000FF"/>
              </a:solidFill>
              <a:effectLst/>
            </a:endParaRPr>
          </a:p>
        </p:txBody>
      </p:sp>
      <p:pic>
        <p:nvPicPr>
          <p:cNvPr id="5" name="Picture 2" descr="C:\Users\3930041\Videos\4K Dome 撮影\SFV781L Capture\vlcsnap-2015-03-11-15h03m59s1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72" y="849407"/>
            <a:ext cx="3200846" cy="1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>
            <a:spLocks noChangeAspect="1"/>
          </p:cNvSpPr>
          <p:nvPr/>
        </p:nvSpPr>
        <p:spPr>
          <a:xfrm>
            <a:off x="5214605" y="1744835"/>
            <a:ext cx="1583558" cy="8981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8" name="直線コネクタ 7"/>
          <p:cNvCxnSpPr>
            <a:stCxn id="41" idx="4"/>
          </p:cNvCxnSpPr>
          <p:nvPr/>
        </p:nvCxnSpPr>
        <p:spPr>
          <a:xfrm flipV="1">
            <a:off x="5211137" y="2630908"/>
            <a:ext cx="0" cy="502038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41" idx="2"/>
          </p:cNvCxnSpPr>
          <p:nvPr/>
        </p:nvCxnSpPr>
        <p:spPr>
          <a:xfrm flipH="1" flipV="1">
            <a:off x="8399887" y="2649883"/>
            <a:ext cx="13862" cy="483063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>
            <a:spLocks noChangeAspect="1"/>
          </p:cNvSpPr>
          <p:nvPr/>
        </p:nvSpPr>
        <p:spPr>
          <a:xfrm>
            <a:off x="5232773" y="2034169"/>
            <a:ext cx="1052089" cy="59673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 flipV="1">
            <a:off x="6804645" y="2628506"/>
            <a:ext cx="0" cy="50203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6284862" y="2628506"/>
            <a:ext cx="0" cy="502038"/>
          </a:xfrm>
          <a:prstGeom prst="line">
            <a:avLst/>
          </a:prstGeom>
          <a:ln w="1905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5230185" y="1759169"/>
            <a:ext cx="1546853" cy="138499"/>
          </a:xfrm>
          <a:prstGeom prst="rect">
            <a:avLst/>
          </a:prstGeom>
          <a:solidFill>
            <a:srgbClr val="FFFFFF">
              <a:alpha val="35000"/>
            </a:srgbClr>
          </a:solidFill>
        </p:spPr>
        <p:txBody>
          <a:bodyPr wrap="square" tIns="0" bIns="0">
            <a:spAutoFit/>
          </a:bodyPr>
          <a:lstStyle/>
          <a:p>
            <a:r>
              <a:rPr lang="en-US" altLang="ja-JP" sz="900" dirty="0" smtClean="0">
                <a:solidFill>
                  <a:srgbClr val="FF0066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Full</a:t>
            </a:r>
            <a:r>
              <a:rPr lang="ja-JP" altLang="en-US" sz="900" dirty="0" smtClean="0">
                <a:solidFill>
                  <a:srgbClr val="FF0066"/>
                </a:solidFill>
                <a:effectLst/>
                <a:cs typeface="Tahoma" panose="020B0604030504040204" pitchFamily="34" charset="0"/>
              </a:rPr>
              <a:t> </a:t>
            </a:r>
            <a:r>
              <a:rPr lang="en-US" altLang="ja-JP" sz="900" dirty="0" smtClean="0">
                <a:solidFill>
                  <a:srgbClr val="FF0066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HD</a:t>
            </a:r>
            <a:endParaRPr lang="en-US" altLang="ja-JP" sz="900" dirty="0">
              <a:solidFill>
                <a:srgbClr val="FF0066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245208" y="2048455"/>
            <a:ext cx="1019861" cy="138499"/>
          </a:xfrm>
          <a:prstGeom prst="rect">
            <a:avLst/>
          </a:prstGeom>
          <a:solidFill>
            <a:srgbClr val="FFFFFF">
              <a:alpha val="35000"/>
            </a:srgbClr>
          </a:solidFill>
        </p:spPr>
        <p:txBody>
          <a:bodyPr wrap="square" tIns="0" bIns="0">
            <a:spAutoFit/>
          </a:bodyPr>
          <a:lstStyle/>
          <a:p>
            <a:r>
              <a:rPr lang="ja-JP" altLang="en-US" sz="900" dirty="0" smtClean="0">
                <a:solidFill>
                  <a:srgbClr val="006600"/>
                </a:solidFill>
                <a:effectLst/>
                <a:cs typeface="Tahoma" panose="020B0604030504040204" pitchFamily="34" charset="0"/>
              </a:rPr>
              <a:t>Ｈ</a:t>
            </a:r>
            <a:r>
              <a:rPr lang="en-US" altLang="ja-JP" sz="900" dirty="0" smtClean="0">
                <a:solidFill>
                  <a:srgbClr val="00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ja-JP" sz="900" dirty="0">
              <a:solidFill>
                <a:srgbClr val="006600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/>
        </p:nvSpPr>
        <p:spPr>
          <a:xfrm>
            <a:off x="7413467" y="793234"/>
            <a:ext cx="15840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effectLst/>
              </a:rPr>
              <a:t>96</a:t>
            </a:r>
            <a:r>
              <a:rPr lang="en-US" altLang="ja-JP" sz="900" kern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900" kern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° </a:t>
            </a:r>
            <a:r>
              <a:rPr lang="en-US" altLang="ja-JP" sz="900" kern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(Wide)</a:t>
            </a:r>
            <a:endParaRPr lang="en-US" altLang="ja-JP" sz="900" dirty="0">
              <a:effectLst/>
            </a:endParaRPr>
          </a:p>
        </p:txBody>
      </p:sp>
      <p:pic>
        <p:nvPicPr>
          <p:cNvPr id="52" name="Picture 8" descr="C:\Users\3930041\Documents\GomPlayer\Capture\vlc-record-2015-02-27-17h13m03s-rtsp___192.168.0.10_MediaInput_h264_Stream_1-.mp4_0000037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31" y="793234"/>
            <a:ext cx="2784155" cy="15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正方形/長方形 52"/>
          <p:cNvSpPr/>
          <p:nvPr/>
        </p:nvSpPr>
        <p:spPr bwMode="auto">
          <a:xfrm>
            <a:off x="6393001" y="1278351"/>
            <a:ext cx="287610" cy="11541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15509" y="732178"/>
            <a:ext cx="4195511" cy="149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600" b="1" dirty="0" smtClean="0">
                <a:effectLst/>
              </a:rPr>
              <a:t>Wide</a:t>
            </a:r>
            <a:r>
              <a:rPr lang="en-US" altLang="ja-JP" sz="1600" b="1" kern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b="1" kern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altLang="ja-JP" sz="1600" b="1" kern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distant situational awareness </a:t>
            </a:r>
          </a:p>
          <a:p>
            <a:pPr algn="l">
              <a:spcBef>
                <a:spcPts val="400"/>
              </a:spcBef>
            </a:pPr>
            <a:r>
              <a:rPr lang="en-US" altLang="ja-JP" sz="1200" dirty="0" smtClean="0">
                <a:solidFill>
                  <a:schemeClr val="accent6">
                    <a:lumMod val="50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You can select and get 4K resolution images from a specific area to a wide </a:t>
            </a:r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area </a:t>
            </a:r>
            <a:r>
              <a:rPr lang="en-US" altLang="ja-JP" sz="1200" dirty="0" smtClean="0">
                <a:solidFill>
                  <a:schemeClr val="accent6">
                    <a:lumMod val="50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with 6x </a:t>
            </a:r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optical zoom, </a:t>
            </a:r>
            <a:r>
              <a:rPr lang="en-US" altLang="ja-JP" sz="1200" dirty="0" smtClean="0">
                <a:solidFill>
                  <a:schemeClr val="accent6">
                    <a:lumMod val="50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depending on the installation location. When c</a:t>
            </a:r>
            <a:r>
              <a:rPr lang="en-US" altLang="ja-JP" sz="1200" dirty="0" smtClean="0">
                <a:effectLst/>
              </a:rPr>
              <a:t>apturing an all-around </a:t>
            </a:r>
            <a:r>
              <a:rPr lang="en-US" altLang="ja-JP" sz="1200" dirty="0">
                <a:effectLst/>
              </a:rPr>
              <a:t>view of the </a:t>
            </a:r>
            <a:r>
              <a:rPr lang="en-US" altLang="ja-JP" sz="1200" dirty="0" smtClean="0">
                <a:effectLst/>
              </a:rPr>
              <a:t>surrounding area on the wide mode, the 4K cameras provide wide and distant situational awareness and eliminates blind spots. </a:t>
            </a:r>
            <a:endParaRPr lang="en-US" altLang="ja-JP" sz="1200" dirty="0">
              <a:effectLst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5834649" y="4308129"/>
            <a:ext cx="12788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kern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17° (Tele)</a:t>
            </a:r>
            <a:endParaRPr lang="en-US" altLang="ja-JP" sz="900" dirty="0">
              <a:effectLst/>
            </a:endParaRPr>
          </a:p>
        </p:txBody>
      </p:sp>
      <p:cxnSp>
        <p:nvCxnSpPr>
          <p:cNvPr id="55" name="直線コネクタ 54"/>
          <p:cNvCxnSpPr/>
          <p:nvPr/>
        </p:nvCxnSpPr>
        <p:spPr bwMode="auto">
          <a:xfrm flipH="1">
            <a:off x="5078931" y="1393767"/>
            <a:ext cx="1314070" cy="138506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Clearer monitoring with 4K resolution</a:t>
            </a:r>
            <a:endParaRPr kumimoji="1" lang="ja-JP" altLang="en-US" dirty="0"/>
          </a:p>
        </p:txBody>
      </p:sp>
      <p:pic>
        <p:nvPicPr>
          <p:cNvPr id="1029" name="Picture 5" descr="\\PC-20130708022\data\動画データ\2015 4K Dome\20150227 美野島屋上\Panasonic\静止画\4K_屋上\781_130m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65" y="2778830"/>
            <a:ext cx="2752621" cy="154834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6446751" y="3290851"/>
            <a:ext cx="2309813" cy="794756"/>
            <a:chOff x="7792643" y="1512937"/>
            <a:chExt cx="2309813" cy="79475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8081" y="1531124"/>
              <a:ext cx="714375" cy="590550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6" name="正方形/長方形 25"/>
            <p:cNvSpPr/>
            <p:nvPr/>
          </p:nvSpPr>
          <p:spPr bwMode="auto">
            <a:xfrm>
              <a:off x="7792643" y="1718677"/>
              <a:ext cx="115488" cy="107722"/>
            </a:xfrm>
            <a:prstGeom prst="rect">
              <a:avLst/>
            </a:prstGeom>
            <a:noFill/>
            <a:ln w="25400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</a:endParaRPr>
            </a:p>
          </p:txBody>
        </p:sp>
        <p:cxnSp>
          <p:nvCxnSpPr>
            <p:cNvPr id="27" name="直線コネクタ 26"/>
            <p:cNvCxnSpPr/>
            <p:nvPr/>
          </p:nvCxnSpPr>
          <p:spPr bwMode="auto">
            <a:xfrm flipV="1">
              <a:off x="7908131" y="1512937"/>
              <a:ext cx="1479950" cy="190354"/>
            </a:xfrm>
            <a:prstGeom prst="line">
              <a:avLst/>
            </a:prstGeom>
            <a:noFill/>
            <a:ln w="25400" cap="flat" cmpd="sng" algn="ctr">
              <a:solidFill>
                <a:srgbClr val="FF9933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線コネクタ 29"/>
            <p:cNvCxnSpPr/>
            <p:nvPr/>
          </p:nvCxnSpPr>
          <p:spPr bwMode="auto">
            <a:xfrm>
              <a:off x="7908131" y="1826399"/>
              <a:ext cx="1432411" cy="295275"/>
            </a:xfrm>
            <a:prstGeom prst="line">
              <a:avLst/>
            </a:prstGeom>
            <a:noFill/>
            <a:ln w="25400" cap="flat" cmpd="sng" algn="ctr">
              <a:solidFill>
                <a:srgbClr val="FF9933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正方形/長方形 55"/>
            <p:cNvSpPr/>
            <p:nvPr/>
          </p:nvSpPr>
          <p:spPr>
            <a:xfrm>
              <a:off x="8129193" y="2092249"/>
              <a:ext cx="99695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800" kern="0" dirty="0" smtClean="0">
                  <a:effectLst/>
                  <a:ea typeface="Tahoma" panose="020B0604030504040204" pitchFamily="34" charset="0"/>
                  <a:cs typeface="Tahoma" panose="020B0604030504040204" pitchFamily="34" charset="0"/>
                </a:rPr>
                <a:t>Approx. 130m</a:t>
              </a:r>
              <a:endParaRPr lang="en-US" altLang="ja-JP" sz="800" dirty="0">
                <a:effectLst/>
              </a:endParaRPr>
            </a:p>
          </p:txBody>
        </p:sp>
      </p:grpSp>
      <p:cxnSp>
        <p:nvCxnSpPr>
          <p:cNvPr id="76" name="直線コネクタ 75"/>
          <p:cNvCxnSpPr/>
          <p:nvPr/>
        </p:nvCxnSpPr>
        <p:spPr bwMode="auto">
          <a:xfrm>
            <a:off x="6680611" y="1393767"/>
            <a:ext cx="1182475" cy="138506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29" y="2450668"/>
            <a:ext cx="4711788" cy="220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8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8" descr="C:\Users\3930041\Documents\GomPlayer\Capture\vlc-record-2015-02-27-17h13m03s-rtsp___192.168.0.10_MediaInput_h264_Stream_1-.mp4_0000037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98" y="876689"/>
            <a:ext cx="2501369" cy="140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正方形/長方形 38"/>
          <p:cNvSpPr/>
          <p:nvPr/>
        </p:nvSpPr>
        <p:spPr bwMode="auto">
          <a:xfrm>
            <a:off x="6896680" y="2031163"/>
            <a:ext cx="115488" cy="107722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9291" y="2554155"/>
            <a:ext cx="444404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600" b="1" dirty="0">
                <a:effectLst/>
              </a:rPr>
              <a:t>C</a:t>
            </a:r>
            <a:r>
              <a:rPr lang="en-US" altLang="ja-JP" sz="1600" b="1" dirty="0" smtClean="0">
                <a:effectLst/>
              </a:rPr>
              <a:t>lear images with low light or complete darkness</a:t>
            </a:r>
            <a:endParaRPr kumimoji="1" lang="en-US" altLang="ja-JP" sz="1600" b="1" dirty="0" smtClean="0">
              <a:effectLst/>
            </a:endParaRPr>
          </a:p>
          <a:p>
            <a:pPr algn="l">
              <a:spcBef>
                <a:spcPts val="400"/>
              </a:spcBef>
            </a:pPr>
            <a:r>
              <a:rPr lang="en-US" altLang="ja-JP" sz="1200" dirty="0" smtClean="0">
                <a:effectLst/>
              </a:rPr>
              <a:t>Equipped with F1.6 large diameter lens and high-sensitive sensor, the 4K cameras produce a </a:t>
            </a:r>
            <a:r>
              <a:rPr lang="en-US" altLang="ja-JP" sz="1200" dirty="0">
                <a:effectLst/>
              </a:rPr>
              <a:t>color image with a minimum illumination of 0.3 lux. </a:t>
            </a:r>
            <a:r>
              <a:rPr lang="en-US" altLang="ja-JP" sz="1200" dirty="0" smtClean="0">
                <a:effectLst/>
              </a:rPr>
              <a:t>And, these cameras have a built-in IR LED to capture clear images in low light or complete darkness.</a:t>
            </a:r>
            <a:endParaRPr lang="en-US" altLang="ja-JP" sz="1200" dirty="0">
              <a:effectLst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9291" y="850715"/>
            <a:ext cx="4444040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600" b="1" dirty="0" smtClean="0">
                <a:effectLst/>
              </a:rPr>
              <a:t>Detailed images with 4K resolution </a:t>
            </a:r>
          </a:p>
          <a:p>
            <a:pPr algn="l">
              <a:spcBef>
                <a:spcPts val="400"/>
              </a:spcBef>
            </a:pPr>
            <a:r>
              <a:rPr lang="en-US" altLang="ja-JP" sz="1200" dirty="0" smtClean="0">
                <a:solidFill>
                  <a:srgbClr val="000000"/>
                </a:solidFill>
                <a:effectLst/>
              </a:rPr>
              <a:t>High resolution is required to capture a large area in detail. </a:t>
            </a:r>
          </a:p>
          <a:p>
            <a:pPr algn="l">
              <a:spcBef>
                <a:spcPts val="0"/>
              </a:spcBef>
            </a:pPr>
            <a:r>
              <a:rPr lang="en-US" altLang="ja-JP" sz="1200" dirty="0" smtClean="0">
                <a:solidFill>
                  <a:srgbClr val="000000"/>
                </a:solidFill>
                <a:effectLst/>
              </a:rPr>
              <a:t>4K (8 megapixel) resolution enables clear identification </a:t>
            </a:r>
            <a:r>
              <a:rPr lang="en-US" altLang="ja-JP" sz="1200" dirty="0" smtClean="0">
                <a:effectLst/>
              </a:rPr>
              <a:t>from the center to the edge</a:t>
            </a:r>
            <a:r>
              <a:rPr lang="en-US" altLang="ja-JP" sz="1200" dirty="0" smtClean="0">
                <a:solidFill>
                  <a:srgbClr val="000000"/>
                </a:solidFill>
                <a:effectLst/>
              </a:rPr>
              <a:t>, delivering very </a:t>
            </a:r>
            <a:r>
              <a:rPr lang="en-US" altLang="ja-JP" sz="1200" dirty="0" smtClean="0">
                <a:effectLst/>
              </a:rPr>
              <a:t>detailed images. 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Clearer monitoring with 4K resolution</a:t>
            </a:r>
            <a:endParaRPr kumimoji="1" lang="ja-JP" alt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04" y="1580199"/>
            <a:ext cx="981075" cy="5048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0" name="直線コネクタ 39"/>
          <p:cNvCxnSpPr/>
          <p:nvPr/>
        </p:nvCxnSpPr>
        <p:spPr bwMode="auto">
          <a:xfrm flipV="1">
            <a:off x="7026649" y="1580200"/>
            <a:ext cx="631055" cy="450963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線コネクタ 41"/>
          <p:cNvCxnSpPr/>
          <p:nvPr/>
        </p:nvCxnSpPr>
        <p:spPr bwMode="auto">
          <a:xfrm flipV="1">
            <a:off x="7026649" y="2085024"/>
            <a:ext cx="631055" cy="70006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正方形/長方形 56"/>
          <p:cNvSpPr/>
          <p:nvPr/>
        </p:nvSpPr>
        <p:spPr>
          <a:xfrm>
            <a:off x="7409418" y="2085024"/>
            <a:ext cx="14776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kern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edge part</a:t>
            </a:r>
            <a:endParaRPr lang="en-US" altLang="ja-JP" sz="1000" dirty="0">
              <a:effectLst/>
            </a:endParaRPr>
          </a:p>
        </p:txBody>
      </p:sp>
      <p:pic>
        <p:nvPicPr>
          <p:cNvPr id="13" name="Picture 2" descr="C:\Users\3980033\Desktop\4K2K_camera\★4K2K_Global_Launch★\PPF\撮影会3（夜間）\AXIS_BOSCH(固定)比較\03_pa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86" y="2919125"/>
            <a:ext cx="2752177" cy="15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52" y="3399002"/>
            <a:ext cx="1431874" cy="1059775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7377830" y="3579312"/>
            <a:ext cx="216074" cy="168509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 flipH="1" flipV="1">
            <a:off x="6016326" y="3399002"/>
            <a:ext cx="1361506" cy="180312"/>
          </a:xfrm>
          <a:prstGeom prst="line">
            <a:avLst/>
          </a:prstGeom>
          <a:ln w="28575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6016326" y="3747821"/>
            <a:ext cx="1361504" cy="719404"/>
          </a:xfrm>
          <a:prstGeom prst="line">
            <a:avLst/>
          </a:prstGeom>
          <a:ln w="28575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6732933" y="4467225"/>
            <a:ext cx="14776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kern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0.3lx</a:t>
            </a:r>
            <a:endParaRPr lang="en-US" altLang="ja-JP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53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0"/>
          <a:stretch>
            <a:fillRect/>
          </a:stretch>
        </p:blipFill>
        <p:spPr bwMode="auto">
          <a:xfrm rot="724746">
            <a:off x="5277784" y="4255180"/>
            <a:ext cx="664551" cy="77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3930041\AppData\Local\Temp\_AZTMP13_\WV-SFV781L_640x480_png\WV-SFV781L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94" y="3586073"/>
            <a:ext cx="729987" cy="6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82" y="1689741"/>
            <a:ext cx="1929698" cy="145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991100" y="647853"/>
            <a:ext cx="4152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600" b="1" dirty="0">
                <a:effectLst/>
              </a:rPr>
              <a:t>C</a:t>
            </a:r>
            <a:r>
              <a:rPr lang="en-US" altLang="ja-JP" sz="1600" b="1" dirty="0" smtClean="0">
                <a:effectLst/>
              </a:rPr>
              <a:t>apture clear images, even if it is raining ;</a:t>
            </a:r>
          </a:p>
          <a:p>
            <a:pPr algn="l"/>
            <a:r>
              <a:rPr lang="en-US" altLang="ja-JP" sz="1200" b="1" dirty="0" smtClean="0">
                <a:effectLst/>
              </a:rPr>
              <a:t>Hydrophilic coating</a:t>
            </a:r>
          </a:p>
        </p:txBody>
      </p:sp>
      <p:pic>
        <p:nvPicPr>
          <p:cNvPr id="1027" name="Picture 3" descr="after_spray04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26" y="2007190"/>
            <a:ext cx="2399797" cy="13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40720" y="3855726"/>
            <a:ext cx="456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effectLst/>
              </a:rPr>
              <a:t>The</a:t>
            </a:r>
            <a:r>
              <a:rPr lang="ja-JP" altLang="en-US" sz="1200" dirty="0" smtClean="0">
                <a:effectLst/>
              </a:rPr>
              <a:t> </a:t>
            </a:r>
            <a:r>
              <a:rPr lang="en-US" altLang="ja-JP" sz="1200" dirty="0" smtClean="0">
                <a:effectLst/>
              </a:rPr>
              <a:t>4K cameras are IK10-</a:t>
            </a:r>
            <a:r>
              <a:rPr kumimoji="0" lang="en-US" altLang="ja-JP" sz="1200" dirty="0" smtClean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rated impact resistant. </a:t>
            </a:r>
            <a:r>
              <a:rPr lang="en-US" altLang="ja-JP" sz="1200" dirty="0" smtClean="0">
                <a:effectLst/>
              </a:rPr>
              <a:t>In </a:t>
            </a:r>
            <a:r>
              <a:rPr lang="en-US" altLang="ja-JP" sz="1200" dirty="0">
                <a:effectLst/>
              </a:rPr>
              <a:t>case the camera is subjected to mechanical shock, the built-in shock absorber protects the optical system from the impact by moving the lens system backward. The energy absorbing mechanism consisting of springs and a decelerator effectively diminishes the impact. </a:t>
            </a:r>
            <a:endParaRPr lang="ja-JP" altLang="en-US" sz="1200" dirty="0"/>
          </a:p>
        </p:txBody>
      </p:sp>
      <p:sp>
        <p:nvSpPr>
          <p:cNvPr id="5" name="正方形/長方形 4"/>
          <p:cNvSpPr/>
          <p:nvPr/>
        </p:nvSpPr>
        <p:spPr>
          <a:xfrm>
            <a:off x="187909" y="647854"/>
            <a:ext cx="44983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altLang="ja-JP" sz="1600" b="1" dirty="0" smtClean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Capture clear images, no matter what </a:t>
            </a:r>
            <a:r>
              <a:rPr kumimoji="0" lang="en-US" altLang="ja-JP" sz="1600" b="1" dirty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environment </a:t>
            </a:r>
            <a:r>
              <a:rPr kumimoji="0" lang="en-US" altLang="ja-JP" sz="1600" b="1" dirty="0" smtClean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;</a:t>
            </a:r>
          </a:p>
          <a:p>
            <a:pPr algn="l"/>
            <a:r>
              <a:rPr kumimoji="0" lang="en-US" altLang="ja-JP" sz="1200" b="1" dirty="0" smtClean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IP66- </a:t>
            </a:r>
            <a:r>
              <a:rPr kumimoji="0" lang="en-US" altLang="ja-JP" sz="1200" b="1" dirty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and NEMA 4X-rated </a:t>
            </a:r>
            <a:r>
              <a:rPr kumimoji="0" lang="en-US" altLang="ja-JP" sz="1200" b="1" dirty="0" smtClean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robustness</a:t>
            </a:r>
            <a:endParaRPr kumimoji="0" lang="en-US" altLang="ja-JP" sz="1600" b="1" dirty="0" smtClean="0">
              <a:solidFill>
                <a:srgbClr val="000000"/>
              </a:solidFill>
              <a:effectLst/>
              <a:cs typeface="Tahoma" pitchFamily="34" charset="0"/>
              <a:sym typeface="Lucida Grande"/>
            </a:endParaRPr>
          </a:p>
        </p:txBody>
      </p:sp>
      <p:pic>
        <p:nvPicPr>
          <p:cNvPr id="19" name="Picture 2" descr="C:\Users\3930041\AppData\Local\Temp\_AZTMP16_\640x480_png\WV-SPV781L_D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59" y="3672322"/>
            <a:ext cx="1251271" cy="59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0"/>
          <a:stretch>
            <a:fillRect/>
          </a:stretch>
        </p:blipFill>
        <p:spPr bwMode="auto">
          <a:xfrm rot="4111511" flipH="1">
            <a:off x="6383481" y="3950197"/>
            <a:ext cx="702516" cy="82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5089629" y="1360860"/>
            <a:ext cx="3925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altLang="ja-JP" sz="1200" dirty="0">
                <a:solidFill>
                  <a:srgbClr val="000000"/>
                </a:solidFill>
                <a:effectLst/>
              </a:rPr>
              <a:t>The hydrophilic coating on the camera dome keeps visibility in rainy weather, sheeting water off instead of forming droplets that scatter light. </a:t>
            </a:r>
            <a:endParaRPr lang="ja-JP" altLang="ja-JP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42544" y="1389882"/>
            <a:ext cx="44437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altLang="ja-JP" sz="1200" dirty="0" smtClean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The 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4K cameras </a:t>
            </a:r>
            <a:r>
              <a:rPr kumimoji="0" lang="en-US" altLang="ja-JP" sz="1200" dirty="0" smtClean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support IP66- 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and NEMA 4X-rated </a:t>
            </a:r>
            <a:r>
              <a:rPr kumimoji="0" lang="en-US" altLang="ja-JP" sz="1200" dirty="0" smtClean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weather resistant. </a:t>
            </a:r>
            <a:r>
              <a:rPr lang="en-US" altLang="ja-JP" sz="1200" dirty="0">
                <a:solidFill>
                  <a:srgbClr val="000000"/>
                </a:solidFill>
                <a:effectLst/>
              </a:rPr>
              <a:t>The built-in electrical </a:t>
            </a:r>
            <a:endParaRPr lang="en-US" altLang="ja-JP" sz="1200" dirty="0" smtClean="0">
              <a:solidFill>
                <a:srgbClr val="000000"/>
              </a:solidFill>
              <a:effectLst/>
            </a:endParaRPr>
          </a:p>
          <a:p>
            <a:pPr algn="l"/>
            <a:r>
              <a:rPr lang="en-US" altLang="ja-JP" sz="1200" dirty="0" smtClean="0">
                <a:solidFill>
                  <a:srgbClr val="000000"/>
                </a:solidFill>
                <a:effectLst/>
              </a:rPr>
              <a:t>dehumidification </a:t>
            </a:r>
            <a:r>
              <a:rPr lang="en-US" altLang="ja-JP" sz="1200" dirty="0">
                <a:solidFill>
                  <a:srgbClr val="000000"/>
                </a:solidFill>
                <a:effectLst/>
              </a:rPr>
              <a:t>keeps the camera </a:t>
            </a:r>
            <a:endParaRPr lang="en-US" altLang="ja-JP" sz="1200" dirty="0" smtClean="0">
              <a:solidFill>
                <a:srgbClr val="000000"/>
              </a:solidFill>
              <a:effectLst/>
            </a:endParaRPr>
          </a:p>
          <a:p>
            <a:pPr algn="l"/>
            <a:r>
              <a:rPr lang="en-US" altLang="ja-JP" sz="1200" dirty="0" smtClean="0">
                <a:solidFill>
                  <a:srgbClr val="000000"/>
                </a:solidFill>
                <a:effectLst/>
              </a:rPr>
              <a:t>dry </a:t>
            </a:r>
            <a:r>
              <a:rPr lang="en-US" altLang="ja-JP" sz="1200" dirty="0">
                <a:solidFill>
                  <a:srgbClr val="000000"/>
                </a:solidFill>
                <a:effectLst/>
              </a:rPr>
              <a:t>inside, using electrolysis to </a:t>
            </a:r>
            <a:endParaRPr lang="en-US" altLang="ja-JP" sz="1200" dirty="0" smtClean="0">
              <a:solidFill>
                <a:srgbClr val="000000"/>
              </a:solidFill>
              <a:effectLst/>
            </a:endParaRPr>
          </a:p>
          <a:p>
            <a:pPr algn="l"/>
            <a:r>
              <a:rPr lang="en-US" altLang="ja-JP" sz="1200" dirty="0" smtClean="0">
                <a:solidFill>
                  <a:srgbClr val="000000"/>
                </a:solidFill>
                <a:effectLst/>
              </a:rPr>
              <a:t>remove </a:t>
            </a:r>
            <a:r>
              <a:rPr lang="en-US" altLang="ja-JP" sz="1200" dirty="0">
                <a:solidFill>
                  <a:srgbClr val="000000"/>
                </a:solidFill>
                <a:effectLst/>
              </a:rPr>
              <a:t>any moisture from the camera</a:t>
            </a:r>
            <a:r>
              <a:rPr lang="en-US" altLang="ja-JP" sz="120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r>
              <a:rPr lang="en-US" altLang="ja-JP" sz="1200" dirty="0" smtClean="0">
                <a:solidFill>
                  <a:srgbClr val="000000"/>
                </a:solidFill>
                <a:effectLst/>
              </a:rPr>
              <a:t>This </a:t>
            </a:r>
            <a:r>
              <a:rPr lang="en-US" altLang="ja-JP" sz="1200" dirty="0">
                <a:solidFill>
                  <a:srgbClr val="000000"/>
                </a:solidFill>
                <a:effectLst/>
              </a:rPr>
              <a:t>anti-humidity technology is safe </a:t>
            </a:r>
            <a:endParaRPr lang="en-US" altLang="ja-JP" sz="1200" dirty="0" smtClean="0">
              <a:solidFill>
                <a:srgbClr val="000000"/>
              </a:solidFill>
              <a:effectLst/>
            </a:endParaRPr>
          </a:p>
          <a:p>
            <a:pPr algn="l"/>
            <a:r>
              <a:rPr lang="en-US" altLang="ja-JP" sz="1200" dirty="0" smtClean="0">
                <a:solidFill>
                  <a:srgbClr val="000000"/>
                </a:solidFill>
                <a:effectLst/>
              </a:rPr>
              <a:t>and </a:t>
            </a:r>
            <a:r>
              <a:rPr lang="en-US" altLang="ja-JP" sz="1200" dirty="0">
                <a:solidFill>
                  <a:srgbClr val="000000"/>
                </a:solidFill>
                <a:effectLst/>
              </a:rPr>
              <a:t>green due to low power </a:t>
            </a:r>
            <a:endParaRPr lang="en-US" altLang="ja-JP" sz="1200" dirty="0" smtClean="0">
              <a:solidFill>
                <a:srgbClr val="000000"/>
              </a:solidFill>
              <a:effectLst/>
            </a:endParaRPr>
          </a:p>
          <a:p>
            <a:pPr algn="l"/>
            <a:r>
              <a:rPr lang="en-US" altLang="ja-JP" sz="1200" dirty="0" smtClean="0">
                <a:solidFill>
                  <a:srgbClr val="000000"/>
                </a:solidFill>
                <a:effectLst/>
              </a:rPr>
              <a:t>consumption </a:t>
            </a:r>
            <a:r>
              <a:rPr lang="en-US" altLang="ja-JP" sz="1200" dirty="0">
                <a:solidFill>
                  <a:srgbClr val="000000"/>
                </a:solidFill>
                <a:effectLst/>
              </a:rPr>
              <a:t>and no heaters or </a:t>
            </a:r>
            <a:endParaRPr lang="en-US" altLang="ja-JP" sz="1200" dirty="0" smtClean="0">
              <a:solidFill>
                <a:srgbClr val="000000"/>
              </a:solidFill>
              <a:effectLst/>
            </a:endParaRPr>
          </a:p>
          <a:p>
            <a:pPr algn="l"/>
            <a:r>
              <a:rPr lang="en-US" altLang="ja-JP" sz="1200" dirty="0" smtClean="0">
                <a:solidFill>
                  <a:srgbClr val="000000"/>
                </a:solidFill>
                <a:effectLst/>
              </a:rPr>
              <a:t>mechanical </a:t>
            </a:r>
            <a:r>
              <a:rPr lang="en-US" altLang="ja-JP" sz="1200" dirty="0">
                <a:solidFill>
                  <a:srgbClr val="000000"/>
                </a:solidFill>
                <a:effectLst/>
              </a:rPr>
              <a:t>fans being used. </a:t>
            </a:r>
            <a:endParaRPr lang="ja-JP" altLang="en-US" sz="1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187909" y="3369083"/>
            <a:ext cx="4498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altLang="ja-JP" sz="1600" b="1" dirty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Unbreakable</a:t>
            </a:r>
            <a:r>
              <a:rPr kumimoji="0" lang="en-US" altLang="ja-JP" sz="1600" b="1" dirty="0" smtClean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, even if shocked externally ; </a:t>
            </a:r>
          </a:p>
          <a:p>
            <a:pPr algn="l"/>
            <a:r>
              <a:rPr kumimoji="0" lang="en-US" altLang="ja-JP" sz="1200" b="1" dirty="0" smtClean="0">
                <a:solidFill>
                  <a:srgbClr val="000000"/>
                </a:solidFill>
                <a:effectLst/>
                <a:cs typeface="Tahoma" pitchFamily="34" charset="0"/>
                <a:sym typeface="Lucida Grande"/>
              </a:rPr>
              <a:t>Built-in shock absorber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clear videos in any environment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48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70" y="3921255"/>
            <a:ext cx="1313090" cy="106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20" y="3172274"/>
            <a:ext cx="1081191" cy="9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正方形/長方形 14339"/>
          <p:cNvSpPr/>
          <p:nvPr/>
        </p:nvSpPr>
        <p:spPr>
          <a:xfrm>
            <a:off x="1124195" y="1194438"/>
            <a:ext cx="1232644" cy="3695062"/>
          </a:xfrm>
          <a:prstGeom prst="rect">
            <a:avLst/>
          </a:prstGeom>
          <a:noFill/>
          <a:ln w="28575">
            <a:solidFill>
              <a:srgbClr val="FF99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531529" y="2015325"/>
            <a:ext cx="41743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IP66-</a:t>
            </a:r>
            <a:r>
              <a:rPr lang="en-US" altLang="ja-JP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NEMA-4X and IK10-rated </a:t>
            </a:r>
            <a:r>
              <a:rPr lang="en-US" altLang="ja-JP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robustness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2489648" y="4136879"/>
            <a:ext cx="427310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Powerful 4K Engine</a:t>
            </a:r>
          </a:p>
          <a:p>
            <a:pPr algn="l"/>
            <a:r>
              <a:rPr lang="ja-JP" altLang="ja-JP" sz="1100" dirty="0">
                <a:effectLst/>
              </a:rPr>
              <a:t>Equipped with a dual-core 1GHz processor, the new 4K Ultra Engine performs vast calculations per second including Wide Dynamic Range (WDR). 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2489648" y="3223272"/>
            <a:ext cx="4273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12-megapixel, 1/1.7-inch MOS sensor</a:t>
            </a:r>
          </a:p>
          <a:p>
            <a:pPr algn="l"/>
            <a:r>
              <a:rPr lang="en-US" altLang="ja-JP" sz="1100" dirty="0" smtClean="0">
                <a:solidFill>
                  <a:schemeClr val="accent6">
                    <a:lumMod val="50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High-sensitivity sensor with newly designed optical system captures clear details with up to 12 </a:t>
            </a:r>
            <a:r>
              <a:rPr lang="en-US" altLang="ja-JP" sz="1100" dirty="0">
                <a:solidFill>
                  <a:schemeClr val="accent6">
                    <a:lumMod val="50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megapixel </a:t>
            </a:r>
            <a:r>
              <a:rPr lang="en-US" altLang="ja-JP" sz="1100" dirty="0" smtClean="0">
                <a:solidFill>
                  <a:schemeClr val="accent6">
                    <a:lumMod val="50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resolution.</a:t>
            </a:r>
            <a:endParaRPr lang="ja-JP" altLang="en-US" sz="1100" dirty="0">
              <a:solidFill>
                <a:schemeClr val="accent6">
                  <a:lumMod val="50000"/>
                </a:schemeClr>
              </a:solidFill>
              <a:effectLst/>
              <a:cs typeface="Tahoma" panose="020B0604030504040204" pitchFamily="34" charset="0"/>
            </a:endParaRPr>
          </a:p>
        </p:txBody>
      </p:sp>
      <p:pic>
        <p:nvPicPr>
          <p:cNvPr id="26" name="Picture 2" descr="C:\Users\3930041\AppData\Local\Temp\_AZTMP13_\WV-SFV781L_640x480_png\WV-SFV781L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" y="564357"/>
            <a:ext cx="1063420" cy="9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537460" y="1225607"/>
            <a:ext cx="43611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Panasonic </a:t>
            </a:r>
            <a:r>
              <a:rPr lang="en-US" altLang="ja-JP" sz="1600" b="1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4K cover</a:t>
            </a:r>
            <a:endParaRPr lang="en-US" altLang="ja-JP" sz="16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ja-JP" sz="11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4K </a:t>
            </a:r>
            <a:r>
              <a:rPr lang="en-US" altLang="ja-JP" sz="1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altLang="ja-JP" sz="11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ome cover using the proprietary technology of Panasonic delivers clear view as if not using the dome cover.</a:t>
            </a:r>
            <a:endParaRPr lang="ja-JP" altLang="en-US" sz="1100" dirty="0"/>
          </a:p>
        </p:txBody>
      </p:sp>
      <p:sp>
        <p:nvSpPr>
          <p:cNvPr id="31" name="正方形/長方形 30"/>
          <p:cNvSpPr/>
          <p:nvPr/>
        </p:nvSpPr>
        <p:spPr>
          <a:xfrm>
            <a:off x="2531529" y="2434270"/>
            <a:ext cx="43611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Panasonic 4K optical 6x zoom lens</a:t>
            </a:r>
          </a:p>
          <a:p>
            <a:pPr algn="l"/>
            <a:r>
              <a:rPr lang="en-US" altLang="ja-JP" sz="1100" dirty="0">
                <a:solidFill>
                  <a:schemeClr val="accent6">
                    <a:lumMod val="50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F1.6, large diameter, 4K resolution </a:t>
            </a:r>
            <a:r>
              <a:rPr lang="en-US" altLang="ja-JP" sz="1100" dirty="0" smtClean="0">
                <a:solidFill>
                  <a:schemeClr val="accent6">
                    <a:lumMod val="50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lens delivers </a:t>
            </a:r>
            <a:r>
              <a:rPr lang="en-US" altLang="ja-JP" sz="1100" dirty="0">
                <a:solidFill>
                  <a:schemeClr val="accent6">
                    <a:lumMod val="50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clear view, </a:t>
            </a:r>
            <a:endParaRPr lang="en-US" altLang="ja-JP" sz="1100" dirty="0" smtClean="0">
              <a:solidFill>
                <a:schemeClr val="accent6">
                  <a:lumMod val="50000"/>
                </a:schemeClr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ja-JP" sz="1100" dirty="0" smtClean="0">
                <a:solidFill>
                  <a:schemeClr val="accent6">
                    <a:lumMod val="50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6x </a:t>
            </a:r>
            <a:r>
              <a:rPr lang="en-US" altLang="ja-JP" sz="1100" dirty="0">
                <a:solidFill>
                  <a:schemeClr val="accent6">
                    <a:lumMod val="50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optical zoom for installation </a:t>
            </a:r>
            <a:r>
              <a:rPr lang="en-US" altLang="ja-JP" sz="1100" dirty="0" smtClean="0">
                <a:solidFill>
                  <a:schemeClr val="accent6">
                    <a:lumMod val="50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flexibility. </a:t>
            </a:r>
            <a:endParaRPr lang="ja-JP" altLang="en-US" sz="11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0" b="9533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12" y="1966880"/>
            <a:ext cx="1281773" cy="135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43" b="92308" l="10835" r="86384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50" y="1264869"/>
            <a:ext cx="1164129" cy="90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C:\Users\3930041\AppData\Local\Temp\_AZTMP16_\640x480_png\WV-SPV781L_D_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7625" y="552624"/>
            <a:ext cx="1494546" cy="71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正方形/長方形 47"/>
          <p:cNvSpPr/>
          <p:nvPr/>
        </p:nvSpPr>
        <p:spPr>
          <a:xfrm>
            <a:off x="6705845" y="1177054"/>
            <a:ext cx="1709053" cy="3695062"/>
          </a:xfrm>
          <a:prstGeom prst="rect">
            <a:avLst/>
          </a:prstGeom>
          <a:noFill/>
          <a:ln w="28575">
            <a:solidFill>
              <a:srgbClr val="FF99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8" name="Picture 9" descr="C:\Users\3560953\AppData\Local\Microsoft\Windows\Temporary Internet Files\Content.IE5\9SALZULV\MC900439805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66" y="679656"/>
            <a:ext cx="930620" cy="52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9" descr="C:\Users\3560953\AppData\Local\Microsoft\Windows\Temporary Internet Files\Content.IE5\9SALZULV\MC900439805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9032" y="679656"/>
            <a:ext cx="930620" cy="52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r>
              <a:rPr lang="ja-JP" altLang="en-US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which support 4K camera</a:t>
            </a:r>
            <a:endParaRPr kumimoji="1" lang="ja-JP" altLang="en-US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88" y="3887791"/>
            <a:ext cx="1313090" cy="106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38" y="3138810"/>
            <a:ext cx="1081191" cy="9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754" b="72779" l="4333" r="85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082562"/>
            <a:ext cx="2044598" cy="123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00" b="89375" l="3681" r="98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47" y="1299469"/>
            <a:ext cx="886052" cy="8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コネクタ 8"/>
          <p:cNvCxnSpPr/>
          <p:nvPr/>
        </p:nvCxnSpPr>
        <p:spPr>
          <a:xfrm>
            <a:off x="2314921" y="1408787"/>
            <a:ext cx="312810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2113415" y="1404938"/>
            <a:ext cx="219164" cy="145781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2291111" y="2169213"/>
            <a:ext cx="312810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2089605" y="2165364"/>
            <a:ext cx="219164" cy="145781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6088287" y="1421316"/>
            <a:ext cx="900682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6972719" y="1414174"/>
            <a:ext cx="256755" cy="178883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6566918" y="2202366"/>
            <a:ext cx="236313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 flipV="1">
            <a:off x="6786698" y="2195224"/>
            <a:ext cx="105968" cy="73828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6352890" y="2960450"/>
            <a:ext cx="900682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7237323" y="2864643"/>
            <a:ext cx="720815" cy="95809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6380829" y="3388228"/>
            <a:ext cx="641477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H="1" flipV="1">
            <a:off x="7004754" y="3383466"/>
            <a:ext cx="177096" cy="123383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6300311" y="4337038"/>
            <a:ext cx="641477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 flipV="1">
            <a:off x="6924236" y="4332276"/>
            <a:ext cx="177096" cy="123383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2279890" y="2594501"/>
            <a:ext cx="312810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1871189" y="2269052"/>
            <a:ext cx="426359" cy="321601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2242005" y="3383466"/>
            <a:ext cx="312810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V="1">
            <a:off x="2040499" y="3379617"/>
            <a:ext cx="219164" cy="145781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2224650" y="4294234"/>
            <a:ext cx="312810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V="1">
            <a:off x="2023144" y="4290385"/>
            <a:ext cx="219164" cy="145781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41331"/>
              </p:ext>
            </p:extLst>
          </p:nvPr>
        </p:nvGraphicFramePr>
        <p:xfrm>
          <a:off x="77822" y="600857"/>
          <a:ext cx="9000772" cy="44752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4428"/>
                <a:gridCol w="784022"/>
                <a:gridCol w="3326987"/>
                <a:gridCol w="3475335"/>
              </a:tblGrid>
              <a:tr h="28436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WV-SFV781L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WV-SPV781L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  <a:tr h="102140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91458" marR="91458" marT="45705" marB="45705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Outdoor Vandal resistant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1/1.7 type MOS Sensor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video resolution (pixel)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megapixel, 4,000 x 3,000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fps (12 mega pixel mode), 30 fps (8 mega pixel mode)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(IR Cut filter Removal)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0.3 lux 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0.04 lux / 0.1 lux with IR-LED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4590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Angular Field of View   </a:t>
                      </a:r>
                      <a:r>
                        <a:rPr kumimoji="1" lang="en-US" altLang="ja-JP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*16:9 mode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Horizontal</a:t>
                      </a: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17° (Tele) - 96° (Wide)</a:t>
                      </a:r>
                    </a:p>
                  </a:txBody>
                  <a:tcPr marL="91458" marR="91458" marT="45705" marB="45705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17° (Tele) - 97° (Wide)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Vertical</a:t>
                      </a: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9.3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 (Tele) – 54° (Wide)</a:t>
                      </a:r>
                      <a:endParaRPr kumimoji="1" lang="en-US" altLang="ja-JP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9.4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 (Tele) – 55° (Wide)</a:t>
                      </a:r>
                      <a:endParaRPr kumimoji="1" lang="en-US" altLang="ja-JP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Two-way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slot (SDXC/SDHC/SD)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-45</a:t>
                      </a:r>
                      <a:r>
                        <a:rPr kumimoji="1" lang="en-US" altLang="ja-JP" sz="1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~ +50</a:t>
                      </a:r>
                      <a:r>
                        <a:rPr kumimoji="1" lang="en-US" altLang="ja-JP" sz="1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(-49</a:t>
                      </a:r>
                      <a:r>
                        <a:rPr kumimoji="1" lang="en-US" altLang="ja-JP" sz="1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 ~ 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122</a:t>
                      </a:r>
                      <a:r>
                        <a:rPr kumimoji="1" lang="en-US" altLang="ja-JP" sz="1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 (excluding base bracket)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ø228 mm × 189 mm (H)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131mm(W), 130mm(H), 380mm(D)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</a:tbl>
          </a:graphicData>
        </a:graphic>
      </p:graphicFrame>
      <p:pic>
        <p:nvPicPr>
          <p:cNvPr id="7" name="Picture 2" descr="C:\Users\3930041\AppData\Local\Temp\_AZTMP13_\WV-SFV781L_640x480_png\WV-SFV781L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05" y="944678"/>
            <a:ext cx="837986" cy="77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3930041\AppData\Local\Temp\_AZTMP16_\640x480_png\WV-SPV781L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44" y="1054101"/>
            <a:ext cx="1574904" cy="75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08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ff3bc49f048c1ff29fe4310f4d0872742769a4"/>
</p:tagLst>
</file>

<file path=ppt/theme/theme1.xml><?xml version="1.0" encoding="utf-8"?>
<a:theme xmlns:a="http://schemas.openxmlformats.org/drawingml/2006/main" name="デザインの設定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blic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nal onl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>
            <a:alpha val="36078"/>
          </a:srgbClr>
        </a:solidFill>
        <a:ln>
          <a:solidFill>
            <a:srgbClr val="0000FF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ntative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ublic テンプレート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reliminary テンプレート">
  <a:themeElements>
    <a:clrScheme name="Preliminary テンプレー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liminary テンプレート">
      <a:majorFont>
        <a:latin typeface="Arial Unicode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liminary テンプレー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/>
        </a:defPPr>
      </a:lstStyle>
    </a:txDef>
  </a:objectDefaults>
  <a:extraClrSchemeLst/>
</a:theme>
</file>

<file path=ppt/theme/theme9.xml><?xml version="1.0" encoding="utf-8"?>
<a:theme xmlns:a="http://schemas.openxmlformats.org/drawingml/2006/main" name="3_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1164</Words>
  <Application>Microsoft Office PowerPoint</Application>
  <PresentationFormat>画面に合わせる (16:9)</PresentationFormat>
  <Paragraphs>178</Paragraphs>
  <Slides>9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9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デザインの設定</vt:lpstr>
      <vt:lpstr>Public テンプレート</vt:lpstr>
      <vt:lpstr>Internal only テンプレート</vt:lpstr>
      <vt:lpstr>Preliminary テンプレート</vt:lpstr>
      <vt:lpstr>Tentative テンプレート</vt:lpstr>
      <vt:lpstr>1_Public テンプレート</vt:lpstr>
      <vt:lpstr>1_Preliminary テンプレート</vt:lpstr>
      <vt:lpstr>2_Preliminary テンプレート</vt:lpstr>
      <vt:lpstr>3_Preliminary テンプレート</vt:lpstr>
      <vt:lpstr>PowerPoint プレゼンテーション</vt:lpstr>
      <vt:lpstr>4K Fixed Dome/ Fixed Network Camera</vt:lpstr>
      <vt:lpstr>Applications</vt:lpstr>
      <vt:lpstr>Reduce the load on your operation and management</vt:lpstr>
      <vt:lpstr>Clearer monitoring with 4K resolution</vt:lpstr>
      <vt:lpstr>Clearer monitoring with 4K resolution</vt:lpstr>
      <vt:lpstr>Watch clear videos in any environment</vt:lpstr>
      <vt:lpstr>Base technology which support 4K camera</vt:lpstr>
      <vt:lpstr>Specifications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2014-02-09T23:21:35Z</dcterms:created>
  <dcterms:modified xsi:type="dcterms:W3CDTF">2015-06-16T06:10:42Z</dcterms:modified>
</cp:coreProperties>
</file>