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3975" r:id="rId6"/>
    <p:sldMasterId id="2147484125" r:id="rId7"/>
    <p:sldMasterId id="2147484150" r:id="rId8"/>
    <p:sldMasterId id="2147484153" r:id="rId9"/>
  </p:sldMasterIdLst>
  <p:notesMasterIdLst>
    <p:notesMasterId r:id="rId20"/>
  </p:notesMasterIdLst>
  <p:handoutMasterIdLst>
    <p:handoutMasterId r:id="rId21"/>
  </p:handoutMasterIdLst>
  <p:sldIdLst>
    <p:sldId id="900" r:id="rId10"/>
    <p:sldId id="1256" r:id="rId11"/>
    <p:sldId id="1274" r:id="rId12"/>
    <p:sldId id="1281" r:id="rId13"/>
    <p:sldId id="1279" r:id="rId14"/>
    <p:sldId id="1280" r:id="rId15"/>
    <p:sldId id="1259" r:id="rId16"/>
    <p:sldId id="1257" r:id="rId17"/>
    <p:sldId id="1276" r:id="rId18"/>
    <p:sldId id="1268" r:id="rId19"/>
  </p:sldIdLst>
  <p:sldSz cx="9144000" cy="5143500" type="screen16x9"/>
  <p:notesSz cx="6807200" cy="9939338"/>
  <p:custDataLst>
    <p:tags r:id="rId22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FF"/>
    <a:srgbClr val="FF0066"/>
    <a:srgbClr val="FF9900"/>
    <a:srgbClr val="008000"/>
    <a:srgbClr val="FF9933"/>
    <a:srgbClr val="DFDFF5"/>
    <a:srgbClr val="FFE4A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2613" autoAdjust="0"/>
  </p:normalViewPr>
  <p:slideViewPr>
    <p:cSldViewPr snapToGrid="0" snapToObjects="1">
      <p:cViewPr varScale="1">
        <p:scale>
          <a:sx n="145" d="100"/>
          <a:sy n="145" d="100"/>
        </p:scale>
        <p:origin x="-1110" y="-90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0" y="4720685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1" y="4720684"/>
            <a:ext cx="5444239" cy="4472471"/>
          </a:xfrm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E8FB-F6DD-408D-84E9-2151B9C564C6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1428-9BCF-43C9-A814-6A86E2F5B6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26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2015/10/16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2015/10/16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FD4-4881-45B5-9190-D6111515022E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B4B-FCD3-4371-AD1C-B96D6301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94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36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89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4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9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20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9803-251A-4C43-9EF2-79886AE9C03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A1F58-BF62-42BD-B4CA-E32D4D90C2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93600-4B77-4D82-B1D5-050DAA6F59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8AD77-56F7-41F0-9D28-DDA6E14C7A0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F84FE-0F88-4438-AC53-B909505957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2D72-26DD-420C-8AE2-F63D65584D2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ECA-EC9B-4647-80E2-0238EECD41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84F4-C019-44DE-A966-F901274A05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ABC5B-9636-4AC7-959C-9DF11B5B7C2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D92BE-98DC-4ED0-9EF6-85419A1D6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-17860"/>
            <a:ext cx="2286000" cy="461248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-17860"/>
            <a:ext cx="6705600" cy="461248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A7C74-288D-4CAF-B6D6-60FFFC84E6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471-95B4-49DE-BEB4-B56CC2101B68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34E73F-924D-4C76-BABF-5FFF83B69AD8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2015/10/16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31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8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2015/10/16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2015/10/16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2" r:id="rId2"/>
    <p:sldLayoutId id="2147484173" r:id="rId3"/>
    <p:sldLayoutId id="2147484174" r:id="rId4"/>
    <p:sldLayoutId id="21474841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62" r:id="rId3"/>
    <p:sldLayoutId id="2147484165" r:id="rId4"/>
    <p:sldLayoutId id="21474841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2015/10/16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49" r:id="rId3"/>
    <p:sldLayoutId id="2147484159" r:id="rId4"/>
    <p:sldLayoutId id="21474841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2015/10/16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5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2015/10/16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  <p:sp>
        <p:nvSpPr>
          <p:cNvPr id="41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 algn="l"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" tIns="36000" rIns="54000" bIns="36000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9001844-01BF-4372-9D14-BDF0224E04C9}" type="slidenum">
              <a:rPr lang="en-US" altLang="ja-JP">
                <a:solidFill>
                  <a:srgbClr val="FFFFFF"/>
                </a:solidFill>
                <a:effectLst/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F6EEAC-30DB-44E1-9A04-D5CF01586571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FD0E91-4765-4AEC-AA68-6B2B17F1CCD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4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60" r:id="rId3"/>
    <p:sldLayoutId id="2147484161" r:id="rId4"/>
    <p:sldLayoutId id="21474841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530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CD2A6F8-8B48-4A0F-ADEB-C52A23797500}" type="slidenum">
              <a:rPr lang="en-US" altLang="ja-JP" sz="2000" smtClean="0">
                <a:solidFill>
                  <a:schemeClr val="bg1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9528" y="1362841"/>
            <a:ext cx="9009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Outdoor</a:t>
            </a:r>
            <a:r>
              <a:rPr lang="ja-JP" altLang="en-US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 </a:t>
            </a:r>
            <a:r>
              <a:rPr lang="en-US" altLang="ja-JP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Fixed </a:t>
            </a:r>
            <a:r>
              <a:rPr lang="en-US" altLang="ja-JP" b="1" dirty="0">
                <a:solidFill>
                  <a:srgbClr val="000066"/>
                </a:solidFill>
                <a:effectLst/>
                <a:latin typeface="Arial" pitchFamily="34" charset="0"/>
              </a:rPr>
              <a:t>Network Camera</a:t>
            </a:r>
          </a:p>
        </p:txBody>
      </p:sp>
      <p:grpSp>
        <p:nvGrpSpPr>
          <p:cNvPr id="27" name="Group 23"/>
          <p:cNvGrpSpPr>
            <a:grpSpLocks noChangeAspect="1"/>
          </p:cNvGrpSpPr>
          <p:nvPr/>
        </p:nvGrpSpPr>
        <p:grpSpPr bwMode="auto">
          <a:xfrm>
            <a:off x="6884410" y="4361509"/>
            <a:ext cx="1701800" cy="795337"/>
            <a:chOff x="2789" y="0"/>
            <a:chExt cx="1072" cy="501"/>
          </a:xfrm>
        </p:grpSpPr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89" y="0"/>
              <a:ext cx="1072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5" descr="Panasonic_RGB_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80"/>
              <a:ext cx="8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9910" y="4317059"/>
            <a:ext cx="87852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en-US" altLang="ja-JP" sz="1800" dirty="0" smtClean="0">
              <a:solidFill>
                <a:srgbClr val="0041C0"/>
              </a:solidFill>
              <a:effectLst/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</a:rPr>
              <a:t>Panasonic System Networks Co., Ltd.</a:t>
            </a: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383722" y="4020196"/>
            <a:ext cx="64008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  <a:cs typeface="Tahoma" pitchFamily="34" charset="0"/>
              </a:rPr>
              <a:t>Security Systems Business Division</a:t>
            </a:r>
          </a:p>
        </p:txBody>
      </p:sp>
      <p:pic>
        <p:nvPicPr>
          <p:cNvPr id="37" name="Picture 8" descr="i-PRO_smartHD_logo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36575"/>
            <a:ext cx="2376487" cy="60325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40-職能\セキュリティ\セキュリティ・サウンド広報宣伝\(10) Security\02_海外\Network_Products\WV-SPW532L\写真\640x480_png\WV-SPW532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3" y="1947615"/>
            <a:ext cx="2625726" cy="15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753460" y="3427730"/>
            <a:ext cx="3661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3399"/>
                </a:solidFill>
                <a:effectLst/>
                <a:latin typeface="Tahoma" pitchFamily="34" charset="0"/>
                <a:ea typeface="HGPｺﾞｼｯｸE" pitchFamily="50" charset="-128"/>
              </a:rPr>
              <a:t>WV-SPW532L  /  WV-SPW312L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42069"/>
              </p:ext>
            </p:extLst>
          </p:nvPr>
        </p:nvGraphicFramePr>
        <p:xfrm>
          <a:off x="147190" y="529866"/>
          <a:ext cx="8788399" cy="45013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4264"/>
                <a:gridCol w="849420"/>
                <a:gridCol w="3372307"/>
                <a:gridCol w="3372408"/>
              </a:tblGrid>
              <a:tr h="284361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WV-SPW532L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WV-SPW312L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613288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Appearance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28800" marB="28800" anchor="b" horzOverflow="overflow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28800" marB="28800" anchor="b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1/3 type MOS Sensor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resolution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2,048 x 1,536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1,920 x 1,080</a:t>
                      </a:r>
                      <a:r>
                        <a:rPr kumimoji="1" lang="en-US" altLang="ja-JP" sz="9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</a:t>
                      </a: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1,280 x 960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*1:Super resolution technology</a:t>
                      </a:r>
                      <a:endParaRPr kumimoji="1" lang="ja-JP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(IR Cut filter Removal)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Focus Adjustment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ABF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0.07 lx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 lx 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 lx 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0.006 lx 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Wide Dynamic</a:t>
                      </a: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5908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 LED irradiation distance</a:t>
                      </a: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Approx. 30m (98.43ft.)</a:t>
                      </a: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Focal Length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mm – 10 mm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81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(16:9 Mode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7" marR="91457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31° (TELE) – 112°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28° (TELE) – 102°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7" marR="91457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17° (TELE) – 60°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16° (TELE) – 55°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slot (SDXC/SDHC/SD)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-30°C ~ +50°C (-22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 mm (W) x 99 mm (H) x 326 mm (L)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{3-3/4 inches (W) x 3-57/64 inches (H) x 1ft 27/32 inches (L)} 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kumimoji="1" lang="ja-JP" altLang="en-US" dirty="0"/>
          </a:p>
        </p:txBody>
      </p:sp>
      <p:pic>
        <p:nvPicPr>
          <p:cNvPr id="8" name="Picture 2" descr="Y:\40-職能\セキュリティ\セキュリティ・サウンド広報宣伝\(10) Security\02_海外\Network_Products\WV-SPW532L\写真\640x480_png\WV-SPW532L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19" y="853142"/>
            <a:ext cx="917888" cy="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40-職能\セキュリティ\セキュリティ・サウンド広報宣伝\(10) Security\02_海外\Network_Products\WV-SPW312L\写真\640x480_png\WV-SPW312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83" y="853142"/>
            <a:ext cx="917887" cy="54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774701" y="2310520"/>
            <a:ext cx="7658099" cy="2536190"/>
          </a:xfrm>
          <a:prstGeom prst="rect">
            <a:avLst/>
          </a:prstGeom>
          <a:solidFill>
            <a:srgbClr val="DFDFF5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50800"/>
            <a:extrusionClr>
              <a:schemeClr val="accent2"/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216000" tIns="360000" rIns="216000" bIns="324000" numCol="1" anchor="ctr">
            <a:noAutofit/>
          </a:bodyPr>
          <a:lstStyle>
            <a:lvl1pPr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0" i="0" kern="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	        </a:t>
            </a:r>
            <a:endParaRPr kumimoji="0" lang="en-US" altLang="ja-JP" sz="11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Outdoor-ready with integrated IR </a:t>
            </a:r>
            <a:endParaRPr kumimoji="0" lang="en-US" altLang="ja-JP" sz="20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800" b="0" i="0" kern="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Clear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images in a wide range of lighting conditions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Full HD/HD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at up to </a:t>
            </a: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30fps</a:t>
            </a:r>
            <a:endParaRPr kumimoji="0" lang="en-US" altLang="ja-JP" sz="2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IP-Network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friendly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Optional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intelligent VMD (</a:t>
            </a:r>
            <a:r>
              <a:rPr kumimoji="0" lang="en-US" altLang="ja-JP" sz="2000" b="0" i="0" kern="0" dirty="0" err="1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-VMD</a:t>
            </a: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)</a:t>
            </a:r>
            <a:endParaRPr kumimoji="0" lang="en-US" altLang="ja-JP" sz="2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00735" y="2286429"/>
            <a:ext cx="559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400" b="1" kern="0" dirty="0" smtClean="0">
                <a:solidFill>
                  <a:srgbClr val="000000"/>
                </a:solidFill>
                <a:effectLst/>
                <a:cs typeface="Tahoma" pitchFamily="34" charset="0"/>
              </a:rPr>
              <a:t> </a:t>
            </a:r>
            <a:r>
              <a:rPr kumimoji="0" lang="en-US" altLang="ja-JP" sz="2000" b="1" kern="0" dirty="0" smtClean="0">
                <a:solidFill>
                  <a:srgbClr val="000000"/>
                </a:solidFill>
                <a:effectLst/>
                <a:cs typeface="Tahoma" pitchFamily="34" charset="0"/>
              </a:rPr>
              <a:t>Wide Dynamic </a:t>
            </a:r>
            <a:r>
              <a:rPr kumimoji="0" lang="en-US" altLang="ja-JP" sz="2000" b="1" kern="0" dirty="0">
                <a:solidFill>
                  <a:srgbClr val="000000"/>
                </a:solidFill>
                <a:effectLst/>
                <a:cs typeface="Tahoma" pitchFamily="34" charset="0"/>
              </a:rPr>
              <a:t>Fixed Network camera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800" b="1" dirty="0" smtClean="0">
                <a:latin typeface="Tahoma" pitchFamily="34" charset="0"/>
                <a:cs typeface="Tahoma" pitchFamily="34" charset="0"/>
              </a:rPr>
              <a:t>Outdoor </a:t>
            </a:r>
            <a:r>
              <a:rPr lang="en-US" altLang="ja-JP" sz="2800" b="1" dirty="0">
                <a:latin typeface="Tahoma" pitchFamily="34" charset="0"/>
                <a:cs typeface="Tahoma" pitchFamily="34" charset="0"/>
              </a:rPr>
              <a:t>Fixed Network Camera</a:t>
            </a:r>
            <a:endParaRPr kumimoji="1" lang="ja-JP" altLang="en-US" dirty="0"/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4974273" y="1937191"/>
            <a:ext cx="27006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WV-SPW312L (720p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30fps)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1347153" y="1937191"/>
            <a:ext cx="28128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WV-SPW532L (1080p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30fps)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Y:\40-職能\セキュリティ\セキュリティ・サウンド広報宣伝\(10) Security\02_海外\Network_Products\WV-SPW532L\写真\640x480_png\WV-SPW532L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16" y="649314"/>
            <a:ext cx="2117923" cy="12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40-職能\セキュリティ\セキュリティ・サウンド広報宣伝\(10) Security\02_海外\Network_Products\WV-SPW312L\写真\640x480_png\WV-SPW312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81" y="649314"/>
            <a:ext cx="2117922" cy="12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dirty="0">
                <a:latin typeface="Tahoma" pitchFamily="34" charset="0"/>
                <a:cs typeface="Tahoma" pitchFamily="34" charset="0"/>
              </a:rPr>
              <a:t>Outdoor-ready with integrated IR</a:t>
            </a:r>
            <a:endParaRPr kumimoji="1" lang="ja-JP" altLang="en-US" sz="4400" dirty="0"/>
          </a:p>
        </p:txBody>
      </p:sp>
      <p:sp>
        <p:nvSpPr>
          <p:cNvPr id="29" name="正方形/長方形 21"/>
          <p:cNvSpPr>
            <a:spLocks noChangeArrowheads="1"/>
          </p:cNvSpPr>
          <p:nvPr/>
        </p:nvSpPr>
        <p:spPr bwMode="auto">
          <a:xfrm>
            <a:off x="171451" y="884453"/>
            <a:ext cx="5976803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Quick and Easy Installation 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The IP66- </a:t>
            </a:r>
            <a:r>
              <a:rPr kumimoji="0" lang="en-US" altLang="ja-JP" sz="16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and NEMA 4X-rated weather-resistant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outdoor cameras are ready for mounting outdoor and save installation time and costs.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The WV-SPW532L/312L can be mounted directly on the wall. Don’t need the base bracket.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endParaRPr kumimoji="0" lang="en-US" altLang="ja-JP" sz="1600" dirty="0" smtClean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600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Built-in IR illumination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Infrared (IR) illumination is an option for low light or complete darkness conditions. The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outdoor cameras are equipped with built-in long range IR LEDs which illuminate </a:t>
            </a:r>
            <a:r>
              <a:rPr kumimoji="0" lang="en-US" altLang="ja-JP" sz="16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around 30m (100feet).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600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7018597" y="2274995"/>
            <a:ext cx="120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effectLst/>
                <a:latin typeface="Tahoma" pitchFamily="34" charset="0"/>
                <a:ea typeface="HGPｺﾞｼｯｸE" pitchFamily="50" charset="-128"/>
              </a:rPr>
              <a:t>Wall mount</a:t>
            </a:r>
            <a:endParaRPr lang="ja-JP" altLang="en-US" sz="16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6906678" y="4392931"/>
            <a:ext cx="143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effectLst/>
                <a:latin typeface="Tahoma" pitchFamily="34" charset="0"/>
                <a:ea typeface="HGPｺﾞｼｯｸE" pitchFamily="50" charset="-128"/>
              </a:rPr>
              <a:t>Ceiling mount</a:t>
            </a:r>
            <a:endParaRPr lang="ja-JP" altLang="en-US" sz="16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2050" name="Picture 2" descr="Y:\40-職能\セキュリティ\セキュリティ・サウンド広報宣伝\(10) Security\02_海外\Network_Products\WV-SPW532L\写真\640x480_png\WV-SPW532L_Ceiling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85" y="2817026"/>
            <a:ext cx="2173662" cy="15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40-職能\セキュリティ\セキュリティ・サウンド広報宣伝\(10) Security\02_海外\Network_Products\WV-SPW532L\写真\640x480_png\WV-SPW532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4" y="837525"/>
            <a:ext cx="2439791" cy="14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images</a:t>
            </a:r>
            <a:endParaRPr kumimoji="1" lang="ja-JP" altLang="en-US" sz="4400" dirty="0"/>
          </a:p>
        </p:txBody>
      </p:sp>
      <p:sp>
        <p:nvSpPr>
          <p:cNvPr id="29" name="正方形/長方形 21"/>
          <p:cNvSpPr>
            <a:spLocks noChangeArrowheads="1"/>
          </p:cNvSpPr>
          <p:nvPr/>
        </p:nvSpPr>
        <p:spPr bwMode="auto">
          <a:xfrm>
            <a:off x="171451" y="556975"/>
            <a:ext cx="6299200" cy="408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6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Clear images in a wide range of Lighting conditions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Even a single image can include complex lighting conditions such as bright, glaring, dark and backlight</a:t>
            </a:r>
            <a:r>
              <a:rPr kumimoji="0" lang="ja-JP" altLang="en-US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situations. Incorporating advanced image processing technologies,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enables clear and easy identification in a wide range of lighting conditions.  </a:t>
            </a: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-Multi-process Noise Reduction (MNR)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-Frequency Divided Filter (FDF) </a:t>
            </a: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-Super Chroma Compensation (SCC)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-Fog and sandstorm compensation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-High Light Compensation (HLC)</a:t>
            </a:r>
            <a:r>
              <a:rPr kumimoji="0" lang="ja-JP" altLang="en-US" sz="1400" baseline="30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　　　　　　　　　　　　　　　</a:t>
            </a:r>
            <a:r>
              <a:rPr kumimoji="0" lang="en-US" altLang="ja-JP" sz="1400" baseline="30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and more…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Full HD </a:t>
            </a:r>
            <a:r>
              <a:rPr kumimoji="0" lang="en-US" altLang="ja-JP" sz="16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/ HD at </a:t>
            </a: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up to </a:t>
            </a:r>
            <a:r>
              <a:rPr kumimoji="0" lang="en-US" altLang="ja-JP" sz="16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30fps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Combining Full HD 1080p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/ HD 720p resolution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and 3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0fps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 frame rate,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fixed camera enables easy and clear identification of rapid moving objects such as people moving chips and cards in casino, and a vehicle plate on the road. </a:t>
            </a:r>
          </a:p>
        </p:txBody>
      </p:sp>
      <p:pic>
        <p:nvPicPr>
          <p:cNvPr id="32" name="Picture 17" descr="D:\Casino 201312\panasonic\SFV631L 1080p\Snap\1080_30fps_SDHIGH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972" y="3782881"/>
            <a:ext cx="1912590" cy="107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 descr="HLC ON-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1820" y="2172652"/>
            <a:ext cx="1876742" cy="123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07" y="3039951"/>
            <a:ext cx="1408111" cy="7429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72" y="712479"/>
            <a:ext cx="1930539" cy="107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cxnSp>
        <p:nvCxnSpPr>
          <p:cNvPr id="20" name="直線コネクタ 73"/>
          <p:cNvCxnSpPr>
            <a:cxnSpLocks noChangeShapeType="1"/>
          </p:cNvCxnSpPr>
          <p:nvPr/>
        </p:nvCxnSpPr>
        <p:spPr bwMode="auto">
          <a:xfrm>
            <a:off x="241300" y="2834511"/>
            <a:ext cx="848995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63" descr="OFF中"/>
          <p:cNvPicPr preferRelativeResize="0"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9" y="3851449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4" descr="ON中"/>
          <p:cNvPicPr preferRelativeResize="0"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29" y="3864149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16384"/>
          <p:cNvSpPr>
            <a:spLocks noChangeArrowheads="1"/>
          </p:cNvSpPr>
          <p:nvPr/>
        </p:nvSpPr>
        <p:spPr bwMode="auto">
          <a:xfrm>
            <a:off x="304434" y="2876322"/>
            <a:ext cx="275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6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 </a:t>
            </a:r>
            <a:r>
              <a:rPr lang="en-US" altLang="ja-JP" sz="12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improves visibility in difficult weather conditions such as fog, sandstorms and more.  </a:t>
            </a:r>
          </a:p>
        </p:txBody>
      </p:sp>
      <p:sp>
        <p:nvSpPr>
          <p:cNvPr id="24" name="テキスト ボックス 56"/>
          <p:cNvSpPr txBox="1">
            <a:spLocks noChangeArrowheads="1"/>
          </p:cNvSpPr>
          <p:nvPr/>
        </p:nvSpPr>
        <p:spPr bwMode="auto">
          <a:xfrm>
            <a:off x="178037" y="4725454"/>
            <a:ext cx="1576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5" name="テキスト ボックス 57"/>
          <p:cNvSpPr txBox="1">
            <a:spLocks noChangeArrowheads="1"/>
          </p:cNvSpPr>
          <p:nvPr/>
        </p:nvSpPr>
        <p:spPr bwMode="auto">
          <a:xfrm>
            <a:off x="1517917" y="4737592"/>
            <a:ext cx="1704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8" name="正方形/長方形 10"/>
          <p:cNvSpPr>
            <a:spLocks noChangeArrowheads="1"/>
          </p:cNvSpPr>
          <p:nvPr/>
        </p:nvSpPr>
        <p:spPr bwMode="auto">
          <a:xfrm>
            <a:off x="6103234" y="502274"/>
            <a:ext cx="29124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Super Chroma Compensation  </a:t>
            </a:r>
            <a:endParaRPr kumimoji="0" lang="en-US" altLang="ja-JP" sz="9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(SCC)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recovers the colors of images, when built-in IR cut filter is removed to enhance light-sensitivity in low light conditions.  </a:t>
            </a:r>
          </a:p>
        </p:txBody>
      </p:sp>
      <p:sp>
        <p:nvSpPr>
          <p:cNvPr id="29" name="テキスト ボックス 43"/>
          <p:cNvSpPr txBox="1">
            <a:spLocks noChangeArrowheads="1"/>
          </p:cNvSpPr>
          <p:nvPr/>
        </p:nvSpPr>
        <p:spPr bwMode="auto">
          <a:xfrm>
            <a:off x="7907008" y="2560209"/>
            <a:ext cx="7104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SCC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1" name="Picture 13" descr="12lx-auto3 IRあり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59" y="1666576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12lx-auto3 IRなし　補正なし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59" y="1661814"/>
            <a:ext cx="12541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6"/>
          <p:cNvSpPr txBox="1">
            <a:spLocks noChangeArrowheads="1"/>
          </p:cNvSpPr>
          <p:nvPr/>
        </p:nvSpPr>
        <p:spPr bwMode="auto">
          <a:xfrm>
            <a:off x="6393229" y="2574496"/>
            <a:ext cx="894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SCC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4" name="テキスト ボックス 53"/>
          <p:cNvSpPr txBox="1">
            <a:spLocks noChangeArrowheads="1"/>
          </p:cNvSpPr>
          <p:nvPr/>
        </p:nvSpPr>
        <p:spPr bwMode="auto">
          <a:xfrm>
            <a:off x="1644062" y="2479662"/>
            <a:ext cx="146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5-series 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at 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5" name="テキスト ボックス 54"/>
          <p:cNvSpPr txBox="1">
            <a:spLocks noChangeArrowheads="1"/>
          </p:cNvSpPr>
          <p:nvPr/>
        </p:nvSpPr>
        <p:spPr bwMode="auto">
          <a:xfrm>
            <a:off x="311276" y="2479662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A previous model at 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6" name="Picture 3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26" y="1748345"/>
            <a:ext cx="137017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6" y="1751488"/>
            <a:ext cx="1363887" cy="7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線コネクタ 37"/>
          <p:cNvCxnSpPr/>
          <p:nvPr/>
        </p:nvCxnSpPr>
        <p:spPr>
          <a:xfrm flipV="1">
            <a:off x="3170582" y="557341"/>
            <a:ext cx="0" cy="4231095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正方形/長方形 13"/>
          <p:cNvSpPr>
            <a:spLocks noChangeArrowheads="1"/>
          </p:cNvSpPr>
          <p:nvPr/>
        </p:nvSpPr>
        <p:spPr bwMode="auto">
          <a:xfrm>
            <a:off x="3193146" y="534030"/>
            <a:ext cx="29068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Frequency Divided Filter (FDF)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divides the 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images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into multiple frequency ranges, removes the fine noise generated under low illumination for achieving a low bit rate without eliminating edge components.</a:t>
            </a:r>
            <a:endParaRPr lang="en-US" altLang="ja-JP" sz="500" dirty="0" smtClean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0" name="正方形/長方形 13"/>
          <p:cNvSpPr>
            <a:spLocks noChangeArrowheads="1"/>
          </p:cNvSpPr>
          <p:nvPr/>
        </p:nvSpPr>
        <p:spPr bwMode="auto">
          <a:xfrm>
            <a:off x="292320" y="509876"/>
            <a:ext cx="290082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 smtClean="0">
                <a:effectLst/>
                <a:latin typeface="Tahoma" pitchFamily="34" charset="0"/>
                <a:ea typeface="HGPｺﾞｼｯｸE" pitchFamily="50" charset="-128"/>
              </a:rPr>
              <a:t>High sensitivity image sensor with 3D-MNR 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enables easy identification, capturing color images with low noise in low light conditions.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500" dirty="0" smtClean="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3D-MNR: 3D Multi</a:t>
            </a:r>
            <a:r>
              <a:rPr lang="ja-JP" altLang="en-US" sz="10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process Noise Reduction.</a:t>
            </a:r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6099948" y="557341"/>
            <a:ext cx="0" cy="432253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05" y="1757765"/>
            <a:ext cx="1354845" cy="76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82" y="1751664"/>
            <a:ext cx="1373153" cy="7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54"/>
          <p:cNvSpPr txBox="1">
            <a:spLocks noChangeArrowheads="1"/>
          </p:cNvSpPr>
          <p:nvPr/>
        </p:nvSpPr>
        <p:spPr bwMode="auto">
          <a:xfrm>
            <a:off x="3251347" y="2472387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Without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5" name="テキスト ボックス 54"/>
          <p:cNvSpPr txBox="1">
            <a:spLocks noChangeArrowheads="1"/>
          </p:cNvSpPr>
          <p:nvPr/>
        </p:nvSpPr>
        <p:spPr bwMode="auto">
          <a:xfrm>
            <a:off x="4637425" y="2472387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6" name="正方形/長方形 11"/>
          <p:cNvSpPr>
            <a:spLocks noChangeArrowheads="1"/>
          </p:cNvSpPr>
          <p:nvPr/>
        </p:nvSpPr>
        <p:spPr bwMode="auto">
          <a:xfrm>
            <a:off x="3186941" y="2876321"/>
            <a:ext cx="2913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High Light Compensation (HLC)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produces clear images, reducing the effect from strong lights such as headlight glare.   </a:t>
            </a:r>
          </a:p>
        </p:txBody>
      </p:sp>
      <p:sp>
        <p:nvSpPr>
          <p:cNvPr id="50" name="テキスト ボックス 42"/>
          <p:cNvSpPr txBox="1">
            <a:spLocks noChangeArrowheads="1"/>
          </p:cNvSpPr>
          <p:nvPr/>
        </p:nvSpPr>
        <p:spPr bwMode="auto">
          <a:xfrm>
            <a:off x="3183025" y="4794365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51" name="テキスト ボックス 43"/>
          <p:cNvSpPr txBox="1">
            <a:spLocks noChangeArrowheads="1"/>
          </p:cNvSpPr>
          <p:nvPr/>
        </p:nvSpPr>
        <p:spPr bwMode="auto">
          <a:xfrm>
            <a:off x="4682311" y="4794365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grpSp>
        <p:nvGrpSpPr>
          <p:cNvPr id="52" name="グループ化 2"/>
          <p:cNvGrpSpPr>
            <a:grpSpLocks/>
          </p:cNvGrpSpPr>
          <p:nvPr/>
        </p:nvGrpSpPr>
        <p:grpSpPr bwMode="auto">
          <a:xfrm>
            <a:off x="3239540" y="3655381"/>
            <a:ext cx="2860408" cy="1251246"/>
            <a:chOff x="6103938" y="5323877"/>
            <a:chExt cx="2860408" cy="1251564"/>
          </a:xfrm>
        </p:grpSpPr>
        <p:pic>
          <p:nvPicPr>
            <p:cNvPr id="53" name="Picture 22" descr="HLC OFF-3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5323877"/>
              <a:ext cx="138906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1" descr="HLC ON-5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709" y="5333873"/>
              <a:ext cx="14176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2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175" y="6042995"/>
              <a:ext cx="1009171" cy="53244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0" name="Picture 22" descr="HLC OFF-3"/>
            <p:cNvPicPr preferRelativeResize="0"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71269" y="6051156"/>
              <a:ext cx="950841" cy="50335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正方形/長方形 13"/>
          <p:cNvSpPr>
            <a:spLocks noChangeArrowheads="1"/>
          </p:cNvSpPr>
          <p:nvPr/>
        </p:nvSpPr>
        <p:spPr bwMode="auto">
          <a:xfrm>
            <a:off x="6103234" y="2848486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High-speed Auto Back Focus  (ABF)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keeps fine focus, controlling precise image sensor position automatically. It streamlines installation and maintenance works. </a:t>
            </a:r>
          </a:p>
        </p:txBody>
      </p:sp>
      <p:grpSp>
        <p:nvGrpSpPr>
          <p:cNvPr id="62" name="グループ化 2"/>
          <p:cNvGrpSpPr>
            <a:grpSpLocks/>
          </p:cNvGrpSpPr>
          <p:nvPr/>
        </p:nvGrpSpPr>
        <p:grpSpPr bwMode="auto">
          <a:xfrm>
            <a:off x="6234996" y="3811761"/>
            <a:ext cx="2654300" cy="1241425"/>
            <a:chOff x="336879" y="2165350"/>
            <a:chExt cx="2654300" cy="1241425"/>
          </a:xfrm>
        </p:grpSpPr>
        <p:pic>
          <p:nvPicPr>
            <p:cNvPr id="63" name="Picture 8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79" y="2182813"/>
              <a:ext cx="12525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2"/>
            <p:cNvPicPr preferRelativeResize="0"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41" y="2165350"/>
              <a:ext cx="1252538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テキスト ボックス 53"/>
            <p:cNvSpPr txBox="1">
              <a:spLocks noChangeArrowheads="1"/>
            </p:cNvSpPr>
            <p:nvPr/>
          </p:nvSpPr>
          <p:spPr bwMode="auto">
            <a:xfrm>
              <a:off x="1970416" y="3100388"/>
              <a:ext cx="7731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After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  <p:sp>
          <p:nvSpPr>
            <p:cNvPr id="66" name="テキスト ボックス 54"/>
            <p:cNvSpPr txBox="1">
              <a:spLocks noChangeArrowheads="1"/>
            </p:cNvSpPr>
            <p:nvPr/>
          </p:nvSpPr>
          <p:spPr bwMode="auto">
            <a:xfrm>
              <a:off x="525791" y="3144838"/>
              <a:ext cx="8747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Before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9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sp>
        <p:nvSpPr>
          <p:cNvPr id="20" name="正方形/長方形 28"/>
          <p:cNvSpPr>
            <a:spLocks noChangeArrowheads="1"/>
          </p:cNvSpPr>
          <p:nvPr/>
        </p:nvSpPr>
        <p:spPr bwMode="auto">
          <a:xfrm>
            <a:off x="3140867" y="557368"/>
            <a:ext cx="34441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70" dirty="0" smtClean="0">
                <a:effectLst/>
                <a:latin typeface="Tahoma" pitchFamily="34" charset="0"/>
                <a:ea typeface="HGPｺﾞｼｯｸE" pitchFamily="50" charset="-128"/>
              </a:rPr>
              <a:t>Intelligent Resolution Technology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generates 3M-pixel grade pictures, detecting outlines, detailed texture areas and soft gradation areas and performing optimum processes to each area. </a:t>
            </a:r>
            <a:r>
              <a:rPr lang="en-US" altLang="ja-JP" sz="105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(WV-SPW532L)</a:t>
            </a:r>
            <a:endParaRPr lang="en-US" altLang="ja-JP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正方形/長方形 16383"/>
          <p:cNvSpPr>
            <a:spLocks noChangeArrowheads="1"/>
          </p:cNvSpPr>
          <p:nvPr/>
        </p:nvSpPr>
        <p:spPr bwMode="auto">
          <a:xfrm>
            <a:off x="158291" y="557368"/>
            <a:ext cx="290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Lens Distortion Compensation </a:t>
            </a:r>
            <a:endParaRPr lang="en-US" altLang="ja-JP" sz="120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(LDC)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removes the distortion from images caused by wider lens.   </a:t>
            </a:r>
          </a:p>
        </p:txBody>
      </p:sp>
      <p:sp>
        <p:nvSpPr>
          <p:cNvPr id="25" name="正方形/長方形 16384"/>
          <p:cNvSpPr>
            <a:spLocks noChangeArrowheads="1"/>
          </p:cNvSpPr>
          <p:nvPr/>
        </p:nvSpPr>
        <p:spPr bwMode="auto">
          <a:xfrm>
            <a:off x="153952" y="282904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Face </a:t>
            </a:r>
            <a:r>
              <a:rPr lang="en-US" altLang="ja-JP" sz="1200" b="1" dirty="0" smtClean="0">
                <a:effectLst/>
                <a:latin typeface="Tahoma" pitchFamily="34" charset="0"/>
                <a:ea typeface="HGPｺﾞｼｯｸE" pitchFamily="50" charset="-128"/>
              </a:rPr>
              <a:t>Wide Dynamic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enables clear identification of a person’s face, detecting a facial part in the picture and performing 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Wide Dynamic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automatically.  </a:t>
            </a:r>
          </a:p>
        </p:txBody>
      </p:sp>
      <p:sp>
        <p:nvSpPr>
          <p:cNvPr id="26" name="テキスト ボックス 44"/>
          <p:cNvSpPr txBox="1">
            <a:spLocks noChangeArrowheads="1"/>
          </p:cNvSpPr>
          <p:nvPr/>
        </p:nvSpPr>
        <p:spPr bwMode="auto">
          <a:xfrm>
            <a:off x="1878714" y="2516690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7" name="テキスト ボックス 45"/>
          <p:cNvSpPr txBox="1">
            <a:spLocks noChangeArrowheads="1"/>
          </p:cNvSpPr>
          <p:nvPr/>
        </p:nvSpPr>
        <p:spPr bwMode="auto">
          <a:xfrm>
            <a:off x="457010" y="2534152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28" name="Picture 25" descr="04 グラフNP502_SDOFF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0" y="3725521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77" y="3725521"/>
            <a:ext cx="12525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57"/>
          <p:cNvSpPr txBox="1">
            <a:spLocks noChangeArrowheads="1"/>
          </p:cNvSpPr>
          <p:nvPr/>
        </p:nvSpPr>
        <p:spPr bwMode="auto">
          <a:xfrm>
            <a:off x="1669677" y="4685959"/>
            <a:ext cx="1252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 Face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Wide Dynamic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1" name="テキスト ボックス 58"/>
          <p:cNvSpPr txBox="1">
            <a:spLocks noChangeArrowheads="1"/>
          </p:cNvSpPr>
          <p:nvPr/>
        </p:nvSpPr>
        <p:spPr bwMode="auto">
          <a:xfrm>
            <a:off x="164727" y="4689134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Face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Wide Dynamic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15911" y="2794416"/>
            <a:ext cx="5978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3101974" y="530777"/>
            <a:ext cx="0" cy="4522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6294251" y="538715"/>
            <a:ext cx="0" cy="451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9" y="1597527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54" y="1592765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正方形/長方形 13"/>
          <p:cNvSpPr>
            <a:spLocks noChangeArrowheads="1"/>
          </p:cNvSpPr>
          <p:nvPr/>
        </p:nvSpPr>
        <p:spPr bwMode="auto">
          <a:xfrm>
            <a:off x="3176215" y="2837457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Variable Image Quality on Specified area (VIQS)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saves the network bandwidth and recorder disk space, capturing clear images of region of interest with higher image quality. </a:t>
            </a:r>
          </a:p>
        </p:txBody>
      </p:sp>
      <p:sp>
        <p:nvSpPr>
          <p:cNvPr id="38" name="テキスト ボックス 45"/>
          <p:cNvSpPr txBox="1">
            <a:spLocks noChangeArrowheads="1"/>
          </p:cNvSpPr>
          <p:nvPr/>
        </p:nvSpPr>
        <p:spPr bwMode="auto">
          <a:xfrm>
            <a:off x="3022701" y="2436920"/>
            <a:ext cx="155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intelligent resolution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technology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1" name="テキスト ボックス 45"/>
          <p:cNvSpPr txBox="1">
            <a:spLocks noChangeArrowheads="1"/>
          </p:cNvSpPr>
          <p:nvPr/>
        </p:nvSpPr>
        <p:spPr bwMode="auto">
          <a:xfrm>
            <a:off x="4633575" y="2437347"/>
            <a:ext cx="1554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 intelligent resolution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technology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43" name="Picture 3" descr="Museum_I420_2 0000001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40" y="3913826"/>
            <a:ext cx="1252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3299703" y="4253551"/>
            <a:ext cx="1400175" cy="461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effectLst/>
            </a:endParaRPr>
          </a:p>
        </p:txBody>
      </p:sp>
      <p:sp>
        <p:nvSpPr>
          <p:cNvPr id="45" name="テキスト ボックス 15"/>
          <p:cNvSpPr txBox="1">
            <a:spLocks noChangeArrowheads="1"/>
          </p:cNvSpPr>
          <p:nvPr/>
        </p:nvSpPr>
        <p:spPr bwMode="auto">
          <a:xfrm>
            <a:off x="4863390" y="4253551"/>
            <a:ext cx="135413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>
                <a:effectLst/>
                <a:latin typeface="Tahoma" pitchFamily="34" charset="0"/>
                <a:ea typeface="HGPｺﾞｼｯｸE" pitchFamily="50" charset="-128"/>
              </a:rPr>
              <a:t>Higher image quality to region of interest</a:t>
            </a:r>
            <a:endParaRPr lang="ja-JP" altLang="en-US" sz="105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6" name="直線コネクタ 45"/>
          <p:cNvCxnSpPr>
            <a:stCxn id="44" idx="3"/>
          </p:cNvCxnSpPr>
          <p:nvPr/>
        </p:nvCxnSpPr>
        <p:spPr>
          <a:xfrm flipV="1">
            <a:off x="4699878" y="4444051"/>
            <a:ext cx="163512" cy="41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5"/>
          <p:cNvSpPr txBox="1">
            <a:spLocks noChangeArrowheads="1"/>
          </p:cNvSpPr>
          <p:nvPr/>
        </p:nvSpPr>
        <p:spPr bwMode="auto">
          <a:xfrm>
            <a:off x="4863390" y="3851269"/>
            <a:ext cx="1354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effectLst/>
                <a:latin typeface="Tahoma" pitchFamily="34" charset="0"/>
                <a:ea typeface="HGPｺﾞｼｯｸE" pitchFamily="50" charset="-128"/>
              </a:rPr>
              <a:t>Lower image quality  </a:t>
            </a:r>
            <a:endParaRPr lang="ja-JP" altLang="en-US" sz="105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4661778" y="3997508"/>
            <a:ext cx="201612" cy="576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7" descr="SRZ_OM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0617" r="48798" b="30640"/>
          <a:stretch>
            <a:fillRect/>
          </a:stretch>
        </p:blipFill>
        <p:spPr bwMode="auto">
          <a:xfrm>
            <a:off x="4247456" y="1549644"/>
            <a:ext cx="141763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SRZ_OFF"/>
          <p:cNvPicPr preferRelativeResize="0"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3916" y="1715360"/>
            <a:ext cx="1286382" cy="7324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 descr="SRZ_OM"/>
          <p:cNvPicPr preferRelativeResize="0"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4410" y="1726472"/>
            <a:ext cx="1286382" cy="7324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IP-Network friendly</a:t>
            </a:r>
            <a:endParaRPr kumimoji="1" lang="ja-JP" altLang="en-US" dirty="0"/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147637" y="569912"/>
            <a:ext cx="48942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Appropriate-sized video stream </a:t>
            </a: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Monitors, recorders, smartphones and remote sites such as branches have different requirements for image quality and network bandwidth.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saves the network bandwidth, sending out up to four H.264 (High profile) streams and JPEG streams sized appropriately for each device requirement.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H.264 compression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</a:t>
            </a:r>
            <a:r>
              <a:rPr kumimoji="0" lang="en-US" altLang="ja-JP" sz="1200" dirty="0" err="1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saves the network bandwidth and the recorder disk space, keeping high quality of images.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coding Technology   </a:t>
            </a:r>
            <a:endParaRPr kumimoji="0" lang="en-US" altLang="ja-JP" sz="14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Group of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Pictures (GOP)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control removes unnecessary information from the frame for realizing efficient encoding.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bitrate reducing technology, GOP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control, 3D-MNR and FDF, WV-SPW532L/SPW312L camera saves the network bandwidth and the recorder disk space.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graphicFrame>
        <p:nvGraphicFramePr>
          <p:cNvPr id="44" name="表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62469"/>
              </p:ext>
            </p:extLst>
          </p:nvPr>
        </p:nvGraphicFramePr>
        <p:xfrm>
          <a:off x="5277666" y="2221147"/>
          <a:ext cx="3462474" cy="685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914"/>
                <a:gridCol w="1005840"/>
                <a:gridCol w="11887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Cameras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WV-SP509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WV-SPW532L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HD at 30fps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 ( -25%)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HD at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10fps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 ( -50%)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</a:tbl>
          </a:graphicData>
        </a:graphic>
      </p:graphicFrame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27641"/>
              </p:ext>
            </p:extLst>
          </p:nvPr>
        </p:nvGraphicFramePr>
        <p:xfrm>
          <a:off x="1153920" y="4175021"/>
          <a:ext cx="3608580" cy="64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2120"/>
                <a:gridCol w="1036320"/>
                <a:gridCol w="11201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Without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GOP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GOP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Heavy traffic of people</a:t>
                      </a:r>
                      <a:endParaRPr kumimoji="1" lang="ja-JP" altLang="ja-JP" sz="900" b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ja-JP" altLang="en-US" sz="900" b="0" baseline="0" dirty="0" smtClean="0">
                          <a:latin typeface="Tahoma" panose="020B0604030504040204" pitchFamily="34" charset="0"/>
                          <a:ea typeface="Meiryo UI" panose="020B0604030504040204" pitchFamily="50" charset="-128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traffic of people</a:t>
                      </a:r>
                      <a:endParaRPr kumimoji="1" lang="en-US" altLang="ja-JP" sz="9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Mbps(-50%)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9" name="テキスト ボックス 2"/>
          <p:cNvSpPr txBox="1">
            <a:spLocks noChangeAspect="1" noChangeArrowheads="1"/>
          </p:cNvSpPr>
          <p:nvPr/>
        </p:nvSpPr>
        <p:spPr bwMode="auto">
          <a:xfrm>
            <a:off x="4951855" y="4583165"/>
            <a:ext cx="2119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people are walking, I-frame is inserted at regular intervals as usual.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50" name="テキスト ボックス 10"/>
          <p:cNvSpPr txBox="1">
            <a:spLocks noChangeAspect="1" noChangeArrowheads="1"/>
          </p:cNvSpPr>
          <p:nvPr/>
        </p:nvSpPr>
        <p:spPr bwMode="auto">
          <a:xfrm>
            <a:off x="6814438" y="4583165"/>
            <a:ext cx="2329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there is no person walking, I-frames are thinned down to reduce the amount of data.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5277545" y="3121256"/>
            <a:ext cx="3390666" cy="1483065"/>
            <a:chOff x="1331640" y="2206404"/>
            <a:chExt cx="5460261" cy="2388296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606" t="14034" r="46601" b="11918"/>
            <a:stretch>
              <a:fillRect/>
            </a:stretch>
          </p:blipFill>
          <p:spPr bwMode="auto">
            <a:xfrm>
              <a:off x="1331835" y="3744469"/>
              <a:ext cx="2664000" cy="85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637" t="14034" r="1591" b="11918"/>
            <a:stretch>
              <a:fillRect/>
            </a:stretch>
          </p:blipFill>
          <p:spPr bwMode="auto">
            <a:xfrm>
              <a:off x="4127901" y="3744035"/>
              <a:ext cx="2664000" cy="85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t="4614" r="7601" b="4916"/>
            <a:stretch>
              <a:fillRect/>
            </a:stretch>
          </p:blipFill>
          <p:spPr bwMode="auto">
            <a:xfrm>
              <a:off x="1331640" y="2206404"/>
              <a:ext cx="2662656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2" t="4744" r="3744"/>
            <a:stretch>
              <a:fillRect/>
            </a:stretch>
          </p:blipFill>
          <p:spPr bwMode="auto">
            <a:xfrm>
              <a:off x="4127903" y="2206404"/>
              <a:ext cx="2663613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正方形/長方形 55"/>
          <p:cNvSpPr>
            <a:spLocks noChangeAspect="1"/>
          </p:cNvSpPr>
          <p:nvPr/>
        </p:nvSpPr>
        <p:spPr>
          <a:xfrm>
            <a:off x="7020753" y="434662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7" name="直線矢印コネクタ 56"/>
          <p:cNvCxnSpPr>
            <a:cxnSpLocks noChangeAspect="1"/>
          </p:cNvCxnSpPr>
          <p:nvPr/>
        </p:nvCxnSpPr>
        <p:spPr>
          <a:xfrm flipH="1">
            <a:off x="7060334" y="4318669"/>
            <a:ext cx="39743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>
            <a:spLocks noChangeAspect="1"/>
          </p:cNvSpPr>
          <p:nvPr/>
        </p:nvSpPr>
        <p:spPr>
          <a:xfrm>
            <a:off x="7437852" y="434662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9" name="直線矢印コネクタ 58"/>
          <p:cNvCxnSpPr>
            <a:cxnSpLocks noChangeAspect="1"/>
          </p:cNvCxnSpPr>
          <p:nvPr/>
        </p:nvCxnSpPr>
        <p:spPr>
          <a:xfrm flipH="1">
            <a:off x="7467252" y="4318669"/>
            <a:ext cx="42866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>
            <a:spLocks noChangeAspect="1"/>
          </p:cNvSpPr>
          <p:nvPr/>
        </p:nvSpPr>
        <p:spPr>
          <a:xfrm>
            <a:off x="7863690" y="434662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61" name="直線矢印コネクタ 60"/>
          <p:cNvCxnSpPr>
            <a:cxnSpLocks noChangeAspect="1"/>
          </p:cNvCxnSpPr>
          <p:nvPr/>
        </p:nvCxnSpPr>
        <p:spPr>
          <a:xfrm flipH="1">
            <a:off x="7895914" y="4318669"/>
            <a:ext cx="43497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 rot="16200000">
            <a:off x="4772720" y="4139747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Generated </a:t>
            </a:r>
            <a:endParaRPr lang="en-US" altLang="ja-JP" sz="8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ja-JP" sz="800" dirty="0" smtClean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code </a:t>
            </a: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amount</a:t>
            </a:r>
            <a:endParaRPr lang="en-US" altLang="ja-JP" sz="7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74" y="569912"/>
            <a:ext cx="2342208" cy="153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Optional intelligent VMD (</a:t>
            </a:r>
            <a:r>
              <a:rPr lang="en-US" altLang="ja-JP" sz="24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-VMD)</a:t>
            </a:r>
            <a:endParaRPr kumimoji="1" lang="ja-JP" altLang="en-US" dirty="0"/>
          </a:p>
        </p:txBody>
      </p:sp>
      <p:sp>
        <p:nvSpPr>
          <p:cNvPr id="51" name="正方形/長方形 3"/>
          <p:cNvSpPr>
            <a:spLocks noChangeArrowheads="1"/>
          </p:cNvSpPr>
          <p:nvPr/>
        </p:nvSpPr>
        <p:spPr bwMode="auto">
          <a:xfrm>
            <a:off x="375108" y="494380"/>
            <a:ext cx="84296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accuracy with more intelligence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endParaRPr kumimoji="0" lang="en-US" altLang="ja-JP" sz="1600" baseline="30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with advanced self-learning algorithm and the latest powerful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provides high detection accuracy.  </a:t>
            </a:r>
          </a:p>
        </p:txBody>
      </p:sp>
      <p:sp>
        <p:nvSpPr>
          <p:cNvPr id="97" name="正方形/長方形 3"/>
          <p:cNvSpPr>
            <a:spLocks noChangeArrowheads="1"/>
          </p:cNvSpPr>
          <p:nvPr/>
        </p:nvSpPr>
        <p:spPr bwMode="auto">
          <a:xfrm>
            <a:off x="148513" y="1339250"/>
            <a:ext cx="22116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Intruder detection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trespassing in restricted areas. </a:t>
            </a: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0" y="2180519"/>
            <a:ext cx="1711179" cy="10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フローチャート : 手操作入力 1"/>
          <p:cNvSpPr>
            <a:spLocks noChangeAspect="1"/>
          </p:cNvSpPr>
          <p:nvPr/>
        </p:nvSpPr>
        <p:spPr bwMode="auto">
          <a:xfrm flipH="1" flipV="1">
            <a:off x="1760077" y="2177486"/>
            <a:ext cx="411522" cy="480841"/>
          </a:xfrm>
          <a:custGeom>
            <a:avLst/>
            <a:gdLst>
              <a:gd name="T0" fmla="*/ 65329 w 10839"/>
              <a:gd name="T1" fmla="*/ 1188700 h 11325"/>
              <a:gd name="T2" fmla="*/ 2113535 w 10839"/>
              <a:gd name="T3" fmla="*/ 0 h 11325"/>
              <a:gd name="T4" fmla="*/ 2016224 w 10839"/>
              <a:gd name="T5" fmla="*/ 2472366 h 11325"/>
              <a:gd name="T6" fmla="*/ 0 w 10839"/>
              <a:gd name="T7" fmla="*/ 2469528 h 11325"/>
              <a:gd name="T8" fmla="*/ 65329 w 10839"/>
              <a:gd name="T9" fmla="*/ 1188700 h 1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 w 10839"/>
              <a:gd name="connsiteY0" fmla="*/ 3970 h 11325"/>
              <a:gd name="connsiteX1" fmla="*/ 10838 w 10839"/>
              <a:gd name="connsiteY1" fmla="*/ 0 h 11325"/>
              <a:gd name="connsiteX2" fmla="*/ 10339 w 10839"/>
              <a:gd name="connsiteY2" fmla="*/ 11325 h 11325"/>
              <a:gd name="connsiteX3" fmla="*/ 0 w 10839"/>
              <a:gd name="connsiteY3" fmla="*/ 11312 h 11325"/>
              <a:gd name="connsiteX4" fmla="*/ 589 w 10839"/>
              <a:gd name="connsiteY4" fmla="*/ 3970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11325">
                <a:moveTo>
                  <a:pt x="589" y="3970"/>
                </a:moveTo>
                <a:cubicBezTo>
                  <a:pt x="4090" y="2155"/>
                  <a:pt x="7337" y="1815"/>
                  <a:pt x="10838" y="0"/>
                </a:cubicBezTo>
                <a:cubicBezTo>
                  <a:pt x="10867" y="3600"/>
                  <a:pt x="10310" y="7725"/>
                  <a:pt x="10339" y="11325"/>
                </a:cubicBezTo>
                <a:lnTo>
                  <a:pt x="0" y="11312"/>
                </a:lnTo>
                <a:cubicBezTo>
                  <a:pt x="30" y="9737"/>
                  <a:pt x="559" y="5545"/>
                  <a:pt x="589" y="3970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0" name="フローチャート : 手操作入力 1"/>
          <p:cNvSpPr>
            <a:spLocks noChangeAspect="1"/>
          </p:cNvSpPr>
          <p:nvPr/>
        </p:nvSpPr>
        <p:spPr bwMode="auto">
          <a:xfrm flipH="1" flipV="1">
            <a:off x="435796" y="2184447"/>
            <a:ext cx="1107187" cy="1106979"/>
          </a:xfrm>
          <a:custGeom>
            <a:avLst/>
            <a:gdLst>
              <a:gd name="T0" fmla="*/ 114986 w 10339"/>
              <a:gd name="T1" fmla="*/ 2248914 h 10801"/>
              <a:gd name="T2" fmla="*/ 4366053 w 10339"/>
              <a:gd name="T3" fmla="*/ 0 h 10801"/>
              <a:gd name="T4" fmla="*/ 4403104 w 10339"/>
              <a:gd name="T5" fmla="*/ 4278759 h 10801"/>
              <a:gd name="T6" fmla="*/ 0 w 10339"/>
              <a:gd name="T7" fmla="*/ 4273609 h 10801"/>
              <a:gd name="T8" fmla="*/ 114986 w 10339"/>
              <a:gd name="T9" fmla="*/ 2248914 h 10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0 w 10339"/>
              <a:gd name="connsiteY0" fmla="*/ 4769 h 10801"/>
              <a:gd name="connsiteX1" fmla="*/ 10252 w 10339"/>
              <a:gd name="connsiteY1" fmla="*/ 0 h 10801"/>
              <a:gd name="connsiteX2" fmla="*/ 10339 w 10339"/>
              <a:gd name="connsiteY2" fmla="*/ 10801 h 10801"/>
              <a:gd name="connsiteX3" fmla="*/ 0 w 10339"/>
              <a:gd name="connsiteY3" fmla="*/ 10788 h 10801"/>
              <a:gd name="connsiteX4" fmla="*/ 90 w 10339"/>
              <a:gd name="connsiteY4" fmla="*/ 4769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801">
                <a:moveTo>
                  <a:pt x="90" y="4769"/>
                </a:moveTo>
                <a:cubicBezTo>
                  <a:pt x="3417" y="2877"/>
                  <a:pt x="6925" y="1892"/>
                  <a:pt x="10252" y="0"/>
                </a:cubicBezTo>
                <a:cubicBezTo>
                  <a:pt x="10281" y="3600"/>
                  <a:pt x="10310" y="7201"/>
                  <a:pt x="10339" y="10801"/>
                </a:cubicBezTo>
                <a:lnTo>
                  <a:pt x="0" y="10788"/>
                </a:lnTo>
                <a:cubicBezTo>
                  <a:pt x="30" y="9213"/>
                  <a:pt x="60" y="6344"/>
                  <a:pt x="90" y="4769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1" name="正方形/長方形 3"/>
          <p:cNvSpPr>
            <a:spLocks noChangeArrowheads="1"/>
          </p:cNvSpPr>
          <p:nvPr/>
        </p:nvSpPr>
        <p:spPr bwMode="auto">
          <a:xfrm>
            <a:off x="2360155" y="1339250"/>
            <a:ext cx="227207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Loitering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who has loitered for too long in the area. </a:t>
            </a:r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3" y="2152086"/>
            <a:ext cx="1813501" cy="10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正方形/長方形 3"/>
          <p:cNvSpPr>
            <a:spLocks noChangeArrowheads="1"/>
          </p:cNvSpPr>
          <p:nvPr/>
        </p:nvSpPr>
        <p:spPr bwMode="auto">
          <a:xfrm>
            <a:off x="4619707" y="1339250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Direction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that go the wrong direction. </a:t>
            </a: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7" y="2152086"/>
            <a:ext cx="1813500" cy="10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正方形/長方形 3"/>
          <p:cNvSpPr>
            <a:spLocks noChangeArrowheads="1"/>
          </p:cNvSpPr>
          <p:nvPr/>
        </p:nvSpPr>
        <p:spPr bwMode="auto">
          <a:xfrm>
            <a:off x="6816576" y="1339250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Scene change detection </a:t>
            </a:r>
            <a:r>
              <a:rPr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</a:rPr>
              <a:t>detects tampering with the camera view. </a:t>
            </a:r>
            <a:endParaRPr kumimoji="0" lang="en-US" altLang="ja-JP" sz="1300" b="1" dirty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</p:txBody>
      </p:sp>
      <p:grpSp>
        <p:nvGrpSpPr>
          <p:cNvPr id="106" name="グループ化 16"/>
          <p:cNvGrpSpPr>
            <a:grpSpLocks noChangeAspect="1"/>
          </p:cNvGrpSpPr>
          <p:nvPr/>
        </p:nvGrpSpPr>
        <p:grpSpPr bwMode="auto">
          <a:xfrm>
            <a:off x="7128297" y="2100087"/>
            <a:ext cx="2015703" cy="1033979"/>
            <a:chOff x="6869850" y="2227956"/>
            <a:chExt cx="2015678" cy="1033992"/>
          </a:xfrm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50" y="2321151"/>
              <a:ext cx="1681591" cy="9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08" y="2227956"/>
              <a:ext cx="1196920" cy="7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" name="正方形/長方形 3"/>
          <p:cNvSpPr>
            <a:spLocks noChangeArrowheads="1"/>
          </p:cNvSpPr>
          <p:nvPr/>
        </p:nvSpPr>
        <p:spPr bwMode="auto">
          <a:xfrm>
            <a:off x="3400203" y="3296607"/>
            <a:ext cx="243280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(removed) </a:t>
            </a:r>
            <a:endParaRPr kumimoji="0" lang="en-US" altLang="ja-JP" sz="1300" b="1" dirty="0" smtClean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</a:t>
            </a: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objects disappearing that should be present. </a:t>
            </a:r>
          </a:p>
        </p:txBody>
      </p:sp>
      <p:sp>
        <p:nvSpPr>
          <p:cNvPr id="110" name="正方形/長方形 3"/>
          <p:cNvSpPr>
            <a:spLocks noChangeArrowheads="1"/>
          </p:cNvSpPr>
          <p:nvPr/>
        </p:nvSpPr>
        <p:spPr bwMode="auto">
          <a:xfrm>
            <a:off x="6252065" y="3314120"/>
            <a:ext cx="25578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Cross line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objects crossing the imaginary lines. </a:t>
            </a:r>
          </a:p>
        </p:txBody>
      </p:sp>
      <p:grpSp>
        <p:nvGrpSpPr>
          <p:cNvPr id="111" name="グループ化 7"/>
          <p:cNvGrpSpPr>
            <a:grpSpLocks/>
          </p:cNvGrpSpPr>
          <p:nvPr/>
        </p:nvGrpSpPr>
        <p:grpSpPr bwMode="auto">
          <a:xfrm>
            <a:off x="6904371" y="3987510"/>
            <a:ext cx="1846625" cy="1036074"/>
            <a:chOff x="4429125" y="1658484"/>
            <a:chExt cx="1902590" cy="1222709"/>
          </a:xfrm>
        </p:grpSpPr>
        <p:pic>
          <p:nvPicPr>
            <p:cNvPr id="112" name="図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58484"/>
              <a:ext cx="1902590" cy="122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3" name="AutoShape 27"/>
            <p:cNvCxnSpPr>
              <a:cxnSpLocks noChangeShapeType="1"/>
            </p:cNvCxnSpPr>
            <p:nvPr/>
          </p:nvCxnSpPr>
          <p:spPr bwMode="auto">
            <a:xfrm>
              <a:off x="4810125" y="1965325"/>
              <a:ext cx="1360640" cy="891063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" name="グループ化 21503"/>
          <p:cNvGrpSpPr>
            <a:grpSpLocks noChangeAspect="1"/>
          </p:cNvGrpSpPr>
          <p:nvPr/>
        </p:nvGrpSpPr>
        <p:grpSpPr bwMode="auto">
          <a:xfrm>
            <a:off x="3751847" y="3850078"/>
            <a:ext cx="2016162" cy="1130244"/>
            <a:chOff x="12073120" y="1086134"/>
            <a:chExt cx="2420594" cy="1356946"/>
          </a:xfrm>
        </p:grpSpPr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9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120" y="1274854"/>
              <a:ext cx="2076446" cy="11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420" y="1086134"/>
              <a:ext cx="1128294" cy="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グループ化 21"/>
          <p:cNvGrpSpPr>
            <a:grpSpLocks noChangeAspect="1"/>
          </p:cNvGrpSpPr>
          <p:nvPr/>
        </p:nvGrpSpPr>
        <p:grpSpPr bwMode="auto">
          <a:xfrm>
            <a:off x="824540" y="3807612"/>
            <a:ext cx="2032830" cy="1149963"/>
            <a:chOff x="9468825" y="1056294"/>
            <a:chExt cx="2219492" cy="1255541"/>
          </a:xfrm>
        </p:grpSpPr>
        <p:pic>
          <p:nvPicPr>
            <p:cNvPr id="118" name="Picture 7"/>
            <p:cNvPicPr>
              <a:picLocks noChangeAspect="1" noChangeArrowheads="1"/>
            </p:cNvPicPr>
            <p:nvPr/>
          </p:nvPicPr>
          <p:blipFill>
            <a:blip r:embed="rId11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25" y="1199599"/>
              <a:ext cx="2016189" cy="111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624" y="1056294"/>
              <a:ext cx="1164693" cy="101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正方形/長方形 3"/>
          <p:cNvSpPr>
            <a:spLocks noChangeArrowheads="1"/>
          </p:cNvSpPr>
          <p:nvPr/>
        </p:nvSpPr>
        <p:spPr bwMode="auto">
          <a:xfrm>
            <a:off x="389032" y="3285037"/>
            <a:ext cx="265112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(left)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something left behind that shouldn’t be there.</a:t>
            </a:r>
          </a:p>
        </p:txBody>
      </p:sp>
      <p:cxnSp>
        <p:nvCxnSpPr>
          <p:cNvPr id="121" name="直線コネクタ 73"/>
          <p:cNvCxnSpPr>
            <a:cxnSpLocks noChangeShapeType="1"/>
          </p:cNvCxnSpPr>
          <p:nvPr/>
        </p:nvCxnSpPr>
        <p:spPr bwMode="auto">
          <a:xfrm>
            <a:off x="257878" y="3240777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直線コネクタ 75"/>
          <p:cNvCxnSpPr>
            <a:cxnSpLocks noChangeShapeType="1"/>
          </p:cNvCxnSpPr>
          <p:nvPr/>
        </p:nvCxnSpPr>
        <p:spPr bwMode="auto">
          <a:xfrm flipV="1">
            <a:off x="2356877" y="1337818"/>
            <a:ext cx="0" cy="190296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直線コネクタ 75"/>
          <p:cNvCxnSpPr>
            <a:cxnSpLocks noChangeShapeType="1"/>
          </p:cNvCxnSpPr>
          <p:nvPr/>
        </p:nvCxnSpPr>
        <p:spPr bwMode="auto">
          <a:xfrm flipV="1">
            <a:off x="4570811" y="1326898"/>
            <a:ext cx="0" cy="191388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線コネクタ 75"/>
          <p:cNvCxnSpPr>
            <a:cxnSpLocks noChangeShapeType="1"/>
          </p:cNvCxnSpPr>
          <p:nvPr/>
        </p:nvCxnSpPr>
        <p:spPr bwMode="auto">
          <a:xfrm flipV="1">
            <a:off x="6786096" y="1301149"/>
            <a:ext cx="0" cy="1939626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直線コネクタ 75"/>
          <p:cNvCxnSpPr>
            <a:cxnSpLocks noChangeShapeType="1"/>
          </p:cNvCxnSpPr>
          <p:nvPr/>
        </p:nvCxnSpPr>
        <p:spPr bwMode="auto">
          <a:xfrm flipV="1">
            <a:off x="6081246" y="3240778"/>
            <a:ext cx="0" cy="171679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線コネクタ 75"/>
          <p:cNvCxnSpPr>
            <a:cxnSpLocks noChangeShapeType="1"/>
          </p:cNvCxnSpPr>
          <p:nvPr/>
        </p:nvCxnSpPr>
        <p:spPr bwMode="auto">
          <a:xfrm flipV="1">
            <a:off x="3157071" y="3240778"/>
            <a:ext cx="0" cy="173954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正方形/長方形 1"/>
          <p:cNvSpPr>
            <a:spLocks noChangeArrowheads="1"/>
          </p:cNvSpPr>
          <p:nvPr/>
        </p:nvSpPr>
        <p:spPr bwMode="auto">
          <a:xfrm>
            <a:off x="387808" y="1277018"/>
            <a:ext cx="8304212" cy="730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kumimoji="1" lang="ja-JP" altLang="en-US" dirty="0"/>
          </a:p>
        </p:txBody>
      </p:sp>
      <p:sp>
        <p:nvSpPr>
          <p:cNvPr id="36" name="正方形/長方形 3"/>
          <p:cNvSpPr>
            <a:spLocks noChangeArrowheads="1"/>
          </p:cNvSpPr>
          <p:nvPr/>
        </p:nvSpPr>
        <p:spPr bwMode="auto">
          <a:xfrm>
            <a:off x="242888" y="524348"/>
            <a:ext cx="451199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Secure SD memory recording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with a SD memory card slot,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WV-SPW532L/SPW312L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stores recordings locally. Recordings can be password-protected and alteration detection helps ensure credibility of data.  </a:t>
            </a: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Central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WV-ASM200 and System970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-PRO management software enables central management of the cameras, recorders and monitors.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Viewing </a:t>
            </a: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on smartphones and tablets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Panasonic Security Viewer enables viewing outside the surveillance center.  </a:t>
            </a:r>
          </a:p>
        </p:txBody>
      </p:sp>
      <p:sp>
        <p:nvSpPr>
          <p:cNvPr id="37" name="正方形/長方形 4"/>
          <p:cNvSpPr>
            <a:spLocks noChangeArrowheads="1"/>
          </p:cNvSpPr>
          <p:nvPr/>
        </p:nvSpPr>
        <p:spPr bwMode="auto">
          <a:xfrm>
            <a:off x="4824413" y="524348"/>
            <a:ext cx="43195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 and </a:t>
            </a: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Setting with various browsers</a:t>
            </a:r>
            <a:endParaRPr kumimoji="0" lang="en-US" altLang="ja-JP" sz="14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the camera is configured and checked, it does not have to be a specific browser such as only IE. Various browsers (Safari,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Chrome*,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Firefox and IE) can be used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*The live display is supported only JPEG.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Alarm notification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VMD, </a:t>
            </a:r>
            <a:r>
              <a:rPr kumimoji="0" lang="en-US" altLang="ja-JP" sz="1400" dirty="0" err="1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-VMD, terminal alarm such as door alarm or command alarm is detected, the camera sends alarms to the operators based on pre-configured alert rule and/or saves images to the SD memory card or FTP server.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Privacy masking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camera supports electronic privacy masking. Zones, the masked areas of the image, are easily defined. </a:t>
            </a:r>
          </a:p>
        </p:txBody>
      </p:sp>
      <p:grpSp>
        <p:nvGrpSpPr>
          <p:cNvPr id="38" name="グループ化 1"/>
          <p:cNvGrpSpPr>
            <a:grpSpLocks noChangeAspect="1"/>
          </p:cNvGrpSpPr>
          <p:nvPr/>
        </p:nvGrpSpPr>
        <p:grpSpPr bwMode="auto">
          <a:xfrm>
            <a:off x="2358642" y="4023629"/>
            <a:ext cx="1794258" cy="895186"/>
            <a:chOff x="682624" y="5345113"/>
            <a:chExt cx="2462212" cy="1228725"/>
          </a:xfrm>
        </p:grpSpPr>
        <p:pic>
          <p:nvPicPr>
            <p:cNvPr id="39" name="Picture 76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4" y="5689601"/>
              <a:ext cx="1500187" cy="73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</p:pic>
        <p:pic>
          <p:nvPicPr>
            <p:cNvPr id="40" name="Picture 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6" y="5345113"/>
              <a:ext cx="10858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2" y="2510457"/>
            <a:ext cx="2255520" cy="1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liminary テンプレート">
  <a:themeElements>
    <a:clrScheme name="Preliminary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liminary テンプレート">
      <a:majorFont>
        <a:latin typeface="Arial Unicode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minary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1299</Words>
  <Application>Microsoft Office PowerPoint</Application>
  <PresentationFormat>画面に合わせる (16:9)</PresentationFormat>
  <Paragraphs>222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9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1_Public テンプレート</vt:lpstr>
      <vt:lpstr>1_Preliminary テンプレート</vt:lpstr>
      <vt:lpstr>2_Preliminary テンプレート</vt:lpstr>
      <vt:lpstr>3_Preliminary テンプレート</vt:lpstr>
      <vt:lpstr>PowerPoint プレゼンテーション</vt:lpstr>
      <vt:lpstr>Outdoor Fixed Network Camera</vt:lpstr>
      <vt:lpstr>Outdoor-ready with integrated IR</vt:lpstr>
      <vt:lpstr>Clear images</vt:lpstr>
      <vt:lpstr>Panasonic image processing technologies</vt:lpstr>
      <vt:lpstr>Panasonic image processing technologies</vt:lpstr>
      <vt:lpstr>IP-Network friendly</vt:lpstr>
      <vt:lpstr>Optional intelligent VMD (i-VMD)</vt:lpstr>
      <vt:lpstr>… and other useful features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2015-10-16T07:42:07Z</dcterms:modified>
</cp:coreProperties>
</file>