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769" r:id="rId3"/>
    <p:sldMasterId id="2147483796" r:id="rId4"/>
    <p:sldMasterId id="2147483810" r:id="rId5"/>
    <p:sldMasterId id="2147483739" r:id="rId6"/>
    <p:sldMasterId id="2147483774" r:id="rId7"/>
    <p:sldMasterId id="2147483747" r:id="rId8"/>
    <p:sldMasterId id="2147483749" r:id="rId9"/>
    <p:sldMasterId id="2147483777" r:id="rId10"/>
  </p:sldMasterIdLst>
  <p:notesMasterIdLst>
    <p:notesMasterId r:id="rId61"/>
  </p:notesMasterIdLst>
  <p:handoutMasterIdLst>
    <p:handoutMasterId r:id="rId62"/>
  </p:handoutMasterIdLst>
  <p:sldIdLst>
    <p:sldId id="1044" r:id="rId11"/>
    <p:sldId id="3149" r:id="rId12"/>
    <p:sldId id="1020" r:id="rId13"/>
    <p:sldId id="3112" r:id="rId14"/>
    <p:sldId id="3089" r:id="rId15"/>
    <p:sldId id="3091" r:id="rId16"/>
    <p:sldId id="3113" r:id="rId17"/>
    <p:sldId id="3099" r:id="rId18"/>
    <p:sldId id="3114" r:id="rId19"/>
    <p:sldId id="1021" r:id="rId20"/>
    <p:sldId id="1038" r:id="rId21"/>
    <p:sldId id="1039" r:id="rId22"/>
    <p:sldId id="3115" r:id="rId23"/>
    <p:sldId id="3117" r:id="rId24"/>
    <p:sldId id="3118" r:id="rId25"/>
    <p:sldId id="3119" r:id="rId26"/>
    <p:sldId id="3116" r:id="rId27"/>
    <p:sldId id="3120" r:id="rId28"/>
    <p:sldId id="3121" r:id="rId29"/>
    <p:sldId id="3122" r:id="rId30"/>
    <p:sldId id="3123" r:id="rId31"/>
    <p:sldId id="1022" r:id="rId32"/>
    <p:sldId id="3124" r:id="rId33"/>
    <p:sldId id="3147" r:id="rId34"/>
    <p:sldId id="3125" r:id="rId35"/>
    <p:sldId id="3126" r:id="rId36"/>
    <p:sldId id="3127" r:id="rId37"/>
    <p:sldId id="3128" r:id="rId38"/>
    <p:sldId id="3129" r:id="rId39"/>
    <p:sldId id="3130" r:id="rId40"/>
    <p:sldId id="3131" r:id="rId41"/>
    <p:sldId id="3132" r:id="rId42"/>
    <p:sldId id="3133" r:id="rId43"/>
    <p:sldId id="3135" r:id="rId44"/>
    <p:sldId id="3136" r:id="rId45"/>
    <p:sldId id="3134" r:id="rId46"/>
    <p:sldId id="3137" r:id="rId47"/>
    <p:sldId id="3103" r:id="rId48"/>
    <p:sldId id="3138" r:id="rId49"/>
    <p:sldId id="3143" r:id="rId50"/>
    <p:sldId id="3139" r:id="rId51"/>
    <p:sldId id="1046" r:id="rId52"/>
    <p:sldId id="1050" r:id="rId53"/>
    <p:sldId id="3140" r:id="rId54"/>
    <p:sldId id="3141" r:id="rId55"/>
    <p:sldId id="3142" r:id="rId56"/>
    <p:sldId id="3145" r:id="rId57"/>
    <p:sldId id="3144" r:id="rId58"/>
    <p:sldId id="3148" r:id="rId59"/>
    <p:sldId id="879" r:id="rId60"/>
  </p:sldIdLst>
  <p:sldSz cx="14400213" cy="8099425"/>
  <p:notesSz cx="6807200" cy="9939338"/>
  <p:defaultTextStyle>
    <a:defPPr>
      <a:defRPr lang="ja-JP"/>
    </a:defPPr>
    <a:lvl1pPr marL="0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1pPr>
    <a:lvl2pPr marL="539965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2pPr>
    <a:lvl3pPr marL="107992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3pPr>
    <a:lvl4pPr marL="1619894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4pPr>
    <a:lvl5pPr marL="215985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5pPr>
    <a:lvl6pPr marL="2699823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6pPr>
    <a:lvl7pPr marL="3239788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7pPr>
    <a:lvl8pPr marL="3779752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8pPr>
    <a:lvl9pPr marL="4319717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8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CCFFFF"/>
    <a:srgbClr val="0000FF"/>
    <a:srgbClr val="C5D3ED"/>
    <a:srgbClr val="8AA7DA"/>
    <a:srgbClr val="6464E6"/>
    <a:srgbClr val="FFCCFF"/>
    <a:srgbClr val="D60093"/>
    <a:srgbClr val="00FF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80" autoAdjust="0"/>
    <p:restoredTop sz="96804" autoAdjust="0"/>
  </p:normalViewPr>
  <p:slideViewPr>
    <p:cSldViewPr snapToGrid="0">
      <p:cViewPr varScale="1">
        <p:scale>
          <a:sx n="82" d="100"/>
          <a:sy n="82" d="100"/>
        </p:scale>
        <p:origin x="1152" y="90"/>
      </p:cViewPr>
      <p:guideLst>
        <p:guide orient="horz" pos="2578"/>
        <p:guide pos="4536"/>
      </p:guideLst>
    </p:cSldViewPr>
  </p:slideViewPr>
  <p:outlineViewPr>
    <p:cViewPr>
      <p:scale>
        <a:sx n="50" d="100"/>
        <a:sy n="50" d="100"/>
      </p:scale>
      <p:origin x="0" y="-2203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2366"/>
    </p:cViewPr>
  </p:sorterViewPr>
  <p:notesViewPr>
    <p:cSldViewPr snapToGrid="0">
      <p:cViewPr varScale="1">
        <p:scale>
          <a:sx n="81" d="100"/>
          <a:sy n="81" d="100"/>
        </p:scale>
        <p:origin x="37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8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7C3A2-2373-4ABE-8926-5A5254B060E8}" type="datetimeFigureOut">
              <a:rPr kumimoji="1" lang="ja-JP" altLang="en-US" smtClean="0"/>
              <a:t>2024/4/26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261ED-2AB2-47F2-A475-69AABA5264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302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FC337-01E1-430A-801F-0DC88464FE40}" type="datetimeFigureOut">
              <a:rPr kumimoji="1" lang="ja-JP" altLang="en-US" smtClean="0"/>
              <a:t>2024/4/26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4C184-49D7-457F-8C52-A704908F5F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98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1pPr>
    <a:lvl2pPr marL="71995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2pPr>
    <a:lvl3pPr marL="1439906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3pPr>
    <a:lvl4pPr marL="2159859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4pPr>
    <a:lvl5pPr marL="2879811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5pPr>
    <a:lvl6pPr marL="3599764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6pPr>
    <a:lvl7pPr marL="4319717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7pPr>
    <a:lvl8pPr marL="503967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8pPr>
    <a:lvl9pPr marL="575962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1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83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1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07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9D3CB28-D3C9-DD29-9B7A-DB4DC280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961" y="3144520"/>
            <a:ext cx="10530840" cy="1565275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4767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34718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9306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179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43508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4400213" cy="80994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6929" baseline="0">
                <a:solidFill>
                  <a:schemeClr val="bg1"/>
                </a:solidFill>
                <a:latin typeface="Calibri" panose="020F0502020204030204" pitchFamily="34" charset="0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35173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ページ・ロゴ入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 userDrawn="1"/>
        </p:nvGrpSpPr>
        <p:grpSpPr>
          <a:xfrm>
            <a:off x="1214980" y="615358"/>
            <a:ext cx="11977752" cy="6841577"/>
            <a:chOff x="771501" y="390780"/>
            <a:chExt cx="7605760" cy="4344710"/>
          </a:xfrm>
        </p:grpSpPr>
        <p:pic>
          <p:nvPicPr>
            <p:cNvPr id="8" name="図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2445" y="2264512"/>
              <a:ext cx="2639111" cy="614477"/>
            </a:xfrm>
            <a:prstGeom prst="rect">
              <a:avLst/>
            </a:prstGeom>
          </p:spPr>
        </p:pic>
        <p:grpSp>
          <p:nvGrpSpPr>
            <p:cNvPr id="9" name="グループ化 8"/>
            <p:cNvGrpSpPr/>
            <p:nvPr userDrawn="1"/>
          </p:nvGrpSpPr>
          <p:grpSpPr>
            <a:xfrm>
              <a:off x="771501" y="39078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43" name="正方形/長方形 42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4" name="正方形/長方形 43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5" name="正方形/長方形 44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6" name="正方形/長方形 45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7" name="正方形/長方形 46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8" name="正方形/長方形 47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9" name="正方形/長方形 48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50" name="正方形/長方形 49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0" name="グループ化 9"/>
            <p:cNvGrpSpPr/>
            <p:nvPr userDrawn="1"/>
          </p:nvGrpSpPr>
          <p:grpSpPr>
            <a:xfrm>
              <a:off x="771501" y="146966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35" name="正方形/長方形 34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6" name="正方形/長方形 35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7" name="正方形/長方形 36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8" name="正方形/長方形 37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9" name="正方形/長方形 38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0" name="正方形/長方形 39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1" name="正方形/長方形 40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2" name="正方形/長方形 41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sp>
          <p:nvSpPr>
            <p:cNvPr id="11" name="正方形/長方形 10"/>
            <p:cNvSpPr>
              <a:spLocks noChangeAspect="1"/>
            </p:cNvSpPr>
            <p:nvPr userDrawn="1"/>
          </p:nvSpPr>
          <p:spPr>
            <a:xfrm flipH="1" flipV="1">
              <a:off x="771501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2" name="正方形/長方形 11"/>
            <p:cNvSpPr>
              <a:spLocks noChangeAspect="1"/>
            </p:cNvSpPr>
            <p:nvPr userDrawn="1"/>
          </p:nvSpPr>
          <p:spPr>
            <a:xfrm>
              <a:off x="1853140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4" name="正方形/長方形 13"/>
            <p:cNvSpPr>
              <a:spLocks noChangeAspect="1"/>
            </p:cNvSpPr>
            <p:nvPr userDrawn="1"/>
          </p:nvSpPr>
          <p:spPr>
            <a:xfrm>
              <a:off x="7261334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5" name="正方形/長方形 14"/>
            <p:cNvSpPr>
              <a:spLocks noChangeAspect="1"/>
            </p:cNvSpPr>
            <p:nvPr userDrawn="1"/>
          </p:nvSpPr>
          <p:spPr>
            <a:xfrm>
              <a:off x="8342972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grpSp>
          <p:nvGrpSpPr>
            <p:cNvPr id="17" name="グループ化 16"/>
            <p:cNvGrpSpPr/>
            <p:nvPr userDrawn="1"/>
          </p:nvGrpSpPr>
          <p:grpSpPr>
            <a:xfrm>
              <a:off x="771501" y="3627418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27" name="正方形/長方形 26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8" name="正方形/長方形 27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9" name="正方形/長方形 28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0" name="正方形/長方形 29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1" name="正方形/長方形 30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2" name="正方形/長方形 31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3" name="正方形/長方形 32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4" name="正方形/長方形 33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8" name="グループ化 17"/>
            <p:cNvGrpSpPr/>
            <p:nvPr userDrawn="1"/>
          </p:nvGrpSpPr>
          <p:grpSpPr>
            <a:xfrm>
              <a:off x="771501" y="4700721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19" name="正方形/長方形 18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0" name="正方形/長方形 19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1" name="正方形/長方形 20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2" name="正方形/長方形 21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3" name="正方形/長方形 22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4" name="正方形/長方形 23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5" name="正方形/長方形 24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6" name="正方形/長方形 25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7922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130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370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179388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8801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  <a:prstGeom prst="rect">
            <a:avLst/>
          </a:prstGeom>
        </p:spPr>
        <p:txBody>
          <a:bodyPr anchor="ctr" anchorCtr="0"/>
          <a:lstStyle>
            <a:lvl1pPr marL="182563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070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sz="1800"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sz="1600"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41419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453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95214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09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680010" y="2733259"/>
            <a:ext cx="12420184" cy="156488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8026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49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1506025" y="2554424"/>
            <a:ext cx="11104095" cy="2485217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610121" y="1680811"/>
            <a:ext cx="883290" cy="87361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826" r:id="rId2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6BA7AC-75F1-9A9C-DC92-1A483EA6DD68}"/>
              </a:ext>
            </a:extLst>
          </p:cNvPr>
          <p:cNvSpPr/>
          <p:nvPr userDrawn="1"/>
        </p:nvSpPr>
        <p:spPr>
          <a:xfrm>
            <a:off x="953227" y="2858616"/>
            <a:ext cx="11104095" cy="17582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E1D7988-760A-6A20-57BE-37C1E9EF6C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56934" y="2014471"/>
            <a:ext cx="883290" cy="8736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750C216-51EA-5389-88A7-C778AA2F35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783B49-F0FE-2F06-E592-13772A7D4304}"/>
              </a:ext>
            </a:extLst>
          </p:cNvPr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0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977BDE-C04A-6D01-9626-01364EA55E7A}"/>
              </a:ext>
            </a:extLst>
          </p:cNvPr>
          <p:cNvSpPr/>
          <p:nvPr userDrawn="1"/>
        </p:nvSpPr>
        <p:spPr>
          <a:xfrm>
            <a:off x="0" y="-4401"/>
            <a:ext cx="14400213" cy="57336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019D05-30C8-D214-B2EB-B55BC799953E}"/>
              </a:ext>
            </a:extLst>
          </p:cNvPr>
          <p:cNvSpPr txBox="1"/>
          <p:nvPr userDrawn="1"/>
        </p:nvSpPr>
        <p:spPr>
          <a:xfrm>
            <a:off x="11893789" y="7770775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758868E-982C-B2C7-6D34-42221B0BC8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28" y="7735879"/>
            <a:ext cx="1135913" cy="264457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0376A08-0A7D-F738-1B70-F6AD1ACF54EE}"/>
              </a:ext>
            </a:extLst>
          </p:cNvPr>
          <p:cNvCxnSpPr/>
          <p:nvPr userDrawn="1"/>
        </p:nvCxnSpPr>
        <p:spPr>
          <a:xfrm>
            <a:off x="0" y="761385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CA26FBEE-9F53-FDB0-3D9C-29E24DBB9255}"/>
              </a:ext>
            </a:extLst>
          </p:cNvPr>
          <p:cNvSpPr txBox="1">
            <a:spLocks/>
          </p:cNvSpPr>
          <p:nvPr userDrawn="1"/>
        </p:nvSpPr>
        <p:spPr>
          <a:xfrm>
            <a:off x="6855658" y="7717536"/>
            <a:ext cx="685709" cy="2670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defPPr>
              <a:defRPr lang="ja-JP"/>
            </a:defPPr>
            <a:lvl1pPr marL="0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65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29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9894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9823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9788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52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9717" algn="l" defTabSz="1079929" rtl="0" eaLnBrk="1" latinLnBrk="0" hangingPunct="1"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655F5CF-A6B3-4C59-B6E1-DF36CB82528B}" type="slidenum">
              <a:rPr lang="ja-JP" altLang="en-US" sz="1600" b="1" smtClean="0"/>
              <a:pPr algn="ctr"/>
              <a:t>‹#›</a:t>
            </a:fld>
            <a:endParaRPr lang="ja-JP" altLang="en-US" sz="1600" b="1"/>
          </a:p>
        </p:txBody>
      </p:sp>
    </p:spTree>
    <p:extLst>
      <p:ext uri="{BB962C8B-B14F-4D97-AF65-F5344CB8AC3E}">
        <p14:creationId xmlns:p14="http://schemas.microsoft.com/office/powerpoint/2010/main" val="12601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28" r:id="rId3"/>
    <p:sldLayoutId id="2147483829" r:id="rId4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40" y="669390"/>
            <a:ext cx="3095737" cy="72073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13761853" y="7422"/>
            <a:ext cx="638361" cy="63830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1831929" y="645727"/>
            <a:ext cx="1929925" cy="1929759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6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25" r:id="rId2"/>
  </p:sldLayoutIdLst>
  <p:txStyles>
    <p:titleStyle>
      <a:lvl1pPr algn="ctr" defTabSz="719953" rtl="0" eaLnBrk="1" fontAlgn="base" hangingPunct="1">
        <a:spcBef>
          <a:spcPct val="0"/>
        </a:spcBef>
        <a:spcAft>
          <a:spcPct val="0"/>
        </a:spcAft>
        <a:defRPr kumimoji="1" sz="6929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719953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439906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159859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879811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39965" indent="-539965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5039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169923" indent="-449971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1" userDrawn="1">
          <p15:clr>
            <a:srgbClr val="F26B43"/>
          </p15:clr>
        </p15:guide>
        <p15:guide id="2" pos="42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4402"/>
            <a:ext cx="14400213" cy="96294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7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88B8E2-C3DB-4B2A-ADFB-45BB59B1B2E8}" type="slidenum">
              <a:rPr kumimoji="1" lang="ja-JP" altLang="en-US" sz="1417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pPr marL="0" marR="0" lvl="0" indent="0" algn="ctr" defTabSz="7199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41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1985229" y="7689931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08" y="7633717"/>
            <a:ext cx="1331429" cy="309976"/>
          </a:xfrm>
          <a:prstGeom prst="rect">
            <a:avLst/>
          </a:prstGeom>
        </p:spPr>
      </p:pic>
      <p:cxnSp>
        <p:nvCxnSpPr>
          <p:cNvPr id="13" name="直線コネクタ 12"/>
          <p:cNvCxnSpPr/>
          <p:nvPr userDrawn="1"/>
        </p:nvCxnSpPr>
        <p:spPr>
          <a:xfrm>
            <a:off x="0" y="745129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13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82" r:id="rId3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730" y="7096730"/>
            <a:ext cx="2374476" cy="5528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249605" y="739036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7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11" userDrawn="1">
          <p15:clr>
            <a:srgbClr val="F26B43"/>
          </p15:clr>
        </p15:guide>
        <p15:guide id="2" pos="728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5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11885355" y="766874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2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0" y="1"/>
            <a:ext cx="14400213" cy="953817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348">
              <a:ln>
                <a:noFill/>
              </a:ln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61" y="7757597"/>
            <a:ext cx="1140971" cy="265635"/>
          </a:xfrm>
          <a:prstGeom prst="rect">
            <a:avLst/>
          </a:prstGeom>
        </p:spPr>
      </p:pic>
      <p:cxnSp>
        <p:nvCxnSpPr>
          <p:cNvPr id="26" name="直線コネクタ 25"/>
          <p:cNvCxnSpPr/>
          <p:nvPr userDrawn="1"/>
        </p:nvCxnSpPr>
        <p:spPr>
          <a:xfrm>
            <a:off x="0" y="7653061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1417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1417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05057" y="7740310"/>
            <a:ext cx="2313834" cy="3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1" userDrawn="1">
          <p15:clr>
            <a:srgbClr val="F26B43"/>
          </p15:clr>
        </p15:guide>
        <p15:guide id="2" orient="horz" pos="4694" userDrawn="1">
          <p15:clr>
            <a:srgbClr val="F26B43"/>
          </p15:clr>
        </p15:guide>
        <p15:guide id="3" orient="horz" pos="4801" userDrawn="1">
          <p15:clr>
            <a:srgbClr val="F26B43"/>
          </p15:clr>
        </p15:guide>
        <p15:guide id="4" orient="horz" pos="49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emf"/><Relationship Id="rId7" Type="http://schemas.openxmlformats.org/officeDocument/2006/relationships/image" Target="../media/image10.png"/><Relationship Id="rId12" Type="http://schemas.openxmlformats.org/officeDocument/2006/relationships/slide" Target="slide2.xml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openxmlformats.org/officeDocument/2006/relationships/image" Target="../media/image38.emf"/><Relationship Id="rId10" Type="http://schemas.openxmlformats.org/officeDocument/2006/relationships/hyperlink" Target="https://www.shareicon.net/up-arrows-double-arrows-arrow-double-arrow-arrows-bifurcation-sides-pointing-double-679764" TargetMode="External"/><Relationship Id="rId4" Type="http://schemas.openxmlformats.org/officeDocument/2006/relationships/package" Target="../embeddings/Microsoft_Excel_Worksheet1.xlsx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psn-web.net/ssbu-t/Useful_tool/JP/ipro_sd_memorycardcapacitycalculator/index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emf"/><Relationship Id="rId11" Type="http://schemas.openxmlformats.org/officeDocument/2006/relationships/slide" Target="slide2.xml"/><Relationship Id="rId5" Type="http://schemas.microsoft.com/office/2007/relationships/hdphoto" Target="../media/hdphoto1.wdp"/><Relationship Id="rId10" Type="http://schemas.openxmlformats.org/officeDocument/2006/relationships/slide" Target="slide4.xml"/><Relationship Id="rId4" Type="http://schemas.openxmlformats.org/officeDocument/2006/relationships/image" Target="../media/image42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hyperlink" Target="https://i-pro.com/products_and_solutions/ja/surveillance/products/wv-pw510?defaultTab=documentation" TargetMode="External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2.xml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12" Type="http://schemas.openxmlformats.org/officeDocument/2006/relationships/slide" Target="slide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43.emf"/><Relationship Id="rId10" Type="http://schemas.microsoft.com/office/2007/relationships/hdphoto" Target="../media/hdphoto2.wdp"/><Relationship Id="rId4" Type="http://schemas.openxmlformats.org/officeDocument/2006/relationships/hyperlink" Target="https://i-pro.com/products_and_solutions/ja/surveillance/products/wv-qpl501-w" TargetMode="Externa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1.xml"/><Relationship Id="rId18" Type="http://schemas.openxmlformats.org/officeDocument/2006/relationships/slide" Target="slide33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20.xml"/><Relationship Id="rId17" Type="http://schemas.openxmlformats.org/officeDocument/2006/relationships/slide" Target="slide30.xml"/><Relationship Id="rId2" Type="http://schemas.openxmlformats.org/officeDocument/2006/relationships/slide" Target="slide4.xml"/><Relationship Id="rId16" Type="http://schemas.openxmlformats.org/officeDocument/2006/relationships/slide" Target="slide27.xml"/><Relationship Id="rId20" Type="http://schemas.openxmlformats.org/officeDocument/2006/relationships/slide" Target="slide4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slide" Target="slide25.xml"/><Relationship Id="rId10" Type="http://schemas.openxmlformats.org/officeDocument/2006/relationships/slide" Target="slide18.xml"/><Relationship Id="rId19" Type="http://schemas.openxmlformats.org/officeDocument/2006/relationships/slide" Target="slide34.xml"/><Relationship Id="rId4" Type="http://schemas.openxmlformats.org/officeDocument/2006/relationships/slide" Target="slide6.xml"/><Relationship Id="rId9" Type="http://schemas.openxmlformats.org/officeDocument/2006/relationships/slide" Target="slide17.xml"/><Relationship Id="rId1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n-web.net/ssbu-t/Useful_tool/JP/ipro_sd_memorycardcapacitycalculator/index.html" TargetMode="External"/><Relationship Id="rId7" Type="http://schemas.openxmlformats.org/officeDocument/2006/relationships/slide" Target="slide2.xml"/><Relationship Id="rId2" Type="http://schemas.openxmlformats.org/officeDocument/2006/relationships/hyperlink" Target="https://cwc.i-pro.com/collections/accessory/microsd%E3%83%A1%E3%83%A2%E3%83%AA%E3%83%BC%E3%82%AB%E3%83%BC%E3%83%89" TargetMode="Externa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51.emf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-pro.com/products_and_solutions/ja/surveillance/products/wv-pw510?defaultTab=documentation#%E5%95%86%E5%93%81%E3%83%9E%E3%83%8B%E3%83%A5%E3%82%A2%E3%83%AB" TargetMode="External"/><Relationship Id="rId7" Type="http://schemas.openxmlformats.org/officeDocument/2006/relationships/slide" Target="slide2.xml"/><Relationship Id="rId2" Type="http://schemas.openxmlformats.org/officeDocument/2006/relationships/hyperlink" Target="https://i-pro.com/products_and_solutions/ja/surveillance/documentation-database" TargetMode="Externa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52.png"/><Relationship Id="rId4" Type="http://schemas.openxmlformats.org/officeDocument/2006/relationships/hyperlink" Target="https://japancs.i-pro.com/space/IWSM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4.png"/><Relationship Id="rId7" Type="http://schemas.openxmlformats.org/officeDocument/2006/relationships/slide" Target="slide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iproiot.atlassian.net/wiki/download/attachments/612209018/camoptipro.pdf?api=v2" TargetMode="External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59.png"/><Relationship Id="rId4" Type="http://schemas.openxmlformats.org/officeDocument/2006/relationships/hyperlink" Target="https://i-pro.com/products_and_solutions/ja/surveillance/documentation-database/web-guide-pdf-wv-pw510" TargetMode="External"/><Relationship Id="rId9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slide" Target="slide2.xml"/><Relationship Id="rId2" Type="http://schemas.openxmlformats.org/officeDocument/2006/relationships/image" Target="../media/image61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60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slide" Target="slide2.xml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slide" Target="slide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microsoft.com/office/2007/relationships/hdphoto" Target="../media/hdphoto3.wdp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0.png"/><Relationship Id="rId7" Type="http://schemas.openxmlformats.org/officeDocument/2006/relationships/image" Target="../media/image85.png"/><Relationship Id="rId12" Type="http://schemas.openxmlformats.org/officeDocument/2006/relationships/hyperlink" Target="https://i-pro.com/products_and_solutions/ja/surveillance/products/wv-pw510?defaultTab=documentation#%E5%95%86%E5%93%81%E3%83%9E%E3%83%8B%E3%83%A5%E3%82%A2%E3%83%AB" TargetMode="External"/><Relationship Id="rId2" Type="http://schemas.openxmlformats.org/officeDocument/2006/relationships/hyperlink" Target="https://192.168.0.1:8443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slide" Target="slide2.xml"/><Relationship Id="rId5" Type="http://schemas.openxmlformats.org/officeDocument/2006/relationships/image" Target="../media/image83.png"/><Relationship Id="rId10" Type="http://schemas.openxmlformats.org/officeDocument/2006/relationships/slide" Target="slide4.xml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4.xm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hyperlink" Target="https://i-pro.com/products_and_solutions/ja/surveillance/products/wv-pw510?defaultTab=documentation#%E5%95%86%E5%93%81%E3%83%9E%E3%83%8B%E3%83%A5%E3%82%A2%E3%83%AB" TargetMode="External"/><Relationship Id="rId3" Type="http://schemas.openxmlformats.org/officeDocument/2006/relationships/image" Target="../media/image90.png"/><Relationship Id="rId7" Type="http://schemas.openxmlformats.org/officeDocument/2006/relationships/image" Target="../media/image91.png"/><Relationship Id="rId12" Type="http://schemas.openxmlformats.org/officeDocument/2006/relationships/slide" Target="slide2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192.168.0.10/" TargetMode="External"/><Relationship Id="rId11" Type="http://schemas.openxmlformats.org/officeDocument/2006/relationships/slide" Target="slide4.xml"/><Relationship Id="rId5" Type="http://schemas.openxmlformats.org/officeDocument/2006/relationships/image" Target="../media/image86.png"/><Relationship Id="rId10" Type="http://schemas.openxmlformats.org/officeDocument/2006/relationships/image" Target="../media/image94.png"/><Relationship Id="rId4" Type="http://schemas.openxmlformats.org/officeDocument/2006/relationships/image" Target="../media/image87.png"/><Relationship Id="rId9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-pro.com/products_and_solutions/ja/surveillance/documentation-database/web-guide-pdf-wv-pw510" TargetMode="External"/><Relationship Id="rId7" Type="http://schemas.openxmlformats.org/officeDocument/2006/relationships/slide" Target="slide2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60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hyperlink" Target="https://japancs.i-pro.com/space/IWSM" TargetMode="External"/><Relationship Id="rId4" Type="http://schemas.openxmlformats.org/officeDocument/2006/relationships/image" Target="../media/image98.png"/><Relationship Id="rId9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slide" Target="slide2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2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18.png"/><Relationship Id="rId9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1.png"/><Relationship Id="rId7" Type="http://schemas.openxmlformats.org/officeDocument/2006/relationships/slide" Target="slide4.xml"/><Relationship Id="rId2" Type="http://schemas.openxmlformats.org/officeDocument/2006/relationships/hyperlink" Target="https://i-pro-remoservice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slide" Target="slide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11" Type="http://schemas.openxmlformats.org/officeDocument/2006/relationships/slide" Target="slide4.xml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slide" Target="slid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slide" Target="slide4.xml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.xml"/><Relationship Id="rId5" Type="http://schemas.openxmlformats.org/officeDocument/2006/relationships/slide" Target="slide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hyperlink" Target="mailto:info-mobile@andline.net" TargetMode="Externa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513540" y="2770673"/>
            <a:ext cx="11069852" cy="181504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LTE</a:t>
            </a:r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無線通信ユニット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システム設計資料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395269" y="6079859"/>
            <a:ext cx="3056827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2024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年 </a:t>
            </a:r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4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月</a:t>
            </a:r>
            <a:endParaRPr lang="en-US" altLang="ja-JP" sz="2520" b="1" dirty="0">
              <a:latin typeface="Yu Gothic UI" panose="020B0500000000000000" pitchFamily="50" charset="-128"/>
              <a:ea typeface="Yu Gothic UI" panose="020B0500000000000000" pitchFamily="50" charset="-128"/>
              <a:cs typeface="Calibri Light" panose="020F03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395268" y="5501986"/>
            <a:ext cx="2897876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Ver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 </a:t>
            </a:r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1.01</a:t>
            </a:r>
          </a:p>
        </p:txBody>
      </p:sp>
      <p:pic>
        <p:nvPicPr>
          <p:cNvPr id="9" name="Picture 2" descr="i-PROネットワークカメラ">
            <a:extLst>
              <a:ext uri="{FF2B5EF4-FFF2-40B4-BE49-F238E27FC236}">
                <a16:creationId xmlns:a16="http://schemas.microsoft.com/office/drawing/2014/main" id="{010C2F7D-83EE-C86E-54DC-3AA922BC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280" y="4267410"/>
            <a:ext cx="3730640" cy="32883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85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２．</a:t>
            </a:r>
            <a:r>
              <a:rPr kumimoji="1" lang="ja-JP" altLang="en-US" dirty="0"/>
              <a:t>システム設計と調達</a:t>
            </a:r>
          </a:p>
        </p:txBody>
      </p:sp>
    </p:spTree>
    <p:extLst>
      <p:ext uri="{BB962C8B-B14F-4D97-AF65-F5344CB8AC3E}">
        <p14:creationId xmlns:p14="http://schemas.microsoft.com/office/powerpoint/2010/main" val="2415372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</a:t>
            </a:r>
            <a:r>
              <a:rPr kumimoji="1" lang="ja-JP" altLang="en-US" dirty="0"/>
              <a:t> 帯域／録画計算（考え方）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415D69D-E476-DEE6-B9B4-020C9EB06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61" y="4273320"/>
            <a:ext cx="2043988" cy="114918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2A8E082-A656-AEBE-EE2B-765AA21E8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65" y="3431056"/>
            <a:ext cx="1699160" cy="2189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C1E0DD3-9AA0-AC00-3A36-11BB7F7E6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293" y="5818960"/>
            <a:ext cx="2541609" cy="1405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CB06A0E-82C1-70DF-87C9-A17D47C28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604" y="4687418"/>
            <a:ext cx="1418978" cy="15836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D71585-2613-6073-B4BF-19301B89FA45}"/>
              </a:ext>
            </a:extLst>
          </p:cNvPr>
          <p:cNvSpPr txBox="1"/>
          <p:nvPr/>
        </p:nvSpPr>
        <p:spPr>
          <a:xfrm>
            <a:off x="321646" y="1509537"/>
            <a:ext cx="681416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LTE</a:t>
            </a:r>
            <a:r>
              <a:rPr kumimoji="1" lang="ja-JP" alt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（</a:t>
            </a:r>
            <a:r>
              <a:rPr kumimoji="1" lang="en-US" altLang="ja-JP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SIM</a:t>
            </a:r>
            <a:r>
              <a:rPr kumimoji="1" lang="ja-JP" alt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の容量</a:t>
            </a:r>
            <a:r>
              <a:rPr kumimoji="1" lang="en-US" altLang="ja-JP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1" lang="ja-JP" alt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月）</a:t>
            </a:r>
            <a:endParaRPr kumimoji="1" lang="en-US" altLang="ja-JP" sz="2200" b="1" i="0" u="sng" strike="noStrike" kern="1200" cap="none" spc="0" normalizeH="0" baseline="0" noProof="0" dirty="0">
              <a:ln>
                <a:noFill/>
              </a:ln>
              <a:solidFill>
                <a:srgbClr val="6464E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446088" marR="0" lvl="0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dirty="0">
                <a:solidFill>
                  <a:srgbClr val="6464E6"/>
                </a:solidFill>
                <a:latin typeface="+mn-ea"/>
              </a:rPr>
              <a:t>LTE</a:t>
            </a:r>
            <a:r>
              <a:rPr lang="ja-JP" altLang="en-US" sz="1800" b="1" dirty="0">
                <a:solidFill>
                  <a:srgbClr val="6464E6"/>
                </a:solidFill>
                <a:latin typeface="+mn-ea"/>
              </a:rPr>
              <a:t>は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Max10Mbps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程度、安定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1Mbps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と推測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6464E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446088" marR="0" lvl="0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dirty="0">
                <a:solidFill>
                  <a:srgbClr val="6464E6"/>
                </a:solidFill>
                <a:latin typeface="+mn-ea"/>
              </a:rPr>
              <a:t>画質維持、下り考慮で</a:t>
            </a:r>
            <a:r>
              <a:rPr lang="en-US" altLang="ja-JP" sz="1800" b="1" dirty="0">
                <a:solidFill>
                  <a:srgbClr val="6464E6"/>
                </a:solidFill>
                <a:latin typeface="+mn-ea"/>
              </a:rPr>
              <a:t>1Mbps</a:t>
            </a:r>
            <a:r>
              <a:rPr lang="ja-JP" altLang="en-US" sz="1800" b="1" dirty="0">
                <a:solidFill>
                  <a:srgbClr val="6464E6"/>
                </a:solidFill>
                <a:latin typeface="+mn-ea"/>
              </a:rPr>
              <a:t>以下が良いと思われる</a:t>
            </a:r>
            <a:endParaRPr lang="en-US" altLang="ja-JP" sz="1800" b="1" dirty="0">
              <a:solidFill>
                <a:srgbClr val="6464E6"/>
              </a:solidFill>
              <a:latin typeface="+mn-ea"/>
            </a:endParaRPr>
          </a:p>
          <a:p>
            <a:pPr marL="446088" marR="0" lvl="0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ライブ単画時ストリーム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1</a:t>
            </a:r>
            <a:r>
              <a:rPr lang="ja-JP" altLang="en-US" sz="1800" b="1" dirty="0">
                <a:solidFill>
                  <a:srgbClr val="6464E6"/>
                </a:solidFill>
                <a:latin typeface="+mn-ea"/>
              </a:rPr>
              <a:t>、多画面時ストリーム</a:t>
            </a:r>
            <a:r>
              <a:rPr lang="en-US" altLang="ja-JP" sz="1800" b="1" dirty="0">
                <a:solidFill>
                  <a:srgbClr val="6464E6"/>
                </a:solidFill>
                <a:latin typeface="+mn-ea"/>
              </a:rPr>
              <a:t>3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6464E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6464E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・エッジ録画（</a:t>
            </a:r>
            <a:r>
              <a:rPr kumimoji="1" lang="en-US" altLang="ja-JP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SD</a:t>
            </a:r>
            <a:r>
              <a:rPr kumimoji="1" lang="ja-JP" alt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メモリー容量）</a:t>
            </a:r>
            <a:endParaRPr kumimoji="1" lang="en-US" altLang="ja-JP" sz="2200" b="1" i="0" u="sng" strike="noStrike" kern="1200" cap="none" spc="0" normalizeH="0" baseline="0" noProof="0" dirty="0">
              <a:ln>
                <a:noFill/>
              </a:ln>
              <a:solidFill>
                <a:srgbClr val="6464E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446088" marR="0" lvl="0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dirty="0">
                <a:solidFill>
                  <a:srgbClr val="6464E6"/>
                </a:solidFill>
                <a:latin typeface="+mn-ea"/>
              </a:rPr>
              <a:t>Remo.</a:t>
            </a:r>
            <a:r>
              <a:rPr lang="ja-JP" altLang="en-US" sz="1800" b="1" dirty="0">
                <a:solidFill>
                  <a:srgbClr val="6464E6"/>
                </a:solidFill>
                <a:latin typeface="+mn-ea"/>
              </a:rPr>
              <a:t>の時は録画ストリームは</a:t>
            </a:r>
            <a:r>
              <a:rPr lang="en-US" altLang="ja-JP" sz="1800" b="1" dirty="0">
                <a:solidFill>
                  <a:srgbClr val="6464E6"/>
                </a:solidFill>
                <a:latin typeface="+mn-ea"/>
              </a:rPr>
              <a:t>1</a:t>
            </a:r>
            <a:r>
              <a:rPr lang="ja-JP" altLang="en-US" sz="1800" b="1" dirty="0">
                <a:solidFill>
                  <a:srgbClr val="6464E6"/>
                </a:solidFill>
                <a:latin typeface="+mn-ea"/>
              </a:rPr>
              <a:t>に固定</a:t>
            </a:r>
            <a:endParaRPr lang="en-US" altLang="ja-JP" sz="1800" b="1" dirty="0">
              <a:solidFill>
                <a:srgbClr val="6464E6"/>
              </a:solidFill>
              <a:latin typeface="+mn-ea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b="1" dirty="0">
              <a:solidFill>
                <a:srgbClr val="6464E6"/>
              </a:solidFill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7C1741-F286-2A4D-22BA-C4E8DCDD1063}"/>
              </a:ext>
            </a:extLst>
          </p:cNvPr>
          <p:cNvSpPr txBox="1"/>
          <p:nvPr/>
        </p:nvSpPr>
        <p:spPr>
          <a:xfrm>
            <a:off x="8050271" y="1507670"/>
            <a:ext cx="602829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LTE</a:t>
            </a:r>
            <a:r>
              <a:rPr kumimoji="1" lang="ja-JP" alt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（お客様端末の契約）</a:t>
            </a:r>
            <a:endParaRPr kumimoji="1" lang="en-US" altLang="ja-JP" sz="2200" b="1" i="0" u="sng" strike="noStrike" kern="1200" cap="none" spc="0" normalizeH="0" baseline="0" noProof="0" dirty="0">
              <a:ln>
                <a:noFill/>
              </a:ln>
              <a:solidFill>
                <a:srgbClr val="6464E6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446088" marR="0" lvl="0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dirty="0">
                <a:solidFill>
                  <a:srgbClr val="6464E6"/>
                </a:solidFill>
                <a:latin typeface="+mn-ea"/>
              </a:rPr>
              <a:t>パケット消費大なので</a:t>
            </a:r>
            <a:r>
              <a:rPr lang="en-US" altLang="ja-JP" sz="1800" b="1" dirty="0">
                <a:solidFill>
                  <a:srgbClr val="6464E6"/>
                </a:solidFill>
                <a:latin typeface="+mn-ea"/>
              </a:rPr>
              <a:t>1Mbps</a:t>
            </a:r>
            <a:r>
              <a:rPr lang="ja-JP" altLang="en-US" sz="1800" b="1" dirty="0">
                <a:solidFill>
                  <a:srgbClr val="6464E6"/>
                </a:solidFill>
                <a:latin typeface="+mn-ea"/>
              </a:rPr>
              <a:t>以下が良いと思われる</a:t>
            </a:r>
            <a:endParaRPr lang="en-US" altLang="ja-JP" sz="1800" b="1" dirty="0">
              <a:solidFill>
                <a:srgbClr val="6464E6"/>
              </a:solidFill>
              <a:latin typeface="+mn-ea"/>
            </a:endParaRPr>
          </a:p>
          <a:p>
            <a:pPr marL="446088" marR="0" lvl="0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でも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10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枚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/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+mn-ea"/>
                <a:cs typeface="+mn-cs"/>
              </a:rPr>
              <a:t>秒以上は見たい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6464E6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63940D-2182-968C-1EEB-84450438AD41}"/>
              </a:ext>
            </a:extLst>
          </p:cNvPr>
          <p:cNvSpPr txBox="1"/>
          <p:nvPr/>
        </p:nvSpPr>
        <p:spPr>
          <a:xfrm>
            <a:off x="1933909" y="849994"/>
            <a:ext cx="2594357" cy="515478"/>
          </a:xfrm>
          <a:prstGeom prst="rect">
            <a:avLst/>
          </a:prstGeom>
          <a:solidFill>
            <a:srgbClr val="7FCABE"/>
          </a:solidFill>
          <a:ln w="63500">
            <a:solidFill>
              <a:srgbClr val="6464E6"/>
            </a:solidFill>
          </a:ln>
        </p:spPr>
        <p:txBody>
          <a:bodyPr wrap="square" lIns="36000" tIns="18000" rIns="36000" bIns="18000" rtlCol="0" anchor="ctr" anchorCtr="0">
            <a:noAutofit/>
          </a:bodyPr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</a:rPr>
              <a:t>カメラ側（上り）</a:t>
            </a:r>
            <a:endParaRPr kumimoji="0" lang="en-US" altLang="ja-JP" sz="20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EC3613B-585C-3782-70FC-28797891C751}"/>
              </a:ext>
            </a:extLst>
          </p:cNvPr>
          <p:cNvSpPr txBox="1"/>
          <p:nvPr/>
        </p:nvSpPr>
        <p:spPr>
          <a:xfrm>
            <a:off x="9861796" y="819074"/>
            <a:ext cx="2594357" cy="515478"/>
          </a:xfrm>
          <a:prstGeom prst="rect">
            <a:avLst/>
          </a:prstGeom>
          <a:solidFill>
            <a:srgbClr val="7FCABE"/>
          </a:solidFill>
          <a:ln w="63500">
            <a:solidFill>
              <a:srgbClr val="6464E6"/>
            </a:solidFill>
          </a:ln>
        </p:spPr>
        <p:txBody>
          <a:bodyPr wrap="square" lIns="36000" tIns="18000" rIns="36000" bIns="18000" rtlCol="0" anchor="ctr" anchorCtr="0">
            <a:noAutofit/>
          </a:bodyPr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</a:rPr>
              <a:t>閲覧側（下り）</a:t>
            </a:r>
            <a:endParaRPr kumimoji="0" lang="en-US" altLang="ja-JP" sz="20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316BFA26-0389-C576-9ADC-AB9F5DC9BF9D}"/>
              </a:ext>
            </a:extLst>
          </p:cNvPr>
          <p:cNvSpPr/>
          <p:nvPr/>
        </p:nvSpPr>
        <p:spPr>
          <a:xfrm rot="21149782">
            <a:off x="3283934" y="4427751"/>
            <a:ext cx="1718051" cy="840320"/>
          </a:xfrm>
          <a:prstGeom prst="rightArrow">
            <a:avLst/>
          </a:prstGeom>
          <a:solidFill>
            <a:srgbClr val="6464E6"/>
          </a:solidFill>
          <a:ln>
            <a:tailEnd type="none" w="lg" len="lg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上り（大）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61DA2E2-73BC-5CD8-140A-6F118E629A42}"/>
              </a:ext>
            </a:extLst>
          </p:cNvPr>
          <p:cNvSpPr/>
          <p:nvPr/>
        </p:nvSpPr>
        <p:spPr>
          <a:xfrm rot="664061">
            <a:off x="8035559" y="4483143"/>
            <a:ext cx="1718051" cy="840320"/>
          </a:xfrm>
          <a:prstGeom prst="rightArrow">
            <a:avLst/>
          </a:prstGeom>
          <a:solidFill>
            <a:srgbClr val="6464E6"/>
          </a:solidFill>
          <a:ln>
            <a:tailEnd type="none" w="lg" len="lg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下り（大）</a:t>
            </a:r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ADF356A0-6154-3618-C584-B92C6C613EA5}"/>
              </a:ext>
            </a:extLst>
          </p:cNvPr>
          <p:cNvSpPr/>
          <p:nvPr/>
        </p:nvSpPr>
        <p:spPr>
          <a:xfrm>
            <a:off x="449935" y="6351972"/>
            <a:ext cx="541489" cy="405390"/>
          </a:xfrm>
          <a:custGeom>
            <a:avLst/>
            <a:gdLst>
              <a:gd name="connsiteX0" fmla="*/ 0 w 575310"/>
              <a:gd name="connsiteY0" fmla="*/ 0 h 415290"/>
              <a:gd name="connsiteX1" fmla="*/ 7620 w 575310"/>
              <a:gd name="connsiteY1" fmla="*/ 411480 h 415290"/>
              <a:gd name="connsiteX2" fmla="*/ 205740 w 575310"/>
              <a:gd name="connsiteY2" fmla="*/ 415290 h 415290"/>
              <a:gd name="connsiteX3" fmla="*/ 232410 w 575310"/>
              <a:gd name="connsiteY3" fmla="*/ 381000 h 415290"/>
              <a:gd name="connsiteX4" fmla="*/ 278130 w 575310"/>
              <a:gd name="connsiteY4" fmla="*/ 381000 h 415290"/>
              <a:gd name="connsiteX5" fmla="*/ 278130 w 575310"/>
              <a:gd name="connsiteY5" fmla="*/ 415290 h 415290"/>
              <a:gd name="connsiteX6" fmla="*/ 358140 w 575310"/>
              <a:gd name="connsiteY6" fmla="*/ 388620 h 415290"/>
              <a:gd name="connsiteX7" fmla="*/ 381000 w 575310"/>
              <a:gd name="connsiteY7" fmla="*/ 354330 h 415290"/>
              <a:gd name="connsiteX8" fmla="*/ 575310 w 575310"/>
              <a:gd name="connsiteY8" fmla="*/ 361950 h 415290"/>
              <a:gd name="connsiteX9" fmla="*/ 571500 w 575310"/>
              <a:gd name="connsiteY9" fmla="*/ 0 h 415290"/>
              <a:gd name="connsiteX10" fmla="*/ 0 w 575310"/>
              <a:gd name="connsiteY10" fmla="*/ 0 h 415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5310" h="415290">
                <a:moveTo>
                  <a:pt x="0" y="0"/>
                </a:moveTo>
                <a:lnTo>
                  <a:pt x="7620" y="411480"/>
                </a:lnTo>
                <a:lnTo>
                  <a:pt x="205740" y="415290"/>
                </a:lnTo>
                <a:lnTo>
                  <a:pt x="232410" y="381000"/>
                </a:lnTo>
                <a:lnTo>
                  <a:pt x="278130" y="381000"/>
                </a:lnTo>
                <a:lnTo>
                  <a:pt x="278130" y="415290"/>
                </a:lnTo>
                <a:lnTo>
                  <a:pt x="358140" y="388620"/>
                </a:lnTo>
                <a:lnTo>
                  <a:pt x="381000" y="354330"/>
                </a:lnTo>
                <a:lnTo>
                  <a:pt x="575310" y="361950"/>
                </a:lnTo>
                <a:lnTo>
                  <a:pt x="5715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9525">
            <a:solidFill>
              <a:schemeClr val="tx1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DB4782D-5965-FD0B-57F4-F6A85C481682}"/>
              </a:ext>
            </a:extLst>
          </p:cNvPr>
          <p:cNvSpPr txBox="1"/>
          <p:nvPr/>
        </p:nvSpPr>
        <p:spPr>
          <a:xfrm>
            <a:off x="90538" y="6868225"/>
            <a:ext cx="126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micro SD</a:t>
            </a:r>
          </a:p>
        </p:txBody>
      </p:sp>
      <p:sp>
        <p:nvSpPr>
          <p:cNvPr id="19" name="矢印: 左 18">
            <a:extLst>
              <a:ext uri="{FF2B5EF4-FFF2-40B4-BE49-F238E27FC236}">
                <a16:creationId xmlns:a16="http://schemas.microsoft.com/office/drawing/2014/main" id="{809146D4-1CB5-772E-85F9-9025DE76FC49}"/>
              </a:ext>
            </a:extLst>
          </p:cNvPr>
          <p:cNvSpPr/>
          <p:nvPr/>
        </p:nvSpPr>
        <p:spPr>
          <a:xfrm rot="660984">
            <a:off x="7872397" y="5415899"/>
            <a:ext cx="1508148" cy="338405"/>
          </a:xfrm>
          <a:prstGeom prst="leftArrow">
            <a:avLst/>
          </a:prstGeom>
          <a:solidFill>
            <a:srgbClr val="6464E6"/>
          </a:solidFill>
          <a:ln w="3175">
            <a:solidFill>
              <a:schemeClr val="tx1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上り</a:t>
            </a:r>
            <a:r>
              <a:rPr lang="en-US" altLang="ja-JP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ja-JP" alt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</a:t>
            </a:r>
            <a:r>
              <a:rPr lang="en-US" altLang="ja-JP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ja-JP" alt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0" name="矢印: 左 19">
            <a:extLst>
              <a:ext uri="{FF2B5EF4-FFF2-40B4-BE49-F238E27FC236}">
                <a16:creationId xmlns:a16="http://schemas.microsoft.com/office/drawing/2014/main" id="{B5515D7B-E674-93FB-0555-9F79A66D7275}"/>
              </a:ext>
            </a:extLst>
          </p:cNvPr>
          <p:cNvSpPr/>
          <p:nvPr/>
        </p:nvSpPr>
        <p:spPr>
          <a:xfrm rot="21173903">
            <a:off x="3373504" y="5301267"/>
            <a:ext cx="1508148" cy="338405"/>
          </a:xfrm>
          <a:prstGeom prst="leftArrow">
            <a:avLst/>
          </a:prstGeom>
          <a:solidFill>
            <a:srgbClr val="6464E6"/>
          </a:solidFill>
          <a:ln w="3175">
            <a:solidFill>
              <a:schemeClr val="tx1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下り</a:t>
            </a:r>
            <a:r>
              <a:rPr lang="en-US" altLang="ja-JP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ja-JP" alt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</a:t>
            </a:r>
            <a:r>
              <a:rPr lang="en-US" altLang="ja-JP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ja-JP" alt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6709DACC-9423-1700-7593-44DEBF4E6C52}"/>
              </a:ext>
            </a:extLst>
          </p:cNvPr>
          <p:cNvSpPr/>
          <p:nvPr/>
        </p:nvSpPr>
        <p:spPr>
          <a:xfrm rot="2534504">
            <a:off x="1049960" y="5771908"/>
            <a:ext cx="747358" cy="767555"/>
          </a:xfrm>
          <a:prstGeom prst="downArrow">
            <a:avLst>
              <a:gd name="adj1" fmla="val 50000"/>
              <a:gd name="adj2" fmla="val 51141"/>
            </a:avLst>
          </a:prstGeom>
          <a:solidFill>
            <a:srgbClr val="6464E6"/>
          </a:solidFill>
          <a:ln w="9525">
            <a:solidFill>
              <a:srgbClr val="2F528F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録画</a:t>
            </a:r>
          </a:p>
        </p:txBody>
      </p:sp>
      <p:sp>
        <p:nvSpPr>
          <p:cNvPr id="3" name="テキスト ボックス 2">
            <a:hlinkClick r:id="rId6" action="ppaction://hlinksldjump"/>
            <a:extLst>
              <a:ext uri="{FF2B5EF4-FFF2-40B4-BE49-F238E27FC236}">
                <a16:creationId xmlns:a16="http://schemas.microsoft.com/office/drawing/2014/main" id="{1A627377-0A0D-6D73-3255-81672192FD66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5527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図 38">
            <a:extLst>
              <a:ext uri="{FF2B5EF4-FFF2-40B4-BE49-F238E27FC236}">
                <a16:creationId xmlns:a16="http://schemas.microsoft.com/office/drawing/2014/main" id="{CA9A793F-7E2B-E3EF-94C5-D39377638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260000"/>
            <a:ext cx="10460065" cy="5377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 </a:t>
            </a:r>
            <a:r>
              <a:rPr kumimoji="1" lang="ja-JP" altLang="en-US" dirty="0"/>
              <a:t>帯域／録画計算（上り帯域計算）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FE7BE5-4D9E-5BB9-25A2-BA68583961AD}"/>
              </a:ext>
            </a:extLst>
          </p:cNvPr>
          <p:cNvSpPr txBox="1"/>
          <p:nvPr/>
        </p:nvSpPr>
        <p:spPr>
          <a:xfrm>
            <a:off x="257536" y="642838"/>
            <a:ext cx="1121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rgbClr val="6464E6"/>
                </a:solidFill>
                <a:latin typeface="+mn-ea"/>
              </a:rPr>
              <a:t>WV-PW510</a:t>
            </a:r>
            <a:r>
              <a:rPr kumimoji="1" lang="ja-JP" altLang="en-US" sz="2400" b="1" dirty="0">
                <a:solidFill>
                  <a:srgbClr val="6464E6"/>
                </a:solidFill>
                <a:latin typeface="+mn-ea"/>
              </a:rPr>
              <a:t>対応カメラ　スマートコーディング時のビットレート表（</a:t>
            </a:r>
            <a:r>
              <a:rPr kumimoji="1" lang="en-US" altLang="ja-JP" sz="2400" b="1" dirty="0">
                <a:solidFill>
                  <a:srgbClr val="6464E6"/>
                </a:solidFill>
                <a:latin typeface="+mn-ea"/>
              </a:rPr>
              <a:t>Kbps</a:t>
            </a:r>
            <a:r>
              <a:rPr kumimoji="1" lang="ja-JP" altLang="en-US" sz="2400" b="1" dirty="0">
                <a:solidFill>
                  <a:srgbClr val="6464E6"/>
                </a:solidFill>
                <a:latin typeface="+mn-ea"/>
              </a:rPr>
              <a:t>）</a:t>
            </a:r>
          </a:p>
        </p:txBody>
      </p:sp>
      <p:graphicFrame>
        <p:nvGraphicFramePr>
          <p:cNvPr id="14" name="表 55">
            <a:extLst>
              <a:ext uri="{FF2B5EF4-FFF2-40B4-BE49-F238E27FC236}">
                <a16:creationId xmlns:a16="http://schemas.microsoft.com/office/drawing/2014/main" id="{F6906B05-D76C-F895-77A5-26F588575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488880"/>
              </p:ext>
            </p:extLst>
          </p:nvPr>
        </p:nvGraphicFramePr>
        <p:xfrm>
          <a:off x="10819520" y="1263677"/>
          <a:ext cx="3245481" cy="539822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84650">
                  <a:extLst>
                    <a:ext uri="{9D8B030D-6E8A-4147-A177-3AD203B41FA5}">
                      <a16:colId xmlns:a16="http://schemas.microsoft.com/office/drawing/2014/main" val="3601010159"/>
                    </a:ext>
                  </a:extLst>
                </a:gridCol>
                <a:gridCol w="1007397">
                  <a:extLst>
                    <a:ext uri="{9D8B030D-6E8A-4147-A177-3AD203B41FA5}">
                      <a16:colId xmlns:a16="http://schemas.microsoft.com/office/drawing/2014/main" val="544571697"/>
                    </a:ext>
                  </a:extLst>
                </a:gridCol>
                <a:gridCol w="1253434">
                  <a:extLst>
                    <a:ext uri="{9D8B030D-6E8A-4147-A177-3AD203B41FA5}">
                      <a16:colId xmlns:a16="http://schemas.microsoft.com/office/drawing/2014/main" val="1140964689"/>
                    </a:ext>
                  </a:extLst>
                </a:gridCol>
              </a:tblGrid>
              <a:tr h="393518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画像圧縮方式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268848"/>
                  </a:ext>
                </a:extLst>
              </a:tr>
              <a:tr h="104021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H.265</a:t>
                      </a:r>
                      <a:endParaRPr kumimoji="1" lang="ja-JP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H.264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より高い圧縮で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高画質を維持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MP4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動画再生時に</a:t>
                      </a: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PC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によって、有料プラグインが必要になる時がある。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504009"/>
                  </a:ext>
                </a:extLst>
              </a:tr>
              <a:tr h="122112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 dirty="0">
                          <a:latin typeface="+mn-ea"/>
                          <a:ea typeface="+mn-ea"/>
                        </a:rPr>
                        <a:t>スマート</a:t>
                      </a:r>
                      <a:endParaRPr kumimoji="1" lang="en-US" altLang="ja-JP" sz="1100" b="1" dirty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ja-JP" altLang="en-US" sz="1100" b="1" dirty="0">
                          <a:latin typeface="+mn-ea"/>
                          <a:ea typeface="+mn-ea"/>
                        </a:rPr>
                        <a:t>コーディング</a:t>
                      </a:r>
                      <a:endParaRPr kumimoji="1" lang="en-US" altLang="ja-JP" sz="1100" b="1" dirty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ja-JP" altLang="en-US" sz="1100" b="1" dirty="0">
                          <a:latin typeface="+mn-ea"/>
                          <a:ea typeface="+mn-ea"/>
                        </a:rPr>
                        <a:t>アドバンスド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kumimoji="1" lang="en-US" altLang="ja-JP" sz="1200" b="1" dirty="0" err="1">
                          <a:latin typeface="+mn-ea"/>
                          <a:ea typeface="+mn-ea"/>
                        </a:rPr>
                        <a:t>i</a:t>
                      </a: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-PRO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独自の可変ビットレート制御の一つ。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1200" b="1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画像内に動きが少ない場合のデータ 量を少なくする。</a:t>
                      </a:r>
                      <a:endParaRPr kumimoji="1" lang="en-US" altLang="ja-JP" sz="12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kumimoji="1" lang="ja-JP" altLang="en-US" sz="1200" b="1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結果、重要な所の画質を</a:t>
                      </a:r>
                      <a:endParaRPr kumimoji="1" lang="en-US" altLang="ja-JP" sz="12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kumimoji="1" lang="ja-JP" altLang="en-US" sz="1200" b="1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維持して録画期間が延びる。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729813"/>
                  </a:ext>
                </a:extLst>
              </a:tr>
              <a:tr h="393518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i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i</a:t>
                      </a:r>
                      <a:r>
                        <a:rPr kumimoji="1" lang="en-US" altLang="ja-JP" sz="1400" b="1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-PRO</a:t>
                      </a:r>
                      <a:r>
                        <a:rPr kumimoji="1" lang="ja-JP" altLang="en-US" sz="1400" b="1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レコーダー使用時の画質表現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854183"/>
                  </a:ext>
                </a:extLst>
              </a:tr>
              <a:tr h="33920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画質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読み方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意味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642467"/>
                  </a:ext>
                </a:extLst>
              </a:tr>
              <a:tr h="49749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XF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エクストラファイン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超高画質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096216"/>
                  </a:ext>
                </a:extLst>
              </a:tr>
              <a:tr h="49749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SF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スーパー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ファイン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最高画質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079504"/>
                  </a:ext>
                </a:extLst>
              </a:tr>
              <a:tr h="49749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FQ</a:t>
                      </a:r>
                    </a:p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初期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ファイン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クオリティ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高画質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338899"/>
                  </a:ext>
                </a:extLst>
              </a:tr>
              <a:tr h="49749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NQ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ノーマル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クオリティ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標準画質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176275"/>
                  </a:ext>
                </a:extLst>
              </a:tr>
            </a:tbl>
          </a:graphicData>
        </a:graphic>
      </p:graphicFrame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DF5DD34-8747-6F8F-5EAB-ED8C6BAD3313}"/>
              </a:ext>
            </a:extLst>
          </p:cNvPr>
          <p:cNvSpPr txBox="1"/>
          <p:nvPr/>
        </p:nvSpPr>
        <p:spPr>
          <a:xfrm>
            <a:off x="3464909" y="1305905"/>
            <a:ext cx="4639999" cy="30777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</a:rPr>
              <a:t>(H.265</a:t>
            </a:r>
            <a:r>
              <a:rPr lang="ja-JP" altLang="en-US" sz="1400" b="1" dirty="0">
                <a:latin typeface="+mn-ea"/>
              </a:rPr>
              <a:t> </a:t>
            </a:r>
            <a:r>
              <a:rPr kumimoji="1" lang="ja-JP" altLang="en-US" sz="1400" b="1" dirty="0">
                <a:latin typeface="+mn-ea"/>
              </a:rPr>
              <a:t>スマートコーディングアドバンスド</a:t>
            </a:r>
            <a:r>
              <a:rPr kumimoji="1" lang="en-US" altLang="ja-JP" sz="1400" b="1" dirty="0">
                <a:latin typeface="+mn-ea"/>
              </a:rPr>
              <a:t>)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A65B4D8-028A-8757-DEC6-682BDF775DD0}"/>
              </a:ext>
            </a:extLst>
          </p:cNvPr>
          <p:cNvSpPr txBox="1"/>
          <p:nvPr/>
        </p:nvSpPr>
        <p:spPr>
          <a:xfrm>
            <a:off x="532128" y="1767284"/>
            <a:ext cx="1108787" cy="30777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latin typeface="+mn-ea"/>
              </a:rPr>
              <a:t>解像度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AD0031B8-5C2C-D002-D1F5-ED37F4FDEB46}"/>
              </a:ext>
            </a:extLst>
          </p:cNvPr>
          <p:cNvSpPr/>
          <p:nvPr/>
        </p:nvSpPr>
        <p:spPr>
          <a:xfrm>
            <a:off x="7051789" y="6728576"/>
            <a:ext cx="4267852" cy="72801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r>
              <a:rPr kumimoji="1" lang="ja-JP" altLang="en-US" sz="1800" b="1" dirty="0">
                <a:solidFill>
                  <a:srgbClr val="FF0000"/>
                </a:solidFill>
                <a:latin typeface="+mn-ea"/>
              </a:rPr>
              <a:t>本資料ではこの値での</a:t>
            </a:r>
            <a:endParaRPr kumimoji="1" lang="en-US" altLang="ja-JP" sz="1800" b="1" dirty="0">
              <a:solidFill>
                <a:srgbClr val="FF0000"/>
              </a:solidFill>
              <a:latin typeface="+mn-ea"/>
            </a:endParaRPr>
          </a:p>
          <a:p>
            <a:r>
              <a:rPr kumimoji="1" lang="ja-JP" altLang="en-US" sz="1800" b="1" dirty="0">
                <a:solidFill>
                  <a:srgbClr val="FF0000"/>
                </a:solidFill>
                <a:latin typeface="+mn-ea"/>
              </a:rPr>
              <a:t>設定を前提に説明します。（後述）</a:t>
            </a:r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A167B216-FE9E-F023-ED40-F1DA15B57C9D}"/>
              </a:ext>
            </a:extLst>
          </p:cNvPr>
          <p:cNvCxnSpPr>
            <a:cxnSpLocks/>
          </p:cNvCxnSpPr>
          <p:nvPr/>
        </p:nvCxnSpPr>
        <p:spPr>
          <a:xfrm>
            <a:off x="1180041" y="4949475"/>
            <a:ext cx="617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AD74E2C1-047E-54BC-2FB8-07AA3CB1D7FA}"/>
              </a:ext>
            </a:extLst>
          </p:cNvPr>
          <p:cNvCxnSpPr>
            <a:cxnSpLocks/>
          </p:cNvCxnSpPr>
          <p:nvPr/>
        </p:nvCxnSpPr>
        <p:spPr>
          <a:xfrm>
            <a:off x="1128086" y="6043923"/>
            <a:ext cx="7007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80401EA-B131-9C5A-7445-5CB640554852}"/>
              </a:ext>
            </a:extLst>
          </p:cNvPr>
          <p:cNvSpPr txBox="1"/>
          <p:nvPr/>
        </p:nvSpPr>
        <p:spPr>
          <a:xfrm>
            <a:off x="5240962" y="1643416"/>
            <a:ext cx="2391006" cy="25736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tIns="36000" bIns="36000" rtlCol="0">
            <a:spAutoFit/>
          </a:bodyPr>
          <a:lstStyle/>
          <a:p>
            <a:pPr algn="ctr"/>
            <a:r>
              <a:rPr kumimoji="1" lang="ja-JP" altLang="en-US" sz="1200" b="1" dirty="0">
                <a:latin typeface="+mn-ea"/>
              </a:rPr>
              <a:t>フレームレート（</a:t>
            </a:r>
            <a:r>
              <a:rPr kumimoji="1" lang="en-US" altLang="ja-JP" sz="1200" b="1" dirty="0">
                <a:latin typeface="+mn-ea"/>
              </a:rPr>
              <a:t>fps</a:t>
            </a:r>
            <a:r>
              <a:rPr kumimoji="1" lang="ja-JP" altLang="en-US" sz="1200" b="1" dirty="0">
                <a:latin typeface="+mn-ea"/>
              </a:rPr>
              <a:t>）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EC5FCEEF-ED9C-9EC0-379C-CE221A0B19ED}"/>
              </a:ext>
            </a:extLst>
          </p:cNvPr>
          <p:cNvSpPr txBox="1"/>
          <p:nvPr/>
        </p:nvSpPr>
        <p:spPr>
          <a:xfrm>
            <a:off x="1922971" y="1726544"/>
            <a:ext cx="726711" cy="39338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none" rtlCol="0" anchor="ctr" anchorCtr="1">
            <a:noAutofit/>
          </a:bodyPr>
          <a:lstStyle/>
          <a:p>
            <a:pPr algn="ctr"/>
            <a:r>
              <a:rPr lang="ja-JP" altLang="en-US" sz="1400" b="1" dirty="0">
                <a:latin typeface="+mn-ea"/>
              </a:rPr>
              <a:t>画質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E050F92-79DD-D5E3-745F-6ED9A51C7E30}"/>
              </a:ext>
            </a:extLst>
          </p:cNvPr>
          <p:cNvSpPr/>
          <p:nvPr/>
        </p:nvSpPr>
        <p:spPr>
          <a:xfrm>
            <a:off x="5865001" y="6075453"/>
            <a:ext cx="819578" cy="257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F4E1D06-2F3D-F140-9C80-3CB5F1098659}"/>
              </a:ext>
            </a:extLst>
          </p:cNvPr>
          <p:cNvCxnSpPr>
            <a:cxnSpLocks/>
            <a:stCxn id="3" idx="3"/>
            <a:endCxn id="37" idx="1"/>
          </p:cNvCxnSpPr>
          <p:nvPr/>
        </p:nvCxnSpPr>
        <p:spPr>
          <a:xfrm>
            <a:off x="6684579" y="6204138"/>
            <a:ext cx="367210" cy="8884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hlinkClick r:id="rId4" action="ppaction://hlinksldjump"/>
            <a:extLst>
              <a:ext uri="{FF2B5EF4-FFF2-40B4-BE49-F238E27FC236}">
                <a16:creationId xmlns:a16="http://schemas.microsoft.com/office/drawing/2014/main" id="{6D863ECF-D629-7E2A-3D58-42627AE1D279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6682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 </a:t>
            </a:r>
            <a:r>
              <a:rPr kumimoji="1" lang="ja-JP" altLang="en-US" dirty="0"/>
              <a:t>帯域／録画計算（上り帯域計算）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FE7BE5-4D9E-5BB9-25A2-BA68583961AD}"/>
              </a:ext>
            </a:extLst>
          </p:cNvPr>
          <p:cNvSpPr txBox="1"/>
          <p:nvPr/>
        </p:nvSpPr>
        <p:spPr>
          <a:xfrm>
            <a:off x="257536" y="642838"/>
            <a:ext cx="8683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rgbClr val="6464E6"/>
                </a:solidFill>
                <a:latin typeface="+mn-ea"/>
              </a:rPr>
              <a:t>WV-PW510</a:t>
            </a:r>
            <a:r>
              <a:rPr kumimoji="1" lang="ja-JP" altLang="en-US" sz="2400" b="1" dirty="0">
                <a:solidFill>
                  <a:srgbClr val="6464E6"/>
                </a:solidFill>
                <a:latin typeface="+mn-ea"/>
              </a:rPr>
              <a:t>対応カメラ　</a:t>
            </a:r>
            <a:r>
              <a:rPr kumimoji="1" lang="en-US" altLang="ja-JP" sz="2400" b="1" dirty="0">
                <a:solidFill>
                  <a:srgbClr val="6464E6"/>
                </a:solidFill>
                <a:latin typeface="+mn-ea"/>
              </a:rPr>
              <a:t>H.265</a:t>
            </a:r>
            <a:r>
              <a:rPr kumimoji="1" lang="ja-JP" altLang="en-US" sz="2400" b="1" dirty="0">
                <a:solidFill>
                  <a:srgbClr val="6464E6"/>
                </a:solidFill>
                <a:latin typeface="+mn-ea"/>
              </a:rPr>
              <a:t>のビットレート表（</a:t>
            </a:r>
            <a:r>
              <a:rPr kumimoji="1" lang="en-US" altLang="ja-JP" sz="2400" b="1" dirty="0">
                <a:solidFill>
                  <a:srgbClr val="6464E6"/>
                </a:solidFill>
                <a:latin typeface="+mn-ea"/>
              </a:rPr>
              <a:t>Kbps</a:t>
            </a:r>
            <a:r>
              <a:rPr kumimoji="1" lang="ja-JP" altLang="en-US" sz="2400" b="1" dirty="0">
                <a:solidFill>
                  <a:srgbClr val="6464E6"/>
                </a:solidFill>
                <a:latin typeface="+mn-ea"/>
              </a:rPr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3AE69A-5D08-0B01-32E9-D87EF960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260000"/>
            <a:ext cx="10476000" cy="53474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表 55">
            <a:extLst>
              <a:ext uri="{FF2B5EF4-FFF2-40B4-BE49-F238E27FC236}">
                <a16:creationId xmlns:a16="http://schemas.microsoft.com/office/drawing/2014/main" id="{CB4AF492-B3DD-2E1D-39B6-8E43C508E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79207"/>
              </p:ext>
            </p:extLst>
          </p:nvPr>
        </p:nvGraphicFramePr>
        <p:xfrm>
          <a:off x="10803305" y="1259999"/>
          <a:ext cx="3265985" cy="51598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90871">
                  <a:extLst>
                    <a:ext uri="{9D8B030D-6E8A-4147-A177-3AD203B41FA5}">
                      <a16:colId xmlns:a16="http://schemas.microsoft.com/office/drawing/2014/main" val="3601010159"/>
                    </a:ext>
                  </a:extLst>
                </a:gridCol>
                <a:gridCol w="1059379">
                  <a:extLst>
                    <a:ext uri="{9D8B030D-6E8A-4147-A177-3AD203B41FA5}">
                      <a16:colId xmlns:a16="http://schemas.microsoft.com/office/drawing/2014/main" val="544571697"/>
                    </a:ext>
                  </a:extLst>
                </a:gridCol>
                <a:gridCol w="1215735">
                  <a:extLst>
                    <a:ext uri="{9D8B030D-6E8A-4147-A177-3AD203B41FA5}">
                      <a16:colId xmlns:a16="http://schemas.microsoft.com/office/drawing/2014/main" val="1140964689"/>
                    </a:ext>
                  </a:extLst>
                </a:gridCol>
              </a:tblGrid>
              <a:tr h="472839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ja-JP" altLang="en-US" sz="14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画像圧縮方式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268848"/>
                  </a:ext>
                </a:extLst>
              </a:tr>
              <a:tr h="1062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H.265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H.264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より高い圧縮で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高画質を維持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MP4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動画再生時に</a:t>
                      </a: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PC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によって、有料プラグインが必要になる時がある。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504009"/>
                  </a:ext>
                </a:extLst>
              </a:tr>
              <a:tr h="353230">
                <a:tc gridSpan="3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039698"/>
                  </a:ext>
                </a:extLst>
              </a:tr>
              <a:tr h="472839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1400" b="1" i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i</a:t>
                      </a:r>
                      <a:r>
                        <a:rPr kumimoji="1" lang="en-US" altLang="ja-JP" sz="14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-PRO</a:t>
                      </a:r>
                      <a:r>
                        <a:rPr kumimoji="1" lang="ja-JP" altLang="en-US" sz="14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レコーダー使用時の画質表現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854183"/>
                  </a:ext>
                </a:extLst>
              </a:tr>
              <a:tr h="40757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画質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読み方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意味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642467"/>
                  </a:ext>
                </a:extLst>
              </a:tr>
              <a:tr h="5977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XF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エクストラファイン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超高画質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096216"/>
                  </a:ext>
                </a:extLst>
              </a:tr>
              <a:tr h="5977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SF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スーパー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ファイン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最高画質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079504"/>
                  </a:ext>
                </a:extLst>
              </a:tr>
              <a:tr h="5977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FQ</a:t>
                      </a:r>
                    </a:p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初期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ファイン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クオリティ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高画質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338899"/>
                  </a:ext>
                </a:extLst>
              </a:tr>
              <a:tr h="5977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NQ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ノーマル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クオリティ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標準画質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176275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D9C55B-CAC1-7A21-AEB2-6F240A34EEF8}"/>
              </a:ext>
            </a:extLst>
          </p:cNvPr>
          <p:cNvSpPr txBox="1"/>
          <p:nvPr/>
        </p:nvSpPr>
        <p:spPr>
          <a:xfrm>
            <a:off x="532128" y="1767284"/>
            <a:ext cx="1108787" cy="30777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latin typeface="+mn-ea"/>
              </a:rPr>
              <a:t>解像度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0C3AE3A-3573-D7F4-05B9-CBEE6D43F939}"/>
              </a:ext>
            </a:extLst>
          </p:cNvPr>
          <p:cNvSpPr txBox="1"/>
          <p:nvPr/>
        </p:nvSpPr>
        <p:spPr>
          <a:xfrm>
            <a:off x="5157834" y="1622634"/>
            <a:ext cx="2391006" cy="25736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tIns="36000" bIns="36000" rtlCol="0">
            <a:spAutoFit/>
          </a:bodyPr>
          <a:lstStyle/>
          <a:p>
            <a:pPr algn="ctr"/>
            <a:r>
              <a:rPr kumimoji="1" lang="ja-JP" altLang="en-US" sz="1200" b="1" dirty="0">
                <a:latin typeface="+mn-ea"/>
              </a:rPr>
              <a:t>フレームレート（</a:t>
            </a:r>
            <a:r>
              <a:rPr kumimoji="1" lang="en-US" altLang="ja-JP" sz="1200" b="1" dirty="0">
                <a:latin typeface="+mn-ea"/>
              </a:rPr>
              <a:t>fps</a:t>
            </a:r>
            <a:r>
              <a:rPr kumimoji="1" lang="ja-JP" altLang="en-US" sz="1200" b="1" dirty="0">
                <a:latin typeface="+mn-ea"/>
              </a:rPr>
              <a:t>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C2F5F2-A170-46DC-F256-9CD3E58624EB}"/>
              </a:ext>
            </a:extLst>
          </p:cNvPr>
          <p:cNvSpPr txBox="1"/>
          <p:nvPr/>
        </p:nvSpPr>
        <p:spPr>
          <a:xfrm>
            <a:off x="1922971" y="1726544"/>
            <a:ext cx="726711" cy="39338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none" rtlCol="0" anchor="ctr" anchorCtr="1">
            <a:noAutofit/>
          </a:bodyPr>
          <a:lstStyle/>
          <a:p>
            <a:pPr algn="ctr"/>
            <a:r>
              <a:rPr lang="ja-JP" altLang="en-US" sz="1400" b="1" dirty="0">
                <a:latin typeface="+mn-ea"/>
              </a:rPr>
              <a:t>画質</a:t>
            </a:r>
            <a:endParaRPr kumimoji="1" lang="ja-JP" altLang="en-US" sz="1400" b="1" dirty="0">
              <a:latin typeface="+mn-ea"/>
            </a:endParaRP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D12333C5-F74E-3387-17C1-E2C9BC412C67}"/>
              </a:ext>
            </a:extLst>
          </p:cNvPr>
          <p:cNvCxnSpPr>
            <a:cxnSpLocks/>
          </p:cNvCxnSpPr>
          <p:nvPr/>
        </p:nvCxnSpPr>
        <p:spPr>
          <a:xfrm>
            <a:off x="1169650" y="4907911"/>
            <a:ext cx="617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05199255-FB78-E6E1-E94B-83FD9A90AF7F}"/>
              </a:ext>
            </a:extLst>
          </p:cNvPr>
          <p:cNvCxnSpPr>
            <a:cxnSpLocks/>
          </p:cNvCxnSpPr>
          <p:nvPr/>
        </p:nvCxnSpPr>
        <p:spPr>
          <a:xfrm>
            <a:off x="1117695" y="6002359"/>
            <a:ext cx="7007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hlinkClick r:id="rId4" action="ppaction://hlinksldjump"/>
            <a:extLst>
              <a:ext uri="{FF2B5EF4-FFF2-40B4-BE49-F238E27FC236}">
                <a16:creationId xmlns:a16="http://schemas.microsoft.com/office/drawing/2014/main" id="{50ED8D48-AF85-A30F-AABF-2D55A420A4FF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46911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A933C498-F11E-0183-0F9E-CE84F9820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260000"/>
            <a:ext cx="10476000" cy="5385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 </a:t>
            </a:r>
            <a:r>
              <a:rPr kumimoji="1" lang="ja-JP" altLang="en-US" dirty="0"/>
              <a:t>帯域／録画計算（上り帯域計算）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FE7BE5-4D9E-5BB9-25A2-BA68583961AD}"/>
              </a:ext>
            </a:extLst>
          </p:cNvPr>
          <p:cNvSpPr txBox="1"/>
          <p:nvPr/>
        </p:nvSpPr>
        <p:spPr>
          <a:xfrm>
            <a:off x="257536" y="642838"/>
            <a:ext cx="8683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rgbClr val="6464E6"/>
                </a:solidFill>
                <a:latin typeface="+mn-ea"/>
              </a:rPr>
              <a:t>WV-PW510</a:t>
            </a:r>
            <a:r>
              <a:rPr kumimoji="1" lang="ja-JP" altLang="en-US" sz="2400" b="1" dirty="0">
                <a:solidFill>
                  <a:srgbClr val="6464E6"/>
                </a:solidFill>
                <a:latin typeface="+mn-ea"/>
              </a:rPr>
              <a:t>対応カメラ　</a:t>
            </a:r>
            <a:r>
              <a:rPr kumimoji="1" lang="en-US" altLang="ja-JP" sz="2400" b="1" dirty="0">
                <a:solidFill>
                  <a:srgbClr val="6464E6"/>
                </a:solidFill>
                <a:latin typeface="+mn-ea"/>
              </a:rPr>
              <a:t>H.264</a:t>
            </a:r>
            <a:r>
              <a:rPr kumimoji="1" lang="ja-JP" altLang="en-US" sz="2400" b="1" dirty="0">
                <a:solidFill>
                  <a:srgbClr val="6464E6"/>
                </a:solidFill>
                <a:latin typeface="+mn-ea"/>
              </a:rPr>
              <a:t>のビットレート表（</a:t>
            </a:r>
            <a:r>
              <a:rPr kumimoji="1" lang="en-US" altLang="ja-JP" sz="2400" b="1" dirty="0">
                <a:solidFill>
                  <a:srgbClr val="6464E6"/>
                </a:solidFill>
                <a:latin typeface="+mn-ea"/>
              </a:rPr>
              <a:t>Kbps</a:t>
            </a:r>
            <a:r>
              <a:rPr kumimoji="1" lang="ja-JP" altLang="en-US" sz="2400" b="1" dirty="0">
                <a:solidFill>
                  <a:srgbClr val="6464E6"/>
                </a:solidFill>
                <a:latin typeface="+mn-ea"/>
              </a:rPr>
              <a:t>）</a:t>
            </a:r>
          </a:p>
        </p:txBody>
      </p:sp>
      <p:graphicFrame>
        <p:nvGraphicFramePr>
          <p:cNvPr id="4" name="表 55">
            <a:extLst>
              <a:ext uri="{FF2B5EF4-FFF2-40B4-BE49-F238E27FC236}">
                <a16:creationId xmlns:a16="http://schemas.microsoft.com/office/drawing/2014/main" id="{CB4AF492-B3DD-2E1D-39B6-8E43C508E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874507"/>
              </p:ext>
            </p:extLst>
          </p:nvPr>
        </p:nvGraphicFramePr>
        <p:xfrm>
          <a:off x="10803305" y="1259999"/>
          <a:ext cx="3265985" cy="499364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90871">
                  <a:extLst>
                    <a:ext uri="{9D8B030D-6E8A-4147-A177-3AD203B41FA5}">
                      <a16:colId xmlns:a16="http://schemas.microsoft.com/office/drawing/2014/main" val="3601010159"/>
                    </a:ext>
                  </a:extLst>
                </a:gridCol>
                <a:gridCol w="1059379">
                  <a:extLst>
                    <a:ext uri="{9D8B030D-6E8A-4147-A177-3AD203B41FA5}">
                      <a16:colId xmlns:a16="http://schemas.microsoft.com/office/drawing/2014/main" val="544571697"/>
                    </a:ext>
                  </a:extLst>
                </a:gridCol>
                <a:gridCol w="1215735">
                  <a:extLst>
                    <a:ext uri="{9D8B030D-6E8A-4147-A177-3AD203B41FA5}">
                      <a16:colId xmlns:a16="http://schemas.microsoft.com/office/drawing/2014/main" val="1140964689"/>
                    </a:ext>
                  </a:extLst>
                </a:gridCol>
              </a:tblGrid>
              <a:tr h="472839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ja-JP" altLang="en-US" sz="14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画像圧縮方式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268848"/>
                  </a:ext>
                </a:extLst>
              </a:tr>
              <a:tr h="8960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H.264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最も使用されている方式。</a:t>
                      </a:r>
                    </a:p>
                    <a:p>
                      <a:pPr algn="l"/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MP4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再生の制約が無い。</a:t>
                      </a:r>
                    </a:p>
                    <a:p>
                      <a:pPr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圧縮率が</a:t>
                      </a: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H.265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より悪く、</a:t>
                      </a:r>
                    </a:p>
                    <a:p>
                      <a:pPr algn="l"/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録画期間が短くなる。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504009"/>
                  </a:ext>
                </a:extLst>
              </a:tr>
              <a:tr h="353230">
                <a:tc gridSpan="3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039698"/>
                  </a:ext>
                </a:extLst>
              </a:tr>
              <a:tr h="472839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1400" b="1" i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i</a:t>
                      </a:r>
                      <a:r>
                        <a:rPr kumimoji="1" lang="en-US" altLang="ja-JP" sz="14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-PRO</a:t>
                      </a:r>
                      <a:r>
                        <a:rPr kumimoji="1" lang="ja-JP" altLang="en-US" sz="14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レコーダー使用時の画質表現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854183"/>
                  </a:ext>
                </a:extLst>
              </a:tr>
              <a:tr h="40757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画質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読み方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意味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642467"/>
                  </a:ext>
                </a:extLst>
              </a:tr>
              <a:tr h="5977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XF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エクストラファイン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9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超高画質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096216"/>
                  </a:ext>
                </a:extLst>
              </a:tr>
              <a:tr h="5977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SF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スーパー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ファイン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最高画質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079504"/>
                  </a:ext>
                </a:extLst>
              </a:tr>
              <a:tr h="5977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FQ</a:t>
                      </a:r>
                    </a:p>
                    <a:p>
                      <a:pPr algn="ctr"/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初期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ファイン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クオリティ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高画質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338899"/>
                  </a:ext>
                </a:extLst>
              </a:tr>
              <a:tr h="5977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+mn-ea"/>
                          <a:ea typeface="+mn-ea"/>
                        </a:rPr>
                        <a:t>NQ</a:t>
                      </a:r>
                      <a:endParaRPr kumimoji="1" lang="ja-JP" altLang="en-US" sz="1400" b="1" dirty="0"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ノーマル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クオリティ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latin typeface="+mn-ea"/>
                          <a:ea typeface="+mn-ea"/>
                        </a:rPr>
                        <a:t>標準画質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176275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D9C55B-CAC1-7A21-AEB2-6F240A34EEF8}"/>
              </a:ext>
            </a:extLst>
          </p:cNvPr>
          <p:cNvSpPr txBox="1"/>
          <p:nvPr/>
        </p:nvSpPr>
        <p:spPr>
          <a:xfrm>
            <a:off x="532128" y="1767284"/>
            <a:ext cx="1108787" cy="30777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latin typeface="+mn-ea"/>
              </a:rPr>
              <a:t>解像度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0C3AE3A-3573-D7F4-05B9-CBEE6D43F939}"/>
              </a:ext>
            </a:extLst>
          </p:cNvPr>
          <p:cNvSpPr txBox="1"/>
          <p:nvPr/>
        </p:nvSpPr>
        <p:spPr>
          <a:xfrm>
            <a:off x="5105879" y="1664198"/>
            <a:ext cx="2391006" cy="25736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tIns="36000" bIns="36000" rtlCol="0">
            <a:spAutoFit/>
          </a:bodyPr>
          <a:lstStyle/>
          <a:p>
            <a:pPr algn="ctr"/>
            <a:r>
              <a:rPr kumimoji="1" lang="ja-JP" altLang="en-US" sz="1200" b="1" dirty="0">
                <a:latin typeface="+mn-ea"/>
              </a:rPr>
              <a:t>フレームレート（</a:t>
            </a:r>
            <a:r>
              <a:rPr kumimoji="1" lang="en-US" altLang="ja-JP" sz="1200" b="1" dirty="0">
                <a:latin typeface="+mn-ea"/>
              </a:rPr>
              <a:t>fps</a:t>
            </a:r>
            <a:r>
              <a:rPr kumimoji="1" lang="ja-JP" altLang="en-US" sz="1200" b="1" dirty="0">
                <a:latin typeface="+mn-ea"/>
              </a:rPr>
              <a:t>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C2F5F2-A170-46DC-F256-9CD3E58624EB}"/>
              </a:ext>
            </a:extLst>
          </p:cNvPr>
          <p:cNvSpPr txBox="1"/>
          <p:nvPr/>
        </p:nvSpPr>
        <p:spPr>
          <a:xfrm>
            <a:off x="1922971" y="1726543"/>
            <a:ext cx="726711" cy="41398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none" rtlCol="0" anchor="ctr" anchorCtr="1">
            <a:noAutofit/>
          </a:bodyPr>
          <a:lstStyle/>
          <a:p>
            <a:pPr algn="ctr"/>
            <a:r>
              <a:rPr lang="ja-JP" altLang="en-US" sz="1400" b="1" dirty="0">
                <a:latin typeface="+mn-ea"/>
              </a:rPr>
              <a:t>画質</a:t>
            </a:r>
            <a:endParaRPr kumimoji="1" lang="ja-JP" altLang="en-US" sz="1400" b="1" dirty="0">
              <a:latin typeface="+mn-ea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F663C7E-0376-7F0E-051F-62821A377450}"/>
              </a:ext>
            </a:extLst>
          </p:cNvPr>
          <p:cNvCxnSpPr>
            <a:cxnSpLocks/>
          </p:cNvCxnSpPr>
          <p:nvPr/>
        </p:nvCxnSpPr>
        <p:spPr>
          <a:xfrm>
            <a:off x="1180041" y="4918302"/>
            <a:ext cx="617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DFA26E63-43F8-5AD8-8226-3A20EC4CE71C}"/>
              </a:ext>
            </a:extLst>
          </p:cNvPr>
          <p:cNvCxnSpPr>
            <a:cxnSpLocks/>
          </p:cNvCxnSpPr>
          <p:nvPr/>
        </p:nvCxnSpPr>
        <p:spPr>
          <a:xfrm>
            <a:off x="1128086" y="6012750"/>
            <a:ext cx="7007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hlinkClick r:id="rId4" action="ppaction://hlinksldjump"/>
            <a:extLst>
              <a:ext uri="{FF2B5EF4-FFF2-40B4-BE49-F238E27FC236}">
                <a16:creationId xmlns:a16="http://schemas.microsoft.com/office/drawing/2014/main" id="{7A42D1FE-24CF-4210-502D-0DE3B7D69968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7212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 </a:t>
            </a:r>
            <a:r>
              <a:rPr kumimoji="1" lang="ja-JP" altLang="en-US" dirty="0"/>
              <a:t>帯域／録画計算（検討例）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FE7BE5-4D9E-5BB9-25A2-BA68583961AD}"/>
              </a:ext>
            </a:extLst>
          </p:cNvPr>
          <p:cNvSpPr txBox="1"/>
          <p:nvPr/>
        </p:nvSpPr>
        <p:spPr>
          <a:xfrm>
            <a:off x="232810" y="1149389"/>
            <a:ext cx="8334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b="1" u="sng" dirty="0">
                <a:solidFill>
                  <a:srgbClr val="6464E6"/>
                </a:solidFill>
                <a:latin typeface="+mn-ea"/>
              </a:rPr>
              <a:t>(</a:t>
            </a:r>
            <a:r>
              <a:rPr kumimoji="1" lang="ja-JP" altLang="en-US" sz="2400" b="1" u="sng" dirty="0">
                <a:solidFill>
                  <a:srgbClr val="6464E6"/>
                </a:solidFill>
                <a:latin typeface="+mn-ea"/>
              </a:rPr>
              <a:t>ライブ画</a:t>
            </a:r>
            <a:r>
              <a:rPr kumimoji="1" lang="en-US" altLang="ja-JP" sz="2400" b="1" u="sng" dirty="0">
                <a:solidFill>
                  <a:srgbClr val="6464E6"/>
                </a:solidFill>
                <a:latin typeface="+mn-ea"/>
              </a:rPr>
              <a:t>)</a:t>
            </a:r>
            <a:r>
              <a:rPr kumimoji="1" lang="ja-JP" altLang="en-US" sz="2400" b="1" u="sng" dirty="0">
                <a:solidFill>
                  <a:srgbClr val="6464E6"/>
                </a:solidFill>
                <a:latin typeface="+mn-ea"/>
              </a:rPr>
              <a:t>　</a:t>
            </a:r>
            <a:r>
              <a:rPr kumimoji="1" lang="en-US" altLang="ja-JP" sz="2400" b="1" u="sng" dirty="0">
                <a:solidFill>
                  <a:srgbClr val="6464E6"/>
                </a:solidFill>
                <a:latin typeface="+mn-ea"/>
              </a:rPr>
              <a:t>1Mbps</a:t>
            </a:r>
            <a:r>
              <a:rPr lang="ja-JP" altLang="en-US" sz="2400" b="1" u="sng" dirty="0">
                <a:solidFill>
                  <a:srgbClr val="6464E6"/>
                </a:solidFill>
                <a:latin typeface="+mn-ea"/>
              </a:rPr>
              <a:t>での</a:t>
            </a:r>
            <a:r>
              <a:rPr kumimoji="1" lang="ja-JP" altLang="en-US" sz="2400" b="1" u="sng" dirty="0">
                <a:solidFill>
                  <a:srgbClr val="6464E6"/>
                </a:solidFill>
                <a:latin typeface="+mn-ea"/>
              </a:rPr>
              <a:t>同時視聴を</a:t>
            </a:r>
            <a:r>
              <a:rPr kumimoji="1" lang="en-US" altLang="ja-JP" sz="2400" b="1" u="sng" dirty="0">
                <a:solidFill>
                  <a:srgbClr val="6464E6"/>
                </a:solidFill>
                <a:latin typeface="+mn-ea"/>
              </a:rPr>
              <a:t>2</a:t>
            </a:r>
            <a:r>
              <a:rPr kumimoji="1" lang="ja-JP" altLang="en-US" sz="2400" b="1" u="sng" dirty="0">
                <a:solidFill>
                  <a:srgbClr val="6464E6"/>
                </a:solidFill>
                <a:latin typeface="+mn-ea"/>
              </a:rPr>
              <a:t>人で実施した</a:t>
            </a:r>
            <a:r>
              <a:rPr lang="ja-JP" altLang="en-US" sz="2400" b="1" u="sng" dirty="0">
                <a:solidFill>
                  <a:srgbClr val="6464E6"/>
                </a:solidFill>
                <a:latin typeface="+mn-ea"/>
              </a:rPr>
              <a:t>場合</a:t>
            </a:r>
            <a:endParaRPr kumimoji="1" lang="ja-JP" altLang="en-US" sz="2400" b="1" u="sng" dirty="0">
              <a:solidFill>
                <a:srgbClr val="6464E6"/>
              </a:solidFill>
              <a:latin typeface="+mn-ea"/>
            </a:endParaRPr>
          </a:p>
          <a:p>
            <a:pPr algn="l"/>
            <a:r>
              <a:rPr kumimoji="1" lang="en-US" altLang="ja-JP" sz="2400" b="1" u="sng" dirty="0">
                <a:solidFill>
                  <a:srgbClr val="6464E6"/>
                </a:solidFill>
                <a:latin typeface="+mn-ea"/>
              </a:rPr>
              <a:t>(</a:t>
            </a:r>
            <a:r>
              <a:rPr kumimoji="1" lang="ja-JP" altLang="en-US" sz="2400" b="1" u="sng" dirty="0">
                <a:solidFill>
                  <a:srgbClr val="6464E6"/>
                </a:solidFill>
                <a:latin typeface="+mn-ea"/>
              </a:rPr>
              <a:t>ライブ画</a:t>
            </a:r>
            <a:r>
              <a:rPr kumimoji="1" lang="en-US" altLang="ja-JP" sz="2400" b="1" u="sng" dirty="0">
                <a:solidFill>
                  <a:srgbClr val="6464E6"/>
                </a:solidFill>
                <a:latin typeface="+mn-ea"/>
              </a:rPr>
              <a:t>)</a:t>
            </a:r>
            <a:r>
              <a:rPr kumimoji="1" lang="ja-JP" altLang="en-US" sz="2400" b="1" u="sng" dirty="0">
                <a:solidFill>
                  <a:srgbClr val="6464E6"/>
                </a:solidFill>
                <a:latin typeface="+mn-ea"/>
              </a:rPr>
              <a:t>　閲覧頻度</a:t>
            </a:r>
            <a:r>
              <a:rPr lang="ja-JP" altLang="en-US" sz="2400" b="1" u="sng" dirty="0">
                <a:solidFill>
                  <a:srgbClr val="6464E6"/>
                </a:solidFill>
                <a:latin typeface="+mn-ea"/>
              </a:rPr>
              <a:t>：</a:t>
            </a:r>
            <a:r>
              <a:rPr kumimoji="1" lang="en-US" altLang="ja-JP" sz="2400" b="1" u="sng" dirty="0">
                <a:solidFill>
                  <a:srgbClr val="6464E6"/>
                </a:solidFill>
                <a:latin typeface="+mn-ea"/>
              </a:rPr>
              <a:t>1</a:t>
            </a:r>
            <a:r>
              <a:rPr kumimoji="1" lang="ja-JP" altLang="en-US" sz="2400" b="1" u="sng" dirty="0">
                <a:solidFill>
                  <a:srgbClr val="6464E6"/>
                </a:solidFill>
                <a:latin typeface="+mn-ea"/>
              </a:rPr>
              <a:t>日に</a:t>
            </a:r>
            <a:r>
              <a:rPr kumimoji="1" lang="en-US" altLang="ja-JP" sz="2400" b="1" u="sng" dirty="0">
                <a:solidFill>
                  <a:srgbClr val="6464E6"/>
                </a:solidFill>
                <a:latin typeface="+mn-ea"/>
              </a:rPr>
              <a:t>120</a:t>
            </a:r>
            <a:r>
              <a:rPr kumimoji="1" lang="ja-JP" altLang="en-US" sz="2400" b="1" u="sng" dirty="0">
                <a:solidFill>
                  <a:srgbClr val="6464E6"/>
                </a:solidFill>
                <a:latin typeface="+mn-ea"/>
              </a:rPr>
              <a:t>分程度</a:t>
            </a:r>
          </a:p>
          <a:p>
            <a:pPr algn="l"/>
            <a:r>
              <a:rPr kumimoji="1" lang="en-US" altLang="ja-JP" sz="2400" b="1" u="sng" dirty="0">
                <a:solidFill>
                  <a:srgbClr val="6464E6"/>
                </a:solidFill>
                <a:latin typeface="+mn-ea"/>
              </a:rPr>
              <a:t>(</a:t>
            </a:r>
            <a:r>
              <a:rPr kumimoji="1" lang="ja-JP" altLang="en-US" sz="2400" b="1" u="sng" dirty="0">
                <a:solidFill>
                  <a:srgbClr val="6464E6"/>
                </a:solidFill>
                <a:latin typeface="+mn-ea"/>
              </a:rPr>
              <a:t>録　　画</a:t>
            </a:r>
            <a:r>
              <a:rPr kumimoji="1" lang="en-US" altLang="ja-JP" sz="2400" b="1" u="sng" dirty="0">
                <a:solidFill>
                  <a:srgbClr val="6464E6"/>
                </a:solidFill>
                <a:latin typeface="+mn-ea"/>
              </a:rPr>
              <a:t>)</a:t>
            </a:r>
            <a:r>
              <a:rPr kumimoji="1" lang="ja-JP" altLang="en-US" sz="2400" b="1" u="sng" dirty="0">
                <a:solidFill>
                  <a:srgbClr val="6464E6"/>
                </a:solidFill>
                <a:latin typeface="+mn-ea"/>
              </a:rPr>
              <a:t>　</a:t>
            </a:r>
            <a:r>
              <a:rPr kumimoji="1" lang="en-US" altLang="ja-JP" sz="2400" b="1" u="sng" dirty="0">
                <a:solidFill>
                  <a:srgbClr val="6464E6"/>
                </a:solidFill>
                <a:latin typeface="+mn-ea"/>
              </a:rPr>
              <a:t>1</a:t>
            </a:r>
            <a:r>
              <a:rPr kumimoji="1" lang="ja-JP" altLang="en-US" sz="2400" b="1" u="sng" dirty="0">
                <a:solidFill>
                  <a:srgbClr val="6464E6"/>
                </a:solidFill>
                <a:latin typeface="+mn-ea"/>
              </a:rPr>
              <a:t>日中録画の場合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6EA11AD-FA32-B4D6-11C5-DDC39E1B57FF}"/>
              </a:ext>
            </a:extLst>
          </p:cNvPr>
          <p:cNvGrpSpPr/>
          <p:nvPr/>
        </p:nvGrpSpPr>
        <p:grpSpPr>
          <a:xfrm>
            <a:off x="257536" y="2599648"/>
            <a:ext cx="13474696" cy="4485985"/>
            <a:chOff x="193549" y="1771271"/>
            <a:chExt cx="8485314" cy="2824926"/>
          </a:xfrm>
        </p:grpSpPr>
        <p:graphicFrame>
          <p:nvGraphicFramePr>
            <p:cNvPr id="30" name="オブジェクト 29">
              <a:extLst>
                <a:ext uri="{FF2B5EF4-FFF2-40B4-BE49-F238E27FC236}">
                  <a16:creationId xmlns:a16="http://schemas.microsoft.com/office/drawing/2014/main" id="{C2B90FD0-CB61-5B28-9FE5-01CED37DCD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1322907"/>
                </p:ext>
              </p:extLst>
            </p:nvPr>
          </p:nvGraphicFramePr>
          <p:xfrm>
            <a:off x="379413" y="2025650"/>
            <a:ext cx="8299450" cy="530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9953798" imgH="523990" progId="Excel.Sheet.12">
                    <p:embed/>
                  </p:oleObj>
                </mc:Choice>
                <mc:Fallback>
                  <p:oleObj name="Worksheet" r:id="rId2" imgW="9953798" imgH="523990" progId="Excel.Shee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AA2A1F24-95BA-3C3A-86E7-8C3784CBDE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79413" y="2025650"/>
                          <a:ext cx="8299450" cy="530225"/>
                        </a:xfrm>
                        <a:prstGeom prst="rect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B0E36F24-6872-1AF5-0BCC-9D1970F8367A}"/>
                </a:ext>
              </a:extLst>
            </p:cNvPr>
            <p:cNvSpPr txBox="1"/>
            <p:nvPr/>
          </p:nvSpPr>
          <p:spPr>
            <a:xfrm>
              <a:off x="229429" y="1771271"/>
              <a:ext cx="1758416" cy="25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SIM</a:t>
              </a:r>
              <a:r>
                <a:rPr lang="ja-JP" altLang="en-US" sz="2000" b="1" dirty="0">
                  <a:solidFill>
                    <a:prstClr val="black"/>
                  </a:solidFill>
                  <a:latin typeface="+mn-ea"/>
                </a:rPr>
                <a:t> 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計算表（参考）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3" name="吹き出し: 線 32">
              <a:extLst>
                <a:ext uri="{FF2B5EF4-FFF2-40B4-BE49-F238E27FC236}">
                  <a16:creationId xmlns:a16="http://schemas.microsoft.com/office/drawing/2014/main" id="{BF16EA22-AFEB-18A6-F6F8-A22868DC5709}"/>
                </a:ext>
              </a:extLst>
            </p:cNvPr>
            <p:cNvSpPr/>
            <p:nvPr/>
          </p:nvSpPr>
          <p:spPr>
            <a:xfrm>
              <a:off x="1139781" y="2696008"/>
              <a:ext cx="5692462" cy="469880"/>
            </a:xfrm>
            <a:prstGeom prst="borderCallout1">
              <a:avLst>
                <a:gd name="adj1" fmla="val 50270"/>
                <a:gd name="adj2" fmla="val 100327"/>
                <a:gd name="adj3" fmla="val -34137"/>
                <a:gd name="adj4" fmla="val 122180"/>
              </a:avLst>
            </a:prstGeom>
            <a:solidFill>
              <a:schemeClr val="bg1"/>
            </a:solidFill>
            <a:ln w="12700">
              <a:solidFill>
                <a:srgbClr val="FF0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rgbClr val="FF0000"/>
                  </a:solidFill>
                  <a:latin typeface="+mn-ea"/>
                </a:rPr>
                <a:t>閲覧</a:t>
              </a:r>
              <a:r>
                <a:rPr kumimoji="1" lang="ja-JP" altLang="en-US" sz="2400" b="1" dirty="0">
                  <a:solidFill>
                    <a:srgbClr val="FF0000"/>
                  </a:solidFill>
                  <a:latin typeface="+mn-ea"/>
                </a:rPr>
                <a:t>は</a:t>
              </a:r>
              <a:r>
                <a:rPr kumimoji="1" lang="en-US" altLang="ja-JP" sz="2400" b="1" dirty="0">
                  <a:solidFill>
                    <a:srgbClr val="FF0000"/>
                  </a:solidFill>
                  <a:latin typeface="+mn-ea"/>
                </a:rPr>
                <a:t>1</a:t>
              </a:r>
              <a:r>
                <a:rPr kumimoji="1" lang="ja-JP" altLang="en-US" sz="2400" b="1" dirty="0">
                  <a:solidFill>
                    <a:srgbClr val="FF0000"/>
                  </a:solidFill>
                  <a:latin typeface="+mn-ea"/>
                </a:rPr>
                <a:t>か月</a:t>
              </a:r>
              <a:r>
                <a:rPr kumimoji="1" lang="en-US" altLang="ja-JP" sz="2400" b="1" dirty="0">
                  <a:solidFill>
                    <a:srgbClr val="FF0000"/>
                  </a:solidFill>
                  <a:latin typeface="+mn-ea"/>
                </a:rPr>
                <a:t>55GB</a:t>
              </a:r>
              <a:r>
                <a:rPr kumimoji="1" lang="ja-JP" altLang="en-US" sz="2400" b="1" dirty="0">
                  <a:solidFill>
                    <a:srgbClr val="FF0000"/>
                  </a:solidFill>
                  <a:latin typeface="+mn-ea"/>
                </a:rPr>
                <a:t>程度　＝　</a:t>
              </a:r>
              <a:r>
                <a:rPr kumimoji="1" lang="en-US" altLang="ja-JP" sz="2400" b="1" dirty="0">
                  <a:solidFill>
                    <a:srgbClr val="FF0000"/>
                  </a:solidFill>
                  <a:latin typeface="+mn-ea"/>
                </a:rPr>
                <a:t>SIM</a:t>
              </a:r>
              <a:r>
                <a:rPr kumimoji="1" lang="ja-JP" altLang="en-US" sz="2400" b="1" dirty="0">
                  <a:solidFill>
                    <a:srgbClr val="FF0000"/>
                  </a:solidFill>
                  <a:latin typeface="+mn-ea"/>
                </a:rPr>
                <a:t>は上り</a:t>
              </a:r>
              <a:r>
                <a:rPr lang="en-US" altLang="ja-JP" sz="2400" b="1" dirty="0">
                  <a:solidFill>
                    <a:srgbClr val="FF0000"/>
                  </a:solidFill>
                  <a:latin typeface="+mn-ea"/>
                </a:rPr>
                <a:t>10</a:t>
              </a:r>
              <a:r>
                <a:rPr kumimoji="1" lang="en-US" altLang="ja-JP" sz="2400" b="1" dirty="0">
                  <a:solidFill>
                    <a:srgbClr val="FF0000"/>
                  </a:solidFill>
                  <a:latin typeface="+mn-ea"/>
                </a:rPr>
                <a:t>0GB</a:t>
              </a:r>
              <a:r>
                <a:rPr lang="ja-JP" altLang="en-US" sz="2400" b="1" dirty="0">
                  <a:solidFill>
                    <a:srgbClr val="FF0000"/>
                  </a:solidFill>
                  <a:latin typeface="+mn-ea"/>
                </a:rPr>
                <a:t>あればよい想定</a:t>
              </a:r>
              <a:endParaRPr kumimoji="1" lang="en-US" altLang="ja-JP" sz="2400" b="1" dirty="0">
                <a:solidFill>
                  <a:srgbClr val="FF0000"/>
                </a:solidFill>
                <a:latin typeface="+mn-ea"/>
              </a:endParaRPr>
            </a:p>
          </p:txBody>
        </p:sp>
        <p:graphicFrame>
          <p:nvGraphicFramePr>
            <p:cNvPr id="36" name="オブジェクト 35">
              <a:extLst>
                <a:ext uri="{FF2B5EF4-FFF2-40B4-BE49-F238E27FC236}">
                  <a16:creationId xmlns:a16="http://schemas.microsoft.com/office/drawing/2014/main" id="{8A3901E6-2A96-DF5F-85A8-E0D9F87FD2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4031092"/>
                </p:ext>
              </p:extLst>
            </p:nvPr>
          </p:nvGraphicFramePr>
          <p:xfrm>
            <a:off x="403019" y="3497541"/>
            <a:ext cx="8274050" cy="539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4" imgW="9921517" imgH="533216" progId="Excel.Sheet.12">
                    <p:embed/>
                  </p:oleObj>
                </mc:Choice>
                <mc:Fallback>
                  <p:oleObj name="Worksheet" r:id="rId4" imgW="9921517" imgH="533216" progId="Excel.Sheet.12">
                    <p:embed/>
                    <p:pic>
                      <p:nvPicPr>
                        <p:cNvPr id="13" name="オブジェクト 12">
                          <a:extLst>
                            <a:ext uri="{FF2B5EF4-FFF2-40B4-BE49-F238E27FC236}">
                              <a16:creationId xmlns:a16="http://schemas.microsoft.com/office/drawing/2014/main" id="{E5895803-19D6-9156-89E4-4A552262BCE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03019" y="3497541"/>
                          <a:ext cx="8274050" cy="539750"/>
                        </a:xfrm>
                        <a:prstGeom prst="rect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吹き出し: 線 36">
              <a:extLst>
                <a:ext uri="{FF2B5EF4-FFF2-40B4-BE49-F238E27FC236}">
                  <a16:creationId xmlns:a16="http://schemas.microsoft.com/office/drawing/2014/main" id="{1108D583-8CE7-1BE3-33CD-F7DD06A77107}"/>
                </a:ext>
              </a:extLst>
            </p:cNvPr>
            <p:cNvSpPr/>
            <p:nvPr/>
          </p:nvSpPr>
          <p:spPr>
            <a:xfrm>
              <a:off x="1139781" y="4182479"/>
              <a:ext cx="5692462" cy="413718"/>
            </a:xfrm>
            <a:prstGeom prst="borderCallout1">
              <a:avLst>
                <a:gd name="adj1" fmla="val 50269"/>
                <a:gd name="adj2" fmla="val 101926"/>
                <a:gd name="adj3" fmla="val -27272"/>
                <a:gd name="adj4" fmla="val 121244"/>
              </a:avLst>
            </a:prstGeom>
            <a:solidFill>
              <a:schemeClr val="bg1"/>
            </a:solidFill>
            <a:ln w="12700">
              <a:solidFill>
                <a:srgbClr val="FF0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solidFill>
                    <a:srgbClr val="FF0000"/>
                  </a:solidFill>
                  <a:latin typeface="+mn-ea"/>
                </a:rPr>
                <a:t>べた取り</a:t>
              </a:r>
              <a:r>
                <a:rPr kumimoji="1" lang="ja-JP" altLang="en-US" sz="2000" b="1" dirty="0">
                  <a:solidFill>
                    <a:srgbClr val="FF0000"/>
                  </a:solidFill>
                  <a:latin typeface="+mn-ea"/>
                </a:rPr>
                <a:t>録画は</a:t>
              </a:r>
              <a:r>
                <a:rPr kumimoji="1" lang="en-US" altLang="ja-JP" sz="2000" b="1" dirty="0">
                  <a:solidFill>
                    <a:srgbClr val="FF0000"/>
                  </a:solidFill>
                  <a:latin typeface="+mn-ea"/>
                </a:rPr>
                <a:t>1</a:t>
              </a:r>
              <a:r>
                <a:rPr kumimoji="1" lang="ja-JP" altLang="en-US" sz="2000" b="1" dirty="0">
                  <a:solidFill>
                    <a:srgbClr val="FF0000"/>
                  </a:solidFill>
                  <a:latin typeface="+mn-ea"/>
                </a:rPr>
                <a:t>か月</a:t>
              </a:r>
              <a:r>
                <a:rPr kumimoji="1" lang="en-US" altLang="ja-JP" sz="2000" b="1" dirty="0">
                  <a:solidFill>
                    <a:srgbClr val="FF0000"/>
                  </a:solidFill>
                  <a:latin typeface="+mn-ea"/>
                </a:rPr>
                <a:t>330GB</a:t>
              </a:r>
              <a:r>
                <a:rPr kumimoji="1" lang="ja-JP" altLang="en-US" sz="2000" b="1" dirty="0">
                  <a:solidFill>
                    <a:srgbClr val="FF0000"/>
                  </a:solidFill>
                  <a:latin typeface="+mn-ea"/>
                </a:rPr>
                <a:t>程度（</a:t>
              </a:r>
              <a:r>
                <a:rPr kumimoji="1" lang="en-US" altLang="ja-JP" sz="2000" b="1" dirty="0">
                  <a:solidFill>
                    <a:srgbClr val="FF0000"/>
                  </a:solidFill>
                  <a:latin typeface="+mn-ea"/>
                </a:rPr>
                <a:t>1</a:t>
              </a:r>
              <a:r>
                <a:rPr kumimoji="1" lang="ja-JP" altLang="en-US" sz="2000" b="1" dirty="0">
                  <a:solidFill>
                    <a:srgbClr val="FF0000"/>
                  </a:solidFill>
                  <a:latin typeface="+mn-ea"/>
                </a:rPr>
                <a:t>週間で</a:t>
              </a:r>
              <a:r>
                <a:rPr kumimoji="1" lang="en-US" altLang="ja-JP" sz="2000" b="1" dirty="0">
                  <a:solidFill>
                    <a:srgbClr val="FF0000"/>
                  </a:solidFill>
                  <a:latin typeface="+mn-ea"/>
                </a:rPr>
                <a:t>78GB</a:t>
              </a:r>
              <a:r>
                <a:rPr kumimoji="1" lang="ja-JP" altLang="en-US" sz="2000" b="1" dirty="0">
                  <a:solidFill>
                    <a:srgbClr val="FF0000"/>
                  </a:solidFill>
                  <a:latin typeface="+mn-ea"/>
                </a:rPr>
                <a:t>）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6C7BB1F9-66ED-B861-FE9E-C1DEAFEA5A97}"/>
                </a:ext>
              </a:extLst>
            </p:cNvPr>
            <p:cNvSpPr txBox="1"/>
            <p:nvPr/>
          </p:nvSpPr>
          <p:spPr>
            <a:xfrm>
              <a:off x="193549" y="3244208"/>
              <a:ext cx="1984054" cy="25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SD</a:t>
              </a:r>
              <a:r>
                <a:rPr lang="ja-JP" altLang="en-US" sz="2000" b="1" dirty="0">
                  <a:solidFill>
                    <a:prstClr val="black"/>
                  </a:solidFill>
                  <a:latin typeface="+mn-ea"/>
                </a:rPr>
                <a:t> 容量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計算表（参考）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7352A446-D9CF-F503-18A3-2291CE79BC8D}"/>
              </a:ext>
            </a:extLst>
          </p:cNvPr>
          <p:cNvGrpSpPr/>
          <p:nvPr/>
        </p:nvGrpSpPr>
        <p:grpSpPr>
          <a:xfrm>
            <a:off x="9497292" y="660969"/>
            <a:ext cx="4065250" cy="2125293"/>
            <a:chOff x="6141951" y="597872"/>
            <a:chExt cx="2123945" cy="1110389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7622529E-3776-1A3E-3068-4F9D1FF13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7913" y="786496"/>
              <a:ext cx="332062" cy="3706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53058EC5-144D-13BC-5398-9CC657D2A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33607" y="616852"/>
              <a:ext cx="392200" cy="5053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94440E5-55FF-3421-0F33-636B8071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00412" y="1174319"/>
              <a:ext cx="965484" cy="5339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図 41" descr="図形&#10;&#10;低い精度で">
              <a:extLst>
                <a:ext uri="{FF2B5EF4-FFF2-40B4-BE49-F238E27FC236}">
                  <a16:creationId xmlns:a16="http://schemas.microsoft.com/office/drawing/2014/main" id="{FAA2C25A-C93E-9701-8987-2E19A845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 rot="5608766">
              <a:off x="6784010" y="915520"/>
              <a:ext cx="439175" cy="439175"/>
            </a:xfrm>
            <a:prstGeom prst="rect">
              <a:avLst/>
            </a:prstGeom>
          </p:spPr>
        </p:pic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BAD73BEE-97B1-04A5-52D7-83FEC6FAF2AD}"/>
                </a:ext>
              </a:extLst>
            </p:cNvPr>
            <p:cNvGrpSpPr/>
            <p:nvPr/>
          </p:nvGrpSpPr>
          <p:grpSpPr>
            <a:xfrm>
              <a:off x="6832915" y="597872"/>
              <a:ext cx="186916" cy="230832"/>
              <a:chOff x="6457339" y="1433090"/>
              <a:chExt cx="318599" cy="386556"/>
            </a:xfrm>
          </p:grpSpPr>
          <p:sp>
            <p:nvSpPr>
              <p:cNvPr id="44" name="四角形: 1 つの角を切り取り 1 つの角を丸める 43">
                <a:extLst>
                  <a:ext uri="{FF2B5EF4-FFF2-40B4-BE49-F238E27FC236}">
                    <a16:creationId xmlns:a16="http://schemas.microsoft.com/office/drawing/2014/main" id="{FE1DFFE2-31E6-9268-4DA7-BADB20A113AD}"/>
                  </a:ext>
                </a:extLst>
              </p:cNvPr>
              <p:cNvSpPr/>
              <p:nvPr/>
            </p:nvSpPr>
            <p:spPr>
              <a:xfrm>
                <a:off x="6457339" y="1433090"/>
                <a:ext cx="318599" cy="386556"/>
              </a:xfrm>
              <a:prstGeom prst="snipRoundRect">
                <a:avLst>
                  <a:gd name="adj1" fmla="val 1923"/>
                  <a:gd name="adj2" fmla="val 16667"/>
                </a:avLst>
              </a:prstGeom>
              <a:noFill/>
              <a:ln w="9525">
                <a:solidFill>
                  <a:schemeClr val="tx1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>
                  <a:latin typeface="+mn-ea"/>
                </a:endParaRPr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F835A614-5F24-56EF-70A5-8AD1F81F945A}"/>
                  </a:ext>
                </a:extLst>
              </p:cNvPr>
              <p:cNvSpPr/>
              <p:nvPr/>
            </p:nvSpPr>
            <p:spPr>
              <a:xfrm>
                <a:off x="6492240" y="1513102"/>
                <a:ext cx="199292" cy="254977"/>
              </a:xfrm>
              <a:prstGeom prst="rect">
                <a:avLst/>
              </a:prstGeom>
              <a:solidFill>
                <a:srgbClr val="FFC000"/>
              </a:solidFill>
              <a:ln w="25400">
                <a:noFill/>
                <a:tailEnd type="triangle" w="lg" len="lg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>
                  <a:latin typeface="+mn-ea"/>
                </a:endParaRPr>
              </a:p>
            </p:txBody>
          </p:sp>
        </p:grpSp>
        <p:sp>
          <p:nvSpPr>
            <p:cNvPr id="46" name="矢印: 下カーブ 45">
              <a:extLst>
                <a:ext uri="{FF2B5EF4-FFF2-40B4-BE49-F238E27FC236}">
                  <a16:creationId xmlns:a16="http://schemas.microsoft.com/office/drawing/2014/main" id="{DCE3F8E6-3279-6F14-49A9-BB6EEC603218}"/>
                </a:ext>
              </a:extLst>
            </p:cNvPr>
            <p:cNvSpPr/>
            <p:nvPr/>
          </p:nvSpPr>
          <p:spPr>
            <a:xfrm rot="15803093" flipH="1">
              <a:off x="6041862" y="1071117"/>
              <a:ext cx="455558" cy="255380"/>
            </a:xfrm>
            <a:prstGeom prst="curvedDownArrow">
              <a:avLst>
                <a:gd name="adj1" fmla="val 25000"/>
                <a:gd name="adj2" fmla="val 50000"/>
                <a:gd name="adj3" fmla="val 28516"/>
              </a:avLst>
            </a:prstGeom>
            <a:noFill/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7" name="フリーフォーム: 図形 46">
              <a:extLst>
                <a:ext uri="{FF2B5EF4-FFF2-40B4-BE49-F238E27FC236}">
                  <a16:creationId xmlns:a16="http://schemas.microsoft.com/office/drawing/2014/main" id="{1EA4E998-1FE7-6F07-6E40-2EB70B9F3987}"/>
                </a:ext>
              </a:extLst>
            </p:cNvPr>
            <p:cNvSpPr/>
            <p:nvPr/>
          </p:nvSpPr>
          <p:spPr>
            <a:xfrm>
              <a:off x="6450041" y="1266680"/>
              <a:ext cx="192595" cy="166296"/>
            </a:xfrm>
            <a:custGeom>
              <a:avLst/>
              <a:gdLst>
                <a:gd name="connsiteX0" fmla="*/ 0 w 575310"/>
                <a:gd name="connsiteY0" fmla="*/ 0 h 415290"/>
                <a:gd name="connsiteX1" fmla="*/ 7620 w 575310"/>
                <a:gd name="connsiteY1" fmla="*/ 411480 h 415290"/>
                <a:gd name="connsiteX2" fmla="*/ 205740 w 575310"/>
                <a:gd name="connsiteY2" fmla="*/ 415290 h 415290"/>
                <a:gd name="connsiteX3" fmla="*/ 232410 w 575310"/>
                <a:gd name="connsiteY3" fmla="*/ 381000 h 415290"/>
                <a:gd name="connsiteX4" fmla="*/ 278130 w 575310"/>
                <a:gd name="connsiteY4" fmla="*/ 381000 h 415290"/>
                <a:gd name="connsiteX5" fmla="*/ 278130 w 575310"/>
                <a:gd name="connsiteY5" fmla="*/ 415290 h 415290"/>
                <a:gd name="connsiteX6" fmla="*/ 358140 w 575310"/>
                <a:gd name="connsiteY6" fmla="*/ 388620 h 415290"/>
                <a:gd name="connsiteX7" fmla="*/ 381000 w 575310"/>
                <a:gd name="connsiteY7" fmla="*/ 354330 h 415290"/>
                <a:gd name="connsiteX8" fmla="*/ 575310 w 575310"/>
                <a:gd name="connsiteY8" fmla="*/ 361950 h 415290"/>
                <a:gd name="connsiteX9" fmla="*/ 571500 w 575310"/>
                <a:gd name="connsiteY9" fmla="*/ 0 h 415290"/>
                <a:gd name="connsiteX10" fmla="*/ 0 w 575310"/>
                <a:gd name="connsiteY10" fmla="*/ 0 h 4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310" h="415290">
                  <a:moveTo>
                    <a:pt x="0" y="0"/>
                  </a:moveTo>
                  <a:lnTo>
                    <a:pt x="7620" y="411480"/>
                  </a:lnTo>
                  <a:lnTo>
                    <a:pt x="205740" y="415290"/>
                  </a:lnTo>
                  <a:lnTo>
                    <a:pt x="232410" y="381000"/>
                  </a:lnTo>
                  <a:lnTo>
                    <a:pt x="278130" y="381000"/>
                  </a:lnTo>
                  <a:lnTo>
                    <a:pt x="278130" y="415290"/>
                  </a:lnTo>
                  <a:lnTo>
                    <a:pt x="358140" y="388620"/>
                  </a:lnTo>
                  <a:lnTo>
                    <a:pt x="381000" y="354330"/>
                  </a:lnTo>
                  <a:lnTo>
                    <a:pt x="575310" y="361950"/>
                  </a:lnTo>
                  <a:lnTo>
                    <a:pt x="57150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latin typeface="+mn-ea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9BF7CCCE-56C8-3D6B-6072-91A8F5F47257}"/>
                </a:ext>
              </a:extLst>
            </p:cNvPr>
            <p:cNvSpPr txBox="1"/>
            <p:nvPr/>
          </p:nvSpPr>
          <p:spPr>
            <a:xfrm>
              <a:off x="6209298" y="1427139"/>
              <a:ext cx="674080" cy="27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400" b="1" dirty="0">
                  <a:solidFill>
                    <a:prstClr val="black"/>
                  </a:solidFill>
                  <a:latin typeface="+mn-ea"/>
                </a:rPr>
                <a:t>micro</a:t>
              </a:r>
              <a:r>
                <a:rPr lang="ja-JP" altLang="en-US" sz="1400" b="1" dirty="0">
                  <a:solidFill>
                    <a:prstClr val="black"/>
                  </a:solidFill>
                  <a:latin typeface="+mn-ea"/>
                </a:rPr>
                <a:t> 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SD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カード</a:t>
              </a:r>
              <a:endPara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EFF8A515-AB3F-B269-64D0-48F0C6DEC1EE}"/>
                </a:ext>
              </a:extLst>
            </p:cNvPr>
            <p:cNvSpPr txBox="1"/>
            <p:nvPr/>
          </p:nvSpPr>
          <p:spPr>
            <a:xfrm>
              <a:off x="6693863" y="820907"/>
              <a:ext cx="465021" cy="27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SIM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400" b="1" dirty="0">
                  <a:solidFill>
                    <a:prstClr val="black"/>
                  </a:solidFill>
                  <a:latin typeface="+mn-ea"/>
                </a:rPr>
                <a:t>カード</a:t>
              </a:r>
              <a:endPara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BEC3B7-6072-9765-F64F-60860EEF53B4}"/>
              </a:ext>
            </a:extLst>
          </p:cNvPr>
          <p:cNvSpPr txBox="1"/>
          <p:nvPr/>
        </p:nvSpPr>
        <p:spPr>
          <a:xfrm>
            <a:off x="54923" y="71824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rgbClr val="6464E6"/>
                </a:solidFill>
                <a:latin typeface="+mn-ea"/>
              </a:rPr>
              <a:t>【</a:t>
            </a:r>
            <a:r>
              <a:rPr kumimoji="1" lang="ja-JP" altLang="en-US" sz="2400" b="1" dirty="0">
                <a:solidFill>
                  <a:srgbClr val="6464E6"/>
                </a:solidFill>
                <a:latin typeface="+mn-ea"/>
              </a:rPr>
              <a:t>想定内容</a:t>
            </a:r>
            <a:r>
              <a:rPr kumimoji="1" lang="en-US" altLang="ja-JP" sz="2400" b="1" dirty="0">
                <a:solidFill>
                  <a:srgbClr val="6464E6"/>
                </a:solidFill>
                <a:latin typeface="+mn-ea"/>
              </a:rPr>
              <a:t>】</a:t>
            </a:r>
            <a:endParaRPr kumimoji="1" lang="ja-JP" altLang="en-US" sz="2400" b="1" dirty="0">
              <a:solidFill>
                <a:srgbClr val="6464E6"/>
              </a:solidFill>
              <a:latin typeface="+mn-ea"/>
            </a:endParaRPr>
          </a:p>
        </p:txBody>
      </p:sp>
      <p:sp>
        <p:nvSpPr>
          <p:cNvPr id="3" name="テキスト ボックス 2">
            <a:hlinkClick r:id="rId11" action="ppaction://hlinksldjump"/>
            <a:extLst>
              <a:ext uri="{FF2B5EF4-FFF2-40B4-BE49-F238E27FC236}">
                <a16:creationId xmlns:a16="http://schemas.microsoft.com/office/drawing/2014/main" id="{1DE148E5-A3F9-31F6-D9BB-BB54BC3AD7F4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1161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 </a:t>
            </a:r>
            <a:r>
              <a:rPr kumimoji="1" lang="ja-JP" altLang="en-US" dirty="0"/>
              <a:t>帯域／録画計算（</a:t>
            </a:r>
            <a:r>
              <a:rPr kumimoji="1" lang="en-US" altLang="ja-JP" dirty="0"/>
              <a:t>SD</a:t>
            </a:r>
            <a:r>
              <a:rPr kumimoji="1" lang="ja-JP" altLang="en-US" dirty="0"/>
              <a:t>メモリー録画計算）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2459B9-1A00-7429-4803-84FF72203992}"/>
              </a:ext>
            </a:extLst>
          </p:cNvPr>
          <p:cNvSpPr txBox="1"/>
          <p:nvPr/>
        </p:nvSpPr>
        <p:spPr>
          <a:xfrm>
            <a:off x="172044" y="663067"/>
            <a:ext cx="136590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dirty="0">
                <a:solidFill>
                  <a:srgbClr val="000000"/>
                </a:solidFill>
                <a:latin typeface="+mn-ea"/>
                <a:hlinkClick r:id="rId2"/>
              </a:rPr>
              <a:t>「ネットワークカメラ用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  <a:hlinkClick r:id="rId2"/>
              </a:rPr>
              <a:t>SD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  <a:hlinkClick r:id="rId2"/>
              </a:rPr>
              <a:t>メモリーカード録画可能時間計算ツール」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で、おおよその録画時間を算出可能です。</a:t>
            </a:r>
            <a:endParaRPr lang="en-US" altLang="ja-JP" sz="2000" b="1" dirty="0">
              <a:solidFill>
                <a:srgbClr val="000000"/>
              </a:solidFill>
              <a:latin typeface="+mn-ea"/>
            </a:endParaRPr>
          </a:p>
          <a:p>
            <a:pPr marL="182563" algn="l">
              <a:spcBef>
                <a:spcPts val="600"/>
              </a:spcBef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＊</a:t>
            </a:r>
            <a:r>
              <a:rPr lang="en-US" altLang="ja-JP" sz="1400" b="1" dirty="0" err="1">
                <a:solidFill>
                  <a:srgbClr val="000000"/>
                </a:solidFill>
                <a:latin typeface="+mn-ea"/>
              </a:rPr>
              <a:t>i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-PRO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サイトの「ホーム」＞「セキュリティ」＞「サポート」＞「ツール」＞「算出ツール」＞「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SD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メモリーカード動画録画可能時間計算ツール」の順にクリック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1C4DD481-0787-1061-76A5-A33ED416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344" y="1521909"/>
            <a:ext cx="11203524" cy="5914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テキスト ボックス 2">
            <a:hlinkClick r:id="rId4" action="ppaction://hlinksldjump"/>
            <a:extLst>
              <a:ext uri="{FF2B5EF4-FFF2-40B4-BE49-F238E27FC236}">
                <a16:creationId xmlns:a16="http://schemas.microsoft.com/office/drawing/2014/main" id="{29477D97-EE3D-3B63-E14F-46D46AF08A81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50045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必須オプション・外部調達品（概要）</a:t>
            </a:r>
          </a:p>
        </p:txBody>
      </p: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EF5409BE-8117-B864-A0E8-3A8F8833344A}"/>
              </a:ext>
            </a:extLst>
          </p:cNvPr>
          <p:cNvGrpSpPr/>
          <p:nvPr/>
        </p:nvGrpSpPr>
        <p:grpSpPr>
          <a:xfrm>
            <a:off x="386212" y="899539"/>
            <a:ext cx="13595218" cy="6090541"/>
            <a:chOff x="164142" y="655699"/>
            <a:chExt cx="8958397" cy="401328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558444C-A8EB-0F9E-9E43-430068BF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903" b="11208"/>
            <a:stretch/>
          </p:blipFill>
          <p:spPr>
            <a:xfrm>
              <a:off x="3620932" y="1709014"/>
              <a:ext cx="1372062" cy="10371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D740D884-9F29-965A-6DB9-9A6169A0BE4D}"/>
                </a:ext>
              </a:extLst>
            </p:cNvPr>
            <p:cNvGrpSpPr/>
            <p:nvPr/>
          </p:nvGrpSpPr>
          <p:grpSpPr>
            <a:xfrm>
              <a:off x="2141416" y="888523"/>
              <a:ext cx="231680" cy="298244"/>
              <a:chOff x="6457339" y="1524000"/>
              <a:chExt cx="318599" cy="386556"/>
            </a:xfrm>
          </p:grpSpPr>
          <p:sp>
            <p:nvSpPr>
              <p:cNvPr id="6" name="四角形: 1 つの角を切り取り 1 つの角を丸める 5">
                <a:extLst>
                  <a:ext uri="{FF2B5EF4-FFF2-40B4-BE49-F238E27FC236}">
                    <a16:creationId xmlns:a16="http://schemas.microsoft.com/office/drawing/2014/main" id="{F11BAD28-E4A6-6932-28E7-73BB79BE73B7}"/>
                  </a:ext>
                </a:extLst>
              </p:cNvPr>
              <p:cNvSpPr/>
              <p:nvPr/>
            </p:nvSpPr>
            <p:spPr>
              <a:xfrm>
                <a:off x="6457339" y="1524000"/>
                <a:ext cx="318599" cy="386556"/>
              </a:xfrm>
              <a:prstGeom prst="snipRoundRect">
                <a:avLst>
                  <a:gd name="adj1" fmla="val 1923"/>
                  <a:gd name="adj2" fmla="val 16667"/>
                </a:avLst>
              </a:prstGeom>
              <a:noFill/>
              <a:ln w="9525">
                <a:solidFill>
                  <a:schemeClr val="tx1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</a:endParaRPr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81C9F17F-C0C0-2696-4A15-EEBA55F64D77}"/>
                  </a:ext>
                </a:extLst>
              </p:cNvPr>
              <p:cNvSpPr/>
              <p:nvPr/>
            </p:nvSpPr>
            <p:spPr>
              <a:xfrm>
                <a:off x="6492240" y="1604010"/>
                <a:ext cx="199292" cy="254977"/>
              </a:xfrm>
              <a:prstGeom prst="rect">
                <a:avLst/>
              </a:prstGeom>
              <a:solidFill>
                <a:srgbClr val="FFC000"/>
              </a:solidFill>
              <a:ln w="25400">
                <a:noFill/>
                <a:tailEnd type="triangle" w="lg" len="lg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+mn-ea"/>
                </a:endParaRPr>
              </a:p>
            </p:txBody>
          </p:sp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96B5BF36-7EBF-D85A-DCC3-F2D930132801}"/>
                </a:ext>
              </a:extLst>
            </p:cNvPr>
            <p:cNvGrpSpPr/>
            <p:nvPr/>
          </p:nvGrpSpPr>
          <p:grpSpPr>
            <a:xfrm>
              <a:off x="2700922" y="941450"/>
              <a:ext cx="176267" cy="239453"/>
              <a:chOff x="7037636" y="1594337"/>
              <a:chExt cx="242396" cy="310355"/>
            </a:xfrm>
          </p:grpSpPr>
          <p:sp>
            <p:nvSpPr>
              <p:cNvPr id="9" name="四角形: 1 つの角を切り取り 1 つの角を丸める 8">
                <a:extLst>
                  <a:ext uri="{FF2B5EF4-FFF2-40B4-BE49-F238E27FC236}">
                    <a16:creationId xmlns:a16="http://schemas.microsoft.com/office/drawing/2014/main" id="{42750909-68EC-D101-944A-62A68FABC86B}"/>
                  </a:ext>
                </a:extLst>
              </p:cNvPr>
              <p:cNvSpPr/>
              <p:nvPr/>
            </p:nvSpPr>
            <p:spPr>
              <a:xfrm>
                <a:off x="7037636" y="1594337"/>
                <a:ext cx="242396" cy="310355"/>
              </a:xfrm>
              <a:prstGeom prst="snipRoundRect">
                <a:avLst>
                  <a:gd name="adj1" fmla="val 1923"/>
                  <a:gd name="adj2" fmla="val 16667"/>
                </a:avLst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</a:endParaRPr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18E8D10E-B580-EAAE-D359-5703E1592DDC}"/>
                  </a:ext>
                </a:extLst>
              </p:cNvPr>
              <p:cNvSpPr/>
              <p:nvPr/>
            </p:nvSpPr>
            <p:spPr>
              <a:xfrm>
                <a:off x="7056120" y="1638300"/>
                <a:ext cx="199292" cy="254977"/>
              </a:xfrm>
              <a:prstGeom prst="rect">
                <a:avLst/>
              </a:prstGeom>
              <a:solidFill>
                <a:srgbClr val="FFC000"/>
              </a:solidFill>
              <a:ln w="25400">
                <a:noFill/>
                <a:tailEnd type="triangle" w="lg" len="lg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+mn-ea"/>
                </a:endParaRPr>
              </a:p>
            </p:txBody>
          </p: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0BCA6063-1814-7775-F0F6-1DBB69F8F2C4}"/>
                </a:ext>
              </a:extLst>
            </p:cNvPr>
            <p:cNvGrpSpPr/>
            <p:nvPr/>
          </p:nvGrpSpPr>
          <p:grpSpPr>
            <a:xfrm>
              <a:off x="1515748" y="706821"/>
              <a:ext cx="277056" cy="527437"/>
              <a:chOff x="5814649" y="1274434"/>
              <a:chExt cx="380998" cy="683613"/>
            </a:xfrm>
          </p:grpSpPr>
          <p:sp>
            <p:nvSpPr>
              <p:cNvPr id="13" name="四角形: 1 つの角を切り取り 1 つの角を丸める 12">
                <a:extLst>
                  <a:ext uri="{FF2B5EF4-FFF2-40B4-BE49-F238E27FC236}">
                    <a16:creationId xmlns:a16="http://schemas.microsoft.com/office/drawing/2014/main" id="{D5D09B37-D78F-9F48-F233-F7D5F8ACB15D}"/>
                  </a:ext>
                </a:extLst>
              </p:cNvPr>
              <p:cNvSpPr/>
              <p:nvPr/>
            </p:nvSpPr>
            <p:spPr>
              <a:xfrm>
                <a:off x="5814649" y="1274434"/>
                <a:ext cx="380998" cy="636122"/>
              </a:xfrm>
              <a:prstGeom prst="snipRoundRect">
                <a:avLst>
                  <a:gd name="adj1" fmla="val 1923"/>
                  <a:gd name="adj2" fmla="val 16667"/>
                </a:avLst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</a:endParaRP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8A6BAC8B-6113-87BB-08BB-3116CE7D14BE}"/>
                  </a:ext>
                </a:extLst>
              </p:cNvPr>
              <p:cNvSpPr/>
              <p:nvPr/>
            </p:nvSpPr>
            <p:spPr>
              <a:xfrm>
                <a:off x="5867400" y="1550670"/>
                <a:ext cx="199292" cy="254977"/>
              </a:xfrm>
              <a:prstGeom prst="rect">
                <a:avLst/>
              </a:prstGeom>
              <a:solidFill>
                <a:srgbClr val="FFC000"/>
              </a:solidFill>
              <a:ln w="25400">
                <a:noFill/>
                <a:tailEnd type="triangle" w="lg" len="lg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+mn-ea"/>
                </a:endParaRPr>
              </a:p>
            </p:txBody>
          </p: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B35BBCB5-2C54-7495-94C7-38C3C9196904}"/>
                  </a:ext>
                </a:extLst>
              </p:cNvPr>
              <p:cNvCxnSpPr>
                <a:cxnSpLocks/>
                <a:stCxn id="14" idx="2"/>
                <a:endCxn id="14" idx="2"/>
              </p:cNvCxnSpPr>
              <p:nvPr/>
            </p:nvCxnSpPr>
            <p:spPr>
              <a:xfrm>
                <a:off x="5967046" y="1805647"/>
                <a:ext cx="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D4754921-1AE6-D34D-762F-4EB694FD20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9446" y="1958047"/>
                <a:ext cx="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39ACAC6-3617-53A0-86E7-5D5E257A97FB}"/>
                </a:ext>
              </a:extLst>
            </p:cNvPr>
            <p:cNvSpPr txBox="1"/>
            <p:nvPr/>
          </p:nvSpPr>
          <p:spPr>
            <a:xfrm>
              <a:off x="1368423" y="1176466"/>
              <a:ext cx="565407" cy="18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標準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BEB8EE5B-FB4E-213C-13AC-7684591811C1}"/>
                </a:ext>
              </a:extLst>
            </p:cNvPr>
            <p:cNvSpPr txBox="1"/>
            <p:nvPr/>
          </p:nvSpPr>
          <p:spPr>
            <a:xfrm>
              <a:off x="1952999" y="1228386"/>
              <a:ext cx="528828" cy="18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マイクロ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A379BBA-37AE-8AAB-6B30-7EE09276B0E8}"/>
                </a:ext>
              </a:extLst>
            </p:cNvPr>
            <p:cNvSpPr txBox="1"/>
            <p:nvPr/>
          </p:nvSpPr>
          <p:spPr>
            <a:xfrm>
              <a:off x="2577277" y="1201007"/>
              <a:ext cx="402293" cy="18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ナノ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CCC9563-4B26-9E0F-52FA-55A4CBE08490}"/>
                </a:ext>
              </a:extLst>
            </p:cNvPr>
            <p:cNvSpPr/>
            <p:nvPr/>
          </p:nvSpPr>
          <p:spPr>
            <a:xfrm>
              <a:off x="1912475" y="760590"/>
              <a:ext cx="606067" cy="768536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7FCAFD0E-CC29-2A95-3563-7788647D18F0}"/>
                </a:ext>
              </a:extLst>
            </p:cNvPr>
            <p:cNvGrpSpPr/>
            <p:nvPr/>
          </p:nvGrpSpPr>
          <p:grpSpPr>
            <a:xfrm>
              <a:off x="6559414" y="1033322"/>
              <a:ext cx="565408" cy="793208"/>
              <a:chOff x="5814649" y="1274434"/>
              <a:chExt cx="380998" cy="683613"/>
            </a:xfrm>
          </p:grpSpPr>
          <p:sp>
            <p:nvSpPr>
              <p:cNvPr id="22" name="四角形: 1 つの角を切り取り 1 つの角を丸める 21">
                <a:extLst>
                  <a:ext uri="{FF2B5EF4-FFF2-40B4-BE49-F238E27FC236}">
                    <a16:creationId xmlns:a16="http://schemas.microsoft.com/office/drawing/2014/main" id="{1CB20B32-CFD3-6418-5913-AD4EA603B0AC}"/>
                  </a:ext>
                </a:extLst>
              </p:cNvPr>
              <p:cNvSpPr/>
              <p:nvPr/>
            </p:nvSpPr>
            <p:spPr>
              <a:xfrm>
                <a:off x="5814649" y="1274434"/>
                <a:ext cx="380998" cy="636122"/>
              </a:xfrm>
              <a:prstGeom prst="snipRoundRect">
                <a:avLst>
                  <a:gd name="adj1" fmla="val 1923"/>
                  <a:gd name="adj2" fmla="val 16667"/>
                </a:avLst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</a:endParaRPr>
              </a:p>
            </p:txBody>
          </p:sp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F45E3EDB-F685-4B92-DE9D-EE4653E7C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7046" y="1805647"/>
                <a:ext cx="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7240A8B8-C21E-1826-DB5E-1FE204BE6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9446" y="1958047"/>
                <a:ext cx="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C5C2B4D1-D6A4-D857-B02E-2401061CF4FE}"/>
                </a:ext>
              </a:extLst>
            </p:cNvPr>
            <p:cNvSpPr/>
            <p:nvPr/>
          </p:nvSpPr>
          <p:spPr>
            <a:xfrm>
              <a:off x="5954081" y="1116622"/>
              <a:ext cx="342900" cy="256715"/>
            </a:xfrm>
            <a:custGeom>
              <a:avLst/>
              <a:gdLst>
                <a:gd name="connsiteX0" fmla="*/ 0 w 575310"/>
                <a:gd name="connsiteY0" fmla="*/ 0 h 415290"/>
                <a:gd name="connsiteX1" fmla="*/ 7620 w 575310"/>
                <a:gd name="connsiteY1" fmla="*/ 411480 h 415290"/>
                <a:gd name="connsiteX2" fmla="*/ 205740 w 575310"/>
                <a:gd name="connsiteY2" fmla="*/ 415290 h 415290"/>
                <a:gd name="connsiteX3" fmla="*/ 232410 w 575310"/>
                <a:gd name="connsiteY3" fmla="*/ 381000 h 415290"/>
                <a:gd name="connsiteX4" fmla="*/ 278130 w 575310"/>
                <a:gd name="connsiteY4" fmla="*/ 381000 h 415290"/>
                <a:gd name="connsiteX5" fmla="*/ 278130 w 575310"/>
                <a:gd name="connsiteY5" fmla="*/ 415290 h 415290"/>
                <a:gd name="connsiteX6" fmla="*/ 358140 w 575310"/>
                <a:gd name="connsiteY6" fmla="*/ 388620 h 415290"/>
                <a:gd name="connsiteX7" fmla="*/ 381000 w 575310"/>
                <a:gd name="connsiteY7" fmla="*/ 354330 h 415290"/>
                <a:gd name="connsiteX8" fmla="*/ 575310 w 575310"/>
                <a:gd name="connsiteY8" fmla="*/ 361950 h 415290"/>
                <a:gd name="connsiteX9" fmla="*/ 571500 w 575310"/>
                <a:gd name="connsiteY9" fmla="*/ 0 h 415290"/>
                <a:gd name="connsiteX10" fmla="*/ 0 w 575310"/>
                <a:gd name="connsiteY10" fmla="*/ 0 h 4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310" h="415290">
                  <a:moveTo>
                    <a:pt x="0" y="0"/>
                  </a:moveTo>
                  <a:lnTo>
                    <a:pt x="7620" y="411480"/>
                  </a:lnTo>
                  <a:lnTo>
                    <a:pt x="205740" y="415290"/>
                  </a:lnTo>
                  <a:lnTo>
                    <a:pt x="232410" y="381000"/>
                  </a:lnTo>
                  <a:lnTo>
                    <a:pt x="278130" y="381000"/>
                  </a:lnTo>
                  <a:lnTo>
                    <a:pt x="278130" y="415290"/>
                  </a:lnTo>
                  <a:lnTo>
                    <a:pt x="358140" y="388620"/>
                  </a:lnTo>
                  <a:lnTo>
                    <a:pt x="381000" y="354330"/>
                  </a:lnTo>
                  <a:lnTo>
                    <a:pt x="575310" y="361950"/>
                  </a:lnTo>
                  <a:lnTo>
                    <a:pt x="57150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486CA78-BB75-262F-7D20-A03DC5EC724D}"/>
                </a:ext>
              </a:extLst>
            </p:cNvPr>
            <p:cNvSpPr txBox="1"/>
            <p:nvPr/>
          </p:nvSpPr>
          <p:spPr>
            <a:xfrm>
              <a:off x="5867236" y="1389622"/>
              <a:ext cx="529590" cy="425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micro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SD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カード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AFAAA276-5721-AB37-4716-C8276539B56C}"/>
                </a:ext>
              </a:extLst>
            </p:cNvPr>
            <p:cNvSpPr txBox="1"/>
            <p:nvPr/>
          </p:nvSpPr>
          <p:spPr>
            <a:xfrm>
              <a:off x="6569597" y="1420333"/>
              <a:ext cx="529590" cy="30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SD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200" b="1" dirty="0">
                  <a:solidFill>
                    <a:schemeClr val="bg2">
                      <a:lumMod val="75000"/>
                    </a:schemeClr>
                  </a:solidFill>
                  <a:latin typeface="+mn-ea"/>
                </a:rPr>
                <a:t>カード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90FFBED2-473F-4373-B1CF-9BE0F1040B17}"/>
                </a:ext>
              </a:extLst>
            </p:cNvPr>
            <p:cNvSpPr/>
            <p:nvPr/>
          </p:nvSpPr>
          <p:spPr>
            <a:xfrm>
              <a:off x="5828998" y="1040708"/>
              <a:ext cx="606067" cy="767085"/>
            </a:xfrm>
            <a:prstGeom prst="rect">
              <a:avLst/>
            </a:prstGeom>
            <a:noFill/>
            <a:ln w="41275" cmpd="dbl">
              <a:solidFill>
                <a:srgbClr val="0070C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83CAF518-25D7-633E-36AE-1E6CFD8F4BA2}"/>
                </a:ext>
              </a:extLst>
            </p:cNvPr>
            <p:cNvGrpSpPr/>
            <p:nvPr/>
          </p:nvGrpSpPr>
          <p:grpSpPr>
            <a:xfrm flipH="1">
              <a:off x="1668446" y="2036016"/>
              <a:ext cx="1132863" cy="287328"/>
              <a:chOff x="6056964" y="2645134"/>
              <a:chExt cx="1261088" cy="287328"/>
            </a:xfrm>
          </p:grpSpPr>
          <p:sp>
            <p:nvSpPr>
              <p:cNvPr id="30" name="直方体 29">
                <a:extLst>
                  <a:ext uri="{FF2B5EF4-FFF2-40B4-BE49-F238E27FC236}">
                    <a16:creationId xmlns:a16="http://schemas.microsoft.com/office/drawing/2014/main" id="{7F035FD8-FDFE-E122-AAB4-769B1F38852F}"/>
                  </a:ext>
                </a:extLst>
              </p:cNvPr>
              <p:cNvSpPr/>
              <p:nvPr/>
            </p:nvSpPr>
            <p:spPr>
              <a:xfrm>
                <a:off x="6788462" y="2645134"/>
                <a:ext cx="529590" cy="287328"/>
              </a:xfrm>
              <a:prstGeom prst="cube">
                <a:avLst>
                  <a:gd name="adj" fmla="val 31365"/>
                </a:avLst>
              </a:prstGeom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1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+mn-ea"/>
                </a:endParaRPr>
              </a:p>
            </p:txBody>
          </p:sp>
          <p:sp>
            <p:nvSpPr>
              <p:cNvPr id="31" name="フリーフォーム: 図形 30">
                <a:extLst>
                  <a:ext uri="{FF2B5EF4-FFF2-40B4-BE49-F238E27FC236}">
                    <a16:creationId xmlns:a16="http://schemas.microsoft.com/office/drawing/2014/main" id="{F0EBB79B-A933-5481-4FF8-DCB645C26FA9}"/>
                  </a:ext>
                </a:extLst>
              </p:cNvPr>
              <p:cNvSpPr/>
              <p:nvPr/>
            </p:nvSpPr>
            <p:spPr>
              <a:xfrm>
                <a:off x="6284976" y="2680718"/>
                <a:ext cx="512064" cy="141728"/>
              </a:xfrm>
              <a:custGeom>
                <a:avLst/>
                <a:gdLst>
                  <a:gd name="connsiteX0" fmla="*/ 0 w 512064"/>
                  <a:gd name="connsiteY0" fmla="*/ 16000 h 141728"/>
                  <a:gd name="connsiteX1" fmla="*/ 188976 w 512064"/>
                  <a:gd name="connsiteY1" fmla="*/ 9904 h 141728"/>
                  <a:gd name="connsiteX2" fmla="*/ 390144 w 512064"/>
                  <a:gd name="connsiteY2" fmla="*/ 131824 h 141728"/>
                  <a:gd name="connsiteX3" fmla="*/ 512064 w 512064"/>
                  <a:gd name="connsiteY3" fmla="*/ 125728 h 141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2064" h="141728">
                    <a:moveTo>
                      <a:pt x="0" y="16000"/>
                    </a:moveTo>
                    <a:cubicBezTo>
                      <a:pt x="61976" y="3300"/>
                      <a:pt x="123952" y="-9400"/>
                      <a:pt x="188976" y="9904"/>
                    </a:cubicBezTo>
                    <a:cubicBezTo>
                      <a:pt x="254000" y="29208"/>
                      <a:pt x="336296" y="112520"/>
                      <a:pt x="390144" y="131824"/>
                    </a:cubicBezTo>
                    <a:cubicBezTo>
                      <a:pt x="443992" y="151128"/>
                      <a:pt x="478028" y="138428"/>
                      <a:pt x="512064" y="125728"/>
                    </a:cubicBezTo>
                  </a:path>
                </a:pathLst>
              </a:custGeom>
              <a:noFill/>
              <a:ln w="50800">
                <a:solidFill>
                  <a:schemeClr val="tx1"/>
                </a:solidFill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</a:endParaRPr>
              </a:p>
            </p:txBody>
          </p:sp>
          <p:sp>
            <p:nvSpPr>
              <p:cNvPr id="32" name="フリーフォーム: 図形 31">
                <a:extLst>
                  <a:ext uri="{FF2B5EF4-FFF2-40B4-BE49-F238E27FC236}">
                    <a16:creationId xmlns:a16="http://schemas.microsoft.com/office/drawing/2014/main" id="{05BE0CC7-33B9-3D8C-FEA6-2CAEC83BA7D8}"/>
                  </a:ext>
                </a:extLst>
              </p:cNvPr>
              <p:cNvSpPr/>
              <p:nvPr/>
            </p:nvSpPr>
            <p:spPr>
              <a:xfrm>
                <a:off x="7241471" y="2731770"/>
                <a:ext cx="59055" cy="154305"/>
              </a:xfrm>
              <a:custGeom>
                <a:avLst/>
                <a:gdLst>
                  <a:gd name="connsiteX0" fmla="*/ 1905 w 59055"/>
                  <a:gd name="connsiteY0" fmla="*/ 47625 h 154305"/>
                  <a:gd name="connsiteX1" fmla="*/ 38100 w 59055"/>
                  <a:gd name="connsiteY1" fmla="*/ 0 h 154305"/>
                  <a:gd name="connsiteX2" fmla="*/ 45720 w 59055"/>
                  <a:gd name="connsiteY2" fmla="*/ 20955 h 154305"/>
                  <a:gd name="connsiteX3" fmla="*/ 59055 w 59055"/>
                  <a:gd name="connsiteY3" fmla="*/ 5715 h 154305"/>
                  <a:gd name="connsiteX4" fmla="*/ 59055 w 59055"/>
                  <a:gd name="connsiteY4" fmla="*/ 110490 h 154305"/>
                  <a:gd name="connsiteX5" fmla="*/ 0 w 59055"/>
                  <a:gd name="connsiteY5" fmla="*/ 154305 h 154305"/>
                  <a:gd name="connsiteX6" fmla="*/ 1905 w 59055"/>
                  <a:gd name="connsiteY6" fmla="*/ 47625 h 15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055" h="154305">
                    <a:moveTo>
                      <a:pt x="1905" y="47625"/>
                    </a:moveTo>
                    <a:lnTo>
                      <a:pt x="38100" y="0"/>
                    </a:lnTo>
                    <a:lnTo>
                      <a:pt x="45720" y="20955"/>
                    </a:lnTo>
                    <a:lnTo>
                      <a:pt x="59055" y="5715"/>
                    </a:lnTo>
                    <a:lnTo>
                      <a:pt x="59055" y="110490"/>
                    </a:lnTo>
                    <a:lnTo>
                      <a:pt x="0" y="154305"/>
                    </a:lnTo>
                    <a:lnTo>
                      <a:pt x="1905" y="4762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chemeClr val="tx1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</a:endParaRPr>
              </a:p>
            </p:txBody>
          </p:sp>
          <p:sp>
            <p:nvSpPr>
              <p:cNvPr id="33" name="直方体 32">
                <a:extLst>
                  <a:ext uri="{FF2B5EF4-FFF2-40B4-BE49-F238E27FC236}">
                    <a16:creationId xmlns:a16="http://schemas.microsoft.com/office/drawing/2014/main" id="{4A4B5E20-5EE6-B15D-8EB3-AC03D2D7FDF5}"/>
                  </a:ext>
                </a:extLst>
              </p:cNvPr>
              <p:cNvSpPr/>
              <p:nvPr/>
            </p:nvSpPr>
            <p:spPr>
              <a:xfrm rot="5400000" flipH="1">
                <a:off x="6056964" y="2677952"/>
                <a:ext cx="45719" cy="45719"/>
              </a:xfrm>
              <a:prstGeom prst="cube">
                <a:avLst>
                  <a:gd name="adj" fmla="val 38204"/>
                </a:avLst>
              </a:prstGeom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1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</a:endParaRPr>
              </a:p>
            </p:txBody>
          </p:sp>
          <p:sp>
            <p:nvSpPr>
              <p:cNvPr id="34" name="直方体 33">
                <a:extLst>
                  <a:ext uri="{FF2B5EF4-FFF2-40B4-BE49-F238E27FC236}">
                    <a16:creationId xmlns:a16="http://schemas.microsoft.com/office/drawing/2014/main" id="{F8DAA423-5D71-4B7E-4FAF-2AB185D51E7B}"/>
                  </a:ext>
                </a:extLst>
              </p:cNvPr>
              <p:cNvSpPr/>
              <p:nvPr/>
            </p:nvSpPr>
            <p:spPr>
              <a:xfrm>
                <a:off x="6095064" y="2645134"/>
                <a:ext cx="208199" cy="100352"/>
              </a:xfrm>
              <a:prstGeom prst="cube">
                <a:avLst>
                  <a:gd name="adj" fmla="val 38204"/>
                </a:avLst>
              </a:prstGeom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1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</a:endParaRPr>
              </a:p>
            </p:txBody>
          </p:sp>
        </p:grp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D6CB7CC-004B-DA8A-3C31-9495B56275AA}"/>
                </a:ext>
              </a:extLst>
            </p:cNvPr>
            <p:cNvSpPr txBox="1"/>
            <p:nvPr/>
          </p:nvSpPr>
          <p:spPr>
            <a:xfrm>
              <a:off x="2298642" y="2188074"/>
              <a:ext cx="771430" cy="30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>
                  <a:solidFill>
                    <a:prstClr val="black"/>
                  </a:solidFill>
                  <a:latin typeface="+mn-ea"/>
                </a:rPr>
                <a:t>USB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>
                  <a:solidFill>
                    <a:prstClr val="black"/>
                  </a:solidFill>
                  <a:latin typeface="+mn-ea"/>
                </a:rPr>
                <a:t>(</a:t>
              </a:r>
              <a:r>
                <a:rPr lang="ja-JP" altLang="en-US" sz="1200" b="1" dirty="0">
                  <a:solidFill>
                    <a:prstClr val="black"/>
                  </a:solidFill>
                  <a:latin typeface="+mn-ea"/>
                </a:rPr>
                <a:t>マイクロ </a:t>
              </a:r>
              <a:r>
                <a:rPr lang="en-US" altLang="ja-JP" sz="1200" b="1" dirty="0">
                  <a:solidFill>
                    <a:prstClr val="black"/>
                  </a:solidFill>
                  <a:latin typeface="+mn-ea"/>
                </a:rPr>
                <a:t>B)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E5899143-E5ED-9B8A-6B6D-9D4CF12D1486}"/>
                </a:ext>
              </a:extLst>
            </p:cNvPr>
            <p:cNvSpPr txBox="1"/>
            <p:nvPr/>
          </p:nvSpPr>
          <p:spPr>
            <a:xfrm>
              <a:off x="1563643" y="2375037"/>
              <a:ext cx="596069" cy="30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200" b="1" dirty="0">
                  <a:solidFill>
                    <a:prstClr val="black"/>
                  </a:solidFill>
                  <a:latin typeface="+mn-ea"/>
                </a:rPr>
                <a:t>ＬＡＮ</a:t>
              </a:r>
              <a:endParaRPr lang="en-US" altLang="ja-JP" sz="1200" b="1" dirty="0">
                <a:solidFill>
                  <a:prstClr val="black"/>
                </a:solidFill>
                <a:latin typeface="+mn-ea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>
                  <a:solidFill>
                    <a:prstClr val="black"/>
                  </a:solidFill>
                  <a:latin typeface="+mn-ea"/>
                </a:rPr>
                <a:t>(RJ45)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50331968-B812-33AD-A307-298B452A9FA5}"/>
                </a:ext>
              </a:extLst>
            </p:cNvPr>
            <p:cNvSpPr txBox="1"/>
            <p:nvPr/>
          </p:nvSpPr>
          <p:spPr>
            <a:xfrm>
              <a:off x="5674568" y="3000575"/>
              <a:ext cx="1437573" cy="30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コネクタ＋コンタクトピン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（本体付属）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449F2F72-64AB-4B99-2DDB-DEB880A6490F}"/>
                </a:ext>
              </a:extLst>
            </p:cNvPr>
            <p:cNvSpPr txBox="1"/>
            <p:nvPr/>
          </p:nvSpPr>
          <p:spPr>
            <a:xfrm>
              <a:off x="7162769" y="2889658"/>
              <a:ext cx="1658926" cy="18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多芯ケーブル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1160B60F-2ADB-9AAA-3DDE-CCC4FAF66F58}"/>
                </a:ext>
              </a:extLst>
            </p:cNvPr>
            <p:cNvSpPr/>
            <p:nvPr/>
          </p:nvSpPr>
          <p:spPr>
            <a:xfrm>
              <a:off x="6092190" y="2509361"/>
              <a:ext cx="283519" cy="247098"/>
            </a:xfrm>
            <a:custGeom>
              <a:avLst/>
              <a:gdLst>
                <a:gd name="connsiteX0" fmla="*/ 0 w 567690"/>
                <a:gd name="connsiteY0" fmla="*/ 0 h 449580"/>
                <a:gd name="connsiteX1" fmla="*/ 0 w 567690"/>
                <a:gd name="connsiteY1" fmla="*/ 80010 h 449580"/>
                <a:gd name="connsiteX2" fmla="*/ 201930 w 567690"/>
                <a:gd name="connsiteY2" fmla="*/ 80010 h 449580"/>
                <a:gd name="connsiteX3" fmla="*/ 201930 w 567690"/>
                <a:gd name="connsiteY3" fmla="*/ 114300 h 449580"/>
                <a:gd name="connsiteX4" fmla="*/ 0 w 567690"/>
                <a:gd name="connsiteY4" fmla="*/ 121920 h 449580"/>
                <a:gd name="connsiteX5" fmla="*/ 3810 w 567690"/>
                <a:gd name="connsiteY5" fmla="*/ 339090 h 449580"/>
                <a:gd name="connsiteX6" fmla="*/ 198120 w 567690"/>
                <a:gd name="connsiteY6" fmla="*/ 335280 h 449580"/>
                <a:gd name="connsiteX7" fmla="*/ 198120 w 567690"/>
                <a:gd name="connsiteY7" fmla="*/ 377190 h 449580"/>
                <a:gd name="connsiteX8" fmla="*/ 11430 w 567690"/>
                <a:gd name="connsiteY8" fmla="*/ 381000 h 449580"/>
                <a:gd name="connsiteX9" fmla="*/ 15240 w 567690"/>
                <a:gd name="connsiteY9" fmla="*/ 449580 h 449580"/>
                <a:gd name="connsiteX10" fmla="*/ 259080 w 567690"/>
                <a:gd name="connsiteY10" fmla="*/ 449580 h 449580"/>
                <a:gd name="connsiteX11" fmla="*/ 262890 w 567690"/>
                <a:gd name="connsiteY11" fmla="*/ 407670 h 449580"/>
                <a:gd name="connsiteX12" fmla="*/ 567690 w 567690"/>
                <a:gd name="connsiteY12" fmla="*/ 407670 h 449580"/>
                <a:gd name="connsiteX13" fmla="*/ 556260 w 567690"/>
                <a:gd name="connsiteY13" fmla="*/ 53340 h 449580"/>
                <a:gd name="connsiteX14" fmla="*/ 266700 w 567690"/>
                <a:gd name="connsiteY14" fmla="*/ 53340 h 449580"/>
                <a:gd name="connsiteX15" fmla="*/ 266700 w 567690"/>
                <a:gd name="connsiteY15" fmla="*/ 15240 h 449580"/>
                <a:gd name="connsiteX16" fmla="*/ 0 w 567690"/>
                <a:gd name="connsiteY16" fmla="*/ 0 h 44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7690" h="449580">
                  <a:moveTo>
                    <a:pt x="0" y="0"/>
                  </a:moveTo>
                  <a:lnTo>
                    <a:pt x="0" y="80010"/>
                  </a:lnTo>
                  <a:lnTo>
                    <a:pt x="201930" y="80010"/>
                  </a:lnTo>
                  <a:lnTo>
                    <a:pt x="201930" y="114300"/>
                  </a:lnTo>
                  <a:lnTo>
                    <a:pt x="0" y="121920"/>
                  </a:lnTo>
                  <a:lnTo>
                    <a:pt x="3810" y="339090"/>
                  </a:lnTo>
                  <a:lnTo>
                    <a:pt x="198120" y="335280"/>
                  </a:lnTo>
                  <a:lnTo>
                    <a:pt x="198120" y="377190"/>
                  </a:lnTo>
                  <a:lnTo>
                    <a:pt x="11430" y="381000"/>
                  </a:lnTo>
                  <a:lnTo>
                    <a:pt x="15240" y="449580"/>
                  </a:lnTo>
                  <a:lnTo>
                    <a:pt x="259080" y="449580"/>
                  </a:lnTo>
                  <a:lnTo>
                    <a:pt x="262890" y="407670"/>
                  </a:lnTo>
                  <a:lnTo>
                    <a:pt x="567690" y="407670"/>
                  </a:lnTo>
                  <a:lnTo>
                    <a:pt x="556260" y="53340"/>
                  </a:lnTo>
                  <a:lnTo>
                    <a:pt x="266700" y="53340"/>
                  </a:lnTo>
                  <a:lnTo>
                    <a:pt x="266700" y="15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06A97427-69B7-BBFA-D544-2C9D2F83B341}"/>
                </a:ext>
              </a:extLst>
            </p:cNvPr>
            <p:cNvGrpSpPr/>
            <p:nvPr/>
          </p:nvGrpSpPr>
          <p:grpSpPr>
            <a:xfrm>
              <a:off x="6411157" y="2573317"/>
              <a:ext cx="2081335" cy="95315"/>
              <a:chOff x="6411157" y="2573317"/>
              <a:chExt cx="2081335" cy="95315"/>
            </a:xfrm>
          </p:grpSpPr>
          <p:sp>
            <p:nvSpPr>
              <p:cNvPr id="41" name="円柱 40">
                <a:extLst>
                  <a:ext uri="{FF2B5EF4-FFF2-40B4-BE49-F238E27FC236}">
                    <a16:creationId xmlns:a16="http://schemas.microsoft.com/office/drawing/2014/main" id="{78661C8F-223F-B9C9-D3C0-949BA5897C1E}"/>
                  </a:ext>
                </a:extLst>
              </p:cNvPr>
              <p:cNvSpPr/>
              <p:nvPr/>
            </p:nvSpPr>
            <p:spPr>
              <a:xfrm rot="16200000">
                <a:off x="7453640" y="1629780"/>
                <a:ext cx="95315" cy="1982389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96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 w="15875">
                <a:solidFill>
                  <a:schemeClr val="tx1"/>
                </a:solidFill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50FB221C-F199-0D25-D450-EB24D1948C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1157" y="2598314"/>
                <a:ext cx="62793" cy="0"/>
              </a:xfrm>
              <a:prstGeom prst="line">
                <a:avLst/>
              </a:prstGeom>
              <a:ln w="9525" cmpd="sng">
                <a:solidFill>
                  <a:srgbClr val="FFC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314EB769-DA77-CB60-6034-E1A3A1A799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1157" y="2621349"/>
                <a:ext cx="62793" cy="0"/>
              </a:xfrm>
              <a:prstGeom prst="line">
                <a:avLst/>
              </a:prstGeom>
              <a:ln w="6350" cmpd="sng">
                <a:solidFill>
                  <a:srgbClr val="FFC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F16039E5-5067-B5E6-839E-994659A3FB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1157" y="2644383"/>
                <a:ext cx="62793" cy="0"/>
              </a:xfrm>
              <a:prstGeom prst="line">
                <a:avLst/>
              </a:prstGeom>
              <a:ln w="6350" cmpd="sng">
                <a:solidFill>
                  <a:srgbClr val="FFC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61A9A2EA-E299-777E-83AD-5DF47DC308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6338" y="2598314"/>
                <a:ext cx="6279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5BDED6F6-DBC5-0F96-5C86-395FDC6DF0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6338" y="2621349"/>
                <a:ext cx="6279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C35E0FED-672E-EB3F-86C8-C9F3D15BF9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6338" y="2644383"/>
                <a:ext cx="6279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フリーフォーム: 図形 47">
              <a:extLst>
                <a:ext uri="{FF2B5EF4-FFF2-40B4-BE49-F238E27FC236}">
                  <a16:creationId xmlns:a16="http://schemas.microsoft.com/office/drawing/2014/main" id="{42635550-CE45-68A5-6074-F0E9006675D0}"/>
                </a:ext>
              </a:extLst>
            </p:cNvPr>
            <p:cNvSpPr/>
            <p:nvPr/>
          </p:nvSpPr>
          <p:spPr>
            <a:xfrm>
              <a:off x="6660426" y="2499544"/>
              <a:ext cx="258783" cy="261756"/>
            </a:xfrm>
            <a:custGeom>
              <a:avLst/>
              <a:gdLst>
                <a:gd name="connsiteX0" fmla="*/ 0 w 518160"/>
                <a:gd name="connsiteY0" fmla="*/ 0 h 476250"/>
                <a:gd name="connsiteX1" fmla="*/ 0 w 518160"/>
                <a:gd name="connsiteY1" fmla="*/ 476250 h 476250"/>
                <a:gd name="connsiteX2" fmla="*/ 518160 w 518160"/>
                <a:gd name="connsiteY2" fmla="*/ 472440 h 476250"/>
                <a:gd name="connsiteX3" fmla="*/ 514350 w 518160"/>
                <a:gd name="connsiteY3" fmla="*/ 7620 h 476250"/>
                <a:gd name="connsiteX4" fmla="*/ 0 w 518160"/>
                <a:gd name="connsiteY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160" h="476250">
                  <a:moveTo>
                    <a:pt x="0" y="0"/>
                  </a:moveTo>
                  <a:lnTo>
                    <a:pt x="0" y="476250"/>
                  </a:lnTo>
                  <a:lnTo>
                    <a:pt x="518160" y="472440"/>
                  </a:lnTo>
                  <a:lnTo>
                    <a:pt x="51435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45A65678-2315-6296-4A60-16B510695D72}"/>
                </a:ext>
              </a:extLst>
            </p:cNvPr>
            <p:cNvCxnSpPr>
              <a:cxnSpLocks/>
            </p:cNvCxnSpPr>
            <p:nvPr/>
          </p:nvCxnSpPr>
          <p:spPr>
            <a:xfrm>
              <a:off x="6789818" y="2499544"/>
              <a:ext cx="0" cy="26175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F1C9E875-E82F-F43B-2A35-37E47DA61246}"/>
                </a:ext>
              </a:extLst>
            </p:cNvPr>
            <p:cNvCxnSpPr>
              <a:cxnSpLocks/>
            </p:cNvCxnSpPr>
            <p:nvPr/>
          </p:nvCxnSpPr>
          <p:spPr>
            <a:xfrm>
              <a:off x="6816457" y="2505826"/>
              <a:ext cx="0" cy="26175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385BE0FA-0137-4455-4953-9CEC20D5BE05}"/>
                </a:ext>
              </a:extLst>
            </p:cNvPr>
            <p:cNvCxnSpPr>
              <a:cxnSpLocks/>
            </p:cNvCxnSpPr>
            <p:nvPr/>
          </p:nvCxnSpPr>
          <p:spPr>
            <a:xfrm>
              <a:off x="6843097" y="2501638"/>
              <a:ext cx="0" cy="26175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F7907D08-556F-37B8-2C45-6CC199C810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5930" y="2501638"/>
              <a:ext cx="0" cy="26175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8E6BF949-7DFF-137E-C26C-0E435A9E7CB5}"/>
                </a:ext>
              </a:extLst>
            </p:cNvPr>
            <p:cNvCxnSpPr>
              <a:cxnSpLocks/>
            </p:cNvCxnSpPr>
            <p:nvPr/>
          </p:nvCxnSpPr>
          <p:spPr>
            <a:xfrm>
              <a:off x="6890667" y="2499544"/>
              <a:ext cx="0" cy="26175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フリーフォーム: 図形 53">
              <a:extLst>
                <a:ext uri="{FF2B5EF4-FFF2-40B4-BE49-F238E27FC236}">
                  <a16:creationId xmlns:a16="http://schemas.microsoft.com/office/drawing/2014/main" id="{2FF2F111-63BB-04FC-0360-D3034D5ED75D}"/>
                </a:ext>
              </a:extLst>
            </p:cNvPr>
            <p:cNvSpPr/>
            <p:nvPr/>
          </p:nvSpPr>
          <p:spPr>
            <a:xfrm>
              <a:off x="6945848" y="2540205"/>
              <a:ext cx="216921" cy="171712"/>
            </a:xfrm>
            <a:custGeom>
              <a:avLst/>
              <a:gdLst>
                <a:gd name="connsiteX0" fmla="*/ 0 w 434340"/>
                <a:gd name="connsiteY0" fmla="*/ 0 h 312420"/>
                <a:gd name="connsiteX1" fmla="*/ 7620 w 434340"/>
                <a:gd name="connsiteY1" fmla="*/ 312420 h 312420"/>
                <a:gd name="connsiteX2" fmla="*/ 300990 w 434340"/>
                <a:gd name="connsiteY2" fmla="*/ 304800 h 312420"/>
                <a:gd name="connsiteX3" fmla="*/ 320040 w 434340"/>
                <a:gd name="connsiteY3" fmla="*/ 285750 h 312420"/>
                <a:gd name="connsiteX4" fmla="*/ 361950 w 434340"/>
                <a:gd name="connsiteY4" fmla="*/ 293370 h 312420"/>
                <a:gd name="connsiteX5" fmla="*/ 377190 w 434340"/>
                <a:gd name="connsiteY5" fmla="*/ 308610 h 312420"/>
                <a:gd name="connsiteX6" fmla="*/ 426720 w 434340"/>
                <a:gd name="connsiteY6" fmla="*/ 266700 h 312420"/>
                <a:gd name="connsiteX7" fmla="*/ 434340 w 434340"/>
                <a:gd name="connsiteY7" fmla="*/ 49530 h 312420"/>
                <a:gd name="connsiteX8" fmla="*/ 407670 w 434340"/>
                <a:gd name="connsiteY8" fmla="*/ 7620 h 312420"/>
                <a:gd name="connsiteX9" fmla="*/ 365760 w 434340"/>
                <a:gd name="connsiteY9" fmla="*/ 19050 h 312420"/>
                <a:gd name="connsiteX10" fmla="*/ 335280 w 434340"/>
                <a:gd name="connsiteY10" fmla="*/ 41910 h 312420"/>
                <a:gd name="connsiteX11" fmla="*/ 300990 w 434340"/>
                <a:gd name="connsiteY11" fmla="*/ 3810 h 312420"/>
                <a:gd name="connsiteX12" fmla="*/ 0 w 434340"/>
                <a:gd name="connsiteY12" fmla="*/ 0 h 3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4340" h="312420">
                  <a:moveTo>
                    <a:pt x="0" y="0"/>
                  </a:moveTo>
                  <a:lnTo>
                    <a:pt x="7620" y="312420"/>
                  </a:lnTo>
                  <a:lnTo>
                    <a:pt x="300990" y="304800"/>
                  </a:lnTo>
                  <a:lnTo>
                    <a:pt x="320040" y="285750"/>
                  </a:lnTo>
                  <a:lnTo>
                    <a:pt x="361950" y="293370"/>
                  </a:lnTo>
                  <a:lnTo>
                    <a:pt x="377190" y="308610"/>
                  </a:lnTo>
                  <a:lnTo>
                    <a:pt x="426720" y="266700"/>
                  </a:lnTo>
                  <a:lnTo>
                    <a:pt x="434340" y="49530"/>
                  </a:lnTo>
                  <a:lnTo>
                    <a:pt x="407670" y="7620"/>
                  </a:lnTo>
                  <a:lnTo>
                    <a:pt x="365760" y="19050"/>
                  </a:lnTo>
                  <a:lnTo>
                    <a:pt x="335280" y="41910"/>
                  </a:lnTo>
                  <a:lnTo>
                    <a:pt x="30099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>
                  <a:lumMod val="25000"/>
                </a:schemeClr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55" name="フリーフォーム: 図形 54">
              <a:extLst>
                <a:ext uri="{FF2B5EF4-FFF2-40B4-BE49-F238E27FC236}">
                  <a16:creationId xmlns:a16="http://schemas.microsoft.com/office/drawing/2014/main" id="{D6AC0CC9-CC0F-011E-8943-60D50CE3C7A5}"/>
                </a:ext>
              </a:extLst>
            </p:cNvPr>
            <p:cNvSpPr/>
            <p:nvPr/>
          </p:nvSpPr>
          <p:spPr>
            <a:xfrm>
              <a:off x="7181554" y="2532351"/>
              <a:ext cx="121780" cy="171712"/>
            </a:xfrm>
            <a:custGeom>
              <a:avLst/>
              <a:gdLst>
                <a:gd name="connsiteX0" fmla="*/ 0 w 243840"/>
                <a:gd name="connsiteY0" fmla="*/ 7620 h 312420"/>
                <a:gd name="connsiteX1" fmla="*/ 3810 w 243840"/>
                <a:gd name="connsiteY1" fmla="*/ 312420 h 312420"/>
                <a:gd name="connsiteX2" fmla="*/ 201930 w 243840"/>
                <a:gd name="connsiteY2" fmla="*/ 312420 h 312420"/>
                <a:gd name="connsiteX3" fmla="*/ 236220 w 243840"/>
                <a:gd name="connsiteY3" fmla="*/ 281940 h 312420"/>
                <a:gd name="connsiteX4" fmla="*/ 220980 w 243840"/>
                <a:gd name="connsiteY4" fmla="*/ 255270 h 312420"/>
                <a:gd name="connsiteX5" fmla="*/ 49530 w 243840"/>
                <a:gd name="connsiteY5" fmla="*/ 262890 h 312420"/>
                <a:gd name="connsiteX6" fmla="*/ 57150 w 243840"/>
                <a:gd name="connsiteY6" fmla="*/ 240030 h 312420"/>
                <a:gd name="connsiteX7" fmla="*/ 198120 w 243840"/>
                <a:gd name="connsiteY7" fmla="*/ 243840 h 312420"/>
                <a:gd name="connsiteX8" fmla="*/ 240030 w 243840"/>
                <a:gd name="connsiteY8" fmla="*/ 220980 h 312420"/>
                <a:gd name="connsiteX9" fmla="*/ 240030 w 243840"/>
                <a:gd name="connsiteY9" fmla="*/ 95250 h 312420"/>
                <a:gd name="connsiteX10" fmla="*/ 201930 w 243840"/>
                <a:gd name="connsiteY10" fmla="*/ 72390 h 312420"/>
                <a:gd name="connsiteX11" fmla="*/ 60960 w 243840"/>
                <a:gd name="connsiteY11" fmla="*/ 72390 h 312420"/>
                <a:gd name="connsiteX12" fmla="*/ 60960 w 243840"/>
                <a:gd name="connsiteY12" fmla="*/ 41910 h 312420"/>
                <a:gd name="connsiteX13" fmla="*/ 194310 w 243840"/>
                <a:gd name="connsiteY13" fmla="*/ 41910 h 312420"/>
                <a:gd name="connsiteX14" fmla="*/ 236220 w 243840"/>
                <a:gd name="connsiteY14" fmla="*/ 49530 h 312420"/>
                <a:gd name="connsiteX15" fmla="*/ 243840 w 243840"/>
                <a:gd name="connsiteY15" fmla="*/ 26670 h 312420"/>
                <a:gd name="connsiteX16" fmla="*/ 198120 w 243840"/>
                <a:gd name="connsiteY16" fmla="*/ 0 h 312420"/>
                <a:gd name="connsiteX17" fmla="*/ 0 w 243840"/>
                <a:gd name="connsiteY17" fmla="*/ 7620 h 3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3840" h="312420">
                  <a:moveTo>
                    <a:pt x="0" y="7620"/>
                  </a:moveTo>
                  <a:lnTo>
                    <a:pt x="3810" y="312420"/>
                  </a:lnTo>
                  <a:lnTo>
                    <a:pt x="201930" y="312420"/>
                  </a:lnTo>
                  <a:lnTo>
                    <a:pt x="236220" y="281940"/>
                  </a:lnTo>
                  <a:lnTo>
                    <a:pt x="220980" y="255270"/>
                  </a:lnTo>
                  <a:lnTo>
                    <a:pt x="49530" y="262890"/>
                  </a:lnTo>
                  <a:lnTo>
                    <a:pt x="57150" y="240030"/>
                  </a:lnTo>
                  <a:lnTo>
                    <a:pt x="198120" y="243840"/>
                  </a:lnTo>
                  <a:lnTo>
                    <a:pt x="240030" y="220980"/>
                  </a:lnTo>
                  <a:lnTo>
                    <a:pt x="240030" y="95250"/>
                  </a:lnTo>
                  <a:lnTo>
                    <a:pt x="201930" y="72390"/>
                  </a:lnTo>
                  <a:lnTo>
                    <a:pt x="60960" y="72390"/>
                  </a:lnTo>
                  <a:lnTo>
                    <a:pt x="60960" y="41910"/>
                  </a:lnTo>
                  <a:lnTo>
                    <a:pt x="194310" y="41910"/>
                  </a:lnTo>
                  <a:lnTo>
                    <a:pt x="236220" y="49530"/>
                  </a:lnTo>
                  <a:lnTo>
                    <a:pt x="243840" y="26670"/>
                  </a:lnTo>
                  <a:lnTo>
                    <a:pt x="198120" y="0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56" name="フリーフォーム: 図形 55">
              <a:extLst>
                <a:ext uri="{FF2B5EF4-FFF2-40B4-BE49-F238E27FC236}">
                  <a16:creationId xmlns:a16="http://schemas.microsoft.com/office/drawing/2014/main" id="{B19ED4B8-C1B9-CDCA-BEEC-A7972137E7C3}"/>
                </a:ext>
              </a:extLst>
            </p:cNvPr>
            <p:cNvSpPr/>
            <p:nvPr/>
          </p:nvSpPr>
          <p:spPr>
            <a:xfrm>
              <a:off x="7320404" y="2513854"/>
              <a:ext cx="371049" cy="228251"/>
            </a:xfrm>
            <a:custGeom>
              <a:avLst/>
              <a:gdLst>
                <a:gd name="connsiteX0" fmla="*/ 0 w 742950"/>
                <a:gd name="connsiteY0" fmla="*/ 7620 h 415290"/>
                <a:gd name="connsiteX1" fmla="*/ 7620 w 742950"/>
                <a:gd name="connsiteY1" fmla="*/ 415290 h 415290"/>
                <a:gd name="connsiteX2" fmla="*/ 643890 w 742950"/>
                <a:gd name="connsiteY2" fmla="*/ 407670 h 415290"/>
                <a:gd name="connsiteX3" fmla="*/ 742950 w 742950"/>
                <a:gd name="connsiteY3" fmla="*/ 350520 h 415290"/>
                <a:gd name="connsiteX4" fmla="*/ 742950 w 742950"/>
                <a:gd name="connsiteY4" fmla="*/ 68580 h 415290"/>
                <a:gd name="connsiteX5" fmla="*/ 609600 w 742950"/>
                <a:gd name="connsiteY5" fmla="*/ 0 h 415290"/>
                <a:gd name="connsiteX6" fmla="*/ 0 w 742950"/>
                <a:gd name="connsiteY6" fmla="*/ 7620 h 4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2950" h="415290">
                  <a:moveTo>
                    <a:pt x="0" y="7620"/>
                  </a:moveTo>
                  <a:lnTo>
                    <a:pt x="7620" y="415290"/>
                  </a:lnTo>
                  <a:lnTo>
                    <a:pt x="643890" y="407670"/>
                  </a:lnTo>
                  <a:lnTo>
                    <a:pt x="742950" y="350520"/>
                  </a:lnTo>
                  <a:lnTo>
                    <a:pt x="742950" y="68580"/>
                  </a:lnTo>
                  <a:lnTo>
                    <a:pt x="609600" y="0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DAE97863-9E21-FBEA-6192-A32E220DF480}"/>
                </a:ext>
              </a:extLst>
            </p:cNvPr>
            <p:cNvSpPr/>
            <p:nvPr/>
          </p:nvSpPr>
          <p:spPr>
            <a:xfrm>
              <a:off x="1462854" y="1885027"/>
              <a:ext cx="1580894" cy="911543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62AD1560-0D69-0835-8FD6-F1EEDDB122A1}"/>
                </a:ext>
              </a:extLst>
            </p:cNvPr>
            <p:cNvSpPr/>
            <p:nvPr/>
          </p:nvSpPr>
          <p:spPr>
            <a:xfrm>
              <a:off x="7255209" y="2854143"/>
              <a:ext cx="1518360" cy="28856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8E93FEF2-141C-0265-3695-6DD7215D69E7}"/>
                </a:ext>
              </a:extLst>
            </p:cNvPr>
            <p:cNvSpPr txBox="1"/>
            <p:nvPr/>
          </p:nvSpPr>
          <p:spPr>
            <a:xfrm>
              <a:off x="7610245" y="3593487"/>
              <a:ext cx="776871" cy="18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圧着工具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78634029-B8CB-3A02-E8F2-FC57C63A6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3319" y="3266246"/>
              <a:ext cx="938067" cy="361590"/>
            </a:xfrm>
            <a:prstGeom prst="rect">
              <a:avLst/>
            </a:prstGeom>
          </p:spPr>
        </p:pic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B2640195-5172-D4F2-DE65-54BEB7DB72F7}"/>
                </a:ext>
              </a:extLst>
            </p:cNvPr>
            <p:cNvSpPr/>
            <p:nvPr/>
          </p:nvSpPr>
          <p:spPr>
            <a:xfrm>
              <a:off x="7252340" y="3207703"/>
              <a:ext cx="1518360" cy="67528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F2081FBE-9183-C60B-0CC2-69802AD7AE77}"/>
                </a:ext>
              </a:extLst>
            </p:cNvPr>
            <p:cNvSpPr txBox="1"/>
            <p:nvPr/>
          </p:nvSpPr>
          <p:spPr>
            <a:xfrm>
              <a:off x="2141416" y="4220377"/>
              <a:ext cx="1079323" cy="30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ポール取付金具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WV-QPL501W</a:t>
              </a:r>
            </a:p>
          </p:txBody>
        </p:sp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E23D844E-1717-BA1A-5192-37CA88D88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4000" y1="51411" x2="54000" y2="51750"/>
                          <a14:foregroundMark x1="54000" y1="50250" x2="54000" y2="50500"/>
                          <a14:foregroundMark x1="53833" y1="60750" x2="53833" y2="60750"/>
                          <a14:foregroundMark x1="38667" y1="46750" x2="38667" y2="46750"/>
                          <a14:foregroundMark x1="39167" y1="55500" x2="39167" y2="55500"/>
                          <a14:backgroundMark x1="38833" y1="46500" x2="38833" y2="46500"/>
                          <a14:backgroundMark x1="38833" y1="56000" x2="38833" y2="56000"/>
                          <a14:backgroundMark x1="54667" y1="50500" x2="54667" y2="50500"/>
                          <a14:backgroundMark x1="53833" y1="58500" x2="53833" y2="58500"/>
                          <a14:backgroundMark x1="54000" y1="49250" x2="54000" y2="49250"/>
                          <a14:backgroundMark x1="53167" y1="51250" x2="53167" y2="51250"/>
                          <a14:backgroundMark x1="53667" y1="51250" x2="53667" y2="51250"/>
                          <a14:backgroundMark x1="54667" y1="51750" x2="54667" y2="51750"/>
                          <a14:backgroundMark x1="53833" y1="50750" x2="53833" y2="50750"/>
                          <a14:backgroundMark x1="54333" y1="51250" x2="54333" y2="51250"/>
                          <a14:backgroundMark x1="54167" y1="50250" x2="54167" y2="50250"/>
                          <a14:backgroundMark x1="54167" y1="49750" x2="54167" y2="49750"/>
                          <a14:backgroundMark x1="54167" y1="50500" x2="54333" y2="51250"/>
                          <a14:backgroundMark x1="54000" y1="51500" x2="54000" y2="51500"/>
                          <a14:backgroundMark x1="53667" y1="50000" x2="53667" y2="50000"/>
                          <a14:backgroundMark x1="54167" y1="50000" x2="54167" y2="50000"/>
                          <a14:backgroundMark x1="69500" y1="35500" x2="69500" y2="35500"/>
                          <a14:backgroundMark x1="70000" y1="32250" x2="70000" y2="32250"/>
                          <a14:backgroundMark x1="70000" y1="39250" x2="70000" y2="39250"/>
                          <a14:backgroundMark x1="69667" y1="31250" x2="69667" y2="31250"/>
                          <a14:backgroundMark x1="64000" y1="24750" x2="64000" y2="24750"/>
                          <a14:backgroundMark x1="70000" y1="40250" x2="70000" y2="40250"/>
                          <a14:backgroundMark x1="69833" y1="62500" x2="69833" y2="62500"/>
                          <a14:backgroundMark x1="69667" y1="66250" x2="69667" y2="66250"/>
                          <a14:backgroundMark x1="69667" y1="69750" x2="69667" y2="69750"/>
                          <a14:backgroundMark x1="70000" y1="73000" x2="70000" y2="73000"/>
                          <a14:backgroundMark x1="69500" y1="63000" x2="69500" y2="63000"/>
                          <a14:backgroundMark x1="57833" y1="51250" x2="57833" y2="51250"/>
                          <a14:backgroundMark x1="58667" y1="60750" x2="58667" y2="60750"/>
                          <a14:backgroundMark x1="58667" y1="51250" x2="58667" y2="51250"/>
                          <a14:backgroundMark x1="69833" y1="67750" x2="69833" y2="67750"/>
                          <a14:backgroundMark x1="38833" y1="55000" x2="38833" y2="55000"/>
                          <a14:backgroundMark x1="38833" y1="54000" x2="38833" y2="54000"/>
                          <a14:backgroundMark x1="38833" y1="55750" x2="38833" y2="55750"/>
                        </a14:backgroundRemoval>
                      </a14:imgEffect>
                    </a14:imgLayer>
                  </a14:imgProps>
                </a:ext>
              </a:extLst>
            </a:blip>
            <a:srcRect l="27717" t="10172" r="27473" b="9536"/>
            <a:stretch/>
          </p:blipFill>
          <p:spPr>
            <a:xfrm>
              <a:off x="2389133" y="3421076"/>
              <a:ext cx="647794" cy="7738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5E09EE5D-D4DE-203C-5CF7-82E3DA3B843C}"/>
                </a:ext>
              </a:extLst>
            </p:cNvPr>
            <p:cNvSpPr txBox="1"/>
            <p:nvPr/>
          </p:nvSpPr>
          <p:spPr>
            <a:xfrm>
              <a:off x="511879" y="4291520"/>
              <a:ext cx="1079323" cy="30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単管クランプ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200" b="1" dirty="0">
                  <a:solidFill>
                    <a:prstClr val="black"/>
                  </a:solidFill>
                  <a:latin typeface="+mn-ea"/>
                </a:rPr>
                <a:t>クランプ保持金具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E70851C2-F565-F3E7-215C-44B2C114F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396" y="3331485"/>
              <a:ext cx="1196430" cy="995870"/>
            </a:xfrm>
            <a:prstGeom prst="rect">
              <a:avLst/>
            </a:prstGeom>
          </p:spPr>
        </p:pic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8DDE0C49-6B06-85C8-7C71-18333A82683F}"/>
                </a:ext>
              </a:extLst>
            </p:cNvPr>
            <p:cNvSpPr/>
            <p:nvPr/>
          </p:nvSpPr>
          <p:spPr>
            <a:xfrm>
              <a:off x="212037" y="3331485"/>
              <a:ext cx="1679004" cy="1304280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62128817-7A6F-E8C3-C835-3E3D07E345AD}"/>
                </a:ext>
              </a:extLst>
            </p:cNvPr>
            <p:cNvSpPr txBox="1"/>
            <p:nvPr/>
          </p:nvSpPr>
          <p:spPr>
            <a:xfrm>
              <a:off x="4695906" y="655699"/>
              <a:ext cx="1642379" cy="326428"/>
            </a:xfrm>
            <a:prstGeom prst="rect">
              <a:avLst/>
            </a:prstGeom>
            <a:solidFill>
              <a:srgbClr val="7FCABE"/>
            </a:solidFill>
            <a:ln w="3175">
              <a:solidFill>
                <a:srgbClr val="6464E6"/>
              </a:solidFill>
            </a:ln>
          </p:spPr>
          <p:txBody>
            <a:bodyPr wrap="square" lIns="36000" tIns="18000" rIns="36000" bIns="18000" rtlCol="0" anchor="ctr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</a:rPr>
                <a:t>SD</a:t>
              </a:r>
              <a:r>
                <a:rPr kumimoji="0" lang="ja-JP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</a:rPr>
                <a:t>メモリーカード</a:t>
              </a:r>
              <a:endPara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EF21138-F7D4-837C-65DC-E58C6CABD3E8}"/>
                </a:ext>
              </a:extLst>
            </p:cNvPr>
            <p:cNvSpPr txBox="1"/>
            <p:nvPr/>
          </p:nvSpPr>
          <p:spPr>
            <a:xfrm>
              <a:off x="164142" y="763165"/>
              <a:ext cx="1248515" cy="326428"/>
            </a:xfrm>
            <a:prstGeom prst="rect">
              <a:avLst/>
            </a:prstGeom>
            <a:solidFill>
              <a:srgbClr val="7FCABE"/>
            </a:solidFill>
            <a:ln w="63500">
              <a:solidFill>
                <a:srgbClr val="6464E6"/>
              </a:solidFill>
            </a:ln>
          </p:spPr>
          <p:txBody>
            <a:bodyPr wrap="square" lIns="36000" tIns="18000" rIns="36000" bIns="18000" rtlCol="0" anchor="ctr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</a:rPr>
                <a:t>SIM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5362EC50-6C38-0CF9-9FEA-66345C6E818C}"/>
                </a:ext>
              </a:extLst>
            </p:cNvPr>
            <p:cNvSpPr txBox="1"/>
            <p:nvPr/>
          </p:nvSpPr>
          <p:spPr>
            <a:xfrm>
              <a:off x="181728" y="2923568"/>
              <a:ext cx="1248515" cy="326428"/>
            </a:xfrm>
            <a:prstGeom prst="rect">
              <a:avLst/>
            </a:prstGeom>
            <a:solidFill>
              <a:srgbClr val="7FCABE"/>
            </a:solidFill>
            <a:ln w="63500">
              <a:solidFill>
                <a:srgbClr val="6464E6"/>
              </a:solidFill>
            </a:ln>
          </p:spPr>
          <p:txBody>
            <a:bodyPr wrap="square" lIns="36000" tIns="18000" rIns="36000" bIns="18000" rtlCol="0" anchor="ctr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+mn-ea"/>
                </a:rPr>
                <a:t>金具</a:t>
              </a:r>
              <a:endPara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A808D41-D637-3E56-70A2-71712477182F}"/>
                </a:ext>
              </a:extLst>
            </p:cNvPr>
            <p:cNvSpPr txBox="1"/>
            <p:nvPr/>
          </p:nvSpPr>
          <p:spPr>
            <a:xfrm>
              <a:off x="171900" y="1702854"/>
              <a:ext cx="1248515" cy="546283"/>
            </a:xfrm>
            <a:prstGeom prst="rect">
              <a:avLst/>
            </a:prstGeom>
            <a:solidFill>
              <a:srgbClr val="7FCABE"/>
            </a:solidFill>
            <a:ln w="63500">
              <a:solidFill>
                <a:srgbClr val="6464E6"/>
              </a:solidFill>
            </a:ln>
          </p:spPr>
          <p:txBody>
            <a:bodyPr wrap="square" lIns="36000" tIns="18000" rIns="36000" bIns="18000" rtlCol="0" anchor="ctr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+mn-ea"/>
                </a:rPr>
                <a:t>設定用</a:t>
              </a:r>
              <a:endParaRPr kumimoji="0" lang="en-US" altLang="ja-JP" sz="18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</a:endParaRP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+mn-ea"/>
                </a:rPr>
                <a:t>USB/LAN</a:t>
              </a:r>
              <a:r>
                <a:rPr kumimoji="0" lang="ja-JP" altLang="en-US" sz="1800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+mn-ea"/>
                </a:rPr>
                <a:t>変換</a:t>
              </a:r>
              <a:endPara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BDDA6174-47DE-94EC-9985-8EBCD60E647D}"/>
                </a:ext>
              </a:extLst>
            </p:cNvPr>
            <p:cNvSpPr txBox="1"/>
            <p:nvPr/>
          </p:nvSpPr>
          <p:spPr>
            <a:xfrm>
              <a:off x="5668833" y="2113255"/>
              <a:ext cx="1780973" cy="326428"/>
            </a:xfrm>
            <a:prstGeom prst="rect">
              <a:avLst/>
            </a:prstGeom>
            <a:solidFill>
              <a:srgbClr val="7FCABE"/>
            </a:solidFill>
            <a:ln w="3175">
              <a:solidFill>
                <a:srgbClr val="6464E6"/>
              </a:solidFill>
            </a:ln>
          </p:spPr>
          <p:txBody>
            <a:bodyPr wrap="square" lIns="36000" tIns="18000" rIns="36000" bIns="18000" rtlCol="0" anchor="ctr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</a:rPr>
                <a:t>外部インターフェース</a:t>
              </a:r>
              <a:endPara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</a:endParaRPr>
            </a:p>
          </p:txBody>
        </p:sp>
        <p:cxnSp>
          <p:nvCxnSpPr>
            <p:cNvPr id="72" name="直線矢印コネクタ 71">
              <a:extLst>
                <a:ext uri="{FF2B5EF4-FFF2-40B4-BE49-F238E27FC236}">
                  <a16:creationId xmlns:a16="http://schemas.microsoft.com/office/drawing/2014/main" id="{B090A38D-7885-F40A-A6D3-4E6AC4F33D1C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>
              <a:off x="8014389" y="2604312"/>
              <a:ext cx="14074" cy="24983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52F78355-04E0-78C0-98C9-76D46063BD06}"/>
                </a:ext>
              </a:extLst>
            </p:cNvPr>
            <p:cNvSpPr txBox="1"/>
            <p:nvPr/>
          </p:nvSpPr>
          <p:spPr>
            <a:xfrm>
              <a:off x="7308856" y="682735"/>
              <a:ext cx="1813683" cy="547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200" b="1" dirty="0">
                  <a:solidFill>
                    <a:srgbClr val="FF0000"/>
                  </a:solidFill>
                  <a:latin typeface="+mn-ea"/>
                </a:rPr>
                <a:t>赤点線枠　：他社調達品</a:t>
              </a:r>
              <a:endParaRPr lang="en-US" altLang="ja-JP" sz="1200" b="1" dirty="0">
                <a:solidFill>
                  <a:srgbClr val="FF0000"/>
                </a:solidFill>
                <a:latin typeface="+mn-ea"/>
              </a:endParaRPr>
            </a:p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ja-JP" sz="1200" b="1" dirty="0">
                <a:solidFill>
                  <a:srgbClr val="FF0000"/>
                </a:solidFill>
                <a:latin typeface="+mn-ea"/>
              </a:endParaRPr>
            </a:p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ja-JP" sz="1200" b="1" dirty="0">
                <a:solidFill>
                  <a:srgbClr val="FF0000"/>
                </a:solidFill>
                <a:latin typeface="+mn-ea"/>
              </a:endParaRPr>
            </a:p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200" b="1" dirty="0">
                  <a:solidFill>
                    <a:srgbClr val="0070C0"/>
                  </a:solidFill>
                  <a:latin typeface="+mn-ea"/>
                </a:rPr>
                <a:t>青二重枠　：</a:t>
              </a:r>
              <a:r>
                <a:rPr lang="en-US" altLang="ja-JP" sz="1200" b="1" dirty="0" err="1">
                  <a:solidFill>
                    <a:srgbClr val="0070C0"/>
                  </a:solidFill>
                  <a:latin typeface="+mn-ea"/>
                </a:rPr>
                <a:t>i</a:t>
              </a:r>
              <a:r>
                <a:rPr lang="en-US" altLang="ja-JP" sz="1200" b="1" dirty="0">
                  <a:solidFill>
                    <a:srgbClr val="0070C0"/>
                  </a:solidFill>
                  <a:latin typeface="+mn-ea"/>
                </a:rPr>
                <a:t>-PRO</a:t>
              </a:r>
              <a:r>
                <a:rPr lang="ja-JP" altLang="en-US" sz="1200" b="1" dirty="0">
                  <a:solidFill>
                    <a:srgbClr val="0070C0"/>
                  </a:solidFill>
                  <a:latin typeface="+mn-ea"/>
                </a:rPr>
                <a:t>製品</a:t>
              </a:r>
              <a:endParaRPr lang="en-US" altLang="ja-JP" sz="1200" b="1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ECB838F3-1E30-6A92-E158-F4786F28D5AF}"/>
                </a:ext>
              </a:extLst>
            </p:cNvPr>
            <p:cNvSpPr txBox="1"/>
            <p:nvPr/>
          </p:nvSpPr>
          <p:spPr>
            <a:xfrm>
              <a:off x="5053419" y="3731825"/>
              <a:ext cx="1780973" cy="326428"/>
            </a:xfrm>
            <a:prstGeom prst="rect">
              <a:avLst/>
            </a:prstGeom>
            <a:solidFill>
              <a:srgbClr val="7FCABE"/>
            </a:solidFill>
            <a:ln w="3175">
              <a:solidFill>
                <a:srgbClr val="6464E6"/>
              </a:solidFill>
            </a:ln>
          </p:spPr>
          <p:txBody>
            <a:bodyPr wrap="square" lIns="36000" tIns="18000" rIns="36000" bIns="18000" rtlCol="0" anchor="ctr" anchorCtr="0">
              <a:no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</a:rPr>
                <a:t>Remo.</a:t>
              </a:r>
              <a:r>
                <a:rPr kumimoji="0" lang="ja-JP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</a:rPr>
                <a:t>ライセンス</a:t>
              </a: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</a:rPr>
                <a:t>※</a:t>
              </a: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2AFF70D6-FF2A-8ADE-B87E-999565E4FFED}"/>
                </a:ext>
              </a:extLst>
            </p:cNvPr>
            <p:cNvSpPr txBox="1"/>
            <p:nvPr/>
          </p:nvSpPr>
          <p:spPr>
            <a:xfrm>
              <a:off x="4961825" y="4142689"/>
              <a:ext cx="2474345" cy="425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DG-JLE***W</a:t>
              </a:r>
            </a:p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・</a:t>
              </a:r>
              <a:r>
                <a: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Remo.</a:t>
              </a: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カメラダイレクト時に使用します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200" b="1" dirty="0">
                  <a:solidFill>
                    <a:prstClr val="black"/>
                  </a:solidFill>
                  <a:latin typeface="+mn-ea"/>
                </a:rPr>
                <a:t>　</a:t>
              </a:r>
              <a:r>
                <a:rPr lang="en-US" altLang="ja-JP" sz="1200" b="1" dirty="0">
                  <a:solidFill>
                    <a:prstClr val="black"/>
                  </a:solidFill>
                  <a:latin typeface="+mn-ea"/>
                </a:rPr>
                <a:t>※</a:t>
              </a:r>
              <a:r>
                <a:rPr lang="ja-JP" altLang="en-US" sz="1200" b="1" dirty="0">
                  <a:solidFill>
                    <a:prstClr val="black"/>
                  </a:solidFill>
                  <a:latin typeface="+mn-ea"/>
                </a:rPr>
                <a:t>固定</a:t>
              </a:r>
              <a:r>
                <a:rPr lang="en-US" altLang="ja-JP" sz="1200" b="1" dirty="0">
                  <a:solidFill>
                    <a:prstClr val="black"/>
                  </a:solidFill>
                  <a:latin typeface="+mn-ea"/>
                </a:rPr>
                <a:t>IP</a:t>
              </a:r>
              <a:r>
                <a:rPr lang="ja-JP" altLang="en-US" sz="1200" b="1" dirty="0">
                  <a:solidFill>
                    <a:prstClr val="black"/>
                  </a:solidFill>
                  <a:latin typeface="+mn-ea"/>
                </a:rPr>
                <a:t>運用の場合は不要です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cxnSp>
          <p:nvCxnSpPr>
            <p:cNvPr id="76" name="直線矢印コネクタ 75">
              <a:extLst>
                <a:ext uri="{FF2B5EF4-FFF2-40B4-BE49-F238E27FC236}">
                  <a16:creationId xmlns:a16="http://schemas.microsoft.com/office/drawing/2014/main" id="{AEEE30EB-FE7D-E7D2-A96C-6B95D9481948}"/>
                </a:ext>
              </a:extLst>
            </p:cNvPr>
            <p:cNvCxnSpPr>
              <a:cxnSpLocks/>
              <a:endCxn id="88" idx="1"/>
            </p:cNvCxnSpPr>
            <p:nvPr/>
          </p:nvCxnSpPr>
          <p:spPr>
            <a:xfrm>
              <a:off x="2622175" y="1420328"/>
              <a:ext cx="1123438" cy="17536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矢印コネクタ 76">
              <a:extLst>
                <a:ext uri="{FF2B5EF4-FFF2-40B4-BE49-F238E27FC236}">
                  <a16:creationId xmlns:a16="http://schemas.microsoft.com/office/drawing/2014/main" id="{BF8848D7-768A-0ED1-6828-662A2965B096}"/>
                </a:ext>
              </a:extLst>
            </p:cNvPr>
            <p:cNvCxnSpPr>
              <a:cxnSpLocks/>
              <a:stCxn id="57" idx="3"/>
              <a:endCxn id="88" idx="2"/>
            </p:cNvCxnSpPr>
            <p:nvPr/>
          </p:nvCxnSpPr>
          <p:spPr>
            <a:xfrm flipV="1">
              <a:off x="3043748" y="2177614"/>
              <a:ext cx="463176" cy="16318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>
              <a:extLst>
                <a:ext uri="{FF2B5EF4-FFF2-40B4-BE49-F238E27FC236}">
                  <a16:creationId xmlns:a16="http://schemas.microsoft.com/office/drawing/2014/main" id="{2693CFF8-C487-C14C-5F31-F51771BF8FED}"/>
                </a:ext>
              </a:extLst>
            </p:cNvPr>
            <p:cNvCxnSpPr>
              <a:cxnSpLocks/>
              <a:stCxn id="58" idx="1"/>
            </p:cNvCxnSpPr>
            <p:nvPr/>
          </p:nvCxnSpPr>
          <p:spPr>
            <a:xfrm flipH="1" flipV="1">
              <a:off x="5010064" y="2582774"/>
              <a:ext cx="2245145" cy="41565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矢印コネクタ 78">
              <a:extLst>
                <a:ext uri="{FF2B5EF4-FFF2-40B4-BE49-F238E27FC236}">
                  <a16:creationId xmlns:a16="http://schemas.microsoft.com/office/drawing/2014/main" id="{50851D45-0745-E092-53A8-79D25FCF8979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767566" y="1424251"/>
              <a:ext cx="1061432" cy="40443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>
              <a:extLst>
                <a:ext uri="{FF2B5EF4-FFF2-40B4-BE49-F238E27FC236}">
                  <a16:creationId xmlns:a16="http://schemas.microsoft.com/office/drawing/2014/main" id="{990D0143-4EAD-A16B-3FA1-A9C19A9E9241}"/>
                </a:ext>
              </a:extLst>
            </p:cNvPr>
            <p:cNvCxnSpPr>
              <a:cxnSpLocks/>
              <a:stCxn id="74" idx="0"/>
              <a:endCxn id="88" idx="5"/>
            </p:cNvCxnSpPr>
            <p:nvPr/>
          </p:nvCxnSpPr>
          <p:spPr>
            <a:xfrm flipH="1" flipV="1">
              <a:off x="4898104" y="2759535"/>
              <a:ext cx="1045802" cy="97229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>
              <a:extLst>
                <a:ext uri="{FF2B5EF4-FFF2-40B4-BE49-F238E27FC236}">
                  <a16:creationId xmlns:a16="http://schemas.microsoft.com/office/drawing/2014/main" id="{BE2C4577-26F1-0EA5-B958-90319FB357E6}"/>
                </a:ext>
              </a:extLst>
            </p:cNvPr>
            <p:cNvCxnSpPr>
              <a:cxnSpLocks/>
              <a:stCxn id="69" idx="3"/>
              <a:endCxn id="88" idx="3"/>
            </p:cNvCxnSpPr>
            <p:nvPr/>
          </p:nvCxnSpPr>
          <p:spPr>
            <a:xfrm flipV="1">
              <a:off x="1430243" y="2759535"/>
              <a:ext cx="2315370" cy="32724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DA4C3AD9-AC19-F8EC-31A3-DE7CA351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3293" y="3694210"/>
              <a:ext cx="745953" cy="369332"/>
            </a:xfrm>
            <a:prstGeom prst="rect">
              <a:avLst/>
            </a:prstGeom>
          </p:spPr>
        </p:pic>
        <p:pic>
          <p:nvPicPr>
            <p:cNvPr id="83" name="図 82">
              <a:extLst>
                <a:ext uri="{FF2B5EF4-FFF2-40B4-BE49-F238E27FC236}">
                  <a16:creationId xmlns:a16="http://schemas.microsoft.com/office/drawing/2014/main" id="{C3BDD260-375F-90B3-397F-070A523F2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895" b="89474" l="4886" r="93485">
                          <a14:foregroundMark x1="21824" y1="18421" x2="21824" y2="18421"/>
                          <a14:foregroundMark x1="50489" y1="9868" x2="50489" y2="9868"/>
                          <a14:foregroundMark x1="64821" y1="11842" x2="64821" y2="11842"/>
                          <a14:foregroundMark x1="75896" y1="11842" x2="75896" y2="11842"/>
                          <a14:foregroundMark x1="61564" y1="7895" x2="61564" y2="7895"/>
                          <a14:foregroundMark x1="14984" y1="21711" x2="14984" y2="21711"/>
                          <a14:foregroundMark x1="7166" y1="32237" x2="7166" y2="32237"/>
                          <a14:foregroundMark x1="4886" y1="59211" x2="4886" y2="59211"/>
                          <a14:foregroundMark x1="23453" y1="85526" x2="23453" y2="85526"/>
                          <a14:foregroundMark x1="13355" y1="84211" x2="13355" y2="84211"/>
                          <a14:foregroundMark x1="35505" y1="76974" x2="35505" y2="76974"/>
                          <a14:foregroundMark x1="32573" y1="80263" x2="32573" y2="80263"/>
                          <a14:foregroundMark x1="53094" y1="80921" x2="53094" y2="80921"/>
                          <a14:foregroundMark x1="76873" y1="71053" x2="76873" y2="71053"/>
                          <a14:foregroundMark x1="77199" y1="17105" x2="77199" y2="17105"/>
                          <a14:foregroundMark x1="93485" y1="43421" x2="93485" y2="434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8373" y="3568728"/>
              <a:ext cx="745953" cy="369332"/>
            </a:xfrm>
            <a:prstGeom prst="rect">
              <a:avLst/>
            </a:prstGeom>
          </p:spPr>
        </p:pic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CB7731B8-DA3D-5620-C6CF-854D5E35D7C8}"/>
                </a:ext>
              </a:extLst>
            </p:cNvPr>
            <p:cNvSpPr txBox="1"/>
            <p:nvPr/>
          </p:nvSpPr>
          <p:spPr>
            <a:xfrm>
              <a:off x="3186072" y="4289627"/>
              <a:ext cx="1079323" cy="18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別売ポールバンド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237777CB-70D7-21F9-CC87-A51599AB9185}"/>
                </a:ext>
              </a:extLst>
            </p:cNvPr>
            <p:cNvSpPr/>
            <p:nvPr/>
          </p:nvSpPr>
          <p:spPr>
            <a:xfrm>
              <a:off x="2114739" y="3258989"/>
              <a:ext cx="2109134" cy="1376775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61721E27-A1E2-768C-9B54-D106C59A9ADA}"/>
                </a:ext>
              </a:extLst>
            </p:cNvPr>
            <p:cNvSpPr/>
            <p:nvPr/>
          </p:nvSpPr>
          <p:spPr>
            <a:xfrm>
              <a:off x="2186752" y="3339318"/>
              <a:ext cx="1018790" cy="1238370"/>
            </a:xfrm>
            <a:prstGeom prst="rect">
              <a:avLst/>
            </a:prstGeom>
            <a:noFill/>
            <a:ln w="41275" cmpd="dbl">
              <a:solidFill>
                <a:srgbClr val="0070C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D0C4E32D-BF57-8B12-A2BE-E74F20B8174B}"/>
                </a:ext>
              </a:extLst>
            </p:cNvPr>
            <p:cNvSpPr/>
            <p:nvPr/>
          </p:nvSpPr>
          <p:spPr>
            <a:xfrm>
              <a:off x="4920303" y="4101157"/>
              <a:ext cx="2653015" cy="567827"/>
            </a:xfrm>
            <a:prstGeom prst="rect">
              <a:avLst/>
            </a:prstGeom>
            <a:noFill/>
            <a:ln w="41275" cmpd="dbl">
              <a:solidFill>
                <a:srgbClr val="0070C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88" name="楕円 87">
              <a:extLst>
                <a:ext uri="{FF2B5EF4-FFF2-40B4-BE49-F238E27FC236}">
                  <a16:creationId xmlns:a16="http://schemas.microsoft.com/office/drawing/2014/main" id="{C392E5C0-D9EE-C6D2-FE3D-5FD56CB1534D}"/>
                </a:ext>
              </a:extLst>
            </p:cNvPr>
            <p:cNvSpPr/>
            <p:nvPr/>
          </p:nvSpPr>
          <p:spPr>
            <a:xfrm>
              <a:off x="3506924" y="1354653"/>
              <a:ext cx="1629869" cy="1645922"/>
            </a:xfrm>
            <a:prstGeom prst="ellipse">
              <a:avLst/>
            </a:prstGeom>
            <a:noFill/>
            <a:ln w="9525">
              <a:solidFill>
                <a:schemeClr val="accent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DB3C823E-B6AF-8F74-6609-CF15D1D940C7}"/>
                </a:ext>
              </a:extLst>
            </p:cNvPr>
            <p:cNvSpPr/>
            <p:nvPr/>
          </p:nvSpPr>
          <p:spPr>
            <a:xfrm>
              <a:off x="7290953" y="1030743"/>
              <a:ext cx="1667045" cy="201071"/>
            </a:xfrm>
            <a:prstGeom prst="rect">
              <a:avLst/>
            </a:prstGeom>
            <a:noFill/>
            <a:ln w="41275" cmpd="dbl">
              <a:solidFill>
                <a:srgbClr val="0070C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DA5B7EF0-55A4-D131-8FA5-1A6073EA9A3A}"/>
                </a:ext>
              </a:extLst>
            </p:cNvPr>
            <p:cNvSpPr/>
            <p:nvPr/>
          </p:nvSpPr>
          <p:spPr>
            <a:xfrm>
              <a:off x="7303334" y="672171"/>
              <a:ext cx="1642379" cy="216112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sp>
        <p:nvSpPr>
          <p:cNvPr id="3" name="テキスト ボックス 2">
            <a:hlinkClick r:id="rId10" action="ppaction://hlinksldjump"/>
            <a:extLst>
              <a:ext uri="{FF2B5EF4-FFF2-40B4-BE49-F238E27FC236}">
                <a16:creationId xmlns:a16="http://schemas.microsoft.com/office/drawing/2014/main" id="{CDD9F41C-9D34-3A5C-9ADD-B7F608E6484D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7273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必須オプション・外部調達品（１）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94DCBF-5273-B660-287B-B4E5F8919209}"/>
              </a:ext>
            </a:extLst>
          </p:cNvPr>
          <p:cNvSpPr txBox="1"/>
          <p:nvPr/>
        </p:nvSpPr>
        <p:spPr>
          <a:xfrm>
            <a:off x="-1" y="574038"/>
            <a:ext cx="14400213" cy="461665"/>
          </a:xfrm>
          <a:prstGeom prst="rect">
            <a:avLst/>
          </a:prstGeom>
          <a:solidFill>
            <a:srgbClr val="7FCABE"/>
          </a:solidFill>
        </p:spPr>
        <p:txBody>
          <a:bodyPr wrap="square" rtlCol="0">
            <a:spAutoFit/>
          </a:bodyPr>
          <a:lstStyle/>
          <a:p>
            <a:pPr marL="263525"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latin typeface="+mn-ea"/>
              </a:rPr>
              <a:t>SIM </a:t>
            </a:r>
            <a:r>
              <a:rPr lang="ja-JP" altLang="en-US" sz="2400" b="1" dirty="0">
                <a:latin typeface="+mn-ea"/>
              </a:rPr>
              <a:t>（推奨プロバイダー会社）　　　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4E88D8-2D8B-7DEB-5DE5-89AFC5830AAA}"/>
              </a:ext>
            </a:extLst>
          </p:cNvPr>
          <p:cNvSpPr txBox="1"/>
          <p:nvPr/>
        </p:nvSpPr>
        <p:spPr>
          <a:xfrm>
            <a:off x="4214983" y="1311359"/>
            <a:ext cx="10030559" cy="266187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■外部との通信で必要です。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お客様にて御準備頂く必要があります。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	※Remo.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をご使用されない場合は、固定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IP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など本機に外部アクセスする手段を別途検討ください。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	※Docomo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以外のキャリアはまだ検討中です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100" b="1" dirty="0">
                <a:solidFill>
                  <a:srgbClr val="000000"/>
                </a:solidFill>
                <a:latin typeface="+mn-ea"/>
              </a:rPr>
              <a:t>　　</a:t>
            </a: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100" b="1" dirty="0">
                <a:solidFill>
                  <a:srgbClr val="000000"/>
                </a:solidFill>
                <a:latin typeface="+mn-ea"/>
              </a:rPr>
              <a:t>　</a:t>
            </a:r>
            <a:r>
              <a:rPr lang="ja-JP" altLang="en-US" sz="1400" b="1" u="sng" dirty="0">
                <a:solidFill>
                  <a:srgbClr val="000000"/>
                </a:solidFill>
                <a:latin typeface="+mn-ea"/>
              </a:rPr>
              <a:t>・プロバイダー兼キッティング委託会社：</a:t>
            </a:r>
            <a:r>
              <a:rPr lang="en-US" altLang="ja-JP" sz="1400" b="1" u="sng" dirty="0">
                <a:solidFill>
                  <a:srgbClr val="000000"/>
                </a:solidFill>
                <a:latin typeface="+mn-ea"/>
              </a:rPr>
              <a:t>(</a:t>
            </a:r>
            <a:r>
              <a:rPr lang="ja-JP" altLang="en-US" sz="1400" b="1" u="sng" dirty="0">
                <a:solidFill>
                  <a:srgbClr val="000000"/>
                </a:solidFill>
                <a:latin typeface="+mn-ea"/>
              </a:rPr>
              <a:t>株</a:t>
            </a:r>
            <a:r>
              <a:rPr lang="en-US" altLang="ja-JP" sz="1400" b="1" u="sng" dirty="0">
                <a:solidFill>
                  <a:srgbClr val="000000"/>
                </a:solidFill>
                <a:latin typeface="+mn-ea"/>
              </a:rPr>
              <a:t>)</a:t>
            </a:r>
            <a:r>
              <a:rPr lang="ja-JP" altLang="en-US" sz="1400" b="1" u="sng" dirty="0">
                <a:solidFill>
                  <a:srgbClr val="000000"/>
                </a:solidFill>
                <a:latin typeface="+mn-ea"/>
              </a:rPr>
              <a:t>アイキューブマーケティング</a:t>
            </a:r>
            <a:r>
              <a:rPr lang="ja-JP" altLang="en-US" sz="1000" b="1" u="sng" dirty="0">
                <a:solidFill>
                  <a:srgbClr val="000000"/>
                </a:solidFill>
                <a:latin typeface="+mn-ea"/>
              </a:rPr>
              <a:t>（通信キャリア：</a:t>
            </a:r>
            <a:r>
              <a:rPr lang="en-US" altLang="ja-JP" sz="1000" b="1" u="sng" dirty="0">
                <a:solidFill>
                  <a:srgbClr val="000000"/>
                </a:solidFill>
                <a:latin typeface="+mn-ea"/>
              </a:rPr>
              <a:t>Docomo</a:t>
            </a:r>
            <a:r>
              <a:rPr lang="ja-JP" altLang="en-US" sz="1000" b="1" u="sng" dirty="0">
                <a:solidFill>
                  <a:srgbClr val="000000"/>
                </a:solidFill>
                <a:latin typeface="+mn-ea"/>
              </a:rPr>
              <a:t>）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　　</a:t>
            </a:r>
            <a:r>
              <a:rPr lang="ja-JP" altLang="en-US" sz="1400" b="1" dirty="0">
                <a:solidFill>
                  <a:srgbClr val="0070C0"/>
                </a:solidFill>
                <a:latin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リンク</a:t>
            </a:r>
            <a:r>
              <a:rPr lang="ja-JP" altLang="en-US" sz="1400" b="1" dirty="0">
                <a:solidFill>
                  <a:srgbClr val="0070C0"/>
                </a:solidFill>
                <a:latin typeface="+mn-ea"/>
              </a:rPr>
              <a:t> </a:t>
            </a:r>
            <a:r>
              <a:rPr lang="en-US" altLang="ja-JP" sz="1400" b="1" dirty="0">
                <a:solidFill>
                  <a:srgbClr val="0070C0"/>
                </a:solidFill>
                <a:latin typeface="+mn-ea"/>
              </a:rPr>
              <a:t>(</a:t>
            </a:r>
            <a:r>
              <a:rPr lang="ja-JP" altLang="en-US" sz="1400" b="1" dirty="0">
                <a:solidFill>
                  <a:srgbClr val="0070C0"/>
                </a:solidFill>
                <a:latin typeface="+mn-ea"/>
              </a:rPr>
              <a:t>仕様欄参照</a:t>
            </a:r>
            <a:r>
              <a:rPr lang="en-US" altLang="ja-JP" sz="1400" b="1" dirty="0">
                <a:solidFill>
                  <a:srgbClr val="0070C0"/>
                </a:solidFill>
                <a:latin typeface="+mn-ea"/>
              </a:rPr>
              <a:t>)</a:t>
            </a:r>
            <a:br>
              <a:rPr lang="en-US" altLang="ja-JP" sz="1400" b="1" dirty="0">
                <a:solidFill>
                  <a:srgbClr val="000000"/>
                </a:solidFill>
                <a:latin typeface="+mn-ea"/>
              </a:rPr>
            </a:br>
            <a:r>
              <a:rPr lang="ja-JP" altLang="en-US" sz="1100" b="1" dirty="0">
                <a:solidFill>
                  <a:srgbClr val="000000"/>
                </a:solidFill>
                <a:latin typeface="+mn-ea"/>
              </a:rPr>
              <a:t>　　　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お問合わせ窓口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	mail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：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info-mobile@andline.net</a:t>
            </a:r>
            <a:br>
              <a:rPr lang="en-US" altLang="ja-JP" sz="1400" b="1" dirty="0">
                <a:solidFill>
                  <a:srgbClr val="000000"/>
                </a:solidFill>
                <a:latin typeface="+mn-ea"/>
              </a:rPr>
            </a:b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　　　　　　　　　　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	TEL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 : 03-6809-5285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　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9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：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00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～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18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：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00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（月～金曜日）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　　　　　　　　　　　　        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祝、祭日、夏季休業日、年末年始休業日を除く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br>
              <a:rPr lang="ja-JP" altLang="en-US" sz="1400" b="1" dirty="0">
                <a:solidFill>
                  <a:srgbClr val="000000"/>
                </a:solidFill>
                <a:latin typeface="+mn-ea"/>
              </a:rPr>
            </a:b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　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1518705A-77E4-5B09-E7D1-F7CE10A3E647}"/>
              </a:ext>
            </a:extLst>
          </p:cNvPr>
          <p:cNvSpPr txBox="1"/>
          <p:nvPr/>
        </p:nvSpPr>
        <p:spPr>
          <a:xfrm>
            <a:off x="2" y="4439164"/>
            <a:ext cx="14400212" cy="461665"/>
          </a:xfrm>
          <a:prstGeom prst="rect">
            <a:avLst/>
          </a:prstGeom>
          <a:solidFill>
            <a:srgbClr val="7FCABE"/>
          </a:solidFill>
        </p:spPr>
        <p:txBody>
          <a:bodyPr wrap="square" rtlCol="0">
            <a:spAutoFit/>
          </a:bodyPr>
          <a:lstStyle/>
          <a:p>
            <a:pPr marL="263525"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b="1" dirty="0">
                <a:latin typeface="+mn-ea"/>
              </a:rPr>
              <a:t>設定用</a:t>
            </a:r>
            <a:r>
              <a:rPr lang="en-US" altLang="ja-JP" sz="2400" b="1" dirty="0">
                <a:latin typeface="+mn-ea"/>
              </a:rPr>
              <a:t>USB/LAN</a:t>
            </a:r>
            <a:r>
              <a:rPr lang="ja-JP" altLang="en-US" sz="2400" b="1" dirty="0">
                <a:latin typeface="+mn-ea"/>
              </a:rPr>
              <a:t>変換アダプタ　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47F2369D-9A50-15A7-35F1-EACC34717B1B}"/>
              </a:ext>
            </a:extLst>
          </p:cNvPr>
          <p:cNvSpPr txBox="1"/>
          <p:nvPr/>
        </p:nvSpPr>
        <p:spPr>
          <a:xfrm>
            <a:off x="4386458" y="5176485"/>
            <a:ext cx="9859084" cy="203400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■本機の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APN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設定やカメラ設定、ファームアップで必要です。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marL="182563">
              <a:lnSpc>
                <a:spcPct val="120000"/>
              </a:lnSpc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お客様にて御準備頂く必要があります。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algn="l">
              <a:lnSpc>
                <a:spcPct val="120000"/>
              </a:lnSpc>
            </a:pP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　・推奨品　　：</a:t>
            </a:r>
            <a:r>
              <a:rPr lang="en-US" altLang="ja-JP" sz="1400" b="1" dirty="0" err="1">
                <a:solidFill>
                  <a:srgbClr val="000000"/>
                </a:solidFill>
                <a:latin typeface="+mn-ea"/>
              </a:rPr>
              <a:t>Plugable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 Technologies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社／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USB2‐OTGE100</a:t>
            </a:r>
          </a:p>
          <a:p>
            <a:pPr algn="l">
              <a:lnSpc>
                <a:spcPct val="120000"/>
              </a:lnSpc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　・動作可能品：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UGEEN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社／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CR110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（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USB Type-A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なので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Micro-B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へ再変換必要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)</a:t>
            </a:r>
          </a:p>
          <a:p>
            <a:pPr algn="l">
              <a:lnSpc>
                <a:spcPct val="120000"/>
              </a:lnSpc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marL="182563" algn="l">
              <a:lnSpc>
                <a:spcPct val="120000"/>
              </a:lnSpc>
            </a:pP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USB/LAN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変換アダプタの接続後は、本機の再起動が必要です。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2CDC11E5-69D6-3B51-3DA3-496057DC7D24}"/>
              </a:ext>
            </a:extLst>
          </p:cNvPr>
          <p:cNvGrpSpPr/>
          <p:nvPr/>
        </p:nvGrpSpPr>
        <p:grpSpPr>
          <a:xfrm>
            <a:off x="949124" y="1287735"/>
            <a:ext cx="1657168" cy="1965529"/>
            <a:chOff x="1385638" y="1788552"/>
            <a:chExt cx="953340" cy="1130735"/>
          </a:xfrm>
        </p:grpSpPr>
        <p:grpSp>
          <p:nvGrpSpPr>
            <p:cNvPr id="94" name="グループ化 93">
              <a:extLst>
                <a:ext uri="{FF2B5EF4-FFF2-40B4-BE49-F238E27FC236}">
                  <a16:creationId xmlns:a16="http://schemas.microsoft.com/office/drawing/2014/main" id="{6C510F6E-9C3A-F2BF-8ECF-5291960DFDFB}"/>
                </a:ext>
              </a:extLst>
            </p:cNvPr>
            <p:cNvGrpSpPr/>
            <p:nvPr/>
          </p:nvGrpSpPr>
          <p:grpSpPr>
            <a:xfrm>
              <a:off x="1647458" y="2074369"/>
              <a:ext cx="364431" cy="469136"/>
              <a:chOff x="6457339" y="1524000"/>
              <a:chExt cx="318599" cy="386556"/>
            </a:xfrm>
          </p:grpSpPr>
          <p:sp>
            <p:nvSpPr>
              <p:cNvPr id="95" name="四角形: 1 つの角を切り取り 1 つの角を丸める 94">
                <a:extLst>
                  <a:ext uri="{FF2B5EF4-FFF2-40B4-BE49-F238E27FC236}">
                    <a16:creationId xmlns:a16="http://schemas.microsoft.com/office/drawing/2014/main" id="{41754D45-BFA2-01E2-A625-F3EA66B5DFB7}"/>
                  </a:ext>
                </a:extLst>
              </p:cNvPr>
              <p:cNvSpPr/>
              <p:nvPr/>
            </p:nvSpPr>
            <p:spPr>
              <a:xfrm>
                <a:off x="6457339" y="1524000"/>
                <a:ext cx="318599" cy="386556"/>
              </a:xfrm>
              <a:prstGeom prst="snipRoundRect">
                <a:avLst>
                  <a:gd name="adj1" fmla="val 1923"/>
                  <a:gd name="adj2" fmla="val 16667"/>
                </a:avLst>
              </a:prstGeom>
              <a:noFill/>
              <a:ln w="9525">
                <a:solidFill>
                  <a:schemeClr val="tx1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+mn-ea"/>
                </a:endParaRPr>
              </a:p>
            </p:txBody>
          </p:sp>
          <p:sp>
            <p:nvSpPr>
              <p:cNvPr id="96" name="正方形/長方形 95">
                <a:extLst>
                  <a:ext uri="{FF2B5EF4-FFF2-40B4-BE49-F238E27FC236}">
                    <a16:creationId xmlns:a16="http://schemas.microsoft.com/office/drawing/2014/main" id="{BBAA69EC-E31C-1D4B-48A0-2AD8B8D38B22}"/>
                  </a:ext>
                </a:extLst>
              </p:cNvPr>
              <p:cNvSpPr/>
              <p:nvPr/>
            </p:nvSpPr>
            <p:spPr>
              <a:xfrm>
                <a:off x="6492240" y="1604010"/>
                <a:ext cx="199292" cy="254977"/>
              </a:xfrm>
              <a:prstGeom prst="rect">
                <a:avLst/>
              </a:prstGeom>
              <a:solidFill>
                <a:srgbClr val="FFC000"/>
              </a:solidFill>
              <a:ln w="25400">
                <a:noFill/>
                <a:tailEnd type="triangle" w="lg" len="lg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 dirty="0">
                  <a:latin typeface="+mn-ea"/>
                </a:endParaRPr>
              </a:p>
            </p:txBody>
          </p:sp>
        </p:grp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0899FE80-DEA2-8C89-A9DE-C55596644B82}"/>
                </a:ext>
              </a:extLst>
            </p:cNvPr>
            <p:cNvSpPr txBox="1"/>
            <p:nvPr/>
          </p:nvSpPr>
          <p:spPr>
            <a:xfrm>
              <a:off x="1404874" y="2606880"/>
              <a:ext cx="831844" cy="177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マイクロ</a:t>
              </a:r>
              <a:endPara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3833304E-E139-7AE7-7CAA-BCDBAF62ACCB}"/>
                </a:ext>
              </a:extLst>
            </p:cNvPr>
            <p:cNvSpPr/>
            <p:nvPr/>
          </p:nvSpPr>
          <p:spPr>
            <a:xfrm>
              <a:off x="1385638" y="1788552"/>
              <a:ext cx="953340" cy="1130735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 dirty="0">
                <a:latin typeface="+mn-ea"/>
              </a:endParaRPr>
            </a:p>
          </p:txBody>
        </p:sp>
      </p:grp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453029D5-B0D2-88EB-A718-A9742D06994A}"/>
              </a:ext>
            </a:extLst>
          </p:cNvPr>
          <p:cNvGrpSpPr/>
          <p:nvPr/>
        </p:nvGrpSpPr>
        <p:grpSpPr>
          <a:xfrm>
            <a:off x="434219" y="5256548"/>
            <a:ext cx="3497407" cy="2016605"/>
            <a:chOff x="768520" y="5359555"/>
            <a:chExt cx="2486738" cy="1433853"/>
          </a:xfrm>
        </p:grpSpPr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D27DBF03-EBBC-9573-97C9-21B62DF1DB54}"/>
                </a:ext>
              </a:extLst>
            </p:cNvPr>
            <p:cNvGrpSpPr/>
            <p:nvPr/>
          </p:nvGrpSpPr>
          <p:grpSpPr>
            <a:xfrm flipH="1">
              <a:off x="1091916" y="5597060"/>
              <a:ext cx="1781988" cy="451966"/>
              <a:chOff x="6056964" y="2645134"/>
              <a:chExt cx="1261088" cy="287328"/>
            </a:xfrm>
          </p:grpSpPr>
          <p:sp>
            <p:nvSpPr>
              <p:cNvPr id="100" name="直方体 99">
                <a:extLst>
                  <a:ext uri="{FF2B5EF4-FFF2-40B4-BE49-F238E27FC236}">
                    <a16:creationId xmlns:a16="http://schemas.microsoft.com/office/drawing/2014/main" id="{C35A8EB6-439D-362C-B20F-EB48654B6EA8}"/>
                  </a:ext>
                </a:extLst>
              </p:cNvPr>
              <p:cNvSpPr/>
              <p:nvPr/>
            </p:nvSpPr>
            <p:spPr>
              <a:xfrm>
                <a:off x="6788462" y="2645134"/>
                <a:ext cx="529590" cy="287328"/>
              </a:xfrm>
              <a:prstGeom prst="cube">
                <a:avLst>
                  <a:gd name="adj" fmla="val 31365"/>
                </a:avLst>
              </a:prstGeom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1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latin typeface="+mn-ea"/>
                </a:endParaRPr>
              </a:p>
            </p:txBody>
          </p:sp>
          <p:sp>
            <p:nvSpPr>
              <p:cNvPr id="101" name="フリーフォーム: 図形 100">
                <a:extLst>
                  <a:ext uri="{FF2B5EF4-FFF2-40B4-BE49-F238E27FC236}">
                    <a16:creationId xmlns:a16="http://schemas.microsoft.com/office/drawing/2014/main" id="{EDDF613C-07ED-2A02-7AD8-43687B476589}"/>
                  </a:ext>
                </a:extLst>
              </p:cNvPr>
              <p:cNvSpPr/>
              <p:nvPr/>
            </p:nvSpPr>
            <p:spPr>
              <a:xfrm>
                <a:off x="6284976" y="2680718"/>
                <a:ext cx="512064" cy="141728"/>
              </a:xfrm>
              <a:custGeom>
                <a:avLst/>
                <a:gdLst>
                  <a:gd name="connsiteX0" fmla="*/ 0 w 512064"/>
                  <a:gd name="connsiteY0" fmla="*/ 16000 h 141728"/>
                  <a:gd name="connsiteX1" fmla="*/ 188976 w 512064"/>
                  <a:gd name="connsiteY1" fmla="*/ 9904 h 141728"/>
                  <a:gd name="connsiteX2" fmla="*/ 390144 w 512064"/>
                  <a:gd name="connsiteY2" fmla="*/ 131824 h 141728"/>
                  <a:gd name="connsiteX3" fmla="*/ 512064 w 512064"/>
                  <a:gd name="connsiteY3" fmla="*/ 125728 h 141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2064" h="141728">
                    <a:moveTo>
                      <a:pt x="0" y="16000"/>
                    </a:moveTo>
                    <a:cubicBezTo>
                      <a:pt x="61976" y="3300"/>
                      <a:pt x="123952" y="-9400"/>
                      <a:pt x="188976" y="9904"/>
                    </a:cubicBezTo>
                    <a:cubicBezTo>
                      <a:pt x="254000" y="29208"/>
                      <a:pt x="336296" y="112520"/>
                      <a:pt x="390144" y="131824"/>
                    </a:cubicBezTo>
                    <a:cubicBezTo>
                      <a:pt x="443992" y="151128"/>
                      <a:pt x="478028" y="138428"/>
                      <a:pt x="512064" y="125728"/>
                    </a:cubicBezTo>
                  </a:path>
                </a:pathLst>
              </a:custGeom>
              <a:noFill/>
              <a:ln w="50800">
                <a:solidFill>
                  <a:schemeClr val="tx1"/>
                </a:solidFill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>
                  <a:latin typeface="+mn-ea"/>
                </a:endParaRPr>
              </a:p>
            </p:txBody>
          </p:sp>
          <p:sp>
            <p:nvSpPr>
              <p:cNvPr id="102" name="フリーフォーム: 図形 101">
                <a:extLst>
                  <a:ext uri="{FF2B5EF4-FFF2-40B4-BE49-F238E27FC236}">
                    <a16:creationId xmlns:a16="http://schemas.microsoft.com/office/drawing/2014/main" id="{3AA19A94-779A-0F32-E9D5-C8EF949B63DB}"/>
                  </a:ext>
                </a:extLst>
              </p:cNvPr>
              <p:cNvSpPr/>
              <p:nvPr/>
            </p:nvSpPr>
            <p:spPr>
              <a:xfrm>
                <a:off x="7241471" y="2731770"/>
                <a:ext cx="59055" cy="154305"/>
              </a:xfrm>
              <a:custGeom>
                <a:avLst/>
                <a:gdLst>
                  <a:gd name="connsiteX0" fmla="*/ 1905 w 59055"/>
                  <a:gd name="connsiteY0" fmla="*/ 47625 h 154305"/>
                  <a:gd name="connsiteX1" fmla="*/ 38100 w 59055"/>
                  <a:gd name="connsiteY1" fmla="*/ 0 h 154305"/>
                  <a:gd name="connsiteX2" fmla="*/ 45720 w 59055"/>
                  <a:gd name="connsiteY2" fmla="*/ 20955 h 154305"/>
                  <a:gd name="connsiteX3" fmla="*/ 59055 w 59055"/>
                  <a:gd name="connsiteY3" fmla="*/ 5715 h 154305"/>
                  <a:gd name="connsiteX4" fmla="*/ 59055 w 59055"/>
                  <a:gd name="connsiteY4" fmla="*/ 110490 h 154305"/>
                  <a:gd name="connsiteX5" fmla="*/ 0 w 59055"/>
                  <a:gd name="connsiteY5" fmla="*/ 154305 h 154305"/>
                  <a:gd name="connsiteX6" fmla="*/ 1905 w 59055"/>
                  <a:gd name="connsiteY6" fmla="*/ 47625 h 15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055" h="154305">
                    <a:moveTo>
                      <a:pt x="1905" y="47625"/>
                    </a:moveTo>
                    <a:lnTo>
                      <a:pt x="38100" y="0"/>
                    </a:lnTo>
                    <a:lnTo>
                      <a:pt x="45720" y="20955"/>
                    </a:lnTo>
                    <a:lnTo>
                      <a:pt x="59055" y="5715"/>
                    </a:lnTo>
                    <a:lnTo>
                      <a:pt x="59055" y="110490"/>
                    </a:lnTo>
                    <a:lnTo>
                      <a:pt x="0" y="154305"/>
                    </a:lnTo>
                    <a:lnTo>
                      <a:pt x="1905" y="4762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chemeClr val="tx1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>
                  <a:latin typeface="+mn-ea"/>
                </a:endParaRPr>
              </a:p>
            </p:txBody>
          </p:sp>
          <p:sp>
            <p:nvSpPr>
              <p:cNvPr id="103" name="直方体 102">
                <a:extLst>
                  <a:ext uri="{FF2B5EF4-FFF2-40B4-BE49-F238E27FC236}">
                    <a16:creationId xmlns:a16="http://schemas.microsoft.com/office/drawing/2014/main" id="{44AA4E80-5765-40C4-98CD-0CF1207F2819}"/>
                  </a:ext>
                </a:extLst>
              </p:cNvPr>
              <p:cNvSpPr/>
              <p:nvPr/>
            </p:nvSpPr>
            <p:spPr>
              <a:xfrm rot="5400000" flipH="1">
                <a:off x="6056964" y="2677952"/>
                <a:ext cx="45719" cy="45719"/>
              </a:xfrm>
              <a:prstGeom prst="cube">
                <a:avLst>
                  <a:gd name="adj" fmla="val 38204"/>
                </a:avLst>
              </a:prstGeom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1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>
                  <a:latin typeface="+mn-ea"/>
                </a:endParaRPr>
              </a:p>
            </p:txBody>
          </p:sp>
          <p:sp>
            <p:nvSpPr>
              <p:cNvPr id="104" name="直方体 103">
                <a:extLst>
                  <a:ext uri="{FF2B5EF4-FFF2-40B4-BE49-F238E27FC236}">
                    <a16:creationId xmlns:a16="http://schemas.microsoft.com/office/drawing/2014/main" id="{92870053-C5BE-D0F3-6511-E01B2416F4A8}"/>
                  </a:ext>
                </a:extLst>
              </p:cNvPr>
              <p:cNvSpPr/>
              <p:nvPr/>
            </p:nvSpPr>
            <p:spPr>
              <a:xfrm>
                <a:off x="6095064" y="2645134"/>
                <a:ext cx="208199" cy="100352"/>
              </a:xfrm>
              <a:prstGeom prst="cube">
                <a:avLst>
                  <a:gd name="adj" fmla="val 38204"/>
                </a:avLst>
              </a:prstGeom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tx1"/>
                </a:solidFill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>
                  <a:latin typeface="+mn-ea"/>
                </a:endParaRPr>
              </a:p>
            </p:txBody>
          </p:sp>
        </p:grp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B4180574-F2F9-5818-E4AF-698E800EBFBA}"/>
                </a:ext>
              </a:extLst>
            </p:cNvPr>
            <p:cNvSpPr txBox="1"/>
            <p:nvPr/>
          </p:nvSpPr>
          <p:spPr>
            <a:xfrm>
              <a:off x="2261366" y="5851061"/>
              <a:ext cx="849044" cy="525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400" b="1" dirty="0">
                  <a:solidFill>
                    <a:prstClr val="black"/>
                  </a:solidFill>
                  <a:latin typeface="+mn-ea"/>
                </a:rPr>
                <a:t>USB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400" b="1" dirty="0">
                  <a:solidFill>
                    <a:prstClr val="black"/>
                  </a:solidFill>
                  <a:latin typeface="+mn-ea"/>
                </a:rPr>
                <a:t>(</a:t>
              </a:r>
              <a:r>
                <a:rPr lang="ja-JP" altLang="en-US" sz="1400" b="1" dirty="0">
                  <a:solidFill>
                    <a:prstClr val="black"/>
                  </a:solidFill>
                  <a:latin typeface="+mn-ea"/>
                </a:rPr>
                <a:t>マイクロ </a:t>
              </a:r>
              <a:r>
                <a:rPr lang="en-US" altLang="ja-JP" sz="1400" b="1" dirty="0">
                  <a:solidFill>
                    <a:prstClr val="black"/>
                  </a:solidFill>
                  <a:latin typeface="+mn-ea"/>
                </a:rPr>
                <a:t>B)</a:t>
              </a:r>
              <a:endPara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C7DDFB7D-540F-F9B8-312E-2701C39AE33A}"/>
                </a:ext>
              </a:extLst>
            </p:cNvPr>
            <p:cNvSpPr txBox="1"/>
            <p:nvPr/>
          </p:nvSpPr>
          <p:spPr>
            <a:xfrm>
              <a:off x="982140" y="6137042"/>
              <a:ext cx="937614" cy="372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400" b="1" dirty="0">
                  <a:solidFill>
                    <a:prstClr val="black"/>
                  </a:solidFill>
                  <a:latin typeface="+mn-ea"/>
                </a:rPr>
                <a:t>ＬＡＮ</a:t>
              </a:r>
              <a:endParaRPr lang="en-US" altLang="ja-JP" sz="1400" b="1" dirty="0">
                <a:solidFill>
                  <a:prstClr val="black"/>
                </a:solidFill>
                <a:latin typeface="+mn-ea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400" b="1" dirty="0">
                  <a:solidFill>
                    <a:prstClr val="black"/>
                  </a:solidFill>
                  <a:latin typeface="+mn-ea"/>
                </a:rPr>
                <a:t>(RJ45)</a:t>
              </a:r>
              <a:endPara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A920CA57-57CF-3CE1-D711-E87A4405ED97}"/>
                </a:ext>
              </a:extLst>
            </p:cNvPr>
            <p:cNvSpPr/>
            <p:nvPr/>
          </p:nvSpPr>
          <p:spPr>
            <a:xfrm>
              <a:off x="768520" y="5359555"/>
              <a:ext cx="2486738" cy="1433853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>
                <a:latin typeface="+mn-ea"/>
              </a:endParaRPr>
            </a:p>
          </p:txBody>
        </p:sp>
      </p:grpSp>
      <p:sp>
        <p:nvSpPr>
          <p:cNvPr id="4" name="テキスト ボックス 3">
            <a:hlinkClick r:id="rId3" action="ppaction://hlinksldjump"/>
            <a:extLst>
              <a:ext uri="{FF2B5EF4-FFF2-40B4-BE49-F238E27FC236}">
                <a16:creationId xmlns:a16="http://schemas.microsoft.com/office/drawing/2014/main" id="{C89CBBE5-7A52-66A5-0717-1B9203DA16AC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671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F541EEC-51F8-2FBD-2C92-1DC05EEE4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07"/>
          <a:stretch/>
        </p:blipFill>
        <p:spPr>
          <a:xfrm>
            <a:off x="9743360" y="2610568"/>
            <a:ext cx="4626371" cy="260887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必須オプション・外部調達品（２）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94DCBF-5273-B660-287B-B4E5F8919209}"/>
              </a:ext>
            </a:extLst>
          </p:cNvPr>
          <p:cNvSpPr txBox="1"/>
          <p:nvPr/>
        </p:nvSpPr>
        <p:spPr>
          <a:xfrm>
            <a:off x="-1" y="574038"/>
            <a:ext cx="14400213" cy="461665"/>
          </a:xfrm>
          <a:prstGeom prst="rect">
            <a:avLst/>
          </a:prstGeom>
          <a:solidFill>
            <a:srgbClr val="7FCABE"/>
          </a:solidFill>
        </p:spPr>
        <p:txBody>
          <a:bodyPr wrap="square" rtlCol="0">
            <a:spAutoFit/>
          </a:bodyPr>
          <a:lstStyle/>
          <a:p>
            <a:pPr marL="263525"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b="1" dirty="0">
                <a:latin typeface="+mn-ea"/>
              </a:rPr>
              <a:t>取付金具</a:t>
            </a:r>
            <a:r>
              <a:rPr lang="ja-JP" altLang="en-US" sz="2000" b="1" dirty="0">
                <a:latin typeface="+mn-ea"/>
              </a:rPr>
              <a:t>　　　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FE40985-82C2-3B9A-A639-532FBDF64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8240" y="96900"/>
            <a:ext cx="1657302" cy="110486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2761B7A-219A-D6A1-14F0-4565AA0706B7}"/>
              </a:ext>
            </a:extLst>
          </p:cNvPr>
          <p:cNvSpPr txBox="1"/>
          <p:nvPr/>
        </p:nvSpPr>
        <p:spPr>
          <a:xfrm>
            <a:off x="4378969" y="1238011"/>
            <a:ext cx="9866263" cy="58742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■単管パイプの場合：本機付属品に加えて、クランプを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お客様にて御準備頂く必要があります。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defRPr/>
            </a:pPr>
            <a:endParaRPr lang="en-US" altLang="ja-JP" sz="1800" b="1" dirty="0">
              <a:solidFill>
                <a:prstClr val="black"/>
              </a:solidFill>
              <a:latin typeface="+mn-ea"/>
            </a:endParaRPr>
          </a:p>
          <a:p>
            <a:pPr marL="182563">
              <a:defRPr/>
            </a:pP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①パイプ太さ（</a:t>
            </a:r>
            <a:r>
              <a:rPr lang="en-US" altLang="ja-JP" sz="1600" b="1" dirty="0">
                <a:solidFill>
                  <a:prstClr val="black"/>
                </a:solidFill>
                <a:latin typeface="+mn-ea"/>
              </a:rPr>
              <a:t>φ42.7 mm</a:t>
            </a: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～</a:t>
            </a:r>
            <a:r>
              <a:rPr lang="en-US" altLang="ja-JP" sz="1600" b="1" dirty="0">
                <a:solidFill>
                  <a:prstClr val="black"/>
                </a:solidFill>
                <a:latin typeface="+mn-ea"/>
              </a:rPr>
              <a:t>φ48.6 mm</a:t>
            </a: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）</a:t>
            </a:r>
            <a:r>
              <a:rPr lang="en-US" altLang="ja-JP" sz="1600" b="1" dirty="0">
                <a:solidFill>
                  <a:prstClr val="black"/>
                </a:solidFill>
                <a:latin typeface="+mn-ea"/>
              </a:rPr>
              <a:t>(</a:t>
            </a: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円周　約</a:t>
            </a:r>
            <a:r>
              <a:rPr lang="en-US" altLang="ja-JP" sz="1600" b="1" dirty="0">
                <a:solidFill>
                  <a:prstClr val="black"/>
                </a:solidFill>
                <a:latin typeface="+mn-ea"/>
              </a:rPr>
              <a:t>134mm</a:t>
            </a: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～</a:t>
            </a:r>
            <a:r>
              <a:rPr lang="en-US" altLang="ja-JP" sz="1600" b="1" dirty="0">
                <a:solidFill>
                  <a:prstClr val="black"/>
                </a:solidFill>
                <a:latin typeface="+mn-ea"/>
              </a:rPr>
              <a:t>153mm)</a:t>
            </a:r>
          </a:p>
          <a:p>
            <a:pPr marL="182563">
              <a:defRPr/>
            </a:pPr>
            <a:endParaRPr lang="en-US" altLang="ja-JP" sz="1600" b="1" dirty="0">
              <a:solidFill>
                <a:prstClr val="black"/>
              </a:solidFill>
              <a:latin typeface="+mn-ea"/>
            </a:endParaRPr>
          </a:p>
          <a:p>
            <a:pPr marL="182563" lvl="0">
              <a:defRPr/>
            </a:pP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推奨クランプ金具：未来工業製 単管クランプ（</a:t>
            </a:r>
            <a:r>
              <a:rPr lang="en-US" altLang="ja-JP" sz="1600" b="1" dirty="0">
                <a:solidFill>
                  <a:prstClr val="black"/>
                </a:solidFill>
                <a:latin typeface="+mn-ea"/>
              </a:rPr>
              <a:t>KSTK-B</a:t>
            </a: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：</a:t>
            </a:r>
            <a:r>
              <a:rPr lang="en-US" altLang="ja-JP" sz="1600" b="1" dirty="0">
                <a:solidFill>
                  <a:prstClr val="black"/>
                </a:solidFill>
                <a:latin typeface="+mn-ea"/>
              </a:rPr>
              <a:t>2</a:t>
            </a: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個）</a:t>
            </a:r>
            <a:r>
              <a:rPr lang="ja-JP" altLang="en-US" sz="1200" b="1" dirty="0">
                <a:solidFill>
                  <a:prstClr val="black"/>
                </a:solidFill>
                <a:latin typeface="+mn-ea"/>
              </a:rPr>
              <a:t>＊一般的な</a:t>
            </a:r>
            <a:r>
              <a:rPr lang="en-US" altLang="ja-JP" sz="1200" b="1" dirty="0">
                <a:solidFill>
                  <a:prstClr val="black"/>
                </a:solidFill>
                <a:latin typeface="+mn-ea"/>
              </a:rPr>
              <a:t>Web</a:t>
            </a:r>
            <a:r>
              <a:rPr lang="ja-JP" altLang="en-US" sz="1200" b="1" dirty="0">
                <a:solidFill>
                  <a:prstClr val="black"/>
                </a:solidFill>
                <a:latin typeface="+mn-ea"/>
              </a:rPr>
              <a:t>購入サイトで購入可能です。</a:t>
            </a:r>
            <a:endParaRPr lang="en-US" altLang="ja-JP" sz="1200" b="1" dirty="0">
              <a:solidFill>
                <a:prstClr val="black"/>
              </a:solidFill>
              <a:latin typeface="+mn-ea"/>
            </a:endParaRPr>
          </a:p>
          <a:p>
            <a:pPr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defRPr/>
            </a:pPr>
            <a:endParaRPr lang="en-US" altLang="ja-JP" sz="1200" b="1" dirty="0">
              <a:solidFill>
                <a:prstClr val="black"/>
              </a:solidFill>
              <a:latin typeface="+mn-ea"/>
            </a:endParaRPr>
          </a:p>
          <a:p>
            <a:pPr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defRPr/>
            </a:pPr>
            <a:endParaRPr lang="en-US" altLang="ja-JP" sz="2000" b="1" dirty="0">
              <a:solidFill>
                <a:srgbClr val="000000"/>
              </a:solidFill>
              <a:latin typeface="+mn-ea"/>
            </a:endParaRPr>
          </a:p>
          <a:p>
            <a:pPr>
              <a:defRPr/>
            </a:pPr>
            <a:endParaRPr lang="en-US" altLang="ja-JP" sz="2000" b="1" dirty="0">
              <a:solidFill>
                <a:srgbClr val="000000"/>
              </a:solidFill>
              <a:latin typeface="+mn-ea"/>
            </a:endParaRPr>
          </a:p>
          <a:p>
            <a:pPr>
              <a:defRPr/>
            </a:pPr>
            <a:endParaRPr lang="en-US" altLang="ja-JP" sz="2000" b="1" dirty="0">
              <a:solidFill>
                <a:srgbClr val="000000"/>
              </a:solidFill>
              <a:latin typeface="+mn-ea"/>
            </a:endParaRPr>
          </a:p>
          <a:p>
            <a:pPr>
              <a:defRPr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■太いポールに取付ける場合：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182563">
              <a:lnSpc>
                <a:spcPct val="150000"/>
              </a:lnSpc>
              <a:defRPr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①</a:t>
            </a:r>
            <a:r>
              <a:rPr lang="en-US" altLang="ja-JP" sz="1600" b="1" dirty="0" err="1">
                <a:solidFill>
                  <a:srgbClr val="000000"/>
                </a:solidFill>
                <a:latin typeface="+mn-ea"/>
              </a:rPr>
              <a:t>i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-PRO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製　通信ユニット用ポール取付金具　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WV-</a:t>
            </a:r>
            <a:r>
              <a:rPr lang="en-US" altLang="ja-JP" sz="1600" b="1" dirty="0" err="1">
                <a:solidFill>
                  <a:srgbClr val="000000"/>
                </a:solidFill>
                <a:latin typeface="+mn-ea"/>
              </a:rPr>
              <a:t>QPL501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-W</a:t>
            </a:r>
          </a:p>
          <a:p>
            <a:pPr marL="447675">
              <a:lnSpc>
                <a:spcPct val="150000"/>
              </a:lnSpc>
              <a:defRPr/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  <a:hlinkClick r:id="rId4"/>
              </a:rPr>
              <a:t>商品リンク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  <a:hlinkClick r:id="rId4"/>
              </a:rPr>
              <a:t>　</a:t>
            </a:r>
            <a:endParaRPr lang="en-US" altLang="ja-JP" sz="1600" b="1" dirty="0">
              <a:solidFill>
                <a:prstClr val="black"/>
              </a:solidFill>
              <a:latin typeface="+mn-ea"/>
            </a:endParaRPr>
          </a:p>
          <a:p>
            <a:pPr marL="182563">
              <a:lnSpc>
                <a:spcPct val="200000"/>
              </a:lnSpc>
              <a:defRPr/>
            </a:pP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②ポール太さ（</a:t>
            </a:r>
            <a:r>
              <a:rPr lang="en-US" altLang="ja-JP" sz="1600" b="1" dirty="0">
                <a:solidFill>
                  <a:prstClr val="black"/>
                </a:solidFill>
                <a:latin typeface="+mn-ea"/>
              </a:rPr>
              <a:t>φ80mm</a:t>
            </a: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～</a:t>
            </a:r>
            <a:r>
              <a:rPr lang="en-US" altLang="ja-JP" sz="1600" b="1" dirty="0">
                <a:solidFill>
                  <a:prstClr val="black"/>
                </a:solidFill>
                <a:latin typeface="+mn-ea"/>
              </a:rPr>
              <a:t>160mm</a:t>
            </a: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）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円周　約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251mm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～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502mm)</a:t>
            </a:r>
            <a:endParaRPr lang="en-US" altLang="ja-JP" sz="1600" b="1" dirty="0">
              <a:solidFill>
                <a:prstClr val="black"/>
              </a:solidFill>
              <a:latin typeface="+mn-ea"/>
            </a:endParaRPr>
          </a:p>
          <a:p>
            <a:pPr marL="182563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推奨ポールバンド：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未来工業製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10mm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幅ポールバンド（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POB-6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：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2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本）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＊一般的な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Web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購入サイトで購入可能です。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538163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00" b="1" dirty="0">
                <a:solidFill>
                  <a:prstClr val="black"/>
                </a:solidFill>
                <a:latin typeface="+mn-ea"/>
              </a:rPr>
              <a:t>　　</a:t>
            </a:r>
            <a:r>
              <a:rPr lang="en-US" altLang="ja-JP" sz="1400" b="1" dirty="0">
                <a:solidFill>
                  <a:prstClr val="black"/>
                </a:solidFill>
                <a:latin typeface="+mn-ea"/>
              </a:rPr>
              <a:t>※</a:t>
            </a:r>
            <a:r>
              <a:rPr lang="ja-JP" altLang="en-US" sz="1400" b="1" dirty="0">
                <a:solidFill>
                  <a:prstClr val="black"/>
                </a:solidFill>
                <a:latin typeface="+mn-ea"/>
              </a:rPr>
              <a:t>けが防止のため、保護手袋または作業手袋を着用ください。詳細は</a:t>
            </a:r>
            <a:r>
              <a:rPr lang="en-US" altLang="ja-JP" sz="1400" b="1" dirty="0">
                <a:solidFill>
                  <a:prstClr val="black"/>
                </a:solidFill>
                <a:latin typeface="+mn-ea"/>
                <a:hlinkClick r:id="rId4"/>
              </a:rPr>
              <a:t>WV-QPL501</a:t>
            </a:r>
            <a:r>
              <a:rPr lang="ja-JP" altLang="en-US" sz="1400" b="1" dirty="0">
                <a:solidFill>
                  <a:prstClr val="black"/>
                </a:solidFill>
                <a:latin typeface="+mn-ea"/>
                <a:hlinkClick r:id="rId4"/>
              </a:rPr>
              <a:t>の取説</a:t>
            </a:r>
            <a:r>
              <a:rPr lang="ja-JP" altLang="en-US" sz="1400" b="1" dirty="0">
                <a:solidFill>
                  <a:prstClr val="black"/>
                </a:solidFill>
                <a:latin typeface="+mn-ea"/>
              </a:rPr>
              <a:t>を参照ください。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924D45-B643-ED63-89D1-942EA787D86A}"/>
              </a:ext>
            </a:extLst>
          </p:cNvPr>
          <p:cNvSpPr txBox="1"/>
          <p:nvPr/>
        </p:nvSpPr>
        <p:spPr>
          <a:xfrm>
            <a:off x="7766275" y="3203811"/>
            <a:ext cx="2143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</a:rPr>
              <a:t>単管パイプ用固定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600" b="1" dirty="0">
                <a:solidFill>
                  <a:srgbClr val="0070C0"/>
                </a:solidFill>
                <a:latin typeface="+mn-ea"/>
              </a:rPr>
              <a:t>アングル</a:t>
            </a: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は</a:t>
            </a:r>
            <a:r>
              <a:rPr lang="ja-JP" altLang="en-US" sz="1600" b="1" dirty="0">
                <a:solidFill>
                  <a:srgbClr val="0070C0"/>
                </a:solidFill>
                <a:latin typeface="+mn-ea"/>
              </a:rPr>
              <a:t>本機付属</a:t>
            </a:r>
            <a:endParaRPr lang="en-US" altLang="ja-JP" sz="1600" b="1" dirty="0">
              <a:solidFill>
                <a:srgbClr val="0070C0"/>
              </a:solidFill>
              <a:latin typeface="+mn-ea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600" b="1" dirty="0">
                <a:solidFill>
                  <a:prstClr val="black"/>
                </a:solidFill>
                <a:latin typeface="+mn-ea"/>
              </a:rPr>
              <a:t>ねじ穴内径</a:t>
            </a:r>
            <a:r>
              <a:rPr lang="en-US" altLang="ja-JP" sz="1600" b="1" dirty="0">
                <a:solidFill>
                  <a:prstClr val="black"/>
                </a:solidFill>
                <a:latin typeface="+mn-ea"/>
              </a:rPr>
              <a:t>10.1mm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5CBDA7F0-7171-5670-E7F6-E05BE6D9B780}"/>
              </a:ext>
            </a:extLst>
          </p:cNvPr>
          <p:cNvGrpSpPr/>
          <p:nvPr/>
        </p:nvGrpSpPr>
        <p:grpSpPr>
          <a:xfrm>
            <a:off x="250597" y="1836891"/>
            <a:ext cx="4116913" cy="1841029"/>
            <a:chOff x="402997" y="1857211"/>
            <a:chExt cx="3652709" cy="1633443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3B029F6-DF35-BC26-734E-88E30741C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2377" y="2057029"/>
              <a:ext cx="1466530" cy="1220693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DD67FCBC-C182-FC47-53F8-C61443D9FCAC}"/>
                </a:ext>
              </a:extLst>
            </p:cNvPr>
            <p:cNvSpPr/>
            <p:nvPr/>
          </p:nvSpPr>
          <p:spPr>
            <a:xfrm>
              <a:off x="2238239" y="1914279"/>
              <a:ext cx="1817467" cy="1454097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59864BCD-43FF-DE04-F1EB-C6B1D710AE24}"/>
                </a:ext>
              </a:extLst>
            </p:cNvPr>
            <p:cNvSpPr/>
            <p:nvPr/>
          </p:nvSpPr>
          <p:spPr>
            <a:xfrm>
              <a:off x="2659709" y="2057029"/>
              <a:ext cx="342553" cy="1220694"/>
            </a:xfrm>
            <a:prstGeom prst="rect">
              <a:avLst/>
            </a:prstGeom>
            <a:noFill/>
            <a:ln w="15875" cmpd="sng">
              <a:solidFill>
                <a:srgbClr val="0070C0"/>
              </a:solidFill>
              <a:prstDash val="solid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342CDD81-1A9D-608D-30DB-F1A1F9109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997" y="1857211"/>
              <a:ext cx="1714785" cy="163344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99993B5F-0562-5047-3F2A-8B3D7624A3B3}"/>
                </a:ext>
              </a:extLst>
            </p:cNvPr>
            <p:cNvSpPr txBox="1"/>
            <p:nvPr/>
          </p:nvSpPr>
          <p:spPr>
            <a:xfrm>
              <a:off x="402997" y="1866274"/>
              <a:ext cx="543884" cy="300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600" b="1" dirty="0">
                  <a:solidFill>
                    <a:prstClr val="black"/>
                  </a:solidFill>
                  <a:latin typeface="+mn-ea"/>
                </a:rPr>
                <a:t>例示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B4A4EF69-31B3-9C50-D096-E6E9B0DDDFD5}"/>
              </a:ext>
            </a:extLst>
          </p:cNvPr>
          <p:cNvGrpSpPr/>
          <p:nvPr/>
        </p:nvGrpSpPr>
        <p:grpSpPr>
          <a:xfrm>
            <a:off x="249307" y="4581303"/>
            <a:ext cx="3891321" cy="2751610"/>
            <a:chOff x="407418" y="4773777"/>
            <a:chExt cx="3094358" cy="2188066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3471D173-56E1-4E03-3E3F-F36259327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2698" y="6428854"/>
              <a:ext cx="893707" cy="442487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60E7D82F-3642-A9FA-5E24-4485BF863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06796" y="4879211"/>
              <a:ext cx="690268" cy="785778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1F5C668D-2FA9-B74D-0627-8856BB839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89474" l="4886" r="93485">
                          <a14:foregroundMark x1="21824" y1="18421" x2="21824" y2="18421"/>
                          <a14:foregroundMark x1="50489" y1="9868" x2="50489" y2="9868"/>
                          <a14:foregroundMark x1="64821" y1="11842" x2="64821" y2="11842"/>
                          <a14:foregroundMark x1="75896" y1="11842" x2="75896" y2="11842"/>
                          <a14:foregroundMark x1="61564" y1="7895" x2="61564" y2="7895"/>
                          <a14:foregroundMark x1="14984" y1="21711" x2="14984" y2="21711"/>
                          <a14:foregroundMark x1="7166" y1="32237" x2="7166" y2="32237"/>
                          <a14:foregroundMark x1="4886" y1="59211" x2="4886" y2="59211"/>
                          <a14:foregroundMark x1="23453" y1="85526" x2="23453" y2="85526"/>
                          <a14:foregroundMark x1="13355" y1="84211" x2="13355" y2="84211"/>
                          <a14:foregroundMark x1="35505" y1="76974" x2="35505" y2="76974"/>
                          <a14:foregroundMark x1="32573" y1="80263" x2="32573" y2="80263"/>
                          <a14:foregroundMark x1="53094" y1="80921" x2="53094" y2="80921"/>
                          <a14:foregroundMark x1="76873" y1="71053" x2="76873" y2="71053"/>
                          <a14:foregroundMark x1="77199" y1="17105" x2="77199" y2="17105"/>
                          <a14:foregroundMark x1="93485" y1="43421" x2="93485" y2="434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45122" y="6235617"/>
              <a:ext cx="893707" cy="442487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0105358E-85D5-8C9B-5DDC-63BE3AF90A9D}"/>
                </a:ext>
              </a:extLst>
            </p:cNvPr>
            <p:cNvSpPr/>
            <p:nvPr/>
          </p:nvSpPr>
          <p:spPr>
            <a:xfrm>
              <a:off x="2430436" y="5972415"/>
              <a:ext cx="1071340" cy="989428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3D25822-22DB-6B0C-326B-3C0BA8529A7D}"/>
                </a:ext>
              </a:extLst>
            </p:cNvPr>
            <p:cNvSpPr/>
            <p:nvPr/>
          </p:nvSpPr>
          <p:spPr>
            <a:xfrm>
              <a:off x="2430436" y="4777384"/>
              <a:ext cx="1071340" cy="989428"/>
            </a:xfrm>
            <a:prstGeom prst="rect">
              <a:avLst/>
            </a:prstGeom>
            <a:noFill/>
            <a:ln w="44450">
              <a:solidFill>
                <a:srgbClr val="0070C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D87F2623-8695-7995-CF5F-3EA438351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3526"/>
            <a:stretch/>
          </p:blipFill>
          <p:spPr>
            <a:xfrm>
              <a:off x="407418" y="4773777"/>
              <a:ext cx="1714785" cy="155962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E1BF78A-4515-41E1-4A39-5B09DA0BDCBC}"/>
                </a:ext>
              </a:extLst>
            </p:cNvPr>
            <p:cNvSpPr txBox="1"/>
            <p:nvPr/>
          </p:nvSpPr>
          <p:spPr>
            <a:xfrm>
              <a:off x="407418" y="4773777"/>
              <a:ext cx="6378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600" b="1" dirty="0">
                  <a:solidFill>
                    <a:prstClr val="black"/>
                  </a:solidFill>
                  <a:latin typeface="+mn-ea"/>
                </a:rPr>
                <a:t>例示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C6CFDAD-F6D0-82D3-E6A7-66DD6B77E042}"/>
              </a:ext>
            </a:extLst>
          </p:cNvPr>
          <p:cNvSpPr/>
          <p:nvPr/>
        </p:nvSpPr>
        <p:spPr>
          <a:xfrm>
            <a:off x="11007854" y="3294897"/>
            <a:ext cx="606018" cy="1351788"/>
          </a:xfrm>
          <a:prstGeom prst="rect">
            <a:avLst/>
          </a:prstGeom>
          <a:noFill/>
          <a:ln w="28575" cmpd="sng">
            <a:solidFill>
              <a:srgbClr val="0070C0"/>
            </a:solidFill>
            <a:prstDash val="sysDash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+mn-ea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FC3543C-A8C0-50CD-A317-34B73D3559BE}"/>
              </a:ext>
            </a:extLst>
          </p:cNvPr>
          <p:cNvSpPr/>
          <p:nvPr/>
        </p:nvSpPr>
        <p:spPr>
          <a:xfrm>
            <a:off x="12927587" y="3362104"/>
            <a:ext cx="768094" cy="1284581"/>
          </a:xfrm>
          <a:prstGeom prst="rect">
            <a:avLst/>
          </a:prstGeom>
          <a:noFill/>
          <a:ln w="28575" cmpd="sng">
            <a:solidFill>
              <a:srgbClr val="0070C0"/>
            </a:solidFill>
            <a:prstDash val="sysDash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+mn-ea"/>
            </a:endParaRPr>
          </a:p>
        </p:txBody>
      </p:sp>
      <p:cxnSp>
        <p:nvCxnSpPr>
          <p:cNvPr id="11" name="コネクタ: 曲線 10">
            <a:extLst>
              <a:ext uri="{FF2B5EF4-FFF2-40B4-BE49-F238E27FC236}">
                <a16:creationId xmlns:a16="http://schemas.microsoft.com/office/drawing/2014/main" id="{A00C3742-8694-761A-5DC7-B300A97893AA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>
            <a:off x="3180189" y="2750016"/>
            <a:ext cx="4586086" cy="869294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hlinkClick r:id="rId12" action="ppaction://hlinksldjump"/>
            <a:extLst>
              <a:ext uri="{FF2B5EF4-FFF2-40B4-BE49-F238E27FC236}">
                <a16:creationId xmlns:a16="http://schemas.microsoft.com/office/drawing/2014/main" id="{1C734292-2641-F2F1-3BD1-96A184A579B3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068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目次</a:t>
            </a: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5A38F21D-2B79-0002-14A5-FA14B09ACD01}"/>
              </a:ext>
            </a:extLst>
          </p:cNvPr>
          <p:cNvGrpSpPr/>
          <p:nvPr/>
        </p:nvGrpSpPr>
        <p:grpSpPr>
          <a:xfrm>
            <a:off x="518952" y="1095194"/>
            <a:ext cx="6110182" cy="5992180"/>
            <a:chOff x="518952" y="1095194"/>
            <a:chExt cx="6110182" cy="5992180"/>
          </a:xfrm>
        </p:grpSpPr>
        <p:sp>
          <p:nvSpPr>
            <p:cNvPr id="5" name="コンテンツ プレースホルダー 3">
              <a:extLst>
                <a:ext uri="{FF2B5EF4-FFF2-40B4-BE49-F238E27FC236}">
                  <a16:creationId xmlns:a16="http://schemas.microsoft.com/office/drawing/2014/main" id="{92E68019-7EEA-2DB7-DFE4-AAAE3A84A90E}"/>
                </a:ext>
              </a:extLst>
            </p:cNvPr>
            <p:cNvSpPr txBox="1">
              <a:spLocks/>
            </p:cNvSpPr>
            <p:nvPr/>
          </p:nvSpPr>
          <p:spPr>
            <a:xfrm>
              <a:off x="518952" y="1095194"/>
              <a:ext cx="5851368" cy="3897605"/>
            </a:xfrm>
            <a:prstGeom prst="rect">
              <a:avLst/>
            </a:prstGeom>
            <a:ln>
              <a:noFill/>
            </a:ln>
          </p:spPr>
          <p:txBody>
            <a:bodyPr/>
            <a:lstStyle>
              <a:lvl1pPr marL="269977" indent="-269977" algn="l" defTabSz="1079906" rtl="0" eaLnBrk="1" latinLnBrk="0" hangingPunct="1">
                <a:lnSpc>
                  <a:spcPct val="90000"/>
                </a:lnSpc>
                <a:spcBef>
                  <a:spcPts val="1181"/>
                </a:spcBef>
                <a:buFont typeface="Arial" panose="020B0604020202020204" pitchFamily="34" charset="0"/>
                <a:buChar char="•"/>
                <a:defRPr kumimoji="1" sz="330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09930" indent="-269977" algn="l" defTabSz="1079906" rtl="0" eaLnBrk="1" latinLnBrk="0" hangingPunct="1">
                <a:lnSpc>
                  <a:spcPct val="90000"/>
                </a:lnSpc>
                <a:spcBef>
                  <a:spcPts val="591"/>
                </a:spcBef>
                <a:buFont typeface="Arial" panose="020B0604020202020204" pitchFamily="34" charset="0"/>
                <a:buChar char="•"/>
                <a:defRPr kumimoji="1" sz="2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49883" indent="-269977" algn="l" defTabSz="1079906" rtl="0" eaLnBrk="1" latinLnBrk="0" hangingPunct="1">
                <a:lnSpc>
                  <a:spcPct val="90000"/>
                </a:lnSpc>
                <a:spcBef>
                  <a:spcPts val="591"/>
                </a:spcBef>
                <a:buFont typeface="Arial" panose="020B0604020202020204" pitchFamily="34" charset="0"/>
                <a:buChar char="•"/>
                <a:defRPr kumimoji="1" sz="23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89836" indent="-269977" algn="l" defTabSz="1079906" rtl="0" eaLnBrk="1" latinLnBrk="0" hangingPunct="1">
                <a:lnSpc>
                  <a:spcPct val="90000"/>
                </a:lnSpc>
                <a:spcBef>
                  <a:spcPts val="591"/>
                </a:spcBef>
                <a:buFont typeface="Arial" panose="020B0604020202020204" pitchFamily="34" charset="0"/>
                <a:buChar char="•"/>
                <a:defRPr kumimoji="1" sz="212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29789" indent="-269977" algn="l" defTabSz="1079906" rtl="0" eaLnBrk="1" latinLnBrk="0" hangingPunct="1">
                <a:lnSpc>
                  <a:spcPct val="90000"/>
                </a:lnSpc>
                <a:spcBef>
                  <a:spcPts val="591"/>
                </a:spcBef>
                <a:buFont typeface="Arial" panose="020B0604020202020204" pitchFamily="34" charset="0"/>
                <a:buChar char="•"/>
                <a:defRPr kumimoji="1" sz="212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743" indent="-269977" algn="l" defTabSz="1079906" rtl="0" eaLnBrk="1" latinLnBrk="0" hangingPunct="1">
                <a:lnSpc>
                  <a:spcPct val="90000"/>
                </a:lnSpc>
                <a:spcBef>
                  <a:spcPts val="591"/>
                </a:spcBef>
                <a:buFont typeface="Arial" panose="020B0604020202020204" pitchFamily="34" charset="0"/>
                <a:buChar char="•"/>
                <a:defRPr kumimoji="1" sz="212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09696" indent="-269977" algn="l" defTabSz="1079906" rtl="0" eaLnBrk="1" latinLnBrk="0" hangingPunct="1">
                <a:lnSpc>
                  <a:spcPct val="90000"/>
                </a:lnSpc>
                <a:spcBef>
                  <a:spcPts val="591"/>
                </a:spcBef>
                <a:buFont typeface="Arial" panose="020B0604020202020204" pitchFamily="34" charset="0"/>
                <a:buChar char="•"/>
                <a:defRPr kumimoji="1" sz="212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49649" indent="-269977" algn="l" defTabSz="1079906" rtl="0" eaLnBrk="1" latinLnBrk="0" hangingPunct="1">
                <a:lnSpc>
                  <a:spcPct val="90000"/>
                </a:lnSpc>
                <a:spcBef>
                  <a:spcPts val="591"/>
                </a:spcBef>
                <a:buFont typeface="Arial" panose="020B0604020202020204" pitchFamily="34" charset="0"/>
                <a:buChar char="•"/>
                <a:defRPr kumimoji="1" sz="212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589602" indent="-269977" algn="l" defTabSz="1079906" rtl="0" eaLnBrk="1" latinLnBrk="0" hangingPunct="1">
                <a:lnSpc>
                  <a:spcPct val="90000"/>
                </a:lnSpc>
                <a:spcBef>
                  <a:spcPts val="591"/>
                </a:spcBef>
                <a:buFont typeface="Arial" panose="020B0604020202020204" pitchFamily="34" charset="0"/>
                <a:buChar char="•"/>
                <a:defRPr kumimoji="1" sz="212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>
                <a:buFont typeface="+mj-lt"/>
                <a:buAutoNum type="arabicPeriod"/>
              </a:pPr>
              <a:r>
                <a:rPr lang="ja-JP" altLang="en-US" sz="2400" b="1" dirty="0">
                  <a:latin typeface="+mn-ea"/>
                </a:rPr>
                <a:t>製品概要</a:t>
              </a:r>
              <a:endParaRPr lang="en-US" altLang="ja-JP" sz="24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en-US" altLang="ja-JP" sz="2000" b="1" dirty="0">
                  <a:latin typeface="+mn-ea"/>
                </a:rPr>
                <a:t>1-1.</a:t>
              </a:r>
              <a:r>
                <a:rPr lang="ja-JP" altLang="en-US" sz="2000" b="1" dirty="0">
                  <a:latin typeface="+mn-ea"/>
                </a:rPr>
                <a:t>　コンセプト</a:t>
              </a:r>
              <a:endParaRPr lang="en-US" altLang="ja-JP" sz="20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ja-JP" sz="2000" b="1" dirty="0">
                  <a:latin typeface="+mn-ea"/>
                </a:rPr>
                <a:t>1-2.</a:t>
              </a:r>
              <a:r>
                <a:rPr lang="ja-JP" altLang="en-US" sz="2000" b="1" dirty="0">
                  <a:latin typeface="+mn-ea"/>
                </a:rPr>
                <a:t>　ユースケース</a:t>
              </a:r>
              <a:endParaRPr lang="en-US" altLang="ja-JP" sz="20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ja-JP" sz="2000" b="1" dirty="0">
                  <a:latin typeface="+mn-ea"/>
                </a:rPr>
                <a:t>1-3.</a:t>
              </a:r>
              <a:r>
                <a:rPr lang="ja-JP" altLang="en-US" sz="2000" b="1" dirty="0">
                  <a:latin typeface="+mn-ea"/>
                </a:rPr>
                <a:t>　製品仕様</a:t>
              </a:r>
              <a:endParaRPr lang="en-US" altLang="ja-JP" sz="20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ja-JP" sz="2000" b="1" dirty="0">
                  <a:latin typeface="+mn-ea"/>
                </a:rPr>
                <a:t>1-4.</a:t>
              </a:r>
              <a:r>
                <a:rPr lang="ja-JP" altLang="en-US" sz="2000" b="1" dirty="0">
                  <a:latin typeface="+mn-ea"/>
                </a:rPr>
                <a:t>　詳細仕様</a:t>
              </a:r>
              <a:endParaRPr lang="en-US" altLang="ja-JP" sz="20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ja-JP" sz="2000" b="1" dirty="0">
                  <a:latin typeface="+mn-ea"/>
                </a:rPr>
                <a:t>1-5.</a:t>
              </a:r>
              <a:r>
                <a:rPr lang="ja-JP" altLang="en-US" sz="2000" b="1" dirty="0">
                  <a:latin typeface="+mn-ea"/>
                </a:rPr>
                <a:t>　販売スキーム</a:t>
              </a:r>
              <a:endParaRPr lang="en-US" altLang="ja-JP" sz="20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ja-JP" sz="2000" b="1" dirty="0">
                  <a:latin typeface="+mn-ea"/>
                </a:rPr>
                <a:t>1-6.</a:t>
              </a:r>
              <a:r>
                <a:rPr lang="ja-JP" altLang="en-US" sz="2000" b="1" dirty="0">
                  <a:latin typeface="+mn-ea"/>
                </a:rPr>
                <a:t>　主な仕様</a:t>
              </a:r>
              <a:endParaRPr lang="en-US" altLang="ja-JP" sz="2000" b="1" dirty="0">
                <a:latin typeface="+mn-ea"/>
              </a:endParaRPr>
            </a:p>
            <a:p>
              <a:pPr marL="457200" lvl="1" indent="0">
                <a:buFont typeface="Arial" panose="020B0604020202020204" pitchFamily="34" charset="0"/>
                <a:buNone/>
              </a:pPr>
              <a:endParaRPr lang="en-US" altLang="ja-JP" sz="1600" b="1" dirty="0">
                <a:latin typeface="+mn-ea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ja-JP" altLang="en-US" sz="2400" b="1" dirty="0">
                  <a:latin typeface="+mn-ea"/>
                </a:rPr>
                <a:t>システム設計・調達</a:t>
              </a:r>
              <a:endParaRPr lang="en-US" altLang="ja-JP" sz="24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en-US" altLang="ja-JP" sz="2000" b="1" dirty="0">
                  <a:latin typeface="+mn-ea"/>
                </a:rPr>
                <a:t>2-1.</a:t>
              </a:r>
              <a:r>
                <a:rPr lang="ja-JP" altLang="en-US" sz="2000" b="1" dirty="0">
                  <a:latin typeface="+mn-ea"/>
                </a:rPr>
                <a:t>　帯域／録画計算</a:t>
              </a:r>
              <a:endParaRPr lang="en-US" altLang="ja-JP" sz="20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ja-JP" sz="2000" b="1" dirty="0">
                  <a:latin typeface="+mn-ea"/>
                </a:rPr>
                <a:t>2-2.</a:t>
              </a:r>
              <a:r>
                <a:rPr lang="ja-JP" altLang="en-US" sz="2000" b="1" dirty="0">
                  <a:latin typeface="+mn-ea"/>
                </a:rPr>
                <a:t>　必須オプション・外部調達品</a:t>
              </a:r>
              <a:endParaRPr lang="en-US" altLang="ja-JP" sz="1600" b="1" dirty="0">
                <a:latin typeface="+mn-ea"/>
              </a:endParaRPr>
            </a:p>
            <a:p>
              <a:pPr marL="1071563" lvl="1" indent="0">
                <a:lnSpc>
                  <a:spcPct val="120000"/>
                </a:lnSpc>
                <a:spcBef>
                  <a:spcPts val="1200"/>
                </a:spcBef>
                <a:buFont typeface="Arial" panose="020B0604020202020204" pitchFamily="34" charset="0"/>
                <a:buNone/>
              </a:pPr>
              <a:r>
                <a:rPr lang="ja-JP" altLang="en-US" sz="2000" b="1" dirty="0">
                  <a:latin typeface="+mn-ea"/>
                </a:rPr>
                <a:t> </a:t>
              </a:r>
              <a:r>
                <a:rPr lang="en-US" altLang="ja-JP" sz="1600" b="1" dirty="0">
                  <a:latin typeface="+mn-ea"/>
                </a:rPr>
                <a:t>(1) SIM</a:t>
              </a:r>
              <a:r>
                <a:rPr lang="ja-JP" altLang="en-US" sz="1600" b="1" dirty="0">
                  <a:latin typeface="+mn-ea"/>
                </a:rPr>
                <a:t>、設定用</a:t>
              </a:r>
              <a:r>
                <a:rPr lang="en-US" altLang="ja-JP" sz="1600" b="1" dirty="0">
                  <a:latin typeface="+mn-ea"/>
                </a:rPr>
                <a:t>USB/LAN</a:t>
              </a:r>
              <a:r>
                <a:rPr lang="ja-JP" altLang="en-US" sz="1600" b="1" dirty="0">
                  <a:latin typeface="+mn-ea"/>
                </a:rPr>
                <a:t>変換アダプタ　</a:t>
              </a:r>
            </a:p>
            <a:p>
              <a:pPr marL="1071563" lvl="1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2000" b="1" dirty="0">
                  <a:latin typeface="+mn-ea"/>
                </a:rPr>
                <a:t> </a:t>
              </a:r>
              <a:r>
                <a:rPr lang="en-US" altLang="ja-JP" sz="1600" b="1" dirty="0">
                  <a:latin typeface="+mn-ea"/>
                </a:rPr>
                <a:t>(2) </a:t>
              </a:r>
              <a:r>
                <a:rPr lang="ja-JP" altLang="en-US" sz="1600" b="1" dirty="0">
                  <a:latin typeface="+mn-ea"/>
                </a:rPr>
                <a:t>取付金具</a:t>
              </a:r>
            </a:p>
            <a:p>
              <a:pPr marL="1071563" lvl="1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2000" b="1" dirty="0">
                  <a:latin typeface="+mn-ea"/>
                </a:rPr>
                <a:t> </a:t>
              </a:r>
              <a:r>
                <a:rPr lang="en-US" altLang="ja-JP" sz="1600" b="1" dirty="0">
                  <a:latin typeface="+mn-ea"/>
                </a:rPr>
                <a:t>(3) SD</a:t>
              </a:r>
              <a:r>
                <a:rPr lang="ja-JP" altLang="en-US" sz="1600" b="1" dirty="0">
                  <a:latin typeface="+mn-ea"/>
                </a:rPr>
                <a:t>メモリーカード、外部インターフェース</a:t>
              </a:r>
            </a:p>
            <a:p>
              <a:pPr marL="1071563" lvl="1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2000" b="1" dirty="0">
                  <a:latin typeface="+mn-ea"/>
                </a:rPr>
                <a:t> </a:t>
              </a:r>
              <a:r>
                <a:rPr lang="en-US" altLang="ja-JP" sz="1600" b="1" dirty="0">
                  <a:latin typeface="+mn-ea"/>
                </a:rPr>
                <a:t>(4) </a:t>
              </a:r>
              <a:r>
                <a:rPr lang="en-US" altLang="ja-JP" sz="1600" b="1" dirty="0" err="1">
                  <a:latin typeface="+mn-ea"/>
                </a:rPr>
                <a:t>i</a:t>
              </a:r>
              <a:r>
                <a:rPr lang="en-US" altLang="ja-JP" sz="1600" b="1" dirty="0">
                  <a:latin typeface="+mn-ea"/>
                </a:rPr>
                <a:t>-PRO Remo.</a:t>
              </a:r>
              <a:r>
                <a:rPr lang="ja-JP" altLang="en-US" sz="1600" b="1" dirty="0">
                  <a:latin typeface="+mn-ea"/>
                </a:rPr>
                <a:t>ライセンス</a:t>
              </a:r>
              <a:endParaRPr lang="en-US" altLang="ja-JP" sz="2000" b="1" dirty="0">
                <a:latin typeface="+mn-ea"/>
              </a:endParaRPr>
            </a:p>
          </p:txBody>
        </p:sp>
        <p:sp>
          <p:nvSpPr>
            <p:cNvPr id="2" name="正方形/長方形 1">
              <a:hlinkClick r:id="rId2" action="ppaction://hlinksldjump"/>
              <a:extLst>
                <a:ext uri="{FF2B5EF4-FFF2-40B4-BE49-F238E27FC236}">
                  <a16:creationId xmlns:a16="http://schemas.microsoft.com/office/drawing/2014/main" id="{8970513B-46AF-2597-5976-EC2920251ABE}"/>
                </a:ext>
              </a:extLst>
            </p:cNvPr>
            <p:cNvSpPr/>
            <p:nvPr/>
          </p:nvSpPr>
          <p:spPr>
            <a:xfrm>
              <a:off x="777766" y="1639612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4" name="正方形/長方形 3">
              <a:hlinkClick r:id="rId3" action="ppaction://hlinksldjump"/>
              <a:extLst>
                <a:ext uri="{FF2B5EF4-FFF2-40B4-BE49-F238E27FC236}">
                  <a16:creationId xmlns:a16="http://schemas.microsoft.com/office/drawing/2014/main" id="{EC779B48-5716-A0AD-BFE2-430A7E0075E5}"/>
                </a:ext>
              </a:extLst>
            </p:cNvPr>
            <p:cNvSpPr/>
            <p:nvPr/>
          </p:nvSpPr>
          <p:spPr>
            <a:xfrm>
              <a:off x="777765" y="1991711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7" name="正方形/長方形 6">
              <a:hlinkClick r:id="rId4" action="ppaction://hlinksldjump"/>
              <a:extLst>
                <a:ext uri="{FF2B5EF4-FFF2-40B4-BE49-F238E27FC236}">
                  <a16:creationId xmlns:a16="http://schemas.microsoft.com/office/drawing/2014/main" id="{30E8A4D6-DA01-9CB4-AD82-8C2F9C581412}"/>
                </a:ext>
              </a:extLst>
            </p:cNvPr>
            <p:cNvSpPr/>
            <p:nvPr/>
          </p:nvSpPr>
          <p:spPr>
            <a:xfrm>
              <a:off x="777765" y="2354360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8" name="正方形/長方形 7">
              <a:hlinkClick r:id="rId5" action="ppaction://hlinksldjump"/>
              <a:extLst>
                <a:ext uri="{FF2B5EF4-FFF2-40B4-BE49-F238E27FC236}">
                  <a16:creationId xmlns:a16="http://schemas.microsoft.com/office/drawing/2014/main" id="{3E07D368-AC4A-AF2F-504E-742D4AA082CD}"/>
                </a:ext>
              </a:extLst>
            </p:cNvPr>
            <p:cNvSpPr/>
            <p:nvPr/>
          </p:nvSpPr>
          <p:spPr>
            <a:xfrm>
              <a:off x="777766" y="2714360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9" name="正方形/長方形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1B03BE7-0350-1B41-268C-8C5B08F33EB5}"/>
                </a:ext>
              </a:extLst>
            </p:cNvPr>
            <p:cNvSpPr/>
            <p:nvPr/>
          </p:nvSpPr>
          <p:spPr>
            <a:xfrm>
              <a:off x="777765" y="3076969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0" name="正方形/長方形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E77930D-A9C6-99EE-3E5C-D6DAC073E053}"/>
                </a:ext>
              </a:extLst>
            </p:cNvPr>
            <p:cNvSpPr/>
            <p:nvPr/>
          </p:nvSpPr>
          <p:spPr>
            <a:xfrm>
              <a:off x="777765" y="3439618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1" name="正方形/長方形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D38687B-54C5-E23D-82F3-C8F4A4C68EA0}"/>
                </a:ext>
              </a:extLst>
            </p:cNvPr>
            <p:cNvSpPr/>
            <p:nvPr/>
          </p:nvSpPr>
          <p:spPr>
            <a:xfrm>
              <a:off x="777765" y="4758986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2" name="正方形/長方形 11">
              <a:hlinkClick r:id="rId9" action="ppaction://hlinksldjump"/>
              <a:extLst>
                <a:ext uri="{FF2B5EF4-FFF2-40B4-BE49-F238E27FC236}">
                  <a16:creationId xmlns:a16="http://schemas.microsoft.com/office/drawing/2014/main" id="{F338D909-174F-FB26-F7A0-08256E4E61EE}"/>
                </a:ext>
              </a:extLst>
            </p:cNvPr>
            <p:cNvSpPr/>
            <p:nvPr/>
          </p:nvSpPr>
          <p:spPr>
            <a:xfrm>
              <a:off x="777765" y="5121635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3" name="正方形/長方形 1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F36F72-FC8E-F99C-AC66-8D8444C0E01E}"/>
                </a:ext>
              </a:extLst>
            </p:cNvPr>
            <p:cNvSpPr/>
            <p:nvPr/>
          </p:nvSpPr>
          <p:spPr>
            <a:xfrm>
              <a:off x="777764" y="5652626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4" name="正方形/長方形 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D4081B-9809-6A63-5CB4-6F442D7CEBB3}"/>
                </a:ext>
              </a:extLst>
            </p:cNvPr>
            <p:cNvSpPr/>
            <p:nvPr/>
          </p:nvSpPr>
          <p:spPr>
            <a:xfrm>
              <a:off x="777765" y="6012626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5" name="正方形/長方形 14">
              <a:hlinkClick r:id="rId12" action="ppaction://hlinksldjump"/>
              <a:extLst>
                <a:ext uri="{FF2B5EF4-FFF2-40B4-BE49-F238E27FC236}">
                  <a16:creationId xmlns:a16="http://schemas.microsoft.com/office/drawing/2014/main" id="{672CA0DB-073E-4CA5-C2E9-AE7A3F57C622}"/>
                </a:ext>
              </a:extLst>
            </p:cNvPr>
            <p:cNvSpPr/>
            <p:nvPr/>
          </p:nvSpPr>
          <p:spPr>
            <a:xfrm>
              <a:off x="777764" y="6364725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6" name="正方形/長方形 15">
              <a:hlinkClick r:id="rId13" action="ppaction://hlinksldjump"/>
              <a:extLst>
                <a:ext uri="{FF2B5EF4-FFF2-40B4-BE49-F238E27FC236}">
                  <a16:creationId xmlns:a16="http://schemas.microsoft.com/office/drawing/2014/main" id="{E1B9FDE9-4E4A-8607-2EA0-FF0C089666B0}"/>
                </a:ext>
              </a:extLst>
            </p:cNvPr>
            <p:cNvSpPr/>
            <p:nvPr/>
          </p:nvSpPr>
          <p:spPr>
            <a:xfrm>
              <a:off x="777764" y="6727374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3C9BAA30-8C49-35A7-6863-63B02D960E8F}"/>
              </a:ext>
            </a:extLst>
          </p:cNvPr>
          <p:cNvGrpSpPr/>
          <p:nvPr/>
        </p:nvGrpSpPr>
        <p:grpSpPr>
          <a:xfrm>
            <a:off x="7617615" y="1095194"/>
            <a:ext cx="6263646" cy="3463577"/>
            <a:chOff x="7617615" y="1095194"/>
            <a:chExt cx="6263646" cy="3463577"/>
          </a:xfrm>
        </p:grpSpPr>
        <p:sp>
          <p:nvSpPr>
            <p:cNvPr id="6" name="コンテンツ プレースホルダー 3">
              <a:extLst>
                <a:ext uri="{FF2B5EF4-FFF2-40B4-BE49-F238E27FC236}">
                  <a16:creationId xmlns:a16="http://schemas.microsoft.com/office/drawing/2014/main" id="{D94A0269-DF61-4635-E742-E4C43D93D776}"/>
                </a:ext>
              </a:extLst>
            </p:cNvPr>
            <p:cNvSpPr txBox="1">
              <a:spLocks/>
            </p:cNvSpPr>
            <p:nvPr/>
          </p:nvSpPr>
          <p:spPr>
            <a:xfrm>
              <a:off x="7617615" y="1095194"/>
              <a:ext cx="6263646" cy="3164028"/>
            </a:xfrm>
            <a:prstGeom prst="rect">
              <a:avLst/>
            </a:prstGeom>
            <a:ln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>
                <a:buFont typeface="+mj-lt"/>
                <a:buAutoNum type="arabicPeriod" startAt="3"/>
              </a:pPr>
              <a:r>
                <a:rPr lang="ja-JP" altLang="en-US" sz="2400" b="1" dirty="0">
                  <a:latin typeface="+mn-ea"/>
                </a:rPr>
                <a:t>キッティング</a:t>
              </a:r>
              <a:endParaRPr lang="en-US" altLang="ja-JP" sz="24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1200"/>
                </a:spcBef>
                <a:buNone/>
              </a:pPr>
              <a:r>
                <a:rPr lang="en-US" altLang="ja-JP" sz="2000" b="1" dirty="0">
                  <a:latin typeface="+mn-ea"/>
                </a:rPr>
                <a:t>3-1.</a:t>
              </a:r>
              <a:r>
                <a:rPr lang="ja-JP" altLang="en-US" sz="2000" b="1" dirty="0">
                  <a:latin typeface="+mn-ea"/>
                </a:rPr>
                <a:t>　キッティングの大まかな流れ</a:t>
              </a:r>
              <a:endParaRPr lang="en-US" altLang="ja-JP" sz="20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altLang="ja-JP" sz="2000" b="1" dirty="0">
                  <a:latin typeface="+mn-ea"/>
                </a:rPr>
                <a:t>3-2.</a:t>
              </a:r>
              <a:r>
                <a:rPr lang="ja-JP" altLang="en-US" sz="2000" b="1" dirty="0">
                  <a:latin typeface="+mn-ea"/>
                </a:rPr>
                <a:t>　キッティングの前に　</a:t>
              </a:r>
              <a:endParaRPr lang="en-US" altLang="ja-JP" sz="20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altLang="ja-JP" sz="2000" b="1" dirty="0">
                  <a:latin typeface="+mn-ea"/>
                </a:rPr>
                <a:t>3-3.</a:t>
              </a:r>
              <a:r>
                <a:rPr lang="ja-JP" altLang="en-US" sz="2000" b="1" dirty="0">
                  <a:latin typeface="+mn-ea"/>
                </a:rPr>
                <a:t>　カメラ固定　</a:t>
              </a:r>
              <a:r>
                <a:rPr lang="en-US" altLang="ja-JP" sz="2000" b="1" dirty="0">
                  <a:latin typeface="+mn-ea"/>
                </a:rPr>
                <a:t>(Web</a:t>
              </a:r>
              <a:r>
                <a:rPr lang="ja-JP" altLang="en-US" sz="2000" b="1" dirty="0">
                  <a:latin typeface="+mn-ea"/>
                </a:rPr>
                <a:t>ガイド</a:t>
              </a:r>
              <a:r>
                <a:rPr lang="en-US" altLang="ja-JP" sz="2000" b="1" dirty="0">
                  <a:latin typeface="+mn-ea"/>
                </a:rPr>
                <a:t>)</a:t>
              </a:r>
              <a:r>
                <a:rPr lang="ja-JP" altLang="en-US" sz="2000" b="1" dirty="0">
                  <a:latin typeface="+mn-ea"/>
                </a:rPr>
                <a:t>　</a:t>
              </a:r>
              <a:br>
                <a:rPr lang="en-US" altLang="ja-JP" sz="2000" b="1" dirty="0">
                  <a:latin typeface="+mn-ea"/>
                </a:rPr>
              </a:br>
              <a:r>
                <a:rPr lang="en-US" altLang="ja-JP" sz="2000" b="1" dirty="0">
                  <a:latin typeface="+mn-ea"/>
                </a:rPr>
                <a:t>3-4.</a:t>
              </a:r>
              <a:r>
                <a:rPr lang="ja-JP" altLang="en-US" sz="2000" b="1" dirty="0">
                  <a:latin typeface="+mn-ea"/>
                </a:rPr>
                <a:t>　設定（</a:t>
              </a:r>
              <a:r>
                <a:rPr lang="en-US" altLang="ja-JP" sz="2000" b="1" dirty="0">
                  <a:latin typeface="+mn-ea"/>
                </a:rPr>
                <a:t>Web</a:t>
              </a:r>
              <a:r>
                <a:rPr lang="ja-JP" altLang="en-US" sz="2000" b="1" dirty="0">
                  <a:latin typeface="+mn-ea"/>
                </a:rPr>
                <a:t>ガイド</a:t>
              </a:r>
              <a:r>
                <a:rPr lang="en-US" altLang="ja-JP" sz="2000" b="1" dirty="0">
                  <a:latin typeface="+mn-ea"/>
                </a:rPr>
                <a:t>/</a:t>
              </a:r>
              <a:r>
                <a:rPr lang="ja-JP" altLang="en-US" sz="2000" b="1" dirty="0">
                  <a:latin typeface="+mn-ea"/>
                </a:rPr>
                <a:t>ユーザーマニュアル）</a:t>
              </a:r>
              <a:endParaRPr lang="en-US" altLang="ja-JP" sz="2000" b="1" dirty="0">
                <a:latin typeface="+mn-ea"/>
              </a:endParaRPr>
            </a:p>
            <a:p>
              <a:pPr marL="457200" lvl="1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altLang="ja-JP" sz="2000" b="1" dirty="0">
                  <a:latin typeface="+mn-ea"/>
                </a:rPr>
                <a:t>3-5.</a:t>
              </a:r>
              <a:r>
                <a:rPr lang="ja-JP" altLang="en-US" sz="2000" b="1" dirty="0">
                  <a:latin typeface="+mn-ea"/>
                </a:rPr>
                <a:t>　外部インターフェース　</a:t>
              </a:r>
              <a:r>
                <a:rPr lang="en-US" altLang="ja-JP" sz="2000" b="1" dirty="0">
                  <a:latin typeface="+mn-ea"/>
                </a:rPr>
                <a:t>(Web</a:t>
              </a:r>
              <a:r>
                <a:rPr lang="ja-JP" altLang="en-US" sz="2000" b="1" dirty="0">
                  <a:latin typeface="+mn-ea"/>
                </a:rPr>
                <a:t>ガイド</a:t>
              </a:r>
              <a:r>
                <a:rPr lang="en-US" altLang="ja-JP" sz="2000" b="1" dirty="0">
                  <a:latin typeface="+mn-ea"/>
                </a:rPr>
                <a:t>)</a:t>
              </a:r>
              <a:br>
                <a:rPr lang="en-US" altLang="ja-JP" sz="2000" b="1" dirty="0">
                  <a:latin typeface="+mn-ea"/>
                </a:rPr>
              </a:br>
              <a:r>
                <a:rPr lang="en-US" altLang="ja-JP" sz="2000" b="1" dirty="0">
                  <a:latin typeface="+mn-ea"/>
                </a:rPr>
                <a:t>3-6.</a:t>
              </a:r>
              <a:r>
                <a:rPr lang="ja-JP" altLang="en-US" sz="2000" b="1" dirty="0">
                  <a:latin typeface="+mn-ea"/>
                </a:rPr>
                <a:t>　調整・動作確認　</a:t>
              </a:r>
              <a:r>
                <a:rPr lang="en-US" altLang="ja-JP" sz="2000" b="1" dirty="0">
                  <a:latin typeface="+mn-ea"/>
                </a:rPr>
                <a:t>(Remo.</a:t>
              </a:r>
              <a:r>
                <a:rPr lang="ja-JP" altLang="en-US" sz="2000" b="1" dirty="0">
                  <a:latin typeface="+mn-ea"/>
                </a:rPr>
                <a:t>導入ガイド</a:t>
              </a:r>
              <a:r>
                <a:rPr lang="en-US" altLang="ja-JP" sz="2000" b="1" dirty="0">
                  <a:latin typeface="+mn-ea"/>
                </a:rPr>
                <a:t>)</a:t>
              </a:r>
              <a:r>
                <a:rPr lang="ja-JP" altLang="en-US" sz="2000" b="1" dirty="0">
                  <a:latin typeface="+mn-ea"/>
                </a:rPr>
                <a:t>　</a:t>
              </a:r>
            </a:p>
            <a:p>
              <a:pPr marL="457200" lvl="1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en-US" altLang="ja-JP" sz="2000" b="1" dirty="0">
                <a:latin typeface="+mn-ea"/>
              </a:endParaRPr>
            </a:p>
            <a:p>
              <a:pPr marL="179388" lvl="1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ja-JP" sz="2000" b="1" dirty="0">
                  <a:latin typeface="+mn-ea"/>
                </a:rPr>
                <a:t>【</a:t>
              </a:r>
              <a:r>
                <a:rPr lang="ja-JP" altLang="en-US" sz="2000" b="1" dirty="0">
                  <a:latin typeface="+mn-ea"/>
                </a:rPr>
                <a:t>参考</a:t>
              </a:r>
              <a:r>
                <a:rPr lang="en-US" altLang="ja-JP" sz="2000" b="1" dirty="0">
                  <a:latin typeface="+mn-ea"/>
                </a:rPr>
                <a:t>】</a:t>
              </a:r>
              <a:r>
                <a:rPr lang="ja-JP" altLang="en-US" sz="2000" b="1" dirty="0">
                  <a:latin typeface="+mn-ea"/>
                </a:rPr>
                <a:t>こんな時は</a:t>
              </a:r>
              <a:endParaRPr lang="en-US" altLang="ja-JP" sz="2000" b="1" dirty="0">
                <a:latin typeface="+mn-ea"/>
              </a:endParaRPr>
            </a:p>
          </p:txBody>
        </p:sp>
        <p:sp>
          <p:nvSpPr>
            <p:cNvPr id="17" name="正方形/長方形 16">
              <a:hlinkClick r:id="rId14" action="ppaction://hlinksldjump"/>
              <a:extLst>
                <a:ext uri="{FF2B5EF4-FFF2-40B4-BE49-F238E27FC236}">
                  <a16:creationId xmlns:a16="http://schemas.microsoft.com/office/drawing/2014/main" id="{5368619C-DD50-A8DC-60CB-78B7BA19119B}"/>
                </a:ext>
              </a:extLst>
            </p:cNvPr>
            <p:cNvSpPr/>
            <p:nvPr/>
          </p:nvSpPr>
          <p:spPr>
            <a:xfrm>
              <a:off x="7866721" y="1633349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8" name="正方形/長方形 17">
              <a:hlinkClick r:id="rId15" action="ppaction://hlinksldjump"/>
              <a:extLst>
                <a:ext uri="{FF2B5EF4-FFF2-40B4-BE49-F238E27FC236}">
                  <a16:creationId xmlns:a16="http://schemas.microsoft.com/office/drawing/2014/main" id="{CC412BE9-FC6E-B736-D2E0-AC4636CF7B92}"/>
                </a:ext>
              </a:extLst>
            </p:cNvPr>
            <p:cNvSpPr/>
            <p:nvPr/>
          </p:nvSpPr>
          <p:spPr>
            <a:xfrm>
              <a:off x="7866720" y="1995958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9" name="正方形/長方形 18">
              <a:hlinkClick r:id="rId16" action="ppaction://hlinksldjump"/>
              <a:extLst>
                <a:ext uri="{FF2B5EF4-FFF2-40B4-BE49-F238E27FC236}">
                  <a16:creationId xmlns:a16="http://schemas.microsoft.com/office/drawing/2014/main" id="{DE777018-3E66-4F04-3287-4EC066A9EA4A}"/>
                </a:ext>
              </a:extLst>
            </p:cNvPr>
            <p:cNvSpPr/>
            <p:nvPr/>
          </p:nvSpPr>
          <p:spPr>
            <a:xfrm>
              <a:off x="7866720" y="2358607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20" name="正方形/長方形 19">
              <a:hlinkClick r:id="rId17" action="ppaction://hlinksldjump"/>
              <a:extLst>
                <a:ext uri="{FF2B5EF4-FFF2-40B4-BE49-F238E27FC236}">
                  <a16:creationId xmlns:a16="http://schemas.microsoft.com/office/drawing/2014/main" id="{72337DAD-C5AF-AB80-5196-00553F79FDE1}"/>
                </a:ext>
              </a:extLst>
            </p:cNvPr>
            <p:cNvSpPr/>
            <p:nvPr/>
          </p:nvSpPr>
          <p:spPr>
            <a:xfrm>
              <a:off x="7866721" y="2718607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21" name="正方形/長方形 20">
              <a:hlinkClick r:id="rId18" action="ppaction://hlinksldjump"/>
              <a:extLst>
                <a:ext uri="{FF2B5EF4-FFF2-40B4-BE49-F238E27FC236}">
                  <a16:creationId xmlns:a16="http://schemas.microsoft.com/office/drawing/2014/main" id="{C4065DD9-65D2-9747-DBBC-705D70858B96}"/>
                </a:ext>
              </a:extLst>
            </p:cNvPr>
            <p:cNvSpPr/>
            <p:nvPr/>
          </p:nvSpPr>
          <p:spPr>
            <a:xfrm>
              <a:off x="7866720" y="3081216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22" name="正方形/長方形 21">
              <a:hlinkClick r:id="rId19" action="ppaction://hlinksldjump"/>
              <a:extLst>
                <a:ext uri="{FF2B5EF4-FFF2-40B4-BE49-F238E27FC236}">
                  <a16:creationId xmlns:a16="http://schemas.microsoft.com/office/drawing/2014/main" id="{EF02484B-CA19-CF37-F8DE-8EF972A27BAA}"/>
                </a:ext>
              </a:extLst>
            </p:cNvPr>
            <p:cNvSpPr/>
            <p:nvPr/>
          </p:nvSpPr>
          <p:spPr>
            <a:xfrm>
              <a:off x="7866720" y="3433355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23" name="正方形/長方形 22">
              <a:hlinkClick r:id="rId20" action="ppaction://hlinksldjump"/>
              <a:extLst>
                <a:ext uri="{FF2B5EF4-FFF2-40B4-BE49-F238E27FC236}">
                  <a16:creationId xmlns:a16="http://schemas.microsoft.com/office/drawing/2014/main" id="{FCD1C1BB-46AF-F637-4B52-C91004656BCE}"/>
                </a:ext>
              </a:extLst>
            </p:cNvPr>
            <p:cNvSpPr/>
            <p:nvPr/>
          </p:nvSpPr>
          <p:spPr>
            <a:xfrm>
              <a:off x="7855284" y="4198771"/>
              <a:ext cx="5851368" cy="360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740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必須オプション・外部調達品（３）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94DCBF-5273-B660-287B-B4E5F8919209}"/>
              </a:ext>
            </a:extLst>
          </p:cNvPr>
          <p:cNvSpPr txBox="1"/>
          <p:nvPr/>
        </p:nvSpPr>
        <p:spPr>
          <a:xfrm>
            <a:off x="-1" y="574038"/>
            <a:ext cx="14400213" cy="461665"/>
          </a:xfrm>
          <a:prstGeom prst="rect">
            <a:avLst/>
          </a:prstGeom>
          <a:solidFill>
            <a:srgbClr val="7FCABE"/>
          </a:solidFill>
        </p:spPr>
        <p:txBody>
          <a:bodyPr wrap="square" rtlCol="0">
            <a:spAutoFit/>
          </a:bodyPr>
          <a:lstStyle/>
          <a:p>
            <a:pPr marL="263525"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latin typeface="+mn-ea"/>
              </a:rPr>
              <a:t>SD</a:t>
            </a:r>
            <a:r>
              <a:rPr lang="ja-JP" altLang="en-US" sz="2400" b="1" dirty="0">
                <a:latin typeface="+mn-ea"/>
              </a:rPr>
              <a:t>メモリーカード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1518705A-77E4-5B09-E7D1-F7CE10A3E647}"/>
              </a:ext>
            </a:extLst>
          </p:cNvPr>
          <p:cNvSpPr txBox="1"/>
          <p:nvPr/>
        </p:nvSpPr>
        <p:spPr>
          <a:xfrm>
            <a:off x="2" y="3778764"/>
            <a:ext cx="14400212" cy="461665"/>
          </a:xfrm>
          <a:prstGeom prst="rect">
            <a:avLst/>
          </a:prstGeom>
          <a:solidFill>
            <a:srgbClr val="7FCABE"/>
          </a:solidFill>
        </p:spPr>
        <p:txBody>
          <a:bodyPr wrap="square" rtlCol="0">
            <a:spAutoFit/>
          </a:bodyPr>
          <a:lstStyle/>
          <a:p>
            <a:pPr marL="263525"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b="1" dirty="0">
                <a:latin typeface="+mn-ea"/>
              </a:rPr>
              <a:t>外部インターフェース</a:t>
            </a:r>
            <a:r>
              <a:rPr lang="ja-JP" altLang="en-US" sz="1400" b="1" dirty="0">
                <a:latin typeface="+mn-ea"/>
              </a:rPr>
              <a:t>（詳細後述）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E40F6F4-0264-16E0-63B7-06F30745EC87}"/>
              </a:ext>
            </a:extLst>
          </p:cNvPr>
          <p:cNvSpPr txBox="1"/>
          <p:nvPr/>
        </p:nvSpPr>
        <p:spPr>
          <a:xfrm>
            <a:off x="4081106" y="1144298"/>
            <a:ext cx="10214013" cy="257075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■本機で録画する場合や、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AI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アプリケーションにより必要です。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marL="263525" algn="l">
              <a:lnSpc>
                <a:spcPct val="120000"/>
              </a:lnSpc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お客様にてご準備頂く必要があります。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marL="263525" algn="l">
              <a:lnSpc>
                <a:spcPct val="200000"/>
              </a:lnSpc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① </a:t>
            </a:r>
            <a:r>
              <a:rPr lang="en-US" altLang="ja-JP" sz="1600" b="1" dirty="0" err="1">
                <a:solidFill>
                  <a:srgbClr val="000000"/>
                </a:solidFill>
                <a:latin typeface="+mn-ea"/>
              </a:rPr>
              <a:t>i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-PRO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製　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SD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メモリーカード品番　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  <a:hlinkClick r:id="rId2"/>
              </a:rPr>
              <a:t>リンク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630238" algn="l">
              <a:lnSpc>
                <a:spcPct val="120000"/>
              </a:lnSpc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64GB(WV-SDB064G) / 128GB(WV-SDB128G) / 256GB(WV-SDB256G)</a:t>
            </a:r>
          </a:p>
          <a:p>
            <a:pPr marL="263525" algn="l">
              <a:lnSpc>
                <a:spcPct val="200000"/>
              </a:lnSpc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② 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SD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録画容量目安や注意事項　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538163" algn="l">
              <a:lnSpc>
                <a:spcPct val="150000"/>
              </a:lnSpc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  <a:hlinkClick r:id="rId3"/>
              </a:rPr>
              <a:t>「ネットワークカメラ用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  <a:hlinkClick r:id="rId3"/>
              </a:rPr>
              <a:t>SD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  <a:hlinkClick r:id="rId3"/>
              </a:rPr>
              <a:t>メモリーカード録画可能時間計算ツール」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で、おおよその録画時間を算出可能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marL="538163" algn="l">
              <a:lnSpc>
                <a:spcPct val="150000"/>
              </a:lnSpc>
            </a:pPr>
            <a:r>
              <a:rPr lang="ja-JP" altLang="en-US" sz="1100" b="1" dirty="0">
                <a:solidFill>
                  <a:srgbClr val="000000"/>
                </a:solidFill>
                <a:latin typeface="+mn-ea"/>
              </a:rPr>
              <a:t>　＊</a:t>
            </a:r>
            <a:r>
              <a:rPr lang="en-US" altLang="ja-JP" sz="1100" b="1" dirty="0" err="1">
                <a:solidFill>
                  <a:srgbClr val="000000"/>
                </a:solidFill>
                <a:latin typeface="+mn-ea"/>
              </a:rPr>
              <a:t>i</a:t>
            </a:r>
            <a:r>
              <a:rPr lang="en-US" altLang="ja-JP" sz="1100" b="1" dirty="0">
                <a:solidFill>
                  <a:srgbClr val="000000"/>
                </a:solidFill>
                <a:latin typeface="+mn-ea"/>
              </a:rPr>
              <a:t>-PRO</a:t>
            </a:r>
            <a:r>
              <a:rPr lang="ja-JP" altLang="en-US" sz="1100" b="1" dirty="0">
                <a:solidFill>
                  <a:srgbClr val="000000"/>
                </a:solidFill>
                <a:latin typeface="+mn-ea"/>
              </a:rPr>
              <a:t>サイトの「ホーム」＞「セキュリティ」＞「サポート」＞「ツール」＞「算出ツール」＞「</a:t>
            </a:r>
            <a:r>
              <a:rPr lang="en-US" altLang="ja-JP" sz="1100" b="1" dirty="0">
                <a:solidFill>
                  <a:srgbClr val="000000"/>
                </a:solidFill>
                <a:latin typeface="+mn-ea"/>
              </a:rPr>
              <a:t>SD</a:t>
            </a:r>
            <a:r>
              <a:rPr lang="ja-JP" altLang="en-US" sz="1100" b="1" dirty="0">
                <a:solidFill>
                  <a:srgbClr val="000000"/>
                </a:solidFill>
                <a:latin typeface="+mn-ea"/>
              </a:rPr>
              <a:t>メモリーカード動画録画可能時間計算ツール」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176BCC49-055C-CD0F-2031-1C9F4B2D013A}"/>
              </a:ext>
            </a:extLst>
          </p:cNvPr>
          <p:cNvGrpSpPr/>
          <p:nvPr/>
        </p:nvGrpSpPr>
        <p:grpSpPr>
          <a:xfrm>
            <a:off x="1069587" y="1288809"/>
            <a:ext cx="1511584" cy="2030181"/>
            <a:chOff x="804063" y="1758195"/>
            <a:chExt cx="935285" cy="1256164"/>
          </a:xfrm>
        </p:grpSpPr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21A30271-D46F-F15B-F33F-CFA9FEC7B087}"/>
                </a:ext>
              </a:extLst>
            </p:cNvPr>
            <p:cNvSpPr/>
            <p:nvPr/>
          </p:nvSpPr>
          <p:spPr>
            <a:xfrm>
              <a:off x="970102" y="2004102"/>
              <a:ext cx="575060" cy="430523"/>
            </a:xfrm>
            <a:custGeom>
              <a:avLst/>
              <a:gdLst>
                <a:gd name="connsiteX0" fmla="*/ 0 w 575310"/>
                <a:gd name="connsiteY0" fmla="*/ 0 h 415290"/>
                <a:gd name="connsiteX1" fmla="*/ 7620 w 575310"/>
                <a:gd name="connsiteY1" fmla="*/ 411480 h 415290"/>
                <a:gd name="connsiteX2" fmla="*/ 205740 w 575310"/>
                <a:gd name="connsiteY2" fmla="*/ 415290 h 415290"/>
                <a:gd name="connsiteX3" fmla="*/ 232410 w 575310"/>
                <a:gd name="connsiteY3" fmla="*/ 381000 h 415290"/>
                <a:gd name="connsiteX4" fmla="*/ 278130 w 575310"/>
                <a:gd name="connsiteY4" fmla="*/ 381000 h 415290"/>
                <a:gd name="connsiteX5" fmla="*/ 278130 w 575310"/>
                <a:gd name="connsiteY5" fmla="*/ 415290 h 415290"/>
                <a:gd name="connsiteX6" fmla="*/ 358140 w 575310"/>
                <a:gd name="connsiteY6" fmla="*/ 388620 h 415290"/>
                <a:gd name="connsiteX7" fmla="*/ 381000 w 575310"/>
                <a:gd name="connsiteY7" fmla="*/ 354330 h 415290"/>
                <a:gd name="connsiteX8" fmla="*/ 575310 w 575310"/>
                <a:gd name="connsiteY8" fmla="*/ 361950 h 415290"/>
                <a:gd name="connsiteX9" fmla="*/ 571500 w 575310"/>
                <a:gd name="connsiteY9" fmla="*/ 0 h 415290"/>
                <a:gd name="connsiteX10" fmla="*/ 0 w 575310"/>
                <a:gd name="connsiteY10" fmla="*/ 0 h 4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310" h="415290">
                  <a:moveTo>
                    <a:pt x="0" y="0"/>
                  </a:moveTo>
                  <a:lnTo>
                    <a:pt x="7620" y="411480"/>
                  </a:lnTo>
                  <a:lnTo>
                    <a:pt x="205740" y="415290"/>
                  </a:lnTo>
                  <a:lnTo>
                    <a:pt x="232410" y="381000"/>
                  </a:lnTo>
                  <a:lnTo>
                    <a:pt x="278130" y="381000"/>
                  </a:lnTo>
                  <a:lnTo>
                    <a:pt x="278130" y="415290"/>
                  </a:lnTo>
                  <a:lnTo>
                    <a:pt x="358140" y="388620"/>
                  </a:lnTo>
                  <a:lnTo>
                    <a:pt x="381000" y="354330"/>
                  </a:lnTo>
                  <a:lnTo>
                    <a:pt x="575310" y="361950"/>
                  </a:lnTo>
                  <a:lnTo>
                    <a:pt x="57150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9525">
              <a:solidFill>
                <a:schemeClr val="tx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C63CDA9-6F2C-024D-516F-744D70711F25}"/>
                </a:ext>
              </a:extLst>
            </p:cNvPr>
            <p:cNvSpPr txBox="1"/>
            <p:nvPr/>
          </p:nvSpPr>
          <p:spPr>
            <a:xfrm>
              <a:off x="854970" y="2548519"/>
              <a:ext cx="858726" cy="190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micro SD</a:t>
              </a: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03A71383-070F-E2A2-01CA-7FD300B5F4F3}"/>
                </a:ext>
              </a:extLst>
            </p:cNvPr>
            <p:cNvSpPr/>
            <p:nvPr/>
          </p:nvSpPr>
          <p:spPr>
            <a:xfrm>
              <a:off x="804063" y="1758195"/>
              <a:ext cx="935285" cy="125616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ot"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3ED017-9175-FF91-854C-A49B9E72C943}"/>
              </a:ext>
            </a:extLst>
          </p:cNvPr>
          <p:cNvSpPr txBox="1"/>
          <p:nvPr/>
        </p:nvSpPr>
        <p:spPr>
          <a:xfrm>
            <a:off x="2329460" y="5884726"/>
            <a:ext cx="1323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多芯ケーブル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E2C50D-0D05-5297-93AB-3A8BD707478C}"/>
              </a:ext>
            </a:extLst>
          </p:cNvPr>
          <p:cNvSpPr/>
          <p:nvPr/>
        </p:nvSpPr>
        <p:spPr>
          <a:xfrm>
            <a:off x="2362218" y="5850638"/>
            <a:ext cx="1205918" cy="41557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3CE6FF6-B211-5CBF-FA83-498749E7E019}"/>
              </a:ext>
            </a:extLst>
          </p:cNvPr>
          <p:cNvSpPr txBox="1"/>
          <p:nvPr/>
        </p:nvSpPr>
        <p:spPr>
          <a:xfrm>
            <a:off x="575361" y="6626357"/>
            <a:ext cx="1194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圧着工具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0100242-377D-09E8-2ABB-5670C44BC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61" y="6140431"/>
            <a:ext cx="1292035" cy="498031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7E176D7-A129-5EC7-7FA4-783D2313917A}"/>
              </a:ext>
            </a:extLst>
          </p:cNvPr>
          <p:cNvGrpSpPr/>
          <p:nvPr/>
        </p:nvGrpSpPr>
        <p:grpSpPr>
          <a:xfrm>
            <a:off x="400989" y="5051582"/>
            <a:ext cx="3306026" cy="369179"/>
            <a:chOff x="6354318" y="1456938"/>
            <a:chExt cx="2400302" cy="268038"/>
          </a:xfrm>
        </p:grpSpPr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892A1000-C740-2456-349C-5E8B7DF14662}"/>
                </a:ext>
              </a:extLst>
            </p:cNvPr>
            <p:cNvSpPr/>
            <p:nvPr/>
          </p:nvSpPr>
          <p:spPr>
            <a:xfrm>
              <a:off x="6354318" y="1466755"/>
              <a:ext cx="283519" cy="247098"/>
            </a:xfrm>
            <a:custGeom>
              <a:avLst/>
              <a:gdLst>
                <a:gd name="connsiteX0" fmla="*/ 0 w 567690"/>
                <a:gd name="connsiteY0" fmla="*/ 0 h 449580"/>
                <a:gd name="connsiteX1" fmla="*/ 0 w 567690"/>
                <a:gd name="connsiteY1" fmla="*/ 80010 h 449580"/>
                <a:gd name="connsiteX2" fmla="*/ 201930 w 567690"/>
                <a:gd name="connsiteY2" fmla="*/ 80010 h 449580"/>
                <a:gd name="connsiteX3" fmla="*/ 201930 w 567690"/>
                <a:gd name="connsiteY3" fmla="*/ 114300 h 449580"/>
                <a:gd name="connsiteX4" fmla="*/ 0 w 567690"/>
                <a:gd name="connsiteY4" fmla="*/ 121920 h 449580"/>
                <a:gd name="connsiteX5" fmla="*/ 3810 w 567690"/>
                <a:gd name="connsiteY5" fmla="*/ 339090 h 449580"/>
                <a:gd name="connsiteX6" fmla="*/ 198120 w 567690"/>
                <a:gd name="connsiteY6" fmla="*/ 335280 h 449580"/>
                <a:gd name="connsiteX7" fmla="*/ 198120 w 567690"/>
                <a:gd name="connsiteY7" fmla="*/ 377190 h 449580"/>
                <a:gd name="connsiteX8" fmla="*/ 11430 w 567690"/>
                <a:gd name="connsiteY8" fmla="*/ 381000 h 449580"/>
                <a:gd name="connsiteX9" fmla="*/ 15240 w 567690"/>
                <a:gd name="connsiteY9" fmla="*/ 449580 h 449580"/>
                <a:gd name="connsiteX10" fmla="*/ 259080 w 567690"/>
                <a:gd name="connsiteY10" fmla="*/ 449580 h 449580"/>
                <a:gd name="connsiteX11" fmla="*/ 262890 w 567690"/>
                <a:gd name="connsiteY11" fmla="*/ 407670 h 449580"/>
                <a:gd name="connsiteX12" fmla="*/ 567690 w 567690"/>
                <a:gd name="connsiteY12" fmla="*/ 407670 h 449580"/>
                <a:gd name="connsiteX13" fmla="*/ 556260 w 567690"/>
                <a:gd name="connsiteY13" fmla="*/ 53340 h 449580"/>
                <a:gd name="connsiteX14" fmla="*/ 266700 w 567690"/>
                <a:gd name="connsiteY14" fmla="*/ 53340 h 449580"/>
                <a:gd name="connsiteX15" fmla="*/ 266700 w 567690"/>
                <a:gd name="connsiteY15" fmla="*/ 15240 h 449580"/>
                <a:gd name="connsiteX16" fmla="*/ 0 w 567690"/>
                <a:gd name="connsiteY16" fmla="*/ 0 h 44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7690" h="449580">
                  <a:moveTo>
                    <a:pt x="0" y="0"/>
                  </a:moveTo>
                  <a:lnTo>
                    <a:pt x="0" y="80010"/>
                  </a:lnTo>
                  <a:lnTo>
                    <a:pt x="201930" y="80010"/>
                  </a:lnTo>
                  <a:lnTo>
                    <a:pt x="201930" y="114300"/>
                  </a:lnTo>
                  <a:lnTo>
                    <a:pt x="0" y="121920"/>
                  </a:lnTo>
                  <a:lnTo>
                    <a:pt x="3810" y="339090"/>
                  </a:lnTo>
                  <a:lnTo>
                    <a:pt x="198120" y="335280"/>
                  </a:lnTo>
                  <a:lnTo>
                    <a:pt x="198120" y="377190"/>
                  </a:lnTo>
                  <a:lnTo>
                    <a:pt x="11430" y="381000"/>
                  </a:lnTo>
                  <a:lnTo>
                    <a:pt x="15240" y="449580"/>
                  </a:lnTo>
                  <a:lnTo>
                    <a:pt x="259080" y="449580"/>
                  </a:lnTo>
                  <a:lnTo>
                    <a:pt x="262890" y="407670"/>
                  </a:lnTo>
                  <a:lnTo>
                    <a:pt x="567690" y="407670"/>
                  </a:lnTo>
                  <a:lnTo>
                    <a:pt x="556260" y="53340"/>
                  </a:lnTo>
                  <a:lnTo>
                    <a:pt x="266700" y="53340"/>
                  </a:lnTo>
                  <a:lnTo>
                    <a:pt x="266700" y="15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1DDD490B-4EE7-F157-89E4-5715B06795CD}"/>
                </a:ext>
              </a:extLst>
            </p:cNvPr>
            <p:cNvGrpSpPr/>
            <p:nvPr/>
          </p:nvGrpSpPr>
          <p:grpSpPr>
            <a:xfrm>
              <a:off x="6673285" y="1530711"/>
              <a:ext cx="2081335" cy="95315"/>
              <a:chOff x="6411157" y="2573317"/>
              <a:chExt cx="2081335" cy="95315"/>
            </a:xfrm>
          </p:grpSpPr>
          <p:sp>
            <p:nvSpPr>
              <p:cNvPr id="29" name="円柱 28">
                <a:extLst>
                  <a:ext uri="{FF2B5EF4-FFF2-40B4-BE49-F238E27FC236}">
                    <a16:creationId xmlns:a16="http://schemas.microsoft.com/office/drawing/2014/main" id="{62321685-88C5-1817-F5BC-4D8491AF52B9}"/>
                  </a:ext>
                </a:extLst>
              </p:cNvPr>
              <p:cNvSpPr/>
              <p:nvPr/>
            </p:nvSpPr>
            <p:spPr>
              <a:xfrm rot="16200000">
                <a:off x="7453640" y="1629780"/>
                <a:ext cx="95315" cy="1982389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96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 w="15875">
                <a:solidFill>
                  <a:schemeClr val="tx1"/>
                </a:solidFill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+mn-ea"/>
                </a:endParaRPr>
              </a:p>
            </p:txBody>
          </p: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C3D1C9FD-2544-A781-1201-ECF86468D6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1157" y="2598314"/>
                <a:ext cx="62793" cy="0"/>
              </a:xfrm>
              <a:prstGeom prst="line">
                <a:avLst/>
              </a:prstGeom>
              <a:ln w="9525" cmpd="sng">
                <a:solidFill>
                  <a:srgbClr val="FFC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C0B558FE-97D9-39D1-E7CB-AFF68B3DA6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1157" y="2621349"/>
                <a:ext cx="62793" cy="0"/>
              </a:xfrm>
              <a:prstGeom prst="line">
                <a:avLst/>
              </a:prstGeom>
              <a:ln w="6350" cmpd="sng">
                <a:solidFill>
                  <a:srgbClr val="FFC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5AE72FAA-5739-B304-CDA4-57D3BF8324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1157" y="2644383"/>
                <a:ext cx="62793" cy="0"/>
              </a:xfrm>
              <a:prstGeom prst="line">
                <a:avLst/>
              </a:prstGeom>
              <a:ln w="6350" cmpd="sng">
                <a:solidFill>
                  <a:srgbClr val="FFC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9F6884EC-E03C-04BD-1EF0-0BFF2ADBB9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6338" y="2598314"/>
                <a:ext cx="6279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54D4BAC2-A76B-31D1-3D02-6E4F4D93A5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6338" y="2621349"/>
                <a:ext cx="6279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806EEBD2-86AE-7AE9-C578-3FF930C172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6338" y="2644383"/>
                <a:ext cx="6279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フリーフォーム: 図形 16">
              <a:extLst>
                <a:ext uri="{FF2B5EF4-FFF2-40B4-BE49-F238E27FC236}">
                  <a16:creationId xmlns:a16="http://schemas.microsoft.com/office/drawing/2014/main" id="{18AA251A-6C4B-BBD5-5EAF-5F4D16921730}"/>
                </a:ext>
              </a:extLst>
            </p:cNvPr>
            <p:cNvSpPr/>
            <p:nvPr/>
          </p:nvSpPr>
          <p:spPr>
            <a:xfrm>
              <a:off x="6922554" y="1456938"/>
              <a:ext cx="258783" cy="261756"/>
            </a:xfrm>
            <a:custGeom>
              <a:avLst/>
              <a:gdLst>
                <a:gd name="connsiteX0" fmla="*/ 0 w 518160"/>
                <a:gd name="connsiteY0" fmla="*/ 0 h 476250"/>
                <a:gd name="connsiteX1" fmla="*/ 0 w 518160"/>
                <a:gd name="connsiteY1" fmla="*/ 476250 h 476250"/>
                <a:gd name="connsiteX2" fmla="*/ 518160 w 518160"/>
                <a:gd name="connsiteY2" fmla="*/ 472440 h 476250"/>
                <a:gd name="connsiteX3" fmla="*/ 514350 w 518160"/>
                <a:gd name="connsiteY3" fmla="*/ 7620 h 476250"/>
                <a:gd name="connsiteX4" fmla="*/ 0 w 518160"/>
                <a:gd name="connsiteY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160" h="476250">
                  <a:moveTo>
                    <a:pt x="0" y="0"/>
                  </a:moveTo>
                  <a:lnTo>
                    <a:pt x="0" y="476250"/>
                  </a:lnTo>
                  <a:lnTo>
                    <a:pt x="518160" y="472440"/>
                  </a:lnTo>
                  <a:lnTo>
                    <a:pt x="51435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511371B4-021D-0633-684A-27E16F449D19}"/>
                </a:ext>
              </a:extLst>
            </p:cNvPr>
            <p:cNvCxnSpPr>
              <a:cxnSpLocks/>
            </p:cNvCxnSpPr>
            <p:nvPr/>
          </p:nvCxnSpPr>
          <p:spPr>
            <a:xfrm>
              <a:off x="7051946" y="1456938"/>
              <a:ext cx="0" cy="26175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6BCFC6BB-6D64-3DDF-5746-9E03FB3CC235}"/>
                </a:ext>
              </a:extLst>
            </p:cNvPr>
            <p:cNvCxnSpPr>
              <a:cxnSpLocks/>
            </p:cNvCxnSpPr>
            <p:nvPr/>
          </p:nvCxnSpPr>
          <p:spPr>
            <a:xfrm>
              <a:off x="7078585" y="1463220"/>
              <a:ext cx="0" cy="26175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49D6F982-128C-8EF1-F070-CE9BBE6889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5225" y="1459032"/>
              <a:ext cx="0" cy="26175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1E32E7E9-F574-DC56-89B6-42CBF48BDD62}"/>
                </a:ext>
              </a:extLst>
            </p:cNvPr>
            <p:cNvCxnSpPr>
              <a:cxnSpLocks/>
            </p:cNvCxnSpPr>
            <p:nvPr/>
          </p:nvCxnSpPr>
          <p:spPr>
            <a:xfrm>
              <a:off x="7128058" y="1459032"/>
              <a:ext cx="0" cy="26175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F889DFA8-0726-2937-DFC4-D86498FC1B40}"/>
                </a:ext>
              </a:extLst>
            </p:cNvPr>
            <p:cNvCxnSpPr>
              <a:cxnSpLocks/>
            </p:cNvCxnSpPr>
            <p:nvPr/>
          </p:nvCxnSpPr>
          <p:spPr>
            <a:xfrm>
              <a:off x="7152795" y="1456938"/>
              <a:ext cx="0" cy="261756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2CFC0141-6634-9340-657B-71C398DEDA95}"/>
                </a:ext>
              </a:extLst>
            </p:cNvPr>
            <p:cNvSpPr/>
            <p:nvPr/>
          </p:nvSpPr>
          <p:spPr>
            <a:xfrm>
              <a:off x="7207976" y="1497599"/>
              <a:ext cx="216921" cy="171712"/>
            </a:xfrm>
            <a:custGeom>
              <a:avLst/>
              <a:gdLst>
                <a:gd name="connsiteX0" fmla="*/ 0 w 434340"/>
                <a:gd name="connsiteY0" fmla="*/ 0 h 312420"/>
                <a:gd name="connsiteX1" fmla="*/ 7620 w 434340"/>
                <a:gd name="connsiteY1" fmla="*/ 312420 h 312420"/>
                <a:gd name="connsiteX2" fmla="*/ 300990 w 434340"/>
                <a:gd name="connsiteY2" fmla="*/ 304800 h 312420"/>
                <a:gd name="connsiteX3" fmla="*/ 320040 w 434340"/>
                <a:gd name="connsiteY3" fmla="*/ 285750 h 312420"/>
                <a:gd name="connsiteX4" fmla="*/ 361950 w 434340"/>
                <a:gd name="connsiteY4" fmla="*/ 293370 h 312420"/>
                <a:gd name="connsiteX5" fmla="*/ 377190 w 434340"/>
                <a:gd name="connsiteY5" fmla="*/ 308610 h 312420"/>
                <a:gd name="connsiteX6" fmla="*/ 426720 w 434340"/>
                <a:gd name="connsiteY6" fmla="*/ 266700 h 312420"/>
                <a:gd name="connsiteX7" fmla="*/ 434340 w 434340"/>
                <a:gd name="connsiteY7" fmla="*/ 49530 h 312420"/>
                <a:gd name="connsiteX8" fmla="*/ 407670 w 434340"/>
                <a:gd name="connsiteY8" fmla="*/ 7620 h 312420"/>
                <a:gd name="connsiteX9" fmla="*/ 365760 w 434340"/>
                <a:gd name="connsiteY9" fmla="*/ 19050 h 312420"/>
                <a:gd name="connsiteX10" fmla="*/ 335280 w 434340"/>
                <a:gd name="connsiteY10" fmla="*/ 41910 h 312420"/>
                <a:gd name="connsiteX11" fmla="*/ 300990 w 434340"/>
                <a:gd name="connsiteY11" fmla="*/ 3810 h 312420"/>
                <a:gd name="connsiteX12" fmla="*/ 0 w 434340"/>
                <a:gd name="connsiteY12" fmla="*/ 0 h 3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4340" h="312420">
                  <a:moveTo>
                    <a:pt x="0" y="0"/>
                  </a:moveTo>
                  <a:lnTo>
                    <a:pt x="7620" y="312420"/>
                  </a:lnTo>
                  <a:lnTo>
                    <a:pt x="300990" y="304800"/>
                  </a:lnTo>
                  <a:lnTo>
                    <a:pt x="320040" y="285750"/>
                  </a:lnTo>
                  <a:lnTo>
                    <a:pt x="361950" y="293370"/>
                  </a:lnTo>
                  <a:lnTo>
                    <a:pt x="377190" y="308610"/>
                  </a:lnTo>
                  <a:lnTo>
                    <a:pt x="426720" y="266700"/>
                  </a:lnTo>
                  <a:lnTo>
                    <a:pt x="434340" y="49530"/>
                  </a:lnTo>
                  <a:lnTo>
                    <a:pt x="407670" y="7620"/>
                  </a:lnTo>
                  <a:lnTo>
                    <a:pt x="365760" y="19050"/>
                  </a:lnTo>
                  <a:lnTo>
                    <a:pt x="335280" y="41910"/>
                  </a:lnTo>
                  <a:lnTo>
                    <a:pt x="300990" y="3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bg2">
                  <a:lumMod val="25000"/>
                </a:schemeClr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3522F977-E48B-4615-40A0-FAAC418ED6A2}"/>
                </a:ext>
              </a:extLst>
            </p:cNvPr>
            <p:cNvSpPr/>
            <p:nvPr/>
          </p:nvSpPr>
          <p:spPr>
            <a:xfrm>
              <a:off x="7443682" y="1489745"/>
              <a:ext cx="121780" cy="171712"/>
            </a:xfrm>
            <a:custGeom>
              <a:avLst/>
              <a:gdLst>
                <a:gd name="connsiteX0" fmla="*/ 0 w 243840"/>
                <a:gd name="connsiteY0" fmla="*/ 7620 h 312420"/>
                <a:gd name="connsiteX1" fmla="*/ 3810 w 243840"/>
                <a:gd name="connsiteY1" fmla="*/ 312420 h 312420"/>
                <a:gd name="connsiteX2" fmla="*/ 201930 w 243840"/>
                <a:gd name="connsiteY2" fmla="*/ 312420 h 312420"/>
                <a:gd name="connsiteX3" fmla="*/ 236220 w 243840"/>
                <a:gd name="connsiteY3" fmla="*/ 281940 h 312420"/>
                <a:gd name="connsiteX4" fmla="*/ 220980 w 243840"/>
                <a:gd name="connsiteY4" fmla="*/ 255270 h 312420"/>
                <a:gd name="connsiteX5" fmla="*/ 49530 w 243840"/>
                <a:gd name="connsiteY5" fmla="*/ 262890 h 312420"/>
                <a:gd name="connsiteX6" fmla="*/ 57150 w 243840"/>
                <a:gd name="connsiteY6" fmla="*/ 240030 h 312420"/>
                <a:gd name="connsiteX7" fmla="*/ 198120 w 243840"/>
                <a:gd name="connsiteY7" fmla="*/ 243840 h 312420"/>
                <a:gd name="connsiteX8" fmla="*/ 240030 w 243840"/>
                <a:gd name="connsiteY8" fmla="*/ 220980 h 312420"/>
                <a:gd name="connsiteX9" fmla="*/ 240030 w 243840"/>
                <a:gd name="connsiteY9" fmla="*/ 95250 h 312420"/>
                <a:gd name="connsiteX10" fmla="*/ 201930 w 243840"/>
                <a:gd name="connsiteY10" fmla="*/ 72390 h 312420"/>
                <a:gd name="connsiteX11" fmla="*/ 60960 w 243840"/>
                <a:gd name="connsiteY11" fmla="*/ 72390 h 312420"/>
                <a:gd name="connsiteX12" fmla="*/ 60960 w 243840"/>
                <a:gd name="connsiteY12" fmla="*/ 41910 h 312420"/>
                <a:gd name="connsiteX13" fmla="*/ 194310 w 243840"/>
                <a:gd name="connsiteY13" fmla="*/ 41910 h 312420"/>
                <a:gd name="connsiteX14" fmla="*/ 236220 w 243840"/>
                <a:gd name="connsiteY14" fmla="*/ 49530 h 312420"/>
                <a:gd name="connsiteX15" fmla="*/ 243840 w 243840"/>
                <a:gd name="connsiteY15" fmla="*/ 26670 h 312420"/>
                <a:gd name="connsiteX16" fmla="*/ 198120 w 243840"/>
                <a:gd name="connsiteY16" fmla="*/ 0 h 312420"/>
                <a:gd name="connsiteX17" fmla="*/ 0 w 243840"/>
                <a:gd name="connsiteY17" fmla="*/ 7620 h 3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3840" h="312420">
                  <a:moveTo>
                    <a:pt x="0" y="7620"/>
                  </a:moveTo>
                  <a:lnTo>
                    <a:pt x="3810" y="312420"/>
                  </a:lnTo>
                  <a:lnTo>
                    <a:pt x="201930" y="312420"/>
                  </a:lnTo>
                  <a:lnTo>
                    <a:pt x="236220" y="281940"/>
                  </a:lnTo>
                  <a:lnTo>
                    <a:pt x="220980" y="255270"/>
                  </a:lnTo>
                  <a:lnTo>
                    <a:pt x="49530" y="262890"/>
                  </a:lnTo>
                  <a:lnTo>
                    <a:pt x="57150" y="240030"/>
                  </a:lnTo>
                  <a:lnTo>
                    <a:pt x="198120" y="243840"/>
                  </a:lnTo>
                  <a:lnTo>
                    <a:pt x="240030" y="220980"/>
                  </a:lnTo>
                  <a:lnTo>
                    <a:pt x="240030" y="95250"/>
                  </a:lnTo>
                  <a:lnTo>
                    <a:pt x="201930" y="72390"/>
                  </a:lnTo>
                  <a:lnTo>
                    <a:pt x="60960" y="72390"/>
                  </a:lnTo>
                  <a:lnTo>
                    <a:pt x="60960" y="41910"/>
                  </a:lnTo>
                  <a:lnTo>
                    <a:pt x="194310" y="41910"/>
                  </a:lnTo>
                  <a:lnTo>
                    <a:pt x="236220" y="49530"/>
                  </a:lnTo>
                  <a:lnTo>
                    <a:pt x="243840" y="26670"/>
                  </a:lnTo>
                  <a:lnTo>
                    <a:pt x="198120" y="0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EB4CEFF3-7330-80FD-6D16-DAEC3326F927}"/>
                </a:ext>
              </a:extLst>
            </p:cNvPr>
            <p:cNvSpPr/>
            <p:nvPr/>
          </p:nvSpPr>
          <p:spPr>
            <a:xfrm>
              <a:off x="7582532" y="1471248"/>
              <a:ext cx="371049" cy="228251"/>
            </a:xfrm>
            <a:custGeom>
              <a:avLst/>
              <a:gdLst>
                <a:gd name="connsiteX0" fmla="*/ 0 w 742950"/>
                <a:gd name="connsiteY0" fmla="*/ 7620 h 415290"/>
                <a:gd name="connsiteX1" fmla="*/ 7620 w 742950"/>
                <a:gd name="connsiteY1" fmla="*/ 415290 h 415290"/>
                <a:gd name="connsiteX2" fmla="*/ 643890 w 742950"/>
                <a:gd name="connsiteY2" fmla="*/ 407670 h 415290"/>
                <a:gd name="connsiteX3" fmla="*/ 742950 w 742950"/>
                <a:gd name="connsiteY3" fmla="*/ 350520 h 415290"/>
                <a:gd name="connsiteX4" fmla="*/ 742950 w 742950"/>
                <a:gd name="connsiteY4" fmla="*/ 68580 h 415290"/>
                <a:gd name="connsiteX5" fmla="*/ 609600 w 742950"/>
                <a:gd name="connsiteY5" fmla="*/ 0 h 415290"/>
                <a:gd name="connsiteX6" fmla="*/ 0 w 742950"/>
                <a:gd name="connsiteY6" fmla="*/ 7620 h 4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2950" h="415290">
                  <a:moveTo>
                    <a:pt x="0" y="7620"/>
                  </a:moveTo>
                  <a:lnTo>
                    <a:pt x="7620" y="415290"/>
                  </a:lnTo>
                  <a:lnTo>
                    <a:pt x="643890" y="407670"/>
                  </a:lnTo>
                  <a:lnTo>
                    <a:pt x="742950" y="350520"/>
                  </a:lnTo>
                  <a:lnTo>
                    <a:pt x="742950" y="68580"/>
                  </a:lnTo>
                  <a:lnTo>
                    <a:pt x="609600" y="0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15ABFC2C-F2F9-F731-9F58-87E677E833F6}"/>
                </a:ext>
              </a:extLst>
            </p:cNvPr>
            <p:cNvCxnSpPr>
              <a:cxnSpLocks/>
            </p:cNvCxnSpPr>
            <p:nvPr/>
          </p:nvCxnSpPr>
          <p:spPr>
            <a:xfrm>
              <a:off x="6613079" y="1496072"/>
              <a:ext cx="5708" cy="19474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96BB7CBF-928A-DC2F-60FD-01DECC02ECAA}"/>
                </a:ext>
              </a:extLst>
            </p:cNvPr>
            <p:cNvCxnSpPr>
              <a:cxnSpLocks/>
            </p:cNvCxnSpPr>
            <p:nvPr/>
          </p:nvCxnSpPr>
          <p:spPr>
            <a:xfrm>
              <a:off x="6597839" y="1499882"/>
              <a:ext cx="5708" cy="19474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37C9A03B-66E2-E3D6-7AD0-E07233D65959}"/>
                </a:ext>
              </a:extLst>
            </p:cNvPr>
            <p:cNvCxnSpPr>
              <a:cxnSpLocks/>
            </p:cNvCxnSpPr>
            <p:nvPr/>
          </p:nvCxnSpPr>
          <p:spPr>
            <a:xfrm>
              <a:off x="6580694" y="1496072"/>
              <a:ext cx="5708" cy="19474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6D9790E2-444C-0EC4-76DC-DDFF3C1FA9E4}"/>
              </a:ext>
            </a:extLst>
          </p:cNvPr>
          <p:cNvSpPr/>
          <p:nvPr/>
        </p:nvSpPr>
        <p:spPr>
          <a:xfrm>
            <a:off x="482771" y="6053886"/>
            <a:ext cx="1493038" cy="932822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+mn-ea"/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57EA9253-5F35-5E37-9B6A-4BFCFE1E021B}"/>
              </a:ext>
            </a:extLst>
          </p:cNvPr>
          <p:cNvCxnSpPr>
            <a:cxnSpLocks/>
            <a:stCxn id="39" idx="2"/>
            <a:endCxn id="36" idx="0"/>
          </p:cNvCxnSpPr>
          <p:nvPr/>
        </p:nvCxnSpPr>
        <p:spPr>
          <a:xfrm>
            <a:off x="920748" y="5358728"/>
            <a:ext cx="308542" cy="6951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16E2BC8-C884-7DAD-5279-F1D4E836F171}"/>
              </a:ext>
            </a:extLst>
          </p:cNvPr>
          <p:cNvSpPr txBox="1"/>
          <p:nvPr/>
        </p:nvSpPr>
        <p:spPr>
          <a:xfrm>
            <a:off x="4081107" y="4540909"/>
            <a:ext cx="9378035" cy="267957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■音声マイク、スピーカーやアラームや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AUX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の端子制御に使用します。（全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12pin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）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　お客様にて多芯ケーブルと圧着工具をご準備頂く必要があります。</a:t>
            </a: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marL="182563">
              <a:lnSpc>
                <a:spcPct val="200000"/>
              </a:lnSpc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①⼿動圧着⼯具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ヒロセ電機製　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HT-102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/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HR30-1</a:t>
            </a:r>
          </a:p>
          <a:p>
            <a:pPr marL="182563"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②多芯ケーブル　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φ6.2〜7 mm</a:t>
            </a:r>
          </a:p>
          <a:p>
            <a:pPr marL="538163" algn="l">
              <a:lnSpc>
                <a:spcPct val="120000"/>
              </a:lnSpc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内部リード線サイズ　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AWG26〜AWG30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、被覆外径が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φ1 mm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以下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630238">
              <a:lnSpc>
                <a:spcPct val="200000"/>
              </a:lnSpc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あると便利：引き抜き⼯具　ヒロセ電機製　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HR30-TP</a:t>
            </a:r>
          </a:p>
          <a:p>
            <a:pPr algn="l"/>
            <a:endParaRPr lang="en-US" altLang="ja-JP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1623F498-0ADE-D460-3B69-ADDC755323D1}"/>
              </a:ext>
            </a:extLst>
          </p:cNvPr>
          <p:cNvSpPr/>
          <p:nvPr/>
        </p:nvSpPr>
        <p:spPr>
          <a:xfrm>
            <a:off x="809051" y="5096768"/>
            <a:ext cx="223393" cy="261960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soli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+mn-ea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3A0DF0E-2CF4-226D-461C-37307A414817}"/>
              </a:ext>
            </a:extLst>
          </p:cNvPr>
          <p:cNvSpPr txBox="1"/>
          <p:nvPr/>
        </p:nvSpPr>
        <p:spPr>
          <a:xfrm>
            <a:off x="1087132" y="4654969"/>
            <a:ext cx="2525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※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コンタクトピン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14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本付属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41" name="コネクタ: 曲線 40">
            <a:extLst>
              <a:ext uri="{FF2B5EF4-FFF2-40B4-BE49-F238E27FC236}">
                <a16:creationId xmlns:a16="http://schemas.microsoft.com/office/drawing/2014/main" id="{E667DC71-3248-74EE-F402-CB73830EEB82}"/>
              </a:ext>
            </a:extLst>
          </p:cNvPr>
          <p:cNvCxnSpPr>
            <a:cxnSpLocks/>
            <a:stCxn id="39" idx="0"/>
          </p:cNvCxnSpPr>
          <p:nvPr/>
        </p:nvCxnSpPr>
        <p:spPr>
          <a:xfrm rot="5400000" flipH="1" flipV="1">
            <a:off x="971429" y="4788669"/>
            <a:ext cx="257420" cy="358780"/>
          </a:xfrm>
          <a:prstGeom prst="curved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図 41">
            <a:extLst>
              <a:ext uri="{FF2B5EF4-FFF2-40B4-BE49-F238E27FC236}">
                <a16:creationId xmlns:a16="http://schemas.microsoft.com/office/drawing/2014/main" id="{387837DB-BA4E-CC69-74B5-5472398BC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716" y="6753222"/>
            <a:ext cx="1115244" cy="460536"/>
          </a:xfrm>
          <a:prstGeom prst="rect">
            <a:avLst/>
          </a:prstGeom>
        </p:spPr>
      </p:pic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3F746B7E-B1FA-9A65-5191-A4FAE293B729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2965177" y="5284473"/>
            <a:ext cx="103143" cy="56616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hlinkClick r:id="rId6" action="ppaction://hlinksldjump"/>
            <a:extLst>
              <a:ext uri="{FF2B5EF4-FFF2-40B4-BE49-F238E27FC236}">
                <a16:creationId xmlns:a16="http://schemas.microsoft.com/office/drawing/2014/main" id="{6E2E83C9-131C-7D18-CFAA-E190C9F44EF0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6219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必須オプション・外部調達品（４）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94DCBF-5273-B660-287B-B4E5F8919209}"/>
              </a:ext>
            </a:extLst>
          </p:cNvPr>
          <p:cNvSpPr txBox="1"/>
          <p:nvPr/>
        </p:nvSpPr>
        <p:spPr>
          <a:xfrm>
            <a:off x="-1" y="574038"/>
            <a:ext cx="14400213" cy="461665"/>
          </a:xfrm>
          <a:prstGeom prst="rect">
            <a:avLst/>
          </a:prstGeom>
          <a:solidFill>
            <a:srgbClr val="7FCABE"/>
          </a:solidFill>
        </p:spPr>
        <p:txBody>
          <a:bodyPr wrap="square" rtlCol="0">
            <a:spAutoFit/>
          </a:bodyPr>
          <a:lstStyle/>
          <a:p>
            <a:pPr marL="263525"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 err="1">
                <a:latin typeface="+mn-ea"/>
              </a:rPr>
              <a:t>i</a:t>
            </a:r>
            <a:r>
              <a:rPr lang="en-US" altLang="ja-JP" sz="2400" b="1" dirty="0">
                <a:latin typeface="+mn-ea"/>
              </a:rPr>
              <a:t>-PRO Remo.</a:t>
            </a:r>
            <a:r>
              <a:rPr lang="ja-JP" altLang="en-US" sz="2400" b="1" dirty="0">
                <a:latin typeface="+mn-ea"/>
              </a:rPr>
              <a:t>サービスライセンス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5EC605-9B21-069D-056C-59609DFF9DB6}"/>
              </a:ext>
            </a:extLst>
          </p:cNvPr>
          <p:cNvSpPr txBox="1"/>
          <p:nvPr/>
        </p:nvSpPr>
        <p:spPr>
          <a:xfrm>
            <a:off x="363043" y="1295404"/>
            <a:ext cx="13444398" cy="571905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■接続カメラ映像を外部から閲覧する際に必要です。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お客様にて御準備頂く必要があります。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20000"/>
              </a:lnSpc>
            </a:pPr>
            <a:r>
              <a:rPr lang="ja-JP" altLang="en-US" sz="2000" b="1" dirty="0">
                <a:solidFill>
                  <a:prstClr val="black"/>
                </a:solidFill>
                <a:latin typeface="+mn-ea"/>
              </a:rPr>
              <a:t>　必要に応じ以下の品番をご用命ください。</a:t>
            </a:r>
            <a:endParaRPr lang="en-US" altLang="ja-JP" sz="2000" b="1" dirty="0">
              <a:solidFill>
                <a:prstClr val="black"/>
              </a:solidFill>
              <a:latin typeface="+mn-ea"/>
            </a:endParaRPr>
          </a:p>
          <a:p>
            <a:pPr marL="263525">
              <a:lnSpc>
                <a:spcPct val="120000"/>
              </a:lnSpc>
            </a:pPr>
            <a:r>
              <a:rPr lang="ja-JP" altLang="en-US" sz="2000" b="1" dirty="0">
                <a:solidFill>
                  <a:prstClr val="black"/>
                </a:solidFill>
                <a:latin typeface="+mn-ea"/>
              </a:rPr>
              <a:t>（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※Remo.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サービスを使用せず、固定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IP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を使用して直接アクセスする場合は不要です）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  <a:p>
            <a:pPr marL="263525">
              <a:lnSpc>
                <a:spcPct val="250000"/>
              </a:lnSpc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①</a:t>
            </a:r>
            <a:r>
              <a:rPr lang="ja-JP" altLang="en-US" sz="2000" b="1" dirty="0">
                <a:solidFill>
                  <a:prstClr val="black"/>
                </a:solidFill>
                <a:latin typeface="+mn-ea"/>
              </a:rPr>
              <a:t>カメラダイレクト接続５年ライセンス（品番：</a:t>
            </a:r>
            <a:r>
              <a:rPr lang="en-US" altLang="ja-JP" sz="2000" b="1" dirty="0">
                <a:solidFill>
                  <a:prstClr val="black"/>
                </a:solidFill>
                <a:latin typeface="+mn-ea"/>
              </a:rPr>
              <a:t>DG-JLE205W</a:t>
            </a:r>
            <a:r>
              <a:rPr lang="ja-JP" altLang="en-US" sz="2000" b="1" dirty="0">
                <a:solidFill>
                  <a:prstClr val="black"/>
                </a:solidFill>
                <a:latin typeface="+mn-ea"/>
              </a:rPr>
              <a:t>）</a:t>
            </a:r>
            <a:endParaRPr lang="en-US" altLang="ja-JP" sz="2000" b="1" dirty="0">
              <a:solidFill>
                <a:prstClr val="black"/>
              </a:solidFill>
              <a:latin typeface="+mn-ea"/>
            </a:endParaRPr>
          </a:p>
          <a:p>
            <a:pPr marL="720725">
              <a:lnSpc>
                <a:spcPct val="120000"/>
              </a:lnSpc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カメラにダイレクトでアクセスできます。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SD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メモリーカードに録画します。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5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年単位で契約でき、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1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台運用では最も割安です。</a:t>
            </a: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marL="263525" algn="l">
              <a:lnSpc>
                <a:spcPct val="250000"/>
              </a:lnSpc>
            </a:pPr>
            <a:r>
              <a:rPr lang="ja-JP" altLang="en-US" sz="2000" b="1" dirty="0">
                <a:solidFill>
                  <a:prstClr val="black"/>
                </a:solidFill>
                <a:latin typeface="+mn-ea"/>
              </a:rPr>
              <a:t>②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カメラダイレクト接続</a:t>
            </a:r>
            <a:r>
              <a:rPr lang="ja-JP" altLang="en-US" sz="2000" b="1" dirty="0">
                <a:solidFill>
                  <a:prstClr val="black"/>
                </a:solidFill>
                <a:latin typeface="+mn-ea"/>
              </a:rPr>
              <a:t>１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年ライセンス（品番：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DG-JLE201W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）</a:t>
            </a:r>
            <a:endParaRPr lang="en-US" altLang="ja-JP" sz="2000" b="1" dirty="0">
              <a:solidFill>
                <a:srgbClr val="000000"/>
              </a:solidFill>
              <a:latin typeface="+mn-ea"/>
            </a:endParaRPr>
          </a:p>
          <a:p>
            <a:pPr marL="720725">
              <a:lnSpc>
                <a:spcPct val="120000"/>
              </a:lnSpc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カメラにダイレクトでアクセスできます。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SD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メモリーカードに録画します。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1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年単位で契約できますが割高になります。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  <a:p>
            <a:pPr marL="263525">
              <a:lnSpc>
                <a:spcPct val="250000"/>
              </a:lnSpc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③エッジストレージ経由５年ライセンス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（品番： 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DG-JLE105W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）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別途エッジストレージが必要です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720725">
              <a:lnSpc>
                <a:spcPct val="120000"/>
              </a:lnSpc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LTE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経由の固定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IP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等でエッジストレージに録画する場合に使用します。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5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年単位で契約できて最も割安ですが、固定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IP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がやや高価です。</a:t>
            </a:r>
            <a:endParaRPr lang="en-US" altLang="ja-JP" sz="1000" b="1" dirty="0">
              <a:solidFill>
                <a:srgbClr val="000000"/>
              </a:solidFill>
              <a:latin typeface="+mn-ea"/>
            </a:endParaRPr>
          </a:p>
          <a:p>
            <a:pPr marL="263525">
              <a:lnSpc>
                <a:spcPct val="250000"/>
              </a:lnSpc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④エッジストレージ経由１年ライセンス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（品番： 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DG-JLE101W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）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別途エッジストレージが必要です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720725">
              <a:lnSpc>
                <a:spcPct val="120000"/>
              </a:lnSpc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LTE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経由の固定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IP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等でエッジストレージに録画する場合に使用します。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1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年単位で契約できます。少し割高です。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720725">
              <a:lnSpc>
                <a:spcPct val="120000"/>
              </a:lnSpc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加えて固定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IP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がやや高価です。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テキスト ボックス 3">
            <a:hlinkClick r:id="rId2" action="ppaction://hlinksldjump"/>
            <a:extLst>
              <a:ext uri="{FF2B5EF4-FFF2-40B4-BE49-F238E27FC236}">
                <a16:creationId xmlns:a16="http://schemas.microsoft.com/office/drawing/2014/main" id="{986CB0D7-6566-C367-8524-CA23FB986105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3176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３．キッティング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F79292-EB9A-B568-975A-DC0AD3DDE3F1}"/>
              </a:ext>
            </a:extLst>
          </p:cNvPr>
          <p:cNvSpPr txBox="1"/>
          <p:nvPr/>
        </p:nvSpPr>
        <p:spPr>
          <a:xfrm>
            <a:off x="2786380" y="4224145"/>
            <a:ext cx="4579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＊</a:t>
            </a:r>
            <a:r>
              <a:rPr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Web</a:t>
            </a:r>
            <a:r>
              <a:rPr lang="ja-JP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ガイド、ユーザーマニュアル参照</a:t>
            </a:r>
          </a:p>
        </p:txBody>
      </p:sp>
    </p:spTree>
    <p:extLst>
      <p:ext uri="{BB962C8B-B14F-4D97-AF65-F5344CB8AC3E}">
        <p14:creationId xmlns:p14="http://schemas.microsoft.com/office/powerpoint/2010/main" val="543576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0">
            <a:extLst>
              <a:ext uri="{FF2B5EF4-FFF2-40B4-BE49-F238E27FC236}">
                <a16:creationId xmlns:a16="http://schemas.microsoft.com/office/drawing/2014/main" id="{F09F341C-7F70-F746-839F-B0DB76246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63674"/>
              </p:ext>
            </p:extLst>
          </p:nvPr>
        </p:nvGraphicFramePr>
        <p:xfrm>
          <a:off x="220717" y="641372"/>
          <a:ext cx="13916097" cy="703020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1905">
                  <a:extLst>
                    <a:ext uri="{9D8B030D-6E8A-4147-A177-3AD203B41FA5}">
                      <a16:colId xmlns:a16="http://schemas.microsoft.com/office/drawing/2014/main" val="1953393169"/>
                    </a:ext>
                  </a:extLst>
                </a:gridCol>
                <a:gridCol w="2060684">
                  <a:extLst>
                    <a:ext uri="{9D8B030D-6E8A-4147-A177-3AD203B41FA5}">
                      <a16:colId xmlns:a16="http://schemas.microsoft.com/office/drawing/2014/main" val="69575583"/>
                    </a:ext>
                  </a:extLst>
                </a:gridCol>
                <a:gridCol w="2015885">
                  <a:extLst>
                    <a:ext uri="{9D8B030D-6E8A-4147-A177-3AD203B41FA5}">
                      <a16:colId xmlns:a16="http://schemas.microsoft.com/office/drawing/2014/main" val="406286155"/>
                    </a:ext>
                  </a:extLst>
                </a:gridCol>
                <a:gridCol w="2132357">
                  <a:extLst>
                    <a:ext uri="{9D8B030D-6E8A-4147-A177-3AD203B41FA5}">
                      <a16:colId xmlns:a16="http://schemas.microsoft.com/office/drawing/2014/main" val="3269780900"/>
                    </a:ext>
                  </a:extLst>
                </a:gridCol>
                <a:gridCol w="2145201">
                  <a:extLst>
                    <a:ext uri="{9D8B030D-6E8A-4147-A177-3AD203B41FA5}">
                      <a16:colId xmlns:a16="http://schemas.microsoft.com/office/drawing/2014/main" val="677475148"/>
                    </a:ext>
                  </a:extLst>
                </a:gridCol>
                <a:gridCol w="2211594">
                  <a:extLst>
                    <a:ext uri="{9D8B030D-6E8A-4147-A177-3AD203B41FA5}">
                      <a16:colId xmlns:a16="http://schemas.microsoft.com/office/drawing/2014/main" val="2562735983"/>
                    </a:ext>
                  </a:extLst>
                </a:gridCol>
                <a:gridCol w="2078471">
                  <a:extLst>
                    <a:ext uri="{9D8B030D-6E8A-4147-A177-3AD203B41FA5}">
                      <a16:colId xmlns:a16="http://schemas.microsoft.com/office/drawing/2014/main" val="1328643986"/>
                    </a:ext>
                  </a:extLst>
                </a:gridCol>
              </a:tblGrid>
              <a:tr h="5060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対象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事前準備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組立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設定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外部</a:t>
                      </a:r>
                      <a:r>
                        <a:rPr lang="en-US" altLang="ja-JP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I/O</a:t>
                      </a:r>
                      <a:r>
                        <a:rPr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配線</a:t>
                      </a:r>
                      <a:endParaRPr kumimoji="1" lang="ja-JP" altLang="en-US" sz="200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登録・調整</a:t>
                      </a:r>
                      <a:endParaRPr kumimoji="1" lang="ja-JP" altLang="en-US" sz="200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現地調整</a:t>
                      </a:r>
                      <a:endParaRPr kumimoji="1" lang="ja-JP" altLang="en-US" sz="200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5355053"/>
                  </a:ext>
                </a:extLst>
              </a:tr>
              <a:tr h="8771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無線通信</a:t>
                      </a:r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ユニット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299989"/>
                  </a:ext>
                </a:extLst>
              </a:tr>
              <a:tr h="40071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カメラ</a:t>
                      </a:r>
                    </a:p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830943"/>
                  </a:ext>
                </a:extLst>
              </a:tr>
              <a:tr h="1639862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latin typeface="+mn-ea"/>
                          <a:ea typeface="+mn-ea"/>
                        </a:rPr>
                        <a:t>Remo.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476099"/>
                  </a:ext>
                </a:extLst>
              </a:tr>
            </a:tbl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-1. </a:t>
            </a:r>
            <a:r>
              <a:rPr kumimoji="1" lang="ja-JP" altLang="en-US" dirty="0"/>
              <a:t>キッティングの大まかな流れ（カメラ</a:t>
            </a:r>
            <a:r>
              <a:rPr lang="en-US" altLang="ja-JP" dirty="0"/>
              <a:t>Ver</a:t>
            </a:r>
            <a:r>
              <a:rPr kumimoji="1" lang="en-US" altLang="ja-JP" dirty="0"/>
              <a:t>2.40</a:t>
            </a:r>
            <a:r>
              <a:rPr kumimoji="1" lang="ja-JP" altLang="en-US" dirty="0"/>
              <a:t>以前（従来））</a:t>
            </a: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69A7F9F6-899D-2CAD-9568-32108633B3A1}"/>
              </a:ext>
            </a:extLst>
          </p:cNvPr>
          <p:cNvGrpSpPr/>
          <p:nvPr/>
        </p:nvGrpSpPr>
        <p:grpSpPr>
          <a:xfrm>
            <a:off x="1526810" y="1205877"/>
            <a:ext cx="12507841" cy="6465700"/>
            <a:chOff x="1268292" y="1009392"/>
            <a:chExt cx="7727542" cy="39574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8C9C77FF-3D90-7B6D-8FD1-E407B74B2FD7}"/>
                </a:ext>
              </a:extLst>
            </p:cNvPr>
            <p:cNvSpPr/>
            <p:nvPr/>
          </p:nvSpPr>
          <p:spPr>
            <a:xfrm>
              <a:off x="1279244" y="1889926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ファーム更新</a:t>
              </a: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6EC85A56-13BA-5641-1F97-116A5AA13286}"/>
                </a:ext>
              </a:extLst>
            </p:cNvPr>
            <p:cNvSpPr/>
            <p:nvPr/>
          </p:nvSpPr>
          <p:spPr>
            <a:xfrm>
              <a:off x="2570871" y="1616559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カメラ</a:t>
              </a:r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と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無線</a:t>
              </a:r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U</a:t>
              </a:r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固定</a:t>
              </a: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46891ABB-CE7F-D216-52F3-B6995311B3AD}"/>
                </a:ext>
              </a:extLst>
            </p:cNvPr>
            <p:cNvSpPr/>
            <p:nvPr/>
          </p:nvSpPr>
          <p:spPr>
            <a:xfrm>
              <a:off x="1288239" y="2179386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SD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挿入</a:t>
              </a: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1A81F5F-6587-8EF7-09C8-6F27F5FC4B7B}"/>
                </a:ext>
              </a:extLst>
            </p:cNvPr>
            <p:cNvSpPr/>
            <p:nvPr/>
          </p:nvSpPr>
          <p:spPr>
            <a:xfrm>
              <a:off x="2570871" y="1052156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SIM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挿入</a:t>
              </a: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74A65400-FC76-C286-ED4B-2D8122214FCF}"/>
                </a:ext>
              </a:extLst>
            </p:cNvPr>
            <p:cNvSpPr/>
            <p:nvPr/>
          </p:nvSpPr>
          <p:spPr>
            <a:xfrm>
              <a:off x="3836281" y="1036344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ユーザ設定 </a:t>
              </a:r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59D54466-541E-A1ED-5771-86717CAEEAEA}"/>
                </a:ext>
              </a:extLst>
            </p:cNvPr>
            <p:cNvSpPr/>
            <p:nvPr/>
          </p:nvSpPr>
          <p:spPr>
            <a:xfrm>
              <a:off x="3836281" y="1301258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APN</a:t>
              </a:r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設定</a:t>
              </a:r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D6A07497-E2DB-6928-582C-75CE3BED0E4C}"/>
                </a:ext>
              </a:extLst>
            </p:cNvPr>
            <p:cNvSpPr/>
            <p:nvPr/>
          </p:nvSpPr>
          <p:spPr>
            <a:xfrm>
              <a:off x="3836281" y="1632404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ユーザ設定</a:t>
              </a:r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754D80CD-3185-21E3-E3F8-FDB185A50885}"/>
                </a:ext>
              </a:extLst>
            </p:cNvPr>
            <p:cNvSpPr/>
            <p:nvPr/>
          </p:nvSpPr>
          <p:spPr>
            <a:xfrm>
              <a:off x="5164402" y="1027848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※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外部</a:t>
              </a:r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I/O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接続</a:t>
              </a: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AED35628-A8A3-9CD3-2200-5E408182912E}"/>
                </a:ext>
              </a:extLst>
            </p:cNvPr>
            <p:cNvSpPr/>
            <p:nvPr/>
          </p:nvSpPr>
          <p:spPr>
            <a:xfrm>
              <a:off x="6504943" y="1819119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Remo.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登録</a:t>
              </a: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49404103-E61F-D0D3-4200-287D35C1A83A}"/>
                </a:ext>
              </a:extLst>
            </p:cNvPr>
            <p:cNvSpPr/>
            <p:nvPr/>
          </p:nvSpPr>
          <p:spPr>
            <a:xfrm>
              <a:off x="3836281" y="1922393"/>
              <a:ext cx="1152000" cy="256993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無線</a:t>
              </a:r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LED</a:t>
              </a:r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設定</a:t>
              </a:r>
              <a:endPara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r>
                <a:rPr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※PTZ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カメラのみ実施</a:t>
              </a: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9FC5DF18-790B-1929-C928-E7EAF5E0011A}"/>
                </a:ext>
              </a:extLst>
            </p:cNvPr>
            <p:cNvSpPr/>
            <p:nvPr/>
          </p:nvSpPr>
          <p:spPr>
            <a:xfrm>
              <a:off x="6504945" y="2044016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配信設定</a:t>
              </a: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454D6FBE-5EBD-DEAC-3903-CCAE0E8EF548}"/>
                </a:ext>
              </a:extLst>
            </p:cNvPr>
            <p:cNvSpPr/>
            <p:nvPr/>
          </p:nvSpPr>
          <p:spPr>
            <a:xfrm>
              <a:off x="6504945" y="2267361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SD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設定</a:t>
              </a: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48CDE628-8272-4B4D-B805-84F8233250FD}"/>
                </a:ext>
              </a:extLst>
            </p:cNvPr>
            <p:cNvSpPr/>
            <p:nvPr/>
          </p:nvSpPr>
          <p:spPr>
            <a:xfrm>
              <a:off x="7827969" y="4266049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スマホ登録</a:t>
              </a:r>
              <a:r>
                <a:rPr lang="ja-JP" altLang="en-US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（契約</a:t>
              </a:r>
              <a:r>
                <a:rPr lang="en-US" altLang="ja-JP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User</a:t>
              </a:r>
              <a:r>
                <a:rPr lang="ja-JP" altLang="en-US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）</a:t>
              </a:r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CCE6577F-B11B-BDCC-35F8-93093BCB9AE1}"/>
                </a:ext>
              </a:extLst>
            </p:cNvPr>
            <p:cNvSpPr/>
            <p:nvPr/>
          </p:nvSpPr>
          <p:spPr>
            <a:xfrm>
              <a:off x="7838354" y="1579647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取付・画角合せ</a:t>
              </a:r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14935F3B-B2AE-EF98-6F13-CB0AC770AC0C}"/>
                </a:ext>
              </a:extLst>
            </p:cNvPr>
            <p:cNvSpPr/>
            <p:nvPr/>
          </p:nvSpPr>
          <p:spPr>
            <a:xfrm>
              <a:off x="7838354" y="1826218"/>
              <a:ext cx="1152000" cy="20355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プリセット本登録</a:t>
              </a:r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AA8CC3F6-CC27-B408-6D83-EBB1F09553E7}"/>
                </a:ext>
              </a:extLst>
            </p:cNvPr>
            <p:cNvSpPr/>
            <p:nvPr/>
          </p:nvSpPr>
          <p:spPr>
            <a:xfrm>
              <a:off x="6504943" y="1589232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NTP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設定</a:t>
              </a: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9B961BC9-E8B7-E03C-D001-D759F497B4DA}"/>
                </a:ext>
              </a:extLst>
            </p:cNvPr>
            <p:cNvSpPr/>
            <p:nvPr/>
          </p:nvSpPr>
          <p:spPr>
            <a:xfrm>
              <a:off x="6504947" y="4014574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カメラタイトル</a:t>
              </a: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E4248456-65F3-42A1-F88B-EC825599FC2F}"/>
                </a:ext>
              </a:extLst>
            </p:cNvPr>
            <p:cNvSpPr/>
            <p:nvPr/>
          </p:nvSpPr>
          <p:spPr>
            <a:xfrm>
              <a:off x="6504944" y="2983105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再生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確認</a:t>
              </a:r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9A4F9A5B-DA51-1FDE-35BA-0483CAEB998A}"/>
                </a:ext>
              </a:extLst>
            </p:cNvPr>
            <p:cNvSpPr/>
            <p:nvPr/>
          </p:nvSpPr>
          <p:spPr>
            <a:xfrm>
              <a:off x="6504945" y="2511774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録画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設定</a:t>
              </a: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624B2AA8-E893-6FFB-C52C-9E5F74FA1BBC}"/>
                </a:ext>
              </a:extLst>
            </p:cNvPr>
            <p:cNvSpPr/>
            <p:nvPr/>
          </p:nvSpPr>
          <p:spPr>
            <a:xfrm>
              <a:off x="1293723" y="1042734"/>
              <a:ext cx="1152000" cy="363764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外部</a:t>
              </a:r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I/O</a:t>
              </a:r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ケーブル作成</a:t>
              </a:r>
              <a:endPara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※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音声、端子使用時</a:t>
              </a: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EC1A0F6C-9EFA-075E-5C49-050F28F64C21}"/>
                </a:ext>
              </a:extLst>
            </p:cNvPr>
            <p:cNvSpPr/>
            <p:nvPr/>
          </p:nvSpPr>
          <p:spPr>
            <a:xfrm>
              <a:off x="7827969" y="4019631"/>
              <a:ext cx="1152000" cy="20355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メアド引き渡し</a:t>
              </a:r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AF6C35C8-975A-48D3-D320-586A66BC4D12}"/>
                </a:ext>
              </a:extLst>
            </p:cNvPr>
            <p:cNvSpPr/>
            <p:nvPr/>
          </p:nvSpPr>
          <p:spPr>
            <a:xfrm>
              <a:off x="6504944" y="2745909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音声</a:t>
              </a:r>
              <a:r>
                <a:rPr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/</a:t>
              </a:r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端子設定</a:t>
              </a:r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11A7A200-3B7B-BBFD-B614-9288D4D2B473}"/>
                </a:ext>
              </a:extLst>
            </p:cNvPr>
            <p:cNvSpPr/>
            <p:nvPr/>
          </p:nvSpPr>
          <p:spPr>
            <a:xfrm>
              <a:off x="6504944" y="3472610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※</a:t>
              </a:r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拡張ソフト確認</a:t>
              </a:r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888456C9-AB71-5FDB-978D-0159801FA956}"/>
                </a:ext>
              </a:extLst>
            </p:cNvPr>
            <p:cNvSpPr/>
            <p:nvPr/>
          </p:nvSpPr>
          <p:spPr>
            <a:xfrm>
              <a:off x="1283741" y="2478667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拡張ソフト導入</a:t>
              </a:r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EE1CEE71-4D53-0BA2-25F2-3D5AC2717DBD}"/>
                </a:ext>
              </a:extLst>
            </p:cNvPr>
            <p:cNvSpPr/>
            <p:nvPr/>
          </p:nvSpPr>
          <p:spPr>
            <a:xfrm>
              <a:off x="7838354" y="2119579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拡張ソフト設定</a:t>
              </a:r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0ECFEF32-E01B-E74B-A5FA-36E0A7BE448D}"/>
                </a:ext>
              </a:extLst>
            </p:cNvPr>
            <p:cNvSpPr/>
            <p:nvPr/>
          </p:nvSpPr>
          <p:spPr>
            <a:xfrm>
              <a:off x="7841174" y="1009392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※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外部</a:t>
              </a:r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I/O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配線</a:t>
              </a: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9F8EAB7B-81F6-E159-1A67-283A2FBF7471}"/>
                </a:ext>
              </a:extLst>
            </p:cNvPr>
            <p:cNvSpPr/>
            <p:nvPr/>
          </p:nvSpPr>
          <p:spPr>
            <a:xfrm>
              <a:off x="1288239" y="1616559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管理者設定</a:t>
              </a:r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1159A7F8-75EF-ACCC-72ED-D219369ADB53}"/>
                </a:ext>
              </a:extLst>
            </p:cNvPr>
            <p:cNvSpPr/>
            <p:nvPr/>
          </p:nvSpPr>
          <p:spPr>
            <a:xfrm>
              <a:off x="6504944" y="4517524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共有ユーザー登録</a:t>
              </a: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7B3AFD94-91DF-D18D-A3FB-45E68766B2EE}"/>
                </a:ext>
              </a:extLst>
            </p:cNvPr>
            <p:cNvSpPr/>
            <p:nvPr/>
          </p:nvSpPr>
          <p:spPr>
            <a:xfrm>
              <a:off x="7843834" y="2586116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通知確認</a:t>
              </a:r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B372EC4F-E3A8-23DC-30DC-EC6FD42E77EB}"/>
                </a:ext>
              </a:extLst>
            </p:cNvPr>
            <p:cNvSpPr/>
            <p:nvPr/>
          </p:nvSpPr>
          <p:spPr>
            <a:xfrm>
              <a:off x="6504947" y="4266049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通知設定</a:t>
              </a: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B17F9022-0775-46AA-5E42-292D78BE7ECA}"/>
                </a:ext>
              </a:extLst>
            </p:cNvPr>
            <p:cNvSpPr/>
            <p:nvPr/>
          </p:nvSpPr>
          <p:spPr>
            <a:xfrm>
              <a:off x="6504944" y="3717094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※HTTPS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設定</a:t>
              </a:r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86567C8D-AAAF-340E-34E6-00F11D660BA6}"/>
                </a:ext>
              </a:extLst>
            </p:cNvPr>
            <p:cNvSpPr/>
            <p:nvPr/>
          </p:nvSpPr>
          <p:spPr>
            <a:xfrm>
              <a:off x="6492523" y="1027848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※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静的</a:t>
              </a:r>
              <a:r>
                <a:rPr kumimoji="1" lang="en-US" altLang="ja-JP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NAT</a:t>
              </a:r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設定</a:t>
              </a:r>
            </a:p>
          </p:txBody>
        </p: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86D23DFF-1380-E285-756D-6A92B6C7364A}"/>
                </a:ext>
              </a:extLst>
            </p:cNvPr>
            <p:cNvSpPr/>
            <p:nvPr/>
          </p:nvSpPr>
          <p:spPr>
            <a:xfrm>
              <a:off x="7827969" y="4501294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スマホ登録</a:t>
              </a:r>
              <a:r>
                <a:rPr lang="ja-JP" altLang="en-US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（共有</a:t>
              </a:r>
              <a:r>
                <a:rPr lang="en-US" altLang="ja-JP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User</a:t>
              </a:r>
              <a:r>
                <a:rPr lang="ja-JP" altLang="en-US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）</a:t>
              </a:r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ACCA7635-BFC1-38F2-C612-524757351730}"/>
                </a:ext>
              </a:extLst>
            </p:cNvPr>
            <p:cNvSpPr/>
            <p:nvPr/>
          </p:nvSpPr>
          <p:spPr>
            <a:xfrm>
              <a:off x="7833444" y="2350872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動作確認</a:t>
              </a:r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4388E055-464D-22BD-625A-62D486BF3C84}"/>
                </a:ext>
              </a:extLst>
            </p:cNvPr>
            <p:cNvSpPr/>
            <p:nvPr/>
          </p:nvSpPr>
          <p:spPr>
            <a:xfrm>
              <a:off x="1268292" y="4023643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契約アカウント確認</a:t>
              </a:r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D1C4A0F9-F045-F251-FD8A-1861C176B77A}"/>
                </a:ext>
              </a:extLst>
            </p:cNvPr>
            <p:cNvSpPr/>
            <p:nvPr/>
          </p:nvSpPr>
          <p:spPr>
            <a:xfrm>
              <a:off x="1279244" y="4273679"/>
              <a:ext cx="1152000" cy="196768"/>
            </a:xfrm>
            <a:prstGeom prst="rect">
              <a:avLst/>
            </a:prstGeom>
            <a:ln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ライセンス確認</a:t>
              </a:r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59B13104-6ED3-D85B-F71C-3D6BE15846AB}"/>
                </a:ext>
              </a:extLst>
            </p:cNvPr>
            <p:cNvSpPr/>
            <p:nvPr/>
          </p:nvSpPr>
          <p:spPr>
            <a:xfrm>
              <a:off x="7734875" y="4770035"/>
              <a:ext cx="1250569" cy="196768"/>
            </a:xfrm>
            <a:prstGeom prst="rect">
              <a:avLst/>
            </a:prstGeom>
            <a:noFill/>
            <a:ln>
              <a:noFill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※</a:t>
              </a:r>
              <a:r>
                <a:rPr kumimoji="1" lang="ja-JP" altLang="en-US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必要に応じて設定下さい</a:t>
              </a:r>
            </a:p>
          </p:txBody>
        </p:sp>
      </p:grpSp>
      <p:sp>
        <p:nvSpPr>
          <p:cNvPr id="77" name="二等辺三角形 76">
            <a:extLst>
              <a:ext uri="{FF2B5EF4-FFF2-40B4-BE49-F238E27FC236}">
                <a16:creationId xmlns:a16="http://schemas.microsoft.com/office/drawing/2014/main" id="{0CC9702C-6FC2-D4A2-0DD7-C0085FAE45D6}"/>
              </a:ext>
            </a:extLst>
          </p:cNvPr>
          <p:cNvSpPr/>
          <p:nvPr/>
        </p:nvSpPr>
        <p:spPr>
          <a:xfrm rot="5371594" flipH="1">
            <a:off x="3382998" y="839261"/>
            <a:ext cx="349249" cy="138481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8" name="二等辺三角形 77">
            <a:extLst>
              <a:ext uri="{FF2B5EF4-FFF2-40B4-BE49-F238E27FC236}">
                <a16:creationId xmlns:a16="http://schemas.microsoft.com/office/drawing/2014/main" id="{1E137648-E7F5-CA1D-E382-33FC7B953D78}"/>
              </a:ext>
            </a:extLst>
          </p:cNvPr>
          <p:cNvSpPr/>
          <p:nvPr/>
        </p:nvSpPr>
        <p:spPr>
          <a:xfrm rot="5371594" flipH="1">
            <a:off x="7535425" y="836846"/>
            <a:ext cx="349249" cy="138481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9" name="二等辺三角形 78">
            <a:extLst>
              <a:ext uri="{FF2B5EF4-FFF2-40B4-BE49-F238E27FC236}">
                <a16:creationId xmlns:a16="http://schemas.microsoft.com/office/drawing/2014/main" id="{130C8AAA-B80F-B364-F093-803DB192BB5E}"/>
              </a:ext>
            </a:extLst>
          </p:cNvPr>
          <p:cNvSpPr/>
          <p:nvPr/>
        </p:nvSpPr>
        <p:spPr>
          <a:xfrm rot="5371594" flipH="1">
            <a:off x="9683496" y="836847"/>
            <a:ext cx="349249" cy="138481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80" name="二等辺三角形 79">
            <a:extLst>
              <a:ext uri="{FF2B5EF4-FFF2-40B4-BE49-F238E27FC236}">
                <a16:creationId xmlns:a16="http://schemas.microsoft.com/office/drawing/2014/main" id="{C304F898-58E7-B222-7032-39B39C03DD0D}"/>
              </a:ext>
            </a:extLst>
          </p:cNvPr>
          <p:cNvSpPr/>
          <p:nvPr/>
        </p:nvSpPr>
        <p:spPr>
          <a:xfrm rot="5371594" flipH="1">
            <a:off x="11889713" y="836847"/>
            <a:ext cx="349249" cy="138481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81" name="二等辺三角形 80">
            <a:extLst>
              <a:ext uri="{FF2B5EF4-FFF2-40B4-BE49-F238E27FC236}">
                <a16:creationId xmlns:a16="http://schemas.microsoft.com/office/drawing/2014/main" id="{177A1949-6E4B-3904-88CA-0B5C48C87DC2}"/>
              </a:ext>
            </a:extLst>
          </p:cNvPr>
          <p:cNvSpPr/>
          <p:nvPr/>
        </p:nvSpPr>
        <p:spPr>
          <a:xfrm rot="5371594" flipH="1">
            <a:off x="5402991" y="854384"/>
            <a:ext cx="349249" cy="138481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71DD8C3-A77C-BA48-4B2F-4765C7B1B8E0}"/>
              </a:ext>
            </a:extLst>
          </p:cNvPr>
          <p:cNvSpPr/>
          <p:nvPr/>
        </p:nvSpPr>
        <p:spPr>
          <a:xfrm>
            <a:off x="10009367" y="4845618"/>
            <a:ext cx="1864633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PTZ</a:t>
            </a:r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関連設定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テキスト ボックス 5">
            <a:hlinkClick r:id="rId2" action="ppaction://hlinksldjump"/>
            <a:extLst>
              <a:ext uri="{FF2B5EF4-FFF2-40B4-BE49-F238E27FC236}">
                <a16:creationId xmlns:a16="http://schemas.microsoft.com/office/drawing/2014/main" id="{68E0ADE5-66CA-A25D-20DE-E941843762F8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8693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-1. </a:t>
            </a:r>
            <a:r>
              <a:rPr kumimoji="1" lang="ja-JP" altLang="en-US" dirty="0"/>
              <a:t>キッティングの大まかな流れ（カメラ</a:t>
            </a:r>
            <a:r>
              <a:rPr lang="en-US" altLang="ja-JP" dirty="0"/>
              <a:t>Ver</a:t>
            </a:r>
            <a:r>
              <a:rPr kumimoji="1" lang="en-US" altLang="ja-JP" dirty="0"/>
              <a:t>2.50</a:t>
            </a:r>
            <a:r>
              <a:rPr kumimoji="1" lang="ja-JP" altLang="en-US" dirty="0"/>
              <a:t>以降）</a:t>
            </a:r>
          </a:p>
        </p:txBody>
      </p:sp>
      <p:graphicFrame>
        <p:nvGraphicFramePr>
          <p:cNvPr id="6" name="表 30">
            <a:extLst>
              <a:ext uri="{FF2B5EF4-FFF2-40B4-BE49-F238E27FC236}">
                <a16:creationId xmlns:a16="http://schemas.microsoft.com/office/drawing/2014/main" id="{B7452CB7-5C58-0C74-FD04-71BFDA592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905514"/>
              </p:ext>
            </p:extLst>
          </p:nvPr>
        </p:nvGraphicFramePr>
        <p:xfrm>
          <a:off x="220717" y="621917"/>
          <a:ext cx="13916097" cy="693955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1905">
                  <a:extLst>
                    <a:ext uri="{9D8B030D-6E8A-4147-A177-3AD203B41FA5}">
                      <a16:colId xmlns:a16="http://schemas.microsoft.com/office/drawing/2014/main" val="1953393169"/>
                    </a:ext>
                  </a:extLst>
                </a:gridCol>
                <a:gridCol w="2060684">
                  <a:extLst>
                    <a:ext uri="{9D8B030D-6E8A-4147-A177-3AD203B41FA5}">
                      <a16:colId xmlns:a16="http://schemas.microsoft.com/office/drawing/2014/main" val="69575583"/>
                    </a:ext>
                  </a:extLst>
                </a:gridCol>
                <a:gridCol w="2015885">
                  <a:extLst>
                    <a:ext uri="{9D8B030D-6E8A-4147-A177-3AD203B41FA5}">
                      <a16:colId xmlns:a16="http://schemas.microsoft.com/office/drawing/2014/main" val="406286155"/>
                    </a:ext>
                  </a:extLst>
                </a:gridCol>
                <a:gridCol w="2132357">
                  <a:extLst>
                    <a:ext uri="{9D8B030D-6E8A-4147-A177-3AD203B41FA5}">
                      <a16:colId xmlns:a16="http://schemas.microsoft.com/office/drawing/2014/main" val="3269780900"/>
                    </a:ext>
                  </a:extLst>
                </a:gridCol>
                <a:gridCol w="2145201">
                  <a:extLst>
                    <a:ext uri="{9D8B030D-6E8A-4147-A177-3AD203B41FA5}">
                      <a16:colId xmlns:a16="http://schemas.microsoft.com/office/drawing/2014/main" val="677475148"/>
                    </a:ext>
                  </a:extLst>
                </a:gridCol>
                <a:gridCol w="2211594">
                  <a:extLst>
                    <a:ext uri="{9D8B030D-6E8A-4147-A177-3AD203B41FA5}">
                      <a16:colId xmlns:a16="http://schemas.microsoft.com/office/drawing/2014/main" val="2562735983"/>
                    </a:ext>
                  </a:extLst>
                </a:gridCol>
                <a:gridCol w="2078471">
                  <a:extLst>
                    <a:ext uri="{9D8B030D-6E8A-4147-A177-3AD203B41FA5}">
                      <a16:colId xmlns:a16="http://schemas.microsoft.com/office/drawing/2014/main" val="1328643986"/>
                    </a:ext>
                  </a:extLst>
                </a:gridCol>
              </a:tblGrid>
              <a:tr h="495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対象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事前準備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組立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設定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外部</a:t>
                      </a:r>
                      <a:r>
                        <a:rPr lang="en-US" altLang="ja-JP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I/O</a:t>
                      </a:r>
                      <a:r>
                        <a:rPr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配線</a:t>
                      </a:r>
                      <a:endParaRPr kumimoji="1" lang="ja-JP" altLang="en-US" sz="200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登録・調整</a:t>
                      </a:r>
                      <a:endParaRPr kumimoji="1" lang="ja-JP" altLang="en-US" sz="200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現地調整</a:t>
                      </a:r>
                      <a:endParaRPr kumimoji="1" lang="ja-JP" altLang="en-US" sz="200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5355053"/>
                  </a:ext>
                </a:extLst>
              </a:tr>
              <a:tr h="919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無線通信</a:t>
                      </a:r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ユニット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299989"/>
                  </a:ext>
                </a:extLst>
              </a:tr>
              <a:tr h="39205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カメラ</a:t>
                      </a:r>
                    </a:p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830943"/>
                  </a:ext>
                </a:extLst>
              </a:tr>
              <a:tr h="1604404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latin typeface="+mn-ea"/>
                          <a:ea typeface="+mn-ea"/>
                        </a:rPr>
                        <a:t>Remo.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476099"/>
                  </a:ext>
                </a:extLst>
              </a:tr>
            </a:tbl>
          </a:graphicData>
        </a:graphic>
      </p:graphicFrame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C9C77FF-3D90-7B6D-8FD1-E407B74B2FD7}"/>
              </a:ext>
            </a:extLst>
          </p:cNvPr>
          <p:cNvSpPr/>
          <p:nvPr/>
        </p:nvSpPr>
        <p:spPr>
          <a:xfrm>
            <a:off x="1544556" y="2644512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ファーム更新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6EC85A56-13BA-5641-1F97-116A5AA13286}"/>
              </a:ext>
            </a:extLst>
          </p:cNvPr>
          <p:cNvSpPr/>
          <p:nvPr/>
        </p:nvSpPr>
        <p:spPr>
          <a:xfrm>
            <a:off x="3637384" y="2197879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カメラ</a:t>
            </a:r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と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無線</a:t>
            </a:r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U</a:t>
            </a:r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固定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6891ABB-CE7F-D216-52F3-B6995311B3AD}"/>
              </a:ext>
            </a:extLst>
          </p:cNvPr>
          <p:cNvSpPr/>
          <p:nvPr/>
        </p:nvSpPr>
        <p:spPr>
          <a:xfrm>
            <a:off x="1559130" y="3117437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SD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挿入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1A81F5F-6587-8EF7-09C8-6F27F5FC4B7B}"/>
              </a:ext>
            </a:extLst>
          </p:cNvPr>
          <p:cNvSpPr/>
          <p:nvPr/>
        </p:nvSpPr>
        <p:spPr>
          <a:xfrm>
            <a:off x="3637384" y="1275746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SIM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挿入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74A65400-FC76-C286-ED4B-2D8122214FCF}"/>
              </a:ext>
            </a:extLst>
          </p:cNvPr>
          <p:cNvSpPr/>
          <p:nvPr/>
        </p:nvSpPr>
        <p:spPr>
          <a:xfrm>
            <a:off x="5687732" y="1249912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ユーザ設定 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9D54466-541E-A1ED-5771-86717CAEEAEA}"/>
              </a:ext>
            </a:extLst>
          </p:cNvPr>
          <p:cNvSpPr/>
          <p:nvPr/>
        </p:nvSpPr>
        <p:spPr>
          <a:xfrm>
            <a:off x="5687732" y="1682734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APN</a:t>
            </a:r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設定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6A07497-E2DB-6928-582C-75CE3BED0E4C}"/>
              </a:ext>
            </a:extLst>
          </p:cNvPr>
          <p:cNvSpPr/>
          <p:nvPr/>
        </p:nvSpPr>
        <p:spPr>
          <a:xfrm>
            <a:off x="5687732" y="2223767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ユーザ設定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754D80CD-3185-21E3-E3F8-FDB185A50885}"/>
              </a:ext>
            </a:extLst>
          </p:cNvPr>
          <p:cNvSpPr/>
          <p:nvPr/>
        </p:nvSpPr>
        <p:spPr>
          <a:xfrm>
            <a:off x="7839692" y="1236031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外部</a:t>
            </a:r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I/O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接続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AED35628-A8A3-9CD3-2200-5E408182912E}"/>
              </a:ext>
            </a:extLst>
          </p:cNvPr>
          <p:cNvSpPr/>
          <p:nvPr/>
        </p:nvSpPr>
        <p:spPr>
          <a:xfrm>
            <a:off x="10011776" y="2162141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Remo.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登録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9404103-E61F-D0D3-4200-287D35C1A83A}"/>
              </a:ext>
            </a:extLst>
          </p:cNvPr>
          <p:cNvSpPr/>
          <p:nvPr/>
        </p:nvSpPr>
        <p:spPr>
          <a:xfrm>
            <a:off x="5687732" y="2697557"/>
            <a:ext cx="1866590" cy="419880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無線</a:t>
            </a:r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LED</a:t>
            </a:r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設定</a:t>
            </a: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※PTZ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カメラのみ実施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9FC5DF18-790B-1929-C928-E7EAF5E0011A}"/>
              </a:ext>
            </a:extLst>
          </p:cNvPr>
          <p:cNvSpPr/>
          <p:nvPr/>
        </p:nvSpPr>
        <p:spPr>
          <a:xfrm>
            <a:off x="10533617" y="2887244"/>
            <a:ext cx="1149302" cy="321484"/>
          </a:xfrm>
          <a:prstGeom prst="rect">
            <a:avLst/>
          </a:prstGeom>
          <a:solidFill>
            <a:srgbClr val="C5D3ED"/>
          </a:solidFill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配信設定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54D6FBE-5EBD-DEAC-3903-CCAE0E8EF548}"/>
              </a:ext>
            </a:extLst>
          </p:cNvPr>
          <p:cNvSpPr/>
          <p:nvPr/>
        </p:nvSpPr>
        <p:spPr>
          <a:xfrm>
            <a:off x="10533617" y="3252600"/>
            <a:ext cx="1149302" cy="321484"/>
          </a:xfrm>
          <a:prstGeom prst="rect">
            <a:avLst/>
          </a:prstGeom>
          <a:solidFill>
            <a:srgbClr val="C5D3ED"/>
          </a:solidFill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SD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設定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48CDE628-8272-4B4D-B805-84F8233250FD}"/>
              </a:ext>
            </a:extLst>
          </p:cNvPr>
          <p:cNvSpPr/>
          <p:nvPr/>
        </p:nvSpPr>
        <p:spPr>
          <a:xfrm>
            <a:off x="12155480" y="6526676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スマホ登録</a:t>
            </a:r>
            <a:r>
              <a:rPr lang="ja-JP" alt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（契約</a:t>
            </a:r>
            <a:r>
              <a:rPr lang="en-US" altLang="ja-JP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User</a:t>
            </a:r>
            <a:r>
              <a:rPr lang="ja-JP" alt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CE6577F-B11B-BDCC-35F8-93093BCB9AE1}"/>
              </a:ext>
            </a:extLst>
          </p:cNvPr>
          <p:cNvSpPr/>
          <p:nvPr/>
        </p:nvSpPr>
        <p:spPr>
          <a:xfrm>
            <a:off x="12172307" y="2137571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取付・画角合せ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14935F3B-B2AE-EF98-6F13-CB0AC770AC0C}"/>
              </a:ext>
            </a:extLst>
          </p:cNvPr>
          <p:cNvSpPr/>
          <p:nvPr/>
        </p:nvSpPr>
        <p:spPr>
          <a:xfrm>
            <a:off x="12172307" y="2540424"/>
            <a:ext cx="1866590" cy="332577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プリセット本登録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AA8CC3F6-CC27-B408-6D83-EBB1F09553E7}"/>
              </a:ext>
            </a:extLst>
          </p:cNvPr>
          <p:cNvSpPr/>
          <p:nvPr/>
        </p:nvSpPr>
        <p:spPr>
          <a:xfrm>
            <a:off x="10533617" y="2519363"/>
            <a:ext cx="1149302" cy="321484"/>
          </a:xfrm>
          <a:prstGeom prst="rect">
            <a:avLst/>
          </a:prstGeom>
          <a:solidFill>
            <a:srgbClr val="C5D3ED"/>
          </a:solidFill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NTP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設定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9B961BC9-E8B7-E03C-D001-D759F497B4DA}"/>
              </a:ext>
            </a:extLst>
          </p:cNvPr>
          <p:cNvSpPr/>
          <p:nvPr/>
        </p:nvSpPr>
        <p:spPr>
          <a:xfrm>
            <a:off x="10011782" y="6115810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カメラタイトル</a:t>
            </a: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4248456-65F3-42A1-F88B-EC825599FC2F}"/>
              </a:ext>
            </a:extLst>
          </p:cNvPr>
          <p:cNvSpPr/>
          <p:nvPr/>
        </p:nvSpPr>
        <p:spPr>
          <a:xfrm>
            <a:off x="10011777" y="4829405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再生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確認</a:t>
            </a: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9A4F9A5B-DA51-1FDE-35BA-0483CAEB998A}"/>
              </a:ext>
            </a:extLst>
          </p:cNvPr>
          <p:cNvSpPr/>
          <p:nvPr/>
        </p:nvSpPr>
        <p:spPr>
          <a:xfrm>
            <a:off x="10533617" y="3626116"/>
            <a:ext cx="1149302" cy="321484"/>
          </a:xfrm>
          <a:prstGeom prst="rect">
            <a:avLst/>
          </a:prstGeom>
          <a:solidFill>
            <a:srgbClr val="C5D3ED"/>
          </a:solidFill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録画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設定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624B2AA8-E893-6FFB-C52C-9E5F74FA1BBC}"/>
              </a:ext>
            </a:extLst>
          </p:cNvPr>
          <p:cNvSpPr/>
          <p:nvPr/>
        </p:nvSpPr>
        <p:spPr>
          <a:xfrm>
            <a:off x="1568016" y="1260352"/>
            <a:ext cx="1866590" cy="594325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外部</a:t>
            </a:r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I/O</a:t>
            </a:r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ケーブル作成</a:t>
            </a:r>
            <a:endParaRPr lang="en-US" altLang="ja-JP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音声、端子使用時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EC1A0F6C-9EFA-075E-5C49-050F28F64C21}"/>
              </a:ext>
            </a:extLst>
          </p:cNvPr>
          <p:cNvSpPr/>
          <p:nvPr/>
        </p:nvSpPr>
        <p:spPr>
          <a:xfrm>
            <a:off x="12155480" y="6124065"/>
            <a:ext cx="1866590" cy="332577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メアド引き渡し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AF6C35C8-975A-48D3-D320-586A66BC4D12}"/>
              </a:ext>
            </a:extLst>
          </p:cNvPr>
          <p:cNvSpPr/>
          <p:nvPr/>
        </p:nvSpPr>
        <p:spPr>
          <a:xfrm>
            <a:off x="10011777" y="4441869"/>
            <a:ext cx="1866588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音声</a:t>
            </a:r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/</a:t>
            </a:r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端子設定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11A7A200-3B7B-BBFD-B614-9288D4D2B473}"/>
              </a:ext>
            </a:extLst>
          </p:cNvPr>
          <p:cNvSpPr/>
          <p:nvPr/>
        </p:nvSpPr>
        <p:spPr>
          <a:xfrm>
            <a:off x="10011777" y="5210880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拡張ソフト確認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88456C9-AB71-5FDB-978D-0159801FA956}"/>
              </a:ext>
            </a:extLst>
          </p:cNvPr>
          <p:cNvSpPr/>
          <p:nvPr/>
        </p:nvSpPr>
        <p:spPr>
          <a:xfrm>
            <a:off x="1551842" y="3606409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拡張ソフト導入</a:t>
            </a: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EE1CEE71-4D53-0BA2-25F2-3D5AC2717DBD}"/>
              </a:ext>
            </a:extLst>
          </p:cNvPr>
          <p:cNvSpPr/>
          <p:nvPr/>
        </p:nvSpPr>
        <p:spPr>
          <a:xfrm>
            <a:off x="12172307" y="3019723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拡張ソフト設定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0ECFEF32-E01B-E74B-A5FA-36E0A7BE448D}"/>
              </a:ext>
            </a:extLst>
          </p:cNvPr>
          <p:cNvSpPr/>
          <p:nvPr/>
        </p:nvSpPr>
        <p:spPr>
          <a:xfrm>
            <a:off x="12176876" y="1205877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外部</a:t>
            </a:r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I/O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配線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9F8EAB7B-81F6-E159-1A67-283A2FBF7471}"/>
              </a:ext>
            </a:extLst>
          </p:cNvPr>
          <p:cNvSpPr/>
          <p:nvPr/>
        </p:nvSpPr>
        <p:spPr>
          <a:xfrm>
            <a:off x="1559130" y="2197879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管理者設定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1159A7F8-75EF-ACCC-72ED-D219369ADB53}"/>
              </a:ext>
            </a:extLst>
          </p:cNvPr>
          <p:cNvSpPr/>
          <p:nvPr/>
        </p:nvSpPr>
        <p:spPr>
          <a:xfrm>
            <a:off x="10011777" y="6937537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共有ユーザー登録</a:t>
            </a: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7B3AFD94-91DF-D18D-A3FB-45E68766B2EE}"/>
              </a:ext>
            </a:extLst>
          </p:cNvPr>
          <p:cNvSpPr/>
          <p:nvPr/>
        </p:nvSpPr>
        <p:spPr>
          <a:xfrm>
            <a:off x="12181186" y="3781961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通知確認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B372EC4F-E3A8-23DC-30DC-EC6FD42E77EB}"/>
              </a:ext>
            </a:extLst>
          </p:cNvPr>
          <p:cNvSpPr/>
          <p:nvPr/>
        </p:nvSpPr>
        <p:spPr>
          <a:xfrm>
            <a:off x="10011782" y="6526676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通知設定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B17F9022-0775-46AA-5E42-292D78BE7ECA}"/>
              </a:ext>
            </a:extLst>
          </p:cNvPr>
          <p:cNvSpPr/>
          <p:nvPr/>
        </p:nvSpPr>
        <p:spPr>
          <a:xfrm>
            <a:off x="10011777" y="5610323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※HTTPS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設定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86567C8D-AAAF-340E-34E6-00F11D660BA6}"/>
              </a:ext>
            </a:extLst>
          </p:cNvPr>
          <p:cNvSpPr/>
          <p:nvPr/>
        </p:nvSpPr>
        <p:spPr>
          <a:xfrm>
            <a:off x="9991651" y="1236031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静的</a:t>
            </a:r>
            <a:r>
              <a:rPr kumimoji="1"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NAT</a:t>
            </a:r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設定</a:t>
            </a: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86D23DFF-1380-E285-756D-6A92B6C7364A}"/>
              </a:ext>
            </a:extLst>
          </p:cNvPr>
          <p:cNvSpPr/>
          <p:nvPr/>
        </p:nvSpPr>
        <p:spPr>
          <a:xfrm>
            <a:off x="12155480" y="6911020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スマホ登録</a:t>
            </a:r>
            <a:r>
              <a:rPr lang="ja-JP" alt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（共有</a:t>
            </a:r>
            <a:r>
              <a:rPr lang="en-US" altLang="ja-JP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User</a:t>
            </a:r>
            <a:r>
              <a:rPr lang="ja-JP" alt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）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ACCA7635-BFC1-38F2-C612-524757351730}"/>
              </a:ext>
            </a:extLst>
          </p:cNvPr>
          <p:cNvSpPr/>
          <p:nvPr/>
        </p:nvSpPr>
        <p:spPr>
          <a:xfrm>
            <a:off x="12164351" y="3397615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動作確認</a:t>
            </a: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4388E055-464D-22BD-625A-62D486BF3C84}"/>
              </a:ext>
            </a:extLst>
          </p:cNvPr>
          <p:cNvSpPr/>
          <p:nvPr/>
        </p:nvSpPr>
        <p:spPr>
          <a:xfrm>
            <a:off x="1526810" y="6130619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契約アカウント確認</a:t>
            </a: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D1C4A0F9-F045-F251-FD8A-1861C176B77A}"/>
              </a:ext>
            </a:extLst>
          </p:cNvPr>
          <p:cNvSpPr/>
          <p:nvPr/>
        </p:nvSpPr>
        <p:spPr>
          <a:xfrm>
            <a:off x="1544556" y="6539133"/>
            <a:ext cx="1866590" cy="321484"/>
          </a:xfrm>
          <a:prstGeom prst="rect">
            <a:avLst/>
          </a:prstGeom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ライセンス確認</a:t>
            </a:r>
          </a:p>
        </p:txBody>
      </p:sp>
      <p:sp>
        <p:nvSpPr>
          <p:cNvPr id="77" name="二等辺三角形 76">
            <a:extLst>
              <a:ext uri="{FF2B5EF4-FFF2-40B4-BE49-F238E27FC236}">
                <a16:creationId xmlns:a16="http://schemas.microsoft.com/office/drawing/2014/main" id="{0CC9702C-6FC2-D4A2-0DD7-C0085FAE45D6}"/>
              </a:ext>
            </a:extLst>
          </p:cNvPr>
          <p:cNvSpPr/>
          <p:nvPr/>
        </p:nvSpPr>
        <p:spPr>
          <a:xfrm rot="5371594" flipH="1">
            <a:off x="3382998" y="839261"/>
            <a:ext cx="349249" cy="138481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8" name="二等辺三角形 77">
            <a:extLst>
              <a:ext uri="{FF2B5EF4-FFF2-40B4-BE49-F238E27FC236}">
                <a16:creationId xmlns:a16="http://schemas.microsoft.com/office/drawing/2014/main" id="{1E137648-E7F5-CA1D-E382-33FC7B953D78}"/>
              </a:ext>
            </a:extLst>
          </p:cNvPr>
          <p:cNvSpPr/>
          <p:nvPr/>
        </p:nvSpPr>
        <p:spPr>
          <a:xfrm rot="5371594" flipH="1">
            <a:off x="7535425" y="836846"/>
            <a:ext cx="349249" cy="138481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9" name="二等辺三角形 78">
            <a:extLst>
              <a:ext uri="{FF2B5EF4-FFF2-40B4-BE49-F238E27FC236}">
                <a16:creationId xmlns:a16="http://schemas.microsoft.com/office/drawing/2014/main" id="{130C8AAA-B80F-B364-F093-803DB192BB5E}"/>
              </a:ext>
            </a:extLst>
          </p:cNvPr>
          <p:cNvSpPr/>
          <p:nvPr/>
        </p:nvSpPr>
        <p:spPr>
          <a:xfrm rot="5371594" flipH="1">
            <a:off x="9683496" y="836847"/>
            <a:ext cx="349249" cy="138481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80" name="二等辺三角形 79">
            <a:extLst>
              <a:ext uri="{FF2B5EF4-FFF2-40B4-BE49-F238E27FC236}">
                <a16:creationId xmlns:a16="http://schemas.microsoft.com/office/drawing/2014/main" id="{C304F898-58E7-B222-7032-39B39C03DD0D}"/>
              </a:ext>
            </a:extLst>
          </p:cNvPr>
          <p:cNvSpPr/>
          <p:nvPr/>
        </p:nvSpPr>
        <p:spPr>
          <a:xfrm rot="5371594" flipH="1">
            <a:off x="11889713" y="836847"/>
            <a:ext cx="349249" cy="138481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81" name="二等辺三角形 80">
            <a:extLst>
              <a:ext uri="{FF2B5EF4-FFF2-40B4-BE49-F238E27FC236}">
                <a16:creationId xmlns:a16="http://schemas.microsoft.com/office/drawing/2014/main" id="{177A1949-6E4B-3904-88CA-0B5C48C87DC2}"/>
              </a:ext>
            </a:extLst>
          </p:cNvPr>
          <p:cNvSpPr/>
          <p:nvPr/>
        </p:nvSpPr>
        <p:spPr>
          <a:xfrm rot="5371594" flipH="1">
            <a:off x="5402991" y="854384"/>
            <a:ext cx="349249" cy="138481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73" tIns="0" rIns="78073" bIns="97761" numCol="1" spcCol="1270" anchor="ctr" anchorCtr="0">
            <a:noAutofit/>
          </a:bodyPr>
          <a:lstStyle/>
          <a:p>
            <a:endParaRPr lang="ja-JP" alt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1B27104-7E4B-36E7-F0B2-24358D2DA5F4}"/>
              </a:ext>
            </a:extLst>
          </p:cNvPr>
          <p:cNvSpPr/>
          <p:nvPr/>
        </p:nvSpPr>
        <p:spPr>
          <a:xfrm>
            <a:off x="10178041" y="2540423"/>
            <a:ext cx="331576" cy="1812063"/>
          </a:xfrm>
          <a:prstGeom prst="rect">
            <a:avLst/>
          </a:prstGeom>
          <a:solidFill>
            <a:srgbClr val="00206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1400" dirty="0"/>
              <a:t>自動設定</a:t>
            </a:r>
            <a:endParaRPr kumimoji="1" lang="ja-JP" altLang="en-US" sz="1400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C1A4DB-90B4-BC64-09F9-A06BB7086833}"/>
              </a:ext>
            </a:extLst>
          </p:cNvPr>
          <p:cNvSpPr/>
          <p:nvPr/>
        </p:nvSpPr>
        <p:spPr>
          <a:xfrm>
            <a:off x="10533617" y="4000601"/>
            <a:ext cx="1149302" cy="321484"/>
          </a:xfrm>
          <a:prstGeom prst="rect">
            <a:avLst/>
          </a:prstGeom>
          <a:solidFill>
            <a:srgbClr val="C5D3ED"/>
          </a:solidFill>
          <a:ln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PTZ</a:t>
            </a:r>
            <a:r>
              <a:rPr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関連設定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D8CE935-860C-8BF0-D242-B3B562EBD4C1}"/>
              </a:ext>
            </a:extLst>
          </p:cNvPr>
          <p:cNvSpPr/>
          <p:nvPr/>
        </p:nvSpPr>
        <p:spPr>
          <a:xfrm>
            <a:off x="12076686" y="7239986"/>
            <a:ext cx="2024178" cy="321484"/>
          </a:xfrm>
          <a:prstGeom prst="rect">
            <a:avLst/>
          </a:prstGeom>
          <a:noFill/>
          <a:ln>
            <a:noFill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kumimoji="1" lang="ja-JP" alt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必要に応じて設定下さい</a:t>
            </a:r>
          </a:p>
        </p:txBody>
      </p:sp>
      <p:sp>
        <p:nvSpPr>
          <p:cNvPr id="3" name="テキスト ボックス 2">
            <a:hlinkClick r:id="rId2" action="ppaction://hlinksldjump"/>
            <a:extLst>
              <a:ext uri="{FF2B5EF4-FFF2-40B4-BE49-F238E27FC236}">
                <a16:creationId xmlns:a16="http://schemas.microsoft.com/office/drawing/2014/main" id="{4DDD8DD2-CD1B-FC9B-B7B3-1221E0402140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0404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-2. 【</a:t>
            </a:r>
            <a:r>
              <a:rPr kumimoji="1" lang="ja-JP" altLang="en-US" dirty="0"/>
              <a:t>重要</a:t>
            </a:r>
            <a:r>
              <a:rPr lang="en-US" altLang="ja-JP" dirty="0"/>
              <a:t>】</a:t>
            </a:r>
            <a:r>
              <a:rPr lang="ja-JP" altLang="en-US" dirty="0"/>
              <a:t>キッティングの前に</a:t>
            </a:r>
            <a:endParaRPr kumimoji="1" lang="ja-JP" altLang="en-US" dirty="0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36D53E39-0FEB-3B3A-39E7-B26E47BDC430}"/>
              </a:ext>
            </a:extLst>
          </p:cNvPr>
          <p:cNvGrpSpPr/>
          <p:nvPr/>
        </p:nvGrpSpPr>
        <p:grpSpPr>
          <a:xfrm>
            <a:off x="342370" y="772160"/>
            <a:ext cx="13448427" cy="5376731"/>
            <a:chOff x="230610" y="609601"/>
            <a:chExt cx="8926186" cy="356872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9518B0-7298-4AE5-D932-1B4C23CE9D88}"/>
                </a:ext>
              </a:extLst>
            </p:cNvPr>
            <p:cNvSpPr txBox="1"/>
            <p:nvPr/>
          </p:nvSpPr>
          <p:spPr>
            <a:xfrm>
              <a:off x="230610" y="609601"/>
              <a:ext cx="4618285" cy="108307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2400" b="1" dirty="0">
                  <a:solidFill>
                    <a:srgbClr val="000000"/>
                  </a:solidFill>
                  <a:latin typeface="+mn-ea"/>
                </a:rPr>
                <a:t>■重要事項</a:t>
              </a:r>
              <a:endParaRPr lang="en-US" altLang="ja-JP" sz="2400" b="1" dirty="0">
                <a:solidFill>
                  <a:srgbClr val="000000"/>
                </a:solidFill>
                <a:latin typeface="+mn-ea"/>
              </a:endParaRPr>
            </a:p>
            <a:p>
              <a:pPr marL="84138" defTabSz="457200" fontAlgn="base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2000" b="1" dirty="0">
                  <a:solidFill>
                    <a:srgbClr val="000000"/>
                  </a:solidFill>
                  <a:latin typeface="+mn-ea"/>
                </a:rPr>
                <a:t>①カメラのファームウェアが最新かご確認ください</a:t>
              </a:r>
              <a:endParaRPr lang="en-US" altLang="ja-JP" sz="2000" b="1" dirty="0">
                <a:solidFill>
                  <a:srgbClr val="000000"/>
                </a:solidFill>
                <a:latin typeface="+mn-ea"/>
              </a:endParaRPr>
            </a:p>
            <a:p>
              <a:pPr marL="357188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必ずキッティングの際に、ファームウェアを最新にしてください。</a:t>
              </a:r>
              <a:endParaRPr lang="en-US" altLang="ja-JP" sz="1600" b="1" dirty="0">
                <a:solidFill>
                  <a:srgbClr val="000000"/>
                </a:solidFill>
                <a:latin typeface="+mn-ea"/>
              </a:endParaRPr>
            </a:p>
            <a:p>
              <a:pPr marL="357188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（最新ファームウェアは、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  <a:hlinkClick r:id="rId2"/>
                </a:rPr>
                <a:t>リンク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 ページからダウンロード可能）</a:t>
              </a:r>
              <a:endParaRPr lang="en-US" altLang="ja-JP" sz="1600" b="1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0807F65-7B49-4AF5-CB26-8FA09300DA00}"/>
                </a:ext>
              </a:extLst>
            </p:cNvPr>
            <p:cNvSpPr txBox="1"/>
            <p:nvPr/>
          </p:nvSpPr>
          <p:spPr>
            <a:xfrm>
              <a:off x="5143816" y="751244"/>
              <a:ext cx="4012980" cy="342707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2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②目的により接続方法は大きく</a:t>
              </a: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2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種類になります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  <a:p>
              <a:pPr marL="355600" marR="0" lvl="0" indent="0" algn="l" defTabSz="457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１．遠隔映像を見るのが主目的</a:t>
              </a:r>
            </a:p>
            <a:p>
              <a:pPr marL="803275" marR="0" lvl="0" indent="0" algn="l" defTabSz="457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→動的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IP SIM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＋</a:t>
              </a:r>
              <a:r>
                <a:rPr kumimoji="1" lang="en-US" altLang="ja-JP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i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-PRO Remo. Service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  <a:p>
              <a:pPr marL="893763" marR="0" lvl="0" indent="0" algn="l" defTabSz="4572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・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P2P</a:t>
              </a: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 アクセスで映像閲覧</a:t>
              </a: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（設定変更項目が限定的）</a:t>
              </a:r>
            </a:p>
            <a:p>
              <a:pPr marL="0" marR="0" lvl="0" indent="0" algn="l" defTabSz="457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  <a:p>
              <a:pPr marL="355600" marR="0" lvl="0" indent="0" algn="l" defTabSz="457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２．レコーダー接続、カメラ詳細設定も実施</a:t>
              </a:r>
            </a:p>
            <a:p>
              <a:pPr marL="803275" marR="0" lvl="0" indent="0" algn="l" defTabSz="457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→固定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IP SIM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を採用</a:t>
              </a:r>
            </a:p>
            <a:p>
              <a:pPr marL="893763" marR="0" lvl="0" indent="0" algn="l" defTabSz="4572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・カメラに直接アクセスでカメラ全機能活用</a:t>
              </a: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20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2000" b="1" dirty="0">
                  <a:solidFill>
                    <a:srgbClr val="000000"/>
                  </a:solidFill>
                  <a:latin typeface="+mn-ea"/>
                </a:rPr>
                <a:t>③必ず以下の取説も合わせて参照ください</a:t>
              </a:r>
              <a:endParaRPr lang="en-US" altLang="ja-JP" sz="2000" b="1" dirty="0">
                <a:solidFill>
                  <a:srgbClr val="000000"/>
                </a:solidFill>
                <a:latin typeface="+mn-ea"/>
              </a:endParaRPr>
            </a:p>
            <a:p>
              <a:pPr marL="263525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本資料は取説の補足的なものです</a:t>
              </a:r>
              <a:endParaRPr lang="en-US" altLang="ja-JP" sz="1800" b="1" dirty="0">
                <a:solidFill>
                  <a:srgbClr val="000000"/>
                </a:solidFill>
                <a:latin typeface="+mn-ea"/>
              </a:endParaRPr>
            </a:p>
            <a:p>
              <a:pPr marL="355600" defTabSz="4572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・</a:t>
              </a:r>
              <a:r>
                <a:rPr lang="en-US" altLang="ja-JP" sz="1600" b="1" dirty="0">
                  <a:solidFill>
                    <a:srgbClr val="000000"/>
                  </a:solidFill>
                  <a:latin typeface="+mn-ea"/>
                </a:rPr>
                <a:t>WV-PW510</a:t>
              </a:r>
              <a:r>
                <a:rPr lang="en-US" altLang="ja-JP" sz="1600" b="1" dirty="0">
                  <a:latin typeface="+mn-ea"/>
                </a:rPr>
                <a:t>(Web</a:t>
              </a:r>
              <a:r>
                <a:rPr lang="ja-JP" altLang="en-US" sz="1600" b="1" dirty="0">
                  <a:latin typeface="+mn-ea"/>
                </a:rPr>
                <a:t>ガイド</a:t>
              </a:r>
              <a:r>
                <a:rPr lang="en-US" altLang="ja-JP" sz="1600" b="1" dirty="0">
                  <a:latin typeface="+mn-ea"/>
                </a:rPr>
                <a:t>/</a:t>
              </a:r>
              <a:r>
                <a:rPr lang="ja-JP" altLang="en-US" sz="1600" b="1" dirty="0">
                  <a:latin typeface="+mn-ea"/>
                </a:rPr>
                <a:t>ユーザーマニュアル</a:t>
              </a:r>
              <a:r>
                <a:rPr lang="en-US" altLang="ja-JP" sz="1600" b="1" dirty="0">
                  <a:latin typeface="+mn-ea"/>
                </a:rPr>
                <a:t>)</a:t>
              </a:r>
              <a:r>
                <a:rPr lang="ja-JP" altLang="en-US" sz="1600" b="1" dirty="0">
                  <a:latin typeface="+mn-ea"/>
                </a:rPr>
                <a:t>　</a:t>
              </a:r>
              <a:r>
                <a:rPr lang="ja-JP" altLang="en-US" sz="1200" b="1" dirty="0">
                  <a:latin typeface="+mn-ea"/>
                  <a:hlinkClick r:id="rId3"/>
                </a:rPr>
                <a:t>リンク</a:t>
              </a:r>
              <a:r>
                <a:rPr lang="en-US" altLang="ja-JP" sz="1200" b="1" dirty="0">
                  <a:latin typeface="+mn-ea"/>
                </a:rPr>
                <a:t>	</a:t>
              </a:r>
              <a:br>
                <a:rPr lang="en-US" altLang="ja-JP" sz="1200" b="1" dirty="0">
                  <a:latin typeface="+mn-ea"/>
                </a:rPr>
              </a:br>
              <a:r>
                <a:rPr lang="ja-JP" altLang="en-US" sz="1600" b="1" dirty="0">
                  <a:latin typeface="+mn-ea"/>
                </a:rPr>
                <a:t>・</a:t>
              </a:r>
              <a:r>
                <a:rPr lang="en-US" altLang="ja-JP" sz="1600" b="1" dirty="0">
                  <a:solidFill>
                    <a:srgbClr val="000000"/>
                  </a:solidFill>
                  <a:latin typeface="+mn-ea"/>
                </a:rPr>
                <a:t>Remo.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導入ガイド　</a:t>
              </a:r>
              <a:r>
                <a:rPr lang="ja-JP" altLang="en-US" sz="1200" b="1" dirty="0">
                  <a:latin typeface="+mn-ea"/>
                  <a:hlinkClick r:id="rId4"/>
                </a:rPr>
                <a:t>リンク</a:t>
              </a:r>
              <a:endParaRPr lang="en-US" altLang="ja-JP" sz="1200" b="1" dirty="0">
                <a:latin typeface="+mn-ea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ACEA6BFA-3B51-86B5-A7AF-9F51CDED240F}"/>
              </a:ext>
            </a:extLst>
          </p:cNvPr>
          <p:cNvGrpSpPr/>
          <p:nvPr/>
        </p:nvGrpSpPr>
        <p:grpSpPr>
          <a:xfrm>
            <a:off x="606641" y="2854101"/>
            <a:ext cx="5423748" cy="3013193"/>
            <a:chOff x="764295" y="4314072"/>
            <a:chExt cx="5423748" cy="3013193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70FBEE2B-E7C8-0B85-0EE1-CEDFEA3C1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295" y="4314072"/>
              <a:ext cx="5423748" cy="301319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3381A237-4CCC-5E88-BD2B-008440A33EE3}"/>
                </a:ext>
              </a:extLst>
            </p:cNvPr>
            <p:cNvSpPr/>
            <p:nvPr/>
          </p:nvSpPr>
          <p:spPr>
            <a:xfrm>
              <a:off x="4138373" y="4566320"/>
              <a:ext cx="788276" cy="276094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ACAA05-0791-A337-E297-1B584AA93291}"/>
              </a:ext>
            </a:extLst>
          </p:cNvPr>
          <p:cNvSpPr txBox="1"/>
          <p:nvPr/>
        </p:nvSpPr>
        <p:spPr>
          <a:xfrm>
            <a:off x="123587" y="6065972"/>
            <a:ext cx="6958030" cy="12953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447675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LTE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の帯域ではカメラのファームアップデートができません（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2022.12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月現在）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marL="447675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後述の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USB/LAN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アダプタ経由でのファームアップは可能です。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marL="447675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2022.12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月現在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Ver2.26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が最新（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GPS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対応）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marL="447675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なお、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LTE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無線通信ユニットはファーム更新予定はまだありません。</a:t>
            </a: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370CB4-D94E-0F7D-2F2B-B941FFB82FDE}"/>
              </a:ext>
            </a:extLst>
          </p:cNvPr>
          <p:cNvSpPr txBox="1"/>
          <p:nvPr/>
        </p:nvSpPr>
        <p:spPr>
          <a:xfrm>
            <a:off x="384410" y="2515547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ja-JP" altLang="en-US" sz="1600" b="1" dirty="0">
                <a:latin typeface="+mn-ea"/>
              </a:rPr>
              <a:t>ダウンロード一覧</a:t>
            </a:r>
            <a:r>
              <a:rPr kumimoji="1"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3" name="テキスト ボックス 2">
            <a:hlinkClick r:id="rId6" action="ppaction://hlinksldjump"/>
            <a:extLst>
              <a:ext uri="{FF2B5EF4-FFF2-40B4-BE49-F238E27FC236}">
                <a16:creationId xmlns:a16="http://schemas.microsoft.com/office/drawing/2014/main" id="{C37E4ED8-FADC-3790-C639-C4D62C2E4086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7674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01019D0A-63E0-95CE-4D0C-54E2A2602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720" y="993119"/>
            <a:ext cx="2431743" cy="304100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-2. </a:t>
            </a:r>
            <a:r>
              <a:rPr lang="ja-JP" altLang="en-US" dirty="0"/>
              <a:t>キッティングの前に：</a:t>
            </a:r>
            <a:r>
              <a:rPr kumimoji="1" lang="en-US" altLang="ja-JP" dirty="0"/>
              <a:t>SD</a:t>
            </a:r>
            <a:r>
              <a:rPr kumimoji="1" lang="ja-JP" altLang="en-US" dirty="0"/>
              <a:t>メモリーカード挿入</a:t>
            </a:r>
            <a:r>
              <a:rPr kumimoji="1" lang="en-US" altLang="ja-JP" dirty="0"/>
              <a:t>(</a:t>
            </a:r>
            <a:r>
              <a:rPr kumimoji="1" lang="ja-JP" altLang="en-US" dirty="0"/>
              <a:t>録画する場合のみ</a:t>
            </a:r>
            <a:r>
              <a:rPr kumimoji="1" lang="en-US" altLang="ja-JP" dirty="0"/>
              <a:t>) 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7B0BDAD-ACFC-22AD-6671-A28EDAA1810D}"/>
              </a:ext>
            </a:extLst>
          </p:cNvPr>
          <p:cNvSpPr txBox="1"/>
          <p:nvPr/>
        </p:nvSpPr>
        <p:spPr>
          <a:xfrm>
            <a:off x="568514" y="740387"/>
            <a:ext cx="4965988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PTZ 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ズーム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10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倍と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21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倍</a:t>
            </a:r>
            <a:endParaRPr lang="en-US" altLang="ja-JP" sz="20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F7500F7-C8E1-4E0F-A8C0-7FE130682318}"/>
              </a:ext>
            </a:extLst>
          </p:cNvPr>
          <p:cNvSpPr txBox="1"/>
          <p:nvPr/>
        </p:nvSpPr>
        <p:spPr>
          <a:xfrm>
            <a:off x="275969" y="727114"/>
            <a:ext cx="282385" cy="400111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A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EC60A6-4080-71E1-E29F-21BE10BB537E}"/>
              </a:ext>
            </a:extLst>
          </p:cNvPr>
          <p:cNvSpPr txBox="1"/>
          <p:nvPr/>
        </p:nvSpPr>
        <p:spPr>
          <a:xfrm>
            <a:off x="568514" y="4277109"/>
            <a:ext cx="3813184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PTZ 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ズーム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3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倍</a:t>
            </a:r>
            <a:endParaRPr lang="en-US" altLang="ja-JP" sz="20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F5259A-7FF2-0F5B-4172-02F138F91DA5}"/>
              </a:ext>
            </a:extLst>
          </p:cNvPr>
          <p:cNvSpPr txBox="1"/>
          <p:nvPr/>
        </p:nvSpPr>
        <p:spPr>
          <a:xfrm>
            <a:off x="275969" y="4266949"/>
            <a:ext cx="282385" cy="4001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B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A8F91B-8B06-8383-9A6C-385154184758}"/>
              </a:ext>
            </a:extLst>
          </p:cNvPr>
          <p:cNvSpPr txBox="1"/>
          <p:nvPr/>
        </p:nvSpPr>
        <p:spPr>
          <a:xfrm>
            <a:off x="7332927" y="732428"/>
            <a:ext cx="282385" cy="400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C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9510CDA-A63F-0F89-54BB-19FA76056BC1}"/>
              </a:ext>
            </a:extLst>
          </p:cNvPr>
          <p:cNvSpPr txBox="1"/>
          <p:nvPr/>
        </p:nvSpPr>
        <p:spPr>
          <a:xfrm>
            <a:off x="7332926" y="4264431"/>
            <a:ext cx="282385" cy="4001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D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B0039C8-DF63-D914-BA53-B962DA0BEFA8}"/>
              </a:ext>
            </a:extLst>
          </p:cNvPr>
          <p:cNvSpPr txBox="1"/>
          <p:nvPr/>
        </p:nvSpPr>
        <p:spPr>
          <a:xfrm>
            <a:off x="7625472" y="744485"/>
            <a:ext cx="2758619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Dome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B63810-CA7F-8243-EAC0-340FDCE96F54}"/>
              </a:ext>
            </a:extLst>
          </p:cNvPr>
          <p:cNvSpPr txBox="1"/>
          <p:nvPr/>
        </p:nvSpPr>
        <p:spPr>
          <a:xfrm>
            <a:off x="7634029" y="4284062"/>
            <a:ext cx="3813184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 ※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Box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65B1982E-A551-B95C-3AF5-66E21094DB39}"/>
              </a:ext>
            </a:extLst>
          </p:cNvPr>
          <p:cNvCxnSpPr>
            <a:cxnSpLocks/>
          </p:cNvCxnSpPr>
          <p:nvPr/>
        </p:nvCxnSpPr>
        <p:spPr>
          <a:xfrm>
            <a:off x="7165948" y="684000"/>
            <a:ext cx="0" cy="6763157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B936D0B-1623-F094-FE93-5949D963E22F}"/>
              </a:ext>
            </a:extLst>
          </p:cNvPr>
          <p:cNvCxnSpPr>
            <a:cxnSpLocks/>
          </p:cNvCxnSpPr>
          <p:nvPr/>
        </p:nvCxnSpPr>
        <p:spPr>
          <a:xfrm>
            <a:off x="130913" y="4090962"/>
            <a:ext cx="14032127" cy="0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1E2495BA-D09C-A31D-4F66-86435D0EE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725" y="1503693"/>
            <a:ext cx="4076364" cy="241128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193B36A-2879-6CBD-67AA-8D9817CDD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14" y="4901951"/>
            <a:ext cx="6406543" cy="250618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C4A42C3-02B1-72A0-1F97-B2ECF0D2D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3367" y="5287589"/>
            <a:ext cx="3777617" cy="209300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888B6C3-0238-37B7-551E-158690C6C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916" y="5554901"/>
            <a:ext cx="2807355" cy="156713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7C394FC-53DF-F086-48D1-C52070380E1A}"/>
              </a:ext>
            </a:extLst>
          </p:cNvPr>
          <p:cNvSpPr txBox="1"/>
          <p:nvPr/>
        </p:nvSpPr>
        <p:spPr>
          <a:xfrm>
            <a:off x="275969" y="2184989"/>
            <a:ext cx="2513846" cy="44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フォーマット、スケジュール設定は後ほど実施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2635998-1D12-3D14-979D-11DC974EDA68}"/>
              </a:ext>
            </a:extLst>
          </p:cNvPr>
          <p:cNvSpPr txBox="1"/>
          <p:nvPr/>
        </p:nvSpPr>
        <p:spPr>
          <a:xfrm>
            <a:off x="7431823" y="1786216"/>
            <a:ext cx="2518376" cy="44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フォーマット、スケジュール設定は後ほど実施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1F60BB5-70E9-28B8-022A-6D6A9D780459}"/>
              </a:ext>
            </a:extLst>
          </p:cNvPr>
          <p:cNvSpPr txBox="1"/>
          <p:nvPr/>
        </p:nvSpPr>
        <p:spPr>
          <a:xfrm>
            <a:off x="4938953" y="713707"/>
            <a:ext cx="2139913" cy="44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★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工具：</a:t>
            </a:r>
            <a:r>
              <a:rPr lang="en-US" altLang="ja-JP" sz="1200" b="1" dirty="0">
                <a:solidFill>
                  <a:srgbClr val="FF0000"/>
                </a:solidFill>
                <a:latin typeface="+mn-ea"/>
              </a:rPr>
              <a:t>3mm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＋ドライバ</a:t>
            </a:r>
            <a:endParaRPr lang="en-US" altLang="ja-JP" sz="1200" b="1" dirty="0">
              <a:solidFill>
                <a:srgbClr val="FF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　　　　付属トルクスねじ先</a:t>
            </a:r>
            <a:endParaRPr lang="en-US" altLang="ja-JP" sz="12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F2B1C7-3736-3067-EF91-F32D9B6CF490}"/>
              </a:ext>
            </a:extLst>
          </p:cNvPr>
          <p:cNvSpPr txBox="1"/>
          <p:nvPr/>
        </p:nvSpPr>
        <p:spPr>
          <a:xfrm>
            <a:off x="4859057" y="4240913"/>
            <a:ext cx="2139913" cy="257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★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工具：付属トルクスねじ先</a:t>
            </a:r>
            <a:endParaRPr lang="en-US" altLang="ja-JP" sz="12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0B1047D-9924-2B43-182A-93AEE3096375}"/>
              </a:ext>
            </a:extLst>
          </p:cNvPr>
          <p:cNvSpPr txBox="1"/>
          <p:nvPr/>
        </p:nvSpPr>
        <p:spPr>
          <a:xfrm>
            <a:off x="12496818" y="727114"/>
            <a:ext cx="1811303" cy="257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★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工具：</a:t>
            </a:r>
            <a:r>
              <a:rPr lang="en-US" altLang="ja-JP" sz="1200" b="1" dirty="0">
                <a:solidFill>
                  <a:srgbClr val="FF0000"/>
                </a:solidFill>
                <a:latin typeface="+mn-ea"/>
              </a:rPr>
              <a:t>3mm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＋ドライバ</a:t>
            </a:r>
            <a:endParaRPr lang="en-US" altLang="ja-JP" sz="12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2F0597E-F824-118D-8843-FA4D466741A8}"/>
              </a:ext>
            </a:extLst>
          </p:cNvPr>
          <p:cNvSpPr txBox="1"/>
          <p:nvPr/>
        </p:nvSpPr>
        <p:spPr>
          <a:xfrm>
            <a:off x="12262070" y="4231590"/>
            <a:ext cx="1874429" cy="44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★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工具：</a:t>
            </a:r>
            <a:r>
              <a:rPr lang="en-US" altLang="ja-JP" sz="1200" b="1" dirty="0">
                <a:solidFill>
                  <a:srgbClr val="FF0000"/>
                </a:solidFill>
                <a:latin typeface="+mn-ea"/>
              </a:rPr>
              <a:t>3mm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＋ドライバ</a:t>
            </a:r>
            <a:endParaRPr lang="en-US" altLang="ja-JP" sz="1200" b="1" dirty="0">
              <a:solidFill>
                <a:srgbClr val="FF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　　　　</a:t>
            </a:r>
            <a:r>
              <a:rPr lang="en-US" altLang="ja-JP" sz="1200" b="1" dirty="0">
                <a:solidFill>
                  <a:srgbClr val="FF0000"/>
                </a:solidFill>
                <a:latin typeface="+mn-ea"/>
              </a:rPr>
              <a:t>5mm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六角レンチ</a:t>
            </a:r>
            <a:endParaRPr lang="en-US" altLang="ja-JP" sz="1200" b="1" dirty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D7114FCA-A5A0-391D-A66D-B000F6D4DEDC}"/>
              </a:ext>
            </a:extLst>
          </p:cNvPr>
          <p:cNvCxnSpPr>
            <a:cxnSpLocks/>
          </p:cNvCxnSpPr>
          <p:nvPr/>
        </p:nvCxnSpPr>
        <p:spPr>
          <a:xfrm>
            <a:off x="7197127" y="684000"/>
            <a:ext cx="0" cy="6763157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B818E7F-67F9-99C1-C897-47A507E3CFB4}"/>
              </a:ext>
            </a:extLst>
          </p:cNvPr>
          <p:cNvSpPr txBox="1"/>
          <p:nvPr/>
        </p:nvSpPr>
        <p:spPr>
          <a:xfrm>
            <a:off x="7431823" y="4819958"/>
            <a:ext cx="2518376" cy="44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フォーマット、スケジュール設定は後ほど実施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1029712-BA9B-68DC-7D1B-B1826B56E520}"/>
              </a:ext>
            </a:extLst>
          </p:cNvPr>
          <p:cNvSpPr txBox="1"/>
          <p:nvPr/>
        </p:nvSpPr>
        <p:spPr>
          <a:xfrm>
            <a:off x="275969" y="4853206"/>
            <a:ext cx="2513846" cy="44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フォーマット、スケジュール設定は後ほど実施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6" name="テキスト ボックス 5">
            <a:hlinkClick r:id="rId7" action="ppaction://hlinksldjump"/>
            <a:extLst>
              <a:ext uri="{FF2B5EF4-FFF2-40B4-BE49-F238E27FC236}">
                <a16:creationId xmlns:a16="http://schemas.microsoft.com/office/drawing/2014/main" id="{058A794F-7427-B359-6DCB-07D97E16FDB7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9427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-3.</a:t>
            </a:r>
            <a:r>
              <a:rPr kumimoji="1" lang="ja-JP" altLang="en-US" dirty="0"/>
              <a:t> カメラ固定（</a:t>
            </a:r>
            <a:r>
              <a:rPr kumimoji="1" lang="en-US" altLang="ja-JP" dirty="0"/>
              <a:t>Web</a:t>
            </a:r>
            <a:r>
              <a:rPr kumimoji="1" lang="ja-JP" altLang="en-US" dirty="0"/>
              <a:t>ガイド 設置説明） 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495172-7251-919D-3C1E-86BF75490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1"/>
          <a:stretch/>
        </p:blipFill>
        <p:spPr>
          <a:xfrm>
            <a:off x="7468750" y="1123016"/>
            <a:ext cx="6461453" cy="607916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D686DF0-68C5-6B3C-7B8A-1EF487B0953D}"/>
              </a:ext>
            </a:extLst>
          </p:cNvPr>
          <p:cNvSpPr txBox="1"/>
          <p:nvPr/>
        </p:nvSpPr>
        <p:spPr>
          <a:xfrm>
            <a:off x="345868" y="694864"/>
            <a:ext cx="7450469" cy="6270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■対応カメラ最新は一覧を参照　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  <a:hlinkClick r:id="rId3"/>
              </a:rPr>
              <a:t>リンク</a:t>
            </a:r>
            <a:r>
              <a:rPr lang="ja-JP" altLang="en-US" sz="1400" b="1" dirty="0">
                <a:solidFill>
                  <a:srgbClr val="0070C0"/>
                </a:solidFill>
                <a:latin typeface="+mn-ea"/>
                <a:hlinkClick r:id="rId3"/>
              </a:rPr>
              <a:t>（</a:t>
            </a:r>
            <a:r>
              <a:rPr lang="zh-CN" altLang="en-US" sz="1400" b="1" i="0" u="none" strike="noStrike" baseline="0" dirty="0">
                <a:solidFill>
                  <a:srgbClr val="0070C0"/>
                </a:solidFill>
                <a:latin typeface="+mn-ea"/>
                <a:hlinkClick r:id="rId3"/>
              </a:rPr>
              <a:t>管理番号：</a:t>
            </a:r>
            <a:r>
              <a:rPr lang="en-US" altLang="zh-CN" sz="1400" b="1" i="0" u="none" strike="noStrike" baseline="0" dirty="0">
                <a:solidFill>
                  <a:srgbClr val="0070C0"/>
                </a:solidFill>
                <a:latin typeface="+mn-ea"/>
                <a:hlinkClick r:id="rId3"/>
              </a:rPr>
              <a:t>C0501</a:t>
            </a:r>
            <a:r>
              <a:rPr lang="ja-JP" altLang="en-US" sz="1400" b="1" dirty="0">
                <a:solidFill>
                  <a:srgbClr val="0070C0"/>
                </a:solidFill>
                <a:latin typeface="+mn-ea"/>
                <a:hlinkClick r:id="rId3"/>
              </a:rPr>
              <a:t>）</a:t>
            </a:r>
            <a:endParaRPr lang="en-US" altLang="ja-JP" sz="1400" b="1" dirty="0">
              <a:solidFill>
                <a:srgbClr val="0070C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■通信ユニットはカメラタイプにより取付手順が異なります。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  <a:p>
            <a:pPr marL="538163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タイプ：屋外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PTZ 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ズーム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10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倍と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21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倍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538163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タイプ：屋外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PTZ 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ズーム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3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倍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538163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タイプ：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屋外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Dome</a:t>
            </a:r>
          </a:p>
          <a:p>
            <a:pPr marL="538163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タイプ：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屋外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Box</a:t>
            </a: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05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大まかな流れは右記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Step1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～４となります。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対象カメラ部分を</a:t>
            </a:r>
            <a:r>
              <a:rPr lang="en-US" altLang="ja-JP" sz="1600" b="1" u="sng" dirty="0">
                <a:solidFill>
                  <a:srgbClr val="FF0000"/>
                </a:solidFill>
                <a:latin typeface="+mn-ea"/>
              </a:rPr>
              <a:t>WEB</a:t>
            </a:r>
            <a:r>
              <a:rPr lang="ja-JP" altLang="en-US" sz="1600" b="1" u="sng" dirty="0">
                <a:solidFill>
                  <a:srgbClr val="FF0000"/>
                </a:solidFill>
                <a:latin typeface="+mn-ea"/>
              </a:rPr>
              <a:t>ガイド参照して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組み立てをお願いします。</a:t>
            </a: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　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  <a:hlinkClick r:id="rId4"/>
              </a:rPr>
              <a:t>リンク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※C,D</a:t>
            </a:r>
            <a:r>
              <a:rPr lang="ja-JP" altLang="en-US" sz="1400" b="1" u="sng" dirty="0">
                <a:solidFill>
                  <a:srgbClr val="000000"/>
                </a:solidFill>
                <a:latin typeface="+mn-ea"/>
              </a:rPr>
              <a:t>インターフェースの都合で</a:t>
            </a:r>
            <a:r>
              <a:rPr lang="en-US" altLang="ja-JP" sz="1400" b="1" u="sng" dirty="0">
                <a:solidFill>
                  <a:srgbClr val="000000"/>
                </a:solidFill>
                <a:latin typeface="+mn-ea"/>
              </a:rPr>
              <a:t>POWER</a:t>
            </a:r>
            <a:r>
              <a:rPr lang="ja-JP" altLang="en-US" sz="1400" b="1" u="sng" dirty="0">
                <a:solidFill>
                  <a:srgbClr val="000000"/>
                </a:solidFill>
                <a:latin typeface="+mn-ea"/>
              </a:rPr>
              <a:t>以外の</a:t>
            </a:r>
            <a:r>
              <a:rPr lang="en-US" altLang="ja-JP" sz="1400" b="1" u="sng" dirty="0">
                <a:solidFill>
                  <a:srgbClr val="000000"/>
                </a:solidFill>
                <a:latin typeface="+mn-ea"/>
              </a:rPr>
              <a:t>LED</a:t>
            </a:r>
            <a:r>
              <a:rPr lang="ja-JP" altLang="en-US" sz="1400" b="1" u="sng" dirty="0">
                <a:solidFill>
                  <a:srgbClr val="000000"/>
                </a:solidFill>
                <a:latin typeface="+mn-ea"/>
              </a:rPr>
              <a:t>制御不可</a:t>
            </a:r>
            <a:endParaRPr lang="en-US" altLang="ja-JP" sz="1400" b="1" u="sng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9EBC9BD7-DC07-7BB4-FA95-36311F415602}"/>
              </a:ext>
            </a:extLst>
          </p:cNvPr>
          <p:cNvGrpSpPr/>
          <p:nvPr/>
        </p:nvGrpSpPr>
        <p:grpSpPr>
          <a:xfrm>
            <a:off x="603570" y="4223223"/>
            <a:ext cx="273078" cy="1452246"/>
            <a:chOff x="2807545" y="6115932"/>
            <a:chExt cx="220811" cy="1174285"/>
          </a:xfrm>
        </p:grpSpPr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6706477-74D4-8076-A7BE-7FBD66341F3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812356" y="6115932"/>
              <a:ext cx="216000" cy="288000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algn="ctr"/>
              <a:r>
                <a:rPr kumimoji="1" lang="en-US" altLang="ja-JP" sz="1800" b="1" dirty="0">
                  <a:latin typeface="+mn-ea"/>
                </a:rPr>
                <a:t>A</a:t>
              </a:r>
              <a:endParaRPr kumimoji="1" lang="ja-JP" altLang="en-US" sz="1800" b="1" dirty="0">
                <a:latin typeface="+mn-ea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9513C4-8850-5E87-164B-A15E6AAC0F0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807545" y="6414206"/>
              <a:ext cx="216000" cy="28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algn="ctr"/>
              <a:r>
                <a:rPr kumimoji="1" lang="en-US" altLang="ja-JP" sz="1800" b="1" dirty="0">
                  <a:latin typeface="+mn-ea"/>
                </a:rPr>
                <a:t>B</a:t>
              </a:r>
              <a:endParaRPr kumimoji="1" lang="ja-JP" altLang="en-US" sz="1800" b="1" dirty="0">
                <a:latin typeface="+mn-ea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A86C4CFE-0681-6221-3429-59E2DCC759B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812356" y="6708986"/>
              <a:ext cx="216000" cy="28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algn="ctr"/>
              <a:r>
                <a:rPr kumimoji="1" lang="en-US" altLang="ja-JP" sz="1800" b="1" dirty="0">
                  <a:latin typeface="+mn-ea"/>
                </a:rPr>
                <a:t>C</a:t>
              </a:r>
              <a:endParaRPr kumimoji="1" lang="ja-JP" altLang="en-US" sz="1800" b="1" dirty="0">
                <a:latin typeface="+mn-ea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CF60911-B2AB-13A6-9E6F-0A2F4610EAC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812356" y="7002217"/>
              <a:ext cx="216000" cy="28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algn="ctr"/>
              <a:r>
                <a:rPr kumimoji="1" lang="en-US" altLang="ja-JP" sz="1800" b="1" dirty="0">
                  <a:latin typeface="+mn-ea"/>
                </a:rPr>
                <a:t>D</a:t>
              </a:r>
              <a:endParaRPr kumimoji="1" lang="ja-JP" altLang="en-US" sz="1800" b="1" dirty="0">
                <a:latin typeface="+mn-ea"/>
              </a:endParaRPr>
            </a:p>
          </p:txBody>
        </p:sp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868ED928-5112-82E9-6E44-036C2D8B8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70" y="1340581"/>
            <a:ext cx="6135872" cy="18855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235C8C5-BCD1-B3A2-16FB-53D3EDE17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029" y="6522503"/>
            <a:ext cx="1741038" cy="90780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2C1D78D6-2966-D7B0-8613-98D9032C7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8160" y="58236"/>
            <a:ext cx="994243" cy="976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テキスト ボックス 2">
            <a:hlinkClick r:id="rId8" action="ppaction://hlinksldjump"/>
            <a:extLst>
              <a:ext uri="{FF2B5EF4-FFF2-40B4-BE49-F238E27FC236}">
                <a16:creationId xmlns:a16="http://schemas.microsoft.com/office/drawing/2014/main" id="{9BD48DE3-00E0-5EBF-24EF-106D5D102D8B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7507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-3.</a:t>
            </a:r>
            <a:r>
              <a:rPr kumimoji="1" lang="ja-JP" altLang="en-US" dirty="0"/>
              <a:t> カメラ固定（</a:t>
            </a:r>
            <a:r>
              <a:rPr lang="ja-JP" altLang="en-US" dirty="0"/>
              <a:t>タイプ別大きな違い</a:t>
            </a:r>
            <a:r>
              <a:rPr kumimoji="1" lang="ja-JP" altLang="en-US" dirty="0"/>
              <a:t>） 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DDC071-EDA0-6E75-FB9C-558515D0A19F}"/>
              </a:ext>
            </a:extLst>
          </p:cNvPr>
          <p:cNvSpPr txBox="1"/>
          <p:nvPr/>
        </p:nvSpPr>
        <p:spPr>
          <a:xfrm>
            <a:off x="568514" y="740387"/>
            <a:ext cx="4965988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PTZ 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ズーム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10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倍と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21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倍</a:t>
            </a:r>
            <a:endParaRPr lang="en-US" altLang="ja-JP" sz="20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2A41E2-F220-195A-D30F-B6EBE396C229}"/>
              </a:ext>
            </a:extLst>
          </p:cNvPr>
          <p:cNvSpPr txBox="1"/>
          <p:nvPr/>
        </p:nvSpPr>
        <p:spPr>
          <a:xfrm>
            <a:off x="275969" y="727114"/>
            <a:ext cx="282385" cy="400111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A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3A03374-FB74-DEAA-08F2-3A91CE1F8B38}"/>
              </a:ext>
            </a:extLst>
          </p:cNvPr>
          <p:cNvSpPr txBox="1"/>
          <p:nvPr/>
        </p:nvSpPr>
        <p:spPr>
          <a:xfrm>
            <a:off x="568514" y="4277109"/>
            <a:ext cx="3813184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PTZ 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ズーム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3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倍</a:t>
            </a:r>
            <a:endParaRPr lang="en-US" altLang="ja-JP" sz="20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E26182-F1A4-DA20-66C0-55693CD14CB2}"/>
              </a:ext>
            </a:extLst>
          </p:cNvPr>
          <p:cNvSpPr txBox="1"/>
          <p:nvPr/>
        </p:nvSpPr>
        <p:spPr>
          <a:xfrm>
            <a:off x="275969" y="4266949"/>
            <a:ext cx="282385" cy="4001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B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2FF1671-7BD3-152E-3AC6-BB62CB4BC180}"/>
              </a:ext>
            </a:extLst>
          </p:cNvPr>
          <p:cNvSpPr txBox="1"/>
          <p:nvPr/>
        </p:nvSpPr>
        <p:spPr>
          <a:xfrm>
            <a:off x="7332927" y="732428"/>
            <a:ext cx="282385" cy="400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C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57CA37-BD9A-8211-7E9D-C5CD8FBCF794}"/>
              </a:ext>
            </a:extLst>
          </p:cNvPr>
          <p:cNvSpPr txBox="1"/>
          <p:nvPr/>
        </p:nvSpPr>
        <p:spPr>
          <a:xfrm>
            <a:off x="7332926" y="4264431"/>
            <a:ext cx="282385" cy="4001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D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C32FAFA-868E-DCEB-0DE5-622512D9C979}"/>
              </a:ext>
            </a:extLst>
          </p:cNvPr>
          <p:cNvSpPr txBox="1"/>
          <p:nvPr/>
        </p:nvSpPr>
        <p:spPr>
          <a:xfrm>
            <a:off x="7625472" y="744485"/>
            <a:ext cx="2758619" cy="59592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Dome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（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LTE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ランプ点灯しない）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960EF44-7D26-8E95-F7AB-269D8F54CD0A}"/>
              </a:ext>
            </a:extLst>
          </p:cNvPr>
          <p:cNvSpPr txBox="1"/>
          <p:nvPr/>
        </p:nvSpPr>
        <p:spPr>
          <a:xfrm>
            <a:off x="7634029" y="4284062"/>
            <a:ext cx="3813184" cy="59592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 ※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Box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（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LTE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ランプ点灯しない）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633AFB3-48AC-96FF-E435-BBE3E1D4E221}"/>
              </a:ext>
            </a:extLst>
          </p:cNvPr>
          <p:cNvCxnSpPr>
            <a:cxnSpLocks/>
          </p:cNvCxnSpPr>
          <p:nvPr/>
        </p:nvCxnSpPr>
        <p:spPr>
          <a:xfrm>
            <a:off x="7165948" y="684000"/>
            <a:ext cx="0" cy="6763157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C54FA685-8D6B-63D9-65AF-CF9C2374E677}"/>
              </a:ext>
            </a:extLst>
          </p:cNvPr>
          <p:cNvCxnSpPr>
            <a:cxnSpLocks/>
          </p:cNvCxnSpPr>
          <p:nvPr/>
        </p:nvCxnSpPr>
        <p:spPr>
          <a:xfrm>
            <a:off x="130913" y="4090962"/>
            <a:ext cx="14032127" cy="0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CEFA8A4-BF84-574D-97CD-48F73AE31742}"/>
              </a:ext>
            </a:extLst>
          </p:cNvPr>
          <p:cNvSpPr txBox="1"/>
          <p:nvPr/>
        </p:nvSpPr>
        <p:spPr>
          <a:xfrm>
            <a:off x="5121928" y="713707"/>
            <a:ext cx="1956938" cy="8113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★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工具：</a:t>
            </a:r>
            <a:r>
              <a:rPr lang="en-US" altLang="ja-JP" sz="1200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3mm</a:t>
            </a:r>
            <a:r>
              <a:rPr lang="ja-JP" altLang="en-US" sz="1200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＋ドライバ</a:t>
            </a:r>
            <a:endParaRPr lang="en-US" altLang="ja-JP" sz="1200" dirty="0">
              <a:solidFill>
                <a:srgbClr val="FF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　　付属トルクスねじ先</a:t>
            </a:r>
            <a:endParaRPr lang="en-US" altLang="ja-JP" sz="1200" dirty="0">
              <a:solidFill>
                <a:srgbClr val="FF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　　ニッパー</a:t>
            </a:r>
            <a:endParaRPr lang="en-US" altLang="ja-JP" sz="1200" dirty="0">
              <a:solidFill>
                <a:srgbClr val="FF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　　ラジオペンチ</a:t>
            </a:r>
            <a:endParaRPr lang="en-US" altLang="ja-JP" sz="1800" dirty="0">
              <a:solidFill>
                <a:srgbClr val="FF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49E8F77-4747-DD06-1832-1C8A879B7A91}"/>
              </a:ext>
            </a:extLst>
          </p:cNvPr>
          <p:cNvSpPr txBox="1"/>
          <p:nvPr/>
        </p:nvSpPr>
        <p:spPr>
          <a:xfrm>
            <a:off x="5031518" y="4240913"/>
            <a:ext cx="1967452" cy="44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★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工具：</a:t>
            </a:r>
            <a:r>
              <a:rPr lang="en-US" altLang="ja-JP" sz="1200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 3mm</a:t>
            </a:r>
            <a:r>
              <a:rPr lang="ja-JP" altLang="en-US" sz="1200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＋ドライバ</a:t>
            </a:r>
            <a:endParaRPr lang="en-US" altLang="ja-JP" sz="1200" dirty="0">
              <a:solidFill>
                <a:srgbClr val="FF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　　付属トルクスねじ先</a:t>
            </a:r>
            <a:endParaRPr lang="en-US" altLang="ja-JP" sz="12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1A6350E-DF3C-5E79-60E0-4C4A1C888B2E}"/>
              </a:ext>
            </a:extLst>
          </p:cNvPr>
          <p:cNvSpPr txBox="1"/>
          <p:nvPr/>
        </p:nvSpPr>
        <p:spPr>
          <a:xfrm>
            <a:off x="11009798" y="798769"/>
            <a:ext cx="1811303" cy="257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★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工具：</a:t>
            </a:r>
            <a:r>
              <a:rPr lang="en-US" altLang="ja-JP" sz="1200" b="1" dirty="0">
                <a:solidFill>
                  <a:srgbClr val="FF0000"/>
                </a:solidFill>
                <a:latin typeface="+mn-ea"/>
              </a:rPr>
              <a:t>3mm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＋ドライバ</a:t>
            </a:r>
            <a:endParaRPr lang="en-US" altLang="ja-JP" sz="12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2102D57-49C1-6F37-8D07-424A82D6F3D0}"/>
              </a:ext>
            </a:extLst>
          </p:cNvPr>
          <p:cNvSpPr txBox="1"/>
          <p:nvPr/>
        </p:nvSpPr>
        <p:spPr>
          <a:xfrm>
            <a:off x="12262070" y="4231590"/>
            <a:ext cx="1874429" cy="44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★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工具：</a:t>
            </a:r>
            <a:r>
              <a:rPr lang="en-US" altLang="ja-JP" sz="1200" b="1" dirty="0">
                <a:solidFill>
                  <a:srgbClr val="FF0000"/>
                </a:solidFill>
                <a:latin typeface="+mn-ea"/>
              </a:rPr>
              <a:t>3mm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＋ドライバ</a:t>
            </a:r>
            <a:endParaRPr lang="en-US" altLang="ja-JP" sz="1200" b="1" dirty="0">
              <a:solidFill>
                <a:srgbClr val="FF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　　　　</a:t>
            </a:r>
            <a:r>
              <a:rPr lang="en-US" altLang="ja-JP" sz="1200" b="1" dirty="0">
                <a:solidFill>
                  <a:srgbClr val="FF0000"/>
                </a:solidFill>
                <a:latin typeface="+mn-ea"/>
              </a:rPr>
              <a:t>5mm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六角レンチ</a:t>
            </a:r>
            <a:endParaRPr lang="en-US" altLang="ja-JP" sz="1200" b="1" dirty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8AC8A9E-4BE5-117F-80B8-01D53BE21C6D}"/>
              </a:ext>
            </a:extLst>
          </p:cNvPr>
          <p:cNvCxnSpPr>
            <a:cxnSpLocks/>
          </p:cNvCxnSpPr>
          <p:nvPr/>
        </p:nvCxnSpPr>
        <p:spPr>
          <a:xfrm>
            <a:off x="7197127" y="684000"/>
            <a:ext cx="0" cy="6763157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448FD402-FE9C-511B-092D-8A503ABA5FFD}"/>
              </a:ext>
            </a:extLst>
          </p:cNvPr>
          <p:cNvGrpSpPr/>
          <p:nvPr/>
        </p:nvGrpSpPr>
        <p:grpSpPr>
          <a:xfrm>
            <a:off x="376964" y="1420670"/>
            <a:ext cx="6611986" cy="2450751"/>
            <a:chOff x="95258" y="1013999"/>
            <a:chExt cx="4113877" cy="1524820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653EBBA7-CF7F-5984-C4BB-095753B75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647"/>
            <a:stretch/>
          </p:blipFill>
          <p:spPr>
            <a:xfrm>
              <a:off x="132100" y="1216081"/>
              <a:ext cx="998723" cy="1322738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AB1915C-71E0-3AE1-CCD5-A82DF8745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262" r="4404"/>
            <a:stretch/>
          </p:blipFill>
          <p:spPr>
            <a:xfrm>
              <a:off x="1835641" y="1357817"/>
              <a:ext cx="918012" cy="117062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D49F6A70-0004-25A9-7C38-EB216A5F4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6980" y="1812199"/>
              <a:ext cx="966630" cy="703332"/>
            </a:xfrm>
            <a:prstGeom prst="roundRect">
              <a:avLst>
                <a:gd name="adj" fmla="val 16667"/>
              </a:avLst>
            </a:prstGeom>
            <a:ln w="3175"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23732139-56BD-D500-03B6-42465788E192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>
              <a:off x="2525933" y="1900698"/>
              <a:ext cx="491047" cy="26316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四角形: 角を丸くする 39">
              <a:extLst>
                <a:ext uri="{FF2B5EF4-FFF2-40B4-BE49-F238E27FC236}">
                  <a16:creationId xmlns:a16="http://schemas.microsoft.com/office/drawing/2014/main" id="{0EBBFEDB-F4FA-A94B-0CD5-D750A36C966C}"/>
                </a:ext>
              </a:extLst>
            </p:cNvPr>
            <p:cNvSpPr/>
            <p:nvPr/>
          </p:nvSpPr>
          <p:spPr>
            <a:xfrm>
              <a:off x="2081664" y="1746430"/>
              <a:ext cx="486927" cy="312052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ContrastingRigh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>
                <a:latin typeface="+mn-ea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856CF071-D6B2-61EB-7A79-68BEDD3010FE}"/>
                </a:ext>
              </a:extLst>
            </p:cNvPr>
            <p:cNvSpPr txBox="1"/>
            <p:nvPr/>
          </p:nvSpPr>
          <p:spPr>
            <a:xfrm>
              <a:off x="95258" y="1013999"/>
              <a:ext cx="1440868" cy="1601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金具：ねじ止めでカメラを固定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F82FB9F2-00E2-A368-7AB2-0A0F0A97D599}"/>
                </a:ext>
              </a:extLst>
            </p:cNvPr>
            <p:cNvSpPr txBox="1"/>
            <p:nvPr/>
          </p:nvSpPr>
          <p:spPr>
            <a:xfrm>
              <a:off x="2890411" y="1413247"/>
              <a:ext cx="1318724" cy="27502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カメラの両脇に差込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左：外部</a:t>
              </a:r>
              <a:r>
                <a:rPr lang="en-US" altLang="ja-JP" sz="1200" b="1" dirty="0">
                  <a:solidFill>
                    <a:srgbClr val="000000"/>
                  </a:solidFill>
                  <a:latin typeface="+mn-ea"/>
                </a:rPr>
                <a:t>I/O</a:t>
              </a: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　右：</a:t>
              </a:r>
              <a:r>
                <a:rPr lang="en-US" altLang="ja-JP" sz="1200" b="1" dirty="0">
                  <a:solidFill>
                    <a:srgbClr val="0070C0"/>
                  </a:solidFill>
                  <a:latin typeface="+mn-ea"/>
                </a:rPr>
                <a:t>LAN</a:t>
              </a:r>
            </a:p>
          </p:txBody>
        </p: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26B39DA8-DF1C-3549-BDAD-E2FA443F82C6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>
              <a:off x="605102" y="1174130"/>
              <a:ext cx="210590" cy="2969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6B63C873-33AE-75A4-1BD3-95FE086602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6305" y="1278427"/>
              <a:ext cx="26360" cy="2549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767A2CED-7C7C-426E-EBF0-90B808827B67}"/>
                </a:ext>
              </a:extLst>
            </p:cNvPr>
            <p:cNvSpPr txBox="1"/>
            <p:nvPr/>
          </p:nvSpPr>
          <p:spPr>
            <a:xfrm>
              <a:off x="1611521" y="1134847"/>
              <a:ext cx="1405250" cy="1601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ケーブル：カメラから直接通す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9162624F-9EAC-C7A6-4533-4A11E6F3BE5B}"/>
              </a:ext>
            </a:extLst>
          </p:cNvPr>
          <p:cNvGrpSpPr/>
          <p:nvPr/>
        </p:nvGrpSpPr>
        <p:grpSpPr>
          <a:xfrm>
            <a:off x="395928" y="4828271"/>
            <a:ext cx="6566331" cy="2647847"/>
            <a:chOff x="524241" y="5316114"/>
            <a:chExt cx="4397566" cy="1773301"/>
          </a:xfrm>
        </p:grpSpPr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D5BE50CE-2765-82C4-A8D1-BA587C208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82"/>
            <a:stretch/>
          </p:blipFill>
          <p:spPr>
            <a:xfrm>
              <a:off x="524242" y="5968962"/>
              <a:ext cx="973828" cy="1120453"/>
            </a:xfrm>
            <a:prstGeom prst="rect">
              <a:avLst/>
            </a:prstGeom>
          </p:spPr>
        </p:pic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737535C3-D764-8405-56F2-1F8FEC4D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77" r="6840"/>
            <a:stretch/>
          </p:blipFill>
          <p:spPr>
            <a:xfrm>
              <a:off x="2194478" y="5624080"/>
              <a:ext cx="979698" cy="1459762"/>
            </a:xfrm>
            <a:prstGeom prst="rect">
              <a:avLst/>
            </a:prstGeom>
          </p:spPr>
        </p:pic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59257BF6-D567-8E1D-88B8-FDFCA4B571BC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>
              <a:off x="2633429" y="6089424"/>
              <a:ext cx="1039797" cy="18005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36EC9A64-EE8B-B347-FA4F-0254E892C482}"/>
                </a:ext>
              </a:extLst>
            </p:cNvPr>
            <p:cNvCxnSpPr>
              <a:cxnSpLocks/>
              <a:endCxn id="57" idx="1"/>
            </p:cNvCxnSpPr>
            <p:nvPr/>
          </p:nvCxnSpPr>
          <p:spPr>
            <a:xfrm>
              <a:off x="2975254" y="6688817"/>
              <a:ext cx="698423" cy="11818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四角形: 角を丸くする 50">
              <a:extLst>
                <a:ext uri="{FF2B5EF4-FFF2-40B4-BE49-F238E27FC236}">
                  <a16:creationId xmlns:a16="http://schemas.microsoft.com/office/drawing/2014/main" id="{410F5D4F-AB6F-5087-C9F6-6A991C84C9F6}"/>
                </a:ext>
              </a:extLst>
            </p:cNvPr>
            <p:cNvSpPr/>
            <p:nvPr/>
          </p:nvSpPr>
          <p:spPr>
            <a:xfrm>
              <a:off x="2320401" y="6089424"/>
              <a:ext cx="626055" cy="457053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ContrastingRigh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>
                <a:latin typeface="+mn-ea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7C947E2C-7ECE-E2FD-5CC8-B32CA2EE6479}"/>
                </a:ext>
              </a:extLst>
            </p:cNvPr>
            <p:cNvSpPr txBox="1"/>
            <p:nvPr/>
          </p:nvSpPr>
          <p:spPr>
            <a:xfrm>
              <a:off x="552625" y="5507132"/>
              <a:ext cx="1397817" cy="29603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金具：</a:t>
              </a:r>
              <a:r>
                <a:rPr lang="en-US" altLang="ja-JP" sz="1200" b="1" dirty="0">
                  <a:solidFill>
                    <a:srgbClr val="000000"/>
                  </a:solidFill>
                  <a:latin typeface="+mn-ea"/>
                </a:rPr>
                <a:t>FRONT</a:t>
              </a: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ラベルを前面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　　　ひねってカメラを固定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</p:txBody>
        </p: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93C4FB4F-1453-ADCC-47B2-AD59A4A110EE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1094488" y="5803169"/>
              <a:ext cx="157045" cy="8412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7675B9D5-CF59-FADC-FF76-2179616B63D4}"/>
                </a:ext>
              </a:extLst>
            </p:cNvPr>
            <p:cNvSpPr txBox="1"/>
            <p:nvPr/>
          </p:nvSpPr>
          <p:spPr>
            <a:xfrm>
              <a:off x="1966527" y="5316114"/>
              <a:ext cx="1722784" cy="17236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ケーブル：カメラ金具を外して通す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158F248-0174-A865-76A2-A9A76F8F0A38}"/>
                </a:ext>
              </a:extLst>
            </p:cNvPr>
            <p:cNvSpPr txBox="1"/>
            <p:nvPr/>
          </p:nvSpPr>
          <p:spPr>
            <a:xfrm>
              <a:off x="3692158" y="5511983"/>
              <a:ext cx="1229649" cy="29603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内部でクロスさせて差込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左：</a:t>
              </a:r>
              <a:r>
                <a:rPr lang="en-US" altLang="ja-JP" sz="1200" b="1" dirty="0">
                  <a:solidFill>
                    <a:srgbClr val="0070C0"/>
                  </a:solidFill>
                  <a:latin typeface="+mn-ea"/>
                </a:rPr>
                <a:t>LAN</a:t>
              </a:r>
              <a:r>
                <a:rPr lang="ja-JP" altLang="en-US" sz="1200" b="1" dirty="0">
                  <a:solidFill>
                    <a:srgbClr val="0070C0"/>
                  </a:solidFill>
                  <a:latin typeface="+mn-ea"/>
                </a:rPr>
                <a:t>　</a:t>
              </a: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右：外部</a:t>
              </a:r>
              <a:r>
                <a:rPr lang="en-US" altLang="ja-JP" sz="1200" b="1" dirty="0">
                  <a:solidFill>
                    <a:srgbClr val="000000"/>
                  </a:solidFill>
                  <a:latin typeface="+mn-ea"/>
                </a:rPr>
                <a:t>I/O</a:t>
              </a:r>
            </a:p>
          </p:txBody>
        </p:sp>
        <p:cxnSp>
          <p:nvCxnSpPr>
            <p:cNvPr id="56" name="コネクタ: 曲線 55">
              <a:extLst>
                <a:ext uri="{FF2B5EF4-FFF2-40B4-BE49-F238E27FC236}">
                  <a16:creationId xmlns:a16="http://schemas.microsoft.com/office/drawing/2014/main" id="{C2057457-C06C-CA2B-2B84-9EC231E6BBA1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 rot="16200000" flipH="1">
              <a:off x="1863500" y="5861049"/>
              <a:ext cx="822856" cy="9094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2F641F35-F954-FD8E-7B73-EA0F39504C6D}"/>
                </a:ext>
              </a:extLst>
            </p:cNvPr>
            <p:cNvSpPr txBox="1"/>
            <p:nvPr/>
          </p:nvSpPr>
          <p:spPr>
            <a:xfrm>
              <a:off x="3673677" y="6720821"/>
              <a:ext cx="1192743" cy="17236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他：落下防止ワイヤー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</p:txBody>
        </p:sp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A8C37EFD-E3A7-9E2F-9848-FA56340A0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7355" y="6081456"/>
              <a:ext cx="504877" cy="285894"/>
            </a:xfrm>
            <a:prstGeom prst="rect">
              <a:avLst/>
            </a:prstGeom>
          </p:spPr>
        </p:pic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55EBBE77-440C-4A97-507A-D75A28E4D227}"/>
                </a:ext>
              </a:extLst>
            </p:cNvPr>
            <p:cNvSpPr txBox="1"/>
            <p:nvPr/>
          </p:nvSpPr>
          <p:spPr>
            <a:xfrm>
              <a:off x="1594785" y="6380577"/>
              <a:ext cx="559043" cy="172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70C0"/>
                  </a:solidFill>
                  <a:latin typeface="+mn-ea"/>
                </a:rPr>
                <a:t>カメラ金具</a:t>
              </a:r>
              <a:endParaRPr lang="en-US" altLang="ja-JP" sz="1200" b="1" dirty="0">
                <a:solidFill>
                  <a:srgbClr val="0070C0"/>
                </a:solidFill>
                <a:latin typeface="+mn-ea"/>
              </a:endParaRPr>
            </a:p>
          </p:txBody>
        </p:sp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C5B1F152-9EEB-C067-DD8C-2BAF1D542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34169" y="5898235"/>
              <a:ext cx="885930" cy="694569"/>
            </a:xfrm>
            <a:prstGeom prst="roundRect">
              <a:avLst>
                <a:gd name="adj" fmla="val 16667"/>
              </a:avLst>
            </a:prstGeom>
            <a:ln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0" h="114300" prst="relaxedInset"/>
              <a:contourClr>
                <a:srgbClr val="969696"/>
              </a:contourClr>
            </a:sp3d>
          </p:spPr>
        </p:pic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8E99F514-B432-6193-5B81-CE3633CA5778}"/>
                </a:ext>
              </a:extLst>
            </p:cNvPr>
            <p:cNvSpPr txBox="1"/>
            <p:nvPr/>
          </p:nvSpPr>
          <p:spPr>
            <a:xfrm>
              <a:off x="524241" y="5839846"/>
              <a:ext cx="457059" cy="234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900" b="1" dirty="0">
                  <a:solidFill>
                    <a:srgbClr val="000000"/>
                  </a:solidFill>
                  <a:latin typeface="+mn-ea"/>
                </a:rPr>
                <a:t>▲</a:t>
              </a: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900" b="1" dirty="0">
                  <a:solidFill>
                    <a:srgbClr val="000000"/>
                  </a:solidFill>
                  <a:latin typeface="+mn-ea"/>
                </a:rPr>
                <a:t>FRONT</a:t>
              </a:r>
            </a:p>
          </p:txBody>
        </p: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B1EA4403-E596-662F-21C2-37D214AAD609}"/>
              </a:ext>
            </a:extLst>
          </p:cNvPr>
          <p:cNvGrpSpPr/>
          <p:nvPr/>
        </p:nvGrpSpPr>
        <p:grpSpPr>
          <a:xfrm>
            <a:off x="7483905" y="1554321"/>
            <a:ext cx="6645811" cy="2189331"/>
            <a:chOff x="8143757" y="1894309"/>
            <a:chExt cx="4332617" cy="1427295"/>
          </a:xfrm>
        </p:grpSpPr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1F5FA757-2A95-09FE-243D-02EFE95ED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82"/>
            <a:stretch/>
          </p:blipFill>
          <p:spPr>
            <a:xfrm>
              <a:off x="8143757" y="2176960"/>
              <a:ext cx="973828" cy="1120453"/>
            </a:xfrm>
            <a:prstGeom prst="rect">
              <a:avLst/>
            </a:prstGeom>
          </p:spPr>
        </p:pic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C2894027-65BB-0933-5FB9-21C91A7190F5}"/>
                </a:ext>
              </a:extLst>
            </p:cNvPr>
            <p:cNvSpPr txBox="1"/>
            <p:nvPr/>
          </p:nvSpPr>
          <p:spPr>
            <a:xfrm>
              <a:off x="8157669" y="1931944"/>
              <a:ext cx="1351059" cy="16778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金具：ひねってカメラを固定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</p:txBody>
        </p:sp>
        <p:cxnSp>
          <p:nvCxnSpPr>
            <p:cNvPr id="68" name="直線矢印コネクタ 67">
              <a:extLst>
                <a:ext uri="{FF2B5EF4-FFF2-40B4-BE49-F238E27FC236}">
                  <a16:creationId xmlns:a16="http://schemas.microsoft.com/office/drawing/2014/main" id="{CDFF72FD-364A-FE6C-56A1-E561785AE175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 flipH="1">
              <a:off x="8699532" y="2099731"/>
              <a:ext cx="133666" cy="21237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F5DCCBF7-337A-936D-F97A-9509DBAFE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3258" y="2087776"/>
              <a:ext cx="1011679" cy="1233828"/>
            </a:xfrm>
            <a:prstGeom prst="rect">
              <a:avLst/>
            </a:prstGeom>
          </p:spPr>
        </p:pic>
        <p:cxnSp>
          <p:nvCxnSpPr>
            <p:cNvPr id="70" name="直線矢印コネクタ 69">
              <a:extLst>
                <a:ext uri="{FF2B5EF4-FFF2-40B4-BE49-F238E27FC236}">
                  <a16:creationId xmlns:a16="http://schemas.microsoft.com/office/drawing/2014/main" id="{8CABE080-7108-28D9-0772-02F2A53255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7463" y="2037889"/>
              <a:ext cx="26360" cy="25496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84CCCA26-20E9-F4DC-EAC6-BF7AE17DC810}"/>
                </a:ext>
              </a:extLst>
            </p:cNvPr>
            <p:cNvSpPr txBox="1"/>
            <p:nvPr/>
          </p:nvSpPr>
          <p:spPr>
            <a:xfrm>
              <a:off x="9673360" y="1894309"/>
              <a:ext cx="1444569" cy="16778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ケーブル：カメラから直接通す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</p:txBody>
        </p:sp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E848FF3A-7C34-168A-9793-9C1628382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226037" y="2474947"/>
              <a:ext cx="934029" cy="767602"/>
            </a:xfrm>
            <a:prstGeom prst="roundRect">
              <a:avLst>
                <a:gd name="adj" fmla="val 16667"/>
              </a:avLst>
            </a:prstGeom>
            <a:ln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0" h="114300" prst="relaxedInset"/>
              <a:contourClr>
                <a:srgbClr val="969696"/>
              </a:contourClr>
            </a:sp3d>
          </p:spPr>
        </p:pic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A5A1E74F-5317-AD46-66DE-60696DE7912C}"/>
                </a:ext>
              </a:extLst>
            </p:cNvPr>
            <p:cNvSpPr txBox="1"/>
            <p:nvPr/>
          </p:nvSpPr>
          <p:spPr>
            <a:xfrm>
              <a:off x="11157650" y="2067517"/>
              <a:ext cx="1318724" cy="2881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カメラの両脇に差込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左：</a:t>
              </a:r>
              <a:r>
                <a:rPr lang="en-US" altLang="ja-JP" sz="1200" b="1" dirty="0">
                  <a:solidFill>
                    <a:srgbClr val="0070C0"/>
                  </a:solidFill>
                  <a:latin typeface="+mn-ea"/>
                </a:rPr>
                <a:t>LAN</a:t>
              </a: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　右：外部</a:t>
              </a:r>
              <a:r>
                <a:rPr lang="en-US" altLang="ja-JP" sz="1200" b="1" dirty="0">
                  <a:solidFill>
                    <a:srgbClr val="000000"/>
                  </a:solidFill>
                  <a:latin typeface="+mn-ea"/>
                </a:rPr>
                <a:t>I/O</a:t>
              </a:r>
            </a:p>
          </p:txBody>
        </p:sp>
        <p:sp>
          <p:nvSpPr>
            <p:cNvPr id="74" name="四角形: 角を丸くする 73">
              <a:extLst>
                <a:ext uri="{FF2B5EF4-FFF2-40B4-BE49-F238E27FC236}">
                  <a16:creationId xmlns:a16="http://schemas.microsoft.com/office/drawing/2014/main" id="{D9F10CED-E69C-E182-F382-299BEA12F7E3}"/>
                </a:ext>
              </a:extLst>
            </p:cNvPr>
            <p:cNvSpPr/>
            <p:nvPr/>
          </p:nvSpPr>
          <p:spPr>
            <a:xfrm>
              <a:off x="10151712" y="2372518"/>
              <a:ext cx="486927" cy="312052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ContrastingRigh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>
                <a:latin typeface="+mn-ea"/>
              </a:endParaRPr>
            </a:p>
          </p:txBody>
        </p:sp>
        <p:cxnSp>
          <p:nvCxnSpPr>
            <p:cNvPr id="75" name="直線矢印コネクタ 74">
              <a:extLst>
                <a:ext uri="{FF2B5EF4-FFF2-40B4-BE49-F238E27FC236}">
                  <a16:creationId xmlns:a16="http://schemas.microsoft.com/office/drawing/2014/main" id="{5067FC2B-57DF-662E-A8A5-87BF9E2C305D}"/>
                </a:ext>
              </a:extLst>
            </p:cNvPr>
            <p:cNvCxnSpPr>
              <a:cxnSpLocks/>
              <a:stCxn id="74" idx="3"/>
              <a:endCxn id="72" idx="1"/>
            </p:cNvCxnSpPr>
            <p:nvPr/>
          </p:nvCxnSpPr>
          <p:spPr>
            <a:xfrm>
              <a:off x="10638639" y="2528544"/>
              <a:ext cx="587398" cy="33020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9D537D2D-3992-14F0-4ED2-B27D937B3390}"/>
              </a:ext>
            </a:extLst>
          </p:cNvPr>
          <p:cNvGrpSpPr/>
          <p:nvPr/>
        </p:nvGrpSpPr>
        <p:grpSpPr>
          <a:xfrm>
            <a:off x="7436410" y="5028272"/>
            <a:ext cx="6643076" cy="2502382"/>
            <a:chOff x="8508035" y="5497414"/>
            <a:chExt cx="4344097" cy="1636379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2BA0153D-D22E-9A6A-E37F-9C6E3171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08035" y="5714112"/>
              <a:ext cx="1004808" cy="1351863"/>
            </a:xfrm>
            <a:prstGeom prst="rect">
              <a:avLst/>
            </a:prstGeom>
          </p:spPr>
        </p:pic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0FAD7D34-1466-31FD-6FFE-1D23D3FE9BDF}"/>
                </a:ext>
              </a:extLst>
            </p:cNvPr>
            <p:cNvSpPr txBox="1"/>
            <p:nvPr/>
          </p:nvSpPr>
          <p:spPr>
            <a:xfrm>
              <a:off x="8554096" y="5497414"/>
              <a:ext cx="1096118" cy="16830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金具：アダプタ</a:t>
              </a:r>
              <a:r>
                <a:rPr lang="en-US" altLang="ja-JP" sz="1200" b="1" dirty="0">
                  <a:solidFill>
                    <a:srgbClr val="000000"/>
                  </a:solidFill>
                  <a:latin typeface="+mn-ea"/>
                </a:rPr>
                <a:t>BOX</a:t>
              </a:r>
            </a:p>
          </p:txBody>
        </p:sp>
        <p:cxnSp>
          <p:nvCxnSpPr>
            <p:cNvPr id="79" name="直線矢印コネクタ 78">
              <a:extLst>
                <a:ext uri="{FF2B5EF4-FFF2-40B4-BE49-F238E27FC236}">
                  <a16:creationId xmlns:a16="http://schemas.microsoft.com/office/drawing/2014/main" id="{8D9A984A-6CF2-3102-5548-0CBABB70FCA8}"/>
                </a:ext>
              </a:extLst>
            </p:cNvPr>
            <p:cNvCxnSpPr>
              <a:cxnSpLocks/>
              <a:stCxn id="78" idx="2"/>
            </p:cNvCxnSpPr>
            <p:nvPr/>
          </p:nvCxnSpPr>
          <p:spPr>
            <a:xfrm flipH="1">
              <a:off x="9095958" y="5665715"/>
              <a:ext cx="6197" cy="21185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図 79">
              <a:extLst>
                <a:ext uri="{FF2B5EF4-FFF2-40B4-BE49-F238E27FC236}">
                  <a16:creationId xmlns:a16="http://schemas.microsoft.com/office/drawing/2014/main" id="{4335F75E-6F7F-D8DC-DB0E-C0648B055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048"/>
            <a:stretch/>
          </p:blipFill>
          <p:spPr>
            <a:xfrm>
              <a:off x="10170934" y="5752119"/>
              <a:ext cx="1110256" cy="1381674"/>
            </a:xfrm>
            <a:prstGeom prst="rect">
              <a:avLst/>
            </a:prstGeom>
          </p:spPr>
        </p:pic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CBD600DC-1E23-083F-BB6E-93F8BCC83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622463" y="6117639"/>
              <a:ext cx="1059248" cy="967825"/>
            </a:xfrm>
            <a:prstGeom prst="roundRect">
              <a:avLst>
                <a:gd name="adj" fmla="val 16667"/>
              </a:avLst>
            </a:prstGeom>
            <a:ln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0" h="114300" prst="relaxedInset"/>
              <a:contourClr>
                <a:srgbClr val="969696"/>
              </a:contourClr>
            </a:sp3d>
          </p:spPr>
        </p:pic>
        <p:sp>
          <p:nvSpPr>
            <p:cNvPr id="82" name="四角形: 角を丸くする 81">
              <a:extLst>
                <a:ext uri="{FF2B5EF4-FFF2-40B4-BE49-F238E27FC236}">
                  <a16:creationId xmlns:a16="http://schemas.microsoft.com/office/drawing/2014/main" id="{2C719359-83C3-276C-B436-BD3FB5233133}"/>
                </a:ext>
              </a:extLst>
            </p:cNvPr>
            <p:cNvSpPr/>
            <p:nvPr/>
          </p:nvSpPr>
          <p:spPr>
            <a:xfrm rot="1526925">
              <a:off x="10525084" y="6167574"/>
              <a:ext cx="721709" cy="637392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cxnSp>
          <p:nvCxnSpPr>
            <p:cNvPr id="83" name="直線矢印コネクタ 82">
              <a:extLst>
                <a:ext uri="{FF2B5EF4-FFF2-40B4-BE49-F238E27FC236}">
                  <a16:creationId xmlns:a16="http://schemas.microsoft.com/office/drawing/2014/main" id="{1FD5ADB0-01FF-B77C-E47A-09DC015308BD}"/>
                </a:ext>
              </a:extLst>
            </p:cNvPr>
            <p:cNvCxnSpPr>
              <a:cxnSpLocks/>
              <a:endCxn id="81" idx="1"/>
            </p:cNvCxnSpPr>
            <p:nvPr/>
          </p:nvCxnSpPr>
          <p:spPr>
            <a:xfrm>
              <a:off x="11081983" y="6461181"/>
              <a:ext cx="540480" cy="14037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55B6B5CA-A7F7-A138-7621-AA8A506A7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2664" t="11911" b="4969"/>
            <a:stretch/>
          </p:blipFill>
          <p:spPr>
            <a:xfrm>
              <a:off x="9634424" y="6198733"/>
              <a:ext cx="628314" cy="335454"/>
            </a:xfrm>
            <a:prstGeom prst="rect">
              <a:avLst/>
            </a:prstGeom>
          </p:spPr>
        </p:pic>
        <p:cxnSp>
          <p:nvCxnSpPr>
            <p:cNvPr id="85" name="直線矢印コネクタ 84">
              <a:extLst>
                <a:ext uri="{FF2B5EF4-FFF2-40B4-BE49-F238E27FC236}">
                  <a16:creationId xmlns:a16="http://schemas.microsoft.com/office/drawing/2014/main" id="{5C28D56F-299E-DDFA-7453-999BAC5435B5}"/>
                </a:ext>
              </a:extLst>
            </p:cNvPr>
            <p:cNvCxnSpPr>
              <a:cxnSpLocks/>
            </p:cNvCxnSpPr>
            <p:nvPr/>
          </p:nvCxnSpPr>
          <p:spPr>
            <a:xfrm>
              <a:off x="10941916" y="5702409"/>
              <a:ext cx="68872" cy="51379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C0D76757-D9EB-B78C-911E-FE14FCE4DE4F}"/>
                </a:ext>
              </a:extLst>
            </p:cNvPr>
            <p:cNvSpPr txBox="1"/>
            <p:nvPr/>
          </p:nvSpPr>
          <p:spPr>
            <a:xfrm>
              <a:off x="9729910" y="5553143"/>
              <a:ext cx="1804086" cy="16830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ケーブル：グロメットカバーから通す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AE0CEA10-5884-541C-1F65-A87A48195298}"/>
                </a:ext>
              </a:extLst>
            </p:cNvPr>
            <p:cNvSpPr txBox="1"/>
            <p:nvPr/>
          </p:nvSpPr>
          <p:spPr>
            <a:xfrm>
              <a:off x="9569895" y="6527465"/>
              <a:ext cx="785724" cy="1481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000" b="1" dirty="0">
                  <a:solidFill>
                    <a:srgbClr val="0070C0"/>
                  </a:solidFill>
                  <a:latin typeface="+mn-ea"/>
                </a:rPr>
                <a:t>グロメットカバー</a:t>
              </a:r>
              <a:endParaRPr lang="en-US" altLang="ja-JP" sz="1000" b="1" dirty="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252D6ACD-8002-2C56-B9C6-7B5BB08D90C9}"/>
                </a:ext>
              </a:extLst>
            </p:cNvPr>
            <p:cNvSpPr txBox="1"/>
            <p:nvPr/>
          </p:nvSpPr>
          <p:spPr>
            <a:xfrm>
              <a:off x="11533408" y="5756213"/>
              <a:ext cx="1318724" cy="28905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カメラコネクタに接続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左：外部</a:t>
              </a:r>
              <a:r>
                <a:rPr lang="en-US" altLang="ja-JP" sz="1200" b="1" dirty="0">
                  <a:solidFill>
                    <a:srgbClr val="000000"/>
                  </a:solidFill>
                  <a:latin typeface="+mn-ea"/>
                </a:rPr>
                <a:t>I/O</a:t>
              </a: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　右：</a:t>
              </a:r>
              <a:r>
                <a:rPr lang="en-US" altLang="ja-JP" sz="1200" b="1" dirty="0">
                  <a:solidFill>
                    <a:srgbClr val="0070C0"/>
                  </a:solidFill>
                  <a:latin typeface="+mn-ea"/>
                </a:rPr>
                <a:t>LAN</a:t>
              </a:r>
            </a:p>
          </p:txBody>
        </p:sp>
      </p:grpSp>
      <p:pic>
        <p:nvPicPr>
          <p:cNvPr id="92" name="図 91">
            <a:extLst>
              <a:ext uri="{FF2B5EF4-FFF2-40B4-BE49-F238E27FC236}">
                <a16:creationId xmlns:a16="http://schemas.microsoft.com/office/drawing/2014/main" id="{20167317-B2F0-039E-B4F0-7EFE6255D1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18160" y="58236"/>
            <a:ext cx="994243" cy="976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テキスト ボックス 2">
            <a:hlinkClick r:id="rId16" action="ppaction://hlinksldjump"/>
            <a:extLst>
              <a:ext uri="{FF2B5EF4-FFF2-40B4-BE49-F238E27FC236}">
                <a16:creationId xmlns:a16="http://schemas.microsoft.com/office/drawing/2014/main" id="{FBA56CEA-AA6D-FE9C-F895-0B0E532C3A41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6042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</a:t>
            </a:r>
            <a:r>
              <a:rPr lang="en-US" altLang="ja-JP" dirty="0"/>
              <a:t>3</a:t>
            </a:r>
            <a:r>
              <a:rPr kumimoji="1" lang="en-US" altLang="ja-JP" dirty="0"/>
              <a:t>.</a:t>
            </a:r>
            <a:r>
              <a:rPr kumimoji="1" lang="ja-JP" altLang="en-US" dirty="0"/>
              <a:t> カメラ固定（注意事項） 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DDC071-EDA0-6E75-FB9C-558515D0A19F}"/>
              </a:ext>
            </a:extLst>
          </p:cNvPr>
          <p:cNvSpPr txBox="1"/>
          <p:nvPr/>
        </p:nvSpPr>
        <p:spPr>
          <a:xfrm>
            <a:off x="568514" y="740387"/>
            <a:ext cx="4965988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PTZ 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ズーム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10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倍と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21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倍</a:t>
            </a:r>
            <a:endParaRPr lang="en-US" altLang="ja-JP" sz="20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2A41E2-F220-195A-D30F-B6EBE396C229}"/>
              </a:ext>
            </a:extLst>
          </p:cNvPr>
          <p:cNvSpPr txBox="1"/>
          <p:nvPr/>
        </p:nvSpPr>
        <p:spPr>
          <a:xfrm>
            <a:off x="275969" y="727114"/>
            <a:ext cx="282385" cy="400111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A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3A03374-FB74-DEAA-08F2-3A91CE1F8B38}"/>
              </a:ext>
            </a:extLst>
          </p:cNvPr>
          <p:cNvSpPr txBox="1"/>
          <p:nvPr/>
        </p:nvSpPr>
        <p:spPr>
          <a:xfrm>
            <a:off x="568514" y="4277109"/>
            <a:ext cx="3813184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PTZ 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ズーム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3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倍</a:t>
            </a:r>
            <a:endParaRPr lang="en-US" altLang="ja-JP" sz="20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E26182-F1A4-DA20-66C0-55693CD14CB2}"/>
              </a:ext>
            </a:extLst>
          </p:cNvPr>
          <p:cNvSpPr txBox="1"/>
          <p:nvPr/>
        </p:nvSpPr>
        <p:spPr>
          <a:xfrm>
            <a:off x="275969" y="4266949"/>
            <a:ext cx="282385" cy="4001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B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2FF1671-7BD3-152E-3AC6-BB62CB4BC180}"/>
              </a:ext>
            </a:extLst>
          </p:cNvPr>
          <p:cNvSpPr txBox="1"/>
          <p:nvPr/>
        </p:nvSpPr>
        <p:spPr>
          <a:xfrm>
            <a:off x="7332927" y="732428"/>
            <a:ext cx="282385" cy="400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C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57CA37-BD9A-8211-7E9D-C5CD8FBCF794}"/>
              </a:ext>
            </a:extLst>
          </p:cNvPr>
          <p:cNvSpPr txBox="1"/>
          <p:nvPr/>
        </p:nvSpPr>
        <p:spPr>
          <a:xfrm>
            <a:off x="7332926" y="4264431"/>
            <a:ext cx="282385" cy="4001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D</a:t>
            </a:r>
            <a:endParaRPr kumimoji="1" lang="ja-JP" altLang="en-US" sz="2000" b="1" dirty="0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C32FAFA-868E-DCEB-0DE5-622512D9C979}"/>
              </a:ext>
            </a:extLst>
          </p:cNvPr>
          <p:cNvSpPr txBox="1"/>
          <p:nvPr/>
        </p:nvSpPr>
        <p:spPr>
          <a:xfrm>
            <a:off x="7625472" y="744485"/>
            <a:ext cx="2758619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Dome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960EF44-7D26-8E95-F7AB-269D8F54CD0A}"/>
              </a:ext>
            </a:extLst>
          </p:cNvPr>
          <p:cNvSpPr txBox="1"/>
          <p:nvPr/>
        </p:nvSpPr>
        <p:spPr>
          <a:xfrm>
            <a:off x="7634029" y="4284062"/>
            <a:ext cx="3813184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タイプ：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 ※</a:t>
            </a:r>
            <a:r>
              <a:rPr lang="ja-JP" altLang="en-US" sz="2000" b="1" dirty="0">
                <a:solidFill>
                  <a:srgbClr val="000000"/>
                </a:solidFill>
                <a:latin typeface="+mn-ea"/>
              </a:rPr>
              <a:t>屋外</a:t>
            </a:r>
            <a:r>
              <a:rPr lang="en-US" altLang="ja-JP" sz="2000" b="1" dirty="0">
                <a:solidFill>
                  <a:srgbClr val="000000"/>
                </a:solidFill>
                <a:latin typeface="+mn-ea"/>
              </a:rPr>
              <a:t>Box</a:t>
            </a: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633AFB3-48AC-96FF-E435-BBE3E1D4E221}"/>
              </a:ext>
            </a:extLst>
          </p:cNvPr>
          <p:cNvCxnSpPr>
            <a:cxnSpLocks/>
          </p:cNvCxnSpPr>
          <p:nvPr/>
        </p:nvCxnSpPr>
        <p:spPr>
          <a:xfrm>
            <a:off x="7165948" y="684000"/>
            <a:ext cx="0" cy="6763157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C54FA685-8D6B-63D9-65AF-CF9C2374E677}"/>
              </a:ext>
            </a:extLst>
          </p:cNvPr>
          <p:cNvCxnSpPr>
            <a:cxnSpLocks/>
          </p:cNvCxnSpPr>
          <p:nvPr/>
        </p:nvCxnSpPr>
        <p:spPr>
          <a:xfrm>
            <a:off x="130913" y="4090962"/>
            <a:ext cx="14032127" cy="0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8AC8A9E-4BE5-117F-80B8-01D53BE21C6D}"/>
              </a:ext>
            </a:extLst>
          </p:cNvPr>
          <p:cNvCxnSpPr>
            <a:cxnSpLocks/>
          </p:cNvCxnSpPr>
          <p:nvPr/>
        </p:nvCxnSpPr>
        <p:spPr>
          <a:xfrm>
            <a:off x="7197127" y="684000"/>
            <a:ext cx="0" cy="6763157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図 91">
            <a:extLst>
              <a:ext uri="{FF2B5EF4-FFF2-40B4-BE49-F238E27FC236}">
                <a16:creationId xmlns:a16="http://schemas.microsoft.com/office/drawing/2014/main" id="{20167317-B2F0-039E-B4F0-7EFE6255D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8160" y="58236"/>
            <a:ext cx="994243" cy="976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50371A09-68A6-BE71-A542-CD0268C27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783" y="1807642"/>
            <a:ext cx="2666490" cy="1052039"/>
          </a:xfrm>
          <a:prstGeom prst="rect">
            <a:avLst/>
          </a:prstGeom>
        </p:spPr>
      </p:pic>
      <p:pic>
        <p:nvPicPr>
          <p:cNvPr id="91" name="図 90">
            <a:extLst>
              <a:ext uri="{FF2B5EF4-FFF2-40B4-BE49-F238E27FC236}">
                <a16:creationId xmlns:a16="http://schemas.microsoft.com/office/drawing/2014/main" id="{865F5067-7E29-0045-15AE-12B264B5A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61" y="1800538"/>
            <a:ext cx="1776295" cy="1227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C3971D9C-80B7-657E-4666-EB284635B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030" y="1800538"/>
            <a:ext cx="1571418" cy="118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854FE6ED-4F8A-AB6C-4228-829DDB2078BE}"/>
              </a:ext>
            </a:extLst>
          </p:cNvPr>
          <p:cNvSpPr txBox="1"/>
          <p:nvPr/>
        </p:nvSpPr>
        <p:spPr>
          <a:xfrm>
            <a:off x="566024" y="3287180"/>
            <a:ext cx="1478566" cy="2573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コネクタ抜け注意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95" name="直線矢印コネクタ 94">
            <a:extLst>
              <a:ext uri="{FF2B5EF4-FFF2-40B4-BE49-F238E27FC236}">
                <a16:creationId xmlns:a16="http://schemas.microsoft.com/office/drawing/2014/main" id="{28509985-1545-95A3-39CF-6C548BF0CF5A}"/>
              </a:ext>
            </a:extLst>
          </p:cNvPr>
          <p:cNvCxnSpPr>
            <a:cxnSpLocks/>
          </p:cNvCxnSpPr>
          <p:nvPr/>
        </p:nvCxnSpPr>
        <p:spPr>
          <a:xfrm flipV="1">
            <a:off x="1117442" y="2632978"/>
            <a:ext cx="0" cy="6058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84E6C647-DEC8-C8AF-D619-F6B22F6A1735}"/>
              </a:ext>
            </a:extLst>
          </p:cNvPr>
          <p:cNvSpPr txBox="1"/>
          <p:nvPr/>
        </p:nvSpPr>
        <p:spPr>
          <a:xfrm>
            <a:off x="2519680" y="3262056"/>
            <a:ext cx="1824387" cy="2573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線材の本体カスレ無き事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D43CF54E-3073-6DC1-12EE-F15915F19EEE}"/>
              </a:ext>
            </a:extLst>
          </p:cNvPr>
          <p:cNvCxnSpPr>
            <a:cxnSpLocks/>
            <a:stCxn id="98" idx="0"/>
          </p:cNvCxnSpPr>
          <p:nvPr/>
        </p:nvCxnSpPr>
        <p:spPr>
          <a:xfrm flipV="1">
            <a:off x="5911747" y="2311971"/>
            <a:ext cx="624806" cy="8632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32AA9F71-4BF1-7C2C-0329-2A1E8A8AC639}"/>
              </a:ext>
            </a:extLst>
          </p:cNvPr>
          <p:cNvSpPr txBox="1"/>
          <p:nvPr/>
        </p:nvSpPr>
        <p:spPr>
          <a:xfrm>
            <a:off x="4825219" y="3175180"/>
            <a:ext cx="2173054" cy="2573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グロメットは外に向くように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20530C16-E952-EABA-CA36-5DAD02EB4F5E}"/>
              </a:ext>
            </a:extLst>
          </p:cNvPr>
          <p:cNvCxnSpPr>
            <a:cxnSpLocks/>
            <a:stCxn id="96" idx="0"/>
          </p:cNvCxnSpPr>
          <p:nvPr/>
        </p:nvCxnSpPr>
        <p:spPr>
          <a:xfrm flipV="1">
            <a:off x="3431875" y="2632978"/>
            <a:ext cx="324050" cy="6290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3470484D-7C00-7387-D469-C3232D9ED11D}"/>
              </a:ext>
            </a:extLst>
          </p:cNvPr>
          <p:cNvSpPr txBox="1"/>
          <p:nvPr/>
        </p:nvSpPr>
        <p:spPr>
          <a:xfrm>
            <a:off x="637185" y="1370697"/>
            <a:ext cx="1336243" cy="257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接触不良対策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55984CC0-2FE1-9F93-704E-185EA524E04C}"/>
              </a:ext>
            </a:extLst>
          </p:cNvPr>
          <p:cNvSpPr txBox="1"/>
          <p:nvPr/>
        </p:nvSpPr>
        <p:spPr>
          <a:xfrm>
            <a:off x="2646164" y="1381273"/>
            <a:ext cx="1571418" cy="257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200" b="1" dirty="0">
                <a:solidFill>
                  <a:srgbClr val="000000"/>
                </a:solidFill>
                <a:latin typeface="+mn-ea"/>
              </a:rPr>
              <a:t>PAN</a:t>
            </a: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動作異常対策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B66F2AEA-217D-A622-A481-B49828D7C444}"/>
              </a:ext>
            </a:extLst>
          </p:cNvPr>
          <p:cNvCxnSpPr>
            <a:cxnSpLocks/>
            <a:stCxn id="96" idx="0"/>
          </p:cNvCxnSpPr>
          <p:nvPr/>
        </p:nvCxnSpPr>
        <p:spPr>
          <a:xfrm flipH="1" flipV="1">
            <a:off x="2903819" y="2632978"/>
            <a:ext cx="528056" cy="6290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501B0407-F468-EF9D-C573-C28EF35E2C04}"/>
              </a:ext>
            </a:extLst>
          </p:cNvPr>
          <p:cNvSpPr txBox="1"/>
          <p:nvPr/>
        </p:nvSpPr>
        <p:spPr>
          <a:xfrm>
            <a:off x="5263465" y="1380740"/>
            <a:ext cx="1334375" cy="257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浸水対策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107" name="図 106">
            <a:extLst>
              <a:ext uri="{FF2B5EF4-FFF2-40B4-BE49-F238E27FC236}">
                <a16:creationId xmlns:a16="http://schemas.microsoft.com/office/drawing/2014/main" id="{B631AD46-F687-76C6-7A8A-697C04365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944" y="2006877"/>
            <a:ext cx="1248458" cy="10858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F4B226D4-6850-22AF-349A-52A433C9C141}"/>
              </a:ext>
            </a:extLst>
          </p:cNvPr>
          <p:cNvSpPr txBox="1"/>
          <p:nvPr/>
        </p:nvSpPr>
        <p:spPr>
          <a:xfrm>
            <a:off x="7267886" y="1550823"/>
            <a:ext cx="1940148" cy="257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使用しないコネクタあり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109" name="図 108">
            <a:extLst>
              <a:ext uri="{FF2B5EF4-FFF2-40B4-BE49-F238E27FC236}">
                <a16:creationId xmlns:a16="http://schemas.microsoft.com/office/drawing/2014/main" id="{438B9278-744D-996E-59CB-E168D0AE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255" y="1830829"/>
            <a:ext cx="2749945" cy="1084965"/>
          </a:xfrm>
          <a:prstGeom prst="rect">
            <a:avLst/>
          </a:prstGeom>
        </p:spPr>
      </p:pic>
      <p:cxnSp>
        <p:nvCxnSpPr>
          <p:cNvPr id="110" name="直線矢印コネクタ 109">
            <a:extLst>
              <a:ext uri="{FF2B5EF4-FFF2-40B4-BE49-F238E27FC236}">
                <a16:creationId xmlns:a16="http://schemas.microsoft.com/office/drawing/2014/main" id="{11AB87D4-3080-AE24-99DB-518B7FACFDF6}"/>
              </a:ext>
            </a:extLst>
          </p:cNvPr>
          <p:cNvCxnSpPr>
            <a:cxnSpLocks/>
            <a:stCxn id="111" idx="0"/>
          </p:cNvCxnSpPr>
          <p:nvPr/>
        </p:nvCxnSpPr>
        <p:spPr>
          <a:xfrm flipV="1">
            <a:off x="13007530" y="2428966"/>
            <a:ext cx="564058" cy="6745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1C41E27B-CFCC-3065-2AE3-78597E21D78F}"/>
              </a:ext>
            </a:extLst>
          </p:cNvPr>
          <p:cNvSpPr txBox="1"/>
          <p:nvPr/>
        </p:nvSpPr>
        <p:spPr>
          <a:xfrm>
            <a:off x="11961772" y="3103560"/>
            <a:ext cx="2091516" cy="257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グロメットは外に向くように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4F87D12D-171F-3902-1098-E20CA3CEB3A9}"/>
              </a:ext>
            </a:extLst>
          </p:cNvPr>
          <p:cNvSpPr txBox="1"/>
          <p:nvPr/>
        </p:nvSpPr>
        <p:spPr>
          <a:xfrm>
            <a:off x="12371067" y="1441564"/>
            <a:ext cx="1402476" cy="257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浸水対策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113" name="図 112">
            <a:extLst>
              <a:ext uri="{FF2B5EF4-FFF2-40B4-BE49-F238E27FC236}">
                <a16:creationId xmlns:a16="http://schemas.microsoft.com/office/drawing/2014/main" id="{766FE30A-9A68-2D13-044D-DC624E56A2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94" t="13524" r="1" b="6994"/>
          <a:stretch/>
        </p:blipFill>
        <p:spPr>
          <a:xfrm>
            <a:off x="9406888" y="1866750"/>
            <a:ext cx="2004740" cy="1650474"/>
          </a:xfrm>
          <a:prstGeom prst="rect">
            <a:avLst/>
          </a:prstGeom>
        </p:spPr>
      </p:pic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787E57F2-D187-2985-AD62-9548A3A7FD24}"/>
              </a:ext>
            </a:extLst>
          </p:cNvPr>
          <p:cNvSpPr txBox="1"/>
          <p:nvPr/>
        </p:nvSpPr>
        <p:spPr>
          <a:xfrm>
            <a:off x="9546206" y="1400851"/>
            <a:ext cx="1756369" cy="257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補助ワイヤー外しづらい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CDAC2259-ED27-28AC-116B-76B5AD7883F2}"/>
              </a:ext>
            </a:extLst>
          </p:cNvPr>
          <p:cNvSpPr txBox="1"/>
          <p:nvPr/>
        </p:nvSpPr>
        <p:spPr>
          <a:xfrm>
            <a:off x="273508" y="4775166"/>
            <a:ext cx="2466954" cy="257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補助ワイヤーフックはこの向き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121" name="図 120">
            <a:extLst>
              <a:ext uri="{FF2B5EF4-FFF2-40B4-BE49-F238E27FC236}">
                <a16:creationId xmlns:a16="http://schemas.microsoft.com/office/drawing/2014/main" id="{3B5869F1-E5AC-3BA2-C10C-944258A0C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110" y="5378832"/>
            <a:ext cx="2933039" cy="1157203"/>
          </a:xfrm>
          <a:prstGeom prst="rect">
            <a:avLst/>
          </a:prstGeom>
        </p:spPr>
      </p:pic>
      <p:cxnSp>
        <p:nvCxnSpPr>
          <p:cNvPr id="122" name="直線矢印コネクタ 121">
            <a:extLst>
              <a:ext uri="{FF2B5EF4-FFF2-40B4-BE49-F238E27FC236}">
                <a16:creationId xmlns:a16="http://schemas.microsoft.com/office/drawing/2014/main" id="{22515034-4A0C-23EA-C867-E9B87BC189B8}"/>
              </a:ext>
            </a:extLst>
          </p:cNvPr>
          <p:cNvCxnSpPr>
            <a:cxnSpLocks/>
            <a:stCxn id="123" idx="0"/>
          </p:cNvCxnSpPr>
          <p:nvPr/>
        </p:nvCxnSpPr>
        <p:spPr>
          <a:xfrm flipV="1">
            <a:off x="5933930" y="6017999"/>
            <a:ext cx="602623" cy="88384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CD158916-9A19-27DB-6D72-789EE6996887}"/>
              </a:ext>
            </a:extLst>
          </p:cNvPr>
          <p:cNvSpPr txBox="1"/>
          <p:nvPr/>
        </p:nvSpPr>
        <p:spPr>
          <a:xfrm>
            <a:off x="4837710" y="6901846"/>
            <a:ext cx="2192439" cy="2573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グロメットは外に向くように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49B0B465-08AA-DCF8-75EA-9B103F11603A}"/>
              </a:ext>
            </a:extLst>
          </p:cNvPr>
          <p:cNvSpPr txBox="1"/>
          <p:nvPr/>
        </p:nvSpPr>
        <p:spPr>
          <a:xfrm>
            <a:off x="5233193" y="5039386"/>
            <a:ext cx="1495854" cy="2573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浸水対策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128" name="図 127">
            <a:extLst>
              <a:ext uri="{FF2B5EF4-FFF2-40B4-BE49-F238E27FC236}">
                <a16:creationId xmlns:a16="http://schemas.microsoft.com/office/drawing/2014/main" id="{6A73DCC1-9D18-8A58-2B6B-33681DB03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161" y="5378832"/>
            <a:ext cx="2933039" cy="1157203"/>
          </a:xfrm>
          <a:prstGeom prst="rect">
            <a:avLst/>
          </a:prstGeom>
        </p:spPr>
      </p:pic>
      <p:cxnSp>
        <p:nvCxnSpPr>
          <p:cNvPr id="129" name="直線矢印コネクタ 128">
            <a:extLst>
              <a:ext uri="{FF2B5EF4-FFF2-40B4-BE49-F238E27FC236}">
                <a16:creationId xmlns:a16="http://schemas.microsoft.com/office/drawing/2014/main" id="{B0A326CD-46F9-499F-6207-10D06BFB3BFB}"/>
              </a:ext>
            </a:extLst>
          </p:cNvPr>
          <p:cNvCxnSpPr>
            <a:cxnSpLocks/>
            <a:stCxn id="130" idx="0"/>
          </p:cNvCxnSpPr>
          <p:nvPr/>
        </p:nvCxnSpPr>
        <p:spPr>
          <a:xfrm flipV="1">
            <a:off x="13047981" y="6017999"/>
            <a:ext cx="602623" cy="88384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AC933FA4-42E6-16AF-7883-2121D5A02D59}"/>
              </a:ext>
            </a:extLst>
          </p:cNvPr>
          <p:cNvSpPr txBox="1"/>
          <p:nvPr/>
        </p:nvSpPr>
        <p:spPr>
          <a:xfrm>
            <a:off x="11951761" y="6901846"/>
            <a:ext cx="2192439" cy="2573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グロメットは外に向くように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B5B75C52-E315-EC42-D9CF-AB427AC20075}"/>
              </a:ext>
            </a:extLst>
          </p:cNvPr>
          <p:cNvSpPr txBox="1"/>
          <p:nvPr/>
        </p:nvSpPr>
        <p:spPr>
          <a:xfrm>
            <a:off x="12347244" y="5039386"/>
            <a:ext cx="1495854" cy="2573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浸水対策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134" name="グループ化 133">
            <a:extLst>
              <a:ext uri="{FF2B5EF4-FFF2-40B4-BE49-F238E27FC236}">
                <a16:creationId xmlns:a16="http://schemas.microsoft.com/office/drawing/2014/main" id="{C27B6A16-E22A-8043-2885-AF0D28D23F11}"/>
              </a:ext>
            </a:extLst>
          </p:cNvPr>
          <p:cNvGrpSpPr/>
          <p:nvPr/>
        </p:nvGrpSpPr>
        <p:grpSpPr>
          <a:xfrm>
            <a:off x="7795347" y="5155924"/>
            <a:ext cx="1953983" cy="1991301"/>
            <a:chOff x="7926924" y="5283138"/>
            <a:chExt cx="1243756" cy="1267510"/>
          </a:xfrm>
        </p:grpSpPr>
        <p:pic>
          <p:nvPicPr>
            <p:cNvPr id="132" name="図 131">
              <a:extLst>
                <a:ext uri="{FF2B5EF4-FFF2-40B4-BE49-F238E27FC236}">
                  <a16:creationId xmlns:a16="http://schemas.microsoft.com/office/drawing/2014/main" id="{4B8C8671-945F-43AB-3434-8DDF68E8A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00612" y="5492507"/>
              <a:ext cx="1139018" cy="1058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C45B765E-C406-CDB6-5441-021ABAE319FF}"/>
                </a:ext>
              </a:extLst>
            </p:cNvPr>
            <p:cNvSpPr txBox="1"/>
            <p:nvPr/>
          </p:nvSpPr>
          <p:spPr>
            <a:xfrm>
              <a:off x="7926924" y="5283138"/>
              <a:ext cx="1243756" cy="16382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グロメットカバーねじ止め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91617DBC-5DA5-44F9-EFAE-3B25E26383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608" r="5728" b="27191"/>
          <a:stretch/>
        </p:blipFill>
        <p:spPr>
          <a:xfrm>
            <a:off x="1597217" y="6225793"/>
            <a:ext cx="2466954" cy="133857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8AC9608-410D-6930-FA92-892731FC39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081" y="5063159"/>
            <a:ext cx="2153413" cy="142013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6A871A6-8C75-2969-85DD-ED1DF1249A6F}"/>
              </a:ext>
            </a:extLst>
          </p:cNvPr>
          <p:cNvSpPr txBox="1"/>
          <p:nvPr/>
        </p:nvSpPr>
        <p:spPr>
          <a:xfrm>
            <a:off x="48107" y="6792235"/>
            <a:ext cx="1458099" cy="44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上のガイドに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ワイヤーを添わせる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45DE906-D611-F545-89C7-66A6EB8FB362}"/>
              </a:ext>
            </a:extLst>
          </p:cNvPr>
          <p:cNvCxnSpPr>
            <a:cxnSpLocks/>
            <a:stCxn id="120" idx="2"/>
          </p:cNvCxnSpPr>
          <p:nvPr/>
        </p:nvCxnSpPr>
        <p:spPr>
          <a:xfrm>
            <a:off x="1506985" y="5032535"/>
            <a:ext cx="160602" cy="77155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A4A24AE3-FAEB-F62E-0087-5A7F18127D2A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506206" y="6888868"/>
            <a:ext cx="1023073" cy="1243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hlinkClick r:id="rId12" action="ppaction://hlinksldjump"/>
            <a:extLst>
              <a:ext uri="{FF2B5EF4-FFF2-40B4-BE49-F238E27FC236}">
                <a16:creationId xmlns:a16="http://schemas.microsoft.com/office/drawing/2014/main" id="{40BA48C6-8923-1D29-6896-85CD55F507D2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7538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１．製品概要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4334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3B2F58-D723-FB51-A81A-93AFD2568C36}"/>
              </a:ext>
            </a:extLst>
          </p:cNvPr>
          <p:cNvSpPr txBox="1"/>
          <p:nvPr/>
        </p:nvSpPr>
        <p:spPr>
          <a:xfrm>
            <a:off x="7315106" y="1042305"/>
            <a:ext cx="6580437" cy="653062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PC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で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LTE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無線通信ユニットにアクセス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（</a:t>
            </a:r>
            <a:r>
              <a:rPr lang="en-US" altLang="ja-JP" sz="1400" b="1" i="0" u="none" strike="noStrike" baseline="0" dirty="0">
                <a:solidFill>
                  <a:srgbClr val="000000"/>
                </a:solidFill>
                <a:latin typeface="+mn-ea"/>
              </a:rPr>
              <a:t>Chrome </a:t>
            </a:r>
            <a:r>
              <a:rPr lang="ja-JP" altLang="en-US" sz="1400" b="1" i="0" u="none" strike="noStrike" baseline="0" dirty="0">
                <a:solidFill>
                  <a:srgbClr val="000000"/>
                </a:solidFill>
                <a:latin typeface="+mn-ea"/>
              </a:rPr>
              <a:t>または</a:t>
            </a:r>
            <a:r>
              <a:rPr lang="en-US" altLang="ja-JP" sz="1400" b="1" i="0" u="none" strike="noStrike" baseline="0" dirty="0">
                <a:solidFill>
                  <a:srgbClr val="000000"/>
                </a:solidFill>
                <a:latin typeface="+mn-ea"/>
              </a:rPr>
              <a:t> Edge</a:t>
            </a:r>
            <a:r>
              <a:rPr lang="ja-JP" altLang="en-US" sz="1400" b="1" i="0" u="none" strike="noStrike" baseline="0" dirty="0">
                <a:solidFill>
                  <a:srgbClr val="000000"/>
                </a:solidFill>
                <a:latin typeface="+mn-ea"/>
              </a:rPr>
              <a:t>）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i="0" u="none" strike="noStrike" baseline="0" dirty="0">
                <a:solidFill>
                  <a:srgbClr val="000000"/>
                </a:solidFill>
                <a:latin typeface="+mn-ea"/>
              </a:rPr>
              <a:t>　・警告文は出ても問題ないので「詳細設定」か「進む」で</a:t>
            </a:r>
            <a:endParaRPr lang="en-US" altLang="ja-JP" sz="1600" b="1" i="0" u="none" strike="noStrike" baseline="0" dirty="0">
              <a:solidFill>
                <a:srgbClr val="000000"/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　アクセスする</a:t>
            </a:r>
            <a:endParaRPr lang="en-US" altLang="ja-JP" sz="1600" b="1" i="0" u="none" strike="noStrike" baseline="0" dirty="0">
              <a:solidFill>
                <a:srgbClr val="000000"/>
              </a:solidFill>
              <a:latin typeface="+mn-ea"/>
              <a:hlinkClick r:id="rId2"/>
            </a:endParaRPr>
          </a:p>
          <a:p>
            <a:pPr marL="182563">
              <a:lnSpc>
                <a:spcPct val="200000"/>
              </a:lnSpc>
            </a:pPr>
            <a:r>
              <a:rPr lang="en-US" altLang="ja-JP" sz="1800" b="1" i="0" u="none" strike="noStrike" baseline="0" dirty="0">
                <a:solidFill>
                  <a:srgbClr val="0563C2"/>
                </a:solidFill>
                <a:latin typeface="+mn-ea"/>
                <a:hlinkClick r:id="rId2"/>
              </a:rPr>
              <a:t>https://192.168.0.1:8443</a:t>
            </a:r>
            <a:r>
              <a:rPr lang="en-US" altLang="ja-JP" sz="1800" b="1" i="0" u="none" strike="noStrike" baseline="0" dirty="0">
                <a:solidFill>
                  <a:srgbClr val="0563C2"/>
                </a:solidFill>
                <a:latin typeface="+mn-ea"/>
              </a:rPr>
              <a:t>  </a:t>
            </a:r>
            <a:r>
              <a:rPr lang="en-US" altLang="ja-JP" sz="1200" b="1" i="0" u="none" strike="noStrike" baseline="0" dirty="0">
                <a:solidFill>
                  <a:srgbClr val="0563C2"/>
                </a:solidFill>
                <a:latin typeface="+mn-ea"/>
              </a:rPr>
              <a:t>※</a:t>
            </a: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デフォルト</a:t>
            </a:r>
            <a:r>
              <a:rPr lang="en-US" altLang="ja-JP" sz="1200" b="1" dirty="0">
                <a:solidFill>
                  <a:srgbClr val="000000"/>
                </a:solidFill>
                <a:latin typeface="+mn-ea"/>
              </a:rPr>
              <a:t>8443</a:t>
            </a: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ポート</a:t>
            </a:r>
            <a:endParaRPr lang="ja-JP" altLang="en-US" sz="1200" b="1" i="0" u="none" strike="noStrike" baseline="0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■初期パスワード設定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・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LTE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通信ユニットのユーザーパスワード設定し、書き控えます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・設定後、再度ログインします。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05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900" b="1" dirty="0">
                <a:solidFill>
                  <a:srgbClr val="000000"/>
                </a:solidFill>
                <a:latin typeface="+mn-ea"/>
              </a:rPr>
              <a:t>　</a:t>
            </a: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900" b="1" dirty="0">
                <a:solidFill>
                  <a:srgbClr val="000000"/>
                </a:solidFill>
                <a:latin typeface="+mn-ea"/>
              </a:rPr>
              <a:t>　　</a:t>
            </a: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LTE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無線通信ユニット設定画面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900" b="1" dirty="0">
                <a:solidFill>
                  <a:srgbClr val="000000"/>
                </a:solidFill>
                <a:latin typeface="+mn-ea"/>
              </a:rPr>
              <a:t>　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次ページへ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66A7B95-E39E-E513-5FBD-BEFB80E09D15}"/>
              </a:ext>
            </a:extLst>
          </p:cNvPr>
          <p:cNvSpPr txBox="1"/>
          <p:nvPr/>
        </p:nvSpPr>
        <p:spPr>
          <a:xfrm>
            <a:off x="504670" y="1058146"/>
            <a:ext cx="6202447" cy="652664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SIM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の挿入</a:t>
            </a:r>
            <a:endParaRPr lang="en-US" altLang="ja-JP" sz="1800" b="1" dirty="0">
              <a:solidFill>
                <a:srgbClr val="0070C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・方向注意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・電源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OFF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で実施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・蓋閉め→開けで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SIM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が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　出てしまうので最後に閉める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1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USB/LAN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変換と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PC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接続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050" b="1" dirty="0">
                <a:solidFill>
                  <a:srgbClr val="000000"/>
                </a:solidFill>
                <a:latin typeface="+mn-ea"/>
              </a:rPr>
              <a:t>　</a:t>
            </a:r>
            <a:r>
              <a:rPr lang="en-US" altLang="ja-JP" sz="1600" b="1" dirty="0">
                <a:solidFill>
                  <a:srgbClr val="FF0000"/>
                </a:solidFill>
                <a:latin typeface="+mn-ea"/>
              </a:rPr>
              <a:t>【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重要</a:t>
            </a:r>
            <a:r>
              <a:rPr lang="en-US" altLang="ja-JP" sz="1600" b="1" dirty="0">
                <a:solidFill>
                  <a:srgbClr val="FF0000"/>
                </a:solidFill>
                <a:latin typeface="+mn-ea"/>
              </a:rPr>
              <a:t>】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　カメラの再起動が必要です</a:t>
            </a:r>
            <a:endParaRPr lang="en-US" altLang="ja-JP" sz="1600" b="1" dirty="0">
              <a:solidFill>
                <a:srgbClr val="FF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■電源ケーブル接続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800" b="1" dirty="0">
                <a:solidFill>
                  <a:srgbClr val="000000"/>
                </a:solidFill>
                <a:latin typeface="+mn-ea"/>
              </a:rPr>
              <a:t>　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・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POWER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が緑点灯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-4.</a:t>
            </a:r>
            <a:r>
              <a:rPr kumimoji="1" lang="ja-JP" altLang="en-US" dirty="0"/>
              <a:t> 設定（無線通信ユニット） </a:t>
            </a:r>
          </a:p>
        </p:txBody>
      </p:sp>
      <p:pic>
        <p:nvPicPr>
          <p:cNvPr id="92" name="図 91">
            <a:extLst>
              <a:ext uri="{FF2B5EF4-FFF2-40B4-BE49-F238E27FC236}">
                <a16:creationId xmlns:a16="http://schemas.microsoft.com/office/drawing/2014/main" id="{20167317-B2F0-039E-B4F0-7EFE6255D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8160" y="58236"/>
            <a:ext cx="994243" cy="976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667751A-0C22-44CF-D890-1F634F95B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181" y="1123311"/>
            <a:ext cx="2222717" cy="138077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16C1067-1C64-7661-4DC0-C03DE3B304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5" t="10004"/>
          <a:stretch/>
        </p:blipFill>
        <p:spPr>
          <a:xfrm>
            <a:off x="1901362" y="3432754"/>
            <a:ext cx="4198134" cy="187028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2AE6F9E-544C-3DD2-DD26-54EAD8973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900" y="5885651"/>
            <a:ext cx="1935471" cy="1540787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731FA52-777C-5B84-B128-8CE1039EBBEC}"/>
              </a:ext>
            </a:extLst>
          </p:cNvPr>
          <p:cNvCxnSpPr/>
          <p:nvPr/>
        </p:nvCxnSpPr>
        <p:spPr>
          <a:xfrm>
            <a:off x="315626" y="1992293"/>
            <a:ext cx="0" cy="45715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>
            <a:extLst>
              <a:ext uri="{FF2B5EF4-FFF2-40B4-BE49-F238E27FC236}">
                <a16:creationId xmlns:a16="http://schemas.microsoft.com/office/drawing/2014/main" id="{29A82E02-77F1-1ADD-0A90-6E60F716E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819" y="3865079"/>
            <a:ext cx="2426354" cy="88553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8917C5D-EA2B-6488-6714-F52CB82A96FE}"/>
              </a:ext>
            </a:extLst>
          </p:cNvPr>
          <p:cNvCxnSpPr>
            <a:cxnSpLocks/>
          </p:cNvCxnSpPr>
          <p:nvPr/>
        </p:nvCxnSpPr>
        <p:spPr>
          <a:xfrm>
            <a:off x="7034308" y="1207477"/>
            <a:ext cx="0" cy="63140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6C063675-ADFA-1503-1969-149A14FCB8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797" t="38151"/>
          <a:stretch/>
        </p:blipFill>
        <p:spPr>
          <a:xfrm>
            <a:off x="11181978" y="3996026"/>
            <a:ext cx="2432768" cy="7545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477B9808-3C7A-F116-CC39-2D1536978BCC}"/>
              </a:ext>
            </a:extLst>
          </p:cNvPr>
          <p:cNvSpPr/>
          <p:nvPr/>
        </p:nvSpPr>
        <p:spPr>
          <a:xfrm>
            <a:off x="10107174" y="4037676"/>
            <a:ext cx="949898" cy="615108"/>
          </a:xfrm>
          <a:prstGeom prst="rightArrow">
            <a:avLst/>
          </a:prstGeom>
          <a:noFill/>
          <a:ln w="9525">
            <a:solidFill>
              <a:schemeClr val="tx1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 b="1" dirty="0">
                <a:solidFill>
                  <a:schemeClr val="tx1"/>
                </a:solidFill>
                <a:latin typeface="+mn-ea"/>
              </a:rPr>
              <a:t>設定後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9419AF5-0B28-64DB-9507-A7FB69D962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r="16034" b="56897"/>
          <a:stretch/>
        </p:blipFill>
        <p:spPr>
          <a:xfrm>
            <a:off x="7381475" y="5338769"/>
            <a:ext cx="6497462" cy="16173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テキスト ボックス 3">
            <a:hlinkClick r:id="rId10" action="ppaction://hlinksldjump"/>
            <a:extLst>
              <a:ext uri="{FF2B5EF4-FFF2-40B4-BE49-F238E27FC236}">
                <a16:creationId xmlns:a16="http://schemas.microsoft.com/office/drawing/2014/main" id="{3FB4A4F9-AA1B-2846-BFD7-49E25D4C9CA7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049BD6-318D-4667-7ECB-CEECBD8ECD99}"/>
              </a:ext>
            </a:extLst>
          </p:cNvPr>
          <p:cNvSpPr txBox="1"/>
          <p:nvPr/>
        </p:nvSpPr>
        <p:spPr>
          <a:xfrm>
            <a:off x="315626" y="623965"/>
            <a:ext cx="5929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>
                <a:latin typeface="+mn-ea"/>
              </a:rPr>
              <a:t>詳細は </a:t>
            </a:r>
            <a:r>
              <a:rPr kumimoji="1" lang="en-US" altLang="ja-JP" sz="2000" b="1" dirty="0">
                <a:latin typeface="+mn-ea"/>
              </a:rPr>
              <a:t>Web</a:t>
            </a:r>
            <a:r>
              <a:rPr kumimoji="1" lang="ja-JP" altLang="en-US" sz="2000" b="1" dirty="0">
                <a:latin typeface="+mn-ea"/>
              </a:rPr>
              <a:t>ガイドを参照してください。　</a:t>
            </a:r>
            <a:r>
              <a:rPr kumimoji="1" lang="ja-JP" altLang="en-US" sz="2000" b="1" dirty="0">
                <a:latin typeface="+mn-ea"/>
                <a:hlinkClick r:id="rId12"/>
              </a:rPr>
              <a:t>リンク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3791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-4.</a:t>
            </a:r>
            <a:r>
              <a:rPr kumimoji="1" lang="ja-JP" altLang="en-US" dirty="0"/>
              <a:t> 設定（無線通信ユニット） </a:t>
            </a:r>
          </a:p>
        </p:txBody>
      </p:sp>
      <p:pic>
        <p:nvPicPr>
          <p:cNvPr id="92" name="図 91">
            <a:extLst>
              <a:ext uri="{FF2B5EF4-FFF2-40B4-BE49-F238E27FC236}">
                <a16:creationId xmlns:a16="http://schemas.microsoft.com/office/drawing/2014/main" id="{20167317-B2F0-039E-B4F0-7EFE6255D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8160" y="58236"/>
            <a:ext cx="994243" cy="976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8917C5D-EA2B-6488-6714-F52CB82A96FE}"/>
              </a:ext>
            </a:extLst>
          </p:cNvPr>
          <p:cNvCxnSpPr>
            <a:cxnSpLocks/>
          </p:cNvCxnSpPr>
          <p:nvPr/>
        </p:nvCxnSpPr>
        <p:spPr>
          <a:xfrm>
            <a:off x="7200106" y="630572"/>
            <a:ext cx="0" cy="6838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58DD00-B0DF-0E93-8400-631FED6F91C1}"/>
              </a:ext>
            </a:extLst>
          </p:cNvPr>
          <p:cNvSpPr txBox="1"/>
          <p:nvPr/>
        </p:nvSpPr>
        <p:spPr>
          <a:xfrm>
            <a:off x="315361" y="715479"/>
            <a:ext cx="6623628" cy="313373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APN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設定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　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WAN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設定に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APN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情報を入力し「保存」→「設定有効化」します。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　　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本機は「設定有効化」しないと反映されませんので注意ください</a:t>
            </a:r>
          </a:p>
          <a:p>
            <a:pPr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・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APN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　	：</a:t>
            </a:r>
            <a:r>
              <a:rPr lang="ja-JP" altLang="en-US" sz="1600" b="1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プロバイダー情報　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・ユーザ名	：</a:t>
            </a:r>
            <a:r>
              <a:rPr lang="ja-JP" altLang="en-US" sz="1600" b="1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プロバイダー情報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・パスワード	：</a:t>
            </a:r>
            <a:r>
              <a:rPr lang="ja-JP" altLang="en-US" sz="1600" b="1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プロバイダー情報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・認証方式	：</a:t>
            </a:r>
            <a:r>
              <a:rPr lang="ja-JP" altLang="en-US" sz="1600" b="1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プロバイダー情報</a:t>
            </a:r>
            <a:endParaRPr lang="en-US" altLang="ja-JP" sz="1600" b="1" dirty="0">
              <a:solidFill>
                <a:schemeClr val="bg2">
                  <a:lumMod val="75000"/>
                </a:schemeClr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endParaRPr lang="ja-JP" altLang="en-US" sz="1600" b="1" dirty="0">
              <a:solidFill>
                <a:schemeClr val="bg2">
                  <a:lumMod val="75000"/>
                </a:schemeClr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+mn-ea"/>
              </a:rPr>
              <a:t>　</a:t>
            </a: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WAN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設定画面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8136B4B8-1D01-22B7-A4A0-9A99084B7087}"/>
              </a:ext>
            </a:extLst>
          </p:cNvPr>
          <p:cNvGrpSpPr/>
          <p:nvPr/>
        </p:nvGrpSpPr>
        <p:grpSpPr>
          <a:xfrm>
            <a:off x="298027" y="3880081"/>
            <a:ext cx="6640962" cy="2703599"/>
            <a:chOff x="298027" y="3880081"/>
            <a:chExt cx="6640962" cy="2703599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47D2C27-9F4A-2272-CAE9-A61F4EB34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0685"/>
            <a:stretch/>
          </p:blipFill>
          <p:spPr>
            <a:xfrm>
              <a:off x="298027" y="3880081"/>
              <a:ext cx="6640962" cy="27035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4E532A89-F23B-D5CE-4CA7-5198CBC1CF9E}"/>
                </a:ext>
              </a:extLst>
            </p:cNvPr>
            <p:cNvSpPr/>
            <p:nvPr/>
          </p:nvSpPr>
          <p:spPr>
            <a:xfrm>
              <a:off x="298030" y="5334368"/>
              <a:ext cx="587713" cy="22090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120A0F6A-7A86-4674-F28C-0965957F18FC}"/>
                </a:ext>
              </a:extLst>
            </p:cNvPr>
            <p:cNvSpPr/>
            <p:nvPr/>
          </p:nvSpPr>
          <p:spPr>
            <a:xfrm>
              <a:off x="2408893" y="4960970"/>
              <a:ext cx="3999458" cy="81520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2C1B354B-B50D-5967-4CA9-EDC5860B705F}"/>
                </a:ext>
              </a:extLst>
            </p:cNvPr>
            <p:cNvSpPr/>
            <p:nvPr/>
          </p:nvSpPr>
          <p:spPr>
            <a:xfrm>
              <a:off x="1870270" y="6268846"/>
              <a:ext cx="587713" cy="22090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0C0850B1-F9BD-83D2-A937-92EED12A9A82}"/>
                </a:ext>
              </a:extLst>
            </p:cNvPr>
            <p:cNvCxnSpPr>
              <a:stCxn id="8" idx="3"/>
              <a:endCxn id="9" idx="1"/>
            </p:cNvCxnSpPr>
            <p:nvPr/>
          </p:nvCxnSpPr>
          <p:spPr>
            <a:xfrm flipV="1">
              <a:off x="885743" y="5368574"/>
              <a:ext cx="1523150" cy="762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C6A9FF66-F76A-717F-FAAD-9C6CA35782D2}"/>
                </a:ext>
              </a:extLst>
            </p:cNvPr>
            <p:cNvCxnSpPr>
              <a:cxnSpLocks/>
              <a:stCxn id="9" idx="2"/>
              <a:endCxn id="10" idx="3"/>
            </p:cNvCxnSpPr>
            <p:nvPr/>
          </p:nvCxnSpPr>
          <p:spPr>
            <a:xfrm flipH="1">
              <a:off x="2457983" y="5776176"/>
              <a:ext cx="1950639" cy="60312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FE4368D-EA51-98BE-DDF4-8238331EFC28}"/>
              </a:ext>
            </a:extLst>
          </p:cNvPr>
          <p:cNvSpPr txBox="1"/>
          <p:nvPr/>
        </p:nvSpPr>
        <p:spPr>
          <a:xfrm>
            <a:off x="7420600" y="929491"/>
            <a:ext cx="6493813" cy="592045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　設定有効化画面　　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9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有効化するとログイン画面が出ますが、すぐはログインできません。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再起動するまで２分ほど待ちます。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次ページへ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619B1BB-A1F2-3C24-085F-3D82280B2BB3}"/>
              </a:ext>
            </a:extLst>
          </p:cNvPr>
          <p:cNvGrpSpPr/>
          <p:nvPr/>
        </p:nvGrpSpPr>
        <p:grpSpPr>
          <a:xfrm>
            <a:off x="7955280" y="1359628"/>
            <a:ext cx="5477401" cy="3742603"/>
            <a:chOff x="8626358" y="1125949"/>
            <a:chExt cx="4806323" cy="3284068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58AA5EDF-5199-8FDA-6554-7318003A9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858" b="5134"/>
            <a:stretch/>
          </p:blipFill>
          <p:spPr>
            <a:xfrm>
              <a:off x="8626358" y="1125949"/>
              <a:ext cx="4806323" cy="328406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D7ABE652-B4DF-D205-E0B1-8AE7B45365AA}"/>
                </a:ext>
              </a:extLst>
            </p:cNvPr>
            <p:cNvSpPr/>
            <p:nvPr/>
          </p:nvSpPr>
          <p:spPr>
            <a:xfrm>
              <a:off x="8725634" y="3913409"/>
              <a:ext cx="589933" cy="22173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244BBEC-2C9D-BEB6-EB5D-40BAC21E46C3}"/>
                </a:ext>
              </a:extLst>
            </p:cNvPr>
            <p:cNvSpPr/>
            <p:nvPr/>
          </p:nvSpPr>
          <p:spPr>
            <a:xfrm>
              <a:off x="10439588" y="1757616"/>
              <a:ext cx="907214" cy="4266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5DC62197-3BFD-75EC-803D-F119649896E6}"/>
                </a:ext>
              </a:extLst>
            </p:cNvPr>
            <p:cNvSpPr/>
            <p:nvPr/>
          </p:nvSpPr>
          <p:spPr>
            <a:xfrm>
              <a:off x="11605498" y="3354503"/>
              <a:ext cx="697792" cy="30797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531B6DA4-DAEE-BE2C-4B75-A3C2F130405C}"/>
                </a:ext>
              </a:extLst>
            </p:cNvPr>
            <p:cNvCxnSpPr>
              <a:cxnSpLocks/>
              <a:stCxn id="29" idx="3"/>
              <a:endCxn id="30" idx="1"/>
            </p:cNvCxnSpPr>
            <p:nvPr/>
          </p:nvCxnSpPr>
          <p:spPr>
            <a:xfrm flipV="1">
              <a:off x="9315567" y="1970916"/>
              <a:ext cx="1124020" cy="20533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6564844C-D77C-3B51-9F33-98D7E1CDE697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11029520" y="2242426"/>
              <a:ext cx="924874" cy="11120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テキスト ボックス 2">
            <a:hlinkClick r:id="rId5" action="ppaction://hlinksldjump"/>
            <a:extLst>
              <a:ext uri="{FF2B5EF4-FFF2-40B4-BE49-F238E27FC236}">
                <a16:creationId xmlns:a16="http://schemas.microsoft.com/office/drawing/2014/main" id="{0B9FFBDB-958B-FFBA-6D86-97A5741B7DDD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5510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-4.</a:t>
            </a:r>
            <a:r>
              <a:rPr kumimoji="1" lang="ja-JP" altLang="en-US" dirty="0"/>
              <a:t> 設定（無線通信ユニットとカメラ） </a:t>
            </a:r>
          </a:p>
        </p:txBody>
      </p:sp>
      <p:pic>
        <p:nvPicPr>
          <p:cNvPr id="92" name="図 91">
            <a:extLst>
              <a:ext uri="{FF2B5EF4-FFF2-40B4-BE49-F238E27FC236}">
                <a16:creationId xmlns:a16="http://schemas.microsoft.com/office/drawing/2014/main" id="{20167317-B2F0-039E-B4F0-7EFE6255D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8160" y="58236"/>
            <a:ext cx="994243" cy="976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8917C5D-EA2B-6488-6714-F52CB82A96FE}"/>
              </a:ext>
            </a:extLst>
          </p:cNvPr>
          <p:cNvCxnSpPr>
            <a:cxnSpLocks/>
          </p:cNvCxnSpPr>
          <p:nvPr/>
        </p:nvCxnSpPr>
        <p:spPr>
          <a:xfrm>
            <a:off x="7200106" y="1089469"/>
            <a:ext cx="0" cy="63793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DC0E9987-49BF-4FDE-94DB-445E7C8FB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4" b="16416"/>
          <a:stretch/>
        </p:blipFill>
        <p:spPr>
          <a:xfrm>
            <a:off x="12165459" y="56048"/>
            <a:ext cx="994243" cy="9786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9913354-105A-14BC-5944-4310923E4CC2}"/>
              </a:ext>
            </a:extLst>
          </p:cNvPr>
          <p:cNvGrpSpPr/>
          <p:nvPr/>
        </p:nvGrpSpPr>
        <p:grpSpPr>
          <a:xfrm>
            <a:off x="301889" y="1034700"/>
            <a:ext cx="6627232" cy="6501307"/>
            <a:chOff x="301888" y="853081"/>
            <a:chExt cx="6627232" cy="6501307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162A0C3-1750-F8C3-471E-EDDB87EE961A}"/>
                </a:ext>
              </a:extLst>
            </p:cNvPr>
            <p:cNvSpPr txBox="1"/>
            <p:nvPr/>
          </p:nvSpPr>
          <p:spPr>
            <a:xfrm>
              <a:off x="301888" y="853081"/>
              <a:ext cx="6627232" cy="650130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</a:t>
              </a:r>
              <a:r>
                <a:rPr lang="en-US" altLang="ja-JP" sz="1800" b="1" dirty="0">
                  <a:solidFill>
                    <a:srgbClr val="000000"/>
                  </a:solidFill>
                  <a:latin typeface="+mn-ea"/>
                </a:rPr>
                <a:t>PC</a:t>
              </a: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で無線通信ユニットに再度アクセス</a:t>
              </a:r>
              <a:endParaRPr lang="en-US" altLang="ja-JP" sz="18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■システム情報の確認</a:t>
              </a:r>
              <a:endParaRPr lang="en-US" altLang="ja-JP" sz="18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　・</a:t>
              </a:r>
              <a:r>
                <a:rPr lang="en-US" altLang="ja-JP" sz="1600" b="1" dirty="0">
                  <a:solidFill>
                    <a:srgbClr val="000000"/>
                  </a:solidFill>
                  <a:latin typeface="+mn-ea"/>
                </a:rPr>
                <a:t>WAN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側</a:t>
              </a:r>
              <a:r>
                <a:rPr lang="en-US" altLang="ja-JP" sz="1600" b="1" dirty="0">
                  <a:solidFill>
                    <a:srgbClr val="000000"/>
                  </a:solidFill>
                  <a:latin typeface="+mn-ea"/>
                </a:rPr>
                <a:t>IP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アドレス／</a:t>
              </a:r>
              <a:r>
                <a:rPr lang="en-US" altLang="ja-JP" sz="1600" b="1" dirty="0">
                  <a:solidFill>
                    <a:srgbClr val="000000"/>
                  </a:solidFill>
                  <a:latin typeface="+mn-ea"/>
                </a:rPr>
                <a:t>DNS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サーバアドレスが取れていること</a:t>
              </a:r>
              <a:endParaRPr lang="en-US" altLang="ja-JP" sz="16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　・電波強度が表示されていること</a:t>
              </a:r>
              <a:endParaRPr lang="en-US" altLang="ja-JP" sz="16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marL="176213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これで無線通信ユニット側で出来る設定は終了です。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marL="176213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A,B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タイプのカメラのみ右ページでカメラにアクセスして</a:t>
              </a: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LED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設定をします。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</p:txBody>
        </p: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A0372E56-86E4-D8DB-1D06-D7DBFE0592DB}"/>
                </a:ext>
              </a:extLst>
            </p:cNvPr>
            <p:cNvGrpSpPr/>
            <p:nvPr/>
          </p:nvGrpSpPr>
          <p:grpSpPr>
            <a:xfrm>
              <a:off x="595845" y="3513671"/>
              <a:ext cx="5338500" cy="3104353"/>
              <a:chOff x="710608" y="3253420"/>
              <a:chExt cx="6119187" cy="3558325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715C8536-77C4-C499-6EE7-194E80BFAEFC}"/>
                  </a:ext>
                </a:extLst>
              </p:cNvPr>
              <p:cNvGrpSpPr/>
              <p:nvPr/>
            </p:nvGrpSpPr>
            <p:grpSpPr>
              <a:xfrm>
                <a:off x="710938" y="3253420"/>
                <a:ext cx="6118857" cy="3558324"/>
                <a:chOff x="169988" y="1429669"/>
                <a:chExt cx="4043281" cy="2833721"/>
              </a:xfrm>
            </p:grpSpPr>
            <p:pic>
              <p:nvPicPr>
                <p:cNvPr id="14" name="図 13">
                  <a:extLst>
                    <a:ext uri="{FF2B5EF4-FFF2-40B4-BE49-F238E27FC236}">
                      <a16:creationId xmlns:a16="http://schemas.microsoft.com/office/drawing/2014/main" id="{1C3B61C5-CE5C-DE10-1995-E768D9BF8A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-1" r="16034" b="14442"/>
                <a:stretch/>
              </p:blipFill>
              <p:spPr>
                <a:xfrm>
                  <a:off x="169988" y="1429669"/>
                  <a:ext cx="4043281" cy="283372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287DCA5B-B506-6C4E-6F66-4F5D5891D696}"/>
                    </a:ext>
                  </a:extLst>
                </p:cNvPr>
                <p:cNvSpPr txBox="1"/>
                <p:nvPr/>
              </p:nvSpPr>
              <p:spPr>
                <a:xfrm>
                  <a:off x="2807818" y="3752850"/>
                  <a:ext cx="1140768" cy="1058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kumimoji="1" lang="ja-JP" altLang="en-US" sz="500" b="1" dirty="0">
                      <a:latin typeface="+mn-ea"/>
                    </a:rPr>
                    <a:t>＊＊．＊＊．＊＊．＊＊</a:t>
                  </a:r>
                </a:p>
              </p:txBody>
            </p:sp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F0FF47E0-7FB8-7281-F8E8-A160253CC959}"/>
                    </a:ext>
                  </a:extLst>
                </p:cNvPr>
                <p:cNvSpPr txBox="1"/>
                <p:nvPr/>
              </p:nvSpPr>
              <p:spPr>
                <a:xfrm>
                  <a:off x="2807818" y="3897629"/>
                  <a:ext cx="1140768" cy="1058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kumimoji="1" lang="ja-JP" altLang="en-US" sz="500" b="1" dirty="0">
                      <a:latin typeface="+mn-ea"/>
                    </a:rPr>
                    <a:t>＊＊．＊＊．＊＊．＊＊</a:t>
                  </a:r>
                </a:p>
              </p:txBody>
            </p:sp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7CFD7EE-80C8-E15E-7A5F-C2450D2912DE}"/>
                    </a:ext>
                  </a:extLst>
                </p:cNvPr>
                <p:cNvSpPr txBox="1"/>
                <p:nvPr/>
              </p:nvSpPr>
              <p:spPr>
                <a:xfrm>
                  <a:off x="2807818" y="3329940"/>
                  <a:ext cx="1140768" cy="1058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kumimoji="1" lang="ja-JP" altLang="en-US" sz="500" b="1" dirty="0">
                      <a:latin typeface="+mn-ea"/>
                    </a:rPr>
                    <a:t>＊＊．＊＊．＊＊．＊＊</a:t>
                  </a:r>
                </a:p>
              </p:txBody>
            </p:sp>
            <p:sp>
              <p:nvSpPr>
                <p:cNvPr id="18" name="正方形/長方形 17">
                  <a:extLst>
                    <a:ext uri="{FF2B5EF4-FFF2-40B4-BE49-F238E27FC236}">
                      <a16:creationId xmlns:a16="http://schemas.microsoft.com/office/drawing/2014/main" id="{7859CAFA-7AF3-4F0F-D9E3-9AE9102EA5A7}"/>
                    </a:ext>
                  </a:extLst>
                </p:cNvPr>
                <p:cNvSpPr/>
                <p:nvPr/>
              </p:nvSpPr>
              <p:spPr>
                <a:xfrm>
                  <a:off x="1421345" y="3246120"/>
                  <a:ext cx="2248286" cy="948689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tailEnd type="none" w="lg" len="lg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>
                    <a:latin typeface="+mn-ea"/>
                  </a:endParaRPr>
                </a:p>
              </p:txBody>
            </p:sp>
          </p:grpSp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03CEC8B0-0D90-6E20-4E2A-7FBE1A7A9944}"/>
                  </a:ext>
                </a:extLst>
              </p:cNvPr>
              <p:cNvSpPr/>
              <p:nvPr/>
            </p:nvSpPr>
            <p:spPr>
              <a:xfrm>
                <a:off x="710938" y="3253420"/>
                <a:ext cx="6118857" cy="2114508"/>
              </a:xfrm>
              <a:prstGeom prst="rect">
                <a:avLst/>
              </a:prstGeom>
              <a:solidFill>
                <a:schemeClr val="bg1">
                  <a:alpha val="38000"/>
                </a:schemeClr>
              </a:solidFill>
              <a:ln w="9525">
                <a:noFill/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 dirty="0">
                  <a:latin typeface="+mn-ea"/>
                </a:endParaRPr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C9ABC5C8-9B8E-608B-08A0-2FA6E9826165}"/>
                  </a:ext>
                </a:extLst>
              </p:cNvPr>
              <p:cNvSpPr/>
              <p:nvPr/>
            </p:nvSpPr>
            <p:spPr>
              <a:xfrm>
                <a:off x="710608" y="5363052"/>
                <a:ext cx="1726371" cy="1448693"/>
              </a:xfrm>
              <a:prstGeom prst="rect">
                <a:avLst/>
              </a:prstGeom>
              <a:solidFill>
                <a:schemeClr val="bg1">
                  <a:alpha val="38000"/>
                </a:schemeClr>
              </a:solidFill>
              <a:ln w="9525">
                <a:noFill/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 dirty="0">
                  <a:latin typeface="+mn-ea"/>
                </a:endParaRPr>
              </a:p>
            </p:txBody>
          </p:sp>
        </p:grp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39214764-33BD-76B8-7637-4F812E04B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3888" y="1329214"/>
              <a:ext cx="2821157" cy="102154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6DFAD7E-7F07-3B32-C717-8025120793F1}"/>
              </a:ext>
            </a:extLst>
          </p:cNvPr>
          <p:cNvGrpSpPr/>
          <p:nvPr/>
        </p:nvGrpSpPr>
        <p:grpSpPr>
          <a:xfrm>
            <a:off x="7301760" y="1089469"/>
            <a:ext cx="6910643" cy="6087427"/>
            <a:chOff x="7301757" y="676030"/>
            <a:chExt cx="6910643" cy="6087427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8BF1D27-9CBA-FE2C-6136-543352BDC7B6}"/>
                </a:ext>
              </a:extLst>
            </p:cNvPr>
            <p:cNvSpPr txBox="1"/>
            <p:nvPr/>
          </p:nvSpPr>
          <p:spPr>
            <a:xfrm>
              <a:off x="7301757" y="676030"/>
              <a:ext cx="6910643" cy="608742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</a:t>
              </a:r>
              <a:r>
                <a:rPr lang="en-US" altLang="ja-JP" sz="1800" b="1" dirty="0">
                  <a:solidFill>
                    <a:srgbClr val="000000"/>
                  </a:solidFill>
                  <a:latin typeface="+mn-ea"/>
                </a:rPr>
                <a:t>PC</a:t>
              </a: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でカメラにアクセス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（</a:t>
              </a: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Chrome 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または</a:t>
              </a: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 Edge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）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algn="l">
                <a:lnSpc>
                  <a:spcPct val="120000"/>
                </a:lnSpc>
              </a:pPr>
              <a:r>
                <a:rPr lang="ja-JP" altLang="en-US" sz="900" b="1" i="0" u="none" strike="noStrike" baseline="0" dirty="0">
                  <a:solidFill>
                    <a:srgbClr val="000000"/>
                  </a:solidFill>
                  <a:latin typeface="+mn-ea"/>
                </a:rPr>
                <a:t>　</a:t>
              </a:r>
              <a:r>
                <a:rPr lang="ja-JP" altLang="en-US" sz="1600" b="1" i="0" u="none" strike="noStrike" baseline="0" dirty="0">
                  <a:solidFill>
                    <a:srgbClr val="000000"/>
                  </a:solidFill>
                  <a:latin typeface="+mn-ea"/>
                </a:rPr>
                <a:t>・</a:t>
              </a:r>
              <a:r>
                <a:rPr lang="en-US" altLang="ja-JP" sz="1600" b="1" i="0" u="none" strike="noStrike" baseline="0" dirty="0">
                  <a:solidFill>
                    <a:srgbClr val="000000"/>
                  </a:solidFill>
                  <a:latin typeface="+mn-ea"/>
                </a:rPr>
                <a:t>DHCP</a:t>
              </a:r>
              <a:r>
                <a:rPr lang="ja-JP" altLang="en-US" sz="1600" b="1" i="0" u="none" strike="noStrike" baseline="0" dirty="0">
                  <a:solidFill>
                    <a:srgbClr val="000000"/>
                  </a:solidFill>
                  <a:latin typeface="+mn-ea"/>
                </a:rPr>
                <a:t>で以下の</a:t>
              </a:r>
              <a:r>
                <a:rPr lang="en-US" altLang="ja-JP" sz="1600" b="1" i="0" u="none" strike="noStrike" baseline="0" dirty="0">
                  <a:solidFill>
                    <a:srgbClr val="000000"/>
                  </a:solidFill>
                  <a:latin typeface="+mn-ea"/>
                </a:rPr>
                <a:t>IP</a:t>
              </a:r>
              <a:r>
                <a:rPr lang="ja-JP" altLang="en-US" sz="1600" b="1" i="0" u="none" strike="noStrike" baseline="0" dirty="0">
                  <a:solidFill>
                    <a:srgbClr val="000000"/>
                  </a:solidFill>
                  <a:latin typeface="+mn-ea"/>
                </a:rPr>
                <a:t>取得されます</a:t>
              </a:r>
              <a:endParaRPr lang="en-US" altLang="ja-JP" sz="1600" b="1" dirty="0">
                <a:solidFill>
                  <a:srgbClr val="000000"/>
                </a:solidFill>
                <a:latin typeface="+mn-ea"/>
              </a:endParaRPr>
            </a:p>
            <a:p>
              <a:pPr marL="182563" algn="l">
                <a:lnSpc>
                  <a:spcPct val="150000"/>
                </a:lnSpc>
              </a:pPr>
              <a:r>
                <a:rPr lang="en-US" altLang="ja-JP" sz="1800" b="1" dirty="0">
                  <a:solidFill>
                    <a:srgbClr val="0563C2"/>
                  </a:solidFill>
                  <a:latin typeface="+mn-ea"/>
                  <a:hlinkClick r:id="rId6"/>
                </a:rPr>
                <a:t>http://192.168.0.40</a:t>
              </a:r>
              <a:r>
                <a:rPr lang="ja-JP" altLang="en-US" sz="1800" b="1" dirty="0">
                  <a:solidFill>
                    <a:srgbClr val="0563C2"/>
                  </a:solidFill>
                  <a:latin typeface="+mn-ea"/>
                </a:rPr>
                <a:t>　　　　 　</a:t>
              </a:r>
              <a:r>
                <a:rPr lang="ja-JP" altLang="en-US" sz="1400" b="1" dirty="0">
                  <a:latin typeface="+mn-ea"/>
                </a:rPr>
                <a:t>のみ</a:t>
              </a:r>
              <a:r>
                <a:rPr lang="en-US" altLang="ja-JP" sz="1400" b="1" dirty="0">
                  <a:latin typeface="+mn-ea"/>
                </a:rPr>
                <a:t>※</a:t>
              </a:r>
              <a:endParaRPr lang="en-US" altLang="ja-JP" sz="1400" b="1" i="0" u="none" strike="noStrike" baseline="0" dirty="0"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1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■初期パスワード、言語、時刻設定</a:t>
              </a:r>
              <a:endParaRPr lang="en-US" altLang="ja-JP" sz="18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marL="92075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・カメラのユーザー名、パスワードを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marL="26670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設定します。必ず書き控えてください。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■無線通信ユニット</a:t>
              </a:r>
              <a:r>
                <a:rPr lang="en-US" altLang="ja-JP" sz="1800" b="1" dirty="0">
                  <a:solidFill>
                    <a:srgbClr val="000000"/>
                  </a:solidFill>
                  <a:latin typeface="+mn-ea"/>
                </a:rPr>
                <a:t>LED</a:t>
              </a: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設定</a:t>
              </a:r>
              <a:endParaRPr lang="en-US" altLang="ja-JP" sz="1800" b="1" dirty="0">
                <a:solidFill>
                  <a:srgbClr val="000000"/>
                </a:solidFill>
                <a:latin typeface="+mn-ea"/>
              </a:endParaRPr>
            </a:p>
            <a:p>
              <a:pPr marL="355600" indent="-35560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　・先に設定した</a:t>
              </a: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LTE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無線通信ユニットのユーザー名パスワードを入力し「設定」を押下　</a:t>
              </a:r>
              <a:r>
                <a:rPr lang="en-US" altLang="ja-JP" sz="1200" b="1" dirty="0">
                  <a:solidFill>
                    <a:srgbClr val="000000"/>
                  </a:solidFill>
                  <a:latin typeface="+mn-ea"/>
                </a:rPr>
                <a:t>※A,B</a:t>
              </a: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タイプのみ</a:t>
              </a:r>
              <a:r>
                <a:rPr lang="en-US" altLang="ja-JP" sz="1200" b="1" dirty="0">
                  <a:solidFill>
                    <a:srgbClr val="000000"/>
                  </a:solidFill>
                  <a:latin typeface="+mn-ea"/>
                </a:rPr>
                <a:t>LED</a:t>
              </a: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制御信号をサポートしているためです。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marL="355600" indent="-35560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marL="355600" indent="-35560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marL="355600" indent="-35560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marL="355600" indent="-35560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marL="355600" indent="-35560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　　　　　　　　　　　　　　　　　　　　　　　　　設定押下後、再起動します。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　　　　　　　　　　　　　　　　　　　　　　　　　起動後で</a:t>
              </a: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CAM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と</a:t>
              </a: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LTE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ランプが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　　　　　　　　　　　　　　　　　　　　　　　　　点灯します。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　　　　　　　　　　　　　　　　　　　　　　　　　これで無線通信ユニットの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　　　　　　　　　　　　　　　　　　　　　　　　　設定が終了です。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BC3C8525-0E25-CDD2-4DB6-21CD00A9A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30042" y="2021605"/>
              <a:ext cx="2568282" cy="1194634"/>
            </a:xfrm>
            <a:prstGeom prst="rect">
              <a:avLst/>
            </a:prstGeom>
          </p:spPr>
        </p:pic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132C1766-97C5-C82C-6817-165670C0B01B}"/>
                </a:ext>
              </a:extLst>
            </p:cNvPr>
            <p:cNvSpPr txBox="1"/>
            <p:nvPr/>
          </p:nvSpPr>
          <p:spPr>
            <a:xfrm>
              <a:off x="10184319" y="1406004"/>
              <a:ext cx="216000" cy="324000"/>
            </a:xfrm>
            <a:prstGeom prst="rect">
              <a:avLst/>
            </a:prstGeom>
            <a:solidFill>
              <a:srgbClr val="FFCCFF"/>
            </a:solidFill>
            <a:ln w="12700">
              <a:solidFill>
                <a:schemeClr val="tx1"/>
              </a:solidFill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kumimoji="1" lang="en-US" altLang="ja-JP" b="1" dirty="0"/>
                <a:t>A</a:t>
              </a:r>
              <a:endParaRPr kumimoji="1" lang="ja-JP" altLang="en-US" b="1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E31A1B1D-A413-54CC-DF74-E7910D754ECB}"/>
                </a:ext>
              </a:extLst>
            </p:cNvPr>
            <p:cNvSpPr txBox="1"/>
            <p:nvPr/>
          </p:nvSpPr>
          <p:spPr>
            <a:xfrm>
              <a:off x="10481176" y="1406004"/>
              <a:ext cx="216000" cy="324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algn="ctr"/>
              <a:r>
                <a:rPr kumimoji="1" lang="en-US" altLang="ja-JP" b="1" dirty="0"/>
                <a:t>B</a:t>
              </a:r>
              <a:endParaRPr kumimoji="1" lang="ja-JP" altLang="en-US" b="1" dirty="0"/>
            </a:p>
          </p:txBody>
        </p: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347D0F96-DB88-F4D4-FEE7-27E667B5C921}"/>
                </a:ext>
              </a:extLst>
            </p:cNvPr>
            <p:cNvGrpSpPr/>
            <p:nvPr/>
          </p:nvGrpSpPr>
          <p:grpSpPr>
            <a:xfrm>
              <a:off x="7385648" y="4365179"/>
              <a:ext cx="4031962" cy="2328242"/>
              <a:chOff x="7385153" y="3781153"/>
              <a:chExt cx="3717060" cy="2146403"/>
            </a:xfrm>
          </p:grpSpPr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B7D24686-2869-2895-08FF-4DA2323DF0D3}"/>
                  </a:ext>
                </a:extLst>
              </p:cNvPr>
              <p:cNvGrpSpPr/>
              <p:nvPr/>
            </p:nvGrpSpPr>
            <p:grpSpPr>
              <a:xfrm>
                <a:off x="7385153" y="3781153"/>
                <a:ext cx="3717060" cy="2146403"/>
                <a:chOff x="4661397" y="3196674"/>
                <a:chExt cx="2522957" cy="1360418"/>
              </a:xfrm>
            </p:grpSpPr>
            <p:pic>
              <p:nvPicPr>
                <p:cNvPr id="37" name="図 36">
                  <a:extLst>
                    <a:ext uri="{FF2B5EF4-FFF2-40B4-BE49-F238E27FC236}">
                      <a16:creationId xmlns:a16="http://schemas.microsoft.com/office/drawing/2014/main" id="{A3410659-F9B6-1C51-A82F-03DD52373A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b="8009"/>
                <a:stretch/>
              </p:blipFill>
              <p:spPr>
                <a:xfrm>
                  <a:off x="4661397" y="3196674"/>
                  <a:ext cx="2522957" cy="136041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4D701D1B-24B7-B4E2-113A-360EFF77D77A}"/>
                    </a:ext>
                  </a:extLst>
                </p:cNvPr>
                <p:cNvSpPr txBox="1"/>
                <p:nvPr/>
              </p:nvSpPr>
              <p:spPr>
                <a:xfrm>
                  <a:off x="5584610" y="3748079"/>
                  <a:ext cx="1266825" cy="2654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endParaRPr kumimoji="1" lang="ja-JP" altLang="en-US" sz="500" dirty="0"/>
                </a:p>
              </p:txBody>
            </p:sp>
          </p:grpSp>
          <p:pic>
            <p:nvPicPr>
              <p:cNvPr id="41" name="図 40">
                <a:extLst>
                  <a:ext uri="{FF2B5EF4-FFF2-40B4-BE49-F238E27FC236}">
                    <a16:creationId xmlns:a16="http://schemas.microsoft.com/office/drawing/2014/main" id="{248C9827-13DF-28AD-1EB6-ECC3B9363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70385" y="4613279"/>
                <a:ext cx="2806865" cy="274056"/>
              </a:xfrm>
              <a:prstGeom prst="rect">
                <a:avLst/>
              </a:prstGeom>
            </p:spPr>
          </p:pic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0DA22E8E-D421-4369-A16F-7A08952C0A36}"/>
                  </a:ext>
                </a:extLst>
              </p:cNvPr>
              <p:cNvSpPr/>
              <p:nvPr/>
            </p:nvSpPr>
            <p:spPr>
              <a:xfrm>
                <a:off x="9059698" y="4596043"/>
                <a:ext cx="1096018" cy="41623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CEBAD86B-595D-FCD1-FD2E-AD0A3B149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541111" y="4558800"/>
              <a:ext cx="2668254" cy="558798"/>
            </a:xfrm>
            <a:prstGeom prst="rect">
              <a:avLst/>
            </a:prstGeom>
          </p:spPr>
        </p:pic>
      </p:grpSp>
      <p:sp>
        <p:nvSpPr>
          <p:cNvPr id="4" name="テキスト ボックス 3">
            <a:hlinkClick r:id="rId11" action="ppaction://hlinksldjump"/>
            <a:extLst>
              <a:ext uri="{FF2B5EF4-FFF2-40B4-BE49-F238E27FC236}">
                <a16:creationId xmlns:a16="http://schemas.microsoft.com/office/drawing/2014/main" id="{246BC8E5-C655-A615-B00F-B56AA66A91FF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D439C92-1429-2961-95B9-DFDF2764AAC3}"/>
              </a:ext>
            </a:extLst>
          </p:cNvPr>
          <p:cNvSpPr txBox="1"/>
          <p:nvPr/>
        </p:nvSpPr>
        <p:spPr>
          <a:xfrm>
            <a:off x="255539" y="627804"/>
            <a:ext cx="9673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ja-JP" altLang="en-US" sz="2000" b="1" dirty="0">
                <a:latin typeface="+mn-ea"/>
              </a:rPr>
              <a:t>詳細は </a:t>
            </a:r>
            <a:r>
              <a:rPr kumimoji="1" lang="en-US" altLang="ja-JP" sz="2000" b="1" dirty="0">
                <a:latin typeface="+mn-ea"/>
              </a:rPr>
              <a:t>Web</a:t>
            </a:r>
            <a:r>
              <a:rPr kumimoji="1" lang="ja-JP" altLang="en-US" sz="2000" b="1" dirty="0">
                <a:latin typeface="+mn-ea"/>
              </a:rPr>
              <a:t>ガイド および ユーザーマニュアル を参照してください。　</a:t>
            </a:r>
            <a:r>
              <a:rPr kumimoji="1" lang="ja-JP" altLang="en-US" sz="2000" b="1" dirty="0">
                <a:latin typeface="+mn-ea"/>
                <a:hlinkClick r:id="rId13"/>
              </a:rPr>
              <a:t>リンク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195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-5.</a:t>
            </a:r>
            <a:r>
              <a:rPr kumimoji="1" lang="ja-JP" altLang="en-US" dirty="0"/>
              <a:t> 外部インターフェース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8917C5D-EA2B-6488-6714-F52CB82A96FE}"/>
              </a:ext>
            </a:extLst>
          </p:cNvPr>
          <p:cNvCxnSpPr>
            <a:cxnSpLocks/>
          </p:cNvCxnSpPr>
          <p:nvPr/>
        </p:nvCxnSpPr>
        <p:spPr>
          <a:xfrm>
            <a:off x="7200106" y="1285875"/>
            <a:ext cx="0" cy="618297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97433D44-1593-0166-68BB-364A9AFDC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14"/>
          <a:stretch/>
        </p:blipFill>
        <p:spPr>
          <a:xfrm>
            <a:off x="411528" y="1285875"/>
            <a:ext cx="6566589" cy="610124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560007-1D7B-625C-DE0A-D35EADBA99F5}"/>
              </a:ext>
            </a:extLst>
          </p:cNvPr>
          <p:cNvSpPr txBox="1"/>
          <p:nvPr/>
        </p:nvSpPr>
        <p:spPr>
          <a:xfrm>
            <a:off x="346447" y="621899"/>
            <a:ext cx="12871711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2000" b="1" dirty="0">
                <a:solidFill>
                  <a:srgbClr val="000000"/>
                </a:solidFill>
                <a:latin typeface="Calibri-Bold"/>
              </a:rPr>
              <a:t>■端子や音声使用時は付属コネクタを組み立てます。　＊</a:t>
            </a:r>
            <a:r>
              <a:rPr kumimoji="1" lang="ja-JP" altLang="en-US" sz="2000" b="1" dirty="0">
                <a:latin typeface="+mn-ea"/>
              </a:rPr>
              <a:t>詳細は </a:t>
            </a:r>
            <a:r>
              <a:rPr kumimoji="1" lang="en-US" altLang="ja-JP" sz="2000" b="1" dirty="0">
                <a:latin typeface="+mn-ea"/>
              </a:rPr>
              <a:t>Web</a:t>
            </a:r>
            <a:r>
              <a:rPr kumimoji="1" lang="ja-JP" altLang="en-US" sz="2000" b="1" dirty="0">
                <a:latin typeface="+mn-ea"/>
              </a:rPr>
              <a:t>ガイドを参照してください。　</a:t>
            </a:r>
            <a:r>
              <a:rPr kumimoji="1" lang="ja-JP" altLang="en-US" sz="2000" b="1" dirty="0">
                <a:latin typeface="+mn-ea"/>
                <a:hlinkClick r:id="rId3"/>
              </a:rPr>
              <a:t>リンク</a:t>
            </a:r>
            <a:endParaRPr kumimoji="1" lang="ja-JP" altLang="en-US" sz="2000" b="1" dirty="0">
              <a:latin typeface="+mn-ea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8EE85B2-3A9B-213A-095A-ADEF216E9A5C}"/>
              </a:ext>
            </a:extLst>
          </p:cNvPr>
          <p:cNvGrpSpPr/>
          <p:nvPr/>
        </p:nvGrpSpPr>
        <p:grpSpPr>
          <a:xfrm>
            <a:off x="7483498" y="1147395"/>
            <a:ext cx="6583974" cy="6430259"/>
            <a:chOff x="7699138" y="893424"/>
            <a:chExt cx="3965589" cy="3885308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1E27488-6746-2232-0AF5-3FB425320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223"/>
            <a:stretch/>
          </p:blipFill>
          <p:spPr>
            <a:xfrm>
              <a:off x="7699138" y="893424"/>
              <a:ext cx="3965589" cy="3651091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9E12E4B-ABE6-4EF9-F557-A87DDFE473D9}"/>
                </a:ext>
              </a:extLst>
            </p:cNvPr>
            <p:cNvSpPr txBox="1"/>
            <p:nvPr/>
          </p:nvSpPr>
          <p:spPr>
            <a:xfrm>
              <a:off x="8407781" y="4563836"/>
              <a:ext cx="3000717" cy="21489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1" lang="en-US" altLang="ja-JP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Step4</a:t>
              </a:r>
              <a:r>
                <a:rPr kumimoji="1" lang="ja-JP" alt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　取りつけは調整後とします</a:t>
              </a:r>
              <a:endParaRPr kumimoji="1" lang="en-US" altLang="ja-JP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pic>
        <p:nvPicPr>
          <p:cNvPr id="92" name="図 91">
            <a:extLst>
              <a:ext uri="{FF2B5EF4-FFF2-40B4-BE49-F238E27FC236}">
                <a16:creationId xmlns:a16="http://schemas.microsoft.com/office/drawing/2014/main" id="{20167317-B2F0-039E-B4F0-7EFE6255D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8160" y="58236"/>
            <a:ext cx="994243" cy="976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テキスト ボックス 2">
            <a:hlinkClick r:id="rId6" action="ppaction://hlinksldjump"/>
            <a:extLst>
              <a:ext uri="{FF2B5EF4-FFF2-40B4-BE49-F238E27FC236}">
                <a16:creationId xmlns:a16="http://schemas.microsoft.com/office/drawing/2014/main" id="{ADA486F6-C27E-08F3-B913-2565AFEA42FE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2809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-6.</a:t>
            </a:r>
            <a:r>
              <a:rPr kumimoji="1" lang="ja-JP" altLang="en-US" dirty="0"/>
              <a:t> 調整（</a:t>
            </a:r>
            <a:r>
              <a:rPr kumimoji="1" lang="en-US" altLang="ja-JP" dirty="0"/>
              <a:t>Remo. </a:t>
            </a:r>
            <a:r>
              <a:rPr lang="ja-JP" altLang="en-US" dirty="0"/>
              <a:t>サービス登録</a:t>
            </a:r>
            <a:r>
              <a:rPr lang="en-US" altLang="ja-JP" dirty="0"/>
              <a:t>※</a:t>
            </a:r>
            <a:r>
              <a:rPr kumimoji="1" lang="ja-JP" altLang="en-US" dirty="0"/>
              <a:t>）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8917C5D-EA2B-6488-6714-F52CB82A96FE}"/>
              </a:ext>
            </a:extLst>
          </p:cNvPr>
          <p:cNvCxnSpPr>
            <a:cxnSpLocks/>
          </p:cNvCxnSpPr>
          <p:nvPr/>
        </p:nvCxnSpPr>
        <p:spPr>
          <a:xfrm>
            <a:off x="7200106" y="1132033"/>
            <a:ext cx="0" cy="63368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9B0548B-78FE-79FA-9569-C536191738E6}"/>
              </a:ext>
            </a:extLst>
          </p:cNvPr>
          <p:cNvGrpSpPr/>
          <p:nvPr/>
        </p:nvGrpSpPr>
        <p:grpSpPr>
          <a:xfrm>
            <a:off x="262949" y="1098768"/>
            <a:ext cx="6880957" cy="3301547"/>
            <a:chOff x="262948" y="721728"/>
            <a:chExt cx="6880957" cy="330154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F650F9A-D9CF-3695-C0FC-8EF4184276A9}"/>
                </a:ext>
              </a:extLst>
            </p:cNvPr>
            <p:cNvSpPr txBox="1"/>
            <p:nvPr/>
          </p:nvSpPr>
          <p:spPr>
            <a:xfrm>
              <a:off x="262948" y="721728"/>
              <a:ext cx="6008822" cy="33015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noAutofit/>
            </a:bodyPr>
            <a:lstStyle/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</a:t>
              </a:r>
              <a:r>
                <a:rPr lang="en-US" altLang="ja-JP" sz="1800" b="1" dirty="0">
                  <a:solidFill>
                    <a:srgbClr val="000000"/>
                  </a:solidFill>
                  <a:latin typeface="+mn-ea"/>
                </a:rPr>
                <a:t>PC</a:t>
              </a: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でカメラにアクセス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（</a:t>
              </a: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Chrome 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または</a:t>
              </a: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 Edge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）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algn="l">
                <a:lnSpc>
                  <a:spcPct val="120000"/>
                </a:lnSpc>
              </a:pPr>
              <a:r>
                <a:rPr lang="ja-JP" altLang="en-US" sz="1400" b="1" i="0" u="none" strike="noStrike" baseline="0" dirty="0">
                  <a:solidFill>
                    <a:srgbClr val="000000"/>
                  </a:solidFill>
                  <a:latin typeface="+mn-ea"/>
                </a:rPr>
                <a:t>　</a:t>
              </a: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※</a:t>
              </a:r>
              <a:r>
                <a:rPr lang="ja-JP" altLang="en-US" sz="1400" b="1" i="0" u="none" strike="noStrike" baseline="0" dirty="0">
                  <a:solidFill>
                    <a:srgbClr val="000000"/>
                  </a:solidFill>
                  <a:latin typeface="+mn-ea"/>
                </a:rPr>
                <a:t>「おまかせモード」で以下の</a:t>
              </a:r>
              <a:r>
                <a:rPr lang="en-US" altLang="ja-JP" sz="1400" b="1" i="0" u="none" strike="noStrike" baseline="0" dirty="0">
                  <a:solidFill>
                    <a:srgbClr val="000000"/>
                  </a:solidFill>
                  <a:latin typeface="+mn-ea"/>
                </a:rPr>
                <a:t>IP</a:t>
              </a:r>
              <a:r>
                <a:rPr lang="ja-JP" altLang="en-US" sz="1400" b="1" i="0" u="none" strike="noStrike" baseline="0" dirty="0">
                  <a:solidFill>
                    <a:srgbClr val="000000"/>
                  </a:solidFill>
                  <a:latin typeface="+mn-ea"/>
                </a:rPr>
                <a:t>が自動取得されています</a:t>
              </a:r>
              <a:endParaRPr lang="en-US" altLang="ja-JP" sz="1400" b="1" i="0" u="none" strike="noStrike" baseline="0" dirty="0">
                <a:solidFill>
                  <a:srgbClr val="000000"/>
                </a:solidFill>
                <a:latin typeface="+mn-ea"/>
              </a:endParaRPr>
            </a:p>
            <a:p>
              <a:pPr algn="l">
                <a:lnSpc>
                  <a:spcPct val="120000"/>
                </a:lnSpc>
              </a:pPr>
              <a:endParaRPr lang="en-US" altLang="ja-JP" sz="100" b="1" dirty="0">
                <a:solidFill>
                  <a:srgbClr val="000000"/>
                </a:solidFill>
                <a:latin typeface="+mn-ea"/>
              </a:endParaRPr>
            </a:p>
            <a:p>
              <a:pPr marL="263525" algn="l">
                <a:lnSpc>
                  <a:spcPct val="150000"/>
                </a:lnSpc>
              </a:pPr>
              <a:r>
                <a:rPr lang="en-US" altLang="ja-JP" sz="1800" b="1" dirty="0">
                  <a:solidFill>
                    <a:srgbClr val="0563C2"/>
                  </a:solidFill>
                  <a:latin typeface="+mn-ea"/>
                </a:rPr>
                <a:t>http://192.168.0.40</a:t>
              </a:r>
              <a:endParaRPr lang="en-US" altLang="ja-JP" sz="1800" b="1" i="0" u="none" strike="noStrike" baseline="0" dirty="0">
                <a:solidFill>
                  <a:srgbClr val="0563C2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1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■初期パスワード、言語、時刻設定</a:t>
              </a:r>
              <a:endParaRPr lang="en-US" altLang="ja-JP" sz="1800" b="1" dirty="0">
                <a:solidFill>
                  <a:srgbClr val="000000"/>
                </a:solidFill>
                <a:latin typeface="+mn-ea"/>
              </a:endParaRPr>
            </a:p>
            <a:p>
              <a:pPr marL="182563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※</a:t>
              </a: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Ｃ，Ｄタイプはここでカメラのユーザー名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marL="35560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パスワードを設定します。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marL="35560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必ず書き控えてください。</a:t>
              </a: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endParaRPr lang="en-US" altLang="ja-JP" sz="14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■日時表記を変更します</a:t>
              </a:r>
              <a:endParaRPr lang="en-US" altLang="ja-JP" sz="8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+mn-ea"/>
                </a:rPr>
                <a:t>　　</a:t>
              </a:r>
              <a:r>
                <a:rPr lang="en-US" altLang="ja-JP" sz="1400" b="1" dirty="0">
                  <a:latin typeface="+mn-ea"/>
                </a:rPr>
                <a:t>YYYY/MM/DD</a:t>
              </a:r>
              <a:r>
                <a:rPr lang="ja-JP" altLang="en-US" sz="1400" b="1" dirty="0">
                  <a:latin typeface="+mn-ea"/>
                </a:rPr>
                <a:t>に変更ください。（日本標準の日時表記）</a:t>
              </a:r>
              <a:endParaRPr lang="en-US" altLang="ja-JP" sz="800" b="1" dirty="0">
                <a:solidFill>
                  <a:srgbClr val="000000"/>
                </a:solidFill>
                <a:latin typeface="+mn-ea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C46F22E-3C60-D097-B364-25040ECCD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4242" y="2096192"/>
              <a:ext cx="2999663" cy="1395292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36B3690-C224-AFB5-9345-52011E49F024}"/>
                </a:ext>
              </a:extLst>
            </p:cNvPr>
            <p:cNvSpPr txBox="1"/>
            <p:nvPr/>
          </p:nvSpPr>
          <p:spPr>
            <a:xfrm>
              <a:off x="2892865" y="2591272"/>
              <a:ext cx="304324" cy="41947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latin typeface="+mn-ea"/>
                </a:rPr>
                <a:t>C</a:t>
              </a:r>
              <a:endParaRPr kumimoji="1" lang="ja-JP" altLang="en-US" b="1" dirty="0">
                <a:latin typeface="+mn-ea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2DF18E5-DC5D-D60D-6194-DFB89674986F}"/>
                </a:ext>
              </a:extLst>
            </p:cNvPr>
            <p:cNvSpPr txBox="1"/>
            <p:nvPr/>
          </p:nvSpPr>
          <p:spPr>
            <a:xfrm>
              <a:off x="3243745" y="2584101"/>
              <a:ext cx="304324" cy="4194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latin typeface="+mn-ea"/>
                </a:rPr>
                <a:t>D</a:t>
              </a:r>
              <a:endParaRPr kumimoji="1" lang="ja-JP" altLang="en-US" b="1" dirty="0">
                <a:latin typeface="+mn-ea"/>
              </a:endParaRPr>
            </a:p>
          </p:txBody>
        </p: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CBE4FD07-FADC-FD14-8DA9-4624450A2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377" y="1448470"/>
            <a:ext cx="3058773" cy="214309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46A6229-405F-CBD1-4F2B-9F5912895375}"/>
              </a:ext>
            </a:extLst>
          </p:cNvPr>
          <p:cNvSpPr txBox="1"/>
          <p:nvPr/>
        </p:nvSpPr>
        <p:spPr>
          <a:xfrm>
            <a:off x="7409039" y="3673573"/>
            <a:ext cx="6089488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■設定から詳細設定→ネットワーク設定に入ります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E0B4A14-88AD-0A2D-0597-926298B42F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25" b="16336"/>
          <a:stretch/>
        </p:blipFill>
        <p:spPr>
          <a:xfrm>
            <a:off x="7958083" y="4056452"/>
            <a:ext cx="5866187" cy="3329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919F557-D096-8399-DD13-90FD64BE9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25" y="4640533"/>
            <a:ext cx="3308738" cy="289514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9B2A519-A8C7-ED32-3070-A917BFCEE06A}"/>
              </a:ext>
            </a:extLst>
          </p:cNvPr>
          <p:cNvSpPr txBox="1"/>
          <p:nvPr/>
        </p:nvSpPr>
        <p:spPr>
          <a:xfrm>
            <a:off x="7375530" y="1098768"/>
            <a:ext cx="6089488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■カメラにログインします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7DD8C12-DEEF-9776-696E-8F6383A78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2436" y="4981757"/>
            <a:ext cx="3308738" cy="5577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2BEC55A-4204-F4E6-6D84-21FB3513F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2436" y="6395883"/>
            <a:ext cx="3308270" cy="56546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A90283-4B9C-3844-9370-C4424BA21362}"/>
              </a:ext>
            </a:extLst>
          </p:cNvPr>
          <p:cNvSpPr txBox="1"/>
          <p:nvPr/>
        </p:nvSpPr>
        <p:spPr>
          <a:xfrm>
            <a:off x="3583518" y="4705515"/>
            <a:ext cx="3331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 algn="l"/>
            <a:r>
              <a:rPr lang="en-US" altLang="ja-JP" sz="1400" b="1" dirty="0" err="1">
                <a:latin typeface="+mn-ea"/>
              </a:rPr>
              <a:t>Mmm</a:t>
            </a:r>
            <a:r>
              <a:rPr lang="en-US" altLang="ja-JP" sz="1400" b="1" dirty="0">
                <a:latin typeface="+mn-ea"/>
              </a:rPr>
              <a:t>/DD/YYYY</a:t>
            </a:r>
            <a:r>
              <a:rPr lang="ja-JP" altLang="en-US" sz="1400" b="1" dirty="0">
                <a:latin typeface="+mn-ea"/>
              </a:rPr>
              <a:t>標記（デフォルト）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521EE5-AA2F-816E-FE76-87B2419A8682}"/>
              </a:ext>
            </a:extLst>
          </p:cNvPr>
          <p:cNvSpPr txBox="1"/>
          <p:nvPr/>
        </p:nvSpPr>
        <p:spPr>
          <a:xfrm>
            <a:off x="3659259" y="6088106"/>
            <a:ext cx="3331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 algn="l"/>
            <a:r>
              <a:rPr lang="en-US" altLang="ja-JP" sz="1400" b="1" dirty="0">
                <a:latin typeface="+mn-ea"/>
              </a:rPr>
              <a:t>YYYY/MM/DD</a:t>
            </a:r>
            <a:r>
              <a:rPr lang="ja-JP" altLang="en-US" sz="1400" b="1" dirty="0">
                <a:latin typeface="+mn-ea"/>
              </a:rPr>
              <a:t>標記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465CE6D-275F-698B-9531-2F581B0612FA}"/>
              </a:ext>
            </a:extLst>
          </p:cNvPr>
          <p:cNvSpPr/>
          <p:nvPr/>
        </p:nvSpPr>
        <p:spPr>
          <a:xfrm>
            <a:off x="2577830" y="5078274"/>
            <a:ext cx="918384" cy="1009832"/>
          </a:xfrm>
          <a:prstGeom prst="rect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821E0A7-69A0-3C0B-6807-8E256CE6C1F8}"/>
              </a:ext>
            </a:extLst>
          </p:cNvPr>
          <p:cNvSpPr/>
          <p:nvPr/>
        </p:nvSpPr>
        <p:spPr>
          <a:xfrm>
            <a:off x="1575882" y="7191331"/>
            <a:ext cx="719846" cy="277520"/>
          </a:xfrm>
          <a:prstGeom prst="rect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2C2141BC-09DC-E6DB-7380-19BEA4E856FC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>
            <a:off x="1954258" y="6108566"/>
            <a:ext cx="1103225" cy="1062304"/>
          </a:xfrm>
          <a:prstGeom prst="bentConnector3">
            <a:avLst>
              <a:gd name="adj1" fmla="val 68517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82BAF7-1C32-446A-3D41-D1E7A1BEF7D3}"/>
              </a:ext>
            </a:extLst>
          </p:cNvPr>
          <p:cNvSpPr txBox="1"/>
          <p:nvPr/>
        </p:nvSpPr>
        <p:spPr>
          <a:xfrm>
            <a:off x="11168756" y="206800"/>
            <a:ext cx="3105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kumimoji="1"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固定</a:t>
            </a:r>
            <a:r>
              <a:rPr kumimoji="1" lang="en-US" altLang="ja-J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IP</a:t>
            </a:r>
            <a:r>
              <a:rPr kumimoji="1"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kumimoji="1" lang="en-US" altLang="ja-J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SIM</a:t>
            </a:r>
            <a:r>
              <a:rPr kumimoji="1"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運用時は本項不要</a:t>
            </a: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B388CE61-8AA1-EA15-1950-1738F9C0CD86}"/>
              </a:ext>
            </a:extLst>
          </p:cNvPr>
          <p:cNvSpPr/>
          <p:nvPr/>
        </p:nvSpPr>
        <p:spPr>
          <a:xfrm>
            <a:off x="4782207" y="5716701"/>
            <a:ext cx="716316" cy="261255"/>
          </a:xfrm>
          <a:prstGeom prst="downArrow">
            <a:avLst>
              <a:gd name="adj1" fmla="val 43104"/>
              <a:gd name="adj2" fmla="val 100000"/>
            </a:avLst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B0F0"/>
              </a:gs>
            </a:gsLst>
            <a:lin ang="16200000" scaled="1"/>
            <a:tileRect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hlinkClick r:id="rId8" action="ppaction://hlinksldjump"/>
            <a:extLst>
              <a:ext uri="{FF2B5EF4-FFF2-40B4-BE49-F238E27FC236}">
                <a16:creationId xmlns:a16="http://schemas.microsoft.com/office/drawing/2014/main" id="{E567F047-504F-FA35-5ACC-4A2474800E66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735AD70-7F45-C9FD-1AF9-CB8EF2D19664}"/>
              </a:ext>
            </a:extLst>
          </p:cNvPr>
          <p:cNvSpPr txBox="1"/>
          <p:nvPr/>
        </p:nvSpPr>
        <p:spPr>
          <a:xfrm>
            <a:off x="255539" y="627804"/>
            <a:ext cx="1078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ja-JP" altLang="en-US" sz="2000" b="1" dirty="0">
                <a:latin typeface="+mn-ea"/>
              </a:rPr>
              <a:t>詳細は </a:t>
            </a:r>
            <a:r>
              <a:rPr kumimoji="1" lang="en-US" altLang="ja-JP" sz="2000" b="1" dirty="0" err="1">
                <a:latin typeface="+mn-ea"/>
              </a:rPr>
              <a:t>i</a:t>
            </a:r>
            <a:r>
              <a:rPr kumimoji="1" lang="en-US" altLang="ja-JP" sz="2000" b="1" dirty="0">
                <a:latin typeface="+mn-ea"/>
              </a:rPr>
              <a:t>-PRO Remo. Service </a:t>
            </a:r>
            <a:r>
              <a:rPr kumimoji="1" lang="ja-JP" altLang="en-US" sz="2000" b="1" dirty="0">
                <a:latin typeface="+mn-ea"/>
              </a:rPr>
              <a:t>ユーザーマニュアル</a:t>
            </a:r>
            <a:r>
              <a:rPr kumimoji="1" lang="en-US" altLang="ja-JP" sz="2000" b="1" dirty="0">
                <a:latin typeface="+mn-ea"/>
              </a:rPr>
              <a:t> </a:t>
            </a:r>
            <a:r>
              <a:rPr lang="ja-JP" altLang="en-US" sz="2000" b="1" dirty="0">
                <a:latin typeface="+mn-ea"/>
              </a:rPr>
              <a:t>を併せて</a:t>
            </a:r>
            <a:r>
              <a:rPr kumimoji="1" lang="ja-JP" altLang="en-US" sz="2000" b="1" dirty="0">
                <a:latin typeface="+mn-ea"/>
              </a:rPr>
              <a:t>参照してください。　</a:t>
            </a:r>
            <a:r>
              <a:rPr kumimoji="1" lang="ja-JP" altLang="en-US" sz="2000" b="1" dirty="0">
                <a:latin typeface="+mn-ea"/>
                <a:hlinkClick r:id="rId10"/>
              </a:rPr>
              <a:t>リンク</a:t>
            </a:r>
            <a:endParaRPr kumimoji="1" lang="ja-JP" altLang="en-US" sz="20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8800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-6.</a:t>
            </a:r>
            <a:r>
              <a:rPr kumimoji="1" lang="ja-JP" altLang="en-US" dirty="0"/>
              <a:t> 調整（</a:t>
            </a:r>
            <a:r>
              <a:rPr kumimoji="1" lang="en-US" altLang="ja-JP" dirty="0"/>
              <a:t>Remo. </a:t>
            </a:r>
            <a:r>
              <a:rPr lang="ja-JP" altLang="en-US" dirty="0"/>
              <a:t>サービス登録</a:t>
            </a:r>
            <a:r>
              <a:rPr lang="en-US" altLang="ja-JP" dirty="0"/>
              <a:t>※</a:t>
            </a:r>
            <a:r>
              <a:rPr kumimoji="1" lang="ja-JP" altLang="en-US" dirty="0"/>
              <a:t>）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8917C5D-EA2B-6488-6714-F52CB82A96FE}"/>
              </a:ext>
            </a:extLst>
          </p:cNvPr>
          <p:cNvCxnSpPr>
            <a:cxnSpLocks/>
          </p:cNvCxnSpPr>
          <p:nvPr/>
        </p:nvCxnSpPr>
        <p:spPr>
          <a:xfrm>
            <a:off x="7200106" y="630572"/>
            <a:ext cx="0" cy="6838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7706B7-2A81-7A37-FB4D-CA626FEAC5F1}"/>
              </a:ext>
            </a:extLst>
          </p:cNvPr>
          <p:cNvSpPr txBox="1"/>
          <p:nvPr/>
        </p:nvSpPr>
        <p:spPr>
          <a:xfrm>
            <a:off x="11168756" y="206800"/>
            <a:ext cx="3105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kumimoji="1"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固定</a:t>
            </a:r>
            <a:r>
              <a:rPr kumimoji="1" lang="en-US" altLang="ja-J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IP</a:t>
            </a:r>
            <a:r>
              <a:rPr kumimoji="1"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kumimoji="1" lang="en-US" altLang="ja-J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SIM</a:t>
            </a:r>
            <a:r>
              <a:rPr kumimoji="1"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運用時は本項不要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3F43C2F-59DC-D0AF-D75A-0DDBF6C61795}"/>
              </a:ext>
            </a:extLst>
          </p:cNvPr>
          <p:cNvSpPr txBox="1"/>
          <p:nvPr/>
        </p:nvSpPr>
        <p:spPr>
          <a:xfrm>
            <a:off x="7545300" y="573817"/>
            <a:ext cx="6278835" cy="9075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 </a:t>
            </a:r>
            <a:r>
              <a:rPr lang="en-US" altLang="ja-JP" sz="1800" b="1" dirty="0" err="1">
                <a:solidFill>
                  <a:srgbClr val="000000"/>
                </a:solidFill>
                <a:latin typeface="+mn-ea"/>
              </a:rPr>
              <a:t>i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-PRO </a:t>
            </a:r>
            <a:r>
              <a:rPr lang="en-US" altLang="ja-JP" sz="1800" b="1" dirty="0" err="1">
                <a:solidFill>
                  <a:srgbClr val="000000"/>
                </a:solidFill>
                <a:latin typeface="+mn-ea"/>
              </a:rPr>
              <a:t>Remo.Service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に登録します</a:t>
            </a:r>
            <a:endParaRPr lang="en-US" altLang="ja-JP" sz="800" b="1" dirty="0">
              <a:solidFill>
                <a:srgbClr val="000000"/>
              </a:solidFill>
              <a:latin typeface="+mn-ea"/>
            </a:endParaRPr>
          </a:p>
          <a:p>
            <a:pPr marL="182563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・ネットワーク → </a:t>
            </a:r>
            <a:r>
              <a:rPr lang="en-US" altLang="ja-JP" sz="1400" b="1" dirty="0" err="1">
                <a:solidFill>
                  <a:srgbClr val="000000"/>
                </a:solidFill>
                <a:latin typeface="+mn-ea"/>
              </a:rPr>
              <a:t>i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</a:rPr>
              <a:t>-PRO Remo Service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タブを開きます。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  <a:p>
            <a:pPr marL="182563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</a:rPr>
              <a:t>・契約時のメールアドレスとパスワードを入力し、「設定」押下します。</a:t>
            </a:r>
            <a:endParaRPr lang="en-US" altLang="ja-JP" sz="1400" b="1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2207BD3-A9CB-144B-1513-7DA611DE302E}"/>
              </a:ext>
            </a:extLst>
          </p:cNvPr>
          <p:cNvGrpSpPr/>
          <p:nvPr/>
        </p:nvGrpSpPr>
        <p:grpSpPr>
          <a:xfrm>
            <a:off x="7628624" y="1481364"/>
            <a:ext cx="6361004" cy="4560050"/>
            <a:chOff x="155531" y="1505470"/>
            <a:chExt cx="4109148" cy="2945749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F631535-A677-B2BA-7625-4B05DA012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531" y="1505470"/>
              <a:ext cx="4109148" cy="29457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D60C4E2F-C2AD-EA09-DFE2-168E3B394024}"/>
                </a:ext>
              </a:extLst>
            </p:cNvPr>
            <p:cNvSpPr/>
            <p:nvPr/>
          </p:nvSpPr>
          <p:spPr>
            <a:xfrm>
              <a:off x="2066247" y="3649980"/>
              <a:ext cx="1896153" cy="106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700" dirty="0">
                  <a:solidFill>
                    <a:schemeClr val="tx1"/>
                  </a:solidFill>
                </a:rPr>
                <a:t>****＠***</a:t>
              </a: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1EC769CC-21C6-77DF-62F3-756AE59FA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2" t="14577" r="18653" b="54690"/>
          <a:stretch/>
        </p:blipFill>
        <p:spPr>
          <a:xfrm>
            <a:off x="3328027" y="6646808"/>
            <a:ext cx="3118282" cy="82204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3C27C37-31F9-CF83-1BF9-7DE61F6F86CB}"/>
              </a:ext>
            </a:extLst>
          </p:cNvPr>
          <p:cNvSpPr txBox="1"/>
          <p:nvPr/>
        </p:nvSpPr>
        <p:spPr>
          <a:xfrm>
            <a:off x="296873" y="668396"/>
            <a:ext cx="6474716" cy="2169825"/>
          </a:xfrm>
          <a:prstGeom prst="rect">
            <a:avLst/>
          </a:prstGeom>
          <a:noFill/>
          <a:ln w="508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2438" indent="-452438">
              <a:spcBef>
                <a:spcPts val="600"/>
              </a:spcBef>
            </a:pPr>
            <a:r>
              <a:rPr lang="en-US" altLang="ja-JP" sz="2400" b="1" dirty="0">
                <a:solidFill>
                  <a:srgbClr val="C00000"/>
                </a:solidFill>
                <a:latin typeface="+mn-ea"/>
              </a:rPr>
              <a:t>【</a:t>
            </a:r>
            <a:r>
              <a:rPr lang="ja-JP" altLang="en-US" sz="2400" b="1" dirty="0">
                <a:solidFill>
                  <a:srgbClr val="C00000"/>
                </a:solidFill>
                <a:latin typeface="+mn-ea"/>
              </a:rPr>
              <a:t>カメラファーム</a:t>
            </a:r>
            <a:r>
              <a:rPr lang="en-US" altLang="ja-JP" sz="2400" b="1" dirty="0" err="1">
                <a:solidFill>
                  <a:srgbClr val="C00000"/>
                </a:solidFill>
                <a:latin typeface="+mn-ea"/>
              </a:rPr>
              <a:t>V2.50</a:t>
            </a:r>
            <a:r>
              <a:rPr lang="ja-JP" altLang="en-US" sz="2400" b="1" dirty="0">
                <a:solidFill>
                  <a:srgbClr val="C00000"/>
                </a:solidFill>
                <a:latin typeface="+mn-ea"/>
              </a:rPr>
              <a:t>以降の留意事項</a:t>
            </a:r>
            <a:r>
              <a:rPr lang="en-US" altLang="ja-JP" sz="2400" b="1" dirty="0">
                <a:solidFill>
                  <a:srgbClr val="C00000"/>
                </a:solidFill>
                <a:latin typeface="+mn-ea"/>
              </a:rPr>
              <a:t>】</a:t>
            </a:r>
          </a:p>
          <a:p>
            <a:pPr marL="452438" indent="-452438">
              <a:spcBef>
                <a:spcPts val="600"/>
              </a:spcBef>
            </a:pPr>
            <a:r>
              <a:rPr lang="ja-JP" altLang="en-US" sz="1800" b="1" dirty="0">
                <a:solidFill>
                  <a:srgbClr val="C00000"/>
                </a:solidFill>
                <a:latin typeface="+mn-ea"/>
              </a:rPr>
              <a:t>　⇒</a:t>
            </a:r>
            <a:r>
              <a:rPr lang="en-US" altLang="ja-JP" sz="1800" b="1" dirty="0">
                <a:solidFill>
                  <a:srgbClr val="C00000"/>
                </a:solidFill>
                <a:latin typeface="+mn-ea"/>
              </a:rPr>
              <a:t>Remo.</a:t>
            </a:r>
            <a:r>
              <a:rPr lang="ja-JP" altLang="en-US" sz="1800" b="1" dirty="0">
                <a:solidFill>
                  <a:srgbClr val="C00000"/>
                </a:solidFill>
                <a:latin typeface="+mn-ea"/>
              </a:rPr>
              <a:t>設定時、推奨設定が自動反映されます。</a:t>
            </a:r>
            <a:endParaRPr lang="en-US" altLang="ja-JP" sz="1800" b="1" dirty="0">
              <a:solidFill>
                <a:srgbClr val="C00000"/>
              </a:solidFill>
              <a:latin typeface="+mn-ea"/>
            </a:endParaRPr>
          </a:p>
          <a:p>
            <a:pPr marL="452438" indent="-452438">
              <a:spcBef>
                <a:spcPts val="600"/>
              </a:spcBef>
            </a:pPr>
            <a:r>
              <a:rPr lang="ja-JP" altLang="en-US" sz="1400" b="1" dirty="0">
                <a:solidFill>
                  <a:srgbClr val="C00000"/>
                </a:solidFill>
                <a:latin typeface="+mn-ea"/>
              </a:rPr>
              <a:t>　　　</a:t>
            </a:r>
            <a:r>
              <a:rPr lang="en-US" altLang="ja-JP" sz="1400" b="1" dirty="0">
                <a:solidFill>
                  <a:srgbClr val="C00000"/>
                </a:solidFill>
                <a:latin typeface="+mn-ea"/>
              </a:rPr>
              <a:t>※</a:t>
            </a:r>
            <a:r>
              <a:rPr lang="ja-JP" altLang="en-US" sz="1400" b="1" dirty="0">
                <a:solidFill>
                  <a:srgbClr val="C00000"/>
                </a:solidFill>
                <a:latin typeface="+mn-ea"/>
              </a:rPr>
              <a:t>事前に</a:t>
            </a:r>
            <a:r>
              <a:rPr lang="en-US" altLang="ja-JP" sz="1400" b="1" dirty="0">
                <a:solidFill>
                  <a:srgbClr val="C00000"/>
                </a:solidFill>
                <a:latin typeface="+mn-ea"/>
              </a:rPr>
              <a:t>SD</a:t>
            </a:r>
            <a:r>
              <a:rPr lang="ja-JP" altLang="en-US" sz="1400" b="1" dirty="0">
                <a:solidFill>
                  <a:srgbClr val="C00000"/>
                </a:solidFill>
                <a:latin typeface="+mn-ea"/>
              </a:rPr>
              <a:t>メモリーカードを差しておいてください。</a:t>
            </a:r>
            <a:endParaRPr lang="en-US" altLang="ja-JP" sz="1400" b="1" dirty="0">
              <a:solidFill>
                <a:srgbClr val="C00000"/>
              </a:solidFill>
              <a:latin typeface="+mn-ea"/>
            </a:endParaRPr>
          </a:p>
          <a:p>
            <a:pPr marL="452438" indent="-452438">
              <a:spcBef>
                <a:spcPts val="600"/>
              </a:spcBef>
            </a:pPr>
            <a:r>
              <a:rPr lang="ja-JP" altLang="en-US" sz="1800" b="1" dirty="0">
                <a:solidFill>
                  <a:srgbClr val="C00000"/>
                </a:solidFill>
                <a:latin typeface="+mn-ea"/>
              </a:rPr>
              <a:t>　⇒一方で既存設定を上書きしてしまいます。</a:t>
            </a:r>
            <a:endParaRPr lang="en-US" altLang="ja-JP" sz="1800" b="1" dirty="0">
              <a:solidFill>
                <a:srgbClr val="C00000"/>
              </a:solidFill>
              <a:latin typeface="+mn-ea"/>
            </a:endParaRPr>
          </a:p>
          <a:p>
            <a:pPr marL="452438" indent="-452438">
              <a:spcBef>
                <a:spcPts val="600"/>
              </a:spcBef>
            </a:pPr>
            <a:r>
              <a:rPr lang="ja-JP" altLang="en-US" sz="1800" b="1" dirty="0">
                <a:solidFill>
                  <a:srgbClr val="C00000"/>
                </a:solidFill>
                <a:latin typeface="+mn-ea"/>
              </a:rPr>
              <a:t>　　</a:t>
            </a:r>
            <a:r>
              <a:rPr lang="en-US" altLang="ja-JP" sz="1400" b="1" dirty="0">
                <a:solidFill>
                  <a:srgbClr val="C00000"/>
                </a:solidFill>
                <a:latin typeface="+mn-ea"/>
              </a:rPr>
              <a:t>※</a:t>
            </a:r>
            <a:r>
              <a:rPr lang="ja-JP" altLang="en-US" sz="1400" b="1" dirty="0">
                <a:solidFill>
                  <a:srgbClr val="C00000"/>
                </a:solidFill>
                <a:latin typeface="+mn-ea"/>
              </a:rPr>
              <a:t>既存設定は以下設定につき再設定をお願いします</a:t>
            </a:r>
            <a:endParaRPr lang="en-US" altLang="ja-JP" sz="1800" b="1" dirty="0">
              <a:solidFill>
                <a:srgbClr val="C00000"/>
              </a:solidFill>
              <a:latin typeface="+mn-ea"/>
            </a:endParaRPr>
          </a:p>
          <a:p>
            <a:pPr marL="452438" indent="-452438">
              <a:spcBef>
                <a:spcPts val="600"/>
              </a:spcBef>
            </a:pPr>
            <a:r>
              <a:rPr lang="ja-JP" altLang="en-US" sz="1800" b="1" dirty="0">
                <a:solidFill>
                  <a:srgbClr val="C00000"/>
                </a:solidFill>
                <a:latin typeface="+mn-ea"/>
              </a:rPr>
              <a:t>　　</a:t>
            </a:r>
            <a:endParaRPr lang="en-US" altLang="ja-JP" sz="18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868136B-DE90-0B02-4050-4752560D16C8}"/>
              </a:ext>
            </a:extLst>
          </p:cNvPr>
          <p:cNvSpPr txBox="1"/>
          <p:nvPr/>
        </p:nvSpPr>
        <p:spPr>
          <a:xfrm>
            <a:off x="7395996" y="5240753"/>
            <a:ext cx="68262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 algn="l"/>
            <a:r>
              <a:rPr kumimoji="1" lang="en-US" altLang="ja-JP" sz="1600" b="1" dirty="0">
                <a:latin typeface="+mn-ea"/>
              </a:rPr>
              <a:t>※</a:t>
            </a:r>
            <a:r>
              <a:rPr kumimoji="1" lang="ja-JP" altLang="en-US" sz="1600" b="1" dirty="0">
                <a:latin typeface="+mn-ea"/>
              </a:rPr>
              <a:t> 以下メッセージ</a:t>
            </a:r>
            <a:r>
              <a:rPr lang="ja-JP" altLang="en-US" sz="1600" b="1" dirty="0">
                <a:latin typeface="+mn-ea"/>
              </a:rPr>
              <a:t>で、</a:t>
            </a:r>
            <a:r>
              <a:rPr kumimoji="1" lang="ja-JP" altLang="en-US" sz="1600" b="1" dirty="0">
                <a:latin typeface="+mn-ea"/>
              </a:rPr>
              <a:t>失敗した場合は以下項目を確認してください。</a:t>
            </a:r>
            <a:endParaRPr kumimoji="1" lang="en-US" altLang="ja-JP" sz="1600" b="1" dirty="0">
              <a:latin typeface="+mn-ea"/>
            </a:endParaRPr>
          </a:p>
          <a:p>
            <a:pPr marL="273050" indent="-273050" algn="l"/>
            <a:endParaRPr lang="en-US" altLang="ja-JP" sz="1600" b="1" dirty="0">
              <a:latin typeface="+mn-ea"/>
            </a:endParaRPr>
          </a:p>
          <a:p>
            <a:pPr marL="273050" indent="-273050" algn="l"/>
            <a:endParaRPr lang="en-US" altLang="ja-JP" sz="1600" b="1" dirty="0">
              <a:latin typeface="+mn-ea"/>
            </a:endParaRPr>
          </a:p>
          <a:p>
            <a:pPr marL="273050" indent="-273050" algn="l"/>
            <a:endParaRPr lang="en-US" altLang="ja-JP" sz="1600" b="1" dirty="0">
              <a:latin typeface="+mn-ea"/>
            </a:endParaRPr>
          </a:p>
          <a:p>
            <a:pPr marL="273050" indent="-273050" algn="l"/>
            <a:endParaRPr lang="en-US" altLang="ja-JP" sz="1600" b="1" dirty="0">
              <a:latin typeface="+mn-ea"/>
            </a:endParaRPr>
          </a:p>
          <a:p>
            <a:pPr marL="273050" indent="-273050" algn="l"/>
            <a:endParaRPr lang="en-US" altLang="ja-JP" sz="1600" b="1" dirty="0">
              <a:latin typeface="+mn-ea"/>
            </a:endParaRPr>
          </a:p>
          <a:p>
            <a:pPr marL="273050" algn="l">
              <a:spcBef>
                <a:spcPts val="1200"/>
              </a:spcBef>
            </a:pPr>
            <a:r>
              <a:rPr kumimoji="1" lang="ja-JP" altLang="en-US" sz="1600" b="1" dirty="0">
                <a:latin typeface="+mn-ea"/>
              </a:rPr>
              <a:t>・メールアドレス、パスワードが正しいこと</a:t>
            </a:r>
            <a:endParaRPr kumimoji="1" lang="en-US" altLang="ja-JP" sz="1600" b="1" dirty="0">
              <a:latin typeface="+mn-ea"/>
            </a:endParaRPr>
          </a:p>
          <a:p>
            <a:pPr marL="273050" algn="l"/>
            <a:r>
              <a:rPr lang="ja-JP" altLang="en-US" sz="1600" b="1" dirty="0">
                <a:latin typeface="+mn-ea"/>
              </a:rPr>
              <a:t>・</a:t>
            </a:r>
            <a:r>
              <a:rPr lang="en-US" altLang="ja-JP" sz="1600" b="1" dirty="0">
                <a:latin typeface="+mn-ea"/>
              </a:rPr>
              <a:t>Remo.</a:t>
            </a:r>
            <a:r>
              <a:rPr lang="ja-JP" altLang="en-US" sz="1600" b="1" dirty="0">
                <a:latin typeface="+mn-ea"/>
              </a:rPr>
              <a:t>ライセンスが登録済であること</a:t>
            </a:r>
            <a:endParaRPr lang="en-US" altLang="ja-JP" sz="1600" b="1" dirty="0">
              <a:latin typeface="+mn-ea"/>
            </a:endParaRPr>
          </a:p>
          <a:p>
            <a:pPr marL="273050" algn="l"/>
            <a:r>
              <a:rPr kumimoji="1" lang="ja-JP" altLang="en-US" sz="1600" b="1" dirty="0">
                <a:latin typeface="+mn-ea"/>
              </a:rPr>
              <a:t>・カメラファームが最新であること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F8C5A16-8068-DBEF-C163-26A91B55F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" r="870"/>
          <a:stretch/>
        </p:blipFill>
        <p:spPr>
          <a:xfrm>
            <a:off x="7850119" y="5554807"/>
            <a:ext cx="3630681" cy="1250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02F1786-D399-D38E-6A84-907AC4ED2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66" y="2997687"/>
            <a:ext cx="4720723" cy="35167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テキスト ボックス 13">
            <a:hlinkClick r:id="rId6" action="ppaction://hlinksldjump"/>
            <a:extLst>
              <a:ext uri="{FF2B5EF4-FFF2-40B4-BE49-F238E27FC236}">
                <a16:creationId xmlns:a16="http://schemas.microsoft.com/office/drawing/2014/main" id="{8BBFC09C-6F81-F28F-CB51-50DA9B6CCAD6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8381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</a:t>
            </a:r>
            <a:r>
              <a:rPr kumimoji="1" lang="en-US" altLang="ja-JP" dirty="0"/>
              <a:t>-6.</a:t>
            </a:r>
            <a:r>
              <a:rPr kumimoji="1" lang="ja-JP" altLang="en-US" dirty="0"/>
              <a:t> 調整（時刻補正設定）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8917C5D-EA2B-6488-6714-F52CB82A96FE}"/>
              </a:ext>
            </a:extLst>
          </p:cNvPr>
          <p:cNvCxnSpPr>
            <a:cxnSpLocks/>
          </p:cNvCxnSpPr>
          <p:nvPr/>
        </p:nvCxnSpPr>
        <p:spPr>
          <a:xfrm>
            <a:off x="7200106" y="630572"/>
            <a:ext cx="0" cy="6838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41860B-6CAE-3DEE-84B7-331B22278096}"/>
              </a:ext>
            </a:extLst>
          </p:cNvPr>
          <p:cNvSpPr txBox="1"/>
          <p:nvPr/>
        </p:nvSpPr>
        <p:spPr>
          <a:xfrm>
            <a:off x="396946" y="712829"/>
            <a:ext cx="6258422" cy="9792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■時刻補正設定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600" b="1" dirty="0">
                <a:solidFill>
                  <a:srgbClr val="FF0000"/>
                </a:solidFill>
                <a:latin typeface="+mn-ea"/>
              </a:rPr>
              <a:t>【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重要</a:t>
            </a:r>
            <a:r>
              <a:rPr lang="en-US" altLang="ja-JP" sz="1600" b="1" dirty="0">
                <a:solidFill>
                  <a:srgbClr val="FF0000"/>
                </a:solidFill>
                <a:latin typeface="+mn-ea"/>
              </a:rPr>
              <a:t>】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時刻が大きくズレていると映像が出せません。</a:t>
            </a:r>
          </a:p>
          <a:p>
            <a:pPr marL="179388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NTP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サーバーで同期がとれるように設定します。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94D0EE8-E5DB-7402-CA6F-FED131AD2D59}"/>
              </a:ext>
            </a:extLst>
          </p:cNvPr>
          <p:cNvSpPr txBox="1"/>
          <p:nvPr/>
        </p:nvSpPr>
        <p:spPr>
          <a:xfrm>
            <a:off x="8286461" y="3909801"/>
            <a:ext cx="5601661" cy="565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成功が出たら終了です。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設定を押下しなくても反映されています。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7A8F0E-1875-02C5-25FD-4C48CCAB1576}"/>
              </a:ext>
            </a:extLst>
          </p:cNvPr>
          <p:cNvSpPr txBox="1"/>
          <p:nvPr/>
        </p:nvSpPr>
        <p:spPr>
          <a:xfrm>
            <a:off x="7878889" y="5704506"/>
            <a:ext cx="5868639" cy="1638123"/>
          </a:xfrm>
          <a:prstGeom prst="rect">
            <a:avLst/>
          </a:prstGeom>
          <a:noFill/>
          <a:ln w="53975" cmpd="dbl">
            <a:solidFill>
              <a:schemeClr val="tx1"/>
            </a:solidFill>
          </a:ln>
        </p:spPr>
        <p:txBody>
          <a:bodyPr wrap="square" lIns="180000" tIns="108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800" b="1" dirty="0">
                <a:solidFill>
                  <a:srgbClr val="FF0000"/>
                </a:solidFill>
                <a:latin typeface="+mn-ea"/>
              </a:rPr>
              <a:t>【</a:t>
            </a:r>
            <a:r>
              <a:rPr lang="ja-JP" altLang="en-US" sz="1800" b="1" dirty="0">
                <a:solidFill>
                  <a:srgbClr val="FF0000"/>
                </a:solidFill>
                <a:latin typeface="+mn-ea"/>
              </a:rPr>
              <a:t>重要</a:t>
            </a:r>
            <a:r>
              <a:rPr lang="en-US" altLang="ja-JP" sz="1800" b="1" dirty="0">
                <a:solidFill>
                  <a:srgbClr val="FF0000"/>
                </a:solidFill>
                <a:latin typeface="+mn-ea"/>
              </a:rPr>
              <a:t>】</a:t>
            </a:r>
            <a:r>
              <a:rPr lang="en-US" altLang="ja-JP" sz="1600" b="1" dirty="0" err="1">
                <a:solidFill>
                  <a:srgbClr val="FF0000"/>
                </a:solidFill>
                <a:latin typeface="+mn-ea"/>
              </a:rPr>
              <a:t>ntp.nict.jp</a:t>
            </a:r>
            <a:r>
              <a:rPr lang="en-US" altLang="ja-JP" sz="1600" b="1" dirty="0">
                <a:solidFill>
                  <a:srgbClr val="FF0000"/>
                </a:solidFill>
                <a:latin typeface="+mn-ea"/>
              </a:rPr>
              <a:t>  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は時刻同期できなくなります。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※</a:t>
            </a:r>
          </a:p>
          <a:p>
            <a:pPr marL="179388" defTabSz="457200" fontAlgn="base">
              <a:spcBef>
                <a:spcPts val="1200"/>
              </a:spcBef>
              <a:spcAft>
                <a:spcPct val="0"/>
              </a:spcAft>
              <a:defRPr sz="1000"/>
            </a:pPr>
            <a:r>
              <a:rPr lang="en-US" altLang="ja-JP" sz="1050" b="1" dirty="0">
                <a:solidFill>
                  <a:srgbClr val="000000"/>
                </a:solidFill>
                <a:latin typeface="+mn-ea"/>
              </a:rPr>
              <a:t> ※2024.3.12</a:t>
            </a:r>
            <a:r>
              <a:rPr lang="ja-JP" altLang="en-US" sz="1050" b="1" dirty="0">
                <a:solidFill>
                  <a:srgbClr val="000000"/>
                </a:solidFill>
                <a:latin typeface="+mn-ea"/>
              </a:rPr>
              <a:t>以降、</a:t>
            </a:r>
            <a:r>
              <a:rPr lang="en-US" altLang="ja-JP" sz="1050" b="1" dirty="0" err="1">
                <a:solidFill>
                  <a:srgbClr val="000000"/>
                </a:solidFill>
                <a:latin typeface="+mn-ea"/>
              </a:rPr>
              <a:t>NTPv1.0</a:t>
            </a:r>
            <a:r>
              <a:rPr lang="ja-JP" altLang="en-US" sz="1050" b="1" dirty="0">
                <a:solidFill>
                  <a:srgbClr val="000000"/>
                </a:solidFill>
                <a:latin typeface="+mn-ea"/>
              </a:rPr>
              <a:t>をサポート外としたため</a:t>
            </a:r>
            <a:endParaRPr lang="en-US" altLang="ja-JP" sz="105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050" b="1" dirty="0">
              <a:solidFill>
                <a:srgbClr val="000000"/>
              </a:solidFill>
              <a:latin typeface="+mn-ea"/>
            </a:endParaRPr>
          </a:p>
          <a:p>
            <a:pPr marL="179388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以下のサイトが使用できます。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179388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time.aws.com（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v2.50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以降は本設定が自動で入ります）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179388"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ntp.jst.mfeed.ad.jp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（参考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NTP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サーバー）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507D494-4D2A-11FF-9963-B7E6E73DD39F}"/>
              </a:ext>
            </a:extLst>
          </p:cNvPr>
          <p:cNvSpPr txBox="1"/>
          <p:nvPr/>
        </p:nvSpPr>
        <p:spPr>
          <a:xfrm>
            <a:off x="314809" y="1692128"/>
            <a:ext cx="6811719" cy="2078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lang="en-US" altLang="ja-JP" sz="16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sz="16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手順</a:t>
            </a:r>
            <a:r>
              <a:rPr lang="en-US" altLang="ja-JP" sz="16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</a:p>
          <a:p>
            <a:pPr marL="179388" marR="0" lvl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詳細設定画面にて</a:t>
            </a:r>
            <a:endParaRPr lang="en-US" altLang="ja-JP" sz="1400" b="1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179388" marR="0" lvl="0" algn="l" defTabSz="4572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「ネットワーク」＞「アドバンス」＞「</a:t>
            </a:r>
            <a:r>
              <a:rPr lang="en-US" altLang="ja-JP" sz="1400" b="1" dirty="0" err="1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NTP</a:t>
            </a: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」へ遷移し以下の通り設定</a:t>
            </a:r>
            <a:endParaRPr lang="en-US" altLang="ja-JP" sz="1400" b="1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273050" marR="0" lvl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①時刻調整：「</a:t>
            </a:r>
            <a:r>
              <a:rPr lang="en-US" altLang="ja-JP" sz="1400" b="1" dirty="0" err="1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NTP</a:t>
            </a: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サーバーに接続」を選択</a:t>
            </a:r>
            <a:endParaRPr lang="en-US" altLang="ja-JP" sz="1400" b="1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273050" marR="0" lvl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②</a:t>
            </a:r>
            <a:r>
              <a:rPr lang="en-US" altLang="ja-JP" sz="1400" b="1" dirty="0" err="1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NTP</a:t>
            </a: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サーバーアドレス取得方法：「</a:t>
            </a:r>
            <a:r>
              <a:rPr lang="en-US" altLang="ja-JP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Manual</a:t>
            </a: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」を選択</a:t>
            </a:r>
            <a:endParaRPr lang="en-US" altLang="ja-JP" sz="1400" b="1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273050" marR="0" lvl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③</a:t>
            </a:r>
            <a:r>
              <a:rPr lang="en-US" altLang="ja-JP" sz="1400" b="1" dirty="0" err="1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NTP</a:t>
            </a: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サーバーアドレス：「</a:t>
            </a:r>
            <a:r>
              <a:rPr lang="en-US" altLang="ja-JP" sz="1400" b="1" dirty="0" err="1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time.aws.com</a:t>
            </a: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」を入力</a:t>
            </a:r>
            <a:endParaRPr lang="en-US" altLang="ja-JP" sz="1400" b="1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273050" marR="0" lvl="0" algn="l" defTabSz="4572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④</a:t>
            </a:r>
            <a:r>
              <a:rPr lang="en-US" altLang="ja-JP" sz="1400" b="1" dirty="0" err="1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NTP</a:t>
            </a: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テストの「実行」をクリック ⇒ </a:t>
            </a:r>
            <a:r>
              <a:rPr lang="en-US" altLang="ja-JP" sz="1400" b="1" dirty="0" err="1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NTP</a:t>
            </a:r>
            <a:r>
              <a:rPr lang="ja-JP" altLang="en-US" sz="14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時刻補正が成功することを確認</a:t>
            </a:r>
            <a:endParaRPr lang="en-US" altLang="ja-JP" sz="1400" b="1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45B719-FC95-34CB-83D9-17C34E24E469}"/>
              </a:ext>
            </a:extLst>
          </p:cNvPr>
          <p:cNvSpPr txBox="1"/>
          <p:nvPr/>
        </p:nvSpPr>
        <p:spPr>
          <a:xfrm>
            <a:off x="9023487" y="106142"/>
            <a:ext cx="508825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カメラ</a:t>
            </a:r>
            <a:r>
              <a:rPr kumimoji="1" lang="en-US" altLang="ja-JP" sz="2000" b="1" dirty="0" err="1">
                <a:latin typeface="+mn-ea"/>
              </a:rPr>
              <a:t>V2.5</a:t>
            </a:r>
            <a:r>
              <a:rPr kumimoji="1" lang="ja-JP" altLang="en-US" sz="2000" b="1" dirty="0">
                <a:latin typeface="+mn-ea"/>
              </a:rPr>
              <a:t>以降、自動設定につき設定不要</a:t>
            </a:r>
          </a:p>
        </p:txBody>
      </p:sp>
      <p:sp>
        <p:nvSpPr>
          <p:cNvPr id="8" name="テキスト ボックス 7">
            <a:hlinkClick r:id="rId2" action="ppaction://hlinksldjump"/>
            <a:extLst>
              <a:ext uri="{FF2B5EF4-FFF2-40B4-BE49-F238E27FC236}">
                <a16:creationId xmlns:a16="http://schemas.microsoft.com/office/drawing/2014/main" id="{346FA551-1716-288D-2628-BE49551ACED4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BBCCB44-7B5D-3A13-EF87-8E77D24A2043}"/>
              </a:ext>
            </a:extLst>
          </p:cNvPr>
          <p:cNvGrpSpPr/>
          <p:nvPr/>
        </p:nvGrpSpPr>
        <p:grpSpPr>
          <a:xfrm>
            <a:off x="871928" y="4260335"/>
            <a:ext cx="5241824" cy="2875135"/>
            <a:chOff x="731400" y="4304102"/>
            <a:chExt cx="4355608" cy="2389046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2DAC8F5B-DFAF-0E49-0F13-549C8E469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400" y="4304102"/>
              <a:ext cx="4355608" cy="238904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0EA7EA-8B8A-1977-8DA7-0BD117F80BBC}"/>
                </a:ext>
              </a:extLst>
            </p:cNvPr>
            <p:cNvSpPr/>
            <p:nvPr/>
          </p:nvSpPr>
          <p:spPr>
            <a:xfrm>
              <a:off x="731400" y="5654566"/>
              <a:ext cx="803110" cy="157655"/>
            </a:xfrm>
            <a:prstGeom prst="rect">
              <a:avLst/>
            </a:prstGeom>
            <a:noFill/>
            <a:ln w="28575">
              <a:solidFill>
                <a:srgbClr val="99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8FC94E7F-D5D9-CA42-E3CD-DE82CD5E7114}"/>
                </a:ext>
              </a:extLst>
            </p:cNvPr>
            <p:cNvSpPr/>
            <p:nvPr/>
          </p:nvSpPr>
          <p:spPr>
            <a:xfrm>
              <a:off x="2407800" y="4333058"/>
              <a:ext cx="724283" cy="249452"/>
            </a:xfrm>
            <a:prstGeom prst="rect">
              <a:avLst/>
            </a:prstGeom>
            <a:noFill/>
            <a:ln w="28575">
              <a:solidFill>
                <a:srgbClr val="99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43680388-CAAD-3156-BE32-06B569698F50}"/>
                </a:ext>
              </a:extLst>
            </p:cNvPr>
            <p:cNvSpPr/>
            <p:nvPr/>
          </p:nvSpPr>
          <p:spPr>
            <a:xfrm>
              <a:off x="3132083" y="4611466"/>
              <a:ext cx="294289" cy="249452"/>
            </a:xfrm>
            <a:prstGeom prst="rect">
              <a:avLst/>
            </a:prstGeom>
            <a:noFill/>
            <a:ln w="28575">
              <a:solidFill>
                <a:srgbClr val="99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コネクタ: カギ線 24">
              <a:extLst>
                <a:ext uri="{FF2B5EF4-FFF2-40B4-BE49-F238E27FC236}">
                  <a16:creationId xmlns:a16="http://schemas.microsoft.com/office/drawing/2014/main" id="{ACB259CA-5EC9-F607-3358-063971CBBF3A}"/>
                </a:ext>
              </a:extLst>
            </p:cNvPr>
            <p:cNvCxnSpPr>
              <a:stCxn id="21" idx="3"/>
              <a:endCxn id="22" idx="1"/>
            </p:cNvCxnSpPr>
            <p:nvPr/>
          </p:nvCxnSpPr>
          <p:spPr>
            <a:xfrm flipV="1">
              <a:off x="1534510" y="4457784"/>
              <a:ext cx="873290" cy="1275610"/>
            </a:xfrm>
            <a:prstGeom prst="bentConnector3">
              <a:avLst>
                <a:gd name="adj1" fmla="val 12114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コネクタ: カギ線 25">
              <a:extLst>
                <a:ext uri="{FF2B5EF4-FFF2-40B4-BE49-F238E27FC236}">
                  <a16:creationId xmlns:a16="http://schemas.microsoft.com/office/drawing/2014/main" id="{111A5B8B-599E-CA24-42B1-22515F1C6647}"/>
                </a:ext>
              </a:extLst>
            </p:cNvPr>
            <p:cNvCxnSpPr>
              <a:cxnSpLocks/>
              <a:stCxn id="22" idx="3"/>
              <a:endCxn id="23" idx="0"/>
            </p:cNvCxnSpPr>
            <p:nvPr/>
          </p:nvCxnSpPr>
          <p:spPr>
            <a:xfrm>
              <a:off x="3132083" y="4457784"/>
              <a:ext cx="147145" cy="153682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10A293B7-F504-C38D-F7B7-8AB9DDD95C39}"/>
                </a:ext>
              </a:extLst>
            </p:cNvPr>
            <p:cNvSpPr/>
            <p:nvPr/>
          </p:nvSpPr>
          <p:spPr>
            <a:xfrm>
              <a:off x="1736099" y="5041155"/>
              <a:ext cx="3350909" cy="687943"/>
            </a:xfrm>
            <a:prstGeom prst="rect">
              <a:avLst/>
            </a:prstGeom>
            <a:noFill/>
            <a:ln w="28575">
              <a:solidFill>
                <a:srgbClr val="99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74FAEF24-9704-2483-1AB8-68A456D550E0}"/>
                </a:ext>
              </a:extLst>
            </p:cNvPr>
            <p:cNvSpPr/>
            <p:nvPr/>
          </p:nvSpPr>
          <p:spPr>
            <a:xfrm>
              <a:off x="3526157" y="6053467"/>
              <a:ext cx="593898" cy="259002"/>
            </a:xfrm>
            <a:prstGeom prst="rect">
              <a:avLst/>
            </a:prstGeom>
            <a:noFill/>
            <a:ln w="28575">
              <a:solidFill>
                <a:srgbClr val="99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DDE4E32-ED0A-5F03-D5C1-C87BC6B6D4AA}"/>
              </a:ext>
            </a:extLst>
          </p:cNvPr>
          <p:cNvSpPr txBox="1"/>
          <p:nvPr/>
        </p:nvSpPr>
        <p:spPr>
          <a:xfrm>
            <a:off x="2035371" y="514075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b="1" dirty="0">
                <a:solidFill>
                  <a:srgbClr val="9900FF"/>
                </a:solidFill>
                <a:latin typeface="+mn-ea"/>
              </a:rPr>
              <a:t>①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2BDF440-B045-2819-56C5-E8C8E5FA6C6D}"/>
              </a:ext>
            </a:extLst>
          </p:cNvPr>
          <p:cNvSpPr txBox="1"/>
          <p:nvPr/>
        </p:nvSpPr>
        <p:spPr>
          <a:xfrm>
            <a:off x="2036981" y="538036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b="1" dirty="0">
                <a:solidFill>
                  <a:srgbClr val="9900FF"/>
                </a:solidFill>
                <a:latin typeface="+mn-ea"/>
              </a:rPr>
              <a:t>②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1ADC97C-8FB4-CDC2-325D-7878AB965395}"/>
              </a:ext>
            </a:extLst>
          </p:cNvPr>
          <p:cNvSpPr txBox="1"/>
          <p:nvPr/>
        </p:nvSpPr>
        <p:spPr>
          <a:xfrm>
            <a:off x="2035371" y="564024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b="1" dirty="0">
                <a:solidFill>
                  <a:srgbClr val="9900FF"/>
                </a:solidFill>
                <a:latin typeface="+mn-ea"/>
              </a:rPr>
              <a:t>③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FC6FDF8-4CE9-2237-0BEA-E282AF644EC8}"/>
              </a:ext>
            </a:extLst>
          </p:cNvPr>
          <p:cNvSpPr txBox="1"/>
          <p:nvPr/>
        </p:nvSpPr>
        <p:spPr>
          <a:xfrm>
            <a:off x="3881425" y="636527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600" b="1" dirty="0">
                <a:solidFill>
                  <a:srgbClr val="9900FF"/>
                </a:solidFill>
                <a:latin typeface="+mn-ea"/>
              </a:rPr>
              <a:t>④</a:t>
            </a: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0451CA1A-68CC-897C-ACC6-138F6A415CCB}"/>
              </a:ext>
            </a:extLst>
          </p:cNvPr>
          <p:cNvGrpSpPr/>
          <p:nvPr/>
        </p:nvGrpSpPr>
        <p:grpSpPr>
          <a:xfrm>
            <a:off x="7414903" y="1053326"/>
            <a:ext cx="6481783" cy="2650372"/>
            <a:chOff x="7414903" y="1053326"/>
            <a:chExt cx="6481783" cy="265037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8B9A3285-B883-6F7A-658C-2FA597F09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4903" y="1053326"/>
              <a:ext cx="6481783" cy="2650372"/>
            </a:xfrm>
            <a:prstGeom prst="rect">
              <a:avLst/>
            </a:prstGeom>
          </p:spPr>
        </p:pic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1123328C-F331-B887-C664-7E723CCF70B7}"/>
                </a:ext>
              </a:extLst>
            </p:cNvPr>
            <p:cNvSpPr/>
            <p:nvPr/>
          </p:nvSpPr>
          <p:spPr>
            <a:xfrm>
              <a:off x="9348204" y="1071616"/>
              <a:ext cx="2833286" cy="88330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D3A0533A-58A8-C251-4DA6-DBC52EB13E99}"/>
              </a:ext>
            </a:extLst>
          </p:cNvPr>
          <p:cNvCxnSpPr>
            <a:cxnSpLocks/>
            <a:stCxn id="31" idx="3"/>
            <a:endCxn id="49" idx="1"/>
          </p:cNvCxnSpPr>
          <p:nvPr/>
        </p:nvCxnSpPr>
        <p:spPr>
          <a:xfrm flipV="1">
            <a:off x="4950058" y="1513270"/>
            <a:ext cx="4398146" cy="500821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999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3-6. </a:t>
            </a:r>
            <a:r>
              <a:rPr lang="ja-JP" altLang="en-US" dirty="0"/>
              <a:t>調整（録画配信設定）</a:t>
            </a:r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5B69188-9BBA-6FFE-69FA-5FCA69BFCB32}"/>
              </a:ext>
            </a:extLst>
          </p:cNvPr>
          <p:cNvCxnSpPr>
            <a:cxnSpLocks/>
          </p:cNvCxnSpPr>
          <p:nvPr/>
        </p:nvCxnSpPr>
        <p:spPr>
          <a:xfrm>
            <a:off x="7200106" y="630572"/>
            <a:ext cx="0" cy="6838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7DFB6C3-1D88-54AD-3F4D-457A34AE7FAC}"/>
              </a:ext>
            </a:extLst>
          </p:cNvPr>
          <p:cNvGrpSpPr/>
          <p:nvPr/>
        </p:nvGrpSpPr>
        <p:grpSpPr>
          <a:xfrm>
            <a:off x="288474" y="755342"/>
            <a:ext cx="6616821" cy="6381181"/>
            <a:chOff x="78268" y="692281"/>
            <a:chExt cx="4131664" cy="3777782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642ACFC-FC52-6B3A-7941-1A35FC172664}"/>
                </a:ext>
              </a:extLst>
            </p:cNvPr>
            <p:cNvSpPr txBox="1"/>
            <p:nvPr/>
          </p:nvSpPr>
          <p:spPr>
            <a:xfrm>
              <a:off x="193084" y="692281"/>
              <a:ext cx="4016848" cy="78566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■録画設定</a:t>
              </a:r>
              <a:endParaRPr lang="en-US" altLang="ja-JP" sz="1800" b="1" dirty="0">
                <a:solidFill>
                  <a:srgbClr val="000000"/>
                </a:solidFill>
                <a:latin typeface="+mn-ea"/>
              </a:endParaRPr>
            </a:p>
            <a:p>
              <a:pPr marL="179388" defTabSz="457200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映像タブよりストリーム１の設定を変更します。</a:t>
              </a:r>
            </a:p>
            <a:p>
              <a:pPr marL="179388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1600" b="1" dirty="0">
                  <a:solidFill>
                    <a:srgbClr val="000000"/>
                  </a:solidFill>
                  <a:latin typeface="+mn-ea"/>
                </a:rPr>
                <a:t>SD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メモリーカードの録画ストリームです。</a:t>
              </a:r>
            </a:p>
            <a:p>
              <a:pPr marL="179388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以下は詳細設定から実施した例です。</a:t>
              </a:r>
              <a:endParaRPr lang="en-US" altLang="ja-JP" sz="1600" b="1" dirty="0">
                <a:solidFill>
                  <a:srgbClr val="000000"/>
                </a:solidFill>
                <a:latin typeface="+mn-ea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2C2EBE3-8592-174C-FB70-09D2C337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268" y="1654629"/>
              <a:ext cx="4131664" cy="281543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BE28782-FFD7-BB77-B8D9-633DA8C07350}"/>
              </a:ext>
            </a:extLst>
          </p:cNvPr>
          <p:cNvGrpSpPr/>
          <p:nvPr/>
        </p:nvGrpSpPr>
        <p:grpSpPr>
          <a:xfrm>
            <a:off x="7575565" y="1223968"/>
            <a:ext cx="6536174" cy="4141928"/>
            <a:chOff x="7701686" y="951348"/>
            <a:chExt cx="4350260" cy="2756729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388F5A1-C6B8-BF77-C0A7-A62A0FCB8DF8}"/>
                </a:ext>
              </a:extLst>
            </p:cNvPr>
            <p:cNvSpPr txBox="1"/>
            <p:nvPr/>
          </p:nvSpPr>
          <p:spPr>
            <a:xfrm>
              <a:off x="7701686" y="2011576"/>
              <a:ext cx="4350260" cy="169650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1800" b="1" dirty="0">
                  <a:solidFill>
                    <a:srgbClr val="000000"/>
                  </a:solidFill>
                  <a:latin typeface="+mn-ea"/>
                </a:rPr>
                <a:t>[</a:t>
              </a: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設定</a:t>
              </a:r>
              <a:r>
                <a:rPr lang="en-US" altLang="ja-JP" sz="1800" b="1" dirty="0">
                  <a:solidFill>
                    <a:srgbClr val="000000"/>
                  </a:solidFill>
                  <a:latin typeface="+mn-ea"/>
                </a:rPr>
                <a:t>]</a:t>
              </a: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押下で保存します。　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これで</a:t>
              </a:r>
              <a:r>
                <a:rPr lang="en-US" altLang="ja-JP" sz="1800" b="1" dirty="0" err="1">
                  <a:solidFill>
                    <a:srgbClr val="000000"/>
                  </a:solidFill>
                  <a:latin typeface="+mn-ea"/>
                </a:rPr>
                <a:t>FullHD</a:t>
              </a: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、</a:t>
              </a:r>
              <a:r>
                <a:rPr lang="en-US" altLang="ja-JP" sz="1800" b="1" dirty="0">
                  <a:solidFill>
                    <a:srgbClr val="000000"/>
                  </a:solidFill>
                  <a:latin typeface="+mn-ea"/>
                </a:rPr>
                <a:t>10ips</a:t>
              </a: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の録画配信設定が完了です</a:t>
              </a: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。</a:t>
              </a:r>
              <a:endParaRPr lang="ja-JP" altLang="en-US" sz="14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lnSpc>
                  <a:spcPct val="120000"/>
                </a:lnSpc>
                <a:spcBef>
                  <a:spcPts val="180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・動きが無い時は</a:t>
              </a:r>
              <a:r>
                <a:rPr lang="en-US" altLang="ja-JP" sz="1600" b="1" dirty="0">
                  <a:solidFill>
                    <a:srgbClr val="000000"/>
                  </a:solidFill>
                  <a:latin typeface="+mn-ea"/>
                </a:rPr>
                <a:t>300kbps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くらいまで落とすことができます。</a:t>
              </a:r>
            </a:p>
            <a:p>
              <a:pPr defTabSz="457200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・パケット料金のやアンテナ強度によりレートを変更ください。</a:t>
              </a:r>
            </a:p>
            <a:p>
              <a:pPr marL="179388" indent="-179388" defTabSz="457200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・必要に応じ「画質」から逆光やフリッカレス等の設定と「音声」も設定ください。</a:t>
              </a:r>
            </a:p>
            <a:p>
              <a:pPr defTabSz="457200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・詳細は各カメラの 取扱説明書（操作設定編）を参照してください。</a:t>
              </a: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B21A9A6-1F48-BFA9-4C8B-DDEFFDFE2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1687" y="951348"/>
              <a:ext cx="4275435" cy="81586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622E05-B80B-49FD-1D98-7E1FB7E476F8}"/>
              </a:ext>
            </a:extLst>
          </p:cNvPr>
          <p:cNvSpPr txBox="1"/>
          <p:nvPr/>
        </p:nvSpPr>
        <p:spPr>
          <a:xfrm>
            <a:off x="9023487" y="106142"/>
            <a:ext cx="508825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カメラ</a:t>
            </a:r>
            <a:r>
              <a:rPr kumimoji="1" lang="en-US" altLang="ja-JP" sz="2000" b="1" dirty="0" err="1">
                <a:latin typeface="+mn-ea"/>
              </a:rPr>
              <a:t>V2.5</a:t>
            </a:r>
            <a:r>
              <a:rPr kumimoji="1" lang="ja-JP" altLang="en-US" sz="2000" b="1" dirty="0">
                <a:latin typeface="+mn-ea"/>
              </a:rPr>
              <a:t>以降、自動設定につき設定不要</a:t>
            </a:r>
          </a:p>
        </p:txBody>
      </p:sp>
      <p:sp>
        <p:nvSpPr>
          <p:cNvPr id="4" name="テキスト ボックス 3">
            <a:hlinkClick r:id="rId4" action="ppaction://hlinksldjump"/>
            <a:extLst>
              <a:ext uri="{FF2B5EF4-FFF2-40B4-BE49-F238E27FC236}">
                <a16:creationId xmlns:a16="http://schemas.microsoft.com/office/drawing/2014/main" id="{D6EDE52C-1369-0EDB-9747-6E632F5A5C07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4120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3-6. </a:t>
            </a:r>
            <a:r>
              <a:rPr lang="ja-JP" altLang="en-US" dirty="0"/>
              <a:t>調整（ライブ配信設定　</a:t>
            </a:r>
            <a:r>
              <a:rPr lang="en-US" altLang="ja-JP" dirty="0"/>
              <a:t>HD</a:t>
            </a:r>
            <a:r>
              <a:rPr lang="ja-JP" altLang="en-US" dirty="0"/>
              <a:t>画質）</a:t>
            </a:r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5B69188-9BBA-6FFE-69FA-5FCA69BFCB32}"/>
              </a:ext>
            </a:extLst>
          </p:cNvPr>
          <p:cNvCxnSpPr>
            <a:cxnSpLocks/>
          </p:cNvCxnSpPr>
          <p:nvPr/>
        </p:nvCxnSpPr>
        <p:spPr>
          <a:xfrm>
            <a:off x="7200106" y="630572"/>
            <a:ext cx="0" cy="6838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2AA6DD3-3537-1F31-02C1-458665232B67}"/>
              </a:ext>
            </a:extLst>
          </p:cNvPr>
          <p:cNvGrpSpPr/>
          <p:nvPr/>
        </p:nvGrpSpPr>
        <p:grpSpPr>
          <a:xfrm>
            <a:off x="298338" y="717380"/>
            <a:ext cx="6638488" cy="5820054"/>
            <a:chOff x="67112" y="648102"/>
            <a:chExt cx="4220263" cy="3699963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E13A436-A7BA-3ABB-7428-9DB298E0CBB3}"/>
                </a:ext>
              </a:extLst>
            </p:cNvPr>
            <p:cNvSpPr txBox="1"/>
            <p:nvPr/>
          </p:nvSpPr>
          <p:spPr>
            <a:xfrm>
              <a:off x="67112" y="648102"/>
              <a:ext cx="4220263" cy="103149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2000" b="1" dirty="0">
                  <a:solidFill>
                    <a:srgbClr val="000000"/>
                  </a:solidFill>
                  <a:latin typeface="+mn-ea"/>
                </a:rPr>
                <a:t>■</a:t>
              </a: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ライブ設定</a:t>
              </a:r>
              <a:endParaRPr lang="en-US" altLang="ja-JP" sz="1800" b="1" dirty="0">
                <a:solidFill>
                  <a:srgbClr val="000000"/>
                </a:solidFill>
                <a:latin typeface="+mn-ea"/>
              </a:endParaRPr>
            </a:p>
            <a:p>
              <a:pPr marL="273050" defTabSz="457200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下にスクロールして、ストリーム２の設定を変更します。</a:t>
              </a:r>
            </a:p>
            <a:p>
              <a:pPr marL="27305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1600" b="1" dirty="0">
                  <a:solidFill>
                    <a:srgbClr val="000000"/>
                  </a:solidFill>
                  <a:latin typeface="+mn-ea"/>
                </a:rPr>
                <a:t>Remo.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画面上ライブ表示ストリームです。</a:t>
              </a:r>
            </a:p>
            <a:p>
              <a:pPr marL="27305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解像度とビットレートを小さくしてスムーズに表示させる狙いです。</a:t>
              </a:r>
            </a:p>
            <a:p>
              <a:pPr marL="27305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以下は詳細設定から実施した例です</a:t>
              </a:r>
              <a:endParaRPr lang="en-US" altLang="ja-JP" sz="1600" b="1" dirty="0">
                <a:solidFill>
                  <a:srgbClr val="000000"/>
                </a:solidFill>
                <a:latin typeface="+mn-ea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61D806FB-249C-1930-A9C8-6CF0613B8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" b="1377"/>
            <a:stretch/>
          </p:blipFill>
          <p:spPr>
            <a:xfrm>
              <a:off x="67112" y="1828801"/>
              <a:ext cx="4169004" cy="251926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ED7FD64C-7F3A-9078-0066-4BA4B001D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772" y="1265961"/>
            <a:ext cx="6658103" cy="1308662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3AA7B5B-BE10-D05E-65DC-BCAFF8906B86}"/>
              </a:ext>
            </a:extLst>
          </p:cNvPr>
          <p:cNvSpPr txBox="1"/>
          <p:nvPr/>
        </p:nvSpPr>
        <p:spPr>
          <a:xfrm>
            <a:off x="7463387" y="2865044"/>
            <a:ext cx="6546904" cy="265975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[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設定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]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押下で保存します。　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これでライブ用の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HD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、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10ips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のライブ配信設定が完了です。</a:t>
            </a:r>
            <a:endParaRPr lang="ja-JP" altLang="en-US" sz="12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・動きが無い時は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200kbps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くらいまで落とすことができます。</a:t>
            </a:r>
          </a:p>
          <a:p>
            <a:pPr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・パケット料金のやアンテナ強度によりレートを変更ください。</a:t>
            </a:r>
          </a:p>
          <a:p>
            <a:pPr marL="179388" indent="-179388"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・必要に応じ「画質」から逆光やフリッカレス等の設定と「音声」も設定ください。</a:t>
            </a:r>
          </a:p>
          <a:p>
            <a:pPr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・詳細は各カメラの 取扱説明書（操作設定編）を参照してください。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FACCA3F-11CA-D160-4355-0CA37E6BDF56}"/>
              </a:ext>
            </a:extLst>
          </p:cNvPr>
          <p:cNvSpPr txBox="1"/>
          <p:nvPr/>
        </p:nvSpPr>
        <p:spPr>
          <a:xfrm>
            <a:off x="9023487" y="106142"/>
            <a:ext cx="508825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カメラ</a:t>
            </a:r>
            <a:r>
              <a:rPr kumimoji="1" lang="en-US" altLang="ja-JP" sz="2000" b="1" dirty="0" err="1">
                <a:latin typeface="+mn-ea"/>
              </a:rPr>
              <a:t>V2.5</a:t>
            </a:r>
            <a:r>
              <a:rPr kumimoji="1" lang="ja-JP" altLang="en-US" sz="2000" b="1" dirty="0">
                <a:latin typeface="+mn-ea"/>
              </a:rPr>
              <a:t>以降、自動設定につき設定不要</a:t>
            </a:r>
          </a:p>
        </p:txBody>
      </p:sp>
      <p:sp>
        <p:nvSpPr>
          <p:cNvPr id="4" name="テキスト ボックス 3">
            <a:hlinkClick r:id="rId4" action="ppaction://hlinksldjump"/>
            <a:extLst>
              <a:ext uri="{FF2B5EF4-FFF2-40B4-BE49-F238E27FC236}">
                <a16:creationId xmlns:a16="http://schemas.microsoft.com/office/drawing/2014/main" id="{FC2EB960-DD82-7EEE-1325-597D7BAB045F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7934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3-6. </a:t>
            </a:r>
            <a:r>
              <a:rPr lang="ja-JP" altLang="en-US" dirty="0"/>
              <a:t>調整（ライブ配信設定　</a:t>
            </a:r>
            <a:r>
              <a:rPr lang="en-US" altLang="ja-JP" dirty="0"/>
              <a:t>VGA</a:t>
            </a:r>
            <a:r>
              <a:rPr lang="ja-JP" altLang="en-US" dirty="0"/>
              <a:t>相当）</a:t>
            </a:r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5B69188-9BBA-6FFE-69FA-5FCA69BFCB32}"/>
              </a:ext>
            </a:extLst>
          </p:cNvPr>
          <p:cNvCxnSpPr>
            <a:cxnSpLocks/>
          </p:cNvCxnSpPr>
          <p:nvPr/>
        </p:nvCxnSpPr>
        <p:spPr>
          <a:xfrm>
            <a:off x="7200106" y="630572"/>
            <a:ext cx="0" cy="6838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3367758-943E-4788-1659-2967BF3A48A4}"/>
              </a:ext>
            </a:extLst>
          </p:cNvPr>
          <p:cNvGrpSpPr/>
          <p:nvPr/>
        </p:nvGrpSpPr>
        <p:grpSpPr>
          <a:xfrm>
            <a:off x="281000" y="760001"/>
            <a:ext cx="6647042" cy="6082234"/>
            <a:chOff x="102324" y="642545"/>
            <a:chExt cx="4162355" cy="3808674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E82ED189-57D8-40D4-BCC6-D21128E5C86B}"/>
                </a:ext>
              </a:extLst>
            </p:cNvPr>
            <p:cNvSpPr txBox="1"/>
            <p:nvPr/>
          </p:nvSpPr>
          <p:spPr>
            <a:xfrm>
              <a:off x="175077" y="642545"/>
              <a:ext cx="4016848" cy="99676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■ライブ設定</a:t>
              </a:r>
              <a:endParaRPr lang="en-US" altLang="ja-JP" sz="1800" b="1" dirty="0">
                <a:solidFill>
                  <a:srgbClr val="000000"/>
                </a:solidFill>
                <a:latin typeface="+mn-ea"/>
              </a:endParaRPr>
            </a:p>
            <a:p>
              <a:pPr marL="273050" defTabSz="457200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下にスクロールして、ストリーム</a:t>
              </a:r>
              <a:r>
                <a:rPr lang="ja-JP" altLang="en-US" sz="1600" b="1" dirty="0">
                  <a:solidFill>
                    <a:srgbClr val="FF0000"/>
                  </a:solidFill>
                  <a:latin typeface="+mn-ea"/>
                </a:rPr>
                <a:t>３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の設定を変更します。</a:t>
              </a:r>
            </a:p>
            <a:p>
              <a:pPr marL="27305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1600" b="1" dirty="0">
                  <a:solidFill>
                    <a:srgbClr val="000000"/>
                  </a:solidFill>
                  <a:latin typeface="+mn-ea"/>
                </a:rPr>
                <a:t>Remo.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画面上ライブ表示ストリームです。</a:t>
              </a:r>
            </a:p>
            <a:p>
              <a:pPr marL="27305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解像度とビットレートを</a:t>
              </a:r>
              <a:r>
                <a:rPr lang="ja-JP" altLang="en-US" sz="1600" b="1" dirty="0">
                  <a:solidFill>
                    <a:srgbClr val="FF0000"/>
                  </a:solidFill>
                  <a:latin typeface="+mn-ea"/>
                </a:rPr>
                <a:t>さらに小さくさせる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狙いです。</a:t>
              </a:r>
            </a:p>
            <a:p>
              <a:pPr marL="273050" defTabSz="457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以下は詳細設定から実施した例です</a:t>
              </a:r>
              <a:endParaRPr lang="en-US" altLang="ja-JP" sz="1600" b="1" dirty="0">
                <a:solidFill>
                  <a:srgbClr val="000000"/>
                </a:solidFill>
                <a:latin typeface="+mn-ea"/>
              </a:endParaRPr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9C94746-6B0B-A82C-DE22-F3F528562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24" y="1776183"/>
              <a:ext cx="4162355" cy="267503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A67A42CF-3E9D-BC90-D47D-F514BC841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171" y="1344836"/>
            <a:ext cx="6634188" cy="145091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38C7BD-FF84-D3D8-2250-C930F885742D}"/>
              </a:ext>
            </a:extLst>
          </p:cNvPr>
          <p:cNvSpPr txBox="1"/>
          <p:nvPr/>
        </p:nvSpPr>
        <p:spPr>
          <a:xfrm>
            <a:off x="7370410" y="3174125"/>
            <a:ext cx="6748800" cy="242892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[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設定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]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押下で保存します。　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これでライブ用の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VGA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相当、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10ips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のライブ配信設定が完了です。</a:t>
            </a:r>
            <a:endParaRPr lang="ja-JP" altLang="en-US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ts val="180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・動きが無い時は</a:t>
            </a:r>
            <a:r>
              <a:rPr lang="en-US" altLang="ja-JP" sz="1600" b="1" dirty="0">
                <a:solidFill>
                  <a:srgbClr val="FF0000"/>
                </a:solidFill>
                <a:latin typeface="+mn-ea"/>
              </a:rPr>
              <a:t>100kbps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未満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まで落とすことができます。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・パケット料金のやアンテナ強度によりレートを変更ください。</a:t>
            </a:r>
          </a:p>
          <a:p>
            <a:pPr marL="179388" indent="-179388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・必要に応じ「画質」から逆光やフリッカレス等の設定と「音声」も設定ください。</a:t>
            </a:r>
          </a:p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・詳細は各カメラの 取扱説明書（操作設定編）を参照してください。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8A400D0-5689-8966-96DE-1291E2986DDB}"/>
              </a:ext>
            </a:extLst>
          </p:cNvPr>
          <p:cNvSpPr txBox="1"/>
          <p:nvPr/>
        </p:nvSpPr>
        <p:spPr>
          <a:xfrm>
            <a:off x="9023487" y="106142"/>
            <a:ext cx="508825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カメラ</a:t>
            </a:r>
            <a:r>
              <a:rPr kumimoji="1" lang="en-US" altLang="ja-JP" sz="2000" b="1" dirty="0" err="1">
                <a:latin typeface="+mn-ea"/>
              </a:rPr>
              <a:t>V2.5</a:t>
            </a:r>
            <a:r>
              <a:rPr kumimoji="1" lang="ja-JP" altLang="en-US" sz="2000" b="1" dirty="0">
                <a:latin typeface="+mn-ea"/>
              </a:rPr>
              <a:t>以降、自動設定につき設定不要</a:t>
            </a:r>
          </a:p>
        </p:txBody>
      </p:sp>
      <p:sp>
        <p:nvSpPr>
          <p:cNvPr id="10" name="テキスト ボックス 9">
            <a:hlinkClick r:id="rId4" action="ppaction://hlinksldjump"/>
            <a:extLst>
              <a:ext uri="{FF2B5EF4-FFF2-40B4-BE49-F238E27FC236}">
                <a16:creationId xmlns:a16="http://schemas.microsoft.com/office/drawing/2014/main" id="{D98736F3-78C7-28DD-2EA4-FB42C5D7F099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13379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A19967D-7FB1-D45B-6492-8AE8008982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8238" y="828781"/>
            <a:ext cx="13260002" cy="1586192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kumimoji="1" lang="ja-JP" altLang="en-US" sz="2400" dirty="0">
                <a:solidFill>
                  <a:srgbClr val="6464E6"/>
                </a:solidFill>
              </a:rPr>
              <a:t>・ 屋外仕様の通信ユニットとカメラの一体設置で、屋外ハウジングが不要</a:t>
            </a:r>
          </a:p>
          <a:p>
            <a:pPr marL="0" indent="0">
              <a:spcBef>
                <a:spcPts val="600"/>
              </a:spcBef>
              <a:buNone/>
            </a:pPr>
            <a:r>
              <a:rPr kumimoji="1" lang="ja-JP" altLang="en-US" sz="2400" dirty="0">
                <a:solidFill>
                  <a:srgbClr val="6464E6"/>
                </a:solidFill>
              </a:rPr>
              <a:t>・ </a:t>
            </a:r>
            <a:r>
              <a:rPr kumimoji="1" lang="en-US" altLang="ja-JP" sz="2400" dirty="0">
                <a:solidFill>
                  <a:srgbClr val="6464E6"/>
                </a:solidFill>
              </a:rPr>
              <a:t>LAN</a:t>
            </a:r>
            <a:r>
              <a:rPr kumimoji="1" lang="ja-JP" altLang="en-US" sz="2400" dirty="0">
                <a:solidFill>
                  <a:srgbClr val="6464E6"/>
                </a:solidFill>
              </a:rPr>
              <a:t>ケーブル配線不要で施工も簡素化され、トータルコストを低減</a:t>
            </a:r>
          </a:p>
          <a:p>
            <a:pPr marL="0" indent="0">
              <a:spcBef>
                <a:spcPts val="600"/>
              </a:spcBef>
              <a:buNone/>
            </a:pPr>
            <a:r>
              <a:rPr kumimoji="1" lang="ja-JP" altLang="en-US" sz="2400" dirty="0">
                <a:solidFill>
                  <a:srgbClr val="6464E6"/>
                </a:solidFill>
              </a:rPr>
              <a:t>・ </a:t>
            </a:r>
            <a:r>
              <a:rPr kumimoji="1" lang="en-US" altLang="ja-JP" sz="2400" dirty="0" err="1">
                <a:solidFill>
                  <a:srgbClr val="6464E6"/>
                </a:solidFill>
              </a:rPr>
              <a:t>i</a:t>
            </a:r>
            <a:r>
              <a:rPr kumimoji="1" lang="en-US" altLang="ja-JP" sz="2400" dirty="0">
                <a:solidFill>
                  <a:srgbClr val="6464E6"/>
                </a:solidFill>
              </a:rPr>
              <a:t>-PRO Remo.</a:t>
            </a:r>
            <a:r>
              <a:rPr kumimoji="1" lang="ja-JP" altLang="en-US" sz="2400" dirty="0">
                <a:solidFill>
                  <a:srgbClr val="6464E6"/>
                </a:solidFill>
              </a:rPr>
              <a:t>で遠隔からスマートフォンや</a:t>
            </a:r>
            <a:r>
              <a:rPr kumimoji="1" lang="en-US" altLang="ja-JP" sz="2400" dirty="0">
                <a:solidFill>
                  <a:srgbClr val="6464E6"/>
                </a:solidFill>
              </a:rPr>
              <a:t>PC</a:t>
            </a:r>
            <a:r>
              <a:rPr kumimoji="1" lang="ja-JP" altLang="en-US" sz="2400" dirty="0">
                <a:solidFill>
                  <a:srgbClr val="6464E6"/>
                </a:solidFill>
              </a:rPr>
              <a:t>による簡単リモート監視を実現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978831A2-FD6C-2302-547F-22041D07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1-1.</a:t>
            </a:r>
            <a:r>
              <a:rPr lang="ja-JP" altLang="en-US" dirty="0"/>
              <a:t> コンセプト</a:t>
            </a:r>
            <a:endParaRPr kumimoji="1" lang="ja-JP" altLang="en-US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E1EA627-A5AD-D320-3F00-936EB7B99F0E}"/>
              </a:ext>
            </a:extLst>
          </p:cNvPr>
          <p:cNvGrpSpPr/>
          <p:nvPr/>
        </p:nvGrpSpPr>
        <p:grpSpPr>
          <a:xfrm>
            <a:off x="1029900" y="2849014"/>
            <a:ext cx="12340411" cy="3678046"/>
            <a:chOff x="786489" y="3687954"/>
            <a:chExt cx="8059892" cy="240224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A6EA5984-CAD3-DBB8-B554-B33319006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608" y="4188180"/>
              <a:ext cx="1294363" cy="727724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315BC29-89AF-9E65-3618-99B5AAF92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6874" y="3687954"/>
              <a:ext cx="1075999" cy="13863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0C9C603-AD11-DFFB-1B6A-E08DFB551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898" y="5200103"/>
              <a:ext cx="1609483" cy="890093"/>
            </a:xfrm>
            <a:prstGeom prst="rect">
              <a:avLst/>
            </a:prstGeom>
          </p:spPr>
        </p:pic>
        <p:sp>
          <p:nvSpPr>
            <p:cNvPr id="8" name="左右矢印 16">
              <a:extLst>
                <a:ext uri="{FF2B5EF4-FFF2-40B4-BE49-F238E27FC236}">
                  <a16:creationId xmlns:a16="http://schemas.microsoft.com/office/drawing/2014/main" id="{37F91E93-00B9-FDC0-FFD6-7FD17DE0ECC3}"/>
                </a:ext>
              </a:extLst>
            </p:cNvPr>
            <p:cNvSpPr/>
            <p:nvPr/>
          </p:nvSpPr>
          <p:spPr>
            <a:xfrm>
              <a:off x="6111240" y="4335780"/>
              <a:ext cx="1290320" cy="568960"/>
            </a:xfrm>
            <a:prstGeom prst="leftRightArrow">
              <a:avLst/>
            </a:prstGeom>
            <a:solidFill>
              <a:srgbClr val="6464E6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ctr" anchorCtr="0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Yu Gothic UI Semibold" panose="020B0700000000000000" pitchFamily="50" charset="-128"/>
                  <a:ea typeface="Yu Gothic UI Semibold" panose="020B0700000000000000" pitchFamily="50" charset="-128"/>
                  <a:cs typeface="Meiryo UI" panose="020B0604030504040204" pitchFamily="50" charset="-128"/>
                </a:rPr>
                <a:t>LTE/WAN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Yu Gothic UI Semibold" panose="020B0700000000000000" pitchFamily="50" charset="-128"/>
                <a:ea typeface="Yu Gothic UI Semibold" panose="020B0700000000000000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" name="左右矢印 33">
              <a:extLst>
                <a:ext uri="{FF2B5EF4-FFF2-40B4-BE49-F238E27FC236}">
                  <a16:creationId xmlns:a16="http://schemas.microsoft.com/office/drawing/2014/main" id="{3B4D8A66-B07D-6804-7F29-C40B30276EFC}"/>
                </a:ext>
              </a:extLst>
            </p:cNvPr>
            <p:cNvSpPr/>
            <p:nvPr/>
          </p:nvSpPr>
          <p:spPr>
            <a:xfrm>
              <a:off x="3693795" y="4343945"/>
              <a:ext cx="1290320" cy="568960"/>
            </a:xfrm>
            <a:prstGeom prst="leftRightArrow">
              <a:avLst/>
            </a:prstGeom>
            <a:solidFill>
              <a:srgbClr val="6464E6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ctr" anchorCtr="0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Yu Gothic UI Semibold" panose="020B0700000000000000" pitchFamily="50" charset="-128"/>
                  <a:ea typeface="Yu Gothic UI Semibold" panose="020B0700000000000000" pitchFamily="50" charset="-128"/>
                  <a:cs typeface="Meiryo UI" panose="020B0604030504040204" pitchFamily="50" charset="-128"/>
                </a:rPr>
                <a:t>LTE/WAN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Yu Gothic UI Semibold" panose="020B0700000000000000" pitchFamily="50" charset="-128"/>
                <a:ea typeface="Yu Gothic UI Semibold" panose="020B0700000000000000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F2B08D8-E48F-7EAB-3489-981CF0184911}"/>
                </a:ext>
              </a:extLst>
            </p:cNvPr>
            <p:cNvSpPr txBox="1"/>
            <p:nvPr/>
          </p:nvSpPr>
          <p:spPr>
            <a:xfrm>
              <a:off x="4054704" y="5069298"/>
              <a:ext cx="2016270" cy="22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＊別途、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LTE/WAN</a:t>
              </a:r>
              <a:r>
                <a:rPr kumimoji="1" lang="ja-JP" alt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の契</a:t>
              </a: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約必要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4CE2254-7336-A204-7912-CF9E3D884FF2}"/>
                </a:ext>
              </a:extLst>
            </p:cNvPr>
            <p:cNvSpPr txBox="1"/>
            <p:nvPr/>
          </p:nvSpPr>
          <p:spPr>
            <a:xfrm>
              <a:off x="786489" y="3870250"/>
              <a:ext cx="1120649" cy="381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i-PRO</a:t>
              </a: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 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屋外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PTZ</a:t>
              </a: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カメラ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1B94131-53CD-8D6C-5F91-608E4907CDF3}"/>
                </a:ext>
              </a:extLst>
            </p:cNvPr>
            <p:cNvSpPr txBox="1"/>
            <p:nvPr/>
          </p:nvSpPr>
          <p:spPr>
            <a:xfrm>
              <a:off x="1617679" y="5284891"/>
              <a:ext cx="1606558" cy="542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64E6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i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464E6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-PRO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464E6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LTE</a:t>
              </a: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464E6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無線通信ユニット</a:t>
              </a:r>
              <a:b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464E6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</a:b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464E6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WV-PW510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endParaRPr>
            </a:p>
          </p:txBody>
        </p:sp>
        <p:sp>
          <p:nvSpPr>
            <p:cNvPr id="13" name="右矢印 24">
              <a:extLst>
                <a:ext uri="{FF2B5EF4-FFF2-40B4-BE49-F238E27FC236}">
                  <a16:creationId xmlns:a16="http://schemas.microsoft.com/office/drawing/2014/main" id="{CE2D2746-E37D-FFC6-218B-228E54848853}"/>
                </a:ext>
              </a:extLst>
            </p:cNvPr>
            <p:cNvSpPr/>
            <p:nvPr/>
          </p:nvSpPr>
          <p:spPr>
            <a:xfrm>
              <a:off x="2686231" y="4528004"/>
              <a:ext cx="163286" cy="395967"/>
            </a:xfrm>
            <a:prstGeom prst="rightArrow">
              <a:avLst/>
            </a:prstGeom>
            <a:solidFill>
              <a:srgbClr val="FFFFCC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t" anchorCtr="0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E0588D9-0DC4-DDD1-55BF-579B3924BC3A}"/>
                </a:ext>
              </a:extLst>
            </p:cNvPr>
            <p:cNvSpPr txBox="1"/>
            <p:nvPr/>
          </p:nvSpPr>
          <p:spPr>
            <a:xfrm>
              <a:off x="1719253" y="4538864"/>
              <a:ext cx="281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＋</a:t>
              </a: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56F13DFD-1941-DC87-034E-02E0D41B1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632" y="4257964"/>
              <a:ext cx="720169" cy="8631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DCA5567E-A187-747E-AB02-B9A1956D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65568" y="4206705"/>
              <a:ext cx="898573" cy="10028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9AEA85BE-9D95-64E0-EACA-DB80EC503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0" y="4306979"/>
              <a:ext cx="768908" cy="806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テキスト ボックス 3">
            <a:hlinkClick r:id="rId8" action="ppaction://hlinksldjump"/>
            <a:extLst>
              <a:ext uri="{FF2B5EF4-FFF2-40B4-BE49-F238E27FC236}">
                <a16:creationId xmlns:a16="http://schemas.microsoft.com/office/drawing/2014/main" id="{C611E730-70BE-F4AA-3FAF-8E13E5A111F9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8969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3-6. </a:t>
            </a:r>
            <a:r>
              <a:rPr lang="ja-JP" altLang="en-US" dirty="0"/>
              <a:t>調整（フォーマットと保存モード変更）</a:t>
            </a:r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5B69188-9BBA-6FFE-69FA-5FCA69BFCB32}"/>
              </a:ext>
            </a:extLst>
          </p:cNvPr>
          <p:cNvCxnSpPr>
            <a:cxnSpLocks/>
          </p:cNvCxnSpPr>
          <p:nvPr/>
        </p:nvCxnSpPr>
        <p:spPr>
          <a:xfrm>
            <a:off x="7200106" y="630572"/>
            <a:ext cx="0" cy="6838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9B5511-B174-9842-6B7C-86ED57AD938F}"/>
              </a:ext>
            </a:extLst>
          </p:cNvPr>
          <p:cNvSpPr txBox="1"/>
          <p:nvPr/>
        </p:nvSpPr>
        <p:spPr>
          <a:xfrm>
            <a:off x="340227" y="687364"/>
            <a:ext cx="6165673" cy="72434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SD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メモリーカードフォーマット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marL="273050"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設定、基本、「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SD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メモリーカード」タブを表示します。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A27E7FA-0733-12D7-DE71-3C63827DA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77" y="1596913"/>
            <a:ext cx="5953823" cy="5754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BD06043-3219-0137-2EA9-00552E92E58F}"/>
              </a:ext>
            </a:extLst>
          </p:cNvPr>
          <p:cNvSpPr txBox="1"/>
          <p:nvPr/>
        </p:nvSpPr>
        <p:spPr>
          <a:xfrm>
            <a:off x="7561004" y="999432"/>
            <a:ext cx="6498978" cy="101930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73050" indent="-2730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①”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SD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メモリーカード情報”フォーマット”の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[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実行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]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ボタンをクリックします。</a:t>
            </a:r>
          </a:p>
          <a:p>
            <a:pPr marL="273050"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完了メッセージ画面右上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[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ｘ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]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で閉じます。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957E11C-002A-8362-8EDD-86F81A4BCA6F}"/>
              </a:ext>
            </a:extLst>
          </p:cNvPr>
          <p:cNvSpPr txBox="1"/>
          <p:nvPr/>
        </p:nvSpPr>
        <p:spPr>
          <a:xfrm>
            <a:off x="7561004" y="5723611"/>
            <a:ext cx="6498978" cy="135920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②”保存モードをスケジュール保存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にします。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2730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画面一番下の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[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設定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]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ボタンをクリックし、設定を保存します。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273050" defTabSz="457200" fontAlgn="base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defRPr sz="1000"/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アラーム録画の場合、別途カメラ取説を参照してください。　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37524A65-812D-7DBF-ABDB-3DB52389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13" y="2337452"/>
            <a:ext cx="3937489" cy="30120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D12BB5-2838-5CF7-8FF5-610D63C42E72}"/>
              </a:ext>
            </a:extLst>
          </p:cNvPr>
          <p:cNvSpPr txBox="1"/>
          <p:nvPr/>
        </p:nvSpPr>
        <p:spPr>
          <a:xfrm>
            <a:off x="8949749" y="106142"/>
            <a:ext cx="5235728" cy="7403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ja-JP" altLang="en-US" sz="2000" b="1" dirty="0">
                <a:latin typeface="+mn-ea"/>
              </a:rPr>
              <a:t>カメラ</a:t>
            </a:r>
            <a:r>
              <a:rPr kumimoji="1" lang="en-US" altLang="ja-JP" sz="2000" b="1" dirty="0" err="1">
                <a:latin typeface="+mn-ea"/>
              </a:rPr>
              <a:t>V2.5</a:t>
            </a:r>
            <a:r>
              <a:rPr kumimoji="1" lang="ja-JP" altLang="en-US" sz="2000" b="1" dirty="0">
                <a:latin typeface="+mn-ea"/>
              </a:rPr>
              <a:t>以降、自動設定につき設定不要</a:t>
            </a:r>
            <a:endParaRPr kumimoji="1" lang="en-US" altLang="ja-JP" sz="2000" b="1" dirty="0"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＊</a:t>
            </a:r>
            <a:r>
              <a:rPr lang="en-US" altLang="ja-JP" sz="1600" b="1" dirty="0">
                <a:latin typeface="+mn-ea"/>
              </a:rPr>
              <a:t>SD</a:t>
            </a:r>
            <a:r>
              <a:rPr lang="ja-JP" altLang="en-US" sz="1600" b="1" dirty="0">
                <a:latin typeface="+mn-ea"/>
              </a:rPr>
              <a:t>メモリカード事前挿入必須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2" name="テキスト ボックス 1">
            <a:hlinkClick r:id="rId4" action="ppaction://hlinksldjump"/>
            <a:extLst>
              <a:ext uri="{FF2B5EF4-FFF2-40B4-BE49-F238E27FC236}">
                <a16:creationId xmlns:a16="http://schemas.microsoft.com/office/drawing/2014/main" id="{6EE7EFD1-4E8A-3719-E069-3627EE512A3F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4795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3-6. </a:t>
            </a:r>
            <a:r>
              <a:rPr lang="ja-JP" altLang="en-US" dirty="0"/>
              <a:t>調整（録画スケジュール設定）</a:t>
            </a:r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5B69188-9BBA-6FFE-69FA-5FCA69BFCB32}"/>
              </a:ext>
            </a:extLst>
          </p:cNvPr>
          <p:cNvCxnSpPr>
            <a:cxnSpLocks/>
          </p:cNvCxnSpPr>
          <p:nvPr/>
        </p:nvCxnSpPr>
        <p:spPr>
          <a:xfrm>
            <a:off x="7200106" y="630572"/>
            <a:ext cx="0" cy="6838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D56C081-8959-E140-30D5-324531547DA5}"/>
              </a:ext>
            </a:extLst>
          </p:cNvPr>
          <p:cNvGrpSpPr/>
          <p:nvPr/>
        </p:nvGrpSpPr>
        <p:grpSpPr>
          <a:xfrm>
            <a:off x="392780" y="727865"/>
            <a:ext cx="6161274" cy="6740985"/>
            <a:chOff x="193084" y="692281"/>
            <a:chExt cx="4547128" cy="4974965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9DAC0419-5506-18E2-C91E-506710FC3C96}"/>
                </a:ext>
              </a:extLst>
            </p:cNvPr>
            <p:cNvSpPr txBox="1"/>
            <p:nvPr/>
          </p:nvSpPr>
          <p:spPr>
            <a:xfrm>
              <a:off x="193084" y="692281"/>
              <a:ext cx="4016848" cy="52058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</a:t>
              </a:r>
              <a:r>
                <a:rPr lang="en-US" altLang="ja-JP" sz="1800" b="1" dirty="0">
                  <a:solidFill>
                    <a:srgbClr val="000000"/>
                  </a:solidFill>
                  <a:latin typeface="+mn-ea"/>
                </a:rPr>
                <a:t>SD</a:t>
              </a: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メモリーカードフォーマット</a:t>
              </a:r>
              <a:endParaRPr lang="en-US" altLang="ja-JP" sz="1800" b="1" dirty="0">
                <a:solidFill>
                  <a:srgbClr val="000000"/>
                </a:solidFill>
                <a:latin typeface="+mn-ea"/>
              </a:endParaRPr>
            </a:p>
            <a:p>
              <a:pPr marL="273050" defTabSz="457200" fontAlgn="base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設定、「スケジュール」タブを表示します。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326CBAD4-0FD2-64E8-0C49-BABD2C9CDC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2620" y="1350461"/>
              <a:ext cx="4417592" cy="4316785"/>
            </a:xfrm>
            <a:prstGeom prst="rect">
              <a:avLst/>
            </a:prstGeom>
            <a:noFill/>
            <a:ln>
              <a:solidFill>
                <a:srgbClr val="7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6E39C55-A0EB-DE43-7A3A-92AB955FC55F}"/>
              </a:ext>
            </a:extLst>
          </p:cNvPr>
          <p:cNvSpPr txBox="1"/>
          <p:nvPr/>
        </p:nvSpPr>
        <p:spPr>
          <a:xfrm>
            <a:off x="7434879" y="1125247"/>
            <a:ext cx="6323159" cy="277190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③「動作モード」を「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SD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録画」に設定します。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179388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「スケジュール」で録画したい曜日と時間を設定します。</a:t>
            </a:r>
          </a:p>
          <a:p>
            <a:pPr marL="357188"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 sz="1000"/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左記は毎日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24h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録画の設定です。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273050" defTabSz="457200" fontAlgn="base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defRPr sz="1000"/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[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設定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]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押下で保存します。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defRPr sz="1000"/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【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重要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】</a:t>
            </a:r>
          </a:p>
          <a:p>
            <a:pPr marL="179388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スケジュール録画は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10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分毎ファイルなので確認は、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10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分後に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179388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実施します（後述）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　　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44BA7D-6D82-371F-D274-061C9670D33F}"/>
              </a:ext>
            </a:extLst>
          </p:cNvPr>
          <p:cNvSpPr txBox="1"/>
          <p:nvPr/>
        </p:nvSpPr>
        <p:spPr>
          <a:xfrm>
            <a:off x="9023487" y="106142"/>
            <a:ext cx="5088252" cy="7403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ja-JP" altLang="en-US" sz="2000" b="1" dirty="0">
                <a:latin typeface="+mn-ea"/>
              </a:rPr>
              <a:t>カメラ</a:t>
            </a:r>
            <a:r>
              <a:rPr kumimoji="1" lang="en-US" altLang="ja-JP" sz="2000" b="1" dirty="0" err="1">
                <a:latin typeface="+mn-ea"/>
              </a:rPr>
              <a:t>V2.5</a:t>
            </a:r>
            <a:r>
              <a:rPr kumimoji="1" lang="ja-JP" altLang="en-US" sz="2000" b="1" dirty="0">
                <a:latin typeface="+mn-ea"/>
              </a:rPr>
              <a:t>以降、自動設定につき設定不要</a:t>
            </a:r>
            <a:endParaRPr kumimoji="1" lang="en-US" altLang="ja-JP" sz="2000" b="1" dirty="0"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＊</a:t>
            </a:r>
            <a:r>
              <a:rPr lang="en-US" altLang="ja-JP" sz="1600" b="1" dirty="0">
                <a:latin typeface="+mn-ea"/>
              </a:rPr>
              <a:t>SD</a:t>
            </a:r>
            <a:r>
              <a:rPr lang="ja-JP" altLang="en-US" sz="1600" b="1" dirty="0">
                <a:latin typeface="+mn-ea"/>
              </a:rPr>
              <a:t>メモリカード事前挿入必須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2" name="テキスト ボックス 1">
            <a:hlinkClick r:id="rId3" action="ppaction://hlinksldjump"/>
            <a:extLst>
              <a:ext uri="{FF2B5EF4-FFF2-40B4-BE49-F238E27FC236}">
                <a16:creationId xmlns:a16="http://schemas.microsoft.com/office/drawing/2014/main" id="{903F1BD8-8033-35BE-B0BE-C45969662D9D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0201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ABFC56E5-3F95-4067-D1B4-F5DCBA705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586"/>
          <a:stretch/>
        </p:blipFill>
        <p:spPr>
          <a:xfrm>
            <a:off x="7015232" y="1178062"/>
            <a:ext cx="5307776" cy="4016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752344F-08A6-21F8-FEF1-3D15F963A0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46"/>
          <a:stretch/>
        </p:blipFill>
        <p:spPr>
          <a:xfrm rot="10800000">
            <a:off x="8806523" y="1508109"/>
            <a:ext cx="3516484" cy="236648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3050" indent="3175"/>
            <a:r>
              <a:rPr lang="en-US" altLang="ja-JP" dirty="0"/>
              <a:t>3-6.</a:t>
            </a:r>
            <a:r>
              <a:rPr lang="ja-JP" altLang="en-US" dirty="0"/>
              <a:t> 調整</a:t>
            </a:r>
            <a:r>
              <a:rPr lang="ja-JP" altLang="en-US" sz="2000" dirty="0"/>
              <a:t>（パンチルト機能：</a:t>
            </a:r>
            <a:r>
              <a:rPr lang="en-US" altLang="ja-JP" sz="2000" dirty="0"/>
              <a:t>HOME/</a:t>
            </a:r>
            <a:r>
              <a:rPr lang="ja-JP" altLang="en-US" sz="2000" dirty="0"/>
              <a:t>セルフリターン登録）</a:t>
            </a:r>
            <a:r>
              <a:rPr lang="en-US" altLang="ja-JP" sz="2000" dirty="0"/>
              <a:t> </a:t>
            </a:r>
            <a:endParaRPr kumimoji="1"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26B669-100E-E551-9AC5-0B1DBA80940D}"/>
              </a:ext>
            </a:extLst>
          </p:cNvPr>
          <p:cNvSpPr txBox="1"/>
          <p:nvPr/>
        </p:nvSpPr>
        <p:spPr>
          <a:xfrm>
            <a:off x="304665" y="1090129"/>
            <a:ext cx="6325296" cy="1713769"/>
          </a:xfrm>
          <a:prstGeom prst="rect">
            <a:avLst/>
          </a:prstGeom>
          <a:noFill/>
        </p:spPr>
        <p:txBody>
          <a:bodyPr wrap="square" lIns="56689" tIns="56689" rIns="56689" bIns="56689" rtlCol="0">
            <a:spAutoFit/>
          </a:bodyPr>
          <a:lstStyle/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■本設定について</a:t>
            </a:r>
            <a:endParaRPr lang="en-US" altLang="ja-JP" sz="1890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プリセットは後から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Web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で登録可能ですが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以下の３つの設定は事前に行う必要があります。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事前①プリセット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を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HOME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として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分後に自動で戻す　　（出荷時設定無し）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事前②名称を画面に埋込んで視認性を上げる　　　　（出荷時空白）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事前③オートフォーカス</a:t>
            </a:r>
            <a:r>
              <a:rPr lang="en-US" altLang="ja-JP" sz="1417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Off/On </a:t>
            </a:r>
            <a:r>
              <a:rPr lang="ja-JP" altLang="en-US" sz="1417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　　　　　　　　　</a:t>
            </a:r>
            <a:r>
              <a:rPr lang="en-US" altLang="ja-JP" sz="1417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(</a:t>
            </a:r>
            <a:r>
              <a:rPr lang="ja-JP" altLang="en-US" sz="1417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出荷時</a:t>
            </a:r>
            <a:r>
              <a:rPr lang="en-US" altLang="ja-JP" sz="1417" dirty="0">
                <a:solidFill>
                  <a:srgbClr val="FF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Off)※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849EF40-0FA0-57D9-E5A6-9EB410600A85}"/>
              </a:ext>
            </a:extLst>
          </p:cNvPr>
          <p:cNvSpPr txBox="1"/>
          <p:nvPr/>
        </p:nvSpPr>
        <p:spPr>
          <a:xfrm>
            <a:off x="296383" y="3355482"/>
            <a:ext cx="6325296" cy="623407"/>
          </a:xfrm>
          <a:prstGeom prst="rect">
            <a:avLst/>
          </a:prstGeom>
          <a:noFill/>
        </p:spPr>
        <p:txBody>
          <a:bodyPr wrap="square" lIns="56689" tIns="56689" rIns="56689" bIns="56689" rtlCol="0">
            <a:spAutoFit/>
          </a:bodyPr>
          <a:lstStyle/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■</a:t>
            </a:r>
            <a:r>
              <a:rPr lang="en-US" altLang="ja-JP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HOME(</a:t>
            </a: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ホーム</a:t>
            </a:r>
            <a:r>
              <a:rPr lang="en-US" altLang="ja-JP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)</a:t>
            </a: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登録</a:t>
            </a:r>
            <a:endParaRPr lang="en-US" altLang="ja-JP" sz="1890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プリセット位置　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番目を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HOME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にした例を記述します。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6F1F61D-5CA4-7670-DB68-4D227140B38F}"/>
              </a:ext>
            </a:extLst>
          </p:cNvPr>
          <p:cNvCxnSpPr>
            <a:cxnSpLocks/>
          </p:cNvCxnSpPr>
          <p:nvPr/>
        </p:nvCxnSpPr>
        <p:spPr>
          <a:xfrm>
            <a:off x="6802380" y="883179"/>
            <a:ext cx="0" cy="619488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CAE977-309B-F5D3-057C-D33B019E80E4}"/>
              </a:ext>
            </a:extLst>
          </p:cNvPr>
          <p:cNvSpPr txBox="1"/>
          <p:nvPr/>
        </p:nvSpPr>
        <p:spPr>
          <a:xfrm>
            <a:off x="4525329" y="1083872"/>
            <a:ext cx="292008" cy="60753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348" b="1" dirty="0"/>
              <a:t>A</a:t>
            </a:r>
            <a:endParaRPr lang="ja-JP" altLang="en-US" sz="3348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45419A-B563-D440-A176-07CECC549792}"/>
              </a:ext>
            </a:extLst>
          </p:cNvPr>
          <p:cNvSpPr txBox="1"/>
          <p:nvPr/>
        </p:nvSpPr>
        <p:spPr>
          <a:xfrm>
            <a:off x="4880518" y="1090129"/>
            <a:ext cx="292008" cy="6075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348" b="1" dirty="0"/>
              <a:t>B</a:t>
            </a:r>
            <a:endParaRPr lang="ja-JP" altLang="en-US" sz="3348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2D7365-C0AD-F101-ED52-07FFF76DAE49}"/>
              </a:ext>
            </a:extLst>
          </p:cNvPr>
          <p:cNvSpPr txBox="1"/>
          <p:nvPr/>
        </p:nvSpPr>
        <p:spPr>
          <a:xfrm>
            <a:off x="5148377" y="1127572"/>
            <a:ext cx="1150544" cy="405334"/>
          </a:xfrm>
          <a:prstGeom prst="rect">
            <a:avLst/>
          </a:prstGeom>
          <a:noFill/>
        </p:spPr>
        <p:txBody>
          <a:bodyPr wrap="square" lIns="56689" tIns="56689" rIns="56689" bIns="56689" rtlCol="0">
            <a:spAutoFit/>
          </a:bodyPr>
          <a:lstStyle/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タイプのみ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29014E9-F31D-8157-C143-04AAD0916C30}"/>
              </a:ext>
            </a:extLst>
          </p:cNvPr>
          <p:cNvGrpSpPr/>
          <p:nvPr/>
        </p:nvGrpSpPr>
        <p:grpSpPr>
          <a:xfrm>
            <a:off x="744286" y="4078569"/>
            <a:ext cx="5137944" cy="3113015"/>
            <a:chOff x="427954" y="2048256"/>
            <a:chExt cx="3262826" cy="1976905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02BA74B-79DD-9156-842A-8AE702DF1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335"/>
            <a:stretch/>
          </p:blipFill>
          <p:spPr>
            <a:xfrm>
              <a:off x="427954" y="2174903"/>
              <a:ext cx="3153335" cy="18502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9627EA46-EC0A-7EB7-4158-EB9702E662D6}"/>
                </a:ext>
              </a:extLst>
            </p:cNvPr>
            <p:cNvSpPr/>
            <p:nvPr/>
          </p:nvSpPr>
          <p:spPr>
            <a:xfrm>
              <a:off x="3284395" y="2048256"/>
              <a:ext cx="406385" cy="438912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348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53B4CF15-9AF9-A556-083F-E05E7AE5EA34}"/>
                </a:ext>
              </a:extLst>
            </p:cNvPr>
            <p:cNvSpPr/>
            <p:nvPr/>
          </p:nvSpPr>
          <p:spPr>
            <a:xfrm>
              <a:off x="3005157" y="2974848"/>
              <a:ext cx="406385" cy="438912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348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E9786C6-B27D-C0A7-6B86-FDDC86712723}"/>
                </a:ext>
              </a:extLst>
            </p:cNvPr>
            <p:cNvSpPr/>
            <p:nvPr/>
          </p:nvSpPr>
          <p:spPr>
            <a:xfrm>
              <a:off x="2096853" y="3586249"/>
              <a:ext cx="908304" cy="438912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348"/>
            </a:p>
          </p:txBody>
        </p:sp>
        <p:cxnSp>
          <p:nvCxnSpPr>
            <p:cNvPr id="16" name="コネクタ: カギ線 15">
              <a:extLst>
                <a:ext uri="{FF2B5EF4-FFF2-40B4-BE49-F238E27FC236}">
                  <a16:creationId xmlns:a16="http://schemas.microsoft.com/office/drawing/2014/main" id="{CEB338E1-E157-13BD-023E-E3078FAEAD16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 rot="5400000">
              <a:off x="3104129" y="2591389"/>
              <a:ext cx="487680" cy="279238"/>
            </a:xfrm>
            <a:prstGeom prst="bentConnector3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コネクタ: カギ線 16">
              <a:extLst>
                <a:ext uri="{FF2B5EF4-FFF2-40B4-BE49-F238E27FC236}">
                  <a16:creationId xmlns:a16="http://schemas.microsoft.com/office/drawing/2014/main" id="{9D03FB90-C783-38A1-514F-A2A7EFD025DE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rot="5400000">
              <a:off x="2793434" y="3171332"/>
              <a:ext cx="172489" cy="65734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0E2804A2-945C-5E30-09A8-7605429C7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1103693" y="2450592"/>
              <a:ext cx="1243531" cy="694204"/>
            </a:xfrm>
            <a:prstGeom prst="rect">
              <a:avLst/>
            </a:prstGeom>
          </p:spPr>
        </p:pic>
      </p:grp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1E4278C-D56A-D38D-8DB7-D28FB4727685}"/>
              </a:ext>
            </a:extLst>
          </p:cNvPr>
          <p:cNvSpPr/>
          <p:nvPr/>
        </p:nvSpPr>
        <p:spPr>
          <a:xfrm>
            <a:off x="6873157" y="3007143"/>
            <a:ext cx="1100780" cy="531293"/>
          </a:xfrm>
          <a:prstGeom prst="rect">
            <a:avLst/>
          </a:prstGeom>
          <a:noFill/>
          <a:ln w="19050">
            <a:solidFill>
              <a:srgbClr val="7030A0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F5704ED-9767-0FE4-BE61-CA82AEC33F16}"/>
              </a:ext>
            </a:extLst>
          </p:cNvPr>
          <p:cNvSpPr/>
          <p:nvPr/>
        </p:nvSpPr>
        <p:spPr>
          <a:xfrm>
            <a:off x="8524861" y="3874600"/>
            <a:ext cx="3680605" cy="210017"/>
          </a:xfrm>
          <a:prstGeom prst="rect">
            <a:avLst/>
          </a:prstGeom>
          <a:noFill/>
          <a:ln w="19050">
            <a:solidFill>
              <a:srgbClr val="7030A0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312D0AFD-6C86-269C-3C91-580217F60504}"/>
              </a:ext>
            </a:extLst>
          </p:cNvPr>
          <p:cNvCxnSpPr>
            <a:cxnSpLocks/>
            <a:stCxn id="27" idx="2"/>
            <a:endCxn id="28" idx="1"/>
          </p:cNvCxnSpPr>
          <p:nvPr/>
        </p:nvCxnSpPr>
        <p:spPr>
          <a:xfrm rot="16200000" flipH="1">
            <a:off x="7753619" y="3208364"/>
            <a:ext cx="441173" cy="1101314"/>
          </a:xfrm>
          <a:prstGeom prst="bentConnector2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2EC12804-F307-04B7-10D5-94D88E98762F}"/>
              </a:ext>
            </a:extLst>
          </p:cNvPr>
          <p:cNvGrpSpPr/>
          <p:nvPr/>
        </p:nvGrpSpPr>
        <p:grpSpPr>
          <a:xfrm>
            <a:off x="11037004" y="6287891"/>
            <a:ext cx="2949148" cy="815591"/>
            <a:chOff x="6723763" y="3971454"/>
            <a:chExt cx="1872842" cy="517937"/>
          </a:xfrm>
        </p:grpSpPr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86E3D630-A659-6C7C-0A8D-67C8215E3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5057" r="24076" b="48298"/>
            <a:stretch/>
          </p:blipFill>
          <p:spPr>
            <a:xfrm>
              <a:off x="6723765" y="3971454"/>
              <a:ext cx="1872840" cy="517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69B34810-D13E-C59C-0344-FBD7B0CA7182}"/>
                </a:ext>
              </a:extLst>
            </p:cNvPr>
            <p:cNvSpPr/>
            <p:nvPr/>
          </p:nvSpPr>
          <p:spPr>
            <a:xfrm>
              <a:off x="6723763" y="4194154"/>
              <a:ext cx="1786433" cy="144632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348"/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E5514FA3-B689-F5D6-1348-13A03EF419AE}"/>
              </a:ext>
            </a:extLst>
          </p:cNvPr>
          <p:cNvGrpSpPr/>
          <p:nvPr/>
        </p:nvGrpSpPr>
        <p:grpSpPr>
          <a:xfrm>
            <a:off x="7238779" y="5386330"/>
            <a:ext cx="3798225" cy="2168150"/>
            <a:chOff x="7465458" y="3733906"/>
            <a:chExt cx="2078093" cy="1115153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9B42321D-5752-F570-E249-B082959E8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7621"/>
            <a:stretch/>
          </p:blipFill>
          <p:spPr>
            <a:xfrm>
              <a:off x="7465458" y="3733906"/>
              <a:ext cx="1402358" cy="11151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50EEE861-900D-740B-54E8-307688BDC168}"/>
                </a:ext>
              </a:extLst>
            </p:cNvPr>
            <p:cNvSpPr/>
            <p:nvPr/>
          </p:nvSpPr>
          <p:spPr>
            <a:xfrm>
              <a:off x="8618784" y="3746346"/>
              <a:ext cx="194523" cy="152792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348"/>
            </a:p>
          </p:txBody>
        </p:sp>
        <p:cxnSp>
          <p:nvCxnSpPr>
            <p:cNvPr id="59" name="コネクタ: カギ線 58">
              <a:extLst>
                <a:ext uri="{FF2B5EF4-FFF2-40B4-BE49-F238E27FC236}">
                  <a16:creationId xmlns:a16="http://schemas.microsoft.com/office/drawing/2014/main" id="{F20DA0A4-00F4-1E02-5260-0A89A8D261C7}"/>
                </a:ext>
              </a:extLst>
            </p:cNvPr>
            <p:cNvCxnSpPr>
              <a:cxnSpLocks/>
              <a:stCxn id="58" idx="3"/>
              <a:endCxn id="60" idx="3"/>
            </p:cNvCxnSpPr>
            <p:nvPr/>
          </p:nvCxnSpPr>
          <p:spPr>
            <a:xfrm flipH="1">
              <a:off x="8647729" y="3822742"/>
              <a:ext cx="165578" cy="110749"/>
            </a:xfrm>
            <a:prstGeom prst="bentConnector3">
              <a:avLst>
                <a:gd name="adj1" fmla="val -194414"/>
              </a:avLst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36DD67C6-AE16-AFCB-68FC-8927CCEAE8AF}"/>
                </a:ext>
              </a:extLst>
            </p:cNvPr>
            <p:cNvSpPr/>
            <p:nvPr/>
          </p:nvSpPr>
          <p:spPr>
            <a:xfrm>
              <a:off x="8021735" y="3879767"/>
              <a:ext cx="625994" cy="107448"/>
            </a:xfrm>
            <a:prstGeom prst="rect">
              <a:avLst/>
            </a:prstGeom>
            <a:noFill/>
            <a:ln w="19050">
              <a:solidFill>
                <a:srgbClr val="7030A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348"/>
            </a:p>
          </p:txBody>
        </p:sp>
        <p:cxnSp>
          <p:nvCxnSpPr>
            <p:cNvPr id="48" name="コネクタ: カギ線 47">
              <a:extLst>
                <a:ext uri="{FF2B5EF4-FFF2-40B4-BE49-F238E27FC236}">
                  <a16:creationId xmlns:a16="http://schemas.microsoft.com/office/drawing/2014/main" id="{1DFF82F5-A89F-8F42-BE7B-3EDEFE844CB0}"/>
                </a:ext>
              </a:extLst>
            </p:cNvPr>
            <p:cNvCxnSpPr>
              <a:cxnSpLocks/>
              <a:stCxn id="60" idx="2"/>
              <a:endCxn id="47" idx="1"/>
            </p:cNvCxnSpPr>
            <p:nvPr/>
          </p:nvCxnSpPr>
          <p:spPr>
            <a:xfrm rot="16200000" flipH="1">
              <a:off x="8714475" y="3607471"/>
              <a:ext cx="449333" cy="1208819"/>
            </a:xfrm>
            <a:prstGeom prst="bentConnector2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6DFC26F-D803-9E15-4E6D-7DFAF4354221}"/>
              </a:ext>
            </a:extLst>
          </p:cNvPr>
          <p:cNvSpPr txBox="1"/>
          <p:nvPr/>
        </p:nvSpPr>
        <p:spPr>
          <a:xfrm>
            <a:off x="12465083" y="1091116"/>
            <a:ext cx="1934513" cy="3167500"/>
          </a:xfrm>
          <a:prstGeom prst="rect">
            <a:avLst/>
          </a:prstGeom>
          <a:noFill/>
        </p:spPr>
        <p:txBody>
          <a:bodyPr wrap="square" lIns="56689" tIns="56689" rIns="56689" bIns="56689" rtlCol="0">
            <a:spAutoFit/>
          </a:bodyPr>
          <a:lstStyle/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【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手順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】</a:t>
            </a: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）詳細設定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2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）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PTZ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→ポジション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プリセットポジション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3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）プルダウンから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1::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未登録を選択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4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）ポジション番号　１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が選択されている状態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次ページでポジション名称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を入れます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cxnSp>
        <p:nvCxnSpPr>
          <p:cNvPr id="57" name="コネクタ: カギ線 56">
            <a:extLst>
              <a:ext uri="{FF2B5EF4-FFF2-40B4-BE49-F238E27FC236}">
                <a16:creationId xmlns:a16="http://schemas.microsoft.com/office/drawing/2014/main" id="{931FE514-7B7F-4434-D884-9D4DA357B246}"/>
              </a:ext>
            </a:extLst>
          </p:cNvPr>
          <p:cNvCxnSpPr>
            <a:cxnSpLocks/>
            <a:stCxn id="28" idx="2"/>
            <a:endCxn id="58" idx="3"/>
          </p:cNvCxnSpPr>
          <p:nvPr/>
        </p:nvCxnSpPr>
        <p:spPr>
          <a:xfrm rot="5400000">
            <a:off x="9296526" y="4490413"/>
            <a:ext cx="1474434" cy="662841"/>
          </a:xfrm>
          <a:prstGeom prst="bentConnector2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47CE1E8D-9399-C8C0-82D7-2F82810ED54E}"/>
              </a:ext>
            </a:extLst>
          </p:cNvPr>
          <p:cNvSpPr txBox="1"/>
          <p:nvPr/>
        </p:nvSpPr>
        <p:spPr>
          <a:xfrm>
            <a:off x="10744027" y="5638783"/>
            <a:ext cx="3399033" cy="696183"/>
          </a:xfrm>
          <a:prstGeom prst="rect">
            <a:avLst/>
          </a:prstGeom>
          <a:noFill/>
        </p:spPr>
        <p:txBody>
          <a:bodyPr wrap="square" lIns="56689" tIns="56689" rIns="56689" bIns="56689" rtlCol="0">
            <a:spAutoFit/>
          </a:bodyPr>
          <a:lstStyle/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26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【</a:t>
            </a:r>
            <a:r>
              <a:rPr lang="ja-JP" altLang="en-US" sz="126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重要</a:t>
            </a:r>
            <a:r>
              <a:rPr lang="en-US" altLang="ja-JP" sz="126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】</a:t>
            </a:r>
            <a:r>
              <a:rPr lang="ja-JP" altLang="en-US" sz="126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以下のプリセットポジション設定が</a:t>
            </a:r>
            <a:endParaRPr lang="en-US" altLang="ja-JP" sz="1260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6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　ポジション番号</a:t>
            </a:r>
            <a:r>
              <a:rPr lang="en-US" altLang="ja-JP" sz="126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26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　になっていることを確認してください。</a:t>
            </a:r>
            <a:endParaRPr lang="en-US" altLang="ja-JP" sz="1260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339FA0-9F21-098C-7EF3-0B6EF84E9F19}"/>
              </a:ext>
            </a:extLst>
          </p:cNvPr>
          <p:cNvSpPr txBox="1"/>
          <p:nvPr/>
        </p:nvSpPr>
        <p:spPr>
          <a:xfrm>
            <a:off x="9052569" y="118701"/>
            <a:ext cx="508825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latin typeface="+mn-ea"/>
              </a:rPr>
              <a:t>カメラ</a:t>
            </a:r>
            <a:r>
              <a:rPr kumimoji="1" lang="en-US" altLang="ja-JP" sz="2000" b="1" dirty="0" err="1">
                <a:latin typeface="+mn-ea"/>
              </a:rPr>
              <a:t>V2.5</a:t>
            </a:r>
            <a:r>
              <a:rPr kumimoji="1" lang="ja-JP" altLang="en-US" sz="2000" b="1" dirty="0">
                <a:latin typeface="+mn-ea"/>
              </a:rPr>
              <a:t>以降、自動設定につき設定不要</a:t>
            </a:r>
          </a:p>
        </p:txBody>
      </p:sp>
      <p:sp>
        <p:nvSpPr>
          <p:cNvPr id="14" name="テキスト ボックス 13">
            <a:hlinkClick r:id="rId8" action="ppaction://hlinksldjump"/>
            <a:extLst>
              <a:ext uri="{FF2B5EF4-FFF2-40B4-BE49-F238E27FC236}">
                <a16:creationId xmlns:a16="http://schemas.microsoft.com/office/drawing/2014/main" id="{649A4FD0-8E5C-11C7-3701-4C9AEB6E129B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7057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図 68">
            <a:extLst>
              <a:ext uri="{FF2B5EF4-FFF2-40B4-BE49-F238E27FC236}">
                <a16:creationId xmlns:a16="http://schemas.microsoft.com/office/drawing/2014/main" id="{37FC02B0-85DE-171F-0E43-7A66B927F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"/>
          <a:stretch/>
        </p:blipFill>
        <p:spPr>
          <a:xfrm>
            <a:off x="6906025" y="1921559"/>
            <a:ext cx="5540841" cy="39771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3536B949-F806-4A76-3A6B-2D7F6C709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0" y="1897063"/>
            <a:ext cx="2948499" cy="54684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3050"/>
            <a:r>
              <a:rPr lang="en-US" altLang="ja-JP" dirty="0"/>
              <a:t>3-6.</a:t>
            </a:r>
            <a:r>
              <a:rPr lang="ja-JP" altLang="en-US" dirty="0"/>
              <a:t> 調整（パンチルト機能：</a:t>
            </a:r>
            <a:r>
              <a:rPr lang="en-US" altLang="ja-JP" dirty="0"/>
              <a:t>HOME/</a:t>
            </a:r>
            <a:r>
              <a:rPr lang="ja-JP" altLang="en-US" dirty="0"/>
              <a:t>セルフリターン登録）</a:t>
            </a:r>
            <a:r>
              <a:rPr lang="en-US" altLang="ja-JP" dirty="0"/>
              <a:t>  </a:t>
            </a:r>
            <a:endParaRPr kumimoji="1" lang="ja-JP" altLang="en-US" dirty="0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6F1F61D-5CA4-7670-DB68-4D227140B38F}"/>
              </a:ext>
            </a:extLst>
          </p:cNvPr>
          <p:cNvCxnSpPr>
            <a:cxnSpLocks/>
          </p:cNvCxnSpPr>
          <p:nvPr/>
        </p:nvCxnSpPr>
        <p:spPr>
          <a:xfrm>
            <a:off x="6802380" y="981125"/>
            <a:ext cx="0" cy="619488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BEA2EE7-986D-CA27-06CB-3CF06BCA747E}"/>
              </a:ext>
            </a:extLst>
          </p:cNvPr>
          <p:cNvSpPr txBox="1"/>
          <p:nvPr/>
        </p:nvSpPr>
        <p:spPr>
          <a:xfrm>
            <a:off x="6974797" y="1020904"/>
            <a:ext cx="6797900" cy="841479"/>
          </a:xfrm>
          <a:prstGeom prst="rect">
            <a:avLst/>
          </a:prstGeom>
          <a:noFill/>
        </p:spPr>
        <p:txBody>
          <a:bodyPr wrap="square" lIns="56689" tIns="56689" rIns="56689" bIns="56689" rtlCol="0">
            <a:spAutoFit/>
          </a:bodyPr>
          <a:lstStyle/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■セルフリターン登録（カメラ</a:t>
            </a:r>
            <a:r>
              <a:rPr lang="en-US" altLang="ja-JP" sz="1890" dirty="0" err="1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V2.5</a:t>
            </a: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以降は自動）</a:t>
            </a:r>
            <a:endParaRPr lang="en-US" altLang="ja-JP" sz="1890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ホームポジション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に一定時間後に戻るようにします。　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ここでは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分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(1min)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にした例です。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834E37E2-798B-9336-88FD-048723B0D9E7}"/>
              </a:ext>
            </a:extLst>
          </p:cNvPr>
          <p:cNvSpPr/>
          <p:nvPr/>
        </p:nvSpPr>
        <p:spPr>
          <a:xfrm>
            <a:off x="10523265" y="2739955"/>
            <a:ext cx="1918719" cy="221526"/>
          </a:xfrm>
          <a:prstGeom prst="rect">
            <a:avLst/>
          </a:prstGeom>
          <a:noFill/>
          <a:ln w="19050">
            <a:solidFill>
              <a:srgbClr val="7030A0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2A31DDA-BF84-2952-2AE2-CF63F5F11F1C}"/>
              </a:ext>
            </a:extLst>
          </p:cNvPr>
          <p:cNvSpPr/>
          <p:nvPr/>
        </p:nvSpPr>
        <p:spPr>
          <a:xfrm>
            <a:off x="6945204" y="4020329"/>
            <a:ext cx="773288" cy="376233"/>
          </a:xfrm>
          <a:prstGeom prst="rect">
            <a:avLst/>
          </a:prstGeom>
          <a:noFill/>
          <a:ln w="19050">
            <a:solidFill>
              <a:srgbClr val="7030A0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E21CBA5B-229C-23F4-BC4C-C72BE0A2D05D}"/>
              </a:ext>
            </a:extLst>
          </p:cNvPr>
          <p:cNvSpPr/>
          <p:nvPr/>
        </p:nvSpPr>
        <p:spPr>
          <a:xfrm>
            <a:off x="10528156" y="3009319"/>
            <a:ext cx="1918719" cy="221526"/>
          </a:xfrm>
          <a:prstGeom prst="rect">
            <a:avLst/>
          </a:prstGeom>
          <a:noFill/>
          <a:ln w="19050">
            <a:solidFill>
              <a:srgbClr val="7030A0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9C7EE22-1DC7-5D32-E577-8F4975488897}"/>
              </a:ext>
            </a:extLst>
          </p:cNvPr>
          <p:cNvSpPr/>
          <p:nvPr/>
        </p:nvSpPr>
        <p:spPr>
          <a:xfrm>
            <a:off x="10537955" y="3273790"/>
            <a:ext cx="1918719" cy="221526"/>
          </a:xfrm>
          <a:prstGeom prst="rect">
            <a:avLst/>
          </a:prstGeom>
          <a:noFill/>
          <a:ln w="19050">
            <a:solidFill>
              <a:srgbClr val="7030A0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3817D80-DAE4-1BCA-F6E4-1A63975B32FC}"/>
              </a:ext>
            </a:extLst>
          </p:cNvPr>
          <p:cNvSpPr/>
          <p:nvPr/>
        </p:nvSpPr>
        <p:spPr>
          <a:xfrm>
            <a:off x="10959149" y="5607013"/>
            <a:ext cx="893688" cy="291666"/>
          </a:xfrm>
          <a:prstGeom prst="rect">
            <a:avLst/>
          </a:prstGeom>
          <a:noFill/>
          <a:ln w="19050">
            <a:solidFill>
              <a:srgbClr val="7030A0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cxnSp>
        <p:nvCxnSpPr>
          <p:cNvPr id="48" name="コネクタ: カギ線 47">
            <a:extLst>
              <a:ext uri="{FF2B5EF4-FFF2-40B4-BE49-F238E27FC236}">
                <a16:creationId xmlns:a16="http://schemas.microsoft.com/office/drawing/2014/main" id="{2EA83B0C-1E53-8D1C-29F9-5F42AC289406}"/>
              </a:ext>
            </a:extLst>
          </p:cNvPr>
          <p:cNvCxnSpPr>
            <a:cxnSpLocks/>
            <a:stCxn id="44" idx="3"/>
            <a:endCxn id="42" idx="1"/>
          </p:cNvCxnSpPr>
          <p:nvPr/>
        </p:nvCxnSpPr>
        <p:spPr>
          <a:xfrm flipV="1">
            <a:off x="7718492" y="2850718"/>
            <a:ext cx="2804773" cy="1357727"/>
          </a:xfrm>
          <a:prstGeom prst="bentConnector3">
            <a:avLst>
              <a:gd name="adj1" fmla="val 7724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FC8E9D25-18A0-A0CD-B41A-CD0CD3CEACD3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 rot="5400000">
            <a:off x="10395808" y="4505504"/>
            <a:ext cx="2111697" cy="9132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E7DE6D7-925A-EA5A-5A24-C1EE59044393}"/>
              </a:ext>
            </a:extLst>
          </p:cNvPr>
          <p:cNvSpPr txBox="1"/>
          <p:nvPr/>
        </p:nvSpPr>
        <p:spPr>
          <a:xfrm>
            <a:off x="7026360" y="5921837"/>
            <a:ext cx="6797900" cy="332558"/>
          </a:xfrm>
          <a:prstGeom prst="rect">
            <a:avLst/>
          </a:prstGeom>
          <a:noFill/>
        </p:spPr>
        <p:txBody>
          <a:bodyPr wrap="square" lIns="56689" tIns="56689" rIns="56689" bIns="56689" rtlCol="0">
            <a:spAutoFit/>
          </a:bodyPr>
          <a:lstStyle/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【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重要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】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ライブ画面から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PTZ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操作後、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分経過でプリセット移動する事を確認してください。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A55936-8349-79A4-5A28-DE69A330617F}"/>
              </a:ext>
            </a:extLst>
          </p:cNvPr>
          <p:cNvSpPr txBox="1"/>
          <p:nvPr/>
        </p:nvSpPr>
        <p:spPr>
          <a:xfrm>
            <a:off x="12450666" y="1556407"/>
            <a:ext cx="1934513" cy="2731355"/>
          </a:xfrm>
          <a:prstGeom prst="rect">
            <a:avLst/>
          </a:prstGeom>
          <a:noFill/>
        </p:spPr>
        <p:txBody>
          <a:bodyPr wrap="square" lIns="56689" tIns="56689" rIns="56689" bIns="56689" rtlCol="0">
            <a:spAutoFit/>
          </a:bodyPr>
          <a:lstStyle/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【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手順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】</a:t>
            </a: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）詳細設定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2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）ホームポジション設定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「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1:HOME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」を選択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3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）セルフリターン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「ホームポジション」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4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）セルフリターン時間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「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1min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」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cxnSp>
        <p:nvCxnSpPr>
          <p:cNvPr id="13" name="コネクタ: カギ線 12">
            <a:extLst>
              <a:ext uri="{FF2B5EF4-FFF2-40B4-BE49-F238E27FC236}">
                <a16:creationId xmlns:a16="http://schemas.microsoft.com/office/drawing/2014/main" id="{84CC91F9-0353-7D44-E8E0-CCB380643F68}"/>
              </a:ext>
            </a:extLst>
          </p:cNvPr>
          <p:cNvCxnSpPr>
            <a:cxnSpLocks/>
            <a:stCxn id="42" idx="1"/>
            <a:endCxn id="45" idx="1"/>
          </p:cNvCxnSpPr>
          <p:nvPr/>
        </p:nvCxnSpPr>
        <p:spPr>
          <a:xfrm rot="10800000" flipH="1" flipV="1">
            <a:off x="10523264" y="2850718"/>
            <a:ext cx="4891" cy="269364"/>
          </a:xfrm>
          <a:prstGeom prst="bentConnector3">
            <a:avLst>
              <a:gd name="adj1" fmla="val -7359948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コネクタ: カギ線 16">
            <a:extLst>
              <a:ext uri="{FF2B5EF4-FFF2-40B4-BE49-F238E27FC236}">
                <a16:creationId xmlns:a16="http://schemas.microsoft.com/office/drawing/2014/main" id="{068FDD67-B45C-98A3-0E0E-C028A89508FE}"/>
              </a:ext>
            </a:extLst>
          </p:cNvPr>
          <p:cNvCxnSpPr>
            <a:cxnSpLocks/>
            <a:stCxn id="45" idx="1"/>
            <a:endCxn id="46" idx="1"/>
          </p:cNvCxnSpPr>
          <p:nvPr/>
        </p:nvCxnSpPr>
        <p:spPr>
          <a:xfrm rot="10800000" flipH="1" flipV="1">
            <a:off x="10528154" y="3120081"/>
            <a:ext cx="9799" cy="264471"/>
          </a:xfrm>
          <a:prstGeom prst="bentConnector3">
            <a:avLst>
              <a:gd name="adj1" fmla="val -3673469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3718489-E7B7-54E9-D112-9D2D9C009259}"/>
              </a:ext>
            </a:extLst>
          </p:cNvPr>
          <p:cNvSpPr txBox="1"/>
          <p:nvPr/>
        </p:nvSpPr>
        <p:spPr>
          <a:xfrm>
            <a:off x="304665" y="1090129"/>
            <a:ext cx="6325296" cy="623407"/>
          </a:xfrm>
          <a:prstGeom prst="rect">
            <a:avLst/>
          </a:prstGeom>
          <a:noFill/>
        </p:spPr>
        <p:txBody>
          <a:bodyPr wrap="square" lIns="56689" tIns="56689" rIns="56689" bIns="56689" rtlCol="0">
            <a:spAutoFit/>
          </a:bodyPr>
          <a:lstStyle/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■ポジション名称登録</a:t>
            </a:r>
            <a:endParaRPr lang="en-US" altLang="ja-JP" sz="1890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HOME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ポジションの名称を埋め込みたい時だけ実施します。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2363C13-CF73-1F49-35EF-95C152E5BE97}"/>
              </a:ext>
            </a:extLst>
          </p:cNvPr>
          <p:cNvSpPr/>
          <p:nvPr/>
        </p:nvSpPr>
        <p:spPr>
          <a:xfrm>
            <a:off x="1169188" y="3572104"/>
            <a:ext cx="744438" cy="264471"/>
          </a:xfrm>
          <a:prstGeom prst="rect">
            <a:avLst/>
          </a:prstGeom>
          <a:noFill/>
          <a:ln w="19050">
            <a:solidFill>
              <a:srgbClr val="7030A0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96A7313-F901-AD19-3DDB-4EF6703D0973}"/>
              </a:ext>
            </a:extLst>
          </p:cNvPr>
          <p:cNvSpPr/>
          <p:nvPr/>
        </p:nvSpPr>
        <p:spPr>
          <a:xfrm>
            <a:off x="437617" y="2797008"/>
            <a:ext cx="2707268" cy="264471"/>
          </a:xfrm>
          <a:prstGeom prst="rect">
            <a:avLst/>
          </a:prstGeom>
          <a:noFill/>
          <a:ln w="19050">
            <a:solidFill>
              <a:srgbClr val="7030A0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cxnSp>
        <p:nvCxnSpPr>
          <p:cNvPr id="34" name="コネクタ: カギ線 33">
            <a:extLst>
              <a:ext uri="{FF2B5EF4-FFF2-40B4-BE49-F238E27FC236}">
                <a16:creationId xmlns:a16="http://schemas.microsoft.com/office/drawing/2014/main" id="{2AA70067-C461-67F5-D673-0E8B4826B217}"/>
              </a:ext>
            </a:extLst>
          </p:cNvPr>
          <p:cNvCxnSpPr>
            <a:cxnSpLocks/>
            <a:stCxn id="33" idx="2"/>
            <a:endCxn id="32" idx="0"/>
          </p:cNvCxnSpPr>
          <p:nvPr/>
        </p:nvCxnSpPr>
        <p:spPr>
          <a:xfrm rot="5400000">
            <a:off x="1411016" y="3191869"/>
            <a:ext cx="510625" cy="249844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2C524AB-A192-C443-3D10-2C72600AF4EB}"/>
              </a:ext>
            </a:extLst>
          </p:cNvPr>
          <p:cNvSpPr/>
          <p:nvPr/>
        </p:nvSpPr>
        <p:spPr>
          <a:xfrm>
            <a:off x="1120215" y="6979911"/>
            <a:ext cx="1497239" cy="284457"/>
          </a:xfrm>
          <a:prstGeom prst="rect">
            <a:avLst/>
          </a:prstGeom>
          <a:noFill/>
          <a:ln w="19050">
            <a:solidFill>
              <a:srgbClr val="7030A0"/>
            </a:solidFill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DFD1F2EB-3803-BB6E-7FE8-133C232677BB}"/>
              </a:ext>
            </a:extLst>
          </p:cNvPr>
          <p:cNvCxnSpPr>
            <a:cxnSpLocks/>
            <a:stCxn id="32" idx="2"/>
            <a:endCxn id="35" idx="0"/>
          </p:cNvCxnSpPr>
          <p:nvPr/>
        </p:nvCxnSpPr>
        <p:spPr>
          <a:xfrm rot="16200000" flipH="1">
            <a:off x="133452" y="5244529"/>
            <a:ext cx="3143336" cy="327427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C81BA46-D0F3-31A5-89AD-BF66E2F3ACE6}"/>
              </a:ext>
            </a:extLst>
          </p:cNvPr>
          <p:cNvSpPr txBox="1"/>
          <p:nvPr/>
        </p:nvSpPr>
        <p:spPr>
          <a:xfrm>
            <a:off x="3901584" y="1800596"/>
            <a:ext cx="2703682" cy="5130154"/>
          </a:xfrm>
          <a:prstGeom prst="rect">
            <a:avLst/>
          </a:prstGeom>
          <a:noFill/>
        </p:spPr>
        <p:txBody>
          <a:bodyPr wrap="square" lIns="56689" tIns="56689" rIns="56689" bIns="56689" rtlCol="0">
            <a:spAutoFit/>
          </a:bodyPr>
          <a:lstStyle/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【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手順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】</a:t>
            </a: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1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）ポジション表示を「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On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」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</a:t>
            </a:r>
            <a:r>
              <a:rPr lang="en-US" altLang="ja-JP" sz="126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※</a:t>
            </a:r>
            <a:r>
              <a:rPr lang="ja-JP" altLang="en-US" sz="126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不要な場合「</a:t>
            </a:r>
            <a:r>
              <a:rPr lang="en-US" altLang="ja-JP" sz="126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Off</a:t>
            </a:r>
            <a:r>
              <a:rPr lang="ja-JP" altLang="en-US" sz="126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」のまま次へ</a:t>
            </a:r>
            <a:endParaRPr lang="en-US" altLang="ja-JP" sz="1260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2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）ポジション名称を入れる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ここでは「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HOME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」としています。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３）「登録」で文字埋込みされます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　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※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不要な場合「</a:t>
            </a: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Off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」のまま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4</a:t>
            </a: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）「閉じる」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次にセルフリターン設定をします。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417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　</a:t>
            </a: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417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666B7A7E-9603-BC50-8081-05B16D716C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29" t="33983" r="10219" b="5710"/>
          <a:stretch/>
        </p:blipFill>
        <p:spPr>
          <a:xfrm>
            <a:off x="4202343" y="3946518"/>
            <a:ext cx="2194118" cy="925068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09DA3EA6-C00A-A219-1AE7-023756A08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5908" y="3768603"/>
            <a:ext cx="572224" cy="2205965"/>
          </a:xfrm>
          <a:prstGeom prst="rect">
            <a:avLst/>
          </a:prstGeom>
        </p:spPr>
      </p:pic>
      <p:sp>
        <p:nvSpPr>
          <p:cNvPr id="4" name="テキスト ボックス 3">
            <a:hlinkClick r:id="rId7" action="ppaction://hlinksldjump"/>
            <a:extLst>
              <a:ext uri="{FF2B5EF4-FFF2-40B4-BE49-F238E27FC236}">
                <a16:creationId xmlns:a16="http://schemas.microsoft.com/office/drawing/2014/main" id="{D02CE962-6DA3-5799-E9DE-ABEC1A0A3518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9941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3-6. </a:t>
            </a:r>
            <a:r>
              <a:rPr lang="ja-JP" altLang="en-US" dirty="0"/>
              <a:t>調整（録画再生確認）</a:t>
            </a:r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5B69188-9BBA-6FFE-69FA-5FCA69BFCB32}"/>
              </a:ext>
            </a:extLst>
          </p:cNvPr>
          <p:cNvCxnSpPr>
            <a:cxnSpLocks/>
          </p:cNvCxnSpPr>
          <p:nvPr/>
        </p:nvCxnSpPr>
        <p:spPr>
          <a:xfrm>
            <a:off x="7200106" y="630572"/>
            <a:ext cx="0" cy="6838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51C3F3F-6B84-F74D-9D99-25FBFB2A8555}"/>
              </a:ext>
            </a:extLst>
          </p:cNvPr>
          <p:cNvSpPr txBox="1"/>
          <p:nvPr/>
        </p:nvSpPr>
        <p:spPr>
          <a:xfrm>
            <a:off x="193086" y="692280"/>
            <a:ext cx="6375882" cy="105624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■カメラ単体で録画されているか確認します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marL="452438" indent="-452438"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</a:t>
            </a:r>
            <a:r>
              <a:rPr lang="en-US" altLang="ja-JP" sz="1600" b="1" dirty="0">
                <a:solidFill>
                  <a:srgbClr val="FF0000"/>
                </a:solidFill>
                <a:latin typeface="+mn-ea"/>
              </a:rPr>
              <a:t>※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録画ランプはつきますが、リストには録画開始後</a:t>
            </a:r>
            <a:r>
              <a:rPr lang="en-US" altLang="ja-JP" sz="1600" b="1" dirty="0">
                <a:solidFill>
                  <a:srgbClr val="FF0000"/>
                </a:solidFill>
                <a:latin typeface="+mn-ea"/>
              </a:rPr>
              <a:t>10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分しないとデータが作成されませんのでご注意ください</a:t>
            </a:r>
            <a:endParaRPr lang="en-US" altLang="ja-JP" sz="1600" b="1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ECF6F4EB-6C6B-A880-6064-DA7FC2EA60D8}"/>
              </a:ext>
            </a:extLst>
          </p:cNvPr>
          <p:cNvGrpSpPr/>
          <p:nvPr/>
        </p:nvGrpSpPr>
        <p:grpSpPr>
          <a:xfrm>
            <a:off x="724873" y="1846365"/>
            <a:ext cx="5735446" cy="5622486"/>
            <a:chOff x="304459" y="1759855"/>
            <a:chExt cx="5735446" cy="5622486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F0987849-29BD-698F-C054-6A8B7A0E3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2851" b="85962"/>
            <a:stretch/>
          </p:blipFill>
          <p:spPr>
            <a:xfrm>
              <a:off x="456689" y="1799275"/>
              <a:ext cx="3868881" cy="653932"/>
            </a:xfrm>
            <a:prstGeom prst="rect">
              <a:avLst/>
            </a:prstGeom>
            <a:ln>
              <a:solidFill>
                <a:srgbClr val="7F00FF"/>
              </a:solidFill>
            </a:ln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73CA6C31-E84D-2AE1-0A2B-67FF13234232}"/>
                </a:ext>
              </a:extLst>
            </p:cNvPr>
            <p:cNvSpPr/>
            <p:nvPr/>
          </p:nvSpPr>
          <p:spPr>
            <a:xfrm>
              <a:off x="389652" y="1759855"/>
              <a:ext cx="945218" cy="554042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7DE74C21-2CF7-6169-22F2-AC6A7E65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46"/>
            <a:stretch/>
          </p:blipFill>
          <p:spPr>
            <a:xfrm>
              <a:off x="304459" y="3818520"/>
              <a:ext cx="5701928" cy="3563821"/>
            </a:xfrm>
            <a:prstGeom prst="rect">
              <a:avLst/>
            </a:prstGeom>
            <a:ln>
              <a:solidFill>
                <a:srgbClr val="7F00FF"/>
              </a:solidFill>
            </a:ln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B58D3686-9DD3-6B14-830B-87CF5CAA405E}"/>
                </a:ext>
              </a:extLst>
            </p:cNvPr>
            <p:cNvSpPr/>
            <p:nvPr/>
          </p:nvSpPr>
          <p:spPr>
            <a:xfrm>
              <a:off x="4932668" y="3715756"/>
              <a:ext cx="727914" cy="569814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60F7216-30AC-BD6C-BBF9-E010162AC51B}"/>
                </a:ext>
              </a:extLst>
            </p:cNvPr>
            <p:cNvSpPr/>
            <p:nvPr/>
          </p:nvSpPr>
          <p:spPr>
            <a:xfrm>
              <a:off x="2513174" y="6341348"/>
              <a:ext cx="997881" cy="605564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コネクタ: カギ線 9">
              <a:extLst>
                <a:ext uri="{FF2B5EF4-FFF2-40B4-BE49-F238E27FC236}">
                  <a16:creationId xmlns:a16="http://schemas.microsoft.com/office/drawing/2014/main" id="{28678A7B-2DD3-412E-A1E4-F3CE089EFCF6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rot="5400000">
              <a:off x="4149743" y="4328427"/>
              <a:ext cx="1189739" cy="1104028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コネクタ: カギ線 10">
              <a:extLst>
                <a:ext uri="{FF2B5EF4-FFF2-40B4-BE49-F238E27FC236}">
                  <a16:creationId xmlns:a16="http://schemas.microsoft.com/office/drawing/2014/main" id="{1775034B-124A-0859-75AE-72D6C9A4C4E7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rot="5400000">
              <a:off x="3536680" y="6055248"/>
              <a:ext cx="563257" cy="614505"/>
            </a:xfrm>
            <a:prstGeom prst="bentConnector2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2782D1F-D6D4-C1DC-BF96-E3D47BA69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1144895" y="4275221"/>
              <a:ext cx="2299116" cy="1297429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A94661FC-7EF8-80D8-B8BE-49D15909AD1F}"/>
                </a:ext>
              </a:extLst>
            </p:cNvPr>
            <p:cNvSpPr/>
            <p:nvPr/>
          </p:nvSpPr>
          <p:spPr>
            <a:xfrm>
              <a:off x="1921619" y="5475310"/>
              <a:ext cx="4118286" cy="605564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コネクタ: カギ線 13">
              <a:extLst>
                <a:ext uri="{FF2B5EF4-FFF2-40B4-BE49-F238E27FC236}">
                  <a16:creationId xmlns:a16="http://schemas.microsoft.com/office/drawing/2014/main" id="{D508B809-3588-C8AD-2AAD-211C604835E9}"/>
                </a:ext>
              </a:extLst>
            </p:cNvPr>
            <p:cNvCxnSpPr>
              <a:cxnSpLocks/>
              <a:stCxn id="5" idx="2"/>
              <a:endCxn id="15" idx="0"/>
            </p:cNvCxnSpPr>
            <p:nvPr/>
          </p:nvCxnSpPr>
          <p:spPr>
            <a:xfrm rot="16200000" flipH="1">
              <a:off x="1434188" y="1741970"/>
              <a:ext cx="574739" cy="1718592"/>
            </a:xfrm>
            <a:prstGeom prst="bentConnector3">
              <a:avLst>
                <a:gd name="adj1" fmla="val 73328"/>
              </a:avLst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8694E12C-8C82-2DB7-2CCD-FC1E2A1AA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1343" y="2888636"/>
              <a:ext cx="619020" cy="605564"/>
            </a:xfrm>
            <a:prstGeom prst="rect">
              <a:avLst/>
            </a:prstGeom>
            <a:ln>
              <a:solidFill>
                <a:srgbClr val="7F00FF"/>
              </a:solidFill>
            </a:ln>
          </p:spPr>
        </p:pic>
        <p:cxnSp>
          <p:nvCxnSpPr>
            <p:cNvPr id="16" name="コネクタ: カギ線 15">
              <a:extLst>
                <a:ext uri="{FF2B5EF4-FFF2-40B4-BE49-F238E27FC236}">
                  <a16:creationId xmlns:a16="http://schemas.microsoft.com/office/drawing/2014/main" id="{21B74EB3-4ACC-2790-1C76-98BD98B834FF}"/>
                </a:ext>
              </a:extLst>
            </p:cNvPr>
            <p:cNvCxnSpPr>
              <a:cxnSpLocks/>
              <a:stCxn id="15" idx="3"/>
              <a:endCxn id="7" idx="0"/>
            </p:cNvCxnSpPr>
            <p:nvPr/>
          </p:nvCxnSpPr>
          <p:spPr>
            <a:xfrm>
              <a:off x="2890363" y="3191418"/>
              <a:ext cx="2406263" cy="524338"/>
            </a:xfrm>
            <a:prstGeom prst="bentConnector2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AF78DCB-A32E-870B-F663-67A18EC9880A}"/>
              </a:ext>
            </a:extLst>
          </p:cNvPr>
          <p:cNvSpPr txBox="1"/>
          <p:nvPr/>
        </p:nvSpPr>
        <p:spPr>
          <a:xfrm>
            <a:off x="7438773" y="691960"/>
            <a:ext cx="6039048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■リスト選択し再生ボタンを押下します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834D2AD8-9F6B-8BF0-522E-02D1AB7F5A22}"/>
              </a:ext>
            </a:extLst>
          </p:cNvPr>
          <p:cNvGrpSpPr/>
          <p:nvPr/>
        </p:nvGrpSpPr>
        <p:grpSpPr>
          <a:xfrm>
            <a:off x="7629477" y="1501326"/>
            <a:ext cx="6264912" cy="4804881"/>
            <a:chOff x="7753754" y="1279277"/>
            <a:chExt cx="5839380" cy="4478519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EEA95F9D-C9F6-D085-779F-B7FB65613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51119" y="1279277"/>
              <a:ext cx="2289881" cy="19728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7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C6DA8CF5-8C55-8D72-2560-E62E5E9FF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53754" y="1279277"/>
              <a:ext cx="2251761" cy="4276686"/>
            </a:xfrm>
            <a:prstGeom prst="rect">
              <a:avLst/>
            </a:prstGeom>
            <a:ln>
              <a:solidFill>
                <a:srgbClr val="7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2113DEB2-5EC3-5E0A-FD9F-144354E224C1}"/>
                </a:ext>
              </a:extLst>
            </p:cNvPr>
            <p:cNvGrpSpPr/>
            <p:nvPr/>
          </p:nvGrpSpPr>
          <p:grpSpPr>
            <a:xfrm>
              <a:off x="11126503" y="3651008"/>
              <a:ext cx="2289881" cy="1972872"/>
              <a:chOff x="7036279" y="2980906"/>
              <a:chExt cx="1805734" cy="1555750"/>
            </a:xfrm>
          </p:grpSpPr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1928168C-3AD5-C37A-9398-AC67FA659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36279" y="2980906"/>
                <a:ext cx="1805734" cy="1555750"/>
              </a:xfrm>
              <a:prstGeom prst="rect">
                <a:avLst/>
              </a:prstGeom>
              <a:ln>
                <a:solidFill>
                  <a:srgbClr val="7F00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8BAAFA6F-5C10-A1BB-2958-93F729751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7105650" y="3042253"/>
                <a:ext cx="1707071" cy="96332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B72BE72-5B13-7987-1DA8-8914C99FB926}"/>
                </a:ext>
              </a:extLst>
            </p:cNvPr>
            <p:cNvSpPr/>
            <p:nvPr/>
          </p:nvSpPr>
          <p:spPr>
            <a:xfrm>
              <a:off x="7800536" y="3470357"/>
              <a:ext cx="1718433" cy="241576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 b="1">
                <a:latin typeface="+mn-ea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3648C119-5BB7-BDC8-B7D7-4BAAE55220FA}"/>
                </a:ext>
              </a:extLst>
            </p:cNvPr>
            <p:cNvSpPr/>
            <p:nvPr/>
          </p:nvSpPr>
          <p:spPr>
            <a:xfrm>
              <a:off x="10615876" y="2862826"/>
              <a:ext cx="300124" cy="467118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 b="1">
                <a:latin typeface="+mn-ea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F122BA64-AFB3-58E7-9EA8-F6846081BC76}"/>
                </a:ext>
              </a:extLst>
            </p:cNvPr>
            <p:cNvSpPr/>
            <p:nvPr/>
          </p:nvSpPr>
          <p:spPr>
            <a:xfrm>
              <a:off x="10948909" y="3546931"/>
              <a:ext cx="2644225" cy="2210865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 b="1">
                <a:latin typeface="+mn-ea"/>
              </a:endParaRPr>
            </a:p>
          </p:txBody>
        </p:sp>
        <p:cxnSp>
          <p:nvCxnSpPr>
            <p:cNvPr id="33" name="コネクタ: カギ線 32">
              <a:extLst>
                <a:ext uri="{FF2B5EF4-FFF2-40B4-BE49-F238E27FC236}">
                  <a16:creationId xmlns:a16="http://schemas.microsoft.com/office/drawing/2014/main" id="{FC2E0C69-B824-D551-400A-465AC3D50296}"/>
                </a:ext>
              </a:extLst>
            </p:cNvPr>
            <p:cNvCxnSpPr>
              <a:cxnSpLocks/>
              <a:stCxn id="30" idx="2"/>
              <a:endCxn id="31" idx="1"/>
            </p:cNvCxnSpPr>
            <p:nvPr/>
          </p:nvCxnSpPr>
          <p:spPr>
            <a:xfrm rot="5400000" flipH="1" flipV="1">
              <a:off x="9330040" y="2426099"/>
              <a:ext cx="615548" cy="1956123"/>
            </a:xfrm>
            <a:prstGeom prst="bentConnector4">
              <a:avLst>
                <a:gd name="adj1" fmla="val -47095"/>
                <a:gd name="adj2" fmla="val 71962"/>
              </a:avLst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コネクタ: カギ線 33">
              <a:extLst>
                <a:ext uri="{FF2B5EF4-FFF2-40B4-BE49-F238E27FC236}">
                  <a16:creationId xmlns:a16="http://schemas.microsoft.com/office/drawing/2014/main" id="{FE1DF503-ECC7-5E3A-4EDC-E99A5DEDB41C}"/>
                </a:ext>
              </a:extLst>
            </p:cNvPr>
            <p:cNvCxnSpPr>
              <a:cxnSpLocks/>
              <a:stCxn id="31" idx="2"/>
              <a:endCxn id="32" idx="1"/>
            </p:cNvCxnSpPr>
            <p:nvPr/>
          </p:nvCxnSpPr>
          <p:spPr>
            <a:xfrm rot="16200000" flipH="1">
              <a:off x="10196214" y="3899667"/>
              <a:ext cx="1322418" cy="182970"/>
            </a:xfrm>
            <a:prstGeom prst="bentConnector2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0D3018AA-4C93-B97B-6EA1-7DFF86EEEC62}"/>
              </a:ext>
            </a:extLst>
          </p:cNvPr>
          <p:cNvSpPr txBox="1"/>
          <p:nvPr/>
        </p:nvSpPr>
        <p:spPr>
          <a:xfrm>
            <a:off x="7438773" y="6510308"/>
            <a:ext cx="6797897" cy="987032"/>
          </a:xfrm>
          <a:prstGeom prst="rect">
            <a:avLst/>
          </a:prstGeom>
          <a:noFill/>
        </p:spPr>
        <p:txBody>
          <a:bodyPr wrap="square" lIns="56689" tIns="56689" rIns="56689" bIns="56689" rtlCol="0">
            <a:spAutoFit/>
          </a:bodyPr>
          <a:lstStyle/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これでカメラ側の設定は終了です。</a:t>
            </a:r>
            <a:r>
              <a:rPr lang="en-US" altLang="ja-JP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USB-LAN</a:t>
            </a: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を抜いて蓋を閉じます。</a:t>
            </a:r>
            <a:endParaRPr lang="en-US" altLang="ja-JP" sz="1890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再起動は不要です。</a:t>
            </a:r>
            <a:endParaRPr lang="en-US" altLang="ja-JP" sz="1890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  <a:p>
            <a:pPr defTabSz="719953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次に</a:t>
            </a:r>
            <a:r>
              <a:rPr lang="en-US" altLang="ja-JP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Remo.</a:t>
            </a:r>
            <a:r>
              <a:rPr lang="ja-JP" altLang="en-US" sz="1890" dirty="0">
                <a:solidFill>
                  <a:srgbClr val="000000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</a:rPr>
              <a:t>画面、スマホ画面から設定と確認を実施します。</a:t>
            </a:r>
            <a:endParaRPr lang="en-US" altLang="ja-JP" sz="1890" dirty="0">
              <a:solidFill>
                <a:srgbClr val="000000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</a:endParaRPr>
          </a:p>
        </p:txBody>
      </p:sp>
      <p:sp>
        <p:nvSpPr>
          <p:cNvPr id="17" name="テキスト ボックス 16">
            <a:hlinkClick r:id="rId8" action="ppaction://hlinksldjump"/>
            <a:extLst>
              <a:ext uri="{FF2B5EF4-FFF2-40B4-BE49-F238E27FC236}">
                <a16:creationId xmlns:a16="http://schemas.microsoft.com/office/drawing/2014/main" id="{797BA437-113F-A9D5-7112-33480FD6A44A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51696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3-6. </a:t>
            </a:r>
            <a:r>
              <a:rPr lang="ja-JP" altLang="en-US" dirty="0"/>
              <a:t>調整（</a:t>
            </a:r>
            <a:r>
              <a:rPr lang="en-US" altLang="ja-JP" dirty="0" err="1"/>
              <a:t>Remo.Service</a:t>
            </a:r>
            <a:r>
              <a:rPr lang="ja-JP" altLang="en-US" dirty="0"/>
              <a:t>表示設定</a:t>
            </a:r>
            <a:r>
              <a:rPr lang="en-US" altLang="ja-JP" dirty="0"/>
              <a:t>※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5B69188-9BBA-6FFE-69FA-5FCA69BFCB32}"/>
              </a:ext>
            </a:extLst>
          </p:cNvPr>
          <p:cNvCxnSpPr>
            <a:cxnSpLocks/>
          </p:cNvCxnSpPr>
          <p:nvPr/>
        </p:nvCxnSpPr>
        <p:spPr>
          <a:xfrm>
            <a:off x="7200106" y="630572"/>
            <a:ext cx="0" cy="6838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6A87F28-329C-0F8B-23B2-C37F0A2530B0}"/>
              </a:ext>
            </a:extLst>
          </p:cNvPr>
          <p:cNvSpPr txBox="1"/>
          <p:nvPr/>
        </p:nvSpPr>
        <p:spPr>
          <a:xfrm>
            <a:off x="11537207" y="267332"/>
            <a:ext cx="2836917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lang="ja-JP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固定</a:t>
            </a:r>
            <a:r>
              <a:rPr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IP SIM</a:t>
            </a:r>
            <a:r>
              <a:rPr lang="ja-JP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運用時は本項不要</a:t>
            </a:r>
            <a:endParaRPr lang="en-US" altLang="ja-JP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D34F4F8-C04C-ACDB-C86F-DDD6E6EBF342}"/>
              </a:ext>
            </a:extLst>
          </p:cNvPr>
          <p:cNvSpPr txBox="1"/>
          <p:nvPr/>
        </p:nvSpPr>
        <p:spPr>
          <a:xfrm>
            <a:off x="193082" y="4215783"/>
            <a:ext cx="6562428" cy="7282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■カメラタイトルを入力します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marL="273050" defTabSz="457200" fontAlgn="base">
              <a:spcBef>
                <a:spcPts val="60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設定に入ります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90C5CD-6783-D0AB-7AB7-489273030D93}"/>
              </a:ext>
            </a:extLst>
          </p:cNvPr>
          <p:cNvSpPr txBox="1"/>
          <p:nvPr/>
        </p:nvSpPr>
        <p:spPr>
          <a:xfrm>
            <a:off x="193082" y="692282"/>
            <a:ext cx="6562421" cy="163005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</a:t>
            </a:r>
            <a:r>
              <a:rPr lang="en-US" altLang="ja-JP" sz="1800" b="1" dirty="0">
                <a:solidFill>
                  <a:srgbClr val="000000"/>
                </a:solidFill>
                <a:latin typeface="+mn-ea"/>
              </a:rPr>
              <a:t>Remo.</a:t>
            </a: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サービスにログインします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marL="273050"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インターネットに出られる環境で、下記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URL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へアクセス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2730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登録したアカウントとパスワードを入力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273050"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 sz="1000"/>
            </a:pPr>
            <a:r>
              <a:rPr lang="en-US" altLang="ja-JP" sz="1600" b="1" dirty="0">
                <a:solidFill>
                  <a:srgbClr val="000000"/>
                </a:solidFill>
                <a:latin typeface="+mn-ea"/>
                <a:hlinkClick r:id="rId2"/>
              </a:rPr>
              <a:t>https://i-pro-remoservice.com/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　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endParaRPr lang="en-US" altLang="ja-JP" sz="1200" b="1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22" name="図 21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FB917E07-65D5-B882-7CAA-EEB6FBE8B6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803" y="2184400"/>
            <a:ext cx="3080829" cy="182937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9D0A63A-9753-0275-2771-51CF7D56045A}"/>
              </a:ext>
            </a:extLst>
          </p:cNvPr>
          <p:cNvGrpSpPr/>
          <p:nvPr/>
        </p:nvGrpSpPr>
        <p:grpSpPr>
          <a:xfrm>
            <a:off x="2678853" y="4731785"/>
            <a:ext cx="1250728" cy="2737066"/>
            <a:chOff x="2659121" y="4388947"/>
            <a:chExt cx="1250728" cy="2737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F22A31B5-41F6-BCE5-9BB0-76845FF33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6066" y="4388947"/>
              <a:ext cx="976305" cy="2737066"/>
            </a:xfrm>
            <a:prstGeom prst="rect">
              <a:avLst/>
            </a:prstGeom>
            <a:ln w="12700">
              <a:solidFill>
                <a:srgbClr val="7030A0"/>
              </a:solidFill>
            </a:ln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B0F45D6B-3905-FCE6-9CEA-25B420C003ED}"/>
                </a:ext>
              </a:extLst>
            </p:cNvPr>
            <p:cNvSpPr/>
            <p:nvPr/>
          </p:nvSpPr>
          <p:spPr>
            <a:xfrm>
              <a:off x="2659121" y="6496401"/>
              <a:ext cx="1250728" cy="299682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1D6A881-B320-73D4-375E-B1374991E916}"/>
              </a:ext>
            </a:extLst>
          </p:cNvPr>
          <p:cNvSpPr txBox="1"/>
          <p:nvPr/>
        </p:nvSpPr>
        <p:spPr>
          <a:xfrm>
            <a:off x="7389795" y="692282"/>
            <a:ext cx="5922952" cy="105624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800" b="1" dirty="0">
                <a:solidFill>
                  <a:srgbClr val="000000"/>
                </a:solidFill>
                <a:latin typeface="+mn-ea"/>
              </a:rPr>
              <a:t>■機器名称を設定します</a:t>
            </a:r>
            <a:endParaRPr lang="en-US" altLang="ja-JP" sz="1800" b="1" dirty="0">
              <a:solidFill>
                <a:srgbClr val="000000"/>
              </a:solidFill>
              <a:latin typeface="+mn-ea"/>
            </a:endParaRPr>
          </a:p>
          <a:p>
            <a:pPr marL="273050" defTabSz="45720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判別のため拠点番号、拠店名、目的などを入力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pPr marL="273050" defTabSz="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例：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03.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名古屋ショールーム</a:t>
            </a:r>
            <a:r>
              <a:rPr lang="en-US" altLang="ja-JP" sz="1600" b="1" dirty="0">
                <a:solidFill>
                  <a:srgbClr val="000000"/>
                </a:solidFill>
                <a:latin typeface="+mn-ea"/>
              </a:rPr>
              <a:t>PTZ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A5F7608-4EE4-C12C-108A-E0AFBB3E94F5}"/>
              </a:ext>
            </a:extLst>
          </p:cNvPr>
          <p:cNvSpPr txBox="1"/>
          <p:nvPr/>
        </p:nvSpPr>
        <p:spPr>
          <a:xfrm>
            <a:off x="7739646" y="4572323"/>
            <a:ext cx="5998431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名称確定後、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　再度「</a:t>
            </a:r>
            <a:r>
              <a:rPr lang="en-US" altLang="ja-JP" sz="1600" b="1" dirty="0">
                <a:solidFill>
                  <a:srgbClr val="FF0000"/>
                </a:solidFill>
                <a:latin typeface="+mn-ea"/>
              </a:rPr>
              <a:t>Enter</a:t>
            </a: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」押下で　</a:t>
            </a: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［適用］ボタンが出ます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8ED41667-C266-7257-A031-F423F8E3FEBE}"/>
              </a:ext>
            </a:extLst>
          </p:cNvPr>
          <p:cNvSpPr txBox="1"/>
          <p:nvPr/>
        </p:nvSpPr>
        <p:spPr>
          <a:xfrm>
            <a:off x="11157998" y="7176465"/>
            <a:ext cx="283126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ja-JP" altLang="en-US" sz="1600" b="1" dirty="0">
                <a:solidFill>
                  <a:srgbClr val="000000"/>
                </a:solidFill>
                <a:latin typeface="+mn-ea"/>
              </a:rPr>
              <a:t>［適用］押下で確定させます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08D88321-F2A2-18D0-50BC-B7F989EAFBA2}"/>
              </a:ext>
            </a:extLst>
          </p:cNvPr>
          <p:cNvGrpSpPr/>
          <p:nvPr/>
        </p:nvGrpSpPr>
        <p:grpSpPr>
          <a:xfrm>
            <a:off x="7488460" y="1780536"/>
            <a:ext cx="6500805" cy="2686791"/>
            <a:chOff x="7488460" y="1706966"/>
            <a:chExt cx="6500805" cy="2686791"/>
          </a:xfrm>
        </p:grpSpPr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EB7750D8-FF13-6320-CA06-A32425028283}"/>
                </a:ext>
              </a:extLst>
            </p:cNvPr>
            <p:cNvGrpSpPr/>
            <p:nvPr/>
          </p:nvGrpSpPr>
          <p:grpSpPr>
            <a:xfrm>
              <a:off x="7488460" y="1706966"/>
              <a:ext cx="6500805" cy="2670928"/>
              <a:chOff x="4465063" y="1440213"/>
              <a:chExt cx="4528885" cy="1893578"/>
            </a:xfrm>
          </p:grpSpPr>
          <p:pic>
            <p:nvPicPr>
              <p:cNvPr id="41" name="図 40">
                <a:extLst>
                  <a:ext uri="{FF2B5EF4-FFF2-40B4-BE49-F238E27FC236}">
                    <a16:creationId xmlns:a16="http://schemas.microsoft.com/office/drawing/2014/main" id="{14D807DC-2F56-028C-5855-D0C95A604D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6932"/>
              <a:stretch/>
            </p:blipFill>
            <p:spPr>
              <a:xfrm>
                <a:off x="4465063" y="1440213"/>
                <a:ext cx="4528885" cy="1893578"/>
              </a:xfrm>
              <a:prstGeom prst="rect">
                <a:avLst/>
              </a:prstGeom>
              <a:ln>
                <a:solidFill>
                  <a:srgbClr val="7030A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18AD751A-AED7-6604-C16B-77EE24B286EF}"/>
                  </a:ext>
                </a:extLst>
              </p:cNvPr>
              <p:cNvSpPr txBox="1"/>
              <p:nvPr/>
            </p:nvSpPr>
            <p:spPr>
              <a:xfrm>
                <a:off x="5762925" y="2543089"/>
                <a:ext cx="659389" cy="12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500" b="1" dirty="0">
                    <a:solidFill>
                      <a:srgbClr val="0000FF"/>
                    </a:solidFill>
                    <a:latin typeface="+mn-ea"/>
                  </a:rPr>
                  <a:t>VAV10299</a:t>
                </a:r>
                <a:endParaRPr kumimoji="1" lang="ja-JP" altLang="en-US" sz="500" b="1" dirty="0">
                  <a:solidFill>
                    <a:srgbClr val="0000FF"/>
                  </a:solidFill>
                  <a:latin typeface="+mn-ea"/>
                </a:endParaRPr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FAA0B0A4-6377-DA3C-C199-C91C8AE5EF9F}"/>
                  </a:ext>
                </a:extLst>
              </p:cNvPr>
              <p:cNvSpPr txBox="1"/>
              <p:nvPr/>
            </p:nvSpPr>
            <p:spPr>
              <a:xfrm>
                <a:off x="7489527" y="3156274"/>
                <a:ext cx="1202652" cy="12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500" b="1" dirty="0">
                    <a:solidFill>
                      <a:srgbClr val="0000FF"/>
                    </a:solidFill>
                    <a:latin typeface="+mn-ea"/>
                  </a:rPr>
                  <a:t>03.</a:t>
                </a:r>
                <a:r>
                  <a:rPr lang="ja-JP" altLang="en-US" sz="500" b="1" dirty="0">
                    <a:solidFill>
                      <a:srgbClr val="0000FF"/>
                    </a:solidFill>
                    <a:latin typeface="+mn-ea"/>
                  </a:rPr>
                  <a:t>名古屋ショールーム</a:t>
                </a:r>
                <a:r>
                  <a:rPr lang="en-US" altLang="ja-JP" sz="500" b="1" dirty="0">
                    <a:solidFill>
                      <a:srgbClr val="0000FF"/>
                    </a:solidFill>
                    <a:latin typeface="+mn-ea"/>
                  </a:rPr>
                  <a:t>PTZ</a:t>
                </a:r>
                <a:endParaRPr kumimoji="1" lang="ja-JP" altLang="en-US" sz="500" b="1" dirty="0">
                  <a:solidFill>
                    <a:srgbClr val="0000FF"/>
                  </a:solidFill>
                  <a:latin typeface="+mn-ea"/>
                </a:endParaRPr>
              </a:p>
            </p:txBody>
          </p:sp>
        </p:grp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F02D4AB1-F49C-99FE-2DAF-DFAE7EB1CE31}"/>
                </a:ext>
              </a:extLst>
            </p:cNvPr>
            <p:cNvSpPr/>
            <p:nvPr/>
          </p:nvSpPr>
          <p:spPr>
            <a:xfrm>
              <a:off x="11749589" y="4123277"/>
              <a:ext cx="1852657" cy="270480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701E29BA-AE4E-5DD4-ACD0-225DD4C22C33}"/>
              </a:ext>
            </a:extLst>
          </p:cNvPr>
          <p:cNvGrpSpPr/>
          <p:nvPr/>
        </p:nvGrpSpPr>
        <p:grpSpPr>
          <a:xfrm>
            <a:off x="8286064" y="5429825"/>
            <a:ext cx="3077211" cy="1208061"/>
            <a:chOff x="8040982" y="5241692"/>
            <a:chExt cx="3077211" cy="1208061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557164E-29D4-398D-21EC-4DCDC53D2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780" b="4954"/>
            <a:stretch/>
          </p:blipFill>
          <p:spPr>
            <a:xfrm>
              <a:off x="8040982" y="5241692"/>
              <a:ext cx="3064497" cy="11763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78291"/>
                        <a:gd name="connsiteY0" fmla="*/ 0 h 797771"/>
                        <a:gd name="connsiteX1" fmla="*/ 671981 w 2078291"/>
                        <a:gd name="connsiteY1" fmla="*/ 0 h 797771"/>
                        <a:gd name="connsiteX2" fmla="*/ 1364744 w 2078291"/>
                        <a:gd name="connsiteY2" fmla="*/ 0 h 797771"/>
                        <a:gd name="connsiteX3" fmla="*/ 2078291 w 2078291"/>
                        <a:gd name="connsiteY3" fmla="*/ 0 h 797771"/>
                        <a:gd name="connsiteX4" fmla="*/ 2078291 w 2078291"/>
                        <a:gd name="connsiteY4" fmla="*/ 398886 h 797771"/>
                        <a:gd name="connsiteX5" fmla="*/ 2078291 w 2078291"/>
                        <a:gd name="connsiteY5" fmla="*/ 797771 h 797771"/>
                        <a:gd name="connsiteX6" fmla="*/ 1385527 w 2078291"/>
                        <a:gd name="connsiteY6" fmla="*/ 797771 h 797771"/>
                        <a:gd name="connsiteX7" fmla="*/ 734329 w 2078291"/>
                        <a:gd name="connsiteY7" fmla="*/ 797771 h 797771"/>
                        <a:gd name="connsiteX8" fmla="*/ 0 w 2078291"/>
                        <a:gd name="connsiteY8" fmla="*/ 797771 h 797771"/>
                        <a:gd name="connsiteX9" fmla="*/ 0 w 2078291"/>
                        <a:gd name="connsiteY9" fmla="*/ 406863 h 797771"/>
                        <a:gd name="connsiteX10" fmla="*/ 0 w 2078291"/>
                        <a:gd name="connsiteY10" fmla="*/ 0 h 7977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078291" h="797771" fill="none" extrusionOk="0">
                          <a:moveTo>
                            <a:pt x="0" y="0"/>
                          </a:moveTo>
                          <a:cubicBezTo>
                            <a:pt x="270912" y="25767"/>
                            <a:pt x="383790" y="-22479"/>
                            <a:pt x="671981" y="0"/>
                          </a:cubicBezTo>
                          <a:cubicBezTo>
                            <a:pt x="960172" y="22479"/>
                            <a:pt x="1167253" y="-28962"/>
                            <a:pt x="1364744" y="0"/>
                          </a:cubicBezTo>
                          <a:cubicBezTo>
                            <a:pt x="1562235" y="28962"/>
                            <a:pt x="1817348" y="16569"/>
                            <a:pt x="2078291" y="0"/>
                          </a:cubicBezTo>
                          <a:cubicBezTo>
                            <a:pt x="2082299" y="96569"/>
                            <a:pt x="2085445" y="315475"/>
                            <a:pt x="2078291" y="398886"/>
                          </a:cubicBezTo>
                          <a:cubicBezTo>
                            <a:pt x="2071137" y="482297"/>
                            <a:pt x="2077907" y="607616"/>
                            <a:pt x="2078291" y="797771"/>
                          </a:cubicBezTo>
                          <a:cubicBezTo>
                            <a:pt x="1738819" y="774350"/>
                            <a:pt x="1671698" y="779800"/>
                            <a:pt x="1385527" y="797771"/>
                          </a:cubicBezTo>
                          <a:cubicBezTo>
                            <a:pt x="1099356" y="815742"/>
                            <a:pt x="1054001" y="784543"/>
                            <a:pt x="734329" y="797771"/>
                          </a:cubicBezTo>
                          <a:cubicBezTo>
                            <a:pt x="414657" y="810999"/>
                            <a:pt x="156800" y="781120"/>
                            <a:pt x="0" y="797771"/>
                          </a:cubicBezTo>
                          <a:cubicBezTo>
                            <a:pt x="-1834" y="690417"/>
                            <a:pt x="-10280" y="585519"/>
                            <a:pt x="0" y="406863"/>
                          </a:cubicBezTo>
                          <a:cubicBezTo>
                            <a:pt x="10280" y="228207"/>
                            <a:pt x="10907" y="129834"/>
                            <a:pt x="0" y="0"/>
                          </a:cubicBezTo>
                          <a:close/>
                        </a:path>
                        <a:path w="2078291" h="797771" stroke="0" extrusionOk="0">
                          <a:moveTo>
                            <a:pt x="0" y="0"/>
                          </a:moveTo>
                          <a:cubicBezTo>
                            <a:pt x="209730" y="7001"/>
                            <a:pt x="476529" y="16111"/>
                            <a:pt x="671981" y="0"/>
                          </a:cubicBezTo>
                          <a:cubicBezTo>
                            <a:pt x="867433" y="-16111"/>
                            <a:pt x="1090770" y="9503"/>
                            <a:pt x="1302396" y="0"/>
                          </a:cubicBezTo>
                          <a:cubicBezTo>
                            <a:pt x="1514023" y="-9503"/>
                            <a:pt x="1713512" y="-6946"/>
                            <a:pt x="2078291" y="0"/>
                          </a:cubicBezTo>
                          <a:cubicBezTo>
                            <a:pt x="2079812" y="100220"/>
                            <a:pt x="2084739" y="312233"/>
                            <a:pt x="2078291" y="390908"/>
                          </a:cubicBezTo>
                          <a:cubicBezTo>
                            <a:pt x="2071843" y="469583"/>
                            <a:pt x="2065522" y="628665"/>
                            <a:pt x="2078291" y="797771"/>
                          </a:cubicBezTo>
                          <a:cubicBezTo>
                            <a:pt x="1785740" y="771569"/>
                            <a:pt x="1583980" y="776660"/>
                            <a:pt x="1427093" y="797771"/>
                          </a:cubicBezTo>
                          <a:cubicBezTo>
                            <a:pt x="1270206" y="818882"/>
                            <a:pt x="941739" y="774450"/>
                            <a:pt x="775895" y="797771"/>
                          </a:cubicBezTo>
                          <a:cubicBezTo>
                            <a:pt x="610051" y="821092"/>
                            <a:pt x="375456" y="819269"/>
                            <a:pt x="0" y="797771"/>
                          </a:cubicBezTo>
                          <a:cubicBezTo>
                            <a:pt x="10138" y="654920"/>
                            <a:pt x="-16336" y="536543"/>
                            <a:pt x="0" y="422819"/>
                          </a:cubicBezTo>
                          <a:cubicBezTo>
                            <a:pt x="16336" y="309095"/>
                            <a:pt x="-196" y="2018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AA09DB9F-9B47-DC51-758A-272C2AE6B192}"/>
                </a:ext>
              </a:extLst>
            </p:cNvPr>
            <p:cNvSpPr/>
            <p:nvPr/>
          </p:nvSpPr>
          <p:spPr>
            <a:xfrm>
              <a:off x="10237828" y="6070255"/>
              <a:ext cx="880365" cy="379498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</p:grpSp>
      <p:sp>
        <p:nvSpPr>
          <p:cNvPr id="2" name="テキスト ボックス 1">
            <a:hlinkClick r:id="rId7" action="ppaction://hlinksldjump"/>
            <a:extLst>
              <a:ext uri="{FF2B5EF4-FFF2-40B4-BE49-F238E27FC236}">
                <a16:creationId xmlns:a16="http://schemas.microsoft.com/office/drawing/2014/main" id="{51A06F4E-F74B-A5CE-5B3F-1B9CDB09105A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7153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3-6. </a:t>
            </a:r>
            <a:r>
              <a:rPr lang="ja-JP" altLang="en-US" dirty="0"/>
              <a:t>調整（スマホアプリ設定</a:t>
            </a:r>
            <a:r>
              <a:rPr lang="en-US" altLang="ja-JP" dirty="0"/>
              <a:t>※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6A87F28-329C-0F8B-23B2-C37F0A2530B0}"/>
              </a:ext>
            </a:extLst>
          </p:cNvPr>
          <p:cNvSpPr txBox="1"/>
          <p:nvPr/>
        </p:nvSpPr>
        <p:spPr>
          <a:xfrm>
            <a:off x="10226571" y="267332"/>
            <a:ext cx="4147554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lang="ja-JP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固定</a:t>
            </a:r>
            <a:r>
              <a:rPr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IP</a:t>
            </a:r>
            <a:r>
              <a:rPr lang="ja-JP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運用か</a:t>
            </a:r>
            <a:r>
              <a:rPr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Remo.</a:t>
            </a:r>
            <a:r>
              <a:rPr lang="ja-JP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サービス運用で手順異なる</a:t>
            </a:r>
            <a:endParaRPr lang="en-US" altLang="ja-JP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8F9AC7B7-D38F-6CF7-7460-715294656E63}"/>
              </a:ext>
            </a:extLst>
          </p:cNvPr>
          <p:cNvGrpSpPr/>
          <p:nvPr/>
        </p:nvGrpSpPr>
        <p:grpSpPr>
          <a:xfrm>
            <a:off x="330929" y="715593"/>
            <a:ext cx="13710893" cy="6704710"/>
            <a:chOff x="129580" y="297527"/>
            <a:chExt cx="9012565" cy="4407199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E4CD9FCA-7A38-CCDB-5C90-3F8D24A9B8CC}"/>
                </a:ext>
              </a:extLst>
            </p:cNvPr>
            <p:cNvSpPr txBox="1"/>
            <p:nvPr/>
          </p:nvSpPr>
          <p:spPr>
            <a:xfrm>
              <a:off x="129580" y="297527"/>
              <a:ext cx="1344785" cy="2298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800" b="1" dirty="0">
                  <a:solidFill>
                    <a:srgbClr val="000000"/>
                  </a:solidFill>
                  <a:latin typeface="+mn-ea"/>
                </a:rPr>
                <a:t>■設定を開く</a:t>
              </a:r>
              <a:endParaRPr lang="en-US" altLang="ja-JP" sz="1800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62BA208A-7C2F-9987-137F-488ED803BBC6}"/>
                </a:ext>
              </a:extLst>
            </p:cNvPr>
            <p:cNvSpPr txBox="1"/>
            <p:nvPr/>
          </p:nvSpPr>
          <p:spPr>
            <a:xfrm>
              <a:off x="3614461" y="1141807"/>
              <a:ext cx="1036267" cy="18940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400" b="1" dirty="0">
                  <a:solidFill>
                    <a:srgbClr val="FFC000"/>
                  </a:solidFill>
                  <a:latin typeface="+mn-ea"/>
                </a:rPr>
                <a:t>■固定</a:t>
              </a:r>
              <a:r>
                <a:rPr lang="en-US" altLang="ja-JP" sz="1400" b="1" dirty="0">
                  <a:solidFill>
                    <a:srgbClr val="FFC000"/>
                  </a:solidFill>
                  <a:latin typeface="+mn-ea"/>
                </a:rPr>
                <a:t>IP</a:t>
              </a:r>
              <a:r>
                <a:rPr lang="ja-JP" altLang="en-US" sz="1400" b="1" dirty="0">
                  <a:solidFill>
                    <a:srgbClr val="FFC000"/>
                  </a:solidFill>
                  <a:latin typeface="+mn-ea"/>
                </a:rPr>
                <a:t>運用</a:t>
              </a:r>
              <a:endParaRPr lang="en-US" altLang="ja-JP" sz="1400" b="1" dirty="0">
                <a:solidFill>
                  <a:srgbClr val="FFC000"/>
                </a:solidFill>
                <a:latin typeface="+mn-ea"/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F36E8D3-1763-4B27-FA76-6C1824CAC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394" y="954422"/>
              <a:ext cx="1344785" cy="13932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43CEEA3-A2AD-CF9D-7BDE-045D04DAC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4875" y="849119"/>
              <a:ext cx="2009873" cy="2679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9D51ECE-10BA-6819-6092-BFF9818D6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3917" y="1845925"/>
              <a:ext cx="1990806" cy="6880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56C3B430-FEAF-671D-FD75-C87CFAC5E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238" t="4119" r="20932" b="68470"/>
            <a:stretch/>
          </p:blipFill>
          <p:spPr>
            <a:xfrm>
              <a:off x="1960725" y="711462"/>
              <a:ext cx="1274905" cy="2089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BE7F3FD-FE9F-35AB-8CA8-0A6D344DC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8924" y="3333015"/>
              <a:ext cx="2034794" cy="7189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F700E904-2CB0-AFCD-5972-03BF9512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35259" y="3469863"/>
              <a:ext cx="1433896" cy="6756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7892DFBC-CBBC-66C9-1796-C5682AD4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3327" y="2935941"/>
              <a:ext cx="2019515" cy="1768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A2DBF750-6D01-83BB-E2FC-9B568AC182F8}"/>
                </a:ext>
              </a:extLst>
            </p:cNvPr>
            <p:cNvSpPr/>
            <p:nvPr/>
          </p:nvSpPr>
          <p:spPr>
            <a:xfrm>
              <a:off x="847601" y="3211563"/>
              <a:ext cx="931436" cy="166118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DB44BC5-5ADD-8F44-38A6-2A348C88CA4E}"/>
                </a:ext>
              </a:extLst>
            </p:cNvPr>
            <p:cNvSpPr txBox="1"/>
            <p:nvPr/>
          </p:nvSpPr>
          <p:spPr>
            <a:xfrm>
              <a:off x="1984833" y="1332249"/>
              <a:ext cx="1193399" cy="20963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70C0"/>
                  </a:solidFill>
                  <a:latin typeface="+mn-ea"/>
                </a:rPr>
                <a:t>■</a:t>
              </a:r>
              <a:r>
                <a:rPr lang="en-US" altLang="ja-JP" sz="1600" b="1" dirty="0">
                  <a:solidFill>
                    <a:srgbClr val="0070C0"/>
                  </a:solidFill>
                  <a:latin typeface="+mn-ea"/>
                </a:rPr>
                <a:t>Remo.</a:t>
              </a:r>
              <a:r>
                <a:rPr lang="ja-JP" altLang="en-US" sz="1600" b="1" dirty="0">
                  <a:solidFill>
                    <a:srgbClr val="0070C0"/>
                  </a:solidFill>
                  <a:latin typeface="+mn-ea"/>
                </a:rPr>
                <a:t>サービス</a:t>
              </a:r>
              <a:endParaRPr lang="en-US" altLang="ja-JP" sz="1600" b="1" dirty="0">
                <a:solidFill>
                  <a:srgbClr val="0070C0"/>
                </a:solidFill>
                <a:latin typeface="+mn-ea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BB46E51-29F2-BD7C-CD11-63EDB7E10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307" t="83744" r="43064" b="924"/>
            <a:stretch/>
          </p:blipFill>
          <p:spPr>
            <a:xfrm>
              <a:off x="719917" y="1903165"/>
              <a:ext cx="408925" cy="415609"/>
            </a:xfrm>
            <a:prstGeom prst="rect">
              <a:avLst/>
            </a:prstGeom>
            <a:ln w="31750">
              <a:solidFill>
                <a:srgbClr val="7F00FF"/>
              </a:solidFill>
            </a:ln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D199C38-5AD0-7C42-DCEC-680EF5E49DA3}"/>
                </a:ext>
              </a:extLst>
            </p:cNvPr>
            <p:cNvSpPr/>
            <p:nvPr/>
          </p:nvSpPr>
          <p:spPr>
            <a:xfrm>
              <a:off x="862176" y="3661152"/>
              <a:ext cx="931436" cy="390854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3E830B96-1E0A-9B98-C84C-1176C1D157F5}"/>
                </a:ext>
              </a:extLst>
            </p:cNvPr>
            <p:cNvSpPr/>
            <p:nvPr/>
          </p:nvSpPr>
          <p:spPr>
            <a:xfrm>
              <a:off x="1938853" y="2885593"/>
              <a:ext cx="371707" cy="325970"/>
            </a:xfrm>
            <a:prstGeom prst="rect">
              <a:avLst/>
            </a:prstGeom>
            <a:noFill/>
            <a:ln w="28575">
              <a:solidFill>
                <a:srgbClr val="7F00FF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cxnSp>
          <p:nvCxnSpPr>
            <p:cNvPr id="20" name="コネクタ: カギ線 19">
              <a:extLst>
                <a:ext uri="{FF2B5EF4-FFF2-40B4-BE49-F238E27FC236}">
                  <a16:creationId xmlns:a16="http://schemas.microsoft.com/office/drawing/2014/main" id="{265D016B-8A18-5F07-9821-B6BE6E0497F5}"/>
                </a:ext>
              </a:extLst>
            </p:cNvPr>
            <p:cNvCxnSpPr>
              <a:cxnSpLocks/>
              <a:stCxn id="15" idx="0"/>
              <a:endCxn id="9" idx="1"/>
            </p:cNvCxnSpPr>
            <p:nvPr/>
          </p:nvCxnSpPr>
          <p:spPr>
            <a:xfrm rot="5400000" flipH="1" flipV="1">
              <a:off x="898939" y="841380"/>
              <a:ext cx="1087226" cy="1036345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コネクタ: カギ線 23">
              <a:extLst>
                <a:ext uri="{FF2B5EF4-FFF2-40B4-BE49-F238E27FC236}">
                  <a16:creationId xmlns:a16="http://schemas.microsoft.com/office/drawing/2014/main" id="{B5005ADB-41EC-3CD2-F644-C17DF6990938}"/>
                </a:ext>
              </a:extLst>
            </p:cNvPr>
            <p:cNvCxnSpPr>
              <a:cxnSpLocks/>
              <a:stCxn id="52" idx="2"/>
              <a:endCxn id="13" idx="0"/>
            </p:cNvCxnSpPr>
            <p:nvPr/>
          </p:nvCxnSpPr>
          <p:spPr>
            <a:xfrm rot="5400000">
              <a:off x="1469052" y="2075457"/>
              <a:ext cx="980374" cy="1291839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コネクタ: カギ線 24">
              <a:extLst>
                <a:ext uri="{FF2B5EF4-FFF2-40B4-BE49-F238E27FC236}">
                  <a16:creationId xmlns:a16="http://schemas.microsoft.com/office/drawing/2014/main" id="{95A1E372-60A2-30C7-8976-8704EECD615B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rot="16200000" flipH="1">
              <a:off x="1182795" y="3508204"/>
              <a:ext cx="275622" cy="14575"/>
            </a:xfrm>
            <a:prstGeom prst="bentConnector3">
              <a:avLst>
                <a:gd name="adj1" fmla="val 49999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コネクタ: カギ線 25">
              <a:extLst>
                <a:ext uri="{FF2B5EF4-FFF2-40B4-BE49-F238E27FC236}">
                  <a16:creationId xmlns:a16="http://schemas.microsoft.com/office/drawing/2014/main" id="{D2C32A29-AAC9-EB84-7B8E-15D47BA13677}"/>
                </a:ext>
              </a:extLst>
            </p:cNvPr>
            <p:cNvCxnSpPr>
              <a:cxnSpLocks/>
              <a:stCxn id="16" idx="3"/>
              <a:endCxn id="18" idx="2"/>
            </p:cNvCxnSpPr>
            <p:nvPr/>
          </p:nvCxnSpPr>
          <p:spPr>
            <a:xfrm flipV="1">
              <a:off x="1793612" y="3211563"/>
              <a:ext cx="331095" cy="645016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コネクタ: カギ線 26">
              <a:extLst>
                <a:ext uri="{FF2B5EF4-FFF2-40B4-BE49-F238E27FC236}">
                  <a16:creationId xmlns:a16="http://schemas.microsoft.com/office/drawing/2014/main" id="{45F2FE47-D818-C578-982D-ED8937173593}"/>
                </a:ext>
              </a:extLst>
            </p:cNvPr>
            <p:cNvCxnSpPr>
              <a:cxnSpLocks/>
              <a:stCxn id="18" idx="3"/>
              <a:endCxn id="11" idx="0"/>
            </p:cNvCxnSpPr>
            <p:nvPr/>
          </p:nvCxnSpPr>
          <p:spPr>
            <a:xfrm>
              <a:off x="2310560" y="3048578"/>
              <a:ext cx="941647" cy="421285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コネクタ: カギ線 27">
              <a:extLst>
                <a:ext uri="{FF2B5EF4-FFF2-40B4-BE49-F238E27FC236}">
                  <a16:creationId xmlns:a16="http://schemas.microsoft.com/office/drawing/2014/main" id="{BD1D10F3-8C70-41F6-12F5-61A10D59FCEA}"/>
                </a:ext>
              </a:extLst>
            </p:cNvPr>
            <p:cNvCxnSpPr>
              <a:cxnSpLocks/>
              <a:stCxn id="30" idx="3"/>
              <a:endCxn id="29" idx="0"/>
            </p:cNvCxnSpPr>
            <p:nvPr/>
          </p:nvCxnSpPr>
          <p:spPr>
            <a:xfrm flipV="1">
              <a:off x="4705842" y="784512"/>
              <a:ext cx="1603657" cy="671212"/>
            </a:xfrm>
            <a:prstGeom prst="bentConnector4">
              <a:avLst>
                <a:gd name="adj1" fmla="val 44205"/>
                <a:gd name="adj2" fmla="val 134058"/>
              </a:avLst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73CA0816-A9D4-1ED0-E450-C8577414185A}"/>
                </a:ext>
              </a:extLst>
            </p:cNvPr>
            <p:cNvSpPr/>
            <p:nvPr/>
          </p:nvSpPr>
          <p:spPr>
            <a:xfrm>
              <a:off x="6123645" y="784512"/>
              <a:ext cx="371707" cy="347786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85243653-081B-28EB-FA3F-F082577F0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1921" t="40727" r="3453" b="38391"/>
            <a:stretch/>
          </p:blipFill>
          <p:spPr>
            <a:xfrm>
              <a:off x="3923182" y="1338424"/>
              <a:ext cx="782660" cy="23459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C000"/>
              </a:solidFill>
            </a:ln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EE3D23A5-9622-8FBA-4014-0246DDF9A96F}"/>
                </a:ext>
              </a:extLst>
            </p:cNvPr>
            <p:cNvSpPr/>
            <p:nvPr/>
          </p:nvSpPr>
          <p:spPr>
            <a:xfrm>
              <a:off x="5759990" y="2329982"/>
              <a:ext cx="578275" cy="242265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B303D9B5-BAA8-5955-D446-91F282C524A4}"/>
                </a:ext>
              </a:extLst>
            </p:cNvPr>
            <p:cNvSpPr/>
            <p:nvPr/>
          </p:nvSpPr>
          <p:spPr>
            <a:xfrm>
              <a:off x="4441146" y="3812862"/>
              <a:ext cx="719346" cy="242265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cxnSp>
          <p:nvCxnSpPr>
            <p:cNvPr id="33" name="コネクタ: カギ線 32">
              <a:extLst>
                <a:ext uri="{FF2B5EF4-FFF2-40B4-BE49-F238E27FC236}">
                  <a16:creationId xmlns:a16="http://schemas.microsoft.com/office/drawing/2014/main" id="{94261FAB-5A5E-35E7-4DA6-4D800BB4DF62}"/>
                </a:ext>
              </a:extLst>
            </p:cNvPr>
            <p:cNvCxnSpPr>
              <a:cxnSpLocks/>
              <a:stCxn id="29" idx="2"/>
              <a:endCxn id="31" idx="0"/>
            </p:cNvCxnSpPr>
            <p:nvPr/>
          </p:nvCxnSpPr>
          <p:spPr>
            <a:xfrm rot="5400000">
              <a:off x="5580472" y="1600955"/>
              <a:ext cx="1197684" cy="26037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コネクタ: カギ線 33">
              <a:extLst>
                <a:ext uri="{FF2B5EF4-FFF2-40B4-BE49-F238E27FC236}">
                  <a16:creationId xmlns:a16="http://schemas.microsoft.com/office/drawing/2014/main" id="{105FE948-D88B-69DD-BB88-1FBC339498CB}"/>
                </a:ext>
              </a:extLst>
            </p:cNvPr>
            <p:cNvCxnSpPr>
              <a:cxnSpLocks/>
              <a:stCxn id="31" idx="2"/>
              <a:endCxn id="32" idx="0"/>
            </p:cNvCxnSpPr>
            <p:nvPr/>
          </p:nvCxnSpPr>
          <p:spPr>
            <a:xfrm rot="5400000">
              <a:off x="4804667" y="2568400"/>
              <a:ext cx="1240615" cy="1248309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60DB2B51-F467-BB99-A393-A6A19651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0388" y="3691565"/>
              <a:ext cx="1180862" cy="5564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7" name="コネクタ: カギ線 36">
              <a:extLst>
                <a:ext uri="{FF2B5EF4-FFF2-40B4-BE49-F238E27FC236}">
                  <a16:creationId xmlns:a16="http://schemas.microsoft.com/office/drawing/2014/main" id="{91AE083D-7EA1-86EF-FA42-E0BD29EE0171}"/>
                </a:ext>
              </a:extLst>
            </p:cNvPr>
            <p:cNvCxnSpPr>
              <a:cxnSpLocks/>
              <a:stCxn id="59" idx="3"/>
              <a:endCxn id="36" idx="3"/>
            </p:cNvCxnSpPr>
            <p:nvPr/>
          </p:nvCxnSpPr>
          <p:spPr>
            <a:xfrm flipH="1">
              <a:off x="8531250" y="1132298"/>
              <a:ext cx="358320" cy="2837471"/>
            </a:xfrm>
            <a:prstGeom prst="bentConnector3">
              <a:avLst>
                <a:gd name="adj1" fmla="val -63798"/>
              </a:avLst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D670C88A-2700-6E00-01E2-9B5A6C456B2E}"/>
                </a:ext>
              </a:extLst>
            </p:cNvPr>
            <p:cNvSpPr txBox="1"/>
            <p:nvPr/>
          </p:nvSpPr>
          <p:spPr>
            <a:xfrm>
              <a:off x="6948368" y="3274008"/>
              <a:ext cx="1912116" cy="290562"/>
            </a:xfrm>
            <a:prstGeom prst="rect">
              <a:avLst/>
            </a:prstGeom>
            <a:noFill/>
            <a:ln w="31750">
              <a:solidFill>
                <a:srgbClr val="FFC000"/>
              </a:solidFill>
              <a:prstDash val="dash"/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1200" b="1" dirty="0">
                  <a:solidFill>
                    <a:srgbClr val="000000"/>
                  </a:solidFill>
                  <a:latin typeface="+mn-ea"/>
                </a:rPr>
                <a:t>SSL(https)</a:t>
              </a: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／</a:t>
              </a:r>
              <a:r>
                <a:rPr lang="en-US" altLang="ja-JP" sz="1200" b="1" dirty="0">
                  <a:solidFill>
                    <a:srgbClr val="000000"/>
                  </a:solidFill>
                  <a:latin typeface="+mn-ea"/>
                </a:rPr>
                <a:t>http</a:t>
              </a: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はカメラ設定による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+mn-ea"/>
                </a:rPr>
                <a:t>カメラデフォルトはオフ</a:t>
              </a:r>
              <a:endParaRPr lang="en-US" altLang="ja-JP" sz="1200" b="1" dirty="0">
                <a:solidFill>
                  <a:srgbClr val="000000"/>
                </a:solidFill>
                <a:latin typeface="+mn-ea"/>
              </a:endParaRPr>
            </a:p>
          </p:txBody>
        </p: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788E5221-2BED-4557-C7F7-9B9F011FA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4655" r="56050" b="3323"/>
            <a:stretch/>
          </p:blipFill>
          <p:spPr>
            <a:xfrm>
              <a:off x="2120869" y="1961412"/>
              <a:ext cx="968577" cy="269777"/>
            </a:xfrm>
            <a:prstGeom prst="rect">
              <a:avLst/>
            </a:prstGeom>
            <a:ln w="31750">
              <a:solidFill>
                <a:srgbClr val="7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87D3FD73-942B-128D-E603-C533CF4CD644}"/>
                </a:ext>
              </a:extLst>
            </p:cNvPr>
            <p:cNvGrpSpPr/>
            <p:nvPr/>
          </p:nvGrpSpPr>
          <p:grpSpPr>
            <a:xfrm>
              <a:off x="6911502" y="1024148"/>
              <a:ext cx="2122434" cy="2184117"/>
              <a:chOff x="6911502" y="1024148"/>
              <a:chExt cx="2122434" cy="2184117"/>
            </a:xfrm>
          </p:grpSpPr>
          <p:pic>
            <p:nvPicPr>
              <p:cNvPr id="54" name="図 53">
                <a:extLst>
                  <a:ext uri="{FF2B5EF4-FFF2-40B4-BE49-F238E27FC236}">
                    <a16:creationId xmlns:a16="http://schemas.microsoft.com/office/drawing/2014/main" id="{228B701D-93C6-43CE-3E5C-52762ACA8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11502" y="1024148"/>
                <a:ext cx="1978068" cy="218411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58AD06DE-1656-F3E6-D9D1-F2BD532ADB36}"/>
                  </a:ext>
                </a:extLst>
              </p:cNvPr>
              <p:cNvSpPr/>
              <p:nvPr/>
            </p:nvSpPr>
            <p:spPr>
              <a:xfrm>
                <a:off x="7483990" y="1277973"/>
                <a:ext cx="848021" cy="1607620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+mn-ea"/>
                </a:endParaRPr>
              </a:p>
            </p:txBody>
          </p:sp>
          <p:cxnSp>
            <p:nvCxnSpPr>
              <p:cNvPr id="56" name="コネクタ: カギ線 55">
                <a:extLst>
                  <a:ext uri="{FF2B5EF4-FFF2-40B4-BE49-F238E27FC236}">
                    <a16:creationId xmlns:a16="http://schemas.microsoft.com/office/drawing/2014/main" id="{AD1A9BAB-10F1-CB17-568C-793AAB54946E}"/>
                  </a:ext>
                </a:extLst>
              </p:cNvPr>
              <p:cNvCxnSpPr>
                <a:cxnSpLocks/>
                <a:stCxn id="55" idx="3"/>
              </p:cNvCxnSpPr>
              <p:nvPr/>
            </p:nvCxnSpPr>
            <p:spPr>
              <a:xfrm flipV="1">
                <a:off x="8332011" y="1306191"/>
                <a:ext cx="371706" cy="775592"/>
              </a:xfrm>
              <a:prstGeom prst="bentConnector2">
                <a:avLst/>
              </a:prstGeom>
              <a:ln w="127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472A7D6B-AD04-785C-C8C5-6629F0AF81D2}"/>
                  </a:ext>
                </a:extLst>
              </p:cNvPr>
              <p:cNvSpPr txBox="1"/>
              <p:nvPr/>
            </p:nvSpPr>
            <p:spPr>
              <a:xfrm>
                <a:off x="8399739" y="2192552"/>
                <a:ext cx="634197" cy="349702"/>
              </a:xfrm>
              <a:prstGeom prst="rect">
                <a:avLst/>
              </a:prstGeom>
              <a:solidFill>
                <a:schemeClr val="tx1"/>
              </a:solidFill>
              <a:ln w="31750">
                <a:solidFill>
                  <a:srgbClr val="FFC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36000" tIns="36000" rIns="36000" bIns="36000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defRPr sz="1000"/>
                </a:pPr>
                <a:r>
                  <a:rPr lang="ja-JP" altLang="en-US" sz="900" b="1" dirty="0">
                    <a:solidFill>
                      <a:srgbClr val="00CC66"/>
                    </a:solidFill>
                    <a:latin typeface="+mn-ea"/>
                  </a:rPr>
                  <a:t>オン／オフ</a:t>
                </a:r>
                <a:endParaRPr lang="en-US" altLang="ja-JP" sz="900" b="1" dirty="0">
                  <a:solidFill>
                    <a:srgbClr val="00CC66"/>
                  </a:solidFill>
                  <a:latin typeface="+mn-ea"/>
                </a:endParaRPr>
              </a:p>
            </p:txBody>
          </p: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C44F72F7-C492-F478-D375-4C29D6684348}"/>
                  </a:ext>
                </a:extLst>
              </p:cNvPr>
              <p:cNvSpPr txBox="1"/>
              <p:nvPr/>
            </p:nvSpPr>
            <p:spPr>
              <a:xfrm>
                <a:off x="7604991" y="2650912"/>
                <a:ext cx="343343" cy="180425"/>
              </a:xfrm>
              <a:prstGeom prst="rect">
                <a:avLst/>
              </a:prstGeom>
              <a:solidFill>
                <a:schemeClr val="tx1"/>
              </a:solidFill>
              <a:ln w="31750">
                <a:noFill/>
                <a:prstDash val="sysDash"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defRPr sz="1000"/>
                </a:pPr>
                <a:r>
                  <a:rPr lang="ja-JP" altLang="en-US" sz="700" b="1" dirty="0">
                    <a:solidFill>
                      <a:schemeClr val="bg1"/>
                    </a:solidFill>
                    <a:latin typeface="+mn-ea"/>
                  </a:rPr>
                  <a:t>*****</a:t>
                </a:r>
                <a:endParaRPr lang="en-US" altLang="ja-JP" sz="7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0571796A-0080-565D-7EBC-5B5E678F2460}"/>
                </a:ext>
              </a:extLst>
            </p:cNvPr>
            <p:cNvSpPr/>
            <p:nvPr/>
          </p:nvSpPr>
          <p:spPr>
            <a:xfrm>
              <a:off x="8517863" y="958405"/>
              <a:ext cx="371707" cy="347786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cxnSp>
          <p:nvCxnSpPr>
            <p:cNvPr id="60" name="コネクタ: カギ線 59">
              <a:extLst>
                <a:ext uri="{FF2B5EF4-FFF2-40B4-BE49-F238E27FC236}">
                  <a16:creationId xmlns:a16="http://schemas.microsoft.com/office/drawing/2014/main" id="{4DD08EAA-75D2-DC71-AF77-2444EBB14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0492" y="1277973"/>
              <a:ext cx="2747509" cy="2656022"/>
            </a:xfrm>
            <a:prstGeom prst="bentConnector4">
              <a:avLst>
                <a:gd name="adj1" fmla="val 53831"/>
                <a:gd name="adj2" fmla="val 118912"/>
              </a:avLst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FED63875-94AD-69D3-D560-7CB5360064C0}"/>
                </a:ext>
              </a:extLst>
            </p:cNvPr>
            <p:cNvSpPr txBox="1"/>
            <p:nvPr/>
          </p:nvSpPr>
          <p:spPr>
            <a:xfrm>
              <a:off x="2550294" y="4233591"/>
              <a:ext cx="1700686" cy="3835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1600" b="1" dirty="0">
                  <a:solidFill>
                    <a:srgbClr val="000000"/>
                  </a:solidFill>
                  <a:latin typeface="+mn-ea"/>
                </a:rPr>
                <a:t>OK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→「戻る」→ライブ</a:t>
              </a:r>
              <a:endParaRPr lang="en-US" altLang="ja-JP" sz="16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で画像が見れます</a:t>
              </a:r>
              <a:endParaRPr lang="en-US" altLang="ja-JP" sz="1600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9FA59387-5458-7C2E-EC2A-07E27CC632C5}"/>
                </a:ext>
              </a:extLst>
            </p:cNvPr>
            <p:cNvSpPr txBox="1"/>
            <p:nvPr/>
          </p:nvSpPr>
          <p:spPr>
            <a:xfrm>
              <a:off x="6534246" y="4268519"/>
              <a:ext cx="2607899" cy="383511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1600" b="1" dirty="0">
                  <a:solidFill>
                    <a:srgbClr val="000000"/>
                  </a:solidFill>
                  <a:latin typeface="+mn-ea"/>
                </a:rPr>
                <a:t>OK</a:t>
              </a: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→「戻る」→ライブで画像が見れます</a:t>
              </a:r>
              <a:endParaRPr lang="en-US" altLang="ja-JP" sz="1600" b="1" dirty="0">
                <a:solidFill>
                  <a:srgbClr val="000000"/>
                </a:solidFill>
                <a:latin typeface="+mn-ea"/>
              </a:endParaRP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ja-JP" altLang="en-US" sz="1600" b="1" dirty="0">
                  <a:solidFill>
                    <a:srgbClr val="000000"/>
                  </a:solidFill>
                  <a:latin typeface="+mn-ea"/>
                </a:rPr>
                <a:t>以上で、事前調整は終了です。</a:t>
              </a:r>
              <a:endParaRPr lang="en-US" altLang="ja-JP" sz="1600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3" name="フローチャート: 判断 62">
              <a:extLst>
                <a:ext uri="{FF2B5EF4-FFF2-40B4-BE49-F238E27FC236}">
                  <a16:creationId xmlns:a16="http://schemas.microsoft.com/office/drawing/2014/main" id="{CC84314F-D02E-86EC-A8D4-C1115BBE2D57}"/>
                </a:ext>
              </a:extLst>
            </p:cNvPr>
            <p:cNvSpPr/>
            <p:nvPr/>
          </p:nvSpPr>
          <p:spPr>
            <a:xfrm>
              <a:off x="1808418" y="1178913"/>
              <a:ext cx="1577889" cy="497152"/>
            </a:xfrm>
            <a:prstGeom prst="flowChartDecision">
              <a:avLst/>
            </a:prstGeom>
            <a:noFill/>
            <a:ln w="9525">
              <a:solidFill>
                <a:schemeClr val="tx1"/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n-ea"/>
              </a:endParaRPr>
            </a:p>
          </p:txBody>
        </p:sp>
        <p:cxnSp>
          <p:nvCxnSpPr>
            <p:cNvPr id="64" name="コネクタ: カギ線 63">
              <a:extLst>
                <a:ext uri="{FF2B5EF4-FFF2-40B4-BE49-F238E27FC236}">
                  <a16:creationId xmlns:a16="http://schemas.microsoft.com/office/drawing/2014/main" id="{7E475834-CD7B-6295-F832-9E30FAEC18B1}"/>
                </a:ext>
              </a:extLst>
            </p:cNvPr>
            <p:cNvCxnSpPr>
              <a:cxnSpLocks/>
              <a:stCxn id="9" idx="2"/>
              <a:endCxn id="63" idx="0"/>
            </p:cNvCxnSpPr>
            <p:nvPr/>
          </p:nvCxnSpPr>
          <p:spPr>
            <a:xfrm rot="5400000">
              <a:off x="2468523" y="1049257"/>
              <a:ext cx="258497" cy="815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コネクタ: カギ線 64">
              <a:extLst>
                <a:ext uri="{FF2B5EF4-FFF2-40B4-BE49-F238E27FC236}">
                  <a16:creationId xmlns:a16="http://schemas.microsoft.com/office/drawing/2014/main" id="{AE107CF8-E837-34BD-3129-0965B4FE3E6F}"/>
                </a:ext>
              </a:extLst>
            </p:cNvPr>
            <p:cNvCxnSpPr>
              <a:cxnSpLocks/>
              <a:stCxn id="63" idx="3"/>
              <a:endCxn id="30" idx="1"/>
            </p:cNvCxnSpPr>
            <p:nvPr/>
          </p:nvCxnSpPr>
          <p:spPr>
            <a:xfrm>
              <a:off x="3386307" y="1427489"/>
              <a:ext cx="536875" cy="28235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コネクタ: カギ線 65">
              <a:extLst>
                <a:ext uri="{FF2B5EF4-FFF2-40B4-BE49-F238E27FC236}">
                  <a16:creationId xmlns:a16="http://schemas.microsoft.com/office/drawing/2014/main" id="{0823A274-D8D2-A2EA-2B3E-C38E71D0440C}"/>
                </a:ext>
              </a:extLst>
            </p:cNvPr>
            <p:cNvCxnSpPr>
              <a:cxnSpLocks/>
              <a:stCxn id="63" idx="2"/>
              <a:endCxn id="52" idx="0"/>
            </p:cNvCxnSpPr>
            <p:nvPr/>
          </p:nvCxnSpPr>
          <p:spPr>
            <a:xfrm rot="16200000" flipH="1">
              <a:off x="2458587" y="1814840"/>
              <a:ext cx="285347" cy="7795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196AE128-10D4-E149-C313-D61F43496AD1}"/>
                </a:ext>
              </a:extLst>
            </p:cNvPr>
            <p:cNvSpPr txBox="1"/>
            <p:nvPr/>
          </p:nvSpPr>
          <p:spPr>
            <a:xfrm>
              <a:off x="2632995" y="1609120"/>
              <a:ext cx="373878" cy="18940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Yes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32D54159-359E-2983-D850-8124693B4E1D}"/>
                </a:ext>
              </a:extLst>
            </p:cNvPr>
            <p:cNvSpPr txBox="1"/>
            <p:nvPr/>
          </p:nvSpPr>
          <p:spPr>
            <a:xfrm flipH="1">
              <a:off x="3016170" y="1103228"/>
              <a:ext cx="439705" cy="18940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000"/>
              </a:pPr>
              <a:r>
                <a:rPr lang="en-US" altLang="ja-JP" sz="1400" b="1" dirty="0">
                  <a:solidFill>
                    <a:srgbClr val="000000"/>
                  </a:solidFill>
                  <a:latin typeface="+mn-ea"/>
                </a:rPr>
                <a:t>No</a:t>
              </a:r>
            </a:p>
          </p:txBody>
        </p:sp>
      </p:grpSp>
      <p:sp>
        <p:nvSpPr>
          <p:cNvPr id="8" name="テキスト ボックス 7">
            <a:hlinkClick r:id="rId11" action="ppaction://hlinksldjump"/>
            <a:extLst>
              <a:ext uri="{FF2B5EF4-FFF2-40B4-BE49-F238E27FC236}">
                <a16:creationId xmlns:a16="http://schemas.microsoft.com/office/drawing/2014/main" id="{7804EECA-A2EF-3EA0-E93F-1DF74C1B0121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907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349E13C-5301-3FF6-5C38-5EC6488CA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/>
            <a:r>
              <a:rPr lang="en-US" altLang="ja-JP" dirty="0"/>
              <a:t>【</a:t>
            </a:r>
            <a:r>
              <a:rPr lang="ja-JP" altLang="en-US" dirty="0"/>
              <a:t>参考</a:t>
            </a:r>
            <a:r>
              <a:rPr lang="en-US" altLang="ja-JP" dirty="0"/>
              <a:t>】</a:t>
            </a:r>
            <a:r>
              <a:rPr lang="ja-JP" altLang="en-US" dirty="0"/>
              <a:t>こんな時は</a:t>
            </a:r>
          </a:p>
        </p:txBody>
      </p:sp>
    </p:spTree>
    <p:extLst>
      <p:ext uri="{BB962C8B-B14F-4D97-AF65-F5344CB8AC3E}">
        <p14:creationId xmlns:p14="http://schemas.microsoft.com/office/powerpoint/2010/main" val="8619494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4A00B82-4D22-6161-E938-3A2582EBA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4138"/>
            <a:r>
              <a:rPr lang="en-US" altLang="ja-JP" dirty="0"/>
              <a:t>【</a:t>
            </a:r>
            <a:r>
              <a:rPr lang="ja-JP" altLang="en-US" dirty="0"/>
              <a:t>参考</a:t>
            </a:r>
            <a:r>
              <a:rPr lang="en-US" altLang="ja-JP" dirty="0"/>
              <a:t>】</a:t>
            </a:r>
            <a:r>
              <a:rPr kumimoji="1" lang="ja-JP" altLang="en-US" dirty="0"/>
              <a:t>こんな時は</a:t>
            </a: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346B6FD7-8017-1BB0-D2F7-1C081BB71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415904"/>
              </p:ext>
            </p:extLst>
          </p:nvPr>
        </p:nvGraphicFramePr>
        <p:xfrm>
          <a:off x="449047" y="992352"/>
          <a:ext cx="13382567" cy="496792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54896">
                  <a:extLst>
                    <a:ext uri="{9D8B030D-6E8A-4147-A177-3AD203B41FA5}">
                      <a16:colId xmlns:a16="http://schemas.microsoft.com/office/drawing/2014/main" val="2600931896"/>
                    </a:ext>
                  </a:extLst>
                </a:gridCol>
                <a:gridCol w="9927671">
                  <a:extLst>
                    <a:ext uri="{9D8B030D-6E8A-4147-A177-3AD203B41FA5}">
                      <a16:colId xmlns:a16="http://schemas.microsoft.com/office/drawing/2014/main" val="1100688422"/>
                    </a:ext>
                  </a:extLst>
                </a:gridCol>
              </a:tblGrid>
              <a:tr h="33202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発生事象・お困りごと</a:t>
                      </a:r>
                      <a:endParaRPr kumimoji="1" lang="en-US" altLang="ja-JP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留意事項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5173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LTE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ユニット経由のカメラ映像が表示されなくなった。</a:t>
                      </a:r>
                      <a:endParaRPr kumimoji="1" lang="en-US" altLang="ja-JP" sz="1800" b="1" dirty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endParaRPr kumimoji="1" lang="ja-JP" altLang="en-US" sz="1800" b="1" dirty="0">
                        <a:latin typeface="+mn-ea"/>
                        <a:ea typeface="+mn-ea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LTE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通信状況をご確認ください。</a:t>
                      </a:r>
                      <a:endParaRPr kumimoji="1" lang="en-US" altLang="ja-JP" sz="1800" b="1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通信状況によっては、映像が表示されないなどの現象が発生することがあります。</a:t>
                      </a:r>
                      <a:endParaRPr kumimoji="1" lang="en-US" altLang="ja-JP" sz="1800" b="1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1800" b="1" dirty="0">
                        <a:latin typeface="+mn-ea"/>
                        <a:ea typeface="+mn-ea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5097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kumimoji="1" lang="ja-JP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Remo.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サービスにおいては、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LTE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ユニット経由のカメラライブ映像が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15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分で切断される仕様となっています。再度、ブラウザの更新ボタンをクリック、もしくはカメラを選択しなおしてください。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245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Remo.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ブラウザ画面にて映像が表示されないままとなる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Remo.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 ブラウザ画面にて映像が表示されていなくても</a:t>
                      </a:r>
                      <a:r>
                        <a:rPr lang="ja-JP" altLang="en-US" sz="1800" b="1" dirty="0">
                          <a:latin typeface="+mn-ea"/>
                          <a:ea typeface="+mn-ea"/>
                        </a:rPr>
                        <a:t>　</a:t>
                      </a:r>
                      <a:r>
                        <a:rPr lang="en-US" altLang="ja-JP" sz="1800" b="1" u="sng" dirty="0">
                          <a:latin typeface="+mn-ea"/>
                          <a:ea typeface="+mn-ea"/>
                        </a:rPr>
                        <a:t>LTE</a:t>
                      </a:r>
                      <a:r>
                        <a:rPr lang="ja-JP" altLang="en-US" sz="1800" b="1" u="sng" dirty="0">
                          <a:latin typeface="+mn-ea"/>
                          <a:ea typeface="+mn-ea"/>
                        </a:rPr>
                        <a:t>通信のパケットを消費する</a:t>
                      </a:r>
                      <a:r>
                        <a:rPr lang="ja-JP" altLang="en-US" sz="1800" b="1" dirty="0">
                          <a:latin typeface="+mn-ea"/>
                          <a:ea typeface="+mn-ea"/>
                        </a:rPr>
                        <a:t>ケースがあります。</a:t>
                      </a:r>
                      <a:endParaRPr lang="en-US" altLang="ja-JP" sz="1800" b="1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107990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映像が表示されない状態が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０秒以上続く場合、ブラウザの更新アイコン（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F5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）をクリック、もしくはブラウザの再起動を行うことを強くお勧めします。</a:t>
                      </a:r>
                      <a:endParaRPr lang="en-US" altLang="ja-JP" sz="1800" b="1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1800" b="1" dirty="0">
                        <a:latin typeface="+mn-ea"/>
                        <a:ea typeface="+mn-ea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003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映像配信していないにもかかわらず、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LTE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通信パケットが消費される。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Remo. 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に登録されたカメラは、映像配信しなくとも 約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12MB/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日 パケット消費するため、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LTE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通信ユニット経由では、更に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LTE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通信パケットも消費することをご承知おきください。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487813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hlinkClick r:id="rId2" action="ppaction://hlinksldjump"/>
            <a:extLst>
              <a:ext uri="{FF2B5EF4-FFF2-40B4-BE49-F238E27FC236}">
                <a16:creationId xmlns:a16="http://schemas.microsoft.com/office/drawing/2014/main" id="{157A41BD-894C-9FD3-8666-B139032E0827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9753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756798"/>
              </p:ext>
            </p:extLst>
          </p:nvPr>
        </p:nvGraphicFramePr>
        <p:xfrm>
          <a:off x="131058" y="973569"/>
          <a:ext cx="14097247" cy="644198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45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2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55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9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更新内容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対象ページ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バージョン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更新日</a:t>
                      </a: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初版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2023/9/30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プロバイダー会社 一部削除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P7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2024/4/26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DHCP</a:t>
                      </a: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取得</a:t>
                      </a:r>
                      <a:r>
                        <a:rPr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</a:t>
                      </a: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：</a:t>
                      </a:r>
                      <a:r>
                        <a:rPr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192.168.0.40</a:t>
                      </a: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に変更</a:t>
                      </a:r>
                      <a:endParaRPr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P31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P33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2024/4/26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カメラファーム</a:t>
                      </a:r>
                      <a:r>
                        <a:rPr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V2.5</a:t>
                      </a: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以降での仕様・手順の変更を反映</a:t>
                      </a:r>
                      <a:endParaRPr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P23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P34</a:t>
                      </a:r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600" b="1" dirty="0" err="1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P41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2024/4/26</a:t>
                      </a: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4026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619629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3054759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CA53FEF4-0E16-C032-7BEB-4BAC60956A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1892" y="621654"/>
            <a:ext cx="13860827" cy="47202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>
                <a:solidFill>
                  <a:srgbClr val="6464E6"/>
                </a:solidFill>
              </a:rPr>
              <a:t>ネット環境が無い遠隔地や無人拠点でも、監視カメラと組み合わせた、様々な活用シーンが想定されます。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D92DCA1-3886-3E00-FF25-63721839B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1-2. </a:t>
            </a:r>
            <a:r>
              <a:rPr lang="ja-JP" altLang="en-US" dirty="0"/>
              <a:t>ユースケース</a:t>
            </a:r>
            <a:endParaRPr kumimoji="1"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00B01B5-09C2-F46E-1F6D-6520A1DC3CB3}"/>
              </a:ext>
            </a:extLst>
          </p:cNvPr>
          <p:cNvGrpSpPr/>
          <p:nvPr/>
        </p:nvGrpSpPr>
        <p:grpSpPr>
          <a:xfrm>
            <a:off x="1267014" y="1546167"/>
            <a:ext cx="11866183" cy="5692344"/>
            <a:chOff x="1274461" y="1556327"/>
            <a:chExt cx="7237974" cy="3472139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7C8EF5A-DEE9-5B0E-5E19-4E363C69F8F8}"/>
                </a:ext>
              </a:extLst>
            </p:cNvPr>
            <p:cNvSpPr txBox="1"/>
            <p:nvPr/>
          </p:nvSpPr>
          <p:spPr>
            <a:xfrm>
              <a:off x="1424357" y="4634226"/>
              <a:ext cx="1808020" cy="39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無人駐車場監視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（夜間を含めたトラブルを監視）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8BDBCB2-DA0E-A018-12A0-C9C841A5BA5D}"/>
                </a:ext>
              </a:extLst>
            </p:cNvPr>
            <p:cNvSpPr txBox="1"/>
            <p:nvPr/>
          </p:nvSpPr>
          <p:spPr>
            <a:xfrm>
              <a:off x="1274461" y="2729631"/>
              <a:ext cx="2139334" cy="39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遠隔地にあるソーラーパネル監視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（破損、盗難を監視）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F0381F5-9242-DA40-050C-7C7D5191E88D}"/>
                </a:ext>
              </a:extLst>
            </p:cNvPr>
            <p:cNvSpPr txBox="1"/>
            <p:nvPr/>
          </p:nvSpPr>
          <p:spPr>
            <a:xfrm>
              <a:off x="6210307" y="3838101"/>
              <a:ext cx="2302128" cy="39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倉庫監視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（社内固定回線を使わず、常時監視）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AF33538-CA66-BAE2-206E-7451012FA2AE}"/>
                </a:ext>
              </a:extLst>
            </p:cNvPr>
            <p:cNvSpPr txBox="1"/>
            <p:nvPr/>
          </p:nvSpPr>
          <p:spPr>
            <a:xfrm>
              <a:off x="3905405" y="3838100"/>
              <a:ext cx="1898071" cy="39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建設・土木仮説現場監視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（工事進捗、資材置場の監視）</a:t>
              </a: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93D8337-CE05-917E-9867-BF9CA318A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239" y="1556327"/>
              <a:ext cx="1721778" cy="11473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46022075-2616-70CB-7E81-8E2834DE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965" y="3371547"/>
              <a:ext cx="1810327" cy="12078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CE77A4D-970F-97EB-8DC3-263757586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405" y="2382997"/>
              <a:ext cx="1898071" cy="14235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4DDD3C87-181F-EC80-7442-9D84A5C9F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9959" y="2363400"/>
              <a:ext cx="2222825" cy="14276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テキスト ボックス 4">
            <a:hlinkClick r:id="rId6" action="ppaction://hlinksldjump"/>
            <a:extLst>
              <a:ext uri="{FF2B5EF4-FFF2-40B4-BE49-F238E27FC236}">
                <a16:creationId xmlns:a16="http://schemas.microsoft.com/office/drawing/2014/main" id="{760F1ACE-6E22-4A3D-A5F1-069C59E40B08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3263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42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2077533-5E51-2D36-977A-5DCEC630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1-3. </a:t>
            </a:r>
            <a:r>
              <a:rPr kumimoji="1" lang="ja-JP" altLang="en-US" dirty="0"/>
              <a:t>製品仕様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5D53A2B8-7E31-65AC-9000-19CE7D8FED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3758" y="645901"/>
            <a:ext cx="5609522" cy="593620"/>
          </a:xfrm>
        </p:spPr>
        <p:txBody>
          <a:bodyPr/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設置イメージ＆対応カメラ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6464E6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225483F-EFCC-2EAE-4E8A-C9A700462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3" b="11208"/>
          <a:stretch/>
        </p:blipFill>
        <p:spPr>
          <a:xfrm>
            <a:off x="4673884" y="4464287"/>
            <a:ext cx="2154775" cy="162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BE32643-9967-B2D8-CDD8-CF76BDD79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74" y="1561145"/>
            <a:ext cx="1442897" cy="1846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左矢印 2">
            <a:extLst>
              <a:ext uri="{FF2B5EF4-FFF2-40B4-BE49-F238E27FC236}">
                <a16:creationId xmlns:a16="http://schemas.microsoft.com/office/drawing/2014/main" id="{911A70CD-8757-110B-7368-3DD200878662}"/>
              </a:ext>
            </a:extLst>
          </p:cNvPr>
          <p:cNvSpPr/>
          <p:nvPr/>
        </p:nvSpPr>
        <p:spPr>
          <a:xfrm rot="16200000">
            <a:off x="3616560" y="3161155"/>
            <a:ext cx="471940" cy="1240841"/>
          </a:xfrm>
          <a:prstGeom prst="leftArrow">
            <a:avLst/>
          </a:prstGeom>
          <a:solidFill>
            <a:srgbClr val="6464E6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EF69CFA-F08C-D2F3-438B-FC6E1F9066E3}"/>
              </a:ext>
            </a:extLst>
          </p:cNvPr>
          <p:cNvSpPr txBox="1"/>
          <p:nvPr/>
        </p:nvSpPr>
        <p:spPr>
          <a:xfrm>
            <a:off x="9623741" y="3915426"/>
            <a:ext cx="47673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対応カメラ　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　</a:t>
            </a: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プロダクトセレクターのアクセサリーで確認できます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349B500-5B15-696B-60D7-52DFB0ACD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68" b="9795"/>
          <a:stretch/>
        </p:blipFill>
        <p:spPr>
          <a:xfrm>
            <a:off x="1415553" y="4498619"/>
            <a:ext cx="1557152" cy="1615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EA178A1-8C23-971A-3408-9B41D4CE7DD5}"/>
              </a:ext>
            </a:extLst>
          </p:cNvPr>
          <p:cNvSpPr txBox="1"/>
          <p:nvPr/>
        </p:nvSpPr>
        <p:spPr>
          <a:xfrm>
            <a:off x="4647764" y="6502473"/>
            <a:ext cx="445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オプション金具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WV-QPL501-W(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バンド無し）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＊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12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月発売予定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＊ パイプ太さ（</a:t>
            </a:r>
            <a:r>
              <a:rPr kumimoji="1" lang="el-GR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φ80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mm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～</a:t>
            </a:r>
            <a:r>
              <a:rPr kumimoji="1" lang="el-GR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φ160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mm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E291DF-8505-CDE6-D80D-BA48AA3A79A7}"/>
              </a:ext>
            </a:extLst>
          </p:cNvPr>
          <p:cNvSpPr txBox="1"/>
          <p:nvPr/>
        </p:nvSpPr>
        <p:spPr>
          <a:xfrm>
            <a:off x="584155" y="1691379"/>
            <a:ext cx="2429261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rPr>
              <a:t>i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rPr>
              <a:t>-PRO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rPr>
              <a:t>LTE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rPr>
              <a:t>無線通信ユニット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rPr>
            </a:b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6464E6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rPr>
              <a:t>WV-PW510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6464E6"/>
              </a:solidFill>
              <a:effectLst/>
              <a:uLnTx/>
              <a:uFillTx/>
              <a:latin typeface="Yu Gothic UI"/>
              <a:ea typeface="Yu Gothic UI"/>
              <a:cs typeface="+mn-cs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6278D20-0E27-1AFE-2B1A-7FED31052D2B}"/>
              </a:ext>
            </a:extLst>
          </p:cNvPr>
          <p:cNvGrpSpPr>
            <a:grpSpLocks noChangeAspect="1"/>
          </p:cNvGrpSpPr>
          <p:nvPr/>
        </p:nvGrpSpPr>
        <p:grpSpPr>
          <a:xfrm>
            <a:off x="5973991" y="1514142"/>
            <a:ext cx="1724402" cy="2170811"/>
            <a:chOff x="345600" y="946274"/>
            <a:chExt cx="2728800" cy="3435225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1FDAB7FE-A8DD-AA27-658D-D42796038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600" y="946274"/>
              <a:ext cx="2728800" cy="34169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FD9816FF-9083-60A8-60D3-14983E32A1E9}"/>
                </a:ext>
              </a:extLst>
            </p:cNvPr>
            <p:cNvSpPr/>
            <p:nvPr/>
          </p:nvSpPr>
          <p:spPr>
            <a:xfrm>
              <a:off x="657225" y="3829050"/>
              <a:ext cx="211772" cy="552449"/>
            </a:xfrm>
            <a:prstGeom prst="rect">
              <a:avLst/>
            </a:prstGeom>
            <a:gradFill flip="none" rotWithShape="1">
              <a:gsLst>
                <a:gs pos="58000">
                  <a:schemeClr val="bg1">
                    <a:alpha val="50000"/>
                  </a:schemeClr>
                </a:gs>
                <a:gs pos="16000">
                  <a:srgbClr val="FFFFFF"/>
                </a:gs>
                <a:gs pos="0">
                  <a:srgbClr val="FFFFFF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94F525D-1215-DCAC-9A5C-B50AD0F0C94F}"/>
              </a:ext>
            </a:extLst>
          </p:cNvPr>
          <p:cNvGrpSpPr>
            <a:grpSpLocks noChangeAspect="1"/>
          </p:cNvGrpSpPr>
          <p:nvPr/>
        </p:nvGrpSpPr>
        <p:grpSpPr>
          <a:xfrm>
            <a:off x="8536071" y="1511585"/>
            <a:ext cx="1571051" cy="2145453"/>
            <a:chOff x="3391200" y="986400"/>
            <a:chExt cx="2486128" cy="3395099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9C1B57A-8F79-D910-A9EA-750608465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1200" y="986400"/>
              <a:ext cx="2486128" cy="33291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9E3D87A1-030B-5083-4A82-8FA2AE10C570}"/>
                </a:ext>
              </a:extLst>
            </p:cNvPr>
            <p:cNvSpPr/>
            <p:nvPr/>
          </p:nvSpPr>
          <p:spPr>
            <a:xfrm>
              <a:off x="3630563" y="3829050"/>
              <a:ext cx="211772" cy="552449"/>
            </a:xfrm>
            <a:prstGeom prst="rect">
              <a:avLst/>
            </a:prstGeom>
            <a:gradFill flip="none" rotWithShape="1">
              <a:gsLst>
                <a:gs pos="58000">
                  <a:schemeClr val="bg1">
                    <a:alpha val="50000"/>
                  </a:schemeClr>
                </a:gs>
                <a:gs pos="16000">
                  <a:srgbClr val="FFFFFF"/>
                </a:gs>
                <a:gs pos="0">
                  <a:srgbClr val="FFFFFF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C94AD7B-9F27-5D2A-D753-DDC86F474B85}"/>
                </a:ext>
              </a:extLst>
            </p:cNvPr>
            <p:cNvSpPr/>
            <p:nvPr/>
          </p:nvSpPr>
          <p:spPr>
            <a:xfrm>
              <a:off x="5364088" y="3829050"/>
              <a:ext cx="312812" cy="552449"/>
            </a:xfrm>
            <a:prstGeom prst="rect">
              <a:avLst/>
            </a:prstGeom>
            <a:gradFill flip="none" rotWithShape="1">
              <a:gsLst>
                <a:gs pos="58000">
                  <a:schemeClr val="bg1">
                    <a:alpha val="50000"/>
                  </a:schemeClr>
                </a:gs>
                <a:gs pos="16000">
                  <a:srgbClr val="FFFFFF"/>
                </a:gs>
                <a:gs pos="0">
                  <a:srgbClr val="FFFFFF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522D468-106E-AFB5-27F0-0EA401C5FB78}"/>
              </a:ext>
            </a:extLst>
          </p:cNvPr>
          <p:cNvGrpSpPr>
            <a:grpSpLocks noChangeAspect="1"/>
          </p:cNvGrpSpPr>
          <p:nvPr/>
        </p:nvGrpSpPr>
        <p:grpSpPr>
          <a:xfrm>
            <a:off x="11015373" y="1511585"/>
            <a:ext cx="1696279" cy="2145453"/>
            <a:chOff x="6112800" y="986400"/>
            <a:chExt cx="2684298" cy="3395099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A92229E8-C605-C130-E7EF-F72D56576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2800" y="986400"/>
              <a:ext cx="2684298" cy="33291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75A5C9AC-0A4A-E5CD-F9BF-252BFFDD427A}"/>
                </a:ext>
              </a:extLst>
            </p:cNvPr>
            <p:cNvSpPr/>
            <p:nvPr/>
          </p:nvSpPr>
          <p:spPr>
            <a:xfrm>
              <a:off x="8244407" y="3829050"/>
              <a:ext cx="375717" cy="552449"/>
            </a:xfrm>
            <a:prstGeom prst="rect">
              <a:avLst/>
            </a:prstGeom>
            <a:gradFill flip="none" rotWithShape="1">
              <a:gsLst>
                <a:gs pos="58000">
                  <a:schemeClr val="bg1">
                    <a:alpha val="50000"/>
                  </a:schemeClr>
                </a:gs>
                <a:gs pos="16000">
                  <a:srgbClr val="FFFFFF"/>
                </a:gs>
                <a:gs pos="0">
                  <a:srgbClr val="FFFFFF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898B18D-59CE-3BBD-1398-2EA9B5921644}"/>
              </a:ext>
            </a:extLst>
          </p:cNvPr>
          <p:cNvSpPr txBox="1"/>
          <p:nvPr/>
        </p:nvSpPr>
        <p:spPr>
          <a:xfrm>
            <a:off x="8350418" y="1318184"/>
            <a:ext cx="2370870" cy="48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 Semibold" panose="020B0700000000000000" pitchFamily="50" charset="-128"/>
                <a:ea typeface="Yu Gothic UI Semibold" panose="020B0700000000000000" pitchFamily="50" charset="-128"/>
                <a:cs typeface="+mn-cs"/>
              </a:rPr>
              <a:t>LTE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 Semibold" panose="020B0700000000000000" pitchFamily="50" charset="-128"/>
                <a:ea typeface="Yu Gothic UI Semibold" panose="020B0700000000000000" pitchFamily="50" charset="-128"/>
                <a:cs typeface="+mn-cs"/>
              </a:rPr>
              <a:t>受信状態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 Semibold" panose="020B0700000000000000" pitchFamily="50" charset="-128"/>
                <a:ea typeface="Yu Gothic UI Semibold" panose="020B0700000000000000" pitchFamily="50" charset="-128"/>
                <a:cs typeface="+mn-cs"/>
              </a:rPr>
              <a:t>LED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 Semibold" panose="020B0700000000000000" pitchFamily="50" charset="-128"/>
                <a:ea typeface="Yu Gothic UI Semibold" panose="020B0700000000000000" pitchFamily="50" charset="-128"/>
                <a:cs typeface="+mn-cs"/>
              </a:rPr>
              <a:t>　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47FCDA2B-0104-3806-D9A2-98D961CCBB2A}"/>
              </a:ext>
            </a:extLst>
          </p:cNvPr>
          <p:cNvCxnSpPr/>
          <p:nvPr/>
        </p:nvCxnSpPr>
        <p:spPr>
          <a:xfrm flipH="1">
            <a:off x="9289338" y="1817091"/>
            <a:ext cx="85112" cy="283707"/>
          </a:xfrm>
          <a:prstGeom prst="straightConnector1">
            <a:avLst/>
          </a:prstGeom>
          <a:ln>
            <a:solidFill>
              <a:srgbClr val="6464E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57F55951-45A9-030F-504D-3E3DB0C2368D}"/>
              </a:ext>
            </a:extLst>
          </p:cNvPr>
          <p:cNvCxnSpPr/>
          <p:nvPr/>
        </p:nvCxnSpPr>
        <p:spPr>
          <a:xfrm flipH="1">
            <a:off x="6658109" y="1741722"/>
            <a:ext cx="85112" cy="283707"/>
          </a:xfrm>
          <a:prstGeom prst="straightConnector1">
            <a:avLst/>
          </a:prstGeom>
          <a:ln>
            <a:solidFill>
              <a:srgbClr val="6464E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C660712-68B5-E683-F5FD-24474A34E349}"/>
              </a:ext>
            </a:extLst>
          </p:cNvPr>
          <p:cNvSpPr txBox="1"/>
          <p:nvPr/>
        </p:nvSpPr>
        <p:spPr>
          <a:xfrm>
            <a:off x="5821342" y="1313522"/>
            <a:ext cx="2370870" cy="48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 Semibold" panose="020B0700000000000000" pitchFamily="50" charset="-128"/>
                <a:ea typeface="Yu Gothic UI Semibold" panose="020B0700000000000000" pitchFamily="50" charset="-128"/>
                <a:cs typeface="+mn-cs"/>
              </a:rPr>
              <a:t>SIM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 Semibold" panose="020B0700000000000000" pitchFamily="50" charset="-128"/>
                <a:ea typeface="Yu Gothic UI Semibold" panose="020B0700000000000000" pitchFamily="50" charset="-128"/>
                <a:cs typeface="+mn-cs"/>
              </a:rPr>
              <a:t>スロットカバー　</a:t>
            </a: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D5EB51E-645F-99F8-63BA-EFE9C129712D}"/>
              </a:ext>
            </a:extLst>
          </p:cNvPr>
          <p:cNvSpPr/>
          <p:nvPr/>
        </p:nvSpPr>
        <p:spPr>
          <a:xfrm>
            <a:off x="5965026" y="4460525"/>
            <a:ext cx="800019" cy="1541781"/>
          </a:xfrm>
          <a:prstGeom prst="ellipse">
            <a:avLst/>
          </a:prstGeom>
          <a:noFill/>
          <a:ln w="9525">
            <a:solidFill>
              <a:srgbClr val="6464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02302B7-99A8-58E3-350B-A32B59914A11}"/>
              </a:ext>
            </a:extLst>
          </p:cNvPr>
          <p:cNvSpPr txBox="1"/>
          <p:nvPr/>
        </p:nvSpPr>
        <p:spPr>
          <a:xfrm>
            <a:off x="2957330" y="6039440"/>
            <a:ext cx="1974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クランプ金具</a:t>
            </a: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F676FCBC-F123-BC3E-F9C9-2FF3D6BB5851}"/>
              </a:ext>
            </a:extLst>
          </p:cNvPr>
          <p:cNvCxnSpPr/>
          <p:nvPr/>
        </p:nvCxnSpPr>
        <p:spPr>
          <a:xfrm flipH="1">
            <a:off x="4023002" y="1588717"/>
            <a:ext cx="803467" cy="154267"/>
          </a:xfrm>
          <a:prstGeom prst="straightConnector1">
            <a:avLst/>
          </a:prstGeom>
          <a:ln>
            <a:solidFill>
              <a:srgbClr val="6464E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00909EE-EF2A-7762-B9D6-B7F26C65A65B}"/>
              </a:ext>
            </a:extLst>
          </p:cNvPr>
          <p:cNvSpPr txBox="1"/>
          <p:nvPr/>
        </p:nvSpPr>
        <p:spPr>
          <a:xfrm>
            <a:off x="4740084" y="1390213"/>
            <a:ext cx="726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rPr>
              <a:t>本体</a:t>
            </a: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F119F88D-17C5-6A18-8BDC-288C57DA9B2E}"/>
              </a:ext>
            </a:extLst>
          </p:cNvPr>
          <p:cNvCxnSpPr/>
          <p:nvPr/>
        </p:nvCxnSpPr>
        <p:spPr>
          <a:xfrm flipH="1">
            <a:off x="4073515" y="2350567"/>
            <a:ext cx="803467" cy="154267"/>
          </a:xfrm>
          <a:prstGeom prst="straightConnector1">
            <a:avLst/>
          </a:prstGeom>
          <a:ln>
            <a:solidFill>
              <a:srgbClr val="6464E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角丸四角形 10">
            <a:extLst>
              <a:ext uri="{FF2B5EF4-FFF2-40B4-BE49-F238E27FC236}">
                <a16:creationId xmlns:a16="http://schemas.microsoft.com/office/drawing/2014/main" id="{42C593E6-8B65-CB1B-47A7-CD4607FF9D91}"/>
              </a:ext>
            </a:extLst>
          </p:cNvPr>
          <p:cNvSpPr/>
          <p:nvPr/>
        </p:nvSpPr>
        <p:spPr>
          <a:xfrm>
            <a:off x="3620909" y="2238311"/>
            <a:ext cx="655631" cy="494937"/>
          </a:xfrm>
          <a:prstGeom prst="roundRect">
            <a:avLst/>
          </a:prstGeom>
          <a:noFill/>
          <a:ln w="28575">
            <a:solidFill>
              <a:srgbClr val="6464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B61E8F4-2ABD-CF90-CF7C-463D49491682}"/>
              </a:ext>
            </a:extLst>
          </p:cNvPr>
          <p:cNvSpPr txBox="1"/>
          <p:nvPr/>
        </p:nvSpPr>
        <p:spPr>
          <a:xfrm>
            <a:off x="4654865" y="2163635"/>
            <a:ext cx="11227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rPr>
              <a:t>クランプ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/>
              <a:ea typeface="Yu Gothic UI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rPr>
              <a:t>固定金具</a:t>
            </a: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8A4B878B-3F8D-609F-F478-6DFD592FD94F}"/>
              </a:ext>
            </a:extLst>
          </p:cNvPr>
          <p:cNvCxnSpPr>
            <a:cxnSpLocks/>
          </p:cNvCxnSpPr>
          <p:nvPr/>
        </p:nvCxnSpPr>
        <p:spPr>
          <a:xfrm flipV="1">
            <a:off x="6096000" y="5752029"/>
            <a:ext cx="157429" cy="769395"/>
          </a:xfrm>
          <a:prstGeom prst="straightConnector1">
            <a:avLst/>
          </a:prstGeom>
          <a:ln>
            <a:solidFill>
              <a:srgbClr val="6464E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5133CA8C-1123-F4BF-E951-E2D6A585E025}"/>
              </a:ext>
            </a:extLst>
          </p:cNvPr>
          <p:cNvCxnSpPr/>
          <p:nvPr/>
        </p:nvCxnSpPr>
        <p:spPr>
          <a:xfrm flipH="1" flipV="1">
            <a:off x="2961105" y="5207427"/>
            <a:ext cx="263538" cy="867746"/>
          </a:xfrm>
          <a:prstGeom prst="straightConnector1">
            <a:avLst/>
          </a:prstGeom>
          <a:ln>
            <a:solidFill>
              <a:srgbClr val="6464E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楕円 39">
            <a:extLst>
              <a:ext uri="{FF2B5EF4-FFF2-40B4-BE49-F238E27FC236}">
                <a16:creationId xmlns:a16="http://schemas.microsoft.com/office/drawing/2014/main" id="{9413BBB4-6F8C-6162-F6A4-5A89F0C328AA}"/>
              </a:ext>
            </a:extLst>
          </p:cNvPr>
          <p:cNvSpPr/>
          <p:nvPr/>
        </p:nvSpPr>
        <p:spPr>
          <a:xfrm>
            <a:off x="2540899" y="4475397"/>
            <a:ext cx="470061" cy="1534089"/>
          </a:xfrm>
          <a:prstGeom prst="ellipse">
            <a:avLst/>
          </a:prstGeom>
          <a:noFill/>
          <a:ln w="9525">
            <a:solidFill>
              <a:srgbClr val="6464E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7885D03-3744-6BBA-C803-02C38A844AA9}"/>
              </a:ext>
            </a:extLst>
          </p:cNvPr>
          <p:cNvSpPr txBox="1"/>
          <p:nvPr/>
        </p:nvSpPr>
        <p:spPr>
          <a:xfrm>
            <a:off x="204831" y="3727025"/>
            <a:ext cx="2035105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設置イメージ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4330EBA-45ED-CA47-138B-EC2B5B6F3E6E}"/>
              </a:ext>
            </a:extLst>
          </p:cNvPr>
          <p:cNvSpPr txBox="1"/>
          <p:nvPr/>
        </p:nvSpPr>
        <p:spPr>
          <a:xfrm>
            <a:off x="488764" y="4141822"/>
            <a:ext cx="3539549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①クランプ金具を使用したポール設置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8509526-E55A-A90B-D03B-A80360B5B305}"/>
              </a:ext>
            </a:extLst>
          </p:cNvPr>
          <p:cNvSpPr txBox="1"/>
          <p:nvPr/>
        </p:nvSpPr>
        <p:spPr>
          <a:xfrm>
            <a:off x="4103279" y="4147088"/>
            <a:ext cx="3743095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②オプション金具を使用したポール設置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26C9A7F8-76BA-1AF6-6040-B378F92A7F4D}"/>
              </a:ext>
            </a:extLst>
          </p:cNvPr>
          <p:cNvCxnSpPr/>
          <p:nvPr/>
        </p:nvCxnSpPr>
        <p:spPr>
          <a:xfrm flipH="1" flipV="1">
            <a:off x="6812647" y="5173533"/>
            <a:ext cx="443512" cy="244254"/>
          </a:xfrm>
          <a:prstGeom prst="straightConnector1">
            <a:avLst/>
          </a:prstGeom>
          <a:ln>
            <a:solidFill>
              <a:srgbClr val="6464E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DA04932-3A9F-8461-1013-58B098CCA417}"/>
              </a:ext>
            </a:extLst>
          </p:cNvPr>
          <p:cNvSpPr txBox="1"/>
          <p:nvPr/>
        </p:nvSpPr>
        <p:spPr>
          <a:xfrm>
            <a:off x="7127602" y="5279699"/>
            <a:ext cx="1285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取付バンド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2D3A7D19-C1A3-A02E-BBFB-546290E70D78}"/>
              </a:ext>
            </a:extLst>
          </p:cNvPr>
          <p:cNvCxnSpPr/>
          <p:nvPr/>
        </p:nvCxnSpPr>
        <p:spPr>
          <a:xfrm flipH="1">
            <a:off x="6801934" y="5572054"/>
            <a:ext cx="422086" cy="104988"/>
          </a:xfrm>
          <a:prstGeom prst="straightConnector1">
            <a:avLst/>
          </a:prstGeom>
          <a:ln>
            <a:solidFill>
              <a:srgbClr val="6464E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7EC2002-2D68-00B1-779F-39CB228F4AD0}"/>
              </a:ext>
            </a:extLst>
          </p:cNvPr>
          <p:cNvSpPr txBox="1"/>
          <p:nvPr/>
        </p:nvSpPr>
        <p:spPr>
          <a:xfrm>
            <a:off x="488764" y="6543694"/>
            <a:ext cx="4108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＊別途、お客様にて御準備頂く必要あり。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＊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推奨クランプ金具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　未来工業製単管クランプ（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KSTK-B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個）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　パイプ太さ（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φ42.7 mm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～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φ48.6 mm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2B7C4D0-3938-7B19-3264-F2D93F063926}"/>
              </a:ext>
            </a:extLst>
          </p:cNvPr>
          <p:cNvSpPr txBox="1"/>
          <p:nvPr/>
        </p:nvSpPr>
        <p:spPr>
          <a:xfrm>
            <a:off x="7105892" y="5585337"/>
            <a:ext cx="211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＊別途、お客様にて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182563"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御準備頂く必要あり。</a:t>
            </a: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460049B8-C3A1-64E9-96B6-A01112158B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276" t="24704" r="48034" b="49683"/>
          <a:stretch/>
        </p:blipFill>
        <p:spPr>
          <a:xfrm flipV="1">
            <a:off x="9432663" y="2136313"/>
            <a:ext cx="24271" cy="87721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E0C239E0-B766-6E50-4502-E1BDCD905E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276" t="24704" r="48034" b="49683"/>
          <a:stretch/>
        </p:blipFill>
        <p:spPr>
          <a:xfrm flipV="1">
            <a:off x="9345675" y="2136313"/>
            <a:ext cx="24271" cy="87721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2129DBF4-5351-B201-01AC-8414283815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209" t="48966" r="39004" b="35421"/>
          <a:stretch/>
        </p:blipFill>
        <p:spPr>
          <a:xfrm>
            <a:off x="4990245" y="4849576"/>
            <a:ext cx="24817" cy="65281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330024C7-E01B-5CC5-B626-D48F88568D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209" t="48966" r="39004" b="35421"/>
          <a:stretch/>
        </p:blipFill>
        <p:spPr>
          <a:xfrm>
            <a:off x="4934948" y="4862760"/>
            <a:ext cx="24817" cy="65281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37FB5399-C1A4-0806-39D9-EC363760A1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209" t="48966" r="39004" b="35421"/>
          <a:stretch/>
        </p:blipFill>
        <p:spPr>
          <a:xfrm>
            <a:off x="1732662" y="4876573"/>
            <a:ext cx="24817" cy="65281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401B9370-2E90-621D-1F20-3F9BEEC08A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209" t="48966" r="39004" b="35421"/>
          <a:stretch/>
        </p:blipFill>
        <p:spPr>
          <a:xfrm>
            <a:off x="1678669" y="4888571"/>
            <a:ext cx="24817" cy="652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CD6F964-381A-EFC4-B93F-4320FFBF14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3302" y="4522592"/>
            <a:ext cx="4126702" cy="3046956"/>
          </a:xfrm>
          <a:prstGeom prst="rect">
            <a:avLst/>
          </a:prstGeom>
        </p:spPr>
      </p:pic>
      <p:sp>
        <p:nvSpPr>
          <p:cNvPr id="58" name="フリーフォーム: 図形 57">
            <a:extLst>
              <a:ext uri="{FF2B5EF4-FFF2-40B4-BE49-F238E27FC236}">
                <a16:creationId xmlns:a16="http://schemas.microsoft.com/office/drawing/2014/main" id="{B2A9028A-D110-690E-7E05-BD5E5B34F5AE}"/>
              </a:ext>
            </a:extLst>
          </p:cNvPr>
          <p:cNvSpPr/>
          <p:nvPr/>
        </p:nvSpPr>
        <p:spPr>
          <a:xfrm>
            <a:off x="9579836" y="3913974"/>
            <a:ext cx="4811282" cy="3717420"/>
          </a:xfrm>
          <a:custGeom>
            <a:avLst/>
            <a:gdLst>
              <a:gd name="connsiteX0" fmla="*/ 0 w 4811282"/>
              <a:gd name="connsiteY0" fmla="*/ 3717420 h 3717420"/>
              <a:gd name="connsiteX1" fmla="*/ 0 w 4811282"/>
              <a:gd name="connsiteY1" fmla="*/ 3717420 h 3717420"/>
              <a:gd name="connsiteX2" fmla="*/ 42728 w 4811282"/>
              <a:gd name="connsiteY2" fmla="*/ 3623417 h 3717420"/>
              <a:gd name="connsiteX3" fmla="*/ 25637 w 4811282"/>
              <a:gd name="connsiteY3" fmla="*/ 0 h 3717420"/>
              <a:gd name="connsiteX4" fmla="*/ 4811282 w 4811282"/>
              <a:gd name="connsiteY4" fmla="*/ 25637 h 3717420"/>
              <a:gd name="connsiteX5" fmla="*/ 4811282 w 4811282"/>
              <a:gd name="connsiteY5" fmla="*/ 17091 h 371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1282" h="3717420">
                <a:moveTo>
                  <a:pt x="0" y="3717420"/>
                </a:moveTo>
                <a:lnTo>
                  <a:pt x="0" y="3717420"/>
                </a:lnTo>
                <a:lnTo>
                  <a:pt x="42728" y="3623417"/>
                </a:lnTo>
                <a:lnTo>
                  <a:pt x="25637" y="0"/>
                </a:lnTo>
                <a:lnTo>
                  <a:pt x="4811282" y="25637"/>
                </a:lnTo>
                <a:lnTo>
                  <a:pt x="4811282" y="17091"/>
                </a:lnTo>
              </a:path>
            </a:pathLst>
          </a:custGeom>
          <a:noFill/>
          <a:ln w="38100">
            <a:solidFill>
              <a:srgbClr val="6464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61138F0E-18C9-856F-5496-301A481E7CF9}"/>
              </a:ext>
            </a:extLst>
          </p:cNvPr>
          <p:cNvSpPr/>
          <p:nvPr/>
        </p:nvSpPr>
        <p:spPr>
          <a:xfrm>
            <a:off x="9683302" y="7101555"/>
            <a:ext cx="802388" cy="4679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hlinkClick r:id="rId11" action="ppaction://hlinksldjump"/>
            <a:extLst>
              <a:ext uri="{FF2B5EF4-FFF2-40B4-BE49-F238E27FC236}">
                <a16:creationId xmlns:a16="http://schemas.microsoft.com/office/drawing/2014/main" id="{0A39A744-1AF1-282D-52B2-12379BD9CD73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58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2077533-5E51-2D36-977A-5DCEC630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1-4. </a:t>
            </a:r>
            <a:r>
              <a:rPr lang="ja-JP" altLang="en-US" dirty="0"/>
              <a:t>詳細</a:t>
            </a:r>
            <a:r>
              <a:rPr kumimoji="1" lang="ja-JP" altLang="en-US" dirty="0"/>
              <a:t>仕様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5D53A2B8-7E31-65AC-9000-19CE7D8FED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3758" y="645901"/>
            <a:ext cx="10407530" cy="593620"/>
          </a:xfrm>
        </p:spPr>
        <p:txBody>
          <a:bodyPr/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srgbClr val="6464E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本体</a:t>
            </a:r>
            <a:r>
              <a:rPr lang="en-US" altLang="ja-JP" sz="2400" dirty="0">
                <a:solidFill>
                  <a:srgbClr val="6464E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LED</a:t>
            </a:r>
            <a:r>
              <a:rPr lang="ja-JP" altLang="en-US" sz="2400" dirty="0">
                <a:solidFill>
                  <a:srgbClr val="6464E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表示により、通信状態を確認可能 </a:t>
            </a:r>
            <a:r>
              <a:rPr lang="ja-JP" altLang="en-US" sz="2400" baseline="30000" dirty="0">
                <a:solidFill>
                  <a:srgbClr val="6464E6"/>
                </a:solidFill>
              </a:rPr>
              <a:t>*</a:t>
            </a:r>
            <a:r>
              <a:rPr lang="en-US" altLang="ja-JP" sz="2400" baseline="30000" dirty="0">
                <a:solidFill>
                  <a:srgbClr val="6464E6"/>
                </a:solidFill>
              </a:rPr>
              <a:t>1</a:t>
            </a:r>
            <a:endParaRPr kumimoji="1" lang="en-US" altLang="ja-JP" sz="2400" b="1" i="0" u="none" strike="noStrike" kern="1200" cap="none" spc="0" normalizeH="0" baseline="30000" noProof="0" dirty="0">
              <a:ln>
                <a:noFill/>
              </a:ln>
              <a:solidFill>
                <a:srgbClr val="6464E6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50A06F-7E80-EA8F-AB0D-ECC6A387234B}"/>
              </a:ext>
            </a:extLst>
          </p:cNvPr>
          <p:cNvSpPr txBox="1"/>
          <p:nvPr/>
        </p:nvSpPr>
        <p:spPr>
          <a:xfrm>
            <a:off x="313758" y="5617743"/>
            <a:ext cx="7224180" cy="62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marR="0" lvl="0" indent="-446088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*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PTZ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モデル以外（屋外ボックス、屋外ドーム）は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LED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による通信状態を確認不可（「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Power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rPr>
              <a:t>」以外点灯せず）　</a:t>
            </a:r>
            <a:r>
              <a:rPr lang="ja-JP" altLang="en-US" sz="1600" b="1" dirty="0">
                <a:solidFill>
                  <a:prstClr val="black"/>
                </a:solidFill>
                <a:latin typeface="游ゴシック" panose="020B0400000000000000" pitchFamily="50" charset="-128"/>
              </a:rPr>
              <a:t>使用は可能</a:t>
            </a:r>
            <a:r>
              <a:rPr lang="en-US" altLang="ja-JP" sz="1600" b="1" dirty="0">
                <a:solidFill>
                  <a:prstClr val="black"/>
                </a:solidFill>
                <a:latin typeface="游ゴシック" panose="020B0400000000000000" pitchFamily="50" charset="-128"/>
              </a:rPr>
              <a:t> 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8ACA52A-FF33-CBC3-7679-783323EB7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8"/>
          <a:stretch/>
        </p:blipFill>
        <p:spPr>
          <a:xfrm>
            <a:off x="7653118" y="1971864"/>
            <a:ext cx="6540317" cy="5333176"/>
          </a:xfrm>
          <a:prstGeom prst="rect">
            <a:avLst/>
          </a:prstGeom>
        </p:spPr>
      </p:pic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8ACB1D40-4C42-44EB-97A9-A8D4C8322BAB}"/>
              </a:ext>
            </a:extLst>
          </p:cNvPr>
          <p:cNvGrpSpPr/>
          <p:nvPr/>
        </p:nvGrpSpPr>
        <p:grpSpPr>
          <a:xfrm>
            <a:off x="542726" y="1385903"/>
            <a:ext cx="6755887" cy="3835402"/>
            <a:chOff x="857686" y="1283739"/>
            <a:chExt cx="3920301" cy="2225604"/>
          </a:xfrm>
        </p:grpSpPr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895F6024-51C3-C321-2004-4913A6B94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409" y="2644009"/>
              <a:ext cx="1659578" cy="865334"/>
            </a:xfrm>
            <a:prstGeom prst="rect">
              <a:avLst/>
            </a:prstGeom>
          </p:spPr>
        </p:pic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E19FE4F2-14D1-599D-B4D0-D6995645D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654" y="1283739"/>
              <a:ext cx="1978043" cy="22202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8E361AD1-E83A-BCD3-F7C0-7ED1640EB11B}"/>
                </a:ext>
              </a:extLst>
            </p:cNvPr>
            <p:cNvSpPr/>
            <p:nvPr/>
          </p:nvSpPr>
          <p:spPr>
            <a:xfrm>
              <a:off x="857686" y="1623760"/>
              <a:ext cx="1245141" cy="418290"/>
            </a:xfrm>
            <a:prstGeom prst="rect">
              <a:avLst/>
            </a:prstGeom>
            <a:noFill/>
            <a:ln w="38100">
              <a:solidFill>
                <a:srgbClr val="6464E6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t" anchorCtr="0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" name="右矢印 15">
              <a:extLst>
                <a:ext uri="{FF2B5EF4-FFF2-40B4-BE49-F238E27FC236}">
                  <a16:creationId xmlns:a16="http://schemas.microsoft.com/office/drawing/2014/main" id="{AF28AFB2-9667-2B53-D878-3C7C95A474DC}"/>
                </a:ext>
              </a:extLst>
            </p:cNvPr>
            <p:cNvSpPr/>
            <p:nvPr/>
          </p:nvSpPr>
          <p:spPr>
            <a:xfrm rot="2987877">
              <a:off x="2119311" y="2309835"/>
              <a:ext cx="1262980" cy="296693"/>
            </a:xfrm>
            <a:prstGeom prst="rightArrow">
              <a:avLst/>
            </a:prstGeom>
            <a:solidFill>
              <a:srgbClr val="6464E6"/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36000" rtlCol="0" anchor="t" anchorCtr="0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8" name="テキスト ボックス 7">
            <a:hlinkClick r:id="rId5" action="ppaction://hlinksldjump"/>
            <a:extLst>
              <a:ext uri="{FF2B5EF4-FFF2-40B4-BE49-F238E27FC236}">
                <a16:creationId xmlns:a16="http://schemas.microsoft.com/office/drawing/2014/main" id="{0A1D9CD1-89BF-CC6F-0221-BCFC1E215DBF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1801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F4D3A49D-3C6A-DEA5-8E5B-76FA97CA6FD5}"/>
              </a:ext>
            </a:extLst>
          </p:cNvPr>
          <p:cNvCxnSpPr>
            <a:cxnSpLocks/>
          </p:cNvCxnSpPr>
          <p:nvPr/>
        </p:nvCxnSpPr>
        <p:spPr>
          <a:xfrm>
            <a:off x="3222640" y="4898977"/>
            <a:ext cx="0" cy="1496104"/>
          </a:xfrm>
          <a:prstGeom prst="straightConnector1">
            <a:avLst/>
          </a:prstGeom>
          <a:noFill/>
          <a:ln w="25400" cap="flat" cmpd="sng" algn="ctr">
            <a:solidFill>
              <a:srgbClr val="6464E6"/>
            </a:solidFill>
            <a:prstDash val="solid"/>
            <a:tailEnd type="triangle" w="lg" len="lg"/>
          </a:ln>
          <a:effectLst/>
        </p:spPr>
      </p:cxnSp>
      <p:sp>
        <p:nvSpPr>
          <p:cNvPr id="3" name="タイトル 2">
            <a:extLst>
              <a:ext uri="{FF2B5EF4-FFF2-40B4-BE49-F238E27FC236}">
                <a16:creationId xmlns:a16="http://schemas.microsoft.com/office/drawing/2014/main" id="{AA9F1FA1-4475-8079-5C8E-2669564B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1-5.</a:t>
            </a:r>
            <a:r>
              <a:rPr kumimoji="1" lang="ja-JP" altLang="en-US" dirty="0"/>
              <a:t> 販売スキーム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D680D343-5B31-B2E9-2D5D-FE694BA9D2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918" y="635741"/>
            <a:ext cx="12538642" cy="541420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 err="1">
                <a:solidFill>
                  <a:srgbClr val="6464E6"/>
                </a:solidFill>
              </a:rPr>
              <a:t>i</a:t>
            </a:r>
            <a:r>
              <a:rPr lang="en-US" altLang="ja-JP" sz="2400" dirty="0">
                <a:solidFill>
                  <a:srgbClr val="6464E6"/>
                </a:solidFill>
              </a:rPr>
              <a:t>-PRO</a:t>
            </a:r>
            <a:r>
              <a:rPr lang="ja-JP" altLang="en-US" sz="2400" dirty="0">
                <a:solidFill>
                  <a:srgbClr val="6464E6"/>
                </a:solidFill>
              </a:rPr>
              <a:t>としては本体のみ販売。但し、必要に応じキッティング委託会社を紹介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A033678-D2B5-D1A6-DA2D-F7CE81AE35F4}"/>
              </a:ext>
            </a:extLst>
          </p:cNvPr>
          <p:cNvGrpSpPr/>
          <p:nvPr/>
        </p:nvGrpSpPr>
        <p:grpSpPr>
          <a:xfrm>
            <a:off x="796392" y="1540112"/>
            <a:ext cx="12776620" cy="5703966"/>
            <a:chOff x="1099761" y="1363071"/>
            <a:chExt cx="7661844" cy="3420537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D67EEA8D-8D01-4476-40FA-386B3A569154}"/>
                </a:ext>
              </a:extLst>
            </p:cNvPr>
            <p:cNvSpPr/>
            <p:nvPr/>
          </p:nvSpPr>
          <p:spPr>
            <a:xfrm rot="16200000">
              <a:off x="2333039" y="423710"/>
              <a:ext cx="443374" cy="2909929"/>
            </a:xfrm>
            <a:prstGeom prst="rect">
              <a:avLst/>
            </a:prstGeom>
            <a:solidFill>
              <a:srgbClr val="6464E6"/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vert" lIns="72000" tIns="36000" rIns="36000" bIns="36000" rtlCol="0" anchor="ctr" anchorCtr="0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Meiryo UI" panose="020B0604030504040204" pitchFamily="50" charset="-128"/>
                </a:rPr>
                <a:t>i-PRO</a:t>
              </a:r>
              <a:endParaRPr kumimoji="0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AF57FDE-E39E-4F5C-ED39-15407A287BF9}"/>
                </a:ext>
              </a:extLst>
            </p:cNvPr>
            <p:cNvSpPr/>
            <p:nvPr/>
          </p:nvSpPr>
          <p:spPr>
            <a:xfrm rot="16200000">
              <a:off x="5403971" y="1157134"/>
              <a:ext cx="829652" cy="2092689"/>
            </a:xfrm>
            <a:prstGeom prst="rect">
              <a:avLst/>
            </a:prstGeom>
            <a:solidFill>
              <a:srgbClr val="10A49A"/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vert" lIns="72000" tIns="36000" rIns="36000" bIns="36000" rtlCol="0" anchor="ctr" anchorCtr="0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Meiryo UI" panose="020B0604030504040204" pitchFamily="50" charset="-128"/>
                </a:rPr>
                <a:t>推奨プロバイダー兼</a:t>
              </a:r>
              <a:endPara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Meiryo UI" panose="020B0604030504040204" pitchFamily="50" charset="-128"/>
              </a:endParaRP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Meiryo UI" panose="020B0604030504040204" pitchFamily="50" charset="-128"/>
                </a:rPr>
                <a:t>キッティング委託会社</a:t>
              </a:r>
              <a:endPara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Meiryo UI" panose="020B0604030504040204" pitchFamily="50" charset="-128"/>
              </a:endParaRP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Meiryo UI" panose="020B0604030504040204" pitchFamily="50" charset="-128"/>
                </a:rPr>
                <a:t>アイ・キューブ社</a:t>
              </a:r>
              <a:endPara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Meiryo UI" panose="020B0604030504040204" pitchFamily="50" charset="-128"/>
              </a:endParaRP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Meiryo UI" panose="020B0604030504040204" pitchFamily="50" charset="-128"/>
                </a:rPr>
                <a:t>通信キャリア：</a:t>
              </a:r>
              <a:r>
                <a:rPr kumimoji="0" lang="en-US" altLang="ja-JP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Meiryo UI" panose="020B0604030504040204" pitchFamily="50" charset="-128"/>
                </a:rPr>
                <a:t>Docomo</a:t>
              </a:r>
              <a:endPara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273DEB9-2B7F-FEDE-A378-38B92AECEAD8}"/>
                </a:ext>
              </a:extLst>
            </p:cNvPr>
            <p:cNvSpPr/>
            <p:nvPr/>
          </p:nvSpPr>
          <p:spPr>
            <a:xfrm rot="16200000">
              <a:off x="2289621" y="1657234"/>
              <a:ext cx="530211" cy="290993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vert" lIns="72000" tIns="36000" rIns="36000" bIns="36000" rtlCol="0" anchor="ctr" anchorCtr="0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Meiryo UI" panose="020B0604030504040204" pitchFamily="50" charset="-128"/>
                </a:rPr>
                <a:t>販売パートナー（</a:t>
              </a:r>
              <a:r>
                <a:rPr kumimoji="0" lang="en-US" altLang="ja-JP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Meiryo UI" panose="020B0604030504040204" pitchFamily="50" charset="-128"/>
                </a:rPr>
                <a:t>SIM</a:t>
              </a:r>
              <a:r>
                <a: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Meiryo UI" panose="020B0604030504040204" pitchFamily="50" charset="-128"/>
                </a:rPr>
                <a:t>の調達）</a:t>
              </a: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3CCFD06-19D2-4A3B-9910-BF3F4F68A9D3}"/>
                </a:ext>
              </a:extLst>
            </p:cNvPr>
            <p:cNvSpPr/>
            <p:nvPr/>
          </p:nvSpPr>
          <p:spPr>
            <a:xfrm rot="16200000">
              <a:off x="3910061" y="1464185"/>
              <a:ext cx="509125" cy="6129722"/>
            </a:xfrm>
            <a:prstGeom prst="rect">
              <a:avLst/>
            </a:prstGeom>
            <a:solidFill>
              <a:srgbClr val="F79646">
                <a:lumMod val="20000"/>
                <a:lumOff val="80000"/>
              </a:srgb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vert" lIns="72000" tIns="36000" rIns="36000" bIns="36000" rtlCol="0" anchor="ctr" anchorCtr="0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Meiryo UI" panose="020B0604030504040204" pitchFamily="50" charset="-128"/>
                </a:rPr>
                <a:t>エンドユーザー</a:t>
              </a:r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13FDCAD6-67BB-77DE-5184-60C598CD4FA3}"/>
                </a:ext>
              </a:extLst>
            </p:cNvPr>
            <p:cNvCxnSpPr>
              <a:cxnSpLocks/>
              <a:stCxn id="7" idx="1"/>
              <a:endCxn id="9" idx="3"/>
            </p:cNvCxnSpPr>
            <p:nvPr/>
          </p:nvCxnSpPr>
          <p:spPr>
            <a:xfrm>
              <a:off x="2554726" y="2100362"/>
              <a:ext cx="1" cy="746731"/>
            </a:xfrm>
            <a:prstGeom prst="straightConnector1">
              <a:avLst/>
            </a:prstGeom>
            <a:noFill/>
            <a:ln w="25400" cap="flat" cmpd="sng" algn="ctr">
              <a:solidFill>
                <a:srgbClr val="6464E6"/>
              </a:solidFill>
              <a:prstDash val="solid"/>
              <a:tailEnd type="triangle" w="lg" len="lg"/>
            </a:ln>
            <a:effectLst/>
          </p:spPr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73AC4114-226F-FC43-2903-66B5005B1170}"/>
                </a:ext>
              </a:extLst>
            </p:cNvPr>
            <p:cNvSpPr txBox="1"/>
            <p:nvPr/>
          </p:nvSpPr>
          <p:spPr>
            <a:xfrm>
              <a:off x="1530963" y="1363071"/>
              <a:ext cx="2074128" cy="27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altLang="ja-JP" sz="24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WV-PW510</a:t>
              </a:r>
              <a:r>
                <a:rPr lang="ja-JP" altLang="en-US" sz="24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販売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BB23257-FFFF-E22C-A0B2-66A3A2D6554F}"/>
                </a:ext>
              </a:extLst>
            </p:cNvPr>
            <p:cNvSpPr txBox="1"/>
            <p:nvPr/>
          </p:nvSpPr>
          <p:spPr>
            <a:xfrm>
              <a:off x="4575996" y="1539401"/>
              <a:ext cx="4185609" cy="221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ja-JP" altLang="en-US" sz="18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販売パートナー、エンドユーザーの必要に応じ紹介</a:t>
              </a: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F9C760E8-47B9-B704-0DD1-6E7A936F7108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V="1">
              <a:off x="4009692" y="2582622"/>
              <a:ext cx="767490" cy="529576"/>
            </a:xfrm>
            <a:prstGeom prst="straightConnector1">
              <a:avLst/>
            </a:prstGeom>
            <a:noFill/>
            <a:ln w="25400" cap="flat" cmpd="sng" algn="ctr">
              <a:solidFill>
                <a:srgbClr val="6464E6"/>
              </a:solidFill>
              <a:prstDash val="sysDash"/>
              <a:tailEnd type="triangle"/>
            </a:ln>
            <a:effectLst/>
          </p:spPr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7614292B-C779-6E27-B12F-3867A935DB83}"/>
                </a:ext>
              </a:extLst>
            </p:cNvPr>
            <p:cNvCxnSpPr/>
            <p:nvPr/>
          </p:nvCxnSpPr>
          <p:spPr>
            <a:xfrm>
              <a:off x="6452186" y="2649530"/>
              <a:ext cx="15485" cy="1605080"/>
            </a:xfrm>
            <a:prstGeom prst="straightConnector1">
              <a:avLst/>
            </a:prstGeom>
            <a:noFill/>
            <a:ln w="25400" cap="flat" cmpd="sng" algn="ctr">
              <a:solidFill>
                <a:srgbClr val="6464E6"/>
              </a:solidFill>
              <a:prstDash val="sysDash"/>
              <a:tailEnd type="triangle"/>
            </a:ln>
            <a:effectLst/>
          </p:spPr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7BE1A98-5A1C-2A56-F989-16BC05F2B72A}"/>
                </a:ext>
              </a:extLst>
            </p:cNvPr>
            <p:cNvSpPr txBox="1"/>
            <p:nvPr/>
          </p:nvSpPr>
          <p:spPr>
            <a:xfrm>
              <a:off x="6251055" y="3345757"/>
              <a:ext cx="1486087" cy="387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ja-JP" altLang="en-US" sz="18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初期設定、</a:t>
              </a:r>
              <a:endParaRPr lang="en-US" altLang="ja-JP" sz="1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algn="ctr" defTabSz="685800">
                <a:defRPr/>
              </a:pPr>
              <a:r>
                <a:rPr lang="ja-JP" altLang="en-US" sz="18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及び</a:t>
              </a:r>
              <a:r>
                <a:rPr lang="en-US" altLang="ja-JP" sz="18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SIM</a:t>
              </a:r>
              <a:r>
                <a:rPr lang="ja-JP" altLang="en-US" sz="18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契約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899610C8-87A4-A649-5F57-944F516EA0AF}"/>
                </a:ext>
              </a:extLst>
            </p:cNvPr>
            <p:cNvSpPr/>
            <p:nvPr/>
          </p:nvSpPr>
          <p:spPr>
            <a:xfrm rot="16200000">
              <a:off x="3787277" y="1079182"/>
              <a:ext cx="297325" cy="567235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vert" lIns="72000" tIns="36000" rIns="36000" bIns="36000" rtlCol="0" anchor="ctr" anchorCtr="0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Meiryo UI" panose="020B0604030504040204" pitchFamily="50" charset="-128"/>
                </a:rPr>
                <a:t>工事会社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125AEB4C-27A8-DD50-0FA3-B2BBF3B84ECE}"/>
                </a:ext>
              </a:extLst>
            </p:cNvPr>
            <p:cNvSpPr txBox="1"/>
            <p:nvPr/>
          </p:nvSpPr>
          <p:spPr>
            <a:xfrm>
              <a:off x="4772453" y="2646076"/>
              <a:ext cx="1091257" cy="18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ja-JP" altLang="en-US" sz="14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■お問合わせ窓口</a:t>
              </a:r>
              <a:endParaRPr lang="en-US" altLang="ja-JP" sz="14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ADDD20B-1C70-5B2E-038F-98200570A7E2}"/>
                </a:ext>
              </a:extLst>
            </p:cNvPr>
            <p:cNvSpPr txBox="1"/>
            <p:nvPr/>
          </p:nvSpPr>
          <p:spPr>
            <a:xfrm>
              <a:off x="4905687" y="2987643"/>
              <a:ext cx="1826221" cy="535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altLang="ja-JP" sz="14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TEL : 03-6809-5285</a:t>
              </a:r>
            </a:p>
            <a:p>
              <a:pPr marL="263525" defTabSz="685800">
                <a:spcBef>
                  <a:spcPts val="600"/>
                </a:spcBef>
                <a:defRPr/>
              </a:pPr>
              <a:r>
                <a:rPr lang="en-US" altLang="ja-JP" sz="11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9</a:t>
              </a:r>
              <a:r>
                <a:rPr lang="ja-JP" altLang="en-US" sz="11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：</a:t>
              </a:r>
              <a:r>
                <a:rPr lang="en-US" altLang="ja-JP" sz="11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00</a:t>
              </a:r>
              <a:r>
                <a:rPr lang="ja-JP" altLang="en-US" sz="11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～</a:t>
              </a:r>
              <a:r>
                <a:rPr lang="en-US" altLang="ja-JP" sz="11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18</a:t>
              </a:r>
              <a:r>
                <a:rPr lang="ja-JP" altLang="en-US" sz="11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：</a:t>
              </a:r>
              <a:r>
                <a:rPr lang="en-US" altLang="ja-JP" sz="11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00</a:t>
              </a:r>
              <a:r>
                <a:rPr lang="ja-JP" altLang="en-US" sz="11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（月～金曜日）</a:t>
              </a:r>
            </a:p>
            <a:p>
              <a:pPr marL="263525" defTabSz="685800">
                <a:defRPr/>
              </a:pPr>
              <a:r>
                <a:rPr lang="en-US" altLang="ja-JP" sz="11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※</a:t>
              </a:r>
              <a:r>
                <a:rPr lang="ja-JP" altLang="en-US" sz="11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祝、祭日、夏季休業日、</a:t>
              </a:r>
              <a:endParaRPr lang="en-US" altLang="ja-JP" sz="11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pPr marL="355600" defTabSz="685800">
                <a:defRPr/>
              </a:pPr>
              <a:r>
                <a:rPr lang="ja-JP" altLang="en-US" sz="1100" b="1" dirty="0">
                  <a:solidFill>
                    <a:prstClr val="black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 年末年始休業日を除く</a:t>
              </a:r>
              <a:endParaRPr lang="en-US" altLang="ja-JP" sz="11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24" name="正方形/長方形 23">
              <a:hlinkClick r:id="rId2"/>
              <a:extLst>
                <a:ext uri="{FF2B5EF4-FFF2-40B4-BE49-F238E27FC236}">
                  <a16:creationId xmlns:a16="http://schemas.microsoft.com/office/drawing/2014/main" id="{7690A93E-266A-7BF5-3730-F6C03CD97B01}"/>
                </a:ext>
              </a:extLst>
            </p:cNvPr>
            <p:cNvSpPr/>
            <p:nvPr/>
          </p:nvSpPr>
          <p:spPr>
            <a:xfrm>
              <a:off x="4927175" y="2809481"/>
              <a:ext cx="1323880" cy="184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85800">
                <a:defRPr/>
              </a:pPr>
              <a:r>
                <a:rPr lang="en-US" altLang="ja-JP" sz="1400" u="sng" dirty="0">
                  <a:solidFill>
                    <a:srgbClr val="0563C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  <a:cs typeface="ＭＳ Ｐゴシック" panose="020B0600070205080204" pitchFamily="50" charset="-128"/>
                  <a:hlinkClick r:id="rId2"/>
                </a:rPr>
                <a:t>info-mobile@andline.net</a:t>
              </a:r>
              <a:endParaRPr lang="ja-JP" altLang="ja-JP" sz="14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ＭＳ Ｐゴシック" panose="020B0600070205080204" pitchFamily="50" charset="-128"/>
              </a:endParaRPr>
            </a:p>
          </p:txBody>
        </p:sp>
      </p:grpSp>
      <p:sp>
        <p:nvSpPr>
          <p:cNvPr id="2" name="テキスト ボックス 1">
            <a:hlinkClick r:id="rId3" action="ppaction://hlinksldjump"/>
            <a:extLst>
              <a:ext uri="{FF2B5EF4-FFF2-40B4-BE49-F238E27FC236}">
                <a16:creationId xmlns:a16="http://schemas.microsoft.com/office/drawing/2014/main" id="{BBCD470C-1E92-C14F-FF73-3AE41D418D30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844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3CD3002A-A9E1-4A03-D1E1-8E2124D18AE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4398" y="666221"/>
            <a:ext cx="10150114" cy="44122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400" dirty="0">
                <a:solidFill>
                  <a:srgbClr val="6464E6"/>
                </a:solidFill>
              </a:rPr>
              <a:t>Docomo</a:t>
            </a:r>
            <a:r>
              <a:rPr kumimoji="1" lang="ja-JP" altLang="en-US" sz="2400" dirty="0">
                <a:solidFill>
                  <a:srgbClr val="6464E6"/>
                </a:solidFill>
              </a:rPr>
              <a:t>、</a:t>
            </a:r>
            <a:r>
              <a:rPr kumimoji="1" lang="en-US" altLang="ja-JP" sz="2400" dirty="0" err="1">
                <a:solidFill>
                  <a:srgbClr val="6464E6"/>
                </a:solidFill>
              </a:rPr>
              <a:t>microSIM</a:t>
            </a:r>
            <a:r>
              <a:rPr kumimoji="1" lang="ja-JP" altLang="en-US" sz="2400" dirty="0">
                <a:solidFill>
                  <a:srgbClr val="6464E6"/>
                </a:solidFill>
              </a:rPr>
              <a:t>に対応した無線通信ユニット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04BB0F9-064A-D722-E87C-60C1C8DE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1-6. </a:t>
            </a:r>
            <a:r>
              <a:rPr kumimoji="1" lang="ja-JP" altLang="en-US" dirty="0"/>
              <a:t>主な仕様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3CB0ABA-BF44-7E0B-06BA-65F6D4322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384967"/>
              </p:ext>
            </p:extLst>
          </p:nvPr>
        </p:nvGraphicFramePr>
        <p:xfrm>
          <a:off x="354398" y="1166509"/>
          <a:ext cx="13625528" cy="6283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080592">
                  <a:extLst>
                    <a:ext uri="{9D8B030D-6E8A-4147-A177-3AD203B41FA5}">
                      <a16:colId xmlns:a16="http://schemas.microsoft.com/office/drawing/2014/main" val="539807729"/>
                    </a:ext>
                  </a:extLst>
                </a:gridCol>
                <a:gridCol w="1032193">
                  <a:extLst>
                    <a:ext uri="{9D8B030D-6E8A-4147-A177-3AD203B41FA5}">
                      <a16:colId xmlns:a16="http://schemas.microsoft.com/office/drawing/2014/main" val="3451318362"/>
                    </a:ext>
                  </a:extLst>
                </a:gridCol>
                <a:gridCol w="10512743">
                  <a:extLst>
                    <a:ext uri="{9D8B030D-6E8A-4147-A177-3AD203B41FA5}">
                      <a16:colId xmlns:a16="http://schemas.microsoft.com/office/drawing/2014/main" val="1322894357"/>
                    </a:ext>
                  </a:extLst>
                </a:gridCol>
              </a:tblGrid>
              <a:tr h="346515">
                <a:tc rowSpan="4"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インターフェース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LTE</a:t>
                      </a:r>
                    </a:p>
                    <a:p>
                      <a:pPr algn="l"/>
                      <a:r>
                        <a:rPr lang="en-US" altLang="ja-JP" sz="11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100" b="1" dirty="0">
                          <a:latin typeface="+mn-ea"/>
                          <a:ea typeface="+mn-ea"/>
                        </a:rPr>
                        <a:t>周波数帯域</a:t>
                      </a:r>
                      <a:r>
                        <a:rPr lang="en-US" altLang="ja-JP" sz="11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Micro SIM </a:t>
                      </a:r>
                      <a:r>
                        <a:rPr lang="en-US" altLang="ja-JP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推奨は</a:t>
                      </a:r>
                      <a:r>
                        <a:rPr lang="en-US" altLang="ja-JP" sz="1400" b="1" dirty="0" err="1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docomo</a:t>
                      </a:r>
                      <a:r>
                        <a:rPr lang="en-US" altLang="ja-JP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ja-JP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SIM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モジュール：</a:t>
                      </a:r>
                      <a:r>
                        <a:rPr lang="en-US" altLang="ja-JP" sz="14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SIMCom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社製 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SIM7600JC-H</a:t>
                      </a:r>
                    </a:p>
                    <a:p>
                      <a:pPr algn="l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B1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／</a:t>
                      </a: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B3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／</a:t>
                      </a: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B8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／</a:t>
                      </a: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B18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／</a:t>
                      </a: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B19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／</a:t>
                      </a:r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B26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）</a:t>
                      </a:r>
                      <a:endParaRPr lang="en-US" altLang="ja-JP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19169"/>
                  </a:ext>
                </a:extLst>
              </a:tr>
              <a:tr h="220510">
                <a:tc vMerge="1">
                  <a:txBody>
                    <a:bodyPr/>
                    <a:lstStyle/>
                    <a:p>
                      <a:pPr algn="l"/>
                      <a:endParaRPr lang="en-US" sz="6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Ethernet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10BASE-T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／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100BASE-TX x 1 (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イーサネットケーブル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オス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で出力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997072"/>
                  </a:ext>
                </a:extLst>
              </a:tr>
              <a:tr h="2205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無線</a:t>
                      </a:r>
                      <a:r>
                        <a:rPr lang="en-US" altLang="ja-JP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LAN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非対応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719265"/>
                  </a:ext>
                </a:extLst>
              </a:tr>
              <a:tr h="220510">
                <a:tc vMerge="1">
                  <a:txBody>
                    <a:bodyPr/>
                    <a:lstStyle/>
                    <a:p>
                      <a:pPr algn="l"/>
                      <a:endParaRPr lang="en-US" sz="6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USB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ja-JP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設定メンテナンス用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　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Micro-USB B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メス 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x 1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SIM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スロットカバー内）外部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USB-LAN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変換器でルーター設定／カメラ設定を行う</a:t>
                      </a:r>
                      <a:endParaRPr lang="en-US" altLang="ja-JP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659736"/>
                  </a:ext>
                </a:extLst>
              </a:tr>
              <a:tr h="220510">
                <a:tc gridSpan="2"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アンテナ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en-US" altLang="ja-JP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0.8GH</a:t>
                      </a:r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ｚ～</a:t>
                      </a:r>
                      <a:r>
                        <a:rPr lang="en-US" altLang="ja-JP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2.2GHz LTE</a:t>
                      </a:r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用アンテナ </a:t>
                      </a:r>
                      <a:r>
                        <a:rPr lang="en-US" altLang="ja-JP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x2</a:t>
                      </a:r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（内蔵）</a:t>
                      </a:r>
                      <a:endParaRPr lang="en-US" altLang="ja-JP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14885"/>
                  </a:ext>
                </a:extLst>
              </a:tr>
              <a:tr h="220510">
                <a:tc gridSpan="2">
                  <a:txBody>
                    <a:bodyPr/>
                    <a:lstStyle/>
                    <a:p>
                      <a:pPr algn="l"/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対応プロトコル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IPv4 / IPv6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※</a:t>
                      </a:r>
                      <a:r>
                        <a:rPr kumimoji="1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/ DHCP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　　　　　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※Remo. Service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は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IPv6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に未対応　固定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IP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などでカメラに直接アクセスする場合のみ</a:t>
                      </a:r>
                      <a:endParaRPr kumimoji="1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78368"/>
                  </a:ext>
                </a:extLst>
              </a:tr>
              <a:tr h="220510">
                <a:tc gridSpan="2"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DDNS / VPN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非対応 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非対応</a:t>
                      </a:r>
                      <a:endParaRPr kumimoji="1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242707"/>
                  </a:ext>
                </a:extLst>
              </a:tr>
              <a:tr h="346515">
                <a:tc gridSpan="2"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LED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インジケータ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POWER 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： 電源状態表示（緑）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CAM 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： カメラ状態表示（緑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赤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橙）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LTE 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： 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LTE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モジュール状態表示（緑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赤）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LTE(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電波状態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： 電波強度表示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緑</a:t>
                      </a:r>
                      <a:r>
                        <a:rPr kumimoji="1" lang="en-US" altLang="ja-JP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) x3</a:t>
                      </a:r>
                      <a:r>
                        <a:rPr kumimoji="1" lang="ja-JP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段階</a:t>
                      </a: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13922"/>
                  </a:ext>
                </a:extLst>
              </a:tr>
              <a:tr h="724532"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n-ea"/>
                          <a:ea typeface="+mn-ea"/>
                        </a:rPr>
                        <a:t>GPS</a:t>
                      </a:r>
                    </a:p>
                    <a:p>
                      <a:pPr algn="l"/>
                      <a:r>
                        <a:rPr lang="en-US" sz="14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位置情報のみ時刻無し</a:t>
                      </a:r>
                      <a:r>
                        <a:rPr lang="en-US" sz="14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GPS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アンテナ内蔵</a:t>
                      </a:r>
                      <a:endParaRPr lang="en-US" altLang="ja-JP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/>
                      </a:pP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GPS(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位置情報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機能は次のカメラとの組み合わせでご使用可能。</a:t>
                      </a:r>
                      <a:endParaRPr lang="en-US" altLang="ja-JP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/>
                      </a:pP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WV-B65300-ZY</a:t>
                      </a:r>
                      <a:r>
                        <a:rPr lang="ja-JP" altLang="en-US" sz="14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、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WV-B65301-Z1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、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WV-B65302-Z2(23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月時点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 </a:t>
                      </a:r>
                    </a:p>
                    <a:p>
                      <a:pPr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/>
                      </a:pPr>
                      <a:r>
                        <a:rPr lang="ja-JP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ただし</a:t>
                      </a:r>
                      <a:r>
                        <a:rPr lang="en-US" altLang="ja-JP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GPS(</a:t>
                      </a:r>
                      <a:r>
                        <a:rPr lang="ja-JP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位置情報</a:t>
                      </a:r>
                      <a:r>
                        <a:rPr lang="en-US" altLang="ja-JP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ja-JP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を使った拡張機能は、お客様にて追加ソフトウェアの開発が必要。</a:t>
                      </a:r>
                      <a:endParaRPr lang="en-US" altLang="ja-JP" sz="14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277113"/>
                  </a:ext>
                </a:extLst>
              </a:tr>
              <a:tr h="220510">
                <a:tc gridSpan="2"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en-US" altLang="ja-JP" sz="1400" b="1" dirty="0">
                          <a:latin typeface="+mn-ea"/>
                          <a:ea typeface="+mn-ea"/>
                        </a:rPr>
                        <a:t>IP</a:t>
                      </a:r>
                      <a:r>
                        <a:rPr lang="ja-JP" altLang="en-US" sz="1400" b="1" dirty="0">
                          <a:latin typeface="+mn-ea"/>
                          <a:ea typeface="+mn-ea"/>
                        </a:rPr>
                        <a:t>保護等級</a:t>
                      </a:r>
                      <a:endParaRPr lang="en-US" sz="1400" b="1" dirty="0"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IP66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IEC 60529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／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JIS C 0920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930834"/>
                  </a:ext>
                </a:extLst>
              </a:tr>
              <a:tr h="346515">
                <a:tc gridSpan="2">
                  <a:txBody>
                    <a:bodyPr/>
                    <a:lstStyle/>
                    <a:p>
                      <a:pPr algn="l"/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カメラ用電源出力 </a:t>
                      </a:r>
                      <a:r>
                        <a:rPr lang="en-US" altLang="ja-JP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/ LED</a:t>
                      </a:r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制御入力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カメラ用電源出力 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x1</a:t>
                      </a:r>
                      <a:r>
                        <a:rPr lang="ja-JP" altLang="en-US" sz="14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、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DC12V max 1.5A(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マルチケーブルで出力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LED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制御入力 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x1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系統、接続するカメラからの制御信号入力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マルチケーブルで接続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546707"/>
                  </a:ext>
                </a:extLst>
              </a:tr>
              <a:tr h="220510">
                <a:tc gridSpan="2"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供給電源</a:t>
                      </a:r>
                      <a:r>
                        <a:rPr lang="en-US" altLang="ja-JP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動作環境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AC100 V 50</a:t>
                      </a:r>
                      <a:r>
                        <a:rPr lang="ja-JP" altLang="pl-PL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／</a:t>
                      </a:r>
                      <a:r>
                        <a:rPr lang="pl-PL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 Hz 26 W</a:t>
                      </a:r>
                      <a:r>
                        <a:rPr lang="ja-JP" altLang="en-US" sz="14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、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AC100V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 -20℃</a:t>
                      </a:r>
                      <a:r>
                        <a:rPr lang="ja-JP" altLang="en-US" sz="14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～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+50℃</a:t>
                      </a:r>
                      <a:r>
                        <a:rPr lang="ja-JP" altLang="en-US" sz="14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（起動は</a:t>
                      </a:r>
                      <a:r>
                        <a:rPr lang="en-US" altLang="ja-JP" sz="14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-10℃</a:t>
                      </a:r>
                      <a:r>
                        <a:rPr lang="ja-JP" altLang="en-US" sz="14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以上）</a:t>
                      </a:r>
                      <a:endParaRPr lang="en-US" altLang="ja-JP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525596"/>
                  </a:ext>
                </a:extLst>
              </a:tr>
              <a:tr h="220510">
                <a:tc gridSpan="2"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サイズ・重量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幅：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176 mm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／高さ：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45 mm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／奥行：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190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ｍｍ（取付金具除く）   重量：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1.7kg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（取付金具除く）</a:t>
                      </a: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347535"/>
                  </a:ext>
                </a:extLst>
              </a:tr>
              <a:tr h="220510">
                <a:tc gridSpan="2"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algn="l"/>
                      <a:r>
                        <a:rPr lang="ja-JP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内容品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1pPr>
                      <a:lvl2pPr marL="342880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2pPr>
                      <a:lvl3pPr marL="68575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3pPr>
                      <a:lvl4pPr marL="1028639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4pPr>
                      <a:lvl5pPr marL="1371518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5pPr>
                      <a:lvl6pPr marL="1714397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6pPr>
                      <a:lvl7pPr marL="205727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7pPr>
                      <a:lvl8pPr marL="240015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8pPr>
                      <a:lvl9pPr marL="2743036" algn="l" defTabSz="342880" rtl="0" eaLnBrk="1" latinLnBrk="0" hangingPunct="1">
                        <a:defRPr kumimoji="1" sz="1350" kern="1200">
                          <a:solidFill>
                            <a:schemeClr val="dk1"/>
                          </a:solidFill>
                          <a:latin typeface="Yu Gothic UI"/>
                          <a:ea typeface="Yu Gothic UI"/>
                        </a:defRPr>
                      </a:lvl9pPr>
                    </a:lstStyle>
                    <a:p>
                      <a:pPr lvl="0" algn="l">
                        <a:buNone/>
                      </a:pPr>
                      <a:r>
                        <a:rPr lang="en-US" altLang="ja-JP" sz="1400" b="1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LTE</a:t>
                      </a:r>
                      <a:r>
                        <a:rPr lang="ja-JP" altLang="en-US" sz="1400" b="1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無線通信ユニット</a:t>
                      </a:r>
                      <a:r>
                        <a:rPr lang="ja-JP" altLang="ja-JP" sz="1400" b="1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本体（電源</a:t>
                      </a:r>
                      <a:r>
                        <a:rPr lang="en-US" altLang="ja-JP" sz="1400" b="1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AC100V</a:t>
                      </a:r>
                      <a:r>
                        <a:rPr lang="ja-JP" altLang="ja-JP" sz="1400" b="1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用</a:t>
                      </a:r>
                      <a:r>
                        <a:rPr lang="ja-JP" altLang="en-US" sz="1400" b="1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防雨型２芯プラグ、</a:t>
                      </a:r>
                      <a:r>
                        <a:rPr lang="en-US" altLang="ja-JP" sz="1400" b="1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5m</a:t>
                      </a:r>
                      <a:r>
                        <a:rPr lang="ja-JP" altLang="ja-JP" sz="1400" b="1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  <a:r>
                        <a:rPr lang="ja-JP" altLang="en-US" sz="1400" b="1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、クランプ固定金具、外部</a:t>
                      </a:r>
                      <a:r>
                        <a:rPr lang="en-US" altLang="ja-JP" sz="1400" b="1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I/O</a:t>
                      </a:r>
                      <a:r>
                        <a:rPr lang="ja-JP" altLang="en-US" sz="1400" b="1" i="0" u="none" strike="noStrike" noProof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防水コネクター（プラグ側）</a:t>
                      </a:r>
                      <a:endParaRPr lang="en-US" altLang="ja-JP" sz="1400" b="1" i="0" u="none" strike="sngStrike" noProof="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72000" marB="72000" anchor="ctr">
                    <a:lnL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241032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hlinkClick r:id="rId2" action="ppaction://hlinksldjump"/>
            <a:extLst>
              <a:ext uri="{FF2B5EF4-FFF2-40B4-BE49-F238E27FC236}">
                <a16:creationId xmlns:a16="http://schemas.microsoft.com/office/drawing/2014/main" id="{FFD4FFE9-CCB8-02A8-ED3A-974F337A51AD}"/>
              </a:ext>
            </a:extLst>
          </p:cNvPr>
          <p:cNvSpPr txBox="1"/>
          <p:nvPr/>
        </p:nvSpPr>
        <p:spPr>
          <a:xfrm>
            <a:off x="7903707" y="7707566"/>
            <a:ext cx="104067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kumimoji="1" lang="ja-JP" altLang="en-US" sz="1400" b="1" dirty="0">
                <a:latin typeface="+mn-ea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目次へ</a:t>
            </a:r>
            <a:endParaRPr kumimoji="1" lang="ja-JP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9752455"/>
      </p:ext>
    </p:extLst>
  </p:cSld>
  <p:clrMapOvr>
    <a:masterClrMapping/>
  </p:clrMapOvr>
</p:sld>
</file>

<file path=ppt/theme/theme1.xml><?xml version="1.0" encoding="utf-8"?>
<a:theme xmlns:a="http://schemas.openxmlformats.org/drawingml/2006/main" name="タイトル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>
              <a:lumMod val="7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rgbClr val="FF000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defRPr sz="1400" b="1" dirty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タイトル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プレゼンテーション3" id="{A21AC7B1-5EDC-4409-BCC2-01CDA03FA499}" vid="{01B8F879-6369-46C6-B544-293F259C7C40}"/>
    </a:ext>
  </a:extLst>
</a:theme>
</file>

<file path=ppt/theme/theme5.xml><?xml version="1.0" encoding="utf-8"?>
<a:theme xmlns:a="http://schemas.openxmlformats.org/drawingml/2006/main" name="メイン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  <a:tailEnd type="triangle" w="lg" len="lg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lnSpc>
            <a:spcPct val="110000"/>
          </a:lnSpc>
          <a:spcBef>
            <a:spcPts val="600"/>
          </a:spcBef>
          <a:defRPr sz="1400" dirty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デバイダー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08B8C47D-E55C-4056-B50C-97F759F11341}"/>
    </a:ext>
  </a:extLst>
</a:theme>
</file>

<file path=ppt/theme/theme7.xml><?xml version="1.0" encoding="utf-8"?>
<a:theme xmlns:a="http://schemas.openxmlformats.org/drawingml/2006/main" name="エンド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94C9CC4E-AA19-4D72-ACBD-6B4ECC77FE99}"/>
    </a:ext>
  </a:extLst>
</a:theme>
</file>

<file path=ppt/theme/theme8.xml><?xml version="1.0" encoding="utf-8"?>
<a:theme xmlns:a="http://schemas.openxmlformats.org/drawingml/2006/main" name="1_メイン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0547EFCE-8FFC-4DE7-8A53-65D6050BE3A7}" vid="{2A06367C-CED2-4226-9E94-4D1652FAC510}"/>
    </a:ext>
  </a:extLst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C32B5397506E846A72188F880F6821C" ma:contentTypeVersion="15" ma:contentTypeDescription="新しいドキュメントを作成します。" ma:contentTypeScope="" ma:versionID="7ad4491b44558dd35dad3de200d7568d">
  <xsd:schema xmlns:xsd="http://www.w3.org/2001/XMLSchema" xmlns:xs="http://www.w3.org/2001/XMLSchema" xmlns:p="http://schemas.microsoft.com/office/2006/metadata/properties" xmlns:ns2="029b008a-38f6-472e-9402-0c77a140d9e8" xmlns:ns3="bd80ffce-d805-4c52-9498-aa37b120e129" targetNamespace="http://schemas.microsoft.com/office/2006/metadata/properties" ma:root="true" ma:fieldsID="5150254bb03e1b11fa7ad643e09b1597" ns2:_="" ns3:_="">
    <xsd:import namespace="029b008a-38f6-472e-9402-0c77a140d9e8"/>
    <xsd:import namespace="bd80ffce-d805-4c52-9498-aa37b120e1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b008a-38f6-472e-9402-0c77a140d9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2be6e9e3-41ef-49ff-beeb-6e46cb411a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80ffce-d805-4c52-9498-aa37b120e12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6742c0a-f346-4a65-981c-6a4c0b005f9f}" ma:internalName="TaxCatchAll" ma:showField="CatchAllData" ma:web="bd80ffce-d805-4c52-9498-aa37b120e1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AAFBC1-D726-4015-B4E6-C5540F3610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ACEC63-BE93-41D4-A81D-460FB8E732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9b008a-38f6-472e-9402-0c77a140d9e8"/>
    <ds:schemaRef ds:uri="bd80ffce-d805-4c52-9498-aa37b120e1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6442</Words>
  <Application>Microsoft Office PowerPoint</Application>
  <PresentationFormat>ユーザー設定</PresentationFormat>
  <Paragraphs>1149</Paragraphs>
  <Slides>50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8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67" baseType="lpstr">
      <vt:lpstr>Calibri-Bold</vt:lpstr>
      <vt:lpstr>Meiryo UI</vt:lpstr>
      <vt:lpstr>Yu Gothic UI</vt:lpstr>
      <vt:lpstr>Yu Gothic UI Semibold</vt:lpstr>
      <vt:lpstr>游ゴシック</vt:lpstr>
      <vt:lpstr>Arial</vt:lpstr>
      <vt:lpstr>Calibri</vt:lpstr>
      <vt:lpstr>Wingdings</vt:lpstr>
      <vt:lpstr>タイトルスライドS</vt:lpstr>
      <vt:lpstr>1_Office テーマ</vt:lpstr>
      <vt:lpstr>2_Office テーマ</vt:lpstr>
      <vt:lpstr>タイトルスライド</vt:lpstr>
      <vt:lpstr>メインスライドS</vt:lpstr>
      <vt:lpstr>デバイダー</vt:lpstr>
      <vt:lpstr>エンドスライド</vt:lpstr>
      <vt:lpstr>1_メインスライド</vt:lpstr>
      <vt:lpstr>Worksheet</vt:lpstr>
      <vt:lpstr>PowerPoint プレゼンテーション</vt:lpstr>
      <vt:lpstr>目次</vt:lpstr>
      <vt:lpstr>１．製品概要</vt:lpstr>
      <vt:lpstr>1-1. コンセプト</vt:lpstr>
      <vt:lpstr>1-2. ユースケース</vt:lpstr>
      <vt:lpstr>1-3. 製品仕様</vt:lpstr>
      <vt:lpstr>1-4. 詳細仕様</vt:lpstr>
      <vt:lpstr>1-5. 販売スキーム</vt:lpstr>
      <vt:lpstr>1-6. 主な仕様</vt:lpstr>
      <vt:lpstr>２．システム設計と調達</vt:lpstr>
      <vt:lpstr>2-1. 帯域／録画計算（考え方）</vt:lpstr>
      <vt:lpstr>2-1. 帯域／録画計算（上り帯域計算）</vt:lpstr>
      <vt:lpstr>2-1. 帯域／録画計算（上り帯域計算）</vt:lpstr>
      <vt:lpstr>2-1. 帯域／録画計算（上り帯域計算）</vt:lpstr>
      <vt:lpstr>2-1. 帯域／録画計算（検討例）</vt:lpstr>
      <vt:lpstr>2-1. 帯域／録画計算（SDメモリー録画計算）</vt:lpstr>
      <vt:lpstr>2-2. 必須オプション・外部調達品（概要）</vt:lpstr>
      <vt:lpstr>2-2. 必須オプション・外部調達品（１）</vt:lpstr>
      <vt:lpstr>2-2. 必須オプション・外部調達品（２）</vt:lpstr>
      <vt:lpstr>2-2. 必須オプション・外部調達品（３）</vt:lpstr>
      <vt:lpstr>2-2. 必須オプション・外部調達品（４）</vt:lpstr>
      <vt:lpstr>３．キッティング</vt:lpstr>
      <vt:lpstr>3-1. キッティングの大まかな流れ（カメラVer2.40以前（従来））</vt:lpstr>
      <vt:lpstr>3-1. キッティングの大まかな流れ（カメラVer2.50以降）</vt:lpstr>
      <vt:lpstr>3-2. 【重要】キッティングの前に</vt:lpstr>
      <vt:lpstr>3-2. キッティングの前に：SDメモリーカード挿入(録画する場合のみ) </vt:lpstr>
      <vt:lpstr>3-3. カメラ固定（Webガイド 設置説明） </vt:lpstr>
      <vt:lpstr>3-3. カメラ固定（タイプ別大きな違い） </vt:lpstr>
      <vt:lpstr>3-3. カメラ固定（注意事項） </vt:lpstr>
      <vt:lpstr>3-4. 設定（無線通信ユニット） </vt:lpstr>
      <vt:lpstr>3-4. 設定（無線通信ユニット） </vt:lpstr>
      <vt:lpstr>3-4. 設定（無線通信ユニットとカメラ） </vt:lpstr>
      <vt:lpstr>3-5. 外部インターフェース</vt:lpstr>
      <vt:lpstr>3-6. 調整（Remo. サービス登録※）</vt:lpstr>
      <vt:lpstr>3-6. 調整（Remo. サービス登録※）</vt:lpstr>
      <vt:lpstr>3-6. 調整（時刻補正設定）</vt:lpstr>
      <vt:lpstr>3-6. 調整（録画配信設定）</vt:lpstr>
      <vt:lpstr>3-6. 調整（ライブ配信設定　HD画質）</vt:lpstr>
      <vt:lpstr>3-6. 調整（ライブ配信設定　VGA相当）</vt:lpstr>
      <vt:lpstr>3-6. 調整（フォーマットと保存モード変更）</vt:lpstr>
      <vt:lpstr>3-6. 調整（録画スケジュール設定）</vt:lpstr>
      <vt:lpstr>3-6. 調整（パンチルト機能：HOME/セルフリターン登録） </vt:lpstr>
      <vt:lpstr>3-6. 調整（パンチルト機能：HOME/セルフリターン登録）  </vt:lpstr>
      <vt:lpstr>3-6. 調整（録画再生確認）</vt:lpstr>
      <vt:lpstr>3-6. 調整（Remo.Service表示設定※）</vt:lpstr>
      <vt:lpstr>3-6. 調整（スマホアプリ設定※）</vt:lpstr>
      <vt:lpstr>【参考】こんな時は</vt:lpstr>
      <vt:lpstr>【参考】こんな時は</vt:lpstr>
      <vt:lpstr>更新履歴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2023-09-13T02:11:31Z</dcterms:created>
  <dcterms:modified xsi:type="dcterms:W3CDTF">2024-04-26T03:59:46Z</dcterms:modified>
</cp:coreProperties>
</file>