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02" r:id="rId1"/>
    <p:sldMasterId id="2147483805" r:id="rId2"/>
    <p:sldMasterId id="2147483799" r:id="rId3"/>
    <p:sldMasterId id="2147483809" r:id="rId4"/>
    <p:sldMasterId id="2147483722" r:id="rId5"/>
    <p:sldMasterId id="2147483765" r:id="rId6"/>
    <p:sldMasterId id="2147483757" r:id="rId7"/>
    <p:sldMasterId id="2147483654" r:id="rId8"/>
    <p:sldMasterId id="2147483741" r:id="rId9"/>
    <p:sldMasterId id="2147483763" r:id="rId10"/>
  </p:sldMasterIdLst>
  <p:notesMasterIdLst>
    <p:notesMasterId r:id="rId84"/>
  </p:notesMasterIdLst>
  <p:sldIdLst>
    <p:sldId id="257" r:id="rId11"/>
    <p:sldId id="263" r:id="rId12"/>
    <p:sldId id="262" r:id="rId13"/>
    <p:sldId id="265" r:id="rId14"/>
    <p:sldId id="267" r:id="rId15"/>
    <p:sldId id="269" r:id="rId16"/>
    <p:sldId id="270" r:id="rId17"/>
    <p:sldId id="268" r:id="rId18"/>
    <p:sldId id="271" r:id="rId19"/>
    <p:sldId id="272" r:id="rId20"/>
    <p:sldId id="273" r:id="rId21"/>
    <p:sldId id="275" r:id="rId22"/>
    <p:sldId id="274"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276" r:id="rId65"/>
    <p:sldId id="319" r:id="rId66"/>
    <p:sldId id="321" r:id="rId67"/>
    <p:sldId id="322" r:id="rId68"/>
    <p:sldId id="323" r:id="rId69"/>
    <p:sldId id="324" r:id="rId70"/>
    <p:sldId id="325" r:id="rId71"/>
    <p:sldId id="326" r:id="rId72"/>
    <p:sldId id="327" r:id="rId73"/>
    <p:sldId id="277" r:id="rId74"/>
    <p:sldId id="328" r:id="rId75"/>
    <p:sldId id="329" r:id="rId76"/>
    <p:sldId id="330" r:id="rId77"/>
    <p:sldId id="331" r:id="rId78"/>
    <p:sldId id="332" r:id="rId79"/>
    <p:sldId id="333" r:id="rId80"/>
    <p:sldId id="1043" r:id="rId81"/>
    <p:sldId id="974" r:id="rId82"/>
    <p:sldId id="266" r:id="rId83"/>
  </p:sldIdLst>
  <p:sldSz cx="14400213" cy="8099425"/>
  <p:notesSz cx="6807200" cy="9939338"/>
  <p:defaultTextStyle>
    <a:defPPr>
      <a:defRPr lang="ja-JP"/>
    </a:defPPr>
    <a:lvl1pPr marL="0" algn="l" defTabSz="1079877" rtl="0" eaLnBrk="1" latinLnBrk="0" hangingPunct="1">
      <a:defRPr kumimoji="1" sz="2126" kern="1200">
        <a:solidFill>
          <a:schemeClr val="tx1"/>
        </a:solidFill>
        <a:latin typeface="+mn-lt"/>
        <a:ea typeface="+mn-ea"/>
        <a:cs typeface="+mn-cs"/>
      </a:defRPr>
    </a:lvl1pPr>
    <a:lvl2pPr marL="539938" algn="l" defTabSz="1079877" rtl="0" eaLnBrk="1" latinLnBrk="0" hangingPunct="1">
      <a:defRPr kumimoji="1" sz="2126" kern="1200">
        <a:solidFill>
          <a:schemeClr val="tx1"/>
        </a:solidFill>
        <a:latin typeface="+mn-lt"/>
        <a:ea typeface="+mn-ea"/>
        <a:cs typeface="+mn-cs"/>
      </a:defRPr>
    </a:lvl2pPr>
    <a:lvl3pPr marL="1079877" algn="l" defTabSz="1079877" rtl="0" eaLnBrk="1" latinLnBrk="0" hangingPunct="1">
      <a:defRPr kumimoji="1" sz="2126" kern="1200">
        <a:solidFill>
          <a:schemeClr val="tx1"/>
        </a:solidFill>
        <a:latin typeface="+mn-lt"/>
        <a:ea typeface="+mn-ea"/>
        <a:cs typeface="+mn-cs"/>
      </a:defRPr>
    </a:lvl3pPr>
    <a:lvl4pPr marL="1619815" algn="l" defTabSz="1079877" rtl="0" eaLnBrk="1" latinLnBrk="0" hangingPunct="1">
      <a:defRPr kumimoji="1" sz="2126" kern="1200">
        <a:solidFill>
          <a:schemeClr val="tx1"/>
        </a:solidFill>
        <a:latin typeface="+mn-lt"/>
        <a:ea typeface="+mn-ea"/>
        <a:cs typeface="+mn-cs"/>
      </a:defRPr>
    </a:lvl4pPr>
    <a:lvl5pPr marL="2159755" algn="l" defTabSz="1079877" rtl="0" eaLnBrk="1" latinLnBrk="0" hangingPunct="1">
      <a:defRPr kumimoji="1" sz="2126" kern="1200">
        <a:solidFill>
          <a:schemeClr val="tx1"/>
        </a:solidFill>
        <a:latin typeface="+mn-lt"/>
        <a:ea typeface="+mn-ea"/>
        <a:cs typeface="+mn-cs"/>
      </a:defRPr>
    </a:lvl5pPr>
    <a:lvl6pPr marL="2699693" algn="l" defTabSz="1079877" rtl="0" eaLnBrk="1" latinLnBrk="0" hangingPunct="1">
      <a:defRPr kumimoji="1" sz="2126" kern="1200">
        <a:solidFill>
          <a:schemeClr val="tx1"/>
        </a:solidFill>
        <a:latin typeface="+mn-lt"/>
        <a:ea typeface="+mn-ea"/>
        <a:cs typeface="+mn-cs"/>
      </a:defRPr>
    </a:lvl6pPr>
    <a:lvl7pPr marL="3239632" algn="l" defTabSz="1079877" rtl="0" eaLnBrk="1" latinLnBrk="0" hangingPunct="1">
      <a:defRPr kumimoji="1" sz="2126" kern="1200">
        <a:solidFill>
          <a:schemeClr val="tx1"/>
        </a:solidFill>
        <a:latin typeface="+mn-lt"/>
        <a:ea typeface="+mn-ea"/>
        <a:cs typeface="+mn-cs"/>
      </a:defRPr>
    </a:lvl7pPr>
    <a:lvl8pPr marL="3779570" algn="l" defTabSz="1079877" rtl="0" eaLnBrk="1" latinLnBrk="0" hangingPunct="1">
      <a:defRPr kumimoji="1" sz="2126" kern="1200">
        <a:solidFill>
          <a:schemeClr val="tx1"/>
        </a:solidFill>
        <a:latin typeface="+mn-lt"/>
        <a:ea typeface="+mn-ea"/>
        <a:cs typeface="+mn-cs"/>
      </a:defRPr>
    </a:lvl8pPr>
    <a:lvl9pPr marL="4319508" algn="l" defTabSz="1079877" rtl="0" eaLnBrk="1" latinLnBrk="0" hangingPunct="1">
      <a:defRPr kumimoji="1" sz="212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51" userDrawn="1">
          <p15:clr>
            <a:srgbClr val="A4A3A4"/>
          </p15:clr>
        </p15:guide>
        <p15:guide id="2" pos="45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E11"/>
    <a:srgbClr val="9E0400"/>
    <a:srgbClr val="0000FF"/>
    <a:srgbClr val="FAFAFA"/>
    <a:srgbClr val="F5F5F5"/>
    <a:srgbClr val="EEEEEE"/>
    <a:srgbClr val="C9C8C3"/>
    <a:srgbClr val="6464E6"/>
    <a:srgbClr val="00B078"/>
    <a:srgbClr val="EDCB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88" autoAdjust="0"/>
    <p:restoredTop sz="84485" autoAdjust="0"/>
  </p:normalViewPr>
  <p:slideViewPr>
    <p:cSldViewPr snapToGrid="0">
      <p:cViewPr varScale="1">
        <p:scale>
          <a:sx n="76" d="100"/>
          <a:sy n="76" d="100"/>
        </p:scale>
        <p:origin x="1626" y="96"/>
      </p:cViewPr>
      <p:guideLst>
        <p:guide orient="horz" pos="2551"/>
        <p:guide pos="4536"/>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notesMaster" Target="notesMasters/notesMaster1.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theme" Target="theme/theme1.xml"/><Relationship Id="rId61" Type="http://schemas.openxmlformats.org/officeDocument/2006/relationships/slide" Target="slides/slide51.xml"/><Relationship Id="rId82" Type="http://schemas.openxmlformats.org/officeDocument/2006/relationships/slide" Target="slides/slide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E4007D67-6971-4886-89F1-96D67763A782}" type="datetimeFigureOut">
              <a:rPr kumimoji="1" lang="ja-JP" altLang="en-US" smtClean="0"/>
              <a:t>2024/3/29</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8CA3CC11-6E21-4044-95B8-92AE9556A3AE}" type="slidenum">
              <a:rPr kumimoji="1" lang="ja-JP" altLang="en-US" smtClean="0"/>
              <a:t>‹#›</a:t>
            </a:fld>
            <a:endParaRPr kumimoji="1" lang="ja-JP" altLang="en-US"/>
          </a:p>
        </p:txBody>
      </p:sp>
    </p:spTree>
    <p:extLst>
      <p:ext uri="{BB962C8B-B14F-4D97-AF65-F5344CB8AC3E}">
        <p14:creationId xmlns:p14="http://schemas.microsoft.com/office/powerpoint/2010/main" val="1293217394"/>
      </p:ext>
    </p:extLst>
  </p:cSld>
  <p:clrMap bg1="lt1" tx1="dk1" bg2="lt2" tx2="dk2" accent1="accent1" accent2="accent2" accent3="accent3" accent4="accent4" accent5="accent5" accent6="accent6" hlink="hlink" folHlink="folHlink"/>
  <p:notesStyle>
    <a:lvl1pPr marL="0" algn="l" defTabSz="1439836" rtl="0" eaLnBrk="1" latinLnBrk="0" hangingPunct="1">
      <a:defRPr kumimoji="1" sz="1890" kern="1200">
        <a:solidFill>
          <a:schemeClr val="tx1"/>
        </a:solidFill>
        <a:latin typeface="+mn-lt"/>
        <a:ea typeface="+mn-ea"/>
        <a:cs typeface="+mn-cs"/>
      </a:defRPr>
    </a:lvl1pPr>
    <a:lvl2pPr marL="719919" algn="l" defTabSz="1439836" rtl="0" eaLnBrk="1" latinLnBrk="0" hangingPunct="1">
      <a:defRPr kumimoji="1" sz="1890" kern="1200">
        <a:solidFill>
          <a:schemeClr val="tx1"/>
        </a:solidFill>
        <a:latin typeface="+mn-lt"/>
        <a:ea typeface="+mn-ea"/>
        <a:cs typeface="+mn-cs"/>
      </a:defRPr>
    </a:lvl2pPr>
    <a:lvl3pPr marL="1439836" algn="l" defTabSz="1439836" rtl="0" eaLnBrk="1" latinLnBrk="0" hangingPunct="1">
      <a:defRPr kumimoji="1" sz="1890" kern="1200">
        <a:solidFill>
          <a:schemeClr val="tx1"/>
        </a:solidFill>
        <a:latin typeface="+mn-lt"/>
        <a:ea typeface="+mn-ea"/>
        <a:cs typeface="+mn-cs"/>
      </a:defRPr>
    </a:lvl3pPr>
    <a:lvl4pPr marL="2159755" algn="l" defTabSz="1439836" rtl="0" eaLnBrk="1" latinLnBrk="0" hangingPunct="1">
      <a:defRPr kumimoji="1" sz="1890" kern="1200">
        <a:solidFill>
          <a:schemeClr val="tx1"/>
        </a:solidFill>
        <a:latin typeface="+mn-lt"/>
        <a:ea typeface="+mn-ea"/>
        <a:cs typeface="+mn-cs"/>
      </a:defRPr>
    </a:lvl4pPr>
    <a:lvl5pPr marL="2879672" algn="l" defTabSz="1439836" rtl="0" eaLnBrk="1" latinLnBrk="0" hangingPunct="1">
      <a:defRPr kumimoji="1" sz="1890" kern="1200">
        <a:solidFill>
          <a:schemeClr val="tx1"/>
        </a:solidFill>
        <a:latin typeface="+mn-lt"/>
        <a:ea typeface="+mn-ea"/>
        <a:cs typeface="+mn-cs"/>
      </a:defRPr>
    </a:lvl5pPr>
    <a:lvl6pPr marL="3599591" algn="l" defTabSz="1439836" rtl="0" eaLnBrk="1" latinLnBrk="0" hangingPunct="1">
      <a:defRPr kumimoji="1" sz="1890" kern="1200">
        <a:solidFill>
          <a:schemeClr val="tx1"/>
        </a:solidFill>
        <a:latin typeface="+mn-lt"/>
        <a:ea typeface="+mn-ea"/>
        <a:cs typeface="+mn-cs"/>
      </a:defRPr>
    </a:lvl6pPr>
    <a:lvl7pPr marL="4319508" algn="l" defTabSz="1439836" rtl="0" eaLnBrk="1" latinLnBrk="0" hangingPunct="1">
      <a:defRPr kumimoji="1" sz="1890" kern="1200">
        <a:solidFill>
          <a:schemeClr val="tx1"/>
        </a:solidFill>
        <a:latin typeface="+mn-lt"/>
        <a:ea typeface="+mn-ea"/>
        <a:cs typeface="+mn-cs"/>
      </a:defRPr>
    </a:lvl7pPr>
    <a:lvl8pPr marL="5039427" algn="l" defTabSz="1439836" rtl="0" eaLnBrk="1" latinLnBrk="0" hangingPunct="1">
      <a:defRPr kumimoji="1" sz="1890" kern="1200">
        <a:solidFill>
          <a:schemeClr val="tx1"/>
        </a:solidFill>
        <a:latin typeface="+mn-lt"/>
        <a:ea typeface="+mn-ea"/>
        <a:cs typeface="+mn-cs"/>
      </a:defRPr>
    </a:lvl8pPr>
    <a:lvl9pPr marL="5759344" algn="l" defTabSz="1439836" rtl="0" eaLnBrk="1" latinLnBrk="0" hangingPunct="1">
      <a:defRPr kumimoji="1" sz="189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4" name="タイトル 3">
            <a:extLst>
              <a:ext uri="{FF2B5EF4-FFF2-40B4-BE49-F238E27FC236}">
                <a16:creationId xmlns:a16="http://schemas.microsoft.com/office/drawing/2014/main" id="{E9D3CB28-D3C9-DD29-9B7A-DB4DC2807CD1}"/>
              </a:ext>
            </a:extLst>
          </p:cNvPr>
          <p:cNvSpPr>
            <a:spLocks noGrp="1"/>
          </p:cNvSpPr>
          <p:nvPr>
            <p:ph type="title"/>
          </p:nvPr>
        </p:nvSpPr>
        <p:spPr>
          <a:xfrm>
            <a:off x="1711961" y="3144520"/>
            <a:ext cx="10530840" cy="1565275"/>
          </a:xfrm>
          <a:prstGeom prst="rect">
            <a:avLst/>
          </a:prstGeom>
        </p:spPr>
        <p:txBody>
          <a:bodyPr/>
          <a:lstStyle>
            <a:lvl1pPr algn="ctr">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a:t>マスター タイトルの書式設定</a:t>
            </a:r>
          </a:p>
        </p:txBody>
      </p:sp>
    </p:spTree>
    <p:extLst>
      <p:ext uri="{BB962C8B-B14F-4D97-AF65-F5344CB8AC3E}">
        <p14:creationId xmlns:p14="http://schemas.microsoft.com/office/powerpoint/2010/main" val="3144900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6" name="タイトル 5"/>
          <p:cNvSpPr>
            <a:spLocks noGrp="1"/>
          </p:cNvSpPr>
          <p:nvPr>
            <p:ph type="title"/>
          </p:nvPr>
        </p:nvSpPr>
        <p:spPr>
          <a:xfrm>
            <a:off x="680011" y="2733258"/>
            <a:ext cx="12420184" cy="1564889"/>
          </a:xfrm>
          <a:prstGeom prst="rect">
            <a:avLst/>
          </a:prstGeom>
        </p:spPr>
        <p:txBody>
          <a:bodyPr/>
          <a:lstStyle>
            <a:lvl1pPr marL="567481" indent="0" algn="l">
              <a:defRPr sz="6600" b="1">
                <a:solidFill>
                  <a:srgbClr val="6464E6"/>
                </a:solidFill>
                <a:effectLst>
                  <a:outerShdw blurRad="38100" dist="38100" dir="2700000" algn="tl">
                    <a:srgbClr val="000000">
                      <a:alpha val="43137"/>
                    </a:srgbClr>
                  </a:outerShdw>
                </a:effectLst>
              </a:defRPr>
            </a:lvl1pPr>
          </a:lstStyle>
          <a:p>
            <a:r>
              <a:rPr kumimoji="1" lang="ja-JP" altLang="en-US" dirty="0"/>
              <a:t>マスター タイトルの書式設定</a:t>
            </a:r>
          </a:p>
        </p:txBody>
      </p:sp>
    </p:spTree>
    <p:extLst>
      <p:ext uri="{BB962C8B-B14F-4D97-AF65-F5344CB8AC3E}">
        <p14:creationId xmlns:p14="http://schemas.microsoft.com/office/powerpoint/2010/main" val="1070589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83E64297-FA61-546E-8F23-39DDEFAD7227}"/>
              </a:ext>
            </a:extLst>
          </p:cNvPr>
          <p:cNvSpPr>
            <a:spLocks noGrp="1"/>
          </p:cNvSpPr>
          <p:nvPr>
            <p:ph type="dt" sz="half" idx="10"/>
          </p:nvPr>
        </p:nvSpPr>
        <p:spPr>
          <a:xfrm>
            <a:off x="990014" y="7506969"/>
            <a:ext cx="3240048" cy="432469"/>
          </a:xfrm>
          <a:prstGeom prst="rect">
            <a:avLst/>
          </a:prstGeom>
        </p:spPr>
        <p:txBody>
          <a:bodyPr/>
          <a:lstStyle/>
          <a:p>
            <a:fld id="{BA4CF887-12D2-431D-8DDD-699E6C953FE0}" type="datetimeFigureOut">
              <a:rPr kumimoji="1" lang="ja-JP" altLang="en-US" smtClean="0"/>
              <a:t>2024/3/29</a:t>
            </a:fld>
            <a:endParaRPr kumimoji="1" lang="ja-JP" altLang="en-US"/>
          </a:p>
        </p:txBody>
      </p:sp>
      <p:sp>
        <p:nvSpPr>
          <p:cNvPr id="5" name="フッター プレースホルダー 4">
            <a:extLst>
              <a:ext uri="{FF2B5EF4-FFF2-40B4-BE49-F238E27FC236}">
                <a16:creationId xmlns:a16="http://schemas.microsoft.com/office/drawing/2014/main" id="{FD57C89B-F077-C903-3C48-A5BD7A9DE4A6}"/>
              </a:ext>
            </a:extLst>
          </p:cNvPr>
          <p:cNvSpPr>
            <a:spLocks noGrp="1"/>
          </p:cNvSpPr>
          <p:nvPr>
            <p:ph type="ftr" sz="quarter" idx="11"/>
          </p:nvPr>
        </p:nvSpPr>
        <p:spPr>
          <a:xfrm>
            <a:off x="4770072" y="7506969"/>
            <a:ext cx="4860072" cy="432469"/>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3BA6D21-9BA6-B55B-BE56-76AD1CB25311}"/>
              </a:ext>
            </a:extLst>
          </p:cNvPr>
          <p:cNvSpPr>
            <a:spLocks noGrp="1"/>
          </p:cNvSpPr>
          <p:nvPr>
            <p:ph type="sldNum" sz="quarter" idx="12"/>
          </p:nvPr>
        </p:nvSpPr>
        <p:spPr>
          <a:xfrm>
            <a:off x="10170151" y="7506969"/>
            <a:ext cx="3240048" cy="432469"/>
          </a:xfrm>
          <a:prstGeom prst="rect">
            <a:avLst/>
          </a:prstGeom>
        </p:spPr>
        <p:txBody>
          <a:bodyPr/>
          <a:lstStyle/>
          <a:p>
            <a:fld id="{FA8BB487-37F5-4466-84B1-7C66F0BC5EC5}" type="slidenum">
              <a:rPr kumimoji="1" lang="ja-JP" altLang="en-US" smtClean="0"/>
              <a:t>‹#›</a:t>
            </a:fld>
            <a:endParaRPr kumimoji="1" lang="ja-JP" altLang="en-US"/>
          </a:p>
        </p:txBody>
      </p:sp>
      <p:sp>
        <p:nvSpPr>
          <p:cNvPr id="10" name="テキスト プレースホルダー 9">
            <a:extLst>
              <a:ext uri="{FF2B5EF4-FFF2-40B4-BE49-F238E27FC236}">
                <a16:creationId xmlns:a16="http://schemas.microsoft.com/office/drawing/2014/main" id="{270A93F9-B169-BE67-8AE9-9DC13FDF6423}"/>
              </a:ext>
            </a:extLst>
          </p:cNvPr>
          <p:cNvSpPr>
            <a:spLocks noGrp="1"/>
          </p:cNvSpPr>
          <p:nvPr>
            <p:ph type="body" sz="quarter" idx="13"/>
          </p:nvPr>
        </p:nvSpPr>
        <p:spPr>
          <a:xfrm>
            <a:off x="528361" y="407473"/>
            <a:ext cx="10982663" cy="527463"/>
          </a:xfrm>
          <a:prstGeom prst="rect">
            <a:avLst/>
          </a:prstGeom>
        </p:spPr>
        <p:txBody>
          <a:bodyPr/>
          <a:lstStyle>
            <a:lvl1pPr marL="0" indent="0">
              <a:buNone/>
              <a:defRPr sz="1890" b="0"/>
            </a:lvl1pPr>
          </a:lstStyle>
          <a:p>
            <a:pPr lvl="0"/>
            <a:r>
              <a:rPr kumimoji="1" lang="ja-JP" altLang="en-US" dirty="0"/>
              <a:t>マスター テキストの書式設定</a:t>
            </a:r>
          </a:p>
        </p:txBody>
      </p:sp>
    </p:spTree>
    <p:extLst>
      <p:ext uri="{BB962C8B-B14F-4D97-AF65-F5344CB8AC3E}">
        <p14:creationId xmlns:p14="http://schemas.microsoft.com/office/powerpoint/2010/main" val="3536390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0" y="2"/>
            <a:ext cx="14400213" cy="563439"/>
          </a:xfrm>
          <a:prstGeom prst="rect">
            <a:avLst/>
          </a:prstGeom>
        </p:spPr>
        <p:txBody>
          <a:bodyPr bIns="0" anchor="ctr"/>
          <a:lstStyle>
            <a:lvl1pPr marL="144995" indent="0">
              <a:defRPr sz="2800" b="1">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3" y="1774019"/>
            <a:ext cx="13453320" cy="5409560"/>
          </a:xfrm>
          <a:prstGeom prst="rect">
            <a:avLst/>
          </a:prstGeom>
        </p:spPr>
        <p:txBody>
          <a:bodyPr/>
          <a:lstStyle>
            <a:lvl1pPr>
              <a:defRPr sz="2000">
                <a:latin typeface="+mn-ea"/>
                <a:ea typeface="+mn-ea"/>
              </a:defRPr>
            </a:lvl1pPr>
            <a:lvl2pPr>
              <a:defRPr sz="1800">
                <a:latin typeface="+mn-ea"/>
                <a:ea typeface="+mn-ea"/>
              </a:defRPr>
            </a:lvl2pPr>
            <a:lvl3pPr>
              <a:defRPr sz="1600">
                <a:latin typeface="+mj-ea"/>
                <a:ea typeface="+mj-ea"/>
              </a:defRPr>
            </a:lvl3pPr>
            <a:lvl4pPr>
              <a:defRPr sz="2205"/>
            </a:lvl4pPr>
            <a:lvl5pPr>
              <a:defRPr sz="1890"/>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p:txBody>
      </p:sp>
    </p:spTree>
    <p:extLst>
      <p:ext uri="{BB962C8B-B14F-4D97-AF65-F5344CB8AC3E}">
        <p14:creationId xmlns:p14="http://schemas.microsoft.com/office/powerpoint/2010/main" val="46681603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7" name="Title 1"/>
          <p:cNvSpPr>
            <a:spLocks noGrp="1"/>
          </p:cNvSpPr>
          <p:nvPr>
            <p:ph type="title"/>
          </p:nvPr>
        </p:nvSpPr>
        <p:spPr>
          <a:xfrm>
            <a:off x="0" y="2"/>
            <a:ext cx="14400213" cy="563439"/>
          </a:xfrm>
          <a:prstGeom prst="rect">
            <a:avLst/>
          </a:prstGeom>
        </p:spPr>
        <p:txBody>
          <a:bodyPr bIns="0" anchor="ctr"/>
          <a:lstStyle>
            <a:lvl1pPr marL="144995" indent="0">
              <a:defRPr sz="2800" b="1">
                <a:solidFill>
                  <a:schemeClr val="accent1"/>
                </a:solidFill>
              </a:defRPr>
            </a:lvl1pPr>
          </a:lstStyle>
          <a:p>
            <a:r>
              <a:rPr lang="ja-JP" altLang="en-US" dirty="0"/>
              <a:t>マスター タイトルの書式設定</a:t>
            </a:r>
            <a:endParaRPr lang="en-US" dirty="0"/>
          </a:p>
        </p:txBody>
      </p:sp>
    </p:spTree>
    <p:extLst>
      <p:ext uri="{BB962C8B-B14F-4D97-AF65-F5344CB8AC3E}">
        <p14:creationId xmlns:p14="http://schemas.microsoft.com/office/powerpoint/2010/main" val="4214088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0" y="2"/>
            <a:ext cx="14400213" cy="563439"/>
          </a:xfrm>
          <a:prstGeom prst="rect">
            <a:avLst/>
          </a:prstGeom>
        </p:spPr>
        <p:txBody>
          <a:bodyPr tIns="36000" bIns="0" anchor="ctr" anchorCtr="0"/>
          <a:lstStyle>
            <a:lvl1pPr marL="144995" indent="0">
              <a:defRPr sz="2835" b="1">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3" y="1774019"/>
            <a:ext cx="13453320" cy="5409560"/>
          </a:xfrm>
          <a:prstGeom prst="rect">
            <a:avLst/>
          </a:prstGeom>
        </p:spPr>
        <p:txBody>
          <a:bodyPr/>
          <a:lstStyle>
            <a:lvl1pPr>
              <a:defRPr sz="2000">
                <a:latin typeface="+mn-ea"/>
                <a:ea typeface="+mn-ea"/>
              </a:defRPr>
            </a:lvl1pPr>
            <a:lvl2pPr>
              <a:defRPr>
                <a:latin typeface="+mn-ea"/>
                <a:ea typeface="+mn-ea"/>
              </a:defRPr>
            </a:lvl2pPr>
            <a:lvl3pPr>
              <a:defRPr sz="2520"/>
            </a:lvl3pPr>
            <a:lvl4pPr>
              <a:defRPr sz="2205"/>
            </a:lvl4pPr>
            <a:lvl5pPr>
              <a:defRPr sz="1890"/>
            </a:lvl5pPr>
          </a:lstStyle>
          <a:p>
            <a:pPr lvl="0"/>
            <a:r>
              <a:rPr lang="ja-JP" altLang="en-US" dirty="0"/>
              <a:t>マスター テキストの書式設定</a:t>
            </a:r>
          </a:p>
        </p:txBody>
      </p:sp>
    </p:spTree>
    <p:extLst>
      <p:ext uri="{BB962C8B-B14F-4D97-AF65-F5344CB8AC3E}">
        <p14:creationId xmlns:p14="http://schemas.microsoft.com/office/powerpoint/2010/main" val="325703838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6" name="タイトル 5"/>
          <p:cNvSpPr>
            <a:spLocks noGrp="1"/>
          </p:cNvSpPr>
          <p:nvPr>
            <p:ph type="title"/>
          </p:nvPr>
        </p:nvSpPr>
        <p:spPr>
          <a:xfrm>
            <a:off x="680011" y="2733258"/>
            <a:ext cx="12420184" cy="1564889"/>
          </a:xfrm>
          <a:prstGeom prst="rect">
            <a:avLst/>
          </a:prstGeom>
        </p:spPr>
        <p:txBody>
          <a:bodyPr/>
          <a:lstStyle>
            <a:lvl1pPr algn="l">
              <a:defRPr/>
            </a:lvl1pPr>
          </a:lstStyle>
          <a:p>
            <a:r>
              <a:rPr kumimoji="1" lang="ja-JP" altLang="en-US"/>
              <a:t>マスター タイトルの書式設定</a:t>
            </a:r>
          </a:p>
        </p:txBody>
      </p:sp>
    </p:spTree>
    <p:extLst>
      <p:ext uri="{BB962C8B-B14F-4D97-AF65-F5344CB8AC3E}">
        <p14:creationId xmlns:p14="http://schemas.microsoft.com/office/powerpoint/2010/main" val="2519853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150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7" name="Title 1"/>
          <p:cNvSpPr>
            <a:spLocks noGrp="1"/>
          </p:cNvSpPr>
          <p:nvPr>
            <p:ph type="title"/>
          </p:nvPr>
        </p:nvSpPr>
        <p:spPr>
          <a:xfrm>
            <a:off x="0" y="2"/>
            <a:ext cx="14400213" cy="812514"/>
          </a:xfrm>
          <a:prstGeom prst="rect">
            <a:avLst/>
          </a:prstGeom>
        </p:spPr>
        <p:txBody>
          <a:bodyPr bIns="0" anchor="ctr"/>
          <a:lstStyle>
            <a:lvl1pPr marL="144995" indent="0">
              <a:defRPr sz="4000" b="1">
                <a:solidFill>
                  <a:schemeClr val="accent1"/>
                </a:solidFill>
              </a:defRPr>
            </a:lvl1pPr>
          </a:lstStyle>
          <a:p>
            <a:r>
              <a:rPr lang="ja-JP" altLang="en-US" dirty="0"/>
              <a:t>マスター タイトルの書式設定</a:t>
            </a:r>
            <a:endParaRPr lang="en-US" dirty="0"/>
          </a:p>
        </p:txBody>
      </p:sp>
    </p:spTree>
    <p:extLst>
      <p:ext uri="{BB962C8B-B14F-4D97-AF65-F5344CB8AC3E}">
        <p14:creationId xmlns:p14="http://schemas.microsoft.com/office/powerpoint/2010/main" val="1715779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7" name="Title 1"/>
          <p:cNvSpPr>
            <a:spLocks noGrp="1"/>
          </p:cNvSpPr>
          <p:nvPr>
            <p:ph type="title"/>
          </p:nvPr>
        </p:nvSpPr>
        <p:spPr>
          <a:xfrm>
            <a:off x="0" y="2"/>
            <a:ext cx="14400213" cy="812514"/>
          </a:xfrm>
          <a:prstGeom prst="rect">
            <a:avLst/>
          </a:prstGeom>
        </p:spPr>
        <p:txBody>
          <a:bodyPr bIns="0" anchor="ctr"/>
          <a:lstStyle>
            <a:lvl1pPr marL="144995" indent="0">
              <a:defRPr sz="4000" b="1">
                <a:solidFill>
                  <a:schemeClr val="accent1"/>
                </a:solidFill>
              </a:defRPr>
            </a:lvl1pPr>
          </a:lstStyle>
          <a:p>
            <a:r>
              <a:rPr lang="ja-JP" altLang="en-US" dirty="0"/>
              <a:t>マスター タイトルの書式設定</a:t>
            </a:r>
            <a:endParaRPr lang="en-US" dirty="0"/>
          </a:p>
        </p:txBody>
      </p:sp>
      <p:sp>
        <p:nvSpPr>
          <p:cNvPr id="2" name="正方形/長方形 1">
            <a:extLst>
              <a:ext uri="{FF2B5EF4-FFF2-40B4-BE49-F238E27FC236}">
                <a16:creationId xmlns:a16="http://schemas.microsoft.com/office/drawing/2014/main" id="{DCEF26A5-4D2D-F881-E063-D9715E0985D6}"/>
              </a:ext>
            </a:extLst>
          </p:cNvPr>
          <p:cNvSpPr/>
          <p:nvPr userDrawn="1"/>
        </p:nvSpPr>
        <p:spPr bwMode="auto">
          <a:xfrm>
            <a:off x="12949905" y="123420"/>
            <a:ext cx="1317729" cy="606813"/>
          </a:xfrm>
          <a:prstGeom prst="rect">
            <a:avLst/>
          </a:prstGeom>
          <a:solidFill>
            <a:schemeClr val="bg1"/>
          </a:solidFill>
          <a:ln w="19050" algn="ctr">
            <a:solidFill>
              <a:srgbClr val="FF0000"/>
            </a:solidFill>
            <a:round/>
            <a:headEnd/>
            <a:tailEnd/>
          </a:ln>
          <a:effectLst/>
        </p:spPr>
        <p:txBody>
          <a:bodyPr wrap="none" lIns="0" tIns="0" rIns="0" bIns="0" rtlCol="0" anchor="ctr"/>
          <a:lstStyle/>
          <a:p>
            <a:pPr marL="0" marR="0" lvl="0" indent="0" algn="ctr" defTabSz="719975" rtl="0" eaLnBrk="1" fontAlgn="auto" latinLnBrk="0" hangingPunct="1">
              <a:lnSpc>
                <a:spcPct val="100000"/>
              </a:lnSpc>
              <a:spcBef>
                <a:spcPts val="0"/>
              </a:spcBef>
              <a:spcAft>
                <a:spcPts val="0"/>
              </a:spcAft>
              <a:buClrTx/>
              <a:buSzTx/>
              <a:buFontTx/>
              <a:buNone/>
              <a:tabLst/>
              <a:defRPr/>
            </a:pPr>
            <a:r>
              <a:rPr kumimoji="0" lang="ja-JP" altLang="en-US" sz="1575" b="1" i="0" u="none" strike="noStrike" kern="1200" cap="none" spc="0" normalizeH="0" baseline="0" noProof="0" dirty="0">
                <a:ln>
                  <a:noFill/>
                </a:ln>
                <a:solidFill>
                  <a:srgbClr val="FF0000"/>
                </a:solidFill>
                <a:effectLst>
                  <a:outerShdw blurRad="38100" dist="38100" dir="2700000" algn="tl">
                    <a:srgbClr val="FFFFFF"/>
                  </a:outerShdw>
                </a:effectLst>
                <a:uLnTx/>
                <a:uFillTx/>
                <a:latin typeface="Yu Gothic UI"/>
                <a:ea typeface="Yu Gothic UI"/>
                <a:cs typeface="Meiryo UI" panose="020B0604030504040204" pitchFamily="50" charset="-128"/>
              </a:rPr>
              <a:t>社内情報</a:t>
            </a:r>
          </a:p>
        </p:txBody>
      </p:sp>
    </p:spTree>
    <p:extLst>
      <p:ext uri="{BB962C8B-B14F-4D97-AF65-F5344CB8AC3E}">
        <p14:creationId xmlns:p14="http://schemas.microsoft.com/office/powerpoint/2010/main" val="1313177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14400213" cy="791944"/>
          </a:xfrm>
          <a:prstGeom prst="rect">
            <a:avLst/>
          </a:prstGeom>
        </p:spPr>
        <p:txBody>
          <a:bodyPr tIns="36000" bIns="0" anchor="ctr" anchorCtr="0"/>
          <a:lstStyle>
            <a:lvl1pPr marL="144995" indent="0">
              <a:defRPr sz="4000" b="1">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3" y="1774019"/>
            <a:ext cx="13453320" cy="5409560"/>
          </a:xfrm>
          <a:prstGeom prst="rect">
            <a:avLst/>
          </a:prstGeom>
        </p:spPr>
        <p:txBody>
          <a:bodyPr/>
          <a:lstStyle>
            <a:lvl1pPr>
              <a:defRPr sz="2520">
                <a:latin typeface="+mn-ea"/>
                <a:ea typeface="+mn-ea"/>
              </a:defRPr>
            </a:lvl1pPr>
            <a:lvl2pPr>
              <a:defRPr>
                <a:latin typeface="+mn-ea"/>
                <a:ea typeface="+mn-ea"/>
              </a:defRPr>
            </a:lvl2pPr>
            <a:lvl3pPr>
              <a:defRPr sz="2520"/>
            </a:lvl3pPr>
            <a:lvl4pPr>
              <a:defRPr sz="2205"/>
            </a:lvl4pPr>
            <a:lvl5pPr>
              <a:defRPr sz="1890"/>
            </a:lvl5pPr>
          </a:lstStyle>
          <a:p>
            <a:pPr lvl="0"/>
            <a:r>
              <a:rPr lang="ja-JP" altLang="en-US" dirty="0"/>
              <a:t>マスター テキストの書式設定</a:t>
            </a:r>
          </a:p>
        </p:txBody>
      </p:sp>
    </p:spTree>
    <p:extLst>
      <p:ext uri="{BB962C8B-B14F-4D97-AF65-F5344CB8AC3E}">
        <p14:creationId xmlns:p14="http://schemas.microsoft.com/office/powerpoint/2010/main" val="339176574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865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6" name="タイトル 5"/>
          <p:cNvSpPr>
            <a:spLocks noGrp="1"/>
          </p:cNvSpPr>
          <p:nvPr>
            <p:ph type="title"/>
          </p:nvPr>
        </p:nvSpPr>
        <p:spPr>
          <a:xfrm>
            <a:off x="680011" y="2733258"/>
            <a:ext cx="12420184" cy="1564889"/>
          </a:xfrm>
          <a:prstGeom prst="rect">
            <a:avLst/>
          </a:prstGeom>
        </p:spPr>
        <p:txBody>
          <a:bodyPr/>
          <a:lstStyle>
            <a:lvl1pPr algn="l">
              <a:defRPr/>
            </a:lvl1pPr>
          </a:lstStyle>
          <a:p>
            <a:r>
              <a:rPr kumimoji="1" lang="ja-JP" altLang="en-US" dirty="0"/>
              <a:t>マスター タイトルの書式設定</a:t>
            </a:r>
          </a:p>
        </p:txBody>
      </p:sp>
    </p:spTree>
    <p:extLst>
      <p:ext uri="{BB962C8B-B14F-4D97-AF65-F5344CB8AC3E}">
        <p14:creationId xmlns:p14="http://schemas.microsoft.com/office/powerpoint/2010/main" val="1982754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末尾ページ・ロゴ入り">
    <p:spTree>
      <p:nvGrpSpPr>
        <p:cNvPr id="1" name=""/>
        <p:cNvGrpSpPr/>
        <p:nvPr/>
      </p:nvGrpSpPr>
      <p:grpSpPr>
        <a:xfrm>
          <a:off x="0" y="0"/>
          <a:ext cx="0" cy="0"/>
          <a:chOff x="0" y="0"/>
          <a:chExt cx="0" cy="0"/>
        </a:xfrm>
      </p:grpSpPr>
      <p:grpSp>
        <p:nvGrpSpPr>
          <p:cNvPr id="2" name="グループ化 1"/>
          <p:cNvGrpSpPr/>
          <p:nvPr userDrawn="1"/>
        </p:nvGrpSpPr>
        <p:grpSpPr>
          <a:xfrm>
            <a:off x="1214980" y="615358"/>
            <a:ext cx="11977752" cy="6841577"/>
            <a:chOff x="771501" y="390780"/>
            <a:chExt cx="7605760" cy="4344710"/>
          </a:xfrm>
        </p:grpSpPr>
        <p:pic>
          <p:nvPicPr>
            <p:cNvPr id="8" name="図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2445" y="2264512"/>
              <a:ext cx="2639111" cy="614477"/>
            </a:xfrm>
            <a:prstGeom prst="rect">
              <a:avLst/>
            </a:prstGeom>
          </p:spPr>
        </p:pic>
        <p:grpSp>
          <p:nvGrpSpPr>
            <p:cNvPr id="9" name="グループ化 8"/>
            <p:cNvGrpSpPr/>
            <p:nvPr userDrawn="1"/>
          </p:nvGrpSpPr>
          <p:grpSpPr>
            <a:xfrm>
              <a:off x="771501" y="390780"/>
              <a:ext cx="7605760" cy="34769"/>
              <a:chOff x="1028668" y="521040"/>
              <a:chExt cx="10141013" cy="46358"/>
            </a:xfrm>
            <a:solidFill>
              <a:srgbClr val="6464E6"/>
            </a:solidFill>
          </p:grpSpPr>
          <p:sp>
            <p:nvSpPr>
              <p:cNvPr id="43" name="正方形/長方形 42"/>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44" name="正方形/長方形 43"/>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45" name="正方形/長方形 44"/>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46" name="正方形/長方形 45"/>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47" name="正方形/長方形 46"/>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48" name="正方形/長方形 47"/>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49" name="正方形/長方形 48"/>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50" name="正方形/長方形 49"/>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grpSp>
        <p:grpSp>
          <p:nvGrpSpPr>
            <p:cNvPr id="10" name="グループ化 9"/>
            <p:cNvGrpSpPr/>
            <p:nvPr userDrawn="1"/>
          </p:nvGrpSpPr>
          <p:grpSpPr>
            <a:xfrm>
              <a:off x="771501" y="1469660"/>
              <a:ext cx="7605760" cy="34769"/>
              <a:chOff x="1028668" y="521040"/>
              <a:chExt cx="10141013" cy="46358"/>
            </a:xfrm>
            <a:solidFill>
              <a:srgbClr val="6464E6"/>
            </a:solidFill>
          </p:grpSpPr>
          <p:sp>
            <p:nvSpPr>
              <p:cNvPr id="35" name="正方形/長方形 34"/>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36" name="正方形/長方形 35"/>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37" name="正方形/長方形 36"/>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38" name="正方形/長方形 37"/>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39" name="正方形/長方形 38"/>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40" name="正方形/長方形 39"/>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41" name="正方形/長方形 40"/>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42" name="正方形/長方形 41"/>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grpSp>
        <p:sp>
          <p:nvSpPr>
            <p:cNvPr id="11" name="正方形/長方形 10"/>
            <p:cNvSpPr>
              <a:spLocks noChangeAspect="1"/>
            </p:cNvSpPr>
            <p:nvPr userDrawn="1"/>
          </p:nvSpPr>
          <p:spPr>
            <a:xfrm flipH="1" flipV="1">
              <a:off x="771501"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12" name="正方形/長方形 11"/>
            <p:cNvSpPr>
              <a:spLocks noChangeAspect="1"/>
            </p:cNvSpPr>
            <p:nvPr userDrawn="1"/>
          </p:nvSpPr>
          <p:spPr>
            <a:xfrm>
              <a:off x="1853140"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14" name="正方形/長方形 13"/>
            <p:cNvSpPr>
              <a:spLocks noChangeAspect="1"/>
            </p:cNvSpPr>
            <p:nvPr userDrawn="1"/>
          </p:nvSpPr>
          <p:spPr>
            <a:xfrm>
              <a:off x="7261334"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15" name="正方形/長方形 14"/>
            <p:cNvSpPr>
              <a:spLocks noChangeAspect="1"/>
            </p:cNvSpPr>
            <p:nvPr userDrawn="1"/>
          </p:nvSpPr>
          <p:spPr>
            <a:xfrm>
              <a:off x="8342972"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grpSp>
          <p:nvGrpSpPr>
            <p:cNvPr id="17" name="グループ化 16"/>
            <p:cNvGrpSpPr/>
            <p:nvPr userDrawn="1"/>
          </p:nvGrpSpPr>
          <p:grpSpPr>
            <a:xfrm>
              <a:off x="771501" y="3627418"/>
              <a:ext cx="7605760" cy="34769"/>
              <a:chOff x="1028668" y="521040"/>
              <a:chExt cx="10141013" cy="46358"/>
            </a:xfrm>
            <a:solidFill>
              <a:srgbClr val="6464E6"/>
            </a:solidFill>
          </p:grpSpPr>
          <p:sp>
            <p:nvSpPr>
              <p:cNvPr id="27" name="正方形/長方形 26"/>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28" name="正方形/長方形 27"/>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29" name="正方形/長方形 28"/>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30" name="正方形/長方形 29"/>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31" name="正方形/長方形 30"/>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32" name="正方形/長方形 31"/>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33" name="正方形/長方形 32"/>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34" name="正方形/長方形 33"/>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grpSp>
        <p:grpSp>
          <p:nvGrpSpPr>
            <p:cNvPr id="18" name="グループ化 17"/>
            <p:cNvGrpSpPr/>
            <p:nvPr userDrawn="1"/>
          </p:nvGrpSpPr>
          <p:grpSpPr>
            <a:xfrm>
              <a:off x="771501" y="4700721"/>
              <a:ext cx="7605760" cy="34769"/>
              <a:chOff x="1028668" y="521040"/>
              <a:chExt cx="10141013" cy="46358"/>
            </a:xfrm>
            <a:solidFill>
              <a:srgbClr val="6464E6"/>
            </a:solidFill>
          </p:grpSpPr>
          <p:sp>
            <p:nvSpPr>
              <p:cNvPr id="19" name="正方形/長方形 18"/>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20" name="正方形/長方形 19"/>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21" name="正方形/長方形 20"/>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22" name="正方形/長方形 21"/>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23" name="正方形/長方形 22"/>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24" name="正方形/長方形 23"/>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25" name="正方形/長方形 24"/>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sp>
            <p:nvSpPr>
              <p:cNvPr id="26" name="正方形/長方形 25"/>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5"/>
              </a:p>
            </p:txBody>
          </p:sp>
        </p:grpSp>
      </p:grpSp>
    </p:spTree>
    <p:extLst>
      <p:ext uri="{BB962C8B-B14F-4D97-AF65-F5344CB8AC3E}">
        <p14:creationId xmlns:p14="http://schemas.microsoft.com/office/powerpoint/2010/main" val="2054176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末尾ページ・ロゴ入り">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678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9" name="タイトル 1"/>
          <p:cNvSpPr>
            <a:spLocks noGrp="1"/>
          </p:cNvSpPr>
          <p:nvPr>
            <p:ph type="ctrTitle"/>
          </p:nvPr>
        </p:nvSpPr>
        <p:spPr>
          <a:xfrm>
            <a:off x="0" y="1"/>
            <a:ext cx="14400213" cy="8099425"/>
          </a:xfrm>
          <a:prstGeom prst="rect">
            <a:avLst/>
          </a:prstGeom>
        </p:spPr>
        <p:txBody>
          <a:bodyPr anchor="ctr" anchorCtr="0"/>
          <a:lstStyle>
            <a:lvl1pPr algn="ctr">
              <a:defRPr sz="6600" b="1" baseline="0">
                <a:solidFill>
                  <a:schemeClr val="bg1"/>
                </a:solidFill>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496402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83E64297-FA61-546E-8F23-39DDEFAD7227}"/>
              </a:ext>
            </a:extLst>
          </p:cNvPr>
          <p:cNvSpPr>
            <a:spLocks noGrp="1"/>
          </p:cNvSpPr>
          <p:nvPr>
            <p:ph type="dt" sz="half" idx="10"/>
          </p:nvPr>
        </p:nvSpPr>
        <p:spPr>
          <a:xfrm>
            <a:off x="990014" y="7506969"/>
            <a:ext cx="3240048" cy="432469"/>
          </a:xfrm>
          <a:prstGeom prst="rect">
            <a:avLst/>
          </a:prstGeom>
        </p:spPr>
        <p:txBody>
          <a:bodyPr/>
          <a:lstStyle/>
          <a:p>
            <a:fld id="{BA4CF887-12D2-431D-8DDD-699E6C953FE0}" type="datetimeFigureOut">
              <a:rPr kumimoji="1" lang="ja-JP" altLang="en-US" smtClean="0"/>
              <a:t>2024/3/29</a:t>
            </a:fld>
            <a:endParaRPr kumimoji="1" lang="ja-JP" altLang="en-US"/>
          </a:p>
        </p:txBody>
      </p:sp>
      <p:sp>
        <p:nvSpPr>
          <p:cNvPr id="5" name="フッター プレースホルダー 4">
            <a:extLst>
              <a:ext uri="{FF2B5EF4-FFF2-40B4-BE49-F238E27FC236}">
                <a16:creationId xmlns:a16="http://schemas.microsoft.com/office/drawing/2014/main" id="{FD57C89B-F077-C903-3C48-A5BD7A9DE4A6}"/>
              </a:ext>
            </a:extLst>
          </p:cNvPr>
          <p:cNvSpPr>
            <a:spLocks noGrp="1"/>
          </p:cNvSpPr>
          <p:nvPr>
            <p:ph type="ftr" sz="quarter" idx="11"/>
          </p:nvPr>
        </p:nvSpPr>
        <p:spPr>
          <a:xfrm>
            <a:off x="4770072" y="7506969"/>
            <a:ext cx="4860072" cy="432469"/>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3BA6D21-9BA6-B55B-BE56-76AD1CB25311}"/>
              </a:ext>
            </a:extLst>
          </p:cNvPr>
          <p:cNvSpPr>
            <a:spLocks noGrp="1"/>
          </p:cNvSpPr>
          <p:nvPr>
            <p:ph type="sldNum" sz="quarter" idx="12"/>
          </p:nvPr>
        </p:nvSpPr>
        <p:spPr>
          <a:xfrm>
            <a:off x="10170151" y="7506969"/>
            <a:ext cx="3240048" cy="432469"/>
          </a:xfrm>
          <a:prstGeom prst="rect">
            <a:avLst/>
          </a:prstGeom>
        </p:spPr>
        <p:txBody>
          <a:bodyPr/>
          <a:lstStyle/>
          <a:p>
            <a:fld id="{FA8BB487-37F5-4466-84B1-7C66F0BC5EC5}" type="slidenum">
              <a:rPr kumimoji="1" lang="ja-JP" altLang="en-US" smtClean="0"/>
              <a:t>‹#›</a:t>
            </a:fld>
            <a:endParaRPr kumimoji="1" lang="ja-JP" altLang="en-US"/>
          </a:p>
        </p:txBody>
      </p:sp>
      <p:sp>
        <p:nvSpPr>
          <p:cNvPr id="10" name="テキスト プレースホルダー 9">
            <a:extLst>
              <a:ext uri="{FF2B5EF4-FFF2-40B4-BE49-F238E27FC236}">
                <a16:creationId xmlns:a16="http://schemas.microsoft.com/office/drawing/2014/main" id="{270A93F9-B169-BE67-8AE9-9DC13FDF6423}"/>
              </a:ext>
            </a:extLst>
          </p:cNvPr>
          <p:cNvSpPr>
            <a:spLocks noGrp="1"/>
          </p:cNvSpPr>
          <p:nvPr>
            <p:ph type="body" sz="quarter" idx="13"/>
          </p:nvPr>
        </p:nvSpPr>
        <p:spPr>
          <a:xfrm>
            <a:off x="528361" y="407473"/>
            <a:ext cx="10982663" cy="527463"/>
          </a:xfrm>
          <a:prstGeom prst="rect">
            <a:avLst/>
          </a:prstGeom>
        </p:spPr>
        <p:txBody>
          <a:bodyPr/>
          <a:lstStyle>
            <a:lvl1pPr marL="0" indent="0">
              <a:buNone/>
              <a:defRPr sz="2000" b="1">
                <a:latin typeface="游ゴシック" panose="020B0400000000000000" pitchFamily="50" charset="-128"/>
                <a:ea typeface="游ゴシック" panose="020B0400000000000000" pitchFamily="50" charset="-128"/>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406100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2" name="タイトル 1"/>
          <p:cNvSpPr>
            <a:spLocks noGrp="1"/>
          </p:cNvSpPr>
          <p:nvPr>
            <p:ph type="title"/>
          </p:nvPr>
        </p:nvSpPr>
        <p:spPr>
          <a:xfrm>
            <a:off x="962906" y="2866100"/>
            <a:ext cx="11094737" cy="1727377"/>
          </a:xfrm>
          <a:prstGeom prst="rect">
            <a:avLst/>
          </a:prstGeom>
        </p:spPr>
        <p:txBody>
          <a:bodyPr anchor="ctr" anchorCtr="0"/>
          <a:lstStyle>
            <a:lvl1pPr marL="279982" indent="0">
              <a:lnSpc>
                <a:spcPct val="100000"/>
              </a:lnSpc>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2196969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タイトル 1"/>
          <p:cNvSpPr>
            <a:spLocks noGrp="1"/>
          </p:cNvSpPr>
          <p:nvPr>
            <p:ph type="title"/>
          </p:nvPr>
        </p:nvSpPr>
        <p:spPr>
          <a:xfrm>
            <a:off x="962906" y="2866100"/>
            <a:ext cx="11094737" cy="1727377"/>
          </a:xfrm>
          <a:prstGeom prst="rect">
            <a:avLst/>
          </a:prstGeom>
        </p:spPr>
        <p:txBody>
          <a:bodyPr anchor="ctr" anchorCtr="0"/>
          <a:lstStyle>
            <a:lvl1pPr marL="279982" indent="0">
              <a:lnSpc>
                <a:spcPct val="100000"/>
              </a:lnSpc>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3385573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6" name="タイトル 5"/>
          <p:cNvSpPr>
            <a:spLocks noGrp="1"/>
          </p:cNvSpPr>
          <p:nvPr>
            <p:ph type="title"/>
          </p:nvPr>
        </p:nvSpPr>
        <p:spPr>
          <a:xfrm>
            <a:off x="680010" y="2733259"/>
            <a:ext cx="12420184" cy="1564889"/>
          </a:xfrm>
          <a:prstGeom prst="rect">
            <a:avLst/>
          </a:prstGeom>
        </p:spPr>
        <p:txBody>
          <a:bodyPr/>
          <a:lstStyle>
            <a:lvl1pPr algn="l">
              <a:defRPr/>
            </a:lvl1pPr>
          </a:lstStyle>
          <a:p>
            <a:r>
              <a:rPr kumimoji="1" lang="ja-JP" altLang="en-US"/>
              <a:t>マスター タイトルの書式設定</a:t>
            </a:r>
          </a:p>
        </p:txBody>
      </p:sp>
    </p:spTree>
    <p:extLst>
      <p:ext uri="{BB962C8B-B14F-4D97-AF65-F5344CB8AC3E}">
        <p14:creationId xmlns:p14="http://schemas.microsoft.com/office/powerpoint/2010/main" val="2479206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メインS-通常">
    <p:spTree>
      <p:nvGrpSpPr>
        <p:cNvPr id="1" name=""/>
        <p:cNvGrpSpPr/>
        <p:nvPr/>
      </p:nvGrpSpPr>
      <p:grpSpPr>
        <a:xfrm>
          <a:off x="0" y="0"/>
          <a:ext cx="0" cy="0"/>
          <a:chOff x="0" y="0"/>
          <a:chExt cx="0" cy="0"/>
        </a:xfrm>
      </p:grpSpPr>
      <p:sp>
        <p:nvSpPr>
          <p:cNvPr id="2" name="タイトル 3"/>
          <p:cNvSpPr>
            <a:spLocks noGrp="1"/>
          </p:cNvSpPr>
          <p:nvPr>
            <p:ph type="title"/>
          </p:nvPr>
        </p:nvSpPr>
        <p:spPr>
          <a:xfrm>
            <a:off x="0" y="2"/>
            <a:ext cx="14400213" cy="558798"/>
          </a:xfrm>
          <a:prstGeom prst="rect">
            <a:avLst/>
          </a:prstGeom>
        </p:spPr>
        <p:txBody>
          <a:bodyPr tIns="108000" bIns="36000" anchor="ctr" anchorCtr="0"/>
          <a:lstStyle>
            <a:lvl1pPr marL="182563" indent="0">
              <a:lnSpc>
                <a:spcPct val="100000"/>
              </a:lnSpc>
              <a:defRPr sz="28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1845188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sz="quarter" idx="10"/>
          </p:nvPr>
        </p:nvSpPr>
        <p:spPr>
          <a:xfrm>
            <a:off x="1187518" y="1692380"/>
            <a:ext cx="10150114" cy="1867367"/>
          </a:xfrm>
          <a:prstGeom prst="rect">
            <a:avLst/>
          </a:prstGeom>
        </p:spPr>
        <p:txBody>
          <a:bodyPr/>
          <a:lstStyle>
            <a:lvl1pPr>
              <a:lnSpc>
                <a:spcPct val="120000"/>
              </a:lnSpc>
              <a:spcBef>
                <a:spcPts val="0"/>
              </a:spcBef>
              <a:defRPr sz="2000" b="1">
                <a:latin typeface="+mn-ea"/>
                <a:ea typeface="+mn-ea"/>
              </a:defRPr>
            </a:lvl1pPr>
            <a:lvl2pPr>
              <a:lnSpc>
                <a:spcPct val="120000"/>
              </a:lnSpc>
              <a:spcBef>
                <a:spcPts val="0"/>
              </a:spcBef>
              <a:defRPr sz="1800" b="1">
                <a:latin typeface="+mn-ea"/>
                <a:ea typeface="+mn-ea"/>
              </a:defRPr>
            </a:lvl2pPr>
            <a:lvl3pPr>
              <a:lnSpc>
                <a:spcPct val="120000"/>
              </a:lnSpc>
              <a:spcBef>
                <a:spcPts val="0"/>
              </a:spcBef>
              <a:defRPr sz="1600" b="1">
                <a:latin typeface="+mn-ea"/>
                <a:ea typeface="+mn-ea"/>
              </a:defRPr>
            </a:lvl3pPr>
            <a:lvl4pPr>
              <a:lnSpc>
                <a:spcPct val="100000"/>
              </a:lnSpc>
              <a:defRPr b="1">
                <a:latin typeface="+mn-ea"/>
                <a:ea typeface="+mn-ea"/>
              </a:defRPr>
            </a:lvl4pPr>
            <a:lvl5pPr>
              <a:lnSpc>
                <a:spcPct val="100000"/>
              </a:lnSpc>
              <a:defRPr b="1">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p:txBody>
      </p:sp>
      <p:sp>
        <p:nvSpPr>
          <p:cNvPr id="4" name="タイトル 3"/>
          <p:cNvSpPr>
            <a:spLocks noGrp="1"/>
          </p:cNvSpPr>
          <p:nvPr>
            <p:ph type="title"/>
          </p:nvPr>
        </p:nvSpPr>
        <p:spPr>
          <a:xfrm>
            <a:off x="0" y="2"/>
            <a:ext cx="14400213" cy="541419"/>
          </a:xfrm>
          <a:prstGeom prst="rect">
            <a:avLst/>
          </a:prstGeom>
        </p:spPr>
        <p:txBody>
          <a:bodyPr tIns="108000" bIns="36000" anchor="ctr" anchorCtr="0"/>
          <a:lstStyle>
            <a:lvl1pPr marL="179388" indent="0">
              <a:lnSpc>
                <a:spcPct val="100000"/>
              </a:lnSpc>
              <a:defRPr sz="28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247037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メインS-通常">
    <p:spTree>
      <p:nvGrpSpPr>
        <p:cNvPr id="1" name=""/>
        <p:cNvGrpSpPr/>
        <p:nvPr/>
      </p:nvGrpSpPr>
      <p:grpSpPr>
        <a:xfrm>
          <a:off x="0" y="0"/>
          <a:ext cx="0" cy="0"/>
          <a:chOff x="0" y="0"/>
          <a:chExt cx="0" cy="0"/>
        </a:xfrm>
      </p:grpSpPr>
      <p:sp>
        <p:nvSpPr>
          <p:cNvPr id="2" name="タイトル 3"/>
          <p:cNvSpPr>
            <a:spLocks noGrp="1"/>
          </p:cNvSpPr>
          <p:nvPr>
            <p:ph type="title"/>
          </p:nvPr>
        </p:nvSpPr>
        <p:spPr>
          <a:xfrm>
            <a:off x="0" y="2"/>
            <a:ext cx="14400213" cy="558798"/>
          </a:xfrm>
          <a:prstGeom prst="rect">
            <a:avLst/>
          </a:prstGeom>
        </p:spPr>
        <p:txBody>
          <a:bodyPr tIns="108000" bIns="36000" anchor="ctr" anchorCtr="0"/>
          <a:lstStyle>
            <a:lvl1pPr marL="182563" indent="0">
              <a:lnSpc>
                <a:spcPct val="100000"/>
              </a:lnSpc>
              <a:defRPr sz="28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3335359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sz="quarter" idx="10"/>
          </p:nvPr>
        </p:nvSpPr>
        <p:spPr>
          <a:xfrm>
            <a:off x="1187518" y="1692380"/>
            <a:ext cx="10150114" cy="1867367"/>
          </a:xfrm>
          <a:prstGeom prst="rect">
            <a:avLst/>
          </a:prstGeom>
        </p:spPr>
        <p:txBody>
          <a:bodyPr/>
          <a:lstStyle>
            <a:lvl1pPr>
              <a:lnSpc>
                <a:spcPct val="120000"/>
              </a:lnSpc>
              <a:spcBef>
                <a:spcPts val="0"/>
              </a:spcBef>
              <a:defRPr sz="2000" b="1">
                <a:latin typeface="+mn-ea"/>
                <a:ea typeface="+mn-ea"/>
              </a:defRPr>
            </a:lvl1pPr>
            <a:lvl2pPr>
              <a:lnSpc>
                <a:spcPct val="120000"/>
              </a:lnSpc>
              <a:spcBef>
                <a:spcPts val="0"/>
              </a:spcBef>
              <a:defRPr sz="1800" b="1">
                <a:latin typeface="+mn-ea"/>
                <a:ea typeface="+mn-ea"/>
              </a:defRPr>
            </a:lvl2pPr>
            <a:lvl3pPr>
              <a:lnSpc>
                <a:spcPct val="120000"/>
              </a:lnSpc>
              <a:spcBef>
                <a:spcPts val="0"/>
              </a:spcBef>
              <a:defRPr sz="1600" b="1">
                <a:latin typeface="+mn-ea"/>
                <a:ea typeface="+mn-ea"/>
              </a:defRPr>
            </a:lvl3pPr>
            <a:lvl4pPr>
              <a:lnSpc>
                <a:spcPct val="100000"/>
              </a:lnSpc>
              <a:defRPr b="1">
                <a:latin typeface="+mn-ea"/>
                <a:ea typeface="+mn-ea"/>
              </a:defRPr>
            </a:lvl4pPr>
            <a:lvl5pPr>
              <a:lnSpc>
                <a:spcPct val="100000"/>
              </a:lnSpc>
              <a:defRPr b="1">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p:txBody>
      </p:sp>
      <p:sp>
        <p:nvSpPr>
          <p:cNvPr id="4" name="タイトル 3"/>
          <p:cNvSpPr>
            <a:spLocks noGrp="1"/>
          </p:cNvSpPr>
          <p:nvPr>
            <p:ph type="title"/>
          </p:nvPr>
        </p:nvSpPr>
        <p:spPr>
          <a:xfrm>
            <a:off x="0" y="2"/>
            <a:ext cx="14400213" cy="541419"/>
          </a:xfrm>
          <a:prstGeom prst="rect">
            <a:avLst/>
          </a:prstGeom>
        </p:spPr>
        <p:txBody>
          <a:bodyPr tIns="108000" bIns="36000" anchor="ctr" anchorCtr="0"/>
          <a:lstStyle>
            <a:lvl1pPr marL="179388" indent="0">
              <a:lnSpc>
                <a:spcPct val="100000"/>
              </a:lnSpc>
              <a:defRPr sz="28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15083328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6.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theme" Target="../theme/theme7.xml"/><Relationship Id="rId4"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9.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userDrawn="1"/>
        </p:nvSpPr>
        <p:spPr>
          <a:xfrm>
            <a:off x="1506025" y="2554424"/>
            <a:ext cx="11104095" cy="2485217"/>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9953" rtl="0" eaLnBrk="1" fontAlgn="base" latinLnBrk="0" hangingPunct="1">
              <a:lnSpc>
                <a:spcPct val="100000"/>
              </a:lnSpc>
              <a:spcBef>
                <a:spcPct val="0"/>
              </a:spcBef>
              <a:spcAft>
                <a:spcPct val="0"/>
              </a:spcAft>
              <a:buClrTx/>
              <a:buSzTx/>
              <a:buFontTx/>
              <a:buNone/>
              <a:tabLst/>
              <a:defRPr/>
            </a:pPr>
            <a:endParaRPr kumimoji="1" lang="ja-JP" altLang="en-US" sz="6929"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4" name="図 3"/>
          <p:cNvPicPr>
            <a:picLocks noChangeAspect="1"/>
          </p:cNvPicPr>
          <p:nvPr userDrawn="1"/>
        </p:nvPicPr>
        <p:blipFill>
          <a:blip r:embed="rId4"/>
          <a:stretch>
            <a:fillRect/>
          </a:stretch>
        </p:blipFill>
        <p:spPr>
          <a:xfrm>
            <a:off x="12610121" y="1680811"/>
            <a:ext cx="883290" cy="87361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3226" y="682005"/>
            <a:ext cx="3141839" cy="731466"/>
          </a:xfrm>
          <a:prstGeom prst="rect">
            <a:avLst/>
          </a:prstGeom>
        </p:spPr>
      </p:pic>
      <p:sp>
        <p:nvSpPr>
          <p:cNvPr id="5" name="テキスト ボックス 4"/>
          <p:cNvSpPr txBox="1"/>
          <p:nvPr userDrawn="1"/>
        </p:nvSpPr>
        <p:spPr>
          <a:xfrm>
            <a:off x="531357" y="7678918"/>
            <a:ext cx="2404441" cy="310406"/>
          </a:xfrm>
          <a:prstGeom prst="rect">
            <a:avLst/>
          </a:prstGeom>
          <a:noFill/>
        </p:spPr>
        <p:txBody>
          <a:bodyPr wrap="none" rtlCol="0">
            <a:spAutoFit/>
          </a:bodyPr>
          <a:lstStyle/>
          <a:p>
            <a:pPr marL="0" marR="0" lvl="0" indent="0" algn="l"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70615760"/>
      </p:ext>
    </p:extLst>
  </p:cSld>
  <p:clrMap bg1="lt1" tx1="dk1" bg2="lt2" tx2="dk2" accent1="accent1" accent2="accent2" accent3="accent3" accent4="accent4" accent5="accent5" accent6="accent6" hlink="hlink" folHlink="folHlink"/>
  <p:sldLayoutIdLst>
    <p:sldLayoutId id="2147483803" r:id="rId1"/>
    <p:sldLayoutId id="2147483804" r:id="rId2"/>
  </p:sldLayoutIdLst>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750366"/>
      </p:ext>
    </p:extLst>
  </p:cSld>
  <p:clrMap bg1="lt1" tx1="dk1" bg2="lt2" tx2="dk2" accent1="accent1" accent2="accent2" accent3="accent3" accent4="accent4" accent5="accent5" accent6="accent6" hlink="hlink" folHlink="folHlink"/>
  <p:sldLayoutIdLst>
    <p:sldLayoutId id="2147483764" r:id="rId1"/>
  </p:sldLayoutIdLst>
  <p:txStyles>
    <p:titleStyle>
      <a:lvl1pPr algn="l" defTabSz="1439951"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87" indent="-359987" algn="l" defTabSz="1439951" rtl="0" eaLnBrk="1" latinLnBrk="0" hangingPunct="1">
        <a:lnSpc>
          <a:spcPct val="90000"/>
        </a:lnSpc>
        <a:spcBef>
          <a:spcPts val="1575"/>
        </a:spcBef>
        <a:buFont typeface="Arial" panose="020B0604020202020204" pitchFamily="34" charset="0"/>
        <a:buChar char="•"/>
        <a:defRPr kumimoji="1" sz="4410" kern="1200">
          <a:solidFill>
            <a:schemeClr val="tx1"/>
          </a:solidFill>
          <a:latin typeface="Yu Gothic UI" panose="020B0500000000000000" pitchFamily="50" charset="-128"/>
          <a:ea typeface="Yu Gothic UI" panose="020B0500000000000000" pitchFamily="50" charset="-128"/>
          <a:cs typeface="+mn-cs"/>
        </a:defRPr>
      </a:lvl1pPr>
      <a:lvl2pPr marL="1079962" indent="-359987" algn="l" defTabSz="1439951" rtl="0" eaLnBrk="1" latinLnBrk="0" hangingPunct="1">
        <a:lnSpc>
          <a:spcPct val="90000"/>
        </a:lnSpc>
        <a:spcBef>
          <a:spcPts val="787"/>
        </a:spcBef>
        <a:buFont typeface="Arial" panose="020B0604020202020204" pitchFamily="34" charset="0"/>
        <a:buChar char="•"/>
        <a:defRPr kumimoji="1" sz="3780" kern="1200">
          <a:solidFill>
            <a:schemeClr val="tx1"/>
          </a:solidFill>
          <a:latin typeface="Yu Gothic UI" panose="020B0500000000000000" pitchFamily="50" charset="-128"/>
          <a:ea typeface="Yu Gothic UI" panose="020B0500000000000000" pitchFamily="50" charset="-128"/>
          <a:cs typeface="+mn-cs"/>
        </a:defRPr>
      </a:lvl2pPr>
      <a:lvl3pPr marL="1799938" indent="-359987" algn="l" defTabSz="1439951" rtl="0" eaLnBrk="1" latinLnBrk="0" hangingPunct="1">
        <a:lnSpc>
          <a:spcPct val="90000"/>
        </a:lnSpc>
        <a:spcBef>
          <a:spcPts val="787"/>
        </a:spcBef>
        <a:buFont typeface="Arial" panose="020B0604020202020204" pitchFamily="34" charset="0"/>
        <a:buChar char="•"/>
        <a:defRPr kumimoji="1" sz="3150" kern="1200">
          <a:solidFill>
            <a:schemeClr val="tx1"/>
          </a:solidFill>
          <a:latin typeface="Yu Gothic UI" panose="020B0500000000000000" pitchFamily="50" charset="-128"/>
          <a:ea typeface="Yu Gothic UI" panose="020B0500000000000000" pitchFamily="50" charset="-128"/>
          <a:cs typeface="+mn-cs"/>
        </a:defRPr>
      </a:lvl3pPr>
      <a:lvl4pPr marL="2519913" indent="-359987" algn="l" defTabSz="1439951" rtl="0" eaLnBrk="1" latinLnBrk="0" hangingPunct="1">
        <a:lnSpc>
          <a:spcPct val="90000"/>
        </a:lnSpc>
        <a:spcBef>
          <a:spcPts val="787"/>
        </a:spcBef>
        <a:buFont typeface="Arial" panose="020B0604020202020204" pitchFamily="34" charset="0"/>
        <a:buChar char="•"/>
        <a:defRPr kumimoji="1" sz="2835" kern="1200">
          <a:solidFill>
            <a:schemeClr val="tx1"/>
          </a:solidFill>
          <a:latin typeface="Yu Gothic UI" panose="020B0500000000000000" pitchFamily="50" charset="-128"/>
          <a:ea typeface="Yu Gothic UI" panose="020B0500000000000000" pitchFamily="50" charset="-128"/>
          <a:cs typeface="+mn-cs"/>
        </a:defRPr>
      </a:lvl4pPr>
      <a:lvl5pPr marL="3239888" indent="-359987" algn="l" defTabSz="1439951" rtl="0" eaLnBrk="1" latinLnBrk="0" hangingPunct="1">
        <a:lnSpc>
          <a:spcPct val="90000"/>
        </a:lnSpc>
        <a:spcBef>
          <a:spcPts val="787"/>
        </a:spcBef>
        <a:buFont typeface="Arial" panose="020B0604020202020204" pitchFamily="34" charset="0"/>
        <a:buChar char="•"/>
        <a:defRPr kumimoji="1" sz="2835" kern="1200">
          <a:solidFill>
            <a:schemeClr val="tx1"/>
          </a:solidFill>
          <a:latin typeface="Yu Gothic UI" panose="020B0500000000000000" pitchFamily="50" charset="-128"/>
          <a:ea typeface="Yu Gothic UI" panose="020B0500000000000000" pitchFamily="50" charset="-128"/>
          <a:cs typeface="+mn-cs"/>
        </a:defRPr>
      </a:lvl5pPr>
      <a:lvl6pPr marL="3959864" indent="-359987" algn="l" defTabSz="1439951" rtl="0" eaLnBrk="1" latinLnBrk="0" hangingPunct="1">
        <a:lnSpc>
          <a:spcPct val="90000"/>
        </a:lnSpc>
        <a:spcBef>
          <a:spcPts val="787"/>
        </a:spcBef>
        <a:buFont typeface="Arial" panose="020B0604020202020204" pitchFamily="34" charset="0"/>
        <a:buChar char="•"/>
        <a:defRPr kumimoji="1" sz="2835" kern="1200">
          <a:solidFill>
            <a:schemeClr val="tx1"/>
          </a:solidFill>
          <a:latin typeface="+mn-lt"/>
          <a:ea typeface="+mn-ea"/>
          <a:cs typeface="+mn-cs"/>
        </a:defRPr>
      </a:lvl6pPr>
      <a:lvl7pPr marL="4679839" indent="-359987" algn="l" defTabSz="1439951" rtl="0" eaLnBrk="1" latinLnBrk="0" hangingPunct="1">
        <a:lnSpc>
          <a:spcPct val="90000"/>
        </a:lnSpc>
        <a:spcBef>
          <a:spcPts val="787"/>
        </a:spcBef>
        <a:buFont typeface="Arial" panose="020B0604020202020204" pitchFamily="34" charset="0"/>
        <a:buChar char="•"/>
        <a:defRPr kumimoji="1" sz="2835" kern="1200">
          <a:solidFill>
            <a:schemeClr val="tx1"/>
          </a:solidFill>
          <a:latin typeface="+mn-lt"/>
          <a:ea typeface="+mn-ea"/>
          <a:cs typeface="+mn-cs"/>
        </a:defRPr>
      </a:lvl7pPr>
      <a:lvl8pPr marL="5399814" indent="-359987" algn="l" defTabSz="1439951" rtl="0" eaLnBrk="1" latinLnBrk="0" hangingPunct="1">
        <a:lnSpc>
          <a:spcPct val="90000"/>
        </a:lnSpc>
        <a:spcBef>
          <a:spcPts val="787"/>
        </a:spcBef>
        <a:buFont typeface="Arial" panose="020B0604020202020204" pitchFamily="34" charset="0"/>
        <a:buChar char="•"/>
        <a:defRPr kumimoji="1" sz="2835" kern="1200">
          <a:solidFill>
            <a:schemeClr val="tx1"/>
          </a:solidFill>
          <a:latin typeface="+mn-lt"/>
          <a:ea typeface="+mn-ea"/>
          <a:cs typeface="+mn-cs"/>
        </a:defRPr>
      </a:lvl8pPr>
      <a:lvl9pPr marL="6119789" indent="-359987" algn="l" defTabSz="1439951" rtl="0" eaLnBrk="1" latinLnBrk="0" hangingPunct="1">
        <a:lnSpc>
          <a:spcPct val="90000"/>
        </a:lnSpc>
        <a:spcBef>
          <a:spcPts val="787"/>
        </a:spcBef>
        <a:buFont typeface="Arial" panose="020B0604020202020204" pitchFamily="34" charset="0"/>
        <a:buChar char="•"/>
        <a:defRPr kumimoji="1" sz="2835" kern="1200">
          <a:solidFill>
            <a:schemeClr val="tx1"/>
          </a:solidFill>
          <a:latin typeface="+mn-lt"/>
          <a:ea typeface="+mn-ea"/>
          <a:cs typeface="+mn-cs"/>
        </a:defRPr>
      </a:lvl9pPr>
    </p:bodyStyle>
    <p:otherStyle>
      <a:defPPr>
        <a:defRPr lang="ja-JP"/>
      </a:defPPr>
      <a:lvl1pPr marL="0" algn="l" defTabSz="1439951" rtl="0" eaLnBrk="1" latinLnBrk="0" hangingPunct="1">
        <a:defRPr kumimoji="1" sz="2835" kern="1200">
          <a:solidFill>
            <a:schemeClr val="tx1"/>
          </a:solidFill>
          <a:latin typeface="+mn-lt"/>
          <a:ea typeface="+mn-ea"/>
          <a:cs typeface="+mn-cs"/>
        </a:defRPr>
      </a:lvl1pPr>
      <a:lvl2pPr marL="719975" algn="l" defTabSz="1439951" rtl="0" eaLnBrk="1" latinLnBrk="0" hangingPunct="1">
        <a:defRPr kumimoji="1" sz="2835" kern="1200">
          <a:solidFill>
            <a:schemeClr val="tx1"/>
          </a:solidFill>
          <a:latin typeface="+mn-lt"/>
          <a:ea typeface="+mn-ea"/>
          <a:cs typeface="+mn-cs"/>
        </a:defRPr>
      </a:lvl2pPr>
      <a:lvl3pPr marL="1439951" algn="l" defTabSz="1439951" rtl="0" eaLnBrk="1" latinLnBrk="0" hangingPunct="1">
        <a:defRPr kumimoji="1" sz="2835" kern="1200">
          <a:solidFill>
            <a:schemeClr val="tx1"/>
          </a:solidFill>
          <a:latin typeface="+mn-lt"/>
          <a:ea typeface="+mn-ea"/>
          <a:cs typeface="+mn-cs"/>
        </a:defRPr>
      </a:lvl3pPr>
      <a:lvl4pPr marL="2159926" algn="l" defTabSz="1439951" rtl="0" eaLnBrk="1" latinLnBrk="0" hangingPunct="1">
        <a:defRPr kumimoji="1" sz="2835" kern="1200">
          <a:solidFill>
            <a:schemeClr val="tx1"/>
          </a:solidFill>
          <a:latin typeface="+mn-lt"/>
          <a:ea typeface="+mn-ea"/>
          <a:cs typeface="+mn-cs"/>
        </a:defRPr>
      </a:lvl4pPr>
      <a:lvl5pPr marL="2879901" algn="l" defTabSz="1439951" rtl="0" eaLnBrk="1" latinLnBrk="0" hangingPunct="1">
        <a:defRPr kumimoji="1" sz="2835" kern="1200">
          <a:solidFill>
            <a:schemeClr val="tx1"/>
          </a:solidFill>
          <a:latin typeface="+mn-lt"/>
          <a:ea typeface="+mn-ea"/>
          <a:cs typeface="+mn-cs"/>
        </a:defRPr>
      </a:lvl5pPr>
      <a:lvl6pPr marL="3599876" algn="l" defTabSz="1439951" rtl="0" eaLnBrk="1" latinLnBrk="0" hangingPunct="1">
        <a:defRPr kumimoji="1" sz="2835" kern="1200">
          <a:solidFill>
            <a:schemeClr val="tx1"/>
          </a:solidFill>
          <a:latin typeface="+mn-lt"/>
          <a:ea typeface="+mn-ea"/>
          <a:cs typeface="+mn-cs"/>
        </a:defRPr>
      </a:lvl6pPr>
      <a:lvl7pPr marL="4319852" algn="l" defTabSz="1439951" rtl="0" eaLnBrk="1" latinLnBrk="0" hangingPunct="1">
        <a:defRPr kumimoji="1" sz="2835" kern="1200">
          <a:solidFill>
            <a:schemeClr val="tx1"/>
          </a:solidFill>
          <a:latin typeface="+mn-lt"/>
          <a:ea typeface="+mn-ea"/>
          <a:cs typeface="+mn-cs"/>
        </a:defRPr>
      </a:lvl7pPr>
      <a:lvl8pPr marL="5039827" algn="l" defTabSz="1439951" rtl="0" eaLnBrk="1" latinLnBrk="0" hangingPunct="1">
        <a:defRPr kumimoji="1" sz="2835" kern="1200">
          <a:solidFill>
            <a:schemeClr val="tx1"/>
          </a:solidFill>
          <a:latin typeface="+mn-lt"/>
          <a:ea typeface="+mn-ea"/>
          <a:cs typeface="+mn-cs"/>
        </a:defRPr>
      </a:lvl8pPr>
      <a:lvl9pPr marL="5759802" algn="l" defTabSz="1439951" rtl="0" eaLnBrk="1" latinLnBrk="0" hangingPunct="1">
        <a:defRPr kumimoji="1" sz="283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90015" y="7506968"/>
            <a:ext cx="3240048" cy="431219"/>
          </a:xfrm>
          <a:prstGeom prst="rect">
            <a:avLst/>
          </a:prstGeom>
        </p:spPr>
        <p:txBody>
          <a:bodyPr vert="horz" lIns="91440" tIns="45720" rIns="91440" bIns="45720" rtlCol="0" anchor="ctr"/>
          <a:lstStyle>
            <a:lvl1pPr algn="l">
              <a:defRPr sz="1417">
                <a:solidFill>
                  <a:schemeClr val="tx1">
                    <a:tint val="75000"/>
                  </a:schemeClr>
                </a:solidFill>
              </a:defRPr>
            </a:lvl1pPr>
          </a:lstStyle>
          <a:p>
            <a:fld id="{C764DE79-268F-4C1A-8933-263129D2AF90}" type="datetimeFigureOut">
              <a:rPr lang="en-US" dirty="0"/>
              <a:t>3/29/2024</a:t>
            </a:fld>
            <a:endParaRPr lang="en-US" dirty="0"/>
          </a:p>
        </p:txBody>
      </p:sp>
      <p:sp>
        <p:nvSpPr>
          <p:cNvPr id="5" name="Footer Placeholder 4"/>
          <p:cNvSpPr>
            <a:spLocks noGrp="1"/>
          </p:cNvSpPr>
          <p:nvPr>
            <p:ph type="ftr" sz="quarter" idx="3"/>
          </p:nvPr>
        </p:nvSpPr>
        <p:spPr>
          <a:xfrm>
            <a:off x="4770071" y="7506968"/>
            <a:ext cx="4860072" cy="431219"/>
          </a:xfrm>
          <a:prstGeom prst="rect">
            <a:avLst/>
          </a:prstGeom>
        </p:spPr>
        <p:txBody>
          <a:bodyPr vert="horz" lIns="91440" tIns="45720" rIns="91440" bIns="45720" rtlCol="0" anchor="ctr"/>
          <a:lstStyle>
            <a:lvl1pPr algn="ctr">
              <a:defRPr sz="141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170150" y="7506968"/>
            <a:ext cx="3240048" cy="431219"/>
          </a:xfrm>
          <a:prstGeom prst="rect">
            <a:avLst/>
          </a:prstGeom>
        </p:spPr>
        <p:txBody>
          <a:bodyPr vert="horz" lIns="91440" tIns="45720" rIns="91440" bIns="45720" rtlCol="0" anchor="ctr"/>
          <a:lstStyle>
            <a:lvl1pPr algn="r">
              <a:defRPr sz="1417">
                <a:solidFill>
                  <a:schemeClr val="tx1">
                    <a:tint val="75000"/>
                  </a:schemeClr>
                </a:solidFill>
              </a:defRPr>
            </a:lvl1pPr>
          </a:lstStyle>
          <a:p>
            <a:fld id="{48F63A3B-78C7-47BE-AE5E-E10140E04643}" type="slidenum">
              <a:rPr lang="en-US" dirty="0"/>
              <a:t>‹#›</a:t>
            </a:fld>
            <a:endParaRPr lang="en-US" dirty="0"/>
          </a:p>
        </p:txBody>
      </p:sp>
      <p:sp>
        <p:nvSpPr>
          <p:cNvPr id="7" name="正方形/長方形 6">
            <a:extLst>
              <a:ext uri="{FF2B5EF4-FFF2-40B4-BE49-F238E27FC236}">
                <a16:creationId xmlns:a16="http://schemas.microsoft.com/office/drawing/2014/main" id="{736BA7AC-75F1-9A9C-DC92-1A483EA6DD68}"/>
              </a:ext>
            </a:extLst>
          </p:cNvPr>
          <p:cNvSpPr/>
          <p:nvPr userDrawn="1"/>
        </p:nvSpPr>
        <p:spPr>
          <a:xfrm>
            <a:off x="953227" y="2858616"/>
            <a:ext cx="11104095" cy="1758200"/>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9953" rtl="0" eaLnBrk="1" fontAlgn="base" latinLnBrk="0" hangingPunct="1">
              <a:lnSpc>
                <a:spcPct val="100000"/>
              </a:lnSpc>
              <a:spcBef>
                <a:spcPct val="0"/>
              </a:spcBef>
              <a:spcAft>
                <a:spcPct val="0"/>
              </a:spcAft>
              <a:buClrTx/>
              <a:buSzTx/>
              <a:buFontTx/>
              <a:buNone/>
              <a:tabLst/>
              <a:defRPr/>
            </a:pPr>
            <a:endParaRPr kumimoji="1" lang="ja-JP" altLang="en-US" sz="6929"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8" name="図 7">
            <a:extLst>
              <a:ext uri="{FF2B5EF4-FFF2-40B4-BE49-F238E27FC236}">
                <a16:creationId xmlns:a16="http://schemas.microsoft.com/office/drawing/2014/main" id="{1E1D7988-760A-6A20-57BE-37C1E9EF6CB6}"/>
              </a:ext>
            </a:extLst>
          </p:cNvPr>
          <p:cNvPicPr>
            <a:picLocks noChangeAspect="1"/>
          </p:cNvPicPr>
          <p:nvPr userDrawn="1"/>
        </p:nvPicPr>
        <p:blipFill>
          <a:blip r:embed="rId5"/>
          <a:stretch>
            <a:fillRect/>
          </a:stretch>
        </p:blipFill>
        <p:spPr>
          <a:xfrm>
            <a:off x="12056934" y="2014471"/>
            <a:ext cx="883290" cy="873614"/>
          </a:xfrm>
          <a:prstGeom prst="rect">
            <a:avLst/>
          </a:prstGeom>
        </p:spPr>
      </p:pic>
      <p:pic>
        <p:nvPicPr>
          <p:cNvPr id="9" name="図 8">
            <a:extLst>
              <a:ext uri="{FF2B5EF4-FFF2-40B4-BE49-F238E27FC236}">
                <a16:creationId xmlns:a16="http://schemas.microsoft.com/office/drawing/2014/main" id="{5750C216-51EA-5389-88A7-C778AA2F35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3226" y="682005"/>
            <a:ext cx="3141839" cy="731466"/>
          </a:xfrm>
          <a:prstGeom prst="rect">
            <a:avLst/>
          </a:prstGeom>
        </p:spPr>
      </p:pic>
      <p:sp>
        <p:nvSpPr>
          <p:cNvPr id="10" name="テキスト ボックス 9">
            <a:extLst>
              <a:ext uri="{FF2B5EF4-FFF2-40B4-BE49-F238E27FC236}">
                <a16:creationId xmlns:a16="http://schemas.microsoft.com/office/drawing/2014/main" id="{6A783B49-F0FE-2F06-E592-13772A7D4304}"/>
              </a:ext>
            </a:extLst>
          </p:cNvPr>
          <p:cNvSpPr txBox="1"/>
          <p:nvPr userDrawn="1"/>
        </p:nvSpPr>
        <p:spPr>
          <a:xfrm>
            <a:off x="531357" y="7678918"/>
            <a:ext cx="2404441" cy="310406"/>
          </a:xfrm>
          <a:prstGeom prst="rect">
            <a:avLst/>
          </a:prstGeom>
          <a:noFill/>
        </p:spPr>
        <p:txBody>
          <a:bodyPr wrap="none" rtlCol="0">
            <a:spAutoFit/>
          </a:bodyPr>
          <a:lstStyle/>
          <a:p>
            <a:pPr marL="0" marR="0" lvl="0" indent="0" algn="l"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73686513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Lst>
  <p:txStyles>
    <p:titleStyle>
      <a:lvl1pPr algn="l" defTabSz="1079906" rtl="0" eaLnBrk="1" latinLnBrk="0" hangingPunct="1">
        <a:lnSpc>
          <a:spcPct val="90000"/>
        </a:lnSpc>
        <a:spcBef>
          <a:spcPct val="0"/>
        </a:spcBef>
        <a:buNone/>
        <a:defRPr kumimoji="1"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06" rtl="0" eaLnBrk="1" latinLnBrk="0" hangingPunct="1">
        <a:defRPr kumimoji="1" sz="2126" kern="1200">
          <a:solidFill>
            <a:schemeClr val="tx1"/>
          </a:solidFill>
          <a:latin typeface="+mn-lt"/>
          <a:ea typeface="+mn-ea"/>
          <a:cs typeface="+mn-cs"/>
        </a:defRPr>
      </a:lvl1pPr>
      <a:lvl2pPr marL="539953" algn="l" defTabSz="1079906" rtl="0" eaLnBrk="1" latinLnBrk="0" hangingPunct="1">
        <a:defRPr kumimoji="1" sz="2126" kern="1200">
          <a:solidFill>
            <a:schemeClr val="tx1"/>
          </a:solidFill>
          <a:latin typeface="+mn-lt"/>
          <a:ea typeface="+mn-ea"/>
          <a:cs typeface="+mn-cs"/>
        </a:defRPr>
      </a:lvl2pPr>
      <a:lvl3pPr marL="1079906" algn="l" defTabSz="1079906" rtl="0" eaLnBrk="1" latinLnBrk="0" hangingPunct="1">
        <a:defRPr kumimoji="1" sz="2126" kern="1200">
          <a:solidFill>
            <a:schemeClr val="tx1"/>
          </a:solidFill>
          <a:latin typeface="+mn-lt"/>
          <a:ea typeface="+mn-ea"/>
          <a:cs typeface="+mn-cs"/>
        </a:defRPr>
      </a:lvl3pPr>
      <a:lvl4pPr marL="1619860" algn="l" defTabSz="1079906" rtl="0" eaLnBrk="1" latinLnBrk="0" hangingPunct="1">
        <a:defRPr kumimoji="1" sz="2126" kern="1200">
          <a:solidFill>
            <a:schemeClr val="tx1"/>
          </a:solidFill>
          <a:latin typeface="+mn-lt"/>
          <a:ea typeface="+mn-ea"/>
          <a:cs typeface="+mn-cs"/>
        </a:defRPr>
      </a:lvl4pPr>
      <a:lvl5pPr marL="2159813" algn="l" defTabSz="1079906" rtl="0" eaLnBrk="1" latinLnBrk="0" hangingPunct="1">
        <a:defRPr kumimoji="1" sz="2126" kern="1200">
          <a:solidFill>
            <a:schemeClr val="tx1"/>
          </a:solidFill>
          <a:latin typeface="+mn-lt"/>
          <a:ea typeface="+mn-ea"/>
          <a:cs typeface="+mn-cs"/>
        </a:defRPr>
      </a:lvl5pPr>
      <a:lvl6pPr marL="2699766" algn="l" defTabSz="1079906" rtl="0" eaLnBrk="1" latinLnBrk="0" hangingPunct="1">
        <a:defRPr kumimoji="1" sz="2126" kern="1200">
          <a:solidFill>
            <a:schemeClr val="tx1"/>
          </a:solidFill>
          <a:latin typeface="+mn-lt"/>
          <a:ea typeface="+mn-ea"/>
          <a:cs typeface="+mn-cs"/>
        </a:defRPr>
      </a:lvl6pPr>
      <a:lvl7pPr marL="3239719" algn="l" defTabSz="1079906" rtl="0" eaLnBrk="1" latinLnBrk="0" hangingPunct="1">
        <a:defRPr kumimoji="1" sz="2126" kern="1200">
          <a:solidFill>
            <a:schemeClr val="tx1"/>
          </a:solidFill>
          <a:latin typeface="+mn-lt"/>
          <a:ea typeface="+mn-ea"/>
          <a:cs typeface="+mn-cs"/>
        </a:defRPr>
      </a:lvl7pPr>
      <a:lvl8pPr marL="3779672" algn="l" defTabSz="1079906" rtl="0" eaLnBrk="1" latinLnBrk="0" hangingPunct="1">
        <a:defRPr kumimoji="1" sz="2126" kern="1200">
          <a:solidFill>
            <a:schemeClr val="tx1"/>
          </a:solidFill>
          <a:latin typeface="+mn-lt"/>
          <a:ea typeface="+mn-ea"/>
          <a:cs typeface="+mn-cs"/>
        </a:defRPr>
      </a:lvl8pPr>
      <a:lvl9pPr marL="4319626" algn="l" defTabSz="1079906" rtl="0" eaLnBrk="1" latinLnBrk="0" hangingPunct="1">
        <a:defRPr kumimoji="1" sz="212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977BDE-C04A-6D01-9626-01364EA55E7A}"/>
              </a:ext>
            </a:extLst>
          </p:cNvPr>
          <p:cNvSpPr/>
          <p:nvPr userDrawn="1"/>
        </p:nvSpPr>
        <p:spPr>
          <a:xfrm>
            <a:off x="0" y="-4401"/>
            <a:ext cx="14400213" cy="57336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719953" rtl="0" eaLnBrk="1" fontAlgn="base" latinLnBrk="0" hangingPunct="1">
              <a:lnSpc>
                <a:spcPct val="100000"/>
              </a:lnSpc>
              <a:spcBef>
                <a:spcPct val="0"/>
              </a:spcBef>
              <a:spcAft>
                <a:spcPct val="0"/>
              </a:spcAft>
              <a:buClrTx/>
              <a:buSzTx/>
              <a:buFontTx/>
              <a:buNone/>
              <a:tabLst/>
              <a:defRPr/>
            </a:pPr>
            <a:endPar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mn-ea"/>
              <a:cs typeface="+mn-cs"/>
            </a:endParaRPr>
          </a:p>
        </p:txBody>
      </p:sp>
      <p:sp>
        <p:nvSpPr>
          <p:cNvPr id="9" name="テキスト ボックス 8">
            <a:extLst>
              <a:ext uri="{FF2B5EF4-FFF2-40B4-BE49-F238E27FC236}">
                <a16:creationId xmlns:a16="http://schemas.microsoft.com/office/drawing/2014/main" id="{70019D05-30C8-D214-B2EB-B55BC799953E}"/>
              </a:ext>
            </a:extLst>
          </p:cNvPr>
          <p:cNvSpPr txBox="1"/>
          <p:nvPr userDrawn="1"/>
        </p:nvSpPr>
        <p:spPr>
          <a:xfrm>
            <a:off x="11893789" y="7770775"/>
            <a:ext cx="2404440" cy="310406"/>
          </a:xfrm>
          <a:prstGeom prst="rect">
            <a:avLst/>
          </a:prstGeom>
          <a:noFill/>
        </p:spPr>
        <p:txBody>
          <a:bodyPr wrap="none" rtlCol="0">
            <a:spAutoFit/>
          </a:bodyPr>
          <a:lstStyle/>
          <a:p>
            <a:pPr marL="0" marR="0" lvl="0" indent="0" algn="r"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pic>
        <p:nvPicPr>
          <p:cNvPr id="10" name="図 9">
            <a:extLst>
              <a:ext uri="{FF2B5EF4-FFF2-40B4-BE49-F238E27FC236}">
                <a16:creationId xmlns:a16="http://schemas.microsoft.com/office/drawing/2014/main" id="{E758868E-982C-B2C7-6D34-42221B0BC8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4728" y="7735879"/>
            <a:ext cx="1135913" cy="264457"/>
          </a:xfrm>
          <a:prstGeom prst="rect">
            <a:avLst/>
          </a:prstGeom>
        </p:spPr>
      </p:pic>
      <p:cxnSp>
        <p:nvCxnSpPr>
          <p:cNvPr id="11" name="直線コネクタ 10">
            <a:extLst>
              <a:ext uri="{FF2B5EF4-FFF2-40B4-BE49-F238E27FC236}">
                <a16:creationId xmlns:a16="http://schemas.microsoft.com/office/drawing/2014/main" id="{50376A08-0A7D-F738-1B70-F6AD1ACF54EE}"/>
              </a:ext>
            </a:extLst>
          </p:cNvPr>
          <p:cNvCxnSpPr/>
          <p:nvPr userDrawn="1"/>
        </p:nvCxnSpPr>
        <p:spPr>
          <a:xfrm>
            <a:off x="0" y="7613856"/>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692763"/>
      </p:ext>
    </p:extLst>
  </p:cSld>
  <p:clrMap bg1="lt1" tx1="dk1" bg2="lt2" tx2="dk2" accent1="accent1" accent2="accent2" accent3="accent3" accent4="accent4" accent5="accent5" accent6="accent6" hlink="hlink" folHlink="folHlink"/>
  <p:sldLayoutIdLst>
    <p:sldLayoutId id="2147483800" r:id="rId1"/>
    <p:sldLayoutId id="2147483801" r:id="rId2"/>
  </p:sldLayoutIdLst>
  <p:txStyles>
    <p:titleStyle>
      <a:lvl1pPr algn="l" defTabSz="1079906" rtl="0" eaLnBrk="1" latinLnBrk="0" hangingPunct="1">
        <a:lnSpc>
          <a:spcPct val="90000"/>
        </a:lnSpc>
        <a:spcBef>
          <a:spcPct val="0"/>
        </a:spcBef>
        <a:buNone/>
        <a:defRPr kumimoji="1"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06" rtl="0" eaLnBrk="1" latinLnBrk="0" hangingPunct="1">
        <a:defRPr kumimoji="1" sz="2126" kern="1200">
          <a:solidFill>
            <a:schemeClr val="tx1"/>
          </a:solidFill>
          <a:latin typeface="+mn-lt"/>
          <a:ea typeface="+mn-ea"/>
          <a:cs typeface="+mn-cs"/>
        </a:defRPr>
      </a:lvl1pPr>
      <a:lvl2pPr marL="539953" algn="l" defTabSz="1079906" rtl="0" eaLnBrk="1" latinLnBrk="0" hangingPunct="1">
        <a:defRPr kumimoji="1" sz="2126" kern="1200">
          <a:solidFill>
            <a:schemeClr val="tx1"/>
          </a:solidFill>
          <a:latin typeface="+mn-lt"/>
          <a:ea typeface="+mn-ea"/>
          <a:cs typeface="+mn-cs"/>
        </a:defRPr>
      </a:lvl2pPr>
      <a:lvl3pPr marL="1079906" algn="l" defTabSz="1079906" rtl="0" eaLnBrk="1" latinLnBrk="0" hangingPunct="1">
        <a:defRPr kumimoji="1" sz="2126" kern="1200">
          <a:solidFill>
            <a:schemeClr val="tx1"/>
          </a:solidFill>
          <a:latin typeface="+mn-lt"/>
          <a:ea typeface="+mn-ea"/>
          <a:cs typeface="+mn-cs"/>
        </a:defRPr>
      </a:lvl3pPr>
      <a:lvl4pPr marL="1619860" algn="l" defTabSz="1079906" rtl="0" eaLnBrk="1" latinLnBrk="0" hangingPunct="1">
        <a:defRPr kumimoji="1" sz="2126" kern="1200">
          <a:solidFill>
            <a:schemeClr val="tx1"/>
          </a:solidFill>
          <a:latin typeface="+mn-lt"/>
          <a:ea typeface="+mn-ea"/>
          <a:cs typeface="+mn-cs"/>
        </a:defRPr>
      </a:lvl4pPr>
      <a:lvl5pPr marL="2159813" algn="l" defTabSz="1079906" rtl="0" eaLnBrk="1" latinLnBrk="0" hangingPunct="1">
        <a:defRPr kumimoji="1" sz="2126" kern="1200">
          <a:solidFill>
            <a:schemeClr val="tx1"/>
          </a:solidFill>
          <a:latin typeface="+mn-lt"/>
          <a:ea typeface="+mn-ea"/>
          <a:cs typeface="+mn-cs"/>
        </a:defRPr>
      </a:lvl5pPr>
      <a:lvl6pPr marL="2699766" algn="l" defTabSz="1079906" rtl="0" eaLnBrk="1" latinLnBrk="0" hangingPunct="1">
        <a:defRPr kumimoji="1" sz="2126" kern="1200">
          <a:solidFill>
            <a:schemeClr val="tx1"/>
          </a:solidFill>
          <a:latin typeface="+mn-lt"/>
          <a:ea typeface="+mn-ea"/>
          <a:cs typeface="+mn-cs"/>
        </a:defRPr>
      </a:lvl6pPr>
      <a:lvl7pPr marL="3239719" algn="l" defTabSz="1079906" rtl="0" eaLnBrk="1" latinLnBrk="0" hangingPunct="1">
        <a:defRPr kumimoji="1" sz="2126" kern="1200">
          <a:solidFill>
            <a:schemeClr val="tx1"/>
          </a:solidFill>
          <a:latin typeface="+mn-lt"/>
          <a:ea typeface="+mn-ea"/>
          <a:cs typeface="+mn-cs"/>
        </a:defRPr>
      </a:lvl7pPr>
      <a:lvl8pPr marL="3779672" algn="l" defTabSz="1079906" rtl="0" eaLnBrk="1" latinLnBrk="0" hangingPunct="1">
        <a:defRPr kumimoji="1" sz="2126" kern="1200">
          <a:solidFill>
            <a:schemeClr val="tx1"/>
          </a:solidFill>
          <a:latin typeface="+mn-lt"/>
          <a:ea typeface="+mn-ea"/>
          <a:cs typeface="+mn-cs"/>
        </a:defRPr>
      </a:lvl8pPr>
      <a:lvl9pPr marL="4319626" algn="l" defTabSz="1079906" rtl="0" eaLnBrk="1" latinLnBrk="0" hangingPunct="1">
        <a:defRPr kumimoji="1" sz="212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977BDE-C04A-6D01-9626-01364EA55E7A}"/>
              </a:ext>
            </a:extLst>
          </p:cNvPr>
          <p:cNvSpPr/>
          <p:nvPr userDrawn="1"/>
        </p:nvSpPr>
        <p:spPr>
          <a:xfrm>
            <a:off x="0" y="-4401"/>
            <a:ext cx="14400213" cy="57336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719953" rtl="0" eaLnBrk="1" fontAlgn="base" latinLnBrk="0" hangingPunct="1">
              <a:lnSpc>
                <a:spcPct val="100000"/>
              </a:lnSpc>
              <a:spcBef>
                <a:spcPct val="0"/>
              </a:spcBef>
              <a:spcAft>
                <a:spcPct val="0"/>
              </a:spcAft>
              <a:buClrTx/>
              <a:buSzTx/>
              <a:buFontTx/>
              <a:buNone/>
              <a:tabLst/>
              <a:defRPr/>
            </a:pPr>
            <a:endPar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mn-ea"/>
              <a:cs typeface="+mn-cs"/>
            </a:endParaRPr>
          </a:p>
        </p:txBody>
      </p:sp>
      <p:sp>
        <p:nvSpPr>
          <p:cNvPr id="9" name="テキスト ボックス 8">
            <a:extLst>
              <a:ext uri="{FF2B5EF4-FFF2-40B4-BE49-F238E27FC236}">
                <a16:creationId xmlns:a16="http://schemas.microsoft.com/office/drawing/2014/main" id="{70019D05-30C8-D214-B2EB-B55BC799953E}"/>
              </a:ext>
            </a:extLst>
          </p:cNvPr>
          <p:cNvSpPr txBox="1"/>
          <p:nvPr userDrawn="1"/>
        </p:nvSpPr>
        <p:spPr>
          <a:xfrm>
            <a:off x="11893789" y="7770775"/>
            <a:ext cx="2404440" cy="310406"/>
          </a:xfrm>
          <a:prstGeom prst="rect">
            <a:avLst/>
          </a:prstGeom>
          <a:noFill/>
        </p:spPr>
        <p:txBody>
          <a:bodyPr wrap="none" rtlCol="0">
            <a:spAutoFit/>
          </a:bodyPr>
          <a:lstStyle/>
          <a:p>
            <a:pPr marL="0" marR="0" lvl="0" indent="0" algn="r"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pic>
        <p:nvPicPr>
          <p:cNvPr id="10" name="図 9">
            <a:extLst>
              <a:ext uri="{FF2B5EF4-FFF2-40B4-BE49-F238E27FC236}">
                <a16:creationId xmlns:a16="http://schemas.microsoft.com/office/drawing/2014/main" id="{E758868E-982C-B2C7-6D34-42221B0BC8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4728" y="7735879"/>
            <a:ext cx="1135913" cy="264457"/>
          </a:xfrm>
          <a:prstGeom prst="rect">
            <a:avLst/>
          </a:prstGeom>
        </p:spPr>
      </p:pic>
      <p:cxnSp>
        <p:nvCxnSpPr>
          <p:cNvPr id="11" name="直線コネクタ 10">
            <a:extLst>
              <a:ext uri="{FF2B5EF4-FFF2-40B4-BE49-F238E27FC236}">
                <a16:creationId xmlns:a16="http://schemas.microsoft.com/office/drawing/2014/main" id="{50376A08-0A7D-F738-1B70-F6AD1ACF54EE}"/>
              </a:ext>
            </a:extLst>
          </p:cNvPr>
          <p:cNvCxnSpPr/>
          <p:nvPr userDrawn="1"/>
        </p:nvCxnSpPr>
        <p:spPr>
          <a:xfrm>
            <a:off x="0" y="7613856"/>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3">
            <a:extLst>
              <a:ext uri="{FF2B5EF4-FFF2-40B4-BE49-F238E27FC236}">
                <a16:creationId xmlns:a16="http://schemas.microsoft.com/office/drawing/2014/main" id="{7CAF8D07-581F-DFFE-EA96-06807ADB8E57}"/>
              </a:ext>
            </a:extLst>
          </p:cNvPr>
          <p:cNvSpPr txBox="1">
            <a:spLocks/>
          </p:cNvSpPr>
          <p:nvPr userDrawn="1"/>
        </p:nvSpPr>
        <p:spPr>
          <a:xfrm>
            <a:off x="6855658" y="7717536"/>
            <a:ext cx="685709" cy="267015"/>
          </a:xfrm>
          <a:prstGeom prst="rect">
            <a:avLst/>
          </a:prstGeom>
          <a:ln>
            <a:solidFill>
              <a:schemeClr val="bg1">
                <a:lumMod val="50000"/>
              </a:schemeClr>
            </a:solidFill>
          </a:ln>
        </p:spPr>
        <p:txBody>
          <a:bodyPr anchor="ctr"/>
          <a:lstStyle>
            <a:defPPr>
              <a:defRPr lang="ja-JP"/>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a:lstStyle>
          <a:p>
            <a:pPr algn="ctr"/>
            <a:fld id="{D655F5CF-A6B3-4C59-B6E1-DF36CB82528B}" type="slidenum">
              <a:rPr lang="ja-JP" altLang="en-US" sz="1600" b="1" smtClean="0"/>
              <a:pPr algn="ctr"/>
              <a:t>‹#›</a:t>
            </a:fld>
            <a:endParaRPr lang="ja-JP" altLang="en-US" sz="1600" b="1"/>
          </a:p>
        </p:txBody>
      </p:sp>
    </p:spTree>
    <p:extLst>
      <p:ext uri="{BB962C8B-B14F-4D97-AF65-F5344CB8AC3E}">
        <p14:creationId xmlns:p14="http://schemas.microsoft.com/office/powerpoint/2010/main" val="2018436046"/>
      </p:ext>
    </p:extLst>
  </p:cSld>
  <p:clrMap bg1="lt1" tx1="dk1" bg2="lt2" tx2="dk2" accent1="accent1" accent2="accent2" accent3="accent3" accent4="accent4" accent5="accent5" accent6="accent6" hlink="hlink" folHlink="folHlink"/>
  <p:sldLayoutIdLst>
    <p:sldLayoutId id="2147483810" r:id="rId1"/>
    <p:sldLayoutId id="2147483811" r:id="rId2"/>
  </p:sldLayoutIdLst>
  <p:txStyles>
    <p:titleStyle>
      <a:lvl1pPr algn="l" defTabSz="1079906" rtl="0" eaLnBrk="1" latinLnBrk="0" hangingPunct="1">
        <a:lnSpc>
          <a:spcPct val="90000"/>
        </a:lnSpc>
        <a:spcBef>
          <a:spcPct val="0"/>
        </a:spcBef>
        <a:buNone/>
        <a:defRPr kumimoji="1"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06" rtl="0" eaLnBrk="1" latinLnBrk="0" hangingPunct="1">
        <a:defRPr kumimoji="1" sz="2126" kern="1200">
          <a:solidFill>
            <a:schemeClr val="tx1"/>
          </a:solidFill>
          <a:latin typeface="+mn-lt"/>
          <a:ea typeface="+mn-ea"/>
          <a:cs typeface="+mn-cs"/>
        </a:defRPr>
      </a:lvl1pPr>
      <a:lvl2pPr marL="539953" algn="l" defTabSz="1079906" rtl="0" eaLnBrk="1" latinLnBrk="0" hangingPunct="1">
        <a:defRPr kumimoji="1" sz="2126" kern="1200">
          <a:solidFill>
            <a:schemeClr val="tx1"/>
          </a:solidFill>
          <a:latin typeface="+mn-lt"/>
          <a:ea typeface="+mn-ea"/>
          <a:cs typeface="+mn-cs"/>
        </a:defRPr>
      </a:lvl2pPr>
      <a:lvl3pPr marL="1079906" algn="l" defTabSz="1079906" rtl="0" eaLnBrk="1" latinLnBrk="0" hangingPunct="1">
        <a:defRPr kumimoji="1" sz="2126" kern="1200">
          <a:solidFill>
            <a:schemeClr val="tx1"/>
          </a:solidFill>
          <a:latin typeface="+mn-lt"/>
          <a:ea typeface="+mn-ea"/>
          <a:cs typeface="+mn-cs"/>
        </a:defRPr>
      </a:lvl3pPr>
      <a:lvl4pPr marL="1619860" algn="l" defTabSz="1079906" rtl="0" eaLnBrk="1" latinLnBrk="0" hangingPunct="1">
        <a:defRPr kumimoji="1" sz="2126" kern="1200">
          <a:solidFill>
            <a:schemeClr val="tx1"/>
          </a:solidFill>
          <a:latin typeface="+mn-lt"/>
          <a:ea typeface="+mn-ea"/>
          <a:cs typeface="+mn-cs"/>
        </a:defRPr>
      </a:lvl4pPr>
      <a:lvl5pPr marL="2159813" algn="l" defTabSz="1079906" rtl="0" eaLnBrk="1" latinLnBrk="0" hangingPunct="1">
        <a:defRPr kumimoji="1" sz="2126" kern="1200">
          <a:solidFill>
            <a:schemeClr val="tx1"/>
          </a:solidFill>
          <a:latin typeface="+mn-lt"/>
          <a:ea typeface="+mn-ea"/>
          <a:cs typeface="+mn-cs"/>
        </a:defRPr>
      </a:lvl5pPr>
      <a:lvl6pPr marL="2699766" algn="l" defTabSz="1079906" rtl="0" eaLnBrk="1" latinLnBrk="0" hangingPunct="1">
        <a:defRPr kumimoji="1" sz="2126" kern="1200">
          <a:solidFill>
            <a:schemeClr val="tx1"/>
          </a:solidFill>
          <a:latin typeface="+mn-lt"/>
          <a:ea typeface="+mn-ea"/>
          <a:cs typeface="+mn-cs"/>
        </a:defRPr>
      </a:lvl6pPr>
      <a:lvl7pPr marL="3239719" algn="l" defTabSz="1079906" rtl="0" eaLnBrk="1" latinLnBrk="0" hangingPunct="1">
        <a:defRPr kumimoji="1" sz="2126" kern="1200">
          <a:solidFill>
            <a:schemeClr val="tx1"/>
          </a:solidFill>
          <a:latin typeface="+mn-lt"/>
          <a:ea typeface="+mn-ea"/>
          <a:cs typeface="+mn-cs"/>
        </a:defRPr>
      </a:lvl7pPr>
      <a:lvl8pPr marL="3779672" algn="l" defTabSz="1079906" rtl="0" eaLnBrk="1" latinLnBrk="0" hangingPunct="1">
        <a:defRPr kumimoji="1" sz="2126" kern="1200">
          <a:solidFill>
            <a:schemeClr val="tx1"/>
          </a:solidFill>
          <a:latin typeface="+mn-lt"/>
          <a:ea typeface="+mn-ea"/>
          <a:cs typeface="+mn-cs"/>
        </a:defRPr>
      </a:lvl8pPr>
      <a:lvl9pPr marL="4319626" algn="l" defTabSz="1079906" rtl="0" eaLnBrk="1" latinLnBrk="0" hangingPunct="1">
        <a:defRPr kumimoji="1" sz="212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図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5040" y="669391"/>
            <a:ext cx="3095737" cy="720733"/>
          </a:xfrm>
          <a:prstGeom prst="rect">
            <a:avLst/>
          </a:prstGeom>
        </p:spPr>
      </p:pic>
      <p:sp>
        <p:nvSpPr>
          <p:cNvPr id="6" name="テキスト ボックス 5"/>
          <p:cNvSpPr txBox="1"/>
          <p:nvPr userDrawn="1"/>
        </p:nvSpPr>
        <p:spPr>
          <a:xfrm>
            <a:off x="531357" y="7678918"/>
            <a:ext cx="2404441" cy="310406"/>
          </a:xfrm>
          <a:prstGeom prst="rect">
            <a:avLst/>
          </a:prstGeom>
          <a:noFill/>
        </p:spPr>
        <p:txBody>
          <a:bodyPr wrap="none" rtlCol="0">
            <a:spAutoFit/>
          </a:bodyPr>
          <a:lstStyle/>
          <a:p>
            <a:pPr algn="l"/>
            <a:r>
              <a:rPr kumimoji="1" lang="en-US" altLang="ja-JP" sz="1417" dirty="0">
                <a:solidFill>
                  <a:schemeClr val="tx1"/>
                </a:solidFill>
                <a:latin typeface="Calibri" panose="020F0502020204030204" pitchFamily="34" charset="0"/>
                <a:cs typeface="Calibri" panose="020F0502020204030204" pitchFamily="34" charset="0"/>
              </a:rPr>
              <a:t>© i-PRO | All Rights</a:t>
            </a:r>
            <a:r>
              <a:rPr kumimoji="1" lang="en-US" altLang="ja-JP" sz="1417" baseline="0" dirty="0">
                <a:solidFill>
                  <a:schemeClr val="tx1"/>
                </a:solidFill>
                <a:latin typeface="Calibri" panose="020F0502020204030204" pitchFamily="34" charset="0"/>
                <a:cs typeface="Calibri" panose="020F0502020204030204" pitchFamily="34" charset="0"/>
              </a:rPr>
              <a:t> Reserved.</a:t>
            </a:r>
            <a:endParaRPr kumimoji="1" lang="ja-JP" altLang="en-US" sz="1417" dirty="0">
              <a:solidFill>
                <a:schemeClr val="tx1"/>
              </a:solidFill>
              <a:latin typeface="Calibri" panose="020F0502020204030204" pitchFamily="34" charset="0"/>
              <a:cs typeface="Calibri" panose="020F0502020204030204" pitchFamily="34" charset="0"/>
            </a:endParaRPr>
          </a:p>
        </p:txBody>
      </p:sp>
      <p:sp>
        <p:nvSpPr>
          <p:cNvPr id="5" name="正方形/長方形 4"/>
          <p:cNvSpPr/>
          <p:nvPr userDrawn="1"/>
        </p:nvSpPr>
        <p:spPr>
          <a:xfrm>
            <a:off x="13761854" y="7422"/>
            <a:ext cx="638361" cy="638306"/>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679"/>
          </a:p>
        </p:txBody>
      </p:sp>
      <p:sp>
        <p:nvSpPr>
          <p:cNvPr id="8" name="正方形/長方形 7"/>
          <p:cNvSpPr/>
          <p:nvPr userDrawn="1"/>
        </p:nvSpPr>
        <p:spPr>
          <a:xfrm>
            <a:off x="11831930" y="645727"/>
            <a:ext cx="1929924" cy="192976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679"/>
          </a:p>
        </p:txBody>
      </p:sp>
    </p:spTree>
    <p:extLst>
      <p:ext uri="{BB962C8B-B14F-4D97-AF65-F5344CB8AC3E}">
        <p14:creationId xmlns:p14="http://schemas.microsoft.com/office/powerpoint/2010/main" val="3595666971"/>
      </p:ext>
    </p:extLst>
  </p:cSld>
  <p:clrMap bg1="lt1" tx1="dk1" bg2="lt2" tx2="dk2" accent1="accent1" accent2="accent2" accent3="accent3" accent4="accent4" accent5="accent5" accent6="accent6" hlink="hlink" folHlink="folHlink"/>
  <p:sldLayoutIdLst>
    <p:sldLayoutId id="2147483748" r:id="rId1"/>
    <p:sldLayoutId id="2147483798" r:id="rId2"/>
  </p:sldLayoutIdLst>
  <p:txStyles>
    <p:titleStyle>
      <a:lvl1pPr algn="ctr" defTabSz="719975" rtl="0" eaLnBrk="1" fontAlgn="base" hangingPunct="1">
        <a:spcBef>
          <a:spcPct val="0"/>
        </a:spcBef>
        <a:spcAft>
          <a:spcPct val="0"/>
        </a:spcAft>
        <a:defRPr kumimoji="1" sz="6929" kern="1200">
          <a:solidFill>
            <a:schemeClr val="tx1"/>
          </a:solidFill>
          <a:latin typeface="+mj-lt"/>
          <a:ea typeface="+mj-ea"/>
          <a:cs typeface="ＭＳ Ｐゴシック" charset="0"/>
        </a:defRPr>
      </a:lvl1pPr>
      <a:lvl2pPr algn="ctr" defTabSz="719975"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2pPr>
      <a:lvl3pPr algn="ctr" defTabSz="719975"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3pPr>
      <a:lvl4pPr algn="ctr" defTabSz="719975"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4pPr>
      <a:lvl5pPr algn="ctr" defTabSz="719975"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5pPr>
      <a:lvl6pPr marL="719975" algn="ctr" defTabSz="719975"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6pPr>
      <a:lvl7pPr marL="1439951" algn="ctr" defTabSz="719975"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7pPr>
      <a:lvl8pPr marL="2159926" algn="ctr" defTabSz="719975"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8pPr>
      <a:lvl9pPr marL="2879901" algn="ctr" defTabSz="719975"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9pPr>
    </p:titleStyle>
    <p:bodyStyle>
      <a:lvl1pPr marL="539982" indent="-539982" algn="l" defTabSz="719975" rtl="0" eaLnBrk="1" fontAlgn="base" hangingPunct="1">
        <a:spcBef>
          <a:spcPct val="20000"/>
        </a:spcBef>
        <a:spcAft>
          <a:spcPct val="0"/>
        </a:spcAft>
        <a:buFont typeface="Arial" charset="0"/>
        <a:buChar char="•"/>
        <a:defRPr kumimoji="1" sz="5040" kern="1200">
          <a:solidFill>
            <a:schemeClr val="tx1"/>
          </a:solidFill>
          <a:latin typeface="+mn-lt"/>
          <a:ea typeface="+mn-ea"/>
          <a:cs typeface="ＭＳ Ｐゴシック" charset="0"/>
        </a:defRPr>
      </a:lvl1pPr>
      <a:lvl2pPr marL="1169960" indent="-449984" algn="l" defTabSz="719975" rtl="0" eaLnBrk="1" fontAlgn="base" hangingPunct="1">
        <a:spcBef>
          <a:spcPct val="20000"/>
        </a:spcBef>
        <a:spcAft>
          <a:spcPct val="0"/>
        </a:spcAft>
        <a:buFont typeface="Arial" charset="0"/>
        <a:buChar char="–"/>
        <a:defRPr kumimoji="1" sz="4410" kern="1200">
          <a:solidFill>
            <a:schemeClr val="tx1"/>
          </a:solidFill>
          <a:latin typeface="+mn-lt"/>
          <a:ea typeface="+mn-ea"/>
          <a:cs typeface="+mn-cs"/>
        </a:defRPr>
      </a:lvl2pPr>
      <a:lvl3pPr marL="1799938" indent="-359987" algn="l" defTabSz="719975" rtl="0" eaLnBrk="1" fontAlgn="base" hangingPunct="1">
        <a:spcBef>
          <a:spcPct val="20000"/>
        </a:spcBef>
        <a:spcAft>
          <a:spcPct val="0"/>
        </a:spcAft>
        <a:buFont typeface="Arial" charset="0"/>
        <a:buChar char="•"/>
        <a:defRPr kumimoji="1" sz="3780" kern="1200">
          <a:solidFill>
            <a:schemeClr val="tx1"/>
          </a:solidFill>
          <a:latin typeface="+mn-lt"/>
          <a:ea typeface="+mn-ea"/>
          <a:cs typeface="+mn-cs"/>
        </a:defRPr>
      </a:lvl3pPr>
      <a:lvl4pPr marL="2519913" indent="-359987" algn="l" defTabSz="719975" rtl="0" eaLnBrk="1" fontAlgn="base" hangingPunct="1">
        <a:spcBef>
          <a:spcPct val="20000"/>
        </a:spcBef>
        <a:spcAft>
          <a:spcPct val="0"/>
        </a:spcAft>
        <a:buFont typeface="Arial" charset="0"/>
        <a:buChar char="–"/>
        <a:defRPr kumimoji="1" sz="3150" kern="1200">
          <a:solidFill>
            <a:schemeClr val="tx1"/>
          </a:solidFill>
          <a:latin typeface="+mn-lt"/>
          <a:ea typeface="+mn-ea"/>
          <a:cs typeface="+mn-cs"/>
        </a:defRPr>
      </a:lvl4pPr>
      <a:lvl5pPr marL="3239888" indent="-359987" algn="l" defTabSz="719975" rtl="0" eaLnBrk="1" fontAlgn="base" hangingPunct="1">
        <a:spcBef>
          <a:spcPct val="20000"/>
        </a:spcBef>
        <a:spcAft>
          <a:spcPct val="0"/>
        </a:spcAft>
        <a:buFont typeface="Arial" charset="0"/>
        <a:buChar char="»"/>
        <a:defRPr kumimoji="1" sz="3150" kern="1200">
          <a:solidFill>
            <a:schemeClr val="tx1"/>
          </a:solidFill>
          <a:latin typeface="+mn-lt"/>
          <a:ea typeface="+mn-ea"/>
          <a:cs typeface="+mn-cs"/>
        </a:defRPr>
      </a:lvl5pPr>
      <a:lvl6pPr marL="3959864" indent="-359987" algn="l" defTabSz="719975" rtl="0" eaLnBrk="1" latinLnBrk="0" hangingPunct="1">
        <a:spcBef>
          <a:spcPct val="20000"/>
        </a:spcBef>
        <a:buFont typeface="Arial"/>
        <a:buChar char="•"/>
        <a:defRPr kumimoji="1" sz="3150" kern="1200">
          <a:solidFill>
            <a:schemeClr val="tx1"/>
          </a:solidFill>
          <a:latin typeface="+mn-lt"/>
          <a:ea typeface="+mn-ea"/>
          <a:cs typeface="+mn-cs"/>
        </a:defRPr>
      </a:lvl6pPr>
      <a:lvl7pPr marL="4679839" indent="-359987" algn="l" defTabSz="719975" rtl="0" eaLnBrk="1" latinLnBrk="0" hangingPunct="1">
        <a:spcBef>
          <a:spcPct val="20000"/>
        </a:spcBef>
        <a:buFont typeface="Arial"/>
        <a:buChar char="•"/>
        <a:defRPr kumimoji="1" sz="3150" kern="1200">
          <a:solidFill>
            <a:schemeClr val="tx1"/>
          </a:solidFill>
          <a:latin typeface="+mn-lt"/>
          <a:ea typeface="+mn-ea"/>
          <a:cs typeface="+mn-cs"/>
        </a:defRPr>
      </a:lvl7pPr>
      <a:lvl8pPr marL="5399814" indent="-359987" algn="l" defTabSz="719975" rtl="0" eaLnBrk="1" latinLnBrk="0" hangingPunct="1">
        <a:spcBef>
          <a:spcPct val="20000"/>
        </a:spcBef>
        <a:buFont typeface="Arial"/>
        <a:buChar char="•"/>
        <a:defRPr kumimoji="1" sz="3150" kern="1200">
          <a:solidFill>
            <a:schemeClr val="tx1"/>
          </a:solidFill>
          <a:latin typeface="+mn-lt"/>
          <a:ea typeface="+mn-ea"/>
          <a:cs typeface="+mn-cs"/>
        </a:defRPr>
      </a:lvl8pPr>
      <a:lvl9pPr marL="6119789" indent="-359987" algn="l" defTabSz="719975" rtl="0" eaLnBrk="1" latinLnBrk="0" hangingPunct="1">
        <a:spcBef>
          <a:spcPct val="20000"/>
        </a:spcBef>
        <a:buFont typeface="Arial"/>
        <a:buChar char="•"/>
        <a:defRPr kumimoji="1" sz="3150" kern="1200">
          <a:solidFill>
            <a:schemeClr val="tx1"/>
          </a:solidFill>
          <a:latin typeface="+mn-lt"/>
          <a:ea typeface="+mn-ea"/>
          <a:cs typeface="+mn-cs"/>
        </a:defRPr>
      </a:lvl9pPr>
    </p:bodyStyle>
    <p:otherStyle>
      <a:defPPr>
        <a:defRPr lang="ja-JP"/>
      </a:defPPr>
      <a:lvl1pPr marL="0" algn="l" defTabSz="719975" rtl="0" eaLnBrk="1" latinLnBrk="0" hangingPunct="1">
        <a:defRPr kumimoji="1" sz="2835" kern="1200">
          <a:solidFill>
            <a:schemeClr val="tx1"/>
          </a:solidFill>
          <a:latin typeface="+mn-lt"/>
          <a:ea typeface="+mn-ea"/>
          <a:cs typeface="+mn-cs"/>
        </a:defRPr>
      </a:lvl1pPr>
      <a:lvl2pPr marL="719975" algn="l" defTabSz="719975" rtl="0" eaLnBrk="1" latinLnBrk="0" hangingPunct="1">
        <a:defRPr kumimoji="1" sz="2835" kern="1200">
          <a:solidFill>
            <a:schemeClr val="tx1"/>
          </a:solidFill>
          <a:latin typeface="+mn-lt"/>
          <a:ea typeface="+mn-ea"/>
          <a:cs typeface="+mn-cs"/>
        </a:defRPr>
      </a:lvl2pPr>
      <a:lvl3pPr marL="1439951" algn="l" defTabSz="719975" rtl="0" eaLnBrk="1" latinLnBrk="0" hangingPunct="1">
        <a:defRPr kumimoji="1" sz="2835" kern="1200">
          <a:solidFill>
            <a:schemeClr val="tx1"/>
          </a:solidFill>
          <a:latin typeface="+mn-lt"/>
          <a:ea typeface="+mn-ea"/>
          <a:cs typeface="+mn-cs"/>
        </a:defRPr>
      </a:lvl3pPr>
      <a:lvl4pPr marL="2159926" algn="l" defTabSz="719975" rtl="0" eaLnBrk="1" latinLnBrk="0" hangingPunct="1">
        <a:defRPr kumimoji="1" sz="2835" kern="1200">
          <a:solidFill>
            <a:schemeClr val="tx1"/>
          </a:solidFill>
          <a:latin typeface="+mn-lt"/>
          <a:ea typeface="+mn-ea"/>
          <a:cs typeface="+mn-cs"/>
        </a:defRPr>
      </a:lvl4pPr>
      <a:lvl5pPr marL="2879901" algn="l" defTabSz="719975" rtl="0" eaLnBrk="1" latinLnBrk="0" hangingPunct="1">
        <a:defRPr kumimoji="1" sz="2835" kern="1200">
          <a:solidFill>
            <a:schemeClr val="tx1"/>
          </a:solidFill>
          <a:latin typeface="+mn-lt"/>
          <a:ea typeface="+mn-ea"/>
          <a:cs typeface="+mn-cs"/>
        </a:defRPr>
      </a:lvl5pPr>
      <a:lvl6pPr marL="3599876" algn="l" defTabSz="719975" rtl="0" eaLnBrk="1" latinLnBrk="0" hangingPunct="1">
        <a:defRPr kumimoji="1" sz="2835" kern="1200">
          <a:solidFill>
            <a:schemeClr val="tx1"/>
          </a:solidFill>
          <a:latin typeface="+mn-lt"/>
          <a:ea typeface="+mn-ea"/>
          <a:cs typeface="+mn-cs"/>
        </a:defRPr>
      </a:lvl6pPr>
      <a:lvl7pPr marL="4319852" algn="l" defTabSz="719975" rtl="0" eaLnBrk="1" latinLnBrk="0" hangingPunct="1">
        <a:defRPr kumimoji="1" sz="2835" kern="1200">
          <a:solidFill>
            <a:schemeClr val="tx1"/>
          </a:solidFill>
          <a:latin typeface="+mn-lt"/>
          <a:ea typeface="+mn-ea"/>
          <a:cs typeface="+mn-cs"/>
        </a:defRPr>
      </a:lvl7pPr>
      <a:lvl8pPr marL="5039827" algn="l" defTabSz="719975" rtl="0" eaLnBrk="1" latinLnBrk="0" hangingPunct="1">
        <a:defRPr kumimoji="1" sz="2835" kern="1200">
          <a:solidFill>
            <a:schemeClr val="tx1"/>
          </a:solidFill>
          <a:latin typeface="+mn-lt"/>
          <a:ea typeface="+mn-ea"/>
          <a:cs typeface="+mn-cs"/>
        </a:defRPr>
      </a:lvl8pPr>
      <a:lvl9pPr marL="5759802" algn="l" defTabSz="719975" rtl="0" eaLnBrk="1" latinLnBrk="0" hangingPunct="1">
        <a:defRPr kumimoji="1" sz="283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1" userDrawn="1">
          <p15:clr>
            <a:srgbClr val="F26B43"/>
          </p15:clr>
        </p15:guide>
        <p15:guide id="2" pos="429"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14400213" cy="572381"/>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62" rtl="0" eaLnBrk="1" fontAlgn="auto" latinLnBrk="0" hangingPunct="1">
              <a:lnSpc>
                <a:spcPct val="100000"/>
              </a:lnSpc>
              <a:spcBef>
                <a:spcPts val="0"/>
              </a:spcBef>
              <a:spcAft>
                <a:spcPts val="0"/>
              </a:spcAft>
              <a:buClrTx/>
              <a:buSzTx/>
              <a:buFontTx/>
              <a:buNone/>
              <a:tabLst/>
              <a:defRPr/>
            </a:pPr>
            <a:endParaRPr kumimoji="1" lang="ja-JP" altLang="en-US" sz="2800" b="1" i="0" u="none" strike="noStrike" kern="1200" cap="none" spc="0" normalizeH="0" baseline="0" noProof="0" dirty="0">
              <a:ln>
                <a:noFill/>
              </a:ln>
              <a:solidFill>
                <a:schemeClr val="accent1">
                  <a:lumMod val="75000"/>
                </a:schemeClr>
              </a:solidFill>
              <a:effectLst/>
              <a:uLnTx/>
              <a:uFillTx/>
              <a:latin typeface="+mn-ea"/>
              <a:ea typeface="+mn-ea"/>
              <a:cs typeface="+mn-cs"/>
            </a:endParaRPr>
          </a:p>
        </p:txBody>
      </p:sp>
      <p:sp>
        <p:nvSpPr>
          <p:cNvPr id="2" name="テキスト ボックス 1">
            <a:extLst>
              <a:ext uri="{FF2B5EF4-FFF2-40B4-BE49-F238E27FC236}">
                <a16:creationId xmlns:a16="http://schemas.microsoft.com/office/drawing/2014/main" id="{5C768EF7-E5A3-616C-7B3C-65293254E464}"/>
              </a:ext>
            </a:extLst>
          </p:cNvPr>
          <p:cNvSpPr txBox="1"/>
          <p:nvPr userDrawn="1"/>
        </p:nvSpPr>
        <p:spPr>
          <a:xfrm>
            <a:off x="11868120" y="7778859"/>
            <a:ext cx="2404440" cy="310406"/>
          </a:xfrm>
          <a:prstGeom prst="rect">
            <a:avLst/>
          </a:prstGeom>
          <a:noFill/>
        </p:spPr>
        <p:txBody>
          <a:bodyPr wrap="none" rtlCol="0">
            <a:spAutoFit/>
          </a:bodyPr>
          <a:lstStyle/>
          <a:p>
            <a:pPr marL="0" marR="0" lvl="0" indent="0" algn="r" defTabSz="1079962"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p:txBody>
      </p:sp>
      <p:pic>
        <p:nvPicPr>
          <p:cNvPr id="3" name="図 2">
            <a:extLst>
              <a:ext uri="{FF2B5EF4-FFF2-40B4-BE49-F238E27FC236}">
                <a16:creationId xmlns:a16="http://schemas.microsoft.com/office/drawing/2014/main" id="{6CB0463F-0F26-B1C3-1FF3-CA508DA7DDA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25529" y="7747278"/>
            <a:ext cx="1085111" cy="252629"/>
          </a:xfrm>
          <a:prstGeom prst="rect">
            <a:avLst/>
          </a:prstGeom>
        </p:spPr>
      </p:pic>
      <p:cxnSp>
        <p:nvCxnSpPr>
          <p:cNvPr id="4" name="直線コネクタ 3">
            <a:extLst>
              <a:ext uri="{FF2B5EF4-FFF2-40B4-BE49-F238E27FC236}">
                <a16:creationId xmlns:a16="http://schemas.microsoft.com/office/drawing/2014/main" id="{EA5306F7-D0D2-0F07-3DE6-3B7E555DD649}"/>
              </a:ext>
            </a:extLst>
          </p:cNvPr>
          <p:cNvCxnSpPr/>
          <p:nvPr userDrawn="1"/>
        </p:nvCxnSpPr>
        <p:spPr>
          <a:xfrm>
            <a:off x="0" y="7632988"/>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46467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9" r:id="rId3"/>
    <p:sldLayoutId id="2147483770" r:id="rId4"/>
    <p:sldLayoutId id="2147483797" r:id="rId5"/>
  </p:sldLayoutIdLst>
  <p:txStyles>
    <p:titleStyle>
      <a:lvl1pPr algn="l" defTabSz="1079962" rtl="0" eaLnBrk="1" latinLnBrk="0" hangingPunct="1">
        <a:lnSpc>
          <a:spcPct val="90000"/>
        </a:lnSpc>
        <a:spcBef>
          <a:spcPct val="0"/>
        </a:spcBef>
        <a:buNone/>
        <a:defRPr kumimoji="1" sz="5197" kern="1200">
          <a:solidFill>
            <a:schemeClr val="tx1"/>
          </a:solidFill>
          <a:latin typeface="+mj-lt"/>
          <a:ea typeface="+mj-ea"/>
          <a:cs typeface="+mj-cs"/>
        </a:defRPr>
      </a:lvl1pPr>
    </p:titleStyle>
    <p:bodyStyle>
      <a:lvl1pPr marL="269991" indent="-269991" algn="l" defTabSz="1079962"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73" indent="-269991" algn="l" defTabSz="1079962" rtl="0" eaLnBrk="1" latinLnBrk="0" hangingPunct="1">
        <a:lnSpc>
          <a:spcPct val="90000"/>
        </a:lnSpc>
        <a:spcBef>
          <a:spcPts val="590"/>
        </a:spcBef>
        <a:buFont typeface="Arial" panose="020B0604020202020204" pitchFamily="34" charset="0"/>
        <a:buChar char="•"/>
        <a:defRPr kumimoji="1" sz="2835" kern="1200">
          <a:solidFill>
            <a:schemeClr val="tx1"/>
          </a:solidFill>
          <a:latin typeface="+mn-lt"/>
          <a:ea typeface="+mn-ea"/>
          <a:cs typeface="+mn-cs"/>
        </a:defRPr>
      </a:lvl2pPr>
      <a:lvl3pPr marL="1349953" indent="-269991" algn="l" defTabSz="1079962" rtl="0" eaLnBrk="1" latinLnBrk="0" hangingPunct="1">
        <a:lnSpc>
          <a:spcPct val="90000"/>
        </a:lnSpc>
        <a:spcBef>
          <a:spcPts val="590"/>
        </a:spcBef>
        <a:buFont typeface="Arial" panose="020B0604020202020204" pitchFamily="34" charset="0"/>
        <a:buChar char="•"/>
        <a:defRPr kumimoji="1" sz="2362" kern="1200">
          <a:solidFill>
            <a:schemeClr val="tx1"/>
          </a:solidFill>
          <a:latin typeface="+mn-lt"/>
          <a:ea typeface="+mn-ea"/>
          <a:cs typeface="+mn-cs"/>
        </a:defRPr>
      </a:lvl3pPr>
      <a:lvl4pPr marL="1889935" indent="-269991" algn="l" defTabSz="1079962" rtl="0" eaLnBrk="1" latinLnBrk="0" hangingPunct="1">
        <a:lnSpc>
          <a:spcPct val="90000"/>
        </a:lnSpc>
        <a:spcBef>
          <a:spcPts val="590"/>
        </a:spcBef>
        <a:buFont typeface="Arial" panose="020B0604020202020204" pitchFamily="34" charset="0"/>
        <a:buChar char="•"/>
        <a:defRPr kumimoji="1" sz="2126" kern="1200">
          <a:solidFill>
            <a:schemeClr val="tx1"/>
          </a:solidFill>
          <a:latin typeface="+mn-lt"/>
          <a:ea typeface="+mn-ea"/>
          <a:cs typeface="+mn-cs"/>
        </a:defRPr>
      </a:lvl4pPr>
      <a:lvl5pPr marL="2429917" indent="-269991" algn="l" defTabSz="1079962" rtl="0" eaLnBrk="1" latinLnBrk="0" hangingPunct="1">
        <a:lnSpc>
          <a:spcPct val="90000"/>
        </a:lnSpc>
        <a:spcBef>
          <a:spcPts val="590"/>
        </a:spcBef>
        <a:buFont typeface="Arial" panose="020B0604020202020204" pitchFamily="34" charset="0"/>
        <a:buChar char="•"/>
        <a:defRPr kumimoji="1" sz="2126" kern="1200">
          <a:solidFill>
            <a:schemeClr val="tx1"/>
          </a:solidFill>
          <a:latin typeface="+mn-lt"/>
          <a:ea typeface="+mn-ea"/>
          <a:cs typeface="+mn-cs"/>
        </a:defRPr>
      </a:lvl5pPr>
      <a:lvl6pPr marL="2969897" indent="-269991" algn="l" defTabSz="1079962" rtl="0" eaLnBrk="1" latinLnBrk="0" hangingPunct="1">
        <a:lnSpc>
          <a:spcPct val="90000"/>
        </a:lnSpc>
        <a:spcBef>
          <a:spcPts val="590"/>
        </a:spcBef>
        <a:buFont typeface="Arial" panose="020B0604020202020204" pitchFamily="34" charset="0"/>
        <a:buChar char="•"/>
        <a:defRPr kumimoji="1" sz="2126" kern="1200">
          <a:solidFill>
            <a:schemeClr val="tx1"/>
          </a:solidFill>
          <a:latin typeface="+mn-lt"/>
          <a:ea typeface="+mn-ea"/>
          <a:cs typeface="+mn-cs"/>
        </a:defRPr>
      </a:lvl6pPr>
      <a:lvl7pPr marL="3509879" indent="-269991" algn="l" defTabSz="1079962" rtl="0" eaLnBrk="1" latinLnBrk="0" hangingPunct="1">
        <a:lnSpc>
          <a:spcPct val="90000"/>
        </a:lnSpc>
        <a:spcBef>
          <a:spcPts val="590"/>
        </a:spcBef>
        <a:buFont typeface="Arial" panose="020B0604020202020204" pitchFamily="34" charset="0"/>
        <a:buChar char="•"/>
        <a:defRPr kumimoji="1" sz="2126" kern="1200">
          <a:solidFill>
            <a:schemeClr val="tx1"/>
          </a:solidFill>
          <a:latin typeface="+mn-lt"/>
          <a:ea typeface="+mn-ea"/>
          <a:cs typeface="+mn-cs"/>
        </a:defRPr>
      </a:lvl7pPr>
      <a:lvl8pPr marL="4049861" indent="-269991" algn="l" defTabSz="1079962" rtl="0" eaLnBrk="1" latinLnBrk="0" hangingPunct="1">
        <a:lnSpc>
          <a:spcPct val="90000"/>
        </a:lnSpc>
        <a:spcBef>
          <a:spcPts val="590"/>
        </a:spcBef>
        <a:buFont typeface="Arial" panose="020B0604020202020204" pitchFamily="34" charset="0"/>
        <a:buChar char="•"/>
        <a:defRPr kumimoji="1" sz="2126" kern="1200">
          <a:solidFill>
            <a:schemeClr val="tx1"/>
          </a:solidFill>
          <a:latin typeface="+mn-lt"/>
          <a:ea typeface="+mn-ea"/>
          <a:cs typeface="+mn-cs"/>
        </a:defRPr>
      </a:lvl8pPr>
      <a:lvl9pPr marL="4589843" indent="-269991" algn="l" defTabSz="1079962" rtl="0" eaLnBrk="1" latinLnBrk="0" hangingPunct="1">
        <a:lnSpc>
          <a:spcPct val="90000"/>
        </a:lnSpc>
        <a:spcBef>
          <a:spcPts val="590"/>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62" rtl="0" eaLnBrk="1" latinLnBrk="0" hangingPunct="1">
        <a:defRPr kumimoji="1" sz="2126" kern="1200">
          <a:solidFill>
            <a:schemeClr val="tx1"/>
          </a:solidFill>
          <a:latin typeface="+mn-lt"/>
          <a:ea typeface="+mn-ea"/>
          <a:cs typeface="+mn-cs"/>
        </a:defRPr>
      </a:lvl1pPr>
      <a:lvl2pPr marL="539982" algn="l" defTabSz="1079962" rtl="0" eaLnBrk="1" latinLnBrk="0" hangingPunct="1">
        <a:defRPr kumimoji="1" sz="2126" kern="1200">
          <a:solidFill>
            <a:schemeClr val="tx1"/>
          </a:solidFill>
          <a:latin typeface="+mn-lt"/>
          <a:ea typeface="+mn-ea"/>
          <a:cs typeface="+mn-cs"/>
        </a:defRPr>
      </a:lvl2pPr>
      <a:lvl3pPr marL="1079962" algn="l" defTabSz="1079962" rtl="0" eaLnBrk="1" latinLnBrk="0" hangingPunct="1">
        <a:defRPr kumimoji="1" sz="2126" kern="1200">
          <a:solidFill>
            <a:schemeClr val="tx1"/>
          </a:solidFill>
          <a:latin typeface="+mn-lt"/>
          <a:ea typeface="+mn-ea"/>
          <a:cs typeface="+mn-cs"/>
        </a:defRPr>
      </a:lvl3pPr>
      <a:lvl4pPr marL="1619944" algn="l" defTabSz="1079962" rtl="0" eaLnBrk="1" latinLnBrk="0" hangingPunct="1">
        <a:defRPr kumimoji="1" sz="2126" kern="1200">
          <a:solidFill>
            <a:schemeClr val="tx1"/>
          </a:solidFill>
          <a:latin typeface="+mn-lt"/>
          <a:ea typeface="+mn-ea"/>
          <a:cs typeface="+mn-cs"/>
        </a:defRPr>
      </a:lvl4pPr>
      <a:lvl5pPr marL="2159926" algn="l" defTabSz="1079962" rtl="0" eaLnBrk="1" latinLnBrk="0" hangingPunct="1">
        <a:defRPr kumimoji="1" sz="2126" kern="1200">
          <a:solidFill>
            <a:schemeClr val="tx1"/>
          </a:solidFill>
          <a:latin typeface="+mn-lt"/>
          <a:ea typeface="+mn-ea"/>
          <a:cs typeface="+mn-cs"/>
        </a:defRPr>
      </a:lvl5pPr>
      <a:lvl6pPr marL="2699908" algn="l" defTabSz="1079962" rtl="0" eaLnBrk="1" latinLnBrk="0" hangingPunct="1">
        <a:defRPr kumimoji="1" sz="2126" kern="1200">
          <a:solidFill>
            <a:schemeClr val="tx1"/>
          </a:solidFill>
          <a:latin typeface="+mn-lt"/>
          <a:ea typeface="+mn-ea"/>
          <a:cs typeface="+mn-cs"/>
        </a:defRPr>
      </a:lvl6pPr>
      <a:lvl7pPr marL="3239888" algn="l" defTabSz="1079962" rtl="0" eaLnBrk="1" latinLnBrk="0" hangingPunct="1">
        <a:defRPr kumimoji="1" sz="2126" kern="1200">
          <a:solidFill>
            <a:schemeClr val="tx1"/>
          </a:solidFill>
          <a:latin typeface="+mn-lt"/>
          <a:ea typeface="+mn-ea"/>
          <a:cs typeface="+mn-cs"/>
        </a:defRPr>
      </a:lvl7pPr>
      <a:lvl8pPr marL="3779870" algn="l" defTabSz="1079962" rtl="0" eaLnBrk="1" latinLnBrk="0" hangingPunct="1">
        <a:defRPr kumimoji="1" sz="2126" kern="1200">
          <a:solidFill>
            <a:schemeClr val="tx1"/>
          </a:solidFill>
          <a:latin typeface="+mn-lt"/>
          <a:ea typeface="+mn-ea"/>
          <a:cs typeface="+mn-cs"/>
        </a:defRPr>
      </a:lvl8pPr>
      <a:lvl9pPr marL="4319852" algn="l" defTabSz="1079962" rtl="0" eaLnBrk="1" latinLnBrk="0" hangingPunct="1">
        <a:defRPr kumimoji="1" sz="212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1" userDrawn="1">
          <p15:clr>
            <a:srgbClr val="F26B43"/>
          </p15:clr>
        </p15:guide>
        <p15:guide id="2" orient="horz" pos="4695" userDrawn="1">
          <p15:clr>
            <a:srgbClr val="F26B43"/>
          </p15:clr>
        </p15:guide>
        <p15:guide id="3" orient="horz" pos="4801" userDrawn="1">
          <p15:clr>
            <a:srgbClr val="F26B43"/>
          </p15:clr>
        </p15:guide>
        <p15:guide id="4" orient="horz" pos="49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1"/>
            <a:ext cx="14400213" cy="812510"/>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62"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sp>
        <p:nvSpPr>
          <p:cNvPr id="17" name="テキスト ボックス 16"/>
          <p:cNvSpPr txBox="1"/>
          <p:nvPr userDrawn="1"/>
        </p:nvSpPr>
        <p:spPr>
          <a:xfrm>
            <a:off x="11868120" y="7778859"/>
            <a:ext cx="2404440" cy="310406"/>
          </a:xfrm>
          <a:prstGeom prst="rect">
            <a:avLst/>
          </a:prstGeom>
          <a:noFill/>
        </p:spPr>
        <p:txBody>
          <a:bodyPr wrap="none" rtlCol="0">
            <a:spAutoFit/>
          </a:bodyPr>
          <a:lstStyle/>
          <a:p>
            <a:pPr marL="0" marR="0" lvl="0" indent="0" algn="r" defTabSz="1079962"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p:txBody>
      </p:sp>
      <p:pic>
        <p:nvPicPr>
          <p:cNvPr id="24" name="図 2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5529" y="7747278"/>
            <a:ext cx="1085111" cy="252629"/>
          </a:xfrm>
          <a:prstGeom prst="rect">
            <a:avLst/>
          </a:prstGeom>
        </p:spPr>
      </p:pic>
      <p:cxnSp>
        <p:nvCxnSpPr>
          <p:cNvPr id="26" name="直線コネクタ 25"/>
          <p:cNvCxnSpPr/>
          <p:nvPr userDrawn="1"/>
        </p:nvCxnSpPr>
        <p:spPr>
          <a:xfrm>
            <a:off x="0" y="7632988"/>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57132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Lst>
  <p:txStyles>
    <p:titleStyle>
      <a:lvl1pPr algn="l" defTabSz="1079962" rtl="0" eaLnBrk="1" latinLnBrk="0" hangingPunct="1">
        <a:lnSpc>
          <a:spcPct val="90000"/>
        </a:lnSpc>
        <a:spcBef>
          <a:spcPct val="0"/>
        </a:spcBef>
        <a:buNone/>
        <a:defRPr kumimoji="1" sz="5197" kern="1200">
          <a:solidFill>
            <a:schemeClr val="tx1"/>
          </a:solidFill>
          <a:latin typeface="+mj-lt"/>
          <a:ea typeface="+mj-ea"/>
          <a:cs typeface="+mj-cs"/>
        </a:defRPr>
      </a:lvl1pPr>
    </p:titleStyle>
    <p:bodyStyle>
      <a:lvl1pPr marL="269991" indent="-269991" algn="l" defTabSz="1079962"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73" indent="-269991" algn="l" defTabSz="1079962" rtl="0" eaLnBrk="1" latinLnBrk="0" hangingPunct="1">
        <a:lnSpc>
          <a:spcPct val="90000"/>
        </a:lnSpc>
        <a:spcBef>
          <a:spcPts val="590"/>
        </a:spcBef>
        <a:buFont typeface="Arial" panose="020B0604020202020204" pitchFamily="34" charset="0"/>
        <a:buChar char="•"/>
        <a:defRPr kumimoji="1" sz="2835" kern="1200">
          <a:solidFill>
            <a:schemeClr val="tx1"/>
          </a:solidFill>
          <a:latin typeface="+mn-lt"/>
          <a:ea typeface="+mn-ea"/>
          <a:cs typeface="+mn-cs"/>
        </a:defRPr>
      </a:lvl2pPr>
      <a:lvl3pPr marL="1349953" indent="-269991" algn="l" defTabSz="1079962" rtl="0" eaLnBrk="1" latinLnBrk="0" hangingPunct="1">
        <a:lnSpc>
          <a:spcPct val="90000"/>
        </a:lnSpc>
        <a:spcBef>
          <a:spcPts val="590"/>
        </a:spcBef>
        <a:buFont typeface="Arial" panose="020B0604020202020204" pitchFamily="34" charset="0"/>
        <a:buChar char="•"/>
        <a:defRPr kumimoji="1" sz="2362" kern="1200">
          <a:solidFill>
            <a:schemeClr val="tx1"/>
          </a:solidFill>
          <a:latin typeface="+mn-lt"/>
          <a:ea typeface="+mn-ea"/>
          <a:cs typeface="+mn-cs"/>
        </a:defRPr>
      </a:lvl3pPr>
      <a:lvl4pPr marL="1889935" indent="-269991" algn="l" defTabSz="1079962" rtl="0" eaLnBrk="1" latinLnBrk="0" hangingPunct="1">
        <a:lnSpc>
          <a:spcPct val="90000"/>
        </a:lnSpc>
        <a:spcBef>
          <a:spcPts val="590"/>
        </a:spcBef>
        <a:buFont typeface="Arial" panose="020B0604020202020204" pitchFamily="34" charset="0"/>
        <a:buChar char="•"/>
        <a:defRPr kumimoji="1" sz="2126" kern="1200">
          <a:solidFill>
            <a:schemeClr val="tx1"/>
          </a:solidFill>
          <a:latin typeface="+mn-lt"/>
          <a:ea typeface="+mn-ea"/>
          <a:cs typeface="+mn-cs"/>
        </a:defRPr>
      </a:lvl4pPr>
      <a:lvl5pPr marL="2429917" indent="-269991" algn="l" defTabSz="1079962" rtl="0" eaLnBrk="1" latinLnBrk="0" hangingPunct="1">
        <a:lnSpc>
          <a:spcPct val="90000"/>
        </a:lnSpc>
        <a:spcBef>
          <a:spcPts val="590"/>
        </a:spcBef>
        <a:buFont typeface="Arial" panose="020B0604020202020204" pitchFamily="34" charset="0"/>
        <a:buChar char="•"/>
        <a:defRPr kumimoji="1" sz="2126" kern="1200">
          <a:solidFill>
            <a:schemeClr val="tx1"/>
          </a:solidFill>
          <a:latin typeface="+mn-lt"/>
          <a:ea typeface="+mn-ea"/>
          <a:cs typeface="+mn-cs"/>
        </a:defRPr>
      </a:lvl5pPr>
      <a:lvl6pPr marL="2969897" indent="-269991" algn="l" defTabSz="1079962" rtl="0" eaLnBrk="1" latinLnBrk="0" hangingPunct="1">
        <a:lnSpc>
          <a:spcPct val="90000"/>
        </a:lnSpc>
        <a:spcBef>
          <a:spcPts val="590"/>
        </a:spcBef>
        <a:buFont typeface="Arial" panose="020B0604020202020204" pitchFamily="34" charset="0"/>
        <a:buChar char="•"/>
        <a:defRPr kumimoji="1" sz="2126" kern="1200">
          <a:solidFill>
            <a:schemeClr val="tx1"/>
          </a:solidFill>
          <a:latin typeface="+mn-lt"/>
          <a:ea typeface="+mn-ea"/>
          <a:cs typeface="+mn-cs"/>
        </a:defRPr>
      </a:lvl6pPr>
      <a:lvl7pPr marL="3509879" indent="-269991" algn="l" defTabSz="1079962" rtl="0" eaLnBrk="1" latinLnBrk="0" hangingPunct="1">
        <a:lnSpc>
          <a:spcPct val="90000"/>
        </a:lnSpc>
        <a:spcBef>
          <a:spcPts val="590"/>
        </a:spcBef>
        <a:buFont typeface="Arial" panose="020B0604020202020204" pitchFamily="34" charset="0"/>
        <a:buChar char="•"/>
        <a:defRPr kumimoji="1" sz="2126" kern="1200">
          <a:solidFill>
            <a:schemeClr val="tx1"/>
          </a:solidFill>
          <a:latin typeface="+mn-lt"/>
          <a:ea typeface="+mn-ea"/>
          <a:cs typeface="+mn-cs"/>
        </a:defRPr>
      </a:lvl7pPr>
      <a:lvl8pPr marL="4049861" indent="-269991" algn="l" defTabSz="1079962" rtl="0" eaLnBrk="1" latinLnBrk="0" hangingPunct="1">
        <a:lnSpc>
          <a:spcPct val="90000"/>
        </a:lnSpc>
        <a:spcBef>
          <a:spcPts val="590"/>
        </a:spcBef>
        <a:buFont typeface="Arial" panose="020B0604020202020204" pitchFamily="34" charset="0"/>
        <a:buChar char="•"/>
        <a:defRPr kumimoji="1" sz="2126" kern="1200">
          <a:solidFill>
            <a:schemeClr val="tx1"/>
          </a:solidFill>
          <a:latin typeface="+mn-lt"/>
          <a:ea typeface="+mn-ea"/>
          <a:cs typeface="+mn-cs"/>
        </a:defRPr>
      </a:lvl8pPr>
      <a:lvl9pPr marL="4589843" indent="-269991" algn="l" defTabSz="1079962" rtl="0" eaLnBrk="1" latinLnBrk="0" hangingPunct="1">
        <a:lnSpc>
          <a:spcPct val="90000"/>
        </a:lnSpc>
        <a:spcBef>
          <a:spcPts val="590"/>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62" rtl="0" eaLnBrk="1" latinLnBrk="0" hangingPunct="1">
        <a:defRPr kumimoji="1" sz="2126" kern="1200">
          <a:solidFill>
            <a:schemeClr val="tx1"/>
          </a:solidFill>
          <a:latin typeface="+mn-lt"/>
          <a:ea typeface="+mn-ea"/>
          <a:cs typeface="+mn-cs"/>
        </a:defRPr>
      </a:lvl1pPr>
      <a:lvl2pPr marL="539982" algn="l" defTabSz="1079962" rtl="0" eaLnBrk="1" latinLnBrk="0" hangingPunct="1">
        <a:defRPr kumimoji="1" sz="2126" kern="1200">
          <a:solidFill>
            <a:schemeClr val="tx1"/>
          </a:solidFill>
          <a:latin typeface="+mn-lt"/>
          <a:ea typeface="+mn-ea"/>
          <a:cs typeface="+mn-cs"/>
        </a:defRPr>
      </a:lvl2pPr>
      <a:lvl3pPr marL="1079962" algn="l" defTabSz="1079962" rtl="0" eaLnBrk="1" latinLnBrk="0" hangingPunct="1">
        <a:defRPr kumimoji="1" sz="2126" kern="1200">
          <a:solidFill>
            <a:schemeClr val="tx1"/>
          </a:solidFill>
          <a:latin typeface="+mn-lt"/>
          <a:ea typeface="+mn-ea"/>
          <a:cs typeface="+mn-cs"/>
        </a:defRPr>
      </a:lvl3pPr>
      <a:lvl4pPr marL="1619944" algn="l" defTabSz="1079962" rtl="0" eaLnBrk="1" latinLnBrk="0" hangingPunct="1">
        <a:defRPr kumimoji="1" sz="2126" kern="1200">
          <a:solidFill>
            <a:schemeClr val="tx1"/>
          </a:solidFill>
          <a:latin typeface="+mn-lt"/>
          <a:ea typeface="+mn-ea"/>
          <a:cs typeface="+mn-cs"/>
        </a:defRPr>
      </a:lvl4pPr>
      <a:lvl5pPr marL="2159926" algn="l" defTabSz="1079962" rtl="0" eaLnBrk="1" latinLnBrk="0" hangingPunct="1">
        <a:defRPr kumimoji="1" sz="2126" kern="1200">
          <a:solidFill>
            <a:schemeClr val="tx1"/>
          </a:solidFill>
          <a:latin typeface="+mn-lt"/>
          <a:ea typeface="+mn-ea"/>
          <a:cs typeface="+mn-cs"/>
        </a:defRPr>
      </a:lvl5pPr>
      <a:lvl6pPr marL="2699908" algn="l" defTabSz="1079962" rtl="0" eaLnBrk="1" latinLnBrk="0" hangingPunct="1">
        <a:defRPr kumimoji="1" sz="2126" kern="1200">
          <a:solidFill>
            <a:schemeClr val="tx1"/>
          </a:solidFill>
          <a:latin typeface="+mn-lt"/>
          <a:ea typeface="+mn-ea"/>
          <a:cs typeface="+mn-cs"/>
        </a:defRPr>
      </a:lvl6pPr>
      <a:lvl7pPr marL="3239888" algn="l" defTabSz="1079962" rtl="0" eaLnBrk="1" latinLnBrk="0" hangingPunct="1">
        <a:defRPr kumimoji="1" sz="2126" kern="1200">
          <a:solidFill>
            <a:schemeClr val="tx1"/>
          </a:solidFill>
          <a:latin typeface="+mn-lt"/>
          <a:ea typeface="+mn-ea"/>
          <a:cs typeface="+mn-cs"/>
        </a:defRPr>
      </a:lvl7pPr>
      <a:lvl8pPr marL="3779870" algn="l" defTabSz="1079962" rtl="0" eaLnBrk="1" latinLnBrk="0" hangingPunct="1">
        <a:defRPr kumimoji="1" sz="2126" kern="1200">
          <a:solidFill>
            <a:schemeClr val="tx1"/>
          </a:solidFill>
          <a:latin typeface="+mn-lt"/>
          <a:ea typeface="+mn-ea"/>
          <a:cs typeface="+mn-cs"/>
        </a:defRPr>
      </a:lvl8pPr>
      <a:lvl9pPr marL="4319852" algn="l" defTabSz="1079962" rtl="0" eaLnBrk="1" latinLnBrk="0" hangingPunct="1">
        <a:defRPr kumimoji="1" sz="212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1" userDrawn="1">
          <p15:clr>
            <a:srgbClr val="F26B43"/>
          </p15:clr>
        </p15:guide>
        <p15:guide id="2" orient="horz" pos="4695" userDrawn="1">
          <p15:clr>
            <a:srgbClr val="F26B43"/>
          </p15:clr>
        </p15:guide>
        <p15:guide id="3" orient="horz" pos="4801" userDrawn="1">
          <p15:clr>
            <a:srgbClr val="F26B43"/>
          </p15:clr>
        </p15:guide>
        <p15:guide id="4" orient="horz" pos="498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1"/>
            <a:ext cx="14400213" cy="80994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595"/>
          </a:p>
        </p:txBody>
      </p:sp>
      <p:sp>
        <p:nvSpPr>
          <p:cNvPr id="3" name="テキスト ボックス 2"/>
          <p:cNvSpPr txBox="1"/>
          <p:nvPr userDrawn="1"/>
        </p:nvSpPr>
        <p:spPr>
          <a:xfrm>
            <a:off x="11885356" y="7668741"/>
            <a:ext cx="2404441" cy="310406"/>
          </a:xfrm>
          <a:prstGeom prst="rect">
            <a:avLst/>
          </a:prstGeom>
          <a:noFill/>
        </p:spPr>
        <p:txBody>
          <a:bodyPr wrap="none" rtlCol="0">
            <a:spAutoFit/>
          </a:bodyPr>
          <a:lstStyle/>
          <a:p>
            <a:pPr algn="l"/>
            <a:r>
              <a:rPr kumimoji="1" lang="en-US" altLang="ja-JP" sz="1417" dirty="0">
                <a:solidFill>
                  <a:schemeClr val="bg1"/>
                </a:solidFill>
                <a:latin typeface="Calibri" panose="020F0502020204030204" pitchFamily="34" charset="0"/>
                <a:cs typeface="Calibri" panose="020F0502020204030204" pitchFamily="34" charset="0"/>
              </a:rPr>
              <a:t>© i-PRO | All Rights</a:t>
            </a:r>
            <a:r>
              <a:rPr kumimoji="1" lang="en-US" altLang="ja-JP" sz="1417" baseline="0" dirty="0">
                <a:solidFill>
                  <a:schemeClr val="bg1"/>
                </a:solidFill>
                <a:latin typeface="Calibri" panose="020F0502020204030204" pitchFamily="34" charset="0"/>
                <a:cs typeface="Calibri" panose="020F0502020204030204" pitchFamily="34" charset="0"/>
              </a:rPr>
              <a:t> Reserved.</a:t>
            </a:r>
            <a:endParaRPr kumimoji="1" lang="ja-JP" altLang="en-US" sz="1417"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2860533"/>
      </p:ext>
    </p:extLst>
  </p:cSld>
  <p:clrMap bg1="lt1" tx1="dk1" bg2="lt2" tx2="dk2" accent1="accent1" accent2="accent2" accent3="accent3" accent4="accent4" accent5="accent5" accent6="accent6" hlink="hlink" folHlink="folHlink"/>
  <p:sldLayoutIdLst>
    <p:sldLayoutId id="2147483655" r:id="rId1"/>
    <p:sldLayoutId id="2147483756" r:id="rId2"/>
  </p:sldLayoutIdLst>
  <p:txStyles>
    <p:titleStyle>
      <a:lvl1pPr algn="l" defTabSz="1079962" rtl="0" eaLnBrk="1" latinLnBrk="0" hangingPunct="1">
        <a:lnSpc>
          <a:spcPct val="90000"/>
        </a:lnSpc>
        <a:spcBef>
          <a:spcPct val="0"/>
        </a:spcBef>
        <a:buNone/>
        <a:defRPr kumimoji="1" sz="5197" kern="1200">
          <a:solidFill>
            <a:schemeClr val="tx1"/>
          </a:solidFill>
          <a:latin typeface="+mj-lt"/>
          <a:ea typeface="+mj-ea"/>
          <a:cs typeface="+mj-cs"/>
        </a:defRPr>
      </a:lvl1pPr>
    </p:titleStyle>
    <p:bodyStyle>
      <a:lvl1pPr marL="269991" indent="-269991" algn="l" defTabSz="1079962"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73" indent="-269991" algn="l" defTabSz="1079962" rtl="0" eaLnBrk="1" latinLnBrk="0" hangingPunct="1">
        <a:lnSpc>
          <a:spcPct val="90000"/>
        </a:lnSpc>
        <a:spcBef>
          <a:spcPts val="590"/>
        </a:spcBef>
        <a:buFont typeface="Arial" panose="020B0604020202020204" pitchFamily="34" charset="0"/>
        <a:buChar char="•"/>
        <a:defRPr kumimoji="1" sz="2835" kern="1200">
          <a:solidFill>
            <a:schemeClr val="tx1"/>
          </a:solidFill>
          <a:latin typeface="+mn-lt"/>
          <a:ea typeface="+mn-ea"/>
          <a:cs typeface="+mn-cs"/>
        </a:defRPr>
      </a:lvl2pPr>
      <a:lvl3pPr marL="1349953" indent="-269991" algn="l" defTabSz="1079962" rtl="0" eaLnBrk="1" latinLnBrk="0" hangingPunct="1">
        <a:lnSpc>
          <a:spcPct val="90000"/>
        </a:lnSpc>
        <a:spcBef>
          <a:spcPts val="590"/>
        </a:spcBef>
        <a:buFont typeface="Arial" panose="020B0604020202020204" pitchFamily="34" charset="0"/>
        <a:buChar char="•"/>
        <a:defRPr kumimoji="1" sz="2362" kern="1200">
          <a:solidFill>
            <a:schemeClr val="tx1"/>
          </a:solidFill>
          <a:latin typeface="+mn-lt"/>
          <a:ea typeface="+mn-ea"/>
          <a:cs typeface="+mn-cs"/>
        </a:defRPr>
      </a:lvl3pPr>
      <a:lvl4pPr marL="1889935" indent="-269991" algn="l" defTabSz="1079962" rtl="0" eaLnBrk="1" latinLnBrk="0" hangingPunct="1">
        <a:lnSpc>
          <a:spcPct val="90000"/>
        </a:lnSpc>
        <a:spcBef>
          <a:spcPts val="590"/>
        </a:spcBef>
        <a:buFont typeface="Arial" panose="020B0604020202020204" pitchFamily="34" charset="0"/>
        <a:buChar char="•"/>
        <a:defRPr kumimoji="1" sz="2126" kern="1200">
          <a:solidFill>
            <a:schemeClr val="tx1"/>
          </a:solidFill>
          <a:latin typeface="+mn-lt"/>
          <a:ea typeface="+mn-ea"/>
          <a:cs typeface="+mn-cs"/>
        </a:defRPr>
      </a:lvl4pPr>
      <a:lvl5pPr marL="2429917" indent="-269991" algn="l" defTabSz="1079962" rtl="0" eaLnBrk="1" latinLnBrk="0" hangingPunct="1">
        <a:lnSpc>
          <a:spcPct val="90000"/>
        </a:lnSpc>
        <a:spcBef>
          <a:spcPts val="590"/>
        </a:spcBef>
        <a:buFont typeface="Arial" panose="020B0604020202020204" pitchFamily="34" charset="0"/>
        <a:buChar char="•"/>
        <a:defRPr kumimoji="1" sz="2126" kern="1200">
          <a:solidFill>
            <a:schemeClr val="tx1"/>
          </a:solidFill>
          <a:latin typeface="+mn-lt"/>
          <a:ea typeface="+mn-ea"/>
          <a:cs typeface="+mn-cs"/>
        </a:defRPr>
      </a:lvl5pPr>
      <a:lvl6pPr marL="2969897" indent="-269991" algn="l" defTabSz="1079962" rtl="0" eaLnBrk="1" latinLnBrk="0" hangingPunct="1">
        <a:lnSpc>
          <a:spcPct val="90000"/>
        </a:lnSpc>
        <a:spcBef>
          <a:spcPts val="590"/>
        </a:spcBef>
        <a:buFont typeface="Arial" panose="020B0604020202020204" pitchFamily="34" charset="0"/>
        <a:buChar char="•"/>
        <a:defRPr kumimoji="1" sz="2126" kern="1200">
          <a:solidFill>
            <a:schemeClr val="tx1"/>
          </a:solidFill>
          <a:latin typeface="+mn-lt"/>
          <a:ea typeface="+mn-ea"/>
          <a:cs typeface="+mn-cs"/>
        </a:defRPr>
      </a:lvl6pPr>
      <a:lvl7pPr marL="3509879" indent="-269991" algn="l" defTabSz="1079962" rtl="0" eaLnBrk="1" latinLnBrk="0" hangingPunct="1">
        <a:lnSpc>
          <a:spcPct val="90000"/>
        </a:lnSpc>
        <a:spcBef>
          <a:spcPts val="590"/>
        </a:spcBef>
        <a:buFont typeface="Arial" panose="020B0604020202020204" pitchFamily="34" charset="0"/>
        <a:buChar char="•"/>
        <a:defRPr kumimoji="1" sz="2126" kern="1200">
          <a:solidFill>
            <a:schemeClr val="tx1"/>
          </a:solidFill>
          <a:latin typeface="+mn-lt"/>
          <a:ea typeface="+mn-ea"/>
          <a:cs typeface="+mn-cs"/>
        </a:defRPr>
      </a:lvl7pPr>
      <a:lvl8pPr marL="4049861" indent="-269991" algn="l" defTabSz="1079962" rtl="0" eaLnBrk="1" latinLnBrk="0" hangingPunct="1">
        <a:lnSpc>
          <a:spcPct val="90000"/>
        </a:lnSpc>
        <a:spcBef>
          <a:spcPts val="590"/>
        </a:spcBef>
        <a:buFont typeface="Arial" panose="020B0604020202020204" pitchFamily="34" charset="0"/>
        <a:buChar char="•"/>
        <a:defRPr kumimoji="1" sz="2126" kern="1200">
          <a:solidFill>
            <a:schemeClr val="tx1"/>
          </a:solidFill>
          <a:latin typeface="+mn-lt"/>
          <a:ea typeface="+mn-ea"/>
          <a:cs typeface="+mn-cs"/>
        </a:defRPr>
      </a:lvl8pPr>
      <a:lvl9pPr marL="4589843" indent="-269991" algn="l" defTabSz="1079962" rtl="0" eaLnBrk="1" latinLnBrk="0" hangingPunct="1">
        <a:lnSpc>
          <a:spcPct val="90000"/>
        </a:lnSpc>
        <a:spcBef>
          <a:spcPts val="590"/>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ja-JP"/>
      </a:defPPr>
      <a:lvl1pPr marL="0" algn="l" defTabSz="1079962" rtl="0" eaLnBrk="1" latinLnBrk="0" hangingPunct="1">
        <a:defRPr kumimoji="1" sz="2126" kern="1200">
          <a:solidFill>
            <a:schemeClr val="tx1"/>
          </a:solidFill>
          <a:latin typeface="+mn-lt"/>
          <a:ea typeface="+mn-ea"/>
          <a:cs typeface="+mn-cs"/>
        </a:defRPr>
      </a:lvl1pPr>
      <a:lvl2pPr marL="539982" algn="l" defTabSz="1079962" rtl="0" eaLnBrk="1" latinLnBrk="0" hangingPunct="1">
        <a:defRPr kumimoji="1" sz="2126" kern="1200">
          <a:solidFill>
            <a:schemeClr val="tx1"/>
          </a:solidFill>
          <a:latin typeface="+mn-lt"/>
          <a:ea typeface="+mn-ea"/>
          <a:cs typeface="+mn-cs"/>
        </a:defRPr>
      </a:lvl2pPr>
      <a:lvl3pPr marL="1079962" algn="l" defTabSz="1079962" rtl="0" eaLnBrk="1" latinLnBrk="0" hangingPunct="1">
        <a:defRPr kumimoji="1" sz="2126" kern="1200">
          <a:solidFill>
            <a:schemeClr val="tx1"/>
          </a:solidFill>
          <a:latin typeface="+mn-lt"/>
          <a:ea typeface="+mn-ea"/>
          <a:cs typeface="+mn-cs"/>
        </a:defRPr>
      </a:lvl3pPr>
      <a:lvl4pPr marL="1619944" algn="l" defTabSz="1079962" rtl="0" eaLnBrk="1" latinLnBrk="0" hangingPunct="1">
        <a:defRPr kumimoji="1" sz="2126" kern="1200">
          <a:solidFill>
            <a:schemeClr val="tx1"/>
          </a:solidFill>
          <a:latin typeface="+mn-lt"/>
          <a:ea typeface="+mn-ea"/>
          <a:cs typeface="+mn-cs"/>
        </a:defRPr>
      </a:lvl4pPr>
      <a:lvl5pPr marL="2159926" algn="l" defTabSz="1079962" rtl="0" eaLnBrk="1" latinLnBrk="0" hangingPunct="1">
        <a:defRPr kumimoji="1" sz="2126" kern="1200">
          <a:solidFill>
            <a:schemeClr val="tx1"/>
          </a:solidFill>
          <a:latin typeface="+mn-lt"/>
          <a:ea typeface="+mn-ea"/>
          <a:cs typeface="+mn-cs"/>
        </a:defRPr>
      </a:lvl5pPr>
      <a:lvl6pPr marL="2699908" algn="l" defTabSz="1079962" rtl="0" eaLnBrk="1" latinLnBrk="0" hangingPunct="1">
        <a:defRPr kumimoji="1" sz="2126" kern="1200">
          <a:solidFill>
            <a:schemeClr val="tx1"/>
          </a:solidFill>
          <a:latin typeface="+mn-lt"/>
          <a:ea typeface="+mn-ea"/>
          <a:cs typeface="+mn-cs"/>
        </a:defRPr>
      </a:lvl6pPr>
      <a:lvl7pPr marL="3239888" algn="l" defTabSz="1079962" rtl="0" eaLnBrk="1" latinLnBrk="0" hangingPunct="1">
        <a:defRPr kumimoji="1" sz="2126" kern="1200">
          <a:solidFill>
            <a:schemeClr val="tx1"/>
          </a:solidFill>
          <a:latin typeface="+mn-lt"/>
          <a:ea typeface="+mn-ea"/>
          <a:cs typeface="+mn-cs"/>
        </a:defRPr>
      </a:lvl7pPr>
      <a:lvl8pPr marL="3779870" algn="l" defTabSz="1079962" rtl="0" eaLnBrk="1" latinLnBrk="0" hangingPunct="1">
        <a:defRPr kumimoji="1" sz="2126" kern="1200">
          <a:solidFill>
            <a:schemeClr val="tx1"/>
          </a:solidFill>
          <a:latin typeface="+mn-lt"/>
          <a:ea typeface="+mn-ea"/>
          <a:cs typeface="+mn-cs"/>
        </a:defRPr>
      </a:lvl8pPr>
      <a:lvl9pPr marL="4319852" algn="l" defTabSz="1079962" rtl="0" eaLnBrk="1" latinLnBrk="0" hangingPunct="1">
        <a:defRPr kumimoji="1" sz="212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1"/>
            <a:ext cx="14400213" cy="8099425"/>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79"/>
          </a:p>
        </p:txBody>
      </p:sp>
      <p:pic>
        <p:nvPicPr>
          <p:cNvPr id="8" name="図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81731" y="7096730"/>
            <a:ext cx="2374476" cy="552813"/>
          </a:xfrm>
          <a:prstGeom prst="rect">
            <a:avLst/>
          </a:prstGeom>
        </p:spPr>
      </p:pic>
      <p:sp>
        <p:nvSpPr>
          <p:cNvPr id="4" name="テキスト ボックス 3"/>
          <p:cNvSpPr txBox="1"/>
          <p:nvPr userDrawn="1"/>
        </p:nvSpPr>
        <p:spPr>
          <a:xfrm>
            <a:off x="249605" y="7390361"/>
            <a:ext cx="2404441" cy="310406"/>
          </a:xfrm>
          <a:prstGeom prst="rect">
            <a:avLst/>
          </a:prstGeom>
          <a:noFill/>
        </p:spPr>
        <p:txBody>
          <a:bodyPr wrap="none" rtlCol="0">
            <a:spAutoFit/>
          </a:bodyPr>
          <a:lstStyle/>
          <a:p>
            <a:pPr algn="l">
              <a:tabLst/>
            </a:pPr>
            <a:r>
              <a:rPr kumimoji="1" lang="en-US" altLang="ja-JP" sz="1417" dirty="0">
                <a:solidFill>
                  <a:schemeClr val="bg1"/>
                </a:solidFill>
                <a:latin typeface="Calibri" panose="020F0502020204030204" pitchFamily="34" charset="0"/>
                <a:cs typeface="Calibri" panose="020F0502020204030204" pitchFamily="34" charset="0"/>
              </a:rPr>
              <a:t>© i-PRO | All Rights</a:t>
            </a:r>
            <a:r>
              <a:rPr kumimoji="1" lang="en-US" altLang="ja-JP" sz="1417" baseline="0" dirty="0">
                <a:solidFill>
                  <a:schemeClr val="bg1"/>
                </a:solidFill>
                <a:latin typeface="Calibri" panose="020F0502020204030204" pitchFamily="34" charset="0"/>
                <a:cs typeface="Calibri" panose="020F0502020204030204" pitchFamily="34" charset="0"/>
              </a:rPr>
              <a:t> Reserved.</a:t>
            </a:r>
            <a:endParaRPr kumimoji="1" lang="ja-JP" altLang="en-US" sz="1417"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0496942"/>
      </p:ext>
    </p:extLst>
  </p:cSld>
  <p:clrMap bg1="lt1" tx1="dk1" bg2="lt2" tx2="dk2" accent1="accent1" accent2="accent2" accent3="accent3" accent4="accent4" accent5="accent5" accent6="accent6" hlink="hlink" folHlink="folHlink"/>
  <p:sldLayoutIdLst>
    <p:sldLayoutId id="2147483742" r:id="rId1"/>
  </p:sldLayoutIdLst>
  <p:txStyles>
    <p:titleStyle>
      <a:lvl1pPr algn="l" defTabSz="1439951"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87" indent="-359987" algn="l" defTabSz="1439951" rtl="0" eaLnBrk="1" latinLnBrk="0" hangingPunct="1">
        <a:lnSpc>
          <a:spcPct val="90000"/>
        </a:lnSpc>
        <a:spcBef>
          <a:spcPts val="1575"/>
        </a:spcBef>
        <a:buFont typeface="Arial" panose="020B0604020202020204" pitchFamily="34" charset="0"/>
        <a:buChar char="•"/>
        <a:defRPr kumimoji="1" sz="4410" kern="1200">
          <a:solidFill>
            <a:schemeClr val="tx1"/>
          </a:solidFill>
          <a:latin typeface="+mn-lt"/>
          <a:ea typeface="+mn-ea"/>
          <a:cs typeface="+mn-cs"/>
        </a:defRPr>
      </a:lvl1pPr>
      <a:lvl2pPr marL="1079962" indent="-359987" algn="l" defTabSz="1439951" rtl="0" eaLnBrk="1" latinLnBrk="0" hangingPunct="1">
        <a:lnSpc>
          <a:spcPct val="90000"/>
        </a:lnSpc>
        <a:spcBef>
          <a:spcPts val="787"/>
        </a:spcBef>
        <a:buFont typeface="Arial" panose="020B0604020202020204" pitchFamily="34" charset="0"/>
        <a:buChar char="•"/>
        <a:defRPr kumimoji="1" sz="3780" kern="1200">
          <a:solidFill>
            <a:schemeClr val="tx1"/>
          </a:solidFill>
          <a:latin typeface="+mn-lt"/>
          <a:ea typeface="+mn-ea"/>
          <a:cs typeface="+mn-cs"/>
        </a:defRPr>
      </a:lvl2pPr>
      <a:lvl3pPr marL="1799938" indent="-359987" algn="l" defTabSz="1439951" rtl="0" eaLnBrk="1" latinLnBrk="0" hangingPunct="1">
        <a:lnSpc>
          <a:spcPct val="90000"/>
        </a:lnSpc>
        <a:spcBef>
          <a:spcPts val="787"/>
        </a:spcBef>
        <a:buFont typeface="Arial" panose="020B0604020202020204" pitchFamily="34" charset="0"/>
        <a:buChar char="•"/>
        <a:defRPr kumimoji="1" sz="3150" kern="1200">
          <a:solidFill>
            <a:schemeClr val="tx1"/>
          </a:solidFill>
          <a:latin typeface="+mn-lt"/>
          <a:ea typeface="+mn-ea"/>
          <a:cs typeface="+mn-cs"/>
        </a:defRPr>
      </a:lvl3pPr>
      <a:lvl4pPr marL="2519913" indent="-359987" algn="l" defTabSz="1439951" rtl="0" eaLnBrk="1" latinLnBrk="0" hangingPunct="1">
        <a:lnSpc>
          <a:spcPct val="90000"/>
        </a:lnSpc>
        <a:spcBef>
          <a:spcPts val="787"/>
        </a:spcBef>
        <a:buFont typeface="Arial" panose="020B0604020202020204" pitchFamily="34" charset="0"/>
        <a:buChar char="•"/>
        <a:defRPr kumimoji="1" sz="2835" kern="1200">
          <a:solidFill>
            <a:schemeClr val="tx1"/>
          </a:solidFill>
          <a:latin typeface="+mn-lt"/>
          <a:ea typeface="+mn-ea"/>
          <a:cs typeface="+mn-cs"/>
        </a:defRPr>
      </a:lvl4pPr>
      <a:lvl5pPr marL="3239888" indent="-359987" algn="l" defTabSz="1439951" rtl="0" eaLnBrk="1" latinLnBrk="0" hangingPunct="1">
        <a:lnSpc>
          <a:spcPct val="90000"/>
        </a:lnSpc>
        <a:spcBef>
          <a:spcPts val="787"/>
        </a:spcBef>
        <a:buFont typeface="Arial" panose="020B0604020202020204" pitchFamily="34" charset="0"/>
        <a:buChar char="•"/>
        <a:defRPr kumimoji="1" sz="2835" kern="1200">
          <a:solidFill>
            <a:schemeClr val="tx1"/>
          </a:solidFill>
          <a:latin typeface="+mn-lt"/>
          <a:ea typeface="+mn-ea"/>
          <a:cs typeface="+mn-cs"/>
        </a:defRPr>
      </a:lvl5pPr>
      <a:lvl6pPr marL="3959864" indent="-359987" algn="l" defTabSz="1439951" rtl="0" eaLnBrk="1" latinLnBrk="0" hangingPunct="1">
        <a:lnSpc>
          <a:spcPct val="90000"/>
        </a:lnSpc>
        <a:spcBef>
          <a:spcPts val="787"/>
        </a:spcBef>
        <a:buFont typeface="Arial" panose="020B0604020202020204" pitchFamily="34" charset="0"/>
        <a:buChar char="•"/>
        <a:defRPr kumimoji="1" sz="2835" kern="1200">
          <a:solidFill>
            <a:schemeClr val="tx1"/>
          </a:solidFill>
          <a:latin typeface="+mn-lt"/>
          <a:ea typeface="+mn-ea"/>
          <a:cs typeface="+mn-cs"/>
        </a:defRPr>
      </a:lvl6pPr>
      <a:lvl7pPr marL="4679839" indent="-359987" algn="l" defTabSz="1439951" rtl="0" eaLnBrk="1" latinLnBrk="0" hangingPunct="1">
        <a:lnSpc>
          <a:spcPct val="90000"/>
        </a:lnSpc>
        <a:spcBef>
          <a:spcPts val="787"/>
        </a:spcBef>
        <a:buFont typeface="Arial" panose="020B0604020202020204" pitchFamily="34" charset="0"/>
        <a:buChar char="•"/>
        <a:defRPr kumimoji="1" sz="2835" kern="1200">
          <a:solidFill>
            <a:schemeClr val="tx1"/>
          </a:solidFill>
          <a:latin typeface="+mn-lt"/>
          <a:ea typeface="+mn-ea"/>
          <a:cs typeface="+mn-cs"/>
        </a:defRPr>
      </a:lvl7pPr>
      <a:lvl8pPr marL="5399814" indent="-359987" algn="l" defTabSz="1439951" rtl="0" eaLnBrk="1" latinLnBrk="0" hangingPunct="1">
        <a:lnSpc>
          <a:spcPct val="90000"/>
        </a:lnSpc>
        <a:spcBef>
          <a:spcPts val="787"/>
        </a:spcBef>
        <a:buFont typeface="Arial" panose="020B0604020202020204" pitchFamily="34" charset="0"/>
        <a:buChar char="•"/>
        <a:defRPr kumimoji="1" sz="2835" kern="1200">
          <a:solidFill>
            <a:schemeClr val="tx1"/>
          </a:solidFill>
          <a:latin typeface="+mn-lt"/>
          <a:ea typeface="+mn-ea"/>
          <a:cs typeface="+mn-cs"/>
        </a:defRPr>
      </a:lvl8pPr>
      <a:lvl9pPr marL="6119789" indent="-359987" algn="l" defTabSz="1439951" rtl="0" eaLnBrk="1" latinLnBrk="0" hangingPunct="1">
        <a:lnSpc>
          <a:spcPct val="90000"/>
        </a:lnSpc>
        <a:spcBef>
          <a:spcPts val="787"/>
        </a:spcBef>
        <a:buFont typeface="Arial" panose="020B0604020202020204" pitchFamily="34" charset="0"/>
        <a:buChar char="•"/>
        <a:defRPr kumimoji="1" sz="2835" kern="1200">
          <a:solidFill>
            <a:schemeClr val="tx1"/>
          </a:solidFill>
          <a:latin typeface="+mn-lt"/>
          <a:ea typeface="+mn-ea"/>
          <a:cs typeface="+mn-cs"/>
        </a:defRPr>
      </a:lvl9pPr>
    </p:bodyStyle>
    <p:otherStyle>
      <a:defPPr>
        <a:defRPr lang="ja-JP"/>
      </a:defPPr>
      <a:lvl1pPr marL="0" algn="l" defTabSz="1439951" rtl="0" eaLnBrk="1" latinLnBrk="0" hangingPunct="1">
        <a:defRPr kumimoji="1" sz="2835" kern="1200">
          <a:solidFill>
            <a:schemeClr val="tx1"/>
          </a:solidFill>
          <a:latin typeface="+mn-lt"/>
          <a:ea typeface="+mn-ea"/>
          <a:cs typeface="+mn-cs"/>
        </a:defRPr>
      </a:lvl1pPr>
      <a:lvl2pPr marL="719975" algn="l" defTabSz="1439951" rtl="0" eaLnBrk="1" latinLnBrk="0" hangingPunct="1">
        <a:defRPr kumimoji="1" sz="2835" kern="1200">
          <a:solidFill>
            <a:schemeClr val="tx1"/>
          </a:solidFill>
          <a:latin typeface="+mn-lt"/>
          <a:ea typeface="+mn-ea"/>
          <a:cs typeface="+mn-cs"/>
        </a:defRPr>
      </a:lvl2pPr>
      <a:lvl3pPr marL="1439951" algn="l" defTabSz="1439951" rtl="0" eaLnBrk="1" latinLnBrk="0" hangingPunct="1">
        <a:defRPr kumimoji="1" sz="2835" kern="1200">
          <a:solidFill>
            <a:schemeClr val="tx1"/>
          </a:solidFill>
          <a:latin typeface="+mn-lt"/>
          <a:ea typeface="+mn-ea"/>
          <a:cs typeface="+mn-cs"/>
        </a:defRPr>
      </a:lvl3pPr>
      <a:lvl4pPr marL="2159926" algn="l" defTabSz="1439951" rtl="0" eaLnBrk="1" latinLnBrk="0" hangingPunct="1">
        <a:defRPr kumimoji="1" sz="2835" kern="1200">
          <a:solidFill>
            <a:schemeClr val="tx1"/>
          </a:solidFill>
          <a:latin typeface="+mn-lt"/>
          <a:ea typeface="+mn-ea"/>
          <a:cs typeface="+mn-cs"/>
        </a:defRPr>
      </a:lvl4pPr>
      <a:lvl5pPr marL="2879901" algn="l" defTabSz="1439951" rtl="0" eaLnBrk="1" latinLnBrk="0" hangingPunct="1">
        <a:defRPr kumimoji="1" sz="2835" kern="1200">
          <a:solidFill>
            <a:schemeClr val="tx1"/>
          </a:solidFill>
          <a:latin typeface="+mn-lt"/>
          <a:ea typeface="+mn-ea"/>
          <a:cs typeface="+mn-cs"/>
        </a:defRPr>
      </a:lvl5pPr>
      <a:lvl6pPr marL="3599876" algn="l" defTabSz="1439951" rtl="0" eaLnBrk="1" latinLnBrk="0" hangingPunct="1">
        <a:defRPr kumimoji="1" sz="2835" kern="1200">
          <a:solidFill>
            <a:schemeClr val="tx1"/>
          </a:solidFill>
          <a:latin typeface="+mn-lt"/>
          <a:ea typeface="+mn-ea"/>
          <a:cs typeface="+mn-cs"/>
        </a:defRPr>
      </a:lvl6pPr>
      <a:lvl7pPr marL="4319852" algn="l" defTabSz="1439951" rtl="0" eaLnBrk="1" latinLnBrk="0" hangingPunct="1">
        <a:defRPr kumimoji="1" sz="2835" kern="1200">
          <a:solidFill>
            <a:schemeClr val="tx1"/>
          </a:solidFill>
          <a:latin typeface="+mn-lt"/>
          <a:ea typeface="+mn-ea"/>
          <a:cs typeface="+mn-cs"/>
        </a:defRPr>
      </a:lvl7pPr>
      <a:lvl8pPr marL="5039827" algn="l" defTabSz="1439951" rtl="0" eaLnBrk="1" latinLnBrk="0" hangingPunct="1">
        <a:defRPr kumimoji="1" sz="2835" kern="1200">
          <a:solidFill>
            <a:schemeClr val="tx1"/>
          </a:solidFill>
          <a:latin typeface="+mn-lt"/>
          <a:ea typeface="+mn-ea"/>
          <a:cs typeface="+mn-cs"/>
        </a:defRPr>
      </a:lvl8pPr>
      <a:lvl9pPr marL="5759802" algn="l" defTabSz="1439951" rtl="0" eaLnBrk="1" latinLnBrk="0" hangingPunct="1">
        <a:defRPr kumimoji="1" sz="283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11" userDrawn="1">
          <p15:clr>
            <a:srgbClr val="F26B43"/>
          </p15:clr>
        </p15:guide>
        <p15:guide id="2" pos="728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hyperlink" Target="https://i-pro.com/products_and_solutions/ja/surveillance/learning-and-support/knowledge-base/compatibility" TargetMode="External"/><Relationship Id="rId1" Type="http://schemas.openxmlformats.org/officeDocument/2006/relationships/slideLayout" Target="../slideLayouts/slideLayout9.xml"/><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slide" Target="slide2.xml"/><Relationship Id="rId5" Type="http://schemas.openxmlformats.org/officeDocument/2006/relationships/slide" Target="slide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i-pro.com/products_and_solutions/ja/surveillance/products/wv-xae200wux" TargetMode="External"/><Relationship Id="rId2" Type="http://schemas.openxmlformats.org/officeDocument/2006/relationships/image" Target="../media/image34.png"/><Relationship Id="rId1" Type="http://schemas.openxmlformats.org/officeDocument/2006/relationships/slideLayout" Target="../slideLayouts/slideLayout9.xml"/><Relationship Id="rId5" Type="http://schemas.openxmlformats.org/officeDocument/2006/relationships/slide" Target="slide2.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hyperlink" Target="https://i-pro.com/products_and_solutions/en/AIOnsiteLearning/ja/AIOnsiteLearning_webguide_ja.pdf" TargetMode="External"/><Relationship Id="rId7" Type="http://schemas.openxmlformats.org/officeDocument/2006/relationships/slide" Target="slide2.xml"/><Relationship Id="rId2" Type="http://schemas.openxmlformats.org/officeDocument/2006/relationships/hyperlink" Target="https://share.hsforms.com/1qDivJ4KWS1WmWLYiWsVKVQcbhle" TargetMode="External"/><Relationship Id="rId1" Type="http://schemas.openxmlformats.org/officeDocument/2006/relationships/slideLayout" Target="../slideLayouts/slideLayout9.xml"/><Relationship Id="rId6" Type="http://schemas.openxmlformats.org/officeDocument/2006/relationships/slide" Target="slide4.xml"/><Relationship Id="rId5" Type="http://schemas.openxmlformats.org/officeDocument/2006/relationships/hyperlink" Target="https://share.hsforms.com/1-S5iH9bNRCSue_pBLzM6Xgcbhle" TargetMode="External"/><Relationship Id="rId4" Type="http://schemas.openxmlformats.org/officeDocument/2006/relationships/hyperlink" Target="https://share.hsforms.com/1Fk458Bo8SuKAwCMahTgXRAcbhle" TargetMode="External"/></Relationships>
</file>

<file path=ppt/slides/_rels/slide1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6.png"/><Relationship Id="rId7" Type="http://schemas.openxmlformats.org/officeDocument/2006/relationships/slide" Target="slide4.xml"/><Relationship Id="rId2"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vimeo.com/896434843/a5e2749e7c?share=copy" TargetMode="External"/><Relationship Id="rId7" Type="http://schemas.openxmlformats.org/officeDocument/2006/relationships/image" Target="../media/image42.png"/><Relationship Id="rId2" Type="http://schemas.openxmlformats.org/officeDocument/2006/relationships/hyperlink" Target="https://vimeo.com/897112961/d8a42f1d39?share=copy" TargetMode="Externa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vimeo.com/897849543/58c6a788f7?share=copy" TargetMode="External"/><Relationship Id="rId9"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 Id="rId5" Type="http://schemas.openxmlformats.org/officeDocument/2006/relationships/slide" Target="slide2.xml"/><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5.png"/><Relationship Id="rId1" Type="http://schemas.openxmlformats.org/officeDocument/2006/relationships/slideLayout" Target="../slideLayouts/slideLayout9.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53.xml"/><Relationship Id="rId18" Type="http://schemas.openxmlformats.org/officeDocument/2006/relationships/slide" Target="slide69.xml"/><Relationship Id="rId3" Type="http://schemas.openxmlformats.org/officeDocument/2006/relationships/slide" Target="slide6.xml"/><Relationship Id="rId7" Type="http://schemas.openxmlformats.org/officeDocument/2006/relationships/slide" Target="slide18.xml"/><Relationship Id="rId12" Type="http://schemas.openxmlformats.org/officeDocument/2006/relationships/slide" Target="slide52.xml"/><Relationship Id="rId17" Type="http://schemas.openxmlformats.org/officeDocument/2006/relationships/slide" Target="slide67.xml"/><Relationship Id="rId2" Type="http://schemas.openxmlformats.org/officeDocument/2006/relationships/slide" Target="slide4.xml"/><Relationship Id="rId16" Type="http://schemas.openxmlformats.org/officeDocument/2006/relationships/slide" Target="slide65.xml"/><Relationship Id="rId1" Type="http://schemas.openxmlformats.org/officeDocument/2006/relationships/slideLayout" Target="../slideLayouts/slideLayout9.xml"/><Relationship Id="rId6" Type="http://schemas.openxmlformats.org/officeDocument/2006/relationships/slide" Target="slide13.xml"/><Relationship Id="rId11" Type="http://schemas.openxmlformats.org/officeDocument/2006/relationships/slide" Target="slide50.xml"/><Relationship Id="rId5" Type="http://schemas.openxmlformats.org/officeDocument/2006/relationships/slide" Target="slide11.xml"/><Relationship Id="rId15" Type="http://schemas.openxmlformats.org/officeDocument/2006/relationships/slide" Target="slide62.xml"/><Relationship Id="rId10" Type="http://schemas.openxmlformats.org/officeDocument/2006/relationships/slide" Target="slide35.xml"/><Relationship Id="rId4" Type="http://schemas.openxmlformats.org/officeDocument/2006/relationships/slide" Target="slide10.xml"/><Relationship Id="rId9" Type="http://schemas.openxmlformats.org/officeDocument/2006/relationships/slide" Target="slide28.xml"/><Relationship Id="rId14" Type="http://schemas.openxmlformats.org/officeDocument/2006/relationships/slide" Target="slide56.xml"/></Relationships>
</file>

<file path=ppt/slides/_rels/slide20.xml.rels><?xml version="1.0" encoding="UTF-8" standalone="yes"?>
<Relationships xmlns="http://schemas.openxmlformats.org/package/2006/relationships"><Relationship Id="rId8" Type="http://schemas.openxmlformats.org/officeDocument/2006/relationships/slide" Target="slide4.xml"/><Relationship Id="rId3" Type="http://schemas.microsoft.com/office/2007/relationships/hdphoto" Target="../media/hdphoto1.wdp"/><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61.png"/><Relationship Id="rId3" Type="http://schemas.openxmlformats.org/officeDocument/2006/relationships/image" Target="../media/image53.jpeg"/><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image" Target="../media/image52.png"/><Relationship Id="rId16" Type="http://schemas.openxmlformats.org/officeDocument/2006/relationships/image" Target="../media/image64.png"/><Relationship Id="rId1" Type="http://schemas.openxmlformats.org/officeDocument/2006/relationships/slideLayout" Target="../slideLayouts/slideLayout9.xml"/><Relationship Id="rId6" Type="http://schemas.openxmlformats.org/officeDocument/2006/relationships/image" Target="../media/image56.jpeg"/><Relationship Id="rId11" Type="http://schemas.openxmlformats.org/officeDocument/2006/relationships/image" Target="../media/image59.png"/><Relationship Id="rId5" Type="http://schemas.openxmlformats.org/officeDocument/2006/relationships/image" Target="../media/image55.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slide" Target="slide2.xml"/><Relationship Id="rId1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hyperlink" Target="https://i-pro.com/products_and_solutions/ja/surveillance/learning-and-support/tools/ict" TargetMode="External"/><Relationship Id="rId2" Type="http://schemas.openxmlformats.org/officeDocument/2006/relationships/image" Target="../media/image65.png"/><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slide" Target="slide2.xml"/><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slide" Target="slide2.xml"/><Relationship Id="rId2" Type="http://schemas.openxmlformats.org/officeDocument/2006/relationships/image" Target="../media/image67.png"/><Relationship Id="rId1" Type="http://schemas.openxmlformats.org/officeDocument/2006/relationships/slideLayout" Target="../slideLayouts/slideLayout9.xml"/><Relationship Id="rId6" Type="http://schemas.openxmlformats.org/officeDocument/2006/relationships/slide" Target="slide4.xml"/><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xml"/><Relationship Id="rId5" Type="http://schemas.openxmlformats.org/officeDocument/2006/relationships/slide" Target="slide2.xml"/><Relationship Id="rId4" Type="http://schemas.openxmlformats.org/officeDocument/2006/relationships/slide" Target="slide4.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5.png"/><Relationship Id="rId1" Type="http://schemas.openxmlformats.org/officeDocument/2006/relationships/slideLayout" Target="../slideLayouts/slideLayout9.xml"/><Relationship Id="rId5" Type="http://schemas.openxmlformats.org/officeDocument/2006/relationships/slide" Target="slide2.xml"/><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4.png"/><Relationship Id="rId1" Type="http://schemas.openxmlformats.org/officeDocument/2006/relationships/slideLayout" Target="../slideLayouts/slideLayout9.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8.png"/><Relationship Id="rId1" Type="http://schemas.openxmlformats.org/officeDocument/2006/relationships/slideLayout" Target="../slideLayouts/slideLayout9.xml"/><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9.png"/><Relationship Id="rId1" Type="http://schemas.openxmlformats.org/officeDocument/2006/relationships/slideLayout" Target="../slideLayouts/slideLayout9.xml"/><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0.png"/><Relationship Id="rId1" Type="http://schemas.openxmlformats.org/officeDocument/2006/relationships/slideLayout" Target="../slideLayouts/slideLayout9.xml"/><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1.png"/><Relationship Id="rId1" Type="http://schemas.openxmlformats.org/officeDocument/2006/relationships/slideLayout" Target="../slideLayouts/slideLayout9.xml"/><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2.png"/><Relationship Id="rId1" Type="http://schemas.openxmlformats.org/officeDocument/2006/relationships/slideLayout" Target="../slideLayouts/slideLayout9.xml"/><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9.xml"/><Relationship Id="rId5" Type="http://schemas.openxmlformats.org/officeDocument/2006/relationships/slide" Target="slide2.xml"/><Relationship Id="rId4" Type="http://schemas.openxmlformats.org/officeDocument/2006/relationships/slide" Target="slide4.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9.xml"/><Relationship Id="rId5" Type="http://schemas.openxmlformats.org/officeDocument/2006/relationships/slide" Target="slide2.xml"/><Relationship Id="rId4" Type="http://schemas.openxmlformats.org/officeDocument/2006/relationships/slide" Target="slide4.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xml"/><Relationship Id="rId5" Type="http://schemas.openxmlformats.org/officeDocument/2006/relationships/slide" Target="slide2.xml"/><Relationship Id="rId4" Type="http://schemas.openxmlformats.org/officeDocument/2006/relationships/slide" Target="slide4.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xml"/><Relationship Id="rId5" Type="http://schemas.openxmlformats.org/officeDocument/2006/relationships/slide" Target="slide2.xml"/><Relationship Id="rId4" Type="http://schemas.openxmlformats.org/officeDocument/2006/relationships/slide" Target="slide4.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1.png"/><Relationship Id="rId1" Type="http://schemas.openxmlformats.org/officeDocument/2006/relationships/slideLayout" Target="../slideLayouts/slideLayout9.xml"/><Relationship Id="rId5" Type="http://schemas.openxmlformats.org/officeDocument/2006/relationships/slide" Target="slide2.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slide" Target="slide2.xml"/><Relationship Id="rId2" Type="http://schemas.openxmlformats.org/officeDocument/2006/relationships/image" Target="../media/image92.png"/><Relationship Id="rId1" Type="http://schemas.openxmlformats.org/officeDocument/2006/relationships/slideLayout" Target="../slideLayouts/slideLayout9.xml"/><Relationship Id="rId6" Type="http://schemas.openxmlformats.org/officeDocument/2006/relationships/slide" Target="slide4.xml"/><Relationship Id="rId5" Type="http://schemas.openxmlformats.org/officeDocument/2006/relationships/image" Target="../media/image95.png"/><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6.png"/><Relationship Id="rId1" Type="http://schemas.openxmlformats.org/officeDocument/2006/relationships/slideLayout" Target="../slideLayouts/slideLayout9.xml"/><Relationship Id="rId4" Type="http://schemas.openxmlformats.org/officeDocument/2006/relationships/slide" Target="slide2.xml"/></Relationships>
</file>

<file path=ppt/slides/_rels/slide4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7.png"/><Relationship Id="rId1" Type="http://schemas.openxmlformats.org/officeDocument/2006/relationships/slideLayout" Target="../slideLayouts/slideLayout9.xml"/><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8.png"/><Relationship Id="rId1" Type="http://schemas.openxmlformats.org/officeDocument/2006/relationships/slideLayout" Target="../slideLayouts/slideLayout9.xml"/><Relationship Id="rId4" Type="http://schemas.openxmlformats.org/officeDocument/2006/relationships/slide" Target="slide2.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 Target="slide42.xml"/><Relationship Id="rId1" Type="http://schemas.openxmlformats.org/officeDocument/2006/relationships/slideLayout" Target="../slideLayouts/slideLayout9.xml"/><Relationship Id="rId5" Type="http://schemas.openxmlformats.org/officeDocument/2006/relationships/slide" Target="slide2.xml"/><Relationship Id="rId4" Type="http://schemas.openxmlformats.org/officeDocument/2006/relationships/slide" Target="slide4.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9.xml"/><Relationship Id="rId5" Type="http://schemas.openxmlformats.org/officeDocument/2006/relationships/slide" Target="slide2.xml"/><Relationship Id="rId4" Type="http://schemas.openxmlformats.org/officeDocument/2006/relationships/slide" Target="slide4.xml"/></Relationships>
</file>

<file path=ppt/slides/_rels/slide4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3.png"/><Relationship Id="rId7"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Layout" Target="../slideLayouts/slideLayout9.xml"/><Relationship Id="rId6" Type="http://schemas.openxmlformats.org/officeDocument/2006/relationships/slide" Target="slide2.xml"/><Relationship Id="rId5" Type="http://schemas.openxmlformats.org/officeDocument/2006/relationships/slide" Target="slide4.xml"/><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7.png"/><Relationship Id="rId1" Type="http://schemas.openxmlformats.org/officeDocument/2006/relationships/slideLayout" Target="../slideLayouts/slideLayout9.xml"/><Relationship Id="rId6" Type="http://schemas.openxmlformats.org/officeDocument/2006/relationships/slide" Target="slide2.xml"/><Relationship Id="rId5" Type="http://schemas.openxmlformats.org/officeDocument/2006/relationships/slide" Target="slide4.xml"/><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9.png"/><Relationship Id="rId1" Type="http://schemas.openxmlformats.org/officeDocument/2006/relationships/slideLayout" Target="../slideLayouts/slideLayout9.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14.png"/><Relationship Id="rId11" Type="http://schemas.openxmlformats.org/officeDocument/2006/relationships/slide" Target="slide2.xml"/><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0.png"/><Relationship Id="rId1" Type="http://schemas.openxmlformats.org/officeDocument/2006/relationships/slideLayout" Target="../slideLayouts/slideLayout9.xml"/><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9.xml"/><Relationship Id="rId6" Type="http://schemas.openxmlformats.org/officeDocument/2006/relationships/slide" Target="slide2.xml"/><Relationship Id="rId5" Type="http://schemas.openxmlformats.org/officeDocument/2006/relationships/slide" Target="slide4.xml"/><Relationship Id="rId4" Type="http://schemas.openxmlformats.org/officeDocument/2006/relationships/image" Target="../media/image113.png"/></Relationships>
</file>

<file path=ppt/slides/_rels/slide5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4.png"/><Relationship Id="rId1" Type="http://schemas.openxmlformats.org/officeDocument/2006/relationships/slideLayout" Target="../slideLayouts/slideLayout9.xml"/><Relationship Id="rId4" Type="http://schemas.openxmlformats.org/officeDocument/2006/relationships/slide" Target="slide2.xml"/></Relationships>
</file>

<file path=ppt/slides/_rels/slide5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slide" Target="slide2.xml"/><Relationship Id="rId7" Type="http://schemas.openxmlformats.org/officeDocument/2006/relationships/image" Target="../media/image118.png"/><Relationship Id="rId2" Type="http://schemas.openxmlformats.org/officeDocument/2006/relationships/slide" Target="slide4.xml"/><Relationship Id="rId1" Type="http://schemas.openxmlformats.org/officeDocument/2006/relationships/slideLayout" Target="../slideLayouts/slideLayout9.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png"/></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24.png"/><Relationship Id="rId2" Type="http://schemas.openxmlformats.org/officeDocument/2006/relationships/slide" Target="slide4.xml"/><Relationship Id="rId1" Type="http://schemas.openxmlformats.org/officeDocument/2006/relationships/slideLayout" Target="../slideLayouts/slideLayout9.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2.xml"/><Relationship Id="rId5" Type="http://schemas.openxmlformats.org/officeDocument/2006/relationships/slide" Target="slide4.xml"/><Relationship Id="rId4" Type="http://schemas.openxmlformats.org/officeDocument/2006/relationships/image" Target="../media/image125.png"/></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slide" Target="slide2.xml"/></Relationships>
</file>

<file path=ppt/slides/_rels/slide5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27.png"/><Relationship Id="rId7" Type="http://schemas.openxmlformats.org/officeDocument/2006/relationships/slide" Target="slide4.xml"/><Relationship Id="rId2" Type="http://schemas.openxmlformats.org/officeDocument/2006/relationships/image" Target="../media/image126.png"/><Relationship Id="rId1" Type="http://schemas.openxmlformats.org/officeDocument/2006/relationships/slideLayout" Target="../slideLayouts/slideLayout9.xml"/><Relationship Id="rId6" Type="http://schemas.openxmlformats.org/officeDocument/2006/relationships/hyperlink" Target="https://www.logisnext.com/product/product-10/fd_12-23t2.html" TargetMode="External"/><Relationship Id="rId5" Type="http://schemas.openxmlformats.org/officeDocument/2006/relationships/image" Target="../media/image129.png"/><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slide" Target="slide2.xml"/></Relationships>
</file>

<file path=ppt/slides/_rels/slide6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8.png"/><Relationship Id="rId1" Type="http://schemas.openxmlformats.org/officeDocument/2006/relationships/slideLayout" Target="../slideLayouts/slideLayout9.xml"/><Relationship Id="rId4" Type="http://schemas.openxmlformats.org/officeDocument/2006/relationships/slide" Target="slide2.xml"/></Relationships>
</file>

<file path=ppt/slides/_rels/slide6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31.png"/><Relationship Id="rId7" Type="http://schemas.openxmlformats.org/officeDocument/2006/relationships/slide" Target="slide4.xml"/><Relationship Id="rId2" Type="http://schemas.openxmlformats.org/officeDocument/2006/relationships/image" Target="../media/image130.png"/><Relationship Id="rId1" Type="http://schemas.openxmlformats.org/officeDocument/2006/relationships/slideLayout" Target="../slideLayouts/slideLayout9.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9.xml"/><Relationship Id="rId6" Type="http://schemas.openxmlformats.org/officeDocument/2006/relationships/slide" Target="slide2.xml"/><Relationship Id="rId5" Type="http://schemas.openxmlformats.org/officeDocument/2006/relationships/slide" Target="slide4.xml"/><Relationship Id="rId4" Type="http://schemas.openxmlformats.org/officeDocument/2006/relationships/image" Target="../media/image137.png"/></Relationships>
</file>

<file path=ppt/slides/_rels/slide63.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slide" Target="slide2.xml"/><Relationship Id="rId2" Type="http://schemas.openxmlformats.org/officeDocument/2006/relationships/image" Target="../media/image138.png"/><Relationship Id="rId1" Type="http://schemas.openxmlformats.org/officeDocument/2006/relationships/slideLayout" Target="../slideLayouts/slideLayout9.xml"/><Relationship Id="rId6" Type="http://schemas.openxmlformats.org/officeDocument/2006/relationships/slide" Target="slide4.xml"/><Relationship Id="rId5" Type="http://schemas.openxmlformats.org/officeDocument/2006/relationships/image" Target="../media/image141.png"/><Relationship Id="rId4" Type="http://schemas.openxmlformats.org/officeDocument/2006/relationships/image" Target="../media/image14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hyperlink" Target="https://i-pro.com/products_and_solutions/en/media/documentation_file/extsoft_modelipro" TargetMode="External"/><Relationship Id="rId1" Type="http://schemas.openxmlformats.org/officeDocument/2006/relationships/slideLayout" Target="../slideLayouts/slideLayout9.xml"/><Relationship Id="rId4" Type="http://schemas.openxmlformats.org/officeDocument/2006/relationships/slide" Target="slide2.xml"/></Relationships>
</file>

<file path=ppt/slides/_rels/slide6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 Id="rId5" Type="http://schemas.openxmlformats.org/officeDocument/2006/relationships/slide" Target="slide2.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7.jpeg"/><Relationship Id="rId7" Type="http://schemas.openxmlformats.org/officeDocument/2006/relationships/slide" Target="slide4.xml"/><Relationship Id="rId2" Type="http://schemas.openxmlformats.org/officeDocument/2006/relationships/image" Target="../media/image26.jpeg"/><Relationship Id="rId1" Type="http://schemas.openxmlformats.org/officeDocument/2006/relationships/slideLayout" Target="../slideLayouts/slideLayout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1FC1399-CF7B-4F14-4935-8B615184550F}"/>
              </a:ext>
            </a:extLst>
          </p:cNvPr>
          <p:cNvSpPr>
            <a:spLocks noGrp="1"/>
          </p:cNvSpPr>
          <p:nvPr>
            <p:ph type="title"/>
          </p:nvPr>
        </p:nvSpPr>
        <p:spPr>
          <a:xfrm>
            <a:off x="1509823" y="2903359"/>
            <a:ext cx="11079125" cy="1565275"/>
          </a:xfrm>
        </p:spPr>
        <p:txBody>
          <a:bodyPr anchor="ctr" anchorCtr="1"/>
          <a:lstStyle/>
          <a:p>
            <a:pPr>
              <a:lnSpc>
                <a:spcPct val="120000"/>
              </a:lnSpc>
            </a:pPr>
            <a:r>
              <a:rPr lang="ja-JP" altLang="en-US" sz="3200" dirty="0"/>
              <a:t>新</a:t>
            </a:r>
            <a:r>
              <a:rPr lang="en-US" altLang="ja-JP" sz="3200" dirty="0"/>
              <a:t>X</a:t>
            </a:r>
            <a:r>
              <a:rPr lang="ja-JP" altLang="en-US" sz="3200" dirty="0"/>
              <a:t>シリーズカメラ用</a:t>
            </a:r>
            <a:br>
              <a:rPr lang="en-US" altLang="ja-JP" dirty="0"/>
            </a:br>
            <a:r>
              <a:rPr lang="en-US" altLang="ja-JP" dirty="0"/>
              <a:t>AI</a:t>
            </a:r>
            <a:r>
              <a:rPr lang="ja-JP" altLang="en-US" dirty="0"/>
              <a:t>現場学習アプリケーション</a:t>
            </a:r>
            <a:br>
              <a:rPr lang="en-US" altLang="ja-JP" dirty="0"/>
            </a:br>
            <a:r>
              <a:rPr lang="ja-JP" altLang="en-US" dirty="0"/>
              <a:t>システム設計資料</a:t>
            </a:r>
          </a:p>
        </p:txBody>
      </p:sp>
      <p:sp>
        <p:nvSpPr>
          <p:cNvPr id="2" name="テキスト プレースホルダー 6">
            <a:extLst>
              <a:ext uri="{FF2B5EF4-FFF2-40B4-BE49-F238E27FC236}">
                <a16:creationId xmlns:a16="http://schemas.microsoft.com/office/drawing/2014/main" id="{BD3CB9BD-B72D-D86C-F292-FF2C0DAAFA65}"/>
              </a:ext>
            </a:extLst>
          </p:cNvPr>
          <p:cNvSpPr txBox="1">
            <a:spLocks/>
          </p:cNvSpPr>
          <p:nvPr/>
        </p:nvSpPr>
        <p:spPr>
          <a:xfrm>
            <a:off x="2015043" y="5424112"/>
            <a:ext cx="10370125" cy="2146722"/>
          </a:xfrm>
          <a:prstGeom prst="rect">
            <a:avLst/>
          </a:prstGeom>
        </p:spPr>
        <p:txBody>
          <a:bodyPr anchor="t"/>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fontAlgn="base">
              <a:lnSpc>
                <a:spcPct val="100000"/>
              </a:lnSpc>
              <a:spcBef>
                <a:spcPts val="1181"/>
              </a:spcBef>
              <a:spcAft>
                <a:spcPct val="0"/>
              </a:spcAft>
              <a:buNone/>
              <a:defRPr/>
            </a:pPr>
            <a:r>
              <a:rPr lang="en-US" altLang="ja-JP" sz="2800" b="1" dirty="0">
                <a:solidFill>
                  <a:prstClr val="black"/>
                </a:solidFill>
                <a:latin typeface="+mn-ea"/>
                <a:cs typeface="Calibri" panose="020F0502020204030204" pitchFamily="34" charset="0"/>
              </a:rPr>
              <a:t>V1.00</a:t>
            </a:r>
          </a:p>
          <a:p>
            <a:pPr marL="0" indent="0" algn="ctr" defTabSz="1079929" fontAlgn="base">
              <a:lnSpc>
                <a:spcPct val="100000"/>
              </a:lnSpc>
              <a:spcBef>
                <a:spcPts val="1800"/>
              </a:spcBef>
              <a:spcAft>
                <a:spcPct val="0"/>
              </a:spcAft>
              <a:buNone/>
              <a:defRPr/>
            </a:pPr>
            <a:r>
              <a:rPr lang="en-US" altLang="ja-JP" sz="2800" b="1" dirty="0">
                <a:solidFill>
                  <a:prstClr val="black"/>
                </a:solidFill>
                <a:latin typeface="+mn-ea"/>
                <a:cs typeface="Calibri" panose="020F0502020204030204" pitchFamily="34" charset="0"/>
              </a:rPr>
              <a:t>2024</a:t>
            </a:r>
            <a:r>
              <a:rPr lang="ja-JP" altLang="en-US" sz="2800" b="1" dirty="0">
                <a:solidFill>
                  <a:prstClr val="black"/>
                </a:solidFill>
                <a:latin typeface="+mn-ea"/>
                <a:cs typeface="Calibri" panose="020F0502020204030204" pitchFamily="34" charset="0"/>
              </a:rPr>
              <a:t>年 </a:t>
            </a:r>
            <a:r>
              <a:rPr lang="en-US" altLang="ja-JP" sz="2800" b="1" dirty="0">
                <a:solidFill>
                  <a:prstClr val="black"/>
                </a:solidFill>
                <a:latin typeface="+mn-ea"/>
                <a:cs typeface="Calibri" panose="020F0502020204030204" pitchFamily="34" charset="0"/>
              </a:rPr>
              <a:t>3</a:t>
            </a:r>
            <a:r>
              <a:rPr lang="ja-JP" altLang="en-US" sz="2800" b="1" dirty="0">
                <a:solidFill>
                  <a:prstClr val="black"/>
                </a:solidFill>
                <a:latin typeface="+mn-ea"/>
                <a:cs typeface="Calibri" panose="020F0502020204030204" pitchFamily="34" charset="0"/>
              </a:rPr>
              <a:t>月</a:t>
            </a:r>
            <a:endParaRPr lang="en-US" altLang="ja-JP" sz="2800" b="1" dirty="0">
              <a:solidFill>
                <a:prstClr val="black"/>
              </a:solidFill>
              <a:latin typeface="+mn-ea"/>
              <a:cs typeface="Calibri" panose="020F0502020204030204" pitchFamily="34" charset="0"/>
            </a:endParaRPr>
          </a:p>
          <a:p>
            <a:pPr marL="0" indent="0" algn="ctr" defTabSz="1079929" fontAlgn="base">
              <a:lnSpc>
                <a:spcPct val="100000"/>
              </a:lnSpc>
              <a:spcBef>
                <a:spcPts val="1800"/>
              </a:spcBef>
              <a:spcAft>
                <a:spcPct val="0"/>
              </a:spcAft>
              <a:buNone/>
              <a:defRPr/>
            </a:pPr>
            <a:r>
              <a:rPr lang="en-US" altLang="ja-JP" sz="3600" b="1" dirty="0">
                <a:solidFill>
                  <a:prstClr val="black"/>
                </a:solidFill>
                <a:latin typeface="+mn-ea"/>
                <a:cs typeface="Calibri" panose="020F0502020204030204" pitchFamily="34" charset="0"/>
              </a:rPr>
              <a:t>i-PRO</a:t>
            </a:r>
            <a:r>
              <a:rPr lang="ja-JP" altLang="en-US" sz="3600" b="1" dirty="0">
                <a:solidFill>
                  <a:prstClr val="black"/>
                </a:solidFill>
                <a:latin typeface="+mn-ea"/>
                <a:cs typeface="Calibri" panose="020F0502020204030204" pitchFamily="34" charset="0"/>
              </a:rPr>
              <a:t>株式会社</a:t>
            </a:r>
            <a:endParaRPr lang="en-US" altLang="ja-JP" sz="3600" b="1" dirty="0">
              <a:solidFill>
                <a:prstClr val="black"/>
              </a:solidFill>
              <a:latin typeface="+mn-ea"/>
              <a:cs typeface="Calibri" panose="020F0502020204030204" pitchFamily="34" charset="0"/>
            </a:endParaRPr>
          </a:p>
        </p:txBody>
      </p:sp>
    </p:spTree>
    <p:extLst>
      <p:ext uri="{BB962C8B-B14F-4D97-AF65-F5344CB8AC3E}">
        <p14:creationId xmlns:p14="http://schemas.microsoft.com/office/powerpoint/2010/main" val="4264726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ECE8C85-CBBF-D66E-B80F-6CFAF722D8ED}"/>
              </a:ext>
            </a:extLst>
          </p:cNvPr>
          <p:cNvSpPr>
            <a:spLocks noGrp="1"/>
          </p:cNvSpPr>
          <p:nvPr>
            <p:ph type="title"/>
          </p:nvPr>
        </p:nvSpPr>
        <p:spPr/>
        <p:txBody>
          <a:bodyPr/>
          <a:lstStyle/>
          <a:p>
            <a:r>
              <a:rPr kumimoji="1" lang="en-US" altLang="ja-JP" b="1" dirty="0">
                <a:latin typeface="+mn-ea"/>
                <a:ea typeface="+mn-ea"/>
              </a:rPr>
              <a:t>1-3. AI</a:t>
            </a:r>
            <a:r>
              <a:rPr kumimoji="1" lang="ja-JP" altLang="en-US" b="1" dirty="0">
                <a:latin typeface="+mn-ea"/>
                <a:ea typeface="+mn-ea"/>
              </a:rPr>
              <a:t>アプリケーションソフト</a:t>
            </a:r>
            <a:endParaRPr kumimoji="1" lang="ja-JP" altLang="en-US" dirty="0"/>
          </a:p>
        </p:txBody>
      </p:sp>
      <p:sp>
        <p:nvSpPr>
          <p:cNvPr id="4" name="コンテンツ プレースホルダー 2">
            <a:extLst>
              <a:ext uri="{FF2B5EF4-FFF2-40B4-BE49-F238E27FC236}">
                <a16:creationId xmlns:a16="http://schemas.microsoft.com/office/drawing/2014/main" id="{2C8957EE-3448-8934-7274-D887FC99C140}"/>
              </a:ext>
            </a:extLst>
          </p:cNvPr>
          <p:cNvSpPr txBox="1">
            <a:spLocks/>
          </p:cNvSpPr>
          <p:nvPr/>
        </p:nvSpPr>
        <p:spPr>
          <a:xfrm>
            <a:off x="288000" y="648000"/>
            <a:ext cx="10504047" cy="504000"/>
          </a:xfrm>
          <a:prstGeom prst="rect">
            <a:avLst/>
          </a:prstGeom>
        </p:spPr>
        <p:txBody>
          <a:bodyPr wrap="none" lIns="36000" tIns="36000" rIns="36000" bIns="36000" anchor="t" anchorCtr="0"/>
          <a:lst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ja-JP" altLang="en-US" sz="2400" b="1" dirty="0">
                <a:latin typeface="+mn-ea"/>
              </a:rPr>
              <a:t>■</a:t>
            </a:r>
            <a:r>
              <a:rPr lang="en-US" altLang="ja-JP" sz="2400" b="1" dirty="0">
                <a:latin typeface="+mn-ea"/>
              </a:rPr>
              <a:t>AI</a:t>
            </a:r>
            <a:r>
              <a:rPr lang="ja-JP" altLang="en-US" sz="2400" b="1" dirty="0">
                <a:latin typeface="+mn-ea"/>
              </a:rPr>
              <a:t>現場学習アプリケーションを含む８つの</a:t>
            </a:r>
            <a:r>
              <a:rPr lang="en-US" altLang="ja-JP" sz="2400" b="1" dirty="0">
                <a:latin typeface="+mn-ea"/>
              </a:rPr>
              <a:t>AI</a:t>
            </a:r>
            <a:r>
              <a:rPr lang="ja-JP" altLang="en-US" sz="2400" b="1" dirty="0">
                <a:latin typeface="+mn-ea"/>
              </a:rPr>
              <a:t>アプリをプリインストール</a:t>
            </a:r>
          </a:p>
        </p:txBody>
      </p:sp>
      <p:graphicFrame>
        <p:nvGraphicFramePr>
          <p:cNvPr id="5" name="表 10">
            <a:extLst>
              <a:ext uri="{FF2B5EF4-FFF2-40B4-BE49-F238E27FC236}">
                <a16:creationId xmlns:a16="http://schemas.microsoft.com/office/drawing/2014/main" id="{6101FE16-6D7B-407E-EFD8-F45D36A99692}"/>
              </a:ext>
            </a:extLst>
          </p:cNvPr>
          <p:cNvGraphicFramePr>
            <a:graphicFrameLocks noGrp="1"/>
          </p:cNvGraphicFramePr>
          <p:nvPr>
            <p:extLst>
              <p:ext uri="{D42A27DB-BD31-4B8C-83A1-F6EECF244321}">
                <p14:modId xmlns:p14="http://schemas.microsoft.com/office/powerpoint/2010/main" val="3852729265"/>
              </p:ext>
            </p:extLst>
          </p:nvPr>
        </p:nvGraphicFramePr>
        <p:xfrm>
          <a:off x="1145029" y="1152533"/>
          <a:ext cx="12110154" cy="503781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7345510">
                  <a:extLst>
                    <a:ext uri="{9D8B030D-6E8A-4147-A177-3AD203B41FA5}">
                      <a16:colId xmlns:a16="http://schemas.microsoft.com/office/drawing/2014/main" val="536908222"/>
                    </a:ext>
                  </a:extLst>
                </a:gridCol>
                <a:gridCol w="4764644">
                  <a:extLst>
                    <a:ext uri="{9D8B030D-6E8A-4147-A177-3AD203B41FA5}">
                      <a16:colId xmlns:a16="http://schemas.microsoft.com/office/drawing/2014/main" val="3437186317"/>
                    </a:ext>
                  </a:extLst>
                </a:gridCol>
              </a:tblGrid>
              <a:tr h="483416">
                <a:tc>
                  <a:txBody>
                    <a:bodyPr/>
                    <a:lstStyle/>
                    <a:p>
                      <a:pPr algn="ctr"/>
                      <a:r>
                        <a:rPr kumimoji="1" lang="en-US" altLang="ja-JP" b="1" dirty="0">
                          <a:effectLst>
                            <a:outerShdw blurRad="38100" dist="38100" dir="2700000" algn="tl">
                              <a:srgbClr val="000000">
                                <a:alpha val="43137"/>
                              </a:srgbClr>
                            </a:outerShdw>
                          </a:effectLst>
                          <a:latin typeface="+mn-ea"/>
                          <a:ea typeface="+mn-ea"/>
                        </a:rPr>
                        <a:t>AI</a:t>
                      </a:r>
                      <a:r>
                        <a:rPr kumimoji="1" lang="ja-JP" altLang="en-US" b="1" dirty="0">
                          <a:effectLst>
                            <a:outerShdw blurRad="38100" dist="38100" dir="2700000" algn="tl">
                              <a:srgbClr val="000000">
                                <a:alpha val="43137"/>
                              </a:srgbClr>
                            </a:outerShdw>
                          </a:effectLst>
                          <a:latin typeface="+mn-ea"/>
                          <a:ea typeface="+mn-ea"/>
                        </a:rPr>
                        <a:t>アプリケーション</a:t>
                      </a:r>
                    </a:p>
                  </a:txBody>
                  <a:tcPr anchor="ctr"/>
                </a:tc>
                <a:tc>
                  <a:txBody>
                    <a:bodyPr/>
                    <a:lstStyle/>
                    <a:p>
                      <a:pPr algn="ctr"/>
                      <a:r>
                        <a:rPr kumimoji="1" lang="ja-JP" altLang="en-US" b="1" dirty="0">
                          <a:effectLst>
                            <a:outerShdw blurRad="38100" dist="38100" dir="2700000" algn="tl">
                              <a:srgbClr val="000000">
                                <a:alpha val="43137"/>
                              </a:srgbClr>
                            </a:outerShdw>
                          </a:effectLst>
                          <a:latin typeface="+mn-ea"/>
                          <a:ea typeface="+mn-ea"/>
                        </a:rPr>
                        <a:t>プリインストール</a:t>
                      </a:r>
                    </a:p>
                  </a:txBody>
                  <a:tcPr anchor="ctr"/>
                </a:tc>
                <a:extLst>
                  <a:ext uri="{0D108BD9-81ED-4DB2-BD59-A6C34878D82A}">
                    <a16:rowId xmlns:a16="http://schemas.microsoft.com/office/drawing/2014/main" val="2076879756"/>
                  </a:ext>
                </a:extLst>
              </a:tr>
              <a:tr h="483416">
                <a:tc>
                  <a:txBody>
                    <a:bodyPr/>
                    <a:lstStyle/>
                    <a:p>
                      <a:r>
                        <a:rPr lang="en-US" altLang="ja-JP" sz="2000" b="1" u="none" strike="noStrike" dirty="0">
                          <a:solidFill>
                            <a:schemeClr val="tx1"/>
                          </a:solidFill>
                          <a:effectLst/>
                          <a:latin typeface="+mn-ea"/>
                          <a:ea typeface="+mn-ea"/>
                        </a:rPr>
                        <a:t>AI</a:t>
                      </a:r>
                      <a:r>
                        <a:rPr lang="ja-JP" altLang="en-US" sz="2000" b="1" u="none" strike="noStrike" dirty="0">
                          <a:solidFill>
                            <a:schemeClr val="tx1"/>
                          </a:solidFill>
                          <a:effectLst/>
                          <a:latin typeface="+mn-ea"/>
                          <a:ea typeface="+mn-ea"/>
                        </a:rPr>
                        <a:t>動体検知アプリケーション</a:t>
                      </a:r>
                      <a:r>
                        <a:rPr lang="en-US" altLang="ja-JP" sz="2000" b="1" u="none" strike="noStrike" dirty="0">
                          <a:solidFill>
                            <a:schemeClr val="tx1"/>
                          </a:solidFill>
                          <a:effectLst/>
                          <a:latin typeface="+mn-ea"/>
                          <a:ea typeface="+mn-ea"/>
                        </a:rPr>
                        <a:t>(XAE200W)</a:t>
                      </a:r>
                      <a:endParaRPr kumimoji="1" lang="ja-JP" altLang="en-US" sz="2000" b="1" dirty="0">
                        <a:solidFill>
                          <a:schemeClr val="tx1"/>
                        </a:solidFill>
                        <a:latin typeface="+mn-ea"/>
                        <a:ea typeface="+mn-ea"/>
                      </a:endParaRPr>
                    </a:p>
                  </a:txBody>
                  <a:tcPr anchor="ctr"/>
                </a:tc>
                <a:tc>
                  <a:txBody>
                    <a:bodyPr/>
                    <a:lstStyle/>
                    <a:p>
                      <a:pPr algn="ctr"/>
                      <a:r>
                        <a:rPr kumimoji="1" lang="ja-JP" altLang="en-US" sz="2000" b="1" dirty="0">
                          <a:latin typeface="+mn-ea"/>
                          <a:ea typeface="+mn-ea"/>
                        </a:rPr>
                        <a:t>〇（有償）</a:t>
                      </a:r>
                    </a:p>
                  </a:txBody>
                  <a:tcPr anchor="ctr"/>
                </a:tc>
                <a:extLst>
                  <a:ext uri="{0D108BD9-81ED-4DB2-BD59-A6C34878D82A}">
                    <a16:rowId xmlns:a16="http://schemas.microsoft.com/office/drawing/2014/main" val="1573242224"/>
                  </a:ext>
                </a:extLst>
              </a:tr>
              <a:tr h="585242">
                <a:tc>
                  <a:txBody>
                    <a:bodyPr/>
                    <a:lstStyle/>
                    <a:p>
                      <a:pPr algn="l" fontAlgn="ctr"/>
                      <a:r>
                        <a:rPr lang="en-US" altLang="ja-JP" sz="2000" b="1" u="none" strike="noStrike" dirty="0">
                          <a:solidFill>
                            <a:schemeClr val="tx1"/>
                          </a:solidFill>
                          <a:effectLst/>
                          <a:latin typeface="+mn-ea"/>
                          <a:ea typeface="+mn-ea"/>
                        </a:rPr>
                        <a:t>AI</a:t>
                      </a:r>
                      <a:r>
                        <a:rPr lang="ja-JP" altLang="en-US" sz="2000" b="1" u="none" strike="noStrike" dirty="0">
                          <a:solidFill>
                            <a:schemeClr val="tx1"/>
                          </a:solidFill>
                          <a:effectLst/>
                          <a:latin typeface="+mn-ea"/>
                          <a:ea typeface="+mn-ea"/>
                        </a:rPr>
                        <a:t>プライバシーガードアプリケーション</a:t>
                      </a:r>
                      <a:r>
                        <a:rPr lang="en-US" altLang="ja-JP" sz="2000" b="1" u="none" strike="noStrike" dirty="0">
                          <a:solidFill>
                            <a:schemeClr val="tx1"/>
                          </a:solidFill>
                          <a:effectLst/>
                          <a:latin typeface="+mn-ea"/>
                          <a:ea typeface="+mn-ea"/>
                        </a:rPr>
                        <a:t>(XAE201W)</a:t>
                      </a:r>
                      <a:endParaRPr kumimoji="1" lang="ja-JP" altLang="en-US" sz="2000" b="1" dirty="0">
                        <a:solidFill>
                          <a:schemeClr val="tx1"/>
                        </a:solidFill>
                        <a:latin typeface="+mn-ea"/>
                        <a:ea typeface="+mn-ea"/>
                      </a:endParaRPr>
                    </a:p>
                  </a:txBody>
                  <a:tcPr anchor="ctr"/>
                </a:tc>
                <a:tc>
                  <a:txBody>
                    <a:bodyPr/>
                    <a:lstStyle/>
                    <a:p>
                      <a:pPr algn="ctr"/>
                      <a:r>
                        <a:rPr kumimoji="1" lang="ja-JP" altLang="en-US" sz="2000" b="1" dirty="0">
                          <a:latin typeface="+mn-ea"/>
                          <a:ea typeface="+mn-ea"/>
                        </a:rPr>
                        <a:t>〇（有償）</a:t>
                      </a:r>
                    </a:p>
                  </a:txBody>
                  <a:tcPr anchor="ctr"/>
                </a:tc>
                <a:extLst>
                  <a:ext uri="{0D108BD9-81ED-4DB2-BD59-A6C34878D82A}">
                    <a16:rowId xmlns:a16="http://schemas.microsoft.com/office/drawing/2014/main" val="2749631120"/>
                  </a:ext>
                </a:extLst>
              </a:tr>
              <a:tr h="483416">
                <a:tc>
                  <a:txBody>
                    <a:bodyPr/>
                    <a:lstStyle/>
                    <a:p>
                      <a:pPr algn="l" fontAlgn="ctr"/>
                      <a:r>
                        <a:rPr lang="ja-JP" altLang="en-US" sz="2000" b="1" u="none" strike="noStrike" dirty="0">
                          <a:solidFill>
                            <a:schemeClr val="tx1"/>
                          </a:solidFill>
                          <a:effectLst/>
                          <a:latin typeface="+mn-ea"/>
                          <a:ea typeface="+mn-ea"/>
                        </a:rPr>
                        <a:t>ナンバー認識アプリケーション</a:t>
                      </a:r>
                      <a:r>
                        <a:rPr lang="en-US" altLang="ja-JP" sz="2000" b="1" u="none" strike="noStrike" dirty="0">
                          <a:solidFill>
                            <a:schemeClr val="tx1"/>
                          </a:solidFill>
                          <a:effectLst/>
                          <a:latin typeface="+mn-ea"/>
                          <a:ea typeface="+mn-ea"/>
                        </a:rPr>
                        <a:t>(XAE202W)</a:t>
                      </a:r>
                      <a:endParaRPr kumimoji="1" lang="ja-JP" altLang="en-US" sz="2000" b="1" dirty="0">
                        <a:solidFill>
                          <a:schemeClr val="tx1"/>
                        </a:solidFill>
                        <a:latin typeface="+mn-ea"/>
                        <a:ea typeface="+mn-ea"/>
                      </a:endParaRPr>
                    </a:p>
                  </a:txBody>
                  <a:tcPr anchor="ctr"/>
                </a:tc>
                <a:tc>
                  <a:txBody>
                    <a:bodyPr/>
                    <a:lstStyle/>
                    <a:p>
                      <a:pPr algn="ctr"/>
                      <a:r>
                        <a:rPr kumimoji="1" lang="ja-JP" altLang="en-US" sz="2000" b="1" dirty="0">
                          <a:latin typeface="+mn-ea"/>
                          <a:ea typeface="+mn-ea"/>
                        </a:rPr>
                        <a:t>〇（有償）</a:t>
                      </a:r>
                    </a:p>
                  </a:txBody>
                  <a:tcPr anchor="ctr"/>
                </a:tc>
                <a:extLst>
                  <a:ext uri="{0D108BD9-81ED-4DB2-BD59-A6C34878D82A}">
                    <a16:rowId xmlns:a16="http://schemas.microsoft.com/office/drawing/2014/main" val="1231826246"/>
                  </a:ext>
                </a:extLst>
              </a:tr>
              <a:tr h="48341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2000" b="1" u="none" strike="noStrike" dirty="0">
                          <a:solidFill>
                            <a:schemeClr val="tx1"/>
                          </a:solidFill>
                          <a:effectLst/>
                          <a:latin typeface="+mn-ea"/>
                          <a:ea typeface="+mn-ea"/>
                        </a:rPr>
                        <a:t>AI</a:t>
                      </a:r>
                      <a:r>
                        <a:rPr lang="ja-JP" altLang="en-US" sz="2000" b="1" u="none" strike="noStrike" dirty="0">
                          <a:solidFill>
                            <a:schemeClr val="tx1"/>
                          </a:solidFill>
                          <a:effectLst/>
                          <a:latin typeface="+mn-ea"/>
                          <a:ea typeface="+mn-ea"/>
                        </a:rPr>
                        <a:t>人物属性識別アプリケーション</a:t>
                      </a:r>
                      <a:r>
                        <a:rPr lang="en-US" altLang="ja-JP" sz="2000" b="1" u="none" strike="noStrike" dirty="0">
                          <a:solidFill>
                            <a:schemeClr val="tx1"/>
                          </a:solidFill>
                          <a:effectLst/>
                          <a:latin typeface="+mn-ea"/>
                          <a:ea typeface="+mn-ea"/>
                        </a:rPr>
                        <a:t>(XAE205W)</a:t>
                      </a:r>
                      <a:endParaRPr kumimoji="1" lang="ja-JP" altLang="en-US" sz="2000" b="1" dirty="0">
                        <a:solidFill>
                          <a:schemeClr val="tx1"/>
                        </a:solidFill>
                        <a:latin typeface="+mn-ea"/>
                        <a:ea typeface="+mn-ea"/>
                      </a:endParaRPr>
                    </a:p>
                  </a:txBody>
                  <a:tcPr anchor="ctr"/>
                </a:tc>
                <a:tc>
                  <a:txBody>
                    <a:bodyPr/>
                    <a:lstStyle/>
                    <a:p>
                      <a:pPr algn="ctr"/>
                      <a:r>
                        <a:rPr kumimoji="1" lang="ja-JP" altLang="en-US" sz="2000" b="1" dirty="0">
                          <a:latin typeface="+mn-ea"/>
                          <a:ea typeface="+mn-ea"/>
                        </a:rPr>
                        <a:t>〇（有償）</a:t>
                      </a:r>
                    </a:p>
                  </a:txBody>
                  <a:tcPr anchor="ctr"/>
                </a:tc>
                <a:extLst>
                  <a:ext uri="{0D108BD9-81ED-4DB2-BD59-A6C34878D82A}">
                    <a16:rowId xmlns:a16="http://schemas.microsoft.com/office/drawing/2014/main" val="2719381540"/>
                  </a:ext>
                </a:extLst>
              </a:tr>
              <a:tr h="48341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2000" b="1" u="none" strike="noStrike" dirty="0">
                          <a:solidFill>
                            <a:schemeClr val="tx1"/>
                          </a:solidFill>
                          <a:effectLst/>
                          <a:latin typeface="+mn-ea"/>
                          <a:ea typeface="+mn-ea"/>
                        </a:rPr>
                        <a:t>AI</a:t>
                      </a:r>
                      <a:r>
                        <a:rPr lang="ja-JP" altLang="en-US" sz="2000" b="1" u="none" strike="noStrike" dirty="0">
                          <a:solidFill>
                            <a:schemeClr val="tx1"/>
                          </a:solidFill>
                          <a:effectLst/>
                          <a:latin typeface="+mn-ea"/>
                          <a:ea typeface="+mn-ea"/>
                        </a:rPr>
                        <a:t>車両属性アプリケーション</a:t>
                      </a:r>
                      <a:r>
                        <a:rPr lang="en-US" altLang="ja-JP" sz="2000" b="1" u="none" strike="noStrike" dirty="0">
                          <a:solidFill>
                            <a:schemeClr val="tx1"/>
                          </a:solidFill>
                          <a:effectLst/>
                          <a:latin typeface="+mn-ea"/>
                          <a:ea typeface="+mn-ea"/>
                        </a:rPr>
                        <a:t>(XAE206W)</a:t>
                      </a:r>
                      <a:endParaRPr kumimoji="1" lang="ja-JP" altLang="en-US" sz="2000" b="1" dirty="0">
                        <a:solidFill>
                          <a:schemeClr val="tx1"/>
                        </a:solidFill>
                        <a:latin typeface="+mn-ea"/>
                        <a:ea typeface="+mn-ea"/>
                      </a:endParaRPr>
                    </a:p>
                  </a:txBody>
                  <a:tcPr anchor="ctr"/>
                </a:tc>
                <a:tc>
                  <a:txBody>
                    <a:bodyPr/>
                    <a:lstStyle/>
                    <a:p>
                      <a:pPr algn="ctr"/>
                      <a:r>
                        <a:rPr kumimoji="1" lang="ja-JP" altLang="en-US" sz="2000" b="1" dirty="0">
                          <a:latin typeface="+mn-ea"/>
                          <a:ea typeface="+mn-ea"/>
                        </a:rPr>
                        <a:t>〇（有償）</a:t>
                      </a:r>
                    </a:p>
                  </a:txBody>
                  <a:tcPr anchor="ctr"/>
                </a:tc>
                <a:extLst>
                  <a:ext uri="{0D108BD9-81ED-4DB2-BD59-A6C34878D82A}">
                    <a16:rowId xmlns:a16="http://schemas.microsoft.com/office/drawing/2014/main" val="3562765628"/>
                  </a:ext>
                </a:extLst>
              </a:tr>
              <a:tr h="48341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2000" b="1" u="none" strike="noStrike" dirty="0">
                          <a:solidFill>
                            <a:schemeClr val="tx1"/>
                          </a:solidFill>
                          <a:effectLst/>
                          <a:latin typeface="+mn-ea"/>
                          <a:ea typeface="+mn-ea"/>
                        </a:rPr>
                        <a:t>AI</a:t>
                      </a:r>
                      <a:r>
                        <a:rPr lang="ja-JP" altLang="en-US" sz="2000" b="1" u="none" strike="noStrike" dirty="0">
                          <a:solidFill>
                            <a:schemeClr val="tx1"/>
                          </a:solidFill>
                          <a:effectLst/>
                          <a:latin typeface="+mn-ea"/>
                          <a:ea typeface="+mn-ea"/>
                        </a:rPr>
                        <a:t>混雑検知アプリケーション（</a:t>
                      </a:r>
                      <a:r>
                        <a:rPr lang="en-US" altLang="ja-JP" sz="2000" b="1" u="none" strike="noStrike" dirty="0">
                          <a:solidFill>
                            <a:schemeClr val="tx1"/>
                          </a:solidFill>
                          <a:effectLst/>
                          <a:latin typeface="+mn-ea"/>
                          <a:ea typeface="+mn-ea"/>
                        </a:rPr>
                        <a:t>XAE207W)</a:t>
                      </a:r>
                      <a:endParaRPr kumimoji="1" lang="ja-JP" altLang="en-US" sz="2000" b="1" dirty="0">
                        <a:solidFill>
                          <a:schemeClr val="tx1"/>
                        </a:solidFill>
                        <a:latin typeface="+mn-ea"/>
                        <a:ea typeface="+mn-ea"/>
                      </a:endParaRPr>
                    </a:p>
                  </a:txBody>
                  <a:tcPr anchor="ctr"/>
                </a:tc>
                <a:tc>
                  <a:txBody>
                    <a:bodyPr/>
                    <a:lstStyle/>
                    <a:p>
                      <a:pPr algn="ctr"/>
                      <a:r>
                        <a:rPr kumimoji="1" lang="ja-JP" altLang="en-US" sz="2000" b="1" dirty="0">
                          <a:latin typeface="+mn-ea"/>
                          <a:ea typeface="+mn-ea"/>
                        </a:rPr>
                        <a:t>〇（有償）</a:t>
                      </a:r>
                    </a:p>
                  </a:txBody>
                  <a:tcPr anchor="ctr"/>
                </a:tc>
                <a:extLst>
                  <a:ext uri="{0D108BD9-81ED-4DB2-BD59-A6C34878D82A}">
                    <a16:rowId xmlns:a16="http://schemas.microsoft.com/office/drawing/2014/main" val="2693703236"/>
                  </a:ext>
                </a:extLst>
              </a:tr>
              <a:tr h="48341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2000" b="1" u="none" strike="noStrike" dirty="0">
                          <a:solidFill>
                            <a:schemeClr val="tx1"/>
                          </a:solidFill>
                          <a:effectLst/>
                          <a:latin typeface="+mn-ea"/>
                          <a:ea typeface="+mn-ea"/>
                        </a:rPr>
                        <a:t>AI</a:t>
                      </a:r>
                      <a:r>
                        <a:rPr lang="ja-JP" altLang="en-US" sz="2000" b="1" u="none" strike="noStrike" dirty="0">
                          <a:solidFill>
                            <a:schemeClr val="tx1"/>
                          </a:solidFill>
                          <a:effectLst/>
                          <a:latin typeface="+mn-ea"/>
                          <a:ea typeface="+mn-ea"/>
                        </a:rPr>
                        <a:t>状態変化検知アプリケーション（</a:t>
                      </a:r>
                      <a:r>
                        <a:rPr lang="en-US" altLang="ja-JP" sz="2000" b="1" u="none" strike="noStrike" dirty="0">
                          <a:solidFill>
                            <a:schemeClr val="tx1"/>
                          </a:solidFill>
                          <a:effectLst/>
                          <a:latin typeface="+mn-ea"/>
                          <a:ea typeface="+mn-ea"/>
                        </a:rPr>
                        <a:t>XAE400W)</a:t>
                      </a:r>
                      <a:endParaRPr kumimoji="1" lang="ja-JP" altLang="en-US" sz="2000" b="1" dirty="0">
                        <a:solidFill>
                          <a:schemeClr val="tx1"/>
                        </a:solidFill>
                        <a:latin typeface="+mn-ea"/>
                        <a:ea typeface="+mn-ea"/>
                      </a:endParaRPr>
                    </a:p>
                  </a:txBody>
                  <a:tcPr anchor="ctr">
                    <a:lnB w="38100" cap="flat" cmpd="sng" algn="ctr">
                      <a:solidFill>
                        <a:srgbClr val="FF0000"/>
                      </a:solidFill>
                      <a:prstDash val="solid"/>
                      <a:round/>
                      <a:headEnd type="none" w="med" len="med"/>
                      <a:tailEnd type="none" w="med" len="med"/>
                    </a:lnB>
                  </a:tcPr>
                </a:tc>
                <a:tc>
                  <a:txBody>
                    <a:bodyPr/>
                    <a:lstStyle/>
                    <a:p>
                      <a:pPr algn="ctr"/>
                      <a:r>
                        <a:rPr kumimoji="1" lang="ja-JP" altLang="en-US" sz="2000" b="1" dirty="0">
                          <a:latin typeface="+mn-ea"/>
                          <a:ea typeface="+mn-ea"/>
                        </a:rPr>
                        <a:t>〇（有償）</a:t>
                      </a:r>
                    </a:p>
                  </a:txBody>
                  <a:tcPr anchor="ctr">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493246847"/>
                  </a:ext>
                </a:extLst>
              </a:tr>
              <a:tr h="483416">
                <a:tc>
                  <a:txBody>
                    <a:bodyPr/>
                    <a:lstStyle/>
                    <a:p>
                      <a:r>
                        <a:rPr lang="en-US" altLang="ja-JP" sz="2000" b="1" u="none" strike="noStrike" dirty="0">
                          <a:solidFill>
                            <a:schemeClr val="tx1"/>
                          </a:solidFill>
                          <a:effectLst/>
                          <a:latin typeface="+mn-ea"/>
                          <a:ea typeface="+mn-ea"/>
                        </a:rPr>
                        <a:t>AI</a:t>
                      </a:r>
                      <a:r>
                        <a:rPr lang="ja-JP" altLang="en-US" sz="2000" b="1" u="none" strike="noStrike" dirty="0">
                          <a:solidFill>
                            <a:schemeClr val="tx1"/>
                          </a:solidFill>
                          <a:effectLst/>
                          <a:latin typeface="+mn-ea"/>
                          <a:ea typeface="+mn-ea"/>
                        </a:rPr>
                        <a:t>現場学習アプリケーション</a:t>
                      </a:r>
                      <a:endParaRPr kumimoji="1" lang="ja-JP" altLang="en-US" sz="2000" b="1" dirty="0">
                        <a:solidFill>
                          <a:schemeClr val="tx1"/>
                        </a:solidFill>
                        <a:latin typeface="+mn-ea"/>
                        <a:ea typeface="+mn-ea"/>
                      </a:endParaRPr>
                    </a:p>
                  </a:txBody>
                  <a:tcPr anchor="ctr">
                    <a:lnL w="38100" cap="flat" cmpd="sng" algn="ctr">
                      <a:solidFill>
                        <a:srgbClr val="FF0000"/>
                      </a:solidFill>
                      <a:prstDash val="solid"/>
                      <a:round/>
                      <a:headEnd type="none" w="med" len="med"/>
                      <a:tailEnd type="none" w="med" len="med"/>
                    </a:lnL>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a:r>
                        <a:rPr kumimoji="1" lang="ja-JP" altLang="en-US" sz="2000" b="1" dirty="0">
                          <a:latin typeface="+mn-ea"/>
                          <a:ea typeface="+mn-ea"/>
                        </a:rPr>
                        <a:t>〇（無償）</a:t>
                      </a:r>
                    </a:p>
                  </a:txBody>
                  <a:tcPr anchor="ctr">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0959069"/>
                  </a:ext>
                </a:extLst>
              </a:tr>
              <a:tr h="58524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2000" b="1" u="none" strike="noStrike" dirty="0">
                          <a:solidFill>
                            <a:schemeClr val="tx1"/>
                          </a:solidFill>
                          <a:effectLst/>
                          <a:latin typeface="+mn-ea"/>
                          <a:ea typeface="+mn-ea"/>
                        </a:rPr>
                        <a:t>マスク非着用検知アプリケーション</a:t>
                      </a:r>
                      <a:r>
                        <a:rPr lang="en-US" altLang="ja-JP" sz="2000" b="1" u="none" strike="noStrike" dirty="0">
                          <a:solidFill>
                            <a:schemeClr val="tx1"/>
                          </a:solidFill>
                          <a:effectLst/>
                          <a:latin typeface="+mn-ea"/>
                          <a:ea typeface="+mn-ea"/>
                        </a:rPr>
                        <a:t>(XAE203W)</a:t>
                      </a:r>
                      <a:endParaRPr kumimoji="1" lang="ja-JP" altLang="en-US" sz="2000" b="1" dirty="0">
                        <a:solidFill>
                          <a:schemeClr val="tx1"/>
                        </a:solidFill>
                        <a:latin typeface="+mn-ea"/>
                        <a:ea typeface="+mn-ea"/>
                      </a:endParaRPr>
                    </a:p>
                  </a:txBody>
                  <a:tcPr anchor="ctr">
                    <a:lnT w="38100" cap="flat" cmpd="sng" algn="ctr">
                      <a:solidFill>
                        <a:srgbClr val="FF0000"/>
                      </a:solidFill>
                      <a:prstDash val="solid"/>
                      <a:round/>
                      <a:headEnd type="none" w="med" len="med"/>
                      <a:tailEnd type="none" w="med" len="med"/>
                    </a:lnT>
                  </a:tcPr>
                </a:tc>
                <a:tc>
                  <a:txBody>
                    <a:bodyPr/>
                    <a:lstStyle/>
                    <a:p>
                      <a:pPr algn="ctr"/>
                      <a:r>
                        <a:rPr kumimoji="1" lang="ja-JP" altLang="en-US" sz="2000" b="1" dirty="0">
                          <a:latin typeface="+mn-ea"/>
                          <a:ea typeface="+mn-ea"/>
                        </a:rPr>
                        <a:t>－（有償）</a:t>
                      </a:r>
                      <a:endParaRPr kumimoji="1" lang="en-US" altLang="ja-JP" sz="2000" b="1" dirty="0">
                        <a:latin typeface="+mn-ea"/>
                        <a:ea typeface="+mn-ea"/>
                      </a:endParaRPr>
                    </a:p>
                  </a:txBody>
                  <a:tcPr anchor="ctr">
                    <a:lnT w="3810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2128233792"/>
                  </a:ext>
                </a:extLst>
              </a:tr>
            </a:tbl>
          </a:graphicData>
        </a:graphic>
      </p:graphicFrame>
      <p:sp>
        <p:nvSpPr>
          <p:cNvPr id="6" name="テキスト ボックス 5">
            <a:extLst>
              <a:ext uri="{FF2B5EF4-FFF2-40B4-BE49-F238E27FC236}">
                <a16:creationId xmlns:a16="http://schemas.microsoft.com/office/drawing/2014/main" id="{7FC59373-D58F-636D-CCEA-00273FB4AE6F}"/>
              </a:ext>
            </a:extLst>
          </p:cNvPr>
          <p:cNvSpPr txBox="1"/>
          <p:nvPr/>
        </p:nvSpPr>
        <p:spPr>
          <a:xfrm>
            <a:off x="1099873" y="6334565"/>
            <a:ext cx="12200466" cy="1225720"/>
          </a:xfrm>
          <a:prstGeom prst="rect">
            <a:avLst/>
          </a:prstGeom>
          <a:noFill/>
        </p:spPr>
        <p:txBody>
          <a:bodyPr wrap="square">
            <a:spAutoFit/>
          </a:bodyPr>
          <a:lstStyle/>
          <a:p>
            <a:pPr>
              <a:lnSpc>
                <a:spcPct val="120000"/>
              </a:lnSpc>
            </a:pPr>
            <a:r>
              <a:rPr lang="en-US" altLang="ja-JP" sz="1600" b="1" dirty="0">
                <a:latin typeface="+mn-ea"/>
              </a:rPr>
              <a:t>※</a:t>
            </a:r>
            <a:r>
              <a:rPr lang="ja-JP" altLang="en-US" sz="1600" b="1" dirty="0">
                <a:latin typeface="+mn-ea"/>
              </a:rPr>
              <a:t>同時に動作可能なアプリ数には制限があります。（</a:t>
            </a:r>
            <a:r>
              <a:rPr lang="en-US" altLang="ja-JP" sz="1600" b="1" dirty="0">
                <a:latin typeface="+mn-ea"/>
              </a:rPr>
              <a:t>2MP/5MP</a:t>
            </a:r>
            <a:r>
              <a:rPr lang="ja-JP" altLang="en-US" sz="1600" b="1" dirty="0">
                <a:latin typeface="+mn-ea"/>
              </a:rPr>
              <a:t>モデル </a:t>
            </a:r>
            <a:r>
              <a:rPr lang="en-US" altLang="ja-JP" sz="1600" b="1" dirty="0">
                <a:latin typeface="+mn-ea"/>
              </a:rPr>
              <a:t>5</a:t>
            </a:r>
            <a:r>
              <a:rPr lang="ja-JP" altLang="en-US" sz="1600" b="1" dirty="0">
                <a:latin typeface="+mn-ea"/>
              </a:rPr>
              <a:t>つ、</a:t>
            </a:r>
            <a:r>
              <a:rPr lang="en-US" altLang="ja-JP" sz="1600" b="1" dirty="0">
                <a:latin typeface="+mn-ea"/>
              </a:rPr>
              <a:t>4K</a:t>
            </a:r>
            <a:r>
              <a:rPr lang="ja-JP" altLang="en-US" sz="1600" b="1" dirty="0">
                <a:latin typeface="+mn-ea"/>
              </a:rPr>
              <a:t>モデル </a:t>
            </a:r>
            <a:r>
              <a:rPr lang="en-US" altLang="ja-JP" sz="1600" b="1" dirty="0">
                <a:latin typeface="+mn-ea"/>
              </a:rPr>
              <a:t>4</a:t>
            </a:r>
            <a:r>
              <a:rPr lang="ja-JP" altLang="en-US" sz="1600" b="1" dirty="0">
                <a:latin typeface="+mn-ea"/>
              </a:rPr>
              <a:t>つ）</a:t>
            </a:r>
            <a:endParaRPr lang="en-US" altLang="ja-JP" sz="1600" b="1" dirty="0">
              <a:latin typeface="+mn-ea"/>
            </a:endParaRPr>
          </a:p>
          <a:p>
            <a:pPr marL="180975">
              <a:lnSpc>
                <a:spcPct val="120000"/>
              </a:lnSpc>
              <a:spcBef>
                <a:spcPts val="600"/>
              </a:spcBef>
            </a:pPr>
            <a:r>
              <a:rPr lang="ja-JP" altLang="en-US" sz="1400" b="1" dirty="0">
                <a:latin typeface="+mn-ea"/>
              </a:rPr>
              <a:t>詳細はサポートページの「カタログ」＞「技術情報他」＞「機器互換」より、</a:t>
            </a:r>
            <a:r>
              <a:rPr lang="en-US" altLang="ja-JP" sz="1400" b="1" dirty="0">
                <a:latin typeface="+mn-ea"/>
              </a:rPr>
              <a:t>【C0103】</a:t>
            </a:r>
            <a:r>
              <a:rPr lang="ja-JP" altLang="en-US" sz="1400" b="1" dirty="0">
                <a:latin typeface="+mn-ea"/>
              </a:rPr>
              <a:t>ソフトウェアの種類と機能の詳細および対応機種一覧</a:t>
            </a:r>
            <a:endParaRPr lang="en-US" altLang="ja-JP" sz="1400" b="1" dirty="0">
              <a:latin typeface="+mn-ea"/>
            </a:endParaRPr>
          </a:p>
          <a:p>
            <a:pPr marL="180975">
              <a:lnSpc>
                <a:spcPct val="120000"/>
              </a:lnSpc>
            </a:pPr>
            <a:r>
              <a:rPr lang="ja-JP" altLang="en-US" sz="1400" b="1" dirty="0">
                <a:latin typeface="+mn-ea"/>
              </a:rPr>
              <a:t>（ </a:t>
            </a:r>
            <a:r>
              <a:rPr lang="en-US" altLang="ja-JP" sz="1400" b="1" dirty="0">
                <a:latin typeface="+mn-ea"/>
                <a:hlinkClick r:id="rId2" tooltip="https://i-pro.com/products%5fand%5fsolutions/ja/surveillance/learning-and-support/knowledge-base/compatibility"/>
              </a:rPr>
              <a:t>https://i-pro.com/products%5Fand%5Fsolutions/ja/surveillance/learning-and-support/knowledge-base/compatibility</a:t>
            </a:r>
            <a:r>
              <a:rPr lang="ja-JP" altLang="en-US" sz="1400" b="1" dirty="0">
                <a:latin typeface="+mn-ea"/>
              </a:rPr>
              <a:t>）</a:t>
            </a:r>
            <a:endParaRPr lang="en-US" altLang="ja-JP" sz="1400" b="1" dirty="0">
              <a:latin typeface="+mn-ea"/>
            </a:endParaRPr>
          </a:p>
          <a:p>
            <a:pPr marL="180975">
              <a:lnSpc>
                <a:spcPct val="120000"/>
              </a:lnSpc>
            </a:pPr>
            <a:r>
              <a:rPr lang="ja-JP" altLang="en-US" sz="1400" b="1" dirty="0">
                <a:latin typeface="+mn-ea"/>
              </a:rPr>
              <a:t>を参照してください。</a:t>
            </a:r>
          </a:p>
        </p:txBody>
      </p:sp>
      <p:sp>
        <p:nvSpPr>
          <p:cNvPr id="2" name="テキスト ボックス 1">
            <a:hlinkClick r:id="rId3" action="ppaction://hlinksldjump"/>
            <a:extLst>
              <a:ext uri="{FF2B5EF4-FFF2-40B4-BE49-F238E27FC236}">
                <a16:creationId xmlns:a16="http://schemas.microsoft.com/office/drawing/2014/main" id="{52B8E156-1FFE-1AD6-7E84-F2BBE7D331E0}"/>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4"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4"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322755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5F0B532-21F6-2B21-9835-70FD2A87ABCF}"/>
              </a:ext>
            </a:extLst>
          </p:cNvPr>
          <p:cNvSpPr>
            <a:spLocks noGrp="1"/>
          </p:cNvSpPr>
          <p:nvPr>
            <p:ph type="title"/>
          </p:nvPr>
        </p:nvSpPr>
        <p:spPr/>
        <p:txBody>
          <a:bodyPr/>
          <a:lstStyle/>
          <a:p>
            <a:r>
              <a:rPr kumimoji="1" lang="en-US" altLang="ja-JP" b="1" dirty="0">
                <a:latin typeface="+mn-ea"/>
                <a:ea typeface="+mn-ea"/>
              </a:rPr>
              <a:t>1-4. </a:t>
            </a:r>
            <a:r>
              <a:rPr kumimoji="1" lang="ja-JP" altLang="en-US" dirty="0"/>
              <a:t>デザイン</a:t>
            </a:r>
          </a:p>
        </p:txBody>
      </p:sp>
      <p:graphicFrame>
        <p:nvGraphicFramePr>
          <p:cNvPr id="4" name="表 3">
            <a:extLst>
              <a:ext uri="{FF2B5EF4-FFF2-40B4-BE49-F238E27FC236}">
                <a16:creationId xmlns:a16="http://schemas.microsoft.com/office/drawing/2014/main" id="{7812010F-2855-D787-AA81-4AE73BC69AEA}"/>
              </a:ext>
            </a:extLst>
          </p:cNvPr>
          <p:cNvGraphicFramePr>
            <a:graphicFrameLocks noGrp="1"/>
          </p:cNvGraphicFramePr>
          <p:nvPr>
            <p:extLst>
              <p:ext uri="{D42A27DB-BD31-4B8C-83A1-F6EECF244321}">
                <p14:modId xmlns:p14="http://schemas.microsoft.com/office/powerpoint/2010/main" val="126148875"/>
              </p:ext>
            </p:extLst>
          </p:nvPr>
        </p:nvGraphicFramePr>
        <p:xfrm>
          <a:off x="2660219" y="1172573"/>
          <a:ext cx="8556544" cy="6241097"/>
        </p:xfrm>
        <a:graphic>
          <a:graphicData uri="http://schemas.openxmlformats.org/drawingml/2006/table">
            <a:tbl>
              <a:tblPr firstRow="1" bandRow="1">
                <a:tableStyleId>{5940675A-B579-460E-94D1-54222C63F5DA}</a:tableStyleId>
              </a:tblPr>
              <a:tblGrid>
                <a:gridCol w="2296322">
                  <a:extLst>
                    <a:ext uri="{9D8B030D-6E8A-4147-A177-3AD203B41FA5}">
                      <a16:colId xmlns:a16="http://schemas.microsoft.com/office/drawing/2014/main" val="3772799878"/>
                    </a:ext>
                  </a:extLst>
                </a:gridCol>
                <a:gridCol w="2054393">
                  <a:extLst>
                    <a:ext uri="{9D8B030D-6E8A-4147-A177-3AD203B41FA5}">
                      <a16:colId xmlns:a16="http://schemas.microsoft.com/office/drawing/2014/main" val="3807947070"/>
                    </a:ext>
                  </a:extLst>
                </a:gridCol>
                <a:gridCol w="2054393">
                  <a:extLst>
                    <a:ext uri="{9D8B030D-6E8A-4147-A177-3AD203B41FA5}">
                      <a16:colId xmlns:a16="http://schemas.microsoft.com/office/drawing/2014/main" val="3228507953"/>
                    </a:ext>
                  </a:extLst>
                </a:gridCol>
                <a:gridCol w="2151436">
                  <a:extLst>
                    <a:ext uri="{9D8B030D-6E8A-4147-A177-3AD203B41FA5}">
                      <a16:colId xmlns:a16="http://schemas.microsoft.com/office/drawing/2014/main" val="3687040731"/>
                    </a:ext>
                  </a:extLst>
                </a:gridCol>
              </a:tblGrid>
              <a:tr h="716192">
                <a:tc>
                  <a:txBody>
                    <a:bodyPr/>
                    <a:lstStyle/>
                    <a:p>
                      <a:endParaRPr kumimoji="1" lang="ja-JP" altLang="en-US" sz="2000" b="1" dirty="0">
                        <a:latin typeface="+mn-ea"/>
                        <a:ea typeface="+mn-ea"/>
                      </a:endParaRPr>
                    </a:p>
                  </a:txBody>
                  <a:tcPr marL="64902" marR="64902" marT="0" marB="0" anchor="ctr">
                    <a:solidFill>
                      <a:schemeClr val="accent5">
                        <a:lumMod val="20000"/>
                        <a:lumOff val="80000"/>
                      </a:schemeClr>
                    </a:solidFill>
                  </a:tcPr>
                </a:tc>
                <a:tc>
                  <a:txBody>
                    <a:bodyPr/>
                    <a:lstStyle/>
                    <a:p>
                      <a:pPr algn="ctr"/>
                      <a:r>
                        <a:rPr kumimoji="1" lang="en-US" altLang="ja-JP" sz="2000" b="1" dirty="0">
                          <a:latin typeface="+mn-ea"/>
                          <a:ea typeface="+mn-ea"/>
                        </a:rPr>
                        <a:t>S</a:t>
                      </a:r>
                      <a:r>
                        <a:rPr kumimoji="1" lang="ja-JP" altLang="en-US" sz="2000" b="1" dirty="0">
                          <a:latin typeface="+mn-ea"/>
                          <a:ea typeface="+mn-ea"/>
                        </a:rPr>
                        <a:t>シリーズ</a:t>
                      </a:r>
                    </a:p>
                  </a:txBody>
                  <a:tcPr marL="64902" marR="64902" marT="0" marB="0" anchor="ctr">
                    <a:solidFill>
                      <a:schemeClr val="accent5">
                        <a:lumMod val="20000"/>
                        <a:lumOff val="80000"/>
                      </a:schemeClr>
                    </a:solidFill>
                  </a:tcPr>
                </a:tc>
                <a:tc>
                  <a:txBody>
                    <a:bodyPr/>
                    <a:lstStyle/>
                    <a:p>
                      <a:pPr algn="ctr"/>
                      <a:endParaRPr kumimoji="1" lang="ja-JP" altLang="en-US" sz="2000" b="1" dirty="0">
                        <a:latin typeface="+mn-ea"/>
                        <a:ea typeface="+mn-ea"/>
                      </a:endParaRPr>
                    </a:p>
                  </a:txBody>
                  <a:tcPr marL="64902" marR="64902"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kumimoji="1" lang="ja-JP" altLang="en-US" sz="2000" b="1" dirty="0">
                          <a:latin typeface="+mn-ea"/>
                          <a:ea typeface="+mn-ea"/>
                        </a:rPr>
                        <a:t>新</a:t>
                      </a:r>
                      <a:r>
                        <a:rPr kumimoji="1" lang="en-US" altLang="ja-JP" sz="2000" b="1" dirty="0">
                          <a:latin typeface="+mn-ea"/>
                          <a:ea typeface="+mn-ea"/>
                        </a:rPr>
                        <a:t>X</a:t>
                      </a:r>
                      <a:r>
                        <a:rPr kumimoji="1" lang="ja-JP" altLang="en-US" sz="2000" b="1" dirty="0">
                          <a:latin typeface="+mn-ea"/>
                          <a:ea typeface="+mn-ea"/>
                        </a:rPr>
                        <a:t>シリーズ</a:t>
                      </a:r>
                    </a:p>
                  </a:txBody>
                  <a:tcPr marL="64902" marR="64902" marT="0" marB="0" anchor="ctr">
                    <a:solidFill>
                      <a:schemeClr val="accent5">
                        <a:lumMod val="20000"/>
                        <a:lumOff val="80000"/>
                      </a:schemeClr>
                    </a:solidFill>
                  </a:tcPr>
                </a:tc>
                <a:extLst>
                  <a:ext uri="{0D108BD9-81ED-4DB2-BD59-A6C34878D82A}">
                    <a16:rowId xmlns:a16="http://schemas.microsoft.com/office/drawing/2014/main" val="3142687241"/>
                  </a:ext>
                </a:extLst>
              </a:tr>
              <a:tr h="1841635">
                <a:tc>
                  <a:txBody>
                    <a:bodyPr/>
                    <a:lstStyle/>
                    <a:p>
                      <a:pPr algn="ctr"/>
                      <a:r>
                        <a:rPr kumimoji="1" lang="ja-JP" altLang="en-US" sz="2000" b="1" dirty="0">
                          <a:latin typeface="+mn-ea"/>
                          <a:ea typeface="+mn-ea"/>
                          <a:cs typeface="Calibri" panose="020F0502020204030204" pitchFamily="34" charset="0"/>
                        </a:rPr>
                        <a:t>屋外ボックス</a:t>
                      </a:r>
                    </a:p>
                  </a:txBody>
                  <a:tcPr marL="64902" marR="64902" marT="0" marB="0" anchor="ctr">
                    <a:solidFill>
                      <a:schemeClr val="accent5">
                        <a:lumMod val="20000"/>
                        <a:lumOff val="80000"/>
                      </a:schemeClr>
                    </a:solidFill>
                  </a:tcPr>
                </a:tc>
                <a:tc>
                  <a:txBody>
                    <a:bodyPr/>
                    <a:lstStyle/>
                    <a:p>
                      <a:pPr algn="ctr"/>
                      <a:r>
                        <a:rPr kumimoji="1" lang="en-US" altLang="ja-JP" sz="2000" b="1" dirty="0">
                          <a:latin typeface="+mn-ea"/>
                          <a:ea typeface="+mn-ea"/>
                        </a:rPr>
                        <a:t>WV-S15xxx</a:t>
                      </a:r>
                      <a:endParaRPr kumimoji="1" lang="ja-JP" altLang="en-US" sz="2000" b="1" dirty="0">
                        <a:latin typeface="+mn-ea"/>
                        <a:ea typeface="+mn-ea"/>
                      </a:endParaRPr>
                    </a:p>
                  </a:txBody>
                  <a:tcPr marL="64902" marR="64902" marT="0" marB="0" anchor="b"/>
                </a:tc>
                <a:tc>
                  <a:txBody>
                    <a:bodyPr/>
                    <a:lstStyle/>
                    <a:p>
                      <a:endParaRPr kumimoji="1" lang="ja-JP" altLang="en-US" sz="2000" b="1" dirty="0">
                        <a:latin typeface="+mn-ea"/>
                        <a:ea typeface="+mn-ea"/>
                      </a:endParaRPr>
                    </a:p>
                  </a:txBody>
                  <a:tcPr marL="64902" marR="64902"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2000" b="1" dirty="0">
                          <a:latin typeface="+mn-ea"/>
                          <a:ea typeface="+mn-ea"/>
                        </a:rPr>
                        <a:t>WV-X15xxx</a:t>
                      </a:r>
                      <a:endParaRPr kumimoji="1" lang="ja-JP" altLang="en-US" sz="2000" b="1" dirty="0">
                        <a:latin typeface="+mn-ea"/>
                        <a:ea typeface="+mn-ea"/>
                      </a:endParaRPr>
                    </a:p>
                  </a:txBody>
                  <a:tcPr marL="64902" marR="64902" marT="0" marB="0" anchor="b"/>
                </a:tc>
                <a:extLst>
                  <a:ext uri="{0D108BD9-81ED-4DB2-BD59-A6C34878D82A}">
                    <a16:rowId xmlns:a16="http://schemas.microsoft.com/office/drawing/2014/main" val="1182974892"/>
                  </a:ext>
                </a:extLst>
              </a:tr>
              <a:tr h="1841635">
                <a:tc>
                  <a:txBody>
                    <a:bodyPr/>
                    <a:lstStyle/>
                    <a:p>
                      <a:pPr algn="ctr"/>
                      <a:r>
                        <a:rPr kumimoji="1" lang="ja-JP" altLang="en-US" sz="2000" b="1" dirty="0">
                          <a:latin typeface="+mn-ea"/>
                          <a:ea typeface="+mn-ea"/>
                          <a:cs typeface="Calibri" panose="020F0502020204030204" pitchFamily="34" charset="0"/>
                        </a:rPr>
                        <a:t>屋内ドーム</a:t>
                      </a:r>
                    </a:p>
                  </a:txBody>
                  <a:tcPr marL="64902" marR="64902" marT="0" marB="0" anchor="ctr">
                    <a:solidFill>
                      <a:schemeClr val="accent5">
                        <a:lumMod val="20000"/>
                        <a:lumOff val="80000"/>
                      </a:schemeClr>
                    </a:solidFill>
                  </a:tcPr>
                </a:tc>
                <a:tc>
                  <a:txBody>
                    <a:bodyPr/>
                    <a:lstStyle/>
                    <a:p>
                      <a:pPr algn="ctr"/>
                      <a:r>
                        <a:rPr kumimoji="1" lang="en-US" altLang="ja-JP" sz="2000" b="1" dirty="0">
                          <a:latin typeface="+mn-ea"/>
                          <a:ea typeface="+mn-ea"/>
                        </a:rPr>
                        <a:t>WV-S22xxx</a:t>
                      </a:r>
                    </a:p>
                  </a:txBody>
                  <a:tcPr marL="64902" marR="64902" marT="0" marB="0" anchor="b"/>
                </a:tc>
                <a:tc>
                  <a:txBody>
                    <a:bodyPr/>
                    <a:lstStyle/>
                    <a:p>
                      <a:endParaRPr kumimoji="1" lang="ja-JP" altLang="en-US" sz="2000" b="1" dirty="0">
                        <a:latin typeface="+mn-ea"/>
                        <a:ea typeface="+mn-ea"/>
                      </a:endParaRPr>
                    </a:p>
                  </a:txBody>
                  <a:tcPr marL="64902" marR="64902"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2000" b="1" dirty="0">
                          <a:latin typeface="+mn-ea"/>
                          <a:ea typeface="+mn-ea"/>
                        </a:rPr>
                        <a:t>WV-X22xxx</a:t>
                      </a:r>
                      <a:endParaRPr kumimoji="1" lang="ja-JP" altLang="en-US" sz="2000" b="1" dirty="0">
                        <a:latin typeface="+mn-ea"/>
                        <a:ea typeface="+mn-ea"/>
                      </a:endParaRPr>
                    </a:p>
                  </a:txBody>
                  <a:tcPr marL="64902" marR="64902" marT="0" marB="0" anchor="b"/>
                </a:tc>
                <a:extLst>
                  <a:ext uri="{0D108BD9-81ED-4DB2-BD59-A6C34878D82A}">
                    <a16:rowId xmlns:a16="http://schemas.microsoft.com/office/drawing/2014/main" val="2455435337"/>
                  </a:ext>
                </a:extLst>
              </a:tr>
              <a:tr h="1841635">
                <a:tc>
                  <a:txBody>
                    <a:bodyPr/>
                    <a:lstStyle/>
                    <a:p>
                      <a:pPr algn="ctr"/>
                      <a:r>
                        <a:rPr kumimoji="1" lang="ja-JP" altLang="en-US" sz="2000" b="1" dirty="0">
                          <a:latin typeface="+mn-ea"/>
                          <a:ea typeface="+mn-ea"/>
                          <a:cs typeface="Calibri" panose="020F0502020204030204" pitchFamily="34" charset="0"/>
                        </a:rPr>
                        <a:t>屋外ドーム</a:t>
                      </a:r>
                      <a:endParaRPr kumimoji="1" lang="en-US" altLang="ja-JP" sz="2000" b="1" dirty="0">
                        <a:latin typeface="+mn-ea"/>
                        <a:ea typeface="+mn-ea"/>
                        <a:cs typeface="Calibri" panose="020F0502020204030204" pitchFamily="34" charset="0"/>
                      </a:endParaRPr>
                    </a:p>
                  </a:txBody>
                  <a:tcPr marL="64902" marR="64902" marT="0" marB="0" anchor="ctr">
                    <a:solidFill>
                      <a:schemeClr val="accent5">
                        <a:lumMod val="20000"/>
                        <a:lumOff val="80000"/>
                      </a:schemeClr>
                    </a:solidFill>
                  </a:tcPr>
                </a:tc>
                <a:tc>
                  <a:txBody>
                    <a:bodyPr/>
                    <a:lstStyle/>
                    <a:p>
                      <a:pPr algn="ctr"/>
                      <a:r>
                        <a:rPr kumimoji="1" lang="en-US" altLang="ja-JP" sz="2000" b="1" dirty="0">
                          <a:latin typeface="+mn-ea"/>
                          <a:ea typeface="+mn-ea"/>
                        </a:rPr>
                        <a:t>WV-S25xxx</a:t>
                      </a:r>
                      <a:endParaRPr kumimoji="1" lang="ja-JP" altLang="en-US" sz="2000" b="1" dirty="0">
                        <a:latin typeface="+mn-ea"/>
                        <a:ea typeface="+mn-ea"/>
                      </a:endParaRPr>
                    </a:p>
                  </a:txBody>
                  <a:tcPr marL="64902" marR="64902" marT="0" marB="0" anchor="b"/>
                </a:tc>
                <a:tc>
                  <a:txBody>
                    <a:bodyPr/>
                    <a:lstStyle/>
                    <a:p>
                      <a:endParaRPr kumimoji="1" lang="ja-JP" altLang="en-US" sz="2000" b="1" dirty="0">
                        <a:latin typeface="+mn-ea"/>
                        <a:ea typeface="+mn-ea"/>
                      </a:endParaRPr>
                    </a:p>
                  </a:txBody>
                  <a:tcPr marL="64902" marR="64902"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2000" b="1" dirty="0">
                          <a:latin typeface="+mn-ea"/>
                          <a:ea typeface="+mn-ea"/>
                        </a:rPr>
                        <a:t>WV-X25xxx</a:t>
                      </a:r>
                      <a:endParaRPr kumimoji="1" lang="ja-JP" altLang="en-US" sz="2000" b="1" dirty="0">
                        <a:latin typeface="+mn-ea"/>
                        <a:ea typeface="+mn-ea"/>
                      </a:endParaRPr>
                    </a:p>
                  </a:txBody>
                  <a:tcPr marL="64902" marR="64902" marT="0" marB="0" anchor="b"/>
                </a:tc>
                <a:extLst>
                  <a:ext uri="{0D108BD9-81ED-4DB2-BD59-A6C34878D82A}">
                    <a16:rowId xmlns:a16="http://schemas.microsoft.com/office/drawing/2014/main" val="1876487373"/>
                  </a:ext>
                </a:extLst>
              </a:tr>
            </a:tbl>
          </a:graphicData>
        </a:graphic>
      </p:graphicFrame>
      <p:sp>
        <p:nvSpPr>
          <p:cNvPr id="5" name="コンテンツ プレースホルダー 2">
            <a:extLst>
              <a:ext uri="{FF2B5EF4-FFF2-40B4-BE49-F238E27FC236}">
                <a16:creationId xmlns:a16="http://schemas.microsoft.com/office/drawing/2014/main" id="{348B212C-5F4F-D79F-B757-A1E97BCC7129}"/>
              </a:ext>
            </a:extLst>
          </p:cNvPr>
          <p:cNvSpPr txBox="1">
            <a:spLocks/>
          </p:cNvSpPr>
          <p:nvPr/>
        </p:nvSpPr>
        <p:spPr>
          <a:xfrm>
            <a:off x="288000" y="648000"/>
            <a:ext cx="10707689" cy="504000"/>
          </a:xfrm>
          <a:prstGeom prst="rect">
            <a:avLst/>
          </a:prstGeom>
        </p:spPr>
        <p:txBody>
          <a:bodyPr wrap="none" lIns="36000" tIns="36000" rIns="36000" bIns="36000" anchor="t" anchorCtr="0"/>
          <a:lst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2400" b="1" dirty="0">
                <a:latin typeface="+mn-ea"/>
              </a:rPr>
              <a:t>■現行</a:t>
            </a:r>
            <a:r>
              <a:rPr lang="en-US" altLang="ja-JP" sz="2400" b="1" dirty="0">
                <a:latin typeface="+mn-ea"/>
              </a:rPr>
              <a:t>S</a:t>
            </a:r>
            <a:r>
              <a:rPr lang="ja-JP" altLang="en-US" sz="2400" b="1" dirty="0">
                <a:latin typeface="+mn-ea"/>
              </a:rPr>
              <a:t>シリーズのデザインを引継いでおり、金具、アクセサリの流用が可能</a:t>
            </a:r>
          </a:p>
        </p:txBody>
      </p:sp>
      <p:pic>
        <p:nvPicPr>
          <p:cNvPr id="7" name="図 6">
            <a:extLst>
              <a:ext uri="{FF2B5EF4-FFF2-40B4-BE49-F238E27FC236}">
                <a16:creationId xmlns:a16="http://schemas.microsoft.com/office/drawing/2014/main" id="{5AEDDCF1-5B87-1077-30F8-40EAF69E47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28320" y="1990678"/>
            <a:ext cx="1547348" cy="1547347"/>
          </a:xfrm>
          <a:prstGeom prst="rect">
            <a:avLst/>
          </a:prstGeom>
        </p:spPr>
      </p:pic>
      <p:pic>
        <p:nvPicPr>
          <p:cNvPr id="8" name="図 7">
            <a:extLst>
              <a:ext uri="{FF2B5EF4-FFF2-40B4-BE49-F238E27FC236}">
                <a16:creationId xmlns:a16="http://schemas.microsoft.com/office/drawing/2014/main" id="{11E03C0E-3F70-077D-DB01-3CF752F756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96466" y="1967442"/>
            <a:ext cx="1547348" cy="1547347"/>
          </a:xfrm>
          <a:prstGeom prst="rect">
            <a:avLst/>
          </a:prstGeom>
        </p:spPr>
      </p:pic>
      <p:pic>
        <p:nvPicPr>
          <p:cNvPr id="9" name="図 8">
            <a:extLst>
              <a:ext uri="{FF2B5EF4-FFF2-40B4-BE49-F238E27FC236}">
                <a16:creationId xmlns:a16="http://schemas.microsoft.com/office/drawing/2014/main" id="{28EA0A3A-72A6-FC0E-297D-CCF4AEBACB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3790" y="3787265"/>
            <a:ext cx="1618369" cy="1618368"/>
          </a:xfrm>
          <a:prstGeom prst="rect">
            <a:avLst/>
          </a:prstGeom>
        </p:spPr>
      </p:pic>
      <p:pic>
        <p:nvPicPr>
          <p:cNvPr id="10" name="図 9" descr="座る, 屋内, フロント, 光 が含まれている画像&#10;&#10;自動的に生成された説明">
            <a:extLst>
              <a:ext uri="{FF2B5EF4-FFF2-40B4-BE49-F238E27FC236}">
                <a16:creationId xmlns:a16="http://schemas.microsoft.com/office/drawing/2014/main" id="{2F359FAA-497B-F58A-1450-243ED67D8E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4925" y="5571963"/>
            <a:ext cx="1618369" cy="1618368"/>
          </a:xfrm>
          <a:prstGeom prst="rect">
            <a:avLst/>
          </a:prstGeom>
        </p:spPr>
      </p:pic>
      <p:pic>
        <p:nvPicPr>
          <p:cNvPr id="11" name="図 10">
            <a:extLst>
              <a:ext uri="{FF2B5EF4-FFF2-40B4-BE49-F238E27FC236}">
                <a16:creationId xmlns:a16="http://schemas.microsoft.com/office/drawing/2014/main" id="{DC001CF2-FFB9-61EF-8B71-6B7EF533C8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3858" y="3787265"/>
            <a:ext cx="1618369" cy="1618368"/>
          </a:xfrm>
          <a:prstGeom prst="rect">
            <a:avLst/>
          </a:prstGeom>
        </p:spPr>
      </p:pic>
      <p:pic>
        <p:nvPicPr>
          <p:cNvPr id="12" name="図 11" descr="座る, 屋内, フロント, 光 が含まれている画像&#10;&#10;自動的に生成された説明">
            <a:extLst>
              <a:ext uri="{FF2B5EF4-FFF2-40B4-BE49-F238E27FC236}">
                <a16:creationId xmlns:a16="http://schemas.microsoft.com/office/drawing/2014/main" id="{CADE1971-5DB7-898E-4C61-D31FC1703F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43858" y="5600467"/>
            <a:ext cx="1618369" cy="1618368"/>
          </a:xfrm>
          <a:prstGeom prst="rect">
            <a:avLst/>
          </a:prstGeom>
        </p:spPr>
      </p:pic>
      <p:grpSp>
        <p:nvGrpSpPr>
          <p:cNvPr id="15" name="グループ化 14">
            <a:extLst>
              <a:ext uri="{FF2B5EF4-FFF2-40B4-BE49-F238E27FC236}">
                <a16:creationId xmlns:a16="http://schemas.microsoft.com/office/drawing/2014/main" id="{D8B830D2-C74F-B751-37BA-AEB9B03E452B}"/>
              </a:ext>
            </a:extLst>
          </p:cNvPr>
          <p:cNvGrpSpPr/>
          <p:nvPr/>
        </p:nvGrpSpPr>
        <p:grpSpPr>
          <a:xfrm>
            <a:off x="7357097" y="3502976"/>
            <a:ext cx="1394431" cy="1933936"/>
            <a:chOff x="7357097" y="3502976"/>
            <a:chExt cx="1394431" cy="1933936"/>
          </a:xfrm>
        </p:grpSpPr>
        <p:sp>
          <p:nvSpPr>
            <p:cNvPr id="6" name="右矢印 122">
              <a:extLst>
                <a:ext uri="{FF2B5EF4-FFF2-40B4-BE49-F238E27FC236}">
                  <a16:creationId xmlns:a16="http://schemas.microsoft.com/office/drawing/2014/main" id="{D55C0393-299E-F82E-BC03-B0862FCB31C0}"/>
                </a:ext>
              </a:extLst>
            </p:cNvPr>
            <p:cNvSpPr/>
            <p:nvPr/>
          </p:nvSpPr>
          <p:spPr>
            <a:xfrm>
              <a:off x="7357097" y="3502976"/>
              <a:ext cx="1394431" cy="1933936"/>
            </a:xfrm>
            <a:prstGeom prst="rightArrow">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nchorCtr="0"/>
            <a:lstStyle/>
            <a:p>
              <a:pPr algn="ctr"/>
              <a:endParaRPr kumimoji="1" lang="ja-JP" altLang="en-US" sz="1050" b="1" dirty="0">
                <a:solidFill>
                  <a:schemeClr val="tx1"/>
                </a:solidFill>
                <a:latin typeface="游ゴシック" panose="020B0400000000000000" pitchFamily="50" charset="-128"/>
                <a:ea typeface="游ゴシック" panose="020B0400000000000000" pitchFamily="50" charset="-128"/>
                <a:cs typeface="Calibri" panose="020F0502020204030204" pitchFamily="34" charset="0"/>
              </a:endParaRPr>
            </a:p>
          </p:txBody>
        </p:sp>
        <p:sp>
          <p:nvSpPr>
            <p:cNvPr id="14" name="テキスト ボックス 13">
              <a:extLst>
                <a:ext uri="{FF2B5EF4-FFF2-40B4-BE49-F238E27FC236}">
                  <a16:creationId xmlns:a16="http://schemas.microsoft.com/office/drawing/2014/main" id="{60C223F8-2E66-D88C-F81A-283EB8283A10}"/>
                </a:ext>
              </a:extLst>
            </p:cNvPr>
            <p:cNvSpPr txBox="1"/>
            <p:nvPr/>
          </p:nvSpPr>
          <p:spPr>
            <a:xfrm>
              <a:off x="7644667" y="4239111"/>
              <a:ext cx="800219" cy="461665"/>
            </a:xfrm>
            <a:prstGeom prst="rect">
              <a:avLst/>
            </a:prstGeom>
            <a:noFill/>
          </p:spPr>
          <p:txBody>
            <a:bodyPr wrap="none" rtlCol="0">
              <a:spAutoFit/>
            </a:bodyPr>
            <a:lstStyle/>
            <a:p>
              <a:pPr algn="ctr"/>
              <a:r>
                <a:rPr lang="ja-JP" altLang="en-US" sz="2400" b="1" dirty="0">
                  <a:latin typeface="游ゴシック" panose="020B0400000000000000" pitchFamily="50" charset="-128"/>
                  <a:ea typeface="游ゴシック" panose="020B0400000000000000" pitchFamily="50" charset="-128"/>
                </a:rPr>
                <a:t>共用</a:t>
              </a:r>
              <a:endParaRPr lang="en-US" altLang="ja-JP" sz="2400" b="1" dirty="0">
                <a:latin typeface="游ゴシック" panose="020B0400000000000000" pitchFamily="50" charset="-128"/>
                <a:ea typeface="游ゴシック" panose="020B0400000000000000" pitchFamily="50" charset="-128"/>
              </a:endParaRPr>
            </a:p>
          </p:txBody>
        </p:sp>
      </p:grpSp>
      <p:sp>
        <p:nvSpPr>
          <p:cNvPr id="2" name="テキスト ボックス 1">
            <a:hlinkClick r:id="rId5" action="ppaction://hlinksldjump"/>
            <a:extLst>
              <a:ext uri="{FF2B5EF4-FFF2-40B4-BE49-F238E27FC236}">
                <a16:creationId xmlns:a16="http://schemas.microsoft.com/office/drawing/2014/main" id="{7FD03EBD-D3E9-E01C-0CA6-FB7D3C8D2F3F}"/>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6"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6"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1617808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46D4844-B676-A222-22FA-BE32E028F0F9}"/>
              </a:ext>
            </a:extLst>
          </p:cNvPr>
          <p:cNvSpPr>
            <a:spLocks noGrp="1"/>
          </p:cNvSpPr>
          <p:nvPr>
            <p:ph type="title"/>
          </p:nvPr>
        </p:nvSpPr>
        <p:spPr/>
        <p:txBody>
          <a:bodyPr/>
          <a:lstStyle/>
          <a:p>
            <a:r>
              <a:rPr lang="en-US" altLang="ja-JP" dirty="0"/>
              <a:t>2</a:t>
            </a:r>
            <a:r>
              <a:rPr lang="ja-JP" altLang="en-US" dirty="0"/>
              <a:t>．</a:t>
            </a:r>
            <a:r>
              <a:rPr lang="en-US" altLang="ja-JP" dirty="0"/>
              <a:t>AI</a:t>
            </a:r>
            <a:r>
              <a:rPr lang="ja-JP" altLang="en-US" dirty="0"/>
              <a:t>現場学習アプリケーション</a:t>
            </a:r>
          </a:p>
        </p:txBody>
      </p:sp>
    </p:spTree>
    <p:extLst>
      <p:ext uri="{BB962C8B-B14F-4D97-AF65-F5344CB8AC3E}">
        <p14:creationId xmlns:p14="http://schemas.microsoft.com/office/powerpoint/2010/main" val="3269173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96BA4A9-16AF-D617-8604-1E30F508157A}"/>
              </a:ext>
            </a:extLst>
          </p:cNvPr>
          <p:cNvSpPr>
            <a:spLocks noGrp="1"/>
          </p:cNvSpPr>
          <p:nvPr>
            <p:ph type="title"/>
          </p:nvPr>
        </p:nvSpPr>
        <p:spPr/>
        <p:txBody>
          <a:bodyPr/>
          <a:lstStyle/>
          <a:p>
            <a:r>
              <a:rPr lang="en-US" altLang="ja-JP" dirty="0">
                <a:latin typeface="+mn-ea"/>
                <a:ea typeface="+mn-ea"/>
              </a:rPr>
              <a:t>2-1</a:t>
            </a:r>
            <a:r>
              <a:rPr lang="en-US" altLang="ja-JP" dirty="0"/>
              <a:t>. </a:t>
            </a:r>
            <a:r>
              <a:rPr lang="ja-JP" altLang="en-US" dirty="0"/>
              <a:t>構成と概要</a:t>
            </a:r>
            <a:endParaRPr kumimoji="1" lang="ja-JP" altLang="en-US" dirty="0"/>
          </a:p>
        </p:txBody>
      </p:sp>
      <p:sp>
        <p:nvSpPr>
          <p:cNvPr id="9" name="コンテンツ プレースホルダー 2">
            <a:extLst>
              <a:ext uri="{FF2B5EF4-FFF2-40B4-BE49-F238E27FC236}">
                <a16:creationId xmlns:a16="http://schemas.microsoft.com/office/drawing/2014/main" id="{E551A84C-49C9-EE6D-6DDE-5ECECCC6286B}"/>
              </a:ext>
            </a:extLst>
          </p:cNvPr>
          <p:cNvSpPr txBox="1">
            <a:spLocks/>
          </p:cNvSpPr>
          <p:nvPr/>
        </p:nvSpPr>
        <p:spPr>
          <a:xfrm>
            <a:off x="288000" y="648000"/>
            <a:ext cx="12851573" cy="504000"/>
          </a:xfrm>
          <a:prstGeom prst="rect">
            <a:avLst/>
          </a:prstGeom>
        </p:spPr>
        <p:txBody>
          <a:bodyPr wrap="none" lIns="36000" tIns="36000" rIns="36000" bIns="36000" anchor="t" anchorCtr="0"/>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ea"/>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ea"/>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ea"/>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ea"/>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ea"/>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2400" b="1" dirty="0"/>
              <a:t>■システムの構成と概要</a:t>
            </a:r>
          </a:p>
        </p:txBody>
      </p:sp>
      <p:sp>
        <p:nvSpPr>
          <p:cNvPr id="10" name="テキスト ボックス 9">
            <a:extLst>
              <a:ext uri="{FF2B5EF4-FFF2-40B4-BE49-F238E27FC236}">
                <a16:creationId xmlns:a16="http://schemas.microsoft.com/office/drawing/2014/main" id="{8754CFC7-60C8-DB63-0D72-C7FFEADD9A33}"/>
              </a:ext>
            </a:extLst>
          </p:cNvPr>
          <p:cNvSpPr txBox="1"/>
          <p:nvPr/>
        </p:nvSpPr>
        <p:spPr>
          <a:xfrm>
            <a:off x="579174" y="1072024"/>
            <a:ext cx="12958150" cy="1443472"/>
          </a:xfrm>
          <a:prstGeom prst="rect">
            <a:avLst/>
          </a:prstGeom>
          <a:noFill/>
        </p:spPr>
        <p:txBody>
          <a:bodyPr wrap="square" rtlCol="0">
            <a:spAutoFit/>
          </a:bodyPr>
          <a:lstStyle/>
          <a:p>
            <a:pPr>
              <a:lnSpc>
                <a:spcPct val="120000"/>
              </a:lnSpc>
            </a:pPr>
            <a:r>
              <a:rPr lang="ja-JP" altLang="en-US" sz="1800" b="1" dirty="0">
                <a:latin typeface="+mn-ea"/>
              </a:rPr>
              <a:t>本製品は、 </a:t>
            </a:r>
            <a:r>
              <a:rPr lang="en-US" altLang="ja-JP" sz="1800" b="1" dirty="0">
                <a:latin typeface="+mn-ea"/>
              </a:rPr>
              <a:t>AI</a:t>
            </a:r>
            <a:r>
              <a:rPr lang="ja-JP" altLang="en-US" sz="1800" b="1" dirty="0">
                <a:latin typeface="+mn-ea"/>
              </a:rPr>
              <a:t>ネットワークカメラと</a:t>
            </a:r>
            <a:r>
              <a:rPr lang="en-US" altLang="ja-JP" sz="1800" b="1" dirty="0">
                <a:latin typeface="+mn-ea"/>
              </a:rPr>
              <a:t>AI</a:t>
            </a:r>
            <a:r>
              <a:rPr lang="ja-JP" altLang="en-US" sz="1800" b="1" dirty="0">
                <a:latin typeface="+mn-ea"/>
              </a:rPr>
              <a:t>動体検知アプリケーション（</a:t>
            </a:r>
            <a:r>
              <a:rPr lang="en-US" altLang="ja-JP" sz="1800" b="1" dirty="0">
                <a:latin typeface="+mn-ea"/>
              </a:rPr>
              <a:t>WV-XAE200WUX</a:t>
            </a:r>
            <a:r>
              <a:rPr lang="ja-JP" altLang="en-US" sz="1800" b="1" dirty="0">
                <a:latin typeface="+mn-ea"/>
              </a:rPr>
              <a:t>）をより便利にお使いいただくためのソフトウェアです。</a:t>
            </a:r>
            <a:endParaRPr lang="en-US" altLang="ja-JP" sz="1800" b="1" dirty="0">
              <a:latin typeface="+mn-ea"/>
            </a:endParaRPr>
          </a:p>
          <a:p>
            <a:pPr>
              <a:lnSpc>
                <a:spcPct val="120000"/>
              </a:lnSpc>
              <a:spcBef>
                <a:spcPts val="600"/>
              </a:spcBef>
            </a:pPr>
            <a:r>
              <a:rPr lang="ja-JP" altLang="en-US" sz="1800" b="1" dirty="0">
                <a:latin typeface="+mn-ea"/>
              </a:rPr>
              <a:t>まず、</a:t>
            </a:r>
            <a:r>
              <a:rPr lang="en-US" altLang="ja-JP" sz="1800" b="1" dirty="0">
                <a:latin typeface="+mn-ea"/>
              </a:rPr>
              <a:t>AI</a:t>
            </a:r>
            <a:r>
              <a:rPr lang="ja-JP" altLang="en-US" sz="1800" b="1" dirty="0">
                <a:latin typeface="+mn-ea"/>
              </a:rPr>
              <a:t>動体検知アプリケーション（</a:t>
            </a:r>
            <a:r>
              <a:rPr lang="en-US" altLang="ja-JP" sz="1800" b="1" dirty="0">
                <a:latin typeface="+mn-ea"/>
              </a:rPr>
              <a:t>WV-XAE200WUX</a:t>
            </a:r>
            <a:r>
              <a:rPr lang="ja-JP" altLang="en-US" sz="1800" b="1" dirty="0">
                <a:latin typeface="+mn-ea"/>
              </a:rPr>
              <a:t>）の機能を改めてご紹介いたします。</a:t>
            </a:r>
            <a:endParaRPr kumimoji="1" lang="ja-JP" altLang="en-US" sz="1800" b="1" dirty="0">
              <a:latin typeface="+mn-ea"/>
            </a:endParaRPr>
          </a:p>
          <a:p>
            <a:endParaRPr lang="en-US" altLang="ja-JP" sz="1800" b="1" dirty="0"/>
          </a:p>
        </p:txBody>
      </p:sp>
      <p:pic>
        <p:nvPicPr>
          <p:cNvPr id="8" name="図 7" descr="コンピューターのスクリーンショット&#10;&#10;中程度の精度で自動的に生成された説明">
            <a:extLst>
              <a:ext uri="{FF2B5EF4-FFF2-40B4-BE49-F238E27FC236}">
                <a16:creationId xmlns:a16="http://schemas.microsoft.com/office/drawing/2014/main" id="{F27C7E64-AA6F-3ABF-3438-7586551CD5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2832" y="2328346"/>
            <a:ext cx="11153154" cy="5224540"/>
          </a:xfrm>
          <a:prstGeom prst="rect">
            <a:avLst/>
          </a:prstGeom>
        </p:spPr>
      </p:pic>
      <p:sp>
        <p:nvSpPr>
          <p:cNvPr id="12" name="正方形/長方形 11">
            <a:extLst>
              <a:ext uri="{FF2B5EF4-FFF2-40B4-BE49-F238E27FC236}">
                <a16:creationId xmlns:a16="http://schemas.microsoft.com/office/drawing/2014/main" id="{DA681081-E780-7BB8-10EA-D1E3705CA9E2}"/>
              </a:ext>
            </a:extLst>
          </p:cNvPr>
          <p:cNvSpPr/>
          <p:nvPr/>
        </p:nvSpPr>
        <p:spPr>
          <a:xfrm>
            <a:off x="954348" y="2407511"/>
            <a:ext cx="4033451" cy="943718"/>
          </a:xfrm>
          <a:prstGeom prst="rect">
            <a:avLst/>
          </a:prstGeom>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685800" rtl="0" eaLnBrk="1" latinLnBrk="0" hangingPunct="1">
              <a:defRPr kumimoji="1" sz="1350" kern="1200">
                <a:solidFill>
                  <a:schemeClr val="lt1"/>
                </a:solidFill>
                <a:latin typeface="+mn-lt"/>
                <a:ea typeface="+mn-ea"/>
                <a:cs typeface="+mn-cs"/>
              </a:defRPr>
            </a:lvl1pPr>
            <a:lvl2pPr marL="342900" algn="l" defTabSz="685800" rtl="0" eaLnBrk="1" latinLnBrk="0" hangingPunct="1">
              <a:defRPr kumimoji="1" sz="1350" kern="1200">
                <a:solidFill>
                  <a:schemeClr val="lt1"/>
                </a:solidFill>
                <a:latin typeface="+mn-lt"/>
                <a:ea typeface="+mn-ea"/>
                <a:cs typeface="+mn-cs"/>
              </a:defRPr>
            </a:lvl2pPr>
            <a:lvl3pPr marL="685800" algn="l" defTabSz="685800" rtl="0" eaLnBrk="1" latinLnBrk="0" hangingPunct="1">
              <a:defRPr kumimoji="1" sz="1350" kern="1200">
                <a:solidFill>
                  <a:schemeClr val="lt1"/>
                </a:solidFill>
                <a:latin typeface="+mn-lt"/>
                <a:ea typeface="+mn-ea"/>
                <a:cs typeface="+mn-cs"/>
              </a:defRPr>
            </a:lvl3pPr>
            <a:lvl4pPr marL="1028700" algn="l" defTabSz="685800" rtl="0" eaLnBrk="1" latinLnBrk="0" hangingPunct="1">
              <a:defRPr kumimoji="1" sz="1350" kern="1200">
                <a:solidFill>
                  <a:schemeClr val="lt1"/>
                </a:solidFill>
                <a:latin typeface="+mn-lt"/>
                <a:ea typeface="+mn-ea"/>
                <a:cs typeface="+mn-cs"/>
              </a:defRPr>
            </a:lvl4pPr>
            <a:lvl5pPr marL="1371600" algn="l" defTabSz="685800" rtl="0" eaLnBrk="1" latinLnBrk="0" hangingPunct="1">
              <a:defRPr kumimoji="1" sz="1350" kern="1200">
                <a:solidFill>
                  <a:schemeClr val="lt1"/>
                </a:solidFill>
                <a:latin typeface="+mn-lt"/>
                <a:ea typeface="+mn-ea"/>
                <a:cs typeface="+mn-cs"/>
              </a:defRPr>
            </a:lvl5pPr>
            <a:lvl6pPr marL="1714500" algn="l" defTabSz="685800" rtl="0" eaLnBrk="1" latinLnBrk="0" hangingPunct="1">
              <a:defRPr kumimoji="1" sz="1350" kern="1200">
                <a:solidFill>
                  <a:schemeClr val="lt1"/>
                </a:solidFill>
                <a:latin typeface="+mn-lt"/>
                <a:ea typeface="+mn-ea"/>
                <a:cs typeface="+mn-cs"/>
              </a:defRPr>
            </a:lvl6pPr>
            <a:lvl7pPr marL="2057400" algn="l" defTabSz="685800" rtl="0" eaLnBrk="1" latinLnBrk="0" hangingPunct="1">
              <a:defRPr kumimoji="1" sz="1350" kern="1200">
                <a:solidFill>
                  <a:schemeClr val="lt1"/>
                </a:solidFill>
                <a:latin typeface="+mn-lt"/>
                <a:ea typeface="+mn-ea"/>
                <a:cs typeface="+mn-cs"/>
              </a:defRPr>
            </a:lvl7pPr>
            <a:lvl8pPr marL="2400300" algn="l" defTabSz="685800" rtl="0" eaLnBrk="1" latinLnBrk="0" hangingPunct="1">
              <a:defRPr kumimoji="1" sz="1350" kern="1200">
                <a:solidFill>
                  <a:schemeClr val="lt1"/>
                </a:solidFill>
                <a:latin typeface="+mn-lt"/>
                <a:ea typeface="+mn-ea"/>
                <a:cs typeface="+mn-cs"/>
              </a:defRPr>
            </a:lvl8pPr>
            <a:lvl9pPr marL="2743200" algn="l" defTabSz="685800" rtl="0" eaLnBrk="1" latinLnBrk="0" hangingPunct="1">
              <a:defRPr kumimoji="1" sz="1350" kern="1200">
                <a:solidFill>
                  <a:schemeClr val="lt1"/>
                </a:solidFill>
                <a:latin typeface="+mn-lt"/>
                <a:ea typeface="+mn-ea"/>
                <a:cs typeface="+mn-cs"/>
              </a:defRPr>
            </a:lvl9pPr>
          </a:lstStyle>
          <a:p>
            <a:pPr algn="ctr"/>
            <a:r>
              <a:rPr lang="ja-JP" altLang="en-US" sz="2400" b="1" dirty="0">
                <a:effectLst>
                  <a:outerShdw blurRad="38100" dist="38100" dir="2700000" algn="tl">
                    <a:srgbClr val="000000">
                      <a:alpha val="43137"/>
                    </a:srgbClr>
                  </a:outerShdw>
                </a:effectLst>
                <a:latin typeface="+mn-ea"/>
              </a:rPr>
              <a:t>動体検知のご紹介</a:t>
            </a:r>
            <a:endParaRPr lang="ja-JP" altLang="en-US" sz="2400" b="1" dirty="0">
              <a:solidFill>
                <a:srgbClr val="FFFF00"/>
              </a:solidFill>
              <a:effectLst>
                <a:outerShdw blurRad="38100" dist="38100" dir="2700000" algn="tl">
                  <a:srgbClr val="000000">
                    <a:alpha val="43137"/>
                  </a:srgbClr>
                </a:outerShdw>
              </a:effectLst>
              <a:latin typeface="+mn-ea"/>
            </a:endParaRPr>
          </a:p>
        </p:txBody>
      </p:sp>
      <p:sp>
        <p:nvSpPr>
          <p:cNvPr id="13" name="動作設定ボタン: 進む/次へ 12">
            <a:hlinkClick r:id="rId3" highlightClick="1"/>
            <a:extLst>
              <a:ext uri="{FF2B5EF4-FFF2-40B4-BE49-F238E27FC236}">
                <a16:creationId xmlns:a16="http://schemas.microsoft.com/office/drawing/2014/main" id="{D52CA4B6-182E-859A-F694-3657BB173EBB}"/>
              </a:ext>
            </a:extLst>
          </p:cNvPr>
          <p:cNvSpPr/>
          <p:nvPr/>
        </p:nvSpPr>
        <p:spPr>
          <a:xfrm>
            <a:off x="6071588" y="2781704"/>
            <a:ext cx="1910583" cy="535298"/>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6DC35AF-0C61-7170-461C-C5B3866C6911}"/>
              </a:ext>
            </a:extLst>
          </p:cNvPr>
          <p:cNvSpPr txBox="1"/>
          <p:nvPr/>
        </p:nvSpPr>
        <p:spPr>
          <a:xfrm>
            <a:off x="6082773" y="2344961"/>
            <a:ext cx="1635962" cy="369332"/>
          </a:xfrm>
          <a:prstGeom prst="rect">
            <a:avLst/>
          </a:prstGeom>
          <a:noFill/>
        </p:spPr>
        <p:txBody>
          <a:bodyPr wrap="square" rtlCol="0">
            <a:spAutoFit/>
          </a:bodyPr>
          <a:lstStyle/>
          <a:p>
            <a:r>
              <a:rPr lang="ja-JP" altLang="en-US" sz="1800" b="1" dirty="0"/>
              <a:t>リンク先</a:t>
            </a:r>
            <a:endParaRPr kumimoji="1" lang="ja-JP" altLang="en-US" sz="1800" b="1" dirty="0"/>
          </a:p>
        </p:txBody>
      </p:sp>
      <p:sp>
        <p:nvSpPr>
          <p:cNvPr id="2" name="テキスト ボックス 1">
            <a:hlinkClick r:id="rId4" action="ppaction://hlinksldjump"/>
            <a:extLst>
              <a:ext uri="{FF2B5EF4-FFF2-40B4-BE49-F238E27FC236}">
                <a16:creationId xmlns:a16="http://schemas.microsoft.com/office/drawing/2014/main" id="{3CA7240A-57B6-62B7-A52F-19A04D343B5C}"/>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5"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5"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3546781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0BABD25-6DC0-65C1-A5C9-B27EB1104EF7}"/>
              </a:ext>
            </a:extLst>
          </p:cNvPr>
          <p:cNvSpPr>
            <a:spLocks noGrp="1"/>
          </p:cNvSpPr>
          <p:nvPr>
            <p:ph type="title"/>
          </p:nvPr>
        </p:nvSpPr>
        <p:spPr/>
        <p:txBody>
          <a:bodyPr/>
          <a:lstStyle/>
          <a:p>
            <a:r>
              <a:rPr lang="en-US" altLang="ja-JP" dirty="0">
                <a:latin typeface="+mn-ea"/>
                <a:ea typeface="+mn-ea"/>
              </a:rPr>
              <a:t>2-1</a:t>
            </a:r>
            <a:r>
              <a:rPr lang="en-US" altLang="ja-JP" dirty="0"/>
              <a:t>. </a:t>
            </a:r>
            <a:r>
              <a:rPr lang="ja-JP" altLang="en-US" dirty="0"/>
              <a:t>構成と概要</a:t>
            </a:r>
            <a:endParaRPr kumimoji="1" lang="ja-JP" altLang="en-US" dirty="0"/>
          </a:p>
        </p:txBody>
      </p:sp>
      <p:sp>
        <p:nvSpPr>
          <p:cNvPr id="4" name="コンテンツ プレースホルダー 2">
            <a:extLst>
              <a:ext uri="{FF2B5EF4-FFF2-40B4-BE49-F238E27FC236}">
                <a16:creationId xmlns:a16="http://schemas.microsoft.com/office/drawing/2014/main" id="{B9526577-6E32-9874-E5CB-24C062CB1A74}"/>
              </a:ext>
            </a:extLst>
          </p:cNvPr>
          <p:cNvSpPr txBox="1">
            <a:spLocks/>
          </p:cNvSpPr>
          <p:nvPr/>
        </p:nvSpPr>
        <p:spPr>
          <a:xfrm>
            <a:off x="699884" y="586569"/>
            <a:ext cx="8633619" cy="480970"/>
          </a:xfrm>
          <a:prstGeom prst="rect">
            <a:avLst/>
          </a:prstGeom>
        </p:spPr>
        <p:txBody>
          <a:bodyPr anchor="ctr"/>
          <a:lst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a:lstStyle>
          <a:p>
            <a:pPr marL="0" indent="0">
              <a:buFont typeface="Arial" panose="020B0604020202020204" pitchFamily="34" charset="0"/>
              <a:buNone/>
            </a:pPr>
            <a:r>
              <a:rPr lang="en-US" altLang="ja-JP" sz="2000" b="1" dirty="0">
                <a:latin typeface="+mn-ea"/>
              </a:rPr>
              <a:t>2024</a:t>
            </a:r>
            <a:r>
              <a:rPr lang="ja-JP" altLang="en-US" sz="2000" b="1" dirty="0">
                <a:latin typeface="+mn-ea"/>
              </a:rPr>
              <a:t>年</a:t>
            </a:r>
            <a:r>
              <a:rPr lang="en-US" altLang="ja-JP" sz="2000" b="1" dirty="0">
                <a:latin typeface="+mn-ea"/>
              </a:rPr>
              <a:t>2</a:t>
            </a:r>
            <a:r>
              <a:rPr lang="ja-JP" altLang="en-US" sz="2000" b="1" dirty="0">
                <a:latin typeface="+mn-ea"/>
              </a:rPr>
              <a:t>月</a:t>
            </a:r>
            <a:r>
              <a:rPr lang="en-US" altLang="ja-JP" sz="2000" b="1" dirty="0">
                <a:latin typeface="+mn-ea"/>
              </a:rPr>
              <a:t>1</a:t>
            </a:r>
            <a:r>
              <a:rPr lang="ja-JP" altLang="en-US" sz="2000" b="1" dirty="0">
                <a:latin typeface="+mn-ea"/>
              </a:rPr>
              <a:t>日現在の構成</a:t>
            </a:r>
          </a:p>
        </p:txBody>
      </p:sp>
      <p:grpSp>
        <p:nvGrpSpPr>
          <p:cNvPr id="13" name="グループ化 12">
            <a:extLst>
              <a:ext uri="{FF2B5EF4-FFF2-40B4-BE49-F238E27FC236}">
                <a16:creationId xmlns:a16="http://schemas.microsoft.com/office/drawing/2014/main" id="{E9A17E52-176A-C00C-B1CA-3043FC382D72}"/>
              </a:ext>
            </a:extLst>
          </p:cNvPr>
          <p:cNvGrpSpPr/>
          <p:nvPr/>
        </p:nvGrpSpPr>
        <p:grpSpPr>
          <a:xfrm>
            <a:off x="1646666" y="7028047"/>
            <a:ext cx="12384437" cy="447144"/>
            <a:chOff x="1835852" y="4525976"/>
            <a:chExt cx="6979577" cy="252000"/>
          </a:xfrm>
        </p:grpSpPr>
        <p:sp>
          <p:nvSpPr>
            <p:cNvPr id="5" name="動作設定ボタン: 進む/次へ 4">
              <a:hlinkClick r:id="rId2" highlightClick="1"/>
              <a:extLst>
                <a:ext uri="{FF2B5EF4-FFF2-40B4-BE49-F238E27FC236}">
                  <a16:creationId xmlns:a16="http://schemas.microsoft.com/office/drawing/2014/main" id="{A1B33473-792F-064D-E794-601AFF695807}"/>
                </a:ext>
              </a:extLst>
            </p:cNvPr>
            <p:cNvSpPr/>
            <p:nvPr/>
          </p:nvSpPr>
          <p:spPr>
            <a:xfrm>
              <a:off x="4457626" y="4525976"/>
              <a:ext cx="720000" cy="25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p>
          </p:txBody>
        </p:sp>
        <p:sp>
          <p:nvSpPr>
            <p:cNvPr id="6" name="テキスト ボックス 5">
              <a:extLst>
                <a:ext uri="{FF2B5EF4-FFF2-40B4-BE49-F238E27FC236}">
                  <a16:creationId xmlns:a16="http://schemas.microsoft.com/office/drawing/2014/main" id="{AF28C642-452F-D242-D8CE-B004DD69D4EB}"/>
                </a:ext>
              </a:extLst>
            </p:cNvPr>
            <p:cNvSpPr txBox="1"/>
            <p:nvPr/>
          </p:nvSpPr>
          <p:spPr>
            <a:xfrm>
              <a:off x="3572809" y="4544279"/>
              <a:ext cx="1180847" cy="225493"/>
            </a:xfrm>
            <a:prstGeom prst="rect">
              <a:avLst/>
            </a:prstGeom>
            <a:noFill/>
          </p:spPr>
          <p:txBody>
            <a:bodyPr wrap="square" rtlCol="0">
              <a:spAutoFit/>
            </a:bodyPr>
            <a:lstStyle/>
            <a:p>
              <a:r>
                <a:rPr kumimoji="1" lang="ja-JP" altLang="en-US" sz="2000" b="1" dirty="0">
                  <a:solidFill>
                    <a:srgbClr val="00B050"/>
                  </a:solidFill>
                </a:rPr>
                <a:t>リンク先②</a:t>
              </a:r>
            </a:p>
          </p:txBody>
        </p:sp>
        <p:sp>
          <p:nvSpPr>
            <p:cNvPr id="7" name="動作設定ボタン: 進む/次へ 6">
              <a:hlinkClick r:id="rId3" highlightClick="1"/>
              <a:extLst>
                <a:ext uri="{FF2B5EF4-FFF2-40B4-BE49-F238E27FC236}">
                  <a16:creationId xmlns:a16="http://schemas.microsoft.com/office/drawing/2014/main" id="{98B623F1-C65A-91ED-B621-FFC13E3892FD}"/>
                </a:ext>
              </a:extLst>
            </p:cNvPr>
            <p:cNvSpPr/>
            <p:nvPr/>
          </p:nvSpPr>
          <p:spPr>
            <a:xfrm>
              <a:off x="6199244" y="4525976"/>
              <a:ext cx="720000" cy="25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a:p>
          </p:txBody>
        </p:sp>
        <p:sp>
          <p:nvSpPr>
            <p:cNvPr id="8" name="テキスト ボックス 7">
              <a:extLst>
                <a:ext uri="{FF2B5EF4-FFF2-40B4-BE49-F238E27FC236}">
                  <a16:creationId xmlns:a16="http://schemas.microsoft.com/office/drawing/2014/main" id="{7439E5A3-E47B-26E0-3E05-1D84391A9DA4}"/>
                </a:ext>
              </a:extLst>
            </p:cNvPr>
            <p:cNvSpPr txBox="1"/>
            <p:nvPr/>
          </p:nvSpPr>
          <p:spPr>
            <a:xfrm>
              <a:off x="5378397" y="4544279"/>
              <a:ext cx="1180847" cy="225493"/>
            </a:xfrm>
            <a:prstGeom prst="rect">
              <a:avLst/>
            </a:prstGeom>
            <a:noFill/>
          </p:spPr>
          <p:txBody>
            <a:bodyPr wrap="square" rtlCol="0">
              <a:spAutoFit/>
            </a:bodyPr>
            <a:lstStyle/>
            <a:p>
              <a:r>
                <a:rPr kumimoji="1" lang="ja-JP" altLang="en-US" sz="2000" b="1" dirty="0">
                  <a:solidFill>
                    <a:srgbClr val="FF0000"/>
                  </a:solidFill>
                </a:rPr>
                <a:t>リンク先③</a:t>
              </a:r>
            </a:p>
          </p:txBody>
        </p:sp>
        <p:sp>
          <p:nvSpPr>
            <p:cNvPr id="9" name="動作設定ボタン: 進む/次へ 8">
              <a:hlinkClick r:id="rId4" highlightClick="1"/>
              <a:extLst>
                <a:ext uri="{FF2B5EF4-FFF2-40B4-BE49-F238E27FC236}">
                  <a16:creationId xmlns:a16="http://schemas.microsoft.com/office/drawing/2014/main" id="{DD006124-54E2-225E-C57A-98468EDFE1E5}"/>
                </a:ext>
              </a:extLst>
            </p:cNvPr>
            <p:cNvSpPr/>
            <p:nvPr/>
          </p:nvSpPr>
          <p:spPr>
            <a:xfrm>
              <a:off x="2656699" y="4525976"/>
              <a:ext cx="720000" cy="25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p>
          </p:txBody>
        </p:sp>
        <p:sp>
          <p:nvSpPr>
            <p:cNvPr id="10" name="テキスト ボックス 9">
              <a:extLst>
                <a:ext uri="{FF2B5EF4-FFF2-40B4-BE49-F238E27FC236}">
                  <a16:creationId xmlns:a16="http://schemas.microsoft.com/office/drawing/2014/main" id="{1D640F38-5FD8-E648-7DE8-25E05EC67832}"/>
                </a:ext>
              </a:extLst>
            </p:cNvPr>
            <p:cNvSpPr txBox="1"/>
            <p:nvPr/>
          </p:nvSpPr>
          <p:spPr>
            <a:xfrm>
              <a:off x="1835852" y="4544279"/>
              <a:ext cx="1180847" cy="225493"/>
            </a:xfrm>
            <a:prstGeom prst="rect">
              <a:avLst/>
            </a:prstGeom>
            <a:noFill/>
          </p:spPr>
          <p:txBody>
            <a:bodyPr wrap="square" rtlCol="0">
              <a:spAutoFit/>
            </a:bodyPr>
            <a:lstStyle/>
            <a:p>
              <a:r>
                <a:rPr kumimoji="1" lang="ja-JP" altLang="en-US" sz="2000" b="1" dirty="0">
                  <a:solidFill>
                    <a:srgbClr val="002060"/>
                  </a:solidFill>
                </a:rPr>
                <a:t>リンク先①</a:t>
              </a:r>
            </a:p>
          </p:txBody>
        </p:sp>
        <p:sp>
          <p:nvSpPr>
            <p:cNvPr id="11" name="動作設定ボタン: 進む/次へ 10">
              <a:hlinkClick r:id="rId5" highlightClick="1"/>
              <a:extLst>
                <a:ext uri="{FF2B5EF4-FFF2-40B4-BE49-F238E27FC236}">
                  <a16:creationId xmlns:a16="http://schemas.microsoft.com/office/drawing/2014/main" id="{44315E2A-76B6-FB3E-4CA2-E909F2C6F852}"/>
                </a:ext>
              </a:extLst>
            </p:cNvPr>
            <p:cNvSpPr/>
            <p:nvPr/>
          </p:nvSpPr>
          <p:spPr>
            <a:xfrm>
              <a:off x="8095429" y="4525976"/>
              <a:ext cx="720000" cy="25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a:p>
          </p:txBody>
        </p:sp>
        <p:sp>
          <p:nvSpPr>
            <p:cNvPr id="12" name="テキスト ボックス 11">
              <a:extLst>
                <a:ext uri="{FF2B5EF4-FFF2-40B4-BE49-F238E27FC236}">
                  <a16:creationId xmlns:a16="http://schemas.microsoft.com/office/drawing/2014/main" id="{8A269714-C172-B7C1-1034-B3BDF9B5E358}"/>
                </a:ext>
              </a:extLst>
            </p:cNvPr>
            <p:cNvSpPr txBox="1"/>
            <p:nvPr/>
          </p:nvSpPr>
          <p:spPr>
            <a:xfrm>
              <a:off x="7232417" y="4539226"/>
              <a:ext cx="1180847" cy="225493"/>
            </a:xfrm>
            <a:prstGeom prst="rect">
              <a:avLst/>
            </a:prstGeom>
            <a:noFill/>
          </p:spPr>
          <p:txBody>
            <a:bodyPr wrap="square" rtlCol="0">
              <a:spAutoFit/>
            </a:bodyPr>
            <a:lstStyle/>
            <a:p>
              <a:r>
                <a:rPr kumimoji="1" lang="ja-JP" altLang="en-US" sz="2000" b="1" dirty="0">
                  <a:solidFill>
                    <a:srgbClr val="FFC000"/>
                  </a:solidFill>
                </a:rPr>
                <a:t>リンク先④</a:t>
              </a:r>
            </a:p>
          </p:txBody>
        </p:sp>
      </p:grpSp>
      <p:graphicFrame>
        <p:nvGraphicFramePr>
          <p:cNvPr id="14" name="表 13">
            <a:extLst>
              <a:ext uri="{FF2B5EF4-FFF2-40B4-BE49-F238E27FC236}">
                <a16:creationId xmlns:a16="http://schemas.microsoft.com/office/drawing/2014/main" id="{029B0574-B6EE-C651-D799-4A353D32670B}"/>
              </a:ext>
            </a:extLst>
          </p:cNvPr>
          <p:cNvGraphicFramePr>
            <a:graphicFrameLocks noGrp="1"/>
          </p:cNvGraphicFramePr>
          <p:nvPr>
            <p:extLst>
              <p:ext uri="{D42A27DB-BD31-4B8C-83A1-F6EECF244321}">
                <p14:modId xmlns:p14="http://schemas.microsoft.com/office/powerpoint/2010/main" val="3721491909"/>
              </p:ext>
            </p:extLst>
          </p:nvPr>
        </p:nvGraphicFramePr>
        <p:xfrm>
          <a:off x="793287" y="1006702"/>
          <a:ext cx="12233676" cy="588696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669025">
                  <a:extLst>
                    <a:ext uri="{9D8B030D-6E8A-4147-A177-3AD203B41FA5}">
                      <a16:colId xmlns:a16="http://schemas.microsoft.com/office/drawing/2014/main" val="2081037199"/>
                    </a:ext>
                  </a:extLst>
                </a:gridCol>
                <a:gridCol w="5248375">
                  <a:extLst>
                    <a:ext uri="{9D8B030D-6E8A-4147-A177-3AD203B41FA5}">
                      <a16:colId xmlns:a16="http://schemas.microsoft.com/office/drawing/2014/main" val="1787021977"/>
                    </a:ext>
                  </a:extLst>
                </a:gridCol>
                <a:gridCol w="2506763">
                  <a:extLst>
                    <a:ext uri="{9D8B030D-6E8A-4147-A177-3AD203B41FA5}">
                      <a16:colId xmlns:a16="http://schemas.microsoft.com/office/drawing/2014/main" val="1219377175"/>
                    </a:ext>
                  </a:extLst>
                </a:gridCol>
                <a:gridCol w="1576488">
                  <a:extLst>
                    <a:ext uri="{9D8B030D-6E8A-4147-A177-3AD203B41FA5}">
                      <a16:colId xmlns:a16="http://schemas.microsoft.com/office/drawing/2014/main" val="2563722371"/>
                    </a:ext>
                  </a:extLst>
                </a:gridCol>
                <a:gridCol w="1233025">
                  <a:extLst>
                    <a:ext uri="{9D8B030D-6E8A-4147-A177-3AD203B41FA5}">
                      <a16:colId xmlns:a16="http://schemas.microsoft.com/office/drawing/2014/main" val="3624734394"/>
                    </a:ext>
                  </a:extLst>
                </a:gridCol>
              </a:tblGrid>
              <a:tr h="353354">
                <a:tc>
                  <a:txBody>
                    <a:bodyPr/>
                    <a:lstStyle/>
                    <a:p>
                      <a:pPr algn="ctr"/>
                      <a:endParaRPr kumimoji="1" lang="ja-JP" altLang="en-US" sz="2000" b="1" dirty="0">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2000" b="1" dirty="0">
                          <a:latin typeface="+mn-ea"/>
                          <a:ea typeface="+mn-ea"/>
                        </a:rPr>
                        <a:t>品名</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342880" rtl="0" eaLnBrk="1" fontAlgn="auto" latinLnBrk="0" hangingPunct="1">
                        <a:lnSpc>
                          <a:spcPct val="100000"/>
                        </a:lnSpc>
                        <a:spcBef>
                          <a:spcPts val="0"/>
                        </a:spcBef>
                        <a:spcAft>
                          <a:spcPts val="0"/>
                        </a:spcAft>
                        <a:buClrTx/>
                        <a:buSzTx/>
                        <a:buFontTx/>
                        <a:buNone/>
                        <a:tabLst/>
                        <a:defRPr/>
                      </a:pPr>
                      <a:r>
                        <a:rPr kumimoji="1" lang="ja-JP" altLang="en-US" sz="2000" b="1" dirty="0">
                          <a:latin typeface="+mn-ea"/>
                          <a:ea typeface="+mn-ea"/>
                        </a:rPr>
                        <a:t>品番</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342880" rtl="0" eaLnBrk="1" fontAlgn="auto" latinLnBrk="0" hangingPunct="1">
                        <a:lnSpc>
                          <a:spcPct val="100000"/>
                        </a:lnSpc>
                        <a:spcBef>
                          <a:spcPts val="0"/>
                        </a:spcBef>
                        <a:spcAft>
                          <a:spcPts val="0"/>
                        </a:spcAft>
                        <a:buClrTx/>
                        <a:buSzTx/>
                        <a:buFontTx/>
                        <a:buNone/>
                        <a:tabLst/>
                        <a:defRPr/>
                      </a:pPr>
                      <a:r>
                        <a:rPr kumimoji="1" lang="ja-JP" altLang="en-US" sz="2000" b="1" dirty="0">
                          <a:latin typeface="+mn-ea"/>
                          <a:ea typeface="+mn-ea"/>
                        </a:rPr>
                        <a:t>発売時期</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342880" rtl="0" eaLnBrk="1" fontAlgn="auto" latinLnBrk="0" hangingPunct="1">
                        <a:lnSpc>
                          <a:spcPct val="100000"/>
                        </a:lnSpc>
                        <a:spcBef>
                          <a:spcPts val="0"/>
                        </a:spcBef>
                        <a:spcAft>
                          <a:spcPts val="0"/>
                        </a:spcAft>
                        <a:buClrTx/>
                        <a:buSzTx/>
                        <a:buFontTx/>
                        <a:buNone/>
                        <a:tabLst/>
                        <a:defRPr/>
                      </a:pPr>
                      <a:r>
                        <a:rPr kumimoji="1" lang="ja-JP" altLang="en-US" sz="2000" b="1" dirty="0">
                          <a:latin typeface="+mn-ea"/>
                          <a:ea typeface="+mn-ea"/>
                        </a:rPr>
                        <a:t>ファーム</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397744937"/>
                  </a:ext>
                </a:extLst>
              </a:tr>
              <a:tr h="221844">
                <a:tc rowSpan="9">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800" b="1" i="0" u="none" strike="noStrike" dirty="0">
                          <a:solidFill>
                            <a:schemeClr val="tx1"/>
                          </a:solidFill>
                          <a:effectLst/>
                          <a:latin typeface="+mn-ea"/>
                          <a:ea typeface="+mn-ea"/>
                        </a:rPr>
                        <a:t>AI</a:t>
                      </a:r>
                      <a:r>
                        <a:rPr lang="ja-JP" altLang="en-US" sz="1800" b="1" i="0" u="none" strike="noStrike" dirty="0">
                          <a:solidFill>
                            <a:schemeClr val="tx1"/>
                          </a:solidFill>
                          <a:effectLst/>
                          <a:latin typeface="+mn-ea"/>
                          <a:ea typeface="+mn-ea"/>
                        </a:rPr>
                        <a:t>カメラ</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800" b="1" i="0" u="none" strike="noStrike" dirty="0">
                          <a:solidFill>
                            <a:schemeClr val="tx1"/>
                          </a:solidFill>
                          <a:effectLst/>
                          <a:latin typeface="+mn-ea"/>
                          <a:ea typeface="+mn-ea"/>
                        </a:rPr>
                        <a:t>2MP(1080p) </a:t>
                      </a:r>
                      <a:r>
                        <a:rPr lang="ja-JP" altLang="en-US" sz="1800" b="1" i="0" u="none" strike="noStrike" dirty="0">
                          <a:solidFill>
                            <a:schemeClr val="tx1"/>
                          </a:solidFill>
                          <a:effectLst/>
                          <a:latin typeface="+mn-ea"/>
                          <a:ea typeface="+mn-ea"/>
                        </a:rPr>
                        <a:t>屋外 ハウジング一体 </a:t>
                      </a:r>
                      <a:r>
                        <a:rPr lang="en-US" altLang="ja-JP" sz="1800" b="1" i="0" u="none" strike="noStrike" dirty="0">
                          <a:solidFill>
                            <a:schemeClr val="tx1"/>
                          </a:solidFill>
                          <a:effectLst/>
                          <a:latin typeface="+mn-ea"/>
                          <a:ea typeface="+mn-ea"/>
                        </a:rPr>
                        <a:t>AI</a:t>
                      </a:r>
                      <a:r>
                        <a:rPr lang="ja-JP" altLang="en-US" sz="1800" b="1" i="0" u="none" strike="noStrike" dirty="0">
                          <a:solidFill>
                            <a:schemeClr val="tx1"/>
                          </a:solidFill>
                          <a:effectLst/>
                          <a:latin typeface="+mn-ea"/>
                          <a:ea typeface="+mn-ea"/>
                        </a:rPr>
                        <a:t>カメラ</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800" b="1" i="0" u="none" strike="noStrike" dirty="0">
                          <a:effectLst/>
                          <a:latin typeface="+mn-ea"/>
                          <a:ea typeface="+mn-ea"/>
                        </a:rPr>
                        <a:t> WV-X15300-V3LN</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b="1" i="0" u="none" strike="noStrike" dirty="0">
                          <a:effectLst/>
                          <a:latin typeface="+mn-ea"/>
                          <a:ea typeface="+mn-ea"/>
                        </a:rPr>
                        <a:t>2024</a:t>
                      </a:r>
                      <a:r>
                        <a:rPr lang="ja-JP" altLang="en-US" sz="1800" b="1" i="0" u="none" strike="noStrike" dirty="0">
                          <a:effectLst/>
                          <a:latin typeface="+mn-ea"/>
                          <a:ea typeface="+mn-ea"/>
                        </a:rPr>
                        <a:t>年</a:t>
                      </a:r>
                      <a:r>
                        <a:rPr lang="en-US" altLang="ja-JP" sz="1800" b="1" i="0" u="none" strike="noStrike" dirty="0">
                          <a:effectLst/>
                          <a:latin typeface="+mn-ea"/>
                          <a:ea typeface="+mn-ea"/>
                        </a:rPr>
                        <a:t>2</a:t>
                      </a:r>
                      <a:r>
                        <a:rPr lang="ja-JP" altLang="en-US" sz="1800" b="1" i="0" u="none" strike="noStrike" dirty="0">
                          <a:effectLst/>
                          <a:latin typeface="+mn-ea"/>
                          <a:ea typeface="+mn-ea"/>
                        </a:rPr>
                        <a:t>月</a:t>
                      </a:r>
                      <a:endParaRPr lang="en-US" sz="1800" b="1" i="0" u="none" strike="noStrike" dirty="0">
                        <a:effectLst/>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ctr"/>
                      <a:r>
                        <a:rPr lang="en-US" altLang="ja-JP" sz="1800" b="1" i="0" u="none" strike="noStrike" dirty="0">
                          <a:effectLst/>
                          <a:latin typeface="+mn-ea"/>
                          <a:ea typeface="+mn-ea"/>
                        </a:rPr>
                        <a:t>v3.01</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933233091"/>
                  </a:ext>
                </a:extLst>
              </a:tr>
              <a:tr h="221844">
                <a:tc vMerge="1">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endParaRPr lang="ja-JP" altLang="en-US" sz="1050" b="0" i="0" u="none" strike="noStrike" dirty="0">
                        <a:solidFill>
                          <a:schemeClr val="tx1"/>
                        </a:solidFill>
                        <a:effectLst/>
                        <a:latin typeface="Yu Gothic UI Semilight" panose="020B0400000000000000" pitchFamily="50" charset="-128"/>
                        <a:ea typeface="Yu Gothic UI Semilight" panose="020B0400000000000000"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800" b="1" i="0" u="none" strike="noStrike" dirty="0">
                          <a:solidFill>
                            <a:schemeClr val="tx1"/>
                          </a:solidFill>
                          <a:effectLst/>
                          <a:latin typeface="+mn-ea"/>
                          <a:ea typeface="+mn-ea"/>
                        </a:rPr>
                        <a:t>5MP </a:t>
                      </a:r>
                      <a:r>
                        <a:rPr lang="ja-JP" altLang="en-US" sz="1800" b="1" i="0" u="none" strike="noStrike" dirty="0">
                          <a:solidFill>
                            <a:schemeClr val="tx1"/>
                          </a:solidFill>
                          <a:effectLst/>
                          <a:latin typeface="+mn-ea"/>
                          <a:ea typeface="+mn-ea"/>
                        </a:rPr>
                        <a:t>屋外 ハウジング一体 </a:t>
                      </a:r>
                      <a:r>
                        <a:rPr lang="en-US" altLang="ja-JP" sz="1800" b="1" i="0" u="none" strike="noStrike" dirty="0">
                          <a:solidFill>
                            <a:schemeClr val="tx1"/>
                          </a:solidFill>
                          <a:effectLst/>
                          <a:latin typeface="+mn-ea"/>
                          <a:ea typeface="+mn-ea"/>
                        </a:rPr>
                        <a:t>AI</a:t>
                      </a:r>
                      <a:r>
                        <a:rPr lang="ja-JP" altLang="en-US" sz="1800" b="1" i="0" u="none" strike="noStrike" dirty="0">
                          <a:solidFill>
                            <a:schemeClr val="tx1"/>
                          </a:solidFill>
                          <a:effectLst/>
                          <a:latin typeface="+mn-ea"/>
                          <a:ea typeface="+mn-ea"/>
                        </a:rPr>
                        <a:t>カメラ</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fontAlgn="ctr"/>
                      <a:r>
                        <a:rPr lang="ja-JP" altLang="en-US" sz="1800" b="1" i="0" u="none" strike="noStrike" dirty="0">
                          <a:effectLst/>
                          <a:latin typeface="+mn-ea"/>
                          <a:ea typeface="+mn-ea"/>
                        </a:rPr>
                        <a:t> </a:t>
                      </a:r>
                      <a:r>
                        <a:rPr lang="en-US" sz="1800" b="1" i="0" u="none" strike="noStrike" dirty="0">
                          <a:effectLst/>
                          <a:latin typeface="+mn-ea"/>
                          <a:ea typeface="+mn-ea"/>
                        </a:rPr>
                        <a:t>WV-X15500-V3LN</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altLang="ja-JP" sz="1800" b="1" i="0" u="none" strike="noStrike" dirty="0">
                          <a:effectLst/>
                          <a:latin typeface="+mn-ea"/>
                          <a:ea typeface="+mn-ea"/>
                        </a:rPr>
                        <a:t>2024</a:t>
                      </a:r>
                      <a:r>
                        <a:rPr lang="ja-JP" altLang="en-US" sz="1800" b="1" i="0" u="none" strike="noStrike" dirty="0">
                          <a:effectLst/>
                          <a:latin typeface="+mn-ea"/>
                          <a:ea typeface="+mn-ea"/>
                        </a:rPr>
                        <a:t>年</a:t>
                      </a:r>
                      <a:r>
                        <a:rPr lang="en-US" altLang="ja-JP" sz="1800" b="1" i="0" u="none" strike="noStrike" dirty="0">
                          <a:effectLst/>
                          <a:latin typeface="+mn-ea"/>
                          <a:ea typeface="+mn-ea"/>
                        </a:rPr>
                        <a:t>4</a:t>
                      </a:r>
                      <a:r>
                        <a:rPr lang="ja-JP" altLang="en-US" sz="1800" b="1" i="0" u="none" strike="noStrike" dirty="0">
                          <a:effectLst/>
                          <a:latin typeface="+mn-ea"/>
                          <a:ea typeface="+mn-ea"/>
                        </a:rPr>
                        <a:t>月</a:t>
                      </a:r>
                      <a:endParaRPr kumimoji="1" lang="ja-JP" altLang="en-US" sz="1800" b="1" dirty="0">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a:endParaRPr kumimoji="1" lang="ja-JP" altLang="en-US" sz="1800" b="1" dirty="0">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4000821571"/>
                  </a:ext>
                </a:extLst>
              </a:tr>
              <a:tr h="221844">
                <a:tc vMerge="1">
                  <a:txBody>
                    <a:bodyPr/>
                    <a:lstStyle/>
                    <a:p>
                      <a:pPr fontAlgn="ctr"/>
                      <a:endParaRPr lang="ja-JP" altLang="en-US" sz="1050" b="0" i="0" u="none" strike="noStrike" dirty="0">
                        <a:solidFill>
                          <a:schemeClr val="tx1"/>
                        </a:solidFill>
                        <a:effectLst/>
                        <a:latin typeface="Yu Gothic UI Semilight" panose="020B0400000000000000" pitchFamily="50" charset="-128"/>
                        <a:ea typeface="Yu Gothic UI Semilight" panose="020B0400000000000000"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ctr"/>
                      <a:r>
                        <a:rPr lang="en-US" altLang="ja-JP" sz="1800" b="1" i="0" u="none" strike="noStrike" dirty="0">
                          <a:solidFill>
                            <a:schemeClr val="tx1"/>
                          </a:solidFill>
                          <a:effectLst/>
                          <a:latin typeface="+mn-ea"/>
                          <a:ea typeface="+mn-ea"/>
                        </a:rPr>
                        <a:t>8MP </a:t>
                      </a:r>
                      <a:r>
                        <a:rPr lang="ja-JP" altLang="en-US" sz="1800" b="1" i="0" u="none" strike="noStrike" dirty="0">
                          <a:solidFill>
                            <a:schemeClr val="tx1"/>
                          </a:solidFill>
                          <a:effectLst/>
                          <a:latin typeface="+mn-ea"/>
                          <a:ea typeface="+mn-ea"/>
                        </a:rPr>
                        <a:t>屋外 ハウジング一体 </a:t>
                      </a:r>
                      <a:r>
                        <a:rPr lang="en-US" altLang="ja-JP" sz="1800" b="1" i="0" u="none" strike="noStrike" dirty="0">
                          <a:solidFill>
                            <a:schemeClr val="tx1"/>
                          </a:solidFill>
                          <a:effectLst/>
                          <a:latin typeface="+mn-ea"/>
                          <a:ea typeface="+mn-ea"/>
                        </a:rPr>
                        <a:t>AI</a:t>
                      </a:r>
                      <a:r>
                        <a:rPr lang="ja-JP" altLang="en-US" sz="1800" b="1" i="0" u="none" strike="noStrike" dirty="0">
                          <a:solidFill>
                            <a:schemeClr val="tx1"/>
                          </a:solidFill>
                          <a:effectLst/>
                          <a:latin typeface="+mn-ea"/>
                          <a:ea typeface="+mn-ea"/>
                        </a:rPr>
                        <a:t>カメラ</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800" b="1" dirty="0">
                          <a:solidFill>
                            <a:schemeClr val="tx1"/>
                          </a:solidFill>
                          <a:latin typeface="+mn-ea"/>
                          <a:ea typeface="+mn-ea"/>
                        </a:rPr>
                        <a:t> WV-X15700-V2LN</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altLang="ja-JP" sz="1800" b="1" i="0" u="none" strike="noStrike" dirty="0">
                          <a:effectLst/>
                          <a:latin typeface="+mn-ea"/>
                          <a:ea typeface="+mn-ea"/>
                        </a:rPr>
                        <a:t>2024</a:t>
                      </a:r>
                      <a:r>
                        <a:rPr lang="ja-JP" altLang="en-US" sz="1800" b="1" i="0" u="none" strike="noStrike" dirty="0">
                          <a:effectLst/>
                          <a:latin typeface="+mn-ea"/>
                          <a:ea typeface="+mn-ea"/>
                        </a:rPr>
                        <a:t>年</a:t>
                      </a:r>
                      <a:r>
                        <a:rPr lang="en-US" altLang="ja-JP" sz="1800" b="1" i="0" u="none" strike="noStrike" dirty="0">
                          <a:effectLst/>
                          <a:latin typeface="+mn-ea"/>
                          <a:ea typeface="+mn-ea"/>
                        </a:rPr>
                        <a:t>2</a:t>
                      </a:r>
                      <a:r>
                        <a:rPr lang="ja-JP" altLang="en-US" sz="1800" b="1" i="0" u="none" strike="noStrike" dirty="0">
                          <a:effectLst/>
                          <a:latin typeface="+mn-ea"/>
                          <a:ea typeface="+mn-ea"/>
                        </a:rPr>
                        <a:t>月</a:t>
                      </a:r>
                      <a:endParaRPr lang="en-US" sz="1800" b="1" i="0" u="none" strike="noStrike" dirty="0">
                        <a:effectLst/>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rowSpan="2">
                  <a:txBody>
                    <a:bodyPr/>
                    <a:lstStyle/>
                    <a:p>
                      <a:pPr algn="ctr" fontAlgn="ctr"/>
                      <a:r>
                        <a:rPr lang="en-US" sz="1800" b="1" i="0" u="none" strike="noStrike" dirty="0">
                          <a:effectLst/>
                          <a:latin typeface="+mn-ea"/>
                          <a:ea typeface="+mn-ea"/>
                        </a:rPr>
                        <a:t>v3.01</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758870633"/>
                  </a:ext>
                </a:extLst>
              </a:tr>
              <a:tr h="221844">
                <a:tc vMerge="1">
                  <a:txBody>
                    <a:bodyPr/>
                    <a:lstStyle/>
                    <a:p>
                      <a:endParaRPr kumimoji="1" lang="ja-JP" altLang="en-US" dirty="0"/>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800" b="1" i="0" u="none" strike="noStrike" dirty="0">
                          <a:solidFill>
                            <a:schemeClr val="tx1"/>
                          </a:solidFill>
                          <a:effectLst/>
                          <a:latin typeface="+mn-ea"/>
                          <a:ea typeface="+mn-ea"/>
                        </a:rPr>
                        <a:t>2MP(1080p) </a:t>
                      </a:r>
                      <a:r>
                        <a:rPr lang="ja-JP" altLang="en-US" sz="1800" b="1" i="0" u="none" strike="noStrike" dirty="0">
                          <a:solidFill>
                            <a:schemeClr val="tx1"/>
                          </a:solidFill>
                          <a:effectLst/>
                          <a:latin typeface="+mn-ea"/>
                          <a:ea typeface="+mn-ea"/>
                        </a:rPr>
                        <a:t>屋内 ドーム </a:t>
                      </a:r>
                      <a:r>
                        <a:rPr lang="en-US" altLang="ja-JP" sz="1800" b="1" i="0" u="none" strike="noStrike" dirty="0">
                          <a:solidFill>
                            <a:schemeClr val="tx1"/>
                          </a:solidFill>
                          <a:effectLst/>
                          <a:latin typeface="+mn-ea"/>
                          <a:ea typeface="+mn-ea"/>
                        </a:rPr>
                        <a:t>AI</a:t>
                      </a:r>
                      <a:r>
                        <a:rPr lang="ja-JP" altLang="en-US" sz="1800" b="1" i="0" u="none" strike="noStrike" dirty="0">
                          <a:solidFill>
                            <a:schemeClr val="tx1"/>
                          </a:solidFill>
                          <a:effectLst/>
                          <a:latin typeface="+mn-ea"/>
                          <a:ea typeface="+mn-ea"/>
                        </a:rPr>
                        <a:t>カメラ</a:t>
                      </a:r>
                      <a:endParaRPr kumimoji="1" lang="ja-JP" altLang="en-US" sz="1800" b="1" dirty="0">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800" b="1" dirty="0">
                          <a:solidFill>
                            <a:schemeClr val="tx1"/>
                          </a:solidFill>
                          <a:latin typeface="+mn-ea"/>
                          <a:ea typeface="+mn-ea"/>
                        </a:rPr>
                        <a:t> WV-X22300-V3L</a:t>
                      </a:r>
                      <a:endParaRPr kumimoji="1" lang="ja-JP" altLang="en-US" sz="1800" b="1" dirty="0">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fontAlgn="ctr"/>
                      <a:endParaRPr lang="en-US" sz="1050" b="0" i="0" u="none" strike="noStrike" dirty="0">
                        <a:effectLst/>
                        <a:latin typeface="Yu Gothic UI Semilight" panose="020B0400000000000000" pitchFamily="50" charset="-128"/>
                        <a:ea typeface="Yu Gothic UI Semilight" panose="020B0400000000000000"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vMerge="1">
                  <a:txBody>
                    <a:bodyPr/>
                    <a:lstStyle/>
                    <a:p>
                      <a:endParaRPr kumimoji="1" lang="ja-JP" altLang="en-US"/>
                    </a:p>
                  </a:txBody>
                  <a:tcPr/>
                </a:tc>
                <a:extLst>
                  <a:ext uri="{0D108BD9-81ED-4DB2-BD59-A6C34878D82A}">
                    <a16:rowId xmlns:a16="http://schemas.microsoft.com/office/drawing/2014/main" val="2325144827"/>
                  </a:ext>
                </a:extLst>
              </a:tr>
              <a:tr h="221844">
                <a:tc vMerge="1">
                  <a:txBody>
                    <a:bodyPr/>
                    <a:lstStyle/>
                    <a:p>
                      <a:endParaRPr kumimoji="1" lang="ja-JP" altLang="en-US" dirty="0"/>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800" b="1" i="0" u="none" strike="noStrike" dirty="0">
                          <a:solidFill>
                            <a:schemeClr val="tx1"/>
                          </a:solidFill>
                          <a:effectLst/>
                          <a:latin typeface="+mn-ea"/>
                          <a:ea typeface="+mn-ea"/>
                        </a:rPr>
                        <a:t>5MP </a:t>
                      </a:r>
                      <a:r>
                        <a:rPr lang="ja-JP" altLang="en-US" sz="1800" b="1" i="0" u="none" strike="noStrike" dirty="0">
                          <a:solidFill>
                            <a:schemeClr val="tx1"/>
                          </a:solidFill>
                          <a:effectLst/>
                          <a:latin typeface="+mn-ea"/>
                          <a:ea typeface="+mn-ea"/>
                        </a:rPr>
                        <a:t>屋内 ドーム </a:t>
                      </a:r>
                      <a:r>
                        <a:rPr lang="en-US" altLang="ja-JP" sz="1800" b="1" i="0" u="none" strike="noStrike" dirty="0">
                          <a:solidFill>
                            <a:schemeClr val="tx1"/>
                          </a:solidFill>
                          <a:effectLst/>
                          <a:latin typeface="+mn-ea"/>
                          <a:ea typeface="+mn-ea"/>
                        </a:rPr>
                        <a:t>AI</a:t>
                      </a:r>
                      <a:r>
                        <a:rPr lang="ja-JP" altLang="en-US" sz="1800" b="1" i="0" u="none" strike="noStrike" dirty="0">
                          <a:solidFill>
                            <a:schemeClr val="tx1"/>
                          </a:solidFill>
                          <a:effectLst/>
                          <a:latin typeface="+mn-ea"/>
                          <a:ea typeface="+mn-ea"/>
                        </a:rPr>
                        <a:t>カメラ</a:t>
                      </a:r>
                      <a:endParaRPr kumimoji="1" lang="ja-JP" altLang="en-US" sz="1800" b="1" dirty="0">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sz="1800" b="1" i="0" u="none" strike="noStrike" dirty="0">
                          <a:effectLst/>
                          <a:latin typeface="+mn-ea"/>
                          <a:ea typeface="+mn-ea"/>
                        </a:rPr>
                        <a:t> WV-X22500-V3L</a:t>
                      </a:r>
                      <a:endParaRPr kumimoji="1" lang="ja-JP" altLang="en-US" sz="1800" b="1" dirty="0">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en-US" altLang="ja-JP" sz="1800" b="1" i="0" u="none" strike="noStrike" dirty="0">
                          <a:effectLst/>
                          <a:latin typeface="+mn-ea"/>
                          <a:ea typeface="+mn-ea"/>
                        </a:rPr>
                        <a:t>2024</a:t>
                      </a:r>
                      <a:r>
                        <a:rPr lang="ja-JP" altLang="en-US" sz="1800" b="1" i="0" u="none" strike="noStrike" dirty="0">
                          <a:effectLst/>
                          <a:latin typeface="+mn-ea"/>
                          <a:ea typeface="+mn-ea"/>
                        </a:rPr>
                        <a:t>年</a:t>
                      </a:r>
                      <a:r>
                        <a:rPr lang="en-US" altLang="ja-JP" sz="1800" b="1" i="0" u="none" strike="noStrike" dirty="0">
                          <a:effectLst/>
                          <a:latin typeface="+mn-ea"/>
                          <a:ea typeface="+mn-ea"/>
                        </a:rPr>
                        <a:t>4</a:t>
                      </a:r>
                      <a:r>
                        <a:rPr lang="ja-JP" altLang="en-US" sz="1800" b="1" i="0" u="none" strike="noStrike" dirty="0">
                          <a:effectLst/>
                          <a:latin typeface="+mn-ea"/>
                          <a:ea typeface="+mn-ea"/>
                        </a:rPr>
                        <a:t>月</a:t>
                      </a:r>
                      <a:endParaRPr lang="en-US" sz="1800" b="1" i="0" u="none" strike="noStrike" dirty="0">
                        <a:effectLst/>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ctr"/>
                      <a:endParaRPr lang="en-US" sz="1800" b="1" i="0" u="none" strike="noStrike" dirty="0">
                        <a:effectLst/>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4088559921"/>
                  </a:ext>
                </a:extLst>
              </a:tr>
              <a:tr h="221844">
                <a:tc vMerge="1">
                  <a:txBody>
                    <a:bodyPr/>
                    <a:lstStyle/>
                    <a:p>
                      <a:pPr fontAlgn="ctr"/>
                      <a:endParaRPr lang="ja-JP" altLang="en-US" sz="1050" b="0" i="0" u="none" strike="noStrike" dirty="0">
                        <a:solidFill>
                          <a:schemeClr val="tx1"/>
                        </a:solidFill>
                        <a:effectLst/>
                        <a:latin typeface="Yu Gothic UI Semilight" panose="020B0400000000000000" pitchFamily="50" charset="-128"/>
                        <a:ea typeface="Yu Gothic UI Semilight" panose="020B0400000000000000"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ctr"/>
                      <a:r>
                        <a:rPr lang="en-US" altLang="ja-JP" sz="1800" b="1" i="0" u="none" strike="noStrike" dirty="0">
                          <a:solidFill>
                            <a:schemeClr val="tx1"/>
                          </a:solidFill>
                          <a:effectLst/>
                          <a:latin typeface="+mn-ea"/>
                          <a:ea typeface="+mn-ea"/>
                        </a:rPr>
                        <a:t>8MP </a:t>
                      </a:r>
                      <a:r>
                        <a:rPr lang="ja-JP" altLang="en-US" sz="1800" b="1" i="0" u="none" strike="noStrike" dirty="0">
                          <a:solidFill>
                            <a:schemeClr val="tx1"/>
                          </a:solidFill>
                          <a:effectLst/>
                          <a:latin typeface="+mn-ea"/>
                          <a:ea typeface="+mn-ea"/>
                        </a:rPr>
                        <a:t>屋内 ドーム </a:t>
                      </a:r>
                      <a:r>
                        <a:rPr lang="en-US" altLang="ja-JP" sz="1800" b="1" i="0" u="none" strike="noStrike" dirty="0">
                          <a:solidFill>
                            <a:schemeClr val="tx1"/>
                          </a:solidFill>
                          <a:effectLst/>
                          <a:latin typeface="+mn-ea"/>
                          <a:ea typeface="+mn-ea"/>
                        </a:rPr>
                        <a:t>AI</a:t>
                      </a:r>
                      <a:r>
                        <a:rPr lang="ja-JP" altLang="en-US" sz="1800" b="1" i="0" u="none" strike="noStrike" dirty="0">
                          <a:solidFill>
                            <a:schemeClr val="tx1"/>
                          </a:solidFill>
                          <a:effectLst/>
                          <a:latin typeface="+mn-ea"/>
                          <a:ea typeface="+mn-ea"/>
                        </a:rPr>
                        <a:t>カメラ</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800" b="1" i="0" u="none" strike="noStrike" dirty="0">
                          <a:effectLst/>
                          <a:latin typeface="+mn-ea"/>
                          <a:ea typeface="+mn-ea"/>
                        </a:rPr>
                        <a:t> WV-X22700-V2L</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altLang="ja-JP" sz="1800" b="1" i="0" u="none" strike="noStrike" dirty="0">
                          <a:effectLst/>
                          <a:latin typeface="+mn-ea"/>
                          <a:ea typeface="+mn-ea"/>
                        </a:rPr>
                        <a:t>2024</a:t>
                      </a:r>
                      <a:r>
                        <a:rPr lang="ja-JP" altLang="en-US" sz="1800" b="1" i="0" u="none" strike="noStrike" dirty="0">
                          <a:effectLst/>
                          <a:latin typeface="+mn-ea"/>
                          <a:ea typeface="+mn-ea"/>
                        </a:rPr>
                        <a:t>年</a:t>
                      </a:r>
                      <a:r>
                        <a:rPr lang="en-US" altLang="ja-JP" sz="1800" b="1" i="0" u="none" strike="noStrike" dirty="0">
                          <a:effectLst/>
                          <a:latin typeface="+mn-ea"/>
                          <a:ea typeface="+mn-ea"/>
                        </a:rPr>
                        <a:t>2</a:t>
                      </a:r>
                      <a:r>
                        <a:rPr lang="ja-JP" altLang="en-US" sz="1800" b="1" i="0" u="none" strike="noStrike" dirty="0">
                          <a:effectLst/>
                          <a:latin typeface="+mn-ea"/>
                          <a:ea typeface="+mn-ea"/>
                        </a:rPr>
                        <a:t>月</a:t>
                      </a:r>
                      <a:endParaRPr lang="en-US" sz="1800" b="1" i="0" u="none" strike="noStrike" dirty="0">
                        <a:effectLst/>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row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1800" b="1" i="0" u="none" strike="noStrike" dirty="0">
                          <a:effectLst/>
                          <a:latin typeface="+mn-ea"/>
                          <a:ea typeface="+mn-ea"/>
                        </a:rPr>
                        <a:t>v3.01</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939241918"/>
                  </a:ext>
                </a:extLst>
              </a:tr>
              <a:tr h="221844">
                <a:tc vMerge="1">
                  <a:txBody>
                    <a:bodyPr/>
                    <a:lstStyle/>
                    <a:p>
                      <a:pPr fontAlgn="ctr"/>
                      <a:endParaRPr lang="ja-JP" altLang="en-US" sz="1050" b="0" i="0" u="none" strike="noStrike" dirty="0">
                        <a:solidFill>
                          <a:schemeClr val="tx1"/>
                        </a:solidFill>
                        <a:effectLst/>
                        <a:latin typeface="Yu Gothic UI Semilight" panose="020B0400000000000000" pitchFamily="50" charset="-128"/>
                        <a:ea typeface="Yu Gothic UI Semilight" panose="020B0400000000000000"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ctr"/>
                      <a:r>
                        <a:rPr lang="en-US" altLang="ja-JP" sz="1800" b="1" i="0" u="none" strike="noStrike" dirty="0">
                          <a:solidFill>
                            <a:schemeClr val="tx1"/>
                          </a:solidFill>
                          <a:effectLst/>
                          <a:latin typeface="+mn-ea"/>
                          <a:ea typeface="+mn-ea"/>
                        </a:rPr>
                        <a:t>2MP(1080p) </a:t>
                      </a:r>
                      <a:r>
                        <a:rPr lang="ja-JP" altLang="en-US" sz="1800" b="1" i="0" u="none" strike="noStrike" dirty="0">
                          <a:solidFill>
                            <a:schemeClr val="tx1"/>
                          </a:solidFill>
                          <a:effectLst/>
                          <a:latin typeface="+mn-ea"/>
                          <a:ea typeface="+mn-ea"/>
                        </a:rPr>
                        <a:t>屋外 ドーム </a:t>
                      </a:r>
                      <a:r>
                        <a:rPr lang="en-US" altLang="ja-JP" sz="1800" b="1" i="0" u="none" strike="noStrike" dirty="0">
                          <a:solidFill>
                            <a:schemeClr val="tx1"/>
                          </a:solidFill>
                          <a:effectLst/>
                          <a:latin typeface="+mn-ea"/>
                          <a:ea typeface="+mn-ea"/>
                        </a:rPr>
                        <a:t>AI</a:t>
                      </a:r>
                      <a:r>
                        <a:rPr lang="ja-JP" altLang="en-US" sz="1800" b="1" i="0" u="none" strike="noStrike" dirty="0">
                          <a:solidFill>
                            <a:schemeClr val="tx1"/>
                          </a:solidFill>
                          <a:effectLst/>
                          <a:latin typeface="+mn-ea"/>
                          <a:ea typeface="+mn-ea"/>
                        </a:rPr>
                        <a:t>カメラ</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800" b="1" i="0" u="none" strike="noStrike" dirty="0">
                          <a:effectLst/>
                          <a:latin typeface="+mn-ea"/>
                          <a:ea typeface="+mn-ea"/>
                        </a:rPr>
                        <a:t> WV-X25300-V3LN</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fontAlgn="ctr"/>
                      <a:endParaRPr lang="en-US" sz="1050" b="0" i="0" u="none" strike="noStrike" dirty="0">
                        <a:effectLst/>
                        <a:latin typeface="Yu Gothic UI Semilight" panose="020B0400000000000000" pitchFamily="50" charset="-128"/>
                        <a:ea typeface="Yu Gothic UI Semilight" panose="020B0400000000000000"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vMerge="1">
                  <a:txBody>
                    <a:bodyPr/>
                    <a:lstStyle/>
                    <a:p>
                      <a:endParaRPr kumimoji="1" lang="ja-JP" altLang="en-US"/>
                    </a:p>
                  </a:txBody>
                  <a:tcPr/>
                </a:tc>
                <a:extLst>
                  <a:ext uri="{0D108BD9-81ED-4DB2-BD59-A6C34878D82A}">
                    <a16:rowId xmlns:a16="http://schemas.microsoft.com/office/drawing/2014/main" val="2648649229"/>
                  </a:ext>
                </a:extLst>
              </a:tr>
              <a:tr h="221844">
                <a:tc vMerge="1">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endParaRPr lang="ja-JP" altLang="en-US" sz="1050" b="0" i="0" u="none" strike="noStrike" dirty="0">
                        <a:solidFill>
                          <a:schemeClr val="tx1"/>
                        </a:solidFill>
                        <a:effectLst/>
                        <a:latin typeface="Yu Gothic UI Semilight" panose="020B0400000000000000" pitchFamily="50" charset="-128"/>
                        <a:ea typeface="Yu Gothic UI Semilight" panose="020B0400000000000000"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800" b="1" i="0" u="none" strike="noStrike" dirty="0">
                          <a:solidFill>
                            <a:schemeClr val="tx1"/>
                          </a:solidFill>
                          <a:effectLst/>
                          <a:latin typeface="+mn-ea"/>
                          <a:ea typeface="+mn-ea"/>
                        </a:rPr>
                        <a:t>5MP </a:t>
                      </a:r>
                      <a:r>
                        <a:rPr lang="ja-JP" altLang="en-US" sz="1800" b="1" i="0" u="none" strike="noStrike" dirty="0">
                          <a:solidFill>
                            <a:schemeClr val="tx1"/>
                          </a:solidFill>
                          <a:effectLst/>
                          <a:latin typeface="+mn-ea"/>
                          <a:ea typeface="+mn-ea"/>
                        </a:rPr>
                        <a:t>屋外 ドーム </a:t>
                      </a:r>
                      <a:r>
                        <a:rPr lang="en-US" altLang="ja-JP" sz="1800" b="1" i="0" u="none" strike="noStrike" dirty="0">
                          <a:solidFill>
                            <a:schemeClr val="tx1"/>
                          </a:solidFill>
                          <a:effectLst/>
                          <a:latin typeface="+mn-ea"/>
                          <a:ea typeface="+mn-ea"/>
                        </a:rPr>
                        <a:t>AI</a:t>
                      </a:r>
                      <a:r>
                        <a:rPr lang="ja-JP" altLang="en-US" sz="1800" b="1" i="0" u="none" strike="noStrike" dirty="0">
                          <a:solidFill>
                            <a:schemeClr val="tx1"/>
                          </a:solidFill>
                          <a:effectLst/>
                          <a:latin typeface="+mn-ea"/>
                          <a:ea typeface="+mn-ea"/>
                        </a:rPr>
                        <a:t>カメラ</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fontAlgn="ctr"/>
                      <a:r>
                        <a:rPr lang="en-US" sz="1800" b="1" i="0" u="none" strike="noStrike" dirty="0">
                          <a:effectLst/>
                          <a:latin typeface="+mn-ea"/>
                          <a:ea typeface="+mn-ea"/>
                        </a:rPr>
                        <a:t> WV-X25500-V3LN</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en-US" altLang="ja-JP" sz="1800" b="1" i="0" u="none" strike="noStrike" dirty="0">
                          <a:effectLst/>
                          <a:latin typeface="+mn-ea"/>
                          <a:ea typeface="+mn-ea"/>
                        </a:rPr>
                        <a:t>2024</a:t>
                      </a:r>
                      <a:r>
                        <a:rPr lang="ja-JP" altLang="en-US" sz="1800" b="1" i="0" u="none" strike="noStrike" dirty="0">
                          <a:effectLst/>
                          <a:latin typeface="+mn-ea"/>
                          <a:ea typeface="+mn-ea"/>
                        </a:rPr>
                        <a:t>年</a:t>
                      </a:r>
                      <a:r>
                        <a:rPr lang="en-US" altLang="ja-JP" sz="1800" b="1" i="0" u="none" strike="noStrike" dirty="0">
                          <a:effectLst/>
                          <a:latin typeface="+mn-ea"/>
                          <a:ea typeface="+mn-ea"/>
                        </a:rPr>
                        <a:t>4</a:t>
                      </a:r>
                      <a:r>
                        <a:rPr lang="ja-JP" altLang="en-US" sz="1800" b="1" i="0" u="none" strike="noStrike" dirty="0">
                          <a:effectLst/>
                          <a:latin typeface="+mn-ea"/>
                          <a:ea typeface="+mn-ea"/>
                        </a:rPr>
                        <a:t>月</a:t>
                      </a:r>
                      <a:endParaRPr lang="en-US" sz="1800" b="1" i="0" u="none" strike="noStrike" dirty="0">
                        <a:effectLst/>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endParaRPr lang="en-US" sz="1800" b="1" i="0" u="none" strike="noStrike" dirty="0">
                        <a:effectLst/>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669190596"/>
                  </a:ext>
                </a:extLst>
              </a:tr>
              <a:tr h="232408">
                <a:tc vMerge="1">
                  <a:txBody>
                    <a:bodyPr/>
                    <a:lstStyle/>
                    <a:p>
                      <a:pPr fontAlgn="ctr"/>
                      <a:endParaRPr lang="ja-JP" altLang="en-US" sz="1050" b="0" i="0" u="none" strike="noStrike" dirty="0">
                        <a:solidFill>
                          <a:schemeClr val="tx1"/>
                        </a:solidFill>
                        <a:effectLst/>
                        <a:latin typeface="Yu Gothic UI Semilight" panose="020B0400000000000000" pitchFamily="50" charset="-128"/>
                        <a:ea typeface="Yu Gothic UI Semilight" panose="020B0400000000000000"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ctr"/>
                      <a:r>
                        <a:rPr lang="en-US" altLang="ja-JP" sz="1800" b="1" i="0" u="none" strike="noStrike" dirty="0">
                          <a:solidFill>
                            <a:schemeClr val="tx1"/>
                          </a:solidFill>
                          <a:effectLst/>
                          <a:latin typeface="+mn-ea"/>
                          <a:ea typeface="+mn-ea"/>
                        </a:rPr>
                        <a:t>8MP </a:t>
                      </a:r>
                      <a:r>
                        <a:rPr lang="ja-JP" altLang="en-US" sz="1800" b="1" i="0" u="none" strike="noStrike" dirty="0">
                          <a:solidFill>
                            <a:schemeClr val="tx1"/>
                          </a:solidFill>
                          <a:effectLst/>
                          <a:latin typeface="+mn-ea"/>
                          <a:ea typeface="+mn-ea"/>
                        </a:rPr>
                        <a:t>屋外 ドーム </a:t>
                      </a:r>
                      <a:r>
                        <a:rPr lang="en-US" altLang="ja-JP" sz="1800" b="1" i="0" u="none" strike="noStrike" dirty="0">
                          <a:solidFill>
                            <a:schemeClr val="tx1"/>
                          </a:solidFill>
                          <a:effectLst/>
                          <a:latin typeface="+mn-ea"/>
                          <a:ea typeface="+mn-ea"/>
                        </a:rPr>
                        <a:t>AI</a:t>
                      </a:r>
                      <a:r>
                        <a:rPr lang="ja-JP" altLang="en-US" sz="1800" b="1" i="0" u="none" strike="noStrike" dirty="0">
                          <a:solidFill>
                            <a:schemeClr val="tx1"/>
                          </a:solidFill>
                          <a:effectLst/>
                          <a:latin typeface="+mn-ea"/>
                          <a:ea typeface="+mn-ea"/>
                        </a:rPr>
                        <a:t>カメラ</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800" b="1" i="0" u="none" strike="noStrike" dirty="0">
                          <a:effectLst/>
                          <a:latin typeface="+mn-ea"/>
                          <a:ea typeface="+mn-ea"/>
                        </a:rPr>
                        <a:t> WV-X25700-V2LN</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1800" b="1" i="0" u="none" strike="noStrike" dirty="0">
                          <a:effectLst/>
                          <a:latin typeface="+mn-ea"/>
                          <a:ea typeface="+mn-ea"/>
                        </a:rPr>
                        <a:t>2024</a:t>
                      </a:r>
                      <a:r>
                        <a:rPr lang="ja-JP" altLang="en-US" sz="1800" b="1" i="0" u="none" strike="noStrike" dirty="0">
                          <a:effectLst/>
                          <a:latin typeface="+mn-ea"/>
                          <a:ea typeface="+mn-ea"/>
                        </a:rPr>
                        <a:t>年</a:t>
                      </a:r>
                      <a:r>
                        <a:rPr lang="en-US" altLang="ja-JP" sz="1800" b="1" i="0" u="none" strike="noStrike" dirty="0">
                          <a:effectLst/>
                          <a:latin typeface="+mn-ea"/>
                          <a:ea typeface="+mn-ea"/>
                        </a:rPr>
                        <a:t>2</a:t>
                      </a:r>
                      <a:r>
                        <a:rPr lang="ja-JP" altLang="en-US" sz="1800" b="1" i="0" u="none" strike="noStrike" dirty="0">
                          <a:effectLst/>
                          <a:latin typeface="+mn-ea"/>
                          <a:ea typeface="+mn-ea"/>
                        </a:rPr>
                        <a:t>月</a:t>
                      </a:r>
                      <a:endParaRPr lang="en-US" altLang="ja-JP" sz="1800" b="1" i="0" u="none" strike="noStrike" dirty="0">
                        <a:effectLst/>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1800" b="1" i="0" u="none" strike="noStrike" dirty="0">
                          <a:effectLst/>
                          <a:latin typeface="+mn-ea"/>
                          <a:ea typeface="+mn-ea"/>
                        </a:rPr>
                        <a:t>v3.01</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9768619"/>
                  </a:ext>
                </a:extLst>
              </a:tr>
              <a:tr h="232408">
                <a:tc rowSpan="2">
                  <a:txBody>
                    <a:bodyPr/>
                    <a:lstStyle/>
                    <a:p>
                      <a:pPr fontAlgn="ctr"/>
                      <a:r>
                        <a:rPr lang="ja-JP" altLang="en-US" sz="1800" b="1" i="0" u="none" strike="noStrike" dirty="0">
                          <a:solidFill>
                            <a:schemeClr val="tx1"/>
                          </a:solidFill>
                          <a:effectLst/>
                          <a:latin typeface="+mn-ea"/>
                          <a:ea typeface="+mn-ea"/>
                        </a:rPr>
                        <a:t>カメラアプリ</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ctr"/>
                      <a:r>
                        <a:rPr lang="en-US" altLang="ja-JP" sz="1800" b="1" i="0" u="none" strike="noStrike" dirty="0">
                          <a:solidFill>
                            <a:schemeClr val="tx1"/>
                          </a:solidFill>
                          <a:effectLst/>
                          <a:latin typeface="+mn-ea"/>
                          <a:ea typeface="+mn-ea"/>
                        </a:rPr>
                        <a:t>AI</a:t>
                      </a:r>
                      <a:r>
                        <a:rPr lang="ja-JP" altLang="en-US" sz="1800" b="1" i="0" u="none" strike="noStrike" dirty="0">
                          <a:solidFill>
                            <a:schemeClr val="tx1"/>
                          </a:solidFill>
                          <a:effectLst/>
                          <a:latin typeface="+mn-ea"/>
                          <a:ea typeface="+mn-ea"/>
                        </a:rPr>
                        <a:t>動体検知アプリケーション</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altLang="ja-JP" sz="1800" b="1" i="0" u="none" strike="noStrike" dirty="0">
                          <a:effectLst/>
                          <a:latin typeface="+mn-ea"/>
                          <a:ea typeface="+mn-ea"/>
                        </a:rPr>
                        <a:t> WV-XAE200WUX</a:t>
                      </a:r>
                      <a:endParaRPr lang="en-US" sz="1800" b="1" i="0" u="none" strike="noStrike" dirty="0">
                        <a:effectLst/>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1800" b="1" i="0" u="none" strike="noStrike" dirty="0">
                          <a:solidFill>
                            <a:srgbClr val="002060"/>
                          </a:solidFill>
                          <a:effectLst/>
                          <a:latin typeface="+mn-ea"/>
                          <a:ea typeface="+mn-ea"/>
                        </a:rPr>
                        <a:t>Web</a:t>
                      </a:r>
                      <a:r>
                        <a:rPr lang="ja-JP" altLang="en-US" sz="1800" b="1" i="0" u="none" strike="noStrike" dirty="0">
                          <a:solidFill>
                            <a:srgbClr val="002060"/>
                          </a:solidFill>
                          <a:effectLst/>
                          <a:latin typeface="+mn-ea"/>
                          <a:ea typeface="+mn-ea"/>
                        </a:rPr>
                        <a:t>公開①</a:t>
                      </a:r>
                      <a:endParaRPr lang="en-US" altLang="ja-JP" sz="1800" b="1" i="0" u="none" strike="noStrike" dirty="0">
                        <a:solidFill>
                          <a:srgbClr val="002060"/>
                        </a:solidFill>
                        <a:effectLst/>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1800" b="1" i="0" u="none" strike="noStrike" dirty="0">
                          <a:effectLst/>
                          <a:latin typeface="+mn-ea"/>
                          <a:ea typeface="+mn-ea"/>
                        </a:rPr>
                        <a:t>v3.42</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2907637"/>
                  </a:ext>
                </a:extLst>
              </a:tr>
              <a:tr h="232408">
                <a:tc vMerge="1">
                  <a:txBody>
                    <a:bodyPr/>
                    <a:lstStyle/>
                    <a:p>
                      <a:pPr fontAlgn="ctr"/>
                      <a:endParaRPr lang="ja-JP" altLang="en-US" sz="1050" b="0" i="0" u="none" strike="noStrike" dirty="0">
                        <a:solidFill>
                          <a:schemeClr val="tx1"/>
                        </a:solidFill>
                        <a:effectLst/>
                        <a:latin typeface="Yu Gothic UI Semilight" panose="020B0400000000000000" pitchFamily="50" charset="-128"/>
                        <a:ea typeface="Yu Gothic UI Semilight" panose="020B0400000000000000"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ctr"/>
                      <a:r>
                        <a:rPr lang="en-US" altLang="ja-JP" sz="1800" b="1" i="0" u="none" strike="noStrike" dirty="0">
                          <a:solidFill>
                            <a:schemeClr val="tx1"/>
                          </a:solidFill>
                          <a:effectLst/>
                          <a:latin typeface="+mn-ea"/>
                          <a:ea typeface="+mn-ea"/>
                        </a:rPr>
                        <a:t>AI</a:t>
                      </a:r>
                      <a:r>
                        <a:rPr lang="ja-JP" altLang="en-US" sz="1800" b="1" i="0" u="none" strike="noStrike" dirty="0">
                          <a:solidFill>
                            <a:schemeClr val="tx1"/>
                          </a:solidFill>
                          <a:effectLst/>
                          <a:latin typeface="+mn-ea"/>
                          <a:ea typeface="+mn-ea"/>
                        </a:rPr>
                        <a:t>現場学習アプリケーション</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800" b="1" i="0" u="none" strike="noStrike" dirty="0">
                          <a:effectLst/>
                          <a:latin typeface="+mn-ea"/>
                          <a:ea typeface="+mn-ea"/>
                        </a:rPr>
                        <a:t> </a:t>
                      </a:r>
                      <a:r>
                        <a:rPr lang="en-US" altLang="ja-JP" sz="1800" b="1" i="0" u="none" strike="noStrike" dirty="0">
                          <a:effectLst/>
                          <a:latin typeface="+mn-ea"/>
                          <a:ea typeface="+mn-ea"/>
                        </a:rPr>
                        <a:t>AIOnsiteLearning</a:t>
                      </a:r>
                      <a:endParaRPr lang="en-US" sz="1800" b="1" i="0" u="none" strike="noStrike" dirty="0">
                        <a:effectLst/>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1800" b="1" i="0" u="none" strike="noStrike" dirty="0">
                          <a:solidFill>
                            <a:srgbClr val="00B050"/>
                          </a:solidFill>
                          <a:effectLst/>
                          <a:latin typeface="+mn-ea"/>
                          <a:ea typeface="+mn-ea"/>
                        </a:rPr>
                        <a:t>Web</a:t>
                      </a:r>
                      <a:r>
                        <a:rPr lang="ja-JP" altLang="en-US" sz="1800" b="1" i="0" u="none" strike="noStrike" dirty="0">
                          <a:solidFill>
                            <a:srgbClr val="00B050"/>
                          </a:solidFill>
                          <a:effectLst/>
                          <a:latin typeface="+mn-ea"/>
                          <a:ea typeface="+mn-ea"/>
                        </a:rPr>
                        <a:t>公開②</a:t>
                      </a:r>
                      <a:endParaRPr lang="en-US" altLang="ja-JP" sz="1800" b="1" i="0" u="none" strike="noStrike" dirty="0">
                        <a:solidFill>
                          <a:srgbClr val="00B050"/>
                        </a:solidFill>
                        <a:effectLst/>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1800" b="1" i="0" u="none" strike="noStrike" dirty="0">
                          <a:effectLst/>
                          <a:latin typeface="+mn-ea"/>
                          <a:ea typeface="+mn-ea"/>
                        </a:rPr>
                        <a:t>v1.01</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4048377"/>
                  </a:ext>
                </a:extLst>
              </a:tr>
              <a:tr h="232408">
                <a:tc>
                  <a:txBody>
                    <a:bodyPr/>
                    <a:lstStyle/>
                    <a:p>
                      <a:pPr fontAlgn="ctr"/>
                      <a:r>
                        <a:rPr lang="ja-JP" altLang="en-US" sz="1800" b="1" i="0" u="none" strike="noStrike" dirty="0">
                          <a:solidFill>
                            <a:schemeClr val="tx1"/>
                          </a:solidFill>
                          <a:effectLst/>
                          <a:latin typeface="+mn-ea"/>
                          <a:ea typeface="+mn-ea"/>
                        </a:rPr>
                        <a:t>取扱説明書</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ctr"/>
                      <a:r>
                        <a:rPr lang="en-US" altLang="ja-JP" sz="1800" b="1" i="0" u="none" strike="noStrike" dirty="0">
                          <a:solidFill>
                            <a:schemeClr val="tx1"/>
                          </a:solidFill>
                          <a:effectLst/>
                          <a:latin typeface="+mn-ea"/>
                          <a:ea typeface="+mn-ea"/>
                        </a:rPr>
                        <a:t>Web</a:t>
                      </a:r>
                      <a:r>
                        <a:rPr lang="ja-JP" altLang="en-US" sz="1800" b="1" i="0" u="none" strike="noStrike" dirty="0">
                          <a:solidFill>
                            <a:schemeClr val="tx1"/>
                          </a:solidFill>
                          <a:effectLst/>
                          <a:latin typeface="+mn-ea"/>
                          <a:ea typeface="+mn-ea"/>
                        </a:rPr>
                        <a:t>ガイド</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endParaRPr lang="en-US" sz="1800" b="1" i="0" u="none" strike="noStrike" dirty="0">
                        <a:effectLst/>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1800" b="1" i="0" u="none" strike="noStrike" dirty="0">
                          <a:solidFill>
                            <a:srgbClr val="FF0000"/>
                          </a:solidFill>
                          <a:effectLst/>
                          <a:latin typeface="+mn-ea"/>
                          <a:ea typeface="+mn-ea"/>
                        </a:rPr>
                        <a:t>Web</a:t>
                      </a:r>
                      <a:r>
                        <a:rPr lang="ja-JP" altLang="en-US" sz="1800" b="1" i="0" u="none" strike="noStrike" dirty="0">
                          <a:solidFill>
                            <a:srgbClr val="FF0000"/>
                          </a:solidFill>
                          <a:effectLst/>
                          <a:latin typeface="+mn-ea"/>
                          <a:ea typeface="+mn-ea"/>
                        </a:rPr>
                        <a:t>公開③</a:t>
                      </a:r>
                      <a:endParaRPr lang="en-US" altLang="ja-JP" sz="1800" b="1" i="0" u="none" strike="noStrike" dirty="0">
                        <a:solidFill>
                          <a:srgbClr val="FF0000"/>
                        </a:solidFill>
                        <a:effectLst/>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1800" b="1" i="0" u="none" strike="noStrike" dirty="0">
                          <a:effectLst/>
                          <a:latin typeface="+mn-ea"/>
                          <a:ea typeface="+mn-ea"/>
                        </a:rPr>
                        <a:t>V1.00</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0297495"/>
                  </a:ext>
                </a:extLst>
              </a:tr>
              <a:tr h="232408">
                <a:tc>
                  <a:txBody>
                    <a:bodyPr/>
                    <a:lstStyle/>
                    <a:p>
                      <a:pPr fontAlgn="ctr"/>
                      <a:r>
                        <a:rPr lang="ja-JP" altLang="en-US" sz="1800" b="1" i="0" u="none" strike="noStrike" dirty="0">
                          <a:solidFill>
                            <a:schemeClr val="tx1"/>
                          </a:solidFill>
                          <a:effectLst/>
                          <a:latin typeface="+mn-ea"/>
                          <a:ea typeface="+mn-ea"/>
                        </a:rPr>
                        <a:t>設定ツール</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ctr"/>
                      <a:r>
                        <a:rPr lang="en-US" altLang="ja-JP" sz="1800" b="1" i="0" u="none" strike="noStrike" dirty="0">
                          <a:solidFill>
                            <a:schemeClr val="tx1"/>
                          </a:solidFill>
                          <a:effectLst/>
                          <a:latin typeface="+mn-ea"/>
                          <a:ea typeface="+mn-ea"/>
                        </a:rPr>
                        <a:t>i-PRO</a:t>
                      </a:r>
                      <a:r>
                        <a:rPr lang="ja-JP" altLang="en-US" sz="1800" b="1" i="0" u="none" strike="noStrike" dirty="0">
                          <a:solidFill>
                            <a:schemeClr val="tx1"/>
                          </a:solidFill>
                          <a:effectLst/>
                          <a:latin typeface="+mn-ea"/>
                          <a:ea typeface="+mn-ea"/>
                        </a:rPr>
                        <a:t>システム設定ツール</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800" b="1" i="0" u="none" strike="noStrike" dirty="0">
                          <a:effectLst/>
                          <a:latin typeface="+mn-ea"/>
                          <a:ea typeface="+mn-ea"/>
                        </a:rPr>
                        <a:t> </a:t>
                      </a:r>
                      <a:endParaRPr lang="en-US" sz="1800" b="1" i="0" u="none" strike="noStrike" dirty="0">
                        <a:effectLst/>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1800" b="1" i="0" u="none" strike="noStrike" dirty="0">
                          <a:solidFill>
                            <a:srgbClr val="FFC000"/>
                          </a:solidFill>
                          <a:effectLst/>
                          <a:latin typeface="+mn-ea"/>
                          <a:ea typeface="+mn-ea"/>
                        </a:rPr>
                        <a:t>Web</a:t>
                      </a:r>
                      <a:r>
                        <a:rPr lang="ja-JP" altLang="en-US" sz="1800" b="1" i="0" u="none" strike="noStrike" dirty="0">
                          <a:solidFill>
                            <a:srgbClr val="FFC000"/>
                          </a:solidFill>
                          <a:effectLst/>
                          <a:latin typeface="+mn-ea"/>
                          <a:ea typeface="+mn-ea"/>
                        </a:rPr>
                        <a:t>公開④</a:t>
                      </a:r>
                      <a:endParaRPr lang="en-US" altLang="ja-JP" sz="1800" b="1" i="0" u="none" strike="noStrike" dirty="0">
                        <a:solidFill>
                          <a:srgbClr val="FFC000"/>
                        </a:solidFill>
                        <a:effectLst/>
                        <a:latin typeface="+mn-ea"/>
                        <a:ea typeface="+mn-ea"/>
                      </a:endParaRP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1800" b="1" i="0" u="none" strike="noStrike" dirty="0">
                          <a:effectLst/>
                          <a:latin typeface="+mn-ea"/>
                          <a:ea typeface="+mn-ea"/>
                        </a:rPr>
                        <a:t>v3.10</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662367985"/>
                  </a:ext>
                </a:extLst>
              </a:tr>
            </a:tbl>
          </a:graphicData>
        </a:graphic>
      </p:graphicFrame>
      <p:sp>
        <p:nvSpPr>
          <p:cNvPr id="2" name="テキスト ボックス 1">
            <a:hlinkClick r:id="rId6" action="ppaction://hlinksldjump"/>
            <a:extLst>
              <a:ext uri="{FF2B5EF4-FFF2-40B4-BE49-F238E27FC236}">
                <a16:creationId xmlns:a16="http://schemas.microsoft.com/office/drawing/2014/main" id="{76DCE8A1-716D-9EA7-94EF-EE52ECF8C4C9}"/>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7"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7"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3230139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63D15A4-9193-424E-229F-1E12C3B1FD65}"/>
              </a:ext>
            </a:extLst>
          </p:cNvPr>
          <p:cNvSpPr>
            <a:spLocks noGrp="1"/>
          </p:cNvSpPr>
          <p:nvPr>
            <p:ph type="title"/>
          </p:nvPr>
        </p:nvSpPr>
        <p:spPr/>
        <p:txBody>
          <a:bodyPr/>
          <a:lstStyle/>
          <a:p>
            <a:r>
              <a:rPr lang="en-US" altLang="ja-JP" dirty="0">
                <a:latin typeface="+mn-ea"/>
                <a:ea typeface="+mn-ea"/>
              </a:rPr>
              <a:t>2-1</a:t>
            </a:r>
            <a:r>
              <a:rPr lang="en-US" altLang="ja-JP" dirty="0"/>
              <a:t>. </a:t>
            </a:r>
            <a:r>
              <a:rPr lang="ja-JP" altLang="en-US" dirty="0"/>
              <a:t>構成と概要</a:t>
            </a:r>
            <a:endParaRPr kumimoji="1" lang="ja-JP" altLang="en-US" dirty="0"/>
          </a:p>
        </p:txBody>
      </p:sp>
      <p:sp>
        <p:nvSpPr>
          <p:cNvPr id="4" name="コンテンツ プレースホルダー 2">
            <a:extLst>
              <a:ext uri="{FF2B5EF4-FFF2-40B4-BE49-F238E27FC236}">
                <a16:creationId xmlns:a16="http://schemas.microsoft.com/office/drawing/2014/main" id="{9F17CEF9-EA5B-A16D-FA13-E1AB9A4C0891}"/>
              </a:ext>
            </a:extLst>
          </p:cNvPr>
          <p:cNvSpPr txBox="1">
            <a:spLocks/>
          </p:cNvSpPr>
          <p:nvPr/>
        </p:nvSpPr>
        <p:spPr>
          <a:xfrm>
            <a:off x="288000" y="648000"/>
            <a:ext cx="13794224" cy="504000"/>
          </a:xfrm>
          <a:prstGeom prst="rect">
            <a:avLst/>
          </a:prstGeom>
        </p:spPr>
        <p:txBody>
          <a:bodyPr wrap="none" lIns="36000" tIns="36000" rIns="36000" bIns="36000" anchor="t" anchorCtr="0"/>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ea"/>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ea"/>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ea"/>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ea"/>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ea"/>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2400" b="1" dirty="0"/>
              <a:t>■新</a:t>
            </a:r>
            <a:r>
              <a:rPr lang="en-US" altLang="ja-JP" sz="2400" b="1" dirty="0"/>
              <a:t>X</a:t>
            </a:r>
            <a:r>
              <a:rPr lang="ja-JP" altLang="en-US" sz="2400" b="1" dirty="0"/>
              <a:t>シリーズ</a:t>
            </a:r>
            <a:r>
              <a:rPr lang="en-US" altLang="ja-JP" sz="2400" b="1" dirty="0"/>
              <a:t>AI</a:t>
            </a:r>
            <a:r>
              <a:rPr lang="ja-JP" altLang="en-US" sz="2400" b="1" dirty="0"/>
              <a:t>カメラ専用の</a:t>
            </a:r>
            <a:r>
              <a:rPr lang="en-US" altLang="ja-JP" sz="2400" b="1" dirty="0"/>
              <a:t>AI</a:t>
            </a:r>
            <a:r>
              <a:rPr lang="ja-JP" altLang="en-US" sz="2400" b="1" dirty="0"/>
              <a:t>現場学習アプリケーションで、</a:t>
            </a:r>
            <a:r>
              <a:rPr lang="en-US" altLang="ja-JP" sz="2400" b="1" dirty="0"/>
              <a:t>AI-VMD</a:t>
            </a:r>
            <a:r>
              <a:rPr lang="ja-JP" altLang="en-US" sz="2400" b="1" dirty="0"/>
              <a:t>の精度改善や検知対象追加</a:t>
            </a:r>
          </a:p>
        </p:txBody>
      </p:sp>
      <p:sp>
        <p:nvSpPr>
          <p:cNvPr id="5" name="正方形/長方形 4">
            <a:extLst>
              <a:ext uri="{FF2B5EF4-FFF2-40B4-BE49-F238E27FC236}">
                <a16:creationId xmlns:a16="http://schemas.microsoft.com/office/drawing/2014/main" id="{401FFBCD-054D-AD40-6A4C-355F56E08FFB}"/>
              </a:ext>
            </a:extLst>
          </p:cNvPr>
          <p:cNvSpPr/>
          <p:nvPr/>
        </p:nvSpPr>
        <p:spPr>
          <a:xfrm>
            <a:off x="4714970" y="3654659"/>
            <a:ext cx="2074226" cy="1683814"/>
          </a:xfrm>
          <a:prstGeom prst="rect">
            <a:avLst/>
          </a:prstGeom>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685800" rtl="0" eaLnBrk="1" latinLnBrk="0" hangingPunct="1">
              <a:defRPr kumimoji="1" sz="1350" kern="1200">
                <a:solidFill>
                  <a:schemeClr val="lt1"/>
                </a:solidFill>
                <a:latin typeface="+mn-lt"/>
                <a:ea typeface="+mn-ea"/>
                <a:cs typeface="+mn-cs"/>
              </a:defRPr>
            </a:lvl1pPr>
            <a:lvl2pPr marL="342900" algn="l" defTabSz="685800" rtl="0" eaLnBrk="1" latinLnBrk="0" hangingPunct="1">
              <a:defRPr kumimoji="1" sz="1350" kern="1200">
                <a:solidFill>
                  <a:schemeClr val="lt1"/>
                </a:solidFill>
                <a:latin typeface="+mn-lt"/>
                <a:ea typeface="+mn-ea"/>
                <a:cs typeface="+mn-cs"/>
              </a:defRPr>
            </a:lvl2pPr>
            <a:lvl3pPr marL="685800" algn="l" defTabSz="685800" rtl="0" eaLnBrk="1" latinLnBrk="0" hangingPunct="1">
              <a:defRPr kumimoji="1" sz="1350" kern="1200">
                <a:solidFill>
                  <a:schemeClr val="lt1"/>
                </a:solidFill>
                <a:latin typeface="+mn-lt"/>
                <a:ea typeface="+mn-ea"/>
                <a:cs typeface="+mn-cs"/>
              </a:defRPr>
            </a:lvl3pPr>
            <a:lvl4pPr marL="1028700" algn="l" defTabSz="685800" rtl="0" eaLnBrk="1" latinLnBrk="0" hangingPunct="1">
              <a:defRPr kumimoji="1" sz="1350" kern="1200">
                <a:solidFill>
                  <a:schemeClr val="lt1"/>
                </a:solidFill>
                <a:latin typeface="+mn-lt"/>
                <a:ea typeface="+mn-ea"/>
                <a:cs typeface="+mn-cs"/>
              </a:defRPr>
            </a:lvl4pPr>
            <a:lvl5pPr marL="1371600" algn="l" defTabSz="685800" rtl="0" eaLnBrk="1" latinLnBrk="0" hangingPunct="1">
              <a:defRPr kumimoji="1" sz="1350" kern="1200">
                <a:solidFill>
                  <a:schemeClr val="lt1"/>
                </a:solidFill>
                <a:latin typeface="+mn-lt"/>
                <a:ea typeface="+mn-ea"/>
                <a:cs typeface="+mn-cs"/>
              </a:defRPr>
            </a:lvl5pPr>
            <a:lvl6pPr marL="1714500" algn="l" defTabSz="685800" rtl="0" eaLnBrk="1" latinLnBrk="0" hangingPunct="1">
              <a:defRPr kumimoji="1" sz="1350" kern="1200">
                <a:solidFill>
                  <a:schemeClr val="lt1"/>
                </a:solidFill>
                <a:latin typeface="+mn-lt"/>
                <a:ea typeface="+mn-ea"/>
                <a:cs typeface="+mn-cs"/>
              </a:defRPr>
            </a:lvl6pPr>
            <a:lvl7pPr marL="2057400" algn="l" defTabSz="685800" rtl="0" eaLnBrk="1" latinLnBrk="0" hangingPunct="1">
              <a:defRPr kumimoji="1" sz="1350" kern="1200">
                <a:solidFill>
                  <a:schemeClr val="lt1"/>
                </a:solidFill>
                <a:latin typeface="+mn-lt"/>
                <a:ea typeface="+mn-ea"/>
                <a:cs typeface="+mn-cs"/>
              </a:defRPr>
            </a:lvl7pPr>
            <a:lvl8pPr marL="2400300" algn="l" defTabSz="685800" rtl="0" eaLnBrk="1" latinLnBrk="0" hangingPunct="1">
              <a:defRPr kumimoji="1" sz="1350" kern="1200">
                <a:solidFill>
                  <a:schemeClr val="lt1"/>
                </a:solidFill>
                <a:latin typeface="+mn-lt"/>
                <a:ea typeface="+mn-ea"/>
                <a:cs typeface="+mn-cs"/>
              </a:defRPr>
            </a:lvl8pPr>
            <a:lvl9pPr marL="2743200" algn="l" defTabSz="685800" rtl="0" eaLnBrk="1" latinLnBrk="0" hangingPunct="1">
              <a:defRPr kumimoji="1" sz="1350" kern="1200">
                <a:solidFill>
                  <a:schemeClr val="lt1"/>
                </a:solidFill>
                <a:latin typeface="+mn-lt"/>
                <a:ea typeface="+mn-ea"/>
                <a:cs typeface="+mn-cs"/>
              </a:defRPr>
            </a:lvl9pPr>
          </a:lstStyle>
          <a:p>
            <a:pPr algn="ctr"/>
            <a:r>
              <a:rPr lang="ja-JP" altLang="en-US" sz="2000" b="1" dirty="0">
                <a:effectLst>
                  <a:outerShdw blurRad="38100" dist="38100" dir="2700000" algn="tl">
                    <a:srgbClr val="000000">
                      <a:alpha val="43137"/>
                    </a:srgbClr>
                  </a:outerShdw>
                </a:effectLst>
                <a:latin typeface="+mn-ea"/>
              </a:rPr>
              <a:t>検知条件の追加</a:t>
            </a:r>
            <a:endParaRPr lang="en-US" altLang="ja-JP" sz="2000" b="1" dirty="0">
              <a:effectLst>
                <a:outerShdw blurRad="38100" dist="38100" dir="2700000" algn="tl">
                  <a:srgbClr val="000000">
                    <a:alpha val="43137"/>
                  </a:srgbClr>
                </a:outerShdw>
              </a:effectLst>
              <a:latin typeface="+mn-ea"/>
            </a:endParaRPr>
          </a:p>
          <a:p>
            <a:pPr algn="ctr">
              <a:spcBef>
                <a:spcPts val="1200"/>
              </a:spcBef>
            </a:pPr>
            <a:r>
              <a:rPr lang="en-US" altLang="ja-JP" sz="1600" b="1" dirty="0">
                <a:effectLst>
                  <a:outerShdw blurRad="38100" dist="38100" dir="2700000" algn="tl">
                    <a:srgbClr val="000000">
                      <a:alpha val="43137"/>
                    </a:srgbClr>
                  </a:outerShdw>
                </a:effectLst>
                <a:latin typeface="+mn-ea"/>
              </a:rPr>
              <a:t>【</a:t>
            </a:r>
            <a:r>
              <a:rPr lang="ja-JP" altLang="en-US" sz="1600" b="1" dirty="0">
                <a:effectLst>
                  <a:outerShdw blurRad="38100" dist="38100" dir="2700000" algn="tl">
                    <a:srgbClr val="000000">
                      <a:alpha val="43137"/>
                    </a:srgbClr>
                  </a:outerShdw>
                </a:effectLst>
                <a:latin typeface="+mn-ea"/>
              </a:rPr>
              <a:t>誤検知改善</a:t>
            </a:r>
            <a:r>
              <a:rPr lang="en-US" altLang="ja-JP" sz="1600" b="1" dirty="0">
                <a:effectLst>
                  <a:outerShdw blurRad="38100" dist="38100" dir="2700000" algn="tl">
                    <a:srgbClr val="000000">
                      <a:alpha val="43137"/>
                    </a:srgbClr>
                  </a:outerShdw>
                </a:effectLst>
                <a:latin typeface="+mn-ea"/>
              </a:rPr>
              <a:t>】</a:t>
            </a:r>
            <a:endParaRPr lang="ja-JP" altLang="en-US" sz="1600" b="1" dirty="0">
              <a:effectLst>
                <a:outerShdw blurRad="38100" dist="38100" dir="2700000" algn="tl">
                  <a:srgbClr val="000000">
                    <a:alpha val="43137"/>
                  </a:srgbClr>
                </a:outerShdw>
              </a:effectLst>
              <a:latin typeface="+mn-ea"/>
            </a:endParaRPr>
          </a:p>
        </p:txBody>
      </p:sp>
      <p:sp>
        <p:nvSpPr>
          <p:cNvPr id="6" name="正方形/長方形 5">
            <a:extLst>
              <a:ext uri="{FF2B5EF4-FFF2-40B4-BE49-F238E27FC236}">
                <a16:creationId xmlns:a16="http://schemas.microsoft.com/office/drawing/2014/main" id="{32E0E573-20FA-A7D3-EE5C-F4C40DBB0663}"/>
              </a:ext>
            </a:extLst>
          </p:cNvPr>
          <p:cNvSpPr/>
          <p:nvPr/>
        </p:nvSpPr>
        <p:spPr>
          <a:xfrm>
            <a:off x="6789196" y="3654661"/>
            <a:ext cx="7028053" cy="1683812"/>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spcBef>
                <a:spcPts val="400"/>
              </a:spcBef>
              <a:defRPr/>
            </a:pPr>
            <a:r>
              <a:rPr kumimoji="0" lang="ja-JP" altLang="en-US" sz="1600" b="1" kern="0" dirty="0">
                <a:solidFill>
                  <a:schemeClr val="tx1"/>
                </a:solidFill>
                <a:latin typeface="+mn-ea"/>
                <a:cs typeface="Meiryo UI" panose="020B0604030504040204" pitchFamily="50" charset="-128"/>
              </a:rPr>
              <a:t>検知非対象物</a:t>
            </a:r>
            <a:r>
              <a:rPr kumimoji="0" lang="ja-JP" altLang="en-US" sz="1200" b="1" kern="0" dirty="0">
                <a:solidFill>
                  <a:schemeClr val="tx1"/>
                </a:solidFill>
                <a:latin typeface="+mn-ea"/>
                <a:cs typeface="Meiryo UI" panose="020B0604030504040204" pitchFamily="50" charset="-128"/>
              </a:rPr>
              <a:t>（人物</a:t>
            </a:r>
            <a:r>
              <a:rPr kumimoji="0" lang="en-US" altLang="ja-JP" sz="1200" b="1" kern="0" dirty="0">
                <a:solidFill>
                  <a:schemeClr val="tx1"/>
                </a:solidFill>
                <a:latin typeface="+mn-ea"/>
                <a:cs typeface="Meiryo UI" panose="020B0604030504040204" pitchFamily="50" charset="-128"/>
              </a:rPr>
              <a:t>/</a:t>
            </a:r>
            <a:r>
              <a:rPr kumimoji="0" lang="ja-JP" altLang="en-US" sz="1200" b="1" kern="0" dirty="0">
                <a:solidFill>
                  <a:schemeClr val="tx1"/>
                </a:solidFill>
                <a:latin typeface="+mn-ea"/>
                <a:cs typeface="Meiryo UI" panose="020B0604030504040204" pitchFamily="50" charset="-128"/>
              </a:rPr>
              <a:t>車両</a:t>
            </a:r>
            <a:r>
              <a:rPr kumimoji="0" lang="en-US" altLang="ja-JP" sz="1200" b="1" kern="0" dirty="0">
                <a:solidFill>
                  <a:schemeClr val="tx1"/>
                </a:solidFill>
                <a:latin typeface="+mn-ea"/>
                <a:cs typeface="Meiryo UI" panose="020B0604030504040204" pitchFamily="50" charset="-128"/>
              </a:rPr>
              <a:t>/</a:t>
            </a:r>
            <a:r>
              <a:rPr kumimoji="0" lang="ja-JP" altLang="en-US" sz="1200" b="1" kern="0" dirty="0">
                <a:solidFill>
                  <a:schemeClr val="tx1"/>
                </a:solidFill>
                <a:latin typeface="+mn-ea"/>
                <a:cs typeface="Meiryo UI" panose="020B0604030504040204" pitchFamily="50" charset="-128"/>
              </a:rPr>
              <a:t>二輪車）</a:t>
            </a:r>
            <a:r>
              <a:rPr kumimoji="0" lang="ja-JP" altLang="en-US" sz="1600" b="1" i="0" u="none" strike="noStrike" kern="0" cap="none" spc="0" normalizeH="0" baseline="0" noProof="0" dirty="0">
                <a:ln>
                  <a:noFill/>
                </a:ln>
                <a:solidFill>
                  <a:prstClr val="black"/>
                </a:solidFill>
                <a:effectLst/>
                <a:uLnTx/>
                <a:uFillTx/>
                <a:latin typeface="游ゴシック"/>
                <a:ea typeface="游ゴシック"/>
                <a:cs typeface="Meiryo UI" panose="020B0604030504040204" pitchFamily="50" charset="-128"/>
              </a:rPr>
              <a:t>を</a:t>
            </a:r>
            <a:endParaRPr kumimoji="0" lang="en-US" altLang="ja-JP" sz="1600" b="1" i="0" u="none" strike="noStrike" kern="0" cap="none" spc="0" normalizeH="0" baseline="0" noProof="0" dirty="0">
              <a:ln>
                <a:noFill/>
              </a:ln>
              <a:solidFill>
                <a:prstClr val="black"/>
              </a:solidFill>
              <a:effectLst/>
              <a:uLnTx/>
              <a:uFillTx/>
              <a:latin typeface="游ゴシック"/>
              <a:ea typeface="游ゴシック"/>
              <a:cs typeface="Meiryo UI" panose="020B0604030504040204" pitchFamily="50" charset="-128"/>
            </a:endParaRPr>
          </a:p>
          <a:p>
            <a:pPr defTabSz="1219170">
              <a:spcBef>
                <a:spcPts val="400"/>
              </a:spcBef>
              <a:defRPr/>
            </a:pPr>
            <a:r>
              <a:rPr kumimoji="0" lang="ja-JP" altLang="en-US" sz="1600" b="1" i="0" u="none" strike="noStrike" kern="0" cap="none" spc="0" normalizeH="0" baseline="0" noProof="0" dirty="0">
                <a:ln>
                  <a:noFill/>
                </a:ln>
                <a:solidFill>
                  <a:prstClr val="black"/>
                </a:solidFill>
                <a:effectLst/>
                <a:uLnTx/>
                <a:uFillTx/>
                <a:latin typeface="游ゴシック"/>
                <a:ea typeface="游ゴシック"/>
                <a:cs typeface="Meiryo UI" panose="020B0604030504040204" pitchFamily="50" charset="-128"/>
              </a:rPr>
              <a:t>学習し、</a:t>
            </a:r>
            <a:endParaRPr kumimoji="0" lang="en-US" altLang="ja-JP" sz="1200" b="1" kern="0" dirty="0">
              <a:solidFill>
                <a:schemeClr val="tx1"/>
              </a:solidFill>
              <a:latin typeface="+mn-ea"/>
              <a:cs typeface="Meiryo UI" panose="020B0604030504040204" pitchFamily="50" charset="-128"/>
            </a:endParaRPr>
          </a:p>
          <a:p>
            <a:pPr defTabSz="1219170">
              <a:spcBef>
                <a:spcPts val="400"/>
              </a:spcBef>
              <a:defRPr/>
            </a:pPr>
            <a:r>
              <a:rPr kumimoji="0" lang="ja-JP" altLang="en-US" sz="1600" b="1" kern="0" dirty="0">
                <a:solidFill>
                  <a:schemeClr val="tx1"/>
                </a:solidFill>
                <a:latin typeface="+mn-ea"/>
                <a:cs typeface="Meiryo UI" panose="020B0604030504040204" pitchFamily="50" charset="-128"/>
              </a:rPr>
              <a:t>・人物以外の植物などを誤検知抑制</a:t>
            </a:r>
            <a:endParaRPr kumimoji="0" lang="en-US" altLang="ja-JP" sz="1600" b="1" kern="0" dirty="0">
              <a:solidFill>
                <a:schemeClr val="tx1"/>
              </a:solidFill>
              <a:latin typeface="+mn-ea"/>
              <a:cs typeface="Meiryo UI" panose="020B0604030504040204" pitchFamily="50" charset="-128"/>
            </a:endParaRPr>
          </a:p>
          <a:p>
            <a:pPr defTabSz="1219170">
              <a:spcBef>
                <a:spcPts val="400"/>
              </a:spcBef>
              <a:defRPr/>
            </a:pPr>
            <a:r>
              <a:rPr kumimoji="0" lang="ja-JP" altLang="en-US" sz="1600" b="1" kern="0" dirty="0">
                <a:solidFill>
                  <a:schemeClr val="tx1"/>
                </a:solidFill>
                <a:latin typeface="+mn-ea"/>
                <a:cs typeface="Meiryo UI" panose="020B0604030504040204" pitchFamily="50" charset="-128"/>
              </a:rPr>
              <a:t>・ベスト非着用の人だけを発報</a:t>
            </a:r>
            <a:endParaRPr kumimoji="0" lang="en-US" altLang="ja-JP" sz="1600" b="1" kern="0" dirty="0">
              <a:solidFill>
                <a:schemeClr val="tx1"/>
              </a:solidFill>
              <a:latin typeface="+mn-ea"/>
              <a:cs typeface="Meiryo UI" panose="020B0604030504040204" pitchFamily="50" charset="-128"/>
            </a:endParaRPr>
          </a:p>
        </p:txBody>
      </p:sp>
      <p:sp>
        <p:nvSpPr>
          <p:cNvPr id="7" name="正方形/長方形 6">
            <a:extLst>
              <a:ext uri="{FF2B5EF4-FFF2-40B4-BE49-F238E27FC236}">
                <a16:creationId xmlns:a16="http://schemas.microsoft.com/office/drawing/2014/main" id="{E9D260A2-9540-E705-4F63-E7638EA06787}"/>
              </a:ext>
            </a:extLst>
          </p:cNvPr>
          <p:cNvSpPr/>
          <p:nvPr/>
        </p:nvSpPr>
        <p:spPr>
          <a:xfrm>
            <a:off x="4714970" y="5568880"/>
            <a:ext cx="2074226" cy="1683814"/>
          </a:xfrm>
          <a:prstGeom prst="rect">
            <a:avLst/>
          </a:prstGeom>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685800" rtl="0" eaLnBrk="1" latinLnBrk="0" hangingPunct="1">
              <a:defRPr kumimoji="1" sz="1350" kern="1200">
                <a:solidFill>
                  <a:schemeClr val="lt1"/>
                </a:solidFill>
                <a:latin typeface="+mn-lt"/>
                <a:ea typeface="+mn-ea"/>
                <a:cs typeface="+mn-cs"/>
              </a:defRPr>
            </a:lvl1pPr>
            <a:lvl2pPr marL="342900" algn="l" defTabSz="685800" rtl="0" eaLnBrk="1" latinLnBrk="0" hangingPunct="1">
              <a:defRPr kumimoji="1" sz="1350" kern="1200">
                <a:solidFill>
                  <a:schemeClr val="lt1"/>
                </a:solidFill>
                <a:latin typeface="+mn-lt"/>
                <a:ea typeface="+mn-ea"/>
                <a:cs typeface="+mn-cs"/>
              </a:defRPr>
            </a:lvl2pPr>
            <a:lvl3pPr marL="685800" algn="l" defTabSz="685800" rtl="0" eaLnBrk="1" latinLnBrk="0" hangingPunct="1">
              <a:defRPr kumimoji="1" sz="1350" kern="1200">
                <a:solidFill>
                  <a:schemeClr val="lt1"/>
                </a:solidFill>
                <a:latin typeface="+mn-lt"/>
                <a:ea typeface="+mn-ea"/>
                <a:cs typeface="+mn-cs"/>
              </a:defRPr>
            </a:lvl3pPr>
            <a:lvl4pPr marL="1028700" algn="l" defTabSz="685800" rtl="0" eaLnBrk="1" latinLnBrk="0" hangingPunct="1">
              <a:defRPr kumimoji="1" sz="1350" kern="1200">
                <a:solidFill>
                  <a:schemeClr val="lt1"/>
                </a:solidFill>
                <a:latin typeface="+mn-lt"/>
                <a:ea typeface="+mn-ea"/>
                <a:cs typeface="+mn-cs"/>
              </a:defRPr>
            </a:lvl4pPr>
            <a:lvl5pPr marL="1371600" algn="l" defTabSz="685800" rtl="0" eaLnBrk="1" latinLnBrk="0" hangingPunct="1">
              <a:defRPr kumimoji="1" sz="1350" kern="1200">
                <a:solidFill>
                  <a:schemeClr val="lt1"/>
                </a:solidFill>
                <a:latin typeface="+mn-lt"/>
                <a:ea typeface="+mn-ea"/>
                <a:cs typeface="+mn-cs"/>
              </a:defRPr>
            </a:lvl5pPr>
            <a:lvl6pPr marL="1714500" algn="l" defTabSz="685800" rtl="0" eaLnBrk="1" latinLnBrk="0" hangingPunct="1">
              <a:defRPr kumimoji="1" sz="1350" kern="1200">
                <a:solidFill>
                  <a:schemeClr val="lt1"/>
                </a:solidFill>
                <a:latin typeface="+mn-lt"/>
                <a:ea typeface="+mn-ea"/>
                <a:cs typeface="+mn-cs"/>
              </a:defRPr>
            </a:lvl6pPr>
            <a:lvl7pPr marL="2057400" algn="l" defTabSz="685800" rtl="0" eaLnBrk="1" latinLnBrk="0" hangingPunct="1">
              <a:defRPr kumimoji="1" sz="1350" kern="1200">
                <a:solidFill>
                  <a:schemeClr val="lt1"/>
                </a:solidFill>
                <a:latin typeface="+mn-lt"/>
                <a:ea typeface="+mn-ea"/>
                <a:cs typeface="+mn-cs"/>
              </a:defRPr>
            </a:lvl7pPr>
            <a:lvl8pPr marL="2400300" algn="l" defTabSz="685800" rtl="0" eaLnBrk="1" latinLnBrk="0" hangingPunct="1">
              <a:defRPr kumimoji="1" sz="1350" kern="1200">
                <a:solidFill>
                  <a:schemeClr val="lt1"/>
                </a:solidFill>
                <a:latin typeface="+mn-lt"/>
                <a:ea typeface="+mn-ea"/>
                <a:cs typeface="+mn-cs"/>
              </a:defRPr>
            </a:lvl8pPr>
            <a:lvl9pPr marL="2743200" algn="l" defTabSz="685800" rtl="0" eaLnBrk="1" latinLnBrk="0" hangingPunct="1">
              <a:defRPr kumimoji="1" sz="1350" kern="1200">
                <a:solidFill>
                  <a:schemeClr val="lt1"/>
                </a:solidFill>
                <a:latin typeface="+mn-lt"/>
                <a:ea typeface="+mn-ea"/>
                <a:cs typeface="+mn-cs"/>
              </a:defRPr>
            </a:lvl9pPr>
          </a:lstStyle>
          <a:p>
            <a:pPr algn="ctr"/>
            <a:r>
              <a:rPr lang="ja-JP" altLang="en-US" sz="1400" b="1" dirty="0">
                <a:effectLst>
                  <a:outerShdw blurRad="38100" dist="38100" dir="2700000" algn="tl">
                    <a:srgbClr val="000000">
                      <a:alpha val="43137"/>
                    </a:srgbClr>
                  </a:outerShdw>
                </a:effectLst>
                <a:latin typeface="+mn-ea"/>
              </a:rPr>
              <a:t> </a:t>
            </a:r>
            <a:r>
              <a:rPr lang="ja-JP" altLang="en-US" sz="2000" b="1" dirty="0">
                <a:effectLst>
                  <a:outerShdw blurRad="38100" dist="38100" dir="2700000" algn="tl">
                    <a:srgbClr val="000000">
                      <a:alpha val="43137"/>
                    </a:srgbClr>
                  </a:outerShdw>
                </a:effectLst>
                <a:latin typeface="+mn-ea"/>
              </a:rPr>
              <a:t>検知精度改善</a:t>
            </a:r>
            <a:endParaRPr lang="en-US" altLang="ja-JP" sz="2000" b="1" dirty="0">
              <a:effectLst>
                <a:outerShdw blurRad="38100" dist="38100" dir="2700000" algn="tl">
                  <a:srgbClr val="000000">
                    <a:alpha val="43137"/>
                  </a:srgbClr>
                </a:outerShdw>
              </a:effectLst>
              <a:latin typeface="+mn-ea"/>
            </a:endParaRPr>
          </a:p>
          <a:p>
            <a:pPr algn="ctr"/>
            <a:r>
              <a:rPr lang="ja-JP" altLang="en-US" sz="2000" b="1" dirty="0">
                <a:effectLst>
                  <a:outerShdw blurRad="38100" dist="38100" dir="2700000" algn="tl">
                    <a:srgbClr val="000000">
                      <a:alpha val="43137"/>
                    </a:srgbClr>
                  </a:outerShdw>
                </a:effectLst>
                <a:latin typeface="+mn-ea"/>
              </a:rPr>
              <a:t>検知漏れ低減</a:t>
            </a:r>
            <a:endParaRPr lang="en-US" altLang="ja-JP" sz="2000" b="1" dirty="0">
              <a:effectLst>
                <a:outerShdw blurRad="38100" dist="38100" dir="2700000" algn="tl">
                  <a:srgbClr val="000000">
                    <a:alpha val="43137"/>
                  </a:srgbClr>
                </a:outerShdw>
              </a:effectLst>
              <a:latin typeface="+mn-ea"/>
            </a:endParaRPr>
          </a:p>
          <a:p>
            <a:pPr marL="0" marR="0" lvl="0" indent="0" algn="ctr" defTabSz="685800" rtl="0" eaLnBrk="1" fontAlgn="auto" latinLnBrk="0" hangingPunct="1">
              <a:lnSpc>
                <a:spcPct val="100000"/>
              </a:lnSpc>
              <a:spcBef>
                <a:spcPts val="1200"/>
              </a:spcBef>
              <a:spcAft>
                <a:spcPts val="0"/>
              </a:spcAft>
              <a:buClrTx/>
              <a:buSzTx/>
              <a:buFontTx/>
              <a:buNone/>
              <a:tabLst/>
              <a:defRPr/>
            </a:pPr>
            <a:r>
              <a:rPr kumimoji="1" lang="en-US" altLang="ja-JP"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rPr>
              <a:t>【</a:t>
            </a:r>
            <a:r>
              <a:rPr kumimoji="1" lang="ja-JP" alt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rPr>
              <a:t>検知漏れ改善</a:t>
            </a:r>
            <a:r>
              <a:rPr kumimoji="1" lang="en-US" altLang="ja-JP"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rPr>
              <a:t>】</a:t>
            </a:r>
            <a:endParaRPr kumimoji="1" lang="ja-JP" alt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ea"/>
            </a:endParaRPr>
          </a:p>
        </p:txBody>
      </p:sp>
      <p:sp>
        <p:nvSpPr>
          <p:cNvPr id="8" name="正方形/長方形 7">
            <a:extLst>
              <a:ext uri="{FF2B5EF4-FFF2-40B4-BE49-F238E27FC236}">
                <a16:creationId xmlns:a16="http://schemas.microsoft.com/office/drawing/2014/main" id="{C3EA7494-D498-90E6-A798-8CB2A7771F9E}"/>
              </a:ext>
            </a:extLst>
          </p:cNvPr>
          <p:cNvSpPr/>
          <p:nvPr/>
        </p:nvSpPr>
        <p:spPr>
          <a:xfrm>
            <a:off x="6789195" y="5568882"/>
            <a:ext cx="7028053" cy="1683812"/>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spcBef>
                <a:spcPts val="400"/>
              </a:spcBef>
              <a:defRPr/>
            </a:pPr>
            <a:r>
              <a:rPr kumimoji="0" lang="ja-JP" altLang="en-US" sz="1800" b="1" kern="0" dirty="0">
                <a:solidFill>
                  <a:schemeClr val="tx1"/>
                </a:solidFill>
                <a:latin typeface="+mn-ea"/>
                <a:cs typeface="Meiryo UI" panose="020B0604030504040204" pitchFamily="50" charset="-128"/>
              </a:rPr>
              <a:t>失報対象物</a:t>
            </a:r>
            <a:r>
              <a:rPr kumimoji="0" lang="ja-JP" altLang="en-US" sz="1200" b="1" i="0" u="none" strike="noStrike" kern="0" cap="none" spc="0" normalizeH="0" baseline="0" noProof="0" dirty="0">
                <a:ln>
                  <a:noFill/>
                </a:ln>
                <a:solidFill>
                  <a:prstClr val="black"/>
                </a:solidFill>
                <a:effectLst/>
                <a:uLnTx/>
                <a:uFillTx/>
                <a:latin typeface="游ゴシック"/>
                <a:ea typeface="游ゴシック"/>
                <a:cs typeface="Meiryo UI" panose="020B0604030504040204" pitchFamily="50" charset="-128"/>
              </a:rPr>
              <a:t>（人物</a:t>
            </a:r>
            <a:r>
              <a:rPr kumimoji="0" lang="en-US" altLang="ja-JP" sz="1200" b="1" i="0" u="none" strike="noStrike" kern="0" cap="none" spc="0" normalizeH="0" baseline="0" noProof="0" dirty="0">
                <a:ln>
                  <a:noFill/>
                </a:ln>
                <a:solidFill>
                  <a:prstClr val="black"/>
                </a:solidFill>
                <a:effectLst/>
                <a:uLnTx/>
                <a:uFillTx/>
                <a:latin typeface="游ゴシック"/>
                <a:ea typeface="游ゴシック"/>
                <a:cs typeface="Meiryo UI" panose="020B0604030504040204" pitchFamily="50" charset="-128"/>
              </a:rPr>
              <a:t>/</a:t>
            </a:r>
            <a:r>
              <a:rPr kumimoji="0" lang="ja-JP" altLang="en-US" sz="1200" b="1" i="0" u="none" strike="noStrike" kern="0" cap="none" spc="0" normalizeH="0" baseline="0" noProof="0" dirty="0">
                <a:ln>
                  <a:noFill/>
                </a:ln>
                <a:solidFill>
                  <a:prstClr val="black"/>
                </a:solidFill>
                <a:effectLst/>
                <a:uLnTx/>
                <a:uFillTx/>
                <a:latin typeface="游ゴシック"/>
                <a:ea typeface="游ゴシック"/>
                <a:cs typeface="Meiryo UI" panose="020B0604030504040204" pitchFamily="50" charset="-128"/>
              </a:rPr>
              <a:t>車両</a:t>
            </a:r>
            <a:r>
              <a:rPr kumimoji="0" lang="en-US" altLang="ja-JP" sz="1200" b="1" i="0" u="none" strike="noStrike" kern="0" cap="none" spc="0" normalizeH="0" baseline="0" noProof="0" dirty="0">
                <a:ln>
                  <a:noFill/>
                </a:ln>
                <a:solidFill>
                  <a:prstClr val="black"/>
                </a:solidFill>
                <a:effectLst/>
                <a:uLnTx/>
                <a:uFillTx/>
                <a:latin typeface="游ゴシック"/>
                <a:ea typeface="游ゴシック"/>
                <a:cs typeface="Meiryo UI" panose="020B0604030504040204" pitchFamily="50" charset="-128"/>
              </a:rPr>
              <a:t>/</a:t>
            </a:r>
            <a:r>
              <a:rPr kumimoji="0" lang="ja-JP" altLang="en-US" sz="1200" b="1" i="0" u="none" strike="noStrike" kern="0" cap="none" spc="0" normalizeH="0" baseline="0" noProof="0" dirty="0">
                <a:ln>
                  <a:noFill/>
                </a:ln>
                <a:solidFill>
                  <a:prstClr val="black"/>
                </a:solidFill>
                <a:effectLst/>
                <a:uLnTx/>
                <a:uFillTx/>
                <a:latin typeface="游ゴシック"/>
                <a:ea typeface="游ゴシック"/>
                <a:cs typeface="Meiryo UI" panose="020B0604030504040204" pitchFamily="50" charset="-128"/>
              </a:rPr>
              <a:t>二輪車）</a:t>
            </a:r>
            <a:r>
              <a:rPr kumimoji="0" lang="ja-JP" altLang="en-US" sz="1800" b="1" kern="0" dirty="0">
                <a:solidFill>
                  <a:schemeClr val="tx1"/>
                </a:solidFill>
                <a:latin typeface="+mn-ea"/>
                <a:cs typeface="Meiryo UI" panose="020B0604030504040204" pitchFamily="50" charset="-128"/>
              </a:rPr>
              <a:t>を学習し、</a:t>
            </a:r>
            <a:endParaRPr kumimoji="0" lang="en-US" altLang="ja-JP" sz="1800" b="1" kern="0" dirty="0">
              <a:solidFill>
                <a:schemeClr val="tx1"/>
              </a:solidFill>
              <a:latin typeface="+mn-ea"/>
              <a:cs typeface="Meiryo UI" panose="020B0604030504040204" pitchFamily="50" charset="-128"/>
            </a:endParaRPr>
          </a:p>
          <a:p>
            <a:pPr defTabSz="1219170">
              <a:spcBef>
                <a:spcPts val="400"/>
              </a:spcBef>
              <a:defRPr/>
            </a:pPr>
            <a:r>
              <a:rPr kumimoji="0" lang="ja-JP" altLang="en-US" sz="1800" b="1" kern="0" dirty="0">
                <a:solidFill>
                  <a:schemeClr val="tx1"/>
                </a:solidFill>
                <a:latin typeface="+mn-ea"/>
                <a:cs typeface="Meiryo UI" panose="020B0604030504040204" pitchFamily="50" charset="-128"/>
              </a:rPr>
              <a:t>検知率を改善⇒失報率を低減改善</a:t>
            </a:r>
            <a:endParaRPr kumimoji="0" lang="en-US" altLang="ja-JP" sz="1800" b="1" kern="0" dirty="0">
              <a:solidFill>
                <a:schemeClr val="tx1"/>
              </a:solidFill>
              <a:latin typeface="+mn-ea"/>
              <a:cs typeface="Meiryo UI" panose="020B0604030504040204" pitchFamily="50" charset="-128"/>
            </a:endParaRPr>
          </a:p>
        </p:txBody>
      </p:sp>
      <p:sp>
        <p:nvSpPr>
          <p:cNvPr id="9" name="正方形/長方形 8">
            <a:extLst>
              <a:ext uri="{FF2B5EF4-FFF2-40B4-BE49-F238E27FC236}">
                <a16:creationId xmlns:a16="http://schemas.microsoft.com/office/drawing/2014/main" id="{4A6EC5DF-7486-3A9C-E6BC-79DE33BDEE72}"/>
              </a:ext>
            </a:extLst>
          </p:cNvPr>
          <p:cNvSpPr/>
          <p:nvPr/>
        </p:nvSpPr>
        <p:spPr>
          <a:xfrm>
            <a:off x="4714970" y="1759122"/>
            <a:ext cx="2074226" cy="1683814"/>
          </a:xfrm>
          <a:prstGeom prst="rect">
            <a:avLst/>
          </a:prstGeom>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685800" rtl="0" eaLnBrk="1" latinLnBrk="0" hangingPunct="1">
              <a:defRPr kumimoji="1" sz="1350" kern="1200">
                <a:solidFill>
                  <a:schemeClr val="lt1"/>
                </a:solidFill>
                <a:latin typeface="+mn-lt"/>
                <a:ea typeface="+mn-ea"/>
                <a:cs typeface="+mn-cs"/>
              </a:defRPr>
            </a:lvl1pPr>
            <a:lvl2pPr marL="342900" algn="l" defTabSz="685800" rtl="0" eaLnBrk="1" latinLnBrk="0" hangingPunct="1">
              <a:defRPr kumimoji="1" sz="1350" kern="1200">
                <a:solidFill>
                  <a:schemeClr val="lt1"/>
                </a:solidFill>
                <a:latin typeface="+mn-lt"/>
                <a:ea typeface="+mn-ea"/>
                <a:cs typeface="+mn-cs"/>
              </a:defRPr>
            </a:lvl2pPr>
            <a:lvl3pPr marL="685800" algn="l" defTabSz="685800" rtl="0" eaLnBrk="1" latinLnBrk="0" hangingPunct="1">
              <a:defRPr kumimoji="1" sz="1350" kern="1200">
                <a:solidFill>
                  <a:schemeClr val="lt1"/>
                </a:solidFill>
                <a:latin typeface="+mn-lt"/>
                <a:ea typeface="+mn-ea"/>
                <a:cs typeface="+mn-cs"/>
              </a:defRPr>
            </a:lvl3pPr>
            <a:lvl4pPr marL="1028700" algn="l" defTabSz="685800" rtl="0" eaLnBrk="1" latinLnBrk="0" hangingPunct="1">
              <a:defRPr kumimoji="1" sz="1350" kern="1200">
                <a:solidFill>
                  <a:schemeClr val="lt1"/>
                </a:solidFill>
                <a:latin typeface="+mn-lt"/>
                <a:ea typeface="+mn-ea"/>
                <a:cs typeface="+mn-cs"/>
              </a:defRPr>
            </a:lvl4pPr>
            <a:lvl5pPr marL="1371600" algn="l" defTabSz="685800" rtl="0" eaLnBrk="1" latinLnBrk="0" hangingPunct="1">
              <a:defRPr kumimoji="1" sz="1350" kern="1200">
                <a:solidFill>
                  <a:schemeClr val="lt1"/>
                </a:solidFill>
                <a:latin typeface="+mn-lt"/>
                <a:ea typeface="+mn-ea"/>
                <a:cs typeface="+mn-cs"/>
              </a:defRPr>
            </a:lvl5pPr>
            <a:lvl6pPr marL="1714500" algn="l" defTabSz="685800" rtl="0" eaLnBrk="1" latinLnBrk="0" hangingPunct="1">
              <a:defRPr kumimoji="1" sz="1350" kern="1200">
                <a:solidFill>
                  <a:schemeClr val="lt1"/>
                </a:solidFill>
                <a:latin typeface="+mn-lt"/>
                <a:ea typeface="+mn-ea"/>
                <a:cs typeface="+mn-cs"/>
              </a:defRPr>
            </a:lvl6pPr>
            <a:lvl7pPr marL="2057400" algn="l" defTabSz="685800" rtl="0" eaLnBrk="1" latinLnBrk="0" hangingPunct="1">
              <a:defRPr kumimoji="1" sz="1350" kern="1200">
                <a:solidFill>
                  <a:schemeClr val="lt1"/>
                </a:solidFill>
                <a:latin typeface="+mn-lt"/>
                <a:ea typeface="+mn-ea"/>
                <a:cs typeface="+mn-cs"/>
              </a:defRPr>
            </a:lvl7pPr>
            <a:lvl8pPr marL="2400300" algn="l" defTabSz="685800" rtl="0" eaLnBrk="1" latinLnBrk="0" hangingPunct="1">
              <a:defRPr kumimoji="1" sz="1350" kern="1200">
                <a:solidFill>
                  <a:schemeClr val="lt1"/>
                </a:solidFill>
                <a:latin typeface="+mn-lt"/>
                <a:ea typeface="+mn-ea"/>
                <a:cs typeface="+mn-cs"/>
              </a:defRPr>
            </a:lvl8pPr>
            <a:lvl9pPr marL="2743200" algn="l" defTabSz="685800" rtl="0" eaLnBrk="1" latinLnBrk="0" hangingPunct="1">
              <a:defRPr kumimoji="1" sz="1350" kern="1200">
                <a:solidFill>
                  <a:schemeClr val="lt1"/>
                </a:solidFill>
                <a:latin typeface="+mn-lt"/>
                <a:ea typeface="+mn-ea"/>
                <a:cs typeface="+mn-cs"/>
              </a:defRPr>
            </a:lvl9pPr>
          </a:lstStyle>
          <a:p>
            <a:pPr algn="ctr"/>
            <a:r>
              <a:rPr lang="ja-JP" altLang="en-US" sz="2000" b="1" dirty="0">
                <a:effectLst>
                  <a:outerShdw blurRad="38100" dist="38100" dir="2700000" algn="tl">
                    <a:srgbClr val="000000">
                      <a:alpha val="43137"/>
                    </a:srgbClr>
                  </a:outerShdw>
                </a:effectLst>
                <a:latin typeface="+mn-ea"/>
              </a:rPr>
              <a:t>検知対象</a:t>
            </a:r>
            <a:endParaRPr lang="en-US" altLang="ja-JP" sz="2000" b="1" dirty="0">
              <a:effectLst>
                <a:outerShdw blurRad="38100" dist="38100" dir="2700000" algn="tl">
                  <a:srgbClr val="000000">
                    <a:alpha val="43137"/>
                  </a:srgbClr>
                </a:outerShdw>
              </a:effectLst>
              <a:latin typeface="+mn-ea"/>
            </a:endParaRPr>
          </a:p>
          <a:p>
            <a:pPr algn="ctr"/>
            <a:r>
              <a:rPr lang="ja-JP" altLang="en-US" sz="2000" b="1" dirty="0">
                <a:effectLst>
                  <a:outerShdw blurRad="38100" dist="38100" dir="2700000" algn="tl">
                    <a:srgbClr val="000000">
                      <a:alpha val="43137"/>
                    </a:srgbClr>
                  </a:outerShdw>
                </a:effectLst>
                <a:latin typeface="+mn-ea"/>
              </a:rPr>
              <a:t>新規追加</a:t>
            </a:r>
            <a:endParaRPr lang="en-US" altLang="ja-JP" sz="2000" b="1" dirty="0">
              <a:effectLst>
                <a:outerShdw blurRad="38100" dist="38100" dir="2700000" algn="tl">
                  <a:srgbClr val="000000">
                    <a:alpha val="43137"/>
                  </a:srgbClr>
                </a:outerShdw>
              </a:effectLst>
              <a:latin typeface="+mn-ea"/>
            </a:endParaRPr>
          </a:p>
          <a:p>
            <a:pPr algn="ctr">
              <a:spcBef>
                <a:spcPts val="1200"/>
              </a:spcBef>
            </a:pPr>
            <a:r>
              <a:rPr lang="en-US" altLang="ja-JP" sz="1600" b="1" dirty="0">
                <a:effectLst>
                  <a:outerShdw blurRad="38100" dist="38100" dir="2700000" algn="tl">
                    <a:srgbClr val="000000">
                      <a:alpha val="43137"/>
                    </a:srgbClr>
                  </a:outerShdw>
                </a:effectLst>
                <a:latin typeface="+mn-ea"/>
              </a:rPr>
              <a:t>【</a:t>
            </a:r>
            <a:r>
              <a:rPr lang="ja-JP" altLang="en-US" sz="1600" b="1" dirty="0">
                <a:effectLst>
                  <a:outerShdw blurRad="38100" dist="38100" dir="2700000" algn="tl">
                    <a:srgbClr val="000000">
                      <a:alpha val="43137"/>
                    </a:srgbClr>
                  </a:outerShdw>
                </a:effectLst>
                <a:latin typeface="+mn-ea"/>
              </a:rPr>
              <a:t>新規検知オブジェクトの追加</a:t>
            </a:r>
            <a:r>
              <a:rPr lang="en-US" altLang="ja-JP" sz="1600" b="1" dirty="0">
                <a:effectLst>
                  <a:outerShdw blurRad="38100" dist="38100" dir="2700000" algn="tl">
                    <a:srgbClr val="000000">
                      <a:alpha val="43137"/>
                    </a:srgbClr>
                  </a:outerShdw>
                </a:effectLst>
                <a:latin typeface="+mn-ea"/>
              </a:rPr>
              <a:t>】</a:t>
            </a:r>
            <a:endParaRPr lang="ja-JP" altLang="en-US" sz="1600" b="1" dirty="0">
              <a:effectLst>
                <a:outerShdw blurRad="38100" dist="38100" dir="2700000" algn="tl">
                  <a:srgbClr val="000000">
                    <a:alpha val="43137"/>
                  </a:srgbClr>
                </a:outerShdw>
              </a:effectLst>
              <a:latin typeface="+mn-ea"/>
            </a:endParaRPr>
          </a:p>
        </p:txBody>
      </p:sp>
      <p:sp>
        <p:nvSpPr>
          <p:cNvPr id="10" name="正方形/長方形 9">
            <a:extLst>
              <a:ext uri="{FF2B5EF4-FFF2-40B4-BE49-F238E27FC236}">
                <a16:creationId xmlns:a16="http://schemas.microsoft.com/office/drawing/2014/main" id="{0275361D-91BF-33BD-9FA1-BF4CFA76D284}"/>
              </a:ext>
            </a:extLst>
          </p:cNvPr>
          <p:cNvSpPr/>
          <p:nvPr/>
        </p:nvSpPr>
        <p:spPr>
          <a:xfrm>
            <a:off x="6789196" y="1749782"/>
            <a:ext cx="7028053" cy="1683812"/>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spcBef>
                <a:spcPts val="400"/>
              </a:spcBef>
              <a:defRPr/>
            </a:pPr>
            <a:r>
              <a:rPr kumimoji="0" lang="ja-JP" altLang="en-US" sz="1800" b="1" kern="0" dirty="0">
                <a:solidFill>
                  <a:schemeClr val="tx1"/>
                </a:solidFill>
                <a:latin typeface="+mn-ea"/>
                <a:cs typeface="Meiryo UI" panose="020B0604030504040204" pitchFamily="50" charset="-128"/>
              </a:rPr>
              <a:t>フォークリフトなど</a:t>
            </a:r>
            <a:endParaRPr kumimoji="0" lang="en-US" altLang="ja-JP" sz="1800" b="1" kern="0" dirty="0">
              <a:solidFill>
                <a:schemeClr val="tx1"/>
              </a:solidFill>
              <a:latin typeface="+mn-ea"/>
              <a:cs typeface="Meiryo UI" panose="020B0604030504040204" pitchFamily="50" charset="-128"/>
            </a:endParaRPr>
          </a:p>
          <a:p>
            <a:pPr defTabSz="1219170">
              <a:spcBef>
                <a:spcPts val="400"/>
              </a:spcBef>
              <a:defRPr/>
            </a:pPr>
            <a:r>
              <a:rPr kumimoji="0" lang="ja-JP" altLang="en-US" sz="1800" b="1" kern="0" dirty="0">
                <a:solidFill>
                  <a:schemeClr val="tx1"/>
                </a:solidFill>
                <a:latin typeface="+mn-ea"/>
                <a:cs typeface="Meiryo UI" panose="020B0604030504040204" pitchFamily="50" charset="-128"/>
              </a:rPr>
              <a:t>人物</a:t>
            </a:r>
            <a:r>
              <a:rPr kumimoji="0" lang="en-US" altLang="ja-JP" sz="1800" b="1" kern="0" dirty="0">
                <a:solidFill>
                  <a:schemeClr val="tx1"/>
                </a:solidFill>
                <a:latin typeface="+mn-ea"/>
                <a:cs typeface="Meiryo UI" panose="020B0604030504040204" pitchFamily="50" charset="-128"/>
              </a:rPr>
              <a:t>/</a:t>
            </a:r>
            <a:r>
              <a:rPr kumimoji="0" lang="ja-JP" altLang="en-US" sz="1800" b="1" kern="0" dirty="0">
                <a:solidFill>
                  <a:schemeClr val="tx1"/>
                </a:solidFill>
                <a:latin typeface="+mn-ea"/>
                <a:cs typeface="Meiryo UI" panose="020B0604030504040204" pitchFamily="50" charset="-128"/>
              </a:rPr>
              <a:t>車両</a:t>
            </a:r>
            <a:r>
              <a:rPr kumimoji="0" lang="en-US" altLang="ja-JP" sz="1800" b="1" kern="0" dirty="0">
                <a:solidFill>
                  <a:schemeClr val="tx1"/>
                </a:solidFill>
                <a:latin typeface="+mn-ea"/>
                <a:cs typeface="Meiryo UI" panose="020B0604030504040204" pitchFamily="50" charset="-128"/>
              </a:rPr>
              <a:t>/</a:t>
            </a:r>
            <a:r>
              <a:rPr kumimoji="0" lang="ja-JP" altLang="en-US" sz="1800" b="1" kern="0" dirty="0">
                <a:solidFill>
                  <a:schemeClr val="tx1"/>
                </a:solidFill>
                <a:latin typeface="+mn-ea"/>
                <a:cs typeface="Meiryo UI" panose="020B0604030504040204" pitchFamily="50" charset="-128"/>
              </a:rPr>
              <a:t>二輪車以外の</a:t>
            </a:r>
            <a:endParaRPr kumimoji="0" lang="en-US" altLang="ja-JP" sz="1800" b="1" kern="0" dirty="0">
              <a:solidFill>
                <a:schemeClr val="tx1"/>
              </a:solidFill>
              <a:latin typeface="+mn-ea"/>
              <a:cs typeface="Meiryo UI" panose="020B0604030504040204" pitchFamily="50" charset="-128"/>
            </a:endParaRPr>
          </a:p>
          <a:p>
            <a:pPr defTabSz="1219170">
              <a:spcBef>
                <a:spcPts val="400"/>
              </a:spcBef>
              <a:defRPr/>
            </a:pPr>
            <a:r>
              <a:rPr kumimoji="0" lang="ja-JP" altLang="en-US" sz="1800" b="1" kern="0" dirty="0">
                <a:solidFill>
                  <a:schemeClr val="tx1"/>
                </a:solidFill>
                <a:latin typeface="+mn-ea"/>
                <a:cs typeface="Meiryo UI" panose="020B0604030504040204" pitchFamily="50" charset="-128"/>
              </a:rPr>
              <a:t>検知対象物を追加学習</a:t>
            </a:r>
            <a:endParaRPr kumimoji="0" lang="en-US" altLang="ja-JP" sz="1800" b="1" kern="0" dirty="0">
              <a:solidFill>
                <a:schemeClr val="tx1"/>
              </a:solidFill>
              <a:latin typeface="+mn-ea"/>
              <a:cs typeface="Meiryo UI" panose="020B0604030504040204" pitchFamily="50" charset="-128"/>
            </a:endParaRPr>
          </a:p>
        </p:txBody>
      </p:sp>
      <p:pic>
        <p:nvPicPr>
          <p:cNvPr id="11" name="図 10">
            <a:extLst>
              <a:ext uri="{FF2B5EF4-FFF2-40B4-BE49-F238E27FC236}">
                <a16:creationId xmlns:a16="http://schemas.microsoft.com/office/drawing/2014/main" id="{E4AACFDB-1A02-F5C5-C9F6-AE1F271C49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8732" y="2160347"/>
            <a:ext cx="3175810" cy="963308"/>
          </a:xfrm>
          <a:prstGeom prst="rect">
            <a:avLst/>
          </a:prstGeom>
        </p:spPr>
      </p:pic>
      <p:sp>
        <p:nvSpPr>
          <p:cNvPr id="12" name="正方形/長方形 11">
            <a:extLst>
              <a:ext uri="{FF2B5EF4-FFF2-40B4-BE49-F238E27FC236}">
                <a16:creationId xmlns:a16="http://schemas.microsoft.com/office/drawing/2014/main" id="{D8EC2FE8-A841-6ADC-8644-ED0FBC1E4D0C}"/>
              </a:ext>
            </a:extLst>
          </p:cNvPr>
          <p:cNvSpPr/>
          <p:nvPr/>
        </p:nvSpPr>
        <p:spPr>
          <a:xfrm>
            <a:off x="387288" y="1827316"/>
            <a:ext cx="4162134" cy="4818575"/>
          </a:xfrm>
          <a:prstGeom prst="rect">
            <a:avLst/>
          </a:prstGeom>
          <a:noFill/>
          <a:ln w="63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b="1" dirty="0">
              <a:solidFill>
                <a:schemeClr val="tx1"/>
              </a:solidFill>
              <a:latin typeface="+mn-ea"/>
            </a:endParaRPr>
          </a:p>
        </p:txBody>
      </p:sp>
      <p:pic>
        <p:nvPicPr>
          <p:cNvPr id="13" name="図 12">
            <a:extLst>
              <a:ext uri="{FF2B5EF4-FFF2-40B4-BE49-F238E27FC236}">
                <a16:creationId xmlns:a16="http://schemas.microsoft.com/office/drawing/2014/main" id="{3634F8CB-7829-5F5B-32F6-9D0384B7E4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0114"/>
          <a:stretch/>
        </p:blipFill>
        <p:spPr>
          <a:xfrm>
            <a:off x="2013016" y="2624197"/>
            <a:ext cx="1973011" cy="3493205"/>
          </a:xfrm>
          <a:prstGeom prst="rect">
            <a:avLst/>
          </a:prstGeom>
        </p:spPr>
      </p:pic>
      <p:sp>
        <p:nvSpPr>
          <p:cNvPr id="14" name="テキスト ボックス 13">
            <a:extLst>
              <a:ext uri="{FF2B5EF4-FFF2-40B4-BE49-F238E27FC236}">
                <a16:creationId xmlns:a16="http://schemas.microsoft.com/office/drawing/2014/main" id="{8BD68D7B-9824-EB30-B3F4-6BEDE1DB3E2C}"/>
              </a:ext>
            </a:extLst>
          </p:cNvPr>
          <p:cNvSpPr txBox="1"/>
          <p:nvPr/>
        </p:nvSpPr>
        <p:spPr>
          <a:xfrm>
            <a:off x="344561" y="6738021"/>
            <a:ext cx="4509661" cy="594778"/>
          </a:xfrm>
          <a:prstGeom prst="rect">
            <a:avLst/>
          </a:prstGeom>
          <a:noFill/>
        </p:spPr>
        <p:txBody>
          <a:bodyPr wrap="square" rtlCol="0">
            <a:spAutoFit/>
          </a:bodyPr>
          <a:lstStyle/>
          <a:p>
            <a:pPr>
              <a:lnSpc>
                <a:spcPct val="120000"/>
              </a:lnSpc>
            </a:pPr>
            <a:r>
              <a:rPr lang="en-US" altLang="ja-JP" sz="1400" b="1" dirty="0">
                <a:latin typeface="+mn-ea"/>
              </a:rPr>
              <a:t>AI</a:t>
            </a:r>
            <a:r>
              <a:rPr lang="ja-JP" altLang="en-US" sz="1400" b="1" dirty="0">
                <a:latin typeface="+mn-ea"/>
              </a:rPr>
              <a:t>現場学習アプリケーションが</a:t>
            </a:r>
            <a:r>
              <a:rPr lang="en-US" altLang="ja-JP" sz="1400" b="1" dirty="0">
                <a:latin typeface="+mn-ea"/>
              </a:rPr>
              <a:t>iCT</a:t>
            </a:r>
            <a:r>
              <a:rPr lang="ja-JP" altLang="en-US" sz="1400" b="1" dirty="0">
                <a:latin typeface="+mn-ea"/>
              </a:rPr>
              <a:t>と通信して学習し</a:t>
            </a:r>
            <a:endParaRPr lang="en-US" altLang="ja-JP" sz="1400" b="1" dirty="0">
              <a:latin typeface="+mn-ea"/>
            </a:endParaRPr>
          </a:p>
          <a:p>
            <a:pPr>
              <a:lnSpc>
                <a:spcPct val="120000"/>
              </a:lnSpc>
            </a:pPr>
            <a:r>
              <a:rPr lang="ja-JP" altLang="en-US" sz="1400" b="1" dirty="0">
                <a:latin typeface="+mn-ea"/>
              </a:rPr>
              <a:t>学習結果をカメラや</a:t>
            </a:r>
            <a:r>
              <a:rPr lang="en-US" altLang="ja-JP" sz="1400" b="1" dirty="0">
                <a:latin typeface="+mn-ea"/>
              </a:rPr>
              <a:t>WV-XAE200WUX</a:t>
            </a:r>
            <a:r>
              <a:rPr lang="ja-JP" altLang="en-US" sz="1400" b="1" dirty="0">
                <a:latin typeface="+mn-ea"/>
              </a:rPr>
              <a:t>に反映</a:t>
            </a:r>
            <a:endParaRPr lang="en-US" altLang="ja-JP" sz="1400" b="1" dirty="0">
              <a:latin typeface="+mn-ea"/>
            </a:endParaRPr>
          </a:p>
        </p:txBody>
      </p:sp>
      <p:pic>
        <p:nvPicPr>
          <p:cNvPr id="15" name="Picture 2">
            <a:extLst>
              <a:ext uri="{FF2B5EF4-FFF2-40B4-BE49-F238E27FC236}">
                <a16:creationId xmlns:a16="http://schemas.microsoft.com/office/drawing/2014/main" id="{3167BCD8-E0A6-6387-021E-8C55CB1FA74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47819" y="3933702"/>
            <a:ext cx="1783099" cy="1125728"/>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a:extLst>
              <a:ext uri="{FF2B5EF4-FFF2-40B4-BE49-F238E27FC236}">
                <a16:creationId xmlns:a16="http://schemas.microsoft.com/office/drawing/2014/main" id="{C3E23ED4-454D-CCBC-2FDD-E52F3E2B62D3}"/>
              </a:ext>
            </a:extLst>
          </p:cNvPr>
          <p:cNvSpPr/>
          <p:nvPr/>
        </p:nvSpPr>
        <p:spPr>
          <a:xfrm>
            <a:off x="413653" y="2346987"/>
            <a:ext cx="1726075" cy="464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n-ea"/>
              </a:rPr>
              <a:t>新</a:t>
            </a:r>
            <a:r>
              <a:rPr kumimoji="1" lang="en-US" altLang="ja-JP" b="1" dirty="0">
                <a:solidFill>
                  <a:schemeClr val="tx1"/>
                </a:solidFill>
                <a:latin typeface="+mn-ea"/>
              </a:rPr>
              <a:t>X</a:t>
            </a:r>
            <a:r>
              <a:rPr kumimoji="1" lang="ja-JP" altLang="en-US" b="1" dirty="0">
                <a:solidFill>
                  <a:schemeClr val="tx1"/>
                </a:solidFill>
                <a:latin typeface="+mn-ea"/>
              </a:rPr>
              <a:t>シリーズ</a:t>
            </a:r>
          </a:p>
        </p:txBody>
      </p:sp>
      <p:pic>
        <p:nvPicPr>
          <p:cNvPr id="17" name="図 16" descr="グラフィカル ユーザー インターフェイス&#10;&#10;自動的に生成された説明">
            <a:extLst>
              <a:ext uri="{FF2B5EF4-FFF2-40B4-BE49-F238E27FC236}">
                <a16:creationId xmlns:a16="http://schemas.microsoft.com/office/drawing/2014/main" id="{4C13C56B-7C2C-52B4-AB7D-2A6BD38E45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59605" y="5615354"/>
            <a:ext cx="2343242" cy="1465913"/>
          </a:xfrm>
          <a:prstGeom prst="rect">
            <a:avLst/>
          </a:prstGeom>
        </p:spPr>
      </p:pic>
      <p:sp>
        <p:nvSpPr>
          <p:cNvPr id="18" name="正方形/長方形 17">
            <a:extLst>
              <a:ext uri="{FF2B5EF4-FFF2-40B4-BE49-F238E27FC236}">
                <a16:creationId xmlns:a16="http://schemas.microsoft.com/office/drawing/2014/main" id="{15D6E0B3-66EB-1D6A-D2F3-B6C93D0FD726}"/>
              </a:ext>
            </a:extLst>
          </p:cNvPr>
          <p:cNvSpPr/>
          <p:nvPr/>
        </p:nvSpPr>
        <p:spPr>
          <a:xfrm>
            <a:off x="11597793" y="5714615"/>
            <a:ext cx="214775" cy="242581"/>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n-ea"/>
            </a:endParaRPr>
          </a:p>
        </p:txBody>
      </p:sp>
      <p:sp>
        <p:nvSpPr>
          <p:cNvPr id="19" name="吹き出し: 四角形 17">
            <a:extLst>
              <a:ext uri="{FF2B5EF4-FFF2-40B4-BE49-F238E27FC236}">
                <a16:creationId xmlns:a16="http://schemas.microsoft.com/office/drawing/2014/main" id="{9EE10FC7-28C4-AAAE-12CE-59E2C57F1984}"/>
              </a:ext>
            </a:extLst>
          </p:cNvPr>
          <p:cNvSpPr/>
          <p:nvPr/>
        </p:nvSpPr>
        <p:spPr>
          <a:xfrm>
            <a:off x="3653608" y="2491972"/>
            <a:ext cx="762855" cy="343285"/>
          </a:xfrm>
          <a:prstGeom prst="wedgeRectCallout">
            <a:avLst>
              <a:gd name="adj1" fmla="val -65661"/>
              <a:gd name="adj2" fmla="val 90278"/>
            </a:avLst>
          </a:prstGeom>
          <a:solidFill>
            <a:srgbClr val="FFFF00"/>
          </a:solidFill>
          <a:ln/>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algn="ctr"/>
            <a:r>
              <a:rPr lang="en-US" altLang="ja-JP" sz="1400" b="1" dirty="0">
                <a:solidFill>
                  <a:srgbClr val="C00000"/>
                </a:solidFill>
                <a:latin typeface="+mn-ea"/>
                <a:cs typeface="Meiryo UI" panose="020B0604030504040204" pitchFamily="50" charset="-128"/>
              </a:rPr>
              <a:t>Ver up</a:t>
            </a:r>
            <a:endParaRPr lang="ja-JP" altLang="en-US" sz="1400" b="1" dirty="0">
              <a:solidFill>
                <a:srgbClr val="C00000"/>
              </a:solidFill>
              <a:latin typeface="+mn-ea"/>
              <a:cs typeface="Meiryo UI" panose="020B0604030504040204" pitchFamily="50" charset="-128"/>
            </a:endParaRPr>
          </a:p>
        </p:txBody>
      </p:sp>
      <p:sp>
        <p:nvSpPr>
          <p:cNvPr id="20" name="吹き出し: 四角形 18">
            <a:extLst>
              <a:ext uri="{FF2B5EF4-FFF2-40B4-BE49-F238E27FC236}">
                <a16:creationId xmlns:a16="http://schemas.microsoft.com/office/drawing/2014/main" id="{6031427B-CA0F-C336-4995-3F6D57245BB9}"/>
              </a:ext>
            </a:extLst>
          </p:cNvPr>
          <p:cNvSpPr/>
          <p:nvPr/>
        </p:nvSpPr>
        <p:spPr>
          <a:xfrm>
            <a:off x="3658199" y="3632138"/>
            <a:ext cx="762855" cy="343285"/>
          </a:xfrm>
          <a:prstGeom prst="wedgeRectCallout">
            <a:avLst>
              <a:gd name="adj1" fmla="val -65661"/>
              <a:gd name="adj2" fmla="val 90278"/>
            </a:avLst>
          </a:prstGeom>
          <a:solidFill>
            <a:srgbClr val="FFFF00"/>
          </a:solidFill>
          <a:ln/>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algn="ctr"/>
            <a:r>
              <a:rPr lang="en-US" altLang="ja-JP" sz="1400" b="1" dirty="0">
                <a:solidFill>
                  <a:srgbClr val="C00000"/>
                </a:solidFill>
                <a:latin typeface="+mn-ea"/>
                <a:cs typeface="Meiryo UI" panose="020B0604030504040204" pitchFamily="50" charset="-128"/>
              </a:rPr>
              <a:t>New</a:t>
            </a:r>
            <a:endParaRPr lang="ja-JP" altLang="en-US" sz="1400" b="1" dirty="0">
              <a:solidFill>
                <a:srgbClr val="C00000"/>
              </a:solidFill>
              <a:latin typeface="+mn-ea"/>
              <a:cs typeface="Meiryo UI" panose="020B0604030504040204" pitchFamily="50" charset="-128"/>
            </a:endParaRPr>
          </a:p>
        </p:txBody>
      </p:sp>
      <p:sp>
        <p:nvSpPr>
          <p:cNvPr id="21" name="吹き出し: 四角形 19">
            <a:extLst>
              <a:ext uri="{FF2B5EF4-FFF2-40B4-BE49-F238E27FC236}">
                <a16:creationId xmlns:a16="http://schemas.microsoft.com/office/drawing/2014/main" id="{35A48206-31CD-AD56-3B15-E79CC3E4AD1D}"/>
              </a:ext>
            </a:extLst>
          </p:cNvPr>
          <p:cNvSpPr/>
          <p:nvPr/>
        </p:nvSpPr>
        <p:spPr>
          <a:xfrm>
            <a:off x="3375040" y="4995188"/>
            <a:ext cx="762855" cy="343285"/>
          </a:xfrm>
          <a:prstGeom prst="wedgeRectCallout">
            <a:avLst>
              <a:gd name="adj1" fmla="val -65661"/>
              <a:gd name="adj2" fmla="val 90278"/>
            </a:avLst>
          </a:prstGeom>
          <a:solidFill>
            <a:srgbClr val="FFFF00"/>
          </a:solidFill>
          <a:ln/>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algn="ctr"/>
            <a:r>
              <a:rPr lang="en-US" altLang="ja-JP" sz="1400" b="1" dirty="0">
                <a:solidFill>
                  <a:srgbClr val="C00000"/>
                </a:solidFill>
                <a:latin typeface="+mn-ea"/>
                <a:cs typeface="Meiryo UI" panose="020B0604030504040204" pitchFamily="50" charset="-128"/>
              </a:rPr>
              <a:t>Ver up</a:t>
            </a:r>
            <a:endParaRPr lang="ja-JP" altLang="en-US" sz="1400" b="1" dirty="0">
              <a:solidFill>
                <a:srgbClr val="C00000"/>
              </a:solidFill>
              <a:latin typeface="+mn-ea"/>
              <a:cs typeface="Meiryo UI" panose="020B0604030504040204" pitchFamily="50" charset="-128"/>
            </a:endParaRPr>
          </a:p>
        </p:txBody>
      </p:sp>
      <p:sp>
        <p:nvSpPr>
          <p:cNvPr id="22" name="テキスト ボックス 21">
            <a:extLst>
              <a:ext uri="{FF2B5EF4-FFF2-40B4-BE49-F238E27FC236}">
                <a16:creationId xmlns:a16="http://schemas.microsoft.com/office/drawing/2014/main" id="{43EACA14-12DA-AEBF-EB93-0245292F945B}"/>
              </a:ext>
            </a:extLst>
          </p:cNvPr>
          <p:cNvSpPr txBox="1"/>
          <p:nvPr/>
        </p:nvSpPr>
        <p:spPr>
          <a:xfrm>
            <a:off x="3907296" y="4014664"/>
            <a:ext cx="543739" cy="307777"/>
          </a:xfrm>
          <a:prstGeom prst="rect">
            <a:avLst/>
          </a:prstGeom>
          <a:noFill/>
        </p:spPr>
        <p:txBody>
          <a:bodyPr wrap="none" rtlCol="0">
            <a:spAutoFit/>
          </a:bodyPr>
          <a:lstStyle/>
          <a:p>
            <a:r>
              <a:rPr lang="ja-JP" altLang="en-US" sz="1400" b="1" dirty="0">
                <a:latin typeface="+mn-ea"/>
              </a:rPr>
              <a:t>無償</a:t>
            </a:r>
            <a:endParaRPr lang="en-US" altLang="ja-JP" sz="1400" b="1" dirty="0">
              <a:latin typeface="+mn-ea"/>
            </a:endParaRPr>
          </a:p>
        </p:txBody>
      </p:sp>
      <p:sp>
        <p:nvSpPr>
          <p:cNvPr id="23" name="テキスト ボックス 22">
            <a:extLst>
              <a:ext uri="{FF2B5EF4-FFF2-40B4-BE49-F238E27FC236}">
                <a16:creationId xmlns:a16="http://schemas.microsoft.com/office/drawing/2014/main" id="{FA51F10E-5C2E-3594-C200-0B173A809F57}"/>
              </a:ext>
            </a:extLst>
          </p:cNvPr>
          <p:cNvSpPr txBox="1"/>
          <p:nvPr/>
        </p:nvSpPr>
        <p:spPr>
          <a:xfrm>
            <a:off x="3866026" y="2906949"/>
            <a:ext cx="543739" cy="307777"/>
          </a:xfrm>
          <a:prstGeom prst="rect">
            <a:avLst/>
          </a:prstGeom>
          <a:noFill/>
        </p:spPr>
        <p:txBody>
          <a:bodyPr wrap="none" rtlCol="0">
            <a:spAutoFit/>
          </a:bodyPr>
          <a:lstStyle/>
          <a:p>
            <a:r>
              <a:rPr lang="ja-JP" altLang="en-US" sz="1400" b="1" dirty="0">
                <a:latin typeface="+mn-ea"/>
              </a:rPr>
              <a:t>有償</a:t>
            </a:r>
            <a:endParaRPr lang="en-US" altLang="ja-JP" sz="1400" b="1" dirty="0">
              <a:latin typeface="+mn-ea"/>
            </a:endParaRPr>
          </a:p>
        </p:txBody>
      </p:sp>
      <p:pic>
        <p:nvPicPr>
          <p:cNvPr id="24" name="図 23">
            <a:extLst>
              <a:ext uri="{FF2B5EF4-FFF2-40B4-BE49-F238E27FC236}">
                <a16:creationId xmlns:a16="http://schemas.microsoft.com/office/drawing/2014/main" id="{F277334C-D0AD-0451-864E-9D37299730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064651" y="3929803"/>
            <a:ext cx="1718865" cy="1111334"/>
          </a:xfrm>
          <a:prstGeom prst="rect">
            <a:avLst/>
          </a:prstGeom>
        </p:spPr>
      </p:pic>
      <p:sp>
        <p:nvSpPr>
          <p:cNvPr id="2" name="テキスト ボックス 1">
            <a:hlinkClick r:id="rId7" action="ppaction://hlinksldjump"/>
            <a:extLst>
              <a:ext uri="{FF2B5EF4-FFF2-40B4-BE49-F238E27FC236}">
                <a16:creationId xmlns:a16="http://schemas.microsoft.com/office/drawing/2014/main" id="{E108C027-36E5-713D-FD79-246E65541C0F}"/>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8"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8"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pic>
        <p:nvPicPr>
          <p:cNvPr id="25" name="図 24">
            <a:extLst>
              <a:ext uri="{FF2B5EF4-FFF2-40B4-BE49-F238E27FC236}">
                <a16:creationId xmlns:a16="http://schemas.microsoft.com/office/drawing/2014/main" id="{F2D746EC-A090-E766-7CCA-65331A6BB5F8}"/>
              </a:ext>
            </a:extLst>
          </p:cNvPr>
          <p:cNvPicPr>
            <a:picLocks noChangeAspect="1"/>
          </p:cNvPicPr>
          <p:nvPr/>
        </p:nvPicPr>
        <p:blipFill rotWithShape="1">
          <a:blip r:embed="rId9"/>
          <a:srcRect l="5776" r="2980"/>
          <a:stretch/>
        </p:blipFill>
        <p:spPr>
          <a:xfrm>
            <a:off x="440223" y="3033818"/>
            <a:ext cx="1726075" cy="18917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8405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3A0D52F-A7C2-731B-53F2-B2263933E9C8}"/>
              </a:ext>
            </a:extLst>
          </p:cNvPr>
          <p:cNvSpPr>
            <a:spLocks noGrp="1"/>
          </p:cNvSpPr>
          <p:nvPr>
            <p:ph type="title"/>
          </p:nvPr>
        </p:nvSpPr>
        <p:spPr/>
        <p:txBody>
          <a:bodyPr/>
          <a:lstStyle/>
          <a:p>
            <a:r>
              <a:rPr lang="en-US" altLang="ja-JP" dirty="0">
                <a:latin typeface="+mn-ea"/>
                <a:ea typeface="+mn-ea"/>
              </a:rPr>
              <a:t>2-1</a:t>
            </a:r>
            <a:r>
              <a:rPr lang="en-US" altLang="ja-JP" dirty="0"/>
              <a:t>. </a:t>
            </a:r>
            <a:r>
              <a:rPr lang="ja-JP" altLang="en-US" dirty="0"/>
              <a:t>構成と概要</a:t>
            </a:r>
            <a:endParaRPr kumimoji="1" lang="ja-JP" altLang="en-US" dirty="0"/>
          </a:p>
        </p:txBody>
      </p:sp>
      <p:grpSp>
        <p:nvGrpSpPr>
          <p:cNvPr id="16" name="グループ化 15">
            <a:extLst>
              <a:ext uri="{FF2B5EF4-FFF2-40B4-BE49-F238E27FC236}">
                <a16:creationId xmlns:a16="http://schemas.microsoft.com/office/drawing/2014/main" id="{B936BABF-8C1F-F6AC-B7A9-9D2FEAC1BF7D}"/>
              </a:ext>
            </a:extLst>
          </p:cNvPr>
          <p:cNvGrpSpPr/>
          <p:nvPr/>
        </p:nvGrpSpPr>
        <p:grpSpPr>
          <a:xfrm>
            <a:off x="1111235" y="1004650"/>
            <a:ext cx="11637202" cy="6442106"/>
            <a:chOff x="515812" y="600613"/>
            <a:chExt cx="7962484" cy="4407861"/>
          </a:xfrm>
        </p:grpSpPr>
        <p:sp>
          <p:nvSpPr>
            <p:cNvPr id="4" name="正方形/長方形 3">
              <a:extLst>
                <a:ext uri="{FF2B5EF4-FFF2-40B4-BE49-F238E27FC236}">
                  <a16:creationId xmlns:a16="http://schemas.microsoft.com/office/drawing/2014/main" id="{7BA47C26-2D1C-DD07-0FE9-FE29678E809A}"/>
                </a:ext>
              </a:extLst>
            </p:cNvPr>
            <p:cNvSpPr/>
            <p:nvPr/>
          </p:nvSpPr>
          <p:spPr>
            <a:xfrm>
              <a:off x="515812" y="804200"/>
              <a:ext cx="2450122" cy="573262"/>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685800" rtl="0" eaLnBrk="1" latinLnBrk="0" hangingPunct="1">
                <a:defRPr kumimoji="1" sz="1350" kern="1200">
                  <a:solidFill>
                    <a:schemeClr val="lt1"/>
                  </a:solidFill>
                  <a:latin typeface="+mn-lt"/>
                  <a:ea typeface="+mn-ea"/>
                  <a:cs typeface="+mn-cs"/>
                </a:defRPr>
              </a:lvl1pPr>
              <a:lvl2pPr marL="342900" algn="l" defTabSz="685800" rtl="0" eaLnBrk="1" latinLnBrk="0" hangingPunct="1">
                <a:defRPr kumimoji="1" sz="1350" kern="1200">
                  <a:solidFill>
                    <a:schemeClr val="lt1"/>
                  </a:solidFill>
                  <a:latin typeface="+mn-lt"/>
                  <a:ea typeface="+mn-ea"/>
                  <a:cs typeface="+mn-cs"/>
                </a:defRPr>
              </a:lvl2pPr>
              <a:lvl3pPr marL="685800" algn="l" defTabSz="685800" rtl="0" eaLnBrk="1" latinLnBrk="0" hangingPunct="1">
                <a:defRPr kumimoji="1" sz="1350" kern="1200">
                  <a:solidFill>
                    <a:schemeClr val="lt1"/>
                  </a:solidFill>
                  <a:latin typeface="+mn-lt"/>
                  <a:ea typeface="+mn-ea"/>
                  <a:cs typeface="+mn-cs"/>
                </a:defRPr>
              </a:lvl3pPr>
              <a:lvl4pPr marL="1028700" algn="l" defTabSz="685800" rtl="0" eaLnBrk="1" latinLnBrk="0" hangingPunct="1">
                <a:defRPr kumimoji="1" sz="1350" kern="1200">
                  <a:solidFill>
                    <a:schemeClr val="lt1"/>
                  </a:solidFill>
                  <a:latin typeface="+mn-lt"/>
                  <a:ea typeface="+mn-ea"/>
                  <a:cs typeface="+mn-cs"/>
                </a:defRPr>
              </a:lvl4pPr>
              <a:lvl5pPr marL="1371600" algn="l" defTabSz="685800" rtl="0" eaLnBrk="1" latinLnBrk="0" hangingPunct="1">
                <a:defRPr kumimoji="1" sz="1350" kern="1200">
                  <a:solidFill>
                    <a:schemeClr val="lt1"/>
                  </a:solidFill>
                  <a:latin typeface="+mn-lt"/>
                  <a:ea typeface="+mn-ea"/>
                  <a:cs typeface="+mn-cs"/>
                </a:defRPr>
              </a:lvl5pPr>
              <a:lvl6pPr marL="1714500" algn="l" defTabSz="685800" rtl="0" eaLnBrk="1" latinLnBrk="0" hangingPunct="1">
                <a:defRPr kumimoji="1" sz="1350" kern="1200">
                  <a:solidFill>
                    <a:schemeClr val="lt1"/>
                  </a:solidFill>
                  <a:latin typeface="+mn-lt"/>
                  <a:ea typeface="+mn-ea"/>
                  <a:cs typeface="+mn-cs"/>
                </a:defRPr>
              </a:lvl6pPr>
              <a:lvl7pPr marL="2057400" algn="l" defTabSz="685800" rtl="0" eaLnBrk="1" latinLnBrk="0" hangingPunct="1">
                <a:defRPr kumimoji="1" sz="1350" kern="1200">
                  <a:solidFill>
                    <a:schemeClr val="lt1"/>
                  </a:solidFill>
                  <a:latin typeface="+mn-lt"/>
                  <a:ea typeface="+mn-ea"/>
                  <a:cs typeface="+mn-cs"/>
                </a:defRPr>
              </a:lvl7pPr>
              <a:lvl8pPr marL="2400300" algn="l" defTabSz="685800" rtl="0" eaLnBrk="1" latinLnBrk="0" hangingPunct="1">
                <a:defRPr kumimoji="1" sz="1350" kern="1200">
                  <a:solidFill>
                    <a:schemeClr val="lt1"/>
                  </a:solidFill>
                  <a:latin typeface="+mn-lt"/>
                  <a:ea typeface="+mn-ea"/>
                  <a:cs typeface="+mn-cs"/>
                </a:defRPr>
              </a:lvl8pPr>
              <a:lvl9pPr marL="2743200" algn="l" defTabSz="685800" rtl="0" eaLnBrk="1" latinLnBrk="0" hangingPunct="1">
                <a:defRPr kumimoji="1" sz="1350" kern="1200">
                  <a:solidFill>
                    <a:schemeClr val="lt1"/>
                  </a:solidFill>
                  <a:latin typeface="+mn-lt"/>
                  <a:ea typeface="+mn-ea"/>
                  <a:cs typeface="+mn-cs"/>
                </a:defRPr>
              </a:lvl9pPr>
            </a:lstStyle>
            <a:p>
              <a:pPr algn="ctr">
                <a:lnSpc>
                  <a:spcPct val="120000"/>
                </a:lnSpc>
              </a:pPr>
              <a:r>
                <a:rPr lang="ja-JP" altLang="en-US" sz="2000" b="1" dirty="0">
                  <a:effectLst>
                    <a:outerShdw blurRad="38100" dist="38100" dir="2700000" algn="tl">
                      <a:srgbClr val="000000">
                        <a:alpha val="43137"/>
                      </a:srgbClr>
                    </a:outerShdw>
                  </a:effectLst>
                  <a:latin typeface="+mn-ea"/>
                </a:rPr>
                <a:t>検知対象の新規追加</a:t>
              </a:r>
              <a:endParaRPr lang="en-US" altLang="ja-JP" sz="2000" b="1" dirty="0">
                <a:effectLst>
                  <a:outerShdw blurRad="38100" dist="38100" dir="2700000" algn="tl">
                    <a:srgbClr val="000000">
                      <a:alpha val="43137"/>
                    </a:srgbClr>
                  </a:outerShdw>
                </a:effectLst>
                <a:latin typeface="+mn-ea"/>
              </a:endParaRPr>
            </a:p>
            <a:p>
              <a:pPr algn="ctr">
                <a:lnSpc>
                  <a:spcPct val="120000"/>
                </a:lnSpc>
              </a:pPr>
              <a:r>
                <a:rPr lang="ja-JP" altLang="en-US" sz="1600" b="1" dirty="0">
                  <a:solidFill>
                    <a:srgbClr val="FFFF00"/>
                  </a:solidFill>
                  <a:effectLst>
                    <a:outerShdw blurRad="38100" dist="38100" dir="2700000" algn="tl">
                      <a:srgbClr val="000000">
                        <a:alpha val="43137"/>
                      </a:srgbClr>
                    </a:outerShdw>
                  </a:effectLst>
                  <a:latin typeface="+mn-ea"/>
                </a:rPr>
                <a:t>例：フォークリフトを検知</a:t>
              </a:r>
            </a:p>
          </p:txBody>
        </p:sp>
        <p:sp>
          <p:nvSpPr>
            <p:cNvPr id="5" name="動作設定ボタン: 進む/次へ 4">
              <a:hlinkClick r:id="rId2" highlightClick="1"/>
              <a:extLst>
                <a:ext uri="{FF2B5EF4-FFF2-40B4-BE49-F238E27FC236}">
                  <a16:creationId xmlns:a16="http://schemas.microsoft.com/office/drawing/2014/main" id="{C1CCBB08-C42E-83CE-3390-5A7413C9B3D9}"/>
                </a:ext>
              </a:extLst>
            </p:cNvPr>
            <p:cNvSpPr/>
            <p:nvPr/>
          </p:nvSpPr>
          <p:spPr>
            <a:xfrm>
              <a:off x="3617709" y="1052295"/>
              <a:ext cx="1160585" cy="325167"/>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 name="正方形/長方形 5">
              <a:extLst>
                <a:ext uri="{FF2B5EF4-FFF2-40B4-BE49-F238E27FC236}">
                  <a16:creationId xmlns:a16="http://schemas.microsoft.com/office/drawing/2014/main" id="{B7316986-C00D-3351-549F-1010F3C33C8E}"/>
                </a:ext>
              </a:extLst>
            </p:cNvPr>
            <p:cNvSpPr/>
            <p:nvPr/>
          </p:nvSpPr>
          <p:spPr>
            <a:xfrm>
              <a:off x="515812" y="2460612"/>
              <a:ext cx="2450122" cy="573262"/>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685800" rtl="0" eaLnBrk="1" latinLnBrk="0" hangingPunct="1">
                <a:defRPr kumimoji="1" sz="1350" kern="1200">
                  <a:solidFill>
                    <a:schemeClr val="lt1"/>
                  </a:solidFill>
                  <a:latin typeface="+mn-lt"/>
                  <a:ea typeface="+mn-ea"/>
                  <a:cs typeface="+mn-cs"/>
                </a:defRPr>
              </a:lvl1pPr>
              <a:lvl2pPr marL="342900" algn="l" defTabSz="685800" rtl="0" eaLnBrk="1" latinLnBrk="0" hangingPunct="1">
                <a:defRPr kumimoji="1" sz="1350" kern="1200">
                  <a:solidFill>
                    <a:schemeClr val="lt1"/>
                  </a:solidFill>
                  <a:latin typeface="+mn-lt"/>
                  <a:ea typeface="+mn-ea"/>
                  <a:cs typeface="+mn-cs"/>
                </a:defRPr>
              </a:lvl2pPr>
              <a:lvl3pPr marL="685800" algn="l" defTabSz="685800" rtl="0" eaLnBrk="1" latinLnBrk="0" hangingPunct="1">
                <a:defRPr kumimoji="1" sz="1350" kern="1200">
                  <a:solidFill>
                    <a:schemeClr val="lt1"/>
                  </a:solidFill>
                  <a:latin typeface="+mn-lt"/>
                  <a:ea typeface="+mn-ea"/>
                  <a:cs typeface="+mn-cs"/>
                </a:defRPr>
              </a:lvl3pPr>
              <a:lvl4pPr marL="1028700" algn="l" defTabSz="685800" rtl="0" eaLnBrk="1" latinLnBrk="0" hangingPunct="1">
                <a:defRPr kumimoji="1" sz="1350" kern="1200">
                  <a:solidFill>
                    <a:schemeClr val="lt1"/>
                  </a:solidFill>
                  <a:latin typeface="+mn-lt"/>
                  <a:ea typeface="+mn-ea"/>
                  <a:cs typeface="+mn-cs"/>
                </a:defRPr>
              </a:lvl4pPr>
              <a:lvl5pPr marL="1371600" algn="l" defTabSz="685800" rtl="0" eaLnBrk="1" latinLnBrk="0" hangingPunct="1">
                <a:defRPr kumimoji="1" sz="1350" kern="1200">
                  <a:solidFill>
                    <a:schemeClr val="lt1"/>
                  </a:solidFill>
                  <a:latin typeface="+mn-lt"/>
                  <a:ea typeface="+mn-ea"/>
                  <a:cs typeface="+mn-cs"/>
                </a:defRPr>
              </a:lvl5pPr>
              <a:lvl6pPr marL="1714500" algn="l" defTabSz="685800" rtl="0" eaLnBrk="1" latinLnBrk="0" hangingPunct="1">
                <a:defRPr kumimoji="1" sz="1350" kern="1200">
                  <a:solidFill>
                    <a:schemeClr val="lt1"/>
                  </a:solidFill>
                  <a:latin typeface="+mn-lt"/>
                  <a:ea typeface="+mn-ea"/>
                  <a:cs typeface="+mn-cs"/>
                </a:defRPr>
              </a:lvl6pPr>
              <a:lvl7pPr marL="2057400" algn="l" defTabSz="685800" rtl="0" eaLnBrk="1" latinLnBrk="0" hangingPunct="1">
                <a:defRPr kumimoji="1" sz="1350" kern="1200">
                  <a:solidFill>
                    <a:schemeClr val="lt1"/>
                  </a:solidFill>
                  <a:latin typeface="+mn-lt"/>
                  <a:ea typeface="+mn-ea"/>
                  <a:cs typeface="+mn-cs"/>
                </a:defRPr>
              </a:lvl7pPr>
              <a:lvl8pPr marL="2400300" algn="l" defTabSz="685800" rtl="0" eaLnBrk="1" latinLnBrk="0" hangingPunct="1">
                <a:defRPr kumimoji="1" sz="1350" kern="1200">
                  <a:solidFill>
                    <a:schemeClr val="lt1"/>
                  </a:solidFill>
                  <a:latin typeface="+mn-lt"/>
                  <a:ea typeface="+mn-ea"/>
                  <a:cs typeface="+mn-cs"/>
                </a:defRPr>
              </a:lvl8pPr>
              <a:lvl9pPr marL="2743200" algn="l" defTabSz="685800" rtl="0" eaLnBrk="1" latinLnBrk="0" hangingPunct="1">
                <a:defRPr kumimoji="1" sz="1350" kern="1200">
                  <a:solidFill>
                    <a:schemeClr val="lt1"/>
                  </a:solidFill>
                  <a:latin typeface="+mn-lt"/>
                  <a:ea typeface="+mn-ea"/>
                  <a:cs typeface="+mn-cs"/>
                </a:defRPr>
              </a:lvl9pPr>
            </a:lstStyle>
            <a:p>
              <a:pPr algn="ctr">
                <a:lnSpc>
                  <a:spcPct val="120000"/>
                </a:lnSpc>
              </a:pPr>
              <a:r>
                <a:rPr lang="ja-JP" altLang="en-US" sz="2000" b="1" dirty="0">
                  <a:effectLst>
                    <a:outerShdw blurRad="38100" dist="38100" dir="2700000" algn="tl">
                      <a:srgbClr val="000000">
                        <a:alpha val="43137"/>
                      </a:srgbClr>
                    </a:outerShdw>
                  </a:effectLst>
                  <a:latin typeface="+mn-ea"/>
                </a:rPr>
                <a:t>検知条件の追加</a:t>
              </a:r>
              <a:br>
                <a:rPr lang="en-US" altLang="ja-JP" sz="1400" b="1" dirty="0">
                  <a:effectLst>
                    <a:outerShdw blurRad="38100" dist="38100" dir="2700000" algn="tl">
                      <a:srgbClr val="000000">
                        <a:alpha val="43137"/>
                      </a:srgbClr>
                    </a:outerShdw>
                  </a:effectLst>
                  <a:latin typeface="+mn-ea"/>
                </a:rPr>
              </a:br>
              <a:r>
                <a:rPr lang="ja-JP" altLang="en-US" sz="1600" b="1" dirty="0">
                  <a:solidFill>
                    <a:srgbClr val="FFFF00"/>
                  </a:solidFill>
                  <a:effectLst>
                    <a:outerShdw blurRad="38100" dist="38100" dir="2700000" algn="tl">
                      <a:srgbClr val="000000">
                        <a:alpha val="43137"/>
                      </a:srgbClr>
                    </a:outerShdw>
                  </a:effectLst>
                  <a:latin typeface="+mn-ea"/>
                </a:rPr>
                <a:t>例：安全ベスト着用者を検知</a:t>
              </a:r>
            </a:p>
          </p:txBody>
        </p:sp>
        <p:sp>
          <p:nvSpPr>
            <p:cNvPr id="7" name="動作設定ボタン: 進む/次へ 6">
              <a:hlinkClick r:id="rId3" highlightClick="1"/>
              <a:extLst>
                <a:ext uri="{FF2B5EF4-FFF2-40B4-BE49-F238E27FC236}">
                  <a16:creationId xmlns:a16="http://schemas.microsoft.com/office/drawing/2014/main" id="{FC602F1B-4BE9-85DB-70B2-338A081E6015}"/>
                </a:ext>
              </a:extLst>
            </p:cNvPr>
            <p:cNvSpPr/>
            <p:nvPr/>
          </p:nvSpPr>
          <p:spPr>
            <a:xfrm>
              <a:off x="3606928" y="2707509"/>
              <a:ext cx="1160585" cy="325167"/>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8" name="正方形/長方形 7">
              <a:extLst>
                <a:ext uri="{FF2B5EF4-FFF2-40B4-BE49-F238E27FC236}">
                  <a16:creationId xmlns:a16="http://schemas.microsoft.com/office/drawing/2014/main" id="{1C604C99-50BE-E1F0-63BE-33E1BECAC50E}"/>
                </a:ext>
              </a:extLst>
            </p:cNvPr>
            <p:cNvSpPr/>
            <p:nvPr/>
          </p:nvSpPr>
          <p:spPr>
            <a:xfrm>
              <a:off x="515812" y="4117024"/>
              <a:ext cx="2450122" cy="573262"/>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685800" rtl="0" eaLnBrk="1" latinLnBrk="0" hangingPunct="1">
                <a:defRPr kumimoji="1" sz="1350" kern="1200">
                  <a:solidFill>
                    <a:schemeClr val="lt1"/>
                  </a:solidFill>
                  <a:latin typeface="+mn-lt"/>
                  <a:ea typeface="+mn-ea"/>
                  <a:cs typeface="+mn-cs"/>
                </a:defRPr>
              </a:lvl1pPr>
              <a:lvl2pPr marL="342900" algn="l" defTabSz="685800" rtl="0" eaLnBrk="1" latinLnBrk="0" hangingPunct="1">
                <a:defRPr kumimoji="1" sz="1350" kern="1200">
                  <a:solidFill>
                    <a:schemeClr val="lt1"/>
                  </a:solidFill>
                  <a:latin typeface="+mn-lt"/>
                  <a:ea typeface="+mn-ea"/>
                  <a:cs typeface="+mn-cs"/>
                </a:defRPr>
              </a:lvl2pPr>
              <a:lvl3pPr marL="685800" algn="l" defTabSz="685800" rtl="0" eaLnBrk="1" latinLnBrk="0" hangingPunct="1">
                <a:defRPr kumimoji="1" sz="1350" kern="1200">
                  <a:solidFill>
                    <a:schemeClr val="lt1"/>
                  </a:solidFill>
                  <a:latin typeface="+mn-lt"/>
                  <a:ea typeface="+mn-ea"/>
                  <a:cs typeface="+mn-cs"/>
                </a:defRPr>
              </a:lvl3pPr>
              <a:lvl4pPr marL="1028700" algn="l" defTabSz="685800" rtl="0" eaLnBrk="1" latinLnBrk="0" hangingPunct="1">
                <a:defRPr kumimoji="1" sz="1350" kern="1200">
                  <a:solidFill>
                    <a:schemeClr val="lt1"/>
                  </a:solidFill>
                  <a:latin typeface="+mn-lt"/>
                  <a:ea typeface="+mn-ea"/>
                  <a:cs typeface="+mn-cs"/>
                </a:defRPr>
              </a:lvl4pPr>
              <a:lvl5pPr marL="1371600" algn="l" defTabSz="685800" rtl="0" eaLnBrk="1" latinLnBrk="0" hangingPunct="1">
                <a:defRPr kumimoji="1" sz="1350" kern="1200">
                  <a:solidFill>
                    <a:schemeClr val="lt1"/>
                  </a:solidFill>
                  <a:latin typeface="+mn-lt"/>
                  <a:ea typeface="+mn-ea"/>
                  <a:cs typeface="+mn-cs"/>
                </a:defRPr>
              </a:lvl5pPr>
              <a:lvl6pPr marL="1714500" algn="l" defTabSz="685800" rtl="0" eaLnBrk="1" latinLnBrk="0" hangingPunct="1">
                <a:defRPr kumimoji="1" sz="1350" kern="1200">
                  <a:solidFill>
                    <a:schemeClr val="lt1"/>
                  </a:solidFill>
                  <a:latin typeface="+mn-lt"/>
                  <a:ea typeface="+mn-ea"/>
                  <a:cs typeface="+mn-cs"/>
                </a:defRPr>
              </a:lvl6pPr>
              <a:lvl7pPr marL="2057400" algn="l" defTabSz="685800" rtl="0" eaLnBrk="1" latinLnBrk="0" hangingPunct="1">
                <a:defRPr kumimoji="1" sz="1350" kern="1200">
                  <a:solidFill>
                    <a:schemeClr val="lt1"/>
                  </a:solidFill>
                  <a:latin typeface="+mn-lt"/>
                  <a:ea typeface="+mn-ea"/>
                  <a:cs typeface="+mn-cs"/>
                </a:defRPr>
              </a:lvl7pPr>
              <a:lvl8pPr marL="2400300" algn="l" defTabSz="685800" rtl="0" eaLnBrk="1" latinLnBrk="0" hangingPunct="1">
                <a:defRPr kumimoji="1" sz="1350" kern="1200">
                  <a:solidFill>
                    <a:schemeClr val="lt1"/>
                  </a:solidFill>
                  <a:latin typeface="+mn-lt"/>
                  <a:ea typeface="+mn-ea"/>
                  <a:cs typeface="+mn-cs"/>
                </a:defRPr>
              </a:lvl8pPr>
              <a:lvl9pPr marL="2743200" algn="l" defTabSz="685800" rtl="0" eaLnBrk="1" latinLnBrk="0" hangingPunct="1">
                <a:defRPr kumimoji="1" sz="1350" kern="1200">
                  <a:solidFill>
                    <a:schemeClr val="lt1"/>
                  </a:solidFill>
                  <a:latin typeface="+mn-lt"/>
                  <a:ea typeface="+mn-ea"/>
                  <a:cs typeface="+mn-cs"/>
                </a:defRPr>
              </a:lvl9pPr>
            </a:lstStyle>
            <a:p>
              <a:pPr algn="ctr">
                <a:lnSpc>
                  <a:spcPct val="120000"/>
                </a:lnSpc>
              </a:pPr>
              <a:r>
                <a:rPr lang="ja-JP" altLang="en-US" sz="2000" b="1" dirty="0">
                  <a:effectLst>
                    <a:outerShdw blurRad="38100" dist="38100" dir="2700000" algn="tl">
                      <a:srgbClr val="000000">
                        <a:alpha val="43137"/>
                      </a:srgbClr>
                    </a:outerShdw>
                  </a:effectLst>
                  <a:latin typeface="+mn-ea"/>
                </a:rPr>
                <a:t>既存動体検知の精度向上</a:t>
              </a:r>
              <a:br>
                <a:rPr lang="en-US" altLang="ja-JP" sz="1400" b="1" dirty="0">
                  <a:effectLst>
                    <a:outerShdw blurRad="38100" dist="38100" dir="2700000" algn="tl">
                      <a:srgbClr val="000000">
                        <a:alpha val="43137"/>
                      </a:srgbClr>
                    </a:outerShdw>
                  </a:effectLst>
                  <a:latin typeface="+mn-ea"/>
                </a:rPr>
              </a:br>
              <a:r>
                <a:rPr lang="ja-JP" altLang="en-US" sz="1600" b="1" dirty="0">
                  <a:solidFill>
                    <a:srgbClr val="FFFF00"/>
                  </a:solidFill>
                  <a:effectLst>
                    <a:outerShdw blurRad="38100" dist="38100" dir="2700000" algn="tl">
                      <a:srgbClr val="000000">
                        <a:alpha val="43137"/>
                      </a:srgbClr>
                    </a:outerShdw>
                  </a:effectLst>
                  <a:latin typeface="+mn-ea"/>
                </a:rPr>
                <a:t>例：誤検知の低減</a:t>
              </a:r>
            </a:p>
          </p:txBody>
        </p:sp>
        <p:sp>
          <p:nvSpPr>
            <p:cNvPr id="9" name="動作設定ボタン: 進む/次へ 8">
              <a:hlinkClick r:id="rId4" highlightClick="1"/>
              <a:extLst>
                <a:ext uri="{FF2B5EF4-FFF2-40B4-BE49-F238E27FC236}">
                  <a16:creationId xmlns:a16="http://schemas.microsoft.com/office/drawing/2014/main" id="{F8633856-7301-86A0-1D74-86536C483081}"/>
                </a:ext>
              </a:extLst>
            </p:cNvPr>
            <p:cNvSpPr/>
            <p:nvPr/>
          </p:nvSpPr>
          <p:spPr>
            <a:xfrm>
              <a:off x="3617709" y="4362723"/>
              <a:ext cx="1160585" cy="325167"/>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pic>
          <p:nvPicPr>
            <p:cNvPr id="10" name="図 9">
              <a:extLst>
                <a:ext uri="{FF2B5EF4-FFF2-40B4-BE49-F238E27FC236}">
                  <a16:creationId xmlns:a16="http://schemas.microsoft.com/office/drawing/2014/main" id="{EFF7FD23-655C-71AE-E9A3-3E0B649B4A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59071" y="600613"/>
              <a:ext cx="2919225" cy="1332000"/>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45E95A6B-8ACD-4A98-0AE5-81C0544FB5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59071" y="2106970"/>
              <a:ext cx="2919225" cy="1332000"/>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FDF43324-2D34-64DD-E83A-18870217D44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59071" y="3676474"/>
              <a:ext cx="2919225" cy="1332000"/>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454AC391-FCD0-38FB-18BF-E37E8EFF18A7}"/>
                </a:ext>
              </a:extLst>
            </p:cNvPr>
            <p:cNvSpPr txBox="1"/>
            <p:nvPr/>
          </p:nvSpPr>
          <p:spPr>
            <a:xfrm>
              <a:off x="3617709" y="804200"/>
              <a:ext cx="993766" cy="231648"/>
            </a:xfrm>
            <a:prstGeom prst="rect">
              <a:avLst/>
            </a:prstGeom>
            <a:noFill/>
          </p:spPr>
          <p:txBody>
            <a:bodyPr wrap="square" rtlCol="0">
              <a:spAutoFit/>
            </a:bodyPr>
            <a:lstStyle/>
            <a:p>
              <a:r>
                <a:rPr lang="ja-JP" altLang="en-US" sz="1600" b="1" dirty="0">
                  <a:latin typeface="+mn-ea"/>
                </a:rPr>
                <a:t>リンク先</a:t>
              </a:r>
              <a:endParaRPr kumimoji="1" lang="ja-JP" altLang="en-US" sz="1600" b="1" dirty="0">
                <a:latin typeface="+mn-ea"/>
              </a:endParaRPr>
            </a:p>
          </p:txBody>
        </p:sp>
        <p:sp>
          <p:nvSpPr>
            <p:cNvPr id="14" name="テキスト ボックス 13">
              <a:extLst>
                <a:ext uri="{FF2B5EF4-FFF2-40B4-BE49-F238E27FC236}">
                  <a16:creationId xmlns:a16="http://schemas.microsoft.com/office/drawing/2014/main" id="{69019AA7-99E2-A053-42C7-9A3AC11D8290}"/>
                </a:ext>
              </a:extLst>
            </p:cNvPr>
            <p:cNvSpPr txBox="1"/>
            <p:nvPr/>
          </p:nvSpPr>
          <p:spPr>
            <a:xfrm>
              <a:off x="3606928" y="2462154"/>
              <a:ext cx="993766" cy="231648"/>
            </a:xfrm>
            <a:prstGeom prst="rect">
              <a:avLst/>
            </a:prstGeom>
            <a:noFill/>
          </p:spPr>
          <p:txBody>
            <a:bodyPr wrap="square" rtlCol="0">
              <a:spAutoFit/>
            </a:bodyPr>
            <a:lstStyle/>
            <a:p>
              <a:r>
                <a:rPr lang="ja-JP" altLang="en-US" sz="1600" b="1" dirty="0">
                  <a:latin typeface="+mn-ea"/>
                </a:rPr>
                <a:t>リンク先</a:t>
              </a:r>
              <a:endParaRPr kumimoji="1" lang="ja-JP" altLang="en-US" sz="1600" b="1" dirty="0">
                <a:latin typeface="+mn-ea"/>
              </a:endParaRPr>
            </a:p>
          </p:txBody>
        </p:sp>
        <p:sp>
          <p:nvSpPr>
            <p:cNvPr id="15" name="テキスト ボックス 14">
              <a:extLst>
                <a:ext uri="{FF2B5EF4-FFF2-40B4-BE49-F238E27FC236}">
                  <a16:creationId xmlns:a16="http://schemas.microsoft.com/office/drawing/2014/main" id="{4CC333F8-BCDD-1F44-0843-F76908433FAD}"/>
                </a:ext>
              </a:extLst>
            </p:cNvPr>
            <p:cNvSpPr txBox="1"/>
            <p:nvPr/>
          </p:nvSpPr>
          <p:spPr>
            <a:xfrm>
              <a:off x="3606928" y="4117024"/>
              <a:ext cx="993766" cy="231648"/>
            </a:xfrm>
            <a:prstGeom prst="rect">
              <a:avLst/>
            </a:prstGeom>
            <a:noFill/>
          </p:spPr>
          <p:txBody>
            <a:bodyPr wrap="square" rtlCol="0">
              <a:spAutoFit/>
            </a:bodyPr>
            <a:lstStyle/>
            <a:p>
              <a:r>
                <a:rPr lang="ja-JP" altLang="en-US" sz="1600" b="1" dirty="0">
                  <a:latin typeface="+mn-ea"/>
                </a:rPr>
                <a:t>リンク先</a:t>
              </a:r>
              <a:endParaRPr kumimoji="1" lang="ja-JP" altLang="en-US" sz="1600" b="1" dirty="0">
                <a:latin typeface="+mn-ea"/>
              </a:endParaRPr>
            </a:p>
          </p:txBody>
        </p:sp>
      </p:grpSp>
      <p:sp>
        <p:nvSpPr>
          <p:cNvPr id="2" name="テキスト ボックス 1">
            <a:hlinkClick r:id="rId8" action="ppaction://hlinksldjump"/>
            <a:extLst>
              <a:ext uri="{FF2B5EF4-FFF2-40B4-BE49-F238E27FC236}">
                <a16:creationId xmlns:a16="http://schemas.microsoft.com/office/drawing/2014/main" id="{C95D453F-EB24-7D59-6AC7-C2B3B18DAD2E}"/>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9"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9"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3769609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E074A6A0-1D40-710E-94B5-C3C34BDE66BC}"/>
              </a:ext>
            </a:extLst>
          </p:cNvPr>
          <p:cNvSpPr>
            <a:spLocks noGrp="1"/>
          </p:cNvSpPr>
          <p:nvPr>
            <p:ph type="title"/>
          </p:nvPr>
        </p:nvSpPr>
        <p:spPr/>
        <p:txBody>
          <a:bodyPr/>
          <a:lstStyle/>
          <a:p>
            <a:r>
              <a:rPr lang="en-US" altLang="ja-JP" dirty="0">
                <a:latin typeface="+mn-ea"/>
                <a:ea typeface="+mn-ea"/>
              </a:rPr>
              <a:t>2-1</a:t>
            </a:r>
            <a:r>
              <a:rPr lang="en-US" altLang="ja-JP" dirty="0"/>
              <a:t>. </a:t>
            </a:r>
            <a:r>
              <a:rPr lang="ja-JP" altLang="en-US" dirty="0"/>
              <a:t>構成と概要</a:t>
            </a:r>
            <a:endParaRPr kumimoji="1" lang="ja-JP" altLang="en-US" dirty="0"/>
          </a:p>
        </p:txBody>
      </p:sp>
      <p:grpSp>
        <p:nvGrpSpPr>
          <p:cNvPr id="9" name="グループ化 8">
            <a:extLst>
              <a:ext uri="{FF2B5EF4-FFF2-40B4-BE49-F238E27FC236}">
                <a16:creationId xmlns:a16="http://schemas.microsoft.com/office/drawing/2014/main" id="{796C86F1-EFD9-4CFE-3AF9-699270C2B307}"/>
              </a:ext>
            </a:extLst>
          </p:cNvPr>
          <p:cNvGrpSpPr/>
          <p:nvPr/>
        </p:nvGrpSpPr>
        <p:grpSpPr>
          <a:xfrm>
            <a:off x="288002" y="648000"/>
            <a:ext cx="13904937" cy="6688411"/>
            <a:chOff x="109678" y="359415"/>
            <a:chExt cx="8951772" cy="4305890"/>
          </a:xfrm>
        </p:grpSpPr>
        <p:sp>
          <p:nvSpPr>
            <p:cNvPr id="4" name="コンテンツ プレースホルダー 2">
              <a:extLst>
                <a:ext uri="{FF2B5EF4-FFF2-40B4-BE49-F238E27FC236}">
                  <a16:creationId xmlns:a16="http://schemas.microsoft.com/office/drawing/2014/main" id="{50AC3227-65E9-0E17-5A46-E5EF8769E119}"/>
                </a:ext>
              </a:extLst>
            </p:cNvPr>
            <p:cNvSpPr txBox="1">
              <a:spLocks/>
            </p:cNvSpPr>
            <p:nvPr/>
          </p:nvSpPr>
          <p:spPr>
            <a:xfrm>
              <a:off x="109678" y="359415"/>
              <a:ext cx="5892195" cy="324467"/>
            </a:xfrm>
            <a:prstGeom prst="rect">
              <a:avLst/>
            </a:prstGeom>
          </p:spPr>
          <p:txBody>
            <a:bodyPr wrap="none" lIns="36000" tIns="36000" rIns="36000" bIns="36000" anchor="t" anchorCtr="0"/>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ea"/>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ea"/>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ea"/>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ea"/>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ea"/>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2400" b="1" dirty="0"/>
                <a:t>■新たに実現できる機能と性能向上</a:t>
              </a:r>
            </a:p>
          </p:txBody>
        </p:sp>
        <p:sp>
          <p:nvSpPr>
            <p:cNvPr id="5" name="テキスト ボックス 4">
              <a:extLst>
                <a:ext uri="{FF2B5EF4-FFF2-40B4-BE49-F238E27FC236}">
                  <a16:creationId xmlns:a16="http://schemas.microsoft.com/office/drawing/2014/main" id="{AA047383-55A2-DFA1-EDDB-3B4FF37CCE34}"/>
                </a:ext>
              </a:extLst>
            </p:cNvPr>
            <p:cNvSpPr txBox="1"/>
            <p:nvPr/>
          </p:nvSpPr>
          <p:spPr>
            <a:xfrm>
              <a:off x="393615" y="888994"/>
              <a:ext cx="8405213" cy="1787030"/>
            </a:xfrm>
            <a:prstGeom prst="rect">
              <a:avLst/>
            </a:prstGeom>
            <a:noFill/>
          </p:spPr>
          <p:txBody>
            <a:bodyPr wrap="square" rtlCol="0">
              <a:spAutoFit/>
            </a:bodyPr>
            <a:lstStyle/>
            <a:p>
              <a:r>
                <a:rPr lang="ja-JP" altLang="en-US" sz="1800" b="1" dirty="0">
                  <a:latin typeface="+mn-ea"/>
                </a:rPr>
                <a:t>本ソフトの追加により、以下の機能追加と精度向上を図ることができます。</a:t>
              </a:r>
              <a:endParaRPr lang="en-US" altLang="ja-JP" sz="1800" b="1" dirty="0">
                <a:latin typeface="+mn-ea"/>
              </a:endParaRPr>
            </a:p>
            <a:p>
              <a:endParaRPr lang="en-US" altLang="ja-JP" sz="1800" b="1" dirty="0">
                <a:latin typeface="+mn-ea"/>
              </a:endParaRPr>
            </a:p>
            <a:p>
              <a:pPr marL="3498850" indent="-3498850">
                <a:lnSpc>
                  <a:spcPct val="120000"/>
                </a:lnSpc>
              </a:pPr>
              <a:r>
                <a:rPr lang="ja-JP" altLang="en-US" sz="1800" b="1" dirty="0">
                  <a:latin typeface="+mn-ea"/>
                </a:rPr>
                <a:t>① </a:t>
              </a:r>
              <a:r>
                <a:rPr lang="ja-JP" altLang="en-US" sz="1800" b="1" dirty="0">
                  <a:solidFill>
                    <a:srgbClr val="0070C0"/>
                  </a:solidFill>
                  <a:latin typeface="+mn-ea"/>
                </a:rPr>
                <a:t>新規検知オブジェクトの追加</a:t>
              </a:r>
              <a:r>
                <a:rPr lang="ja-JP" altLang="en-US" sz="1800" b="1" dirty="0">
                  <a:latin typeface="+mn-ea"/>
                </a:rPr>
                <a:t>：フォークリフトなど、 </a:t>
              </a:r>
              <a:r>
                <a:rPr lang="en-US" altLang="ja-JP" sz="1800" b="1" dirty="0">
                  <a:latin typeface="+mn-ea"/>
                </a:rPr>
                <a:t>AI</a:t>
              </a:r>
              <a:r>
                <a:rPr lang="ja-JP" altLang="en-US" sz="1800" b="1" dirty="0">
                  <a:latin typeface="+mn-ea"/>
                </a:rPr>
                <a:t>動体検知アプリケーションで検知する動体（人物、 車、 二輪車）以外のオブジェクトを学習して監視する。</a:t>
              </a:r>
              <a:endParaRPr lang="en-US" altLang="ja-JP" sz="1800" b="1" dirty="0">
                <a:latin typeface="+mn-ea"/>
              </a:endParaRPr>
            </a:p>
            <a:p>
              <a:pPr marL="1616075" indent="-1616075">
                <a:lnSpc>
                  <a:spcPct val="120000"/>
                </a:lnSpc>
                <a:spcBef>
                  <a:spcPts val="600"/>
                </a:spcBef>
              </a:pPr>
              <a:r>
                <a:rPr lang="ja-JP" altLang="en-US" sz="1800" b="1" dirty="0">
                  <a:latin typeface="+mn-ea"/>
                </a:rPr>
                <a:t>② </a:t>
              </a:r>
              <a:r>
                <a:rPr lang="ja-JP" altLang="en-US" sz="1800" b="1" dirty="0">
                  <a:solidFill>
                    <a:srgbClr val="0070C0"/>
                  </a:solidFill>
                  <a:latin typeface="+mn-ea"/>
                </a:rPr>
                <a:t>誤検知改善</a:t>
              </a:r>
              <a:r>
                <a:rPr lang="ja-JP" altLang="en-US" sz="1800" b="1" dirty="0">
                  <a:latin typeface="+mn-ea"/>
                </a:rPr>
                <a:t>：</a:t>
              </a:r>
              <a:r>
                <a:rPr lang="en-US" altLang="ja-JP" sz="1800" b="1" dirty="0">
                  <a:latin typeface="+mn-ea"/>
                </a:rPr>
                <a:t>AI</a:t>
              </a:r>
              <a:r>
                <a:rPr lang="ja-JP" altLang="en-US" sz="1800" b="1" dirty="0">
                  <a:latin typeface="+mn-ea"/>
                </a:rPr>
                <a:t>動体検知アプリケーションで人物、 車、 二輪車以外のオブジェクトを人物、 車、 二輪車と誤検知しているシーンを学習して誤検知を改善する。</a:t>
              </a:r>
              <a:endParaRPr lang="en-US" altLang="ja-JP" sz="1800" b="1" dirty="0">
                <a:latin typeface="+mn-ea"/>
              </a:endParaRPr>
            </a:p>
            <a:p>
              <a:pPr marL="1797050" indent="-1797050">
                <a:lnSpc>
                  <a:spcPct val="120000"/>
                </a:lnSpc>
                <a:spcBef>
                  <a:spcPts val="600"/>
                </a:spcBef>
              </a:pPr>
              <a:r>
                <a:rPr lang="ja-JP" altLang="en-US" sz="1800" b="1" dirty="0">
                  <a:latin typeface="+mn-ea"/>
                </a:rPr>
                <a:t>③</a:t>
              </a:r>
              <a:r>
                <a:rPr lang="ja-JP" altLang="en-US" sz="1800" b="1" dirty="0">
                  <a:solidFill>
                    <a:srgbClr val="0070C0"/>
                  </a:solidFill>
                  <a:latin typeface="+mn-ea"/>
                </a:rPr>
                <a:t>検知漏れ改善</a:t>
              </a:r>
              <a:r>
                <a:rPr lang="ja-JP" altLang="en-US" sz="1800" b="1" dirty="0">
                  <a:latin typeface="+mn-ea"/>
                </a:rPr>
                <a:t>：</a:t>
              </a:r>
              <a:r>
                <a:rPr lang="en-US" altLang="ja-JP" sz="1800" b="1" dirty="0">
                  <a:latin typeface="+mn-ea"/>
                </a:rPr>
                <a:t>AI</a:t>
              </a:r>
              <a:r>
                <a:rPr lang="ja-JP" altLang="en-US" sz="1800" b="1" dirty="0">
                  <a:latin typeface="+mn-ea"/>
                </a:rPr>
                <a:t>動体検知アプリケーションで動体（人物、 車、 二輪車）を検知しにくい シーンを学習して検知漏れを改善する。</a:t>
              </a:r>
              <a:endParaRPr kumimoji="1" lang="ja-JP" altLang="en-US" sz="1800" b="1" dirty="0">
                <a:latin typeface="+mn-ea"/>
              </a:endParaRPr>
            </a:p>
          </p:txBody>
        </p:sp>
        <p:grpSp>
          <p:nvGrpSpPr>
            <p:cNvPr id="6" name="グループ化 5">
              <a:extLst>
                <a:ext uri="{FF2B5EF4-FFF2-40B4-BE49-F238E27FC236}">
                  <a16:creationId xmlns:a16="http://schemas.microsoft.com/office/drawing/2014/main" id="{4043AE6C-A451-C6C9-5279-4D10118CEEDC}"/>
                </a:ext>
              </a:extLst>
            </p:cNvPr>
            <p:cNvGrpSpPr/>
            <p:nvPr/>
          </p:nvGrpSpPr>
          <p:grpSpPr>
            <a:xfrm>
              <a:off x="190930" y="2725488"/>
              <a:ext cx="8870520" cy="1939817"/>
              <a:chOff x="190930" y="2725489"/>
              <a:chExt cx="7595277" cy="1249352"/>
            </a:xfrm>
          </p:grpSpPr>
          <p:pic>
            <p:nvPicPr>
              <p:cNvPr id="7" name="図 6" descr="グラフィカル ユーザー インターフェイス, Web サイト&#10;&#10;自動的に生成された説明">
                <a:extLst>
                  <a:ext uri="{FF2B5EF4-FFF2-40B4-BE49-F238E27FC236}">
                    <a16:creationId xmlns:a16="http://schemas.microsoft.com/office/drawing/2014/main" id="{7AC22FA2-9CC6-1007-2552-FF842D20671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0930" y="2815884"/>
                <a:ext cx="4944450" cy="1158957"/>
              </a:xfrm>
              <a:prstGeom prst="rect">
                <a:avLst/>
              </a:prstGeom>
            </p:spPr>
          </p:pic>
          <p:pic>
            <p:nvPicPr>
              <p:cNvPr id="8" name="図 7" descr="グラフィカル ユーザー インターフェイス, Web サイト&#10;&#10;自動的に生成された説明">
                <a:extLst>
                  <a:ext uri="{FF2B5EF4-FFF2-40B4-BE49-F238E27FC236}">
                    <a16:creationId xmlns:a16="http://schemas.microsoft.com/office/drawing/2014/main" id="{65D8854F-CD3B-CB12-7F45-CAB70520DB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66480" y="2725489"/>
                <a:ext cx="2619727" cy="1158957"/>
              </a:xfrm>
              <a:prstGeom prst="rect">
                <a:avLst/>
              </a:prstGeom>
            </p:spPr>
          </p:pic>
        </p:grpSp>
      </p:grpSp>
      <p:sp>
        <p:nvSpPr>
          <p:cNvPr id="2" name="テキスト ボックス 1">
            <a:hlinkClick r:id="rId4" action="ppaction://hlinksldjump"/>
            <a:extLst>
              <a:ext uri="{FF2B5EF4-FFF2-40B4-BE49-F238E27FC236}">
                <a16:creationId xmlns:a16="http://schemas.microsoft.com/office/drawing/2014/main" id="{DEF138B4-5A20-700F-93DF-0B6E3F360DE4}"/>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5"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5"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3165507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98050C8-9E2E-4B61-D5A6-70969B0C16C5}"/>
              </a:ext>
            </a:extLst>
          </p:cNvPr>
          <p:cNvSpPr>
            <a:spLocks noGrp="1"/>
          </p:cNvSpPr>
          <p:nvPr>
            <p:ph type="title"/>
          </p:nvPr>
        </p:nvSpPr>
        <p:spPr/>
        <p:txBody>
          <a:bodyPr/>
          <a:lstStyle/>
          <a:p>
            <a:r>
              <a:rPr lang="en-US" altLang="ja-JP" dirty="0">
                <a:latin typeface="+mn-ea"/>
                <a:ea typeface="+mn-ea"/>
              </a:rPr>
              <a:t>2-2</a:t>
            </a:r>
            <a:r>
              <a:rPr lang="en-US" altLang="ja-JP" dirty="0"/>
              <a:t>. </a:t>
            </a:r>
            <a:r>
              <a:rPr lang="ja-JP" altLang="en-US" dirty="0"/>
              <a:t>設置条件</a:t>
            </a:r>
            <a:endParaRPr kumimoji="1" lang="ja-JP" altLang="en-US" dirty="0"/>
          </a:p>
        </p:txBody>
      </p:sp>
      <p:pic>
        <p:nvPicPr>
          <p:cNvPr id="15" name="図 14">
            <a:extLst>
              <a:ext uri="{FF2B5EF4-FFF2-40B4-BE49-F238E27FC236}">
                <a16:creationId xmlns:a16="http://schemas.microsoft.com/office/drawing/2014/main" id="{C994A738-2FFC-EF16-DB4C-9C2DD68E8111}"/>
              </a:ext>
            </a:extLst>
          </p:cNvPr>
          <p:cNvPicPr>
            <a:picLocks noChangeAspect="1"/>
          </p:cNvPicPr>
          <p:nvPr/>
        </p:nvPicPr>
        <p:blipFill>
          <a:blip r:embed="rId2"/>
          <a:stretch>
            <a:fillRect/>
          </a:stretch>
        </p:blipFill>
        <p:spPr>
          <a:xfrm>
            <a:off x="580129" y="2628532"/>
            <a:ext cx="13168812" cy="3740369"/>
          </a:xfrm>
          <a:prstGeom prst="rect">
            <a:avLst/>
          </a:prstGeom>
        </p:spPr>
      </p:pic>
      <p:sp>
        <p:nvSpPr>
          <p:cNvPr id="17" name="楕円 16">
            <a:extLst>
              <a:ext uri="{FF2B5EF4-FFF2-40B4-BE49-F238E27FC236}">
                <a16:creationId xmlns:a16="http://schemas.microsoft.com/office/drawing/2014/main" id="{198DC32D-AC66-2E7B-DB37-8F33D86D13CF}"/>
              </a:ext>
            </a:extLst>
          </p:cNvPr>
          <p:cNvSpPr/>
          <p:nvPr/>
        </p:nvSpPr>
        <p:spPr>
          <a:xfrm>
            <a:off x="3211033" y="6445619"/>
            <a:ext cx="914400" cy="914400"/>
          </a:xfrm>
          <a:prstGeom prst="ellipse">
            <a:avLst/>
          </a:prstGeom>
          <a:solidFill>
            <a:srgbClr val="FF0000"/>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ja-JP" altLang="en-US" sz="4800" b="1" dirty="0"/>
              <a:t>✖</a:t>
            </a:r>
            <a:endParaRPr kumimoji="1" lang="ja-JP" altLang="en-US" sz="4800" b="1" dirty="0"/>
          </a:p>
        </p:txBody>
      </p:sp>
      <p:sp>
        <p:nvSpPr>
          <p:cNvPr id="18" name="楕円 17">
            <a:extLst>
              <a:ext uri="{FF2B5EF4-FFF2-40B4-BE49-F238E27FC236}">
                <a16:creationId xmlns:a16="http://schemas.microsoft.com/office/drawing/2014/main" id="{EEAA12CD-8D78-9697-0BB8-FC3ADEC7D2DE}"/>
              </a:ext>
            </a:extLst>
          </p:cNvPr>
          <p:cNvSpPr/>
          <p:nvPr/>
        </p:nvSpPr>
        <p:spPr>
          <a:xfrm>
            <a:off x="10051312" y="6445619"/>
            <a:ext cx="914400" cy="914400"/>
          </a:xfrm>
          <a:prstGeom prst="ellipse">
            <a:avLst/>
          </a:prstGeom>
          <a:solidFill>
            <a:srgbClr val="00EE00"/>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ja-JP" altLang="en-US" sz="4800" b="1" dirty="0"/>
              <a:t>✔</a:t>
            </a:r>
          </a:p>
        </p:txBody>
      </p:sp>
      <p:sp>
        <p:nvSpPr>
          <p:cNvPr id="19" name="テキスト ボックス 18">
            <a:extLst>
              <a:ext uri="{FF2B5EF4-FFF2-40B4-BE49-F238E27FC236}">
                <a16:creationId xmlns:a16="http://schemas.microsoft.com/office/drawing/2014/main" id="{B0F08250-3D8A-F26D-25D8-9F468E68C42F}"/>
              </a:ext>
            </a:extLst>
          </p:cNvPr>
          <p:cNvSpPr txBox="1"/>
          <p:nvPr/>
        </p:nvSpPr>
        <p:spPr>
          <a:xfrm>
            <a:off x="312335" y="823648"/>
            <a:ext cx="13436605" cy="810094"/>
          </a:xfrm>
          <a:prstGeom prst="rect">
            <a:avLst/>
          </a:prstGeom>
          <a:noFill/>
        </p:spPr>
        <p:txBody>
          <a:bodyPr wrap="square" rtlCol="0">
            <a:spAutoFit/>
          </a:bodyPr>
          <a:lstStyle/>
          <a:p>
            <a:pPr>
              <a:lnSpc>
                <a:spcPct val="120000"/>
              </a:lnSpc>
            </a:pPr>
            <a:r>
              <a:rPr lang="ja-JP" altLang="en-US" sz="2000" b="1" dirty="0">
                <a:latin typeface="+mn-ea"/>
              </a:rPr>
              <a:t>本製品の最小検知サイズは、画角幅</a:t>
            </a:r>
            <a:r>
              <a:rPr lang="en-US" altLang="ja-JP" sz="2000" b="1" dirty="0">
                <a:latin typeface="+mn-ea"/>
              </a:rPr>
              <a:t>5%</a:t>
            </a:r>
            <a:r>
              <a:rPr lang="ja-JP" altLang="en-US" sz="2000" b="1" dirty="0">
                <a:latin typeface="+mn-ea"/>
              </a:rPr>
              <a:t>以上です。</a:t>
            </a:r>
          </a:p>
          <a:p>
            <a:pPr>
              <a:lnSpc>
                <a:spcPct val="120000"/>
              </a:lnSpc>
            </a:pPr>
            <a:r>
              <a:rPr lang="ja-JP" altLang="en-US" sz="2000" b="1" dirty="0">
                <a:latin typeface="+mn-ea"/>
              </a:rPr>
              <a:t>検知対象物は、ライブ画に表示されているグリッドの</a:t>
            </a:r>
            <a:r>
              <a:rPr lang="en-US" altLang="ja-JP" sz="2000" b="1" dirty="0">
                <a:latin typeface="+mn-ea"/>
              </a:rPr>
              <a:t>1</a:t>
            </a:r>
            <a:r>
              <a:rPr lang="ja-JP" altLang="en-US" sz="2000" b="1" dirty="0">
                <a:latin typeface="+mn-ea"/>
              </a:rPr>
              <a:t>マスよりも大きくなるよう画角を調整してください。</a:t>
            </a:r>
          </a:p>
        </p:txBody>
      </p:sp>
      <p:sp>
        <p:nvSpPr>
          <p:cNvPr id="2" name="テキスト ボックス 1">
            <a:hlinkClick r:id="rId3" action="ppaction://hlinksldjump"/>
            <a:extLst>
              <a:ext uri="{FF2B5EF4-FFF2-40B4-BE49-F238E27FC236}">
                <a16:creationId xmlns:a16="http://schemas.microsoft.com/office/drawing/2014/main" id="{A18F6DFE-6537-7138-3AB2-6DDADA3934AA}"/>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4"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4"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964804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37BAFEE-166D-F5C1-02DE-7FE6B7E1C553}"/>
              </a:ext>
            </a:extLst>
          </p:cNvPr>
          <p:cNvSpPr>
            <a:spLocks noGrp="1"/>
          </p:cNvSpPr>
          <p:nvPr>
            <p:ph type="title"/>
          </p:nvPr>
        </p:nvSpPr>
        <p:spPr/>
        <p:txBody>
          <a:bodyPr/>
          <a:lstStyle/>
          <a:p>
            <a:r>
              <a:rPr lang="en-US" altLang="ja-JP" dirty="0">
                <a:latin typeface="+mn-ea"/>
                <a:ea typeface="+mn-ea"/>
              </a:rPr>
              <a:t>2-2</a:t>
            </a:r>
            <a:r>
              <a:rPr lang="en-US" altLang="ja-JP" dirty="0"/>
              <a:t>. </a:t>
            </a:r>
            <a:r>
              <a:rPr lang="ja-JP" altLang="en-US" dirty="0"/>
              <a:t>設置条件</a:t>
            </a:r>
            <a:endParaRPr kumimoji="1" lang="ja-JP" altLang="en-US" dirty="0"/>
          </a:p>
        </p:txBody>
      </p:sp>
      <p:graphicFrame>
        <p:nvGraphicFramePr>
          <p:cNvPr id="4" name="表 4">
            <a:extLst>
              <a:ext uri="{FF2B5EF4-FFF2-40B4-BE49-F238E27FC236}">
                <a16:creationId xmlns:a16="http://schemas.microsoft.com/office/drawing/2014/main" id="{B575F771-9389-C1A3-6FDC-678AE49803CA}"/>
              </a:ext>
            </a:extLst>
          </p:cNvPr>
          <p:cNvGraphicFramePr>
            <a:graphicFrameLocks noGrp="1"/>
          </p:cNvGraphicFramePr>
          <p:nvPr>
            <p:extLst>
              <p:ext uri="{D42A27DB-BD31-4B8C-83A1-F6EECF244321}">
                <p14:modId xmlns:p14="http://schemas.microsoft.com/office/powerpoint/2010/main" val="3394019409"/>
              </p:ext>
            </p:extLst>
          </p:nvPr>
        </p:nvGraphicFramePr>
        <p:xfrm>
          <a:off x="569803" y="1209477"/>
          <a:ext cx="13260606" cy="2100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829025">
                  <a:extLst>
                    <a:ext uri="{9D8B030D-6E8A-4147-A177-3AD203B41FA5}">
                      <a16:colId xmlns:a16="http://schemas.microsoft.com/office/drawing/2014/main" val="1701443948"/>
                    </a:ext>
                  </a:extLst>
                </a:gridCol>
                <a:gridCol w="3743924">
                  <a:extLst>
                    <a:ext uri="{9D8B030D-6E8A-4147-A177-3AD203B41FA5}">
                      <a16:colId xmlns:a16="http://schemas.microsoft.com/office/drawing/2014/main" val="3397455872"/>
                    </a:ext>
                  </a:extLst>
                </a:gridCol>
                <a:gridCol w="3402584">
                  <a:extLst>
                    <a:ext uri="{9D8B030D-6E8A-4147-A177-3AD203B41FA5}">
                      <a16:colId xmlns:a16="http://schemas.microsoft.com/office/drawing/2014/main" val="1609886260"/>
                    </a:ext>
                  </a:extLst>
                </a:gridCol>
                <a:gridCol w="3285073">
                  <a:extLst>
                    <a:ext uri="{9D8B030D-6E8A-4147-A177-3AD203B41FA5}">
                      <a16:colId xmlns:a16="http://schemas.microsoft.com/office/drawing/2014/main" val="424578733"/>
                    </a:ext>
                  </a:extLst>
                </a:gridCol>
              </a:tblGrid>
              <a:tr h="405769">
                <a:tc>
                  <a:txBody>
                    <a:bodyPr/>
                    <a:lstStyle/>
                    <a:p>
                      <a:r>
                        <a:rPr lang="ja-JP" altLang="en-US" sz="2000" b="1" dirty="0">
                          <a:effectLst>
                            <a:outerShdw blurRad="38100" dist="38100" dir="2700000" algn="tl">
                              <a:srgbClr val="000000">
                                <a:alpha val="43137"/>
                              </a:srgbClr>
                            </a:outerShdw>
                          </a:effectLst>
                          <a:latin typeface="+mn-ea"/>
                          <a:ea typeface="+mn-ea"/>
                        </a:rPr>
                        <a:t>ネットワークカメラの</a:t>
                      </a:r>
                      <a:endParaRPr lang="en-US" altLang="ja-JP" sz="2000" b="1" dirty="0">
                        <a:effectLst>
                          <a:outerShdw blurRad="38100" dist="38100" dir="2700000" algn="tl">
                            <a:srgbClr val="000000">
                              <a:alpha val="43137"/>
                            </a:srgbClr>
                          </a:outerShdw>
                        </a:effectLst>
                        <a:latin typeface="+mn-ea"/>
                        <a:ea typeface="+mn-ea"/>
                      </a:endParaRPr>
                    </a:p>
                    <a:p>
                      <a:r>
                        <a:rPr lang="ja-JP" altLang="en-US" sz="2000" b="1" dirty="0">
                          <a:effectLst>
                            <a:outerShdw blurRad="38100" dist="38100" dir="2700000" algn="tl">
                              <a:srgbClr val="000000">
                                <a:alpha val="43137"/>
                              </a:srgbClr>
                            </a:outerShdw>
                          </a:effectLst>
                          <a:latin typeface="+mn-ea"/>
                          <a:ea typeface="+mn-ea"/>
                        </a:rPr>
                        <a:t>解像度</a:t>
                      </a:r>
                      <a:endParaRPr kumimoji="1" lang="ja-JP" altLang="en-US" sz="2000" b="1" dirty="0">
                        <a:effectLst>
                          <a:outerShdw blurRad="38100" dist="38100" dir="2700000" algn="tl">
                            <a:srgbClr val="000000">
                              <a:alpha val="43137"/>
                            </a:srgbClr>
                          </a:outerShdw>
                        </a:effectLst>
                        <a:latin typeface="+mn-ea"/>
                        <a:ea typeface="+mn-ea"/>
                      </a:endParaRPr>
                    </a:p>
                  </a:txBody>
                  <a:tcPr marL="108000" marR="108000" marT="72000" marB="72000" anchor="ctr" anchorCtr="1"/>
                </a:tc>
                <a:tc>
                  <a:txBody>
                    <a:bodyPr/>
                    <a:lstStyle/>
                    <a:p>
                      <a:pPr algn="ctr"/>
                      <a:r>
                        <a:rPr lang="ja-JP" altLang="en-US" sz="2000" b="1" dirty="0">
                          <a:effectLst>
                            <a:outerShdw blurRad="38100" dist="38100" dir="2700000" algn="tl">
                              <a:srgbClr val="000000">
                                <a:alpha val="43137"/>
                              </a:srgbClr>
                            </a:outerShdw>
                          </a:effectLst>
                          <a:latin typeface="+mn-ea"/>
                          <a:ea typeface="+mn-ea"/>
                        </a:rPr>
                        <a:t>最小検知サイズ</a:t>
                      </a:r>
                      <a:endParaRPr lang="en-US" altLang="ja-JP" sz="2000" b="1" dirty="0">
                        <a:effectLst>
                          <a:outerShdw blurRad="38100" dist="38100" dir="2700000" algn="tl">
                            <a:srgbClr val="000000">
                              <a:alpha val="43137"/>
                            </a:srgbClr>
                          </a:outerShdw>
                        </a:effectLst>
                        <a:latin typeface="+mn-ea"/>
                        <a:ea typeface="+mn-ea"/>
                      </a:endParaRPr>
                    </a:p>
                    <a:p>
                      <a:pPr algn="ctr"/>
                      <a:r>
                        <a:rPr lang="en-US" altLang="ja-JP" sz="2000" b="1" dirty="0">
                          <a:effectLst>
                            <a:outerShdw blurRad="38100" dist="38100" dir="2700000" algn="tl">
                              <a:srgbClr val="000000">
                                <a:alpha val="43137"/>
                              </a:srgbClr>
                            </a:outerShdw>
                          </a:effectLst>
                          <a:latin typeface="+mn-ea"/>
                          <a:ea typeface="+mn-ea"/>
                        </a:rPr>
                        <a:t>[pixel]</a:t>
                      </a:r>
                      <a:endParaRPr kumimoji="1" lang="ja-JP" altLang="en-US" sz="2000" b="1" dirty="0">
                        <a:effectLst>
                          <a:outerShdw blurRad="38100" dist="38100" dir="2700000" algn="tl">
                            <a:srgbClr val="000000">
                              <a:alpha val="43137"/>
                            </a:srgbClr>
                          </a:outerShdw>
                        </a:effectLst>
                        <a:latin typeface="+mn-ea"/>
                        <a:ea typeface="+mn-ea"/>
                      </a:endParaRPr>
                    </a:p>
                  </a:txBody>
                  <a:tcPr marL="108000" marR="108000" marT="72000" marB="72000" anchor="ctr" anchorCtr="1"/>
                </a:tc>
                <a:tc>
                  <a:txBody>
                    <a:bodyPr/>
                    <a:lstStyle/>
                    <a:p>
                      <a:pPr algn="ctr"/>
                      <a:r>
                        <a:rPr lang="ja-JP" altLang="en-US" sz="2000" b="1" dirty="0">
                          <a:effectLst>
                            <a:outerShdw blurRad="38100" dist="38100" dir="2700000" algn="tl">
                              <a:srgbClr val="000000">
                                <a:alpha val="43137"/>
                              </a:srgbClr>
                            </a:outerShdw>
                          </a:effectLst>
                          <a:latin typeface="+mn-ea"/>
                          <a:ea typeface="+mn-ea"/>
                        </a:rPr>
                        <a:t>最大検知サイズ</a:t>
                      </a:r>
                      <a:endParaRPr lang="en-US" altLang="ja-JP" sz="2000" b="1" dirty="0">
                        <a:effectLst>
                          <a:outerShdw blurRad="38100" dist="38100" dir="2700000" algn="tl">
                            <a:srgbClr val="000000">
                              <a:alpha val="43137"/>
                            </a:srgbClr>
                          </a:outerShdw>
                        </a:effectLst>
                        <a:latin typeface="+mn-ea"/>
                        <a:ea typeface="+mn-ea"/>
                      </a:endParaRPr>
                    </a:p>
                    <a:p>
                      <a:pPr algn="ctr"/>
                      <a:r>
                        <a:rPr lang="en-US" altLang="ja-JP" sz="2000" b="1" dirty="0">
                          <a:effectLst>
                            <a:outerShdw blurRad="38100" dist="38100" dir="2700000" algn="tl">
                              <a:srgbClr val="000000">
                                <a:alpha val="43137"/>
                              </a:srgbClr>
                            </a:outerShdw>
                          </a:effectLst>
                          <a:latin typeface="+mn-ea"/>
                          <a:ea typeface="+mn-ea"/>
                        </a:rPr>
                        <a:t>[pixel] </a:t>
                      </a:r>
                      <a:endParaRPr kumimoji="1" lang="ja-JP" altLang="en-US" sz="2000" b="1" dirty="0">
                        <a:effectLst>
                          <a:outerShdw blurRad="38100" dist="38100" dir="2700000" algn="tl">
                            <a:srgbClr val="000000">
                              <a:alpha val="43137"/>
                            </a:srgbClr>
                          </a:outerShdw>
                        </a:effectLst>
                        <a:latin typeface="+mn-ea"/>
                        <a:ea typeface="+mn-ea"/>
                      </a:endParaRPr>
                    </a:p>
                  </a:txBody>
                  <a:tcPr marL="108000" marR="108000" marT="72000" marB="72000" anchor="ctr" anchorCtr="1"/>
                </a:tc>
                <a:tc>
                  <a:txBody>
                    <a:bodyPr/>
                    <a:lstStyle/>
                    <a:p>
                      <a:r>
                        <a:rPr kumimoji="1" lang="ja-JP" altLang="en-US" sz="2000" b="1" dirty="0">
                          <a:effectLst>
                            <a:outerShdw blurRad="38100" dist="38100" dir="2700000" algn="tl">
                              <a:srgbClr val="000000">
                                <a:alpha val="43137"/>
                              </a:srgbClr>
                            </a:outerShdw>
                          </a:effectLst>
                          <a:latin typeface="+mn-ea"/>
                          <a:ea typeface="+mn-ea"/>
                        </a:rPr>
                        <a:t>画面横幅に対する比率</a:t>
                      </a:r>
                    </a:p>
                  </a:txBody>
                  <a:tcPr marL="108000" marR="108000" marT="72000" marB="72000" anchor="ctr" anchorCtr="1"/>
                </a:tc>
                <a:extLst>
                  <a:ext uri="{0D108BD9-81ED-4DB2-BD59-A6C34878D82A}">
                    <a16:rowId xmlns:a16="http://schemas.microsoft.com/office/drawing/2014/main" val="4259299829"/>
                  </a:ext>
                </a:extLst>
              </a:tr>
              <a:tr h="335121">
                <a:tc>
                  <a:txBody>
                    <a:bodyPr/>
                    <a:lstStyle/>
                    <a:p>
                      <a:pPr algn="ctr"/>
                      <a:r>
                        <a:rPr kumimoji="1" lang="en-US" altLang="ja-JP" sz="2000" b="1" dirty="0">
                          <a:latin typeface="+mn-ea"/>
                          <a:ea typeface="+mn-ea"/>
                        </a:rPr>
                        <a:t>2MP</a:t>
                      </a:r>
                      <a:endParaRPr kumimoji="1" lang="ja-JP" altLang="en-US" sz="2000" b="1" dirty="0">
                        <a:latin typeface="+mn-ea"/>
                        <a:ea typeface="+mn-ea"/>
                      </a:endParaRPr>
                    </a:p>
                  </a:txBody>
                  <a:tcPr marL="108000" marR="108000" marT="72000" marB="72000" anchor="ctr" anchorCtr="1"/>
                </a:tc>
                <a:tc>
                  <a:txBody>
                    <a:bodyPr/>
                    <a:lstStyle/>
                    <a:p>
                      <a:pPr algn="l"/>
                      <a:r>
                        <a:rPr lang="en-US" altLang="ja-JP" sz="2000" b="1" dirty="0">
                          <a:latin typeface="+mn-ea"/>
                          <a:ea typeface="+mn-ea"/>
                        </a:rPr>
                        <a:t>100 x 50 </a:t>
                      </a:r>
                      <a:r>
                        <a:rPr lang="ja-JP" altLang="en-US" sz="2000" b="1" dirty="0">
                          <a:latin typeface="+mn-ea"/>
                          <a:ea typeface="+mn-ea"/>
                        </a:rPr>
                        <a:t>または </a:t>
                      </a:r>
                      <a:r>
                        <a:rPr lang="en-US" altLang="ja-JP" sz="2000" b="1" dirty="0">
                          <a:latin typeface="+mn-ea"/>
                          <a:ea typeface="+mn-ea"/>
                        </a:rPr>
                        <a:t>50 x 100</a:t>
                      </a:r>
                      <a:endParaRPr kumimoji="1" lang="ja-JP" altLang="en-US" sz="2000" b="1" dirty="0">
                        <a:latin typeface="+mn-ea"/>
                        <a:ea typeface="+mn-ea"/>
                      </a:endParaRPr>
                    </a:p>
                  </a:txBody>
                  <a:tcPr marL="108000" marR="108000" marT="72000" marB="72000" anchor="ctr" anchorCtr="1"/>
                </a:tc>
                <a:tc>
                  <a:txBody>
                    <a:bodyPr/>
                    <a:lstStyle/>
                    <a:p>
                      <a:r>
                        <a:rPr lang="ja-JP" altLang="en-US" sz="2000" b="1" dirty="0">
                          <a:latin typeface="+mn-ea"/>
                          <a:ea typeface="+mn-ea"/>
                        </a:rPr>
                        <a:t>幅</a:t>
                      </a:r>
                      <a:r>
                        <a:rPr lang="en-US" altLang="ja-JP" sz="2000" b="1" dirty="0">
                          <a:latin typeface="+mn-ea"/>
                          <a:ea typeface="+mn-ea"/>
                        </a:rPr>
                        <a:t>960 x </a:t>
                      </a:r>
                      <a:r>
                        <a:rPr lang="ja-JP" altLang="en-US" sz="2000" b="1" dirty="0">
                          <a:latin typeface="+mn-ea"/>
                          <a:ea typeface="+mn-ea"/>
                        </a:rPr>
                        <a:t>高さ</a:t>
                      </a:r>
                      <a:r>
                        <a:rPr lang="en-US" altLang="ja-JP" sz="2000" b="1" dirty="0">
                          <a:latin typeface="+mn-ea"/>
                          <a:ea typeface="+mn-ea"/>
                        </a:rPr>
                        <a:t>540</a:t>
                      </a:r>
                      <a:endParaRPr kumimoji="1" lang="ja-JP" altLang="en-US" sz="2000" b="1" dirty="0">
                        <a:latin typeface="+mn-ea"/>
                        <a:ea typeface="+mn-ea"/>
                      </a:endParaRPr>
                    </a:p>
                  </a:txBody>
                  <a:tcPr marL="108000" marR="108000" marT="72000" marB="72000" anchor="ctr" anchorCtr="1"/>
                </a:tc>
                <a:tc>
                  <a:txBody>
                    <a:bodyPr/>
                    <a:lstStyle/>
                    <a:p>
                      <a:pPr algn="ctr"/>
                      <a:r>
                        <a:rPr kumimoji="1" lang="en-US" altLang="ja-JP" sz="2000" b="1" dirty="0">
                          <a:latin typeface="+mn-ea"/>
                          <a:ea typeface="+mn-ea"/>
                        </a:rPr>
                        <a:t>5~50%</a:t>
                      </a:r>
                    </a:p>
                  </a:txBody>
                  <a:tcPr marL="108000" marR="108000" marT="72000" marB="72000" anchor="ctr" anchorCtr="1"/>
                </a:tc>
                <a:extLst>
                  <a:ext uri="{0D108BD9-81ED-4DB2-BD59-A6C34878D82A}">
                    <a16:rowId xmlns:a16="http://schemas.microsoft.com/office/drawing/2014/main" val="2575408152"/>
                  </a:ext>
                </a:extLst>
              </a:tr>
              <a:tr h="335121">
                <a:tc>
                  <a:txBody>
                    <a:bodyPr/>
                    <a:lstStyle/>
                    <a:p>
                      <a:pPr algn="ctr"/>
                      <a:r>
                        <a:rPr kumimoji="1" lang="en-US" altLang="ja-JP" sz="2000" b="1" dirty="0">
                          <a:latin typeface="+mn-ea"/>
                          <a:ea typeface="+mn-ea"/>
                        </a:rPr>
                        <a:t>5MP</a:t>
                      </a:r>
                      <a:endParaRPr kumimoji="1" lang="ja-JP" altLang="en-US" sz="2000" b="1" dirty="0">
                        <a:latin typeface="+mn-ea"/>
                        <a:ea typeface="+mn-ea"/>
                      </a:endParaRPr>
                    </a:p>
                  </a:txBody>
                  <a:tcPr marL="108000" marR="108000" marT="72000" marB="72000" anchor="ctr" anchorCtr="1"/>
                </a:tc>
                <a:tc>
                  <a:txBody>
                    <a:bodyPr/>
                    <a:lstStyle/>
                    <a:p>
                      <a:pPr algn="l"/>
                      <a:r>
                        <a:rPr lang="en-US" altLang="ja-JP" sz="2000" b="1" dirty="0">
                          <a:latin typeface="+mn-ea"/>
                          <a:ea typeface="+mn-ea"/>
                        </a:rPr>
                        <a:t>133 x 66 </a:t>
                      </a:r>
                      <a:r>
                        <a:rPr lang="ja-JP" altLang="en-US" sz="2000" b="1" dirty="0">
                          <a:latin typeface="+mn-ea"/>
                          <a:ea typeface="+mn-ea"/>
                        </a:rPr>
                        <a:t>または </a:t>
                      </a:r>
                      <a:r>
                        <a:rPr lang="en-US" altLang="ja-JP" sz="2000" b="1" dirty="0">
                          <a:latin typeface="+mn-ea"/>
                          <a:ea typeface="+mn-ea"/>
                        </a:rPr>
                        <a:t>66 x 133</a:t>
                      </a:r>
                      <a:endParaRPr kumimoji="1" lang="ja-JP" altLang="en-US" sz="2000" b="1" dirty="0">
                        <a:latin typeface="+mn-ea"/>
                        <a:ea typeface="+mn-ea"/>
                      </a:endParaRPr>
                    </a:p>
                  </a:txBody>
                  <a:tcPr marL="108000" marR="108000" marT="72000" marB="72000" anchor="ctr" anchorCtr="1"/>
                </a:tc>
                <a:tc>
                  <a:txBody>
                    <a:bodyPr/>
                    <a:lstStyle/>
                    <a:p>
                      <a:r>
                        <a:rPr lang="ja-JP" altLang="en-US" sz="2000" b="1" dirty="0">
                          <a:latin typeface="+mn-ea"/>
                          <a:ea typeface="+mn-ea"/>
                        </a:rPr>
                        <a:t>幅</a:t>
                      </a:r>
                      <a:r>
                        <a:rPr lang="en-US" altLang="ja-JP" sz="2000" b="1" dirty="0">
                          <a:latin typeface="+mn-ea"/>
                          <a:ea typeface="+mn-ea"/>
                        </a:rPr>
                        <a:t>1280 x </a:t>
                      </a:r>
                      <a:r>
                        <a:rPr lang="ja-JP" altLang="en-US" sz="2000" b="1" dirty="0">
                          <a:latin typeface="+mn-ea"/>
                          <a:ea typeface="+mn-ea"/>
                        </a:rPr>
                        <a:t>高さ</a:t>
                      </a:r>
                      <a:r>
                        <a:rPr lang="en-US" altLang="ja-JP" sz="2000" b="1" dirty="0">
                          <a:latin typeface="+mn-ea"/>
                          <a:ea typeface="+mn-ea"/>
                        </a:rPr>
                        <a:t>720</a:t>
                      </a:r>
                    </a:p>
                  </a:txBody>
                  <a:tcPr marL="108000" marR="108000" marT="72000" marB="72000" anchor="ctr" anchorCtr="1"/>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2000" b="1" dirty="0">
                          <a:latin typeface="+mn-ea"/>
                          <a:ea typeface="+mn-ea"/>
                        </a:rPr>
                        <a:t>5~50%</a:t>
                      </a:r>
                    </a:p>
                  </a:txBody>
                  <a:tcPr marL="108000" marR="108000" marT="72000" marB="72000" anchor="ctr" anchorCtr="1"/>
                </a:tc>
                <a:extLst>
                  <a:ext uri="{0D108BD9-81ED-4DB2-BD59-A6C34878D82A}">
                    <a16:rowId xmlns:a16="http://schemas.microsoft.com/office/drawing/2014/main" val="2745408405"/>
                  </a:ext>
                </a:extLst>
              </a:tr>
              <a:tr h="335121">
                <a:tc>
                  <a:txBody>
                    <a:bodyPr/>
                    <a:lstStyle/>
                    <a:p>
                      <a:pPr algn="ctr"/>
                      <a:r>
                        <a:rPr kumimoji="1" lang="en-US" altLang="ja-JP" sz="2000" b="1" dirty="0">
                          <a:latin typeface="+mn-ea"/>
                          <a:ea typeface="+mn-ea"/>
                        </a:rPr>
                        <a:t>8MP</a:t>
                      </a:r>
                      <a:endParaRPr kumimoji="1" lang="ja-JP" altLang="en-US" sz="2000" b="1" dirty="0">
                        <a:latin typeface="+mn-ea"/>
                        <a:ea typeface="+mn-ea"/>
                      </a:endParaRPr>
                    </a:p>
                  </a:txBody>
                  <a:tcPr marL="108000" marR="108000" marT="72000" marB="72000" anchor="ctr" anchorCtr="1"/>
                </a:tc>
                <a:tc>
                  <a:txBody>
                    <a:bodyPr/>
                    <a:lstStyle/>
                    <a:p>
                      <a:pPr algn="l"/>
                      <a:r>
                        <a:rPr lang="en-US" altLang="ja-JP" sz="2000" b="1" dirty="0">
                          <a:latin typeface="+mn-ea"/>
                          <a:ea typeface="+mn-ea"/>
                        </a:rPr>
                        <a:t>200 x 100 </a:t>
                      </a:r>
                      <a:r>
                        <a:rPr lang="ja-JP" altLang="en-US" sz="2000" b="1" dirty="0">
                          <a:latin typeface="+mn-ea"/>
                          <a:ea typeface="+mn-ea"/>
                        </a:rPr>
                        <a:t>または </a:t>
                      </a:r>
                      <a:r>
                        <a:rPr lang="en-US" altLang="ja-JP" sz="2000" b="1" dirty="0">
                          <a:latin typeface="+mn-ea"/>
                          <a:ea typeface="+mn-ea"/>
                        </a:rPr>
                        <a:t>100 x 200</a:t>
                      </a:r>
                      <a:endParaRPr kumimoji="1" lang="ja-JP" altLang="en-US" sz="2000" b="1" dirty="0">
                        <a:latin typeface="+mn-ea"/>
                        <a:ea typeface="+mn-ea"/>
                      </a:endParaRPr>
                    </a:p>
                  </a:txBody>
                  <a:tcPr marL="108000" marR="108000" marT="72000" marB="72000" anchor="ctr" anchorCtr="1"/>
                </a:tc>
                <a:tc>
                  <a:txBody>
                    <a:bodyPr/>
                    <a:lstStyle/>
                    <a:p>
                      <a:r>
                        <a:rPr lang="ja-JP" altLang="en-US" sz="2000" b="1" dirty="0">
                          <a:latin typeface="+mn-ea"/>
                          <a:ea typeface="+mn-ea"/>
                        </a:rPr>
                        <a:t>幅</a:t>
                      </a:r>
                      <a:r>
                        <a:rPr lang="en-US" altLang="ja-JP" sz="2000" b="1" dirty="0">
                          <a:latin typeface="+mn-ea"/>
                          <a:ea typeface="+mn-ea"/>
                        </a:rPr>
                        <a:t>1920 x </a:t>
                      </a:r>
                      <a:r>
                        <a:rPr lang="ja-JP" altLang="en-US" sz="2000" b="1" dirty="0">
                          <a:latin typeface="+mn-ea"/>
                          <a:ea typeface="+mn-ea"/>
                        </a:rPr>
                        <a:t>高さ</a:t>
                      </a:r>
                      <a:r>
                        <a:rPr lang="en-US" altLang="ja-JP" sz="2000" b="1" dirty="0">
                          <a:latin typeface="+mn-ea"/>
                          <a:ea typeface="+mn-ea"/>
                        </a:rPr>
                        <a:t>1080 </a:t>
                      </a:r>
                      <a:endParaRPr kumimoji="1" lang="ja-JP" altLang="en-US" sz="2000" b="1" dirty="0">
                        <a:latin typeface="+mn-ea"/>
                        <a:ea typeface="+mn-ea"/>
                      </a:endParaRPr>
                    </a:p>
                  </a:txBody>
                  <a:tcPr marL="108000" marR="108000" marT="72000" marB="72000" anchor="ctr" anchorCtr="1"/>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2000" b="1" dirty="0">
                          <a:latin typeface="+mn-ea"/>
                          <a:ea typeface="+mn-ea"/>
                        </a:rPr>
                        <a:t>5~50%</a:t>
                      </a:r>
                    </a:p>
                  </a:txBody>
                  <a:tcPr marL="108000" marR="108000" marT="72000" marB="72000" anchor="ctr" anchorCtr="1"/>
                </a:tc>
                <a:extLst>
                  <a:ext uri="{0D108BD9-81ED-4DB2-BD59-A6C34878D82A}">
                    <a16:rowId xmlns:a16="http://schemas.microsoft.com/office/drawing/2014/main" val="2502567827"/>
                  </a:ext>
                </a:extLst>
              </a:tr>
            </a:tbl>
          </a:graphicData>
        </a:graphic>
      </p:graphicFrame>
      <p:sp>
        <p:nvSpPr>
          <p:cNvPr id="5" name="コンテンツ プレースホルダー 2">
            <a:extLst>
              <a:ext uri="{FF2B5EF4-FFF2-40B4-BE49-F238E27FC236}">
                <a16:creationId xmlns:a16="http://schemas.microsoft.com/office/drawing/2014/main" id="{5921D800-4449-7498-23A2-921643122969}"/>
              </a:ext>
            </a:extLst>
          </p:cNvPr>
          <p:cNvSpPr txBox="1">
            <a:spLocks/>
          </p:cNvSpPr>
          <p:nvPr/>
        </p:nvSpPr>
        <p:spPr>
          <a:xfrm>
            <a:off x="288000" y="648000"/>
            <a:ext cx="8870520" cy="504000"/>
          </a:xfrm>
          <a:prstGeom prst="rect">
            <a:avLst/>
          </a:prstGeom>
        </p:spPr>
        <p:txBody>
          <a:bodyPr wrap="none" lIns="36000" tIns="36000" rIns="36000" bIns="36000" anchor="t" anchorCtr="0"/>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ea"/>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ea"/>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ea"/>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ea"/>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ea"/>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2400" b="1" dirty="0"/>
              <a:t>■最小検知サイズと最大検知サイズ</a:t>
            </a:r>
          </a:p>
        </p:txBody>
      </p:sp>
      <p:grpSp>
        <p:nvGrpSpPr>
          <p:cNvPr id="6" name="グループ化 5">
            <a:extLst>
              <a:ext uri="{FF2B5EF4-FFF2-40B4-BE49-F238E27FC236}">
                <a16:creationId xmlns:a16="http://schemas.microsoft.com/office/drawing/2014/main" id="{6B630EB0-85F1-7E03-D9AC-9DFC30F44521}"/>
              </a:ext>
            </a:extLst>
          </p:cNvPr>
          <p:cNvGrpSpPr/>
          <p:nvPr/>
        </p:nvGrpSpPr>
        <p:grpSpPr>
          <a:xfrm>
            <a:off x="3672748" y="3666941"/>
            <a:ext cx="5931028" cy="3381655"/>
            <a:chOff x="1841016" y="2800345"/>
            <a:chExt cx="4109620" cy="2343155"/>
          </a:xfrm>
          <a:effectLst>
            <a:outerShdw blurRad="50800" dist="38100" dir="2700000" algn="tl" rotWithShape="0">
              <a:prstClr val="black">
                <a:alpha val="40000"/>
              </a:prstClr>
            </a:outerShdw>
          </a:effectLst>
        </p:grpSpPr>
        <p:pic>
          <p:nvPicPr>
            <p:cNvPr id="7" name="図 6">
              <a:extLst>
                <a:ext uri="{FF2B5EF4-FFF2-40B4-BE49-F238E27FC236}">
                  <a16:creationId xmlns:a16="http://schemas.microsoft.com/office/drawing/2014/main" id="{AD445032-B61D-29D5-5D43-321B5841A8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1016" y="2800345"/>
              <a:ext cx="4109620" cy="2343155"/>
            </a:xfrm>
            <a:prstGeom prst="rect">
              <a:avLst/>
            </a:prstGeom>
            <a:ln>
              <a:solidFill>
                <a:schemeClr val="bg1">
                  <a:lumMod val="50000"/>
                </a:schemeClr>
              </a:solidFill>
            </a:ln>
          </p:spPr>
        </p:pic>
        <p:sp>
          <p:nvSpPr>
            <p:cNvPr id="8" name="正方形/長方形 7">
              <a:extLst>
                <a:ext uri="{FF2B5EF4-FFF2-40B4-BE49-F238E27FC236}">
                  <a16:creationId xmlns:a16="http://schemas.microsoft.com/office/drawing/2014/main" id="{B563CB76-6BF3-5E82-522D-D8DCF630F105}"/>
                </a:ext>
              </a:extLst>
            </p:cNvPr>
            <p:cNvSpPr/>
            <p:nvPr/>
          </p:nvSpPr>
          <p:spPr>
            <a:xfrm>
              <a:off x="2453594" y="3392771"/>
              <a:ext cx="196006" cy="92029"/>
            </a:xfrm>
            <a:prstGeom prst="rect">
              <a:avLst/>
            </a:prstGeom>
            <a:noFill/>
            <a:ln w="254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7523619-F79A-9014-E78B-4DE7D2236A50}"/>
                </a:ext>
              </a:extLst>
            </p:cNvPr>
            <p:cNvSpPr/>
            <p:nvPr/>
          </p:nvSpPr>
          <p:spPr>
            <a:xfrm>
              <a:off x="3217994" y="3545171"/>
              <a:ext cx="1649206" cy="890029"/>
            </a:xfrm>
            <a:prstGeom prst="rect">
              <a:avLst/>
            </a:prstGeom>
            <a:noFill/>
            <a:ln w="254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42B880D8-D2FC-FB9B-B26F-F781A4A8AEF6}"/>
              </a:ext>
            </a:extLst>
          </p:cNvPr>
          <p:cNvSpPr txBox="1"/>
          <p:nvPr/>
        </p:nvSpPr>
        <p:spPr>
          <a:xfrm>
            <a:off x="5415010" y="7126579"/>
            <a:ext cx="2446504" cy="369332"/>
          </a:xfrm>
          <a:prstGeom prst="rect">
            <a:avLst/>
          </a:prstGeom>
          <a:noFill/>
        </p:spPr>
        <p:txBody>
          <a:bodyPr wrap="none" rtlCol="0">
            <a:spAutoFit/>
          </a:bodyPr>
          <a:lstStyle/>
          <a:p>
            <a:pPr algn="l"/>
            <a:r>
              <a:rPr kumimoji="1" lang="en-US" altLang="ja-JP" sz="1800" b="1" dirty="0">
                <a:latin typeface="+mn-ea"/>
              </a:rPr>
              <a:t>Full-HD</a:t>
            </a:r>
            <a:r>
              <a:rPr kumimoji="1" lang="ja-JP" altLang="en-US" sz="1800" b="1" dirty="0">
                <a:latin typeface="+mn-ea"/>
              </a:rPr>
              <a:t>解像度での例</a:t>
            </a:r>
            <a:endParaRPr kumimoji="1" lang="en-US" altLang="ja-JP" sz="1800" b="1" dirty="0">
              <a:latin typeface="+mn-ea"/>
            </a:endParaRPr>
          </a:p>
        </p:txBody>
      </p:sp>
      <p:sp>
        <p:nvSpPr>
          <p:cNvPr id="2" name="テキスト ボックス 1">
            <a:hlinkClick r:id="rId3" action="ppaction://hlinksldjump"/>
            <a:extLst>
              <a:ext uri="{FF2B5EF4-FFF2-40B4-BE49-F238E27FC236}">
                <a16:creationId xmlns:a16="http://schemas.microsoft.com/office/drawing/2014/main" id="{3784D55A-B1D6-9CEA-347A-DD6E55F8E469}"/>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4"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4"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4222237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DFA1D09-9958-652D-6C24-8DB6A4CFBEF8}"/>
              </a:ext>
            </a:extLst>
          </p:cNvPr>
          <p:cNvSpPr>
            <a:spLocks noGrp="1"/>
          </p:cNvSpPr>
          <p:nvPr>
            <p:ph type="title"/>
          </p:nvPr>
        </p:nvSpPr>
        <p:spPr/>
        <p:txBody>
          <a:bodyPr/>
          <a:lstStyle/>
          <a:p>
            <a:r>
              <a:rPr lang="ja-JP" altLang="en-US" dirty="0"/>
              <a:t>目次</a:t>
            </a:r>
          </a:p>
        </p:txBody>
      </p:sp>
      <p:grpSp>
        <p:nvGrpSpPr>
          <p:cNvPr id="25" name="グループ化 24">
            <a:extLst>
              <a:ext uri="{FF2B5EF4-FFF2-40B4-BE49-F238E27FC236}">
                <a16:creationId xmlns:a16="http://schemas.microsoft.com/office/drawing/2014/main" id="{05598EAD-76AF-4030-01A7-CAFDD829CF3B}"/>
              </a:ext>
            </a:extLst>
          </p:cNvPr>
          <p:cNvGrpSpPr/>
          <p:nvPr/>
        </p:nvGrpSpPr>
        <p:grpSpPr>
          <a:xfrm>
            <a:off x="389106" y="934348"/>
            <a:ext cx="13499883" cy="6031926"/>
            <a:chOff x="389106" y="934348"/>
            <a:chExt cx="13499883" cy="6031926"/>
          </a:xfrm>
        </p:grpSpPr>
        <p:sp>
          <p:nvSpPr>
            <p:cNvPr id="2" name="コンテンツ プレースホルダー 3">
              <a:extLst>
                <a:ext uri="{FF2B5EF4-FFF2-40B4-BE49-F238E27FC236}">
                  <a16:creationId xmlns:a16="http://schemas.microsoft.com/office/drawing/2014/main" id="{0D63E739-74A8-AD2C-149F-245CDF792E5A}"/>
                </a:ext>
              </a:extLst>
            </p:cNvPr>
            <p:cNvSpPr txBox="1">
              <a:spLocks/>
            </p:cNvSpPr>
            <p:nvPr/>
          </p:nvSpPr>
          <p:spPr>
            <a:xfrm>
              <a:off x="389106" y="934348"/>
              <a:ext cx="6361184" cy="5908579"/>
            </a:xfrm>
            <a:prstGeom prst="rect">
              <a:avLst/>
            </a:prstGeom>
            <a:ln>
              <a:noFill/>
            </a:ln>
          </p:spPr>
          <p:txBody>
            <a:bodyPr/>
            <a:lst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a:lstStyle>
            <a:p>
              <a:pPr marL="360340" indent="-360340">
                <a:buFont typeface="+mj-lt"/>
                <a:buAutoNum type="arabicPeriod"/>
              </a:pPr>
              <a:r>
                <a:rPr lang="ja-JP" altLang="en-US" sz="2400" b="1" dirty="0">
                  <a:latin typeface="游ゴシック" panose="020B0400000000000000" pitchFamily="50" charset="-128"/>
                  <a:ea typeface="游ゴシック" panose="020B0400000000000000" pitchFamily="50" charset="-128"/>
                </a:rPr>
                <a:t>カメラ</a:t>
              </a:r>
              <a:endParaRPr lang="en-US" altLang="ja-JP" sz="2400" b="1" dirty="0">
                <a:latin typeface="游ゴシック" panose="020B0400000000000000" pitchFamily="50" charset="-128"/>
                <a:ea typeface="游ゴシック" panose="020B0400000000000000" pitchFamily="50" charset="-128"/>
              </a:endParaRPr>
            </a:p>
            <a:p>
              <a:pPr marL="360340" indent="0">
                <a:lnSpc>
                  <a:spcPct val="120000"/>
                </a:lnSpc>
                <a:spcBef>
                  <a:spcPts val="1200"/>
                </a:spcBef>
                <a:buNone/>
              </a:pPr>
              <a:r>
                <a:rPr lang="en-US" altLang="ja-JP" sz="1800" b="1" dirty="0">
                  <a:latin typeface="游ゴシック" panose="020B0400000000000000" pitchFamily="50" charset="-128"/>
                  <a:ea typeface="游ゴシック" panose="020B0400000000000000" pitchFamily="50" charset="-128"/>
                </a:rPr>
                <a:t>1-1</a:t>
              </a:r>
              <a:r>
                <a:rPr lang="ja-JP" altLang="en-US" sz="1800" b="1" dirty="0">
                  <a:latin typeface="游ゴシック" panose="020B0400000000000000" pitchFamily="50" charset="-128"/>
                  <a:ea typeface="游ゴシック" panose="020B0400000000000000" pitchFamily="50" charset="-128"/>
                </a:rPr>
                <a:t>．ラインアップ</a:t>
              </a:r>
              <a:endParaRPr lang="en-US" altLang="ja-JP" sz="1800" b="1" dirty="0">
                <a:latin typeface="游ゴシック" panose="020B0400000000000000" pitchFamily="50" charset="-128"/>
                <a:ea typeface="游ゴシック" panose="020B0400000000000000" pitchFamily="50" charset="-128"/>
              </a:endParaRPr>
            </a:p>
            <a:p>
              <a:pPr marL="360340" indent="0">
                <a:lnSpc>
                  <a:spcPct val="120000"/>
                </a:lnSpc>
                <a:spcBef>
                  <a:spcPts val="600"/>
                </a:spcBef>
                <a:buNone/>
              </a:pPr>
              <a:r>
                <a:rPr lang="en-US" altLang="ja-JP" sz="1800" b="1" dirty="0">
                  <a:latin typeface="游ゴシック" panose="020B0400000000000000" pitchFamily="50" charset="-128"/>
                  <a:ea typeface="游ゴシック" panose="020B0400000000000000" pitchFamily="50" charset="-128"/>
                </a:rPr>
                <a:t>1-2</a:t>
              </a:r>
              <a:r>
                <a:rPr lang="ja-JP" altLang="en-US" sz="1800" b="1" dirty="0">
                  <a:latin typeface="游ゴシック" panose="020B0400000000000000" pitchFamily="50" charset="-128"/>
                  <a:ea typeface="游ゴシック" panose="020B0400000000000000" pitchFamily="50" charset="-128"/>
                </a:rPr>
                <a:t>．特長</a:t>
              </a:r>
              <a:endParaRPr lang="en-US" altLang="ja-JP" sz="1800" b="1" dirty="0">
                <a:latin typeface="游ゴシック" panose="020B0400000000000000" pitchFamily="50" charset="-128"/>
                <a:ea typeface="游ゴシック" panose="020B0400000000000000" pitchFamily="50" charset="-128"/>
              </a:endParaRPr>
            </a:p>
            <a:p>
              <a:pPr marL="360340" indent="0">
                <a:lnSpc>
                  <a:spcPct val="120000"/>
                </a:lnSpc>
                <a:spcBef>
                  <a:spcPts val="600"/>
                </a:spcBef>
                <a:buNone/>
              </a:pPr>
              <a:r>
                <a:rPr lang="en-US" altLang="ja-JP" sz="1800" b="1" dirty="0">
                  <a:latin typeface="游ゴシック" panose="020B0400000000000000" pitchFamily="50" charset="-128"/>
                  <a:ea typeface="游ゴシック" panose="020B0400000000000000" pitchFamily="50" charset="-128"/>
                </a:rPr>
                <a:t>1-3</a:t>
              </a:r>
              <a:r>
                <a:rPr lang="ja-JP" altLang="en-US" sz="1800" b="1" dirty="0">
                  <a:latin typeface="游ゴシック" panose="020B0400000000000000" pitchFamily="50" charset="-128"/>
                  <a:ea typeface="游ゴシック" panose="020B0400000000000000" pitchFamily="50" charset="-128"/>
                </a:rPr>
                <a:t>．</a:t>
              </a:r>
              <a:r>
                <a:rPr lang="en-US" altLang="ja-JP" sz="1800" b="1" dirty="0">
                  <a:latin typeface="游ゴシック" panose="020B0400000000000000" pitchFamily="50" charset="-128"/>
                  <a:ea typeface="游ゴシック" panose="020B0400000000000000" pitchFamily="50" charset="-128"/>
                </a:rPr>
                <a:t>AI</a:t>
              </a:r>
              <a:r>
                <a:rPr lang="ja-JP" altLang="en-US" sz="1800" b="1" dirty="0">
                  <a:latin typeface="游ゴシック" panose="020B0400000000000000" pitchFamily="50" charset="-128"/>
                  <a:ea typeface="游ゴシック" panose="020B0400000000000000" pitchFamily="50" charset="-128"/>
                </a:rPr>
                <a:t>アプリケーションソフト</a:t>
              </a:r>
              <a:endParaRPr lang="en-US" altLang="ja-JP" sz="1800" b="1" dirty="0">
                <a:latin typeface="游ゴシック" panose="020B0400000000000000" pitchFamily="50" charset="-128"/>
                <a:ea typeface="游ゴシック" panose="020B0400000000000000" pitchFamily="50" charset="-128"/>
              </a:endParaRPr>
            </a:p>
            <a:p>
              <a:pPr marL="360340" indent="0">
                <a:lnSpc>
                  <a:spcPct val="120000"/>
                </a:lnSpc>
                <a:spcBef>
                  <a:spcPts val="600"/>
                </a:spcBef>
                <a:buNone/>
              </a:pPr>
              <a:r>
                <a:rPr lang="en-US" altLang="ja-JP" sz="1800" b="1" dirty="0">
                  <a:latin typeface="游ゴシック" panose="020B0400000000000000" pitchFamily="50" charset="-128"/>
                  <a:ea typeface="游ゴシック" panose="020B0400000000000000" pitchFamily="50" charset="-128"/>
                </a:rPr>
                <a:t>1-4</a:t>
              </a:r>
              <a:r>
                <a:rPr lang="ja-JP" altLang="en-US" sz="1800" b="1" dirty="0">
                  <a:latin typeface="游ゴシック" panose="020B0400000000000000" pitchFamily="50" charset="-128"/>
                  <a:ea typeface="游ゴシック" panose="020B0400000000000000" pitchFamily="50" charset="-128"/>
                </a:rPr>
                <a:t>．デザイン</a:t>
              </a:r>
              <a:endParaRPr lang="en-US" altLang="ja-JP" sz="1800" b="1" dirty="0">
                <a:latin typeface="游ゴシック" panose="020B0400000000000000" pitchFamily="50" charset="-128"/>
                <a:ea typeface="游ゴシック" panose="020B0400000000000000" pitchFamily="50" charset="-128"/>
              </a:endParaRPr>
            </a:p>
            <a:p>
              <a:pPr marL="360340" indent="-360340">
                <a:spcBef>
                  <a:spcPts val="2400"/>
                </a:spcBef>
                <a:buFont typeface="+mj-lt"/>
                <a:buAutoNum type="arabicPeriod" startAt="2"/>
              </a:pPr>
              <a:r>
                <a:rPr lang="en-US" altLang="ja-JP" sz="2400" b="1" dirty="0">
                  <a:latin typeface="游ゴシック" panose="020B0400000000000000" pitchFamily="50" charset="-128"/>
                  <a:ea typeface="游ゴシック" panose="020B0400000000000000" pitchFamily="50" charset="-128"/>
                </a:rPr>
                <a:t>AI</a:t>
              </a:r>
              <a:r>
                <a:rPr lang="ja-JP" altLang="en-US" sz="2400" b="1" dirty="0">
                  <a:latin typeface="游ゴシック" panose="020B0400000000000000" pitchFamily="50" charset="-128"/>
                  <a:ea typeface="游ゴシック" panose="020B0400000000000000" pitchFamily="50" charset="-128"/>
                </a:rPr>
                <a:t>現場学習アプリケーション</a:t>
              </a:r>
            </a:p>
            <a:p>
              <a:pPr marL="360340" indent="0">
                <a:lnSpc>
                  <a:spcPct val="120000"/>
                </a:lnSpc>
                <a:spcBef>
                  <a:spcPts val="1200"/>
                </a:spcBef>
                <a:buNone/>
                <a:defRPr/>
              </a:pPr>
              <a:r>
                <a:rPr lang="en-US" altLang="ja-JP" sz="1800" b="1" dirty="0">
                  <a:solidFill>
                    <a:prstClr val="black"/>
                  </a:solidFill>
                  <a:latin typeface="游ゴシック" panose="020B0400000000000000" pitchFamily="50" charset="-128"/>
                  <a:ea typeface="游ゴシック" panose="020B0400000000000000" pitchFamily="50" charset="-128"/>
                </a:rPr>
                <a:t>2-1</a:t>
              </a:r>
              <a:r>
                <a:rPr lang="ja-JP" altLang="en-US" sz="1800" b="1" dirty="0">
                  <a:solidFill>
                    <a:prstClr val="black"/>
                  </a:solidFill>
                  <a:latin typeface="游ゴシック" panose="020B0400000000000000" pitchFamily="50" charset="-128"/>
                  <a:ea typeface="游ゴシック" panose="020B0400000000000000" pitchFamily="50" charset="-128"/>
                </a:rPr>
                <a:t>．構成と概要</a:t>
              </a:r>
              <a:endParaRPr lang="en-US" altLang="ja-JP" sz="1800" b="1" dirty="0">
                <a:solidFill>
                  <a:prstClr val="black"/>
                </a:solidFill>
                <a:latin typeface="游ゴシック" panose="020B0400000000000000" pitchFamily="50" charset="-128"/>
                <a:ea typeface="游ゴシック" panose="020B0400000000000000" pitchFamily="50" charset="-128"/>
              </a:endParaRPr>
            </a:p>
            <a:p>
              <a:pPr marL="360340" indent="0">
                <a:lnSpc>
                  <a:spcPct val="120000"/>
                </a:lnSpc>
                <a:spcBef>
                  <a:spcPts val="600"/>
                </a:spcBef>
                <a:buNone/>
                <a:defRPr/>
              </a:pPr>
              <a:r>
                <a:rPr lang="en-US" altLang="ja-JP" sz="1800" b="1" dirty="0">
                  <a:solidFill>
                    <a:prstClr val="black"/>
                  </a:solidFill>
                  <a:latin typeface="游ゴシック" panose="020B0400000000000000" pitchFamily="50" charset="-128"/>
                  <a:ea typeface="游ゴシック" panose="020B0400000000000000" pitchFamily="50" charset="-128"/>
                </a:rPr>
                <a:t>2-2</a:t>
              </a:r>
              <a:r>
                <a:rPr lang="ja-JP" altLang="en-US" sz="1800" b="1" dirty="0">
                  <a:solidFill>
                    <a:prstClr val="black"/>
                  </a:solidFill>
                  <a:latin typeface="游ゴシック" panose="020B0400000000000000" pitchFamily="50" charset="-128"/>
                  <a:ea typeface="游ゴシック" panose="020B0400000000000000" pitchFamily="50" charset="-128"/>
                </a:rPr>
                <a:t>．設置条件</a:t>
              </a:r>
            </a:p>
            <a:p>
              <a:pPr marL="360340" indent="0">
                <a:lnSpc>
                  <a:spcPct val="120000"/>
                </a:lnSpc>
                <a:spcBef>
                  <a:spcPts val="600"/>
                </a:spcBef>
                <a:buNone/>
                <a:defRPr/>
              </a:pPr>
              <a:r>
                <a:rPr lang="en-US" altLang="ja-JP" sz="1800" b="1" dirty="0">
                  <a:solidFill>
                    <a:prstClr val="black"/>
                  </a:solidFill>
                  <a:latin typeface="游ゴシック" panose="020B0400000000000000" pitchFamily="50" charset="-128"/>
                  <a:ea typeface="游ゴシック" panose="020B0400000000000000" pitchFamily="50" charset="-128"/>
                </a:rPr>
                <a:t>2-3</a:t>
              </a:r>
              <a:r>
                <a:rPr lang="ja-JP" altLang="en-US" sz="1800" b="1" dirty="0">
                  <a:solidFill>
                    <a:prstClr val="black"/>
                  </a:solidFill>
                  <a:latin typeface="游ゴシック" panose="020B0400000000000000" pitchFamily="50" charset="-128"/>
                  <a:ea typeface="游ゴシック" panose="020B0400000000000000" pitchFamily="50" charset="-128"/>
                </a:rPr>
                <a:t>．設定準備</a:t>
              </a:r>
            </a:p>
            <a:p>
              <a:pPr marL="360340" indent="0">
                <a:lnSpc>
                  <a:spcPct val="120000"/>
                </a:lnSpc>
                <a:spcBef>
                  <a:spcPts val="600"/>
                </a:spcBef>
                <a:buNone/>
                <a:defRPr/>
              </a:pPr>
              <a:r>
                <a:rPr lang="en-US" altLang="ja-JP" sz="1800" b="1" dirty="0">
                  <a:solidFill>
                    <a:prstClr val="black"/>
                  </a:solidFill>
                  <a:latin typeface="游ゴシック" panose="020B0400000000000000" pitchFamily="50" charset="-128"/>
                  <a:ea typeface="游ゴシック" panose="020B0400000000000000" pitchFamily="50" charset="-128"/>
                </a:rPr>
                <a:t>2-4</a:t>
              </a:r>
              <a:r>
                <a:rPr lang="ja-JP" altLang="en-US" sz="1800" b="1" dirty="0">
                  <a:solidFill>
                    <a:prstClr val="black"/>
                  </a:solidFill>
                  <a:latin typeface="游ゴシック" panose="020B0400000000000000" pitchFamily="50" charset="-128"/>
                  <a:ea typeface="游ゴシック" panose="020B0400000000000000" pitchFamily="50" charset="-128"/>
                </a:rPr>
                <a:t>．設定方法（共通）</a:t>
              </a:r>
            </a:p>
            <a:p>
              <a:pPr marL="360340" indent="0">
                <a:lnSpc>
                  <a:spcPct val="120000"/>
                </a:lnSpc>
                <a:spcBef>
                  <a:spcPts val="600"/>
                </a:spcBef>
                <a:buNone/>
                <a:defRPr/>
              </a:pPr>
              <a:r>
                <a:rPr lang="en-US" altLang="ja-JP" sz="1800" b="1" dirty="0">
                  <a:solidFill>
                    <a:prstClr val="black"/>
                  </a:solidFill>
                  <a:latin typeface="游ゴシック" panose="020B0400000000000000" pitchFamily="50" charset="-128"/>
                  <a:ea typeface="游ゴシック" panose="020B0400000000000000" pitchFamily="50" charset="-128"/>
                </a:rPr>
                <a:t>2-5</a:t>
              </a:r>
              <a:r>
                <a:rPr lang="ja-JP" altLang="en-US" sz="1800" b="1" dirty="0">
                  <a:solidFill>
                    <a:prstClr val="black"/>
                  </a:solidFill>
                  <a:latin typeface="游ゴシック" panose="020B0400000000000000" pitchFamily="50" charset="-128"/>
                  <a:ea typeface="游ゴシック" panose="020B0400000000000000" pitchFamily="50" charset="-128"/>
                </a:rPr>
                <a:t>．設定方法（新規検知オブジェクトの追加）</a:t>
              </a:r>
            </a:p>
            <a:p>
              <a:pPr marL="360340" indent="0">
                <a:lnSpc>
                  <a:spcPct val="120000"/>
                </a:lnSpc>
                <a:spcBef>
                  <a:spcPts val="600"/>
                </a:spcBef>
                <a:buNone/>
                <a:defRPr/>
              </a:pPr>
              <a:r>
                <a:rPr lang="en-US" altLang="ja-JP" sz="1800" b="1" dirty="0">
                  <a:solidFill>
                    <a:prstClr val="black"/>
                  </a:solidFill>
                  <a:latin typeface="游ゴシック" panose="020B0400000000000000" pitchFamily="50" charset="-128"/>
                  <a:ea typeface="游ゴシック" panose="020B0400000000000000" pitchFamily="50" charset="-128"/>
                </a:rPr>
                <a:t>2-6</a:t>
              </a:r>
              <a:r>
                <a:rPr lang="ja-JP" altLang="en-US" sz="1800" b="1" dirty="0">
                  <a:solidFill>
                    <a:prstClr val="black"/>
                  </a:solidFill>
                  <a:latin typeface="游ゴシック" panose="020B0400000000000000" pitchFamily="50" charset="-128"/>
                  <a:ea typeface="游ゴシック" panose="020B0400000000000000" pitchFamily="50" charset="-128"/>
                </a:rPr>
                <a:t>．設定方法（誤検知改善）</a:t>
              </a:r>
              <a:endParaRPr lang="en-US" altLang="ja-JP" sz="1800" b="1" dirty="0">
                <a:solidFill>
                  <a:prstClr val="black"/>
                </a:solidFill>
                <a:latin typeface="游ゴシック" panose="020B0400000000000000" pitchFamily="50" charset="-128"/>
                <a:ea typeface="游ゴシック" panose="020B0400000000000000" pitchFamily="50" charset="-128"/>
              </a:endParaRPr>
            </a:p>
            <a:p>
              <a:pPr marL="360340" indent="0">
                <a:lnSpc>
                  <a:spcPct val="120000"/>
                </a:lnSpc>
                <a:spcBef>
                  <a:spcPts val="600"/>
                </a:spcBef>
                <a:buNone/>
                <a:defRPr/>
              </a:pPr>
              <a:r>
                <a:rPr lang="en-US" altLang="ja-JP" sz="1800" b="1" dirty="0">
                  <a:solidFill>
                    <a:prstClr val="black"/>
                  </a:solidFill>
                  <a:latin typeface="游ゴシック" panose="020B0400000000000000" pitchFamily="50" charset="-128"/>
                  <a:ea typeface="游ゴシック" panose="020B0400000000000000" pitchFamily="50" charset="-128"/>
                </a:rPr>
                <a:t>2-7</a:t>
              </a:r>
              <a:r>
                <a:rPr lang="ja-JP" altLang="en-US" sz="1800" b="1" dirty="0">
                  <a:solidFill>
                    <a:prstClr val="black"/>
                  </a:solidFill>
                  <a:latin typeface="游ゴシック" panose="020B0400000000000000" pitchFamily="50" charset="-128"/>
                  <a:ea typeface="游ゴシック" panose="020B0400000000000000" pitchFamily="50" charset="-128"/>
                </a:rPr>
                <a:t>．設定方法（検知漏れ改善）</a:t>
              </a:r>
            </a:p>
            <a:p>
              <a:pPr marL="360340" indent="0">
                <a:lnSpc>
                  <a:spcPct val="120000"/>
                </a:lnSpc>
                <a:spcBef>
                  <a:spcPts val="600"/>
                </a:spcBef>
                <a:buNone/>
                <a:defRPr/>
              </a:pPr>
              <a:r>
                <a:rPr lang="en-US" altLang="ja-JP" sz="1800" b="1" dirty="0">
                  <a:solidFill>
                    <a:prstClr val="black"/>
                  </a:solidFill>
                  <a:latin typeface="游ゴシック" panose="020B0400000000000000" pitchFamily="50" charset="-128"/>
                  <a:ea typeface="游ゴシック" panose="020B0400000000000000" pitchFamily="50" charset="-128"/>
                </a:rPr>
                <a:t>2-8</a:t>
              </a:r>
              <a:r>
                <a:rPr lang="ja-JP" altLang="en-US" sz="1800" b="1" dirty="0">
                  <a:solidFill>
                    <a:prstClr val="black"/>
                  </a:solidFill>
                  <a:latin typeface="游ゴシック" panose="020B0400000000000000" pitchFamily="50" charset="-128"/>
                  <a:ea typeface="游ゴシック" panose="020B0400000000000000" pitchFamily="50" charset="-128"/>
                </a:rPr>
                <a:t>．アラーム設定</a:t>
              </a:r>
            </a:p>
            <a:p>
              <a:pPr marL="360340" indent="0">
                <a:lnSpc>
                  <a:spcPct val="120000"/>
                </a:lnSpc>
                <a:spcBef>
                  <a:spcPts val="600"/>
                </a:spcBef>
                <a:buNone/>
                <a:defRPr/>
              </a:pPr>
              <a:br>
                <a:rPr lang="en-US" altLang="ja-JP" sz="1270" b="1" dirty="0">
                  <a:solidFill>
                    <a:prstClr val="black"/>
                  </a:solidFill>
                  <a:latin typeface="游ゴシック" panose="020B0400000000000000" pitchFamily="50" charset="-128"/>
                  <a:ea typeface="游ゴシック" panose="020B0400000000000000" pitchFamily="50" charset="-128"/>
                </a:rPr>
              </a:br>
              <a:endParaRPr lang="en-US" altLang="ja-JP" sz="1270" b="1" dirty="0">
                <a:solidFill>
                  <a:prstClr val="black"/>
                </a:solidFill>
                <a:latin typeface="游ゴシック" panose="020B0400000000000000" pitchFamily="50" charset="-128"/>
                <a:ea typeface="游ゴシック" panose="020B0400000000000000" pitchFamily="50" charset="-128"/>
              </a:endParaRPr>
            </a:p>
            <a:p>
              <a:pPr marL="360340" indent="0">
                <a:lnSpc>
                  <a:spcPct val="120000"/>
                </a:lnSpc>
                <a:spcBef>
                  <a:spcPts val="0"/>
                </a:spcBef>
                <a:buNone/>
                <a:defRPr/>
              </a:pPr>
              <a:endParaRPr lang="en-US" altLang="ja-JP" sz="1270" b="1" dirty="0">
                <a:solidFill>
                  <a:prstClr val="black"/>
                </a:solidFill>
                <a:latin typeface="游ゴシック" panose="020B0400000000000000" pitchFamily="50" charset="-128"/>
                <a:ea typeface="游ゴシック" panose="020B0400000000000000" pitchFamily="50" charset="-128"/>
              </a:endParaRPr>
            </a:p>
            <a:p>
              <a:pPr marL="360340" indent="0">
                <a:lnSpc>
                  <a:spcPct val="120000"/>
                </a:lnSpc>
                <a:spcBef>
                  <a:spcPts val="0"/>
                </a:spcBef>
                <a:buNone/>
                <a:defRPr/>
              </a:pPr>
              <a:br>
                <a:rPr lang="en-US" altLang="ja-JP" sz="1270" b="1" dirty="0">
                  <a:solidFill>
                    <a:prstClr val="black"/>
                  </a:solidFill>
                  <a:latin typeface="游ゴシック" panose="020B0400000000000000" pitchFamily="50" charset="-128"/>
                  <a:ea typeface="游ゴシック" panose="020B0400000000000000" pitchFamily="50" charset="-128"/>
                </a:rPr>
              </a:br>
              <a:endParaRPr lang="en-US" altLang="ja-JP" sz="1270" b="1" dirty="0">
                <a:solidFill>
                  <a:prstClr val="black"/>
                </a:solidFill>
                <a:latin typeface="游ゴシック" panose="020B0400000000000000" pitchFamily="50" charset="-128"/>
                <a:ea typeface="游ゴシック" panose="020B0400000000000000" pitchFamily="50" charset="-128"/>
              </a:endParaRPr>
            </a:p>
          </p:txBody>
        </p:sp>
        <p:sp>
          <p:nvSpPr>
            <p:cNvPr id="14" name="コンテンツ プレースホルダー 3">
              <a:extLst>
                <a:ext uri="{FF2B5EF4-FFF2-40B4-BE49-F238E27FC236}">
                  <a16:creationId xmlns:a16="http://schemas.microsoft.com/office/drawing/2014/main" id="{2030F0D4-49D1-17C9-8587-D7E963261FF2}"/>
                </a:ext>
              </a:extLst>
            </p:cNvPr>
            <p:cNvSpPr txBox="1">
              <a:spLocks/>
            </p:cNvSpPr>
            <p:nvPr/>
          </p:nvSpPr>
          <p:spPr>
            <a:xfrm>
              <a:off x="7464203" y="934348"/>
              <a:ext cx="6360241" cy="56146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60340" indent="-360340">
                <a:buFont typeface="+mj-lt"/>
                <a:buAutoNum type="arabicPeriod" startAt="3"/>
              </a:pPr>
              <a:r>
                <a:rPr lang="ja-JP" altLang="en-US" sz="2400" b="1" dirty="0">
                  <a:latin typeface="游ゴシック" panose="020B0400000000000000" pitchFamily="50" charset="-128"/>
                  <a:ea typeface="游ゴシック" panose="020B0400000000000000" pitchFamily="50" charset="-128"/>
                </a:rPr>
                <a:t>設置設定情報</a:t>
              </a:r>
              <a:endParaRPr lang="en-US" altLang="ja-JP" sz="2400" b="1" dirty="0">
                <a:latin typeface="游ゴシック" panose="020B0400000000000000" pitchFamily="50" charset="-128"/>
                <a:ea typeface="游ゴシック" panose="020B0400000000000000" pitchFamily="50" charset="-128"/>
              </a:endParaRPr>
            </a:p>
            <a:p>
              <a:pPr marL="340725" indent="19154">
                <a:lnSpc>
                  <a:spcPct val="120000"/>
                </a:lnSpc>
                <a:spcBef>
                  <a:spcPts val="1200"/>
                </a:spcBef>
                <a:buNone/>
              </a:pPr>
              <a:r>
                <a:rPr lang="en-US" altLang="ja-JP" sz="1800" b="1" dirty="0">
                  <a:latin typeface="游ゴシック" panose="020B0400000000000000" pitchFamily="50" charset="-128"/>
                  <a:ea typeface="游ゴシック" panose="020B0400000000000000" pitchFamily="50" charset="-128"/>
                </a:rPr>
                <a:t>3-1</a:t>
              </a:r>
              <a:r>
                <a:rPr lang="ja-JP" altLang="en-US" sz="1800" b="1" dirty="0">
                  <a:latin typeface="游ゴシック" panose="020B0400000000000000" pitchFamily="50" charset="-128"/>
                  <a:ea typeface="游ゴシック" panose="020B0400000000000000" pitchFamily="50" charset="-128"/>
                </a:rPr>
                <a:t>．設置・設定ノウハウ</a:t>
              </a:r>
              <a:endParaRPr lang="en-US" altLang="ja-JP" sz="1800" b="1" dirty="0">
                <a:latin typeface="游ゴシック" panose="020B0400000000000000" pitchFamily="50" charset="-128"/>
                <a:ea typeface="游ゴシック" panose="020B0400000000000000" pitchFamily="50" charset="-128"/>
              </a:endParaRPr>
            </a:p>
            <a:p>
              <a:pPr marL="794353" indent="-434475">
                <a:lnSpc>
                  <a:spcPct val="120000"/>
                </a:lnSpc>
                <a:spcBef>
                  <a:spcPts val="600"/>
                </a:spcBef>
                <a:buNone/>
              </a:pPr>
              <a:r>
                <a:rPr lang="en-US" altLang="ja-JP" sz="1800" b="1" dirty="0">
                  <a:latin typeface="游ゴシック" panose="020B0400000000000000" pitchFamily="50" charset="-128"/>
                  <a:ea typeface="游ゴシック" panose="020B0400000000000000" pitchFamily="50" charset="-128"/>
                </a:rPr>
                <a:t>3-2</a:t>
              </a:r>
              <a:r>
                <a:rPr lang="ja-JP" altLang="en-US" sz="1800" b="1" dirty="0">
                  <a:latin typeface="游ゴシック" panose="020B0400000000000000" pitchFamily="50" charset="-128"/>
                  <a:ea typeface="游ゴシック" panose="020B0400000000000000" pitchFamily="50" charset="-128"/>
                </a:rPr>
                <a:t>．学習用画像の取得手順</a:t>
              </a:r>
              <a:endParaRPr lang="en-US" altLang="ja-JP" sz="1800" b="1" dirty="0">
                <a:latin typeface="游ゴシック" panose="020B0400000000000000" pitchFamily="50" charset="-128"/>
                <a:ea typeface="游ゴシック" panose="020B0400000000000000" pitchFamily="50" charset="-128"/>
              </a:endParaRPr>
            </a:p>
            <a:p>
              <a:pPr marL="794353" indent="-434475">
                <a:lnSpc>
                  <a:spcPct val="120000"/>
                </a:lnSpc>
                <a:spcBef>
                  <a:spcPts val="600"/>
                </a:spcBef>
                <a:buNone/>
              </a:pPr>
              <a:endParaRPr lang="en-US" altLang="ja-JP" sz="1800" b="1" dirty="0">
                <a:latin typeface="游ゴシック" panose="020B0400000000000000" pitchFamily="50" charset="-128"/>
                <a:ea typeface="游ゴシック" panose="020B0400000000000000" pitchFamily="50" charset="-128"/>
              </a:endParaRPr>
            </a:p>
            <a:p>
              <a:pPr marL="794353" indent="-434475">
                <a:lnSpc>
                  <a:spcPct val="120000"/>
                </a:lnSpc>
                <a:spcBef>
                  <a:spcPts val="600"/>
                </a:spcBef>
                <a:buNone/>
              </a:pPr>
              <a:endParaRPr lang="en-US" altLang="ja-JP" sz="1800" b="1" dirty="0">
                <a:latin typeface="游ゴシック" panose="020B0400000000000000" pitchFamily="50" charset="-128"/>
                <a:ea typeface="游ゴシック" panose="020B0400000000000000" pitchFamily="50" charset="-128"/>
              </a:endParaRPr>
            </a:p>
            <a:p>
              <a:pPr marL="0" indent="0">
                <a:spcBef>
                  <a:spcPts val="2400"/>
                </a:spcBef>
                <a:buNone/>
              </a:pPr>
              <a:r>
                <a:rPr lang="en-US" altLang="ja-JP" sz="2400" b="1" dirty="0">
                  <a:latin typeface="游ゴシック" panose="020B0400000000000000" pitchFamily="50" charset="-128"/>
                  <a:ea typeface="游ゴシック" panose="020B0400000000000000" pitchFamily="50" charset="-128"/>
                </a:rPr>
                <a:t>4.  </a:t>
              </a:r>
              <a:r>
                <a:rPr lang="ja-JP" altLang="en-US" sz="2400" b="1" dirty="0">
                  <a:latin typeface="游ゴシック" panose="020B0400000000000000" pitchFamily="50" charset="-128"/>
                  <a:ea typeface="游ゴシック" panose="020B0400000000000000" pitchFamily="50" charset="-128"/>
                </a:rPr>
                <a:t>参考情報</a:t>
              </a:r>
              <a:endParaRPr lang="en-US" altLang="ja-JP" sz="2400" b="1" dirty="0">
                <a:latin typeface="游ゴシック" panose="020B0400000000000000" pitchFamily="50" charset="-128"/>
                <a:ea typeface="游ゴシック" panose="020B0400000000000000" pitchFamily="50" charset="-128"/>
              </a:endParaRPr>
            </a:p>
            <a:p>
              <a:pPr marL="360340" indent="0">
                <a:lnSpc>
                  <a:spcPct val="120000"/>
                </a:lnSpc>
                <a:spcBef>
                  <a:spcPts val="1200"/>
                </a:spcBef>
                <a:buNone/>
              </a:pPr>
              <a:r>
                <a:rPr lang="en-US" altLang="ja-JP" sz="1800" b="1" dirty="0">
                  <a:latin typeface="游ゴシック" panose="020B0400000000000000" pitchFamily="50" charset="-128"/>
                  <a:ea typeface="游ゴシック" panose="020B0400000000000000" pitchFamily="50" charset="-128"/>
                </a:rPr>
                <a:t>4-1</a:t>
              </a:r>
              <a:r>
                <a:rPr lang="ja-JP" altLang="en-US" sz="1800" b="1" dirty="0">
                  <a:latin typeface="游ゴシック" panose="020B0400000000000000" pitchFamily="50" charset="-128"/>
                  <a:ea typeface="游ゴシック" panose="020B0400000000000000" pitchFamily="50" charset="-128"/>
                </a:rPr>
                <a:t>．アプリ仕様</a:t>
              </a:r>
              <a:endParaRPr lang="en-US" altLang="ja-JP" sz="1800" b="1" dirty="0">
                <a:latin typeface="游ゴシック" panose="020B0400000000000000" pitchFamily="50" charset="-128"/>
                <a:ea typeface="游ゴシック" panose="020B0400000000000000" pitchFamily="50" charset="-128"/>
              </a:endParaRPr>
            </a:p>
            <a:p>
              <a:pPr marL="360340" indent="0">
                <a:lnSpc>
                  <a:spcPct val="120000"/>
                </a:lnSpc>
                <a:spcBef>
                  <a:spcPts val="600"/>
                </a:spcBef>
                <a:buNone/>
              </a:pPr>
              <a:r>
                <a:rPr lang="en-US" altLang="ja-JP" sz="1800" b="1" dirty="0">
                  <a:latin typeface="游ゴシック" panose="020B0400000000000000" pitchFamily="50" charset="-128"/>
                  <a:ea typeface="游ゴシック" panose="020B0400000000000000" pitchFamily="50" charset="-128"/>
                </a:rPr>
                <a:t>4-2</a:t>
              </a:r>
              <a:r>
                <a:rPr lang="ja-JP" altLang="en-US" sz="1800" b="1" dirty="0">
                  <a:latin typeface="游ゴシック" panose="020B0400000000000000" pitchFamily="50" charset="-128"/>
                  <a:ea typeface="游ゴシック" panose="020B0400000000000000" pitchFamily="50" charset="-128"/>
                </a:rPr>
                <a:t>．</a:t>
              </a:r>
              <a:r>
                <a:rPr lang="en-US" altLang="ja-JP" sz="1800" b="1" dirty="0">
                  <a:latin typeface="游ゴシック" panose="020B0400000000000000" pitchFamily="50" charset="-128"/>
                  <a:ea typeface="游ゴシック" panose="020B0400000000000000" pitchFamily="50" charset="-128"/>
                </a:rPr>
                <a:t>FAQ</a:t>
              </a:r>
            </a:p>
            <a:p>
              <a:pPr marL="360340" indent="0">
                <a:lnSpc>
                  <a:spcPct val="120000"/>
                </a:lnSpc>
                <a:spcBef>
                  <a:spcPts val="600"/>
                </a:spcBef>
                <a:buNone/>
              </a:pPr>
              <a:r>
                <a:rPr lang="en-US" altLang="ja-JP" sz="1800" b="1" dirty="0">
                  <a:latin typeface="游ゴシック" panose="020B0400000000000000" pitchFamily="50" charset="-128"/>
                  <a:ea typeface="游ゴシック" panose="020B0400000000000000" pitchFamily="50" charset="-128"/>
                </a:rPr>
                <a:t>4-3</a:t>
              </a:r>
              <a:r>
                <a:rPr lang="ja-JP" altLang="en-US" sz="1800" b="1" dirty="0">
                  <a:latin typeface="游ゴシック" panose="020B0400000000000000" pitchFamily="50" charset="-128"/>
                  <a:ea typeface="游ゴシック" panose="020B0400000000000000" pitchFamily="50" charset="-128"/>
                </a:rPr>
                <a:t>．カメラ・金具仕様</a:t>
              </a:r>
              <a:endParaRPr lang="en-US" altLang="ja-JP" sz="1800" b="1" dirty="0">
                <a:latin typeface="游ゴシック" panose="020B0400000000000000" pitchFamily="50" charset="-128"/>
                <a:ea typeface="游ゴシック" panose="020B0400000000000000" pitchFamily="50" charset="-128"/>
              </a:endParaRPr>
            </a:p>
            <a:p>
              <a:pPr marL="794353" indent="-434475">
                <a:lnSpc>
                  <a:spcPct val="120000"/>
                </a:lnSpc>
                <a:spcBef>
                  <a:spcPts val="0"/>
                </a:spcBef>
                <a:buNone/>
              </a:pPr>
              <a:endParaRPr lang="en-US" altLang="ja-JP" sz="1270" b="1" dirty="0">
                <a:latin typeface="游ゴシック" panose="020B0400000000000000" pitchFamily="50" charset="-128"/>
                <a:ea typeface="游ゴシック" panose="020B0400000000000000" pitchFamily="50" charset="-128"/>
              </a:endParaRPr>
            </a:p>
            <a:p>
              <a:pPr marL="794353" indent="-434475">
                <a:lnSpc>
                  <a:spcPct val="120000"/>
                </a:lnSpc>
                <a:spcBef>
                  <a:spcPts val="0"/>
                </a:spcBef>
                <a:buNone/>
              </a:pPr>
              <a:endParaRPr lang="en-US" altLang="ja-JP" sz="1270" b="1" dirty="0">
                <a:latin typeface="游ゴシック" panose="020B0400000000000000" pitchFamily="50" charset="-128"/>
                <a:ea typeface="游ゴシック" panose="020B0400000000000000" pitchFamily="50" charset="-128"/>
              </a:endParaRPr>
            </a:p>
            <a:p>
              <a:pPr marL="0" indent="0">
                <a:spcBef>
                  <a:spcPts val="1800"/>
                </a:spcBef>
                <a:buNone/>
              </a:pPr>
              <a:endParaRPr lang="en-US" altLang="ja-JP" sz="1270" b="1" dirty="0">
                <a:latin typeface="游ゴシック" panose="020B0400000000000000" pitchFamily="50" charset="-128"/>
                <a:ea typeface="游ゴシック" panose="020B0400000000000000" pitchFamily="50" charset="-128"/>
              </a:endParaRPr>
            </a:p>
            <a:p>
              <a:pPr marL="0" indent="0">
                <a:buNone/>
              </a:pPr>
              <a:endParaRPr lang="en-US" altLang="ja-JP" sz="2000" b="1" dirty="0">
                <a:latin typeface="游ゴシック" panose="020B0400000000000000" pitchFamily="50" charset="-128"/>
                <a:ea typeface="游ゴシック" panose="020B0400000000000000" pitchFamily="50" charset="-128"/>
              </a:endParaRPr>
            </a:p>
          </p:txBody>
        </p:sp>
        <p:sp>
          <p:nvSpPr>
            <p:cNvPr id="3" name="正方形/長方形 2">
              <a:hlinkClick r:id="rId2" action="ppaction://hlinksldjump"/>
              <a:extLst>
                <a:ext uri="{FF2B5EF4-FFF2-40B4-BE49-F238E27FC236}">
                  <a16:creationId xmlns:a16="http://schemas.microsoft.com/office/drawing/2014/main" id="{4E82C3FD-BD12-D0E9-CDAE-CD4A93A0EA68}"/>
                </a:ext>
              </a:extLst>
            </p:cNvPr>
            <p:cNvSpPr/>
            <p:nvPr/>
          </p:nvSpPr>
          <p:spPr>
            <a:xfrm>
              <a:off x="472966" y="1418897"/>
              <a:ext cx="6360241" cy="39939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hlinkClick r:id="rId3" action="ppaction://hlinksldjump"/>
              <a:extLst>
                <a:ext uri="{FF2B5EF4-FFF2-40B4-BE49-F238E27FC236}">
                  <a16:creationId xmlns:a16="http://schemas.microsoft.com/office/drawing/2014/main" id="{6B1A9F78-FA05-75B3-F6A8-EF016AE8B754}"/>
                </a:ext>
              </a:extLst>
            </p:cNvPr>
            <p:cNvSpPr/>
            <p:nvPr/>
          </p:nvSpPr>
          <p:spPr>
            <a:xfrm>
              <a:off x="472966" y="1817079"/>
              <a:ext cx="6360241" cy="39939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hlinkClick r:id="rId4" action="ppaction://hlinksldjump"/>
              <a:extLst>
                <a:ext uri="{FF2B5EF4-FFF2-40B4-BE49-F238E27FC236}">
                  <a16:creationId xmlns:a16="http://schemas.microsoft.com/office/drawing/2014/main" id="{44E23B07-40FF-D1E0-5DE0-EA0CE4A31420}"/>
                </a:ext>
              </a:extLst>
            </p:cNvPr>
            <p:cNvSpPr/>
            <p:nvPr/>
          </p:nvSpPr>
          <p:spPr>
            <a:xfrm>
              <a:off x="472966" y="2221727"/>
              <a:ext cx="6360241" cy="39939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hlinkClick r:id="rId5" action="ppaction://hlinksldjump"/>
              <a:extLst>
                <a:ext uri="{FF2B5EF4-FFF2-40B4-BE49-F238E27FC236}">
                  <a16:creationId xmlns:a16="http://schemas.microsoft.com/office/drawing/2014/main" id="{66350F58-0DC6-5F5C-7974-A59D1B8C84DA}"/>
                </a:ext>
              </a:extLst>
            </p:cNvPr>
            <p:cNvSpPr/>
            <p:nvPr/>
          </p:nvSpPr>
          <p:spPr>
            <a:xfrm>
              <a:off x="472965" y="2619909"/>
              <a:ext cx="6360241" cy="39939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hlinkClick r:id="rId6" action="ppaction://hlinksldjump"/>
              <a:extLst>
                <a:ext uri="{FF2B5EF4-FFF2-40B4-BE49-F238E27FC236}">
                  <a16:creationId xmlns:a16="http://schemas.microsoft.com/office/drawing/2014/main" id="{D5B7DADF-A12B-9986-77A8-EBEC07C3D538}"/>
                </a:ext>
              </a:extLst>
            </p:cNvPr>
            <p:cNvSpPr/>
            <p:nvPr/>
          </p:nvSpPr>
          <p:spPr>
            <a:xfrm>
              <a:off x="472965" y="3774770"/>
              <a:ext cx="6360241" cy="39939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hlinkClick r:id="rId7" action="ppaction://hlinksldjump"/>
              <a:extLst>
                <a:ext uri="{FF2B5EF4-FFF2-40B4-BE49-F238E27FC236}">
                  <a16:creationId xmlns:a16="http://schemas.microsoft.com/office/drawing/2014/main" id="{C6AF2D1F-F54F-A7C3-F33C-7DC091A4BCF5}"/>
                </a:ext>
              </a:extLst>
            </p:cNvPr>
            <p:cNvSpPr/>
            <p:nvPr/>
          </p:nvSpPr>
          <p:spPr>
            <a:xfrm>
              <a:off x="472965" y="4172952"/>
              <a:ext cx="6360241" cy="39939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hlinkClick r:id="rId8" action="ppaction://hlinksldjump"/>
              <a:extLst>
                <a:ext uri="{FF2B5EF4-FFF2-40B4-BE49-F238E27FC236}">
                  <a16:creationId xmlns:a16="http://schemas.microsoft.com/office/drawing/2014/main" id="{71B8A9B8-00BD-5626-586C-23EA8B8F683F}"/>
                </a:ext>
              </a:extLst>
            </p:cNvPr>
            <p:cNvSpPr/>
            <p:nvPr/>
          </p:nvSpPr>
          <p:spPr>
            <a:xfrm>
              <a:off x="472965" y="4567090"/>
              <a:ext cx="6360241" cy="39939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hlinkClick r:id="rId9" action="ppaction://hlinksldjump"/>
              <a:extLst>
                <a:ext uri="{FF2B5EF4-FFF2-40B4-BE49-F238E27FC236}">
                  <a16:creationId xmlns:a16="http://schemas.microsoft.com/office/drawing/2014/main" id="{A1A0B2ED-AA69-0B90-C019-211A0BC97584}"/>
                </a:ext>
              </a:extLst>
            </p:cNvPr>
            <p:cNvSpPr/>
            <p:nvPr/>
          </p:nvSpPr>
          <p:spPr>
            <a:xfrm>
              <a:off x="472964" y="4975782"/>
              <a:ext cx="6360241" cy="39939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hlinkClick r:id="rId10" action="ppaction://hlinksldjump"/>
              <a:extLst>
                <a:ext uri="{FF2B5EF4-FFF2-40B4-BE49-F238E27FC236}">
                  <a16:creationId xmlns:a16="http://schemas.microsoft.com/office/drawing/2014/main" id="{F7EBB892-9E58-083B-636B-F0592379D727}"/>
                </a:ext>
              </a:extLst>
            </p:cNvPr>
            <p:cNvSpPr/>
            <p:nvPr/>
          </p:nvSpPr>
          <p:spPr>
            <a:xfrm>
              <a:off x="472965" y="5365869"/>
              <a:ext cx="6360241" cy="39939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hlinkClick r:id="rId11" action="ppaction://hlinksldjump"/>
              <a:extLst>
                <a:ext uri="{FF2B5EF4-FFF2-40B4-BE49-F238E27FC236}">
                  <a16:creationId xmlns:a16="http://schemas.microsoft.com/office/drawing/2014/main" id="{59A793E6-02FA-B75B-D0FB-EA8CAAB8CF02}"/>
                </a:ext>
              </a:extLst>
            </p:cNvPr>
            <p:cNvSpPr/>
            <p:nvPr/>
          </p:nvSpPr>
          <p:spPr>
            <a:xfrm>
              <a:off x="472965" y="5774561"/>
              <a:ext cx="6360241" cy="39939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hlinkClick r:id="rId12" action="ppaction://hlinksldjump"/>
              <a:extLst>
                <a:ext uri="{FF2B5EF4-FFF2-40B4-BE49-F238E27FC236}">
                  <a16:creationId xmlns:a16="http://schemas.microsoft.com/office/drawing/2014/main" id="{6BF660D7-7A17-496D-4EDB-AF5814CF425D}"/>
                </a:ext>
              </a:extLst>
            </p:cNvPr>
            <p:cNvSpPr/>
            <p:nvPr/>
          </p:nvSpPr>
          <p:spPr>
            <a:xfrm>
              <a:off x="472965" y="6168699"/>
              <a:ext cx="6360241" cy="39939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hlinkClick r:id="rId13" action="ppaction://hlinksldjump"/>
              <a:extLst>
                <a:ext uri="{FF2B5EF4-FFF2-40B4-BE49-F238E27FC236}">
                  <a16:creationId xmlns:a16="http://schemas.microsoft.com/office/drawing/2014/main" id="{CE8B74D8-2A10-B802-0B77-4F537AFA38D8}"/>
                </a:ext>
              </a:extLst>
            </p:cNvPr>
            <p:cNvSpPr/>
            <p:nvPr/>
          </p:nvSpPr>
          <p:spPr>
            <a:xfrm>
              <a:off x="472964" y="6566881"/>
              <a:ext cx="6360241" cy="39939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hlinkClick r:id="rId14" action="ppaction://hlinksldjump"/>
              <a:extLst>
                <a:ext uri="{FF2B5EF4-FFF2-40B4-BE49-F238E27FC236}">
                  <a16:creationId xmlns:a16="http://schemas.microsoft.com/office/drawing/2014/main" id="{246651D3-1073-FCBD-47E3-268868861B94}"/>
                </a:ext>
              </a:extLst>
            </p:cNvPr>
            <p:cNvSpPr/>
            <p:nvPr/>
          </p:nvSpPr>
          <p:spPr>
            <a:xfrm>
              <a:off x="7528748" y="1417686"/>
              <a:ext cx="6360241" cy="39939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hlinkClick r:id="rId15" action="ppaction://hlinksldjump"/>
              <a:extLst>
                <a:ext uri="{FF2B5EF4-FFF2-40B4-BE49-F238E27FC236}">
                  <a16:creationId xmlns:a16="http://schemas.microsoft.com/office/drawing/2014/main" id="{3F4E2FF7-243E-1E7E-5105-81C63066B0BA}"/>
                </a:ext>
              </a:extLst>
            </p:cNvPr>
            <p:cNvSpPr/>
            <p:nvPr/>
          </p:nvSpPr>
          <p:spPr>
            <a:xfrm>
              <a:off x="7528748" y="1815868"/>
              <a:ext cx="6360241" cy="39939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hlinkClick r:id="rId16" action="ppaction://hlinksldjump"/>
              <a:extLst>
                <a:ext uri="{FF2B5EF4-FFF2-40B4-BE49-F238E27FC236}">
                  <a16:creationId xmlns:a16="http://schemas.microsoft.com/office/drawing/2014/main" id="{9C8B9819-CE13-B78A-F985-8F813E2EA6B4}"/>
                </a:ext>
              </a:extLst>
            </p:cNvPr>
            <p:cNvSpPr/>
            <p:nvPr/>
          </p:nvSpPr>
          <p:spPr>
            <a:xfrm>
              <a:off x="7528748" y="3770373"/>
              <a:ext cx="6360241" cy="39939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hlinkClick r:id="rId17" action="ppaction://hlinksldjump"/>
              <a:extLst>
                <a:ext uri="{FF2B5EF4-FFF2-40B4-BE49-F238E27FC236}">
                  <a16:creationId xmlns:a16="http://schemas.microsoft.com/office/drawing/2014/main" id="{6DC17D6D-9712-C954-E6BC-69E1F7F90B34}"/>
                </a:ext>
              </a:extLst>
            </p:cNvPr>
            <p:cNvSpPr/>
            <p:nvPr/>
          </p:nvSpPr>
          <p:spPr>
            <a:xfrm>
              <a:off x="7528748" y="4168555"/>
              <a:ext cx="6360241" cy="39939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hlinkClick r:id="rId18" action="ppaction://hlinksldjump"/>
              <a:extLst>
                <a:ext uri="{FF2B5EF4-FFF2-40B4-BE49-F238E27FC236}">
                  <a16:creationId xmlns:a16="http://schemas.microsoft.com/office/drawing/2014/main" id="{57BA8E96-7EC9-D9A6-0F7C-6221B2A3F416}"/>
                </a:ext>
              </a:extLst>
            </p:cNvPr>
            <p:cNvSpPr/>
            <p:nvPr/>
          </p:nvSpPr>
          <p:spPr>
            <a:xfrm>
              <a:off x="7528748" y="4573203"/>
              <a:ext cx="6360241" cy="39939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244844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11AAA1F-4D76-02AB-7E67-2EAB99D4F4BE}"/>
              </a:ext>
            </a:extLst>
          </p:cNvPr>
          <p:cNvSpPr>
            <a:spLocks noGrp="1"/>
          </p:cNvSpPr>
          <p:nvPr>
            <p:ph type="title"/>
          </p:nvPr>
        </p:nvSpPr>
        <p:spPr/>
        <p:txBody>
          <a:bodyPr/>
          <a:lstStyle/>
          <a:p>
            <a:r>
              <a:rPr lang="en-US" altLang="ja-JP" dirty="0">
                <a:latin typeface="+mn-ea"/>
                <a:ea typeface="+mn-ea"/>
              </a:rPr>
              <a:t>2-2</a:t>
            </a:r>
            <a:r>
              <a:rPr lang="en-US" altLang="ja-JP" dirty="0"/>
              <a:t>. </a:t>
            </a:r>
            <a:r>
              <a:rPr lang="ja-JP" altLang="en-US" dirty="0"/>
              <a:t>設置条件</a:t>
            </a:r>
            <a:endParaRPr kumimoji="1" lang="ja-JP" altLang="en-US" dirty="0"/>
          </a:p>
        </p:txBody>
      </p:sp>
      <p:grpSp>
        <p:nvGrpSpPr>
          <p:cNvPr id="29" name="グループ化 28">
            <a:extLst>
              <a:ext uri="{FF2B5EF4-FFF2-40B4-BE49-F238E27FC236}">
                <a16:creationId xmlns:a16="http://schemas.microsoft.com/office/drawing/2014/main" id="{C475A757-DE5F-54BC-79CE-B0B64F27181F}"/>
              </a:ext>
            </a:extLst>
          </p:cNvPr>
          <p:cNvGrpSpPr/>
          <p:nvPr/>
        </p:nvGrpSpPr>
        <p:grpSpPr>
          <a:xfrm>
            <a:off x="577285" y="894148"/>
            <a:ext cx="12094725" cy="6559275"/>
            <a:chOff x="382342" y="575171"/>
            <a:chExt cx="8269822" cy="4484933"/>
          </a:xfrm>
        </p:grpSpPr>
        <p:grpSp>
          <p:nvGrpSpPr>
            <p:cNvPr id="4" name="グループ化 3">
              <a:extLst>
                <a:ext uri="{FF2B5EF4-FFF2-40B4-BE49-F238E27FC236}">
                  <a16:creationId xmlns:a16="http://schemas.microsoft.com/office/drawing/2014/main" id="{FA48DB53-52DB-BFA2-FA3C-033C89603320}"/>
                </a:ext>
              </a:extLst>
            </p:cNvPr>
            <p:cNvGrpSpPr/>
            <p:nvPr/>
          </p:nvGrpSpPr>
          <p:grpSpPr>
            <a:xfrm>
              <a:off x="1154234" y="575171"/>
              <a:ext cx="7497930" cy="4484933"/>
              <a:chOff x="1646071" y="575171"/>
              <a:chExt cx="10002448" cy="6233681"/>
            </a:xfrm>
          </p:grpSpPr>
          <p:pic>
            <p:nvPicPr>
              <p:cNvPr id="5" name="図 4">
                <a:extLst>
                  <a:ext uri="{FF2B5EF4-FFF2-40B4-BE49-F238E27FC236}">
                    <a16:creationId xmlns:a16="http://schemas.microsoft.com/office/drawing/2014/main" id="{CD792340-6554-6E94-5AB6-4480EED2ABB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1646071" y="591505"/>
                <a:ext cx="4776581" cy="2974274"/>
              </a:xfrm>
              <a:prstGeom prst="rect">
                <a:avLst/>
              </a:prstGeom>
              <a:effectLst>
                <a:outerShdw blurRad="50800" dist="38100" dir="2700000" algn="tl" rotWithShape="0">
                  <a:prstClr val="black">
                    <a:alpha val="40000"/>
                  </a:prstClr>
                </a:outerShdw>
                <a:softEdge rad="0"/>
              </a:effectLst>
            </p:spPr>
          </p:pic>
          <p:pic>
            <p:nvPicPr>
              <p:cNvPr id="6" name="図 5">
                <a:extLst>
                  <a:ext uri="{FF2B5EF4-FFF2-40B4-BE49-F238E27FC236}">
                    <a16:creationId xmlns:a16="http://schemas.microsoft.com/office/drawing/2014/main" id="{2A4D6968-91EB-B10F-6557-A5301AA54D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1938" y="575171"/>
                <a:ext cx="4776581" cy="2974273"/>
              </a:xfrm>
              <a:prstGeom prst="rect">
                <a:avLst/>
              </a:prstGeom>
              <a:effectLst>
                <a:outerShdw blurRad="50800" dist="38100" dir="2700000" algn="tl" rotWithShape="0">
                  <a:prstClr val="black">
                    <a:alpha val="40000"/>
                  </a:prstClr>
                </a:outerShdw>
              </a:effectLst>
            </p:spPr>
          </p:pic>
          <p:sp>
            <p:nvSpPr>
              <p:cNvPr id="7" name="正方形/長方形 6">
                <a:extLst>
                  <a:ext uri="{FF2B5EF4-FFF2-40B4-BE49-F238E27FC236}">
                    <a16:creationId xmlns:a16="http://schemas.microsoft.com/office/drawing/2014/main" id="{89098030-3E74-C2C4-920D-4455B068C909}"/>
                  </a:ext>
                </a:extLst>
              </p:cNvPr>
              <p:cNvSpPr/>
              <p:nvPr/>
            </p:nvSpPr>
            <p:spPr>
              <a:xfrm>
                <a:off x="1799300" y="2534419"/>
                <a:ext cx="487158" cy="399003"/>
              </a:xfrm>
              <a:prstGeom prst="rect">
                <a:avLst/>
              </a:prstGeom>
              <a:noFill/>
              <a:ln w="444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1">
                  <a:latin typeface="+mn-ea"/>
                </a:endParaRPr>
              </a:p>
            </p:txBody>
          </p:sp>
          <p:sp>
            <p:nvSpPr>
              <p:cNvPr id="8" name="正方形/長方形 7">
                <a:extLst>
                  <a:ext uri="{FF2B5EF4-FFF2-40B4-BE49-F238E27FC236}">
                    <a16:creationId xmlns:a16="http://schemas.microsoft.com/office/drawing/2014/main" id="{D33A9F83-48A6-0C42-BBCD-08A782E9A898}"/>
                  </a:ext>
                </a:extLst>
              </p:cNvPr>
              <p:cNvSpPr/>
              <p:nvPr/>
            </p:nvSpPr>
            <p:spPr>
              <a:xfrm>
                <a:off x="3475703" y="1538748"/>
                <a:ext cx="2620297" cy="1696065"/>
              </a:xfrm>
              <a:prstGeom prst="rect">
                <a:avLst/>
              </a:prstGeom>
              <a:noFill/>
              <a:ln w="444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1">
                  <a:latin typeface="+mn-ea"/>
                </a:endParaRPr>
              </a:p>
            </p:txBody>
          </p:sp>
          <p:pic>
            <p:nvPicPr>
              <p:cNvPr id="9" name="図 8">
                <a:extLst>
                  <a:ext uri="{FF2B5EF4-FFF2-40B4-BE49-F238E27FC236}">
                    <a16:creationId xmlns:a16="http://schemas.microsoft.com/office/drawing/2014/main" id="{9616D884-B5EF-FB38-54D6-91CEAE7583C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9"/>
              <a:stretch/>
            </p:blipFill>
            <p:spPr>
              <a:xfrm>
                <a:off x="1646071" y="3736563"/>
                <a:ext cx="4776581" cy="3072289"/>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083CA726-1AC0-7D8A-53AD-8E6CF57544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7019" y="3754638"/>
                <a:ext cx="4776581" cy="3054209"/>
              </a:xfrm>
              <a:prstGeom prst="rect">
                <a:avLst/>
              </a:prstGeom>
              <a:effectLst>
                <a:outerShdw blurRad="50800" dist="38100" dir="2700000" algn="tl" rotWithShape="0">
                  <a:prstClr val="black">
                    <a:alpha val="40000"/>
                  </a:prstClr>
                </a:outerShdw>
              </a:effectLst>
            </p:spPr>
          </p:pic>
          <p:sp>
            <p:nvSpPr>
              <p:cNvPr id="11" name="正方形/長方形 10">
                <a:extLst>
                  <a:ext uri="{FF2B5EF4-FFF2-40B4-BE49-F238E27FC236}">
                    <a16:creationId xmlns:a16="http://schemas.microsoft.com/office/drawing/2014/main" id="{00058460-82BA-9CBD-C1C1-3F276C2B0486}"/>
                  </a:ext>
                </a:extLst>
              </p:cNvPr>
              <p:cNvSpPr/>
              <p:nvPr/>
            </p:nvSpPr>
            <p:spPr>
              <a:xfrm>
                <a:off x="8485252" y="1543665"/>
                <a:ext cx="2620297" cy="1696065"/>
              </a:xfrm>
              <a:prstGeom prst="rect">
                <a:avLst/>
              </a:prstGeom>
              <a:noFill/>
              <a:ln w="444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1">
                  <a:latin typeface="+mn-ea"/>
                </a:endParaRPr>
              </a:p>
            </p:txBody>
          </p:sp>
          <p:sp>
            <p:nvSpPr>
              <p:cNvPr id="12" name="正方形/長方形 11">
                <a:extLst>
                  <a:ext uri="{FF2B5EF4-FFF2-40B4-BE49-F238E27FC236}">
                    <a16:creationId xmlns:a16="http://schemas.microsoft.com/office/drawing/2014/main" id="{198C7A9B-C30A-B013-7794-4479ACD03B6C}"/>
                  </a:ext>
                </a:extLst>
              </p:cNvPr>
              <p:cNvSpPr/>
              <p:nvPr/>
            </p:nvSpPr>
            <p:spPr>
              <a:xfrm>
                <a:off x="3484388" y="4159050"/>
                <a:ext cx="2620298" cy="1696065"/>
              </a:xfrm>
              <a:prstGeom prst="rect">
                <a:avLst/>
              </a:prstGeom>
              <a:noFill/>
              <a:ln w="444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1">
                  <a:latin typeface="+mn-ea"/>
                </a:endParaRPr>
              </a:p>
            </p:txBody>
          </p:sp>
          <p:sp>
            <p:nvSpPr>
              <p:cNvPr id="13" name="正方形/長方形 12">
                <a:extLst>
                  <a:ext uri="{FF2B5EF4-FFF2-40B4-BE49-F238E27FC236}">
                    <a16:creationId xmlns:a16="http://schemas.microsoft.com/office/drawing/2014/main" id="{FEC88CD1-95D2-D8B1-8237-00EB300248C5}"/>
                  </a:ext>
                </a:extLst>
              </p:cNvPr>
              <p:cNvSpPr/>
              <p:nvPr/>
            </p:nvSpPr>
            <p:spPr>
              <a:xfrm>
                <a:off x="8498267" y="4739156"/>
                <a:ext cx="2620298" cy="1696065"/>
              </a:xfrm>
              <a:prstGeom prst="rect">
                <a:avLst/>
              </a:prstGeom>
              <a:noFill/>
              <a:ln w="444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1">
                  <a:latin typeface="+mn-ea"/>
                </a:endParaRPr>
              </a:p>
            </p:txBody>
          </p:sp>
          <p:sp>
            <p:nvSpPr>
              <p:cNvPr id="14" name="正方形/長方形 13">
                <a:extLst>
                  <a:ext uri="{FF2B5EF4-FFF2-40B4-BE49-F238E27FC236}">
                    <a16:creationId xmlns:a16="http://schemas.microsoft.com/office/drawing/2014/main" id="{173EB574-402B-8E97-EF05-687C278C34DB}"/>
                  </a:ext>
                </a:extLst>
              </p:cNvPr>
              <p:cNvSpPr/>
              <p:nvPr/>
            </p:nvSpPr>
            <p:spPr>
              <a:xfrm>
                <a:off x="7307833" y="671043"/>
                <a:ext cx="4139121" cy="3883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rgbClr val="FF0000"/>
                    </a:solidFill>
                    <a:latin typeface="+mn-ea"/>
                  </a:rPr>
                  <a:t>検知サイズは同じ。全体の高解像度が利点</a:t>
                </a:r>
              </a:p>
            </p:txBody>
          </p:sp>
          <p:sp>
            <p:nvSpPr>
              <p:cNvPr id="15" name="正方形/長方形 14">
                <a:extLst>
                  <a:ext uri="{FF2B5EF4-FFF2-40B4-BE49-F238E27FC236}">
                    <a16:creationId xmlns:a16="http://schemas.microsoft.com/office/drawing/2014/main" id="{EBE7CCB7-14C6-FF24-7FCC-964833866ED5}"/>
                  </a:ext>
                </a:extLst>
              </p:cNvPr>
              <p:cNvSpPr/>
              <p:nvPr/>
            </p:nvSpPr>
            <p:spPr>
              <a:xfrm>
                <a:off x="7312749" y="3706124"/>
                <a:ext cx="4139121" cy="82901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rgbClr val="FF0000"/>
                    </a:solidFill>
                    <a:latin typeface="+mn-ea"/>
                  </a:rPr>
                  <a:t>撮影面積は</a:t>
                </a:r>
                <a:r>
                  <a:rPr kumimoji="1" lang="en-US" altLang="ja-JP" sz="1800" b="1" dirty="0">
                    <a:solidFill>
                      <a:srgbClr val="FF0000"/>
                    </a:solidFill>
                    <a:latin typeface="+mn-ea"/>
                  </a:rPr>
                  <a:t>4</a:t>
                </a:r>
                <a:r>
                  <a:rPr kumimoji="1" lang="ja-JP" altLang="en-US" sz="1800" b="1" dirty="0">
                    <a:solidFill>
                      <a:srgbClr val="FF0000"/>
                    </a:solidFill>
                    <a:latin typeface="+mn-ea"/>
                  </a:rPr>
                  <a:t>倍だが、検知サイズの下限が同じのため、この動物は検知しない。</a:t>
                </a:r>
              </a:p>
            </p:txBody>
          </p:sp>
          <p:pic>
            <p:nvPicPr>
              <p:cNvPr id="16" name="図 15">
                <a:extLst>
                  <a:ext uri="{FF2B5EF4-FFF2-40B4-BE49-F238E27FC236}">
                    <a16:creationId xmlns:a16="http://schemas.microsoft.com/office/drawing/2014/main" id="{B6832104-F334-6897-0C0B-F98CEB4162E4}"/>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76872" y="2545048"/>
                <a:ext cx="484479" cy="325870"/>
              </a:xfrm>
              <a:prstGeom prst="rect">
                <a:avLst/>
              </a:prstGeom>
            </p:spPr>
          </p:pic>
          <p:sp>
            <p:nvSpPr>
              <p:cNvPr id="17" name="正方形/長方形 16">
                <a:extLst>
                  <a:ext uri="{FF2B5EF4-FFF2-40B4-BE49-F238E27FC236}">
                    <a16:creationId xmlns:a16="http://schemas.microsoft.com/office/drawing/2014/main" id="{2CEF152B-A2F2-C235-FED1-8C21B85D4FE5}"/>
                  </a:ext>
                </a:extLst>
              </p:cNvPr>
              <p:cNvSpPr/>
              <p:nvPr/>
            </p:nvSpPr>
            <p:spPr>
              <a:xfrm>
                <a:off x="7046211" y="2529500"/>
                <a:ext cx="459124" cy="388375"/>
              </a:xfrm>
              <a:prstGeom prst="rect">
                <a:avLst/>
              </a:prstGeom>
              <a:noFill/>
              <a:ln w="444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1">
                  <a:latin typeface="+mn-ea"/>
                </a:endParaRPr>
              </a:p>
            </p:txBody>
          </p:sp>
          <p:pic>
            <p:nvPicPr>
              <p:cNvPr id="18" name="図 17">
                <a:extLst>
                  <a:ext uri="{FF2B5EF4-FFF2-40B4-BE49-F238E27FC236}">
                    <a16:creationId xmlns:a16="http://schemas.microsoft.com/office/drawing/2014/main" id="{AE284769-97B3-5B06-82F0-6C6AD19A9359}"/>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23784" y="2529500"/>
                <a:ext cx="484479" cy="325870"/>
              </a:xfrm>
              <a:prstGeom prst="rect">
                <a:avLst/>
              </a:prstGeom>
            </p:spPr>
          </p:pic>
          <p:sp>
            <p:nvSpPr>
              <p:cNvPr id="19" name="正方形/長方形 18">
                <a:extLst>
                  <a:ext uri="{FF2B5EF4-FFF2-40B4-BE49-F238E27FC236}">
                    <a16:creationId xmlns:a16="http://schemas.microsoft.com/office/drawing/2014/main" id="{9D13C1F1-2E4D-ECD1-A633-F6871C1FE50C}"/>
                  </a:ext>
                </a:extLst>
              </p:cNvPr>
              <p:cNvSpPr/>
              <p:nvPr/>
            </p:nvSpPr>
            <p:spPr>
              <a:xfrm>
                <a:off x="1989026" y="5109825"/>
                <a:ext cx="378784" cy="392629"/>
              </a:xfrm>
              <a:prstGeom prst="rect">
                <a:avLst/>
              </a:prstGeom>
              <a:noFill/>
              <a:ln w="444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1">
                  <a:latin typeface="+mn-ea"/>
                </a:endParaRPr>
              </a:p>
            </p:txBody>
          </p:sp>
          <p:pic>
            <p:nvPicPr>
              <p:cNvPr id="20" name="図 19">
                <a:extLst>
                  <a:ext uri="{FF2B5EF4-FFF2-40B4-BE49-F238E27FC236}">
                    <a16:creationId xmlns:a16="http://schemas.microsoft.com/office/drawing/2014/main" id="{6DED6428-FD9A-2C89-491D-B53B3E48D47A}"/>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66597" y="5114080"/>
                <a:ext cx="484479" cy="325870"/>
              </a:xfrm>
              <a:prstGeom prst="rect">
                <a:avLst/>
              </a:prstGeom>
            </p:spPr>
          </p:pic>
          <p:sp>
            <p:nvSpPr>
              <p:cNvPr id="21" name="正方形/長方形 20">
                <a:extLst>
                  <a:ext uri="{FF2B5EF4-FFF2-40B4-BE49-F238E27FC236}">
                    <a16:creationId xmlns:a16="http://schemas.microsoft.com/office/drawing/2014/main" id="{A684E097-CD0C-5415-96FE-B0560332253D}"/>
                  </a:ext>
                </a:extLst>
              </p:cNvPr>
              <p:cNvSpPr/>
              <p:nvPr/>
            </p:nvSpPr>
            <p:spPr>
              <a:xfrm>
                <a:off x="7049322" y="5775253"/>
                <a:ext cx="456012" cy="350073"/>
              </a:xfrm>
              <a:prstGeom prst="rect">
                <a:avLst/>
              </a:prstGeom>
              <a:noFill/>
              <a:ln w="444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1">
                  <a:latin typeface="+mn-ea"/>
                </a:endParaRPr>
              </a:p>
            </p:txBody>
          </p:sp>
          <p:pic>
            <p:nvPicPr>
              <p:cNvPr id="22" name="図 21">
                <a:extLst>
                  <a:ext uri="{FF2B5EF4-FFF2-40B4-BE49-F238E27FC236}">
                    <a16:creationId xmlns:a16="http://schemas.microsoft.com/office/drawing/2014/main" id="{A6920B76-F22F-4BE4-55EF-ACF102F3D7A1}"/>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49555" y="5841428"/>
                <a:ext cx="333162" cy="224092"/>
              </a:xfrm>
              <a:prstGeom prst="rect">
                <a:avLst/>
              </a:prstGeom>
            </p:spPr>
          </p:pic>
        </p:grpSp>
        <p:sp>
          <p:nvSpPr>
            <p:cNvPr id="23" name="正方形/長方形 22">
              <a:extLst>
                <a:ext uri="{FF2B5EF4-FFF2-40B4-BE49-F238E27FC236}">
                  <a16:creationId xmlns:a16="http://schemas.microsoft.com/office/drawing/2014/main" id="{73D3E3C1-0B43-7C01-6A84-812BD37F8AA1}"/>
                </a:ext>
              </a:extLst>
            </p:cNvPr>
            <p:cNvSpPr/>
            <p:nvPr/>
          </p:nvSpPr>
          <p:spPr>
            <a:xfrm>
              <a:off x="975851" y="741876"/>
              <a:ext cx="445599" cy="328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b="1" dirty="0">
                  <a:effectLst>
                    <a:outerShdw blurRad="38100" dist="38100" dir="2700000" algn="tl">
                      <a:srgbClr val="000000">
                        <a:alpha val="43137"/>
                      </a:srgbClr>
                    </a:outerShdw>
                  </a:effectLst>
                  <a:latin typeface="+mn-ea"/>
                </a:rPr>
                <a:t>2M</a:t>
              </a:r>
              <a:endParaRPr kumimoji="1" lang="ja-JP" altLang="en-US" sz="1800" b="1" dirty="0">
                <a:effectLst>
                  <a:outerShdw blurRad="38100" dist="38100" dir="2700000" algn="tl">
                    <a:srgbClr val="000000">
                      <a:alpha val="43137"/>
                    </a:srgbClr>
                  </a:outerShdw>
                </a:effectLst>
                <a:latin typeface="+mn-ea"/>
              </a:endParaRPr>
            </a:p>
          </p:txBody>
        </p:sp>
        <p:sp>
          <p:nvSpPr>
            <p:cNvPr id="24" name="正方形/長方形 23">
              <a:extLst>
                <a:ext uri="{FF2B5EF4-FFF2-40B4-BE49-F238E27FC236}">
                  <a16:creationId xmlns:a16="http://schemas.microsoft.com/office/drawing/2014/main" id="{73A416EF-9AD0-F06D-5D9B-A66CEB8EBA20}"/>
                </a:ext>
              </a:extLst>
            </p:cNvPr>
            <p:cNvSpPr/>
            <p:nvPr/>
          </p:nvSpPr>
          <p:spPr>
            <a:xfrm>
              <a:off x="4909172" y="766461"/>
              <a:ext cx="445599" cy="328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800" b="1" dirty="0">
                  <a:effectLst>
                    <a:outerShdw blurRad="38100" dist="38100" dir="2700000" algn="tl">
                      <a:srgbClr val="000000">
                        <a:alpha val="43137"/>
                      </a:srgbClr>
                    </a:outerShdw>
                  </a:effectLst>
                  <a:latin typeface="+mn-ea"/>
                </a:rPr>
                <a:t>8</a:t>
              </a:r>
              <a:r>
                <a:rPr kumimoji="1" lang="en-US" altLang="ja-JP" sz="1800" b="1" dirty="0">
                  <a:effectLst>
                    <a:outerShdw blurRad="38100" dist="38100" dir="2700000" algn="tl">
                      <a:srgbClr val="000000">
                        <a:alpha val="43137"/>
                      </a:srgbClr>
                    </a:outerShdw>
                  </a:effectLst>
                  <a:latin typeface="+mn-ea"/>
                </a:rPr>
                <a:t>M</a:t>
              </a:r>
              <a:endParaRPr kumimoji="1" lang="ja-JP" altLang="en-US" sz="1800" b="1" dirty="0">
                <a:effectLst>
                  <a:outerShdw blurRad="38100" dist="38100" dir="2700000" algn="tl">
                    <a:srgbClr val="000000">
                      <a:alpha val="43137"/>
                    </a:srgbClr>
                  </a:outerShdw>
                </a:effectLst>
                <a:latin typeface="+mn-ea"/>
              </a:endParaRPr>
            </a:p>
          </p:txBody>
        </p:sp>
        <p:sp>
          <p:nvSpPr>
            <p:cNvPr id="25" name="テキスト ボックス 24">
              <a:extLst>
                <a:ext uri="{FF2B5EF4-FFF2-40B4-BE49-F238E27FC236}">
                  <a16:creationId xmlns:a16="http://schemas.microsoft.com/office/drawing/2014/main" id="{66977510-60CC-2A22-E171-7C222ACECD4A}"/>
                </a:ext>
              </a:extLst>
            </p:cNvPr>
            <p:cNvSpPr txBox="1"/>
            <p:nvPr/>
          </p:nvSpPr>
          <p:spPr>
            <a:xfrm>
              <a:off x="382342" y="783859"/>
              <a:ext cx="315665" cy="2379407"/>
            </a:xfrm>
            <a:prstGeom prst="rect">
              <a:avLst/>
            </a:prstGeom>
            <a:noFill/>
          </p:spPr>
          <p:txBody>
            <a:bodyPr vert="eaVert" wrap="square" rtlCol="0">
              <a:spAutoFit/>
            </a:bodyPr>
            <a:lstStyle/>
            <a:p>
              <a:r>
                <a:rPr lang="ja-JP" altLang="en-US" sz="1800" b="1" dirty="0">
                  <a:latin typeface="+mn-ea"/>
                </a:rPr>
                <a:t>撮影範囲が同じ場合</a:t>
              </a:r>
              <a:endParaRPr kumimoji="1" lang="ja-JP" altLang="en-US" sz="1800" b="1" dirty="0">
                <a:latin typeface="+mn-ea"/>
              </a:endParaRPr>
            </a:p>
          </p:txBody>
        </p:sp>
        <p:sp>
          <p:nvSpPr>
            <p:cNvPr id="26" name="テキスト ボックス 25">
              <a:extLst>
                <a:ext uri="{FF2B5EF4-FFF2-40B4-BE49-F238E27FC236}">
                  <a16:creationId xmlns:a16="http://schemas.microsoft.com/office/drawing/2014/main" id="{41C8DF68-94E8-D29B-69D7-5ACDFF2D0F06}"/>
                </a:ext>
              </a:extLst>
            </p:cNvPr>
            <p:cNvSpPr txBox="1"/>
            <p:nvPr/>
          </p:nvSpPr>
          <p:spPr>
            <a:xfrm>
              <a:off x="386930" y="2862695"/>
              <a:ext cx="315665" cy="2069524"/>
            </a:xfrm>
            <a:prstGeom prst="rect">
              <a:avLst/>
            </a:prstGeom>
            <a:noFill/>
          </p:spPr>
          <p:txBody>
            <a:bodyPr vert="eaVert" wrap="square" rtlCol="0">
              <a:spAutoFit/>
            </a:bodyPr>
            <a:lstStyle/>
            <a:p>
              <a:r>
                <a:rPr lang="ja-JP" altLang="en-US" sz="1800" b="1" dirty="0">
                  <a:latin typeface="+mn-ea"/>
                </a:rPr>
                <a:t>撮影範囲を４倍にした場合</a:t>
              </a:r>
              <a:endParaRPr kumimoji="1" lang="ja-JP" altLang="en-US" sz="1800" b="1" dirty="0">
                <a:latin typeface="+mn-ea"/>
              </a:endParaRPr>
            </a:p>
          </p:txBody>
        </p:sp>
        <p:sp>
          <p:nvSpPr>
            <p:cNvPr id="27" name="正方形/長方形 26">
              <a:extLst>
                <a:ext uri="{FF2B5EF4-FFF2-40B4-BE49-F238E27FC236}">
                  <a16:creationId xmlns:a16="http://schemas.microsoft.com/office/drawing/2014/main" id="{0746DC9B-01A5-D3C5-E92B-E1AB0D2D5B22}"/>
                </a:ext>
              </a:extLst>
            </p:cNvPr>
            <p:cNvSpPr/>
            <p:nvPr/>
          </p:nvSpPr>
          <p:spPr>
            <a:xfrm>
              <a:off x="976951" y="3091463"/>
              <a:ext cx="445599" cy="328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b="1" dirty="0">
                  <a:effectLst>
                    <a:outerShdw blurRad="38100" dist="38100" dir="2700000" algn="tl">
                      <a:srgbClr val="000000">
                        <a:alpha val="43137"/>
                      </a:srgbClr>
                    </a:outerShdw>
                  </a:effectLst>
                  <a:latin typeface="+mn-ea"/>
                </a:rPr>
                <a:t>2M</a:t>
              </a:r>
              <a:endParaRPr kumimoji="1" lang="ja-JP" altLang="en-US" sz="1800" b="1" dirty="0">
                <a:effectLst>
                  <a:outerShdw blurRad="38100" dist="38100" dir="2700000" algn="tl">
                    <a:srgbClr val="000000">
                      <a:alpha val="43137"/>
                    </a:srgbClr>
                  </a:outerShdw>
                </a:effectLst>
                <a:latin typeface="+mn-ea"/>
              </a:endParaRPr>
            </a:p>
          </p:txBody>
        </p:sp>
        <p:sp>
          <p:nvSpPr>
            <p:cNvPr id="28" name="正方形/長方形 27">
              <a:extLst>
                <a:ext uri="{FF2B5EF4-FFF2-40B4-BE49-F238E27FC236}">
                  <a16:creationId xmlns:a16="http://schemas.microsoft.com/office/drawing/2014/main" id="{E9035E52-BCBC-1326-EE8B-8CC163908850}"/>
                </a:ext>
              </a:extLst>
            </p:cNvPr>
            <p:cNvSpPr/>
            <p:nvPr/>
          </p:nvSpPr>
          <p:spPr>
            <a:xfrm>
              <a:off x="4910272" y="3116048"/>
              <a:ext cx="445599" cy="328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800" b="1" dirty="0">
                  <a:effectLst>
                    <a:outerShdw blurRad="38100" dist="38100" dir="2700000" algn="tl">
                      <a:srgbClr val="000000">
                        <a:alpha val="43137"/>
                      </a:srgbClr>
                    </a:outerShdw>
                  </a:effectLst>
                  <a:latin typeface="+mn-ea"/>
                </a:rPr>
                <a:t>8</a:t>
              </a:r>
              <a:r>
                <a:rPr kumimoji="1" lang="en-US" altLang="ja-JP" sz="1800" b="1" dirty="0">
                  <a:effectLst>
                    <a:outerShdw blurRad="38100" dist="38100" dir="2700000" algn="tl">
                      <a:srgbClr val="000000">
                        <a:alpha val="43137"/>
                      </a:srgbClr>
                    </a:outerShdw>
                  </a:effectLst>
                  <a:latin typeface="+mn-ea"/>
                </a:rPr>
                <a:t>M</a:t>
              </a:r>
              <a:endParaRPr kumimoji="1" lang="ja-JP" altLang="en-US" sz="1800" b="1" dirty="0">
                <a:effectLst>
                  <a:outerShdw blurRad="38100" dist="38100" dir="2700000" algn="tl">
                    <a:srgbClr val="000000">
                      <a:alpha val="43137"/>
                    </a:srgbClr>
                  </a:outerShdw>
                </a:effectLst>
                <a:latin typeface="+mn-ea"/>
              </a:endParaRPr>
            </a:p>
          </p:txBody>
        </p:sp>
      </p:grpSp>
      <p:sp>
        <p:nvSpPr>
          <p:cNvPr id="2" name="テキスト ボックス 1">
            <a:hlinkClick r:id="rId8" action="ppaction://hlinksldjump"/>
            <a:extLst>
              <a:ext uri="{FF2B5EF4-FFF2-40B4-BE49-F238E27FC236}">
                <a16:creationId xmlns:a16="http://schemas.microsoft.com/office/drawing/2014/main" id="{A6AEB4AF-D5DE-0472-12A0-C5127DB24881}"/>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9"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9"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2798492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CC72019-D68C-2DB1-E0F6-0D9E6F646947}"/>
              </a:ext>
            </a:extLst>
          </p:cNvPr>
          <p:cNvSpPr>
            <a:spLocks noGrp="1"/>
          </p:cNvSpPr>
          <p:nvPr>
            <p:ph type="title"/>
          </p:nvPr>
        </p:nvSpPr>
        <p:spPr/>
        <p:txBody>
          <a:bodyPr/>
          <a:lstStyle/>
          <a:p>
            <a:r>
              <a:rPr lang="en-US" altLang="ja-JP" dirty="0">
                <a:latin typeface="+mn-ea"/>
                <a:ea typeface="+mn-ea"/>
              </a:rPr>
              <a:t>2-2</a:t>
            </a:r>
            <a:r>
              <a:rPr lang="en-US" altLang="ja-JP" dirty="0"/>
              <a:t>. </a:t>
            </a:r>
            <a:r>
              <a:rPr lang="ja-JP" altLang="en-US" dirty="0"/>
              <a:t>設置条件（環境による影響）</a:t>
            </a:r>
            <a:endParaRPr kumimoji="1" lang="ja-JP" altLang="en-US" dirty="0"/>
          </a:p>
        </p:txBody>
      </p:sp>
      <p:sp>
        <p:nvSpPr>
          <p:cNvPr id="4" name="コンテンツ プレースホルダー 2">
            <a:extLst>
              <a:ext uri="{FF2B5EF4-FFF2-40B4-BE49-F238E27FC236}">
                <a16:creationId xmlns:a16="http://schemas.microsoft.com/office/drawing/2014/main" id="{85A40499-F64C-5233-7C87-55AAF4A60D01}"/>
              </a:ext>
            </a:extLst>
          </p:cNvPr>
          <p:cNvSpPr txBox="1">
            <a:spLocks/>
          </p:cNvSpPr>
          <p:nvPr/>
        </p:nvSpPr>
        <p:spPr>
          <a:xfrm>
            <a:off x="393616" y="726352"/>
            <a:ext cx="8870520" cy="631152"/>
          </a:xfrm>
          <a:prstGeom prst="rect">
            <a:avLst/>
          </a:prstGeom>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ea"/>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ea"/>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ea"/>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ea"/>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ea"/>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ja-JP" altLang="en-US" sz="2000" b="1" dirty="0"/>
              <a:t>以下のような場合、 失報や誤発報が発生する場合があります</a:t>
            </a:r>
          </a:p>
        </p:txBody>
      </p:sp>
      <p:sp>
        <p:nvSpPr>
          <p:cNvPr id="5" name="テキスト ボックス 4">
            <a:extLst>
              <a:ext uri="{FF2B5EF4-FFF2-40B4-BE49-F238E27FC236}">
                <a16:creationId xmlns:a16="http://schemas.microsoft.com/office/drawing/2014/main" id="{19574C6D-B28A-D089-C49E-382E3072CFA9}"/>
              </a:ext>
            </a:extLst>
          </p:cNvPr>
          <p:cNvSpPr txBox="1"/>
          <p:nvPr/>
        </p:nvSpPr>
        <p:spPr>
          <a:xfrm>
            <a:off x="393616" y="1357504"/>
            <a:ext cx="11461686" cy="4134080"/>
          </a:xfrm>
          <a:prstGeom prst="rect">
            <a:avLst/>
          </a:prstGeom>
          <a:noFill/>
        </p:spPr>
        <p:txBody>
          <a:bodyPr wrap="square" rtlCol="0">
            <a:spAutoFit/>
          </a:bodyPr>
          <a:lstStyle/>
          <a:p>
            <a:pPr>
              <a:lnSpc>
                <a:spcPct val="120000"/>
              </a:lnSpc>
            </a:pPr>
            <a:r>
              <a:rPr lang="ja-JP" altLang="en-US" sz="2000" b="1" dirty="0">
                <a:solidFill>
                  <a:srgbClr val="FF0000"/>
                </a:solidFill>
                <a:latin typeface="+mn-ea"/>
              </a:rPr>
              <a:t>・ 背景と被写体の輝度差（明るさの差）が少ない。</a:t>
            </a:r>
            <a:endParaRPr lang="en-US" altLang="ja-JP" sz="2000" b="1" dirty="0">
              <a:solidFill>
                <a:srgbClr val="FF0000"/>
              </a:solidFill>
              <a:latin typeface="+mn-ea"/>
            </a:endParaRPr>
          </a:p>
          <a:p>
            <a:pPr>
              <a:lnSpc>
                <a:spcPct val="120000"/>
              </a:lnSpc>
            </a:pPr>
            <a:r>
              <a:rPr lang="ja-JP" altLang="en-US" sz="2000" b="1" dirty="0">
                <a:solidFill>
                  <a:srgbClr val="FF0000"/>
                </a:solidFill>
                <a:latin typeface="+mn-ea"/>
              </a:rPr>
              <a:t>・ 夜間など、 映像の輝度が低い。</a:t>
            </a:r>
            <a:endParaRPr lang="en-US" altLang="ja-JP" sz="2000" b="1" dirty="0">
              <a:solidFill>
                <a:srgbClr val="FF0000"/>
              </a:solidFill>
              <a:latin typeface="+mn-ea"/>
            </a:endParaRPr>
          </a:p>
          <a:p>
            <a:pPr>
              <a:lnSpc>
                <a:spcPct val="120000"/>
              </a:lnSpc>
            </a:pPr>
            <a:r>
              <a:rPr lang="ja-JP" altLang="en-US" sz="2000" b="1" dirty="0">
                <a:latin typeface="+mn-ea"/>
              </a:rPr>
              <a:t>・ 被写体にピントが合っていない。</a:t>
            </a:r>
            <a:endParaRPr lang="en-US" altLang="ja-JP" sz="2000" b="1" dirty="0">
              <a:latin typeface="+mn-ea"/>
            </a:endParaRPr>
          </a:p>
          <a:p>
            <a:pPr>
              <a:lnSpc>
                <a:spcPct val="120000"/>
              </a:lnSpc>
            </a:pPr>
            <a:r>
              <a:rPr lang="ja-JP" altLang="en-US" sz="2000" b="1" dirty="0">
                <a:latin typeface="+mn-ea"/>
              </a:rPr>
              <a:t>・ 被写体がぶれている。</a:t>
            </a:r>
            <a:endParaRPr lang="en-US" altLang="ja-JP" sz="2000" b="1" dirty="0">
              <a:latin typeface="+mn-ea"/>
            </a:endParaRPr>
          </a:p>
          <a:p>
            <a:pPr>
              <a:lnSpc>
                <a:spcPct val="120000"/>
              </a:lnSpc>
            </a:pPr>
            <a:r>
              <a:rPr lang="ja-JP" altLang="en-US" sz="2000" b="1" dirty="0">
                <a:solidFill>
                  <a:srgbClr val="FF0000"/>
                </a:solidFill>
                <a:latin typeface="+mn-ea"/>
              </a:rPr>
              <a:t>・ 被写体が小さすぎる、 または大きすぎる。 </a:t>
            </a:r>
            <a:endParaRPr lang="en-US" altLang="ja-JP" sz="2000" b="1" dirty="0">
              <a:solidFill>
                <a:srgbClr val="FF0000"/>
              </a:solidFill>
              <a:latin typeface="+mn-ea"/>
            </a:endParaRPr>
          </a:p>
          <a:p>
            <a:pPr>
              <a:lnSpc>
                <a:spcPct val="120000"/>
              </a:lnSpc>
            </a:pPr>
            <a:r>
              <a:rPr lang="ja-JP" altLang="en-US" sz="2000" b="1" dirty="0">
                <a:latin typeface="+mn-ea"/>
              </a:rPr>
              <a:t>・ 被写体が白飛び、 あるいは黒潰れしている。</a:t>
            </a:r>
            <a:endParaRPr lang="en-US" altLang="ja-JP" sz="2000" b="1" dirty="0">
              <a:latin typeface="+mn-ea"/>
            </a:endParaRPr>
          </a:p>
          <a:p>
            <a:pPr>
              <a:lnSpc>
                <a:spcPct val="120000"/>
              </a:lnSpc>
            </a:pPr>
            <a:r>
              <a:rPr lang="ja-JP" altLang="en-US" sz="2000" b="1" dirty="0">
                <a:latin typeface="+mn-ea"/>
              </a:rPr>
              <a:t>・ 屋外、 窓際など光線状態が変わりやすい。</a:t>
            </a:r>
            <a:endParaRPr lang="en-US" altLang="ja-JP" sz="2000" b="1" dirty="0">
              <a:latin typeface="+mn-ea"/>
            </a:endParaRPr>
          </a:p>
          <a:p>
            <a:pPr>
              <a:lnSpc>
                <a:spcPct val="120000"/>
              </a:lnSpc>
            </a:pPr>
            <a:r>
              <a:rPr lang="ja-JP" altLang="en-US" sz="2000" b="1" dirty="0">
                <a:solidFill>
                  <a:srgbClr val="FF0000"/>
                </a:solidFill>
                <a:latin typeface="+mn-ea"/>
              </a:rPr>
              <a:t>・ 日光・車のヘッドライトなどの外光や水溜まりやガラスなどの光の反射が入る。</a:t>
            </a:r>
            <a:endParaRPr lang="en-US" altLang="ja-JP" sz="2000" b="1" dirty="0">
              <a:solidFill>
                <a:srgbClr val="FF0000"/>
              </a:solidFill>
              <a:latin typeface="+mn-ea"/>
            </a:endParaRPr>
          </a:p>
          <a:p>
            <a:pPr>
              <a:lnSpc>
                <a:spcPct val="120000"/>
              </a:lnSpc>
            </a:pPr>
            <a:r>
              <a:rPr lang="ja-JP" altLang="en-US" sz="2000" b="1" dirty="0">
                <a:solidFill>
                  <a:srgbClr val="FF0000"/>
                </a:solidFill>
                <a:latin typeface="+mn-ea"/>
              </a:rPr>
              <a:t>・ 強い外光が差し込み、 被写体やそれ以外の影ができる。</a:t>
            </a:r>
            <a:endParaRPr lang="en-US" altLang="ja-JP" sz="2000" b="1" dirty="0">
              <a:solidFill>
                <a:srgbClr val="FF0000"/>
              </a:solidFill>
              <a:latin typeface="+mn-ea"/>
            </a:endParaRPr>
          </a:p>
          <a:p>
            <a:pPr>
              <a:lnSpc>
                <a:spcPct val="120000"/>
              </a:lnSpc>
            </a:pPr>
            <a:r>
              <a:rPr lang="ja-JP" altLang="en-US" sz="2000" b="1" dirty="0">
                <a:latin typeface="+mn-ea"/>
              </a:rPr>
              <a:t>・ カメラのレンズに水滴や汚れが付いている。</a:t>
            </a:r>
            <a:endParaRPr lang="en-US" altLang="ja-JP" sz="2000" b="1" dirty="0">
              <a:latin typeface="+mn-ea"/>
            </a:endParaRPr>
          </a:p>
          <a:p>
            <a:pPr>
              <a:lnSpc>
                <a:spcPct val="120000"/>
              </a:lnSpc>
            </a:pPr>
            <a:r>
              <a:rPr lang="ja-JP" altLang="en-US" sz="2000" b="1" dirty="0">
                <a:latin typeface="+mn-ea"/>
              </a:rPr>
              <a:t>・ カメラが揺れている。 </a:t>
            </a:r>
            <a:endParaRPr lang="en-US" altLang="ja-JP" sz="2000" b="1" dirty="0">
              <a:latin typeface="+mn-ea"/>
            </a:endParaRPr>
          </a:p>
        </p:txBody>
      </p:sp>
      <p:sp>
        <p:nvSpPr>
          <p:cNvPr id="2" name="テキスト ボックス 1">
            <a:hlinkClick r:id="rId2" action="ppaction://hlinksldjump"/>
            <a:extLst>
              <a:ext uri="{FF2B5EF4-FFF2-40B4-BE49-F238E27FC236}">
                <a16:creationId xmlns:a16="http://schemas.microsoft.com/office/drawing/2014/main" id="{11AC7BE6-3AB6-7CB9-33B0-1C33758DE954}"/>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3"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3"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3130394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69D55B-2E76-E9FB-1EF3-9B30DE5C19ED}"/>
              </a:ext>
            </a:extLst>
          </p:cNvPr>
          <p:cNvSpPr>
            <a:spLocks noGrp="1"/>
          </p:cNvSpPr>
          <p:nvPr>
            <p:ph type="title"/>
          </p:nvPr>
        </p:nvSpPr>
        <p:spPr/>
        <p:txBody>
          <a:bodyPr/>
          <a:lstStyle/>
          <a:p>
            <a:r>
              <a:rPr lang="en-US" altLang="ja-JP" dirty="0">
                <a:latin typeface="+mn-ea"/>
                <a:ea typeface="+mn-ea"/>
              </a:rPr>
              <a:t>2-2</a:t>
            </a:r>
            <a:r>
              <a:rPr lang="en-US" altLang="ja-JP" dirty="0"/>
              <a:t>. </a:t>
            </a:r>
            <a:r>
              <a:rPr lang="ja-JP" altLang="en-US" dirty="0"/>
              <a:t>設置条件（設置・設定による影響）</a:t>
            </a:r>
            <a:endParaRPr kumimoji="1" lang="ja-JP" altLang="en-US" dirty="0"/>
          </a:p>
        </p:txBody>
      </p:sp>
      <p:sp>
        <p:nvSpPr>
          <p:cNvPr id="4" name="テキスト ボックス 3">
            <a:extLst>
              <a:ext uri="{FF2B5EF4-FFF2-40B4-BE49-F238E27FC236}">
                <a16:creationId xmlns:a16="http://schemas.microsoft.com/office/drawing/2014/main" id="{C8DDD20F-7AF1-FEC3-B4A8-8370466C9FA1}"/>
              </a:ext>
            </a:extLst>
          </p:cNvPr>
          <p:cNvSpPr txBox="1"/>
          <p:nvPr/>
        </p:nvSpPr>
        <p:spPr>
          <a:xfrm>
            <a:off x="393615" y="1048322"/>
            <a:ext cx="13843380" cy="5612242"/>
          </a:xfrm>
          <a:prstGeom prst="rect">
            <a:avLst/>
          </a:prstGeom>
          <a:noFill/>
        </p:spPr>
        <p:txBody>
          <a:bodyPr wrap="square" rtlCol="0">
            <a:spAutoFit/>
          </a:bodyPr>
          <a:lstStyle/>
          <a:p>
            <a:pPr>
              <a:lnSpc>
                <a:spcPct val="120000"/>
              </a:lnSpc>
            </a:pPr>
            <a:r>
              <a:rPr lang="ja-JP" altLang="en-US" sz="2000" b="1" dirty="0">
                <a:solidFill>
                  <a:srgbClr val="FF0000"/>
                </a:solidFill>
                <a:latin typeface="+mn-ea"/>
              </a:rPr>
              <a:t>・ 学習前後で、 カメラの映像設定を変更した場合、 失報や誤発報の原因になる場合がありま す。 </a:t>
            </a:r>
            <a:endParaRPr lang="en-US" altLang="ja-JP" sz="2000" b="1" dirty="0">
              <a:solidFill>
                <a:srgbClr val="FF0000"/>
              </a:solidFill>
              <a:latin typeface="+mn-ea"/>
            </a:endParaRPr>
          </a:p>
          <a:p>
            <a:pPr marL="355600">
              <a:lnSpc>
                <a:spcPct val="120000"/>
              </a:lnSpc>
            </a:pPr>
            <a:r>
              <a:rPr lang="ja-JP" altLang="en-US" sz="2000" b="1" dirty="0">
                <a:latin typeface="+mn-ea"/>
              </a:rPr>
              <a:t>カメラの</a:t>
            </a:r>
            <a:r>
              <a:rPr lang="en-US" altLang="ja-JP" sz="2000" b="1" dirty="0">
                <a:latin typeface="+mn-ea"/>
              </a:rPr>
              <a:t>[</a:t>
            </a:r>
            <a:r>
              <a:rPr lang="ja-JP" altLang="en-US" sz="2000" b="1" dirty="0">
                <a:latin typeface="+mn-ea"/>
              </a:rPr>
              <a:t>撮像モード</a:t>
            </a:r>
            <a:r>
              <a:rPr lang="en-US" altLang="ja-JP" sz="2000" b="1" dirty="0">
                <a:latin typeface="+mn-ea"/>
              </a:rPr>
              <a:t>]</a:t>
            </a:r>
            <a:r>
              <a:rPr lang="ja-JP" altLang="en-US" sz="2000" b="1" dirty="0">
                <a:latin typeface="+mn-ea"/>
              </a:rPr>
              <a:t>や</a:t>
            </a:r>
            <a:r>
              <a:rPr lang="en-US" altLang="ja-JP" sz="2000" b="1" dirty="0">
                <a:latin typeface="+mn-ea"/>
              </a:rPr>
              <a:t>[</a:t>
            </a:r>
            <a:r>
              <a:rPr lang="ja-JP" altLang="en-US" sz="2000" b="1" dirty="0">
                <a:latin typeface="+mn-ea"/>
              </a:rPr>
              <a:t>画像回転</a:t>
            </a:r>
            <a:r>
              <a:rPr lang="en-US" altLang="ja-JP" sz="2000" b="1" dirty="0">
                <a:latin typeface="+mn-ea"/>
              </a:rPr>
              <a:t>]</a:t>
            </a:r>
            <a:r>
              <a:rPr lang="ja-JP" altLang="en-US" sz="2000" b="1" dirty="0">
                <a:latin typeface="+mn-ea"/>
              </a:rPr>
              <a:t>を設定変更した場合は、 下記を再度行って下さい。 　 </a:t>
            </a:r>
            <a:endParaRPr lang="en-US" altLang="ja-JP" sz="2000" b="1" dirty="0">
              <a:latin typeface="+mn-ea"/>
            </a:endParaRPr>
          </a:p>
          <a:p>
            <a:pPr marL="355600">
              <a:lnSpc>
                <a:spcPct val="120000"/>
              </a:lnSpc>
            </a:pPr>
            <a:r>
              <a:rPr lang="ja-JP" altLang="en-US" sz="2000" b="1" dirty="0">
                <a:latin typeface="+mn-ea"/>
              </a:rPr>
              <a:t>→学習用画像を保存する 　 →学習用の枠を設定して学習を実行する </a:t>
            </a:r>
            <a:endParaRPr lang="en-US" altLang="ja-JP" sz="2000" b="1" dirty="0">
              <a:latin typeface="+mn-ea"/>
            </a:endParaRPr>
          </a:p>
          <a:p>
            <a:pPr>
              <a:lnSpc>
                <a:spcPct val="120000"/>
              </a:lnSpc>
            </a:pPr>
            <a:endParaRPr lang="en-US" altLang="ja-JP" sz="2000" b="1" dirty="0">
              <a:latin typeface="+mn-ea"/>
            </a:endParaRPr>
          </a:p>
          <a:p>
            <a:pPr>
              <a:lnSpc>
                <a:spcPct val="120000"/>
              </a:lnSpc>
            </a:pPr>
            <a:r>
              <a:rPr lang="ja-JP" altLang="en-US" sz="2000" b="1" dirty="0">
                <a:latin typeface="+mn-ea"/>
              </a:rPr>
              <a:t>・ 本製品が対応している</a:t>
            </a:r>
            <a:r>
              <a:rPr lang="en-US" altLang="ja-JP" sz="2000" b="1" dirty="0">
                <a:latin typeface="+mn-ea"/>
              </a:rPr>
              <a:t>[</a:t>
            </a:r>
            <a:r>
              <a:rPr lang="ja-JP" altLang="en-US" sz="2000" b="1" dirty="0">
                <a:latin typeface="+mn-ea"/>
              </a:rPr>
              <a:t>画像回転</a:t>
            </a:r>
            <a:r>
              <a:rPr lang="en-US" altLang="ja-JP" sz="2000" b="1" dirty="0">
                <a:latin typeface="+mn-ea"/>
              </a:rPr>
              <a:t>]</a:t>
            </a:r>
            <a:r>
              <a:rPr lang="ja-JP" altLang="en-US" sz="2000" b="1" dirty="0">
                <a:latin typeface="+mn-ea"/>
              </a:rPr>
              <a:t>設定は、 </a:t>
            </a:r>
            <a:r>
              <a:rPr lang="en-US" altLang="ja-JP" sz="2000" b="1" dirty="0">
                <a:latin typeface="+mn-ea"/>
              </a:rPr>
              <a:t>[0°(Off)]</a:t>
            </a:r>
            <a:r>
              <a:rPr lang="ja-JP" altLang="en-US" sz="2000" b="1" dirty="0">
                <a:latin typeface="+mn-ea"/>
              </a:rPr>
              <a:t>と</a:t>
            </a:r>
            <a:r>
              <a:rPr lang="en-US" altLang="ja-JP" sz="2000" b="1" dirty="0">
                <a:latin typeface="+mn-ea"/>
              </a:rPr>
              <a:t>[180°(</a:t>
            </a:r>
            <a:r>
              <a:rPr lang="ja-JP" altLang="en-US" sz="2000" b="1" dirty="0">
                <a:latin typeface="+mn-ea"/>
              </a:rPr>
              <a:t>上下回転</a:t>
            </a:r>
            <a:r>
              <a:rPr lang="en-US" altLang="ja-JP" sz="2000" b="1" dirty="0">
                <a:latin typeface="+mn-ea"/>
              </a:rPr>
              <a:t>)]</a:t>
            </a:r>
            <a:r>
              <a:rPr lang="ja-JP" altLang="en-US" sz="2000" b="1" dirty="0">
                <a:latin typeface="+mn-ea"/>
              </a:rPr>
              <a:t>です。</a:t>
            </a:r>
            <a:endParaRPr lang="en-US" altLang="ja-JP" sz="2000" b="1" dirty="0">
              <a:latin typeface="+mn-ea"/>
            </a:endParaRPr>
          </a:p>
          <a:p>
            <a:pPr>
              <a:lnSpc>
                <a:spcPct val="120000"/>
              </a:lnSpc>
            </a:pPr>
            <a:r>
              <a:rPr lang="ja-JP" altLang="en-US" sz="2000" b="1" dirty="0">
                <a:solidFill>
                  <a:srgbClr val="FF0000"/>
                </a:solidFill>
                <a:latin typeface="+mn-ea"/>
              </a:rPr>
              <a:t>・ 運用中に想定される照度の画像を収集して学習を行う必要があります。</a:t>
            </a:r>
            <a:endParaRPr lang="en-US" altLang="ja-JP" sz="2000" b="1" dirty="0">
              <a:solidFill>
                <a:srgbClr val="FF0000"/>
              </a:solidFill>
              <a:latin typeface="+mn-ea"/>
            </a:endParaRPr>
          </a:p>
          <a:p>
            <a:pPr>
              <a:lnSpc>
                <a:spcPct val="120000"/>
              </a:lnSpc>
            </a:pPr>
            <a:r>
              <a:rPr lang="ja-JP" altLang="en-US" sz="2000" b="1" dirty="0">
                <a:solidFill>
                  <a:srgbClr val="FF0000"/>
                </a:solidFill>
                <a:latin typeface="+mn-ea"/>
              </a:rPr>
              <a:t>・ </a:t>
            </a:r>
            <a:r>
              <a:rPr lang="en-US" altLang="ja-JP" sz="2000" b="1" dirty="0">
                <a:solidFill>
                  <a:srgbClr val="FF0000"/>
                </a:solidFill>
                <a:latin typeface="+mn-ea"/>
              </a:rPr>
              <a:t>IR-LED</a:t>
            </a:r>
            <a:r>
              <a:rPr lang="ja-JP" altLang="en-US" sz="2000" b="1" dirty="0">
                <a:solidFill>
                  <a:srgbClr val="FF0000"/>
                </a:solidFill>
                <a:latin typeface="+mn-ea"/>
              </a:rPr>
              <a:t>下で使用する場合、 </a:t>
            </a:r>
            <a:r>
              <a:rPr lang="en-US" altLang="ja-JP" sz="2000" b="1" dirty="0">
                <a:solidFill>
                  <a:srgbClr val="FF0000"/>
                </a:solidFill>
                <a:latin typeface="+mn-ea"/>
              </a:rPr>
              <a:t>IR-LED</a:t>
            </a:r>
            <a:r>
              <a:rPr lang="ja-JP" altLang="en-US" sz="2000" b="1" dirty="0">
                <a:solidFill>
                  <a:srgbClr val="FF0000"/>
                </a:solidFill>
                <a:latin typeface="+mn-ea"/>
              </a:rPr>
              <a:t>下の画像で学習を行う必要があります。</a:t>
            </a:r>
            <a:endParaRPr lang="en-US" altLang="ja-JP" sz="2000" b="1" dirty="0">
              <a:solidFill>
                <a:srgbClr val="FF0000"/>
              </a:solidFill>
              <a:latin typeface="+mn-ea"/>
            </a:endParaRPr>
          </a:p>
          <a:p>
            <a:pPr marL="355600" indent="-355600">
              <a:lnSpc>
                <a:spcPct val="120000"/>
              </a:lnSpc>
            </a:pPr>
            <a:r>
              <a:rPr lang="ja-JP" altLang="en-US" sz="2000" b="1" dirty="0">
                <a:solidFill>
                  <a:srgbClr val="FF0000"/>
                </a:solidFill>
                <a:latin typeface="+mn-ea"/>
              </a:rPr>
              <a:t>・ </a:t>
            </a:r>
            <a:r>
              <a:rPr lang="en-US" altLang="ja-JP" sz="2000" b="1" dirty="0">
                <a:solidFill>
                  <a:srgbClr val="FF0000"/>
                </a:solidFill>
                <a:latin typeface="+mn-ea"/>
              </a:rPr>
              <a:t>AI</a:t>
            </a:r>
            <a:r>
              <a:rPr lang="ja-JP" altLang="en-US" sz="2000" b="1" dirty="0">
                <a:solidFill>
                  <a:srgbClr val="FF0000"/>
                </a:solidFill>
                <a:latin typeface="+mn-ea"/>
              </a:rPr>
              <a:t>現場学習機能の検知性能は、 学習結果やご使用される環境に依存します。 </a:t>
            </a:r>
            <a:endParaRPr lang="en-US" altLang="ja-JP" sz="2000" b="1" dirty="0">
              <a:solidFill>
                <a:srgbClr val="FF0000"/>
              </a:solidFill>
              <a:latin typeface="+mn-ea"/>
            </a:endParaRPr>
          </a:p>
          <a:p>
            <a:pPr marL="361950" indent="4763">
              <a:lnSpc>
                <a:spcPct val="120000"/>
              </a:lnSpc>
            </a:pPr>
            <a:r>
              <a:rPr lang="ja-JP" altLang="en-US" sz="2000" b="1" dirty="0">
                <a:solidFill>
                  <a:srgbClr val="FF0000"/>
                </a:solidFill>
                <a:latin typeface="+mn-ea"/>
              </a:rPr>
              <a:t>完璧な検知性能が求められるユースケースでの使用には適していません。</a:t>
            </a:r>
            <a:endParaRPr lang="en-US" altLang="ja-JP" sz="2000" b="1" dirty="0">
              <a:solidFill>
                <a:srgbClr val="FF0000"/>
              </a:solidFill>
              <a:latin typeface="+mn-ea"/>
            </a:endParaRPr>
          </a:p>
          <a:p>
            <a:pPr marL="355600">
              <a:lnSpc>
                <a:spcPct val="120000"/>
              </a:lnSpc>
            </a:pPr>
            <a:r>
              <a:rPr lang="ja-JP" altLang="en-US" sz="2000" b="1" dirty="0">
                <a:latin typeface="+mn-ea"/>
              </a:rPr>
              <a:t>設置現場での動作確認を十分にされた上でご使用下さい。 なお、 弊社は検知性能について一切保証しておりません。</a:t>
            </a:r>
            <a:endParaRPr lang="en-US" altLang="ja-JP" sz="2000" b="1" dirty="0">
              <a:latin typeface="+mn-ea"/>
            </a:endParaRPr>
          </a:p>
          <a:p>
            <a:pPr>
              <a:lnSpc>
                <a:spcPct val="120000"/>
              </a:lnSpc>
            </a:pPr>
            <a:endParaRPr lang="en-US" altLang="ja-JP" sz="2000" b="1" dirty="0">
              <a:latin typeface="+mn-ea"/>
            </a:endParaRPr>
          </a:p>
          <a:p>
            <a:pPr>
              <a:lnSpc>
                <a:spcPct val="120000"/>
              </a:lnSpc>
            </a:pPr>
            <a:r>
              <a:rPr lang="ja-JP" altLang="en-US" sz="2000" b="1" dirty="0">
                <a:latin typeface="+mn-ea"/>
              </a:rPr>
              <a:t> ・ 本製品の設定や学習は、 複数</a:t>
            </a:r>
            <a:r>
              <a:rPr lang="en-US" altLang="ja-JP" sz="2000" b="1" dirty="0">
                <a:latin typeface="+mn-ea"/>
              </a:rPr>
              <a:t>PC</a:t>
            </a:r>
            <a:r>
              <a:rPr lang="ja-JP" altLang="en-US" sz="2000" b="1" dirty="0">
                <a:latin typeface="+mn-ea"/>
              </a:rPr>
              <a:t>から同時に行うことはできません。</a:t>
            </a:r>
            <a:endParaRPr lang="en-US" altLang="ja-JP" sz="2000" b="1" dirty="0">
              <a:latin typeface="+mn-ea"/>
            </a:endParaRPr>
          </a:p>
          <a:p>
            <a:pPr>
              <a:lnSpc>
                <a:spcPct val="120000"/>
              </a:lnSpc>
            </a:pPr>
            <a:r>
              <a:rPr lang="ja-JP" altLang="en-US" sz="2000" b="1" dirty="0">
                <a:latin typeface="+mn-ea"/>
              </a:rPr>
              <a:t> ・ カメラの</a:t>
            </a:r>
            <a:r>
              <a:rPr lang="en-US" altLang="ja-JP" sz="2000" b="1" dirty="0">
                <a:latin typeface="+mn-ea"/>
              </a:rPr>
              <a:t>[</a:t>
            </a:r>
            <a:r>
              <a:rPr lang="ja-JP" altLang="en-US" sz="2000" b="1" dirty="0">
                <a:latin typeface="+mn-ea"/>
              </a:rPr>
              <a:t>設定データ初期化</a:t>
            </a:r>
            <a:r>
              <a:rPr lang="en-US" altLang="ja-JP" sz="2000" b="1" dirty="0">
                <a:latin typeface="+mn-ea"/>
              </a:rPr>
              <a:t>]</a:t>
            </a:r>
            <a:r>
              <a:rPr lang="ja-JP" altLang="en-US" sz="2000" b="1" dirty="0">
                <a:latin typeface="+mn-ea"/>
              </a:rPr>
              <a:t>を実行した場合、 本製品の設定データと学習用画像、 学習モデルは初期化されません。</a:t>
            </a:r>
            <a:endParaRPr lang="en-US" altLang="ja-JP" sz="2000" b="1" dirty="0">
              <a:latin typeface="+mn-ea"/>
            </a:endParaRPr>
          </a:p>
          <a:p>
            <a:pPr marL="452438">
              <a:lnSpc>
                <a:spcPct val="120000"/>
              </a:lnSpc>
            </a:pPr>
            <a:r>
              <a:rPr lang="ja-JP" altLang="en-US" sz="2000" b="1" dirty="0">
                <a:latin typeface="+mn-ea"/>
              </a:rPr>
              <a:t>ただし、 カメラ本体の画質設定などの影響を受ける可能性があるた め、 再度動作確認を行ってください。</a:t>
            </a:r>
            <a:endParaRPr lang="en-US" altLang="ja-JP" sz="2000" b="1" dirty="0">
              <a:latin typeface="+mn-ea"/>
            </a:endParaRPr>
          </a:p>
          <a:p>
            <a:pPr>
              <a:lnSpc>
                <a:spcPct val="120000"/>
              </a:lnSpc>
            </a:pPr>
            <a:r>
              <a:rPr lang="ja-JP" altLang="en-US" sz="2000" b="1" dirty="0">
                <a:latin typeface="+mn-ea"/>
              </a:rPr>
              <a:t> ・ 本製品をアンインストールした場合、 学習用画像と学習モデルは削除されます。</a:t>
            </a:r>
            <a:endParaRPr lang="en-US" altLang="ja-JP" sz="2000" b="1" dirty="0">
              <a:latin typeface="+mn-ea"/>
            </a:endParaRPr>
          </a:p>
        </p:txBody>
      </p:sp>
      <p:sp>
        <p:nvSpPr>
          <p:cNvPr id="2" name="テキスト ボックス 1">
            <a:hlinkClick r:id="rId2" action="ppaction://hlinksldjump"/>
            <a:extLst>
              <a:ext uri="{FF2B5EF4-FFF2-40B4-BE49-F238E27FC236}">
                <a16:creationId xmlns:a16="http://schemas.microsoft.com/office/drawing/2014/main" id="{55C52599-4355-CAD1-5B63-C73C4A0F743F}"/>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3"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3"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844855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 name="表 89">
            <a:extLst>
              <a:ext uri="{FF2B5EF4-FFF2-40B4-BE49-F238E27FC236}">
                <a16:creationId xmlns:a16="http://schemas.microsoft.com/office/drawing/2014/main" id="{2B718137-64AB-566E-FEFD-7698F5913EAA}"/>
              </a:ext>
            </a:extLst>
          </p:cNvPr>
          <p:cNvGraphicFramePr>
            <a:graphicFrameLocks noGrp="1"/>
          </p:cNvGraphicFramePr>
          <p:nvPr>
            <p:extLst>
              <p:ext uri="{D42A27DB-BD31-4B8C-83A1-F6EECF244321}">
                <p14:modId xmlns:p14="http://schemas.microsoft.com/office/powerpoint/2010/main" val="183969108"/>
              </p:ext>
            </p:extLst>
          </p:nvPr>
        </p:nvGraphicFramePr>
        <p:xfrm>
          <a:off x="274277" y="1027882"/>
          <a:ext cx="13817554" cy="658368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6908777">
                  <a:extLst>
                    <a:ext uri="{9D8B030D-6E8A-4147-A177-3AD203B41FA5}">
                      <a16:colId xmlns:a16="http://schemas.microsoft.com/office/drawing/2014/main" val="3758317300"/>
                    </a:ext>
                  </a:extLst>
                </a:gridCol>
                <a:gridCol w="6908777">
                  <a:extLst>
                    <a:ext uri="{9D8B030D-6E8A-4147-A177-3AD203B41FA5}">
                      <a16:colId xmlns:a16="http://schemas.microsoft.com/office/drawing/2014/main" val="144448500"/>
                    </a:ext>
                  </a:extLst>
                </a:gridCol>
              </a:tblGrid>
              <a:tr h="2884899">
                <a:tc>
                  <a:txBody>
                    <a:bodyPr/>
                    <a:lstStyle/>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txBody>
                  <a:tcPr>
                    <a:solidFill>
                      <a:schemeClr val="bg1"/>
                    </a:solidFill>
                  </a:tcPr>
                </a:tc>
                <a:tc>
                  <a:txBody>
                    <a:bodyPr/>
                    <a:lstStyle/>
                    <a:p>
                      <a:endParaRPr kumimoji="1" lang="ja-JP" altLang="en-US" sz="2000" dirty="0">
                        <a:latin typeface="+mn-ea"/>
                        <a:ea typeface="+mn-ea"/>
                      </a:endParaRPr>
                    </a:p>
                  </a:txBody>
                  <a:tcPr>
                    <a:solidFill>
                      <a:schemeClr val="bg1"/>
                    </a:solidFill>
                  </a:tcPr>
                </a:tc>
                <a:extLst>
                  <a:ext uri="{0D108BD9-81ED-4DB2-BD59-A6C34878D82A}">
                    <a16:rowId xmlns:a16="http://schemas.microsoft.com/office/drawing/2014/main" val="2480347085"/>
                  </a:ext>
                </a:extLst>
              </a:tr>
              <a:tr h="3343365">
                <a:tc>
                  <a:txBody>
                    <a:bodyPr/>
                    <a:lstStyle/>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en-US" altLang="ja-JP" sz="2000" dirty="0">
                        <a:latin typeface="+mn-ea"/>
                        <a:ea typeface="+mn-ea"/>
                      </a:endParaRPr>
                    </a:p>
                    <a:p>
                      <a:endParaRPr kumimoji="1" lang="ja-JP" altLang="en-US" sz="2000" dirty="0">
                        <a:latin typeface="+mn-ea"/>
                        <a:ea typeface="+mn-ea"/>
                      </a:endParaRPr>
                    </a:p>
                  </a:txBody>
                  <a:tcPr>
                    <a:solidFill>
                      <a:schemeClr val="bg1"/>
                    </a:solidFill>
                  </a:tcPr>
                </a:tc>
                <a:tc>
                  <a:txBody>
                    <a:bodyPr/>
                    <a:lstStyle/>
                    <a:p>
                      <a:endParaRPr kumimoji="1" lang="ja-JP" altLang="en-US" sz="2000" dirty="0">
                        <a:latin typeface="+mn-ea"/>
                        <a:ea typeface="+mn-ea"/>
                      </a:endParaRPr>
                    </a:p>
                  </a:txBody>
                  <a:tcPr>
                    <a:solidFill>
                      <a:schemeClr val="bg1"/>
                    </a:solidFill>
                  </a:tcPr>
                </a:tc>
                <a:extLst>
                  <a:ext uri="{0D108BD9-81ED-4DB2-BD59-A6C34878D82A}">
                    <a16:rowId xmlns:a16="http://schemas.microsoft.com/office/drawing/2014/main" val="684118591"/>
                  </a:ext>
                </a:extLst>
              </a:tr>
            </a:tbl>
          </a:graphicData>
        </a:graphic>
      </p:graphicFrame>
      <p:sp>
        <p:nvSpPr>
          <p:cNvPr id="33" name="正方形/長方形 32">
            <a:extLst>
              <a:ext uri="{FF2B5EF4-FFF2-40B4-BE49-F238E27FC236}">
                <a16:creationId xmlns:a16="http://schemas.microsoft.com/office/drawing/2014/main" id="{2DC76FF1-8E33-3FA8-1F4A-6A3F99FB7A27}"/>
              </a:ext>
            </a:extLst>
          </p:cNvPr>
          <p:cNvSpPr/>
          <p:nvPr/>
        </p:nvSpPr>
        <p:spPr>
          <a:xfrm>
            <a:off x="903379" y="4612715"/>
            <a:ext cx="5618164" cy="2838709"/>
          </a:xfrm>
          <a:prstGeom prst="rect">
            <a:avLst/>
          </a:prstGeom>
          <a:solidFill>
            <a:srgbClr val="FAFAFA"/>
          </a:solidFill>
          <a:ln w="635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2">
            <a:extLst>
              <a:ext uri="{FF2B5EF4-FFF2-40B4-BE49-F238E27FC236}">
                <a16:creationId xmlns:a16="http://schemas.microsoft.com/office/drawing/2014/main" id="{FF3AAD22-90CC-70B8-55F1-C8C72B759F24}"/>
              </a:ext>
            </a:extLst>
          </p:cNvPr>
          <p:cNvSpPr>
            <a:spLocks noGrp="1"/>
          </p:cNvSpPr>
          <p:nvPr>
            <p:ph type="title"/>
          </p:nvPr>
        </p:nvSpPr>
        <p:spPr/>
        <p:txBody>
          <a:bodyPr/>
          <a:lstStyle/>
          <a:p>
            <a:r>
              <a:rPr lang="en-US" altLang="ja-JP" dirty="0">
                <a:latin typeface="+mn-ea"/>
                <a:ea typeface="+mn-ea"/>
              </a:rPr>
              <a:t>2-3</a:t>
            </a:r>
            <a:r>
              <a:rPr lang="en-US" altLang="ja-JP" dirty="0"/>
              <a:t>. </a:t>
            </a:r>
            <a:r>
              <a:rPr lang="ja-JP" altLang="en-US"/>
              <a:t>設定準備</a:t>
            </a:r>
            <a:endParaRPr kumimoji="1" lang="ja-JP" altLang="en-US" dirty="0"/>
          </a:p>
        </p:txBody>
      </p:sp>
      <p:sp>
        <p:nvSpPr>
          <p:cNvPr id="46" name="テキスト プレースホルダー 2">
            <a:extLst>
              <a:ext uri="{FF2B5EF4-FFF2-40B4-BE49-F238E27FC236}">
                <a16:creationId xmlns:a16="http://schemas.microsoft.com/office/drawing/2014/main" id="{148A1498-FD04-6D1E-3286-ACA3A0DA94EA}"/>
              </a:ext>
            </a:extLst>
          </p:cNvPr>
          <p:cNvSpPr txBox="1">
            <a:spLocks/>
          </p:cNvSpPr>
          <p:nvPr/>
        </p:nvSpPr>
        <p:spPr>
          <a:xfrm>
            <a:off x="596086" y="1092520"/>
            <a:ext cx="6231906" cy="47271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en-US" altLang="ja-JP" sz="1800" b="1" dirty="0">
                <a:latin typeface="+mn-ea"/>
              </a:rPr>
              <a:t>1. </a:t>
            </a:r>
            <a:r>
              <a:rPr lang="ja-JP" altLang="en-US" sz="1800" b="1" dirty="0">
                <a:latin typeface="+mn-ea"/>
              </a:rPr>
              <a:t>機能・検知対象を選択「</a:t>
            </a:r>
            <a:r>
              <a:rPr lang="ja-JP" altLang="en-US" sz="1800" b="1" dirty="0">
                <a:solidFill>
                  <a:srgbClr val="0000FF"/>
                </a:solidFill>
                <a:latin typeface="+mn-ea"/>
              </a:rPr>
              <a:t>❶</a:t>
            </a:r>
            <a:r>
              <a:rPr lang="ja-JP" altLang="en-US" sz="1800" b="1" dirty="0">
                <a:latin typeface="+mn-ea"/>
              </a:rPr>
              <a:t> </a:t>
            </a:r>
            <a:r>
              <a:rPr lang="ja-JP" altLang="en-US" sz="1600" b="1" dirty="0">
                <a:latin typeface="+mn-ea"/>
              </a:rPr>
              <a:t>現場学習機能の選択</a:t>
            </a:r>
            <a:r>
              <a:rPr lang="ja-JP" altLang="en-US" sz="1800" b="1" dirty="0">
                <a:latin typeface="+mn-ea"/>
              </a:rPr>
              <a:t>」</a:t>
            </a:r>
            <a:endParaRPr lang="en-US" altLang="ja-JP" sz="1800" b="1" dirty="0">
              <a:latin typeface="+mn-ea"/>
            </a:endParaRPr>
          </a:p>
        </p:txBody>
      </p:sp>
      <p:sp>
        <p:nvSpPr>
          <p:cNvPr id="47" name="テキスト ボックス 46">
            <a:extLst>
              <a:ext uri="{FF2B5EF4-FFF2-40B4-BE49-F238E27FC236}">
                <a16:creationId xmlns:a16="http://schemas.microsoft.com/office/drawing/2014/main" id="{29E6BB89-C015-63AD-4B50-4BE46FF9428B}"/>
              </a:ext>
            </a:extLst>
          </p:cNvPr>
          <p:cNvSpPr txBox="1"/>
          <p:nvPr/>
        </p:nvSpPr>
        <p:spPr>
          <a:xfrm>
            <a:off x="7450144" y="1088706"/>
            <a:ext cx="5814300" cy="769084"/>
          </a:xfrm>
          <a:prstGeom prst="rect">
            <a:avLst/>
          </a:prstGeom>
        </p:spPr>
        <p:txBody>
          <a:bodyPr lIns="162000"/>
          <a:lstStyle>
            <a:lvl1pPr marL="0" indent="0" defTabSz="609585" eaLnBrk="1" hangingPunct="1">
              <a:spcBef>
                <a:spcPct val="20000"/>
              </a:spcBef>
              <a:buFont typeface="+mj-lt"/>
              <a:buNone/>
              <a:defRPr sz="2000" b="1">
                <a:latin typeface="+mn-ea"/>
                <a:ea typeface="+mn-ea"/>
                <a:cs typeface="Meiryo UI" panose="020B0604030504040204" pitchFamily="50" charset="-128"/>
              </a:defRPr>
            </a:lvl1pPr>
            <a:lvl2pPr marL="1219170" indent="-609585" defTabSz="609585" eaLnBrk="1" hangingPunct="1">
              <a:spcBef>
                <a:spcPct val="20000"/>
              </a:spcBef>
              <a:buFont typeface="+mj-lt"/>
              <a:buAutoNum type="alphaUcParenR"/>
              <a:defRPr sz="2667" b="1">
                <a:latin typeface="+mn-ea"/>
                <a:ea typeface="+mn-ea"/>
                <a:cs typeface="Meiryo UI" panose="020B0604030504040204" pitchFamily="50" charset="-128"/>
              </a:defRPr>
            </a:lvl2pPr>
            <a:lvl3pPr marL="1676358" indent="-457189" defTabSz="609585" eaLnBrk="1" hangingPunct="1">
              <a:spcBef>
                <a:spcPct val="20000"/>
              </a:spcBef>
              <a:buFont typeface="Arial" panose="020B0604020202020204" pitchFamily="34" charset="0"/>
              <a:buChar char="•"/>
              <a:defRPr sz="2400">
                <a:latin typeface="+mn-ea"/>
                <a:ea typeface="+mn-ea"/>
                <a:cs typeface="Meiryo UI" panose="020B0604030504040204" pitchFamily="50" charset="-128"/>
              </a:defRPr>
            </a:lvl3pPr>
            <a:lvl4pPr marL="2133547" indent="-304792" defTabSz="609585" eaLnBrk="1" hangingPunct="1">
              <a:spcBef>
                <a:spcPct val="20000"/>
              </a:spcBef>
              <a:buFont typeface="Wingdings" panose="05000000000000000000" pitchFamily="2" charset="2"/>
              <a:buChar char="n"/>
              <a:defRPr sz="2667">
                <a:latin typeface="Meiryo UI" panose="020B0604030504040204" pitchFamily="50" charset="-128"/>
                <a:ea typeface="Meiryo UI" panose="020B0604030504040204" pitchFamily="50" charset="-128"/>
                <a:cs typeface="Meiryo UI" panose="020B0604030504040204" pitchFamily="50" charset="-128"/>
              </a:defRPr>
            </a:lvl4pPr>
            <a:lvl5pPr marL="2743131" indent="-304792" defTabSz="609585" eaLnBrk="1" hangingPunct="1">
              <a:spcBef>
                <a:spcPct val="20000"/>
              </a:spcBef>
              <a:buFont typeface="Wingdings" panose="05000000000000000000" pitchFamily="2" charset="2"/>
              <a:buChar char="n"/>
              <a:defRPr sz="2667">
                <a:latin typeface="Meiryo UI" panose="020B0604030504040204" pitchFamily="50" charset="-128"/>
                <a:ea typeface="Meiryo UI" panose="020B0604030504040204" pitchFamily="50" charset="-128"/>
                <a:cs typeface="Meiryo UI" panose="020B0604030504040204" pitchFamily="50" charset="-128"/>
              </a:defRPr>
            </a:lvl5pPr>
            <a:lvl6pPr marL="3352716" indent="-304792" defTabSz="609585">
              <a:spcBef>
                <a:spcPct val="20000"/>
              </a:spcBef>
              <a:buFont typeface="Arial"/>
              <a:buChar char="•"/>
              <a:defRPr sz="2667">
                <a:latin typeface="+mn-lt"/>
                <a:ea typeface="+mn-ea"/>
                <a:cs typeface="+mn-cs"/>
              </a:defRPr>
            </a:lvl6pPr>
            <a:lvl7pPr marL="3962301" indent="-304792" defTabSz="609585">
              <a:spcBef>
                <a:spcPct val="20000"/>
              </a:spcBef>
              <a:buFont typeface="Arial"/>
              <a:buChar char="•"/>
              <a:defRPr sz="2667">
                <a:latin typeface="+mn-lt"/>
                <a:ea typeface="+mn-ea"/>
                <a:cs typeface="+mn-cs"/>
              </a:defRPr>
            </a:lvl7pPr>
            <a:lvl8pPr marL="4571886" indent="-304792" defTabSz="609585">
              <a:spcBef>
                <a:spcPct val="20000"/>
              </a:spcBef>
              <a:buFont typeface="Arial"/>
              <a:buChar char="•"/>
              <a:defRPr sz="2667">
                <a:latin typeface="+mn-lt"/>
                <a:ea typeface="+mn-ea"/>
                <a:cs typeface="+mn-cs"/>
              </a:defRPr>
            </a:lvl8pPr>
            <a:lvl9pPr marL="5181470" indent="-304792" defTabSz="609585">
              <a:spcBef>
                <a:spcPct val="20000"/>
              </a:spcBef>
              <a:buFont typeface="Arial"/>
              <a:buChar char="•"/>
              <a:defRPr sz="2667">
                <a:latin typeface="+mn-lt"/>
                <a:ea typeface="+mn-ea"/>
                <a:cs typeface="+mn-cs"/>
              </a:defRPr>
            </a:lvl9pPr>
          </a:lstStyle>
          <a:p>
            <a:r>
              <a:rPr lang="en-US" altLang="ja-JP" sz="1800" dirty="0"/>
              <a:t>2. </a:t>
            </a:r>
            <a:r>
              <a:rPr lang="ja-JP" altLang="en-US" sz="1800" dirty="0"/>
              <a:t>学習用画像を収集「</a:t>
            </a:r>
            <a:r>
              <a:rPr lang="ja-JP" altLang="en-US" sz="1800" dirty="0">
                <a:solidFill>
                  <a:srgbClr val="0000FF"/>
                </a:solidFill>
              </a:rPr>
              <a:t>❷</a:t>
            </a:r>
            <a:r>
              <a:rPr lang="ja-JP" altLang="en-US" sz="1800" dirty="0"/>
              <a:t> </a:t>
            </a:r>
            <a:r>
              <a:rPr lang="ja-JP" altLang="en-US" sz="1600" dirty="0"/>
              <a:t>学習用画像の保存</a:t>
            </a:r>
            <a:r>
              <a:rPr lang="ja-JP" altLang="en-US" sz="1800" dirty="0"/>
              <a:t>」</a:t>
            </a:r>
            <a:endParaRPr lang="en-US" altLang="ja-JP" sz="1800" dirty="0"/>
          </a:p>
        </p:txBody>
      </p:sp>
      <p:pic>
        <p:nvPicPr>
          <p:cNvPr id="48" name="図 47">
            <a:extLst>
              <a:ext uri="{FF2B5EF4-FFF2-40B4-BE49-F238E27FC236}">
                <a16:creationId xmlns:a16="http://schemas.microsoft.com/office/drawing/2014/main" id="{B118ADE7-B961-9610-29FD-9A237660FE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07466" y="2985924"/>
            <a:ext cx="1108878" cy="1050324"/>
          </a:xfrm>
          <a:prstGeom prst="rect">
            <a:avLst/>
          </a:prstGeom>
        </p:spPr>
      </p:pic>
      <p:sp>
        <p:nvSpPr>
          <p:cNvPr id="49" name="矢印: 右 48">
            <a:extLst>
              <a:ext uri="{FF2B5EF4-FFF2-40B4-BE49-F238E27FC236}">
                <a16:creationId xmlns:a16="http://schemas.microsoft.com/office/drawing/2014/main" id="{E8AE778A-FC8A-8667-143D-D4373EED887D}"/>
              </a:ext>
            </a:extLst>
          </p:cNvPr>
          <p:cNvSpPr/>
          <p:nvPr/>
        </p:nvSpPr>
        <p:spPr>
          <a:xfrm>
            <a:off x="10448280" y="3214830"/>
            <a:ext cx="776161" cy="375072"/>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t" anchorCtr="0"/>
          <a:lstStyle/>
          <a:p>
            <a:pPr algn="ctr"/>
            <a:endParaRPr lang="ja-JP" altLang="en-US" sz="900" b="1" dirty="0">
              <a:solidFill>
                <a:srgbClr val="C00000"/>
              </a:solidFill>
              <a:latin typeface="+mn-ea"/>
              <a:cs typeface="Meiryo UI" panose="020B0604030504040204" pitchFamily="50" charset="-128"/>
            </a:endParaRPr>
          </a:p>
        </p:txBody>
      </p:sp>
      <p:sp>
        <p:nvSpPr>
          <p:cNvPr id="50" name="テキスト ボックス 49">
            <a:extLst>
              <a:ext uri="{FF2B5EF4-FFF2-40B4-BE49-F238E27FC236}">
                <a16:creationId xmlns:a16="http://schemas.microsoft.com/office/drawing/2014/main" id="{B38FCE91-3AB0-F74B-0158-71AFD834798F}"/>
              </a:ext>
            </a:extLst>
          </p:cNvPr>
          <p:cNvSpPr txBox="1"/>
          <p:nvPr/>
        </p:nvSpPr>
        <p:spPr>
          <a:xfrm>
            <a:off x="7699012" y="3208918"/>
            <a:ext cx="1210588" cy="338554"/>
          </a:xfrm>
          <a:prstGeom prst="rect">
            <a:avLst/>
          </a:prstGeom>
          <a:noFill/>
        </p:spPr>
        <p:txBody>
          <a:bodyPr wrap="none" rtlCol="0">
            <a:spAutoFit/>
          </a:bodyPr>
          <a:lstStyle/>
          <a:p>
            <a:r>
              <a:rPr lang="ja-JP" altLang="en-US" sz="1600" b="1" dirty="0">
                <a:latin typeface="+mn-ea"/>
              </a:rPr>
              <a:t>学習用画像</a:t>
            </a:r>
            <a:endParaRPr lang="en-US" altLang="ja-JP" sz="1600" b="1" dirty="0">
              <a:latin typeface="+mn-ea"/>
            </a:endParaRPr>
          </a:p>
        </p:txBody>
      </p:sp>
      <p:grpSp>
        <p:nvGrpSpPr>
          <p:cNvPr id="52" name="グループ化 51">
            <a:extLst>
              <a:ext uri="{FF2B5EF4-FFF2-40B4-BE49-F238E27FC236}">
                <a16:creationId xmlns:a16="http://schemas.microsoft.com/office/drawing/2014/main" id="{34DB0198-3A5E-62D1-1440-195F7E347570}"/>
              </a:ext>
            </a:extLst>
          </p:cNvPr>
          <p:cNvGrpSpPr/>
          <p:nvPr/>
        </p:nvGrpSpPr>
        <p:grpSpPr>
          <a:xfrm>
            <a:off x="9022759" y="3009756"/>
            <a:ext cx="1226289" cy="1025437"/>
            <a:chOff x="5685152" y="2507903"/>
            <a:chExt cx="772921" cy="646326"/>
          </a:xfrm>
        </p:grpSpPr>
        <p:pic>
          <p:nvPicPr>
            <p:cNvPr id="53" name="図 52">
              <a:extLst>
                <a:ext uri="{FF2B5EF4-FFF2-40B4-BE49-F238E27FC236}">
                  <a16:creationId xmlns:a16="http://schemas.microsoft.com/office/drawing/2014/main" id="{93084946-4E6C-B2FB-0DF1-FDA7C818B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5152" y="2507903"/>
              <a:ext cx="588326" cy="449020"/>
            </a:xfrm>
            <a:prstGeom prst="rect">
              <a:avLst/>
            </a:prstGeom>
            <a:ln>
              <a:solidFill>
                <a:schemeClr val="tx1"/>
              </a:solidFill>
            </a:ln>
          </p:spPr>
        </p:pic>
        <p:pic>
          <p:nvPicPr>
            <p:cNvPr id="54" name="図 53">
              <a:extLst>
                <a:ext uri="{FF2B5EF4-FFF2-40B4-BE49-F238E27FC236}">
                  <a16:creationId xmlns:a16="http://schemas.microsoft.com/office/drawing/2014/main" id="{AD49556F-D941-DB40-FDF9-FA4B5A8373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46684" y="2573672"/>
              <a:ext cx="588326" cy="449020"/>
            </a:xfrm>
            <a:prstGeom prst="rect">
              <a:avLst/>
            </a:prstGeom>
            <a:ln>
              <a:solidFill>
                <a:schemeClr val="tx1"/>
              </a:solidFill>
            </a:ln>
          </p:spPr>
        </p:pic>
        <p:pic>
          <p:nvPicPr>
            <p:cNvPr id="55" name="図 54">
              <a:extLst>
                <a:ext uri="{FF2B5EF4-FFF2-40B4-BE49-F238E27FC236}">
                  <a16:creationId xmlns:a16="http://schemas.microsoft.com/office/drawing/2014/main" id="{31A2E14C-9E12-32F8-8FF8-D0F9E9D5D8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08216" y="2639441"/>
              <a:ext cx="588326" cy="449020"/>
            </a:xfrm>
            <a:prstGeom prst="rect">
              <a:avLst/>
            </a:prstGeom>
            <a:ln>
              <a:solidFill>
                <a:schemeClr val="tx1"/>
              </a:solidFill>
            </a:ln>
          </p:spPr>
        </p:pic>
        <p:pic>
          <p:nvPicPr>
            <p:cNvPr id="56" name="図 55">
              <a:extLst>
                <a:ext uri="{FF2B5EF4-FFF2-40B4-BE49-F238E27FC236}">
                  <a16:creationId xmlns:a16="http://schemas.microsoft.com/office/drawing/2014/main" id="{2C929CEB-9733-EFE0-24AE-081DF49232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69747" y="2705209"/>
              <a:ext cx="588326" cy="449020"/>
            </a:xfrm>
            <a:prstGeom prst="rect">
              <a:avLst/>
            </a:prstGeom>
            <a:ln>
              <a:solidFill>
                <a:schemeClr val="tx1"/>
              </a:solidFill>
            </a:ln>
          </p:spPr>
        </p:pic>
      </p:grpSp>
      <p:sp>
        <p:nvSpPr>
          <p:cNvPr id="65" name="テキスト ボックス 64">
            <a:extLst>
              <a:ext uri="{FF2B5EF4-FFF2-40B4-BE49-F238E27FC236}">
                <a16:creationId xmlns:a16="http://schemas.microsoft.com/office/drawing/2014/main" id="{3578E6F4-A32D-6270-B262-D94282A5CB53}"/>
              </a:ext>
            </a:extLst>
          </p:cNvPr>
          <p:cNvSpPr txBox="1"/>
          <p:nvPr/>
        </p:nvSpPr>
        <p:spPr>
          <a:xfrm>
            <a:off x="596086" y="4180848"/>
            <a:ext cx="6031193" cy="481528"/>
          </a:xfrm>
          <a:prstGeom prst="rect">
            <a:avLst/>
          </a:prstGeom>
        </p:spPr>
        <p:txBody>
          <a:bodyPr lIns="162000"/>
          <a:lstStyle>
            <a:defPPr>
              <a:defRPr lang="ja-JP"/>
            </a:defPPr>
            <a:lvl1pPr marL="0" indent="0" defTabSz="609585" eaLnBrk="1" hangingPunct="1">
              <a:spcBef>
                <a:spcPct val="20000"/>
              </a:spcBef>
              <a:buFont typeface="+mj-lt"/>
              <a:buNone/>
              <a:defRPr sz="2000" b="1">
                <a:latin typeface="+mn-ea"/>
                <a:ea typeface="+mn-ea"/>
                <a:cs typeface="Meiryo UI" panose="020B0604030504040204" pitchFamily="50" charset="-128"/>
              </a:defRPr>
            </a:lvl1pPr>
            <a:lvl2pPr marL="1219170" indent="-609585" defTabSz="609585" eaLnBrk="1" hangingPunct="1">
              <a:spcBef>
                <a:spcPct val="20000"/>
              </a:spcBef>
              <a:buFont typeface="+mj-lt"/>
              <a:buAutoNum type="alphaUcParenR"/>
              <a:defRPr sz="2667" b="1">
                <a:latin typeface="+mn-ea"/>
                <a:ea typeface="+mn-ea"/>
                <a:cs typeface="Meiryo UI" panose="020B0604030504040204" pitchFamily="50" charset="-128"/>
              </a:defRPr>
            </a:lvl2pPr>
            <a:lvl3pPr marL="1676358" indent="-457189" defTabSz="609585" eaLnBrk="1" hangingPunct="1">
              <a:spcBef>
                <a:spcPct val="20000"/>
              </a:spcBef>
              <a:buFont typeface="Arial" panose="020B0604020202020204" pitchFamily="34" charset="0"/>
              <a:buChar char="•"/>
              <a:defRPr sz="2400">
                <a:latin typeface="+mn-ea"/>
                <a:ea typeface="+mn-ea"/>
                <a:cs typeface="Meiryo UI" panose="020B0604030504040204" pitchFamily="50" charset="-128"/>
              </a:defRPr>
            </a:lvl3pPr>
            <a:lvl4pPr marL="2133547" indent="-304792" defTabSz="609585" eaLnBrk="1" hangingPunct="1">
              <a:spcBef>
                <a:spcPct val="20000"/>
              </a:spcBef>
              <a:buFont typeface="Wingdings" panose="05000000000000000000" pitchFamily="2" charset="2"/>
              <a:buChar char="n"/>
              <a:defRPr sz="2667">
                <a:latin typeface="Meiryo UI" panose="020B0604030504040204" pitchFamily="50" charset="-128"/>
                <a:ea typeface="Meiryo UI" panose="020B0604030504040204" pitchFamily="50" charset="-128"/>
                <a:cs typeface="Meiryo UI" panose="020B0604030504040204" pitchFamily="50" charset="-128"/>
              </a:defRPr>
            </a:lvl4pPr>
            <a:lvl5pPr marL="2743131" indent="-304792" defTabSz="609585" eaLnBrk="1" hangingPunct="1">
              <a:spcBef>
                <a:spcPct val="20000"/>
              </a:spcBef>
              <a:buFont typeface="Wingdings" panose="05000000000000000000" pitchFamily="2" charset="2"/>
              <a:buChar char="n"/>
              <a:defRPr sz="2667">
                <a:latin typeface="Meiryo UI" panose="020B0604030504040204" pitchFamily="50" charset="-128"/>
                <a:ea typeface="Meiryo UI" panose="020B0604030504040204" pitchFamily="50" charset="-128"/>
                <a:cs typeface="Meiryo UI" panose="020B0604030504040204" pitchFamily="50" charset="-128"/>
              </a:defRPr>
            </a:lvl5pPr>
            <a:lvl6pPr marL="3352716" indent="-304792" defTabSz="609585">
              <a:spcBef>
                <a:spcPct val="20000"/>
              </a:spcBef>
              <a:buFont typeface="Arial"/>
              <a:buChar char="•"/>
              <a:defRPr sz="2667">
                <a:latin typeface="+mn-lt"/>
                <a:ea typeface="+mn-ea"/>
                <a:cs typeface="+mn-cs"/>
              </a:defRPr>
            </a:lvl6pPr>
            <a:lvl7pPr marL="3962301" indent="-304792" defTabSz="609585">
              <a:spcBef>
                <a:spcPct val="20000"/>
              </a:spcBef>
              <a:buFont typeface="Arial"/>
              <a:buChar char="•"/>
              <a:defRPr sz="2667">
                <a:latin typeface="+mn-lt"/>
                <a:ea typeface="+mn-ea"/>
                <a:cs typeface="+mn-cs"/>
              </a:defRPr>
            </a:lvl7pPr>
            <a:lvl8pPr marL="4571886" indent="-304792" defTabSz="609585">
              <a:spcBef>
                <a:spcPct val="20000"/>
              </a:spcBef>
              <a:buFont typeface="Arial"/>
              <a:buChar char="•"/>
              <a:defRPr sz="2667">
                <a:latin typeface="+mn-lt"/>
                <a:ea typeface="+mn-ea"/>
                <a:cs typeface="+mn-cs"/>
              </a:defRPr>
            </a:lvl8pPr>
            <a:lvl9pPr marL="5181470" indent="-304792" defTabSz="609585">
              <a:spcBef>
                <a:spcPct val="20000"/>
              </a:spcBef>
              <a:buFont typeface="Arial"/>
              <a:buChar char="•"/>
              <a:defRPr sz="2667">
                <a:latin typeface="+mn-lt"/>
                <a:ea typeface="+mn-ea"/>
                <a:cs typeface="+mn-cs"/>
              </a:defRPr>
            </a:lvl9pPr>
          </a:lstStyle>
          <a:p>
            <a:r>
              <a:rPr lang="en-US" altLang="ja-JP" sz="1800" dirty="0"/>
              <a:t>3. </a:t>
            </a:r>
            <a:r>
              <a:rPr lang="ja-JP" altLang="en-US" sz="1800" dirty="0"/>
              <a:t>学習用の枠を描画「</a:t>
            </a:r>
            <a:r>
              <a:rPr lang="ja-JP" altLang="en-US" sz="1800" dirty="0">
                <a:solidFill>
                  <a:srgbClr val="0000FF"/>
                </a:solidFill>
              </a:rPr>
              <a:t>❸</a:t>
            </a:r>
            <a:r>
              <a:rPr lang="ja-JP" altLang="en-US" sz="1800" dirty="0"/>
              <a:t> </a:t>
            </a:r>
            <a:r>
              <a:rPr lang="ja-JP" altLang="en-US" sz="1600" dirty="0"/>
              <a:t>学習用の枠設定</a:t>
            </a:r>
            <a:r>
              <a:rPr lang="ja-JP" altLang="en-US" sz="1000" dirty="0"/>
              <a:t>・実行</a:t>
            </a:r>
            <a:r>
              <a:rPr lang="ja-JP" altLang="en-US" sz="1800" dirty="0"/>
              <a:t>」</a:t>
            </a:r>
            <a:endParaRPr lang="en-US" altLang="ja-JP" sz="1800" dirty="0"/>
          </a:p>
        </p:txBody>
      </p:sp>
      <p:sp>
        <p:nvSpPr>
          <p:cNvPr id="66" name="テキスト ボックス 65">
            <a:extLst>
              <a:ext uri="{FF2B5EF4-FFF2-40B4-BE49-F238E27FC236}">
                <a16:creationId xmlns:a16="http://schemas.microsoft.com/office/drawing/2014/main" id="{B169D35C-7816-047D-3C7A-09FAE504C647}"/>
              </a:ext>
            </a:extLst>
          </p:cNvPr>
          <p:cNvSpPr txBox="1"/>
          <p:nvPr/>
        </p:nvSpPr>
        <p:spPr>
          <a:xfrm>
            <a:off x="7483373" y="4187287"/>
            <a:ext cx="6031193" cy="481528"/>
          </a:xfrm>
          <a:prstGeom prst="rect">
            <a:avLst/>
          </a:prstGeom>
        </p:spPr>
        <p:txBody>
          <a:bodyPr lIns="162000"/>
          <a:lstStyle>
            <a:defPPr>
              <a:defRPr lang="ja-JP"/>
            </a:defPPr>
            <a:lvl1pPr marL="0" indent="0" defTabSz="609585" eaLnBrk="1" hangingPunct="1">
              <a:spcBef>
                <a:spcPct val="20000"/>
              </a:spcBef>
              <a:buFont typeface="+mj-lt"/>
              <a:buNone/>
              <a:defRPr sz="2000" b="1">
                <a:latin typeface="+mn-ea"/>
                <a:ea typeface="+mn-ea"/>
                <a:cs typeface="Meiryo UI" panose="020B0604030504040204" pitchFamily="50" charset="-128"/>
              </a:defRPr>
            </a:lvl1pPr>
            <a:lvl2pPr marL="1219170" indent="-609585" defTabSz="609585" eaLnBrk="1" hangingPunct="1">
              <a:spcBef>
                <a:spcPct val="20000"/>
              </a:spcBef>
              <a:buFont typeface="+mj-lt"/>
              <a:buAutoNum type="alphaUcParenR"/>
              <a:defRPr sz="2667" b="1">
                <a:latin typeface="+mn-ea"/>
                <a:ea typeface="+mn-ea"/>
                <a:cs typeface="Meiryo UI" panose="020B0604030504040204" pitchFamily="50" charset="-128"/>
              </a:defRPr>
            </a:lvl2pPr>
            <a:lvl3pPr marL="1676358" indent="-457189" defTabSz="609585" eaLnBrk="1" hangingPunct="1">
              <a:spcBef>
                <a:spcPct val="20000"/>
              </a:spcBef>
              <a:buFont typeface="Arial" panose="020B0604020202020204" pitchFamily="34" charset="0"/>
              <a:buChar char="•"/>
              <a:defRPr sz="2400">
                <a:latin typeface="+mn-ea"/>
                <a:ea typeface="+mn-ea"/>
                <a:cs typeface="Meiryo UI" panose="020B0604030504040204" pitchFamily="50" charset="-128"/>
              </a:defRPr>
            </a:lvl3pPr>
            <a:lvl4pPr marL="2133547" indent="-304792" defTabSz="609585" eaLnBrk="1" hangingPunct="1">
              <a:spcBef>
                <a:spcPct val="20000"/>
              </a:spcBef>
              <a:buFont typeface="Wingdings" panose="05000000000000000000" pitchFamily="2" charset="2"/>
              <a:buChar char="n"/>
              <a:defRPr sz="2667">
                <a:latin typeface="Meiryo UI" panose="020B0604030504040204" pitchFamily="50" charset="-128"/>
                <a:ea typeface="Meiryo UI" panose="020B0604030504040204" pitchFamily="50" charset="-128"/>
                <a:cs typeface="Meiryo UI" panose="020B0604030504040204" pitchFamily="50" charset="-128"/>
              </a:defRPr>
            </a:lvl4pPr>
            <a:lvl5pPr marL="2743131" indent="-304792" defTabSz="609585" eaLnBrk="1" hangingPunct="1">
              <a:spcBef>
                <a:spcPct val="20000"/>
              </a:spcBef>
              <a:buFont typeface="Wingdings" panose="05000000000000000000" pitchFamily="2" charset="2"/>
              <a:buChar char="n"/>
              <a:defRPr sz="2667">
                <a:latin typeface="Meiryo UI" panose="020B0604030504040204" pitchFamily="50" charset="-128"/>
                <a:ea typeface="Meiryo UI" panose="020B0604030504040204" pitchFamily="50" charset="-128"/>
                <a:cs typeface="Meiryo UI" panose="020B0604030504040204" pitchFamily="50" charset="-128"/>
              </a:defRPr>
            </a:lvl5pPr>
            <a:lvl6pPr marL="3352716" indent="-304792" defTabSz="609585">
              <a:spcBef>
                <a:spcPct val="20000"/>
              </a:spcBef>
              <a:buFont typeface="Arial"/>
              <a:buChar char="•"/>
              <a:defRPr sz="2667">
                <a:latin typeface="+mn-lt"/>
                <a:ea typeface="+mn-ea"/>
                <a:cs typeface="+mn-cs"/>
              </a:defRPr>
            </a:lvl6pPr>
            <a:lvl7pPr marL="3962301" indent="-304792" defTabSz="609585">
              <a:spcBef>
                <a:spcPct val="20000"/>
              </a:spcBef>
              <a:buFont typeface="Arial"/>
              <a:buChar char="•"/>
              <a:defRPr sz="2667">
                <a:latin typeface="+mn-lt"/>
                <a:ea typeface="+mn-ea"/>
                <a:cs typeface="+mn-cs"/>
              </a:defRPr>
            </a:lvl7pPr>
            <a:lvl8pPr marL="4571886" indent="-304792" defTabSz="609585">
              <a:spcBef>
                <a:spcPct val="20000"/>
              </a:spcBef>
              <a:buFont typeface="Arial"/>
              <a:buChar char="•"/>
              <a:defRPr sz="2667">
                <a:latin typeface="+mn-lt"/>
                <a:ea typeface="+mn-ea"/>
                <a:cs typeface="+mn-cs"/>
              </a:defRPr>
            </a:lvl8pPr>
            <a:lvl9pPr marL="5181470" indent="-304792" defTabSz="609585">
              <a:spcBef>
                <a:spcPct val="20000"/>
              </a:spcBef>
              <a:buFont typeface="Arial"/>
              <a:buChar char="•"/>
              <a:defRPr sz="2667">
                <a:latin typeface="+mn-lt"/>
                <a:ea typeface="+mn-ea"/>
                <a:cs typeface="+mn-cs"/>
              </a:defRPr>
            </a:lvl9pPr>
          </a:lstStyle>
          <a:p>
            <a:r>
              <a:rPr lang="en-US" altLang="ja-JP" sz="1800" dirty="0"/>
              <a:t>4. </a:t>
            </a:r>
            <a:r>
              <a:rPr lang="ja-JP" altLang="en-US" sz="1800" dirty="0"/>
              <a:t>学習を実施「</a:t>
            </a:r>
            <a:r>
              <a:rPr lang="ja-JP" altLang="en-US" sz="1800" dirty="0">
                <a:solidFill>
                  <a:srgbClr val="0000FF"/>
                </a:solidFill>
              </a:rPr>
              <a:t>❸</a:t>
            </a:r>
            <a:r>
              <a:rPr lang="ja-JP" altLang="en-US" sz="1800" dirty="0"/>
              <a:t> </a:t>
            </a:r>
            <a:r>
              <a:rPr lang="ja-JP" altLang="en-US" sz="1600" dirty="0"/>
              <a:t>学習</a:t>
            </a:r>
            <a:r>
              <a:rPr lang="ja-JP" altLang="en-US" sz="1000" dirty="0"/>
              <a:t>用の枠設定・</a:t>
            </a:r>
            <a:r>
              <a:rPr lang="ja-JP" altLang="en-US" sz="1600" dirty="0"/>
              <a:t>実行</a:t>
            </a:r>
            <a:r>
              <a:rPr lang="ja-JP" altLang="en-US" sz="1800" dirty="0"/>
              <a:t>」</a:t>
            </a:r>
            <a:endParaRPr lang="en-US" altLang="ja-JP" sz="1800" dirty="0"/>
          </a:p>
        </p:txBody>
      </p:sp>
      <p:grpSp>
        <p:nvGrpSpPr>
          <p:cNvPr id="34" name="グループ化 33">
            <a:extLst>
              <a:ext uri="{FF2B5EF4-FFF2-40B4-BE49-F238E27FC236}">
                <a16:creationId xmlns:a16="http://schemas.microsoft.com/office/drawing/2014/main" id="{F6537F7D-61D2-5AAF-6130-619635E849E0}"/>
              </a:ext>
            </a:extLst>
          </p:cNvPr>
          <p:cNvGrpSpPr/>
          <p:nvPr/>
        </p:nvGrpSpPr>
        <p:grpSpPr>
          <a:xfrm>
            <a:off x="11194189" y="4652335"/>
            <a:ext cx="2738501" cy="920294"/>
            <a:chOff x="9830304" y="4612716"/>
            <a:chExt cx="2738501" cy="963225"/>
          </a:xfrm>
        </p:grpSpPr>
        <p:sp>
          <p:nvSpPr>
            <p:cNvPr id="67" name="テキスト ボックス 1063">
              <a:extLst>
                <a:ext uri="{FF2B5EF4-FFF2-40B4-BE49-F238E27FC236}">
                  <a16:creationId xmlns:a16="http://schemas.microsoft.com/office/drawing/2014/main" id="{1AB9AD29-3D90-C6C5-2883-9DE421A9E54E}"/>
                </a:ext>
              </a:extLst>
            </p:cNvPr>
            <p:cNvSpPr txBox="1"/>
            <p:nvPr/>
          </p:nvSpPr>
          <p:spPr>
            <a:xfrm>
              <a:off x="9830304" y="4612716"/>
              <a:ext cx="2738501" cy="963225"/>
            </a:xfrm>
            <a:prstGeom prst="roundRect">
              <a:avLst>
                <a:gd name="adj" fmla="val 0"/>
              </a:avLst>
            </a:prstGeom>
            <a:solidFill>
              <a:sysClr val="window" lastClr="FFFFFF"/>
            </a:solidFill>
            <a:ln w="25400" cap="rnd">
              <a:solidFill>
                <a:srgbClr val="D1D1D1"/>
              </a:solidFill>
              <a:bevel/>
            </a:ln>
            <a:effectLst>
              <a:outerShdw blurRad="50800" dist="38100" dir="2700000" algn="tl" rotWithShape="0">
                <a:prstClr val="black">
                  <a:alpha val="40000"/>
                </a:prstClr>
              </a:outerShdw>
            </a:effectLst>
          </p:spPr>
          <p:txBody>
            <a:bodyPr wrap="square" lIns="27000" tIns="0" rIns="2700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fontAlgn="auto">
                <a:spcBef>
                  <a:spcPts val="0"/>
                </a:spcBef>
                <a:spcAft>
                  <a:spcPts val="0"/>
                </a:spcAft>
                <a:defRPr/>
              </a:pPr>
              <a:endParaRPr lang="ja-JP" altLang="en-US" sz="788" kern="0">
                <a:solidFill>
                  <a:sysClr val="windowText" lastClr="000000"/>
                </a:solidFill>
                <a:latin typeface="Yu Gothic UI" panose="020B0500000000000000" pitchFamily="50" charset="-128"/>
                <a:ea typeface="Yu Gothic UI" panose="020B0500000000000000" pitchFamily="50" charset="-128"/>
              </a:endParaRPr>
            </a:p>
          </p:txBody>
        </p:sp>
        <p:grpSp>
          <p:nvGrpSpPr>
            <p:cNvPr id="68" name="グループ化 67">
              <a:extLst>
                <a:ext uri="{FF2B5EF4-FFF2-40B4-BE49-F238E27FC236}">
                  <a16:creationId xmlns:a16="http://schemas.microsoft.com/office/drawing/2014/main" id="{6FE54FD8-008A-9098-B51E-3EC4800B02F3}"/>
                </a:ext>
              </a:extLst>
            </p:cNvPr>
            <p:cNvGrpSpPr/>
            <p:nvPr/>
          </p:nvGrpSpPr>
          <p:grpSpPr>
            <a:xfrm>
              <a:off x="9968092" y="4994036"/>
              <a:ext cx="2548252" cy="409627"/>
              <a:chOff x="757022" y="739428"/>
              <a:chExt cx="1599267" cy="351771"/>
            </a:xfrm>
          </p:grpSpPr>
          <p:sp>
            <p:nvSpPr>
              <p:cNvPr id="69" name="Text Box 74">
                <a:extLst>
                  <a:ext uri="{FF2B5EF4-FFF2-40B4-BE49-F238E27FC236}">
                    <a16:creationId xmlns:a16="http://schemas.microsoft.com/office/drawing/2014/main" id="{822D753C-AA6B-FA3F-957B-99041D67008F}"/>
                  </a:ext>
                </a:extLst>
              </p:cNvPr>
              <p:cNvSpPr txBox="1">
                <a:spLocks noChangeArrowheads="1"/>
              </p:cNvSpPr>
              <p:nvPr/>
            </p:nvSpPr>
            <p:spPr bwMode="auto">
              <a:xfrm>
                <a:off x="757022" y="739428"/>
                <a:ext cx="1561465" cy="116330"/>
              </a:xfrm>
              <a:prstGeom prst="rect">
                <a:avLst/>
              </a:prstGeom>
              <a:solidFill>
                <a:srgbClr val="FFDBC9"/>
              </a:solidFill>
              <a:ln>
                <a:noFill/>
              </a:ln>
            </p:spPr>
            <p:txBody>
              <a:bodyPr wrap="square" lIns="54000" tIns="27000" rIns="54000" bIns="27000" anchor="b" anchorCtr="1"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fontAlgn="auto">
                  <a:lnSpc>
                    <a:spcPts val="975"/>
                  </a:lnSpc>
                  <a:spcBef>
                    <a:spcPts val="0"/>
                  </a:spcBef>
                  <a:spcAft>
                    <a:spcPts val="0"/>
                  </a:spcAft>
                  <a:defRPr sz="1000"/>
                </a:pPr>
                <a:endParaRPr kumimoji="0" lang="ja-JP" altLang="en-US" sz="750" kern="0">
                  <a:solidFill>
                    <a:sysClr val="windowText" lastClr="000000"/>
                  </a:solidFill>
                  <a:latin typeface="Meiryo UI" panose="020B0604030504040204" pitchFamily="50" charset="-128"/>
                  <a:ea typeface="Meiryo UI" panose="020B0604030504040204" pitchFamily="50" charset="-128"/>
                </a:endParaRPr>
              </a:p>
            </p:txBody>
          </p:sp>
          <p:sp>
            <p:nvSpPr>
              <p:cNvPr id="70" name="Text Box 74">
                <a:extLst>
                  <a:ext uri="{FF2B5EF4-FFF2-40B4-BE49-F238E27FC236}">
                    <a16:creationId xmlns:a16="http://schemas.microsoft.com/office/drawing/2014/main" id="{A58A8F2C-16E1-34E2-9BE7-AD8CCC97BA5B}"/>
                  </a:ext>
                </a:extLst>
              </p:cNvPr>
              <p:cNvSpPr txBox="1">
                <a:spLocks noChangeArrowheads="1"/>
              </p:cNvSpPr>
              <p:nvPr/>
            </p:nvSpPr>
            <p:spPr bwMode="auto">
              <a:xfrm>
                <a:off x="761464" y="739428"/>
                <a:ext cx="1124546" cy="134936"/>
              </a:xfrm>
              <a:prstGeom prst="rect">
                <a:avLst/>
              </a:prstGeom>
              <a:solidFill>
                <a:srgbClr val="FF9900"/>
              </a:solidFill>
              <a:ln>
                <a:noFill/>
              </a:ln>
            </p:spPr>
            <p:txBody>
              <a:bodyPr wrap="square" lIns="54000" tIns="27000" rIns="54000" bIns="27000" anchor="b" anchorCtr="1"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fontAlgn="auto">
                  <a:lnSpc>
                    <a:spcPts val="975"/>
                  </a:lnSpc>
                  <a:spcBef>
                    <a:spcPts val="0"/>
                  </a:spcBef>
                  <a:spcAft>
                    <a:spcPts val="0"/>
                  </a:spcAft>
                  <a:defRPr sz="1000"/>
                </a:pPr>
                <a:endParaRPr kumimoji="0" lang="ja-JP" altLang="en-US" sz="750" kern="0">
                  <a:solidFill>
                    <a:sysClr val="windowText" lastClr="000000"/>
                  </a:solidFill>
                  <a:latin typeface="Meiryo UI" panose="020B0604030504040204" pitchFamily="50" charset="-128"/>
                  <a:ea typeface="Meiryo UI" panose="020B0604030504040204" pitchFamily="50" charset="-128"/>
                </a:endParaRPr>
              </a:p>
            </p:txBody>
          </p:sp>
          <p:sp>
            <p:nvSpPr>
              <p:cNvPr id="71" name="テキスト ボックス 403">
                <a:extLst>
                  <a:ext uri="{FF2B5EF4-FFF2-40B4-BE49-F238E27FC236}">
                    <a16:creationId xmlns:a16="http://schemas.microsoft.com/office/drawing/2014/main" id="{52F8D94B-224A-9836-EBDE-0CB560B8B273}"/>
                  </a:ext>
                </a:extLst>
              </p:cNvPr>
              <p:cNvSpPr txBox="1"/>
              <p:nvPr/>
            </p:nvSpPr>
            <p:spPr>
              <a:xfrm>
                <a:off x="766545" y="920403"/>
                <a:ext cx="1589744" cy="170796"/>
              </a:xfrm>
              <a:prstGeom prst="rect">
                <a:avLst/>
              </a:prstGeom>
              <a:noFill/>
              <a:ln>
                <a:noFill/>
              </a:ln>
              <a:effectLst/>
            </p:spPr>
            <p:txBody>
              <a:bodyPr wrap="square" lIns="27000" tIns="0" rIns="2700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fontAlgn="auto">
                  <a:spcBef>
                    <a:spcPts val="0"/>
                  </a:spcBef>
                  <a:spcAft>
                    <a:spcPts val="0"/>
                  </a:spcAft>
                  <a:defRPr/>
                </a:pPr>
                <a:r>
                  <a:rPr lang="ja-JP" altLang="en-US" sz="675" kern="0" dirty="0">
                    <a:solidFill>
                      <a:sysClr val="windowText" lastClr="000000"/>
                    </a:solidFill>
                    <a:latin typeface="Yu Gothic UI" panose="020B0500000000000000" pitchFamily="50" charset="-128"/>
                    <a:ea typeface="Yu Gothic UI" panose="020B0500000000000000" pitchFamily="50" charset="-128"/>
                  </a:rPr>
                  <a:t>学習中です</a:t>
                </a:r>
                <a:r>
                  <a:rPr lang="en-US" altLang="ja-JP" sz="675" kern="0" dirty="0">
                    <a:solidFill>
                      <a:sysClr val="windowText" lastClr="000000"/>
                    </a:solidFill>
                    <a:latin typeface="Yu Gothic UI" panose="020B0500000000000000" pitchFamily="50" charset="-128"/>
                    <a:ea typeface="Yu Gothic UI" panose="020B0500000000000000" pitchFamily="50" charset="-128"/>
                  </a:rPr>
                  <a:t>... (60%)</a:t>
                </a:r>
                <a:endParaRPr lang="ja-JP" altLang="en-US" sz="675" kern="0" dirty="0">
                  <a:solidFill>
                    <a:sysClr val="windowText" lastClr="000000"/>
                  </a:solidFill>
                  <a:latin typeface="Yu Gothic UI" panose="020B0500000000000000" pitchFamily="50" charset="-128"/>
                  <a:ea typeface="Yu Gothic UI" panose="020B0500000000000000" pitchFamily="50" charset="-128"/>
                </a:endParaRPr>
              </a:p>
            </p:txBody>
          </p:sp>
        </p:grpSp>
      </p:grpSp>
      <p:pic>
        <p:nvPicPr>
          <p:cNvPr id="75" name="図 74">
            <a:extLst>
              <a:ext uri="{FF2B5EF4-FFF2-40B4-BE49-F238E27FC236}">
                <a16:creationId xmlns:a16="http://schemas.microsoft.com/office/drawing/2014/main" id="{BF715587-A5EC-0C1D-65A5-706458A746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43099" y="6009246"/>
            <a:ext cx="1121517" cy="1062296"/>
          </a:xfrm>
          <a:prstGeom prst="rect">
            <a:avLst/>
          </a:prstGeom>
        </p:spPr>
      </p:pic>
      <p:sp>
        <p:nvSpPr>
          <p:cNvPr id="76" name="矢印: 右 75">
            <a:extLst>
              <a:ext uri="{FF2B5EF4-FFF2-40B4-BE49-F238E27FC236}">
                <a16:creationId xmlns:a16="http://schemas.microsoft.com/office/drawing/2014/main" id="{539923B9-40FD-48E4-10B2-03B34A2DE354}"/>
              </a:ext>
            </a:extLst>
          </p:cNvPr>
          <p:cNvSpPr/>
          <p:nvPr/>
        </p:nvSpPr>
        <p:spPr>
          <a:xfrm>
            <a:off x="10515683" y="6177094"/>
            <a:ext cx="785008" cy="379347"/>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t" anchorCtr="0"/>
          <a:lstStyle/>
          <a:p>
            <a:pPr algn="ctr"/>
            <a:endParaRPr lang="ja-JP" altLang="en-US" sz="9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矢印: 右 76">
            <a:extLst>
              <a:ext uri="{FF2B5EF4-FFF2-40B4-BE49-F238E27FC236}">
                <a16:creationId xmlns:a16="http://schemas.microsoft.com/office/drawing/2014/main" id="{440C9A7B-3A74-958A-E5C7-1092FC8F23A6}"/>
              </a:ext>
            </a:extLst>
          </p:cNvPr>
          <p:cNvSpPr/>
          <p:nvPr/>
        </p:nvSpPr>
        <p:spPr>
          <a:xfrm>
            <a:off x="10716638" y="4907748"/>
            <a:ext cx="310168" cy="379347"/>
          </a:xfrm>
          <a:prstGeom prst="rightArrow">
            <a:avLst>
              <a:gd name="adj1" fmla="val 50000"/>
              <a:gd name="adj2" fmla="val 60919"/>
            </a:avLst>
          </a:prstGeom>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t" anchorCtr="0"/>
          <a:lstStyle/>
          <a:p>
            <a:pPr algn="ctr"/>
            <a:endParaRPr lang="ja-JP" altLang="en-US" sz="9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テキスト ボックス 77">
            <a:extLst>
              <a:ext uri="{FF2B5EF4-FFF2-40B4-BE49-F238E27FC236}">
                <a16:creationId xmlns:a16="http://schemas.microsoft.com/office/drawing/2014/main" id="{53AAFD7A-1AC4-2F81-8300-58C33953D9C7}"/>
              </a:ext>
            </a:extLst>
          </p:cNvPr>
          <p:cNvSpPr txBox="1"/>
          <p:nvPr/>
        </p:nvSpPr>
        <p:spPr>
          <a:xfrm>
            <a:off x="8020298" y="6257512"/>
            <a:ext cx="1210588" cy="338553"/>
          </a:xfrm>
          <a:prstGeom prst="rect">
            <a:avLst/>
          </a:prstGeom>
          <a:noFill/>
        </p:spPr>
        <p:txBody>
          <a:bodyPr wrap="none" rtlCol="0">
            <a:spAutoFit/>
          </a:bodyPr>
          <a:lstStyle/>
          <a:p>
            <a:r>
              <a:rPr lang="ja-JP" altLang="en-US" sz="1600" b="1" dirty="0">
                <a:latin typeface="+mn-ea"/>
              </a:rPr>
              <a:t>学習モデル</a:t>
            </a:r>
            <a:endParaRPr lang="en-US" altLang="ja-JP" sz="1600" b="1" dirty="0">
              <a:latin typeface="+mn-ea"/>
            </a:endParaRPr>
          </a:p>
        </p:txBody>
      </p:sp>
      <p:pic>
        <p:nvPicPr>
          <p:cNvPr id="79" name="図 78">
            <a:extLst>
              <a:ext uri="{FF2B5EF4-FFF2-40B4-BE49-F238E27FC236}">
                <a16:creationId xmlns:a16="http://schemas.microsoft.com/office/drawing/2014/main" id="{0EE392D2-4362-232F-6B17-C85F60E8AF5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75314" y="5978499"/>
            <a:ext cx="821302" cy="928428"/>
          </a:xfrm>
          <a:prstGeom prst="rect">
            <a:avLst/>
          </a:prstGeom>
        </p:spPr>
      </p:pic>
      <p:sp>
        <p:nvSpPr>
          <p:cNvPr id="80" name="テキスト ボックス 79">
            <a:extLst>
              <a:ext uri="{FF2B5EF4-FFF2-40B4-BE49-F238E27FC236}">
                <a16:creationId xmlns:a16="http://schemas.microsoft.com/office/drawing/2014/main" id="{6BB18588-69C2-B568-D59A-17FF26FCBB47}"/>
              </a:ext>
            </a:extLst>
          </p:cNvPr>
          <p:cNvSpPr txBox="1"/>
          <p:nvPr/>
        </p:nvSpPr>
        <p:spPr>
          <a:xfrm>
            <a:off x="11092225" y="718165"/>
            <a:ext cx="3133739" cy="307777"/>
          </a:xfrm>
          <a:prstGeom prst="rect">
            <a:avLst/>
          </a:prstGeom>
          <a:noFill/>
        </p:spPr>
        <p:txBody>
          <a:bodyPr wrap="square" rtlCol="0">
            <a:spAutoFit/>
          </a:bodyPr>
          <a:lstStyle/>
          <a:p>
            <a:r>
              <a:rPr lang="en-US" altLang="ja-JP" sz="1400" b="1" dirty="0">
                <a:latin typeface="+mn-ea"/>
              </a:rPr>
              <a:t>※GUI</a:t>
            </a:r>
            <a:r>
              <a:rPr lang="ja-JP" altLang="en-US" sz="1400" b="1" dirty="0">
                <a:latin typeface="+mn-ea"/>
              </a:rPr>
              <a:t>は変更の可能性があります。</a:t>
            </a:r>
            <a:endParaRPr lang="en-US" altLang="ja-JP" sz="1400" b="1" dirty="0">
              <a:latin typeface="+mn-ea"/>
            </a:endParaRPr>
          </a:p>
        </p:txBody>
      </p:sp>
      <p:pic>
        <p:nvPicPr>
          <p:cNvPr id="81" name="図 80">
            <a:extLst>
              <a:ext uri="{FF2B5EF4-FFF2-40B4-BE49-F238E27FC236}">
                <a16:creationId xmlns:a16="http://schemas.microsoft.com/office/drawing/2014/main" id="{6DE71902-6C65-1DAE-2C52-1F379D53B44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5744"/>
          <a:stretch/>
        </p:blipFill>
        <p:spPr>
          <a:xfrm>
            <a:off x="2347815" y="4638125"/>
            <a:ext cx="4228047" cy="2805920"/>
          </a:xfrm>
          <a:prstGeom prst="rect">
            <a:avLst/>
          </a:prstGeom>
        </p:spPr>
      </p:pic>
      <p:pic>
        <p:nvPicPr>
          <p:cNvPr id="82" name="図 81">
            <a:extLst>
              <a:ext uri="{FF2B5EF4-FFF2-40B4-BE49-F238E27FC236}">
                <a16:creationId xmlns:a16="http://schemas.microsoft.com/office/drawing/2014/main" id="{82431716-5EA5-BDEF-F049-8604FB22990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98488" y="4678928"/>
            <a:ext cx="3943527" cy="2758924"/>
          </a:xfrm>
          <a:prstGeom prst="rect">
            <a:avLst/>
          </a:prstGeom>
          <a:ln>
            <a:noFill/>
          </a:ln>
        </p:spPr>
      </p:pic>
      <p:sp>
        <p:nvSpPr>
          <p:cNvPr id="83" name="正方形/長方形 82">
            <a:extLst>
              <a:ext uri="{FF2B5EF4-FFF2-40B4-BE49-F238E27FC236}">
                <a16:creationId xmlns:a16="http://schemas.microsoft.com/office/drawing/2014/main" id="{D8606152-0500-974E-9612-5C5E678C21DA}"/>
              </a:ext>
            </a:extLst>
          </p:cNvPr>
          <p:cNvSpPr/>
          <p:nvPr/>
        </p:nvSpPr>
        <p:spPr>
          <a:xfrm>
            <a:off x="5474011" y="4760276"/>
            <a:ext cx="430174" cy="52681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a:extLst>
              <a:ext uri="{FF2B5EF4-FFF2-40B4-BE49-F238E27FC236}">
                <a16:creationId xmlns:a16="http://schemas.microsoft.com/office/drawing/2014/main" id="{3D6471DD-495E-112E-D49A-43EA00AC6B56}"/>
              </a:ext>
            </a:extLst>
          </p:cNvPr>
          <p:cNvSpPr/>
          <p:nvPr/>
        </p:nvSpPr>
        <p:spPr>
          <a:xfrm>
            <a:off x="3059503" y="6138139"/>
            <a:ext cx="1079679" cy="127141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5" name="Picture 14" descr="マウスのアイコン素材 | 無料のアイコンイラスト集 icon-pit">
            <a:extLst>
              <a:ext uri="{FF2B5EF4-FFF2-40B4-BE49-F238E27FC236}">
                <a16:creationId xmlns:a16="http://schemas.microsoft.com/office/drawing/2014/main" id="{BA5A3781-DD74-998C-12B7-F0D07BA0A17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67626" y="6461235"/>
            <a:ext cx="918157" cy="9181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cxnSp>
        <p:nvCxnSpPr>
          <p:cNvPr id="86" name="直線矢印コネクタ 85">
            <a:extLst>
              <a:ext uri="{FF2B5EF4-FFF2-40B4-BE49-F238E27FC236}">
                <a16:creationId xmlns:a16="http://schemas.microsoft.com/office/drawing/2014/main" id="{45713E2E-DFD2-6938-7F14-005DDA8DDFE4}"/>
              </a:ext>
            </a:extLst>
          </p:cNvPr>
          <p:cNvCxnSpPr>
            <a:cxnSpLocks/>
            <a:stCxn id="85" idx="1"/>
          </p:cNvCxnSpPr>
          <p:nvPr/>
        </p:nvCxnSpPr>
        <p:spPr>
          <a:xfrm flipH="1" flipV="1">
            <a:off x="4258288" y="6906928"/>
            <a:ext cx="909338" cy="1338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4C63D573-D4B4-414D-9EAC-4E709ECA14F7}"/>
              </a:ext>
            </a:extLst>
          </p:cNvPr>
          <p:cNvCxnSpPr>
            <a:cxnSpLocks/>
            <a:stCxn id="85" idx="0"/>
          </p:cNvCxnSpPr>
          <p:nvPr/>
        </p:nvCxnSpPr>
        <p:spPr>
          <a:xfrm flipV="1">
            <a:off x="5626704" y="5359667"/>
            <a:ext cx="0" cy="11015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 name="テキスト プレースホルダー 3">
            <a:extLst>
              <a:ext uri="{FF2B5EF4-FFF2-40B4-BE49-F238E27FC236}">
                <a16:creationId xmlns:a16="http://schemas.microsoft.com/office/drawing/2014/main" id="{E2CF654A-3B36-8F5A-30AC-3524BC5AA9DC}"/>
              </a:ext>
            </a:extLst>
          </p:cNvPr>
          <p:cNvSpPr>
            <a:spLocks noGrp="1"/>
          </p:cNvSpPr>
          <p:nvPr/>
        </p:nvSpPr>
        <p:spPr>
          <a:xfrm>
            <a:off x="287999" y="648000"/>
            <a:ext cx="7615707" cy="811367"/>
          </a:xfrm>
          <a:prstGeom prst="rect">
            <a:avLst/>
          </a:prstGeom>
          <a:noFill/>
        </p:spPr>
        <p:txBody>
          <a:bodyPr wrap="none" lIns="36000" tIns="36000" rIns="36000" bIns="3600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kumimoji="1" sz="1800" b="1" kern="1200">
                <a:solidFill>
                  <a:schemeClr val="tx1"/>
                </a:solidFill>
                <a:latin typeface="Meiryo UI" panose="020B0604030504040204" pitchFamily="50" charset="-128"/>
                <a:ea typeface="Meiryo UI" panose="020B0604030504040204" pitchFamily="50" charset="-128"/>
                <a:cs typeface="+mn-cs"/>
              </a:defRPr>
            </a:lvl1pPr>
            <a:lvl2pPr marL="342892" indent="0" algn="l" defTabSz="685800" rtl="0" eaLnBrk="1" latinLnBrk="0" hangingPunct="1">
              <a:lnSpc>
                <a:spcPct val="90000"/>
              </a:lnSpc>
              <a:spcBef>
                <a:spcPts val="375"/>
              </a:spcBef>
              <a:buFont typeface="Arial" panose="020B0604020202020204" pitchFamily="34" charset="0"/>
              <a:buNone/>
              <a:defRPr kumimoji="1" sz="1500" b="1" kern="1200">
                <a:solidFill>
                  <a:schemeClr val="tx1"/>
                </a:solidFill>
                <a:latin typeface="+mn-lt"/>
                <a:ea typeface="+mn-ea"/>
                <a:cs typeface="+mn-cs"/>
              </a:defRPr>
            </a:lvl2pPr>
            <a:lvl3pPr marL="685783" indent="0" algn="l" defTabSz="685800" rtl="0" eaLnBrk="1" latinLnBrk="0" hangingPunct="1">
              <a:lnSpc>
                <a:spcPct val="90000"/>
              </a:lnSpc>
              <a:spcBef>
                <a:spcPts val="375"/>
              </a:spcBef>
              <a:buFont typeface="Arial" panose="020B0604020202020204" pitchFamily="34" charset="0"/>
              <a:buNone/>
              <a:defRPr kumimoji="1" sz="1350" b="1" kern="1200">
                <a:solidFill>
                  <a:schemeClr val="tx1"/>
                </a:solidFill>
                <a:latin typeface="+mn-lt"/>
                <a:ea typeface="+mn-ea"/>
                <a:cs typeface="+mn-cs"/>
              </a:defRPr>
            </a:lvl3pPr>
            <a:lvl4pPr marL="1028675" indent="0" algn="l" defTabSz="685800" rtl="0" eaLnBrk="1" latinLnBrk="0" hangingPunct="1">
              <a:lnSpc>
                <a:spcPct val="90000"/>
              </a:lnSpc>
              <a:spcBef>
                <a:spcPts val="375"/>
              </a:spcBef>
              <a:buFont typeface="Arial" panose="020B0604020202020204" pitchFamily="34" charset="0"/>
              <a:buNone/>
              <a:defRPr kumimoji="1" sz="1200" b="1" kern="1200">
                <a:solidFill>
                  <a:schemeClr val="tx1"/>
                </a:solidFill>
                <a:latin typeface="+mn-lt"/>
                <a:ea typeface="+mn-ea"/>
                <a:cs typeface="+mn-cs"/>
              </a:defRPr>
            </a:lvl4pPr>
            <a:lvl5pPr marL="1371566" indent="0" algn="l" defTabSz="685800" rtl="0" eaLnBrk="1" latinLnBrk="0" hangingPunct="1">
              <a:lnSpc>
                <a:spcPct val="90000"/>
              </a:lnSpc>
              <a:spcBef>
                <a:spcPts val="375"/>
              </a:spcBef>
              <a:buFont typeface="Arial" panose="020B0604020202020204" pitchFamily="34" charset="0"/>
              <a:buNone/>
              <a:defRPr kumimoji="1" sz="1200" b="1" kern="1200">
                <a:solidFill>
                  <a:schemeClr val="tx1"/>
                </a:solidFill>
                <a:latin typeface="+mn-lt"/>
                <a:ea typeface="+mn-ea"/>
                <a:cs typeface="+mn-cs"/>
              </a:defRPr>
            </a:lvl5pPr>
            <a:lvl6pPr marL="1714457" indent="0" algn="l" defTabSz="685800" rtl="0" eaLnBrk="1" latinLnBrk="0" hangingPunct="1">
              <a:lnSpc>
                <a:spcPct val="90000"/>
              </a:lnSpc>
              <a:spcBef>
                <a:spcPts val="375"/>
              </a:spcBef>
              <a:buFont typeface="Arial" panose="020B0604020202020204" pitchFamily="34" charset="0"/>
              <a:buNone/>
              <a:defRPr kumimoji="1" sz="1200" b="1" kern="1200">
                <a:solidFill>
                  <a:schemeClr val="tx1"/>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kumimoji="1" sz="1200" b="1" kern="1200">
                <a:solidFill>
                  <a:schemeClr val="tx1"/>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kumimoji="1" sz="1200" b="1" kern="1200">
                <a:solidFill>
                  <a:schemeClr val="tx1"/>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kumimoji="1" sz="1200" b="1" kern="1200">
                <a:solidFill>
                  <a:schemeClr val="tx1"/>
                </a:solidFill>
                <a:latin typeface="+mn-lt"/>
                <a:ea typeface="+mn-ea"/>
                <a:cs typeface="+mn-cs"/>
              </a:defRPr>
            </a:lvl9pPr>
          </a:lstStyle>
          <a:p>
            <a:pPr marL="65485" indent="-65485" defTabSz="342900">
              <a:lnSpc>
                <a:spcPct val="100000"/>
              </a:lnSpc>
              <a:spcBef>
                <a:spcPct val="0"/>
              </a:spcBef>
              <a:buFontTx/>
            </a:pPr>
            <a:r>
              <a:rPr lang="ja-JP" altLang="en-US" sz="2400" dirty="0">
                <a:latin typeface="+mn-ea"/>
                <a:ea typeface="+mn-ea"/>
                <a:cs typeface="Meiryo UI" panose="020B0604030504040204" pitchFamily="50" charset="-128"/>
              </a:rPr>
              <a:t>■ </a:t>
            </a:r>
            <a:r>
              <a:rPr lang="en-US" altLang="ja-JP" sz="2400" dirty="0">
                <a:latin typeface="+mn-ea"/>
                <a:ea typeface="+mn-ea"/>
                <a:cs typeface="Meiryo UI" panose="020B0604030504040204" pitchFamily="50" charset="-128"/>
              </a:rPr>
              <a:t>iCT</a:t>
            </a:r>
            <a:r>
              <a:rPr lang="ja-JP" altLang="en-US" sz="2400" dirty="0">
                <a:latin typeface="+mn-ea"/>
                <a:ea typeface="+mn-ea"/>
                <a:cs typeface="Meiryo UI" panose="020B0604030504040204" pitchFamily="50" charset="-128"/>
              </a:rPr>
              <a:t>のガイダンスに従って、設定・学習が可能</a:t>
            </a:r>
          </a:p>
        </p:txBody>
      </p:sp>
      <p:sp>
        <p:nvSpPr>
          <p:cNvPr id="2" name="テキスト ボックス 1">
            <a:hlinkClick r:id="rId8" action="ppaction://hlinksldjump"/>
            <a:extLst>
              <a:ext uri="{FF2B5EF4-FFF2-40B4-BE49-F238E27FC236}">
                <a16:creationId xmlns:a16="http://schemas.microsoft.com/office/drawing/2014/main" id="{6C3FD4A7-F6E7-6519-F045-66005DFE101A}"/>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9"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9"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pic>
        <p:nvPicPr>
          <p:cNvPr id="5" name="図 4">
            <a:extLst>
              <a:ext uri="{FF2B5EF4-FFF2-40B4-BE49-F238E27FC236}">
                <a16:creationId xmlns:a16="http://schemas.microsoft.com/office/drawing/2014/main" id="{EC5CD880-CF4E-8F1D-FFB6-2031D142AC07}"/>
              </a:ext>
            </a:extLst>
          </p:cNvPr>
          <p:cNvPicPr>
            <a:picLocks noChangeAspect="1"/>
          </p:cNvPicPr>
          <p:nvPr/>
        </p:nvPicPr>
        <p:blipFill rotWithShape="1">
          <a:blip r:embed="rId10"/>
          <a:srcRect t="19244"/>
          <a:stretch/>
        </p:blipFill>
        <p:spPr>
          <a:xfrm>
            <a:off x="781619" y="1685807"/>
            <a:ext cx="2513448" cy="2389645"/>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7FC9FE4A-4479-BB62-3C4C-1C546A7F1827}"/>
              </a:ext>
            </a:extLst>
          </p:cNvPr>
          <p:cNvSpPr txBox="1"/>
          <p:nvPr/>
        </p:nvSpPr>
        <p:spPr>
          <a:xfrm>
            <a:off x="734074" y="1424864"/>
            <a:ext cx="2492990" cy="276999"/>
          </a:xfrm>
          <a:prstGeom prst="rect">
            <a:avLst/>
          </a:prstGeom>
          <a:noFill/>
        </p:spPr>
        <p:txBody>
          <a:bodyPr wrap="none" rtlCol="0">
            <a:spAutoFit/>
          </a:bodyPr>
          <a:lstStyle/>
          <a:p>
            <a:pPr algn="l"/>
            <a:r>
              <a:rPr kumimoji="1" lang="en-US" altLang="ja-JP" sz="1200" b="1" dirty="0">
                <a:latin typeface="+mn-ea"/>
              </a:rPr>
              <a:t>【</a:t>
            </a:r>
            <a:r>
              <a:rPr kumimoji="1" lang="ja-JP" altLang="en-US" sz="1200" b="1" dirty="0">
                <a:latin typeface="+mn-ea"/>
              </a:rPr>
              <a:t>新規検知オブジェクトの追加</a:t>
            </a:r>
            <a:r>
              <a:rPr kumimoji="1" lang="en-US" altLang="ja-JP" sz="1200" b="1" dirty="0">
                <a:latin typeface="+mn-ea"/>
              </a:rPr>
              <a:t>】</a:t>
            </a:r>
            <a:endParaRPr kumimoji="1" lang="ja-JP" altLang="en-US" sz="1200" b="1" dirty="0">
              <a:latin typeface="+mn-ea"/>
            </a:endParaRPr>
          </a:p>
        </p:txBody>
      </p:sp>
      <p:sp>
        <p:nvSpPr>
          <p:cNvPr id="13" name="テキスト ボックス 12">
            <a:extLst>
              <a:ext uri="{FF2B5EF4-FFF2-40B4-BE49-F238E27FC236}">
                <a16:creationId xmlns:a16="http://schemas.microsoft.com/office/drawing/2014/main" id="{35453D33-1F58-EB6D-D0C2-349004B80739}"/>
              </a:ext>
            </a:extLst>
          </p:cNvPr>
          <p:cNvSpPr txBox="1"/>
          <p:nvPr/>
        </p:nvSpPr>
        <p:spPr>
          <a:xfrm>
            <a:off x="3751714" y="1429832"/>
            <a:ext cx="2733441" cy="276999"/>
          </a:xfrm>
          <a:prstGeom prst="rect">
            <a:avLst/>
          </a:prstGeom>
          <a:noFill/>
        </p:spPr>
        <p:txBody>
          <a:bodyPr wrap="none" rtlCol="0">
            <a:spAutoFit/>
          </a:bodyPr>
          <a:lstStyle/>
          <a:p>
            <a:pPr algn="l"/>
            <a:r>
              <a:rPr kumimoji="1" lang="en-US" altLang="ja-JP" sz="1200" b="1" dirty="0">
                <a:latin typeface="+mn-ea"/>
              </a:rPr>
              <a:t>【</a:t>
            </a:r>
            <a:r>
              <a:rPr kumimoji="1" lang="ja-JP" altLang="en-US" sz="1200" b="1" dirty="0">
                <a:latin typeface="+mn-ea"/>
              </a:rPr>
              <a:t>誤検知改善 および 検知漏れ改善</a:t>
            </a:r>
            <a:r>
              <a:rPr kumimoji="1" lang="en-US" altLang="ja-JP" sz="1200" b="1" dirty="0">
                <a:latin typeface="+mn-ea"/>
              </a:rPr>
              <a:t>】</a:t>
            </a:r>
            <a:endParaRPr kumimoji="1" lang="ja-JP" altLang="en-US" sz="1200" b="1" dirty="0">
              <a:latin typeface="+mn-ea"/>
            </a:endParaRPr>
          </a:p>
        </p:txBody>
      </p:sp>
      <p:pic>
        <p:nvPicPr>
          <p:cNvPr id="15" name="図 14">
            <a:extLst>
              <a:ext uri="{FF2B5EF4-FFF2-40B4-BE49-F238E27FC236}">
                <a16:creationId xmlns:a16="http://schemas.microsoft.com/office/drawing/2014/main" id="{4555FCCA-C2CC-9FC8-7D9A-08017BE64ECC}"/>
              </a:ext>
            </a:extLst>
          </p:cNvPr>
          <p:cNvPicPr>
            <a:picLocks noChangeAspect="1"/>
          </p:cNvPicPr>
          <p:nvPr/>
        </p:nvPicPr>
        <p:blipFill>
          <a:blip r:embed="rId11"/>
          <a:stretch>
            <a:fillRect/>
          </a:stretch>
        </p:blipFill>
        <p:spPr>
          <a:xfrm>
            <a:off x="3854263" y="1699584"/>
            <a:ext cx="2973729" cy="238526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48CB9F08-8757-BC82-187C-A299DDC79CE1}"/>
              </a:ext>
            </a:extLst>
          </p:cNvPr>
          <p:cNvPicPr>
            <a:picLocks noChangeAspect="1"/>
          </p:cNvPicPr>
          <p:nvPr/>
        </p:nvPicPr>
        <p:blipFill>
          <a:blip r:embed="rId12"/>
          <a:stretch>
            <a:fillRect/>
          </a:stretch>
        </p:blipFill>
        <p:spPr>
          <a:xfrm>
            <a:off x="7707474" y="1644744"/>
            <a:ext cx="2497597" cy="1287493"/>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6427AE05-3173-5085-9806-2D00B71D270D}"/>
              </a:ext>
            </a:extLst>
          </p:cNvPr>
          <p:cNvPicPr>
            <a:picLocks noChangeAspect="1"/>
          </p:cNvPicPr>
          <p:nvPr/>
        </p:nvPicPr>
        <p:blipFill>
          <a:blip r:embed="rId13"/>
          <a:stretch>
            <a:fillRect/>
          </a:stretch>
        </p:blipFill>
        <p:spPr>
          <a:xfrm>
            <a:off x="10507190" y="1731350"/>
            <a:ext cx="1652524" cy="1181805"/>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F14F717A-D1D5-DCB4-CA54-FA62D3FBDDFD}"/>
              </a:ext>
            </a:extLst>
          </p:cNvPr>
          <p:cNvPicPr>
            <a:picLocks noChangeAspect="1"/>
          </p:cNvPicPr>
          <p:nvPr/>
        </p:nvPicPr>
        <p:blipFill>
          <a:blip r:embed="rId14"/>
          <a:stretch>
            <a:fillRect/>
          </a:stretch>
        </p:blipFill>
        <p:spPr>
          <a:xfrm>
            <a:off x="12392869" y="2151666"/>
            <a:ext cx="1539821" cy="753645"/>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24" name="テキスト ボックス 23">
            <a:extLst>
              <a:ext uri="{FF2B5EF4-FFF2-40B4-BE49-F238E27FC236}">
                <a16:creationId xmlns:a16="http://schemas.microsoft.com/office/drawing/2014/main" id="{AE64A333-3BCE-C972-7CA4-216C9542F4CE}"/>
              </a:ext>
            </a:extLst>
          </p:cNvPr>
          <p:cNvSpPr txBox="1"/>
          <p:nvPr/>
        </p:nvSpPr>
        <p:spPr>
          <a:xfrm>
            <a:off x="7544628" y="1384881"/>
            <a:ext cx="2031325" cy="276999"/>
          </a:xfrm>
          <a:prstGeom prst="rect">
            <a:avLst/>
          </a:prstGeom>
          <a:noFill/>
        </p:spPr>
        <p:txBody>
          <a:bodyPr wrap="none" rtlCol="0">
            <a:spAutoFit/>
          </a:bodyPr>
          <a:lstStyle/>
          <a:p>
            <a:pPr algn="l"/>
            <a:r>
              <a:rPr kumimoji="1" lang="en-US" altLang="ja-JP" sz="1200" b="1" dirty="0">
                <a:latin typeface="+mn-ea"/>
              </a:rPr>
              <a:t>【</a:t>
            </a:r>
            <a:r>
              <a:rPr kumimoji="1" lang="ja-JP" altLang="en-US" sz="1200" b="1" dirty="0">
                <a:latin typeface="+mn-ea"/>
              </a:rPr>
              <a:t>カメラ映像を手動保存</a:t>
            </a:r>
            <a:r>
              <a:rPr kumimoji="1" lang="en-US" altLang="ja-JP" sz="1200" b="1" dirty="0">
                <a:latin typeface="+mn-ea"/>
              </a:rPr>
              <a:t>】</a:t>
            </a:r>
            <a:endParaRPr kumimoji="1" lang="ja-JP" altLang="en-US" sz="1200" b="1" dirty="0">
              <a:latin typeface="+mn-ea"/>
            </a:endParaRPr>
          </a:p>
        </p:txBody>
      </p:sp>
      <p:sp>
        <p:nvSpPr>
          <p:cNvPr id="25" name="テキスト ボックス 24">
            <a:extLst>
              <a:ext uri="{FF2B5EF4-FFF2-40B4-BE49-F238E27FC236}">
                <a16:creationId xmlns:a16="http://schemas.microsoft.com/office/drawing/2014/main" id="{F0A35477-55E0-EBDA-3149-3993269C2B72}"/>
              </a:ext>
            </a:extLst>
          </p:cNvPr>
          <p:cNvSpPr txBox="1"/>
          <p:nvPr/>
        </p:nvSpPr>
        <p:spPr>
          <a:xfrm>
            <a:off x="10320074" y="1449703"/>
            <a:ext cx="2031325" cy="276999"/>
          </a:xfrm>
          <a:prstGeom prst="rect">
            <a:avLst/>
          </a:prstGeom>
          <a:noFill/>
        </p:spPr>
        <p:txBody>
          <a:bodyPr wrap="none" rtlCol="0">
            <a:spAutoFit/>
          </a:bodyPr>
          <a:lstStyle/>
          <a:p>
            <a:pPr algn="l"/>
            <a:r>
              <a:rPr kumimoji="1" lang="en-US" altLang="ja-JP" sz="1200" b="1" dirty="0">
                <a:latin typeface="+mn-ea"/>
              </a:rPr>
              <a:t>【</a:t>
            </a:r>
            <a:r>
              <a:rPr kumimoji="1" lang="ja-JP" altLang="en-US" sz="1200" b="1" dirty="0">
                <a:latin typeface="+mn-ea"/>
              </a:rPr>
              <a:t>カメラ映像を自動保存</a:t>
            </a:r>
            <a:r>
              <a:rPr kumimoji="1" lang="en-US" altLang="ja-JP" sz="1200" b="1" dirty="0">
                <a:latin typeface="+mn-ea"/>
              </a:rPr>
              <a:t>】</a:t>
            </a:r>
            <a:endParaRPr kumimoji="1" lang="ja-JP" altLang="en-US" sz="1200" b="1" dirty="0">
              <a:latin typeface="+mn-ea"/>
            </a:endParaRPr>
          </a:p>
        </p:txBody>
      </p:sp>
      <p:sp>
        <p:nvSpPr>
          <p:cNvPr id="26" name="テキスト ボックス 25">
            <a:extLst>
              <a:ext uri="{FF2B5EF4-FFF2-40B4-BE49-F238E27FC236}">
                <a16:creationId xmlns:a16="http://schemas.microsoft.com/office/drawing/2014/main" id="{56E73C5B-16B3-C6B5-5AD8-CEA3FE2CE228}"/>
              </a:ext>
            </a:extLst>
          </p:cNvPr>
          <p:cNvSpPr txBox="1"/>
          <p:nvPr/>
        </p:nvSpPr>
        <p:spPr>
          <a:xfrm>
            <a:off x="12308086" y="1701863"/>
            <a:ext cx="1578510" cy="461665"/>
          </a:xfrm>
          <a:prstGeom prst="rect">
            <a:avLst/>
          </a:prstGeom>
          <a:noFill/>
        </p:spPr>
        <p:txBody>
          <a:bodyPr wrap="square" rtlCol="0">
            <a:spAutoFit/>
          </a:bodyPr>
          <a:lstStyle/>
          <a:p>
            <a:pPr algn="l"/>
            <a:r>
              <a:rPr kumimoji="1" lang="en-US" altLang="ja-JP" sz="1200" b="1" dirty="0">
                <a:latin typeface="+mn-ea"/>
              </a:rPr>
              <a:t>【PC</a:t>
            </a:r>
            <a:r>
              <a:rPr kumimoji="1" lang="ja-JP" altLang="en-US" sz="1200" b="1" dirty="0">
                <a:latin typeface="+mn-ea"/>
              </a:rPr>
              <a:t>内の画像</a:t>
            </a:r>
            <a:endParaRPr kumimoji="1" lang="en-US" altLang="ja-JP" sz="1200" b="1" dirty="0">
              <a:latin typeface="+mn-ea"/>
            </a:endParaRPr>
          </a:p>
          <a:p>
            <a:pPr algn="l"/>
            <a:r>
              <a:rPr lang="ja-JP" altLang="en-US" sz="1200" b="1" dirty="0">
                <a:latin typeface="+mn-ea"/>
              </a:rPr>
              <a:t>　</a:t>
            </a:r>
            <a:r>
              <a:rPr kumimoji="1" lang="ja-JP" altLang="en-US" sz="1200" b="1" dirty="0">
                <a:latin typeface="+mn-ea"/>
              </a:rPr>
              <a:t>ファイルを使用</a:t>
            </a:r>
            <a:r>
              <a:rPr kumimoji="1" lang="en-US" altLang="ja-JP" sz="1200" b="1" dirty="0">
                <a:latin typeface="+mn-ea"/>
              </a:rPr>
              <a:t>】</a:t>
            </a:r>
            <a:endParaRPr kumimoji="1" lang="ja-JP" altLang="en-US" sz="1200" b="1" dirty="0">
              <a:latin typeface="+mn-ea"/>
            </a:endParaRPr>
          </a:p>
        </p:txBody>
      </p:sp>
      <p:pic>
        <p:nvPicPr>
          <p:cNvPr id="32" name="図 31">
            <a:extLst>
              <a:ext uri="{FF2B5EF4-FFF2-40B4-BE49-F238E27FC236}">
                <a16:creationId xmlns:a16="http://schemas.microsoft.com/office/drawing/2014/main" id="{843D52AC-04EB-0579-069A-F028AFE2CB13}"/>
              </a:ext>
            </a:extLst>
          </p:cNvPr>
          <p:cNvPicPr>
            <a:picLocks noChangeAspect="1"/>
          </p:cNvPicPr>
          <p:nvPr/>
        </p:nvPicPr>
        <p:blipFill>
          <a:blip r:embed="rId15"/>
          <a:stretch>
            <a:fillRect/>
          </a:stretch>
        </p:blipFill>
        <p:spPr>
          <a:xfrm>
            <a:off x="979029" y="4638125"/>
            <a:ext cx="1408298" cy="1798476"/>
          </a:xfrm>
          <a:prstGeom prst="rect">
            <a:avLst/>
          </a:prstGeom>
        </p:spPr>
      </p:pic>
      <p:pic>
        <p:nvPicPr>
          <p:cNvPr id="36" name="図 35">
            <a:extLst>
              <a:ext uri="{FF2B5EF4-FFF2-40B4-BE49-F238E27FC236}">
                <a16:creationId xmlns:a16="http://schemas.microsoft.com/office/drawing/2014/main" id="{33DC7A2C-F00F-38F9-F842-99AEB637F480}"/>
              </a:ext>
            </a:extLst>
          </p:cNvPr>
          <p:cNvPicPr>
            <a:picLocks noChangeAspect="1"/>
          </p:cNvPicPr>
          <p:nvPr/>
        </p:nvPicPr>
        <p:blipFill>
          <a:blip r:embed="rId16"/>
          <a:stretch>
            <a:fillRect/>
          </a:stretch>
        </p:blipFill>
        <p:spPr>
          <a:xfrm>
            <a:off x="7650875" y="4671110"/>
            <a:ext cx="2919861" cy="877362"/>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74746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6FAA642-22A5-4156-22D9-FA399AEB6BAC}"/>
              </a:ext>
            </a:extLst>
          </p:cNvPr>
          <p:cNvSpPr>
            <a:spLocks noGrp="1"/>
          </p:cNvSpPr>
          <p:nvPr>
            <p:ph type="title"/>
          </p:nvPr>
        </p:nvSpPr>
        <p:spPr/>
        <p:txBody>
          <a:bodyPr/>
          <a:lstStyle/>
          <a:p>
            <a:r>
              <a:rPr lang="en-US" altLang="ja-JP" dirty="0">
                <a:latin typeface="+mn-ea"/>
                <a:ea typeface="+mn-ea"/>
              </a:rPr>
              <a:t>2-3</a:t>
            </a:r>
            <a:r>
              <a:rPr lang="en-US" altLang="ja-JP" dirty="0"/>
              <a:t>. </a:t>
            </a:r>
            <a:r>
              <a:rPr lang="ja-JP" altLang="en-US" dirty="0"/>
              <a:t>設定準備（</a:t>
            </a:r>
            <a:r>
              <a:rPr lang="en-US" altLang="ja-JP" dirty="0"/>
              <a:t>i-PRO</a:t>
            </a:r>
            <a:r>
              <a:rPr lang="ja-JP" altLang="en-US" dirty="0"/>
              <a:t>設定ツールのインストール・設定）</a:t>
            </a:r>
            <a:endParaRPr kumimoji="1" lang="ja-JP" altLang="en-US" dirty="0"/>
          </a:p>
        </p:txBody>
      </p:sp>
      <p:grpSp>
        <p:nvGrpSpPr>
          <p:cNvPr id="12" name="グループ化 11">
            <a:extLst>
              <a:ext uri="{FF2B5EF4-FFF2-40B4-BE49-F238E27FC236}">
                <a16:creationId xmlns:a16="http://schemas.microsoft.com/office/drawing/2014/main" id="{2D8A51B2-93E9-F4B9-02C4-8A903891265A}"/>
              </a:ext>
            </a:extLst>
          </p:cNvPr>
          <p:cNvGrpSpPr/>
          <p:nvPr/>
        </p:nvGrpSpPr>
        <p:grpSpPr>
          <a:xfrm>
            <a:off x="382734" y="1074902"/>
            <a:ext cx="10166565" cy="6070437"/>
            <a:chOff x="204604" y="815640"/>
            <a:chExt cx="6462524" cy="3858763"/>
          </a:xfrm>
        </p:grpSpPr>
        <p:pic>
          <p:nvPicPr>
            <p:cNvPr id="4" name="図 3">
              <a:extLst>
                <a:ext uri="{FF2B5EF4-FFF2-40B4-BE49-F238E27FC236}">
                  <a16:creationId xmlns:a16="http://schemas.microsoft.com/office/drawing/2014/main" id="{B1CC1F6A-A0BF-ACE2-1319-3919DED1B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4604" y="2723427"/>
              <a:ext cx="4193321" cy="1950976"/>
            </a:xfrm>
            <a:prstGeom prst="rect">
              <a:avLst/>
            </a:prstGeom>
            <a:ln w="25400">
              <a:solidFill>
                <a:schemeClr val="bg1">
                  <a:lumMod val="65000"/>
                </a:schemeClr>
              </a:solidFill>
            </a:ln>
            <a:effectLst>
              <a:outerShdw blurRad="50800" dist="38100" dir="2700000" algn="tl" rotWithShape="0">
                <a:prstClr val="black">
                  <a:alpha val="40000"/>
                </a:prstClr>
              </a:outerShdw>
            </a:effectLst>
          </p:spPr>
        </p:pic>
        <p:sp>
          <p:nvSpPr>
            <p:cNvPr id="5" name="線吹き出し 2 (枠付き) 8">
              <a:extLst>
                <a:ext uri="{FF2B5EF4-FFF2-40B4-BE49-F238E27FC236}">
                  <a16:creationId xmlns:a16="http://schemas.microsoft.com/office/drawing/2014/main" id="{60F8546F-BB93-05E5-2A4A-8B2D3269AAB4}"/>
                </a:ext>
              </a:extLst>
            </p:cNvPr>
            <p:cNvSpPr/>
            <p:nvPr/>
          </p:nvSpPr>
          <p:spPr>
            <a:xfrm>
              <a:off x="944679" y="2237109"/>
              <a:ext cx="2955206" cy="406440"/>
            </a:xfrm>
            <a:prstGeom prst="borderCallout2">
              <a:avLst>
                <a:gd name="adj1" fmla="val 50354"/>
                <a:gd name="adj2" fmla="val -54"/>
                <a:gd name="adj3" fmla="val 49926"/>
                <a:gd name="adj4" fmla="val -10366"/>
                <a:gd name="adj5" fmla="val 457778"/>
                <a:gd name="adj6" fmla="val -13808"/>
              </a:avLst>
            </a:prstGeom>
            <a:noFill/>
            <a:ln w="12700" cap="flat" cmpd="sng" algn="ctr">
              <a:solidFill>
                <a:srgbClr val="ED7D31"/>
              </a:solidFill>
              <a:prstDash val="solid"/>
              <a:miter lim="800000"/>
            </a:ln>
            <a:effectLst/>
          </p:spPr>
          <p:txBody>
            <a:bodyPr rtlCol="0" anchor="ctr"/>
            <a:lstStyle/>
            <a:p>
              <a:pPr defTabSz="914340">
                <a:lnSpc>
                  <a:spcPct val="120000"/>
                </a:lnSpc>
                <a:defRPr/>
              </a:pPr>
              <a:r>
                <a:rPr kumimoji="0" lang="ja-JP" altLang="en-US" sz="1600" b="1" kern="0" dirty="0">
                  <a:latin typeface="+mn-ea"/>
                </a:rPr>
                <a:t>既存 </a:t>
              </a:r>
              <a:r>
                <a:rPr kumimoji="0" lang="en-US" altLang="ja-JP" sz="1600" b="1" kern="0" dirty="0">
                  <a:latin typeface="+mn-ea"/>
                </a:rPr>
                <a:t>iCT</a:t>
              </a:r>
              <a:r>
                <a:rPr kumimoji="0" lang="ja-JP" altLang="en-US" sz="1600" b="1" kern="0" dirty="0">
                  <a:latin typeface="+mn-ea"/>
                </a:rPr>
                <a:t>のアンインストール：</a:t>
              </a:r>
              <a:endParaRPr kumimoji="0" lang="en-US" altLang="ja-JP" sz="1600" b="1" kern="0" dirty="0">
                <a:latin typeface="+mn-ea"/>
              </a:endParaRPr>
            </a:p>
            <a:p>
              <a:pPr defTabSz="914340">
                <a:lnSpc>
                  <a:spcPct val="120000"/>
                </a:lnSpc>
                <a:defRPr/>
              </a:pPr>
              <a:r>
                <a:rPr kumimoji="0" lang="en-US" altLang="ja-JP" sz="1600" b="1" kern="0" dirty="0">
                  <a:latin typeface="+mn-ea"/>
                </a:rPr>
                <a:t>【Windows</a:t>
              </a:r>
              <a:r>
                <a:rPr kumimoji="0" lang="ja-JP" altLang="en-US" sz="1600" b="1" kern="0" dirty="0">
                  <a:latin typeface="+mn-ea"/>
                </a:rPr>
                <a:t> スタート</a:t>
              </a:r>
              <a:r>
                <a:rPr kumimoji="0" lang="en-US" altLang="ja-JP" sz="1600" b="1" kern="0" dirty="0">
                  <a:latin typeface="+mn-ea"/>
                </a:rPr>
                <a:t>】&gt;【</a:t>
              </a:r>
              <a:r>
                <a:rPr kumimoji="0" lang="ja-JP" altLang="en-US" sz="1600" b="1" kern="0" dirty="0">
                  <a:latin typeface="+mn-ea"/>
                </a:rPr>
                <a:t>設定</a:t>
              </a:r>
              <a:r>
                <a:rPr kumimoji="0" lang="en-US" altLang="ja-JP" sz="1600" b="1" kern="0" dirty="0">
                  <a:latin typeface="+mn-ea"/>
                </a:rPr>
                <a:t>】</a:t>
              </a:r>
              <a:r>
                <a:rPr kumimoji="0" lang="ja-JP" altLang="en-US" sz="1600" b="1" kern="0" dirty="0">
                  <a:latin typeface="+mn-ea"/>
                </a:rPr>
                <a:t>＞</a:t>
              </a:r>
              <a:r>
                <a:rPr kumimoji="0" lang="en-US" altLang="ja-JP" sz="1600" b="1" kern="0" dirty="0">
                  <a:latin typeface="+mn-ea"/>
                </a:rPr>
                <a:t>【</a:t>
              </a:r>
              <a:r>
                <a:rPr kumimoji="0" lang="ja-JP" altLang="en-US" sz="1600" b="1" kern="0" dirty="0">
                  <a:latin typeface="+mn-ea"/>
                </a:rPr>
                <a:t>アプリ</a:t>
              </a:r>
              <a:r>
                <a:rPr kumimoji="0" lang="en-US" altLang="ja-JP" sz="1600" b="1" kern="0" dirty="0">
                  <a:latin typeface="+mn-ea"/>
                </a:rPr>
                <a:t>】</a:t>
              </a:r>
            </a:p>
          </p:txBody>
        </p:sp>
        <p:sp>
          <p:nvSpPr>
            <p:cNvPr id="6" name="正方形/長方形 5">
              <a:extLst>
                <a:ext uri="{FF2B5EF4-FFF2-40B4-BE49-F238E27FC236}">
                  <a16:creationId xmlns:a16="http://schemas.microsoft.com/office/drawing/2014/main" id="{6B429D60-0536-CE6B-2EDF-452E758CB382}"/>
                </a:ext>
              </a:extLst>
            </p:cNvPr>
            <p:cNvSpPr/>
            <p:nvPr/>
          </p:nvSpPr>
          <p:spPr>
            <a:xfrm>
              <a:off x="306396" y="4100548"/>
              <a:ext cx="1276565" cy="4970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b="1">
                <a:latin typeface="+mn-ea"/>
              </a:endParaRPr>
            </a:p>
          </p:txBody>
        </p:sp>
        <p:sp>
          <p:nvSpPr>
            <p:cNvPr id="9" name="テキスト ボックス 8">
              <a:extLst>
                <a:ext uri="{FF2B5EF4-FFF2-40B4-BE49-F238E27FC236}">
                  <a16:creationId xmlns:a16="http://schemas.microsoft.com/office/drawing/2014/main" id="{4E8D370E-0434-E952-1D01-E17C87E34E37}"/>
                </a:ext>
              </a:extLst>
            </p:cNvPr>
            <p:cNvSpPr txBox="1"/>
            <p:nvPr/>
          </p:nvSpPr>
          <p:spPr>
            <a:xfrm>
              <a:off x="204604" y="815640"/>
              <a:ext cx="6462524" cy="1367950"/>
            </a:xfrm>
            <a:prstGeom prst="rect">
              <a:avLst/>
            </a:prstGeom>
            <a:noFill/>
          </p:spPr>
          <p:txBody>
            <a:bodyPr wrap="none" rtlCol="0">
              <a:spAutoFit/>
            </a:bodyPr>
            <a:lstStyle/>
            <a:p>
              <a:pPr>
                <a:lnSpc>
                  <a:spcPct val="120000"/>
                </a:lnSpc>
                <a:defRPr/>
              </a:pPr>
              <a:r>
                <a:rPr lang="en-US" altLang="ja-JP" sz="2000" b="1" dirty="0">
                  <a:solidFill>
                    <a:prstClr val="black"/>
                  </a:solidFill>
                  <a:latin typeface="+mn-ea"/>
                  <a:cs typeface="Meiryo UI" panose="020B0604030504040204" pitchFamily="50" charset="-128"/>
                </a:rPr>
                <a:t>i-PRO</a:t>
              </a:r>
              <a:r>
                <a:rPr lang="ja-JP" altLang="en-US" sz="2000" b="1" dirty="0">
                  <a:solidFill>
                    <a:prstClr val="black"/>
                  </a:solidFill>
                  <a:latin typeface="+mn-ea"/>
                  <a:cs typeface="Meiryo UI" panose="020B0604030504040204" pitchFamily="50" charset="-128"/>
                </a:rPr>
                <a:t>設定ツール（</a:t>
              </a:r>
              <a:r>
                <a:rPr lang="en-US" altLang="ja-JP" sz="2000" b="1" dirty="0">
                  <a:solidFill>
                    <a:prstClr val="black"/>
                  </a:solidFill>
                  <a:latin typeface="+mn-ea"/>
                  <a:cs typeface="Meiryo UI" panose="020B0604030504040204" pitchFamily="50" charset="-128"/>
                </a:rPr>
                <a:t>iCT</a:t>
              </a:r>
              <a:r>
                <a:rPr lang="ja-JP" altLang="en-US" sz="2000" b="1" dirty="0">
                  <a:solidFill>
                    <a:prstClr val="black"/>
                  </a:solidFill>
                  <a:latin typeface="+mn-ea"/>
                  <a:cs typeface="Meiryo UI" panose="020B0604030504040204" pitchFamily="50" charset="-128"/>
                </a:rPr>
                <a:t>）</a:t>
              </a:r>
              <a:r>
                <a:rPr lang="en-US" altLang="ja-JP" sz="2000" b="1" dirty="0">
                  <a:solidFill>
                    <a:prstClr val="black"/>
                  </a:solidFill>
                  <a:latin typeface="+mn-ea"/>
                  <a:cs typeface="Meiryo UI" panose="020B0604030504040204" pitchFamily="50" charset="-128"/>
                </a:rPr>
                <a:t>V3.10</a:t>
              </a:r>
              <a:r>
                <a:rPr lang="ja-JP" altLang="en-US" sz="2000" b="1" dirty="0">
                  <a:solidFill>
                    <a:prstClr val="black"/>
                  </a:solidFill>
                  <a:latin typeface="+mn-ea"/>
                  <a:cs typeface="Meiryo UI" panose="020B0604030504040204" pitchFamily="50" charset="-128"/>
                </a:rPr>
                <a:t>より、</a:t>
              </a:r>
              <a:r>
                <a:rPr lang="en-US" altLang="ja-JP" sz="2000" b="1" dirty="0">
                  <a:solidFill>
                    <a:prstClr val="black"/>
                  </a:solidFill>
                  <a:latin typeface="+mn-ea"/>
                  <a:cs typeface="Meiryo UI" panose="020B0604030504040204" pitchFamily="50" charset="-128"/>
                </a:rPr>
                <a:t>AI</a:t>
              </a:r>
              <a:r>
                <a:rPr lang="ja-JP" altLang="en-US" sz="2000" b="1" dirty="0">
                  <a:solidFill>
                    <a:prstClr val="black"/>
                  </a:solidFill>
                  <a:latin typeface="+mn-ea"/>
                  <a:cs typeface="Meiryo UI" panose="020B0604030504040204" pitchFamily="50" charset="-128"/>
                </a:rPr>
                <a:t>現場学習アプリケーションに対応しています。</a:t>
              </a:r>
              <a:endParaRPr lang="en-US" altLang="ja-JP" sz="2000" b="1" dirty="0">
                <a:solidFill>
                  <a:prstClr val="black"/>
                </a:solidFill>
                <a:latin typeface="+mn-ea"/>
                <a:cs typeface="Meiryo UI" panose="020B0604030504040204" pitchFamily="50" charset="-128"/>
              </a:endParaRPr>
            </a:p>
            <a:p>
              <a:pPr>
                <a:lnSpc>
                  <a:spcPct val="120000"/>
                </a:lnSpc>
                <a:defRPr/>
              </a:pPr>
              <a:r>
                <a:rPr lang="en-US" altLang="ja-JP" sz="2000" b="1" dirty="0">
                  <a:solidFill>
                    <a:prstClr val="black"/>
                  </a:solidFill>
                  <a:latin typeface="+mn-ea"/>
                  <a:cs typeface="Meiryo UI" panose="020B0604030504040204" pitchFamily="50" charset="-128"/>
                </a:rPr>
                <a:t>V3.10</a:t>
              </a:r>
              <a:r>
                <a:rPr lang="ja-JP" altLang="en-US" sz="2000" b="1" dirty="0">
                  <a:solidFill>
                    <a:prstClr val="black"/>
                  </a:solidFill>
                  <a:latin typeface="+mn-ea"/>
                  <a:cs typeface="Meiryo UI" panose="020B0604030504040204" pitchFamily="50" charset="-128"/>
                </a:rPr>
                <a:t>以降の最新版をインストール、もしくはバージョンアップをしてください。</a:t>
              </a:r>
              <a:endParaRPr lang="en-US" altLang="ja-JP" sz="2000" b="1" dirty="0">
                <a:solidFill>
                  <a:prstClr val="black"/>
                </a:solidFill>
                <a:latin typeface="+mn-ea"/>
                <a:cs typeface="Meiryo UI" panose="020B0604030504040204" pitchFamily="50" charset="-128"/>
              </a:endParaRPr>
            </a:p>
            <a:p>
              <a:pPr>
                <a:lnSpc>
                  <a:spcPct val="120000"/>
                </a:lnSpc>
                <a:defRPr/>
              </a:pPr>
              <a:r>
                <a:rPr lang="ja-JP" altLang="en-US" sz="2000" b="1" dirty="0">
                  <a:solidFill>
                    <a:prstClr val="black"/>
                  </a:solidFill>
                  <a:latin typeface="+mn-ea"/>
                  <a:cs typeface="Meiryo UI" panose="020B0604030504040204" pitchFamily="50" charset="-128"/>
                </a:rPr>
                <a:t>インストーラは下記リンクより入手可能です。</a:t>
              </a:r>
              <a:endParaRPr lang="en-US" altLang="ja-JP" sz="2000" b="1" dirty="0">
                <a:solidFill>
                  <a:prstClr val="black"/>
                </a:solidFill>
                <a:latin typeface="+mn-ea"/>
                <a:cs typeface="Meiryo UI" panose="020B0604030504040204" pitchFamily="50" charset="-128"/>
              </a:endParaRPr>
            </a:p>
            <a:p>
              <a:pPr>
                <a:lnSpc>
                  <a:spcPct val="120000"/>
                </a:lnSpc>
                <a:spcBef>
                  <a:spcPts val="1200"/>
                </a:spcBef>
                <a:defRPr/>
              </a:pPr>
              <a:r>
                <a:rPr lang="en-US" altLang="ja-JP" sz="1600" b="1" dirty="0">
                  <a:solidFill>
                    <a:prstClr val="black"/>
                  </a:solidFill>
                  <a:latin typeface="+mn-ea"/>
                  <a:cs typeface="Meiryo UI" panose="020B0604030504040204" pitchFamily="50" charset="-128"/>
                  <a:hlinkClick r:id="rId3"/>
                </a:rPr>
                <a:t>https://i-pro.com/products%5Fand%5Fsolutions/ja/surveillance/learning-and-support/tools/ict</a:t>
              </a:r>
              <a:endParaRPr lang="en-US" altLang="ja-JP" sz="1600" b="1" dirty="0">
                <a:solidFill>
                  <a:prstClr val="black"/>
                </a:solidFill>
                <a:latin typeface="+mn-ea"/>
                <a:cs typeface="Meiryo UI" panose="020B0604030504040204" pitchFamily="50" charset="-128"/>
              </a:endParaRPr>
            </a:p>
            <a:p>
              <a:pPr>
                <a:lnSpc>
                  <a:spcPct val="120000"/>
                </a:lnSpc>
                <a:spcBef>
                  <a:spcPts val="1200"/>
                </a:spcBef>
                <a:defRPr/>
              </a:pPr>
              <a:r>
                <a:rPr lang="ja-JP" altLang="en-US" sz="2000" b="1" dirty="0">
                  <a:solidFill>
                    <a:prstClr val="black"/>
                  </a:solidFill>
                  <a:latin typeface="+mn-ea"/>
                  <a:cs typeface="Meiryo UI" panose="020B0604030504040204" pitchFamily="50" charset="-128"/>
                </a:rPr>
                <a:t>また、必要に応じて </a:t>
              </a:r>
              <a:r>
                <a:rPr lang="en-US" altLang="ja-JP" sz="2000" b="1" dirty="0">
                  <a:solidFill>
                    <a:prstClr val="black"/>
                  </a:solidFill>
                  <a:latin typeface="+mn-ea"/>
                  <a:cs typeface="Meiryo UI" panose="020B0604030504040204" pitchFamily="50" charset="-128"/>
                </a:rPr>
                <a:t>iCT</a:t>
              </a:r>
              <a:r>
                <a:rPr lang="ja-JP" altLang="en-US" sz="2000" b="1" dirty="0">
                  <a:solidFill>
                    <a:prstClr val="black"/>
                  </a:solidFill>
                  <a:latin typeface="+mn-ea"/>
                  <a:cs typeface="Meiryo UI" panose="020B0604030504040204" pitchFamily="50" charset="-128"/>
                </a:rPr>
                <a:t>をアンインストールを行う場合は、以下を参照ください。</a:t>
              </a:r>
              <a:endParaRPr lang="en-US" altLang="ja-JP" sz="2000" b="1" dirty="0">
                <a:solidFill>
                  <a:prstClr val="black"/>
                </a:solidFill>
                <a:latin typeface="+mn-ea"/>
                <a:cs typeface="Meiryo UI" panose="020B0604030504040204" pitchFamily="50" charset="-128"/>
              </a:endParaRPr>
            </a:p>
          </p:txBody>
        </p:sp>
      </p:grpSp>
      <p:sp>
        <p:nvSpPr>
          <p:cNvPr id="17" name="正方形/長方形 16">
            <a:extLst>
              <a:ext uri="{FF2B5EF4-FFF2-40B4-BE49-F238E27FC236}">
                <a16:creationId xmlns:a16="http://schemas.microsoft.com/office/drawing/2014/main" id="{72E25AF1-B0DF-9B9C-F00A-B90DED0E9EE5}"/>
              </a:ext>
            </a:extLst>
          </p:cNvPr>
          <p:cNvSpPr/>
          <p:nvPr/>
        </p:nvSpPr>
        <p:spPr>
          <a:xfrm>
            <a:off x="286503" y="655523"/>
            <a:ext cx="4529208"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①設定ツールを変更する</a:t>
            </a:r>
            <a:endParaRPr kumimoji="0" lang="en-US" altLang="ja-JP" sz="2000" b="1" kern="0" dirty="0">
              <a:solidFill>
                <a:srgbClr val="0070C0"/>
              </a:solidFill>
              <a:latin typeface="+mn-ea"/>
            </a:endParaRPr>
          </a:p>
        </p:txBody>
      </p:sp>
      <p:sp>
        <p:nvSpPr>
          <p:cNvPr id="2" name="テキスト ボックス 1">
            <a:hlinkClick r:id="rId4" action="ppaction://hlinksldjump"/>
            <a:extLst>
              <a:ext uri="{FF2B5EF4-FFF2-40B4-BE49-F238E27FC236}">
                <a16:creationId xmlns:a16="http://schemas.microsoft.com/office/drawing/2014/main" id="{976B6ED1-73F0-65FB-A2F7-D3EBD3F0CFEC}"/>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5"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5"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pic>
        <p:nvPicPr>
          <p:cNvPr id="8" name="図 7">
            <a:extLst>
              <a:ext uri="{FF2B5EF4-FFF2-40B4-BE49-F238E27FC236}">
                <a16:creationId xmlns:a16="http://schemas.microsoft.com/office/drawing/2014/main" id="{C61D85B2-981C-161C-BAF8-4C8DCC56209D}"/>
              </a:ext>
            </a:extLst>
          </p:cNvPr>
          <p:cNvPicPr>
            <a:picLocks noChangeAspect="1"/>
          </p:cNvPicPr>
          <p:nvPr/>
        </p:nvPicPr>
        <p:blipFill>
          <a:blip r:embed="rId6"/>
          <a:stretch>
            <a:fillRect/>
          </a:stretch>
        </p:blipFill>
        <p:spPr>
          <a:xfrm>
            <a:off x="7420727" y="4076149"/>
            <a:ext cx="5814680" cy="3069191"/>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10" name="正方形/長方形 9">
            <a:extLst>
              <a:ext uri="{FF2B5EF4-FFF2-40B4-BE49-F238E27FC236}">
                <a16:creationId xmlns:a16="http://schemas.microsoft.com/office/drawing/2014/main" id="{E2DA4671-CC7D-E4B2-F9F4-4D34937BDF1E}"/>
              </a:ext>
            </a:extLst>
          </p:cNvPr>
          <p:cNvSpPr/>
          <p:nvPr/>
        </p:nvSpPr>
        <p:spPr>
          <a:xfrm>
            <a:off x="11435643" y="6214577"/>
            <a:ext cx="1467556" cy="52832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6515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89BA3FF-3F7F-9713-C044-2C2A17E14E4A}"/>
              </a:ext>
            </a:extLst>
          </p:cNvPr>
          <p:cNvSpPr>
            <a:spLocks noGrp="1"/>
          </p:cNvSpPr>
          <p:nvPr>
            <p:ph sz="quarter" idx="10"/>
          </p:nvPr>
        </p:nvSpPr>
        <p:spPr>
          <a:xfrm>
            <a:off x="288000" y="648000"/>
            <a:ext cx="10150114" cy="504000"/>
          </a:xfrm>
        </p:spPr>
        <p:txBody>
          <a:bodyPr wrap="none" lIns="36000" tIns="36000" rIns="36000" bIns="36000"/>
          <a:lstStyle/>
          <a:p>
            <a:pPr marL="0" indent="0">
              <a:lnSpc>
                <a:spcPct val="100000"/>
              </a:lnSpc>
              <a:buNone/>
            </a:pPr>
            <a:r>
              <a:rPr kumimoji="1" lang="ja-JP" altLang="en-US" sz="2400" dirty="0"/>
              <a:t>■以降、</a:t>
            </a:r>
            <a:r>
              <a:rPr kumimoji="1" lang="en-US" altLang="ja-JP" sz="2400" dirty="0"/>
              <a:t>iCT</a:t>
            </a:r>
            <a:r>
              <a:rPr kumimoji="1" lang="ja-JP" altLang="en-US" sz="2400" dirty="0"/>
              <a:t>とインストール</a:t>
            </a:r>
            <a:r>
              <a:rPr kumimoji="1" lang="en-US" altLang="ja-JP" sz="2400" dirty="0"/>
              <a:t>PC</a:t>
            </a:r>
            <a:r>
              <a:rPr kumimoji="1" lang="ja-JP" altLang="en-US" sz="2400" dirty="0"/>
              <a:t>の設定を行います。</a:t>
            </a:r>
          </a:p>
        </p:txBody>
      </p:sp>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2-3</a:t>
            </a:r>
            <a:r>
              <a:rPr lang="en-US" altLang="ja-JP" dirty="0"/>
              <a:t>. </a:t>
            </a:r>
            <a:r>
              <a:rPr lang="ja-JP" altLang="en-US" dirty="0"/>
              <a:t>設定準備（</a:t>
            </a:r>
            <a:r>
              <a:rPr lang="en-US" altLang="ja-JP" dirty="0"/>
              <a:t>i-PRO</a:t>
            </a:r>
            <a:r>
              <a:rPr lang="ja-JP" altLang="en-US" dirty="0"/>
              <a:t>設定ツールのインストール・設定）</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78116" y="1107831"/>
            <a:ext cx="6248686"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②イーサネットのプロパティを変更する</a:t>
            </a:r>
            <a:r>
              <a:rPr kumimoji="0" lang="en-US" altLang="ja-JP" sz="2000" b="1" kern="0" dirty="0">
                <a:solidFill>
                  <a:srgbClr val="0070C0"/>
                </a:solidFill>
                <a:latin typeface="+mn-ea"/>
              </a:rPr>
              <a:t>-1</a:t>
            </a:r>
          </a:p>
        </p:txBody>
      </p:sp>
      <p:grpSp>
        <p:nvGrpSpPr>
          <p:cNvPr id="16" name="グループ化 15">
            <a:extLst>
              <a:ext uri="{FF2B5EF4-FFF2-40B4-BE49-F238E27FC236}">
                <a16:creationId xmlns:a16="http://schemas.microsoft.com/office/drawing/2014/main" id="{9A5750BF-477F-9232-3A20-3F6025B70AE0}"/>
              </a:ext>
            </a:extLst>
          </p:cNvPr>
          <p:cNvGrpSpPr/>
          <p:nvPr/>
        </p:nvGrpSpPr>
        <p:grpSpPr>
          <a:xfrm>
            <a:off x="700995" y="2042190"/>
            <a:ext cx="10768917" cy="5443323"/>
            <a:chOff x="344736" y="2374888"/>
            <a:chExt cx="7666686" cy="3875250"/>
          </a:xfrm>
        </p:grpSpPr>
        <p:pic>
          <p:nvPicPr>
            <p:cNvPr id="5" name="図 4">
              <a:extLst>
                <a:ext uri="{FF2B5EF4-FFF2-40B4-BE49-F238E27FC236}">
                  <a16:creationId xmlns:a16="http://schemas.microsoft.com/office/drawing/2014/main" id="{25B1EB89-3FA3-5681-D055-633F57EE95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737" y="2374888"/>
              <a:ext cx="2685695" cy="1950976"/>
            </a:xfrm>
            <a:prstGeom prst="rect">
              <a:avLst/>
            </a:prstGeom>
            <a:ln w="31750">
              <a:solidFill>
                <a:srgbClr val="0070C0"/>
              </a:solidFill>
            </a:ln>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7F4D348F-0733-A583-BDBE-565E7350CC5C}"/>
                </a:ext>
              </a:extLst>
            </p:cNvPr>
            <p:cNvSpPr/>
            <p:nvPr/>
          </p:nvSpPr>
          <p:spPr>
            <a:xfrm>
              <a:off x="1651043" y="3066406"/>
              <a:ext cx="1276565" cy="4970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b="1">
                <a:latin typeface="+mn-ea"/>
              </a:endParaRPr>
            </a:p>
          </p:txBody>
        </p:sp>
        <p:pic>
          <p:nvPicPr>
            <p:cNvPr id="7" name="図 6">
              <a:extLst>
                <a:ext uri="{FF2B5EF4-FFF2-40B4-BE49-F238E27FC236}">
                  <a16:creationId xmlns:a16="http://schemas.microsoft.com/office/drawing/2014/main" id="{4D824EC3-6455-B0E3-DA79-2CB73AF52F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25084" y="2392519"/>
              <a:ext cx="3486338" cy="1862539"/>
            </a:xfrm>
            <a:prstGeom prst="rect">
              <a:avLst/>
            </a:prstGeom>
            <a:ln w="25400">
              <a:solidFill>
                <a:srgbClr val="0070C0"/>
              </a:solidFill>
            </a:ln>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DCEDBEA7-69C1-316C-2722-E08291C61E4A}"/>
                </a:ext>
              </a:extLst>
            </p:cNvPr>
            <p:cNvSpPr/>
            <p:nvPr/>
          </p:nvSpPr>
          <p:spPr>
            <a:xfrm>
              <a:off x="4581840" y="3563463"/>
              <a:ext cx="1847126" cy="3508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b="1">
                <a:latin typeface="+mn-ea"/>
              </a:endParaRPr>
            </a:p>
          </p:txBody>
        </p:sp>
        <p:pic>
          <p:nvPicPr>
            <p:cNvPr id="9" name="図 8">
              <a:extLst>
                <a:ext uri="{FF2B5EF4-FFF2-40B4-BE49-F238E27FC236}">
                  <a16:creationId xmlns:a16="http://schemas.microsoft.com/office/drawing/2014/main" id="{1818C4C9-8C9B-2466-40D3-4BAEA981E3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736" y="4584757"/>
              <a:ext cx="3653754" cy="1609545"/>
            </a:xfrm>
            <a:prstGeom prst="rect">
              <a:avLst/>
            </a:prstGeom>
            <a:ln w="22225">
              <a:solidFill>
                <a:srgbClr val="0070C0"/>
              </a:solidFill>
            </a:ln>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093A0F2E-FA91-C489-D6E1-3A4B32C86CE3}"/>
                </a:ext>
              </a:extLst>
            </p:cNvPr>
            <p:cNvPicPr>
              <a:picLocks noChangeAspect="1"/>
            </p:cNvPicPr>
            <p:nvPr/>
          </p:nvPicPr>
          <p:blipFill>
            <a:blip r:embed="rId5"/>
            <a:stretch>
              <a:fillRect/>
            </a:stretch>
          </p:blipFill>
          <p:spPr>
            <a:xfrm>
              <a:off x="5193428" y="4448837"/>
              <a:ext cx="2685695" cy="1801301"/>
            </a:xfrm>
            <a:prstGeom prst="rect">
              <a:avLst/>
            </a:prstGeom>
            <a:ln w="22225">
              <a:solidFill>
                <a:srgbClr val="0070C0"/>
              </a:solidFill>
            </a:ln>
            <a:effectLst>
              <a:outerShdw blurRad="50800" dist="38100" dir="2700000" algn="tl" rotWithShape="0">
                <a:prstClr val="black">
                  <a:alpha val="40000"/>
                </a:prstClr>
              </a:outerShdw>
            </a:effectLst>
          </p:spPr>
        </p:pic>
        <p:sp>
          <p:nvSpPr>
            <p:cNvPr id="11" name="正方形/長方形 10">
              <a:extLst>
                <a:ext uri="{FF2B5EF4-FFF2-40B4-BE49-F238E27FC236}">
                  <a16:creationId xmlns:a16="http://schemas.microsoft.com/office/drawing/2014/main" id="{F3E5F485-9503-7BF5-9FA4-DF23439B246B}"/>
                </a:ext>
              </a:extLst>
            </p:cNvPr>
            <p:cNvSpPr/>
            <p:nvPr/>
          </p:nvSpPr>
          <p:spPr>
            <a:xfrm>
              <a:off x="2707125" y="5629543"/>
              <a:ext cx="1049752" cy="3508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b="1">
                <a:latin typeface="+mn-ea"/>
              </a:endParaRPr>
            </a:p>
          </p:txBody>
        </p:sp>
        <p:sp>
          <p:nvSpPr>
            <p:cNvPr id="12" name="正方形/長方形 11">
              <a:extLst>
                <a:ext uri="{FF2B5EF4-FFF2-40B4-BE49-F238E27FC236}">
                  <a16:creationId xmlns:a16="http://schemas.microsoft.com/office/drawing/2014/main" id="{97FC15AC-FA33-6F65-37A6-BC532A6644DF}"/>
                </a:ext>
              </a:extLst>
            </p:cNvPr>
            <p:cNvSpPr/>
            <p:nvPr/>
          </p:nvSpPr>
          <p:spPr>
            <a:xfrm>
              <a:off x="5072553" y="5756062"/>
              <a:ext cx="1049752" cy="3508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b="1">
                <a:latin typeface="+mn-ea"/>
              </a:endParaRPr>
            </a:p>
          </p:txBody>
        </p:sp>
        <p:sp>
          <p:nvSpPr>
            <p:cNvPr id="13" name="矢印: 右 12">
              <a:extLst>
                <a:ext uri="{FF2B5EF4-FFF2-40B4-BE49-F238E27FC236}">
                  <a16:creationId xmlns:a16="http://schemas.microsoft.com/office/drawing/2014/main" id="{DA5C3069-1437-4EE3-D189-93528D398578}"/>
                </a:ext>
              </a:extLst>
            </p:cNvPr>
            <p:cNvSpPr/>
            <p:nvPr/>
          </p:nvSpPr>
          <p:spPr>
            <a:xfrm>
              <a:off x="3530069" y="3312392"/>
              <a:ext cx="538671" cy="251070"/>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b="1">
                <a:latin typeface="+mn-ea"/>
              </a:endParaRPr>
            </a:p>
          </p:txBody>
        </p:sp>
        <p:sp>
          <p:nvSpPr>
            <p:cNvPr id="14" name="矢印: 右 13">
              <a:extLst>
                <a:ext uri="{FF2B5EF4-FFF2-40B4-BE49-F238E27FC236}">
                  <a16:creationId xmlns:a16="http://schemas.microsoft.com/office/drawing/2014/main" id="{0440BC63-D5E0-058B-591D-3FEEA2C352B2}"/>
                </a:ext>
              </a:extLst>
            </p:cNvPr>
            <p:cNvSpPr/>
            <p:nvPr/>
          </p:nvSpPr>
          <p:spPr>
            <a:xfrm>
              <a:off x="4327440" y="5222542"/>
              <a:ext cx="538671" cy="251070"/>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b="1">
                <a:latin typeface="+mn-ea"/>
              </a:endParaRPr>
            </a:p>
          </p:txBody>
        </p:sp>
        <p:sp>
          <p:nvSpPr>
            <p:cNvPr id="15" name="矢印: 右 14">
              <a:extLst>
                <a:ext uri="{FF2B5EF4-FFF2-40B4-BE49-F238E27FC236}">
                  <a16:creationId xmlns:a16="http://schemas.microsoft.com/office/drawing/2014/main" id="{B3E9D5CC-F471-FA61-7E03-ACE341BD5988}"/>
                </a:ext>
              </a:extLst>
            </p:cNvPr>
            <p:cNvSpPr/>
            <p:nvPr/>
          </p:nvSpPr>
          <p:spPr>
            <a:xfrm rot="8073994">
              <a:off x="3973060" y="4251516"/>
              <a:ext cx="538671" cy="251070"/>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b="1">
                <a:latin typeface="+mn-ea"/>
              </a:endParaRPr>
            </a:p>
          </p:txBody>
        </p:sp>
      </p:grpSp>
      <p:sp>
        <p:nvSpPr>
          <p:cNvPr id="17" name="テキスト ボックス 16">
            <a:extLst>
              <a:ext uri="{FF2B5EF4-FFF2-40B4-BE49-F238E27FC236}">
                <a16:creationId xmlns:a16="http://schemas.microsoft.com/office/drawing/2014/main" id="{818CE8B6-9A89-8A8F-EF32-A5CF541954E3}"/>
              </a:ext>
            </a:extLst>
          </p:cNvPr>
          <p:cNvSpPr txBox="1"/>
          <p:nvPr/>
        </p:nvSpPr>
        <p:spPr>
          <a:xfrm>
            <a:off x="503539" y="1567715"/>
            <a:ext cx="7207422" cy="369332"/>
          </a:xfrm>
          <a:prstGeom prst="rect">
            <a:avLst/>
          </a:prstGeom>
          <a:noFill/>
        </p:spPr>
        <p:txBody>
          <a:bodyPr wrap="none" rtlCol="0">
            <a:spAutoFit/>
          </a:bodyPr>
          <a:lstStyle/>
          <a:p>
            <a:pPr algn="l"/>
            <a:r>
              <a:rPr kumimoji="1" lang="en-US" altLang="ja-JP" sz="1800" b="1" dirty="0">
                <a:latin typeface="+mn-ea"/>
              </a:rPr>
              <a:t>PC</a:t>
            </a:r>
            <a:r>
              <a:rPr kumimoji="1" lang="ja-JP" altLang="en-US" sz="1800" b="1" dirty="0">
                <a:latin typeface="+mn-ea"/>
              </a:rPr>
              <a:t>の</a:t>
            </a:r>
            <a:r>
              <a:rPr kumimoji="1" lang="en-US" altLang="ja-JP" sz="1800" b="1" dirty="0">
                <a:latin typeface="+mn-ea"/>
              </a:rPr>
              <a:t>IP</a:t>
            </a:r>
            <a:r>
              <a:rPr kumimoji="1" lang="ja-JP" altLang="en-US" sz="1800" b="1" dirty="0">
                <a:latin typeface="+mn-ea"/>
              </a:rPr>
              <a:t>アドレスを、カメラと接続可能なサブネットに設定します。</a:t>
            </a:r>
          </a:p>
        </p:txBody>
      </p:sp>
      <p:sp>
        <p:nvSpPr>
          <p:cNvPr id="18" name="テキスト ボックス 17">
            <a:hlinkClick r:id="rId6" action="ppaction://hlinksldjump"/>
            <a:extLst>
              <a:ext uri="{FF2B5EF4-FFF2-40B4-BE49-F238E27FC236}">
                <a16:creationId xmlns:a16="http://schemas.microsoft.com/office/drawing/2014/main" id="{C5A45235-9296-FDED-1A32-883F60234E00}"/>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7"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7"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3802858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2-3</a:t>
            </a:r>
            <a:r>
              <a:rPr lang="en-US" altLang="ja-JP" dirty="0"/>
              <a:t>. </a:t>
            </a:r>
            <a:r>
              <a:rPr lang="ja-JP" altLang="en-US" dirty="0"/>
              <a:t>設定準備（</a:t>
            </a:r>
            <a:r>
              <a:rPr lang="en-US" altLang="ja-JP" dirty="0"/>
              <a:t>i-PRO</a:t>
            </a:r>
            <a:r>
              <a:rPr lang="ja-JP" altLang="en-US" dirty="0"/>
              <a:t>設定ツールのインストール・設定）</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54627" y="678216"/>
            <a:ext cx="6248686"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②イーサネットのプロパティを変更する</a:t>
            </a:r>
            <a:r>
              <a:rPr kumimoji="0" lang="en-US" altLang="ja-JP" sz="2000" b="1" kern="0" dirty="0">
                <a:solidFill>
                  <a:srgbClr val="0070C0"/>
                </a:solidFill>
                <a:latin typeface="+mn-ea"/>
              </a:rPr>
              <a:t>-2</a:t>
            </a:r>
          </a:p>
        </p:txBody>
      </p:sp>
      <p:sp>
        <p:nvSpPr>
          <p:cNvPr id="17" name="テキスト ボックス 16">
            <a:extLst>
              <a:ext uri="{FF2B5EF4-FFF2-40B4-BE49-F238E27FC236}">
                <a16:creationId xmlns:a16="http://schemas.microsoft.com/office/drawing/2014/main" id="{818CE8B6-9A89-8A8F-EF32-A5CF541954E3}"/>
              </a:ext>
            </a:extLst>
          </p:cNvPr>
          <p:cNvSpPr txBox="1"/>
          <p:nvPr/>
        </p:nvSpPr>
        <p:spPr>
          <a:xfrm>
            <a:off x="415585" y="1151096"/>
            <a:ext cx="7207422" cy="369332"/>
          </a:xfrm>
          <a:prstGeom prst="rect">
            <a:avLst/>
          </a:prstGeom>
          <a:noFill/>
        </p:spPr>
        <p:txBody>
          <a:bodyPr wrap="none" rtlCol="0">
            <a:spAutoFit/>
          </a:bodyPr>
          <a:lstStyle/>
          <a:p>
            <a:pPr algn="l"/>
            <a:r>
              <a:rPr kumimoji="1" lang="en-US" altLang="ja-JP" sz="1800" b="1" dirty="0">
                <a:latin typeface="+mn-ea"/>
              </a:rPr>
              <a:t>PC</a:t>
            </a:r>
            <a:r>
              <a:rPr kumimoji="1" lang="ja-JP" altLang="en-US" sz="1800" b="1" dirty="0">
                <a:latin typeface="+mn-ea"/>
              </a:rPr>
              <a:t>の</a:t>
            </a:r>
            <a:r>
              <a:rPr kumimoji="1" lang="en-US" altLang="ja-JP" sz="1800" b="1" dirty="0">
                <a:latin typeface="+mn-ea"/>
              </a:rPr>
              <a:t>IP</a:t>
            </a:r>
            <a:r>
              <a:rPr kumimoji="1" lang="ja-JP" altLang="en-US" sz="1800" b="1" dirty="0">
                <a:latin typeface="+mn-ea"/>
              </a:rPr>
              <a:t>アドレスを、カメラと接続可能なサブネットに設定します。</a:t>
            </a:r>
          </a:p>
        </p:txBody>
      </p:sp>
      <p:grpSp>
        <p:nvGrpSpPr>
          <p:cNvPr id="27" name="グループ化 26">
            <a:extLst>
              <a:ext uri="{FF2B5EF4-FFF2-40B4-BE49-F238E27FC236}">
                <a16:creationId xmlns:a16="http://schemas.microsoft.com/office/drawing/2014/main" id="{A57B8A6C-9A75-F6FA-CF96-F05A198E7B74}"/>
              </a:ext>
            </a:extLst>
          </p:cNvPr>
          <p:cNvGrpSpPr/>
          <p:nvPr/>
        </p:nvGrpSpPr>
        <p:grpSpPr>
          <a:xfrm>
            <a:off x="613034" y="1725636"/>
            <a:ext cx="10770290" cy="5612567"/>
            <a:chOff x="1016795" y="1042552"/>
            <a:chExt cx="7579626" cy="3949862"/>
          </a:xfrm>
        </p:grpSpPr>
        <p:pic>
          <p:nvPicPr>
            <p:cNvPr id="20" name="図 19">
              <a:extLst>
                <a:ext uri="{FF2B5EF4-FFF2-40B4-BE49-F238E27FC236}">
                  <a16:creationId xmlns:a16="http://schemas.microsoft.com/office/drawing/2014/main" id="{9C87FD57-A04E-BD08-3E1A-096FC9834CE0}"/>
                </a:ext>
              </a:extLst>
            </p:cNvPr>
            <p:cNvPicPr>
              <a:picLocks noChangeAspect="1"/>
            </p:cNvPicPr>
            <p:nvPr/>
          </p:nvPicPr>
          <p:blipFill>
            <a:blip r:embed="rId2"/>
            <a:stretch>
              <a:fillRect/>
            </a:stretch>
          </p:blipFill>
          <p:spPr>
            <a:xfrm>
              <a:off x="1016795" y="1042552"/>
              <a:ext cx="2952743" cy="3920625"/>
            </a:xfrm>
            <a:prstGeom prst="rect">
              <a:avLst/>
            </a:prstGeom>
            <a:ln w="25400">
              <a:solidFill>
                <a:srgbClr val="0070C0"/>
              </a:solidFill>
            </a:ln>
            <a:effectLst>
              <a:outerShdw blurRad="50800" dist="38100" dir="2700000" algn="tl" rotWithShape="0">
                <a:prstClr val="black">
                  <a:alpha val="40000"/>
                </a:prstClr>
              </a:outerShdw>
            </a:effectLst>
          </p:spPr>
        </p:pic>
        <p:sp>
          <p:nvSpPr>
            <p:cNvPr id="21" name="正方形/長方形 20">
              <a:extLst>
                <a:ext uri="{FF2B5EF4-FFF2-40B4-BE49-F238E27FC236}">
                  <a16:creationId xmlns:a16="http://schemas.microsoft.com/office/drawing/2014/main" id="{17554F2C-D1EB-23B1-B32E-A52070BA2644}"/>
                </a:ext>
              </a:extLst>
            </p:cNvPr>
            <p:cNvSpPr/>
            <p:nvPr/>
          </p:nvSpPr>
          <p:spPr>
            <a:xfrm>
              <a:off x="1109908" y="2806761"/>
              <a:ext cx="1949900" cy="2480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b="1">
                <a:latin typeface="+mn-ea"/>
              </a:endParaRPr>
            </a:p>
          </p:txBody>
        </p:sp>
        <p:sp>
          <p:nvSpPr>
            <p:cNvPr id="22" name="正方形/長方形 21">
              <a:extLst>
                <a:ext uri="{FF2B5EF4-FFF2-40B4-BE49-F238E27FC236}">
                  <a16:creationId xmlns:a16="http://schemas.microsoft.com/office/drawing/2014/main" id="{CB19BE76-4A1F-9E27-0920-D851AE241C02}"/>
                </a:ext>
              </a:extLst>
            </p:cNvPr>
            <p:cNvSpPr/>
            <p:nvPr/>
          </p:nvSpPr>
          <p:spPr>
            <a:xfrm>
              <a:off x="2833002" y="3448200"/>
              <a:ext cx="1017092" cy="2480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b="1">
                <a:latin typeface="+mn-ea"/>
              </a:endParaRPr>
            </a:p>
          </p:txBody>
        </p:sp>
        <p:pic>
          <p:nvPicPr>
            <p:cNvPr id="23" name="図 22">
              <a:extLst>
                <a:ext uri="{FF2B5EF4-FFF2-40B4-BE49-F238E27FC236}">
                  <a16:creationId xmlns:a16="http://schemas.microsoft.com/office/drawing/2014/main" id="{56AB5466-39C7-A57F-8079-08F269C57157}"/>
                </a:ext>
              </a:extLst>
            </p:cNvPr>
            <p:cNvPicPr>
              <a:picLocks noChangeAspect="1"/>
            </p:cNvPicPr>
            <p:nvPr/>
          </p:nvPicPr>
          <p:blipFill>
            <a:blip r:embed="rId3"/>
            <a:stretch>
              <a:fillRect/>
            </a:stretch>
          </p:blipFill>
          <p:spPr>
            <a:xfrm>
              <a:off x="5206212" y="1151096"/>
              <a:ext cx="3390209" cy="3807465"/>
            </a:xfrm>
            <a:prstGeom prst="rect">
              <a:avLst/>
            </a:prstGeom>
            <a:ln w="25400">
              <a:solidFill>
                <a:srgbClr val="0070C0"/>
              </a:solidFill>
            </a:ln>
            <a:effectLst>
              <a:outerShdw blurRad="50800" dist="38100" dir="2700000" algn="tl" rotWithShape="0">
                <a:prstClr val="black">
                  <a:alpha val="40000"/>
                </a:prstClr>
              </a:outerShdw>
            </a:effectLst>
          </p:spPr>
        </p:pic>
        <p:sp>
          <p:nvSpPr>
            <p:cNvPr id="24" name="正方形/長方形 23">
              <a:extLst>
                <a:ext uri="{FF2B5EF4-FFF2-40B4-BE49-F238E27FC236}">
                  <a16:creationId xmlns:a16="http://schemas.microsoft.com/office/drawing/2014/main" id="{DDEBAA15-4CD6-29DE-CE51-F6CCB00EBC37}"/>
                </a:ext>
              </a:extLst>
            </p:cNvPr>
            <p:cNvSpPr/>
            <p:nvPr/>
          </p:nvSpPr>
          <p:spPr>
            <a:xfrm>
              <a:off x="6901378" y="2470093"/>
              <a:ext cx="1197832" cy="7690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b="1">
                <a:latin typeface="+mn-ea"/>
              </a:endParaRPr>
            </a:p>
          </p:txBody>
        </p:sp>
        <p:sp>
          <p:nvSpPr>
            <p:cNvPr id="25" name="正方形/長方形 24">
              <a:extLst>
                <a:ext uri="{FF2B5EF4-FFF2-40B4-BE49-F238E27FC236}">
                  <a16:creationId xmlns:a16="http://schemas.microsoft.com/office/drawing/2014/main" id="{40D5F049-F775-0D27-8D8B-8D0B8D403780}"/>
                </a:ext>
              </a:extLst>
            </p:cNvPr>
            <p:cNvSpPr/>
            <p:nvPr/>
          </p:nvSpPr>
          <p:spPr>
            <a:xfrm>
              <a:off x="7053766" y="4682320"/>
              <a:ext cx="953304" cy="3100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b="1">
                <a:latin typeface="+mn-ea"/>
              </a:endParaRPr>
            </a:p>
          </p:txBody>
        </p:sp>
        <p:sp>
          <p:nvSpPr>
            <p:cNvPr id="26" name="矢印: 右 25">
              <a:extLst>
                <a:ext uri="{FF2B5EF4-FFF2-40B4-BE49-F238E27FC236}">
                  <a16:creationId xmlns:a16="http://schemas.microsoft.com/office/drawing/2014/main" id="{6CE649FB-B0C2-181B-652B-89A50491C726}"/>
                </a:ext>
              </a:extLst>
            </p:cNvPr>
            <p:cNvSpPr/>
            <p:nvPr/>
          </p:nvSpPr>
          <p:spPr>
            <a:xfrm>
              <a:off x="4353324" y="2838650"/>
              <a:ext cx="538671" cy="251070"/>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b="1">
                <a:latin typeface="+mn-ea"/>
              </a:endParaRPr>
            </a:p>
          </p:txBody>
        </p:sp>
      </p:grpSp>
      <p:sp>
        <p:nvSpPr>
          <p:cNvPr id="2" name="テキスト ボックス 1">
            <a:hlinkClick r:id="rId4" action="ppaction://hlinksldjump"/>
            <a:extLst>
              <a:ext uri="{FF2B5EF4-FFF2-40B4-BE49-F238E27FC236}">
                <a16:creationId xmlns:a16="http://schemas.microsoft.com/office/drawing/2014/main" id="{1C5F0411-478B-6FB6-9E17-301605A4489C}"/>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5"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5"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195177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2-3</a:t>
            </a:r>
            <a:r>
              <a:rPr lang="en-US" altLang="ja-JP" dirty="0"/>
              <a:t>. </a:t>
            </a:r>
            <a:r>
              <a:rPr lang="ja-JP" altLang="en-US" dirty="0"/>
              <a:t>設定準備（</a:t>
            </a:r>
            <a:r>
              <a:rPr lang="en-US" altLang="ja-JP" dirty="0"/>
              <a:t>i-PRO</a:t>
            </a:r>
            <a:r>
              <a:rPr lang="ja-JP" altLang="en-US" dirty="0"/>
              <a:t>設定ツールのインストール・設定）</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90253" y="643531"/>
            <a:ext cx="6248686"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③ディスプレイの表示サイズを</a:t>
            </a:r>
            <a:r>
              <a:rPr kumimoji="0" lang="en-US" altLang="ja-JP" sz="2000" b="1" kern="0" dirty="0">
                <a:solidFill>
                  <a:srgbClr val="0070C0"/>
                </a:solidFill>
                <a:latin typeface="+mn-ea"/>
              </a:rPr>
              <a:t>100%</a:t>
            </a:r>
            <a:r>
              <a:rPr kumimoji="0" lang="ja-JP" altLang="en-US" sz="2000" b="1" kern="0" dirty="0">
                <a:solidFill>
                  <a:srgbClr val="0070C0"/>
                </a:solidFill>
                <a:latin typeface="+mn-ea"/>
              </a:rPr>
              <a:t>に変更する</a:t>
            </a:r>
          </a:p>
        </p:txBody>
      </p:sp>
      <p:sp>
        <p:nvSpPr>
          <p:cNvPr id="17" name="テキスト ボックス 16">
            <a:extLst>
              <a:ext uri="{FF2B5EF4-FFF2-40B4-BE49-F238E27FC236}">
                <a16:creationId xmlns:a16="http://schemas.microsoft.com/office/drawing/2014/main" id="{818CE8B6-9A89-8A8F-EF32-A5CF541954E3}"/>
              </a:ext>
            </a:extLst>
          </p:cNvPr>
          <p:cNvSpPr txBox="1"/>
          <p:nvPr/>
        </p:nvSpPr>
        <p:spPr>
          <a:xfrm>
            <a:off x="415585" y="1151096"/>
            <a:ext cx="8497839" cy="369332"/>
          </a:xfrm>
          <a:prstGeom prst="rect">
            <a:avLst/>
          </a:prstGeom>
          <a:noFill/>
        </p:spPr>
        <p:txBody>
          <a:bodyPr wrap="none" rtlCol="0">
            <a:spAutoFit/>
          </a:bodyPr>
          <a:lstStyle/>
          <a:p>
            <a:pPr algn="l"/>
            <a:r>
              <a:rPr kumimoji="1" lang="en-US" altLang="ja-JP" sz="1800" b="1" dirty="0">
                <a:latin typeface="+mn-ea"/>
              </a:rPr>
              <a:t>i-PRO</a:t>
            </a:r>
            <a:r>
              <a:rPr kumimoji="1" lang="ja-JP" altLang="en-US" sz="1800" b="1" dirty="0">
                <a:latin typeface="+mn-ea"/>
              </a:rPr>
              <a:t>設定ツールの推奨</a:t>
            </a:r>
            <a:r>
              <a:rPr kumimoji="1" lang="en-US" altLang="ja-JP" sz="1800" b="1" dirty="0">
                <a:latin typeface="+mn-ea"/>
              </a:rPr>
              <a:t>PC</a:t>
            </a:r>
            <a:r>
              <a:rPr kumimoji="1" lang="ja-JP" altLang="en-US" sz="1800" b="1" dirty="0">
                <a:latin typeface="+mn-ea"/>
              </a:rPr>
              <a:t>ディスプレイ表示サイズ「</a:t>
            </a:r>
            <a:r>
              <a:rPr kumimoji="1" lang="en-US" altLang="ja-JP" sz="1800" b="1" dirty="0">
                <a:latin typeface="+mn-ea"/>
              </a:rPr>
              <a:t>100</a:t>
            </a:r>
            <a:r>
              <a:rPr kumimoji="1" lang="ja-JP" altLang="en-US" sz="1800" b="1" dirty="0">
                <a:latin typeface="+mn-ea"/>
              </a:rPr>
              <a:t>％」に設定します。</a:t>
            </a:r>
          </a:p>
        </p:txBody>
      </p:sp>
      <p:grpSp>
        <p:nvGrpSpPr>
          <p:cNvPr id="11" name="グループ化 10">
            <a:extLst>
              <a:ext uri="{FF2B5EF4-FFF2-40B4-BE49-F238E27FC236}">
                <a16:creationId xmlns:a16="http://schemas.microsoft.com/office/drawing/2014/main" id="{A4B60FDD-BA77-CEF4-763B-AA7C77EF18F3}"/>
              </a:ext>
            </a:extLst>
          </p:cNvPr>
          <p:cNvGrpSpPr/>
          <p:nvPr/>
        </p:nvGrpSpPr>
        <p:grpSpPr>
          <a:xfrm>
            <a:off x="523652" y="1945294"/>
            <a:ext cx="13075440" cy="3647984"/>
            <a:chOff x="143642" y="1610280"/>
            <a:chExt cx="8894392" cy="2481492"/>
          </a:xfrm>
        </p:grpSpPr>
        <p:pic>
          <p:nvPicPr>
            <p:cNvPr id="5" name="図 4">
              <a:extLst>
                <a:ext uri="{FF2B5EF4-FFF2-40B4-BE49-F238E27FC236}">
                  <a16:creationId xmlns:a16="http://schemas.microsoft.com/office/drawing/2014/main" id="{53C1EA7B-3203-3F67-00CA-A5938C2708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3642" y="2140796"/>
              <a:ext cx="4193321" cy="1950976"/>
            </a:xfrm>
            <a:prstGeom prst="rect">
              <a:avLst/>
            </a:prstGeom>
            <a:ln w="25400">
              <a:solidFill>
                <a:srgbClr val="0070C0"/>
              </a:solidFill>
            </a:ln>
            <a:effectLst>
              <a:outerShdw blurRad="50800" dist="38100" dir="2700000" algn="tl" rotWithShape="0">
                <a:prstClr val="black">
                  <a:alpha val="40000"/>
                </a:prstClr>
              </a:outerShdw>
            </a:effectLst>
          </p:spPr>
        </p:pic>
        <p:sp>
          <p:nvSpPr>
            <p:cNvPr id="6" name="線吹き出し 2 (枠付き) 8">
              <a:extLst>
                <a:ext uri="{FF2B5EF4-FFF2-40B4-BE49-F238E27FC236}">
                  <a16:creationId xmlns:a16="http://schemas.microsoft.com/office/drawing/2014/main" id="{6ED6E815-BB0D-08B7-458F-7C31E014E981}"/>
                </a:ext>
              </a:extLst>
            </p:cNvPr>
            <p:cNvSpPr/>
            <p:nvPr/>
          </p:nvSpPr>
          <p:spPr>
            <a:xfrm>
              <a:off x="683990" y="1610280"/>
              <a:ext cx="4552822" cy="406440"/>
            </a:xfrm>
            <a:prstGeom prst="borderCallout2">
              <a:avLst>
                <a:gd name="adj1" fmla="val 55925"/>
                <a:gd name="adj2" fmla="val 190"/>
                <a:gd name="adj3" fmla="val 55367"/>
                <a:gd name="adj4" fmla="val -7124"/>
                <a:gd name="adj5" fmla="val 325598"/>
                <a:gd name="adj6" fmla="val -7493"/>
              </a:avLst>
            </a:prstGeom>
            <a:noFill/>
            <a:ln w="12700" cap="flat" cmpd="sng" algn="ctr">
              <a:solidFill>
                <a:srgbClr val="ED7D31"/>
              </a:solidFill>
              <a:prstDash val="solid"/>
              <a:miter lim="800000"/>
            </a:ln>
            <a:effectLst/>
          </p:spPr>
          <p:txBody>
            <a:bodyPr rtlCol="0" anchor="ctr"/>
            <a:lstStyle/>
            <a:p>
              <a:pPr defTabSz="914340">
                <a:lnSpc>
                  <a:spcPct val="120000"/>
                </a:lnSpc>
                <a:defRPr/>
              </a:pPr>
              <a:r>
                <a:rPr kumimoji="0" lang="ja-JP" altLang="en-US" sz="1600" b="1" kern="0" dirty="0">
                  <a:latin typeface="+mn-ea"/>
                </a:rPr>
                <a:t>ディスプレイの設定を変更：</a:t>
              </a:r>
              <a:endParaRPr kumimoji="0" lang="en-US" altLang="ja-JP" sz="1600" b="1" kern="0" dirty="0">
                <a:latin typeface="+mn-ea"/>
              </a:endParaRPr>
            </a:p>
            <a:p>
              <a:pPr defTabSz="914340">
                <a:lnSpc>
                  <a:spcPct val="120000"/>
                </a:lnSpc>
                <a:defRPr/>
              </a:pPr>
              <a:r>
                <a:rPr kumimoji="0" lang="en-US" altLang="ja-JP" sz="1600" b="1" kern="0" dirty="0">
                  <a:latin typeface="+mn-ea"/>
                </a:rPr>
                <a:t>【Windows</a:t>
              </a:r>
              <a:r>
                <a:rPr kumimoji="0" lang="ja-JP" altLang="en-US" sz="1600" b="1" kern="0" dirty="0">
                  <a:latin typeface="+mn-ea"/>
                </a:rPr>
                <a:t>スタート</a:t>
              </a:r>
              <a:r>
                <a:rPr kumimoji="0" lang="en-US" altLang="ja-JP" sz="1600" b="1" kern="0" dirty="0">
                  <a:latin typeface="+mn-ea"/>
                </a:rPr>
                <a:t>】</a:t>
              </a:r>
              <a:r>
                <a:rPr kumimoji="0" lang="ja-JP" altLang="en-US" sz="1600" b="1" kern="0" dirty="0">
                  <a:latin typeface="+mn-ea"/>
                </a:rPr>
                <a:t>＞</a:t>
              </a:r>
              <a:r>
                <a:rPr kumimoji="0" lang="en-US" altLang="ja-JP" sz="1600" b="1" kern="0" dirty="0">
                  <a:latin typeface="+mn-ea"/>
                </a:rPr>
                <a:t>【</a:t>
              </a:r>
              <a:r>
                <a:rPr kumimoji="0" lang="ja-JP" altLang="en-US" sz="1600" b="1" kern="0" dirty="0">
                  <a:latin typeface="+mn-ea"/>
                </a:rPr>
                <a:t>設定</a:t>
              </a:r>
              <a:r>
                <a:rPr kumimoji="0" lang="en-US" altLang="ja-JP" sz="1600" b="1" kern="0" dirty="0">
                  <a:latin typeface="+mn-ea"/>
                </a:rPr>
                <a:t>】</a:t>
              </a:r>
              <a:r>
                <a:rPr kumimoji="0" lang="ja-JP" altLang="en-US" sz="1600" b="1" kern="0" dirty="0">
                  <a:latin typeface="+mn-ea"/>
                </a:rPr>
                <a:t>＞</a:t>
              </a:r>
              <a:r>
                <a:rPr kumimoji="0" lang="en-US" altLang="ja-JP" sz="1600" b="1" kern="0" dirty="0">
                  <a:latin typeface="+mn-ea"/>
                </a:rPr>
                <a:t>【</a:t>
              </a:r>
              <a:r>
                <a:rPr kumimoji="0" lang="ja-JP" altLang="en-US" sz="1600" b="1" kern="0" dirty="0">
                  <a:latin typeface="+mn-ea"/>
                </a:rPr>
                <a:t>システム</a:t>
              </a:r>
              <a:r>
                <a:rPr kumimoji="0" lang="en-US" altLang="ja-JP" sz="1600" b="1" kern="0" dirty="0">
                  <a:latin typeface="+mn-ea"/>
                </a:rPr>
                <a:t>】</a:t>
              </a:r>
              <a:r>
                <a:rPr kumimoji="0" lang="ja-JP" altLang="en-US" sz="1600" b="1" kern="0" dirty="0">
                  <a:latin typeface="+mn-ea"/>
                </a:rPr>
                <a:t>＞</a:t>
              </a:r>
              <a:r>
                <a:rPr kumimoji="0" lang="en-US" altLang="ja-JP" sz="1600" b="1" kern="0" dirty="0">
                  <a:latin typeface="+mn-ea"/>
                </a:rPr>
                <a:t>【</a:t>
              </a:r>
              <a:r>
                <a:rPr kumimoji="0" lang="ja-JP" altLang="en-US" sz="1600" b="1" kern="0" dirty="0">
                  <a:latin typeface="+mn-ea"/>
                </a:rPr>
                <a:t>ディスプレイ</a:t>
              </a:r>
              <a:r>
                <a:rPr kumimoji="0" lang="en-US" altLang="ja-JP" sz="1600" b="1" kern="0" dirty="0">
                  <a:latin typeface="+mn-ea"/>
                </a:rPr>
                <a:t>】</a:t>
              </a:r>
            </a:p>
          </p:txBody>
        </p:sp>
        <p:sp>
          <p:nvSpPr>
            <p:cNvPr id="7" name="正方形/長方形 6">
              <a:extLst>
                <a:ext uri="{FF2B5EF4-FFF2-40B4-BE49-F238E27FC236}">
                  <a16:creationId xmlns:a16="http://schemas.microsoft.com/office/drawing/2014/main" id="{6F585BA0-5754-7871-F42A-9918A763E67F}"/>
                </a:ext>
              </a:extLst>
            </p:cNvPr>
            <p:cNvSpPr/>
            <p:nvPr/>
          </p:nvSpPr>
          <p:spPr>
            <a:xfrm>
              <a:off x="245435" y="2924680"/>
              <a:ext cx="1276565" cy="4970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b="1">
                <a:latin typeface="+mn-ea"/>
              </a:endParaRPr>
            </a:p>
          </p:txBody>
        </p:sp>
        <p:pic>
          <p:nvPicPr>
            <p:cNvPr id="8" name="図 7">
              <a:extLst>
                <a:ext uri="{FF2B5EF4-FFF2-40B4-BE49-F238E27FC236}">
                  <a16:creationId xmlns:a16="http://schemas.microsoft.com/office/drawing/2014/main" id="{7A93BA72-E4FB-F575-3C44-E179CA5D9A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53" t="-6543"/>
            <a:stretch/>
          </p:blipFill>
          <p:spPr>
            <a:xfrm>
              <a:off x="4594150" y="2155438"/>
              <a:ext cx="4443884" cy="1936333"/>
            </a:xfrm>
            <a:prstGeom prst="rect">
              <a:avLst/>
            </a:prstGeom>
            <a:solidFill>
              <a:schemeClr val="bg1"/>
            </a:solidFill>
            <a:ln w="25400">
              <a:solidFill>
                <a:srgbClr val="0070C0"/>
              </a:solidFill>
            </a:ln>
            <a:effectLst>
              <a:outerShdw blurRad="50800" dist="38100" dir="2700000" algn="tl" rotWithShape="0">
                <a:prstClr val="black">
                  <a:alpha val="40000"/>
                </a:prstClr>
              </a:outerShdw>
            </a:effectLst>
          </p:spPr>
        </p:pic>
        <p:sp>
          <p:nvSpPr>
            <p:cNvPr id="9" name="線吹き出し 2 (枠付き) 8">
              <a:extLst>
                <a:ext uri="{FF2B5EF4-FFF2-40B4-BE49-F238E27FC236}">
                  <a16:creationId xmlns:a16="http://schemas.microsoft.com/office/drawing/2014/main" id="{59922CCA-E9E3-122E-364A-900765B2D61C}"/>
                </a:ext>
              </a:extLst>
            </p:cNvPr>
            <p:cNvSpPr/>
            <p:nvPr/>
          </p:nvSpPr>
          <p:spPr>
            <a:xfrm>
              <a:off x="6169260" y="1610280"/>
              <a:ext cx="1494254" cy="406440"/>
            </a:xfrm>
            <a:prstGeom prst="borderCallout2">
              <a:avLst>
                <a:gd name="adj1" fmla="val 55925"/>
                <a:gd name="adj2" fmla="val 190"/>
                <a:gd name="adj3" fmla="val 57355"/>
                <a:gd name="adj4" fmla="val -12202"/>
                <a:gd name="adj5" fmla="val 426448"/>
                <a:gd name="adj6" fmla="val -53647"/>
              </a:avLst>
            </a:prstGeom>
            <a:noFill/>
            <a:ln w="12700" cap="flat" cmpd="sng" algn="ctr">
              <a:solidFill>
                <a:srgbClr val="ED7D31"/>
              </a:solidFill>
              <a:prstDash val="solid"/>
              <a:miter lim="800000"/>
            </a:ln>
            <a:effectLst/>
          </p:spPr>
          <p:txBody>
            <a:bodyPr rtlCol="0" anchor="ctr"/>
            <a:lstStyle/>
            <a:p>
              <a:pPr defTabSz="914340">
                <a:defRPr/>
              </a:pPr>
              <a:r>
                <a:rPr kumimoji="0" lang="en-US" altLang="ja-JP" sz="1600" b="1" kern="0" dirty="0">
                  <a:latin typeface="+mn-ea"/>
                </a:rPr>
                <a:t>100%</a:t>
              </a:r>
              <a:r>
                <a:rPr kumimoji="0" lang="ja-JP" altLang="en-US" sz="1600" b="1" kern="0" dirty="0">
                  <a:latin typeface="+mn-ea"/>
                </a:rPr>
                <a:t>に変更</a:t>
              </a:r>
            </a:p>
          </p:txBody>
        </p:sp>
        <p:sp>
          <p:nvSpPr>
            <p:cNvPr id="10" name="正方形/長方形 9">
              <a:extLst>
                <a:ext uri="{FF2B5EF4-FFF2-40B4-BE49-F238E27FC236}">
                  <a16:creationId xmlns:a16="http://schemas.microsoft.com/office/drawing/2014/main" id="{4528B109-A72E-8CC4-5023-FE58DCCC3CD4}"/>
                </a:ext>
              </a:extLst>
            </p:cNvPr>
            <p:cNvSpPr/>
            <p:nvPr/>
          </p:nvSpPr>
          <p:spPr>
            <a:xfrm>
              <a:off x="4834149" y="3339208"/>
              <a:ext cx="1200844" cy="288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b="1">
                <a:latin typeface="+mn-ea"/>
              </a:endParaRPr>
            </a:p>
          </p:txBody>
        </p:sp>
      </p:grpSp>
      <p:sp>
        <p:nvSpPr>
          <p:cNvPr id="2" name="テキスト ボックス 1">
            <a:hlinkClick r:id="rId4" action="ppaction://hlinksldjump"/>
            <a:extLst>
              <a:ext uri="{FF2B5EF4-FFF2-40B4-BE49-F238E27FC236}">
                <a16:creationId xmlns:a16="http://schemas.microsoft.com/office/drawing/2014/main" id="{87B5C5AA-C7DE-3225-8ECD-C417B99278BE}"/>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5"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5"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1513732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2-4</a:t>
            </a:r>
            <a:r>
              <a:rPr lang="en-US" altLang="ja-JP" dirty="0"/>
              <a:t>. </a:t>
            </a:r>
            <a:r>
              <a:rPr lang="ja-JP" altLang="en-US" dirty="0"/>
              <a:t>設定方法（共通）</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90253" y="643531"/>
            <a:ext cx="6248686"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①</a:t>
            </a:r>
            <a:r>
              <a:rPr kumimoji="0" lang="en-US" altLang="ja-JP" sz="2000" b="1" kern="0" dirty="0">
                <a:solidFill>
                  <a:srgbClr val="0070C0"/>
                </a:solidFill>
                <a:latin typeface="+mn-ea"/>
              </a:rPr>
              <a:t>i-PRO</a:t>
            </a:r>
            <a:r>
              <a:rPr kumimoji="0" lang="ja-JP" altLang="en-US" sz="2000" b="1" kern="0" dirty="0">
                <a:solidFill>
                  <a:srgbClr val="0070C0"/>
                </a:solidFill>
                <a:latin typeface="+mn-ea"/>
              </a:rPr>
              <a:t>設定ツールを開きます</a:t>
            </a:r>
          </a:p>
        </p:txBody>
      </p:sp>
      <p:grpSp>
        <p:nvGrpSpPr>
          <p:cNvPr id="12" name="グループ化 11">
            <a:extLst>
              <a:ext uri="{FF2B5EF4-FFF2-40B4-BE49-F238E27FC236}">
                <a16:creationId xmlns:a16="http://schemas.microsoft.com/office/drawing/2014/main" id="{C28CB7EC-F7CC-5A56-8CD0-F852EB9BADEE}"/>
              </a:ext>
            </a:extLst>
          </p:cNvPr>
          <p:cNvGrpSpPr/>
          <p:nvPr/>
        </p:nvGrpSpPr>
        <p:grpSpPr>
          <a:xfrm>
            <a:off x="3027804" y="1258784"/>
            <a:ext cx="6916663" cy="5998282"/>
            <a:chOff x="1602766" y="1172836"/>
            <a:chExt cx="4529209" cy="3922896"/>
          </a:xfrm>
        </p:grpSpPr>
        <p:pic>
          <p:nvPicPr>
            <p:cNvPr id="13" name="図 12">
              <a:extLst>
                <a:ext uri="{FF2B5EF4-FFF2-40B4-BE49-F238E27FC236}">
                  <a16:creationId xmlns:a16="http://schemas.microsoft.com/office/drawing/2014/main" id="{584F248E-685D-21AF-EFE5-DDAE775377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2766" y="1172836"/>
              <a:ext cx="4529209" cy="3922896"/>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14" name="正方形/長方形 13">
              <a:extLst>
                <a:ext uri="{FF2B5EF4-FFF2-40B4-BE49-F238E27FC236}">
                  <a16:creationId xmlns:a16="http://schemas.microsoft.com/office/drawing/2014/main" id="{63ABFA84-9893-42B3-5087-5518F957B2F6}"/>
                </a:ext>
              </a:extLst>
            </p:cNvPr>
            <p:cNvSpPr/>
            <p:nvPr/>
          </p:nvSpPr>
          <p:spPr>
            <a:xfrm>
              <a:off x="1743872" y="3539335"/>
              <a:ext cx="1021159" cy="1429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sp>
          <p:nvSpPr>
            <p:cNvPr id="15" name="正方形/長方形 14">
              <a:extLst>
                <a:ext uri="{FF2B5EF4-FFF2-40B4-BE49-F238E27FC236}">
                  <a16:creationId xmlns:a16="http://schemas.microsoft.com/office/drawing/2014/main" id="{19413656-03BF-BE68-0102-96287DE7F960}"/>
                </a:ext>
              </a:extLst>
            </p:cNvPr>
            <p:cNvSpPr/>
            <p:nvPr/>
          </p:nvSpPr>
          <p:spPr>
            <a:xfrm>
              <a:off x="3353458" y="4808937"/>
              <a:ext cx="1074495" cy="2645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dirty="0">
                <a:solidFill>
                  <a:prstClr val="white"/>
                </a:solidFill>
                <a:latin typeface="游ゴシック" panose="020F0502020204030204"/>
                <a:ea typeface="游ゴシック" panose="020B0400000000000000" pitchFamily="34" charset="-128"/>
              </a:endParaRPr>
            </a:p>
          </p:txBody>
        </p:sp>
      </p:grpSp>
      <p:sp>
        <p:nvSpPr>
          <p:cNvPr id="2" name="テキスト ボックス 1">
            <a:hlinkClick r:id="rId3" action="ppaction://hlinksldjump"/>
            <a:extLst>
              <a:ext uri="{FF2B5EF4-FFF2-40B4-BE49-F238E27FC236}">
                <a16:creationId xmlns:a16="http://schemas.microsoft.com/office/drawing/2014/main" id="{7F8B7C47-9073-8909-B528-9D0A2FC93CC8}"/>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4"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4"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357100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2-4</a:t>
            </a:r>
            <a:r>
              <a:rPr lang="en-US" altLang="ja-JP" dirty="0"/>
              <a:t>. </a:t>
            </a:r>
            <a:r>
              <a:rPr lang="ja-JP" altLang="en-US" dirty="0"/>
              <a:t>設定方法（共通）</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90253" y="643531"/>
            <a:ext cx="9844396"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②該当のカメラを「</a:t>
            </a:r>
            <a:r>
              <a:rPr kumimoji="0" lang="en-US" altLang="ja-JP" sz="2000" b="1" kern="0" dirty="0">
                <a:solidFill>
                  <a:srgbClr val="0070C0"/>
                </a:solidFill>
                <a:latin typeface="+mn-ea"/>
              </a:rPr>
              <a:t>IP</a:t>
            </a:r>
            <a:r>
              <a:rPr kumimoji="0" lang="ja-JP" altLang="en-US" sz="2000" b="1" kern="0" dirty="0">
                <a:solidFill>
                  <a:srgbClr val="0070C0"/>
                </a:solidFill>
                <a:latin typeface="+mn-ea"/>
              </a:rPr>
              <a:t>アドレス範囲指定検索」</a:t>
            </a:r>
          </a:p>
        </p:txBody>
      </p:sp>
      <p:sp>
        <p:nvSpPr>
          <p:cNvPr id="5" name="テキスト ボックス 4">
            <a:hlinkClick r:id="rId2" action="ppaction://hlinksldjump"/>
            <a:extLst>
              <a:ext uri="{FF2B5EF4-FFF2-40B4-BE49-F238E27FC236}">
                <a16:creationId xmlns:a16="http://schemas.microsoft.com/office/drawing/2014/main" id="{12B5EF41-F9BC-2C9B-2921-BD9FD588B693}"/>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3"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3"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pic>
        <p:nvPicPr>
          <p:cNvPr id="7" name="図 6">
            <a:extLst>
              <a:ext uri="{FF2B5EF4-FFF2-40B4-BE49-F238E27FC236}">
                <a16:creationId xmlns:a16="http://schemas.microsoft.com/office/drawing/2014/main" id="{8C3610AF-DAF9-6C37-91F4-F17B301D2061}"/>
              </a:ext>
            </a:extLst>
          </p:cNvPr>
          <p:cNvPicPr>
            <a:picLocks noChangeAspect="1"/>
          </p:cNvPicPr>
          <p:nvPr/>
        </p:nvPicPr>
        <p:blipFill rotWithShape="1">
          <a:blip r:embed="rId4"/>
          <a:srcRect t="3977"/>
          <a:stretch/>
        </p:blipFill>
        <p:spPr>
          <a:xfrm>
            <a:off x="434113" y="1636889"/>
            <a:ext cx="6226332" cy="3735431"/>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2CAC3AC0-C25D-5645-1FF8-4B580DB4DB9B}"/>
              </a:ext>
            </a:extLst>
          </p:cNvPr>
          <p:cNvSpPr/>
          <p:nvPr/>
        </p:nvSpPr>
        <p:spPr>
          <a:xfrm>
            <a:off x="4914895" y="1595847"/>
            <a:ext cx="395111" cy="35474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46C8524-8A8A-C49C-4C5F-87D6463EA13B}"/>
              </a:ext>
            </a:extLst>
          </p:cNvPr>
          <p:cNvSpPr/>
          <p:nvPr/>
        </p:nvSpPr>
        <p:spPr>
          <a:xfrm>
            <a:off x="4914896" y="2052699"/>
            <a:ext cx="1824572" cy="26152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B4FA272A-5569-DEEA-03EE-4536C579F030}"/>
              </a:ext>
            </a:extLst>
          </p:cNvPr>
          <p:cNvPicPr>
            <a:picLocks noChangeAspect="1"/>
          </p:cNvPicPr>
          <p:nvPr/>
        </p:nvPicPr>
        <p:blipFill>
          <a:blip r:embed="rId5"/>
          <a:stretch>
            <a:fillRect/>
          </a:stretch>
        </p:blipFill>
        <p:spPr>
          <a:xfrm>
            <a:off x="3994796" y="2589205"/>
            <a:ext cx="4392847" cy="4931847"/>
          </a:xfrm>
          <a:prstGeom prst="rect">
            <a:avLst/>
          </a:prstGeom>
          <a:effectLst>
            <a:outerShdw blurRad="50800" dist="38100" dir="2700000" algn="tl" rotWithShape="0">
              <a:prstClr val="black">
                <a:alpha val="40000"/>
              </a:prstClr>
            </a:outerShdw>
          </a:effectLst>
        </p:spPr>
      </p:pic>
      <p:sp>
        <p:nvSpPr>
          <p:cNvPr id="14" name="正方形/長方形 13">
            <a:extLst>
              <a:ext uri="{FF2B5EF4-FFF2-40B4-BE49-F238E27FC236}">
                <a16:creationId xmlns:a16="http://schemas.microsoft.com/office/drawing/2014/main" id="{8FF44429-E473-96A2-DAB2-692C70B78A12}"/>
              </a:ext>
            </a:extLst>
          </p:cNvPr>
          <p:cNvSpPr/>
          <p:nvPr/>
        </p:nvSpPr>
        <p:spPr>
          <a:xfrm>
            <a:off x="4143022" y="3368650"/>
            <a:ext cx="4052711" cy="5147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DED025C2-90D0-175C-A859-8E2DFAD667CF}"/>
              </a:ext>
            </a:extLst>
          </p:cNvPr>
          <p:cNvSpPr/>
          <p:nvPr/>
        </p:nvSpPr>
        <p:spPr>
          <a:xfrm>
            <a:off x="4164863" y="4737719"/>
            <a:ext cx="4052711" cy="73659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DE7ADCA-96C6-8EED-D844-316A5B4605D3}"/>
              </a:ext>
            </a:extLst>
          </p:cNvPr>
          <p:cNvSpPr/>
          <p:nvPr/>
        </p:nvSpPr>
        <p:spPr>
          <a:xfrm>
            <a:off x="5463640" y="7105559"/>
            <a:ext cx="1456449" cy="41527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2A79D1F6-8FB1-3DE6-618A-5711C2D9556D}"/>
              </a:ext>
            </a:extLst>
          </p:cNvPr>
          <p:cNvSpPr/>
          <p:nvPr/>
        </p:nvSpPr>
        <p:spPr>
          <a:xfrm>
            <a:off x="4515221" y="2020517"/>
            <a:ext cx="320652" cy="32065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1600" b="1" dirty="0">
                <a:solidFill>
                  <a:srgbClr val="FF0000"/>
                </a:solidFill>
              </a:rPr>
              <a:t>2</a:t>
            </a:r>
            <a:endParaRPr kumimoji="1" lang="ja-JP" altLang="en-US" sz="1600" b="1" dirty="0">
              <a:solidFill>
                <a:srgbClr val="FF0000"/>
              </a:solidFill>
            </a:endParaRPr>
          </a:p>
        </p:txBody>
      </p:sp>
      <p:sp>
        <p:nvSpPr>
          <p:cNvPr id="19" name="楕円 18">
            <a:extLst>
              <a:ext uri="{FF2B5EF4-FFF2-40B4-BE49-F238E27FC236}">
                <a16:creationId xmlns:a16="http://schemas.microsoft.com/office/drawing/2014/main" id="{EDC5B2EA-DC45-088A-5634-A8C65238E5A3}"/>
              </a:ext>
            </a:extLst>
          </p:cNvPr>
          <p:cNvSpPr/>
          <p:nvPr/>
        </p:nvSpPr>
        <p:spPr>
          <a:xfrm>
            <a:off x="3743347" y="3465688"/>
            <a:ext cx="320652" cy="32065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1600" b="1" dirty="0">
                <a:solidFill>
                  <a:srgbClr val="FF0000"/>
                </a:solidFill>
              </a:rPr>
              <a:t>3</a:t>
            </a:r>
            <a:endParaRPr kumimoji="1" lang="ja-JP" altLang="en-US" sz="1600" b="1" dirty="0">
              <a:solidFill>
                <a:srgbClr val="FF0000"/>
              </a:solidFill>
            </a:endParaRPr>
          </a:p>
        </p:txBody>
      </p:sp>
      <p:sp>
        <p:nvSpPr>
          <p:cNvPr id="20" name="楕円 19">
            <a:extLst>
              <a:ext uri="{FF2B5EF4-FFF2-40B4-BE49-F238E27FC236}">
                <a16:creationId xmlns:a16="http://schemas.microsoft.com/office/drawing/2014/main" id="{25359030-41C1-2ED4-A824-AB9228B03092}"/>
              </a:ext>
            </a:extLst>
          </p:cNvPr>
          <p:cNvSpPr/>
          <p:nvPr/>
        </p:nvSpPr>
        <p:spPr>
          <a:xfrm>
            <a:off x="4908755" y="1176561"/>
            <a:ext cx="320652" cy="32065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en-US" altLang="ja-JP" sz="1600" b="1" dirty="0">
                <a:solidFill>
                  <a:srgbClr val="FF0000"/>
                </a:solidFill>
              </a:rPr>
              <a:t>1</a:t>
            </a:r>
            <a:endParaRPr kumimoji="1" lang="ja-JP" altLang="en-US" sz="1600" b="1" dirty="0">
              <a:solidFill>
                <a:srgbClr val="FF0000"/>
              </a:solidFill>
            </a:endParaRPr>
          </a:p>
        </p:txBody>
      </p:sp>
      <p:sp>
        <p:nvSpPr>
          <p:cNvPr id="21" name="楕円 20">
            <a:extLst>
              <a:ext uri="{FF2B5EF4-FFF2-40B4-BE49-F238E27FC236}">
                <a16:creationId xmlns:a16="http://schemas.microsoft.com/office/drawing/2014/main" id="{C067CF97-42DF-3423-69F4-EB02C3DEE45F}"/>
              </a:ext>
            </a:extLst>
          </p:cNvPr>
          <p:cNvSpPr/>
          <p:nvPr/>
        </p:nvSpPr>
        <p:spPr>
          <a:xfrm>
            <a:off x="3743347" y="4942338"/>
            <a:ext cx="320652" cy="32065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1600" b="1" dirty="0">
                <a:solidFill>
                  <a:srgbClr val="FF0000"/>
                </a:solidFill>
              </a:rPr>
              <a:t>4</a:t>
            </a:r>
            <a:endParaRPr kumimoji="1" lang="ja-JP" altLang="en-US" sz="1600" b="1" dirty="0">
              <a:solidFill>
                <a:srgbClr val="FF0000"/>
              </a:solidFill>
            </a:endParaRPr>
          </a:p>
        </p:txBody>
      </p:sp>
      <p:sp>
        <p:nvSpPr>
          <p:cNvPr id="22" name="楕円 21">
            <a:extLst>
              <a:ext uri="{FF2B5EF4-FFF2-40B4-BE49-F238E27FC236}">
                <a16:creationId xmlns:a16="http://schemas.microsoft.com/office/drawing/2014/main" id="{18FEB9DB-F2B8-0AED-9819-DCAE0F2CD6C3}"/>
              </a:ext>
            </a:extLst>
          </p:cNvPr>
          <p:cNvSpPr/>
          <p:nvPr/>
        </p:nvSpPr>
        <p:spPr>
          <a:xfrm>
            <a:off x="5017264" y="7133331"/>
            <a:ext cx="320652" cy="32065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1600" b="1" dirty="0">
                <a:solidFill>
                  <a:srgbClr val="FF0000"/>
                </a:solidFill>
              </a:rPr>
              <a:t>5</a:t>
            </a:r>
            <a:endParaRPr kumimoji="1" lang="ja-JP" altLang="en-US" sz="1600" b="1" dirty="0">
              <a:solidFill>
                <a:srgbClr val="FF0000"/>
              </a:solidFill>
            </a:endParaRPr>
          </a:p>
        </p:txBody>
      </p:sp>
      <p:grpSp>
        <p:nvGrpSpPr>
          <p:cNvPr id="26" name="グループ化 25">
            <a:extLst>
              <a:ext uri="{FF2B5EF4-FFF2-40B4-BE49-F238E27FC236}">
                <a16:creationId xmlns:a16="http://schemas.microsoft.com/office/drawing/2014/main" id="{D950FB3B-86F8-95EB-2D37-0C2FF0A60118}"/>
              </a:ext>
            </a:extLst>
          </p:cNvPr>
          <p:cNvGrpSpPr/>
          <p:nvPr/>
        </p:nvGrpSpPr>
        <p:grpSpPr>
          <a:xfrm>
            <a:off x="8729918" y="1497213"/>
            <a:ext cx="5315633" cy="2156168"/>
            <a:chOff x="8944377" y="1497213"/>
            <a:chExt cx="5315633" cy="2156168"/>
          </a:xfrm>
        </p:grpSpPr>
        <p:sp>
          <p:nvSpPr>
            <p:cNvPr id="23" name="テキスト ボックス 22">
              <a:extLst>
                <a:ext uri="{FF2B5EF4-FFF2-40B4-BE49-F238E27FC236}">
                  <a16:creationId xmlns:a16="http://schemas.microsoft.com/office/drawing/2014/main" id="{69493463-760E-BF92-8C04-E82CE9DD63C1}"/>
                </a:ext>
              </a:extLst>
            </p:cNvPr>
            <p:cNvSpPr txBox="1"/>
            <p:nvPr/>
          </p:nvSpPr>
          <p:spPr>
            <a:xfrm>
              <a:off x="8944377" y="1497213"/>
              <a:ext cx="5315633" cy="2156168"/>
            </a:xfrm>
            <a:prstGeom prst="rect">
              <a:avLst/>
            </a:prstGeom>
            <a:noFill/>
          </p:spPr>
          <p:txBody>
            <a:bodyPr wrap="square" rtlCol="0">
              <a:spAutoFit/>
            </a:bodyPr>
            <a:lstStyle/>
            <a:p>
              <a:pPr marL="358775" indent="-358775" algn="l">
                <a:lnSpc>
                  <a:spcPct val="120000"/>
                </a:lnSpc>
                <a:spcBef>
                  <a:spcPts val="600"/>
                </a:spcBef>
              </a:pPr>
              <a:r>
                <a:rPr kumimoji="1" lang="ja-JP" altLang="en-US" sz="1600" b="1" dirty="0"/>
                <a:t>①</a:t>
              </a:r>
              <a:r>
                <a:rPr lang="ja-JP" altLang="en-US" sz="1600" b="1" dirty="0"/>
                <a:t>「機器の自動検出」アイコン　　　をクリック</a:t>
              </a:r>
              <a:endParaRPr lang="en-US" altLang="ja-JP" sz="1600" b="1" dirty="0"/>
            </a:p>
            <a:p>
              <a:pPr marL="358775" indent="-358775" algn="l">
                <a:lnSpc>
                  <a:spcPct val="120000"/>
                </a:lnSpc>
                <a:spcBef>
                  <a:spcPts val="600"/>
                </a:spcBef>
              </a:pPr>
              <a:r>
                <a:rPr lang="ja-JP" altLang="en-US" sz="1600" b="1" dirty="0"/>
                <a:t>②「</a:t>
              </a:r>
              <a:r>
                <a:rPr lang="en-US" altLang="ja-JP" sz="1600" b="1" dirty="0"/>
                <a:t>IP</a:t>
              </a:r>
              <a:r>
                <a:rPr lang="ja-JP" altLang="en-US" sz="1600" b="1" dirty="0"/>
                <a:t>アドレス範囲の指定により機器を自動検出する」を選択</a:t>
              </a:r>
              <a:endParaRPr lang="en-US" altLang="ja-JP" sz="1600" b="1" dirty="0"/>
            </a:p>
            <a:p>
              <a:pPr marL="358775" indent="-358775" algn="l">
                <a:lnSpc>
                  <a:spcPct val="120000"/>
                </a:lnSpc>
                <a:spcBef>
                  <a:spcPts val="600"/>
                </a:spcBef>
              </a:pPr>
              <a:r>
                <a:rPr lang="ja-JP" altLang="en-US" sz="1600" b="1" dirty="0"/>
                <a:t>③ カメラの</a:t>
              </a:r>
              <a:r>
                <a:rPr lang="en-US" altLang="ja-JP" sz="1600" b="1" dirty="0"/>
                <a:t>IP</a:t>
              </a:r>
              <a:r>
                <a:rPr lang="ja-JP" altLang="en-US" sz="1600" b="1" dirty="0"/>
                <a:t>アドレスを入力</a:t>
              </a:r>
              <a:endParaRPr lang="en-US" altLang="ja-JP" sz="1600" b="1" dirty="0"/>
            </a:p>
            <a:p>
              <a:pPr marL="358775" indent="-358775" algn="l">
                <a:lnSpc>
                  <a:spcPct val="120000"/>
                </a:lnSpc>
                <a:spcBef>
                  <a:spcPts val="600"/>
                </a:spcBef>
              </a:pPr>
              <a:r>
                <a:rPr lang="ja-JP" altLang="en-US" sz="1600" b="1" dirty="0"/>
                <a:t>④ カメラのログイン情報を入力</a:t>
              </a:r>
              <a:endParaRPr lang="en-US" altLang="ja-JP" sz="1600" b="1" dirty="0"/>
            </a:p>
            <a:p>
              <a:pPr marL="358775" indent="-358775" algn="l">
                <a:lnSpc>
                  <a:spcPct val="120000"/>
                </a:lnSpc>
                <a:spcBef>
                  <a:spcPts val="600"/>
                </a:spcBef>
              </a:pPr>
              <a:r>
                <a:rPr lang="ja-JP" altLang="en-US" sz="1600" b="1" dirty="0"/>
                <a:t>⑤ 入力内容を確認の上、「開始」をクリック</a:t>
              </a:r>
              <a:endParaRPr lang="en-US" altLang="ja-JP" sz="1600" b="1" dirty="0"/>
            </a:p>
          </p:txBody>
        </p:sp>
        <p:pic>
          <p:nvPicPr>
            <p:cNvPr id="25" name="図 24">
              <a:extLst>
                <a:ext uri="{FF2B5EF4-FFF2-40B4-BE49-F238E27FC236}">
                  <a16:creationId xmlns:a16="http://schemas.microsoft.com/office/drawing/2014/main" id="{623844E4-C7D5-E0C6-27C0-3947EAA9C7E9}"/>
                </a:ext>
              </a:extLst>
            </p:cNvPr>
            <p:cNvPicPr>
              <a:picLocks noChangeAspect="1"/>
            </p:cNvPicPr>
            <p:nvPr/>
          </p:nvPicPr>
          <p:blipFill>
            <a:blip r:embed="rId6"/>
            <a:stretch>
              <a:fillRect/>
            </a:stretch>
          </p:blipFill>
          <p:spPr>
            <a:xfrm>
              <a:off x="11956764" y="1513646"/>
              <a:ext cx="418862" cy="308220"/>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57592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46D4844-B676-A222-22FA-BE32E028F0F9}"/>
              </a:ext>
            </a:extLst>
          </p:cNvPr>
          <p:cNvSpPr>
            <a:spLocks noGrp="1"/>
          </p:cNvSpPr>
          <p:nvPr>
            <p:ph type="title"/>
          </p:nvPr>
        </p:nvSpPr>
        <p:spPr/>
        <p:txBody>
          <a:bodyPr/>
          <a:lstStyle/>
          <a:p>
            <a:r>
              <a:rPr lang="en-US" altLang="ja-JP" dirty="0"/>
              <a:t>1</a:t>
            </a:r>
            <a:r>
              <a:rPr lang="ja-JP" altLang="en-US" dirty="0"/>
              <a:t>．カメラ</a:t>
            </a:r>
          </a:p>
        </p:txBody>
      </p:sp>
    </p:spTree>
    <p:extLst>
      <p:ext uri="{BB962C8B-B14F-4D97-AF65-F5344CB8AC3E}">
        <p14:creationId xmlns:p14="http://schemas.microsoft.com/office/powerpoint/2010/main" val="99311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2-4</a:t>
            </a:r>
            <a:r>
              <a:rPr lang="en-US" altLang="ja-JP" dirty="0"/>
              <a:t>. </a:t>
            </a:r>
            <a:r>
              <a:rPr lang="ja-JP" altLang="en-US" dirty="0"/>
              <a:t>設定方法（共通）</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90253" y="643531"/>
            <a:ext cx="9844396"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③該当カメラのアクセスが完了したことを確認し「完了」をクリック</a:t>
            </a:r>
          </a:p>
        </p:txBody>
      </p:sp>
      <p:grpSp>
        <p:nvGrpSpPr>
          <p:cNvPr id="9" name="グループ化 8">
            <a:extLst>
              <a:ext uri="{FF2B5EF4-FFF2-40B4-BE49-F238E27FC236}">
                <a16:creationId xmlns:a16="http://schemas.microsoft.com/office/drawing/2014/main" id="{1EF55CBF-5D32-4AE9-2341-4F8C4C6F72D5}"/>
              </a:ext>
            </a:extLst>
          </p:cNvPr>
          <p:cNvGrpSpPr/>
          <p:nvPr/>
        </p:nvGrpSpPr>
        <p:grpSpPr>
          <a:xfrm>
            <a:off x="1454043" y="1196202"/>
            <a:ext cx="8449978" cy="6143515"/>
            <a:chOff x="1454043" y="1196202"/>
            <a:chExt cx="8449978" cy="6143515"/>
          </a:xfrm>
        </p:grpSpPr>
        <p:grpSp>
          <p:nvGrpSpPr>
            <p:cNvPr id="7" name="グループ化 6">
              <a:extLst>
                <a:ext uri="{FF2B5EF4-FFF2-40B4-BE49-F238E27FC236}">
                  <a16:creationId xmlns:a16="http://schemas.microsoft.com/office/drawing/2014/main" id="{0511E1E2-95EC-BCC1-34FF-0F209A079A32}"/>
                </a:ext>
              </a:extLst>
            </p:cNvPr>
            <p:cNvGrpSpPr/>
            <p:nvPr/>
          </p:nvGrpSpPr>
          <p:grpSpPr>
            <a:xfrm>
              <a:off x="1454043" y="1196202"/>
              <a:ext cx="8449978" cy="6143515"/>
              <a:chOff x="1454043" y="1196203"/>
              <a:chExt cx="5480084" cy="3984268"/>
            </a:xfrm>
          </p:grpSpPr>
          <p:pic>
            <p:nvPicPr>
              <p:cNvPr id="5" name="図 4">
                <a:extLst>
                  <a:ext uri="{FF2B5EF4-FFF2-40B4-BE49-F238E27FC236}">
                    <a16:creationId xmlns:a16="http://schemas.microsoft.com/office/drawing/2014/main" id="{64B9629F-1C89-B9A8-5353-D62A8A4464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4043" y="1196203"/>
                <a:ext cx="5466436" cy="3984268"/>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5047E9DE-1FFB-8762-37C9-98AD9FD74C86}"/>
                  </a:ext>
                </a:extLst>
              </p:cNvPr>
              <p:cNvSpPr/>
              <p:nvPr/>
            </p:nvSpPr>
            <p:spPr>
              <a:xfrm>
                <a:off x="6319976" y="4932208"/>
                <a:ext cx="614151" cy="2375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grpSp>
        <p:sp>
          <p:nvSpPr>
            <p:cNvPr id="8" name="正方形/長方形 7">
              <a:extLst>
                <a:ext uri="{FF2B5EF4-FFF2-40B4-BE49-F238E27FC236}">
                  <a16:creationId xmlns:a16="http://schemas.microsoft.com/office/drawing/2014/main" id="{A091C330-A53E-2E38-A2E9-75DFECB8DEBE}"/>
                </a:ext>
              </a:extLst>
            </p:cNvPr>
            <p:cNvSpPr/>
            <p:nvPr/>
          </p:nvSpPr>
          <p:spPr>
            <a:xfrm>
              <a:off x="5297456" y="2846068"/>
              <a:ext cx="946986" cy="3008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grpSp>
      <p:sp>
        <p:nvSpPr>
          <p:cNvPr id="2" name="テキスト ボックス 1">
            <a:hlinkClick r:id="rId3" action="ppaction://hlinksldjump"/>
            <a:extLst>
              <a:ext uri="{FF2B5EF4-FFF2-40B4-BE49-F238E27FC236}">
                <a16:creationId xmlns:a16="http://schemas.microsoft.com/office/drawing/2014/main" id="{86222BBD-0436-31F9-732B-27AC7A73F497}"/>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4"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4"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2218886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2-4</a:t>
            </a:r>
            <a:r>
              <a:rPr lang="en-US" altLang="ja-JP" dirty="0"/>
              <a:t>. </a:t>
            </a:r>
            <a:r>
              <a:rPr lang="ja-JP" altLang="en-US" dirty="0"/>
              <a:t>設定方法（共通）</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90253" y="643531"/>
            <a:ext cx="9844396"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④設定を行うカメラを選択します</a:t>
            </a:r>
          </a:p>
        </p:txBody>
      </p:sp>
      <p:grpSp>
        <p:nvGrpSpPr>
          <p:cNvPr id="10" name="グループ化 9">
            <a:extLst>
              <a:ext uri="{FF2B5EF4-FFF2-40B4-BE49-F238E27FC236}">
                <a16:creationId xmlns:a16="http://schemas.microsoft.com/office/drawing/2014/main" id="{19798F82-AB68-786C-563A-68A41783A454}"/>
              </a:ext>
            </a:extLst>
          </p:cNvPr>
          <p:cNvGrpSpPr/>
          <p:nvPr/>
        </p:nvGrpSpPr>
        <p:grpSpPr>
          <a:xfrm>
            <a:off x="1273001" y="1323878"/>
            <a:ext cx="9569210" cy="5967571"/>
            <a:chOff x="1130497" y="1026996"/>
            <a:chExt cx="6519073" cy="4065438"/>
          </a:xfrm>
        </p:grpSpPr>
        <p:pic>
          <p:nvPicPr>
            <p:cNvPr id="2" name="図 1">
              <a:extLst>
                <a:ext uri="{FF2B5EF4-FFF2-40B4-BE49-F238E27FC236}">
                  <a16:creationId xmlns:a16="http://schemas.microsoft.com/office/drawing/2014/main" id="{469D494E-5E7C-79D2-213B-62C4F8EA07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0497" y="1026996"/>
              <a:ext cx="6519073" cy="4065438"/>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055C83FB-4E33-07BF-9A6C-841183BAE3B9}"/>
                </a:ext>
              </a:extLst>
            </p:cNvPr>
            <p:cNvSpPr/>
            <p:nvPr/>
          </p:nvSpPr>
          <p:spPr>
            <a:xfrm>
              <a:off x="3712190" y="2169995"/>
              <a:ext cx="320723" cy="2320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grpSp>
      <p:sp>
        <p:nvSpPr>
          <p:cNvPr id="5" name="テキスト ボックス 4">
            <a:hlinkClick r:id="rId3" action="ppaction://hlinksldjump"/>
            <a:extLst>
              <a:ext uri="{FF2B5EF4-FFF2-40B4-BE49-F238E27FC236}">
                <a16:creationId xmlns:a16="http://schemas.microsoft.com/office/drawing/2014/main" id="{34A0A7A6-62E8-6994-5E69-094B137750E1}"/>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4"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4"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1849657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2-4</a:t>
            </a:r>
            <a:r>
              <a:rPr lang="en-US" altLang="ja-JP" dirty="0"/>
              <a:t>. </a:t>
            </a:r>
            <a:r>
              <a:rPr lang="ja-JP" altLang="en-US" dirty="0"/>
              <a:t>設定方法（共通）</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90253" y="643531"/>
            <a:ext cx="10877550"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⑤「</a:t>
            </a:r>
            <a:r>
              <a:rPr kumimoji="0" lang="en-US" altLang="ja-JP" sz="2000" b="1" kern="0" dirty="0">
                <a:solidFill>
                  <a:srgbClr val="0070C0"/>
                </a:solidFill>
                <a:latin typeface="+mn-ea"/>
              </a:rPr>
              <a:t>AI</a:t>
            </a:r>
            <a:r>
              <a:rPr kumimoji="0" lang="ja-JP" altLang="en-US" sz="2000" b="1" kern="0" dirty="0">
                <a:solidFill>
                  <a:srgbClr val="0070C0"/>
                </a:solidFill>
                <a:latin typeface="+mn-ea"/>
              </a:rPr>
              <a:t>動体検知」と「</a:t>
            </a:r>
            <a:r>
              <a:rPr kumimoji="0" lang="en-US" altLang="ja-JP" sz="2000" b="1" kern="0" dirty="0">
                <a:solidFill>
                  <a:srgbClr val="0070C0"/>
                </a:solidFill>
                <a:latin typeface="+mn-ea"/>
              </a:rPr>
              <a:t>AI</a:t>
            </a:r>
            <a:r>
              <a:rPr kumimoji="0" lang="ja-JP" altLang="en-US" sz="2000" b="1" kern="0" dirty="0">
                <a:solidFill>
                  <a:srgbClr val="0070C0"/>
                </a:solidFill>
                <a:latin typeface="+mn-ea"/>
              </a:rPr>
              <a:t>現場学習」が左メニューの下段に表示されていることを確認します</a:t>
            </a:r>
          </a:p>
        </p:txBody>
      </p:sp>
      <p:grpSp>
        <p:nvGrpSpPr>
          <p:cNvPr id="8" name="グループ化 7">
            <a:extLst>
              <a:ext uri="{FF2B5EF4-FFF2-40B4-BE49-F238E27FC236}">
                <a16:creationId xmlns:a16="http://schemas.microsoft.com/office/drawing/2014/main" id="{25112BA7-9357-E8A9-1F84-24838B9C9249}"/>
              </a:ext>
            </a:extLst>
          </p:cNvPr>
          <p:cNvGrpSpPr/>
          <p:nvPr/>
        </p:nvGrpSpPr>
        <p:grpSpPr>
          <a:xfrm>
            <a:off x="1041569" y="1196171"/>
            <a:ext cx="9717475" cy="6175447"/>
            <a:chOff x="1041569" y="1196172"/>
            <a:chExt cx="6537535" cy="4154598"/>
          </a:xfrm>
        </p:grpSpPr>
        <p:pic>
          <p:nvPicPr>
            <p:cNvPr id="5" name="図 4">
              <a:extLst>
                <a:ext uri="{FF2B5EF4-FFF2-40B4-BE49-F238E27FC236}">
                  <a16:creationId xmlns:a16="http://schemas.microsoft.com/office/drawing/2014/main" id="{CA8196AA-654B-CFFF-F9B8-ACB6F23B73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1569" y="1196172"/>
              <a:ext cx="6537535" cy="4154598"/>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8FF749F7-2917-880F-FB1D-67ECE508DFF7}"/>
                </a:ext>
              </a:extLst>
            </p:cNvPr>
            <p:cNvSpPr/>
            <p:nvPr/>
          </p:nvSpPr>
          <p:spPr>
            <a:xfrm>
              <a:off x="1340051" y="4307821"/>
              <a:ext cx="996286" cy="1978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sp>
          <p:nvSpPr>
            <p:cNvPr id="7" name="正方形/長方形 6">
              <a:extLst>
                <a:ext uri="{FF2B5EF4-FFF2-40B4-BE49-F238E27FC236}">
                  <a16:creationId xmlns:a16="http://schemas.microsoft.com/office/drawing/2014/main" id="{A4CECF2D-1B99-C713-9EA0-8AB3E2D755FC}"/>
                </a:ext>
              </a:extLst>
            </p:cNvPr>
            <p:cNvSpPr/>
            <p:nvPr/>
          </p:nvSpPr>
          <p:spPr>
            <a:xfrm>
              <a:off x="1335499" y="4876476"/>
              <a:ext cx="996286" cy="1978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grpSp>
      <p:sp>
        <p:nvSpPr>
          <p:cNvPr id="2" name="テキスト ボックス 1">
            <a:hlinkClick r:id="rId3" action="ppaction://hlinksldjump"/>
            <a:extLst>
              <a:ext uri="{FF2B5EF4-FFF2-40B4-BE49-F238E27FC236}">
                <a16:creationId xmlns:a16="http://schemas.microsoft.com/office/drawing/2014/main" id="{EB724CB0-FE87-38D6-519E-872ED0090329}"/>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4"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4"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3281706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2-4</a:t>
            </a:r>
            <a:r>
              <a:rPr lang="en-US" altLang="ja-JP" dirty="0"/>
              <a:t>. </a:t>
            </a:r>
            <a:r>
              <a:rPr lang="ja-JP" altLang="en-US" dirty="0"/>
              <a:t>設定方法（</a:t>
            </a:r>
            <a:r>
              <a:rPr lang="en-US" altLang="ja-JP" dirty="0"/>
              <a:t>AI</a:t>
            </a:r>
            <a:r>
              <a:rPr lang="ja-JP" altLang="en-US" dirty="0"/>
              <a:t>現場学習アプリケーション 共通）</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69615" y="1091975"/>
            <a:ext cx="7030491"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①「</a:t>
            </a:r>
            <a:r>
              <a:rPr kumimoji="0" lang="en-US" altLang="ja-JP" sz="2000" b="1" kern="0" dirty="0">
                <a:solidFill>
                  <a:srgbClr val="0070C0"/>
                </a:solidFill>
                <a:latin typeface="+mn-ea"/>
              </a:rPr>
              <a:t>AI</a:t>
            </a:r>
            <a:r>
              <a:rPr kumimoji="0" lang="ja-JP" altLang="en-US" sz="2000" b="1" kern="0" dirty="0">
                <a:solidFill>
                  <a:srgbClr val="0070C0"/>
                </a:solidFill>
                <a:latin typeface="+mn-ea"/>
              </a:rPr>
              <a:t>現場学習 」をクリックし、ガイダンスを確認します</a:t>
            </a:r>
          </a:p>
        </p:txBody>
      </p:sp>
      <p:grpSp>
        <p:nvGrpSpPr>
          <p:cNvPr id="12" name="グループ化 11">
            <a:extLst>
              <a:ext uri="{FF2B5EF4-FFF2-40B4-BE49-F238E27FC236}">
                <a16:creationId xmlns:a16="http://schemas.microsoft.com/office/drawing/2014/main" id="{24A15629-7805-BB4B-603A-461A7EA71067}"/>
              </a:ext>
            </a:extLst>
          </p:cNvPr>
          <p:cNvGrpSpPr/>
          <p:nvPr/>
        </p:nvGrpSpPr>
        <p:grpSpPr>
          <a:xfrm>
            <a:off x="849623" y="1526200"/>
            <a:ext cx="9517535" cy="5929693"/>
            <a:chOff x="1051503" y="979082"/>
            <a:chExt cx="6550300" cy="4081022"/>
          </a:xfrm>
        </p:grpSpPr>
        <p:pic>
          <p:nvPicPr>
            <p:cNvPr id="2" name="図 1">
              <a:extLst>
                <a:ext uri="{FF2B5EF4-FFF2-40B4-BE49-F238E27FC236}">
                  <a16:creationId xmlns:a16="http://schemas.microsoft.com/office/drawing/2014/main" id="{580CADFE-5501-7054-F9EF-649F55E8BF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1503" y="979082"/>
              <a:ext cx="6550300" cy="4081022"/>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334BF4B9-BA36-BA3C-D3F8-801CAA03B1F0}"/>
                </a:ext>
              </a:extLst>
            </p:cNvPr>
            <p:cNvSpPr/>
            <p:nvPr/>
          </p:nvSpPr>
          <p:spPr>
            <a:xfrm>
              <a:off x="1462582" y="4656163"/>
              <a:ext cx="996286" cy="1978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sp>
          <p:nvSpPr>
            <p:cNvPr id="10" name="正方形/長方形 9">
              <a:extLst>
                <a:ext uri="{FF2B5EF4-FFF2-40B4-BE49-F238E27FC236}">
                  <a16:creationId xmlns:a16="http://schemas.microsoft.com/office/drawing/2014/main" id="{A67BE7CB-FEFE-EE25-C9A4-6D802F0486FC}"/>
                </a:ext>
              </a:extLst>
            </p:cNvPr>
            <p:cNvSpPr/>
            <p:nvPr/>
          </p:nvSpPr>
          <p:spPr>
            <a:xfrm>
              <a:off x="2829634" y="4494659"/>
              <a:ext cx="2042616" cy="3093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sp>
          <p:nvSpPr>
            <p:cNvPr id="11" name="正方形/長方形 10">
              <a:extLst>
                <a:ext uri="{FF2B5EF4-FFF2-40B4-BE49-F238E27FC236}">
                  <a16:creationId xmlns:a16="http://schemas.microsoft.com/office/drawing/2014/main" id="{E3A4D0E7-533B-573D-F906-7343981365B3}"/>
                </a:ext>
              </a:extLst>
            </p:cNvPr>
            <p:cNvSpPr/>
            <p:nvPr/>
          </p:nvSpPr>
          <p:spPr>
            <a:xfrm>
              <a:off x="5322626" y="2013041"/>
              <a:ext cx="2042616" cy="26431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grpSp>
      <p:sp>
        <p:nvSpPr>
          <p:cNvPr id="13" name="テキスト ボックス 12">
            <a:extLst>
              <a:ext uri="{FF2B5EF4-FFF2-40B4-BE49-F238E27FC236}">
                <a16:creationId xmlns:a16="http://schemas.microsoft.com/office/drawing/2014/main" id="{2760CAD4-2549-2818-930A-85B622E8B2A2}"/>
              </a:ext>
            </a:extLst>
          </p:cNvPr>
          <p:cNvSpPr txBox="1"/>
          <p:nvPr/>
        </p:nvSpPr>
        <p:spPr>
          <a:xfrm>
            <a:off x="288000" y="648000"/>
            <a:ext cx="5397238" cy="461665"/>
          </a:xfrm>
          <a:prstGeom prst="rect">
            <a:avLst/>
          </a:prstGeom>
          <a:noFill/>
        </p:spPr>
        <p:txBody>
          <a:bodyPr wrap="none" lIns="36000" tIns="36000" rIns="36000" bIns="36000" rtlCol="0">
            <a:noAutofit/>
          </a:bodyPr>
          <a:lstStyle/>
          <a:p>
            <a:pPr algn="l"/>
            <a:r>
              <a:rPr kumimoji="1" lang="ja-JP" altLang="en-US" sz="2400" b="1" dirty="0"/>
              <a:t>■</a:t>
            </a:r>
            <a:r>
              <a:rPr kumimoji="1" lang="en-US" altLang="ja-JP" sz="2400" b="1" dirty="0"/>
              <a:t>AI</a:t>
            </a:r>
            <a:r>
              <a:rPr kumimoji="1" lang="ja-JP" altLang="en-US" sz="2400" b="1" dirty="0"/>
              <a:t>現場学習アプリケーションの設定を行います。</a:t>
            </a:r>
          </a:p>
        </p:txBody>
      </p:sp>
      <p:sp>
        <p:nvSpPr>
          <p:cNvPr id="5" name="テキスト ボックス 4">
            <a:hlinkClick r:id="rId3" action="ppaction://hlinksldjump"/>
            <a:extLst>
              <a:ext uri="{FF2B5EF4-FFF2-40B4-BE49-F238E27FC236}">
                <a16:creationId xmlns:a16="http://schemas.microsoft.com/office/drawing/2014/main" id="{2994907F-3A89-680D-88CF-5F6D4F541D2F}"/>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4"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4"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1613132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2-4</a:t>
            </a:r>
            <a:r>
              <a:rPr lang="en-US" altLang="ja-JP" dirty="0"/>
              <a:t>. </a:t>
            </a:r>
            <a:r>
              <a:rPr lang="ja-JP" altLang="en-US" dirty="0"/>
              <a:t>設定方法（</a:t>
            </a:r>
            <a:r>
              <a:rPr lang="en-US" altLang="ja-JP" dirty="0"/>
              <a:t> AI</a:t>
            </a:r>
            <a:r>
              <a:rPr lang="ja-JP" altLang="en-US" dirty="0"/>
              <a:t>現場学習アプリケーション 共通）</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90253" y="643531"/>
            <a:ext cx="5046765"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a:solidFill>
                  <a:srgbClr val="0070C0"/>
                </a:solidFill>
                <a:latin typeface="+mn-ea"/>
              </a:rPr>
              <a:t>②検知機能の選択と設定を行います</a:t>
            </a:r>
            <a:endParaRPr kumimoji="0" lang="ja-JP" altLang="en-US" sz="2000" b="1" kern="0" dirty="0">
              <a:solidFill>
                <a:srgbClr val="0070C0"/>
              </a:solidFill>
              <a:latin typeface="+mn-ea"/>
            </a:endParaRPr>
          </a:p>
        </p:txBody>
      </p:sp>
      <p:sp>
        <p:nvSpPr>
          <p:cNvPr id="7" name="テキスト ボックス 6">
            <a:extLst>
              <a:ext uri="{FF2B5EF4-FFF2-40B4-BE49-F238E27FC236}">
                <a16:creationId xmlns:a16="http://schemas.microsoft.com/office/drawing/2014/main" id="{5B298307-643F-2FF1-C512-C84134D83900}"/>
              </a:ext>
            </a:extLst>
          </p:cNvPr>
          <p:cNvSpPr txBox="1"/>
          <p:nvPr/>
        </p:nvSpPr>
        <p:spPr>
          <a:xfrm>
            <a:off x="4874354" y="1297460"/>
            <a:ext cx="8492492" cy="5241115"/>
          </a:xfrm>
          <a:prstGeom prst="rect">
            <a:avLst/>
          </a:prstGeom>
          <a:noFill/>
        </p:spPr>
        <p:txBody>
          <a:bodyPr wrap="square" rtlCol="0">
            <a:spAutoFit/>
          </a:bodyPr>
          <a:lstStyle/>
          <a:p>
            <a:pPr>
              <a:lnSpc>
                <a:spcPct val="120000"/>
              </a:lnSpc>
            </a:pPr>
            <a:r>
              <a:rPr lang="ja-JP" altLang="en-US" sz="1800" b="1" dirty="0">
                <a:latin typeface="+mn-ea"/>
              </a:rPr>
              <a:t>本製品では、 以下３つの</a:t>
            </a:r>
            <a:r>
              <a:rPr lang="en-US" altLang="ja-JP" sz="1800" b="1" dirty="0">
                <a:latin typeface="+mn-ea"/>
              </a:rPr>
              <a:t>[</a:t>
            </a:r>
            <a:r>
              <a:rPr lang="ja-JP" altLang="en-US" sz="1800" b="1" dirty="0">
                <a:latin typeface="+mn-ea"/>
              </a:rPr>
              <a:t>検知機能</a:t>
            </a:r>
            <a:r>
              <a:rPr lang="en-US" altLang="ja-JP" sz="1800" b="1" dirty="0">
                <a:latin typeface="+mn-ea"/>
              </a:rPr>
              <a:t>]</a:t>
            </a:r>
            <a:r>
              <a:rPr lang="ja-JP" altLang="en-US" sz="1800" b="1" dirty="0">
                <a:latin typeface="+mn-ea"/>
              </a:rPr>
              <a:t>を使用できます。</a:t>
            </a:r>
          </a:p>
          <a:p>
            <a:pPr>
              <a:lnSpc>
                <a:spcPct val="120000"/>
              </a:lnSpc>
              <a:spcBef>
                <a:spcPts val="1800"/>
              </a:spcBef>
            </a:pPr>
            <a:r>
              <a:rPr lang="ja-JP" altLang="en-US" sz="1800" b="1" dirty="0">
                <a:solidFill>
                  <a:srgbClr val="0070C0"/>
                </a:solidFill>
                <a:latin typeface="+mn-ea"/>
              </a:rPr>
              <a:t>・ </a:t>
            </a:r>
            <a:r>
              <a:rPr lang="en-US" altLang="ja-JP" sz="1800" b="1" dirty="0">
                <a:solidFill>
                  <a:srgbClr val="0070C0"/>
                </a:solidFill>
                <a:latin typeface="+mn-ea"/>
              </a:rPr>
              <a:t>[</a:t>
            </a:r>
            <a:r>
              <a:rPr lang="ja-JP" altLang="en-US" sz="1800" b="1" dirty="0">
                <a:solidFill>
                  <a:srgbClr val="0070C0"/>
                </a:solidFill>
                <a:latin typeface="+mn-ea"/>
              </a:rPr>
              <a:t>新規検知オブジェクトの追加</a:t>
            </a:r>
            <a:r>
              <a:rPr lang="en-US" altLang="ja-JP" sz="1800" b="1" dirty="0">
                <a:solidFill>
                  <a:srgbClr val="0070C0"/>
                </a:solidFill>
                <a:latin typeface="+mn-ea"/>
              </a:rPr>
              <a:t>]</a:t>
            </a:r>
          </a:p>
          <a:p>
            <a:pPr marL="273050">
              <a:lnSpc>
                <a:spcPct val="120000"/>
              </a:lnSpc>
            </a:pPr>
            <a:r>
              <a:rPr lang="ja-JP" altLang="en-US" sz="1800" b="1" dirty="0">
                <a:latin typeface="+mn-ea"/>
              </a:rPr>
              <a:t>新たに検知したいオブジェクトを追加できます。</a:t>
            </a:r>
          </a:p>
          <a:p>
            <a:pPr marL="273050">
              <a:lnSpc>
                <a:spcPct val="120000"/>
              </a:lnSpc>
            </a:pPr>
            <a:r>
              <a:rPr lang="ja-JP" altLang="en-US" sz="1800" b="1" dirty="0">
                <a:latin typeface="+mn-ea"/>
              </a:rPr>
              <a:t>オブジェクトの名称は、 </a:t>
            </a:r>
            <a:r>
              <a:rPr lang="en-US" altLang="ja-JP" sz="1800" b="1" dirty="0">
                <a:latin typeface="+mn-ea"/>
              </a:rPr>
              <a:t>[</a:t>
            </a:r>
            <a:r>
              <a:rPr lang="ja-JP" altLang="en-US" sz="1800" b="1" dirty="0">
                <a:latin typeface="+mn-ea"/>
              </a:rPr>
              <a:t>名称設定</a:t>
            </a:r>
            <a:r>
              <a:rPr lang="en-US" altLang="ja-JP" sz="1800" b="1" dirty="0">
                <a:latin typeface="+mn-ea"/>
              </a:rPr>
              <a:t>]</a:t>
            </a:r>
            <a:r>
              <a:rPr lang="ja-JP" altLang="en-US" sz="1800" b="1" dirty="0">
                <a:latin typeface="+mn-ea"/>
              </a:rPr>
              <a:t>で設定できます。</a:t>
            </a:r>
          </a:p>
          <a:p>
            <a:pPr>
              <a:lnSpc>
                <a:spcPct val="120000"/>
              </a:lnSpc>
              <a:spcBef>
                <a:spcPts val="600"/>
              </a:spcBef>
            </a:pPr>
            <a:r>
              <a:rPr lang="ja-JP" altLang="en-US" sz="1800" b="1" dirty="0">
                <a:solidFill>
                  <a:srgbClr val="0070C0"/>
                </a:solidFill>
                <a:latin typeface="+mn-ea"/>
              </a:rPr>
              <a:t>・ </a:t>
            </a:r>
            <a:r>
              <a:rPr lang="en-US" altLang="ja-JP" sz="1800" b="1" dirty="0">
                <a:solidFill>
                  <a:srgbClr val="0070C0"/>
                </a:solidFill>
                <a:latin typeface="+mn-ea"/>
              </a:rPr>
              <a:t>[</a:t>
            </a:r>
            <a:r>
              <a:rPr lang="ja-JP" altLang="en-US" sz="1800" b="1" dirty="0">
                <a:solidFill>
                  <a:srgbClr val="0070C0"/>
                </a:solidFill>
                <a:latin typeface="+mn-ea"/>
              </a:rPr>
              <a:t>誤検知改善</a:t>
            </a:r>
            <a:r>
              <a:rPr lang="en-US" altLang="ja-JP" sz="1800" b="1" dirty="0">
                <a:solidFill>
                  <a:srgbClr val="0070C0"/>
                </a:solidFill>
                <a:latin typeface="+mn-ea"/>
              </a:rPr>
              <a:t>]</a:t>
            </a:r>
          </a:p>
          <a:p>
            <a:pPr marL="273050">
              <a:lnSpc>
                <a:spcPct val="120000"/>
              </a:lnSpc>
            </a:pPr>
            <a:r>
              <a:rPr lang="ja-JP" altLang="en-US" sz="1800" b="1" dirty="0">
                <a:latin typeface="+mn-ea"/>
              </a:rPr>
              <a:t>人物、 車、 二輪車への誤検知を改善します。</a:t>
            </a:r>
            <a:br>
              <a:rPr lang="en-US" altLang="ja-JP" sz="1800" b="1" dirty="0">
                <a:latin typeface="+mn-ea"/>
              </a:rPr>
            </a:br>
            <a:r>
              <a:rPr lang="ja-JP" altLang="en-US" sz="1800" b="1" dirty="0">
                <a:latin typeface="+mn-ea"/>
              </a:rPr>
              <a:t>改善対象は、 </a:t>
            </a:r>
            <a:r>
              <a:rPr lang="en-US" altLang="ja-JP" sz="1800" b="1" dirty="0">
                <a:latin typeface="+mn-ea"/>
              </a:rPr>
              <a:t>[</a:t>
            </a:r>
            <a:r>
              <a:rPr lang="ja-JP" altLang="en-US" sz="1800" b="1" dirty="0">
                <a:latin typeface="+mn-ea"/>
              </a:rPr>
              <a:t>人物</a:t>
            </a:r>
            <a:r>
              <a:rPr lang="en-US" altLang="ja-JP" sz="1800" b="1" dirty="0">
                <a:latin typeface="+mn-ea"/>
              </a:rPr>
              <a:t>]</a:t>
            </a:r>
            <a:r>
              <a:rPr lang="ja-JP" altLang="en-US" sz="1800" b="1" dirty="0">
                <a:latin typeface="+mn-ea"/>
              </a:rPr>
              <a:t>、 </a:t>
            </a:r>
            <a:r>
              <a:rPr lang="en-US" altLang="ja-JP" sz="1800" b="1" dirty="0">
                <a:latin typeface="+mn-ea"/>
              </a:rPr>
              <a:t>[</a:t>
            </a:r>
            <a:r>
              <a:rPr lang="ja-JP" altLang="en-US" sz="1800" b="1" dirty="0">
                <a:latin typeface="+mn-ea"/>
              </a:rPr>
              <a:t>車</a:t>
            </a:r>
            <a:r>
              <a:rPr lang="en-US" altLang="ja-JP" sz="1800" b="1" dirty="0">
                <a:latin typeface="+mn-ea"/>
              </a:rPr>
              <a:t>]</a:t>
            </a:r>
            <a:r>
              <a:rPr lang="ja-JP" altLang="en-US" sz="1800" b="1" dirty="0">
                <a:latin typeface="+mn-ea"/>
              </a:rPr>
              <a:t>、 </a:t>
            </a:r>
            <a:r>
              <a:rPr lang="en-US" altLang="ja-JP" sz="1800" b="1" dirty="0">
                <a:latin typeface="+mn-ea"/>
              </a:rPr>
              <a:t>[</a:t>
            </a:r>
            <a:r>
              <a:rPr lang="ja-JP" altLang="en-US" sz="1800" b="1" dirty="0">
                <a:latin typeface="+mn-ea"/>
              </a:rPr>
              <a:t>二輪車</a:t>
            </a:r>
            <a:r>
              <a:rPr lang="en-US" altLang="ja-JP" sz="1800" b="1" dirty="0">
                <a:latin typeface="+mn-ea"/>
              </a:rPr>
              <a:t>]</a:t>
            </a:r>
            <a:r>
              <a:rPr lang="ja-JP" altLang="en-US" sz="1800" b="1" dirty="0">
                <a:latin typeface="+mn-ea"/>
              </a:rPr>
              <a:t>から選択できます。</a:t>
            </a:r>
          </a:p>
          <a:p>
            <a:pPr>
              <a:lnSpc>
                <a:spcPct val="120000"/>
              </a:lnSpc>
              <a:spcBef>
                <a:spcPts val="600"/>
              </a:spcBef>
            </a:pPr>
            <a:r>
              <a:rPr lang="ja-JP" altLang="en-US" sz="1800" b="1" dirty="0">
                <a:solidFill>
                  <a:srgbClr val="0070C0"/>
                </a:solidFill>
                <a:latin typeface="+mn-ea"/>
              </a:rPr>
              <a:t>・ </a:t>
            </a:r>
            <a:r>
              <a:rPr lang="en-US" altLang="ja-JP" sz="1800" b="1" dirty="0">
                <a:solidFill>
                  <a:srgbClr val="0070C0"/>
                </a:solidFill>
                <a:latin typeface="+mn-ea"/>
              </a:rPr>
              <a:t>[</a:t>
            </a:r>
            <a:r>
              <a:rPr lang="ja-JP" altLang="en-US" sz="1800" b="1" dirty="0">
                <a:solidFill>
                  <a:srgbClr val="0070C0"/>
                </a:solidFill>
                <a:latin typeface="+mn-ea"/>
              </a:rPr>
              <a:t>検知漏れ改善</a:t>
            </a:r>
            <a:r>
              <a:rPr lang="en-US" altLang="ja-JP" sz="1800" b="1" dirty="0">
                <a:solidFill>
                  <a:srgbClr val="0070C0"/>
                </a:solidFill>
                <a:latin typeface="+mn-ea"/>
              </a:rPr>
              <a:t>]</a:t>
            </a:r>
          </a:p>
          <a:p>
            <a:pPr marL="273050">
              <a:lnSpc>
                <a:spcPct val="120000"/>
              </a:lnSpc>
            </a:pPr>
            <a:r>
              <a:rPr lang="ja-JP" altLang="en-US" sz="1800" b="1" dirty="0">
                <a:latin typeface="+mn-ea"/>
              </a:rPr>
              <a:t>人物、 車、 二輪車の検知漏れを改善します。</a:t>
            </a:r>
          </a:p>
          <a:p>
            <a:pPr marL="273050">
              <a:lnSpc>
                <a:spcPct val="120000"/>
              </a:lnSpc>
            </a:pPr>
            <a:r>
              <a:rPr lang="ja-JP" altLang="en-US" sz="1800" b="1" dirty="0">
                <a:latin typeface="+mn-ea"/>
              </a:rPr>
              <a:t>改善対象は、 </a:t>
            </a:r>
            <a:r>
              <a:rPr lang="en-US" altLang="ja-JP" sz="1800" b="1" dirty="0">
                <a:latin typeface="+mn-ea"/>
              </a:rPr>
              <a:t>[</a:t>
            </a:r>
            <a:r>
              <a:rPr lang="ja-JP" altLang="en-US" sz="1800" b="1" dirty="0">
                <a:latin typeface="+mn-ea"/>
              </a:rPr>
              <a:t>人物</a:t>
            </a:r>
            <a:r>
              <a:rPr lang="en-US" altLang="ja-JP" sz="1800" b="1" dirty="0">
                <a:latin typeface="+mn-ea"/>
              </a:rPr>
              <a:t>]</a:t>
            </a:r>
            <a:r>
              <a:rPr lang="ja-JP" altLang="en-US" sz="1800" b="1" dirty="0">
                <a:latin typeface="+mn-ea"/>
              </a:rPr>
              <a:t>、 </a:t>
            </a:r>
            <a:r>
              <a:rPr lang="en-US" altLang="ja-JP" sz="1800" b="1" dirty="0">
                <a:latin typeface="+mn-ea"/>
              </a:rPr>
              <a:t>[</a:t>
            </a:r>
            <a:r>
              <a:rPr lang="ja-JP" altLang="en-US" sz="1800" b="1" dirty="0">
                <a:latin typeface="+mn-ea"/>
              </a:rPr>
              <a:t>車</a:t>
            </a:r>
            <a:r>
              <a:rPr lang="en-US" altLang="ja-JP" sz="1800" b="1" dirty="0">
                <a:latin typeface="+mn-ea"/>
              </a:rPr>
              <a:t>]</a:t>
            </a:r>
            <a:r>
              <a:rPr lang="ja-JP" altLang="en-US" sz="1800" b="1" dirty="0">
                <a:latin typeface="+mn-ea"/>
              </a:rPr>
              <a:t>、 </a:t>
            </a:r>
            <a:r>
              <a:rPr lang="en-US" altLang="ja-JP" sz="1800" b="1" dirty="0">
                <a:latin typeface="+mn-ea"/>
              </a:rPr>
              <a:t>[</a:t>
            </a:r>
            <a:r>
              <a:rPr lang="ja-JP" altLang="en-US" sz="1800" b="1" dirty="0">
                <a:latin typeface="+mn-ea"/>
              </a:rPr>
              <a:t>二輪車</a:t>
            </a:r>
            <a:r>
              <a:rPr lang="en-US" altLang="ja-JP" sz="1800" b="1" dirty="0">
                <a:latin typeface="+mn-ea"/>
              </a:rPr>
              <a:t>]</a:t>
            </a:r>
            <a:r>
              <a:rPr lang="ja-JP" altLang="en-US" sz="1800" b="1" dirty="0">
                <a:latin typeface="+mn-ea"/>
              </a:rPr>
              <a:t>から選択できます。</a:t>
            </a:r>
            <a:endParaRPr lang="en-US" altLang="ja-JP" sz="1800" b="1" dirty="0">
              <a:latin typeface="+mn-ea"/>
            </a:endParaRPr>
          </a:p>
          <a:p>
            <a:pPr>
              <a:lnSpc>
                <a:spcPct val="120000"/>
              </a:lnSpc>
              <a:spcBef>
                <a:spcPts val="1800"/>
              </a:spcBef>
            </a:pPr>
            <a:r>
              <a:rPr lang="ja-JP" altLang="en-US" sz="1800" b="1" dirty="0">
                <a:latin typeface="+mn-ea"/>
              </a:rPr>
              <a:t>・</a:t>
            </a:r>
            <a:r>
              <a:rPr lang="en-US" altLang="ja-JP" sz="1800" b="1" dirty="0">
                <a:solidFill>
                  <a:srgbClr val="0070C0"/>
                </a:solidFill>
                <a:latin typeface="+mn-ea"/>
              </a:rPr>
              <a:t>[</a:t>
            </a:r>
            <a:r>
              <a:rPr lang="ja-JP" altLang="en-US" sz="1800" b="1" dirty="0">
                <a:solidFill>
                  <a:srgbClr val="0070C0"/>
                </a:solidFill>
                <a:latin typeface="+mn-ea"/>
              </a:rPr>
              <a:t>新規検知オブジェクトの追加</a:t>
            </a:r>
            <a:r>
              <a:rPr lang="en-US" altLang="ja-JP" sz="1800" b="1" dirty="0">
                <a:solidFill>
                  <a:srgbClr val="0070C0"/>
                </a:solidFill>
                <a:latin typeface="+mn-ea"/>
              </a:rPr>
              <a:t>]</a:t>
            </a:r>
            <a:r>
              <a:rPr lang="ja-JP" altLang="en-US" sz="1800" b="1" dirty="0">
                <a:latin typeface="+mn-ea"/>
              </a:rPr>
              <a:t>にチェックを入れ、名称を設定してください。</a:t>
            </a:r>
            <a:endParaRPr lang="en-US" altLang="ja-JP" sz="1800" b="1" dirty="0">
              <a:latin typeface="+mn-ea"/>
            </a:endParaRPr>
          </a:p>
          <a:p>
            <a:pPr marL="273050">
              <a:lnSpc>
                <a:spcPct val="120000"/>
              </a:lnSpc>
              <a:spcBef>
                <a:spcPts val="600"/>
              </a:spcBef>
            </a:pPr>
            <a:r>
              <a:rPr lang="ja-JP" altLang="en-US" sz="1800" b="1" dirty="0">
                <a:latin typeface="+mn-ea"/>
              </a:rPr>
              <a:t>英数字 </a:t>
            </a:r>
            <a:r>
              <a:rPr lang="en-US" altLang="ja-JP" sz="1800" b="1" dirty="0">
                <a:latin typeface="+mn-ea"/>
              </a:rPr>
              <a:t>20</a:t>
            </a:r>
            <a:r>
              <a:rPr lang="ja-JP" altLang="en-US" sz="1800" b="1" dirty="0">
                <a:latin typeface="+mn-ea"/>
              </a:rPr>
              <a:t>文字以下</a:t>
            </a:r>
            <a:br>
              <a:rPr lang="en-US" altLang="ja-JP" sz="1800" b="1" dirty="0">
                <a:latin typeface="+mn-ea"/>
              </a:rPr>
            </a:br>
            <a:r>
              <a:rPr lang="ja-JP" altLang="en-US" sz="1800" b="1" dirty="0">
                <a:latin typeface="+mn-ea"/>
              </a:rPr>
              <a:t>　</a:t>
            </a:r>
          </a:p>
        </p:txBody>
      </p:sp>
      <p:grpSp>
        <p:nvGrpSpPr>
          <p:cNvPr id="14" name="グループ化 13">
            <a:extLst>
              <a:ext uri="{FF2B5EF4-FFF2-40B4-BE49-F238E27FC236}">
                <a16:creationId xmlns:a16="http://schemas.microsoft.com/office/drawing/2014/main" id="{AAAFFAF2-5977-0E1D-C617-8AF91443C88D}"/>
              </a:ext>
            </a:extLst>
          </p:cNvPr>
          <p:cNvGrpSpPr/>
          <p:nvPr/>
        </p:nvGrpSpPr>
        <p:grpSpPr>
          <a:xfrm>
            <a:off x="465517" y="1297460"/>
            <a:ext cx="4047106" cy="6050928"/>
            <a:chOff x="429891" y="979082"/>
            <a:chExt cx="2729553" cy="4081022"/>
          </a:xfrm>
        </p:grpSpPr>
        <p:pic>
          <p:nvPicPr>
            <p:cNvPr id="5" name="図 4">
              <a:extLst>
                <a:ext uri="{FF2B5EF4-FFF2-40B4-BE49-F238E27FC236}">
                  <a16:creationId xmlns:a16="http://schemas.microsoft.com/office/drawing/2014/main" id="{2782B12A-8064-DF94-1FBC-25D97B5185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9891" y="979082"/>
              <a:ext cx="2729553" cy="4081022"/>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F88CA025-FF59-544D-B4E9-560E4F636954}"/>
                </a:ext>
              </a:extLst>
            </p:cNvPr>
            <p:cNvSpPr/>
            <p:nvPr/>
          </p:nvSpPr>
          <p:spPr>
            <a:xfrm>
              <a:off x="880268" y="2013041"/>
              <a:ext cx="2042616" cy="26431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sp>
          <p:nvSpPr>
            <p:cNvPr id="8" name="正方形/長方形 7">
              <a:extLst>
                <a:ext uri="{FF2B5EF4-FFF2-40B4-BE49-F238E27FC236}">
                  <a16:creationId xmlns:a16="http://schemas.microsoft.com/office/drawing/2014/main" id="{A4C5D13D-E2B6-F15D-B9EF-229FB3FB4D33}"/>
                </a:ext>
              </a:extLst>
            </p:cNvPr>
            <p:cNvSpPr/>
            <p:nvPr/>
          </p:nvSpPr>
          <p:spPr>
            <a:xfrm>
              <a:off x="1468118" y="2987435"/>
              <a:ext cx="996286" cy="1978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sp>
          <p:nvSpPr>
            <p:cNvPr id="13" name="正方形/長方形 12">
              <a:extLst>
                <a:ext uri="{FF2B5EF4-FFF2-40B4-BE49-F238E27FC236}">
                  <a16:creationId xmlns:a16="http://schemas.microsoft.com/office/drawing/2014/main" id="{EACEB909-2D26-5373-AF43-AD1642DEC63D}"/>
                </a:ext>
              </a:extLst>
            </p:cNvPr>
            <p:cNvSpPr/>
            <p:nvPr/>
          </p:nvSpPr>
          <p:spPr>
            <a:xfrm>
              <a:off x="1264188" y="4099191"/>
              <a:ext cx="1551375" cy="4641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grpSp>
      <p:sp>
        <p:nvSpPr>
          <p:cNvPr id="2" name="テキスト ボックス 1">
            <a:hlinkClick r:id="rId3" action="ppaction://hlinksldjump"/>
            <a:extLst>
              <a:ext uri="{FF2B5EF4-FFF2-40B4-BE49-F238E27FC236}">
                <a16:creationId xmlns:a16="http://schemas.microsoft.com/office/drawing/2014/main" id="{475399B7-D7D9-F815-6E7E-7E1962C0A956}"/>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4"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4"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747953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2-5. </a:t>
            </a:r>
            <a:r>
              <a:rPr lang="ja-JP" altLang="en-US" dirty="0">
                <a:latin typeface="+mn-ea"/>
                <a:ea typeface="+mn-ea"/>
              </a:rPr>
              <a:t>設定方法（新規検知オブジェクトの追加）</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78378" y="1119239"/>
            <a:ext cx="5046765"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①学習用画像をカメラ内に保存します</a:t>
            </a:r>
          </a:p>
        </p:txBody>
      </p:sp>
      <p:sp>
        <p:nvSpPr>
          <p:cNvPr id="2" name="テキスト ボックス 1">
            <a:extLst>
              <a:ext uri="{FF2B5EF4-FFF2-40B4-BE49-F238E27FC236}">
                <a16:creationId xmlns:a16="http://schemas.microsoft.com/office/drawing/2014/main" id="{14924536-0ABB-CC4D-8515-5BEA4BF99744}"/>
              </a:ext>
            </a:extLst>
          </p:cNvPr>
          <p:cNvSpPr txBox="1"/>
          <p:nvPr/>
        </p:nvSpPr>
        <p:spPr>
          <a:xfrm>
            <a:off x="288000" y="648000"/>
            <a:ext cx="9110186" cy="504000"/>
          </a:xfrm>
          <a:prstGeom prst="rect">
            <a:avLst/>
          </a:prstGeom>
          <a:noFill/>
        </p:spPr>
        <p:txBody>
          <a:bodyPr wrap="none" lIns="36000" tIns="36000" rIns="36000" bIns="36000" rtlCol="0">
            <a:noAutofit/>
          </a:bodyPr>
          <a:lstStyle/>
          <a:p>
            <a:pPr algn="l"/>
            <a:r>
              <a:rPr kumimoji="1" lang="ja-JP" altLang="en-US" sz="2400" b="1" dirty="0"/>
              <a:t>■以降「新規検知オブジェクトの追加」の設定手順となります。</a:t>
            </a:r>
          </a:p>
        </p:txBody>
      </p:sp>
      <p:pic>
        <p:nvPicPr>
          <p:cNvPr id="10" name="図 9">
            <a:extLst>
              <a:ext uri="{FF2B5EF4-FFF2-40B4-BE49-F238E27FC236}">
                <a16:creationId xmlns:a16="http://schemas.microsoft.com/office/drawing/2014/main" id="{8F1D5B50-FE0B-545C-19EB-BED86E9FFEBD}"/>
              </a:ext>
            </a:extLst>
          </p:cNvPr>
          <p:cNvPicPr>
            <a:picLocks noChangeAspect="1"/>
          </p:cNvPicPr>
          <p:nvPr/>
        </p:nvPicPr>
        <p:blipFill>
          <a:blip r:embed="rId2"/>
          <a:stretch>
            <a:fillRect/>
          </a:stretch>
        </p:blipFill>
        <p:spPr>
          <a:xfrm>
            <a:off x="6615914" y="3600294"/>
            <a:ext cx="5105032" cy="3631415"/>
          </a:xfrm>
          <a:prstGeom prst="rect">
            <a:avLst/>
          </a:prstGeom>
          <a:effectLst>
            <a:outerShdw blurRad="50800" dist="38100" dir="2700000" algn="tl" rotWithShape="0">
              <a:prstClr val="black">
                <a:alpha val="40000"/>
              </a:prstClr>
            </a:outerShdw>
          </a:effectLst>
        </p:spPr>
      </p:pic>
      <p:sp>
        <p:nvSpPr>
          <p:cNvPr id="11" name="テキスト ボックス 10">
            <a:extLst>
              <a:ext uri="{FF2B5EF4-FFF2-40B4-BE49-F238E27FC236}">
                <a16:creationId xmlns:a16="http://schemas.microsoft.com/office/drawing/2014/main" id="{54181B52-F702-5179-EB35-727CAE04C9AD}"/>
              </a:ext>
            </a:extLst>
          </p:cNvPr>
          <p:cNvSpPr txBox="1"/>
          <p:nvPr/>
        </p:nvSpPr>
        <p:spPr>
          <a:xfrm>
            <a:off x="6358694" y="1889885"/>
            <a:ext cx="7479990" cy="1480085"/>
          </a:xfrm>
          <a:prstGeom prst="rect">
            <a:avLst/>
          </a:prstGeom>
          <a:noFill/>
        </p:spPr>
        <p:txBody>
          <a:bodyPr wrap="square" rtlCol="0">
            <a:spAutoFit/>
          </a:bodyPr>
          <a:lstStyle/>
          <a:p>
            <a:pPr>
              <a:lnSpc>
                <a:spcPct val="120000"/>
              </a:lnSpc>
              <a:spcBef>
                <a:spcPts val="600"/>
              </a:spcBef>
            </a:pPr>
            <a:r>
              <a:rPr lang="ja-JP" altLang="en-US" sz="1800" b="1" dirty="0">
                <a:latin typeface="+mn-ea"/>
              </a:rPr>
              <a:t>保存方法は以下の３通りです。</a:t>
            </a:r>
            <a:endParaRPr lang="en-US" altLang="ja-JP" sz="1800" b="1" dirty="0">
              <a:latin typeface="+mn-ea"/>
            </a:endParaRPr>
          </a:p>
          <a:p>
            <a:pPr>
              <a:lnSpc>
                <a:spcPct val="120000"/>
              </a:lnSpc>
              <a:spcBef>
                <a:spcPts val="600"/>
              </a:spcBef>
            </a:pPr>
            <a:r>
              <a:rPr lang="ja-JP" altLang="en-US" sz="1800" b="1" dirty="0">
                <a:latin typeface="+mn-ea"/>
              </a:rPr>
              <a:t>① 設置済みのカメラから直接静止画を撮影し、手動保存</a:t>
            </a:r>
            <a:br>
              <a:rPr lang="en-US" altLang="ja-JP" sz="1800" b="1" dirty="0">
                <a:latin typeface="+mn-ea"/>
              </a:rPr>
            </a:br>
            <a:r>
              <a:rPr lang="ja-JP" altLang="en-US" sz="1800" b="1" dirty="0">
                <a:latin typeface="+mn-ea"/>
              </a:rPr>
              <a:t>② 設置済みのカメラから直接静止画を撮影し、設定に応じて自動保存</a:t>
            </a:r>
            <a:endParaRPr lang="en-US" altLang="ja-JP" sz="1800" b="1" dirty="0">
              <a:latin typeface="+mn-ea"/>
            </a:endParaRPr>
          </a:p>
          <a:p>
            <a:pPr>
              <a:lnSpc>
                <a:spcPct val="120000"/>
              </a:lnSpc>
            </a:pPr>
            <a:r>
              <a:rPr lang="ja-JP" altLang="en-US" sz="1800" b="1" dirty="0">
                <a:latin typeface="+mn-ea"/>
              </a:rPr>
              <a:t>③ </a:t>
            </a:r>
            <a:r>
              <a:rPr lang="en-US" altLang="ja-JP" sz="1800" b="1" dirty="0">
                <a:latin typeface="+mn-ea"/>
              </a:rPr>
              <a:t>PC</a:t>
            </a:r>
            <a:r>
              <a:rPr lang="ja-JP" altLang="en-US" sz="1800" b="1" dirty="0">
                <a:latin typeface="+mn-ea"/>
              </a:rPr>
              <a:t>内の</a:t>
            </a:r>
            <a:r>
              <a:rPr lang="en-US" altLang="ja-JP" sz="1800" b="1" dirty="0">
                <a:latin typeface="+mn-ea"/>
              </a:rPr>
              <a:t>JPEG/PNG</a:t>
            </a:r>
            <a:r>
              <a:rPr lang="ja-JP" altLang="en-US" sz="1800" b="1" dirty="0">
                <a:latin typeface="+mn-ea"/>
              </a:rPr>
              <a:t>ファイ ルを学習用画像としてカメラに保存</a:t>
            </a:r>
            <a:endParaRPr kumimoji="1" lang="ja-JP" altLang="en-US" sz="1800" b="1" dirty="0">
              <a:latin typeface="+mn-ea"/>
            </a:endParaRPr>
          </a:p>
        </p:txBody>
      </p:sp>
      <p:grpSp>
        <p:nvGrpSpPr>
          <p:cNvPr id="20" name="グループ化 19">
            <a:extLst>
              <a:ext uri="{FF2B5EF4-FFF2-40B4-BE49-F238E27FC236}">
                <a16:creationId xmlns:a16="http://schemas.microsoft.com/office/drawing/2014/main" id="{725236F2-3D31-7392-9196-79A5D1D5E931}"/>
              </a:ext>
            </a:extLst>
          </p:cNvPr>
          <p:cNvGrpSpPr/>
          <p:nvPr/>
        </p:nvGrpSpPr>
        <p:grpSpPr>
          <a:xfrm>
            <a:off x="336743" y="1889885"/>
            <a:ext cx="5793895" cy="3526117"/>
            <a:chOff x="336743" y="1889885"/>
            <a:chExt cx="5793895" cy="3526117"/>
          </a:xfrm>
        </p:grpSpPr>
        <p:grpSp>
          <p:nvGrpSpPr>
            <p:cNvPr id="16" name="グループ化 15">
              <a:extLst>
                <a:ext uri="{FF2B5EF4-FFF2-40B4-BE49-F238E27FC236}">
                  <a16:creationId xmlns:a16="http://schemas.microsoft.com/office/drawing/2014/main" id="{E8C7D937-A442-90E4-12E0-7CA7D7149885}"/>
                </a:ext>
              </a:extLst>
            </p:cNvPr>
            <p:cNvGrpSpPr/>
            <p:nvPr/>
          </p:nvGrpSpPr>
          <p:grpSpPr>
            <a:xfrm>
              <a:off x="336743" y="1889885"/>
              <a:ext cx="5793895" cy="3526117"/>
              <a:chOff x="298020" y="1797919"/>
              <a:chExt cx="3700005" cy="2251793"/>
            </a:xfrm>
            <a:effectLst>
              <a:outerShdw blurRad="50800" dist="38100" dir="2700000" algn="tl" rotWithShape="0">
                <a:prstClr val="black">
                  <a:alpha val="40000"/>
                </a:prstClr>
              </a:outerShdw>
            </a:effectLst>
          </p:grpSpPr>
          <p:pic>
            <p:nvPicPr>
              <p:cNvPr id="9" name="図 8">
                <a:extLst>
                  <a:ext uri="{FF2B5EF4-FFF2-40B4-BE49-F238E27FC236}">
                    <a16:creationId xmlns:a16="http://schemas.microsoft.com/office/drawing/2014/main" id="{DDF41FA4-C267-90B3-A2E4-5B2115511577}"/>
                  </a:ext>
                </a:extLst>
              </p:cNvPr>
              <p:cNvPicPr>
                <a:picLocks noChangeAspect="1"/>
              </p:cNvPicPr>
              <p:nvPr/>
            </p:nvPicPr>
            <p:blipFill>
              <a:blip r:embed="rId3"/>
              <a:stretch>
                <a:fillRect/>
              </a:stretch>
            </p:blipFill>
            <p:spPr>
              <a:xfrm>
                <a:off x="298020" y="1797919"/>
                <a:ext cx="3700005" cy="2251793"/>
              </a:xfrm>
              <a:prstGeom prst="rect">
                <a:avLst/>
              </a:prstGeom>
              <a:ln>
                <a:solidFill>
                  <a:schemeClr val="bg1">
                    <a:lumMod val="65000"/>
                  </a:schemeClr>
                </a:solidFill>
              </a:ln>
            </p:spPr>
          </p:pic>
          <p:sp>
            <p:nvSpPr>
              <p:cNvPr id="15" name="正方形/長方形 14">
                <a:extLst>
                  <a:ext uri="{FF2B5EF4-FFF2-40B4-BE49-F238E27FC236}">
                    <a16:creationId xmlns:a16="http://schemas.microsoft.com/office/drawing/2014/main" id="{F58601D5-7AA3-516D-7678-99EEAC9DA580}"/>
                  </a:ext>
                </a:extLst>
              </p:cNvPr>
              <p:cNvSpPr/>
              <p:nvPr/>
            </p:nvSpPr>
            <p:spPr>
              <a:xfrm>
                <a:off x="598661" y="2724839"/>
                <a:ext cx="1930428" cy="10918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b="1">
                  <a:solidFill>
                    <a:prstClr val="white"/>
                  </a:solidFill>
                  <a:latin typeface="+mn-ea"/>
                </a:endParaRPr>
              </a:p>
            </p:txBody>
          </p:sp>
        </p:grpSp>
        <p:sp>
          <p:nvSpPr>
            <p:cNvPr id="17" name="楕円 16">
              <a:extLst>
                <a:ext uri="{FF2B5EF4-FFF2-40B4-BE49-F238E27FC236}">
                  <a16:creationId xmlns:a16="http://schemas.microsoft.com/office/drawing/2014/main" id="{81DFC36C-2491-C878-D04B-DEEEF15C478B}"/>
                </a:ext>
              </a:extLst>
            </p:cNvPr>
            <p:cNvSpPr/>
            <p:nvPr/>
          </p:nvSpPr>
          <p:spPr>
            <a:xfrm>
              <a:off x="905119" y="4612860"/>
              <a:ext cx="349706" cy="349706"/>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rPr>
                <a:t>3</a:t>
              </a:r>
              <a:endParaRPr kumimoji="1" lang="ja-JP" altLang="en-US" sz="2000" b="1" dirty="0">
                <a:solidFill>
                  <a:srgbClr val="FF0000"/>
                </a:solidFill>
              </a:endParaRPr>
            </a:p>
          </p:txBody>
        </p:sp>
        <p:sp>
          <p:nvSpPr>
            <p:cNvPr id="18" name="楕円 17">
              <a:extLst>
                <a:ext uri="{FF2B5EF4-FFF2-40B4-BE49-F238E27FC236}">
                  <a16:creationId xmlns:a16="http://schemas.microsoft.com/office/drawing/2014/main" id="{BF3C36C1-5D63-B0B2-0036-968FDD810E8E}"/>
                </a:ext>
              </a:extLst>
            </p:cNvPr>
            <p:cNvSpPr/>
            <p:nvPr/>
          </p:nvSpPr>
          <p:spPr>
            <a:xfrm>
              <a:off x="905119" y="4127467"/>
              <a:ext cx="349706" cy="349706"/>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rPr>
                <a:t>2</a:t>
              </a:r>
              <a:endParaRPr kumimoji="1" lang="ja-JP" altLang="en-US" sz="2000" b="1" dirty="0">
                <a:solidFill>
                  <a:srgbClr val="FF0000"/>
                </a:solidFill>
              </a:endParaRPr>
            </a:p>
          </p:txBody>
        </p:sp>
        <p:sp>
          <p:nvSpPr>
            <p:cNvPr id="19" name="楕円 18">
              <a:extLst>
                <a:ext uri="{FF2B5EF4-FFF2-40B4-BE49-F238E27FC236}">
                  <a16:creationId xmlns:a16="http://schemas.microsoft.com/office/drawing/2014/main" id="{09299A36-A875-ADFA-F9B2-496B0BF5B2E7}"/>
                </a:ext>
              </a:extLst>
            </p:cNvPr>
            <p:cNvSpPr/>
            <p:nvPr/>
          </p:nvSpPr>
          <p:spPr>
            <a:xfrm>
              <a:off x="905119" y="3622252"/>
              <a:ext cx="349706" cy="349706"/>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rPr>
                <a:t>1</a:t>
              </a:r>
              <a:endParaRPr kumimoji="1" lang="ja-JP" altLang="en-US" sz="2000" b="1" dirty="0">
                <a:solidFill>
                  <a:srgbClr val="FF0000"/>
                </a:solidFill>
              </a:endParaRPr>
            </a:p>
          </p:txBody>
        </p:sp>
      </p:grpSp>
      <p:sp>
        <p:nvSpPr>
          <p:cNvPr id="5" name="テキスト ボックス 4">
            <a:hlinkClick r:id="rId4" action="ppaction://hlinksldjump"/>
            <a:extLst>
              <a:ext uri="{FF2B5EF4-FFF2-40B4-BE49-F238E27FC236}">
                <a16:creationId xmlns:a16="http://schemas.microsoft.com/office/drawing/2014/main" id="{AC79CEEC-CFA0-6A7D-E6CF-E93687EBDC32}"/>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5"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5"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2601988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2-5. </a:t>
            </a:r>
            <a:r>
              <a:rPr lang="ja-JP" altLang="en-US" dirty="0">
                <a:latin typeface="+mn-ea"/>
                <a:ea typeface="+mn-ea"/>
              </a:rPr>
              <a:t>設定方法（新規検知オブジェクトの追加）</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78378" y="658050"/>
            <a:ext cx="5046765"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②学習用画像の保存方法（カメラ映像）</a:t>
            </a:r>
          </a:p>
        </p:txBody>
      </p:sp>
      <p:sp>
        <p:nvSpPr>
          <p:cNvPr id="8" name="テキスト ボックス 7">
            <a:extLst>
              <a:ext uri="{FF2B5EF4-FFF2-40B4-BE49-F238E27FC236}">
                <a16:creationId xmlns:a16="http://schemas.microsoft.com/office/drawing/2014/main" id="{BBCD020A-AC6B-3E15-66FC-895954AA65C1}"/>
              </a:ext>
            </a:extLst>
          </p:cNvPr>
          <p:cNvSpPr txBox="1"/>
          <p:nvPr/>
        </p:nvSpPr>
        <p:spPr>
          <a:xfrm>
            <a:off x="486797" y="5572537"/>
            <a:ext cx="5046765" cy="775277"/>
          </a:xfrm>
          <a:prstGeom prst="rect">
            <a:avLst/>
          </a:prstGeom>
          <a:noFill/>
        </p:spPr>
        <p:txBody>
          <a:bodyPr wrap="square" rtlCol="0">
            <a:spAutoFit/>
          </a:bodyPr>
          <a:lstStyle/>
          <a:p>
            <a:pPr>
              <a:lnSpc>
                <a:spcPct val="120000"/>
              </a:lnSpc>
            </a:pPr>
            <a:r>
              <a:rPr lang="en-US" altLang="ja-JP" sz="2000" b="1" dirty="0">
                <a:latin typeface="+mn-ea"/>
              </a:rPr>
              <a:t>[</a:t>
            </a:r>
            <a:r>
              <a:rPr lang="ja-JP" altLang="en-US" sz="2000" b="1" dirty="0">
                <a:latin typeface="+mn-ea"/>
              </a:rPr>
              <a:t>カメラ映像を</a:t>
            </a:r>
            <a:r>
              <a:rPr lang="ja-JP" altLang="en-US" sz="2000" b="1" dirty="0">
                <a:solidFill>
                  <a:srgbClr val="0070C0"/>
                </a:solidFill>
                <a:latin typeface="+mn-ea"/>
              </a:rPr>
              <a:t>手動保存</a:t>
            </a:r>
            <a:r>
              <a:rPr lang="en-US" altLang="ja-JP" sz="2000" b="1" dirty="0">
                <a:latin typeface="+mn-ea"/>
              </a:rPr>
              <a:t>]</a:t>
            </a:r>
          </a:p>
          <a:p>
            <a:pPr>
              <a:lnSpc>
                <a:spcPct val="120000"/>
              </a:lnSpc>
            </a:pPr>
            <a:r>
              <a:rPr lang="en-US" altLang="ja-JP" sz="1800" b="1" dirty="0">
                <a:latin typeface="+mn-ea"/>
              </a:rPr>
              <a:t>[</a:t>
            </a:r>
            <a:r>
              <a:rPr lang="ja-JP" altLang="en-US" sz="1800" b="1" dirty="0">
                <a:latin typeface="+mn-ea"/>
              </a:rPr>
              <a:t>撮影</a:t>
            </a:r>
            <a:r>
              <a:rPr lang="en-US" altLang="ja-JP" sz="1800" b="1" dirty="0">
                <a:latin typeface="+mn-ea"/>
              </a:rPr>
              <a:t>]</a:t>
            </a:r>
            <a:r>
              <a:rPr lang="ja-JP" altLang="en-US" sz="1800" b="1" dirty="0">
                <a:latin typeface="+mn-ea"/>
              </a:rPr>
              <a:t>をクリックするたびに、静止画を保存</a:t>
            </a:r>
            <a:endParaRPr kumimoji="1" lang="ja-JP" altLang="en-US" sz="1800" b="1" dirty="0">
              <a:latin typeface="+mn-ea"/>
            </a:endParaRPr>
          </a:p>
        </p:txBody>
      </p:sp>
      <p:sp>
        <p:nvSpPr>
          <p:cNvPr id="12" name="テキスト ボックス 11">
            <a:extLst>
              <a:ext uri="{FF2B5EF4-FFF2-40B4-BE49-F238E27FC236}">
                <a16:creationId xmlns:a16="http://schemas.microsoft.com/office/drawing/2014/main" id="{CFE95461-F2FD-7A3C-CAED-ACFFB7C6CB25}"/>
              </a:ext>
            </a:extLst>
          </p:cNvPr>
          <p:cNvSpPr txBox="1"/>
          <p:nvPr/>
        </p:nvSpPr>
        <p:spPr>
          <a:xfrm>
            <a:off x="6696487" y="5572537"/>
            <a:ext cx="7375773" cy="775277"/>
          </a:xfrm>
          <a:prstGeom prst="rect">
            <a:avLst/>
          </a:prstGeom>
          <a:noFill/>
        </p:spPr>
        <p:txBody>
          <a:bodyPr wrap="square" rtlCol="0">
            <a:spAutoFit/>
          </a:bodyPr>
          <a:lstStyle/>
          <a:p>
            <a:pPr>
              <a:lnSpc>
                <a:spcPct val="120000"/>
              </a:lnSpc>
            </a:pPr>
            <a:r>
              <a:rPr lang="en-US" altLang="ja-JP" sz="2000" b="1" dirty="0">
                <a:latin typeface="+mn-ea"/>
              </a:rPr>
              <a:t>[</a:t>
            </a:r>
            <a:r>
              <a:rPr lang="ja-JP" altLang="en-US" sz="2000" b="1" dirty="0">
                <a:latin typeface="+mn-ea"/>
              </a:rPr>
              <a:t>カメラ映像を</a:t>
            </a:r>
            <a:r>
              <a:rPr lang="ja-JP" altLang="en-US" sz="2000" b="1" dirty="0">
                <a:solidFill>
                  <a:srgbClr val="0070C0"/>
                </a:solidFill>
                <a:latin typeface="+mn-ea"/>
              </a:rPr>
              <a:t>自動保存</a:t>
            </a:r>
            <a:r>
              <a:rPr lang="en-US" altLang="ja-JP" sz="2000" b="1" dirty="0">
                <a:latin typeface="+mn-ea"/>
              </a:rPr>
              <a:t>]</a:t>
            </a:r>
          </a:p>
          <a:p>
            <a:pPr>
              <a:lnSpc>
                <a:spcPct val="120000"/>
              </a:lnSpc>
            </a:pPr>
            <a:r>
              <a:rPr lang="en-US" altLang="ja-JP" sz="1800" b="1" dirty="0">
                <a:latin typeface="+mn-ea"/>
              </a:rPr>
              <a:t>[</a:t>
            </a:r>
            <a:r>
              <a:rPr lang="ja-JP" altLang="en-US" sz="1800" b="1" dirty="0">
                <a:latin typeface="+mn-ea"/>
              </a:rPr>
              <a:t>保存間隔</a:t>
            </a:r>
            <a:r>
              <a:rPr lang="en-US" altLang="ja-JP" sz="1800" b="1" dirty="0">
                <a:latin typeface="+mn-ea"/>
              </a:rPr>
              <a:t>]</a:t>
            </a:r>
            <a:r>
              <a:rPr lang="ja-JP" altLang="en-US" sz="1800" b="1" dirty="0">
                <a:latin typeface="+mn-ea"/>
              </a:rPr>
              <a:t>と</a:t>
            </a:r>
            <a:r>
              <a:rPr lang="en-US" altLang="ja-JP" sz="1800" b="1" dirty="0">
                <a:latin typeface="+mn-ea"/>
              </a:rPr>
              <a:t>[</a:t>
            </a:r>
            <a:r>
              <a:rPr lang="ja-JP" altLang="en-US" sz="1800" b="1" dirty="0">
                <a:latin typeface="+mn-ea"/>
              </a:rPr>
              <a:t>保存数</a:t>
            </a:r>
            <a:r>
              <a:rPr lang="en-US" altLang="ja-JP" sz="1800" b="1" dirty="0">
                <a:latin typeface="+mn-ea"/>
              </a:rPr>
              <a:t>]</a:t>
            </a:r>
            <a:r>
              <a:rPr lang="ja-JP" altLang="en-US" sz="1800" b="1" dirty="0">
                <a:latin typeface="+mn-ea"/>
              </a:rPr>
              <a:t>を指定し</a:t>
            </a:r>
            <a:r>
              <a:rPr lang="en-US" altLang="ja-JP" sz="1800" b="1" dirty="0">
                <a:latin typeface="+mn-ea"/>
              </a:rPr>
              <a:t>[</a:t>
            </a:r>
            <a:r>
              <a:rPr lang="ja-JP" altLang="en-US" sz="1800" b="1" dirty="0">
                <a:latin typeface="+mn-ea"/>
              </a:rPr>
              <a:t>開始」をクリックで静止画を保存開始</a:t>
            </a:r>
            <a:endParaRPr kumimoji="1" lang="ja-JP" altLang="en-US" sz="1800" b="1" dirty="0">
              <a:latin typeface="+mn-ea"/>
            </a:endParaRPr>
          </a:p>
        </p:txBody>
      </p:sp>
      <p:sp>
        <p:nvSpPr>
          <p:cNvPr id="13" name="テキスト ボックス 12">
            <a:extLst>
              <a:ext uri="{FF2B5EF4-FFF2-40B4-BE49-F238E27FC236}">
                <a16:creationId xmlns:a16="http://schemas.microsoft.com/office/drawing/2014/main" id="{8ABB2976-37FE-7C97-8C05-D0CA38F4ABEF}"/>
              </a:ext>
            </a:extLst>
          </p:cNvPr>
          <p:cNvSpPr txBox="1"/>
          <p:nvPr/>
        </p:nvSpPr>
        <p:spPr>
          <a:xfrm>
            <a:off x="6696487" y="6356796"/>
            <a:ext cx="7045106" cy="1111843"/>
          </a:xfrm>
          <a:prstGeom prst="rect">
            <a:avLst/>
          </a:prstGeom>
          <a:noFill/>
        </p:spPr>
        <p:txBody>
          <a:bodyPr wrap="square" rtlCol="0">
            <a:spAutoFit/>
          </a:bodyPr>
          <a:lstStyle/>
          <a:p>
            <a:pPr>
              <a:lnSpc>
                <a:spcPct val="120000"/>
              </a:lnSpc>
            </a:pPr>
            <a:r>
              <a:rPr lang="ja-JP" altLang="en-US" sz="1400" b="1" dirty="0">
                <a:solidFill>
                  <a:srgbClr val="0070C0"/>
                </a:solidFill>
                <a:latin typeface="+mn-ea"/>
              </a:rPr>
              <a:t> </a:t>
            </a:r>
            <a:r>
              <a:rPr lang="en-US" altLang="ja-JP" sz="1400" b="1" dirty="0">
                <a:solidFill>
                  <a:srgbClr val="0070C0"/>
                </a:solidFill>
                <a:latin typeface="+mn-ea"/>
              </a:rPr>
              <a:t>[</a:t>
            </a:r>
            <a:r>
              <a:rPr lang="ja-JP" altLang="en-US" sz="1400" b="1" dirty="0">
                <a:solidFill>
                  <a:srgbClr val="0070C0"/>
                </a:solidFill>
                <a:latin typeface="+mn-ea"/>
              </a:rPr>
              <a:t>保存間隔</a:t>
            </a:r>
            <a:r>
              <a:rPr lang="en-US" altLang="ja-JP" sz="1400" b="1" dirty="0">
                <a:solidFill>
                  <a:srgbClr val="0070C0"/>
                </a:solidFill>
                <a:latin typeface="+mn-ea"/>
              </a:rPr>
              <a:t>]</a:t>
            </a:r>
            <a:r>
              <a:rPr lang="ja-JP" altLang="en-US" sz="1400" b="1" dirty="0">
                <a:solidFill>
                  <a:srgbClr val="0070C0"/>
                </a:solidFill>
                <a:latin typeface="+mn-ea"/>
              </a:rPr>
              <a:t> </a:t>
            </a:r>
            <a:r>
              <a:rPr lang="en-US" altLang="ja-JP" sz="1400" b="1" dirty="0">
                <a:solidFill>
                  <a:srgbClr val="0070C0"/>
                </a:solidFill>
                <a:latin typeface="+mn-ea"/>
              </a:rPr>
              <a:t>…</a:t>
            </a:r>
            <a:r>
              <a:rPr lang="ja-JP" altLang="en-US" sz="1400" b="1" dirty="0">
                <a:solidFill>
                  <a:srgbClr val="0070C0"/>
                </a:solidFill>
                <a:latin typeface="+mn-ea"/>
              </a:rPr>
              <a:t> </a:t>
            </a:r>
            <a:r>
              <a:rPr lang="en-US" altLang="ja-JP" sz="1400" b="1" dirty="0">
                <a:solidFill>
                  <a:srgbClr val="0070C0"/>
                </a:solidFill>
                <a:latin typeface="+mn-ea"/>
              </a:rPr>
              <a:t>[10</a:t>
            </a:r>
            <a:r>
              <a:rPr lang="ja-JP" altLang="en-US" sz="1400" b="1" dirty="0">
                <a:solidFill>
                  <a:srgbClr val="0070C0"/>
                </a:solidFill>
                <a:latin typeface="+mn-ea"/>
              </a:rPr>
              <a:t>秒</a:t>
            </a:r>
            <a:r>
              <a:rPr lang="en-US" altLang="ja-JP" sz="1400" b="1" dirty="0">
                <a:solidFill>
                  <a:srgbClr val="0070C0"/>
                </a:solidFill>
                <a:latin typeface="+mn-ea"/>
              </a:rPr>
              <a:t>]</a:t>
            </a:r>
            <a:r>
              <a:rPr lang="ja-JP" altLang="en-US" sz="1400" b="1" dirty="0">
                <a:solidFill>
                  <a:srgbClr val="0070C0"/>
                </a:solidFill>
                <a:latin typeface="+mn-ea"/>
              </a:rPr>
              <a:t>、</a:t>
            </a:r>
            <a:r>
              <a:rPr lang="en-US" altLang="ja-JP" sz="1400" b="1" dirty="0">
                <a:solidFill>
                  <a:srgbClr val="0070C0"/>
                </a:solidFill>
                <a:latin typeface="+mn-ea"/>
              </a:rPr>
              <a:t>[20</a:t>
            </a:r>
            <a:r>
              <a:rPr lang="ja-JP" altLang="en-US" sz="1400" b="1" dirty="0">
                <a:solidFill>
                  <a:srgbClr val="0070C0"/>
                </a:solidFill>
                <a:latin typeface="+mn-ea"/>
              </a:rPr>
              <a:t>秒</a:t>
            </a:r>
            <a:r>
              <a:rPr lang="en-US" altLang="ja-JP" sz="1400" b="1" dirty="0">
                <a:solidFill>
                  <a:srgbClr val="0070C0"/>
                </a:solidFill>
                <a:latin typeface="+mn-ea"/>
              </a:rPr>
              <a:t>]</a:t>
            </a:r>
            <a:r>
              <a:rPr lang="ja-JP" altLang="en-US" sz="1400" b="1" dirty="0">
                <a:solidFill>
                  <a:srgbClr val="0070C0"/>
                </a:solidFill>
                <a:latin typeface="+mn-ea"/>
              </a:rPr>
              <a:t>、</a:t>
            </a:r>
            <a:r>
              <a:rPr lang="en-US" altLang="ja-JP" sz="1400" b="1" dirty="0">
                <a:solidFill>
                  <a:srgbClr val="0070C0"/>
                </a:solidFill>
                <a:latin typeface="+mn-ea"/>
              </a:rPr>
              <a:t>[30</a:t>
            </a:r>
            <a:r>
              <a:rPr lang="ja-JP" altLang="en-US" sz="1400" b="1" dirty="0">
                <a:solidFill>
                  <a:srgbClr val="0070C0"/>
                </a:solidFill>
                <a:latin typeface="+mn-ea"/>
              </a:rPr>
              <a:t>秒</a:t>
            </a:r>
            <a:r>
              <a:rPr lang="en-US" altLang="ja-JP" sz="1400" b="1" dirty="0">
                <a:solidFill>
                  <a:srgbClr val="0070C0"/>
                </a:solidFill>
                <a:latin typeface="+mn-ea"/>
              </a:rPr>
              <a:t>]</a:t>
            </a:r>
            <a:r>
              <a:rPr lang="ja-JP" altLang="en-US" sz="1400" b="1" dirty="0">
                <a:solidFill>
                  <a:srgbClr val="0070C0"/>
                </a:solidFill>
                <a:latin typeface="+mn-ea"/>
              </a:rPr>
              <a:t>、</a:t>
            </a:r>
            <a:r>
              <a:rPr lang="en-US" altLang="ja-JP" sz="1400" b="1" dirty="0">
                <a:solidFill>
                  <a:srgbClr val="0070C0"/>
                </a:solidFill>
                <a:latin typeface="+mn-ea"/>
              </a:rPr>
              <a:t>[40</a:t>
            </a:r>
            <a:r>
              <a:rPr lang="ja-JP" altLang="en-US" sz="1400" b="1" dirty="0">
                <a:solidFill>
                  <a:srgbClr val="0070C0"/>
                </a:solidFill>
                <a:latin typeface="+mn-ea"/>
              </a:rPr>
              <a:t>秒</a:t>
            </a:r>
            <a:r>
              <a:rPr lang="en-US" altLang="ja-JP" sz="1400" b="1" dirty="0">
                <a:solidFill>
                  <a:srgbClr val="0070C0"/>
                </a:solidFill>
                <a:latin typeface="+mn-ea"/>
              </a:rPr>
              <a:t>]</a:t>
            </a:r>
            <a:r>
              <a:rPr lang="ja-JP" altLang="en-US" sz="1400" b="1" dirty="0">
                <a:solidFill>
                  <a:srgbClr val="0070C0"/>
                </a:solidFill>
                <a:latin typeface="+mn-ea"/>
              </a:rPr>
              <a:t>、</a:t>
            </a:r>
            <a:r>
              <a:rPr lang="en-US" altLang="ja-JP" sz="1400" b="1" dirty="0">
                <a:solidFill>
                  <a:srgbClr val="0070C0"/>
                </a:solidFill>
                <a:latin typeface="+mn-ea"/>
              </a:rPr>
              <a:t>[50</a:t>
            </a:r>
            <a:r>
              <a:rPr lang="ja-JP" altLang="en-US" sz="1400" b="1" dirty="0">
                <a:solidFill>
                  <a:srgbClr val="0070C0"/>
                </a:solidFill>
                <a:latin typeface="+mn-ea"/>
              </a:rPr>
              <a:t>秒</a:t>
            </a:r>
            <a:r>
              <a:rPr lang="en-US" altLang="ja-JP" sz="1400" b="1" dirty="0">
                <a:solidFill>
                  <a:srgbClr val="0070C0"/>
                </a:solidFill>
                <a:latin typeface="+mn-ea"/>
              </a:rPr>
              <a:t>]</a:t>
            </a:r>
            <a:r>
              <a:rPr lang="ja-JP" altLang="en-US" sz="1400" b="1" dirty="0">
                <a:solidFill>
                  <a:srgbClr val="0070C0"/>
                </a:solidFill>
                <a:latin typeface="+mn-ea"/>
              </a:rPr>
              <a:t>、</a:t>
            </a:r>
            <a:r>
              <a:rPr lang="en-US" altLang="ja-JP" sz="1400" b="1" dirty="0">
                <a:solidFill>
                  <a:srgbClr val="0070C0"/>
                </a:solidFill>
                <a:latin typeface="+mn-ea"/>
              </a:rPr>
              <a:t>[1</a:t>
            </a:r>
            <a:r>
              <a:rPr lang="ja-JP" altLang="en-US" sz="1400" b="1" dirty="0">
                <a:solidFill>
                  <a:srgbClr val="0070C0"/>
                </a:solidFill>
                <a:latin typeface="+mn-ea"/>
              </a:rPr>
              <a:t>分</a:t>
            </a:r>
            <a:r>
              <a:rPr lang="en-US" altLang="ja-JP" sz="1400" b="1" dirty="0">
                <a:solidFill>
                  <a:srgbClr val="0070C0"/>
                </a:solidFill>
                <a:latin typeface="+mn-ea"/>
              </a:rPr>
              <a:t>]</a:t>
            </a:r>
            <a:r>
              <a:rPr lang="ja-JP" altLang="en-US" sz="1400" b="1" dirty="0">
                <a:solidFill>
                  <a:srgbClr val="0070C0"/>
                </a:solidFill>
                <a:latin typeface="+mn-ea"/>
              </a:rPr>
              <a:t>、</a:t>
            </a:r>
            <a:r>
              <a:rPr lang="en-US" altLang="ja-JP" sz="1400" b="1" dirty="0">
                <a:solidFill>
                  <a:srgbClr val="0070C0"/>
                </a:solidFill>
                <a:latin typeface="+mn-ea"/>
              </a:rPr>
              <a:t>[5</a:t>
            </a:r>
            <a:r>
              <a:rPr lang="ja-JP" altLang="en-US" sz="1400" b="1" dirty="0">
                <a:solidFill>
                  <a:srgbClr val="0070C0"/>
                </a:solidFill>
                <a:latin typeface="+mn-ea"/>
              </a:rPr>
              <a:t>分</a:t>
            </a:r>
            <a:r>
              <a:rPr lang="en-US" altLang="ja-JP" sz="1400" b="1" dirty="0">
                <a:solidFill>
                  <a:srgbClr val="0070C0"/>
                </a:solidFill>
                <a:latin typeface="+mn-ea"/>
              </a:rPr>
              <a:t>]</a:t>
            </a:r>
            <a:r>
              <a:rPr lang="ja-JP" altLang="en-US" sz="1400" b="1" dirty="0">
                <a:solidFill>
                  <a:srgbClr val="0070C0"/>
                </a:solidFill>
                <a:latin typeface="+mn-ea"/>
              </a:rPr>
              <a:t>、</a:t>
            </a:r>
            <a:r>
              <a:rPr lang="en-US" altLang="ja-JP" sz="1400" b="1" dirty="0">
                <a:solidFill>
                  <a:srgbClr val="0070C0"/>
                </a:solidFill>
                <a:latin typeface="+mn-ea"/>
              </a:rPr>
              <a:t>[10</a:t>
            </a:r>
            <a:r>
              <a:rPr lang="ja-JP" altLang="en-US" sz="1400" b="1" dirty="0">
                <a:solidFill>
                  <a:srgbClr val="0070C0"/>
                </a:solidFill>
                <a:latin typeface="+mn-ea"/>
              </a:rPr>
              <a:t>分</a:t>
            </a:r>
            <a:r>
              <a:rPr lang="en-US" altLang="ja-JP" sz="1400" b="1" dirty="0">
                <a:solidFill>
                  <a:srgbClr val="0070C0"/>
                </a:solidFill>
                <a:latin typeface="+mn-ea"/>
              </a:rPr>
              <a:t>]</a:t>
            </a:r>
            <a:r>
              <a:rPr lang="ja-JP" altLang="en-US" sz="1400" b="1" dirty="0">
                <a:solidFill>
                  <a:srgbClr val="0070C0"/>
                </a:solidFill>
                <a:latin typeface="+mn-ea"/>
              </a:rPr>
              <a:t>、</a:t>
            </a:r>
            <a:endParaRPr lang="en-US" altLang="ja-JP" sz="1400" b="1" dirty="0">
              <a:solidFill>
                <a:srgbClr val="0070C0"/>
              </a:solidFill>
              <a:latin typeface="+mn-ea"/>
            </a:endParaRPr>
          </a:p>
          <a:p>
            <a:pPr marL="1163638">
              <a:lnSpc>
                <a:spcPct val="120000"/>
              </a:lnSpc>
            </a:pPr>
            <a:r>
              <a:rPr lang="ja-JP" altLang="en-US" sz="1400" b="1" dirty="0">
                <a:solidFill>
                  <a:srgbClr val="0070C0"/>
                </a:solidFill>
                <a:latin typeface="+mn-ea"/>
              </a:rPr>
              <a:t> </a:t>
            </a:r>
            <a:r>
              <a:rPr lang="en-US" altLang="ja-JP" sz="1400" b="1" dirty="0">
                <a:solidFill>
                  <a:srgbClr val="0070C0"/>
                </a:solidFill>
                <a:latin typeface="+mn-ea"/>
              </a:rPr>
              <a:t>[15</a:t>
            </a:r>
            <a:r>
              <a:rPr lang="ja-JP" altLang="en-US" sz="1400" b="1" dirty="0">
                <a:solidFill>
                  <a:srgbClr val="0070C0"/>
                </a:solidFill>
                <a:latin typeface="+mn-ea"/>
              </a:rPr>
              <a:t>分</a:t>
            </a:r>
            <a:r>
              <a:rPr lang="en-US" altLang="ja-JP" sz="1400" b="1" dirty="0">
                <a:solidFill>
                  <a:srgbClr val="0070C0"/>
                </a:solidFill>
                <a:latin typeface="+mn-ea"/>
              </a:rPr>
              <a:t>]</a:t>
            </a:r>
            <a:r>
              <a:rPr lang="ja-JP" altLang="en-US" sz="1400" b="1" dirty="0">
                <a:solidFill>
                  <a:srgbClr val="0070C0"/>
                </a:solidFill>
                <a:latin typeface="+mn-ea"/>
              </a:rPr>
              <a:t>、</a:t>
            </a:r>
            <a:r>
              <a:rPr lang="en-US" altLang="ja-JP" sz="1400" b="1" dirty="0">
                <a:solidFill>
                  <a:srgbClr val="0070C0"/>
                </a:solidFill>
                <a:latin typeface="+mn-ea"/>
              </a:rPr>
              <a:t>[30</a:t>
            </a:r>
            <a:r>
              <a:rPr lang="ja-JP" altLang="en-US" sz="1400" b="1" dirty="0">
                <a:solidFill>
                  <a:srgbClr val="0070C0"/>
                </a:solidFill>
                <a:latin typeface="+mn-ea"/>
              </a:rPr>
              <a:t>分</a:t>
            </a:r>
            <a:r>
              <a:rPr lang="en-US" altLang="ja-JP" sz="1400" b="1" dirty="0">
                <a:solidFill>
                  <a:srgbClr val="0070C0"/>
                </a:solidFill>
                <a:latin typeface="+mn-ea"/>
              </a:rPr>
              <a:t>]</a:t>
            </a:r>
            <a:r>
              <a:rPr lang="ja-JP" altLang="en-US" sz="1400" b="1" dirty="0">
                <a:solidFill>
                  <a:srgbClr val="0070C0"/>
                </a:solidFill>
                <a:latin typeface="+mn-ea"/>
              </a:rPr>
              <a:t>、</a:t>
            </a:r>
            <a:r>
              <a:rPr lang="en-US" altLang="ja-JP" sz="1400" b="1" dirty="0">
                <a:solidFill>
                  <a:srgbClr val="0070C0"/>
                </a:solidFill>
                <a:latin typeface="+mn-ea"/>
              </a:rPr>
              <a:t>[60 </a:t>
            </a:r>
            <a:r>
              <a:rPr lang="ja-JP" altLang="en-US" sz="1400" b="1" dirty="0">
                <a:solidFill>
                  <a:srgbClr val="0070C0"/>
                </a:solidFill>
                <a:latin typeface="+mn-ea"/>
              </a:rPr>
              <a:t>分</a:t>
            </a:r>
            <a:r>
              <a:rPr lang="en-US" altLang="ja-JP" sz="1400" b="1" dirty="0">
                <a:solidFill>
                  <a:srgbClr val="0070C0"/>
                </a:solidFill>
                <a:latin typeface="+mn-ea"/>
              </a:rPr>
              <a:t>]</a:t>
            </a:r>
            <a:r>
              <a:rPr lang="ja-JP" altLang="en-US" sz="1400" b="1" dirty="0">
                <a:solidFill>
                  <a:srgbClr val="0070C0"/>
                </a:solidFill>
                <a:latin typeface="+mn-ea"/>
              </a:rPr>
              <a:t>、</a:t>
            </a:r>
            <a:r>
              <a:rPr lang="en-US" altLang="ja-JP" sz="1400" b="1" dirty="0">
                <a:solidFill>
                  <a:srgbClr val="0070C0"/>
                </a:solidFill>
                <a:latin typeface="+mn-ea"/>
              </a:rPr>
              <a:t>[</a:t>
            </a:r>
            <a:r>
              <a:rPr lang="ja-JP" altLang="en-US" sz="1400" b="1" dirty="0">
                <a:solidFill>
                  <a:srgbClr val="0070C0"/>
                </a:solidFill>
                <a:latin typeface="+mn-ea"/>
              </a:rPr>
              <a:t>非検知時</a:t>
            </a:r>
            <a:r>
              <a:rPr lang="en-US" altLang="ja-JP" sz="1400" b="1" dirty="0">
                <a:solidFill>
                  <a:srgbClr val="0070C0"/>
                </a:solidFill>
                <a:latin typeface="+mn-ea"/>
              </a:rPr>
              <a:t>]</a:t>
            </a:r>
          </a:p>
          <a:p>
            <a:pPr marL="1163638">
              <a:lnSpc>
                <a:spcPct val="120000"/>
              </a:lnSpc>
            </a:pPr>
            <a:r>
              <a:rPr lang="en-US" altLang="ja-JP" sz="1400" b="1" dirty="0">
                <a:solidFill>
                  <a:srgbClr val="0070C0"/>
                </a:solidFill>
                <a:latin typeface="+mn-ea"/>
              </a:rPr>
              <a:t> </a:t>
            </a:r>
            <a:r>
              <a:rPr lang="ja-JP" altLang="en-US" sz="1100" b="1" dirty="0">
                <a:solidFill>
                  <a:srgbClr val="0070C0"/>
                </a:solidFill>
                <a:latin typeface="+mn-ea"/>
              </a:rPr>
              <a:t>＊</a:t>
            </a:r>
            <a:r>
              <a:rPr lang="en-US" altLang="ja-JP" sz="1100" b="1" dirty="0">
                <a:solidFill>
                  <a:srgbClr val="0070C0"/>
                </a:solidFill>
                <a:latin typeface="+mn-ea"/>
              </a:rPr>
              <a:t>[</a:t>
            </a:r>
            <a:r>
              <a:rPr lang="ja-JP" altLang="en-US" sz="1100" b="1" dirty="0">
                <a:solidFill>
                  <a:srgbClr val="0070C0"/>
                </a:solidFill>
                <a:latin typeface="+mn-ea"/>
              </a:rPr>
              <a:t>非検知時</a:t>
            </a:r>
            <a:r>
              <a:rPr lang="en-US" altLang="ja-JP" sz="1100" b="1" dirty="0">
                <a:solidFill>
                  <a:srgbClr val="0070C0"/>
                </a:solidFill>
                <a:latin typeface="+mn-ea"/>
              </a:rPr>
              <a:t>]</a:t>
            </a:r>
            <a:r>
              <a:rPr lang="ja-JP" altLang="en-US" sz="1100" b="1" dirty="0">
                <a:solidFill>
                  <a:srgbClr val="0070C0"/>
                </a:solidFill>
                <a:latin typeface="+mn-ea"/>
              </a:rPr>
              <a:t>を選択すると、 検知できなかった場合の画像のみを効率的に保存します。 </a:t>
            </a:r>
            <a:endParaRPr lang="en-US" altLang="ja-JP" sz="1100" b="1" dirty="0">
              <a:solidFill>
                <a:srgbClr val="0070C0"/>
              </a:solidFill>
              <a:latin typeface="+mn-ea"/>
            </a:endParaRPr>
          </a:p>
          <a:p>
            <a:pPr>
              <a:lnSpc>
                <a:spcPct val="120000"/>
              </a:lnSpc>
            </a:pPr>
            <a:r>
              <a:rPr lang="ja-JP" altLang="en-US" sz="1400" b="1" dirty="0">
                <a:solidFill>
                  <a:srgbClr val="0070C0"/>
                </a:solidFill>
                <a:latin typeface="+mn-ea"/>
              </a:rPr>
              <a:t> </a:t>
            </a:r>
            <a:r>
              <a:rPr lang="en-US" altLang="ja-JP" sz="1400" b="1" dirty="0">
                <a:solidFill>
                  <a:srgbClr val="0070C0"/>
                </a:solidFill>
                <a:latin typeface="+mn-ea"/>
              </a:rPr>
              <a:t>[</a:t>
            </a:r>
            <a:r>
              <a:rPr lang="ja-JP" altLang="en-US" sz="1400" b="1" dirty="0">
                <a:solidFill>
                  <a:srgbClr val="0070C0"/>
                </a:solidFill>
                <a:latin typeface="+mn-ea"/>
              </a:rPr>
              <a:t>保存数</a:t>
            </a:r>
            <a:r>
              <a:rPr lang="en-US" altLang="ja-JP" sz="1400" b="1" dirty="0">
                <a:solidFill>
                  <a:srgbClr val="0070C0"/>
                </a:solidFill>
                <a:latin typeface="+mn-ea"/>
              </a:rPr>
              <a:t>]</a:t>
            </a:r>
            <a:r>
              <a:rPr lang="ja-JP" altLang="en-US" sz="1400" b="1" dirty="0">
                <a:solidFill>
                  <a:srgbClr val="0070C0"/>
                </a:solidFill>
                <a:latin typeface="+mn-ea"/>
              </a:rPr>
              <a:t> 　</a:t>
            </a:r>
            <a:r>
              <a:rPr lang="en-US" altLang="ja-JP" sz="1400" b="1" dirty="0">
                <a:solidFill>
                  <a:srgbClr val="0070C0"/>
                </a:solidFill>
                <a:latin typeface="+mn-ea"/>
              </a:rPr>
              <a:t>…</a:t>
            </a:r>
            <a:r>
              <a:rPr lang="ja-JP" altLang="en-US" sz="1400" b="1" dirty="0">
                <a:solidFill>
                  <a:srgbClr val="0070C0"/>
                </a:solidFill>
                <a:latin typeface="+mn-ea"/>
              </a:rPr>
              <a:t> </a:t>
            </a:r>
            <a:r>
              <a:rPr lang="en-US" altLang="ja-JP" sz="1400" b="1" dirty="0">
                <a:solidFill>
                  <a:srgbClr val="0070C0"/>
                </a:solidFill>
                <a:latin typeface="+mn-ea"/>
              </a:rPr>
              <a:t>[10]</a:t>
            </a:r>
            <a:r>
              <a:rPr lang="ja-JP" altLang="en-US" sz="1400" b="1" dirty="0">
                <a:solidFill>
                  <a:srgbClr val="0070C0"/>
                </a:solidFill>
                <a:latin typeface="+mn-ea"/>
              </a:rPr>
              <a:t>、</a:t>
            </a:r>
            <a:r>
              <a:rPr lang="en-US" altLang="ja-JP" sz="1400" b="1" dirty="0">
                <a:solidFill>
                  <a:srgbClr val="0070C0"/>
                </a:solidFill>
                <a:latin typeface="+mn-ea"/>
              </a:rPr>
              <a:t>[20]</a:t>
            </a:r>
            <a:r>
              <a:rPr lang="ja-JP" altLang="en-US" sz="1400" b="1" dirty="0">
                <a:solidFill>
                  <a:srgbClr val="0070C0"/>
                </a:solidFill>
                <a:latin typeface="+mn-ea"/>
              </a:rPr>
              <a:t>、</a:t>
            </a:r>
            <a:r>
              <a:rPr lang="en-US" altLang="ja-JP" sz="1400" b="1" dirty="0">
                <a:solidFill>
                  <a:srgbClr val="0070C0"/>
                </a:solidFill>
                <a:latin typeface="+mn-ea"/>
              </a:rPr>
              <a:t>…</a:t>
            </a:r>
            <a:r>
              <a:rPr lang="ja-JP" altLang="en-US" sz="1400" b="1" dirty="0">
                <a:solidFill>
                  <a:srgbClr val="0070C0"/>
                </a:solidFill>
                <a:latin typeface="+mn-ea"/>
              </a:rPr>
              <a:t> </a:t>
            </a:r>
            <a:r>
              <a:rPr lang="en-US" altLang="ja-JP" sz="1400" b="1" dirty="0">
                <a:solidFill>
                  <a:srgbClr val="0070C0"/>
                </a:solidFill>
                <a:latin typeface="+mn-ea"/>
              </a:rPr>
              <a:t>[90]</a:t>
            </a:r>
            <a:r>
              <a:rPr lang="ja-JP" altLang="en-US" sz="1400" b="1" dirty="0">
                <a:solidFill>
                  <a:srgbClr val="0070C0"/>
                </a:solidFill>
                <a:latin typeface="+mn-ea"/>
              </a:rPr>
              <a:t>、</a:t>
            </a:r>
            <a:r>
              <a:rPr lang="en-US" altLang="ja-JP" sz="1400" b="1" dirty="0">
                <a:solidFill>
                  <a:srgbClr val="0070C0"/>
                </a:solidFill>
                <a:latin typeface="+mn-ea"/>
              </a:rPr>
              <a:t>[100]</a:t>
            </a:r>
            <a:r>
              <a:rPr lang="ja-JP" altLang="en-US" sz="1400" b="1" dirty="0">
                <a:solidFill>
                  <a:srgbClr val="0070C0"/>
                </a:solidFill>
                <a:latin typeface="+mn-ea"/>
              </a:rPr>
              <a:t>、</a:t>
            </a:r>
            <a:r>
              <a:rPr lang="en-US" altLang="ja-JP" sz="1400" b="1" dirty="0">
                <a:solidFill>
                  <a:srgbClr val="0070C0"/>
                </a:solidFill>
                <a:latin typeface="+mn-ea"/>
              </a:rPr>
              <a:t>[150]</a:t>
            </a:r>
            <a:r>
              <a:rPr lang="ja-JP" altLang="en-US" sz="1400" b="1" dirty="0">
                <a:solidFill>
                  <a:srgbClr val="0070C0"/>
                </a:solidFill>
                <a:latin typeface="+mn-ea"/>
              </a:rPr>
              <a:t>、 </a:t>
            </a:r>
            <a:r>
              <a:rPr lang="en-US" altLang="ja-JP" sz="1400" b="1" dirty="0">
                <a:solidFill>
                  <a:srgbClr val="0070C0"/>
                </a:solidFill>
                <a:latin typeface="+mn-ea"/>
              </a:rPr>
              <a:t>[200]</a:t>
            </a:r>
            <a:endParaRPr kumimoji="1" lang="ja-JP" altLang="en-US" sz="1400" b="1" dirty="0">
              <a:solidFill>
                <a:srgbClr val="0070C0"/>
              </a:solidFill>
              <a:latin typeface="+mn-ea"/>
            </a:endParaRPr>
          </a:p>
        </p:txBody>
      </p:sp>
      <p:grpSp>
        <p:nvGrpSpPr>
          <p:cNvPr id="22" name="グループ化 21">
            <a:extLst>
              <a:ext uri="{FF2B5EF4-FFF2-40B4-BE49-F238E27FC236}">
                <a16:creationId xmlns:a16="http://schemas.microsoft.com/office/drawing/2014/main" id="{D2D11EDA-D1D1-6568-C914-8EFFCFECA9D9}"/>
              </a:ext>
            </a:extLst>
          </p:cNvPr>
          <p:cNvGrpSpPr/>
          <p:nvPr/>
        </p:nvGrpSpPr>
        <p:grpSpPr>
          <a:xfrm>
            <a:off x="486798" y="1603864"/>
            <a:ext cx="5046765" cy="3647769"/>
            <a:chOff x="1104315" y="1717889"/>
            <a:chExt cx="3158148" cy="2282689"/>
          </a:xfrm>
        </p:grpSpPr>
        <p:sp>
          <p:nvSpPr>
            <p:cNvPr id="5" name="正方形/長方形 4">
              <a:extLst>
                <a:ext uri="{FF2B5EF4-FFF2-40B4-BE49-F238E27FC236}">
                  <a16:creationId xmlns:a16="http://schemas.microsoft.com/office/drawing/2014/main" id="{95922C4E-5202-3F44-16FC-DE1B9515EA0D}"/>
                </a:ext>
              </a:extLst>
            </p:cNvPr>
            <p:cNvSpPr/>
            <p:nvPr/>
          </p:nvSpPr>
          <p:spPr>
            <a:xfrm>
              <a:off x="3981011" y="3849273"/>
              <a:ext cx="281452" cy="151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FC364A2A-3AE7-9B55-4FBE-AEC2EF54A5FE}"/>
                </a:ext>
              </a:extLst>
            </p:cNvPr>
            <p:cNvPicPr>
              <a:picLocks noChangeAspect="1"/>
            </p:cNvPicPr>
            <p:nvPr/>
          </p:nvPicPr>
          <p:blipFill>
            <a:blip r:embed="rId2"/>
            <a:stretch>
              <a:fillRect/>
            </a:stretch>
          </p:blipFill>
          <p:spPr>
            <a:xfrm>
              <a:off x="1104315" y="1717889"/>
              <a:ext cx="2876696" cy="1831263"/>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14" name="正方形/長方形 13">
              <a:extLst>
                <a:ext uri="{FF2B5EF4-FFF2-40B4-BE49-F238E27FC236}">
                  <a16:creationId xmlns:a16="http://schemas.microsoft.com/office/drawing/2014/main" id="{29E32977-C63D-DEED-A6F6-40050A9E0882}"/>
                </a:ext>
              </a:extLst>
            </p:cNvPr>
            <p:cNvSpPr/>
            <p:nvPr/>
          </p:nvSpPr>
          <p:spPr>
            <a:xfrm>
              <a:off x="2298512" y="3186197"/>
              <a:ext cx="510614" cy="1978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grpSp>
      <p:grpSp>
        <p:nvGrpSpPr>
          <p:cNvPr id="23" name="グループ化 22">
            <a:extLst>
              <a:ext uri="{FF2B5EF4-FFF2-40B4-BE49-F238E27FC236}">
                <a16:creationId xmlns:a16="http://schemas.microsoft.com/office/drawing/2014/main" id="{DCD93B18-5225-A55F-B1FC-6E39A8D64AA1}"/>
              </a:ext>
            </a:extLst>
          </p:cNvPr>
          <p:cNvGrpSpPr/>
          <p:nvPr/>
        </p:nvGrpSpPr>
        <p:grpSpPr>
          <a:xfrm>
            <a:off x="6782653" y="1603864"/>
            <a:ext cx="4370120" cy="3793136"/>
            <a:chOff x="5225143" y="1717889"/>
            <a:chExt cx="2869681" cy="2490799"/>
          </a:xfrm>
        </p:grpSpPr>
        <p:pic>
          <p:nvPicPr>
            <p:cNvPr id="7" name="図 6">
              <a:extLst>
                <a:ext uri="{FF2B5EF4-FFF2-40B4-BE49-F238E27FC236}">
                  <a16:creationId xmlns:a16="http://schemas.microsoft.com/office/drawing/2014/main" id="{77057C1A-D801-40EF-1B08-F446C7DBB3CE}"/>
                </a:ext>
              </a:extLst>
            </p:cNvPr>
            <p:cNvPicPr>
              <a:picLocks noChangeAspect="1"/>
            </p:cNvPicPr>
            <p:nvPr/>
          </p:nvPicPr>
          <p:blipFill>
            <a:blip r:embed="rId3"/>
            <a:stretch>
              <a:fillRect/>
            </a:stretch>
          </p:blipFill>
          <p:spPr>
            <a:xfrm>
              <a:off x="5225143" y="1717889"/>
              <a:ext cx="2869681" cy="2490799"/>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21" name="正方形/長方形 20">
              <a:extLst>
                <a:ext uri="{FF2B5EF4-FFF2-40B4-BE49-F238E27FC236}">
                  <a16:creationId xmlns:a16="http://schemas.microsoft.com/office/drawing/2014/main" id="{A45D0396-7C17-088B-5F2F-E246D49326F7}"/>
                </a:ext>
              </a:extLst>
            </p:cNvPr>
            <p:cNvSpPr/>
            <p:nvPr/>
          </p:nvSpPr>
          <p:spPr>
            <a:xfrm>
              <a:off x="5542763" y="3884603"/>
              <a:ext cx="510614" cy="2092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grpSp>
      <p:sp>
        <p:nvSpPr>
          <p:cNvPr id="24" name="テキスト ボックス 23">
            <a:extLst>
              <a:ext uri="{FF2B5EF4-FFF2-40B4-BE49-F238E27FC236}">
                <a16:creationId xmlns:a16="http://schemas.microsoft.com/office/drawing/2014/main" id="{92850D5C-8562-3669-D8A1-D4719778693C}"/>
              </a:ext>
            </a:extLst>
          </p:cNvPr>
          <p:cNvSpPr txBox="1"/>
          <p:nvPr/>
        </p:nvSpPr>
        <p:spPr>
          <a:xfrm>
            <a:off x="248414" y="1134805"/>
            <a:ext cx="6221575" cy="369332"/>
          </a:xfrm>
          <a:prstGeom prst="rect">
            <a:avLst/>
          </a:prstGeom>
          <a:noFill/>
        </p:spPr>
        <p:txBody>
          <a:bodyPr wrap="none" rtlCol="0">
            <a:spAutoFit/>
          </a:bodyPr>
          <a:lstStyle/>
          <a:p>
            <a:pPr algn="l"/>
            <a:r>
              <a:rPr lang="en-US" altLang="ja-JP" sz="1800" b="1" dirty="0">
                <a:latin typeface="+mn-ea"/>
              </a:rPr>
              <a:t>【</a:t>
            </a:r>
            <a:r>
              <a:rPr lang="ja-JP" altLang="en-US" sz="1800" b="1" dirty="0">
                <a:latin typeface="+mn-ea"/>
              </a:rPr>
              <a:t>留意事項</a:t>
            </a:r>
            <a:r>
              <a:rPr lang="en-US" altLang="ja-JP" sz="1800" b="1" dirty="0">
                <a:latin typeface="+mn-ea"/>
              </a:rPr>
              <a:t>】</a:t>
            </a:r>
            <a:r>
              <a:rPr lang="ja-JP" altLang="en-US" sz="1800" b="1" dirty="0">
                <a:latin typeface="+mn-ea"/>
              </a:rPr>
              <a:t>学習用画像の保存枚数は</a:t>
            </a:r>
            <a:r>
              <a:rPr lang="en-US" altLang="ja-JP" sz="1800" b="1" dirty="0">
                <a:latin typeface="+mn-ea"/>
              </a:rPr>
              <a:t>10</a:t>
            </a:r>
            <a:r>
              <a:rPr lang="ja-JP" altLang="en-US" sz="1800" b="1" dirty="0">
                <a:latin typeface="+mn-ea"/>
              </a:rPr>
              <a:t>枚以上必要です。</a:t>
            </a:r>
            <a:endParaRPr kumimoji="1" lang="ja-JP" altLang="en-US" sz="1800" b="1" dirty="0">
              <a:latin typeface="+mn-ea"/>
            </a:endParaRPr>
          </a:p>
        </p:txBody>
      </p:sp>
      <p:sp>
        <p:nvSpPr>
          <p:cNvPr id="2" name="テキスト ボックス 1">
            <a:hlinkClick r:id="rId4" action="ppaction://hlinksldjump"/>
            <a:extLst>
              <a:ext uri="{FF2B5EF4-FFF2-40B4-BE49-F238E27FC236}">
                <a16:creationId xmlns:a16="http://schemas.microsoft.com/office/drawing/2014/main" id="{2DE666F8-713D-45B5-0EFA-0A7C3C6D0452}"/>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5"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5"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2358623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2-5. </a:t>
            </a:r>
            <a:r>
              <a:rPr lang="ja-JP" altLang="en-US" dirty="0">
                <a:latin typeface="+mn-ea"/>
                <a:ea typeface="+mn-ea"/>
              </a:rPr>
              <a:t>設定方法（新規検知オブジェクトの追加）</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78378" y="658050"/>
            <a:ext cx="6604275"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③学習用画像の保存方法（</a:t>
            </a:r>
            <a:r>
              <a:rPr kumimoji="0" lang="en-US" altLang="ja-JP" sz="2000" b="1" kern="0" dirty="0">
                <a:solidFill>
                  <a:srgbClr val="0070C0"/>
                </a:solidFill>
                <a:latin typeface="+mn-ea"/>
              </a:rPr>
              <a:t>PC</a:t>
            </a:r>
            <a:r>
              <a:rPr kumimoji="0" lang="ja-JP" altLang="en-US" sz="2000" b="1" kern="0" dirty="0">
                <a:solidFill>
                  <a:srgbClr val="0070C0"/>
                </a:solidFill>
                <a:latin typeface="+mn-ea"/>
              </a:rPr>
              <a:t>内の画像ファイル）</a:t>
            </a:r>
          </a:p>
        </p:txBody>
      </p:sp>
      <p:sp>
        <p:nvSpPr>
          <p:cNvPr id="24" name="テキスト ボックス 23">
            <a:extLst>
              <a:ext uri="{FF2B5EF4-FFF2-40B4-BE49-F238E27FC236}">
                <a16:creationId xmlns:a16="http://schemas.microsoft.com/office/drawing/2014/main" id="{92850D5C-8562-3669-D8A1-D4719778693C}"/>
              </a:ext>
            </a:extLst>
          </p:cNvPr>
          <p:cNvSpPr txBox="1"/>
          <p:nvPr/>
        </p:nvSpPr>
        <p:spPr>
          <a:xfrm>
            <a:off x="248414" y="1134805"/>
            <a:ext cx="6221575" cy="369332"/>
          </a:xfrm>
          <a:prstGeom prst="rect">
            <a:avLst/>
          </a:prstGeom>
          <a:noFill/>
        </p:spPr>
        <p:txBody>
          <a:bodyPr wrap="none" rtlCol="0">
            <a:spAutoFit/>
          </a:bodyPr>
          <a:lstStyle/>
          <a:p>
            <a:pPr algn="l"/>
            <a:r>
              <a:rPr lang="en-US" altLang="ja-JP" sz="1800" b="1" dirty="0">
                <a:latin typeface="+mn-ea"/>
              </a:rPr>
              <a:t>【</a:t>
            </a:r>
            <a:r>
              <a:rPr lang="ja-JP" altLang="en-US" sz="1800" b="1" dirty="0">
                <a:latin typeface="+mn-ea"/>
              </a:rPr>
              <a:t>留意事項</a:t>
            </a:r>
            <a:r>
              <a:rPr lang="en-US" altLang="ja-JP" sz="1800" b="1" dirty="0">
                <a:latin typeface="+mn-ea"/>
              </a:rPr>
              <a:t>】</a:t>
            </a:r>
            <a:r>
              <a:rPr lang="ja-JP" altLang="en-US" sz="1800" b="1" dirty="0">
                <a:latin typeface="+mn-ea"/>
              </a:rPr>
              <a:t>学習用画像の保存枚数は</a:t>
            </a:r>
            <a:r>
              <a:rPr lang="en-US" altLang="ja-JP" sz="1800" b="1" dirty="0">
                <a:latin typeface="+mn-ea"/>
              </a:rPr>
              <a:t>10</a:t>
            </a:r>
            <a:r>
              <a:rPr lang="ja-JP" altLang="en-US" sz="1800" b="1" dirty="0">
                <a:latin typeface="+mn-ea"/>
              </a:rPr>
              <a:t>枚以上必要です。</a:t>
            </a:r>
            <a:endParaRPr kumimoji="1" lang="ja-JP" altLang="en-US" sz="1800" b="1" dirty="0">
              <a:latin typeface="+mn-ea"/>
            </a:endParaRPr>
          </a:p>
        </p:txBody>
      </p:sp>
      <p:sp>
        <p:nvSpPr>
          <p:cNvPr id="11" name="テキスト ボックス 10">
            <a:extLst>
              <a:ext uri="{FF2B5EF4-FFF2-40B4-BE49-F238E27FC236}">
                <a16:creationId xmlns:a16="http://schemas.microsoft.com/office/drawing/2014/main" id="{FF12A11A-058B-1660-31FD-5830086CE6E5}"/>
              </a:ext>
            </a:extLst>
          </p:cNvPr>
          <p:cNvSpPr txBox="1"/>
          <p:nvPr/>
        </p:nvSpPr>
        <p:spPr>
          <a:xfrm>
            <a:off x="416805" y="4534900"/>
            <a:ext cx="6127419" cy="1184620"/>
          </a:xfrm>
          <a:prstGeom prst="rect">
            <a:avLst/>
          </a:prstGeom>
          <a:noFill/>
        </p:spPr>
        <p:txBody>
          <a:bodyPr wrap="square" rtlCol="0">
            <a:spAutoFit/>
          </a:bodyPr>
          <a:lstStyle/>
          <a:p>
            <a:pPr>
              <a:lnSpc>
                <a:spcPct val="120000"/>
              </a:lnSpc>
            </a:pPr>
            <a:r>
              <a:rPr lang="en-US" altLang="ja-JP" sz="2000" b="1" dirty="0">
                <a:solidFill>
                  <a:srgbClr val="0070C0"/>
                </a:solidFill>
              </a:rPr>
              <a:t>[</a:t>
            </a:r>
            <a:r>
              <a:rPr lang="ja-JP" altLang="en-US" sz="2000" b="1" dirty="0">
                <a:solidFill>
                  <a:srgbClr val="0070C0"/>
                </a:solidFill>
              </a:rPr>
              <a:t>カメラ映像を手動保存</a:t>
            </a:r>
            <a:r>
              <a:rPr lang="en-US" altLang="ja-JP" sz="2000" b="1" dirty="0">
                <a:solidFill>
                  <a:srgbClr val="0070C0"/>
                </a:solidFill>
              </a:rPr>
              <a:t>]</a:t>
            </a:r>
          </a:p>
          <a:p>
            <a:pPr>
              <a:lnSpc>
                <a:spcPct val="120000"/>
              </a:lnSpc>
              <a:spcBef>
                <a:spcPts val="600"/>
              </a:spcBef>
            </a:pPr>
            <a:r>
              <a:rPr lang="en-US" altLang="ja-JP" sz="1800" b="1" dirty="0">
                <a:latin typeface="+mn-ea"/>
              </a:rPr>
              <a:t>[</a:t>
            </a:r>
            <a:r>
              <a:rPr lang="ja-JP" altLang="en-US" sz="1800" b="1" dirty="0">
                <a:latin typeface="+mn-ea"/>
              </a:rPr>
              <a:t>読込</a:t>
            </a:r>
            <a:r>
              <a:rPr lang="en-US" altLang="ja-JP" sz="1800" b="1" dirty="0">
                <a:latin typeface="+mn-ea"/>
              </a:rPr>
              <a:t>]</a:t>
            </a:r>
            <a:r>
              <a:rPr lang="ja-JP" altLang="en-US" sz="1800" b="1" dirty="0">
                <a:latin typeface="+mn-ea"/>
              </a:rPr>
              <a:t>を押すと、</a:t>
            </a:r>
            <a:r>
              <a:rPr lang="en-US" altLang="ja-JP" sz="1800" b="1" dirty="0">
                <a:latin typeface="+mn-ea"/>
              </a:rPr>
              <a:t>PC</a:t>
            </a:r>
            <a:r>
              <a:rPr lang="ja-JP" altLang="en-US" sz="1800" b="1" dirty="0">
                <a:latin typeface="+mn-ea"/>
              </a:rPr>
              <a:t>のフォルダ選択画面に移行します</a:t>
            </a:r>
            <a:br>
              <a:rPr lang="en-US" altLang="ja-JP" sz="1800" b="1" dirty="0">
                <a:latin typeface="+mn-ea"/>
              </a:rPr>
            </a:br>
            <a:r>
              <a:rPr lang="ja-JP" altLang="en-US" sz="1800" b="1" dirty="0">
                <a:latin typeface="+mn-ea"/>
              </a:rPr>
              <a:t>使用するファイルを選択し</a:t>
            </a:r>
            <a:r>
              <a:rPr lang="en-US" altLang="ja-JP" sz="1800" b="1" dirty="0">
                <a:latin typeface="+mn-ea"/>
              </a:rPr>
              <a:t>[</a:t>
            </a:r>
            <a:r>
              <a:rPr lang="ja-JP" altLang="en-US" sz="1800" b="1" dirty="0">
                <a:latin typeface="+mn-ea"/>
              </a:rPr>
              <a:t>開く</a:t>
            </a:r>
            <a:r>
              <a:rPr lang="en-US" altLang="ja-JP" sz="1800" b="1" dirty="0">
                <a:latin typeface="+mn-ea"/>
              </a:rPr>
              <a:t>]</a:t>
            </a:r>
            <a:r>
              <a:rPr lang="ja-JP" altLang="en-US" sz="1800" b="1" dirty="0">
                <a:latin typeface="+mn-ea"/>
              </a:rPr>
              <a:t>を押します</a:t>
            </a:r>
            <a:endParaRPr kumimoji="1" lang="ja-JP" altLang="en-US" sz="1800" b="1" dirty="0">
              <a:latin typeface="+mn-ea"/>
            </a:endParaRPr>
          </a:p>
        </p:txBody>
      </p:sp>
      <p:sp>
        <p:nvSpPr>
          <p:cNvPr id="15" name="テキスト ボックス 14">
            <a:extLst>
              <a:ext uri="{FF2B5EF4-FFF2-40B4-BE49-F238E27FC236}">
                <a16:creationId xmlns:a16="http://schemas.microsoft.com/office/drawing/2014/main" id="{03130B76-B015-1F13-6D6E-34CAF746AA21}"/>
              </a:ext>
            </a:extLst>
          </p:cNvPr>
          <p:cNvSpPr txBox="1"/>
          <p:nvPr/>
        </p:nvSpPr>
        <p:spPr>
          <a:xfrm>
            <a:off x="576593" y="5895438"/>
            <a:ext cx="13163157" cy="1589859"/>
          </a:xfrm>
          <a:prstGeom prst="rect">
            <a:avLst/>
          </a:prstGeom>
          <a:solidFill>
            <a:srgbClr val="EDCB5D"/>
          </a:solidFill>
          <a:effectLst>
            <a:outerShdw blurRad="50800" dist="38100" dir="2700000" algn="tl" rotWithShape="0">
              <a:prstClr val="black">
                <a:alpha val="40000"/>
              </a:prstClr>
            </a:outerShdw>
          </a:effectLst>
        </p:spPr>
        <p:txBody>
          <a:bodyPr wrap="square" rtlCol="0">
            <a:spAutoFit/>
          </a:bodyPr>
          <a:lstStyle/>
          <a:p>
            <a:pPr>
              <a:lnSpc>
                <a:spcPct val="120000"/>
              </a:lnSpc>
            </a:pPr>
            <a:r>
              <a:rPr lang="en-US" altLang="ja-JP" sz="1800" b="1" dirty="0">
                <a:solidFill>
                  <a:srgbClr val="0070C0"/>
                </a:solidFill>
                <a:latin typeface="+mn-ea"/>
              </a:rPr>
              <a:t>【</a:t>
            </a:r>
            <a:r>
              <a:rPr lang="ja-JP" altLang="en-US" sz="1800" b="1" dirty="0">
                <a:solidFill>
                  <a:srgbClr val="0070C0"/>
                </a:solidFill>
                <a:latin typeface="+mn-ea"/>
              </a:rPr>
              <a:t>留意事項</a:t>
            </a:r>
            <a:r>
              <a:rPr lang="en-US" altLang="ja-JP" sz="1800" b="1" dirty="0">
                <a:solidFill>
                  <a:srgbClr val="0070C0"/>
                </a:solidFill>
                <a:latin typeface="+mn-ea"/>
              </a:rPr>
              <a:t>】</a:t>
            </a:r>
          </a:p>
          <a:p>
            <a:pPr marL="177800">
              <a:lnSpc>
                <a:spcPct val="120000"/>
              </a:lnSpc>
            </a:pPr>
            <a:r>
              <a:rPr lang="ja-JP" altLang="en-US" sz="1600" b="1" dirty="0">
                <a:solidFill>
                  <a:srgbClr val="0070C0"/>
                </a:solidFill>
                <a:latin typeface="+mn-ea"/>
              </a:rPr>
              <a:t>・学習用画像の形式は、拡張子が </a:t>
            </a:r>
            <a:r>
              <a:rPr lang="en-US" altLang="ja-JP" sz="1600" b="1" dirty="0">
                <a:solidFill>
                  <a:srgbClr val="0070C0"/>
                </a:solidFill>
                <a:latin typeface="+mn-ea"/>
              </a:rPr>
              <a:t>.jpg</a:t>
            </a:r>
            <a:r>
              <a:rPr lang="ja-JP" altLang="en-US" sz="1600" b="1" dirty="0">
                <a:solidFill>
                  <a:srgbClr val="0070C0"/>
                </a:solidFill>
                <a:latin typeface="+mn-ea"/>
              </a:rPr>
              <a:t> もしくは </a:t>
            </a:r>
            <a:r>
              <a:rPr lang="en-US" altLang="ja-JP" sz="1600" b="1" dirty="0">
                <a:solidFill>
                  <a:srgbClr val="0070C0"/>
                </a:solidFill>
                <a:latin typeface="+mn-ea"/>
              </a:rPr>
              <a:t>.png</a:t>
            </a:r>
            <a:r>
              <a:rPr lang="ja-JP" altLang="en-US" sz="1600" b="1" dirty="0">
                <a:solidFill>
                  <a:srgbClr val="0070C0"/>
                </a:solidFill>
                <a:latin typeface="+mn-ea"/>
              </a:rPr>
              <a:t> の画像ファイルのみに対応しています。</a:t>
            </a:r>
          </a:p>
          <a:p>
            <a:pPr marL="177800">
              <a:lnSpc>
                <a:spcPct val="120000"/>
              </a:lnSpc>
            </a:pPr>
            <a:r>
              <a:rPr lang="ja-JP" altLang="en-US" sz="1600" b="1" dirty="0">
                <a:solidFill>
                  <a:srgbClr val="0070C0"/>
                </a:solidFill>
                <a:latin typeface="+mn-ea"/>
              </a:rPr>
              <a:t>・学習用画像として保存できる画像の解像度は、 幅・高さともに</a:t>
            </a:r>
            <a:r>
              <a:rPr lang="en-US" altLang="ja-JP" sz="1600" b="1" dirty="0">
                <a:solidFill>
                  <a:srgbClr val="0070C0"/>
                </a:solidFill>
                <a:latin typeface="+mn-ea"/>
              </a:rPr>
              <a:t>640pixel</a:t>
            </a:r>
            <a:r>
              <a:rPr lang="ja-JP" altLang="en-US" sz="1600" b="1" dirty="0">
                <a:solidFill>
                  <a:srgbClr val="0070C0"/>
                </a:solidFill>
                <a:latin typeface="+mn-ea"/>
              </a:rPr>
              <a:t>以上、</a:t>
            </a:r>
            <a:r>
              <a:rPr lang="en-US" altLang="ja-JP" sz="1600" b="1" dirty="0">
                <a:solidFill>
                  <a:srgbClr val="0070C0"/>
                </a:solidFill>
                <a:latin typeface="+mn-ea"/>
              </a:rPr>
              <a:t>3840pixel</a:t>
            </a:r>
            <a:r>
              <a:rPr lang="ja-JP" altLang="en-US" sz="1600" b="1" dirty="0">
                <a:solidFill>
                  <a:srgbClr val="0070C0"/>
                </a:solidFill>
                <a:latin typeface="+mn-ea"/>
              </a:rPr>
              <a:t>以内です。</a:t>
            </a:r>
          </a:p>
          <a:p>
            <a:pPr marL="177800">
              <a:lnSpc>
                <a:spcPct val="120000"/>
              </a:lnSpc>
            </a:pPr>
            <a:r>
              <a:rPr lang="ja-JP" altLang="en-US" sz="1600" b="1" dirty="0">
                <a:solidFill>
                  <a:srgbClr val="0070C0"/>
                </a:solidFill>
                <a:latin typeface="+mn-ea"/>
              </a:rPr>
              <a:t>・学習用画像は、 最大</a:t>
            </a:r>
            <a:r>
              <a:rPr lang="en-US" altLang="ja-JP" sz="1600" b="1" dirty="0">
                <a:solidFill>
                  <a:srgbClr val="0070C0"/>
                </a:solidFill>
                <a:latin typeface="+mn-ea"/>
              </a:rPr>
              <a:t>1000</a:t>
            </a:r>
            <a:r>
              <a:rPr lang="ja-JP" altLang="en-US" sz="1600" b="1" dirty="0">
                <a:solidFill>
                  <a:srgbClr val="0070C0"/>
                </a:solidFill>
                <a:latin typeface="+mn-ea"/>
              </a:rPr>
              <a:t>枚まで保存できます。 ただし、 学習用画像の解像度によっては</a:t>
            </a:r>
            <a:r>
              <a:rPr lang="en-US" altLang="ja-JP" sz="1600" b="1" dirty="0">
                <a:solidFill>
                  <a:srgbClr val="0070C0"/>
                </a:solidFill>
                <a:latin typeface="+mn-ea"/>
              </a:rPr>
              <a:t>1000</a:t>
            </a:r>
            <a:r>
              <a:rPr lang="ja-JP" altLang="en-US" sz="1600" b="1" dirty="0">
                <a:solidFill>
                  <a:srgbClr val="0070C0"/>
                </a:solidFill>
                <a:latin typeface="+mn-ea"/>
              </a:rPr>
              <a:t>枚まで保存できないケースがあります。</a:t>
            </a:r>
          </a:p>
          <a:p>
            <a:pPr marL="177800">
              <a:lnSpc>
                <a:spcPct val="120000"/>
              </a:lnSpc>
            </a:pPr>
            <a:r>
              <a:rPr lang="ja-JP" altLang="en-US" sz="1600" b="1" dirty="0">
                <a:solidFill>
                  <a:srgbClr val="0070C0"/>
                </a:solidFill>
                <a:latin typeface="+mn-ea"/>
              </a:rPr>
              <a:t>・学習用画像の保存領域の使用率は、 </a:t>
            </a:r>
            <a:r>
              <a:rPr lang="en-US" altLang="ja-JP" sz="1600" b="1" dirty="0">
                <a:solidFill>
                  <a:srgbClr val="0070C0"/>
                </a:solidFill>
                <a:latin typeface="+mn-ea"/>
              </a:rPr>
              <a:t>[</a:t>
            </a:r>
            <a:r>
              <a:rPr lang="ja-JP" altLang="en-US" sz="1600" b="1" dirty="0">
                <a:solidFill>
                  <a:srgbClr val="0070C0"/>
                </a:solidFill>
                <a:latin typeface="+mn-ea"/>
              </a:rPr>
              <a:t>メンテナンス</a:t>
            </a:r>
            <a:r>
              <a:rPr lang="en-US" altLang="ja-JP" sz="1600" b="1" dirty="0">
                <a:solidFill>
                  <a:srgbClr val="0070C0"/>
                </a:solidFill>
                <a:latin typeface="+mn-ea"/>
              </a:rPr>
              <a:t>]</a:t>
            </a:r>
            <a:r>
              <a:rPr lang="ja-JP" altLang="en-US" sz="1600" b="1" dirty="0">
                <a:solidFill>
                  <a:srgbClr val="0070C0"/>
                </a:solidFill>
                <a:latin typeface="+mn-ea"/>
              </a:rPr>
              <a:t>画面で確認できます。</a:t>
            </a:r>
            <a:endParaRPr kumimoji="1" lang="ja-JP" altLang="en-US" sz="1600" b="1" dirty="0">
              <a:solidFill>
                <a:srgbClr val="0070C0"/>
              </a:solidFill>
              <a:latin typeface="+mn-ea"/>
            </a:endParaRPr>
          </a:p>
        </p:txBody>
      </p:sp>
      <p:grpSp>
        <p:nvGrpSpPr>
          <p:cNvPr id="19" name="グループ化 18">
            <a:extLst>
              <a:ext uri="{FF2B5EF4-FFF2-40B4-BE49-F238E27FC236}">
                <a16:creationId xmlns:a16="http://schemas.microsoft.com/office/drawing/2014/main" id="{48378784-BFD8-C123-E9FF-0C35CF0BD548}"/>
              </a:ext>
            </a:extLst>
          </p:cNvPr>
          <p:cNvGrpSpPr/>
          <p:nvPr/>
        </p:nvGrpSpPr>
        <p:grpSpPr>
          <a:xfrm>
            <a:off x="7008585" y="1692606"/>
            <a:ext cx="6358286" cy="3887485"/>
            <a:chOff x="4004128" y="1761941"/>
            <a:chExt cx="3812314" cy="2330866"/>
          </a:xfrm>
        </p:grpSpPr>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2D4B765D-BC42-D9A9-33E9-3CEB157826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4128" y="1761941"/>
              <a:ext cx="3812314" cy="2330866"/>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17" name="正方形/長方形 16">
              <a:extLst>
                <a:ext uri="{FF2B5EF4-FFF2-40B4-BE49-F238E27FC236}">
                  <a16:creationId xmlns:a16="http://schemas.microsoft.com/office/drawing/2014/main" id="{78B9E885-DA00-44D5-973C-5BFA4C3C39E4}"/>
                </a:ext>
              </a:extLst>
            </p:cNvPr>
            <p:cNvSpPr/>
            <p:nvPr/>
          </p:nvSpPr>
          <p:spPr>
            <a:xfrm>
              <a:off x="6698109" y="3853511"/>
              <a:ext cx="572323" cy="2392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grpSp>
      <p:grpSp>
        <p:nvGrpSpPr>
          <p:cNvPr id="20" name="グループ化 19">
            <a:extLst>
              <a:ext uri="{FF2B5EF4-FFF2-40B4-BE49-F238E27FC236}">
                <a16:creationId xmlns:a16="http://schemas.microsoft.com/office/drawing/2014/main" id="{CAF22BB5-4E7F-C4B4-4A93-6E98076E7FF1}"/>
              </a:ext>
            </a:extLst>
          </p:cNvPr>
          <p:cNvGrpSpPr/>
          <p:nvPr/>
        </p:nvGrpSpPr>
        <p:grpSpPr>
          <a:xfrm>
            <a:off x="576593" y="1692606"/>
            <a:ext cx="4364905" cy="2738360"/>
            <a:chOff x="361474" y="1665781"/>
            <a:chExt cx="2974926" cy="1866345"/>
          </a:xfrm>
        </p:grpSpPr>
        <p:pic>
          <p:nvPicPr>
            <p:cNvPr id="10" name="図 9">
              <a:extLst>
                <a:ext uri="{FF2B5EF4-FFF2-40B4-BE49-F238E27FC236}">
                  <a16:creationId xmlns:a16="http://schemas.microsoft.com/office/drawing/2014/main" id="{425B7A47-3F8D-F715-C4BF-5DD010495D14}"/>
                </a:ext>
              </a:extLst>
            </p:cNvPr>
            <p:cNvPicPr>
              <a:picLocks noChangeAspect="1"/>
            </p:cNvPicPr>
            <p:nvPr/>
          </p:nvPicPr>
          <p:blipFill>
            <a:blip r:embed="rId3"/>
            <a:stretch>
              <a:fillRect/>
            </a:stretch>
          </p:blipFill>
          <p:spPr>
            <a:xfrm>
              <a:off x="361474" y="1665781"/>
              <a:ext cx="2974926" cy="1866345"/>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18" name="正方形/長方形 17">
              <a:extLst>
                <a:ext uri="{FF2B5EF4-FFF2-40B4-BE49-F238E27FC236}">
                  <a16:creationId xmlns:a16="http://schemas.microsoft.com/office/drawing/2014/main" id="{3B02F3D4-1A1B-5059-B5FC-E29F37F3548D}"/>
                </a:ext>
              </a:extLst>
            </p:cNvPr>
            <p:cNvSpPr/>
            <p:nvPr/>
          </p:nvSpPr>
          <p:spPr>
            <a:xfrm>
              <a:off x="1558005" y="3051958"/>
              <a:ext cx="555804" cy="2819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grpSp>
      <p:sp>
        <p:nvSpPr>
          <p:cNvPr id="2" name="テキスト ボックス 1">
            <a:hlinkClick r:id="rId4" action="ppaction://hlinksldjump"/>
            <a:extLst>
              <a:ext uri="{FF2B5EF4-FFF2-40B4-BE49-F238E27FC236}">
                <a16:creationId xmlns:a16="http://schemas.microsoft.com/office/drawing/2014/main" id="{86961018-ADC9-E7C7-A385-7E7603BB832B}"/>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5"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5"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3834366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2-5. </a:t>
            </a:r>
            <a:r>
              <a:rPr lang="ja-JP" altLang="en-US" dirty="0">
                <a:latin typeface="+mn-ea"/>
                <a:ea typeface="+mn-ea"/>
              </a:rPr>
              <a:t>設定方法（新規検知オブジェクトの追加）</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78378" y="658050"/>
            <a:ext cx="6604275"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④学習用画像を表示、確認する</a:t>
            </a:r>
          </a:p>
        </p:txBody>
      </p:sp>
      <p:sp>
        <p:nvSpPr>
          <p:cNvPr id="15" name="テキスト ボックス 14">
            <a:extLst>
              <a:ext uri="{FF2B5EF4-FFF2-40B4-BE49-F238E27FC236}">
                <a16:creationId xmlns:a16="http://schemas.microsoft.com/office/drawing/2014/main" id="{03130B76-B015-1F13-6D6E-34CAF746AA21}"/>
              </a:ext>
            </a:extLst>
          </p:cNvPr>
          <p:cNvSpPr txBox="1"/>
          <p:nvPr/>
        </p:nvSpPr>
        <p:spPr>
          <a:xfrm>
            <a:off x="534391" y="6412098"/>
            <a:ext cx="13273166" cy="998928"/>
          </a:xfrm>
          <a:prstGeom prst="rect">
            <a:avLst/>
          </a:prstGeom>
          <a:solidFill>
            <a:srgbClr val="EDCB5D"/>
          </a:solidFill>
          <a:effectLst>
            <a:outerShdw blurRad="50800" dist="38100" dir="2700000" algn="tl" rotWithShape="0">
              <a:prstClr val="black">
                <a:alpha val="40000"/>
              </a:prstClr>
            </a:outerShdw>
          </a:effectLst>
        </p:spPr>
        <p:txBody>
          <a:bodyPr wrap="square" rtlCol="0">
            <a:spAutoFit/>
          </a:bodyPr>
          <a:lstStyle/>
          <a:p>
            <a:pPr>
              <a:lnSpc>
                <a:spcPct val="120000"/>
              </a:lnSpc>
            </a:pPr>
            <a:r>
              <a:rPr lang="en-US" altLang="ja-JP" sz="1800" b="1" dirty="0">
                <a:solidFill>
                  <a:srgbClr val="0070C0"/>
                </a:solidFill>
                <a:latin typeface="+mn-ea"/>
              </a:rPr>
              <a:t>【</a:t>
            </a:r>
            <a:r>
              <a:rPr lang="ja-JP" altLang="en-US" sz="1800" b="1" dirty="0">
                <a:solidFill>
                  <a:srgbClr val="0070C0"/>
                </a:solidFill>
                <a:latin typeface="+mn-ea"/>
              </a:rPr>
              <a:t>留意事項</a:t>
            </a:r>
            <a:r>
              <a:rPr lang="en-US" altLang="ja-JP" sz="1800" b="1" dirty="0">
                <a:solidFill>
                  <a:srgbClr val="0070C0"/>
                </a:solidFill>
                <a:latin typeface="+mn-ea"/>
              </a:rPr>
              <a:t>】</a:t>
            </a:r>
          </a:p>
          <a:p>
            <a:pPr marL="177800">
              <a:lnSpc>
                <a:spcPct val="120000"/>
              </a:lnSpc>
            </a:pPr>
            <a:r>
              <a:rPr lang="ja-JP" altLang="en-US" sz="1600" b="1" dirty="0">
                <a:solidFill>
                  <a:srgbClr val="0070C0"/>
                </a:solidFill>
                <a:latin typeface="+mn-ea"/>
              </a:rPr>
              <a:t>・学習用画像は、様々な方向や角度（俯角・振角）移動位置で撮影してください。</a:t>
            </a:r>
            <a:br>
              <a:rPr lang="ja-JP" altLang="en-US" sz="1600" b="1" dirty="0">
                <a:solidFill>
                  <a:srgbClr val="0070C0"/>
                </a:solidFill>
                <a:latin typeface="+mn-ea"/>
              </a:rPr>
            </a:br>
            <a:r>
              <a:rPr lang="ja-JP" altLang="en-US" sz="1600" b="1" dirty="0">
                <a:solidFill>
                  <a:srgbClr val="0070C0"/>
                </a:solidFill>
                <a:latin typeface="+mn-ea"/>
              </a:rPr>
              <a:t>・学習した画像（静止画）と検知物体をアプリが比較し、検知するしくみのため、学習枚数が多いほど検知精度が上がります。</a:t>
            </a:r>
          </a:p>
        </p:txBody>
      </p:sp>
      <p:sp>
        <p:nvSpPr>
          <p:cNvPr id="5" name="テキスト ボックス 4">
            <a:extLst>
              <a:ext uri="{FF2B5EF4-FFF2-40B4-BE49-F238E27FC236}">
                <a16:creationId xmlns:a16="http://schemas.microsoft.com/office/drawing/2014/main" id="{A7459B8F-4433-8EEF-D0B3-AAE1652D8AC7}"/>
              </a:ext>
            </a:extLst>
          </p:cNvPr>
          <p:cNvSpPr txBox="1"/>
          <p:nvPr/>
        </p:nvSpPr>
        <p:spPr>
          <a:xfrm>
            <a:off x="419556" y="4648692"/>
            <a:ext cx="4844939" cy="1184620"/>
          </a:xfrm>
          <a:prstGeom prst="rect">
            <a:avLst/>
          </a:prstGeom>
          <a:noFill/>
        </p:spPr>
        <p:txBody>
          <a:bodyPr wrap="square" rtlCol="0">
            <a:spAutoFit/>
          </a:bodyPr>
          <a:lstStyle/>
          <a:p>
            <a:pPr>
              <a:lnSpc>
                <a:spcPct val="120000"/>
              </a:lnSpc>
            </a:pPr>
            <a:r>
              <a:rPr lang="en-US" altLang="ja-JP" sz="2000" b="1" dirty="0">
                <a:solidFill>
                  <a:srgbClr val="0070C0"/>
                </a:solidFill>
                <a:latin typeface="+mn-ea"/>
              </a:rPr>
              <a:t>[</a:t>
            </a:r>
            <a:r>
              <a:rPr lang="ja-JP" altLang="en-US" sz="2000" b="1" dirty="0">
                <a:solidFill>
                  <a:srgbClr val="0070C0"/>
                </a:solidFill>
                <a:latin typeface="+mn-ea"/>
              </a:rPr>
              <a:t>学習実行画面</a:t>
            </a:r>
            <a:r>
              <a:rPr lang="en-US" altLang="ja-JP" sz="2000" b="1" dirty="0">
                <a:solidFill>
                  <a:srgbClr val="0070C0"/>
                </a:solidFill>
                <a:latin typeface="+mn-ea"/>
              </a:rPr>
              <a:t>]</a:t>
            </a:r>
          </a:p>
          <a:p>
            <a:pPr>
              <a:lnSpc>
                <a:spcPct val="120000"/>
              </a:lnSpc>
              <a:spcBef>
                <a:spcPts val="600"/>
              </a:spcBef>
            </a:pPr>
            <a:r>
              <a:rPr lang="en-US" altLang="ja-JP" sz="1800" b="1" dirty="0">
                <a:latin typeface="+mn-ea"/>
              </a:rPr>
              <a:t>[</a:t>
            </a:r>
            <a:r>
              <a:rPr lang="ja-JP" altLang="en-US" sz="1800" b="1" dirty="0">
                <a:latin typeface="+mn-ea"/>
              </a:rPr>
              <a:t>表示</a:t>
            </a:r>
            <a:r>
              <a:rPr lang="en-US" altLang="ja-JP" sz="1800" b="1" dirty="0">
                <a:latin typeface="+mn-ea"/>
              </a:rPr>
              <a:t>]</a:t>
            </a:r>
            <a:r>
              <a:rPr lang="ja-JP" altLang="en-US" sz="1800" b="1" dirty="0">
                <a:latin typeface="+mn-ea"/>
              </a:rPr>
              <a:t>を押すと、</a:t>
            </a:r>
            <a:r>
              <a:rPr lang="en-US" altLang="ja-JP" sz="1800" b="1" dirty="0">
                <a:latin typeface="+mn-ea"/>
              </a:rPr>
              <a:t>[</a:t>
            </a:r>
            <a:r>
              <a:rPr lang="ja-JP" altLang="en-US" sz="1800" b="1" dirty="0">
                <a:latin typeface="+mn-ea"/>
              </a:rPr>
              <a:t>学習実行画面</a:t>
            </a:r>
            <a:r>
              <a:rPr lang="en-US" altLang="ja-JP" sz="1800" b="1" dirty="0">
                <a:latin typeface="+mn-ea"/>
              </a:rPr>
              <a:t>]</a:t>
            </a:r>
            <a:r>
              <a:rPr lang="ja-JP" altLang="en-US" sz="1800" b="1" dirty="0">
                <a:latin typeface="+mn-ea"/>
              </a:rPr>
              <a:t>が別画面で表示されます。</a:t>
            </a:r>
            <a:endParaRPr kumimoji="1" lang="ja-JP" altLang="en-US" sz="1800" b="1" dirty="0">
              <a:latin typeface="+mn-ea"/>
            </a:endParaRPr>
          </a:p>
        </p:txBody>
      </p:sp>
      <p:grpSp>
        <p:nvGrpSpPr>
          <p:cNvPr id="12" name="グループ化 11">
            <a:extLst>
              <a:ext uri="{FF2B5EF4-FFF2-40B4-BE49-F238E27FC236}">
                <a16:creationId xmlns:a16="http://schemas.microsoft.com/office/drawing/2014/main" id="{73FFA2A7-AA2D-12AF-0372-2972CA94FEEB}"/>
              </a:ext>
            </a:extLst>
          </p:cNvPr>
          <p:cNvGrpSpPr/>
          <p:nvPr/>
        </p:nvGrpSpPr>
        <p:grpSpPr>
          <a:xfrm>
            <a:off x="419556" y="1334316"/>
            <a:ext cx="4496827" cy="2979693"/>
            <a:chOff x="317922" y="1393709"/>
            <a:chExt cx="3060958" cy="2028256"/>
          </a:xfrm>
        </p:grpSpPr>
        <p:pic>
          <p:nvPicPr>
            <p:cNvPr id="6" name="図 5">
              <a:extLst>
                <a:ext uri="{FF2B5EF4-FFF2-40B4-BE49-F238E27FC236}">
                  <a16:creationId xmlns:a16="http://schemas.microsoft.com/office/drawing/2014/main" id="{56AB91EE-8D6B-F626-4C74-220ECD88F603}"/>
                </a:ext>
              </a:extLst>
            </p:cNvPr>
            <p:cNvPicPr>
              <a:picLocks noChangeAspect="1"/>
            </p:cNvPicPr>
            <p:nvPr/>
          </p:nvPicPr>
          <p:blipFill>
            <a:blip r:embed="rId2"/>
            <a:stretch>
              <a:fillRect/>
            </a:stretch>
          </p:blipFill>
          <p:spPr>
            <a:xfrm>
              <a:off x="317922" y="1393709"/>
              <a:ext cx="3060958" cy="2028256"/>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7" name="正方形/長方形 6">
              <a:extLst>
                <a:ext uri="{FF2B5EF4-FFF2-40B4-BE49-F238E27FC236}">
                  <a16:creationId xmlns:a16="http://schemas.microsoft.com/office/drawing/2014/main" id="{F03751CA-191A-F762-C2C6-EFF13F65B225}"/>
                </a:ext>
              </a:extLst>
            </p:cNvPr>
            <p:cNvSpPr/>
            <p:nvPr/>
          </p:nvSpPr>
          <p:spPr>
            <a:xfrm>
              <a:off x="2547824" y="2307058"/>
              <a:ext cx="572323" cy="2392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sp>
          <p:nvSpPr>
            <p:cNvPr id="8" name="正方形/長方形 7">
              <a:extLst>
                <a:ext uri="{FF2B5EF4-FFF2-40B4-BE49-F238E27FC236}">
                  <a16:creationId xmlns:a16="http://schemas.microsoft.com/office/drawing/2014/main" id="{2805D4F3-C9C4-E7CD-1E25-BC019752BB4A}"/>
                </a:ext>
              </a:extLst>
            </p:cNvPr>
            <p:cNvSpPr/>
            <p:nvPr/>
          </p:nvSpPr>
          <p:spPr>
            <a:xfrm>
              <a:off x="1055623" y="3143611"/>
              <a:ext cx="572323" cy="2392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grpSp>
      <p:pic>
        <p:nvPicPr>
          <p:cNvPr id="9" name="図 8">
            <a:extLst>
              <a:ext uri="{FF2B5EF4-FFF2-40B4-BE49-F238E27FC236}">
                <a16:creationId xmlns:a16="http://schemas.microsoft.com/office/drawing/2014/main" id="{3595B0A1-1BF6-8A21-213C-A88A12DCCE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0031" y="1334315"/>
            <a:ext cx="8187526" cy="4179878"/>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2" name="テキスト ボックス 1">
            <a:hlinkClick r:id="rId4" action="ppaction://hlinksldjump"/>
            <a:extLst>
              <a:ext uri="{FF2B5EF4-FFF2-40B4-BE49-F238E27FC236}">
                <a16:creationId xmlns:a16="http://schemas.microsoft.com/office/drawing/2014/main" id="{FED32316-33EC-1BDA-02D8-44A04367A1C2}"/>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5"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5"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3639412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2-5. </a:t>
            </a:r>
            <a:r>
              <a:rPr lang="ja-JP" altLang="en-US" dirty="0">
                <a:latin typeface="+mn-ea"/>
                <a:ea typeface="+mn-ea"/>
              </a:rPr>
              <a:t>設定方法（新規検知オブジェクトの追加）</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78378" y="658050"/>
            <a:ext cx="6604275"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⑤対象物に枠を付ける</a:t>
            </a:r>
          </a:p>
        </p:txBody>
      </p:sp>
      <p:pic>
        <p:nvPicPr>
          <p:cNvPr id="2" name="図 1">
            <a:extLst>
              <a:ext uri="{FF2B5EF4-FFF2-40B4-BE49-F238E27FC236}">
                <a16:creationId xmlns:a16="http://schemas.microsoft.com/office/drawing/2014/main" id="{644FEB5E-F72A-AD1C-BE36-05C568D37F45}"/>
              </a:ext>
            </a:extLst>
          </p:cNvPr>
          <p:cNvPicPr>
            <a:picLocks noChangeAspect="1"/>
          </p:cNvPicPr>
          <p:nvPr/>
        </p:nvPicPr>
        <p:blipFill>
          <a:blip r:embed="rId2"/>
          <a:stretch>
            <a:fillRect/>
          </a:stretch>
        </p:blipFill>
        <p:spPr>
          <a:xfrm>
            <a:off x="6876323" y="1441193"/>
            <a:ext cx="5792116" cy="3533122"/>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D7EE9CAF-0651-E6E9-EC3F-430FF26F32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013" y="1441193"/>
            <a:ext cx="5295202" cy="2703295"/>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11" name="正方形/長方形 10">
            <a:extLst>
              <a:ext uri="{FF2B5EF4-FFF2-40B4-BE49-F238E27FC236}">
                <a16:creationId xmlns:a16="http://schemas.microsoft.com/office/drawing/2014/main" id="{0BCEAF4A-6898-2DFD-0F1B-34C535CC7053}"/>
              </a:ext>
            </a:extLst>
          </p:cNvPr>
          <p:cNvSpPr/>
          <p:nvPr/>
        </p:nvSpPr>
        <p:spPr>
          <a:xfrm>
            <a:off x="3480515" y="2090057"/>
            <a:ext cx="1020233" cy="62939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886A45AC-F5F0-80BC-FA89-6617B72F19B0}"/>
              </a:ext>
            </a:extLst>
          </p:cNvPr>
          <p:cNvCxnSpPr>
            <a:stCxn id="11" idx="3"/>
            <a:endCxn id="2" idx="1"/>
          </p:cNvCxnSpPr>
          <p:nvPr/>
        </p:nvCxnSpPr>
        <p:spPr>
          <a:xfrm>
            <a:off x="4500748" y="2404753"/>
            <a:ext cx="2375575" cy="8030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8C26DCFD-4B55-0B21-00B2-ED02909A80A7}"/>
              </a:ext>
            </a:extLst>
          </p:cNvPr>
          <p:cNvSpPr txBox="1"/>
          <p:nvPr/>
        </p:nvSpPr>
        <p:spPr>
          <a:xfrm>
            <a:off x="383013" y="4659287"/>
            <a:ext cx="5295202" cy="2120260"/>
          </a:xfrm>
          <a:prstGeom prst="rect">
            <a:avLst/>
          </a:prstGeom>
          <a:noFill/>
        </p:spPr>
        <p:txBody>
          <a:bodyPr wrap="square" rtlCol="0">
            <a:spAutoFit/>
          </a:bodyPr>
          <a:lstStyle/>
          <a:p>
            <a:pPr>
              <a:lnSpc>
                <a:spcPct val="120000"/>
              </a:lnSpc>
            </a:pPr>
            <a:r>
              <a:rPr lang="en-US" altLang="ja-JP" sz="1800" b="1" dirty="0">
                <a:solidFill>
                  <a:srgbClr val="0070C0"/>
                </a:solidFill>
                <a:latin typeface="+mn-ea"/>
              </a:rPr>
              <a:t>[</a:t>
            </a:r>
            <a:r>
              <a:rPr lang="ja-JP" altLang="en-US" sz="1800" b="1" dirty="0">
                <a:solidFill>
                  <a:srgbClr val="0070C0"/>
                </a:solidFill>
                <a:latin typeface="+mn-ea"/>
              </a:rPr>
              <a:t>サムネイル画像を選択</a:t>
            </a:r>
            <a:r>
              <a:rPr lang="en-US" altLang="ja-JP" sz="1800" b="1" dirty="0">
                <a:solidFill>
                  <a:srgbClr val="0070C0"/>
                </a:solidFill>
                <a:latin typeface="+mn-ea"/>
              </a:rPr>
              <a:t>]</a:t>
            </a:r>
          </a:p>
          <a:p>
            <a:pPr marL="355600" indent="-273050">
              <a:lnSpc>
                <a:spcPct val="120000"/>
              </a:lnSpc>
              <a:spcBef>
                <a:spcPts val="600"/>
              </a:spcBef>
            </a:pPr>
            <a:r>
              <a:rPr lang="ja-JP" altLang="en-US" sz="1800" b="1" dirty="0">
                <a:latin typeface="+mn-ea"/>
              </a:rPr>
              <a:t>① 学習用の枠を設定したい画像のサムネイルをクリックする</a:t>
            </a:r>
            <a:endParaRPr lang="en-US" altLang="ja-JP" sz="1800" b="1" dirty="0">
              <a:latin typeface="+mn-ea"/>
            </a:endParaRPr>
          </a:p>
          <a:p>
            <a:pPr>
              <a:lnSpc>
                <a:spcPct val="120000"/>
              </a:lnSpc>
              <a:spcBef>
                <a:spcPts val="1800"/>
              </a:spcBef>
            </a:pPr>
            <a:r>
              <a:rPr lang="en-US" altLang="ja-JP" sz="1800" b="1" dirty="0">
                <a:solidFill>
                  <a:srgbClr val="0070C0"/>
                </a:solidFill>
                <a:latin typeface="+mn-ea"/>
              </a:rPr>
              <a:t>[</a:t>
            </a:r>
            <a:r>
              <a:rPr lang="ja-JP" altLang="en-US" sz="1800" b="1" dirty="0">
                <a:solidFill>
                  <a:srgbClr val="0070C0"/>
                </a:solidFill>
                <a:latin typeface="+mn-ea"/>
              </a:rPr>
              <a:t>学習枠を設定</a:t>
            </a:r>
            <a:r>
              <a:rPr lang="en-US" altLang="ja-JP" sz="1800" b="1" dirty="0">
                <a:solidFill>
                  <a:srgbClr val="0070C0"/>
                </a:solidFill>
                <a:latin typeface="+mn-ea"/>
              </a:rPr>
              <a:t>]</a:t>
            </a:r>
          </a:p>
          <a:p>
            <a:pPr marL="82550">
              <a:lnSpc>
                <a:spcPct val="120000"/>
              </a:lnSpc>
              <a:spcBef>
                <a:spcPts val="600"/>
              </a:spcBef>
            </a:pPr>
            <a:r>
              <a:rPr lang="ja-JP" altLang="en-US" sz="1800" b="1" dirty="0">
                <a:latin typeface="+mn-ea"/>
              </a:rPr>
              <a:t>② 学習用の枠を設定して学習を実行する</a:t>
            </a:r>
            <a:endParaRPr kumimoji="1" lang="ja-JP" altLang="en-US" sz="1800" b="1" dirty="0">
              <a:latin typeface="+mn-ea"/>
            </a:endParaRPr>
          </a:p>
        </p:txBody>
      </p:sp>
      <p:sp>
        <p:nvSpPr>
          <p:cNvPr id="17" name="楕円 16">
            <a:extLst>
              <a:ext uri="{FF2B5EF4-FFF2-40B4-BE49-F238E27FC236}">
                <a16:creationId xmlns:a16="http://schemas.microsoft.com/office/drawing/2014/main" id="{6A36BD1B-CD2E-0ECB-FDF2-05AE3460A17E}"/>
              </a:ext>
            </a:extLst>
          </p:cNvPr>
          <p:cNvSpPr/>
          <p:nvPr/>
        </p:nvSpPr>
        <p:spPr>
          <a:xfrm>
            <a:off x="10334127" y="2617987"/>
            <a:ext cx="349706" cy="349706"/>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rPr>
              <a:t>2</a:t>
            </a:r>
            <a:endParaRPr kumimoji="1" lang="ja-JP" altLang="en-US" sz="2000" b="1" dirty="0">
              <a:solidFill>
                <a:srgbClr val="FF0000"/>
              </a:solidFill>
            </a:endParaRPr>
          </a:p>
        </p:txBody>
      </p:sp>
      <p:sp>
        <p:nvSpPr>
          <p:cNvPr id="18" name="楕円 17">
            <a:extLst>
              <a:ext uri="{FF2B5EF4-FFF2-40B4-BE49-F238E27FC236}">
                <a16:creationId xmlns:a16="http://schemas.microsoft.com/office/drawing/2014/main" id="{62483DEE-45FD-A794-0E8E-88BE67E905E9}"/>
              </a:ext>
            </a:extLst>
          </p:cNvPr>
          <p:cNvSpPr/>
          <p:nvPr/>
        </p:nvSpPr>
        <p:spPr>
          <a:xfrm>
            <a:off x="3480515" y="1601752"/>
            <a:ext cx="349706" cy="349706"/>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2000" b="1" dirty="0">
                <a:solidFill>
                  <a:srgbClr val="FF0000"/>
                </a:solidFill>
              </a:rPr>
              <a:t>1</a:t>
            </a:r>
            <a:endParaRPr kumimoji="1" lang="ja-JP" altLang="en-US" sz="2000" b="1" dirty="0">
              <a:solidFill>
                <a:srgbClr val="FF0000"/>
              </a:solidFill>
            </a:endParaRPr>
          </a:p>
        </p:txBody>
      </p:sp>
      <p:sp>
        <p:nvSpPr>
          <p:cNvPr id="5" name="テキスト ボックス 4">
            <a:hlinkClick r:id="rId4" action="ppaction://hlinksldjump"/>
            <a:extLst>
              <a:ext uri="{FF2B5EF4-FFF2-40B4-BE49-F238E27FC236}">
                <a16:creationId xmlns:a16="http://schemas.microsoft.com/office/drawing/2014/main" id="{A25525BA-F028-94F2-E443-6C4B6B9FB039}"/>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5"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5"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1615594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520C88B-17ED-8E7E-C3F5-FD7A28D9861C}"/>
              </a:ext>
            </a:extLst>
          </p:cNvPr>
          <p:cNvSpPr>
            <a:spLocks noGrp="1"/>
          </p:cNvSpPr>
          <p:nvPr>
            <p:ph type="title"/>
          </p:nvPr>
        </p:nvSpPr>
        <p:spPr/>
        <p:txBody>
          <a:bodyPr/>
          <a:lstStyle/>
          <a:p>
            <a:r>
              <a:rPr lang="en-US" altLang="ja-JP" dirty="0">
                <a:latin typeface="+mn-ea"/>
                <a:ea typeface="+mn-ea"/>
              </a:rPr>
              <a:t>1-1</a:t>
            </a:r>
            <a:r>
              <a:rPr lang="en-US" altLang="ja-JP" dirty="0"/>
              <a:t>. </a:t>
            </a:r>
            <a:r>
              <a:rPr lang="ja-JP" altLang="en-US" dirty="0"/>
              <a:t>ラインアップ</a:t>
            </a:r>
            <a:endParaRPr kumimoji="1" lang="ja-JP" altLang="en-US" dirty="0"/>
          </a:p>
        </p:txBody>
      </p:sp>
      <p:sp>
        <p:nvSpPr>
          <p:cNvPr id="6" name="テキスト ボックス 5">
            <a:extLst>
              <a:ext uri="{FF2B5EF4-FFF2-40B4-BE49-F238E27FC236}">
                <a16:creationId xmlns:a16="http://schemas.microsoft.com/office/drawing/2014/main" id="{B225B257-3A7C-4395-0EBD-A888A0758612}"/>
              </a:ext>
            </a:extLst>
          </p:cNvPr>
          <p:cNvSpPr txBox="1"/>
          <p:nvPr/>
        </p:nvSpPr>
        <p:spPr>
          <a:xfrm>
            <a:off x="288000" y="647999"/>
            <a:ext cx="12773154" cy="504000"/>
          </a:xfrm>
          <a:prstGeom prst="rect">
            <a:avLst/>
          </a:prstGeom>
          <a:noFill/>
          <a:ln w="9525" cap="flat" cmpd="sng" algn="ctr">
            <a:no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none" lIns="36000" tIns="36000" rIns="36000" bIns="36000" rtlCol="0" anchor="t" anchorCtr="0">
            <a:noAutofit/>
          </a:bodyPr>
          <a:lstStyle/>
          <a:p>
            <a:pPr>
              <a:buClr>
                <a:schemeClr val="tx1"/>
              </a:buClr>
            </a:pPr>
            <a:r>
              <a:rPr lang="ja-JP" altLang="en-US" sz="2400" b="1" dirty="0">
                <a:solidFill>
                  <a:schemeClr val="tx1"/>
                </a:solidFill>
                <a:latin typeface="+mn-ea"/>
                <a:cs typeface="Meiryo UI" panose="020B0604030504040204" pitchFamily="50" charset="-128"/>
              </a:rPr>
              <a:t>■</a:t>
            </a:r>
            <a:r>
              <a:rPr lang="en-US" altLang="ja-JP" sz="2400" b="1" dirty="0">
                <a:solidFill>
                  <a:schemeClr val="tx1"/>
                </a:solidFill>
                <a:latin typeface="+mn-ea"/>
                <a:cs typeface="Meiryo UI" panose="020B0604030504040204" pitchFamily="50" charset="-128"/>
              </a:rPr>
              <a:t>X</a:t>
            </a:r>
            <a:r>
              <a:rPr lang="ja-JP" altLang="en-US" sz="2400" b="1" dirty="0">
                <a:solidFill>
                  <a:schemeClr val="tx1"/>
                </a:solidFill>
                <a:latin typeface="+mn-ea"/>
                <a:cs typeface="Meiryo UI" panose="020B0604030504040204" pitchFamily="50" charset="-128"/>
              </a:rPr>
              <a:t>シリーズハイエンド</a:t>
            </a:r>
            <a:r>
              <a:rPr lang="en-US" altLang="ja-JP" sz="2400" b="1" dirty="0">
                <a:solidFill>
                  <a:schemeClr val="tx1"/>
                </a:solidFill>
                <a:latin typeface="+mn-ea"/>
                <a:cs typeface="Meiryo UI" panose="020B0604030504040204" pitchFamily="50" charset="-128"/>
              </a:rPr>
              <a:t>AI</a:t>
            </a:r>
            <a:r>
              <a:rPr lang="ja-JP" altLang="en-US" sz="2400" b="1" dirty="0">
                <a:solidFill>
                  <a:schemeClr val="tx1"/>
                </a:solidFill>
                <a:latin typeface="+mn-ea"/>
                <a:cs typeface="Meiryo UI" panose="020B0604030504040204" pitchFamily="50" charset="-128"/>
              </a:rPr>
              <a:t>カメラの機能を拡充し、</a:t>
            </a:r>
            <a:r>
              <a:rPr lang="en-US" altLang="ja-JP" sz="2400" b="1" dirty="0">
                <a:solidFill>
                  <a:schemeClr val="tx1"/>
                </a:solidFill>
                <a:latin typeface="+mn-ea"/>
                <a:cs typeface="Meiryo UI" panose="020B0604030504040204" pitchFamily="50" charset="-128"/>
              </a:rPr>
              <a:t>2024</a:t>
            </a:r>
            <a:r>
              <a:rPr lang="ja-JP" altLang="en-US" sz="2400" b="1" dirty="0">
                <a:solidFill>
                  <a:schemeClr val="tx1"/>
                </a:solidFill>
                <a:latin typeface="+mn-ea"/>
                <a:cs typeface="Meiryo UI" panose="020B0604030504040204" pitchFamily="50" charset="-128"/>
              </a:rPr>
              <a:t>年</a:t>
            </a:r>
            <a:r>
              <a:rPr lang="en-US" altLang="ja-JP" sz="2400" b="1" dirty="0">
                <a:solidFill>
                  <a:schemeClr val="tx1"/>
                </a:solidFill>
                <a:latin typeface="+mn-ea"/>
                <a:cs typeface="Meiryo UI" panose="020B0604030504040204" pitchFamily="50" charset="-128"/>
              </a:rPr>
              <a:t>2</a:t>
            </a:r>
            <a:r>
              <a:rPr lang="ja-JP" altLang="en-US" sz="2400" b="1" dirty="0">
                <a:solidFill>
                  <a:schemeClr val="tx1"/>
                </a:solidFill>
                <a:latin typeface="+mn-ea"/>
                <a:cs typeface="Meiryo UI" panose="020B0604030504040204" pitchFamily="50" charset="-128"/>
              </a:rPr>
              <a:t>月より発売</a:t>
            </a:r>
          </a:p>
        </p:txBody>
      </p:sp>
      <p:graphicFrame>
        <p:nvGraphicFramePr>
          <p:cNvPr id="12" name="表 11">
            <a:extLst>
              <a:ext uri="{FF2B5EF4-FFF2-40B4-BE49-F238E27FC236}">
                <a16:creationId xmlns:a16="http://schemas.microsoft.com/office/drawing/2014/main" id="{981BE6C5-239A-1F9C-9A67-C0A443D928EA}"/>
              </a:ext>
            </a:extLst>
          </p:cNvPr>
          <p:cNvGraphicFramePr>
            <a:graphicFrameLocks noGrp="1"/>
          </p:cNvGraphicFramePr>
          <p:nvPr>
            <p:extLst>
              <p:ext uri="{D42A27DB-BD31-4B8C-83A1-F6EECF244321}">
                <p14:modId xmlns:p14="http://schemas.microsoft.com/office/powerpoint/2010/main" val="3467935706"/>
              </p:ext>
            </p:extLst>
          </p:nvPr>
        </p:nvGraphicFramePr>
        <p:xfrm>
          <a:off x="648587" y="1260765"/>
          <a:ext cx="13014250" cy="4685731"/>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125527">
                  <a:extLst>
                    <a:ext uri="{9D8B030D-6E8A-4147-A177-3AD203B41FA5}">
                      <a16:colId xmlns:a16="http://schemas.microsoft.com/office/drawing/2014/main" val="3282454064"/>
                    </a:ext>
                  </a:extLst>
                </a:gridCol>
                <a:gridCol w="5615579">
                  <a:extLst>
                    <a:ext uri="{9D8B030D-6E8A-4147-A177-3AD203B41FA5}">
                      <a16:colId xmlns:a16="http://schemas.microsoft.com/office/drawing/2014/main" val="1787021977"/>
                    </a:ext>
                  </a:extLst>
                </a:gridCol>
                <a:gridCol w="2638480">
                  <a:extLst>
                    <a:ext uri="{9D8B030D-6E8A-4147-A177-3AD203B41FA5}">
                      <a16:colId xmlns:a16="http://schemas.microsoft.com/office/drawing/2014/main" val="1219377175"/>
                    </a:ext>
                  </a:extLst>
                </a:gridCol>
                <a:gridCol w="1634664">
                  <a:extLst>
                    <a:ext uri="{9D8B030D-6E8A-4147-A177-3AD203B41FA5}">
                      <a16:colId xmlns:a16="http://schemas.microsoft.com/office/drawing/2014/main" val="2563722371"/>
                    </a:ext>
                  </a:extLst>
                </a:gridCol>
              </a:tblGrid>
              <a:tr h="646531">
                <a:tc>
                  <a:txBody>
                    <a:bodyPr/>
                    <a:lstStyle/>
                    <a:p>
                      <a:pPr algn="ctr"/>
                      <a:r>
                        <a:rPr kumimoji="1" lang="ja-JP" altLang="en-US" sz="2400" b="1" dirty="0">
                          <a:latin typeface="+mn-ea"/>
                          <a:ea typeface="+mn-ea"/>
                        </a:rPr>
                        <a:t>外観</a:t>
                      </a:r>
                    </a:p>
                  </a:txBody>
                  <a:tcPr marL="72000" marR="72000" marT="36000" marB="36000" anchor="ctr"/>
                </a:tc>
                <a:tc>
                  <a:txBody>
                    <a:bodyPr/>
                    <a:lstStyle/>
                    <a:p>
                      <a:pPr algn="ctr"/>
                      <a:r>
                        <a:rPr kumimoji="1" lang="ja-JP" altLang="en-US" sz="2400" b="1" dirty="0">
                          <a:latin typeface="+mn-ea"/>
                          <a:ea typeface="+mn-ea"/>
                        </a:rPr>
                        <a:t>品名</a:t>
                      </a:r>
                    </a:p>
                  </a:txBody>
                  <a:tcPr marL="72000" marR="72000" marT="36000" marB="36000" anchor="ctr"/>
                </a:tc>
                <a:tc>
                  <a:txBody>
                    <a:bodyPr/>
                    <a:lstStyle/>
                    <a:p>
                      <a:pPr marL="0" marR="0" lvl="0" indent="0" algn="ctr" defTabSz="342880" rtl="0" eaLnBrk="1" fontAlgn="auto" latinLnBrk="0" hangingPunct="1">
                        <a:lnSpc>
                          <a:spcPct val="100000"/>
                        </a:lnSpc>
                        <a:spcBef>
                          <a:spcPts val="0"/>
                        </a:spcBef>
                        <a:spcAft>
                          <a:spcPts val="0"/>
                        </a:spcAft>
                        <a:buClrTx/>
                        <a:buSzTx/>
                        <a:buFontTx/>
                        <a:buNone/>
                        <a:tabLst/>
                        <a:defRPr/>
                      </a:pPr>
                      <a:r>
                        <a:rPr kumimoji="1" lang="ja-JP" altLang="en-US" sz="2400" b="1" dirty="0">
                          <a:latin typeface="+mn-ea"/>
                          <a:ea typeface="+mn-ea"/>
                        </a:rPr>
                        <a:t>品番</a:t>
                      </a:r>
                    </a:p>
                  </a:txBody>
                  <a:tcPr marL="72000" marR="72000" marT="36000" marB="36000" anchor="ctr"/>
                </a:tc>
                <a:tc>
                  <a:txBody>
                    <a:bodyPr/>
                    <a:lstStyle/>
                    <a:p>
                      <a:pPr marL="0" marR="0" lvl="0" indent="0" algn="ctr" defTabSz="342880" rtl="0" eaLnBrk="1" fontAlgn="auto" latinLnBrk="0" hangingPunct="1">
                        <a:lnSpc>
                          <a:spcPct val="100000"/>
                        </a:lnSpc>
                        <a:spcBef>
                          <a:spcPts val="0"/>
                        </a:spcBef>
                        <a:spcAft>
                          <a:spcPts val="0"/>
                        </a:spcAft>
                        <a:buClrTx/>
                        <a:buSzTx/>
                        <a:buFontTx/>
                        <a:buNone/>
                        <a:tabLst/>
                        <a:defRPr/>
                      </a:pPr>
                      <a:r>
                        <a:rPr kumimoji="1" lang="ja-JP" altLang="en-US" sz="2400" b="1" dirty="0">
                          <a:latin typeface="+mn-ea"/>
                          <a:ea typeface="+mn-ea"/>
                        </a:rPr>
                        <a:t>発売時期</a:t>
                      </a:r>
                    </a:p>
                  </a:txBody>
                  <a:tcPr marL="72000" marR="72000" marT="36000" marB="36000" anchor="ctr"/>
                </a:tc>
                <a:extLst>
                  <a:ext uri="{0D108BD9-81ED-4DB2-BD59-A6C34878D82A}">
                    <a16:rowId xmlns:a16="http://schemas.microsoft.com/office/drawing/2014/main" val="1397744937"/>
                  </a:ext>
                </a:extLst>
              </a:tr>
              <a:tr h="405907">
                <a:tc rowSpan="3">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endParaRPr lang="ja-JP" altLang="en-US" sz="1600" b="1" i="0" u="none" strike="noStrike" dirty="0">
                        <a:solidFill>
                          <a:schemeClr val="tx1"/>
                        </a:solidFill>
                        <a:effectLst/>
                        <a:latin typeface="+mn-ea"/>
                        <a:ea typeface="+mn-ea"/>
                      </a:endParaRPr>
                    </a:p>
                  </a:txBody>
                  <a:tcPr marL="108000" marR="108000" marT="0" marB="0" anchor="ct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2000" b="1" u="none" strike="noStrike" dirty="0">
                          <a:solidFill>
                            <a:schemeClr val="tx1"/>
                          </a:solidFill>
                          <a:effectLst/>
                          <a:latin typeface="+mn-ea"/>
                          <a:ea typeface="+mn-ea"/>
                        </a:rPr>
                        <a:t>2MP(1080p) </a:t>
                      </a:r>
                      <a:r>
                        <a:rPr lang="ja-JP" altLang="en-US" sz="2000" b="1" u="none" strike="noStrike" dirty="0">
                          <a:solidFill>
                            <a:schemeClr val="tx1"/>
                          </a:solidFill>
                          <a:effectLst/>
                          <a:latin typeface="+mn-ea"/>
                          <a:ea typeface="+mn-ea"/>
                        </a:rPr>
                        <a:t>屋外 ハウジング一体 </a:t>
                      </a:r>
                      <a:r>
                        <a:rPr lang="en-US" altLang="ja-JP" sz="2000" b="1" u="none" strike="noStrike" dirty="0">
                          <a:solidFill>
                            <a:schemeClr val="tx1"/>
                          </a:solidFill>
                          <a:effectLst/>
                          <a:latin typeface="+mn-ea"/>
                          <a:ea typeface="+mn-ea"/>
                        </a:rPr>
                        <a:t>AI</a:t>
                      </a:r>
                      <a:r>
                        <a:rPr lang="ja-JP" altLang="en-US" sz="2000" b="1" u="none" strike="noStrike" dirty="0">
                          <a:solidFill>
                            <a:schemeClr val="tx1"/>
                          </a:solidFill>
                          <a:effectLst/>
                          <a:latin typeface="+mn-ea"/>
                          <a:ea typeface="+mn-ea"/>
                        </a:rPr>
                        <a:t>カメラ</a:t>
                      </a:r>
                      <a:endParaRPr lang="ja-JP" altLang="en-US" sz="2000" b="1" i="0" u="none" strike="noStrike" dirty="0">
                        <a:solidFill>
                          <a:schemeClr val="tx1"/>
                        </a:solidFill>
                        <a:effectLst/>
                        <a:latin typeface="+mn-ea"/>
                        <a:ea typeface="+mn-ea"/>
                      </a:endParaRPr>
                    </a:p>
                  </a:txBody>
                  <a:tcPr marL="108000" marR="108000" marT="72000" marB="72000" anchor="ctr"/>
                </a:tc>
                <a:tc>
                  <a:txBody>
                    <a:bodyPr/>
                    <a:lstStyle/>
                    <a:p>
                      <a:pPr algn="l" fontAlgn="ctr"/>
                      <a:r>
                        <a:rPr lang="en-US" sz="2000" b="1" u="none" strike="noStrike" dirty="0">
                          <a:effectLst/>
                          <a:latin typeface="+mn-ea"/>
                          <a:ea typeface="+mn-ea"/>
                        </a:rPr>
                        <a:t> WV-X15300-V3LN</a:t>
                      </a:r>
                      <a:endParaRPr lang="en-US" sz="2000" b="1" i="0" u="none" strike="noStrike" dirty="0">
                        <a:effectLst/>
                        <a:latin typeface="+mn-ea"/>
                        <a:ea typeface="+mn-ea"/>
                      </a:endParaRPr>
                    </a:p>
                  </a:txBody>
                  <a:tcPr marL="108000" marR="108000" marT="72000" marB="72000" anchor="ctr"/>
                </a:tc>
                <a:tc>
                  <a:txBody>
                    <a:bodyPr/>
                    <a:lstStyle/>
                    <a:p>
                      <a:pPr algn="ctr" fontAlgn="ctr"/>
                      <a:r>
                        <a:rPr lang="en-US" sz="2000" b="1" u="none" strike="noStrike" dirty="0">
                          <a:effectLst/>
                          <a:latin typeface="+mn-ea"/>
                          <a:ea typeface="+mn-ea"/>
                        </a:rPr>
                        <a:t>2024</a:t>
                      </a:r>
                      <a:r>
                        <a:rPr lang="ja-JP" altLang="en-US" sz="2000" b="1" u="none" strike="noStrike" dirty="0">
                          <a:effectLst/>
                          <a:latin typeface="+mn-ea"/>
                          <a:ea typeface="+mn-ea"/>
                        </a:rPr>
                        <a:t>年</a:t>
                      </a:r>
                      <a:r>
                        <a:rPr lang="en-US" altLang="ja-JP" sz="2000" b="1" u="none" strike="noStrike" dirty="0">
                          <a:effectLst/>
                          <a:latin typeface="+mn-ea"/>
                          <a:ea typeface="+mn-ea"/>
                        </a:rPr>
                        <a:t>2</a:t>
                      </a:r>
                      <a:r>
                        <a:rPr lang="ja-JP" altLang="en-US" sz="2000" b="1" u="none" strike="noStrike" dirty="0">
                          <a:effectLst/>
                          <a:latin typeface="+mn-ea"/>
                          <a:ea typeface="+mn-ea"/>
                        </a:rPr>
                        <a:t>月</a:t>
                      </a:r>
                      <a:endParaRPr lang="en-US" sz="2000" b="1" i="0" u="none" strike="noStrike" dirty="0">
                        <a:effectLst/>
                        <a:latin typeface="+mn-ea"/>
                        <a:ea typeface="+mn-ea"/>
                      </a:endParaRPr>
                    </a:p>
                  </a:txBody>
                  <a:tcPr marL="108000" marR="108000" marT="72000" marB="72000" anchor="ctr"/>
                </a:tc>
                <a:extLst>
                  <a:ext uri="{0D108BD9-81ED-4DB2-BD59-A6C34878D82A}">
                    <a16:rowId xmlns:a16="http://schemas.microsoft.com/office/drawing/2014/main" val="933233091"/>
                  </a:ext>
                </a:extLst>
              </a:tr>
              <a:tr h="405907">
                <a:tc vMerge="1">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endParaRPr lang="ja-JP" altLang="en-US" sz="1600" b="1" i="0" u="none" strike="noStrike" dirty="0">
                        <a:solidFill>
                          <a:schemeClr val="tx1"/>
                        </a:solidFill>
                        <a:effectLst/>
                        <a:latin typeface="+mn-ea"/>
                        <a:ea typeface="+mn-ea"/>
                      </a:endParaRPr>
                    </a:p>
                  </a:txBody>
                  <a:tcPr marL="36000" marR="36000" marT="0" marB="0" anchor="ct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2000" b="1" u="none" strike="noStrike" dirty="0">
                          <a:solidFill>
                            <a:schemeClr val="tx1"/>
                          </a:solidFill>
                          <a:effectLst/>
                          <a:latin typeface="+mn-ea"/>
                          <a:ea typeface="+mn-ea"/>
                        </a:rPr>
                        <a:t>5MP </a:t>
                      </a:r>
                      <a:r>
                        <a:rPr lang="ja-JP" altLang="en-US" sz="2000" b="1" u="none" strike="noStrike" dirty="0">
                          <a:solidFill>
                            <a:schemeClr val="tx1"/>
                          </a:solidFill>
                          <a:effectLst/>
                          <a:latin typeface="+mn-ea"/>
                          <a:ea typeface="+mn-ea"/>
                        </a:rPr>
                        <a:t>屋外 ハウジング一体 </a:t>
                      </a:r>
                      <a:r>
                        <a:rPr lang="en-US" altLang="ja-JP" sz="2000" b="1" u="none" strike="noStrike" dirty="0">
                          <a:solidFill>
                            <a:schemeClr val="tx1"/>
                          </a:solidFill>
                          <a:effectLst/>
                          <a:latin typeface="+mn-ea"/>
                          <a:ea typeface="+mn-ea"/>
                        </a:rPr>
                        <a:t>AI</a:t>
                      </a:r>
                      <a:r>
                        <a:rPr lang="ja-JP" altLang="en-US" sz="2000" b="1" u="none" strike="noStrike" dirty="0">
                          <a:solidFill>
                            <a:schemeClr val="tx1"/>
                          </a:solidFill>
                          <a:effectLst/>
                          <a:latin typeface="+mn-ea"/>
                          <a:ea typeface="+mn-ea"/>
                        </a:rPr>
                        <a:t>カメラ</a:t>
                      </a:r>
                      <a:endParaRPr lang="ja-JP" altLang="en-US" sz="2000" b="1" i="0" u="none" strike="noStrike" dirty="0">
                        <a:solidFill>
                          <a:schemeClr val="tx1"/>
                        </a:solidFill>
                        <a:effectLst/>
                        <a:latin typeface="+mn-ea"/>
                        <a:ea typeface="+mn-ea"/>
                      </a:endParaRPr>
                    </a:p>
                  </a:txBody>
                  <a:tcPr marL="108000" marR="108000" marT="72000" marB="72000" anchor="ctr"/>
                </a:tc>
                <a:tc>
                  <a:txBody>
                    <a:bodyPr/>
                    <a:lstStyle/>
                    <a:p>
                      <a:pPr algn="l" fontAlgn="ctr"/>
                      <a:r>
                        <a:rPr lang="ja-JP" altLang="en-US" sz="2000" b="1" u="none" strike="noStrike" dirty="0">
                          <a:effectLst/>
                          <a:latin typeface="+mn-ea"/>
                          <a:ea typeface="+mn-ea"/>
                        </a:rPr>
                        <a:t> </a:t>
                      </a:r>
                      <a:r>
                        <a:rPr lang="en-US" sz="2000" b="1" u="none" strike="noStrike" dirty="0">
                          <a:effectLst/>
                          <a:latin typeface="+mn-ea"/>
                          <a:ea typeface="+mn-ea"/>
                        </a:rPr>
                        <a:t>WV-X15500-V3LN</a:t>
                      </a:r>
                      <a:endParaRPr lang="en-US" sz="2000" b="1" i="0" u="none" strike="noStrike" dirty="0">
                        <a:effectLst/>
                        <a:latin typeface="+mn-ea"/>
                        <a:ea typeface="+mn-ea"/>
                      </a:endParaRPr>
                    </a:p>
                  </a:txBody>
                  <a:tcPr marL="108000" marR="108000" marT="72000" marB="72000" anchor="ctr"/>
                </a:tc>
                <a:tc>
                  <a:txBody>
                    <a:bodyPr/>
                    <a:lstStyle/>
                    <a:p>
                      <a:pPr algn="ctr"/>
                      <a:r>
                        <a:rPr lang="en-US" altLang="ja-JP" sz="2000" b="1" u="none" strike="noStrike" dirty="0">
                          <a:effectLst/>
                          <a:latin typeface="+mn-ea"/>
                          <a:ea typeface="+mn-ea"/>
                        </a:rPr>
                        <a:t>2024</a:t>
                      </a:r>
                      <a:r>
                        <a:rPr lang="ja-JP" altLang="en-US" sz="2000" b="1" u="none" strike="noStrike" dirty="0">
                          <a:effectLst/>
                          <a:latin typeface="+mn-ea"/>
                          <a:ea typeface="+mn-ea"/>
                        </a:rPr>
                        <a:t>年</a:t>
                      </a:r>
                      <a:r>
                        <a:rPr lang="en-US" altLang="ja-JP" sz="2000" b="1" u="none" strike="noStrike" dirty="0">
                          <a:effectLst/>
                          <a:latin typeface="+mn-ea"/>
                          <a:ea typeface="+mn-ea"/>
                        </a:rPr>
                        <a:t>4</a:t>
                      </a:r>
                      <a:r>
                        <a:rPr lang="ja-JP" altLang="en-US" sz="2000" b="1" u="none" strike="noStrike" dirty="0">
                          <a:effectLst/>
                          <a:latin typeface="+mn-ea"/>
                          <a:ea typeface="+mn-ea"/>
                        </a:rPr>
                        <a:t>月</a:t>
                      </a:r>
                      <a:endParaRPr kumimoji="1" lang="ja-JP" altLang="en-US" sz="2000" b="1" dirty="0">
                        <a:latin typeface="+mn-ea"/>
                        <a:ea typeface="+mn-ea"/>
                      </a:endParaRPr>
                    </a:p>
                  </a:txBody>
                  <a:tcPr marL="108000" marR="108000" marT="72000" marB="72000" anchor="ctr"/>
                </a:tc>
                <a:extLst>
                  <a:ext uri="{0D108BD9-81ED-4DB2-BD59-A6C34878D82A}">
                    <a16:rowId xmlns:a16="http://schemas.microsoft.com/office/drawing/2014/main" val="4000821571"/>
                  </a:ext>
                </a:extLst>
              </a:tr>
              <a:tr h="405907">
                <a:tc vMerge="1">
                  <a:txBody>
                    <a:bodyPr/>
                    <a:lstStyle/>
                    <a:p>
                      <a:pPr fontAlgn="ctr"/>
                      <a:endParaRPr lang="ja-JP" altLang="en-US" sz="1600" b="1" i="0" u="none" strike="noStrike" dirty="0">
                        <a:solidFill>
                          <a:schemeClr val="tx1"/>
                        </a:solidFill>
                        <a:effectLst/>
                        <a:latin typeface="+mn-ea"/>
                        <a:ea typeface="+mn-ea"/>
                      </a:endParaRPr>
                    </a:p>
                  </a:txBody>
                  <a:tcPr marL="36000" marR="36000" marT="0" marB="0" anchor="ctr"/>
                </a:tc>
                <a:tc>
                  <a:txBody>
                    <a:bodyPr/>
                    <a:lstStyle/>
                    <a:p>
                      <a:pPr fontAlgn="ctr"/>
                      <a:r>
                        <a:rPr lang="en-US" altLang="ja-JP" sz="2000" b="1" u="none" strike="noStrike" dirty="0">
                          <a:solidFill>
                            <a:schemeClr val="tx1"/>
                          </a:solidFill>
                          <a:effectLst/>
                          <a:latin typeface="+mn-ea"/>
                          <a:ea typeface="+mn-ea"/>
                        </a:rPr>
                        <a:t>8MP </a:t>
                      </a:r>
                      <a:r>
                        <a:rPr lang="ja-JP" altLang="en-US" sz="2000" b="1" u="none" strike="noStrike" dirty="0">
                          <a:solidFill>
                            <a:schemeClr val="tx1"/>
                          </a:solidFill>
                          <a:effectLst/>
                          <a:latin typeface="+mn-ea"/>
                          <a:ea typeface="+mn-ea"/>
                        </a:rPr>
                        <a:t>屋外 ハウジング一体 </a:t>
                      </a:r>
                      <a:r>
                        <a:rPr lang="en-US" altLang="ja-JP" sz="2000" b="1" u="none" strike="noStrike" dirty="0">
                          <a:solidFill>
                            <a:schemeClr val="tx1"/>
                          </a:solidFill>
                          <a:effectLst/>
                          <a:latin typeface="+mn-ea"/>
                          <a:ea typeface="+mn-ea"/>
                        </a:rPr>
                        <a:t>AI</a:t>
                      </a:r>
                      <a:r>
                        <a:rPr lang="ja-JP" altLang="en-US" sz="2000" b="1" u="none" strike="noStrike" dirty="0">
                          <a:solidFill>
                            <a:schemeClr val="tx1"/>
                          </a:solidFill>
                          <a:effectLst/>
                          <a:latin typeface="+mn-ea"/>
                          <a:ea typeface="+mn-ea"/>
                        </a:rPr>
                        <a:t>カメラ</a:t>
                      </a:r>
                      <a:endParaRPr lang="ja-JP" altLang="en-US" sz="2000" b="1" i="0" u="none" strike="noStrike" dirty="0">
                        <a:solidFill>
                          <a:schemeClr val="tx1"/>
                        </a:solidFill>
                        <a:effectLst/>
                        <a:latin typeface="+mn-ea"/>
                        <a:ea typeface="+mn-ea"/>
                      </a:endParaRPr>
                    </a:p>
                  </a:txBody>
                  <a:tcPr marL="108000" marR="108000" marT="72000" marB="72000" anchor="ctr"/>
                </a:tc>
                <a:tc>
                  <a:txBody>
                    <a:bodyPr/>
                    <a:lstStyle/>
                    <a:p>
                      <a:r>
                        <a:rPr kumimoji="1" lang="en-US" altLang="ja-JP" sz="2000" b="1" dirty="0">
                          <a:solidFill>
                            <a:schemeClr val="tx1"/>
                          </a:solidFill>
                          <a:latin typeface="+mn-ea"/>
                          <a:ea typeface="+mn-ea"/>
                        </a:rPr>
                        <a:t> WV-X15700-V2LN</a:t>
                      </a:r>
                    </a:p>
                  </a:txBody>
                  <a:tcPr marL="108000" marR="108000" marT="72000" marB="72000" anchor="ctr"/>
                </a:tc>
                <a:tc rowSpan="2">
                  <a:txBody>
                    <a:bodyPr/>
                    <a:lstStyle/>
                    <a:p>
                      <a:pPr algn="ctr" fontAlgn="ctr"/>
                      <a:r>
                        <a:rPr lang="en-US" altLang="ja-JP" sz="2000" b="1" u="none" strike="noStrike" dirty="0">
                          <a:effectLst/>
                          <a:latin typeface="+mn-ea"/>
                          <a:ea typeface="+mn-ea"/>
                        </a:rPr>
                        <a:t>2024</a:t>
                      </a:r>
                      <a:r>
                        <a:rPr lang="ja-JP" altLang="en-US" sz="2000" b="1" u="none" strike="noStrike" dirty="0">
                          <a:effectLst/>
                          <a:latin typeface="+mn-ea"/>
                          <a:ea typeface="+mn-ea"/>
                        </a:rPr>
                        <a:t>年</a:t>
                      </a:r>
                      <a:r>
                        <a:rPr lang="en-US" altLang="ja-JP" sz="2000" b="1" u="none" strike="noStrike" dirty="0">
                          <a:effectLst/>
                          <a:latin typeface="+mn-ea"/>
                          <a:ea typeface="+mn-ea"/>
                        </a:rPr>
                        <a:t>2</a:t>
                      </a:r>
                      <a:r>
                        <a:rPr lang="ja-JP" altLang="en-US" sz="2000" b="1" u="none" strike="noStrike" dirty="0">
                          <a:effectLst/>
                          <a:latin typeface="+mn-ea"/>
                          <a:ea typeface="+mn-ea"/>
                        </a:rPr>
                        <a:t>月</a:t>
                      </a:r>
                      <a:endParaRPr lang="en-US" sz="2000" b="1" i="0" u="none" strike="noStrike" dirty="0">
                        <a:effectLst/>
                        <a:latin typeface="+mn-ea"/>
                        <a:ea typeface="+mn-ea"/>
                      </a:endParaRPr>
                    </a:p>
                  </a:txBody>
                  <a:tcPr marL="108000" marR="108000" marT="72000" marB="72000" anchor="ctr"/>
                </a:tc>
                <a:extLst>
                  <a:ext uri="{0D108BD9-81ED-4DB2-BD59-A6C34878D82A}">
                    <a16:rowId xmlns:a16="http://schemas.microsoft.com/office/drawing/2014/main" val="3758870633"/>
                  </a:ext>
                </a:extLst>
              </a:tr>
              <a:tr h="405907">
                <a:tc rowSpan="3">
                  <a:txBody>
                    <a:bodyPr/>
                    <a:lstStyle/>
                    <a:p>
                      <a:endParaRPr kumimoji="1" lang="ja-JP" altLang="en-US" sz="1600" b="1" dirty="0">
                        <a:latin typeface="+mn-ea"/>
                        <a:ea typeface="+mn-ea"/>
                      </a:endParaRPr>
                    </a:p>
                  </a:txBody>
                  <a:tcPr marL="108000" marR="108000" marT="0" marB="0" anchor="ctr"/>
                </a:tc>
                <a:tc>
                  <a:txBody>
                    <a:bodyPr/>
                    <a:lstStyle/>
                    <a:p>
                      <a:r>
                        <a:rPr lang="en-US" altLang="ja-JP" sz="2000" b="1" u="none" strike="noStrike" dirty="0">
                          <a:solidFill>
                            <a:schemeClr val="tx1"/>
                          </a:solidFill>
                          <a:effectLst/>
                          <a:latin typeface="+mn-ea"/>
                          <a:ea typeface="+mn-ea"/>
                        </a:rPr>
                        <a:t>2MP(1080p) </a:t>
                      </a:r>
                      <a:r>
                        <a:rPr lang="ja-JP" altLang="en-US" sz="2000" b="1" u="none" strike="noStrike" dirty="0">
                          <a:solidFill>
                            <a:schemeClr val="tx1"/>
                          </a:solidFill>
                          <a:effectLst/>
                          <a:latin typeface="+mn-ea"/>
                          <a:ea typeface="+mn-ea"/>
                        </a:rPr>
                        <a:t>屋内 ドーム </a:t>
                      </a:r>
                      <a:r>
                        <a:rPr lang="en-US" altLang="ja-JP" sz="2000" b="1" u="none" strike="noStrike" dirty="0">
                          <a:solidFill>
                            <a:schemeClr val="tx1"/>
                          </a:solidFill>
                          <a:effectLst/>
                          <a:latin typeface="+mn-ea"/>
                          <a:ea typeface="+mn-ea"/>
                        </a:rPr>
                        <a:t>AI</a:t>
                      </a:r>
                      <a:r>
                        <a:rPr lang="ja-JP" altLang="en-US" sz="2000" b="1" u="none" strike="noStrike" dirty="0">
                          <a:solidFill>
                            <a:schemeClr val="tx1"/>
                          </a:solidFill>
                          <a:effectLst/>
                          <a:latin typeface="+mn-ea"/>
                          <a:ea typeface="+mn-ea"/>
                        </a:rPr>
                        <a:t>カメラ</a:t>
                      </a:r>
                      <a:endParaRPr kumimoji="1" lang="ja-JP" altLang="en-US" sz="2000" b="1" dirty="0">
                        <a:latin typeface="+mn-ea"/>
                        <a:ea typeface="+mn-ea"/>
                      </a:endParaRPr>
                    </a:p>
                  </a:txBody>
                  <a:tcPr marL="108000" marR="108000" marT="72000" marB="72000" anchor="ctr"/>
                </a:tc>
                <a:tc>
                  <a:txBody>
                    <a:bodyPr/>
                    <a:lstStyle/>
                    <a:p>
                      <a:r>
                        <a:rPr kumimoji="1" lang="en-US" altLang="ja-JP" sz="2000" b="1" dirty="0">
                          <a:solidFill>
                            <a:schemeClr val="tx1"/>
                          </a:solidFill>
                          <a:latin typeface="+mn-ea"/>
                          <a:ea typeface="+mn-ea"/>
                        </a:rPr>
                        <a:t> WV-X22300-V3L</a:t>
                      </a:r>
                      <a:endParaRPr kumimoji="1" lang="ja-JP" altLang="en-US" sz="2000" b="1" dirty="0">
                        <a:latin typeface="+mn-ea"/>
                        <a:ea typeface="+mn-ea"/>
                      </a:endParaRPr>
                    </a:p>
                  </a:txBody>
                  <a:tcPr marL="108000" marR="108000" marT="72000" marB="72000" anchor="ctr"/>
                </a:tc>
                <a:tc vMerge="1">
                  <a:txBody>
                    <a:bodyPr/>
                    <a:lstStyle/>
                    <a:p>
                      <a:pPr algn="ctr" fontAlgn="ctr"/>
                      <a:endParaRPr lang="en-US" sz="1050" b="0" i="0" u="none" strike="noStrike" dirty="0">
                        <a:effectLst/>
                        <a:latin typeface="Yu Gothic UI Semilight" panose="020B0400000000000000" pitchFamily="50" charset="-128"/>
                        <a:ea typeface="Yu Gothic UI Semilight" panose="020B0400000000000000"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325144827"/>
                  </a:ext>
                </a:extLst>
              </a:tr>
              <a:tr h="405907">
                <a:tc vMerge="1">
                  <a:txBody>
                    <a:bodyPr/>
                    <a:lstStyle/>
                    <a:p>
                      <a:endParaRPr kumimoji="1" lang="ja-JP" altLang="en-US" sz="1600" b="1" dirty="0">
                        <a:latin typeface="+mn-ea"/>
                        <a:ea typeface="+mn-ea"/>
                      </a:endParaRPr>
                    </a:p>
                  </a:txBody>
                  <a:tcPr marL="36000" marR="36000" marT="0" marB="0" anchor="ctr"/>
                </a:tc>
                <a:tc>
                  <a:txBody>
                    <a:bodyPr/>
                    <a:lstStyle/>
                    <a:p>
                      <a:r>
                        <a:rPr lang="en-US" altLang="ja-JP" sz="2000" b="1" u="none" strike="noStrike" dirty="0">
                          <a:solidFill>
                            <a:schemeClr val="tx1"/>
                          </a:solidFill>
                          <a:effectLst/>
                          <a:latin typeface="+mn-ea"/>
                          <a:ea typeface="+mn-ea"/>
                        </a:rPr>
                        <a:t>5MP </a:t>
                      </a:r>
                      <a:r>
                        <a:rPr lang="ja-JP" altLang="en-US" sz="2000" b="1" u="none" strike="noStrike" dirty="0">
                          <a:solidFill>
                            <a:schemeClr val="tx1"/>
                          </a:solidFill>
                          <a:effectLst/>
                          <a:latin typeface="+mn-ea"/>
                          <a:ea typeface="+mn-ea"/>
                        </a:rPr>
                        <a:t>屋内 ドーム </a:t>
                      </a:r>
                      <a:r>
                        <a:rPr lang="en-US" altLang="ja-JP" sz="2000" b="1" u="none" strike="noStrike" dirty="0">
                          <a:solidFill>
                            <a:schemeClr val="tx1"/>
                          </a:solidFill>
                          <a:effectLst/>
                          <a:latin typeface="+mn-ea"/>
                          <a:ea typeface="+mn-ea"/>
                        </a:rPr>
                        <a:t>AI</a:t>
                      </a:r>
                      <a:r>
                        <a:rPr lang="ja-JP" altLang="en-US" sz="2000" b="1" u="none" strike="noStrike" dirty="0">
                          <a:solidFill>
                            <a:schemeClr val="tx1"/>
                          </a:solidFill>
                          <a:effectLst/>
                          <a:latin typeface="+mn-ea"/>
                          <a:ea typeface="+mn-ea"/>
                        </a:rPr>
                        <a:t>カメラ</a:t>
                      </a:r>
                      <a:endParaRPr kumimoji="1" lang="ja-JP" altLang="en-US" sz="2000" b="1" dirty="0">
                        <a:latin typeface="+mn-ea"/>
                        <a:ea typeface="+mn-ea"/>
                      </a:endParaRPr>
                    </a:p>
                  </a:txBody>
                  <a:tcPr marL="108000" marR="108000" marT="72000" marB="72000" anchor="ctr"/>
                </a:tc>
                <a:tc>
                  <a:txBody>
                    <a:bodyPr/>
                    <a:lstStyle/>
                    <a:p>
                      <a:r>
                        <a:rPr lang="en-US" sz="2000" b="1" u="none" strike="noStrike" dirty="0">
                          <a:effectLst/>
                          <a:latin typeface="+mn-ea"/>
                          <a:ea typeface="+mn-ea"/>
                        </a:rPr>
                        <a:t> WV-X22500-V3L</a:t>
                      </a:r>
                      <a:endParaRPr kumimoji="1" lang="ja-JP" altLang="en-US" sz="2000" b="1" dirty="0">
                        <a:latin typeface="+mn-ea"/>
                        <a:ea typeface="+mn-ea"/>
                      </a:endParaRPr>
                    </a:p>
                  </a:txBody>
                  <a:tcPr marL="108000" marR="108000" marT="72000" marB="72000" anchor="ctr"/>
                </a:tc>
                <a:tc>
                  <a:txBody>
                    <a:bodyPr/>
                    <a:lstStyle/>
                    <a:p>
                      <a:pPr algn="ctr" fontAlgn="ctr"/>
                      <a:r>
                        <a:rPr lang="en-US" altLang="ja-JP" sz="2000" b="1" u="none" strike="noStrike" dirty="0">
                          <a:effectLst/>
                          <a:latin typeface="+mn-ea"/>
                          <a:ea typeface="+mn-ea"/>
                        </a:rPr>
                        <a:t>2024</a:t>
                      </a:r>
                      <a:r>
                        <a:rPr lang="ja-JP" altLang="en-US" sz="2000" b="1" u="none" strike="noStrike" dirty="0">
                          <a:effectLst/>
                          <a:latin typeface="+mn-ea"/>
                          <a:ea typeface="+mn-ea"/>
                        </a:rPr>
                        <a:t>年</a:t>
                      </a:r>
                      <a:r>
                        <a:rPr lang="en-US" altLang="ja-JP" sz="2000" b="1" u="none" strike="noStrike" dirty="0">
                          <a:effectLst/>
                          <a:latin typeface="+mn-ea"/>
                          <a:ea typeface="+mn-ea"/>
                        </a:rPr>
                        <a:t>4</a:t>
                      </a:r>
                      <a:r>
                        <a:rPr lang="ja-JP" altLang="en-US" sz="2000" b="1" u="none" strike="noStrike" dirty="0">
                          <a:effectLst/>
                          <a:latin typeface="+mn-ea"/>
                          <a:ea typeface="+mn-ea"/>
                        </a:rPr>
                        <a:t>月</a:t>
                      </a:r>
                      <a:endParaRPr lang="en-US" sz="2000" b="1" i="0" u="none" strike="noStrike" dirty="0">
                        <a:effectLst/>
                        <a:latin typeface="+mn-ea"/>
                        <a:ea typeface="+mn-ea"/>
                      </a:endParaRPr>
                    </a:p>
                  </a:txBody>
                  <a:tcPr marL="108000" marR="108000" marT="72000" marB="72000" anchor="ctr"/>
                </a:tc>
                <a:extLst>
                  <a:ext uri="{0D108BD9-81ED-4DB2-BD59-A6C34878D82A}">
                    <a16:rowId xmlns:a16="http://schemas.microsoft.com/office/drawing/2014/main" val="4088559921"/>
                  </a:ext>
                </a:extLst>
              </a:tr>
              <a:tr h="405907">
                <a:tc vMerge="1">
                  <a:txBody>
                    <a:bodyPr/>
                    <a:lstStyle/>
                    <a:p>
                      <a:pPr fontAlgn="ctr"/>
                      <a:endParaRPr lang="ja-JP" altLang="en-US" sz="1600" b="1" i="0" u="none" strike="noStrike" dirty="0">
                        <a:solidFill>
                          <a:schemeClr val="tx1"/>
                        </a:solidFill>
                        <a:effectLst/>
                        <a:latin typeface="+mn-ea"/>
                        <a:ea typeface="+mn-ea"/>
                      </a:endParaRPr>
                    </a:p>
                  </a:txBody>
                  <a:tcPr marL="36000" marR="36000" marT="0" marB="0" anchor="ctr"/>
                </a:tc>
                <a:tc>
                  <a:txBody>
                    <a:bodyPr/>
                    <a:lstStyle/>
                    <a:p>
                      <a:pPr fontAlgn="ctr"/>
                      <a:r>
                        <a:rPr lang="en-US" altLang="ja-JP" sz="2000" b="1" u="none" strike="noStrike" dirty="0">
                          <a:solidFill>
                            <a:schemeClr val="tx1"/>
                          </a:solidFill>
                          <a:effectLst/>
                          <a:latin typeface="+mn-ea"/>
                          <a:ea typeface="+mn-ea"/>
                        </a:rPr>
                        <a:t>8MP </a:t>
                      </a:r>
                      <a:r>
                        <a:rPr lang="ja-JP" altLang="en-US" sz="2000" b="1" u="none" strike="noStrike" dirty="0">
                          <a:solidFill>
                            <a:schemeClr val="tx1"/>
                          </a:solidFill>
                          <a:effectLst/>
                          <a:latin typeface="+mn-ea"/>
                          <a:ea typeface="+mn-ea"/>
                        </a:rPr>
                        <a:t>屋内 ドーム </a:t>
                      </a:r>
                      <a:r>
                        <a:rPr lang="en-US" altLang="ja-JP" sz="2000" b="1" u="none" strike="noStrike" dirty="0">
                          <a:solidFill>
                            <a:schemeClr val="tx1"/>
                          </a:solidFill>
                          <a:effectLst/>
                          <a:latin typeface="+mn-ea"/>
                          <a:ea typeface="+mn-ea"/>
                        </a:rPr>
                        <a:t>AI</a:t>
                      </a:r>
                      <a:r>
                        <a:rPr lang="ja-JP" altLang="en-US" sz="2000" b="1" u="none" strike="noStrike" dirty="0">
                          <a:solidFill>
                            <a:schemeClr val="tx1"/>
                          </a:solidFill>
                          <a:effectLst/>
                          <a:latin typeface="+mn-ea"/>
                          <a:ea typeface="+mn-ea"/>
                        </a:rPr>
                        <a:t>カメラ</a:t>
                      </a:r>
                      <a:endParaRPr lang="ja-JP" altLang="en-US" sz="2000" b="1" i="0" u="none" strike="noStrike" dirty="0">
                        <a:solidFill>
                          <a:schemeClr val="tx1"/>
                        </a:solidFill>
                        <a:effectLst/>
                        <a:latin typeface="+mn-ea"/>
                        <a:ea typeface="+mn-ea"/>
                      </a:endParaRPr>
                    </a:p>
                  </a:txBody>
                  <a:tcPr marL="108000" marR="108000" marT="72000" marB="72000" anchor="ctr"/>
                </a:tc>
                <a:tc>
                  <a:txBody>
                    <a:bodyPr/>
                    <a:lstStyle/>
                    <a:p>
                      <a:pPr algn="l" fontAlgn="ctr"/>
                      <a:r>
                        <a:rPr lang="en-US" sz="2000" b="1" u="none" strike="noStrike" dirty="0">
                          <a:effectLst/>
                          <a:latin typeface="+mn-ea"/>
                          <a:ea typeface="+mn-ea"/>
                        </a:rPr>
                        <a:t> WV-X22700-V2L</a:t>
                      </a:r>
                      <a:endParaRPr lang="en-US" sz="2000" b="1" i="0" u="none" strike="noStrike" dirty="0">
                        <a:effectLst/>
                        <a:latin typeface="+mn-ea"/>
                        <a:ea typeface="+mn-ea"/>
                      </a:endParaRPr>
                    </a:p>
                  </a:txBody>
                  <a:tcPr marL="108000" marR="108000" marT="72000" marB="72000" anchor="ctr"/>
                </a:tc>
                <a:tc rowSpan="2">
                  <a:txBody>
                    <a:bodyPr/>
                    <a:lstStyle/>
                    <a:p>
                      <a:pPr algn="ctr" fontAlgn="ctr"/>
                      <a:r>
                        <a:rPr lang="en-US" altLang="ja-JP" sz="2000" b="1" u="none" strike="noStrike" dirty="0">
                          <a:effectLst/>
                          <a:latin typeface="+mn-ea"/>
                          <a:ea typeface="+mn-ea"/>
                        </a:rPr>
                        <a:t>2024</a:t>
                      </a:r>
                      <a:r>
                        <a:rPr lang="ja-JP" altLang="en-US" sz="2000" b="1" u="none" strike="noStrike" dirty="0">
                          <a:effectLst/>
                          <a:latin typeface="+mn-ea"/>
                          <a:ea typeface="+mn-ea"/>
                        </a:rPr>
                        <a:t>年</a:t>
                      </a:r>
                      <a:r>
                        <a:rPr lang="en-US" altLang="ja-JP" sz="2000" b="1" u="none" strike="noStrike" dirty="0">
                          <a:effectLst/>
                          <a:latin typeface="+mn-ea"/>
                          <a:ea typeface="+mn-ea"/>
                        </a:rPr>
                        <a:t>2</a:t>
                      </a:r>
                      <a:r>
                        <a:rPr lang="ja-JP" altLang="en-US" sz="2000" b="1" u="none" strike="noStrike" dirty="0">
                          <a:effectLst/>
                          <a:latin typeface="+mn-ea"/>
                          <a:ea typeface="+mn-ea"/>
                        </a:rPr>
                        <a:t>月</a:t>
                      </a:r>
                      <a:endParaRPr lang="en-US" sz="2000" b="1" i="0" u="none" strike="noStrike" dirty="0">
                        <a:effectLst/>
                        <a:latin typeface="+mn-ea"/>
                        <a:ea typeface="+mn-ea"/>
                      </a:endParaRPr>
                    </a:p>
                  </a:txBody>
                  <a:tcPr marL="108000" marR="108000" marT="72000" marB="72000" anchor="ctr"/>
                </a:tc>
                <a:extLst>
                  <a:ext uri="{0D108BD9-81ED-4DB2-BD59-A6C34878D82A}">
                    <a16:rowId xmlns:a16="http://schemas.microsoft.com/office/drawing/2014/main" val="1939241918"/>
                  </a:ext>
                </a:extLst>
              </a:tr>
              <a:tr h="405907">
                <a:tc rowSpan="3">
                  <a:txBody>
                    <a:bodyPr/>
                    <a:lstStyle/>
                    <a:p>
                      <a:pPr fontAlgn="ctr"/>
                      <a:endParaRPr lang="ja-JP" altLang="en-US" sz="1600" b="1" i="0" u="none" strike="noStrike" dirty="0">
                        <a:solidFill>
                          <a:schemeClr val="tx1"/>
                        </a:solidFill>
                        <a:effectLst/>
                        <a:latin typeface="+mn-ea"/>
                        <a:ea typeface="+mn-ea"/>
                      </a:endParaRPr>
                    </a:p>
                  </a:txBody>
                  <a:tcPr marL="108000" marR="108000" marT="0" marB="0" anchor="ctr"/>
                </a:tc>
                <a:tc>
                  <a:txBody>
                    <a:bodyPr/>
                    <a:lstStyle/>
                    <a:p>
                      <a:pPr fontAlgn="ctr"/>
                      <a:r>
                        <a:rPr lang="en-US" altLang="ja-JP" sz="2000" b="1" u="none" strike="noStrike" dirty="0">
                          <a:solidFill>
                            <a:schemeClr val="tx1"/>
                          </a:solidFill>
                          <a:effectLst/>
                          <a:latin typeface="+mn-ea"/>
                          <a:ea typeface="+mn-ea"/>
                        </a:rPr>
                        <a:t>2MP(1080p) </a:t>
                      </a:r>
                      <a:r>
                        <a:rPr lang="ja-JP" altLang="en-US" sz="2000" b="1" u="none" strike="noStrike" dirty="0">
                          <a:solidFill>
                            <a:schemeClr val="tx1"/>
                          </a:solidFill>
                          <a:effectLst/>
                          <a:latin typeface="+mn-ea"/>
                          <a:ea typeface="+mn-ea"/>
                        </a:rPr>
                        <a:t>屋外 ドーム </a:t>
                      </a:r>
                      <a:r>
                        <a:rPr lang="en-US" altLang="ja-JP" sz="2000" b="1" u="none" strike="noStrike" dirty="0">
                          <a:solidFill>
                            <a:schemeClr val="tx1"/>
                          </a:solidFill>
                          <a:effectLst/>
                          <a:latin typeface="+mn-ea"/>
                          <a:ea typeface="+mn-ea"/>
                        </a:rPr>
                        <a:t>AI</a:t>
                      </a:r>
                      <a:r>
                        <a:rPr lang="ja-JP" altLang="en-US" sz="2000" b="1" u="none" strike="noStrike" dirty="0">
                          <a:solidFill>
                            <a:schemeClr val="tx1"/>
                          </a:solidFill>
                          <a:effectLst/>
                          <a:latin typeface="+mn-ea"/>
                          <a:ea typeface="+mn-ea"/>
                        </a:rPr>
                        <a:t>カメラ</a:t>
                      </a:r>
                      <a:endParaRPr lang="ja-JP" altLang="en-US" sz="2000" b="1" i="0" u="none" strike="noStrike" dirty="0">
                        <a:solidFill>
                          <a:schemeClr val="tx1"/>
                        </a:solidFill>
                        <a:effectLst/>
                        <a:latin typeface="+mn-ea"/>
                        <a:ea typeface="+mn-ea"/>
                      </a:endParaRPr>
                    </a:p>
                  </a:txBody>
                  <a:tcPr marL="108000" marR="108000" marT="72000" marB="72000" anchor="ctr"/>
                </a:tc>
                <a:tc>
                  <a:txBody>
                    <a:bodyPr/>
                    <a:lstStyle/>
                    <a:p>
                      <a:pPr algn="l" fontAlgn="ctr"/>
                      <a:r>
                        <a:rPr lang="en-US" sz="2000" b="1" u="none" strike="noStrike" dirty="0">
                          <a:effectLst/>
                          <a:latin typeface="+mn-ea"/>
                          <a:ea typeface="+mn-ea"/>
                        </a:rPr>
                        <a:t> WV-X25300-V3LN</a:t>
                      </a:r>
                      <a:endParaRPr lang="en-US" sz="2000" b="1" i="0" u="none" strike="noStrike" dirty="0">
                        <a:effectLst/>
                        <a:latin typeface="+mn-ea"/>
                        <a:ea typeface="+mn-ea"/>
                      </a:endParaRPr>
                    </a:p>
                  </a:txBody>
                  <a:tcPr marL="108000" marR="108000" marT="72000" marB="72000" anchor="ctr"/>
                </a:tc>
                <a:tc vMerge="1">
                  <a:txBody>
                    <a:bodyPr/>
                    <a:lstStyle/>
                    <a:p>
                      <a:pPr algn="ctr" fontAlgn="ctr"/>
                      <a:endParaRPr lang="en-US" sz="1050" b="0" i="0" u="none" strike="noStrike" dirty="0">
                        <a:effectLst/>
                        <a:latin typeface="Yu Gothic UI Semilight" panose="020B0400000000000000" pitchFamily="50" charset="-128"/>
                        <a:ea typeface="Yu Gothic UI Semilight" panose="020B0400000000000000"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48649229"/>
                  </a:ext>
                </a:extLst>
              </a:tr>
              <a:tr h="405907">
                <a:tc vMerge="1">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endParaRPr lang="ja-JP" altLang="en-US" sz="1600" b="1" i="0" u="none" strike="noStrike" dirty="0">
                        <a:solidFill>
                          <a:schemeClr val="tx1"/>
                        </a:solidFill>
                        <a:effectLst/>
                        <a:latin typeface="+mn-ea"/>
                        <a:ea typeface="+mn-ea"/>
                      </a:endParaRPr>
                    </a:p>
                  </a:txBody>
                  <a:tcPr marL="36000" marR="36000" marT="0" marB="0" anchor="ct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2000" b="1" u="none" strike="noStrike" dirty="0">
                          <a:solidFill>
                            <a:schemeClr val="tx1"/>
                          </a:solidFill>
                          <a:effectLst/>
                          <a:latin typeface="+mn-ea"/>
                          <a:ea typeface="+mn-ea"/>
                        </a:rPr>
                        <a:t>5MP </a:t>
                      </a:r>
                      <a:r>
                        <a:rPr lang="ja-JP" altLang="en-US" sz="2000" b="1" u="none" strike="noStrike" dirty="0">
                          <a:solidFill>
                            <a:schemeClr val="tx1"/>
                          </a:solidFill>
                          <a:effectLst/>
                          <a:latin typeface="+mn-ea"/>
                          <a:ea typeface="+mn-ea"/>
                        </a:rPr>
                        <a:t>屋外 ドーム </a:t>
                      </a:r>
                      <a:r>
                        <a:rPr lang="en-US" altLang="ja-JP" sz="2000" b="1" u="none" strike="noStrike" dirty="0">
                          <a:solidFill>
                            <a:schemeClr val="tx1"/>
                          </a:solidFill>
                          <a:effectLst/>
                          <a:latin typeface="+mn-ea"/>
                          <a:ea typeface="+mn-ea"/>
                        </a:rPr>
                        <a:t>AI</a:t>
                      </a:r>
                      <a:r>
                        <a:rPr lang="ja-JP" altLang="en-US" sz="2000" b="1" u="none" strike="noStrike" dirty="0">
                          <a:solidFill>
                            <a:schemeClr val="tx1"/>
                          </a:solidFill>
                          <a:effectLst/>
                          <a:latin typeface="+mn-ea"/>
                          <a:ea typeface="+mn-ea"/>
                        </a:rPr>
                        <a:t>カメラ</a:t>
                      </a:r>
                      <a:endParaRPr lang="ja-JP" altLang="en-US" sz="2000" b="1" i="0" u="none" strike="noStrike" dirty="0">
                        <a:solidFill>
                          <a:schemeClr val="tx1"/>
                        </a:solidFill>
                        <a:effectLst/>
                        <a:latin typeface="+mn-ea"/>
                        <a:ea typeface="+mn-ea"/>
                      </a:endParaRPr>
                    </a:p>
                  </a:txBody>
                  <a:tcPr marL="108000" marR="108000" marT="72000" marB="72000" anchor="ctr"/>
                </a:tc>
                <a:tc>
                  <a:txBody>
                    <a:bodyPr/>
                    <a:lstStyle/>
                    <a:p>
                      <a:pPr algn="l" fontAlgn="ctr"/>
                      <a:r>
                        <a:rPr lang="en-US" sz="2000" b="1" u="none" strike="noStrike" dirty="0">
                          <a:effectLst/>
                          <a:latin typeface="+mn-ea"/>
                          <a:ea typeface="+mn-ea"/>
                        </a:rPr>
                        <a:t> WV-X25500-V3LN</a:t>
                      </a:r>
                      <a:endParaRPr lang="en-US" sz="2000" b="1" i="0" u="none" strike="noStrike" dirty="0">
                        <a:effectLst/>
                        <a:latin typeface="+mn-ea"/>
                        <a:ea typeface="+mn-ea"/>
                      </a:endParaRPr>
                    </a:p>
                  </a:txBody>
                  <a:tcPr marL="108000" marR="108000" marT="72000" marB="72000" anchor="ctr"/>
                </a:tc>
                <a:tc>
                  <a:txBody>
                    <a:bodyPr/>
                    <a:lstStyle/>
                    <a:p>
                      <a:pPr algn="ctr" fontAlgn="ctr"/>
                      <a:r>
                        <a:rPr lang="en-US" altLang="ja-JP" sz="2000" b="1" u="none" strike="noStrike" dirty="0">
                          <a:effectLst/>
                          <a:latin typeface="+mn-ea"/>
                          <a:ea typeface="+mn-ea"/>
                        </a:rPr>
                        <a:t>2024</a:t>
                      </a:r>
                      <a:r>
                        <a:rPr lang="ja-JP" altLang="en-US" sz="2000" b="1" u="none" strike="noStrike" dirty="0">
                          <a:effectLst/>
                          <a:latin typeface="+mn-ea"/>
                          <a:ea typeface="+mn-ea"/>
                        </a:rPr>
                        <a:t>年</a:t>
                      </a:r>
                      <a:r>
                        <a:rPr lang="en-US" altLang="ja-JP" sz="2000" b="1" u="none" strike="noStrike" dirty="0">
                          <a:effectLst/>
                          <a:latin typeface="+mn-ea"/>
                          <a:ea typeface="+mn-ea"/>
                        </a:rPr>
                        <a:t>4</a:t>
                      </a:r>
                      <a:r>
                        <a:rPr lang="ja-JP" altLang="en-US" sz="2000" b="1" u="none" strike="noStrike" dirty="0">
                          <a:effectLst/>
                          <a:latin typeface="+mn-ea"/>
                          <a:ea typeface="+mn-ea"/>
                        </a:rPr>
                        <a:t>月</a:t>
                      </a:r>
                      <a:endParaRPr lang="en-US" sz="2000" b="1" i="0" u="none" strike="noStrike" dirty="0">
                        <a:effectLst/>
                        <a:latin typeface="+mn-ea"/>
                        <a:ea typeface="+mn-ea"/>
                      </a:endParaRPr>
                    </a:p>
                  </a:txBody>
                  <a:tcPr marL="108000" marR="108000" marT="72000" marB="72000" anchor="ctr"/>
                </a:tc>
                <a:extLst>
                  <a:ext uri="{0D108BD9-81ED-4DB2-BD59-A6C34878D82A}">
                    <a16:rowId xmlns:a16="http://schemas.microsoft.com/office/drawing/2014/main" val="1669190596"/>
                  </a:ext>
                </a:extLst>
              </a:tr>
              <a:tr h="425236">
                <a:tc vMerge="1">
                  <a:txBody>
                    <a:bodyPr/>
                    <a:lstStyle/>
                    <a:p>
                      <a:pPr fontAlgn="ctr"/>
                      <a:endParaRPr lang="ja-JP" altLang="en-US" sz="1600" b="1" i="0" u="none" strike="noStrike" dirty="0">
                        <a:solidFill>
                          <a:schemeClr val="tx1"/>
                        </a:solidFill>
                        <a:effectLst/>
                        <a:latin typeface="+mn-ea"/>
                        <a:ea typeface="+mn-ea"/>
                      </a:endParaRPr>
                    </a:p>
                  </a:txBody>
                  <a:tcPr marL="36000" marR="36000" marT="0" marB="0" anchor="ctr"/>
                </a:tc>
                <a:tc>
                  <a:txBody>
                    <a:bodyPr/>
                    <a:lstStyle/>
                    <a:p>
                      <a:pPr fontAlgn="ctr"/>
                      <a:r>
                        <a:rPr lang="en-US" altLang="ja-JP" sz="2000" b="1" u="none" strike="noStrike" dirty="0">
                          <a:solidFill>
                            <a:schemeClr val="tx1"/>
                          </a:solidFill>
                          <a:effectLst/>
                          <a:latin typeface="+mn-ea"/>
                          <a:ea typeface="+mn-ea"/>
                        </a:rPr>
                        <a:t>8MP </a:t>
                      </a:r>
                      <a:r>
                        <a:rPr lang="ja-JP" altLang="en-US" sz="2000" b="1" u="none" strike="noStrike" dirty="0">
                          <a:solidFill>
                            <a:schemeClr val="tx1"/>
                          </a:solidFill>
                          <a:effectLst/>
                          <a:latin typeface="+mn-ea"/>
                          <a:ea typeface="+mn-ea"/>
                        </a:rPr>
                        <a:t>屋外 ドーム </a:t>
                      </a:r>
                      <a:r>
                        <a:rPr lang="en-US" altLang="ja-JP" sz="2000" b="1" u="none" strike="noStrike" dirty="0">
                          <a:solidFill>
                            <a:schemeClr val="tx1"/>
                          </a:solidFill>
                          <a:effectLst/>
                          <a:latin typeface="+mn-ea"/>
                          <a:ea typeface="+mn-ea"/>
                        </a:rPr>
                        <a:t>AI</a:t>
                      </a:r>
                      <a:r>
                        <a:rPr lang="ja-JP" altLang="en-US" sz="2000" b="1" u="none" strike="noStrike" dirty="0">
                          <a:solidFill>
                            <a:schemeClr val="tx1"/>
                          </a:solidFill>
                          <a:effectLst/>
                          <a:latin typeface="+mn-ea"/>
                          <a:ea typeface="+mn-ea"/>
                        </a:rPr>
                        <a:t>カメラ</a:t>
                      </a:r>
                      <a:endParaRPr lang="ja-JP" altLang="en-US" sz="2000" b="1" i="0" u="none" strike="noStrike" dirty="0">
                        <a:solidFill>
                          <a:schemeClr val="tx1"/>
                        </a:solidFill>
                        <a:effectLst/>
                        <a:latin typeface="+mn-ea"/>
                        <a:ea typeface="+mn-ea"/>
                      </a:endParaRPr>
                    </a:p>
                  </a:txBody>
                  <a:tcPr marL="108000" marR="108000" marT="72000" marB="72000" anchor="ctr"/>
                </a:tc>
                <a:tc>
                  <a:txBody>
                    <a:bodyPr/>
                    <a:lstStyle/>
                    <a:p>
                      <a:pPr algn="l" fontAlgn="ctr"/>
                      <a:r>
                        <a:rPr lang="en-US" sz="2000" b="1" u="none" strike="noStrike" dirty="0">
                          <a:effectLst/>
                          <a:latin typeface="+mn-ea"/>
                          <a:ea typeface="+mn-ea"/>
                        </a:rPr>
                        <a:t> WV-X25700-V2LN</a:t>
                      </a:r>
                      <a:endParaRPr lang="en-US" sz="2000" b="1" i="0" u="none" strike="noStrike" dirty="0">
                        <a:effectLst/>
                        <a:latin typeface="+mn-ea"/>
                        <a:ea typeface="+mn-ea"/>
                      </a:endParaRPr>
                    </a:p>
                  </a:txBody>
                  <a:tcPr marL="108000" marR="108000" marT="72000" marB="7200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ja-JP" sz="2000" b="1" u="none" strike="noStrike" dirty="0">
                          <a:effectLst/>
                          <a:latin typeface="+mn-ea"/>
                          <a:ea typeface="+mn-ea"/>
                        </a:rPr>
                        <a:t>2024</a:t>
                      </a:r>
                      <a:r>
                        <a:rPr lang="ja-JP" altLang="en-US" sz="2000" b="1" u="none" strike="noStrike" dirty="0">
                          <a:effectLst/>
                          <a:latin typeface="+mn-ea"/>
                          <a:ea typeface="+mn-ea"/>
                        </a:rPr>
                        <a:t>年</a:t>
                      </a:r>
                      <a:r>
                        <a:rPr lang="en-US" altLang="ja-JP" sz="2000" b="1" u="none" strike="noStrike" dirty="0">
                          <a:effectLst/>
                          <a:latin typeface="+mn-ea"/>
                          <a:ea typeface="+mn-ea"/>
                        </a:rPr>
                        <a:t>2</a:t>
                      </a:r>
                      <a:r>
                        <a:rPr lang="ja-JP" altLang="en-US" sz="2000" b="1" u="none" strike="noStrike" dirty="0">
                          <a:effectLst/>
                          <a:latin typeface="+mn-ea"/>
                          <a:ea typeface="+mn-ea"/>
                        </a:rPr>
                        <a:t>月</a:t>
                      </a:r>
                      <a:endParaRPr lang="en-US" altLang="ja-JP" sz="2000" b="1" i="0" u="none" strike="noStrike" dirty="0">
                        <a:effectLst/>
                        <a:latin typeface="+mn-ea"/>
                        <a:ea typeface="+mn-ea"/>
                      </a:endParaRPr>
                    </a:p>
                  </a:txBody>
                  <a:tcPr marL="108000" marR="108000" marT="72000" marB="72000" anchor="ctr"/>
                </a:tc>
                <a:extLst>
                  <a:ext uri="{0D108BD9-81ED-4DB2-BD59-A6C34878D82A}">
                    <a16:rowId xmlns:a16="http://schemas.microsoft.com/office/drawing/2014/main" val="1519768619"/>
                  </a:ext>
                </a:extLst>
              </a:tr>
            </a:tbl>
          </a:graphicData>
        </a:graphic>
      </p:graphicFrame>
      <p:sp>
        <p:nvSpPr>
          <p:cNvPr id="8" name="テキスト ボックス 7">
            <a:extLst>
              <a:ext uri="{FF2B5EF4-FFF2-40B4-BE49-F238E27FC236}">
                <a16:creationId xmlns:a16="http://schemas.microsoft.com/office/drawing/2014/main" id="{E5AA39A7-4B45-B68C-55BA-8D61455ED067}"/>
              </a:ext>
            </a:extLst>
          </p:cNvPr>
          <p:cNvSpPr txBox="1"/>
          <p:nvPr/>
        </p:nvSpPr>
        <p:spPr>
          <a:xfrm>
            <a:off x="1468618" y="6702431"/>
            <a:ext cx="7216956" cy="829332"/>
          </a:xfrm>
          <a:prstGeom prst="rect">
            <a:avLst/>
          </a:prstGeom>
          <a:noFill/>
        </p:spPr>
        <p:txBody>
          <a:bodyPr wrap="none" lIns="36000" tIns="36000" rIns="36000" bIns="36000" rtlCol="0" anchor="ctr">
            <a:noAutofit/>
          </a:bodyPr>
          <a:lstStyle/>
          <a:p>
            <a:pPr marL="171450" lvl="0" indent="-171450">
              <a:lnSpc>
                <a:spcPct val="120000"/>
              </a:lnSpc>
              <a:buFont typeface="Arial" panose="020B0604020202020204" pitchFamily="34" charset="0"/>
              <a:buChar char="•"/>
            </a:pPr>
            <a:r>
              <a:rPr lang="en-US" altLang="ja-JP" sz="2000" b="1" dirty="0">
                <a:solidFill>
                  <a:prstClr val="black"/>
                </a:solidFill>
                <a:latin typeface="+mn-ea"/>
              </a:rPr>
              <a:t> </a:t>
            </a:r>
            <a:r>
              <a:rPr lang="ja-JP" altLang="en-US" sz="2000" b="1" dirty="0">
                <a:solidFill>
                  <a:prstClr val="black"/>
                </a:solidFill>
                <a:latin typeface="+mn-ea"/>
              </a:rPr>
              <a:t>屋外ハウジング一体型、屋内ドーム、屋外ドームを展開</a:t>
            </a:r>
            <a:endParaRPr lang="en-US" altLang="ja-JP" sz="2000" b="1" dirty="0">
              <a:solidFill>
                <a:prstClr val="black"/>
              </a:solidFill>
              <a:latin typeface="+mn-ea"/>
            </a:endParaRPr>
          </a:p>
          <a:p>
            <a:pPr marL="171450" lvl="0" indent="-171450">
              <a:lnSpc>
                <a:spcPct val="120000"/>
              </a:lnSpc>
              <a:buFont typeface="Arial" panose="020B0604020202020204" pitchFamily="34" charset="0"/>
              <a:buChar char="•"/>
            </a:pPr>
            <a:r>
              <a:rPr lang="en-US" altLang="ja-JP" sz="2000" b="1" dirty="0">
                <a:solidFill>
                  <a:prstClr val="black"/>
                </a:solidFill>
                <a:latin typeface="+mn-ea"/>
              </a:rPr>
              <a:t> </a:t>
            </a:r>
            <a:r>
              <a:rPr lang="ja-JP" altLang="en-US" sz="2000" b="1" dirty="0">
                <a:solidFill>
                  <a:prstClr val="black"/>
                </a:solidFill>
                <a:latin typeface="+mn-ea"/>
              </a:rPr>
              <a:t>解像度に </a:t>
            </a:r>
            <a:r>
              <a:rPr lang="en-US" altLang="ja-JP" sz="2000" b="1" dirty="0">
                <a:solidFill>
                  <a:schemeClr val="accent1"/>
                </a:solidFill>
                <a:latin typeface="+mn-ea"/>
              </a:rPr>
              <a:t>2MP </a:t>
            </a:r>
            <a:r>
              <a:rPr lang="ja-JP" altLang="en-US" sz="2000" b="1" dirty="0">
                <a:solidFill>
                  <a:prstClr val="black"/>
                </a:solidFill>
                <a:latin typeface="+mn-ea"/>
              </a:rPr>
              <a:t>が初登場</a:t>
            </a:r>
          </a:p>
        </p:txBody>
      </p:sp>
      <p:grpSp>
        <p:nvGrpSpPr>
          <p:cNvPr id="9" name="グループ化 8">
            <a:extLst>
              <a:ext uri="{FF2B5EF4-FFF2-40B4-BE49-F238E27FC236}">
                <a16:creationId xmlns:a16="http://schemas.microsoft.com/office/drawing/2014/main" id="{AAFB96DE-2A4E-835E-97C0-C4912989DAD8}"/>
              </a:ext>
            </a:extLst>
          </p:cNvPr>
          <p:cNvGrpSpPr/>
          <p:nvPr/>
        </p:nvGrpSpPr>
        <p:grpSpPr>
          <a:xfrm>
            <a:off x="788275" y="6084250"/>
            <a:ext cx="3869471" cy="554382"/>
            <a:chOff x="442741" y="4293107"/>
            <a:chExt cx="2695186" cy="386141"/>
          </a:xfrm>
        </p:grpSpPr>
        <p:sp>
          <p:nvSpPr>
            <p:cNvPr id="10" name="テキスト プレースホルダー 12">
              <a:extLst>
                <a:ext uri="{FF2B5EF4-FFF2-40B4-BE49-F238E27FC236}">
                  <a16:creationId xmlns:a16="http://schemas.microsoft.com/office/drawing/2014/main" id="{707055D0-B782-FD4A-A4F4-F7E1310D486D}"/>
                </a:ext>
              </a:extLst>
            </p:cNvPr>
            <p:cNvSpPr txBox="1">
              <a:spLocks/>
            </p:cNvSpPr>
            <p:nvPr/>
          </p:nvSpPr>
          <p:spPr>
            <a:xfrm>
              <a:off x="442741" y="4293107"/>
              <a:ext cx="2695186" cy="386141"/>
            </a:xfrm>
            <a:prstGeom prst="roundRect">
              <a:avLst>
                <a:gd name="adj" fmla="val 50000"/>
              </a:avLst>
            </a:prstGeom>
            <a:solidFill>
              <a:srgbClr val="6464E6"/>
            </a:solidFill>
            <a:ln w="12700" cap="flat" cmpd="sng" algn="ctr">
              <a:noFill/>
              <a:prstDash val="solid"/>
              <a:miter lim="800000"/>
            </a:ln>
            <a:effectLst/>
          </p:spPr>
          <p:style>
            <a:lnRef idx="2">
              <a:schemeClr val="dk1">
                <a:shade val="50000"/>
              </a:schemeClr>
            </a:lnRef>
            <a:fillRef idx="1">
              <a:schemeClr val="dk1"/>
            </a:fillRef>
            <a:effectRef idx="0">
              <a:schemeClr val="dk1"/>
            </a:effectRef>
            <a:fontRef idx="minor">
              <a:schemeClr val="lt1"/>
            </a:fontRef>
          </p:style>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lt1"/>
                  </a:solidFill>
                  <a:latin typeface="+mn-lt"/>
                  <a:ea typeface="+mn-ea"/>
                  <a:cs typeface="+mn-cs"/>
                </a:defRPr>
              </a:lvl9pPr>
            </a:lstStyle>
            <a:p>
              <a:pPr marL="0" indent="0">
                <a:buFont typeface="Arial" panose="020B0604020202020204" pitchFamily="34" charset="0"/>
                <a:buNone/>
              </a:pPr>
              <a:endParaRPr lang="ja-JP" altLang="en-US" sz="1400" dirty="0">
                <a:solidFill>
                  <a:schemeClr val="bg1"/>
                </a:solidFill>
                <a:latin typeface="+mn-ea"/>
              </a:endParaRPr>
            </a:p>
          </p:txBody>
        </p:sp>
        <p:sp>
          <p:nvSpPr>
            <p:cNvPr id="11" name="タイトル 1">
              <a:extLst>
                <a:ext uri="{FF2B5EF4-FFF2-40B4-BE49-F238E27FC236}">
                  <a16:creationId xmlns:a16="http://schemas.microsoft.com/office/drawing/2014/main" id="{86640FB5-B68A-0387-96D3-B880EC0A06A9}"/>
                </a:ext>
              </a:extLst>
            </p:cNvPr>
            <p:cNvSpPr txBox="1">
              <a:spLocks/>
            </p:cNvSpPr>
            <p:nvPr/>
          </p:nvSpPr>
          <p:spPr>
            <a:xfrm>
              <a:off x="522878" y="4359145"/>
              <a:ext cx="2534912" cy="265512"/>
            </a:xfrm>
            <a:prstGeom prst="rect">
              <a:avLst/>
            </a:prstGeom>
          </p:spPr>
          <p:txBody>
            <a:bodyPr wrap="square" bIns="0" anchor="ctr">
              <a:spAutoFit/>
            </a:bodyPr>
            <a:lstStyle>
              <a:lvl1pPr algn="l" defTabSz="685800" rtl="0" eaLnBrk="1" latinLnBrk="0" hangingPunct="1">
                <a:lnSpc>
                  <a:spcPct val="90000"/>
                </a:lnSpc>
                <a:spcBef>
                  <a:spcPct val="0"/>
                </a:spcBef>
                <a:buNone/>
                <a:defRPr kumimoji="1" sz="2400" b="1" kern="1200">
                  <a:solidFill>
                    <a:schemeClr val="accent1"/>
                  </a:solidFill>
                  <a:latin typeface="+mj-lt"/>
                  <a:ea typeface="+mj-ea"/>
                  <a:cs typeface="+mj-cs"/>
                </a:defRPr>
              </a:lvl1pPr>
            </a:lstStyle>
            <a:p>
              <a:pPr algn="ctr"/>
              <a:r>
                <a:rPr lang="ja-JP" altLang="en-US" dirty="0">
                  <a:solidFill>
                    <a:schemeClr val="bg1"/>
                  </a:solidFill>
                  <a:effectLst>
                    <a:outerShdw blurRad="38100" dist="38100" dir="2700000" algn="tl">
                      <a:srgbClr val="000000">
                        <a:alpha val="43137"/>
                      </a:srgbClr>
                    </a:outerShdw>
                  </a:effectLst>
                  <a:latin typeface="+mn-ea"/>
                  <a:ea typeface="+mn-ea"/>
                </a:rPr>
                <a:t>ラインアップのポイント</a:t>
              </a:r>
            </a:p>
          </p:txBody>
        </p:sp>
      </p:grpSp>
      <p:sp>
        <p:nvSpPr>
          <p:cNvPr id="2" name="テキスト ボックス 1">
            <a:hlinkClick r:id="rId2" action="ppaction://hlinksldjump"/>
            <a:extLst>
              <a:ext uri="{FF2B5EF4-FFF2-40B4-BE49-F238E27FC236}">
                <a16:creationId xmlns:a16="http://schemas.microsoft.com/office/drawing/2014/main" id="{9695274F-123B-EA0C-A25E-1BBD7C4D2B4E}"/>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3"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3"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pic>
        <p:nvPicPr>
          <p:cNvPr id="5" name="図 4">
            <a:extLst>
              <a:ext uri="{FF2B5EF4-FFF2-40B4-BE49-F238E27FC236}">
                <a16:creationId xmlns:a16="http://schemas.microsoft.com/office/drawing/2014/main" id="{F478E475-88C8-A3B0-132D-446F42CE89E1}"/>
              </a:ext>
            </a:extLst>
          </p:cNvPr>
          <p:cNvPicPr>
            <a:picLocks noChangeAspect="1"/>
          </p:cNvPicPr>
          <p:nvPr/>
        </p:nvPicPr>
        <p:blipFill rotWithShape="1">
          <a:blip r:embed="rId4"/>
          <a:srcRect t="22681" b="22158"/>
          <a:stretch/>
        </p:blipFill>
        <p:spPr>
          <a:xfrm>
            <a:off x="1244010" y="2006589"/>
            <a:ext cx="1872218" cy="1032747"/>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61CFA32A-FE25-E398-1B79-30F0BC72E056}"/>
              </a:ext>
            </a:extLst>
          </p:cNvPr>
          <p:cNvPicPr>
            <a:picLocks noChangeAspect="1"/>
          </p:cNvPicPr>
          <p:nvPr/>
        </p:nvPicPr>
        <p:blipFill>
          <a:blip r:embed="rId5"/>
          <a:stretch>
            <a:fillRect/>
          </a:stretch>
        </p:blipFill>
        <p:spPr>
          <a:xfrm>
            <a:off x="1578727" y="3294249"/>
            <a:ext cx="1202784" cy="1202784"/>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939B375F-07FF-3BDD-1323-E0AE20687B6F}"/>
              </a:ext>
            </a:extLst>
          </p:cNvPr>
          <p:cNvPicPr>
            <a:picLocks noChangeAspect="1"/>
          </p:cNvPicPr>
          <p:nvPr/>
        </p:nvPicPr>
        <p:blipFill rotWithShape="1">
          <a:blip r:embed="rId6"/>
          <a:srcRect t="14565" b="12690"/>
          <a:stretch/>
        </p:blipFill>
        <p:spPr>
          <a:xfrm>
            <a:off x="1468618" y="4800207"/>
            <a:ext cx="1423002" cy="10351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7607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2-5. </a:t>
            </a:r>
            <a:r>
              <a:rPr lang="ja-JP" altLang="en-US" dirty="0">
                <a:latin typeface="+mn-ea"/>
                <a:ea typeface="+mn-ea"/>
              </a:rPr>
              <a:t>設定方法（新規検知オブジェクトの追加）</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78378" y="658050"/>
            <a:ext cx="2834561"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⑥枠付与のポイント</a:t>
            </a:r>
          </a:p>
        </p:txBody>
      </p:sp>
      <p:graphicFrame>
        <p:nvGraphicFramePr>
          <p:cNvPr id="6" name="表 5">
            <a:extLst>
              <a:ext uri="{FF2B5EF4-FFF2-40B4-BE49-F238E27FC236}">
                <a16:creationId xmlns:a16="http://schemas.microsoft.com/office/drawing/2014/main" id="{2E83E0EA-F2AC-D64D-6746-E8908153E399}"/>
              </a:ext>
            </a:extLst>
          </p:cNvPr>
          <p:cNvGraphicFramePr>
            <a:graphicFrameLocks noGrp="1"/>
          </p:cNvGraphicFramePr>
          <p:nvPr>
            <p:extLst>
              <p:ext uri="{D42A27DB-BD31-4B8C-83A1-F6EECF244321}">
                <p14:modId xmlns:p14="http://schemas.microsoft.com/office/powerpoint/2010/main" val="1101476747"/>
              </p:ext>
            </p:extLst>
          </p:nvPr>
        </p:nvGraphicFramePr>
        <p:xfrm>
          <a:off x="291329" y="1471252"/>
          <a:ext cx="13817554" cy="5853562"/>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6908777">
                  <a:extLst>
                    <a:ext uri="{9D8B030D-6E8A-4147-A177-3AD203B41FA5}">
                      <a16:colId xmlns:a16="http://schemas.microsoft.com/office/drawing/2014/main" val="3758317300"/>
                    </a:ext>
                  </a:extLst>
                </a:gridCol>
                <a:gridCol w="6908777">
                  <a:extLst>
                    <a:ext uri="{9D8B030D-6E8A-4147-A177-3AD203B41FA5}">
                      <a16:colId xmlns:a16="http://schemas.microsoft.com/office/drawing/2014/main" val="144448500"/>
                    </a:ext>
                  </a:extLst>
                </a:gridCol>
              </a:tblGrid>
              <a:tr h="3018922">
                <a:tc>
                  <a:txBody>
                    <a:bodyPr/>
                    <a:lstStyle/>
                    <a:p>
                      <a:endParaRPr kumimoji="1" lang="ja-JP" altLang="en-US" sz="2000" dirty="0"/>
                    </a:p>
                  </a:txBody>
                  <a:tcPr>
                    <a:solidFill>
                      <a:schemeClr val="bg1"/>
                    </a:solidFill>
                  </a:tcPr>
                </a:tc>
                <a:tc>
                  <a:txBody>
                    <a:bodyPr/>
                    <a:lstStyle/>
                    <a:p>
                      <a:endParaRPr kumimoji="1" lang="en-US" altLang="ja-JP" sz="2000" dirty="0"/>
                    </a:p>
                    <a:p>
                      <a:endParaRPr kumimoji="1" lang="en-US" altLang="ja-JP" sz="2000" dirty="0"/>
                    </a:p>
                    <a:p>
                      <a:endParaRPr kumimoji="1" lang="en-US" altLang="ja-JP" sz="2000" dirty="0"/>
                    </a:p>
                    <a:p>
                      <a:endParaRPr kumimoji="1" lang="en-US" altLang="ja-JP" sz="2000" dirty="0"/>
                    </a:p>
                    <a:p>
                      <a:endParaRPr kumimoji="1" lang="en-US" altLang="ja-JP" sz="2000" dirty="0"/>
                    </a:p>
                    <a:p>
                      <a:endParaRPr kumimoji="1" lang="en-US" altLang="ja-JP" sz="2000" dirty="0"/>
                    </a:p>
                    <a:p>
                      <a:endParaRPr kumimoji="1" lang="en-US" altLang="ja-JP" sz="2000" dirty="0"/>
                    </a:p>
                    <a:p>
                      <a:endParaRPr kumimoji="1" lang="en-US" altLang="ja-JP" sz="2000" dirty="0"/>
                    </a:p>
                    <a:p>
                      <a:endParaRPr kumimoji="1" lang="en-US" altLang="ja-JP" sz="2000" dirty="0"/>
                    </a:p>
                  </a:txBody>
                  <a:tcPr>
                    <a:solidFill>
                      <a:schemeClr val="bg1"/>
                    </a:solidFill>
                  </a:tcPr>
                </a:tc>
                <a:extLst>
                  <a:ext uri="{0D108BD9-81ED-4DB2-BD59-A6C34878D82A}">
                    <a16:rowId xmlns:a16="http://schemas.microsoft.com/office/drawing/2014/main" val="2480347085"/>
                  </a:ext>
                </a:extLst>
              </a:tr>
              <a:tr h="2028092">
                <a:tc>
                  <a:txBody>
                    <a:bodyPr/>
                    <a:lstStyle/>
                    <a:p>
                      <a:endParaRPr kumimoji="1" lang="ja-JP" altLang="en-US" sz="2000" dirty="0"/>
                    </a:p>
                  </a:txBody>
                  <a:tcPr>
                    <a:solidFill>
                      <a:schemeClr val="bg1"/>
                    </a:solidFill>
                  </a:tcPr>
                </a:tc>
                <a:tc>
                  <a:txBody>
                    <a:bodyPr/>
                    <a:lstStyle/>
                    <a:p>
                      <a:endParaRPr kumimoji="1" lang="en-US" altLang="ja-JP" sz="2000" dirty="0"/>
                    </a:p>
                    <a:p>
                      <a:endParaRPr kumimoji="1" lang="en-US" altLang="ja-JP" sz="2000" dirty="0"/>
                    </a:p>
                    <a:p>
                      <a:endParaRPr kumimoji="1" lang="en-US" altLang="ja-JP" sz="2000" dirty="0"/>
                    </a:p>
                    <a:p>
                      <a:endParaRPr kumimoji="1" lang="en-US" altLang="ja-JP" sz="2000" dirty="0"/>
                    </a:p>
                    <a:p>
                      <a:endParaRPr kumimoji="1" lang="en-US" altLang="ja-JP" sz="2000" dirty="0"/>
                    </a:p>
                    <a:p>
                      <a:endParaRPr kumimoji="1" lang="en-US" altLang="ja-JP" sz="2000" dirty="0"/>
                    </a:p>
                    <a:p>
                      <a:endParaRPr kumimoji="1" lang="en-US" altLang="ja-JP" sz="2000" dirty="0"/>
                    </a:p>
                    <a:p>
                      <a:endParaRPr kumimoji="1" lang="en-US" altLang="ja-JP" sz="2000" dirty="0"/>
                    </a:p>
                    <a:p>
                      <a:endParaRPr kumimoji="1" lang="en-US" altLang="ja-JP" sz="2000" dirty="0"/>
                    </a:p>
                  </a:txBody>
                  <a:tcPr>
                    <a:solidFill>
                      <a:schemeClr val="bg1"/>
                    </a:solidFill>
                  </a:tcPr>
                </a:tc>
                <a:extLst>
                  <a:ext uri="{0D108BD9-81ED-4DB2-BD59-A6C34878D82A}">
                    <a16:rowId xmlns:a16="http://schemas.microsoft.com/office/drawing/2014/main" val="684118591"/>
                  </a:ext>
                </a:extLst>
              </a:tr>
            </a:tbl>
          </a:graphicData>
        </a:graphic>
      </p:graphicFrame>
      <p:grpSp>
        <p:nvGrpSpPr>
          <p:cNvPr id="12" name="グループ化 11">
            <a:extLst>
              <a:ext uri="{FF2B5EF4-FFF2-40B4-BE49-F238E27FC236}">
                <a16:creationId xmlns:a16="http://schemas.microsoft.com/office/drawing/2014/main" id="{D681AFF0-CEF1-237B-5593-629D8C2722AA}"/>
              </a:ext>
            </a:extLst>
          </p:cNvPr>
          <p:cNvGrpSpPr/>
          <p:nvPr/>
        </p:nvGrpSpPr>
        <p:grpSpPr>
          <a:xfrm>
            <a:off x="499558" y="1681861"/>
            <a:ext cx="6308822" cy="2676607"/>
            <a:chOff x="481690" y="1392555"/>
            <a:chExt cx="4073603" cy="1728284"/>
          </a:xfrm>
        </p:grpSpPr>
        <p:sp>
          <p:nvSpPr>
            <p:cNvPr id="7" name="正方形/長方形 6">
              <a:extLst>
                <a:ext uri="{FF2B5EF4-FFF2-40B4-BE49-F238E27FC236}">
                  <a16:creationId xmlns:a16="http://schemas.microsoft.com/office/drawing/2014/main" id="{8D07D5C4-110A-0B1D-EB69-2B0172D9BEB9}"/>
                </a:ext>
              </a:extLst>
            </p:cNvPr>
            <p:cNvSpPr/>
            <p:nvPr/>
          </p:nvSpPr>
          <p:spPr>
            <a:xfrm>
              <a:off x="2104579" y="2704412"/>
              <a:ext cx="281452" cy="151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A90D54A1-CEE4-1E57-E971-11ABB2BEA71F}"/>
                </a:ext>
              </a:extLst>
            </p:cNvPr>
            <p:cNvSpPr txBox="1"/>
            <p:nvPr/>
          </p:nvSpPr>
          <p:spPr>
            <a:xfrm>
              <a:off x="481690" y="1392555"/>
              <a:ext cx="2356120" cy="238478"/>
            </a:xfrm>
            <a:prstGeom prst="rect">
              <a:avLst/>
            </a:prstGeom>
            <a:noFill/>
          </p:spPr>
          <p:txBody>
            <a:bodyPr wrap="square" rtlCol="0">
              <a:spAutoFit/>
            </a:bodyPr>
            <a:lstStyle/>
            <a:p>
              <a:r>
                <a:rPr lang="ja-JP" altLang="en-US" sz="1800" b="1" dirty="0"/>
                <a:t>対象の物体はすべて枠を付ける</a:t>
              </a:r>
              <a:endParaRPr kumimoji="1" lang="ja-JP" altLang="en-US" sz="1800" b="1" dirty="0"/>
            </a:p>
          </p:txBody>
        </p:sp>
        <p:pic>
          <p:nvPicPr>
            <p:cNvPr id="9" name="図 8">
              <a:extLst>
                <a:ext uri="{FF2B5EF4-FFF2-40B4-BE49-F238E27FC236}">
                  <a16:creationId xmlns:a16="http://schemas.microsoft.com/office/drawing/2014/main" id="{0727E9AF-BEBD-0250-374A-CBBE97D866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442" t="5471" r="7421"/>
            <a:stretch/>
          </p:blipFill>
          <p:spPr>
            <a:xfrm>
              <a:off x="481690" y="1889903"/>
              <a:ext cx="4073603" cy="1230936"/>
            </a:xfrm>
            <a:prstGeom prst="rect">
              <a:avLst/>
            </a:prstGeom>
          </p:spPr>
        </p:pic>
      </p:grpSp>
      <p:pic>
        <p:nvPicPr>
          <p:cNvPr id="13" name="図 12">
            <a:extLst>
              <a:ext uri="{FF2B5EF4-FFF2-40B4-BE49-F238E27FC236}">
                <a16:creationId xmlns:a16="http://schemas.microsoft.com/office/drawing/2014/main" id="{74EB3CC3-BB4B-1413-BEB5-E2EBBBC3D3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660" t="12391" r="5587" b="-98"/>
          <a:stretch/>
        </p:blipFill>
        <p:spPr>
          <a:xfrm>
            <a:off x="7435919" y="2371559"/>
            <a:ext cx="6339373" cy="1986909"/>
          </a:xfrm>
          <a:prstGeom prst="rect">
            <a:avLst/>
          </a:prstGeom>
        </p:spPr>
      </p:pic>
      <p:sp>
        <p:nvSpPr>
          <p:cNvPr id="15" name="テキスト ボックス 14">
            <a:extLst>
              <a:ext uri="{FF2B5EF4-FFF2-40B4-BE49-F238E27FC236}">
                <a16:creationId xmlns:a16="http://schemas.microsoft.com/office/drawing/2014/main" id="{F924BE6E-B1E5-F8EE-C4F2-AFB30189B1AF}"/>
              </a:ext>
            </a:extLst>
          </p:cNvPr>
          <p:cNvSpPr txBox="1"/>
          <p:nvPr/>
        </p:nvSpPr>
        <p:spPr>
          <a:xfrm>
            <a:off x="7435920" y="1681861"/>
            <a:ext cx="4439404" cy="369332"/>
          </a:xfrm>
          <a:prstGeom prst="rect">
            <a:avLst/>
          </a:prstGeom>
          <a:noFill/>
        </p:spPr>
        <p:txBody>
          <a:bodyPr wrap="square" rtlCol="0">
            <a:spAutoFit/>
          </a:bodyPr>
          <a:lstStyle/>
          <a:p>
            <a:r>
              <a:rPr lang="ja-JP" altLang="en-US" sz="1800" b="1" dirty="0"/>
              <a:t>対象の全体が映っている画像を選択する</a:t>
            </a:r>
            <a:endParaRPr kumimoji="1" lang="ja-JP" altLang="en-US" sz="1800" b="1" dirty="0"/>
          </a:p>
        </p:txBody>
      </p:sp>
      <p:pic>
        <p:nvPicPr>
          <p:cNvPr id="19" name="図 18">
            <a:extLst>
              <a:ext uri="{FF2B5EF4-FFF2-40B4-BE49-F238E27FC236}">
                <a16:creationId xmlns:a16="http://schemas.microsoft.com/office/drawing/2014/main" id="{B7FC863A-F705-881E-7465-A6C31AAFD8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610" t="13364" r="7460"/>
          <a:stretch/>
        </p:blipFill>
        <p:spPr>
          <a:xfrm>
            <a:off x="476454" y="5316121"/>
            <a:ext cx="6308822" cy="1916129"/>
          </a:xfrm>
          <a:prstGeom prst="rect">
            <a:avLst/>
          </a:prstGeom>
        </p:spPr>
      </p:pic>
      <p:sp>
        <p:nvSpPr>
          <p:cNvPr id="20" name="テキスト ボックス 19">
            <a:extLst>
              <a:ext uri="{FF2B5EF4-FFF2-40B4-BE49-F238E27FC236}">
                <a16:creationId xmlns:a16="http://schemas.microsoft.com/office/drawing/2014/main" id="{898FC9B5-AAC5-E454-5762-88F8EFFECE9B}"/>
              </a:ext>
            </a:extLst>
          </p:cNvPr>
          <p:cNvSpPr txBox="1"/>
          <p:nvPr/>
        </p:nvSpPr>
        <p:spPr>
          <a:xfrm>
            <a:off x="499558" y="4759382"/>
            <a:ext cx="4773086" cy="369332"/>
          </a:xfrm>
          <a:prstGeom prst="rect">
            <a:avLst/>
          </a:prstGeom>
          <a:noFill/>
        </p:spPr>
        <p:txBody>
          <a:bodyPr wrap="square" rtlCol="0">
            <a:spAutoFit/>
          </a:bodyPr>
          <a:lstStyle/>
          <a:p>
            <a:r>
              <a:rPr lang="ja-JP" altLang="en-US" sz="1800" b="1" dirty="0"/>
              <a:t>背景をできるだけ含まないように枠を付ける</a:t>
            </a:r>
            <a:endParaRPr kumimoji="1" lang="ja-JP" altLang="en-US" sz="1800" b="1" dirty="0"/>
          </a:p>
        </p:txBody>
      </p:sp>
      <p:pic>
        <p:nvPicPr>
          <p:cNvPr id="21" name="図 20">
            <a:extLst>
              <a:ext uri="{FF2B5EF4-FFF2-40B4-BE49-F238E27FC236}">
                <a16:creationId xmlns:a16="http://schemas.microsoft.com/office/drawing/2014/main" id="{47D595FC-CBAD-04E8-E020-97ACC91E76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85594" y="5332317"/>
            <a:ext cx="2286562" cy="1707160"/>
          </a:xfrm>
          <a:prstGeom prst="rect">
            <a:avLst/>
          </a:prstGeom>
        </p:spPr>
      </p:pic>
      <p:sp>
        <p:nvSpPr>
          <p:cNvPr id="22" name="テキスト ボックス 21">
            <a:extLst>
              <a:ext uri="{FF2B5EF4-FFF2-40B4-BE49-F238E27FC236}">
                <a16:creationId xmlns:a16="http://schemas.microsoft.com/office/drawing/2014/main" id="{5D3E95D4-BC6E-929E-74AD-F62E3DA9D200}"/>
              </a:ext>
            </a:extLst>
          </p:cNvPr>
          <p:cNvSpPr txBox="1"/>
          <p:nvPr/>
        </p:nvSpPr>
        <p:spPr>
          <a:xfrm>
            <a:off x="7438999" y="4759382"/>
            <a:ext cx="3084462" cy="369332"/>
          </a:xfrm>
          <a:prstGeom prst="rect">
            <a:avLst/>
          </a:prstGeom>
          <a:noFill/>
        </p:spPr>
        <p:txBody>
          <a:bodyPr wrap="square" rtlCol="0">
            <a:spAutoFit/>
          </a:bodyPr>
          <a:lstStyle/>
          <a:p>
            <a:r>
              <a:rPr lang="ja-JP" altLang="en-US" sz="1800" b="1" dirty="0"/>
              <a:t>可動部は枠から外す</a:t>
            </a:r>
            <a:endParaRPr kumimoji="1" lang="ja-JP" altLang="en-US" sz="1800" b="1" dirty="0"/>
          </a:p>
        </p:txBody>
      </p:sp>
      <p:sp>
        <p:nvSpPr>
          <p:cNvPr id="23" name="正方形/長方形 22">
            <a:extLst>
              <a:ext uri="{FF2B5EF4-FFF2-40B4-BE49-F238E27FC236}">
                <a16:creationId xmlns:a16="http://schemas.microsoft.com/office/drawing/2014/main" id="{09412CD5-126A-D81E-92F5-D2BD9B853A4C}"/>
              </a:ext>
            </a:extLst>
          </p:cNvPr>
          <p:cNvSpPr/>
          <p:nvPr/>
        </p:nvSpPr>
        <p:spPr>
          <a:xfrm>
            <a:off x="9679372" y="5783281"/>
            <a:ext cx="450279" cy="693658"/>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2BE70B21-B495-65CF-2464-B250D723C03A}"/>
              </a:ext>
            </a:extLst>
          </p:cNvPr>
          <p:cNvSpPr txBox="1"/>
          <p:nvPr/>
        </p:nvSpPr>
        <p:spPr>
          <a:xfrm>
            <a:off x="10487455" y="5832789"/>
            <a:ext cx="2671948" cy="584775"/>
          </a:xfrm>
          <a:prstGeom prst="rect">
            <a:avLst/>
          </a:prstGeom>
          <a:noFill/>
        </p:spPr>
        <p:txBody>
          <a:bodyPr wrap="square" rtlCol="0">
            <a:spAutoFit/>
          </a:bodyPr>
          <a:lstStyle/>
          <a:p>
            <a:pPr algn="l"/>
            <a:r>
              <a:rPr kumimoji="1" lang="ja-JP" altLang="en-US" sz="1600" b="1" dirty="0"/>
              <a:t>フォークリフトの爪などの可動部は枠に含めない</a:t>
            </a:r>
          </a:p>
        </p:txBody>
      </p:sp>
      <p:sp>
        <p:nvSpPr>
          <p:cNvPr id="25" name="テキスト ボックス 24">
            <a:extLst>
              <a:ext uri="{FF2B5EF4-FFF2-40B4-BE49-F238E27FC236}">
                <a16:creationId xmlns:a16="http://schemas.microsoft.com/office/drawing/2014/main" id="{E19099BE-37BE-8B2F-4FB2-C2E8C1E4476F}"/>
              </a:ext>
            </a:extLst>
          </p:cNvPr>
          <p:cNvSpPr txBox="1"/>
          <p:nvPr/>
        </p:nvSpPr>
        <p:spPr>
          <a:xfrm>
            <a:off x="122486" y="1057355"/>
            <a:ext cx="8032968" cy="369332"/>
          </a:xfrm>
          <a:prstGeom prst="rect">
            <a:avLst/>
          </a:prstGeom>
          <a:noFill/>
        </p:spPr>
        <p:txBody>
          <a:bodyPr wrap="none" rtlCol="0">
            <a:spAutoFit/>
          </a:bodyPr>
          <a:lstStyle/>
          <a:p>
            <a:pPr algn="l"/>
            <a:r>
              <a:rPr kumimoji="1" lang="en-US" altLang="ja-JP" sz="1800" b="1" dirty="0">
                <a:latin typeface="+mn-ea"/>
              </a:rPr>
              <a:t>【</a:t>
            </a:r>
            <a:r>
              <a:rPr kumimoji="1" lang="ja-JP" altLang="en-US" sz="1800" b="1" dirty="0">
                <a:latin typeface="+mn-ea"/>
              </a:rPr>
              <a:t>留意事項</a:t>
            </a:r>
            <a:r>
              <a:rPr kumimoji="1" lang="en-US" altLang="ja-JP" sz="1800" b="1" dirty="0">
                <a:latin typeface="+mn-ea"/>
              </a:rPr>
              <a:t>】</a:t>
            </a:r>
            <a:r>
              <a:rPr kumimoji="1" lang="ja-JP" altLang="en-US" sz="1800" b="1" dirty="0">
                <a:latin typeface="+mn-ea"/>
              </a:rPr>
              <a:t>下記ポイントにより、検知精度が高まる可能性があります。</a:t>
            </a:r>
          </a:p>
        </p:txBody>
      </p:sp>
      <p:sp>
        <p:nvSpPr>
          <p:cNvPr id="2" name="テキスト ボックス 1">
            <a:hlinkClick r:id="rId6" action="ppaction://hlinksldjump"/>
            <a:extLst>
              <a:ext uri="{FF2B5EF4-FFF2-40B4-BE49-F238E27FC236}">
                <a16:creationId xmlns:a16="http://schemas.microsoft.com/office/drawing/2014/main" id="{829979EC-7C45-3C7C-A91B-BBF5D84B54FE}"/>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7"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7"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2225996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2-5. </a:t>
            </a:r>
            <a:r>
              <a:rPr lang="ja-JP" altLang="en-US" dirty="0">
                <a:latin typeface="+mn-ea"/>
                <a:ea typeface="+mn-ea"/>
              </a:rPr>
              <a:t>設定方法（新規検知オブジェクトの追加）</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78378" y="658050"/>
            <a:ext cx="3970122"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⑦学習および学習枠の仕様</a:t>
            </a:r>
          </a:p>
        </p:txBody>
      </p:sp>
      <p:sp>
        <p:nvSpPr>
          <p:cNvPr id="2" name="テキスト ボックス 1">
            <a:extLst>
              <a:ext uri="{FF2B5EF4-FFF2-40B4-BE49-F238E27FC236}">
                <a16:creationId xmlns:a16="http://schemas.microsoft.com/office/drawing/2014/main" id="{C78CAB2D-769B-3BF4-9B74-0FB2E98B502B}"/>
              </a:ext>
            </a:extLst>
          </p:cNvPr>
          <p:cNvSpPr txBox="1"/>
          <p:nvPr/>
        </p:nvSpPr>
        <p:spPr>
          <a:xfrm>
            <a:off x="514492" y="1404254"/>
            <a:ext cx="11028324" cy="2379754"/>
          </a:xfrm>
          <a:prstGeom prst="rect">
            <a:avLst/>
          </a:prstGeom>
          <a:noFill/>
        </p:spPr>
        <p:txBody>
          <a:bodyPr wrap="square" rtlCol="0">
            <a:spAutoFit/>
          </a:bodyPr>
          <a:lstStyle/>
          <a:p>
            <a:pPr>
              <a:lnSpc>
                <a:spcPct val="120000"/>
              </a:lnSpc>
              <a:spcBef>
                <a:spcPts val="1200"/>
              </a:spcBef>
            </a:pPr>
            <a:r>
              <a:rPr lang="ja-JP" altLang="en-US" sz="1800" b="1" dirty="0">
                <a:latin typeface="+mn-ea"/>
              </a:rPr>
              <a:t>・学習には</a:t>
            </a:r>
            <a:r>
              <a:rPr lang="ja-JP" altLang="en-US" sz="2000" b="1" dirty="0">
                <a:latin typeface="+mn-ea"/>
              </a:rPr>
              <a:t>最低</a:t>
            </a:r>
            <a:r>
              <a:rPr lang="en-US" altLang="ja-JP" sz="2000" b="1" dirty="0">
                <a:latin typeface="+mn-ea"/>
              </a:rPr>
              <a:t>10</a:t>
            </a:r>
            <a:r>
              <a:rPr lang="ja-JP" altLang="en-US" sz="2000" b="1" dirty="0">
                <a:latin typeface="+mn-ea"/>
              </a:rPr>
              <a:t>枚以上の画像が必要です。 また、 最大</a:t>
            </a:r>
            <a:r>
              <a:rPr lang="en-US" altLang="ja-JP" sz="2000" b="1" dirty="0">
                <a:latin typeface="+mn-ea"/>
              </a:rPr>
              <a:t>200</a:t>
            </a:r>
            <a:r>
              <a:rPr lang="ja-JP" altLang="en-US" sz="2000" b="1" dirty="0">
                <a:latin typeface="+mn-ea"/>
              </a:rPr>
              <a:t>枚まで学習することができます。</a:t>
            </a:r>
            <a:endParaRPr lang="en-US" altLang="ja-JP" sz="2000" b="1" dirty="0">
              <a:latin typeface="+mn-ea"/>
            </a:endParaRPr>
          </a:p>
          <a:p>
            <a:pPr>
              <a:lnSpc>
                <a:spcPct val="120000"/>
              </a:lnSpc>
              <a:spcBef>
                <a:spcPts val="1200"/>
              </a:spcBef>
            </a:pPr>
            <a:r>
              <a:rPr lang="ja-JP" altLang="en-US" sz="2000" b="1" dirty="0">
                <a:latin typeface="+mn-ea"/>
              </a:rPr>
              <a:t>・学習枠は、 画像１枚あたり合計</a:t>
            </a:r>
            <a:r>
              <a:rPr lang="en-US" altLang="ja-JP" sz="2000" b="1" dirty="0">
                <a:latin typeface="+mn-ea"/>
              </a:rPr>
              <a:t>100</a:t>
            </a:r>
            <a:r>
              <a:rPr lang="ja-JP" altLang="en-US" sz="2000" b="1" dirty="0">
                <a:latin typeface="+mn-ea"/>
              </a:rPr>
              <a:t>個まで設定できます。 </a:t>
            </a:r>
            <a:endParaRPr lang="en-US" altLang="ja-JP" sz="2000" b="1" dirty="0">
              <a:latin typeface="+mn-ea"/>
            </a:endParaRPr>
          </a:p>
          <a:p>
            <a:pPr>
              <a:lnSpc>
                <a:spcPct val="120000"/>
              </a:lnSpc>
              <a:spcBef>
                <a:spcPts val="1200"/>
              </a:spcBef>
            </a:pPr>
            <a:r>
              <a:rPr lang="ja-JP" altLang="en-US" sz="2000" b="1" dirty="0">
                <a:latin typeface="+mn-ea"/>
              </a:rPr>
              <a:t>・学習用画像に含められる学習枠は、 最大</a:t>
            </a:r>
            <a:r>
              <a:rPr lang="en-US" altLang="ja-JP" sz="2000" b="1" dirty="0">
                <a:latin typeface="+mn-ea"/>
              </a:rPr>
              <a:t>1000</a:t>
            </a:r>
            <a:r>
              <a:rPr lang="ja-JP" altLang="en-US" sz="2000" b="1" dirty="0">
                <a:latin typeface="+mn-ea"/>
              </a:rPr>
              <a:t>個までです。</a:t>
            </a:r>
            <a:endParaRPr lang="en-US" altLang="ja-JP" sz="2000" b="1" dirty="0">
              <a:latin typeface="+mn-ea"/>
            </a:endParaRPr>
          </a:p>
          <a:p>
            <a:pPr marL="273050" indent="-273050">
              <a:lnSpc>
                <a:spcPct val="120000"/>
              </a:lnSpc>
              <a:spcBef>
                <a:spcPts val="1200"/>
              </a:spcBef>
            </a:pPr>
            <a:r>
              <a:rPr lang="ja-JP" altLang="en-US" sz="2000" b="1" dirty="0">
                <a:latin typeface="+mn-ea"/>
              </a:rPr>
              <a:t>・描画した学習用の枠のサイズが、 最小サイズ未満または最大サイズを超過して いる場合、 自動的に枠のサイズが調整</a:t>
            </a:r>
            <a:r>
              <a:rPr lang="ja-JP" altLang="en-US" sz="1800" b="1" dirty="0">
                <a:latin typeface="+mn-ea"/>
              </a:rPr>
              <a:t>されます。 </a:t>
            </a:r>
            <a:endParaRPr kumimoji="1" lang="ja-JP" altLang="en-US" sz="1800" b="1" dirty="0">
              <a:latin typeface="+mn-ea"/>
            </a:endParaRPr>
          </a:p>
        </p:txBody>
      </p:sp>
      <p:sp>
        <p:nvSpPr>
          <p:cNvPr id="5" name="テキスト ボックス 4">
            <a:hlinkClick r:id="rId2" action="ppaction://hlinksldjump"/>
            <a:extLst>
              <a:ext uri="{FF2B5EF4-FFF2-40B4-BE49-F238E27FC236}">
                <a16:creationId xmlns:a16="http://schemas.microsoft.com/office/drawing/2014/main" id="{022F493A-48EE-AEF2-E616-D42E9CFA5267}"/>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3"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3"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1081639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2-5. </a:t>
            </a:r>
            <a:r>
              <a:rPr lang="ja-JP" altLang="en-US" dirty="0">
                <a:latin typeface="+mn-ea"/>
                <a:ea typeface="+mn-ea"/>
              </a:rPr>
              <a:t>設定方法（新規検知オブジェクトの追加）</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78378" y="658050"/>
            <a:ext cx="3970122"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⑧学習の実行</a:t>
            </a:r>
          </a:p>
        </p:txBody>
      </p:sp>
      <p:sp>
        <p:nvSpPr>
          <p:cNvPr id="5" name="テキスト ボックス 4">
            <a:extLst>
              <a:ext uri="{FF2B5EF4-FFF2-40B4-BE49-F238E27FC236}">
                <a16:creationId xmlns:a16="http://schemas.microsoft.com/office/drawing/2014/main" id="{B7410165-D999-7C08-B517-708FF33EA5EE}"/>
              </a:ext>
            </a:extLst>
          </p:cNvPr>
          <p:cNvSpPr txBox="1"/>
          <p:nvPr/>
        </p:nvSpPr>
        <p:spPr>
          <a:xfrm>
            <a:off x="618527" y="6146982"/>
            <a:ext cx="8287967" cy="1294393"/>
          </a:xfrm>
          <a:prstGeom prst="rect">
            <a:avLst/>
          </a:prstGeom>
          <a:solidFill>
            <a:srgbClr val="EDCB5D"/>
          </a:solidFill>
          <a:effectLst>
            <a:outerShdw blurRad="50800" dist="38100" dir="2700000" algn="tl" rotWithShape="0">
              <a:prstClr val="black">
                <a:alpha val="40000"/>
              </a:prstClr>
            </a:outerShdw>
          </a:effectLst>
        </p:spPr>
        <p:txBody>
          <a:bodyPr wrap="square" rtlCol="0">
            <a:spAutoFit/>
          </a:bodyPr>
          <a:lstStyle/>
          <a:p>
            <a:pPr>
              <a:lnSpc>
                <a:spcPct val="120000"/>
              </a:lnSpc>
            </a:pPr>
            <a:r>
              <a:rPr lang="en-US" altLang="ja-JP" sz="1800" b="1" dirty="0">
                <a:solidFill>
                  <a:srgbClr val="0070C0"/>
                </a:solidFill>
                <a:latin typeface="+mn-ea"/>
              </a:rPr>
              <a:t>【</a:t>
            </a:r>
            <a:r>
              <a:rPr lang="ja-JP" altLang="en-US" sz="1800" b="1" dirty="0">
                <a:solidFill>
                  <a:srgbClr val="0070C0"/>
                </a:solidFill>
                <a:latin typeface="+mn-ea"/>
              </a:rPr>
              <a:t>留意事項</a:t>
            </a:r>
            <a:r>
              <a:rPr lang="en-US" altLang="ja-JP" sz="1800" b="1" dirty="0">
                <a:solidFill>
                  <a:srgbClr val="0070C0"/>
                </a:solidFill>
                <a:latin typeface="+mn-ea"/>
              </a:rPr>
              <a:t>】</a:t>
            </a:r>
          </a:p>
          <a:p>
            <a:pPr marL="177800">
              <a:lnSpc>
                <a:spcPct val="120000"/>
              </a:lnSpc>
            </a:pPr>
            <a:r>
              <a:rPr lang="ja-JP" altLang="en-US" sz="1600" b="1" dirty="0">
                <a:solidFill>
                  <a:srgbClr val="0070C0"/>
                </a:solidFill>
                <a:latin typeface="+mn-ea"/>
              </a:rPr>
              <a:t>・被写体の大きさや形状、移動範囲と速度により必要な学習枚数は増減します。</a:t>
            </a:r>
          </a:p>
          <a:p>
            <a:pPr marL="177800">
              <a:lnSpc>
                <a:spcPct val="120000"/>
              </a:lnSpc>
            </a:pPr>
            <a:r>
              <a:rPr lang="ja-JP" altLang="en-US" sz="1600" b="1" dirty="0">
                <a:solidFill>
                  <a:srgbClr val="0070C0"/>
                </a:solidFill>
                <a:latin typeface="+mn-ea"/>
              </a:rPr>
              <a:t>・新規検知物ごとに</a:t>
            </a:r>
            <a:r>
              <a:rPr lang="en-US" altLang="ja-JP" sz="1600" b="1" dirty="0">
                <a:solidFill>
                  <a:srgbClr val="0070C0"/>
                </a:solidFill>
                <a:latin typeface="+mn-ea"/>
              </a:rPr>
              <a:t>10~200</a:t>
            </a:r>
            <a:r>
              <a:rPr lang="ja-JP" altLang="en-US" sz="1600" b="1" dirty="0">
                <a:solidFill>
                  <a:srgbClr val="0070C0"/>
                </a:solidFill>
                <a:latin typeface="+mn-ea"/>
              </a:rPr>
              <a:t>枚設定できます。</a:t>
            </a:r>
          </a:p>
          <a:p>
            <a:pPr marL="177800">
              <a:lnSpc>
                <a:spcPct val="120000"/>
              </a:lnSpc>
            </a:pPr>
            <a:r>
              <a:rPr lang="ja-JP" altLang="en-US" sz="1600" b="1" dirty="0">
                <a:solidFill>
                  <a:srgbClr val="0070C0"/>
                </a:solidFill>
                <a:latin typeface="+mn-ea"/>
              </a:rPr>
              <a:t>・学習の実測時間 </a:t>
            </a:r>
            <a:r>
              <a:rPr lang="en-US" altLang="ja-JP" sz="1600" b="1" dirty="0">
                <a:solidFill>
                  <a:srgbClr val="0070C0"/>
                </a:solidFill>
                <a:latin typeface="+mn-ea"/>
              </a:rPr>
              <a:t>…</a:t>
            </a:r>
            <a:r>
              <a:rPr lang="ja-JP" altLang="en-US" sz="1600" b="1" dirty="0">
                <a:solidFill>
                  <a:srgbClr val="0070C0"/>
                </a:solidFill>
                <a:latin typeface="+mn-ea"/>
              </a:rPr>
              <a:t> </a:t>
            </a:r>
            <a:r>
              <a:rPr lang="en-US" altLang="ja-JP" sz="1600" b="1" dirty="0">
                <a:solidFill>
                  <a:srgbClr val="0070C0"/>
                </a:solidFill>
                <a:latin typeface="+mn-ea"/>
              </a:rPr>
              <a:t>10</a:t>
            </a:r>
            <a:r>
              <a:rPr lang="ja-JP" altLang="en-US" sz="1600" b="1" dirty="0">
                <a:solidFill>
                  <a:srgbClr val="0070C0"/>
                </a:solidFill>
                <a:latin typeface="+mn-ea"/>
              </a:rPr>
              <a:t>枚学習時：</a:t>
            </a:r>
            <a:r>
              <a:rPr lang="en-US" altLang="ja-JP" sz="1600" b="1" dirty="0">
                <a:solidFill>
                  <a:srgbClr val="0070C0"/>
                </a:solidFill>
                <a:latin typeface="+mn-ea"/>
              </a:rPr>
              <a:t>5</a:t>
            </a:r>
            <a:r>
              <a:rPr lang="ja-JP" altLang="en-US" sz="1600" b="1" dirty="0">
                <a:solidFill>
                  <a:srgbClr val="0070C0"/>
                </a:solidFill>
                <a:latin typeface="+mn-ea"/>
              </a:rPr>
              <a:t>分、</a:t>
            </a:r>
            <a:r>
              <a:rPr lang="en-US" altLang="ja-JP" sz="1600" b="1" dirty="0">
                <a:solidFill>
                  <a:srgbClr val="0070C0"/>
                </a:solidFill>
                <a:latin typeface="+mn-ea"/>
              </a:rPr>
              <a:t>100</a:t>
            </a:r>
            <a:r>
              <a:rPr lang="ja-JP" altLang="en-US" sz="1600" b="1" dirty="0">
                <a:solidFill>
                  <a:srgbClr val="0070C0"/>
                </a:solidFill>
                <a:latin typeface="+mn-ea"/>
              </a:rPr>
              <a:t>枚学習時：</a:t>
            </a:r>
            <a:r>
              <a:rPr lang="en-US" altLang="ja-JP" sz="1600" b="1" dirty="0">
                <a:solidFill>
                  <a:srgbClr val="0070C0"/>
                </a:solidFill>
                <a:latin typeface="+mn-ea"/>
              </a:rPr>
              <a:t>20</a:t>
            </a:r>
            <a:r>
              <a:rPr lang="ja-JP" altLang="en-US" sz="1600" b="1" dirty="0">
                <a:solidFill>
                  <a:srgbClr val="0070C0"/>
                </a:solidFill>
                <a:latin typeface="+mn-ea"/>
              </a:rPr>
              <a:t>分</a:t>
            </a:r>
          </a:p>
        </p:txBody>
      </p:sp>
      <p:sp>
        <p:nvSpPr>
          <p:cNvPr id="6" name="テキスト ボックス 5">
            <a:extLst>
              <a:ext uri="{FF2B5EF4-FFF2-40B4-BE49-F238E27FC236}">
                <a16:creationId xmlns:a16="http://schemas.microsoft.com/office/drawing/2014/main" id="{F48D5856-71D9-9DA6-29A6-0F13316D8AC4}"/>
              </a:ext>
            </a:extLst>
          </p:cNvPr>
          <p:cNvSpPr txBox="1"/>
          <p:nvPr/>
        </p:nvSpPr>
        <p:spPr>
          <a:xfrm>
            <a:off x="8797645" y="1341017"/>
            <a:ext cx="4835228" cy="1874359"/>
          </a:xfrm>
          <a:prstGeom prst="rect">
            <a:avLst/>
          </a:prstGeom>
          <a:noFill/>
        </p:spPr>
        <p:txBody>
          <a:bodyPr wrap="square" rtlCol="0">
            <a:spAutoFit/>
          </a:bodyPr>
          <a:lstStyle/>
          <a:p>
            <a:pPr>
              <a:lnSpc>
                <a:spcPct val="120000"/>
              </a:lnSpc>
              <a:spcBef>
                <a:spcPts val="600"/>
              </a:spcBef>
            </a:pPr>
            <a:r>
              <a:rPr lang="ja-JP" altLang="en-US" sz="1800" b="1" dirty="0">
                <a:latin typeface="+mn-ea"/>
              </a:rPr>
              <a:t>学習に使用する画像にチェックを入れ</a:t>
            </a:r>
            <a:br>
              <a:rPr lang="en-US" altLang="ja-JP" sz="1800" b="1" dirty="0">
                <a:solidFill>
                  <a:srgbClr val="0070C0"/>
                </a:solidFill>
                <a:latin typeface="+mn-ea"/>
              </a:rPr>
            </a:br>
            <a:r>
              <a:rPr lang="en-US" altLang="ja-JP" sz="1800" b="1" dirty="0">
                <a:solidFill>
                  <a:srgbClr val="0070C0"/>
                </a:solidFill>
                <a:latin typeface="+mn-ea"/>
              </a:rPr>
              <a:t>[</a:t>
            </a:r>
            <a:r>
              <a:rPr lang="ja-JP" altLang="en-US" sz="1800" b="1" dirty="0">
                <a:solidFill>
                  <a:srgbClr val="0070C0"/>
                </a:solidFill>
                <a:latin typeface="+mn-ea"/>
              </a:rPr>
              <a:t>学習開始</a:t>
            </a:r>
            <a:r>
              <a:rPr lang="en-US" altLang="ja-JP" sz="1800" b="1" dirty="0">
                <a:solidFill>
                  <a:srgbClr val="0070C0"/>
                </a:solidFill>
                <a:latin typeface="+mn-ea"/>
              </a:rPr>
              <a:t>]</a:t>
            </a:r>
            <a:r>
              <a:rPr lang="ja-JP" altLang="en-US" sz="1800" b="1" dirty="0">
                <a:latin typeface="+mn-ea"/>
              </a:rPr>
              <a:t>を押すと、学習を実行します。</a:t>
            </a:r>
            <a:endParaRPr lang="en-US" altLang="ja-JP" sz="1800" b="1" dirty="0">
              <a:latin typeface="+mn-ea"/>
            </a:endParaRPr>
          </a:p>
          <a:p>
            <a:pPr>
              <a:lnSpc>
                <a:spcPct val="120000"/>
              </a:lnSpc>
              <a:spcBef>
                <a:spcPts val="1800"/>
              </a:spcBef>
            </a:pPr>
            <a:r>
              <a:rPr lang="ja-JP" altLang="en-US" sz="1800" b="1" dirty="0">
                <a:latin typeface="+mn-ea"/>
              </a:rPr>
              <a:t>学習が完了すると、 確認画面が表示されます。</a:t>
            </a:r>
            <a:endParaRPr lang="en-US" altLang="ja-JP" sz="1800" b="1" dirty="0">
              <a:latin typeface="+mn-ea"/>
            </a:endParaRPr>
          </a:p>
          <a:p>
            <a:endParaRPr lang="en-US" altLang="ja-JP" sz="1800" b="1" dirty="0">
              <a:latin typeface="+mn-ea"/>
            </a:endParaRPr>
          </a:p>
          <a:p>
            <a:endParaRPr kumimoji="1" lang="ja-JP" altLang="en-US" sz="1800" b="1" dirty="0">
              <a:solidFill>
                <a:srgbClr val="FF0000"/>
              </a:solidFill>
              <a:latin typeface="+mn-ea"/>
            </a:endParaRPr>
          </a:p>
        </p:txBody>
      </p:sp>
      <p:grpSp>
        <p:nvGrpSpPr>
          <p:cNvPr id="12" name="グループ化 11">
            <a:extLst>
              <a:ext uri="{FF2B5EF4-FFF2-40B4-BE49-F238E27FC236}">
                <a16:creationId xmlns:a16="http://schemas.microsoft.com/office/drawing/2014/main" id="{9FE1208A-DA1F-9C20-361E-97CEB00561FF}"/>
              </a:ext>
            </a:extLst>
          </p:cNvPr>
          <p:cNvGrpSpPr/>
          <p:nvPr/>
        </p:nvGrpSpPr>
        <p:grpSpPr>
          <a:xfrm>
            <a:off x="362685" y="1341016"/>
            <a:ext cx="8065696" cy="4216635"/>
            <a:chOff x="65802" y="1020238"/>
            <a:chExt cx="6229747" cy="3256826"/>
          </a:xfrm>
        </p:grpSpPr>
        <p:pic>
          <p:nvPicPr>
            <p:cNvPr id="7" name="図 6">
              <a:extLst>
                <a:ext uri="{FF2B5EF4-FFF2-40B4-BE49-F238E27FC236}">
                  <a16:creationId xmlns:a16="http://schemas.microsoft.com/office/drawing/2014/main" id="{C07653AC-ACF3-537E-0164-2B2DC1F079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0896"/>
            <a:stretch/>
          </p:blipFill>
          <p:spPr>
            <a:xfrm>
              <a:off x="71282" y="1020238"/>
              <a:ext cx="6224267" cy="3256826"/>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182D0FC3-8B20-FC4D-68F1-5973A74C209C}"/>
                </a:ext>
              </a:extLst>
            </p:cNvPr>
            <p:cNvSpPr/>
            <p:nvPr/>
          </p:nvSpPr>
          <p:spPr>
            <a:xfrm>
              <a:off x="1533877" y="1558810"/>
              <a:ext cx="572323" cy="2392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sp>
          <p:nvSpPr>
            <p:cNvPr id="9" name="正方形/長方形 8">
              <a:extLst>
                <a:ext uri="{FF2B5EF4-FFF2-40B4-BE49-F238E27FC236}">
                  <a16:creationId xmlns:a16="http://schemas.microsoft.com/office/drawing/2014/main" id="{2B214F9F-5E95-C86F-CF4E-C79CE3F67716}"/>
                </a:ext>
              </a:extLst>
            </p:cNvPr>
            <p:cNvSpPr/>
            <p:nvPr/>
          </p:nvSpPr>
          <p:spPr>
            <a:xfrm>
              <a:off x="71282" y="2529349"/>
              <a:ext cx="5697990" cy="1480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sp>
          <p:nvSpPr>
            <p:cNvPr id="10" name="正方形/長方形 9">
              <a:extLst>
                <a:ext uri="{FF2B5EF4-FFF2-40B4-BE49-F238E27FC236}">
                  <a16:creationId xmlns:a16="http://schemas.microsoft.com/office/drawing/2014/main" id="{1A71053F-202E-906E-DD1D-4F5FC9D207F4}"/>
                </a:ext>
              </a:extLst>
            </p:cNvPr>
            <p:cNvSpPr/>
            <p:nvPr/>
          </p:nvSpPr>
          <p:spPr>
            <a:xfrm>
              <a:off x="65802" y="3319854"/>
              <a:ext cx="5697990" cy="1480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sp>
          <p:nvSpPr>
            <p:cNvPr id="11" name="正方形/長方形 10">
              <a:extLst>
                <a:ext uri="{FF2B5EF4-FFF2-40B4-BE49-F238E27FC236}">
                  <a16:creationId xmlns:a16="http://schemas.microsoft.com/office/drawing/2014/main" id="{411B2B4A-7682-0857-7A28-D44AA769F027}"/>
                </a:ext>
              </a:extLst>
            </p:cNvPr>
            <p:cNvSpPr/>
            <p:nvPr/>
          </p:nvSpPr>
          <p:spPr>
            <a:xfrm>
              <a:off x="85539" y="4128998"/>
              <a:ext cx="5697990" cy="1480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grpSp>
      <p:sp>
        <p:nvSpPr>
          <p:cNvPr id="2" name="テキスト ボックス 1">
            <a:hlinkClick r:id="rId3" action="ppaction://hlinksldjump"/>
            <a:extLst>
              <a:ext uri="{FF2B5EF4-FFF2-40B4-BE49-F238E27FC236}">
                <a16:creationId xmlns:a16="http://schemas.microsoft.com/office/drawing/2014/main" id="{2BCF8757-B65F-C380-22B7-61849FE63D0C}"/>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4"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4"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2814059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2-5. </a:t>
            </a:r>
            <a:r>
              <a:rPr lang="ja-JP" altLang="en-US" dirty="0">
                <a:latin typeface="+mn-ea"/>
                <a:ea typeface="+mn-ea"/>
              </a:rPr>
              <a:t>設定方法（新規検知オブジェクトの追加）</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202129" y="1109911"/>
            <a:ext cx="4464874"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①複数の検知オブジェクト設定</a:t>
            </a:r>
          </a:p>
        </p:txBody>
      </p:sp>
      <p:sp>
        <p:nvSpPr>
          <p:cNvPr id="2" name="テキスト ボックス 1">
            <a:extLst>
              <a:ext uri="{FF2B5EF4-FFF2-40B4-BE49-F238E27FC236}">
                <a16:creationId xmlns:a16="http://schemas.microsoft.com/office/drawing/2014/main" id="{E2D3C398-A82F-05DC-5262-468922E9AC62}"/>
              </a:ext>
            </a:extLst>
          </p:cNvPr>
          <p:cNvSpPr txBox="1"/>
          <p:nvPr/>
        </p:nvSpPr>
        <p:spPr>
          <a:xfrm>
            <a:off x="288000" y="648000"/>
            <a:ext cx="8186857" cy="504000"/>
          </a:xfrm>
          <a:prstGeom prst="rect">
            <a:avLst/>
          </a:prstGeom>
          <a:noFill/>
        </p:spPr>
        <p:txBody>
          <a:bodyPr wrap="none" lIns="36000" tIns="36000" rIns="36000" bIns="36000" rtlCol="0">
            <a:noAutofit/>
          </a:bodyPr>
          <a:lstStyle/>
          <a:p>
            <a:pPr algn="l"/>
            <a:r>
              <a:rPr lang="ja-JP" altLang="en-US" sz="2400" b="1" dirty="0"/>
              <a:t>■以降は、複数オブジェクトの検知設定手順となります。</a:t>
            </a:r>
            <a:endParaRPr kumimoji="1" lang="ja-JP" altLang="en-US" sz="2400" b="1" dirty="0"/>
          </a:p>
        </p:txBody>
      </p:sp>
      <p:sp>
        <p:nvSpPr>
          <p:cNvPr id="13" name="テキスト ボックス 12">
            <a:extLst>
              <a:ext uri="{FF2B5EF4-FFF2-40B4-BE49-F238E27FC236}">
                <a16:creationId xmlns:a16="http://schemas.microsoft.com/office/drawing/2014/main" id="{37644656-39BA-9871-BD0F-E6D1A00CE438}"/>
              </a:ext>
            </a:extLst>
          </p:cNvPr>
          <p:cNvSpPr txBox="1"/>
          <p:nvPr/>
        </p:nvSpPr>
        <p:spPr>
          <a:xfrm>
            <a:off x="421019" y="1485044"/>
            <a:ext cx="12249952" cy="405945"/>
          </a:xfrm>
          <a:prstGeom prst="rect">
            <a:avLst/>
          </a:prstGeom>
          <a:noFill/>
        </p:spPr>
        <p:txBody>
          <a:bodyPr wrap="square" rtlCol="0">
            <a:spAutoFit/>
          </a:bodyPr>
          <a:lstStyle/>
          <a:p>
            <a:pPr>
              <a:lnSpc>
                <a:spcPct val="120000"/>
              </a:lnSpc>
            </a:pPr>
            <a:r>
              <a:rPr lang="ja-JP" altLang="en-US" sz="1800" b="1" dirty="0"/>
              <a:t>複数の検知オブジェクトを追加する場合は、「詳細設定」メニューから新規に検知させる物体の名称を入力します。</a:t>
            </a:r>
            <a:endParaRPr lang="en-US" altLang="ja-JP" sz="1800" b="1" dirty="0"/>
          </a:p>
        </p:txBody>
      </p:sp>
      <p:grpSp>
        <p:nvGrpSpPr>
          <p:cNvPr id="14" name="グループ化 13">
            <a:extLst>
              <a:ext uri="{FF2B5EF4-FFF2-40B4-BE49-F238E27FC236}">
                <a16:creationId xmlns:a16="http://schemas.microsoft.com/office/drawing/2014/main" id="{E36AC886-9EC7-A143-49B5-E18D3209AD2B}"/>
              </a:ext>
            </a:extLst>
          </p:cNvPr>
          <p:cNvGrpSpPr/>
          <p:nvPr/>
        </p:nvGrpSpPr>
        <p:grpSpPr>
          <a:xfrm>
            <a:off x="1325316" y="1948078"/>
            <a:ext cx="8638124" cy="5440124"/>
            <a:chOff x="481321" y="1264850"/>
            <a:chExt cx="6005419" cy="3782097"/>
          </a:xfrm>
        </p:grpSpPr>
        <p:pic>
          <p:nvPicPr>
            <p:cNvPr id="15" name="図 14">
              <a:extLst>
                <a:ext uri="{FF2B5EF4-FFF2-40B4-BE49-F238E27FC236}">
                  <a16:creationId xmlns:a16="http://schemas.microsoft.com/office/drawing/2014/main" id="{5489D4E6-DBE0-3B2F-C99A-4B64E930FCB2}"/>
                </a:ext>
              </a:extLst>
            </p:cNvPr>
            <p:cNvPicPr>
              <a:picLocks noChangeAspect="1"/>
            </p:cNvPicPr>
            <p:nvPr/>
          </p:nvPicPr>
          <p:blipFill>
            <a:blip r:embed="rId2"/>
            <a:stretch>
              <a:fillRect/>
            </a:stretch>
          </p:blipFill>
          <p:spPr>
            <a:xfrm>
              <a:off x="481321" y="1264850"/>
              <a:ext cx="6005419" cy="3775519"/>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16" name="正方形/長方形 15">
              <a:extLst>
                <a:ext uri="{FF2B5EF4-FFF2-40B4-BE49-F238E27FC236}">
                  <a16:creationId xmlns:a16="http://schemas.microsoft.com/office/drawing/2014/main" id="{5C370D8A-C828-887D-223E-44F7E4E776EB}"/>
                </a:ext>
              </a:extLst>
            </p:cNvPr>
            <p:cNvSpPr/>
            <p:nvPr/>
          </p:nvSpPr>
          <p:spPr>
            <a:xfrm>
              <a:off x="3587742" y="3580583"/>
              <a:ext cx="2122324" cy="3664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sp>
          <p:nvSpPr>
            <p:cNvPr id="17" name="正方形/長方形 16">
              <a:extLst>
                <a:ext uri="{FF2B5EF4-FFF2-40B4-BE49-F238E27FC236}">
                  <a16:creationId xmlns:a16="http://schemas.microsoft.com/office/drawing/2014/main" id="{C2501E0D-BF9B-8B1E-70BC-708456EB71ED}"/>
                </a:ext>
              </a:extLst>
            </p:cNvPr>
            <p:cNvSpPr/>
            <p:nvPr/>
          </p:nvSpPr>
          <p:spPr>
            <a:xfrm>
              <a:off x="4765820" y="4539112"/>
              <a:ext cx="394704" cy="2576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sp>
          <p:nvSpPr>
            <p:cNvPr id="18" name="正方形/長方形 17">
              <a:extLst>
                <a:ext uri="{FF2B5EF4-FFF2-40B4-BE49-F238E27FC236}">
                  <a16:creationId xmlns:a16="http://schemas.microsoft.com/office/drawing/2014/main" id="{08619042-9AE9-D418-CF74-AFD717E08D12}"/>
                </a:ext>
              </a:extLst>
            </p:cNvPr>
            <p:cNvSpPr/>
            <p:nvPr/>
          </p:nvSpPr>
          <p:spPr>
            <a:xfrm>
              <a:off x="736783" y="4792103"/>
              <a:ext cx="577026" cy="2548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grpSp>
      <p:sp>
        <p:nvSpPr>
          <p:cNvPr id="5" name="テキスト ボックス 4">
            <a:hlinkClick r:id="rId3" action="ppaction://hlinksldjump"/>
            <a:extLst>
              <a:ext uri="{FF2B5EF4-FFF2-40B4-BE49-F238E27FC236}">
                <a16:creationId xmlns:a16="http://schemas.microsoft.com/office/drawing/2014/main" id="{F8C04DC4-8175-3B49-CD88-EB3DB6A65080}"/>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4"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4"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517993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2-5. </a:t>
            </a:r>
            <a:r>
              <a:rPr lang="ja-JP" altLang="en-US" dirty="0">
                <a:latin typeface="+mn-ea"/>
                <a:ea typeface="+mn-ea"/>
              </a:rPr>
              <a:t>設定方法（新規検知オブジェクトの追加）</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78378" y="658491"/>
            <a:ext cx="4464874"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②対象画面の選択</a:t>
            </a:r>
          </a:p>
        </p:txBody>
      </p:sp>
      <p:sp>
        <p:nvSpPr>
          <p:cNvPr id="13" name="テキスト ボックス 12">
            <a:extLst>
              <a:ext uri="{FF2B5EF4-FFF2-40B4-BE49-F238E27FC236}">
                <a16:creationId xmlns:a16="http://schemas.microsoft.com/office/drawing/2014/main" id="{37644656-39BA-9871-BD0F-E6D1A00CE438}"/>
              </a:ext>
            </a:extLst>
          </p:cNvPr>
          <p:cNvSpPr txBox="1"/>
          <p:nvPr/>
        </p:nvSpPr>
        <p:spPr>
          <a:xfrm>
            <a:off x="421019" y="1033090"/>
            <a:ext cx="6276664" cy="405945"/>
          </a:xfrm>
          <a:prstGeom prst="rect">
            <a:avLst/>
          </a:prstGeom>
          <a:noFill/>
        </p:spPr>
        <p:txBody>
          <a:bodyPr wrap="square" rtlCol="0">
            <a:spAutoFit/>
          </a:bodyPr>
          <a:lstStyle/>
          <a:p>
            <a:pPr>
              <a:lnSpc>
                <a:spcPct val="120000"/>
              </a:lnSpc>
            </a:pPr>
            <a:r>
              <a:rPr lang="ja-JP" altLang="en-US" sz="1800" b="1" dirty="0"/>
              <a:t>サムネイルをクリックし設定画面にすすみます。</a:t>
            </a:r>
          </a:p>
        </p:txBody>
      </p:sp>
      <p:grpSp>
        <p:nvGrpSpPr>
          <p:cNvPr id="7" name="グループ化 6">
            <a:extLst>
              <a:ext uri="{FF2B5EF4-FFF2-40B4-BE49-F238E27FC236}">
                <a16:creationId xmlns:a16="http://schemas.microsoft.com/office/drawing/2014/main" id="{5DB4162A-6A83-4C3B-F5BA-2362E68FD872}"/>
              </a:ext>
            </a:extLst>
          </p:cNvPr>
          <p:cNvGrpSpPr/>
          <p:nvPr/>
        </p:nvGrpSpPr>
        <p:grpSpPr>
          <a:xfrm>
            <a:off x="421018" y="1620228"/>
            <a:ext cx="13276373" cy="3414910"/>
            <a:chOff x="421019" y="1620228"/>
            <a:chExt cx="8578256" cy="2206474"/>
          </a:xfrm>
        </p:grpSpPr>
        <p:pic>
          <p:nvPicPr>
            <p:cNvPr id="5" name="図 4">
              <a:extLst>
                <a:ext uri="{FF2B5EF4-FFF2-40B4-BE49-F238E27FC236}">
                  <a16:creationId xmlns:a16="http://schemas.microsoft.com/office/drawing/2014/main" id="{2DDBAEF3-371D-8D1E-738E-69C3B2B3C578}"/>
                </a:ext>
              </a:extLst>
            </p:cNvPr>
            <p:cNvPicPr>
              <a:picLocks noChangeAspect="1"/>
            </p:cNvPicPr>
            <p:nvPr/>
          </p:nvPicPr>
          <p:blipFill rotWithShape="1">
            <a:blip r:embed="rId2"/>
            <a:srcRect b="8062"/>
            <a:stretch/>
          </p:blipFill>
          <p:spPr>
            <a:xfrm>
              <a:off x="421019" y="1620228"/>
              <a:ext cx="8578256" cy="2206474"/>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AFB0F246-5118-7CDB-CEC9-3EBB1731A998}"/>
                </a:ext>
              </a:extLst>
            </p:cNvPr>
            <p:cNvSpPr/>
            <p:nvPr/>
          </p:nvSpPr>
          <p:spPr>
            <a:xfrm>
              <a:off x="509822" y="2746484"/>
              <a:ext cx="1611125" cy="880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grpSp>
      <p:sp>
        <p:nvSpPr>
          <p:cNvPr id="8" name="テキスト ボックス 7">
            <a:extLst>
              <a:ext uri="{FF2B5EF4-FFF2-40B4-BE49-F238E27FC236}">
                <a16:creationId xmlns:a16="http://schemas.microsoft.com/office/drawing/2014/main" id="{2A70AAB5-CD4B-6B83-D510-2EAB4AE6ABA4}"/>
              </a:ext>
            </a:extLst>
          </p:cNvPr>
          <p:cNvSpPr txBox="1"/>
          <p:nvPr/>
        </p:nvSpPr>
        <p:spPr>
          <a:xfrm>
            <a:off x="618527" y="5526798"/>
            <a:ext cx="13163157" cy="1885324"/>
          </a:xfrm>
          <a:prstGeom prst="rect">
            <a:avLst/>
          </a:prstGeom>
          <a:solidFill>
            <a:srgbClr val="EDCB5D"/>
          </a:solidFill>
          <a:effectLst>
            <a:outerShdw blurRad="50800" dist="38100" dir="2700000" algn="tl" rotWithShape="0">
              <a:prstClr val="black">
                <a:alpha val="40000"/>
              </a:prstClr>
            </a:outerShdw>
          </a:effectLst>
        </p:spPr>
        <p:txBody>
          <a:bodyPr wrap="square" rtlCol="0">
            <a:spAutoFit/>
          </a:bodyPr>
          <a:lstStyle/>
          <a:p>
            <a:pPr>
              <a:lnSpc>
                <a:spcPct val="120000"/>
              </a:lnSpc>
            </a:pPr>
            <a:r>
              <a:rPr lang="en-US" altLang="ja-JP" sz="1800" b="1" dirty="0">
                <a:solidFill>
                  <a:srgbClr val="0070C0"/>
                </a:solidFill>
                <a:latin typeface="+mn-ea"/>
              </a:rPr>
              <a:t>【</a:t>
            </a:r>
            <a:r>
              <a:rPr lang="ja-JP" altLang="en-US" sz="1800" b="1" dirty="0">
                <a:solidFill>
                  <a:srgbClr val="0070C0"/>
                </a:solidFill>
                <a:latin typeface="+mn-ea"/>
              </a:rPr>
              <a:t>留意事項</a:t>
            </a:r>
            <a:r>
              <a:rPr lang="en-US" altLang="ja-JP" sz="1800" b="1" dirty="0">
                <a:solidFill>
                  <a:srgbClr val="0070C0"/>
                </a:solidFill>
                <a:latin typeface="+mn-ea"/>
              </a:rPr>
              <a:t>】</a:t>
            </a:r>
          </a:p>
          <a:p>
            <a:pPr marL="177800">
              <a:lnSpc>
                <a:spcPct val="120000"/>
              </a:lnSpc>
            </a:pPr>
            <a:r>
              <a:rPr lang="ja-JP" altLang="en-US" sz="1600" b="1" dirty="0">
                <a:solidFill>
                  <a:srgbClr val="0070C0"/>
                </a:solidFill>
                <a:latin typeface="+mn-ea"/>
              </a:rPr>
              <a:t>・学習用画像は、様々な方向や角度（俯角・振角）移動位置で撮影してください。</a:t>
            </a:r>
            <a:br>
              <a:rPr lang="ja-JP" altLang="en-US" sz="1600" b="1" dirty="0">
                <a:solidFill>
                  <a:srgbClr val="0070C0"/>
                </a:solidFill>
                <a:latin typeface="+mn-ea"/>
              </a:rPr>
            </a:br>
            <a:r>
              <a:rPr lang="ja-JP" altLang="en-US" sz="1600" b="1" dirty="0">
                <a:solidFill>
                  <a:srgbClr val="0070C0"/>
                </a:solidFill>
                <a:latin typeface="+mn-ea"/>
              </a:rPr>
              <a:t>・学習した画像（静止画）と検知物体をアプリが比較し、検知するしくみのため、学習枚数が多いほど検知精度が上がります。</a:t>
            </a:r>
          </a:p>
          <a:p>
            <a:pPr marL="177800">
              <a:lnSpc>
                <a:spcPct val="120000"/>
              </a:lnSpc>
            </a:pPr>
            <a:r>
              <a:rPr lang="ja-JP" altLang="en-US" sz="1600" b="1" dirty="0">
                <a:solidFill>
                  <a:srgbClr val="0070C0"/>
                </a:solidFill>
                <a:latin typeface="+mn-ea"/>
              </a:rPr>
              <a:t>・被写体の大きさや形状、移動範囲と速度により必要な学習枚数は上下します。</a:t>
            </a:r>
          </a:p>
          <a:p>
            <a:pPr marL="177800">
              <a:lnSpc>
                <a:spcPct val="120000"/>
              </a:lnSpc>
            </a:pPr>
            <a:r>
              <a:rPr lang="ja-JP" altLang="en-US" sz="1600" b="1" dirty="0">
                <a:solidFill>
                  <a:srgbClr val="0070C0"/>
                </a:solidFill>
                <a:latin typeface="+mn-ea"/>
              </a:rPr>
              <a:t>・新規検知物ごとに</a:t>
            </a:r>
            <a:r>
              <a:rPr lang="en-US" altLang="ja-JP" sz="1600" b="1" dirty="0">
                <a:solidFill>
                  <a:srgbClr val="0070C0"/>
                </a:solidFill>
                <a:latin typeface="+mn-ea"/>
              </a:rPr>
              <a:t>10~200</a:t>
            </a:r>
            <a:r>
              <a:rPr lang="ja-JP" altLang="en-US" sz="1600" b="1" dirty="0">
                <a:solidFill>
                  <a:srgbClr val="0070C0"/>
                </a:solidFill>
                <a:latin typeface="+mn-ea"/>
              </a:rPr>
              <a:t>枚設定できます。</a:t>
            </a:r>
          </a:p>
          <a:p>
            <a:pPr marL="177800">
              <a:lnSpc>
                <a:spcPct val="120000"/>
              </a:lnSpc>
            </a:pPr>
            <a:r>
              <a:rPr lang="ja-JP" altLang="en-US" sz="1600" b="1" dirty="0">
                <a:solidFill>
                  <a:srgbClr val="0070C0"/>
                </a:solidFill>
                <a:latin typeface="+mn-ea"/>
              </a:rPr>
              <a:t>・学習の実測時間・・・・</a:t>
            </a:r>
            <a:r>
              <a:rPr lang="en-US" altLang="ja-JP" sz="1600" b="1" dirty="0">
                <a:solidFill>
                  <a:srgbClr val="0070C0"/>
                </a:solidFill>
                <a:latin typeface="+mn-ea"/>
              </a:rPr>
              <a:t>10</a:t>
            </a:r>
            <a:r>
              <a:rPr lang="ja-JP" altLang="en-US" sz="1600" b="1" dirty="0">
                <a:solidFill>
                  <a:srgbClr val="0070C0"/>
                </a:solidFill>
                <a:latin typeface="+mn-ea"/>
              </a:rPr>
              <a:t>枚学習時  </a:t>
            </a:r>
            <a:r>
              <a:rPr lang="en-US" altLang="ja-JP" sz="1600" b="1" dirty="0">
                <a:solidFill>
                  <a:srgbClr val="0070C0"/>
                </a:solidFill>
                <a:latin typeface="+mn-ea"/>
              </a:rPr>
              <a:t>5</a:t>
            </a:r>
            <a:r>
              <a:rPr lang="ja-JP" altLang="en-US" sz="1600" b="1" dirty="0">
                <a:solidFill>
                  <a:srgbClr val="0070C0"/>
                </a:solidFill>
                <a:latin typeface="+mn-ea"/>
              </a:rPr>
              <a:t>分、</a:t>
            </a:r>
            <a:r>
              <a:rPr lang="en-US" altLang="ja-JP" sz="1600" b="1" dirty="0">
                <a:solidFill>
                  <a:srgbClr val="0070C0"/>
                </a:solidFill>
                <a:latin typeface="+mn-ea"/>
              </a:rPr>
              <a:t>100</a:t>
            </a:r>
            <a:r>
              <a:rPr lang="ja-JP" altLang="en-US" sz="1600" b="1" dirty="0">
                <a:solidFill>
                  <a:srgbClr val="0070C0"/>
                </a:solidFill>
                <a:latin typeface="+mn-ea"/>
              </a:rPr>
              <a:t>枚学習時 </a:t>
            </a:r>
            <a:r>
              <a:rPr lang="en-US" altLang="ja-JP" sz="1600" b="1" dirty="0">
                <a:solidFill>
                  <a:srgbClr val="0070C0"/>
                </a:solidFill>
                <a:latin typeface="+mn-ea"/>
              </a:rPr>
              <a:t>20</a:t>
            </a:r>
            <a:r>
              <a:rPr lang="ja-JP" altLang="en-US" sz="1600" b="1" dirty="0">
                <a:solidFill>
                  <a:srgbClr val="0070C0"/>
                </a:solidFill>
                <a:latin typeface="+mn-ea"/>
              </a:rPr>
              <a:t>分</a:t>
            </a:r>
          </a:p>
        </p:txBody>
      </p:sp>
      <p:sp>
        <p:nvSpPr>
          <p:cNvPr id="2" name="テキスト ボックス 1">
            <a:hlinkClick r:id="rId3" action="ppaction://hlinksldjump"/>
            <a:extLst>
              <a:ext uri="{FF2B5EF4-FFF2-40B4-BE49-F238E27FC236}">
                <a16:creationId xmlns:a16="http://schemas.microsoft.com/office/drawing/2014/main" id="{5430F5C6-B14D-31CA-C0FD-D7ED258C0E12}"/>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4"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4"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2975185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2-5. </a:t>
            </a:r>
            <a:r>
              <a:rPr lang="ja-JP" altLang="en-US" dirty="0">
                <a:latin typeface="+mn-ea"/>
                <a:ea typeface="+mn-ea"/>
              </a:rPr>
              <a:t>設定方法（新規検知オブジェクトの追加）</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78378" y="658491"/>
            <a:ext cx="4464874"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③学習枠の設定</a:t>
            </a:r>
          </a:p>
        </p:txBody>
      </p:sp>
      <p:sp>
        <p:nvSpPr>
          <p:cNvPr id="13" name="テキスト ボックス 12">
            <a:extLst>
              <a:ext uri="{FF2B5EF4-FFF2-40B4-BE49-F238E27FC236}">
                <a16:creationId xmlns:a16="http://schemas.microsoft.com/office/drawing/2014/main" id="{37644656-39BA-9871-BD0F-E6D1A00CE438}"/>
              </a:ext>
            </a:extLst>
          </p:cNvPr>
          <p:cNvSpPr txBox="1"/>
          <p:nvPr/>
        </p:nvSpPr>
        <p:spPr>
          <a:xfrm>
            <a:off x="421019" y="1033090"/>
            <a:ext cx="13805620" cy="738344"/>
          </a:xfrm>
          <a:prstGeom prst="rect">
            <a:avLst/>
          </a:prstGeom>
          <a:noFill/>
        </p:spPr>
        <p:txBody>
          <a:bodyPr wrap="square" rtlCol="0">
            <a:spAutoFit/>
          </a:bodyPr>
          <a:lstStyle/>
          <a:p>
            <a:pPr>
              <a:lnSpc>
                <a:spcPct val="120000"/>
              </a:lnSpc>
            </a:pPr>
            <a:r>
              <a:rPr lang="ja-JP" altLang="en-US" sz="1800" b="1" dirty="0"/>
              <a:t>検知オブジェクトを選択すると、異なる色で学習枠が生成されます。</a:t>
            </a:r>
            <a:endParaRPr lang="en-US" altLang="ja-JP" sz="1800" b="1" dirty="0"/>
          </a:p>
          <a:p>
            <a:pPr>
              <a:lnSpc>
                <a:spcPct val="120000"/>
              </a:lnSpc>
            </a:pPr>
            <a:r>
              <a:rPr lang="ja-JP" altLang="en-US" sz="1800" b="1" dirty="0"/>
              <a:t>＊学習分の映像に学習枠を付与したら、「</a:t>
            </a:r>
            <a:r>
              <a:rPr kumimoji="0" lang="ja-JP" altLang="en-US" sz="1800" b="1" kern="0" dirty="0">
                <a:solidFill>
                  <a:srgbClr val="0070C0"/>
                </a:solidFill>
                <a:latin typeface="+mn-ea"/>
                <a:hlinkClick r:id="rId2" action="ppaction://hlinksldjump"/>
              </a:rPr>
              <a:t>⑧学習の実行</a:t>
            </a:r>
            <a:r>
              <a:rPr lang="ja-JP" altLang="en-US" sz="1800" b="1" dirty="0"/>
              <a:t>」ページに記載の学習の実行を行います。</a:t>
            </a:r>
          </a:p>
        </p:txBody>
      </p:sp>
      <p:grpSp>
        <p:nvGrpSpPr>
          <p:cNvPr id="10" name="グループ化 9">
            <a:extLst>
              <a:ext uri="{FF2B5EF4-FFF2-40B4-BE49-F238E27FC236}">
                <a16:creationId xmlns:a16="http://schemas.microsoft.com/office/drawing/2014/main" id="{7AF5395B-E03B-9B75-815E-C2095897D360}"/>
              </a:ext>
            </a:extLst>
          </p:cNvPr>
          <p:cNvGrpSpPr/>
          <p:nvPr/>
        </p:nvGrpSpPr>
        <p:grpSpPr>
          <a:xfrm>
            <a:off x="1109450" y="1828501"/>
            <a:ext cx="7250779" cy="5502977"/>
            <a:chOff x="1216328" y="1330050"/>
            <a:chExt cx="4914757" cy="3730054"/>
          </a:xfrm>
        </p:grpSpPr>
        <p:pic>
          <p:nvPicPr>
            <p:cNvPr id="2" name="図 1">
              <a:extLst>
                <a:ext uri="{FF2B5EF4-FFF2-40B4-BE49-F238E27FC236}">
                  <a16:creationId xmlns:a16="http://schemas.microsoft.com/office/drawing/2014/main" id="{3DDD59BC-7462-31AD-D1A0-1650882E4D90}"/>
                </a:ext>
              </a:extLst>
            </p:cNvPr>
            <p:cNvPicPr>
              <a:picLocks noChangeAspect="1"/>
            </p:cNvPicPr>
            <p:nvPr/>
          </p:nvPicPr>
          <p:blipFill>
            <a:blip r:embed="rId3"/>
            <a:stretch>
              <a:fillRect/>
            </a:stretch>
          </p:blipFill>
          <p:spPr>
            <a:xfrm>
              <a:off x="1216328" y="1330050"/>
              <a:ext cx="4914757" cy="3730054"/>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283FBA33-EB20-86BF-FE2B-CA6A3F2B7793}"/>
                </a:ext>
              </a:extLst>
            </p:cNvPr>
            <p:cNvSpPr/>
            <p:nvPr/>
          </p:nvSpPr>
          <p:spPr>
            <a:xfrm>
              <a:off x="1341999" y="2754525"/>
              <a:ext cx="868352" cy="5083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grpSp>
      <p:sp>
        <p:nvSpPr>
          <p:cNvPr id="5" name="テキスト ボックス 4">
            <a:hlinkClick r:id="rId4" action="ppaction://hlinksldjump"/>
            <a:extLst>
              <a:ext uri="{FF2B5EF4-FFF2-40B4-BE49-F238E27FC236}">
                <a16:creationId xmlns:a16="http://schemas.microsoft.com/office/drawing/2014/main" id="{212141F7-DFE7-1B9A-0BAE-4292C82263A0}"/>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5"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5"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4037561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2-5. </a:t>
            </a:r>
            <a:r>
              <a:rPr lang="ja-JP" altLang="en-US" dirty="0">
                <a:latin typeface="+mn-ea"/>
                <a:ea typeface="+mn-ea"/>
              </a:rPr>
              <a:t>設定方法（新規検知オブジェクトの追加）</a:t>
            </a:r>
            <a:endParaRPr kumimoji="1" lang="ja-JP" altLang="en-US" dirty="0"/>
          </a:p>
        </p:txBody>
      </p:sp>
      <p:sp>
        <p:nvSpPr>
          <p:cNvPr id="5" name="正方形/長方形 4">
            <a:extLst>
              <a:ext uri="{FF2B5EF4-FFF2-40B4-BE49-F238E27FC236}">
                <a16:creationId xmlns:a16="http://schemas.microsoft.com/office/drawing/2014/main" id="{673B0089-FC89-0F70-982A-D4F518ED77EC}"/>
              </a:ext>
            </a:extLst>
          </p:cNvPr>
          <p:cNvSpPr/>
          <p:nvPr/>
        </p:nvSpPr>
        <p:spPr>
          <a:xfrm>
            <a:off x="166504" y="1079614"/>
            <a:ext cx="4464874"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①デモ画面への遷移</a:t>
            </a:r>
          </a:p>
        </p:txBody>
      </p:sp>
      <p:sp>
        <p:nvSpPr>
          <p:cNvPr id="6" name="テキスト ボックス 5">
            <a:extLst>
              <a:ext uri="{FF2B5EF4-FFF2-40B4-BE49-F238E27FC236}">
                <a16:creationId xmlns:a16="http://schemas.microsoft.com/office/drawing/2014/main" id="{A151CB20-3BBD-2421-E844-86CF4878D915}"/>
              </a:ext>
            </a:extLst>
          </p:cNvPr>
          <p:cNvSpPr txBox="1"/>
          <p:nvPr/>
        </p:nvSpPr>
        <p:spPr>
          <a:xfrm>
            <a:off x="288000" y="648000"/>
            <a:ext cx="7879080" cy="504000"/>
          </a:xfrm>
          <a:prstGeom prst="rect">
            <a:avLst/>
          </a:prstGeom>
          <a:noFill/>
        </p:spPr>
        <p:txBody>
          <a:bodyPr wrap="none" lIns="36000" tIns="36000" rIns="36000" bIns="36000" rtlCol="0">
            <a:noAutofit/>
          </a:bodyPr>
          <a:lstStyle/>
          <a:p>
            <a:pPr algn="l"/>
            <a:r>
              <a:rPr lang="ja-JP" altLang="en-US" sz="2400" b="1" dirty="0"/>
              <a:t>■以降は、デモ画面での検知動作確認手順となります。</a:t>
            </a:r>
            <a:endParaRPr kumimoji="1" lang="ja-JP" altLang="en-US" sz="2400" b="1" dirty="0"/>
          </a:p>
        </p:txBody>
      </p:sp>
      <p:grpSp>
        <p:nvGrpSpPr>
          <p:cNvPr id="11" name="グループ化 10">
            <a:extLst>
              <a:ext uri="{FF2B5EF4-FFF2-40B4-BE49-F238E27FC236}">
                <a16:creationId xmlns:a16="http://schemas.microsoft.com/office/drawing/2014/main" id="{E906FBD4-0984-F4BA-0479-5FE232B0642D}"/>
              </a:ext>
            </a:extLst>
          </p:cNvPr>
          <p:cNvGrpSpPr/>
          <p:nvPr/>
        </p:nvGrpSpPr>
        <p:grpSpPr>
          <a:xfrm>
            <a:off x="320884" y="2220236"/>
            <a:ext cx="13169486" cy="5191818"/>
            <a:chOff x="195433" y="1086106"/>
            <a:chExt cx="8820264" cy="3477220"/>
          </a:xfrm>
        </p:grpSpPr>
        <p:pic>
          <p:nvPicPr>
            <p:cNvPr id="12" name="図 11">
              <a:extLst>
                <a:ext uri="{FF2B5EF4-FFF2-40B4-BE49-F238E27FC236}">
                  <a16:creationId xmlns:a16="http://schemas.microsoft.com/office/drawing/2014/main" id="{A1FF18E0-C690-01E3-F6F6-E1A0CC1A27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4658" y="1086106"/>
              <a:ext cx="7251039" cy="3477220"/>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nvGrpSpPr>
            <p:cNvPr id="14" name="グループ化 13">
              <a:extLst>
                <a:ext uri="{FF2B5EF4-FFF2-40B4-BE49-F238E27FC236}">
                  <a16:creationId xmlns:a16="http://schemas.microsoft.com/office/drawing/2014/main" id="{AB30A3E1-16E9-B250-21C2-557297DF5B42}"/>
                </a:ext>
              </a:extLst>
            </p:cNvPr>
            <p:cNvGrpSpPr/>
            <p:nvPr/>
          </p:nvGrpSpPr>
          <p:grpSpPr>
            <a:xfrm>
              <a:off x="195433" y="1159327"/>
              <a:ext cx="2403041" cy="1879902"/>
              <a:chOff x="195434" y="1159327"/>
              <a:chExt cx="2863924" cy="2103831"/>
            </a:xfrm>
          </p:grpSpPr>
          <p:pic>
            <p:nvPicPr>
              <p:cNvPr id="15" name="図 14">
                <a:extLst>
                  <a:ext uri="{FF2B5EF4-FFF2-40B4-BE49-F238E27FC236}">
                    <a16:creationId xmlns:a16="http://schemas.microsoft.com/office/drawing/2014/main" id="{0848C552-D8C2-42C3-34A1-4784D0210D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434" y="1159327"/>
                <a:ext cx="2863924" cy="2103831"/>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16" name="正方形/長方形 15">
                <a:extLst>
                  <a:ext uri="{FF2B5EF4-FFF2-40B4-BE49-F238E27FC236}">
                    <a16:creationId xmlns:a16="http://schemas.microsoft.com/office/drawing/2014/main" id="{E14797E4-D1A9-CE2F-946D-8D9CA0E2FB0B}"/>
                  </a:ext>
                </a:extLst>
              </p:cNvPr>
              <p:cNvSpPr/>
              <p:nvPr/>
            </p:nvSpPr>
            <p:spPr>
              <a:xfrm>
                <a:off x="2250931" y="2269278"/>
                <a:ext cx="485691" cy="3090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grpSp>
      </p:grpSp>
      <p:sp>
        <p:nvSpPr>
          <p:cNvPr id="17" name="テキスト ボックス 16">
            <a:extLst>
              <a:ext uri="{FF2B5EF4-FFF2-40B4-BE49-F238E27FC236}">
                <a16:creationId xmlns:a16="http://schemas.microsoft.com/office/drawing/2014/main" id="{242CB2EA-16C1-9130-0F84-2820209CE6D8}"/>
              </a:ext>
            </a:extLst>
          </p:cNvPr>
          <p:cNvSpPr txBox="1"/>
          <p:nvPr/>
        </p:nvSpPr>
        <p:spPr>
          <a:xfrm>
            <a:off x="320884" y="1424185"/>
            <a:ext cx="13525745" cy="738344"/>
          </a:xfrm>
          <a:prstGeom prst="rect">
            <a:avLst/>
          </a:prstGeom>
          <a:noFill/>
        </p:spPr>
        <p:txBody>
          <a:bodyPr wrap="square" rtlCol="0">
            <a:spAutoFit/>
          </a:bodyPr>
          <a:lstStyle/>
          <a:p>
            <a:pPr algn="l">
              <a:lnSpc>
                <a:spcPct val="120000"/>
              </a:lnSpc>
            </a:pPr>
            <a:r>
              <a:rPr kumimoji="1" lang="ja-JP" altLang="en-US" sz="1800" b="1" dirty="0"/>
              <a:t>現場にてライブ映像により検知状況を確認する場合は、デモ画面を使用します。</a:t>
            </a:r>
            <a:endParaRPr kumimoji="1" lang="en-US" altLang="ja-JP" sz="1800" b="1" dirty="0"/>
          </a:p>
          <a:p>
            <a:pPr algn="l">
              <a:lnSpc>
                <a:spcPct val="120000"/>
              </a:lnSpc>
            </a:pPr>
            <a:r>
              <a:rPr kumimoji="1" lang="ja-JP" altLang="en-US" sz="1800" b="1" dirty="0"/>
              <a:t>「学習結果確認」内の「デモ画面」で「表示」をクリックすると、カメラブラウザ画面が起動し、デモ画面が表示されます。</a:t>
            </a:r>
          </a:p>
        </p:txBody>
      </p:sp>
      <p:sp>
        <p:nvSpPr>
          <p:cNvPr id="2" name="テキスト ボックス 1">
            <a:hlinkClick r:id="rId4" action="ppaction://hlinksldjump"/>
            <a:extLst>
              <a:ext uri="{FF2B5EF4-FFF2-40B4-BE49-F238E27FC236}">
                <a16:creationId xmlns:a16="http://schemas.microsoft.com/office/drawing/2014/main" id="{EE110259-0F9D-9D41-6985-A633D9A01495}"/>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5"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5"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3636449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2-5. </a:t>
            </a:r>
            <a:r>
              <a:rPr lang="ja-JP" altLang="en-US" dirty="0">
                <a:latin typeface="+mn-ea"/>
                <a:ea typeface="+mn-ea"/>
              </a:rPr>
              <a:t>設定方法（新規検知オブジェクトの追加）</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78378" y="658491"/>
            <a:ext cx="4464874"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②デモ画面での確認</a:t>
            </a:r>
          </a:p>
        </p:txBody>
      </p:sp>
      <p:sp>
        <p:nvSpPr>
          <p:cNvPr id="12" name="テキスト ボックス 11">
            <a:extLst>
              <a:ext uri="{FF2B5EF4-FFF2-40B4-BE49-F238E27FC236}">
                <a16:creationId xmlns:a16="http://schemas.microsoft.com/office/drawing/2014/main" id="{9F6FD4DB-4BE0-4E23-7FF4-C8F4DA95F97B}"/>
              </a:ext>
            </a:extLst>
          </p:cNvPr>
          <p:cNvSpPr txBox="1"/>
          <p:nvPr/>
        </p:nvSpPr>
        <p:spPr>
          <a:xfrm>
            <a:off x="420156" y="5017780"/>
            <a:ext cx="13781266" cy="2375715"/>
          </a:xfrm>
          <a:prstGeom prst="rect">
            <a:avLst/>
          </a:prstGeom>
          <a:noFill/>
        </p:spPr>
        <p:txBody>
          <a:bodyPr wrap="square" rtlCol="0">
            <a:spAutoFit/>
          </a:bodyPr>
          <a:lstStyle/>
          <a:p>
            <a:pPr>
              <a:lnSpc>
                <a:spcPct val="120000"/>
              </a:lnSpc>
            </a:pPr>
            <a:r>
              <a:rPr lang="ja-JP" altLang="en-US" sz="1800" b="1" dirty="0">
                <a:latin typeface="+mn-ea"/>
              </a:rPr>
              <a:t>検知枠と検知スコアを確認します。</a:t>
            </a:r>
            <a:endParaRPr lang="en-US" altLang="ja-JP" sz="1800" b="1" dirty="0">
              <a:latin typeface="+mn-ea"/>
            </a:endParaRPr>
          </a:p>
          <a:p>
            <a:pPr>
              <a:lnSpc>
                <a:spcPct val="120000"/>
              </a:lnSpc>
              <a:spcBef>
                <a:spcPts val="1200"/>
              </a:spcBef>
            </a:pPr>
            <a:r>
              <a:rPr lang="ja-JP" altLang="en-US" sz="1800" b="1" dirty="0">
                <a:latin typeface="+mn-ea"/>
              </a:rPr>
              <a:t>① </a:t>
            </a:r>
            <a:r>
              <a:rPr lang="en-US" altLang="ja-JP" sz="1800" b="1" dirty="0">
                <a:latin typeface="+mn-ea"/>
              </a:rPr>
              <a:t>1⃣</a:t>
            </a:r>
            <a:r>
              <a:rPr lang="ja-JP" altLang="en-US" sz="1800" b="1" dirty="0">
                <a:latin typeface="+mn-ea"/>
              </a:rPr>
              <a:t>　</a:t>
            </a:r>
            <a:r>
              <a:rPr lang="en-US" altLang="ja-JP" sz="1800" b="1" dirty="0">
                <a:latin typeface="+mn-ea"/>
              </a:rPr>
              <a:t>…</a:t>
            </a:r>
            <a:r>
              <a:rPr lang="ja-JP" altLang="en-US" sz="1800" b="1" dirty="0">
                <a:latin typeface="+mn-ea"/>
              </a:rPr>
              <a:t> 設定・学習した新規検知オブジェクトを示しています。（</a:t>
            </a:r>
            <a:r>
              <a:rPr lang="en-US" altLang="ja-JP" sz="1800" b="1" dirty="0">
                <a:latin typeface="+mn-ea"/>
              </a:rPr>
              <a:t>5</a:t>
            </a:r>
            <a:r>
              <a:rPr lang="ja-JP" altLang="en-US" sz="1800" b="1" dirty="0">
                <a:latin typeface="+mn-ea"/>
              </a:rPr>
              <a:t>種類新規登録可能です）</a:t>
            </a:r>
            <a:endParaRPr lang="en-US" altLang="ja-JP" sz="1800" b="1" dirty="0">
              <a:latin typeface="+mn-ea"/>
            </a:endParaRPr>
          </a:p>
          <a:p>
            <a:pPr>
              <a:lnSpc>
                <a:spcPct val="120000"/>
              </a:lnSpc>
              <a:spcBef>
                <a:spcPts val="600"/>
              </a:spcBef>
            </a:pPr>
            <a:r>
              <a:rPr lang="ja-JP" altLang="en-US" sz="1800" b="1" dirty="0">
                <a:latin typeface="+mn-ea"/>
              </a:rPr>
              <a:t>② </a:t>
            </a:r>
            <a:r>
              <a:rPr lang="en-US" altLang="ja-JP" sz="1800" b="1" dirty="0">
                <a:latin typeface="+mn-ea"/>
              </a:rPr>
              <a:t>[66] </a:t>
            </a:r>
            <a:r>
              <a:rPr lang="ja-JP" altLang="en-US" sz="1800" b="1" dirty="0">
                <a:latin typeface="+mn-ea"/>
              </a:rPr>
              <a:t>など </a:t>
            </a:r>
            <a:r>
              <a:rPr lang="en-US" altLang="ja-JP" sz="1800" b="1" dirty="0">
                <a:latin typeface="+mn-ea"/>
              </a:rPr>
              <a:t>…</a:t>
            </a:r>
            <a:r>
              <a:rPr lang="ja-JP" altLang="en-US" sz="1800" b="1" dirty="0">
                <a:latin typeface="+mn-ea"/>
              </a:rPr>
              <a:t> 学習させたフォークリフトらしさを示す検知スコアが表示されます。</a:t>
            </a:r>
            <a:endParaRPr lang="en-US" altLang="ja-JP" sz="1800" b="1" dirty="0">
              <a:latin typeface="+mn-ea"/>
            </a:endParaRPr>
          </a:p>
          <a:p>
            <a:pPr marL="1614488">
              <a:lnSpc>
                <a:spcPct val="120000"/>
              </a:lnSpc>
            </a:pPr>
            <a:r>
              <a:rPr lang="ja-JP" altLang="en-US" sz="1800" b="1" dirty="0">
                <a:latin typeface="+mn-ea"/>
              </a:rPr>
              <a:t>新規検知オブジェクトの場合、最高値は「約</a:t>
            </a:r>
            <a:r>
              <a:rPr lang="en-US" altLang="ja-JP" sz="1800" b="1" dirty="0">
                <a:latin typeface="+mn-ea"/>
              </a:rPr>
              <a:t>70</a:t>
            </a:r>
            <a:r>
              <a:rPr lang="ja-JP" altLang="en-US" sz="1800" b="1" dirty="0">
                <a:latin typeface="+mn-ea"/>
              </a:rPr>
              <a:t>」です。（既存の人物、車両、二輪車は「</a:t>
            </a:r>
            <a:r>
              <a:rPr lang="en-US" altLang="ja-JP" sz="1800" b="1" dirty="0">
                <a:latin typeface="+mn-ea"/>
              </a:rPr>
              <a:t>100</a:t>
            </a:r>
            <a:r>
              <a:rPr lang="ja-JP" altLang="en-US" sz="1800" b="1" dirty="0">
                <a:latin typeface="+mn-ea"/>
              </a:rPr>
              <a:t>」</a:t>
            </a:r>
            <a:r>
              <a:rPr lang="en-US" altLang="ja-JP" sz="1800" b="1" dirty="0">
                <a:latin typeface="+mn-ea"/>
              </a:rPr>
              <a:t>)</a:t>
            </a:r>
          </a:p>
          <a:p>
            <a:pPr>
              <a:lnSpc>
                <a:spcPct val="120000"/>
              </a:lnSpc>
              <a:spcBef>
                <a:spcPts val="600"/>
              </a:spcBef>
            </a:pPr>
            <a:r>
              <a:rPr lang="ja-JP" altLang="en-US" sz="1800" b="1" dirty="0">
                <a:latin typeface="+mn-ea"/>
              </a:rPr>
              <a:t>③ 右の画像は、「フォークリフト」と「車両」の両方と認識しているシーンです。</a:t>
            </a:r>
            <a:endParaRPr lang="en-US" altLang="ja-JP" sz="1800" b="1" dirty="0">
              <a:latin typeface="+mn-ea"/>
            </a:endParaRPr>
          </a:p>
          <a:p>
            <a:pPr marL="273050" indent="-273050">
              <a:lnSpc>
                <a:spcPct val="120000"/>
              </a:lnSpc>
            </a:pPr>
            <a:r>
              <a:rPr lang="ja-JP" altLang="en-US" sz="1800" b="1" dirty="0">
                <a:latin typeface="+mn-ea"/>
              </a:rPr>
              <a:t>④ 車両の認識が不要な場合は、車判定閾値を「</a:t>
            </a:r>
            <a:r>
              <a:rPr lang="en-US" altLang="ja-JP" sz="1800" b="1" dirty="0">
                <a:latin typeface="+mn-ea"/>
              </a:rPr>
              <a:t>99</a:t>
            </a:r>
            <a:r>
              <a:rPr lang="ja-JP" altLang="en-US" sz="1800" b="1" dirty="0">
                <a:latin typeface="+mn-ea"/>
              </a:rPr>
              <a:t>」にするか、 </a:t>
            </a:r>
            <a:r>
              <a:rPr lang="en-US" altLang="ja-JP" sz="1800" b="1" dirty="0">
                <a:latin typeface="+mn-ea"/>
              </a:rPr>
              <a:t>AI</a:t>
            </a:r>
            <a:r>
              <a:rPr lang="ja-JP" altLang="en-US" sz="1800" b="1" dirty="0">
                <a:latin typeface="+mn-ea"/>
              </a:rPr>
              <a:t>動体検知アプリの設定 ⑤で「車」のチェックを外してください。</a:t>
            </a:r>
            <a:endParaRPr kumimoji="1" lang="ja-JP" altLang="en-US" sz="1800" b="1" dirty="0">
              <a:solidFill>
                <a:srgbClr val="FF0000"/>
              </a:solidFill>
              <a:latin typeface="+mn-ea"/>
            </a:endParaRPr>
          </a:p>
        </p:txBody>
      </p:sp>
      <p:grpSp>
        <p:nvGrpSpPr>
          <p:cNvPr id="17" name="グループ化 16">
            <a:extLst>
              <a:ext uri="{FF2B5EF4-FFF2-40B4-BE49-F238E27FC236}">
                <a16:creationId xmlns:a16="http://schemas.microsoft.com/office/drawing/2014/main" id="{25CDBA73-6784-0F59-331A-89495FF3DA75}"/>
              </a:ext>
            </a:extLst>
          </p:cNvPr>
          <p:cNvGrpSpPr/>
          <p:nvPr/>
        </p:nvGrpSpPr>
        <p:grpSpPr>
          <a:xfrm>
            <a:off x="420156" y="1246552"/>
            <a:ext cx="10825776" cy="3066097"/>
            <a:chOff x="163052" y="1045102"/>
            <a:chExt cx="8782890" cy="2487507"/>
          </a:xfrm>
        </p:grpSpPr>
        <p:pic>
          <p:nvPicPr>
            <p:cNvPr id="14" name="図 13">
              <a:extLst>
                <a:ext uri="{FF2B5EF4-FFF2-40B4-BE49-F238E27FC236}">
                  <a16:creationId xmlns:a16="http://schemas.microsoft.com/office/drawing/2014/main" id="{EE5C47A0-593E-EA90-223F-A01706034401}"/>
                </a:ext>
              </a:extLst>
            </p:cNvPr>
            <p:cNvPicPr>
              <a:picLocks noChangeAspect="1"/>
            </p:cNvPicPr>
            <p:nvPr/>
          </p:nvPicPr>
          <p:blipFill>
            <a:blip r:embed="rId2"/>
            <a:stretch>
              <a:fillRect/>
            </a:stretch>
          </p:blipFill>
          <p:spPr>
            <a:xfrm>
              <a:off x="163052" y="1053128"/>
              <a:ext cx="3305975" cy="2479481"/>
            </a:xfrm>
            <a:prstGeom prst="rect">
              <a:avLst/>
            </a:prstGeom>
            <a:ln>
              <a:noFill/>
            </a:ln>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E623B1DF-D84D-BDB5-C39D-9D62681549E8}"/>
                </a:ext>
              </a:extLst>
            </p:cNvPr>
            <p:cNvPicPr>
              <a:picLocks noChangeAspect="1"/>
            </p:cNvPicPr>
            <p:nvPr/>
          </p:nvPicPr>
          <p:blipFill>
            <a:blip r:embed="rId3"/>
            <a:stretch>
              <a:fillRect/>
            </a:stretch>
          </p:blipFill>
          <p:spPr>
            <a:xfrm>
              <a:off x="3657684" y="1053128"/>
              <a:ext cx="3035565" cy="2479481"/>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B3856003-0026-27E7-EA0E-E0041CDBDAFE}"/>
                </a:ext>
              </a:extLst>
            </p:cNvPr>
            <p:cNvPicPr>
              <a:picLocks noChangeAspect="1"/>
            </p:cNvPicPr>
            <p:nvPr/>
          </p:nvPicPr>
          <p:blipFill>
            <a:blip r:embed="rId4"/>
            <a:stretch>
              <a:fillRect/>
            </a:stretch>
          </p:blipFill>
          <p:spPr>
            <a:xfrm>
              <a:off x="6881906" y="1045102"/>
              <a:ext cx="2064036" cy="2479481"/>
            </a:xfrm>
            <a:prstGeom prst="rect">
              <a:avLst/>
            </a:prstGeom>
            <a:effectLst>
              <a:outerShdw blurRad="50800" dist="38100" dir="2700000" algn="tl" rotWithShape="0">
                <a:prstClr val="black">
                  <a:alpha val="40000"/>
                </a:prstClr>
              </a:outerShdw>
            </a:effectLst>
          </p:spPr>
        </p:pic>
      </p:grpSp>
      <p:sp>
        <p:nvSpPr>
          <p:cNvPr id="18" name="楕円 17">
            <a:extLst>
              <a:ext uri="{FF2B5EF4-FFF2-40B4-BE49-F238E27FC236}">
                <a16:creationId xmlns:a16="http://schemas.microsoft.com/office/drawing/2014/main" id="{2C6F97CE-50F6-EB7A-8F0C-59D658C0A9D7}"/>
              </a:ext>
            </a:extLst>
          </p:cNvPr>
          <p:cNvSpPr/>
          <p:nvPr/>
        </p:nvSpPr>
        <p:spPr>
          <a:xfrm>
            <a:off x="605623" y="1871803"/>
            <a:ext cx="320652" cy="32065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1600" b="1" dirty="0">
                <a:solidFill>
                  <a:srgbClr val="FF0000"/>
                </a:solidFill>
              </a:rPr>
              <a:t>2</a:t>
            </a:r>
            <a:endParaRPr kumimoji="1" lang="ja-JP" altLang="en-US" sz="1600" b="1" dirty="0">
              <a:solidFill>
                <a:srgbClr val="FF0000"/>
              </a:solidFill>
            </a:endParaRPr>
          </a:p>
        </p:txBody>
      </p:sp>
      <p:sp>
        <p:nvSpPr>
          <p:cNvPr id="21" name="楕円 20">
            <a:extLst>
              <a:ext uri="{FF2B5EF4-FFF2-40B4-BE49-F238E27FC236}">
                <a16:creationId xmlns:a16="http://schemas.microsoft.com/office/drawing/2014/main" id="{CBCBC7B9-27C6-2D66-057F-6272A1751571}"/>
              </a:ext>
            </a:extLst>
          </p:cNvPr>
          <p:cNvSpPr/>
          <p:nvPr/>
        </p:nvSpPr>
        <p:spPr>
          <a:xfrm>
            <a:off x="10768922" y="1096119"/>
            <a:ext cx="320652" cy="32065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1600" b="1" dirty="0">
                <a:solidFill>
                  <a:srgbClr val="FF0000"/>
                </a:solidFill>
              </a:rPr>
              <a:t>3</a:t>
            </a:r>
            <a:endParaRPr kumimoji="1" lang="ja-JP" altLang="en-US" sz="1600" b="1" dirty="0">
              <a:solidFill>
                <a:srgbClr val="FF0000"/>
              </a:solidFill>
            </a:endParaRPr>
          </a:p>
        </p:txBody>
      </p:sp>
      <p:sp>
        <p:nvSpPr>
          <p:cNvPr id="22" name="楕円 21">
            <a:extLst>
              <a:ext uri="{FF2B5EF4-FFF2-40B4-BE49-F238E27FC236}">
                <a16:creationId xmlns:a16="http://schemas.microsoft.com/office/drawing/2014/main" id="{1D6BDED1-303E-06D2-5AC4-84669C046452}"/>
              </a:ext>
            </a:extLst>
          </p:cNvPr>
          <p:cNvSpPr/>
          <p:nvPr/>
        </p:nvSpPr>
        <p:spPr>
          <a:xfrm>
            <a:off x="926275" y="1130302"/>
            <a:ext cx="320652" cy="32065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en-US" altLang="ja-JP" sz="1600" b="1" dirty="0">
                <a:solidFill>
                  <a:srgbClr val="FF0000"/>
                </a:solidFill>
              </a:rPr>
              <a:t>1</a:t>
            </a:r>
            <a:endParaRPr kumimoji="1" lang="ja-JP" altLang="en-US" sz="1600" b="1" dirty="0">
              <a:solidFill>
                <a:srgbClr val="FF0000"/>
              </a:solidFill>
            </a:endParaRPr>
          </a:p>
        </p:txBody>
      </p:sp>
      <p:sp>
        <p:nvSpPr>
          <p:cNvPr id="24" name="楕円 23">
            <a:extLst>
              <a:ext uri="{FF2B5EF4-FFF2-40B4-BE49-F238E27FC236}">
                <a16:creationId xmlns:a16="http://schemas.microsoft.com/office/drawing/2014/main" id="{5B7C2632-6C33-22F3-A96B-A54F4AAD021C}"/>
              </a:ext>
            </a:extLst>
          </p:cNvPr>
          <p:cNvSpPr/>
          <p:nvPr/>
        </p:nvSpPr>
        <p:spPr>
          <a:xfrm>
            <a:off x="13622425" y="900554"/>
            <a:ext cx="320652" cy="32065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1600" b="1" dirty="0">
                <a:solidFill>
                  <a:srgbClr val="FF0000"/>
                </a:solidFill>
              </a:rPr>
              <a:t>4</a:t>
            </a:r>
            <a:endParaRPr kumimoji="1" lang="ja-JP" altLang="en-US" sz="1600" b="1" dirty="0">
              <a:solidFill>
                <a:srgbClr val="FF0000"/>
              </a:solidFill>
            </a:endParaRPr>
          </a:p>
        </p:txBody>
      </p:sp>
      <p:sp>
        <p:nvSpPr>
          <p:cNvPr id="2" name="テキスト ボックス 1">
            <a:hlinkClick r:id="rId5" action="ppaction://hlinksldjump"/>
            <a:extLst>
              <a:ext uri="{FF2B5EF4-FFF2-40B4-BE49-F238E27FC236}">
                <a16:creationId xmlns:a16="http://schemas.microsoft.com/office/drawing/2014/main" id="{37262EE6-89A6-6746-F32B-7E0C3A83FE75}"/>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6"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6"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grpSp>
        <p:nvGrpSpPr>
          <p:cNvPr id="5" name="グループ化 4">
            <a:extLst>
              <a:ext uri="{FF2B5EF4-FFF2-40B4-BE49-F238E27FC236}">
                <a16:creationId xmlns:a16="http://schemas.microsoft.com/office/drawing/2014/main" id="{A48F51B0-7FFC-9EBA-2BB4-550A0D268975}"/>
              </a:ext>
            </a:extLst>
          </p:cNvPr>
          <p:cNvGrpSpPr/>
          <p:nvPr/>
        </p:nvGrpSpPr>
        <p:grpSpPr>
          <a:xfrm>
            <a:off x="11478470" y="1277818"/>
            <a:ext cx="2464607" cy="2515250"/>
            <a:chOff x="11468666" y="1599195"/>
            <a:chExt cx="2649127" cy="2703561"/>
          </a:xfrm>
        </p:grpSpPr>
        <p:pic>
          <p:nvPicPr>
            <p:cNvPr id="8" name="図 7">
              <a:extLst>
                <a:ext uri="{FF2B5EF4-FFF2-40B4-BE49-F238E27FC236}">
                  <a16:creationId xmlns:a16="http://schemas.microsoft.com/office/drawing/2014/main" id="{7294377F-F7CB-2633-5CDA-DC872DCDC838}"/>
                </a:ext>
              </a:extLst>
            </p:cNvPr>
            <p:cNvPicPr>
              <a:picLocks noChangeAspect="1"/>
            </p:cNvPicPr>
            <p:nvPr/>
          </p:nvPicPr>
          <p:blipFill>
            <a:blip r:embed="rId7"/>
            <a:stretch>
              <a:fillRect/>
            </a:stretch>
          </p:blipFill>
          <p:spPr>
            <a:xfrm>
              <a:off x="11468666" y="1599195"/>
              <a:ext cx="2649127" cy="2703561"/>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3FD9F93F-FBED-8867-3C13-F54A4AC63FCB}"/>
                </a:ext>
              </a:extLst>
            </p:cNvPr>
            <p:cNvSpPr/>
            <p:nvPr/>
          </p:nvSpPr>
          <p:spPr>
            <a:xfrm>
              <a:off x="11504631" y="2810933"/>
              <a:ext cx="2335547" cy="72248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B343FA8B-FB7E-2339-B8BE-22311BFBAAC6}"/>
              </a:ext>
            </a:extLst>
          </p:cNvPr>
          <p:cNvGrpSpPr/>
          <p:nvPr/>
        </p:nvGrpSpPr>
        <p:grpSpPr>
          <a:xfrm>
            <a:off x="11478470" y="4098167"/>
            <a:ext cx="2571079" cy="1191034"/>
            <a:chOff x="11478470" y="4098167"/>
            <a:chExt cx="2571079" cy="1191034"/>
          </a:xfrm>
        </p:grpSpPr>
        <p:grpSp>
          <p:nvGrpSpPr>
            <p:cNvPr id="11" name="グループ化 10">
              <a:extLst>
                <a:ext uri="{FF2B5EF4-FFF2-40B4-BE49-F238E27FC236}">
                  <a16:creationId xmlns:a16="http://schemas.microsoft.com/office/drawing/2014/main" id="{A3C9130A-AF37-64E7-EBB9-B9EC876518ED}"/>
                </a:ext>
              </a:extLst>
            </p:cNvPr>
            <p:cNvGrpSpPr/>
            <p:nvPr/>
          </p:nvGrpSpPr>
          <p:grpSpPr>
            <a:xfrm>
              <a:off x="11478470" y="4098167"/>
              <a:ext cx="2553056" cy="752580"/>
              <a:chOff x="11478470" y="4098167"/>
              <a:chExt cx="2553056" cy="752580"/>
            </a:xfrm>
          </p:grpSpPr>
          <p:pic>
            <p:nvPicPr>
              <p:cNvPr id="7" name="図 6">
                <a:extLst>
                  <a:ext uri="{FF2B5EF4-FFF2-40B4-BE49-F238E27FC236}">
                    <a16:creationId xmlns:a16="http://schemas.microsoft.com/office/drawing/2014/main" id="{9E4641CE-D827-4A9F-55A6-8953BA69E138}"/>
                  </a:ext>
                </a:extLst>
              </p:cNvPr>
              <p:cNvPicPr>
                <a:picLocks noChangeAspect="1"/>
              </p:cNvPicPr>
              <p:nvPr/>
            </p:nvPicPr>
            <p:blipFill>
              <a:blip r:embed="rId8"/>
              <a:stretch>
                <a:fillRect/>
              </a:stretch>
            </p:blipFill>
            <p:spPr>
              <a:xfrm>
                <a:off x="11478470" y="4098167"/>
                <a:ext cx="2553056" cy="752580"/>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10" name="正方形/長方形 9">
                <a:extLst>
                  <a:ext uri="{FF2B5EF4-FFF2-40B4-BE49-F238E27FC236}">
                    <a16:creationId xmlns:a16="http://schemas.microsoft.com/office/drawing/2014/main" id="{98BBEC51-5D65-3855-FE3D-D70E907BF9F9}"/>
                  </a:ext>
                </a:extLst>
              </p:cNvPr>
              <p:cNvSpPr/>
              <p:nvPr/>
            </p:nvSpPr>
            <p:spPr>
              <a:xfrm>
                <a:off x="12361333" y="4440590"/>
                <a:ext cx="790222" cy="26687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楕円 12">
              <a:extLst>
                <a:ext uri="{FF2B5EF4-FFF2-40B4-BE49-F238E27FC236}">
                  <a16:creationId xmlns:a16="http://schemas.microsoft.com/office/drawing/2014/main" id="{6C87FE30-0D43-6618-F0BC-5289DAA3662C}"/>
                </a:ext>
              </a:extLst>
            </p:cNvPr>
            <p:cNvSpPr/>
            <p:nvPr/>
          </p:nvSpPr>
          <p:spPr>
            <a:xfrm>
              <a:off x="11511930" y="4968549"/>
              <a:ext cx="320652" cy="32065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1600" b="1" dirty="0">
                  <a:solidFill>
                    <a:srgbClr val="FF0000"/>
                  </a:solidFill>
                </a:rPr>
                <a:t>5</a:t>
              </a:r>
              <a:endParaRPr kumimoji="1" lang="ja-JP" altLang="en-US" sz="1600" b="1" dirty="0">
                <a:solidFill>
                  <a:srgbClr val="FF0000"/>
                </a:solidFill>
              </a:endParaRPr>
            </a:p>
          </p:txBody>
        </p:sp>
        <p:sp>
          <p:nvSpPr>
            <p:cNvPr id="19" name="テキスト ボックス 18">
              <a:extLst>
                <a:ext uri="{FF2B5EF4-FFF2-40B4-BE49-F238E27FC236}">
                  <a16:creationId xmlns:a16="http://schemas.microsoft.com/office/drawing/2014/main" id="{DDD17B28-92F9-6A89-351F-03956F2F7DAC}"/>
                </a:ext>
              </a:extLst>
            </p:cNvPr>
            <p:cNvSpPr txBox="1"/>
            <p:nvPr/>
          </p:nvSpPr>
          <p:spPr>
            <a:xfrm>
              <a:off x="11832582" y="4974986"/>
              <a:ext cx="2216967" cy="307777"/>
            </a:xfrm>
            <a:prstGeom prst="rect">
              <a:avLst/>
            </a:prstGeom>
            <a:noFill/>
          </p:spPr>
          <p:txBody>
            <a:bodyPr wrap="square" lIns="72000" rIns="36000" rtlCol="0">
              <a:spAutoFit/>
            </a:bodyPr>
            <a:lstStyle/>
            <a:p>
              <a:pPr algn="l"/>
              <a:r>
                <a:rPr kumimoji="1" lang="ja-JP" altLang="en-US" sz="1400" b="1" dirty="0"/>
                <a:t>動体検知設定画面 </a:t>
              </a:r>
              <a:r>
                <a:rPr kumimoji="1" lang="en-US" altLang="ja-JP" sz="1400" b="1" dirty="0"/>
                <a:t>(</a:t>
              </a:r>
              <a:r>
                <a:rPr kumimoji="1" lang="ja-JP" altLang="en-US" sz="1400" b="1" dirty="0"/>
                <a:t>抜粋</a:t>
              </a:r>
              <a:r>
                <a:rPr kumimoji="1" lang="en-US" altLang="ja-JP" sz="1400" b="1" dirty="0"/>
                <a:t>)</a:t>
              </a:r>
              <a:endParaRPr kumimoji="1" lang="ja-JP" altLang="en-US" sz="1400" b="1" dirty="0"/>
            </a:p>
          </p:txBody>
        </p:sp>
      </p:grpSp>
    </p:spTree>
    <p:extLst>
      <p:ext uri="{BB962C8B-B14F-4D97-AF65-F5344CB8AC3E}">
        <p14:creationId xmlns:p14="http://schemas.microsoft.com/office/powerpoint/2010/main" val="2478700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2854CFB7-EAB7-7DDF-3D1B-98D49BC61907}"/>
              </a:ext>
            </a:extLst>
          </p:cNvPr>
          <p:cNvPicPr>
            <a:picLocks noChangeAspect="1"/>
          </p:cNvPicPr>
          <p:nvPr/>
        </p:nvPicPr>
        <p:blipFill>
          <a:blip r:embed="rId2"/>
          <a:stretch>
            <a:fillRect/>
          </a:stretch>
        </p:blipFill>
        <p:spPr>
          <a:xfrm>
            <a:off x="5141256" y="3648985"/>
            <a:ext cx="1988034" cy="1201104"/>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2-5. </a:t>
            </a:r>
            <a:r>
              <a:rPr lang="ja-JP" altLang="en-US" dirty="0">
                <a:latin typeface="+mn-ea"/>
                <a:ea typeface="+mn-ea"/>
              </a:rPr>
              <a:t>設定方法（新規検知オブジェクトの追加）</a:t>
            </a:r>
            <a:endParaRPr kumimoji="1" lang="ja-JP" altLang="en-US" dirty="0"/>
          </a:p>
        </p:txBody>
      </p:sp>
      <p:sp>
        <p:nvSpPr>
          <p:cNvPr id="5" name="正方形/長方形 4">
            <a:extLst>
              <a:ext uri="{FF2B5EF4-FFF2-40B4-BE49-F238E27FC236}">
                <a16:creationId xmlns:a16="http://schemas.microsoft.com/office/drawing/2014/main" id="{673B0089-FC89-0F70-982A-D4F518ED77EC}"/>
              </a:ext>
            </a:extLst>
          </p:cNvPr>
          <p:cNvSpPr/>
          <p:nvPr/>
        </p:nvSpPr>
        <p:spPr>
          <a:xfrm>
            <a:off x="202129" y="1099278"/>
            <a:ext cx="4464874"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①シミュレーター画面への遷移</a:t>
            </a:r>
          </a:p>
        </p:txBody>
      </p:sp>
      <p:sp>
        <p:nvSpPr>
          <p:cNvPr id="6" name="テキスト ボックス 5">
            <a:extLst>
              <a:ext uri="{FF2B5EF4-FFF2-40B4-BE49-F238E27FC236}">
                <a16:creationId xmlns:a16="http://schemas.microsoft.com/office/drawing/2014/main" id="{A151CB20-3BBD-2421-E844-86CF4878D915}"/>
              </a:ext>
            </a:extLst>
          </p:cNvPr>
          <p:cNvSpPr txBox="1"/>
          <p:nvPr/>
        </p:nvSpPr>
        <p:spPr>
          <a:xfrm>
            <a:off x="288000" y="648000"/>
            <a:ext cx="9417963" cy="504000"/>
          </a:xfrm>
          <a:prstGeom prst="rect">
            <a:avLst/>
          </a:prstGeom>
          <a:noFill/>
        </p:spPr>
        <p:txBody>
          <a:bodyPr wrap="none" lIns="36000" tIns="36000" rIns="36000" bIns="36000" rtlCol="0">
            <a:noAutofit/>
          </a:bodyPr>
          <a:lstStyle/>
          <a:p>
            <a:pPr algn="l"/>
            <a:r>
              <a:rPr lang="ja-JP" altLang="en-US" sz="2400" b="1" dirty="0"/>
              <a:t>■以降は、シミュレーター画面での検知動作確認手順となります。</a:t>
            </a:r>
            <a:endParaRPr kumimoji="1" lang="ja-JP" altLang="en-US" sz="2400" b="1" dirty="0"/>
          </a:p>
        </p:txBody>
      </p:sp>
      <p:sp>
        <p:nvSpPr>
          <p:cNvPr id="2" name="テキスト ボックス 1">
            <a:extLst>
              <a:ext uri="{FF2B5EF4-FFF2-40B4-BE49-F238E27FC236}">
                <a16:creationId xmlns:a16="http://schemas.microsoft.com/office/drawing/2014/main" id="{6D199A55-CCFD-3BC9-149E-6385849CC1C5}"/>
              </a:ext>
            </a:extLst>
          </p:cNvPr>
          <p:cNvSpPr txBox="1"/>
          <p:nvPr/>
        </p:nvSpPr>
        <p:spPr>
          <a:xfrm>
            <a:off x="437233" y="1485044"/>
            <a:ext cx="13525745" cy="738344"/>
          </a:xfrm>
          <a:prstGeom prst="rect">
            <a:avLst/>
          </a:prstGeom>
          <a:noFill/>
        </p:spPr>
        <p:txBody>
          <a:bodyPr wrap="square" rtlCol="0">
            <a:spAutoFit/>
          </a:bodyPr>
          <a:lstStyle/>
          <a:p>
            <a:pPr algn="l">
              <a:lnSpc>
                <a:spcPct val="120000"/>
              </a:lnSpc>
            </a:pPr>
            <a:r>
              <a:rPr kumimoji="1" lang="ja-JP" altLang="en-US" sz="1800" b="1" dirty="0"/>
              <a:t>現場</a:t>
            </a:r>
            <a:r>
              <a:rPr lang="ja-JP" altLang="en-US" sz="1800" b="1" dirty="0"/>
              <a:t>以外にて、撮影済みの画像</a:t>
            </a:r>
            <a:r>
              <a:rPr kumimoji="1" lang="ja-JP" altLang="en-US" sz="1800" b="1" dirty="0"/>
              <a:t>により検知状況を確認する場合は、シミュレーター画面を使用します。</a:t>
            </a:r>
            <a:endParaRPr kumimoji="1" lang="en-US" altLang="ja-JP" sz="1800" b="1" dirty="0"/>
          </a:p>
          <a:p>
            <a:pPr algn="l">
              <a:lnSpc>
                <a:spcPct val="120000"/>
              </a:lnSpc>
            </a:pPr>
            <a:r>
              <a:rPr kumimoji="1" lang="ja-JP" altLang="en-US" sz="1800" b="1" dirty="0"/>
              <a:t>「学習結果確認」内の「シミュレーター画面」で「表示」をクリックすると、シミュレーター画面が表示されます。</a:t>
            </a:r>
          </a:p>
        </p:txBody>
      </p:sp>
      <p:grpSp>
        <p:nvGrpSpPr>
          <p:cNvPr id="4" name="グループ化 3">
            <a:extLst>
              <a:ext uri="{FF2B5EF4-FFF2-40B4-BE49-F238E27FC236}">
                <a16:creationId xmlns:a16="http://schemas.microsoft.com/office/drawing/2014/main" id="{8CBF35DB-983B-E345-5FA1-03B4D944961C}"/>
              </a:ext>
            </a:extLst>
          </p:cNvPr>
          <p:cNvGrpSpPr/>
          <p:nvPr/>
        </p:nvGrpSpPr>
        <p:grpSpPr>
          <a:xfrm>
            <a:off x="785440" y="2374698"/>
            <a:ext cx="3582947" cy="2802944"/>
            <a:chOff x="195434" y="1159327"/>
            <a:chExt cx="2863924" cy="2103831"/>
          </a:xfrm>
        </p:grpSpPr>
        <p:pic>
          <p:nvPicPr>
            <p:cNvPr id="7" name="図 6">
              <a:extLst>
                <a:ext uri="{FF2B5EF4-FFF2-40B4-BE49-F238E27FC236}">
                  <a16:creationId xmlns:a16="http://schemas.microsoft.com/office/drawing/2014/main" id="{E4FC759F-6069-9598-C5C9-7AFE98380B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434" y="1159327"/>
              <a:ext cx="2863924" cy="210383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BE4684EA-3B3C-506A-10A8-9D31B50677D8}"/>
                </a:ext>
              </a:extLst>
            </p:cNvPr>
            <p:cNvSpPr/>
            <p:nvPr/>
          </p:nvSpPr>
          <p:spPr>
            <a:xfrm>
              <a:off x="2250931" y="2836144"/>
              <a:ext cx="485691" cy="3090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26">
                <a:solidFill>
                  <a:prstClr val="white"/>
                </a:solidFill>
                <a:latin typeface="游ゴシック" panose="020F0502020204030204"/>
                <a:ea typeface="游ゴシック" panose="020B0400000000000000" pitchFamily="34" charset="-128"/>
              </a:endParaRPr>
            </a:p>
          </p:txBody>
        </p:sp>
      </p:grpSp>
      <p:pic>
        <p:nvPicPr>
          <p:cNvPr id="9" name="図 8">
            <a:extLst>
              <a:ext uri="{FF2B5EF4-FFF2-40B4-BE49-F238E27FC236}">
                <a16:creationId xmlns:a16="http://schemas.microsoft.com/office/drawing/2014/main" id="{84855F9D-B48C-8F1B-9DBD-50145A60C4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7637" y="2374698"/>
            <a:ext cx="5791479" cy="502358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D890680F-B958-D14D-9759-6BBB9EC85DA3}"/>
              </a:ext>
            </a:extLst>
          </p:cNvPr>
          <p:cNvSpPr txBox="1"/>
          <p:nvPr/>
        </p:nvSpPr>
        <p:spPr>
          <a:xfrm>
            <a:off x="657005" y="5511722"/>
            <a:ext cx="6543101" cy="2075183"/>
          </a:xfrm>
          <a:prstGeom prst="rect">
            <a:avLst/>
          </a:prstGeom>
          <a:noFill/>
        </p:spPr>
        <p:txBody>
          <a:bodyPr wrap="square" rtlCol="0">
            <a:spAutoFit/>
          </a:bodyPr>
          <a:lstStyle/>
          <a:p>
            <a:pPr>
              <a:lnSpc>
                <a:spcPct val="120000"/>
              </a:lnSpc>
            </a:pPr>
            <a:r>
              <a:rPr lang="en-US" altLang="ja-JP" sz="1800" b="1" dirty="0">
                <a:solidFill>
                  <a:srgbClr val="0070C0"/>
                </a:solidFill>
                <a:latin typeface="+mn-ea"/>
              </a:rPr>
              <a:t>[</a:t>
            </a:r>
            <a:r>
              <a:rPr lang="ja-JP" altLang="en-US" sz="1800" b="1" dirty="0">
                <a:solidFill>
                  <a:srgbClr val="0070C0"/>
                </a:solidFill>
                <a:latin typeface="+mn-ea"/>
              </a:rPr>
              <a:t>シミュレーター画面</a:t>
            </a:r>
            <a:r>
              <a:rPr lang="en-US" altLang="ja-JP" sz="1800" b="1" dirty="0">
                <a:solidFill>
                  <a:srgbClr val="0070C0"/>
                </a:solidFill>
                <a:latin typeface="+mn-ea"/>
              </a:rPr>
              <a:t>]</a:t>
            </a:r>
            <a:r>
              <a:rPr lang="ja-JP" altLang="en-US" sz="1800" b="1" dirty="0">
                <a:latin typeface="+mn-ea"/>
              </a:rPr>
              <a:t>上（灰色部分）に検知確認該当の画像をドラッグ＆ドロップします。</a:t>
            </a:r>
            <a:endParaRPr lang="en-US" altLang="ja-JP" sz="1800" b="1" dirty="0">
              <a:latin typeface="+mn-ea"/>
            </a:endParaRPr>
          </a:p>
          <a:p>
            <a:pPr>
              <a:lnSpc>
                <a:spcPct val="120000"/>
              </a:lnSpc>
              <a:spcBef>
                <a:spcPts val="600"/>
              </a:spcBef>
            </a:pPr>
            <a:r>
              <a:rPr lang="ja-JP" altLang="en-US" sz="1800" b="1" dirty="0">
                <a:latin typeface="+mn-ea"/>
              </a:rPr>
              <a:t>入力可能なデータは</a:t>
            </a:r>
            <a:br>
              <a:rPr lang="en-US" altLang="ja-JP" sz="1800" b="1" dirty="0">
                <a:latin typeface="+mn-ea"/>
              </a:rPr>
            </a:br>
            <a:r>
              <a:rPr lang="ja-JP" altLang="en-US" sz="1800" b="1" dirty="0">
                <a:latin typeface="+mn-ea"/>
              </a:rPr>
              <a:t>幅、高さ：</a:t>
            </a:r>
            <a:r>
              <a:rPr lang="en-US" altLang="ja-JP" sz="1800" b="1" dirty="0">
                <a:latin typeface="+mn-ea"/>
              </a:rPr>
              <a:t>640~3,840</a:t>
            </a:r>
            <a:br>
              <a:rPr lang="en-US" altLang="ja-JP" sz="1800" b="1" dirty="0">
                <a:latin typeface="+mn-ea"/>
              </a:rPr>
            </a:br>
            <a:r>
              <a:rPr lang="ja-JP" altLang="en-US" sz="1800" b="1" dirty="0">
                <a:latin typeface="+mn-ea"/>
              </a:rPr>
              <a:t>フォーマット形式：</a:t>
            </a:r>
            <a:r>
              <a:rPr lang="en-US" altLang="ja-JP" sz="1800" b="1" dirty="0">
                <a:latin typeface="+mn-ea"/>
              </a:rPr>
              <a:t>JPEG</a:t>
            </a:r>
            <a:r>
              <a:rPr lang="ja-JP" altLang="en-US" sz="1800" b="1" dirty="0">
                <a:latin typeface="+mn-ea"/>
              </a:rPr>
              <a:t>もしくは</a:t>
            </a:r>
            <a:r>
              <a:rPr lang="en-US" altLang="ja-JP" sz="1800" b="1" dirty="0">
                <a:latin typeface="+mn-ea"/>
              </a:rPr>
              <a:t>PNG</a:t>
            </a:r>
          </a:p>
          <a:p>
            <a:pPr marL="2065338" defTabSz="942975">
              <a:lnSpc>
                <a:spcPct val="120000"/>
              </a:lnSpc>
            </a:pPr>
            <a:r>
              <a:rPr lang="ja-JP" altLang="en-US" sz="1400" b="1" dirty="0">
                <a:latin typeface="+mn-ea"/>
              </a:rPr>
              <a:t>拡張子が「</a:t>
            </a:r>
            <a:r>
              <a:rPr lang="en-US" altLang="ja-JP" sz="1400" b="1" dirty="0">
                <a:latin typeface="+mn-ea"/>
              </a:rPr>
              <a:t>.jpg</a:t>
            </a:r>
            <a:r>
              <a:rPr lang="ja-JP" altLang="en-US" sz="1400" b="1" dirty="0">
                <a:latin typeface="+mn-ea"/>
              </a:rPr>
              <a:t>」もしくは「</a:t>
            </a:r>
            <a:r>
              <a:rPr lang="en-US" altLang="ja-JP" sz="1400" b="1" dirty="0">
                <a:latin typeface="+mn-ea"/>
              </a:rPr>
              <a:t>.png</a:t>
            </a:r>
            <a:r>
              <a:rPr lang="ja-JP" altLang="en-US" sz="1400" b="1" dirty="0">
                <a:latin typeface="+mn-ea"/>
              </a:rPr>
              <a:t>」の画像ファイル</a:t>
            </a:r>
            <a:endParaRPr lang="en-US" altLang="ja-JP" sz="1800" b="1" dirty="0">
              <a:latin typeface="+mn-ea"/>
            </a:endParaRPr>
          </a:p>
        </p:txBody>
      </p:sp>
      <p:sp>
        <p:nvSpPr>
          <p:cNvPr id="11" name="テキスト ボックス 10">
            <a:hlinkClick r:id="rId5" action="ppaction://hlinksldjump"/>
            <a:extLst>
              <a:ext uri="{FF2B5EF4-FFF2-40B4-BE49-F238E27FC236}">
                <a16:creationId xmlns:a16="http://schemas.microsoft.com/office/drawing/2014/main" id="{D67D3619-FBDA-1E82-64AA-0559167B04C8}"/>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6"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6"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
        <p:nvSpPr>
          <p:cNvPr id="17" name="矢印: 下カーブ 16">
            <a:extLst>
              <a:ext uri="{FF2B5EF4-FFF2-40B4-BE49-F238E27FC236}">
                <a16:creationId xmlns:a16="http://schemas.microsoft.com/office/drawing/2014/main" id="{594C22F3-B88B-651F-D2D8-BE4503FEDF0B}"/>
              </a:ext>
            </a:extLst>
          </p:cNvPr>
          <p:cNvSpPr/>
          <p:nvPr/>
        </p:nvSpPr>
        <p:spPr>
          <a:xfrm rot="837214">
            <a:off x="5866266" y="3293930"/>
            <a:ext cx="2737444" cy="1071647"/>
          </a:xfrm>
          <a:prstGeom prst="curvedDownArrow">
            <a:avLst>
              <a:gd name="adj1" fmla="val 9201"/>
              <a:gd name="adj2" fmla="val 47918"/>
              <a:gd name="adj3" fmla="val 37299"/>
            </a:avLst>
          </a:prstGeom>
          <a:solidFill>
            <a:schemeClr val="accent2"/>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a:extLst>
              <a:ext uri="{FF2B5EF4-FFF2-40B4-BE49-F238E27FC236}">
                <a16:creationId xmlns:a16="http://schemas.microsoft.com/office/drawing/2014/main" id="{5D7EECD0-A598-1CE2-5FB7-A07A143A4D66}"/>
              </a:ext>
            </a:extLst>
          </p:cNvPr>
          <p:cNvSpPr txBox="1"/>
          <p:nvPr/>
        </p:nvSpPr>
        <p:spPr>
          <a:xfrm>
            <a:off x="5456989" y="2910782"/>
            <a:ext cx="2170648" cy="338554"/>
          </a:xfrm>
          <a:prstGeom prst="rect">
            <a:avLst/>
          </a:prstGeom>
          <a:noFill/>
        </p:spPr>
        <p:txBody>
          <a:bodyPr wrap="square">
            <a:spAutoFit/>
          </a:bodyPr>
          <a:lstStyle/>
          <a:p>
            <a:r>
              <a:rPr lang="ja-JP" altLang="en-US" sz="1600" b="1" dirty="0">
                <a:latin typeface="+mn-ea"/>
              </a:rPr>
              <a:t>ドラッグ＆ドロップ</a:t>
            </a:r>
            <a:endParaRPr lang="ja-JP" altLang="en-US" sz="1600" dirty="0"/>
          </a:p>
        </p:txBody>
      </p:sp>
    </p:spTree>
    <p:extLst>
      <p:ext uri="{BB962C8B-B14F-4D97-AF65-F5344CB8AC3E}">
        <p14:creationId xmlns:p14="http://schemas.microsoft.com/office/powerpoint/2010/main" val="2951499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2-5. </a:t>
            </a:r>
            <a:r>
              <a:rPr lang="ja-JP" altLang="en-US" dirty="0">
                <a:latin typeface="+mn-ea"/>
                <a:ea typeface="+mn-ea"/>
              </a:rPr>
              <a:t>設定方法（新規検知オブジェクトの追加）</a:t>
            </a:r>
            <a:endParaRPr kumimoji="1" lang="ja-JP" altLang="en-US" dirty="0"/>
          </a:p>
        </p:txBody>
      </p:sp>
      <p:sp>
        <p:nvSpPr>
          <p:cNvPr id="4" name="正方形/長方形 3">
            <a:extLst>
              <a:ext uri="{FF2B5EF4-FFF2-40B4-BE49-F238E27FC236}">
                <a16:creationId xmlns:a16="http://schemas.microsoft.com/office/drawing/2014/main" id="{5DAC3845-72F2-C1A0-EC89-33A1FC8BFF28}"/>
              </a:ext>
            </a:extLst>
          </p:cNvPr>
          <p:cNvSpPr/>
          <p:nvPr/>
        </p:nvSpPr>
        <p:spPr>
          <a:xfrm>
            <a:off x="178378" y="658491"/>
            <a:ext cx="4464874" cy="354741"/>
          </a:xfrm>
          <a:prstGeom prst="rect">
            <a:avLst/>
          </a:prstGeom>
          <a:solidFill>
            <a:srgbClr val="FFFF00"/>
          </a:solidFill>
          <a:ln w="19050" cap="flat" cmpd="sng" algn="ctr">
            <a:solidFill>
              <a:srgbClr val="FF0000"/>
            </a:solidFill>
            <a:prstDash val="solid"/>
            <a:miter lim="800000"/>
          </a:ln>
          <a:effectLst/>
        </p:spPr>
        <p:txBody>
          <a:bodyPr rtlCol="0" anchor="ctr"/>
          <a:lstStyle/>
          <a:p>
            <a:pPr defTabSz="457170" fontAlgn="base">
              <a:spcBef>
                <a:spcPct val="0"/>
              </a:spcBef>
              <a:spcAft>
                <a:spcPct val="0"/>
              </a:spcAft>
              <a:defRPr/>
            </a:pPr>
            <a:r>
              <a:rPr kumimoji="0" lang="ja-JP" altLang="en-US" sz="2000" b="1" kern="0" dirty="0">
                <a:solidFill>
                  <a:srgbClr val="0070C0"/>
                </a:solidFill>
                <a:latin typeface="+mn-ea"/>
              </a:rPr>
              <a:t>②シミュレーター画面での確認</a:t>
            </a:r>
          </a:p>
        </p:txBody>
      </p:sp>
      <p:pic>
        <p:nvPicPr>
          <p:cNvPr id="2" name="図 1">
            <a:extLst>
              <a:ext uri="{FF2B5EF4-FFF2-40B4-BE49-F238E27FC236}">
                <a16:creationId xmlns:a16="http://schemas.microsoft.com/office/drawing/2014/main" id="{80F16141-4567-0303-A1C8-4BE7F69E6E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144" y="1289011"/>
            <a:ext cx="9273491" cy="489460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 name="テキスト ボックス 4">
            <a:extLst>
              <a:ext uri="{FF2B5EF4-FFF2-40B4-BE49-F238E27FC236}">
                <a16:creationId xmlns:a16="http://schemas.microsoft.com/office/drawing/2014/main" id="{FCE8A547-0903-EF09-82CA-16562A4AACE4}"/>
              </a:ext>
            </a:extLst>
          </p:cNvPr>
          <p:cNvSpPr txBox="1"/>
          <p:nvPr/>
        </p:nvSpPr>
        <p:spPr>
          <a:xfrm>
            <a:off x="9904021" y="1289011"/>
            <a:ext cx="3942607" cy="2886624"/>
          </a:xfrm>
          <a:prstGeom prst="rect">
            <a:avLst/>
          </a:prstGeom>
          <a:noFill/>
        </p:spPr>
        <p:txBody>
          <a:bodyPr wrap="square" rtlCol="0">
            <a:spAutoFit/>
          </a:bodyPr>
          <a:lstStyle/>
          <a:p>
            <a:pPr>
              <a:lnSpc>
                <a:spcPct val="120000"/>
              </a:lnSpc>
            </a:pPr>
            <a:r>
              <a:rPr lang="en-US" altLang="ja-JP" sz="1800" b="1" dirty="0">
                <a:solidFill>
                  <a:srgbClr val="0070C0"/>
                </a:solidFill>
                <a:latin typeface="+mn-ea"/>
              </a:rPr>
              <a:t>[</a:t>
            </a:r>
            <a:r>
              <a:rPr lang="ja-JP" altLang="en-US" sz="1800" b="1" dirty="0">
                <a:solidFill>
                  <a:srgbClr val="0070C0"/>
                </a:solidFill>
                <a:latin typeface="+mn-ea"/>
              </a:rPr>
              <a:t>シミュレーター画面</a:t>
            </a:r>
            <a:r>
              <a:rPr lang="en-US" altLang="ja-JP" sz="1800" b="1" dirty="0">
                <a:solidFill>
                  <a:srgbClr val="0070C0"/>
                </a:solidFill>
                <a:latin typeface="+mn-ea"/>
              </a:rPr>
              <a:t>]</a:t>
            </a:r>
            <a:r>
              <a:rPr lang="ja-JP" altLang="en-US" sz="1800" b="1" dirty="0">
                <a:latin typeface="+mn-ea"/>
              </a:rPr>
              <a:t>上は</a:t>
            </a:r>
            <a:br>
              <a:rPr lang="en-US" altLang="ja-JP" sz="1800" b="1" dirty="0">
                <a:latin typeface="+mn-ea"/>
              </a:rPr>
            </a:br>
            <a:r>
              <a:rPr lang="ja-JP" altLang="en-US" sz="1800" b="1" dirty="0">
                <a:latin typeface="+mn-ea"/>
              </a:rPr>
              <a:t>検知オブジェクトのアイコンと検知スコアが表示されます。</a:t>
            </a:r>
            <a:endParaRPr lang="en-US" altLang="ja-JP" sz="1800" b="1" dirty="0">
              <a:latin typeface="+mn-ea"/>
            </a:endParaRPr>
          </a:p>
          <a:p>
            <a:pPr>
              <a:lnSpc>
                <a:spcPct val="120000"/>
              </a:lnSpc>
              <a:spcBef>
                <a:spcPts val="1200"/>
              </a:spcBef>
            </a:pPr>
            <a:r>
              <a:rPr lang="ja-JP" altLang="en-US" sz="1800" b="1" dirty="0">
                <a:latin typeface="+mn-ea"/>
              </a:rPr>
              <a:t>検知スコアを見ながら、検知状態の解析が可能です。</a:t>
            </a:r>
            <a:br>
              <a:rPr lang="en-US" altLang="ja-JP" sz="1800" b="1" dirty="0">
                <a:latin typeface="+mn-ea"/>
              </a:rPr>
            </a:br>
            <a:r>
              <a:rPr lang="ja-JP" altLang="en-US" sz="1800" b="1" dirty="0">
                <a:latin typeface="+mn-ea"/>
              </a:rPr>
              <a:t>しきい値を変更する、撮影画角を調整する、照度を変更するなどで精度の向上を図ります。</a:t>
            </a:r>
            <a:endParaRPr kumimoji="1" lang="ja-JP" altLang="en-US" sz="1800" b="1" dirty="0">
              <a:solidFill>
                <a:srgbClr val="FF0000"/>
              </a:solidFill>
              <a:latin typeface="+mn-ea"/>
            </a:endParaRPr>
          </a:p>
        </p:txBody>
      </p:sp>
      <p:sp>
        <p:nvSpPr>
          <p:cNvPr id="6" name="テキスト ボックス 5">
            <a:hlinkClick r:id="rId3" action="ppaction://hlinksldjump"/>
            <a:extLst>
              <a:ext uri="{FF2B5EF4-FFF2-40B4-BE49-F238E27FC236}">
                <a16:creationId xmlns:a16="http://schemas.microsoft.com/office/drawing/2014/main" id="{D1D8D7E2-89D8-A4D7-D423-7FBB745749B0}"/>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4"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4"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2201366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E918A9A-AE63-FCCF-D687-A61CF47426B9}"/>
              </a:ext>
            </a:extLst>
          </p:cNvPr>
          <p:cNvSpPr>
            <a:spLocks noGrp="1"/>
          </p:cNvSpPr>
          <p:nvPr>
            <p:ph type="title"/>
          </p:nvPr>
        </p:nvSpPr>
        <p:spPr/>
        <p:txBody>
          <a:bodyPr/>
          <a:lstStyle/>
          <a:p>
            <a:r>
              <a:rPr lang="en-US" altLang="ja-JP" dirty="0">
                <a:latin typeface="+mn-ea"/>
                <a:ea typeface="+mn-ea"/>
              </a:rPr>
              <a:t>1-1</a:t>
            </a:r>
            <a:r>
              <a:rPr lang="en-US" altLang="ja-JP" dirty="0"/>
              <a:t>. </a:t>
            </a:r>
            <a:r>
              <a:rPr lang="ja-JP" altLang="en-US" dirty="0"/>
              <a:t>ラインアップ</a:t>
            </a:r>
            <a:endParaRPr kumimoji="1" lang="ja-JP" altLang="en-US" dirty="0"/>
          </a:p>
        </p:txBody>
      </p:sp>
      <p:sp>
        <p:nvSpPr>
          <p:cNvPr id="6" name="テキスト ボックス 5">
            <a:extLst>
              <a:ext uri="{FF2B5EF4-FFF2-40B4-BE49-F238E27FC236}">
                <a16:creationId xmlns:a16="http://schemas.microsoft.com/office/drawing/2014/main" id="{F8D3C322-7A6B-EE9E-ECDE-29259234EAB0}"/>
              </a:ext>
            </a:extLst>
          </p:cNvPr>
          <p:cNvSpPr txBox="1"/>
          <p:nvPr/>
        </p:nvSpPr>
        <p:spPr>
          <a:xfrm>
            <a:off x="288000" y="648000"/>
            <a:ext cx="10411709" cy="504000"/>
          </a:xfrm>
          <a:prstGeom prst="rect">
            <a:avLst/>
          </a:prstGeom>
          <a:noFill/>
        </p:spPr>
        <p:txBody>
          <a:bodyPr wrap="none" lIns="36000" tIns="36000" rIns="36000" bIns="36000" rtlCol="0">
            <a:noAutofit/>
          </a:bodyPr>
          <a:lstStyle/>
          <a:p>
            <a:r>
              <a:rPr kumimoji="1" lang="ja-JP" altLang="en-US" sz="2400" b="1" dirty="0">
                <a:latin typeface="+mn-ea"/>
              </a:rPr>
              <a:t>■ </a:t>
            </a:r>
            <a:r>
              <a:rPr kumimoji="1" lang="en-US" altLang="ja-JP" sz="2400" b="1" dirty="0" err="1">
                <a:latin typeface="+mn-ea"/>
              </a:rPr>
              <a:t>2MP~4K</a:t>
            </a:r>
            <a:r>
              <a:rPr kumimoji="1" lang="ja-JP" altLang="en-US" sz="2400" b="1" dirty="0">
                <a:latin typeface="+mn-ea"/>
              </a:rPr>
              <a:t> の各解像度に、強力な</a:t>
            </a:r>
            <a:r>
              <a:rPr kumimoji="1" lang="en-US" altLang="ja-JP" sz="2400" b="1" dirty="0">
                <a:latin typeface="+mn-ea"/>
              </a:rPr>
              <a:t>AI</a:t>
            </a:r>
            <a:r>
              <a:rPr kumimoji="1" lang="ja-JP" altLang="en-US" sz="2400" b="1" dirty="0">
                <a:latin typeface="+mn-ea"/>
              </a:rPr>
              <a:t>性能を持つハイエンドモデルを追加</a:t>
            </a:r>
            <a:endParaRPr lang="en-US" altLang="ja-JP" sz="2400" b="1" dirty="0">
              <a:latin typeface="+mn-ea"/>
            </a:endParaRPr>
          </a:p>
        </p:txBody>
      </p:sp>
      <p:graphicFrame>
        <p:nvGraphicFramePr>
          <p:cNvPr id="7" name="表 6">
            <a:extLst>
              <a:ext uri="{FF2B5EF4-FFF2-40B4-BE49-F238E27FC236}">
                <a16:creationId xmlns:a16="http://schemas.microsoft.com/office/drawing/2014/main" id="{9A30DD91-5358-85B9-4A76-D0E31DADC3EF}"/>
              </a:ext>
            </a:extLst>
          </p:cNvPr>
          <p:cNvGraphicFramePr>
            <a:graphicFrameLocks noGrp="1"/>
          </p:cNvGraphicFramePr>
          <p:nvPr>
            <p:extLst>
              <p:ext uri="{D42A27DB-BD31-4B8C-83A1-F6EECF244321}">
                <p14:modId xmlns:p14="http://schemas.microsoft.com/office/powerpoint/2010/main" val="1054612245"/>
              </p:ext>
            </p:extLst>
          </p:nvPr>
        </p:nvGraphicFramePr>
        <p:xfrm>
          <a:off x="824278" y="1693792"/>
          <a:ext cx="12310405" cy="3758318"/>
        </p:xfrm>
        <a:graphic>
          <a:graphicData uri="http://schemas.openxmlformats.org/drawingml/2006/table">
            <a:tbl>
              <a:tblPr/>
              <a:tblGrid>
                <a:gridCol w="680285">
                  <a:extLst>
                    <a:ext uri="{9D8B030D-6E8A-4147-A177-3AD203B41FA5}">
                      <a16:colId xmlns:a16="http://schemas.microsoft.com/office/drawing/2014/main" val="4204519722"/>
                    </a:ext>
                  </a:extLst>
                </a:gridCol>
                <a:gridCol w="1929289">
                  <a:extLst>
                    <a:ext uri="{9D8B030D-6E8A-4147-A177-3AD203B41FA5}">
                      <a16:colId xmlns:a16="http://schemas.microsoft.com/office/drawing/2014/main" val="941469860"/>
                    </a:ext>
                  </a:extLst>
                </a:gridCol>
                <a:gridCol w="1385833">
                  <a:extLst>
                    <a:ext uri="{9D8B030D-6E8A-4147-A177-3AD203B41FA5}">
                      <a16:colId xmlns:a16="http://schemas.microsoft.com/office/drawing/2014/main" val="2160885387"/>
                    </a:ext>
                  </a:extLst>
                </a:gridCol>
                <a:gridCol w="1385833">
                  <a:extLst>
                    <a:ext uri="{9D8B030D-6E8A-4147-A177-3AD203B41FA5}">
                      <a16:colId xmlns:a16="http://schemas.microsoft.com/office/drawing/2014/main" val="2360921636"/>
                    </a:ext>
                  </a:extLst>
                </a:gridCol>
                <a:gridCol w="1385833">
                  <a:extLst>
                    <a:ext uri="{9D8B030D-6E8A-4147-A177-3AD203B41FA5}">
                      <a16:colId xmlns:a16="http://schemas.microsoft.com/office/drawing/2014/main" val="2302884121"/>
                    </a:ext>
                  </a:extLst>
                </a:gridCol>
                <a:gridCol w="1385833">
                  <a:extLst>
                    <a:ext uri="{9D8B030D-6E8A-4147-A177-3AD203B41FA5}">
                      <a16:colId xmlns:a16="http://schemas.microsoft.com/office/drawing/2014/main" val="20002"/>
                    </a:ext>
                  </a:extLst>
                </a:gridCol>
                <a:gridCol w="1385833">
                  <a:extLst>
                    <a:ext uri="{9D8B030D-6E8A-4147-A177-3AD203B41FA5}">
                      <a16:colId xmlns:a16="http://schemas.microsoft.com/office/drawing/2014/main" val="3408223848"/>
                    </a:ext>
                  </a:extLst>
                </a:gridCol>
                <a:gridCol w="1385833">
                  <a:extLst>
                    <a:ext uri="{9D8B030D-6E8A-4147-A177-3AD203B41FA5}">
                      <a16:colId xmlns:a16="http://schemas.microsoft.com/office/drawing/2014/main" val="3570885566"/>
                    </a:ext>
                  </a:extLst>
                </a:gridCol>
                <a:gridCol w="1385833">
                  <a:extLst>
                    <a:ext uri="{9D8B030D-6E8A-4147-A177-3AD203B41FA5}">
                      <a16:colId xmlns:a16="http://schemas.microsoft.com/office/drawing/2014/main" val="1680646931"/>
                    </a:ext>
                  </a:extLst>
                </a:gridCol>
              </a:tblGrid>
              <a:tr h="1080507">
                <a:tc>
                  <a:txBody>
                    <a:bodyPr/>
                    <a:lstStyle/>
                    <a:p>
                      <a:endParaRPr lang="ja-JP" altLang="en-US" sz="2300" b="1" dirty="0">
                        <a:solidFill>
                          <a:schemeClr val="bg1"/>
                        </a:solidFill>
                        <a:latin typeface="游ゴシック" panose="020B0400000000000000" pitchFamily="50" charset="-128"/>
                        <a:ea typeface="游ゴシック" panose="020B0400000000000000" pitchFamily="50" charset="-128"/>
                        <a:cs typeface="Calibri" panose="020F0502020204030204" pitchFamily="34" charset="0"/>
                      </a:endParaRPr>
                    </a:p>
                  </a:txBody>
                  <a:tcPr marL="42500" marR="42500" marT="42500" marB="0" anchor="ctr">
                    <a:lnL w="1270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ctr"/>
                      <a:endParaRPr lang="ja-JP" altLang="en-US" sz="1700" b="0" i="0" u="none" strike="noStrike" dirty="0">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endParaRPr>
                    </a:p>
                  </a:txBody>
                  <a:tcPr marL="42500" marR="42500" marT="4250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en-US" altLang="ja-JP" sz="1800" b="1" i="0" u="none" strike="noStrike" dirty="0">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rPr>
                        <a:t>FY20</a:t>
                      </a:r>
                      <a:endParaRPr lang="ja-JP" altLang="en-US" sz="1800" b="1" i="0" u="none" strike="noStrike" dirty="0">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endParaRPr>
                    </a:p>
                  </a:txBody>
                  <a:tcPr marL="42500" marR="42500" marT="4250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189" rtl="0" eaLnBrk="1" latinLnBrk="0" hangingPunct="1">
                        <a:defRPr kumimoji="1" sz="1800" kern="1200">
                          <a:solidFill>
                            <a:schemeClr val="tx1"/>
                          </a:solidFill>
                          <a:latin typeface="Calibri"/>
                        </a:defRPr>
                      </a:lvl1pPr>
                      <a:lvl2pPr marL="457189" algn="l" defTabSz="457189" rtl="0" eaLnBrk="1" latinLnBrk="0" hangingPunct="1">
                        <a:defRPr kumimoji="1" sz="1800" kern="1200">
                          <a:solidFill>
                            <a:schemeClr val="tx1"/>
                          </a:solidFill>
                          <a:latin typeface="Calibri"/>
                        </a:defRPr>
                      </a:lvl2pPr>
                      <a:lvl3pPr marL="914377" algn="l" defTabSz="457189" rtl="0" eaLnBrk="1" latinLnBrk="0" hangingPunct="1">
                        <a:defRPr kumimoji="1" sz="1800" kern="1200">
                          <a:solidFill>
                            <a:schemeClr val="tx1"/>
                          </a:solidFill>
                          <a:latin typeface="Calibri"/>
                        </a:defRPr>
                      </a:lvl3pPr>
                      <a:lvl4pPr marL="1371566" algn="l" defTabSz="457189" rtl="0" eaLnBrk="1" latinLnBrk="0" hangingPunct="1">
                        <a:defRPr kumimoji="1" sz="1800" kern="1200">
                          <a:solidFill>
                            <a:schemeClr val="tx1"/>
                          </a:solidFill>
                          <a:latin typeface="Calibri"/>
                        </a:defRPr>
                      </a:lvl4pPr>
                      <a:lvl5pPr marL="1828754" algn="l" defTabSz="457189" rtl="0" eaLnBrk="1" latinLnBrk="0" hangingPunct="1">
                        <a:defRPr kumimoji="1" sz="1800" kern="1200">
                          <a:solidFill>
                            <a:schemeClr val="tx1"/>
                          </a:solidFill>
                          <a:latin typeface="Calibri"/>
                        </a:defRPr>
                      </a:lvl5pPr>
                      <a:lvl6pPr marL="2285943" algn="l" defTabSz="457189" rtl="0" eaLnBrk="1" latinLnBrk="0" hangingPunct="1">
                        <a:defRPr kumimoji="1" sz="1800" kern="1200">
                          <a:solidFill>
                            <a:schemeClr val="tx1"/>
                          </a:solidFill>
                          <a:latin typeface="Calibri"/>
                        </a:defRPr>
                      </a:lvl6pPr>
                      <a:lvl7pPr marL="2743131" algn="l" defTabSz="457189" rtl="0" eaLnBrk="1" latinLnBrk="0" hangingPunct="1">
                        <a:defRPr kumimoji="1" sz="1800" kern="1200">
                          <a:solidFill>
                            <a:schemeClr val="tx1"/>
                          </a:solidFill>
                          <a:latin typeface="Calibri"/>
                        </a:defRPr>
                      </a:lvl7pPr>
                      <a:lvl8pPr marL="3200320" algn="l" defTabSz="457189" rtl="0" eaLnBrk="1" latinLnBrk="0" hangingPunct="1">
                        <a:defRPr kumimoji="1" sz="1800" kern="1200">
                          <a:solidFill>
                            <a:schemeClr val="tx1"/>
                          </a:solidFill>
                          <a:latin typeface="Calibri"/>
                        </a:defRPr>
                      </a:lvl8pPr>
                      <a:lvl9pPr marL="3657509" algn="l" defTabSz="457189" rtl="0" eaLnBrk="1" latinLnBrk="0" hangingPunct="1">
                        <a:defRPr kumimoji="1" sz="1800" kern="1200">
                          <a:solidFill>
                            <a:schemeClr val="tx1"/>
                          </a:solidFill>
                          <a:latin typeface="Calibri"/>
                        </a:defRPr>
                      </a:lvl9pPr>
                    </a:lstStyle>
                    <a:p>
                      <a:pPr algn="ctr" fontAlgn="ctr"/>
                      <a:r>
                        <a:rPr lang="en-US" altLang="ja-JP" sz="1800" b="1" i="0" u="none" strike="noStrike" dirty="0">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rPr>
                        <a:t>FY21</a:t>
                      </a:r>
                      <a:endParaRPr lang="ja-JP" altLang="en-US" sz="1800" b="1" i="0" u="none" strike="noStrike" dirty="0">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endParaRPr>
                    </a:p>
                  </a:txBody>
                  <a:tcPr marL="42500" marR="42500" marT="4250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en-US" altLang="ja-JP" sz="1800" b="1" i="0" u="none" strike="noStrike" dirty="0">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rPr>
                        <a:t>FY22</a:t>
                      </a:r>
                      <a:endParaRPr lang="ja-JP" altLang="en-US" sz="1800" b="1" i="0" u="none" strike="noStrike" dirty="0">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endParaRPr>
                    </a:p>
                  </a:txBody>
                  <a:tcPr marL="42500" marR="42500" marT="4250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534970" rtl="0" eaLnBrk="1" latinLnBrk="0" hangingPunct="1">
                        <a:defRPr kumimoji="1" sz="2100" kern="1200">
                          <a:solidFill>
                            <a:schemeClr val="tx1"/>
                          </a:solidFill>
                          <a:latin typeface="Times New Roman"/>
                          <a:ea typeface="ＭＳ Ｐゴシック"/>
                        </a:defRPr>
                      </a:lvl1pPr>
                      <a:lvl2pPr marL="534970" algn="l" defTabSz="534970" rtl="0" eaLnBrk="1" latinLnBrk="0" hangingPunct="1">
                        <a:defRPr kumimoji="1" sz="2100" kern="1200">
                          <a:solidFill>
                            <a:schemeClr val="tx1"/>
                          </a:solidFill>
                          <a:latin typeface="Times New Roman"/>
                          <a:ea typeface="ＭＳ Ｐゴシック"/>
                        </a:defRPr>
                      </a:lvl2pPr>
                      <a:lvl3pPr marL="1069937" algn="l" defTabSz="534970" rtl="0" eaLnBrk="1" latinLnBrk="0" hangingPunct="1">
                        <a:defRPr kumimoji="1" sz="2100" kern="1200">
                          <a:solidFill>
                            <a:schemeClr val="tx1"/>
                          </a:solidFill>
                          <a:latin typeface="Times New Roman"/>
                          <a:ea typeface="ＭＳ Ｐゴシック"/>
                        </a:defRPr>
                      </a:lvl3pPr>
                      <a:lvl4pPr marL="1604909" algn="l" defTabSz="534970" rtl="0" eaLnBrk="1" latinLnBrk="0" hangingPunct="1">
                        <a:defRPr kumimoji="1" sz="2100" kern="1200">
                          <a:solidFill>
                            <a:schemeClr val="tx1"/>
                          </a:solidFill>
                          <a:latin typeface="Times New Roman"/>
                          <a:ea typeface="ＭＳ Ｐゴシック"/>
                        </a:defRPr>
                      </a:lvl4pPr>
                      <a:lvl5pPr marL="2139882" algn="l" defTabSz="534970" rtl="0" eaLnBrk="1" latinLnBrk="0" hangingPunct="1">
                        <a:defRPr kumimoji="1" sz="2100" kern="1200">
                          <a:solidFill>
                            <a:schemeClr val="tx1"/>
                          </a:solidFill>
                          <a:latin typeface="Times New Roman"/>
                          <a:ea typeface="ＭＳ Ｐゴシック"/>
                        </a:defRPr>
                      </a:lvl5pPr>
                      <a:lvl6pPr marL="2674854" algn="l" defTabSz="534970" rtl="0" eaLnBrk="1" latinLnBrk="0" hangingPunct="1">
                        <a:defRPr kumimoji="1" sz="2100" kern="1200">
                          <a:solidFill>
                            <a:schemeClr val="tx1"/>
                          </a:solidFill>
                          <a:latin typeface="Times New Roman"/>
                          <a:ea typeface="ＭＳ Ｐゴシック"/>
                        </a:defRPr>
                      </a:lvl6pPr>
                      <a:lvl7pPr marL="3209821" algn="l" defTabSz="534970" rtl="0" eaLnBrk="1" latinLnBrk="0" hangingPunct="1">
                        <a:defRPr kumimoji="1" sz="2100" kern="1200">
                          <a:solidFill>
                            <a:schemeClr val="tx1"/>
                          </a:solidFill>
                          <a:latin typeface="Times New Roman"/>
                          <a:ea typeface="ＭＳ Ｐゴシック"/>
                        </a:defRPr>
                      </a:lvl7pPr>
                      <a:lvl8pPr marL="3744795" algn="l" defTabSz="534970" rtl="0" eaLnBrk="1" latinLnBrk="0" hangingPunct="1">
                        <a:defRPr kumimoji="1" sz="2100" kern="1200">
                          <a:solidFill>
                            <a:schemeClr val="tx1"/>
                          </a:solidFill>
                          <a:latin typeface="Times New Roman"/>
                          <a:ea typeface="ＭＳ Ｐゴシック"/>
                        </a:defRPr>
                      </a:lvl8pPr>
                      <a:lvl9pPr marL="4279768" algn="l" defTabSz="534970" rtl="0" eaLnBrk="1" latinLnBrk="0" hangingPunct="1">
                        <a:defRPr kumimoji="1" sz="2100" kern="1200">
                          <a:solidFill>
                            <a:schemeClr val="tx1"/>
                          </a:solidFill>
                          <a:latin typeface="Times New Roman"/>
                          <a:ea typeface="ＭＳ Ｐゴシック"/>
                        </a:defRPr>
                      </a:lvl9pPr>
                    </a:lstStyle>
                    <a:p>
                      <a:pPr algn="ctr" fontAlgn="ctr"/>
                      <a:r>
                        <a:rPr lang="en-US" altLang="ja-JP" sz="1800" b="1" i="0" u="none" strike="noStrike" dirty="0">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rPr>
                        <a:t>FY23</a:t>
                      </a:r>
                      <a:endParaRPr lang="ja-JP" altLang="en-US" sz="1800" b="1" i="0" u="none" strike="noStrike" dirty="0">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endParaRPr>
                    </a:p>
                  </a:txBody>
                  <a:tcPr marL="42500" marR="42500" marT="4250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en-US" altLang="ja-JP" sz="1800" b="1" i="0" u="none" strike="noStrike" dirty="0">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rPr>
                        <a:t>FY24</a:t>
                      </a:r>
                      <a:endParaRPr lang="ja-JP" altLang="en-US" sz="1800" b="1" i="0" u="none" strike="noStrike" dirty="0">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endParaRPr>
                    </a:p>
                  </a:txBody>
                  <a:tcPr marL="42500" marR="42500" marT="4250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en-US" altLang="ja-JP" sz="1800" b="1" i="0" u="none" strike="noStrike" dirty="0">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rPr>
                        <a:t>FY25</a:t>
                      </a:r>
                      <a:endParaRPr lang="ja-JP" altLang="en-US" sz="1800" b="1" i="0" u="none" strike="noStrike" dirty="0">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endParaRPr>
                    </a:p>
                  </a:txBody>
                  <a:tcPr marL="42500" marR="42500" marT="4250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en-US" altLang="ja-JP" sz="1800" b="1" i="0" u="none" strike="noStrike" dirty="0">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rPr>
                        <a:t>FY26</a:t>
                      </a:r>
                      <a:endParaRPr lang="ja-JP" altLang="en-US" sz="1800" b="1" i="0" u="none" strike="noStrike" dirty="0">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endParaRPr>
                    </a:p>
                  </a:txBody>
                  <a:tcPr marL="42500" marR="42500" marT="42500" marB="0" anchor="ctr">
                    <a:lnL w="635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2677811">
                <a:tc>
                  <a:txBody>
                    <a:bodyPr/>
                    <a:lstStyle/>
                    <a:p>
                      <a:pPr algn="ctr"/>
                      <a:endParaRPr lang="ja-JP" altLang="en-US" sz="2200" b="0" dirty="0">
                        <a:latin typeface="游ゴシック" panose="020B0400000000000000" pitchFamily="50" charset="-128"/>
                        <a:ea typeface="游ゴシック" panose="020B0400000000000000" pitchFamily="50" charset="-128"/>
                        <a:cs typeface="Calibri" panose="020F0502020204030204" pitchFamily="34" charset="0"/>
                      </a:endParaRPr>
                    </a:p>
                  </a:txBody>
                  <a:tcPr marL="42500" marR="42500" marT="42500" marB="0" anchor="ctr">
                    <a:lnL w="1270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ctr"/>
                      <a:r>
                        <a:rPr lang="ja-JP" altLang="en-US" sz="2000" b="1" i="0" u="none" strike="noStrike" dirty="0">
                          <a:solidFill>
                            <a:srgbClr val="000000"/>
                          </a:solidFill>
                          <a:effectLst/>
                          <a:latin typeface="+mn-ea"/>
                          <a:ea typeface="+mn-ea"/>
                          <a:cs typeface="Calibri" panose="020F0502020204030204" pitchFamily="34" charset="0"/>
                        </a:rPr>
                        <a:t>屋外ボックス</a:t>
                      </a:r>
                      <a:endParaRPr lang="en-US" altLang="ja-JP" sz="2000" b="1" i="0" u="none" strike="noStrike" dirty="0">
                        <a:solidFill>
                          <a:srgbClr val="000000"/>
                        </a:solidFill>
                        <a:effectLst/>
                        <a:latin typeface="+mn-ea"/>
                        <a:ea typeface="+mn-ea"/>
                        <a:cs typeface="Calibri" panose="020F0502020204030204" pitchFamily="34" charset="0"/>
                      </a:endParaRPr>
                    </a:p>
                    <a:p>
                      <a:pPr algn="l" fontAlgn="ctr"/>
                      <a:r>
                        <a:rPr lang="ja-JP" altLang="en-US" sz="2000" b="1" i="0" u="none" strike="noStrike" dirty="0">
                          <a:solidFill>
                            <a:srgbClr val="000000"/>
                          </a:solidFill>
                          <a:effectLst/>
                          <a:latin typeface="+mn-ea"/>
                          <a:ea typeface="+mn-ea"/>
                          <a:cs typeface="Calibri" panose="020F0502020204030204" pitchFamily="34" charset="0"/>
                        </a:rPr>
                        <a:t>屋内ドーム</a:t>
                      </a:r>
                      <a:endParaRPr lang="en-US" altLang="ja-JP" sz="2000" b="1" i="0" u="none" strike="noStrike" dirty="0">
                        <a:solidFill>
                          <a:srgbClr val="000000"/>
                        </a:solidFill>
                        <a:effectLst/>
                        <a:latin typeface="+mn-ea"/>
                        <a:ea typeface="+mn-ea"/>
                        <a:cs typeface="Calibri" panose="020F0502020204030204" pitchFamily="34" charset="0"/>
                      </a:endParaRPr>
                    </a:p>
                    <a:p>
                      <a:pPr algn="l" fontAlgn="ctr"/>
                      <a:r>
                        <a:rPr lang="ja-JP" altLang="en-US" sz="2000" b="1" i="0" u="none" strike="noStrike" dirty="0">
                          <a:solidFill>
                            <a:srgbClr val="000000"/>
                          </a:solidFill>
                          <a:effectLst/>
                          <a:latin typeface="+mn-ea"/>
                          <a:ea typeface="+mn-ea"/>
                          <a:cs typeface="Calibri" panose="020F0502020204030204" pitchFamily="34" charset="0"/>
                        </a:rPr>
                        <a:t>屋外ドーム</a:t>
                      </a:r>
                      <a:endParaRPr lang="en-US" altLang="ja-JP" sz="2000" b="1" i="0" u="none" strike="noStrike" dirty="0">
                        <a:solidFill>
                          <a:srgbClr val="000000"/>
                        </a:solidFill>
                        <a:effectLst/>
                        <a:latin typeface="+mn-ea"/>
                        <a:ea typeface="+mn-ea"/>
                        <a:cs typeface="Calibri" panose="020F0502020204030204" pitchFamily="34" charset="0"/>
                      </a:endParaRPr>
                    </a:p>
                  </a:txBody>
                  <a:tcPr marL="114734" marR="0" marT="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2300" b="1" i="0" u="sng"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endParaRPr>
                    </a:p>
                  </a:txBody>
                  <a:tcPr marL="321257" marR="0" marT="4250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2300" b="1" i="0" u="sng"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endParaRPr>
                    </a:p>
                  </a:txBody>
                  <a:tcPr marL="321257" marR="0" marT="4250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2300" b="1" i="0" u="none" strike="noStrike" cap="none" normalizeH="0" baseline="0" dirty="0">
                        <a:ln>
                          <a:noFill/>
                        </a:ln>
                        <a:solidFill>
                          <a:schemeClr val="tx1"/>
                        </a:solidFill>
                        <a:effectLst>
                          <a:glow rad="127000">
                            <a:schemeClr val="bg1"/>
                          </a:glow>
                        </a:effectLst>
                        <a:latin typeface="游ゴシック" panose="020B0400000000000000" pitchFamily="50" charset="-128"/>
                        <a:ea typeface="游ゴシック" panose="020B0400000000000000" pitchFamily="50" charset="-128"/>
                        <a:cs typeface="Calibri" panose="020F0502020204030204" pitchFamily="34" charset="0"/>
                      </a:endParaRPr>
                    </a:p>
                  </a:txBody>
                  <a:tcPr marL="321257" marR="0" marT="4250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ctr">
                        <a:buFont typeface="Arial" panose="020B0604020202020204" pitchFamily="34" charset="0"/>
                        <a:buNone/>
                      </a:pPr>
                      <a:endParaRPr lang="en-US" altLang="ja-JP" sz="2300" b="1" i="0" u="none" strike="noStrike" dirty="0">
                        <a:solidFill>
                          <a:srgbClr val="000000"/>
                        </a:solidFill>
                        <a:effectLst/>
                        <a:latin typeface="游ゴシック" panose="020B0400000000000000" pitchFamily="50" charset="-128"/>
                        <a:ea typeface="游ゴシック" panose="020B0400000000000000" pitchFamily="50" charset="-128"/>
                        <a:cs typeface="Calibri" panose="020F0502020204030204" pitchFamily="34" charset="0"/>
                      </a:endParaRPr>
                    </a:p>
                  </a:txBody>
                  <a:tcPr marL="321257" marR="0" marT="4250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ctr">
                        <a:buFont typeface="Arial" panose="020B0604020202020204" pitchFamily="34" charset="0"/>
                        <a:buNone/>
                      </a:pPr>
                      <a:endParaRPr lang="en-US" altLang="ja-JP" sz="2300" b="1" i="0" u="none" strike="noStrike" dirty="0">
                        <a:solidFill>
                          <a:srgbClr val="000000"/>
                        </a:solidFill>
                        <a:effectLst/>
                        <a:latin typeface="游ゴシック" panose="020B0400000000000000" pitchFamily="50" charset="-128"/>
                        <a:ea typeface="游ゴシック" panose="020B0400000000000000" pitchFamily="50" charset="-128"/>
                        <a:cs typeface="Calibri" panose="020F0502020204030204" pitchFamily="34" charset="0"/>
                      </a:endParaRPr>
                    </a:p>
                  </a:txBody>
                  <a:tcPr marL="321257" marR="0" marT="4250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ctr">
                        <a:buFont typeface="Arial" panose="020B0604020202020204" pitchFamily="34" charset="0"/>
                        <a:buNone/>
                      </a:pPr>
                      <a:endParaRPr lang="en-US" altLang="ja-JP" sz="2300" b="1" i="0" u="none" strike="noStrike" dirty="0">
                        <a:solidFill>
                          <a:srgbClr val="000000"/>
                        </a:solidFill>
                        <a:effectLst/>
                        <a:latin typeface="游ゴシック" panose="020B0400000000000000" pitchFamily="50" charset="-128"/>
                        <a:ea typeface="游ゴシック" panose="020B0400000000000000" pitchFamily="50" charset="-128"/>
                        <a:cs typeface="Calibri" panose="020F0502020204030204" pitchFamily="34" charset="0"/>
                      </a:endParaRPr>
                    </a:p>
                  </a:txBody>
                  <a:tcPr marL="321257" marR="0" marT="4250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ctr">
                        <a:buFont typeface="Arial" panose="020B0604020202020204" pitchFamily="34" charset="0"/>
                        <a:buNone/>
                      </a:pPr>
                      <a:endParaRPr lang="en-US" altLang="ja-JP" sz="2300" b="1" i="0" u="none" strike="noStrike" dirty="0">
                        <a:solidFill>
                          <a:srgbClr val="000000"/>
                        </a:solidFill>
                        <a:effectLst/>
                        <a:latin typeface="游ゴシック" panose="020B0400000000000000" pitchFamily="50" charset="-128"/>
                        <a:ea typeface="游ゴシック" panose="020B0400000000000000" pitchFamily="50" charset="-128"/>
                        <a:cs typeface="Calibri" panose="020F0502020204030204" pitchFamily="34" charset="0"/>
                      </a:endParaRPr>
                    </a:p>
                  </a:txBody>
                  <a:tcPr marL="321257" marR="0" marT="42500" marB="0">
                    <a:lnL w="635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8381617"/>
                  </a:ext>
                </a:extLst>
              </a:tr>
            </a:tbl>
          </a:graphicData>
        </a:graphic>
      </p:graphicFrame>
      <p:grpSp>
        <p:nvGrpSpPr>
          <p:cNvPr id="51" name="グループ化 50">
            <a:extLst>
              <a:ext uri="{FF2B5EF4-FFF2-40B4-BE49-F238E27FC236}">
                <a16:creationId xmlns:a16="http://schemas.microsoft.com/office/drawing/2014/main" id="{80BFE0E1-9B35-696B-DC9A-57B2A051FE7A}"/>
              </a:ext>
            </a:extLst>
          </p:cNvPr>
          <p:cNvGrpSpPr/>
          <p:nvPr/>
        </p:nvGrpSpPr>
        <p:grpSpPr>
          <a:xfrm>
            <a:off x="870081" y="3572951"/>
            <a:ext cx="12264514" cy="1310222"/>
            <a:chOff x="883167" y="2381668"/>
            <a:chExt cx="7341062" cy="784248"/>
          </a:xfrm>
        </p:grpSpPr>
        <p:pic>
          <p:nvPicPr>
            <p:cNvPr id="8" name="図 7">
              <a:extLst>
                <a:ext uri="{FF2B5EF4-FFF2-40B4-BE49-F238E27FC236}">
                  <a16:creationId xmlns:a16="http://schemas.microsoft.com/office/drawing/2014/main" id="{990CCDB1-CA63-6B2F-5026-B947D24178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3167" y="2454535"/>
              <a:ext cx="338641" cy="450194"/>
            </a:xfrm>
            <a:prstGeom prst="rect">
              <a:avLst/>
            </a:prstGeom>
          </p:spPr>
        </p:pic>
        <p:sp>
          <p:nvSpPr>
            <p:cNvPr id="9" name="ホームベース 100">
              <a:extLst>
                <a:ext uri="{FF2B5EF4-FFF2-40B4-BE49-F238E27FC236}">
                  <a16:creationId xmlns:a16="http://schemas.microsoft.com/office/drawing/2014/main" id="{2631F431-4EBF-FC16-784A-B766D1DD9AA5}"/>
                </a:ext>
              </a:extLst>
            </p:cNvPr>
            <p:cNvSpPr/>
            <p:nvPr/>
          </p:nvSpPr>
          <p:spPr>
            <a:xfrm>
              <a:off x="2779462" y="2419043"/>
              <a:ext cx="1378061" cy="196620"/>
            </a:xfrm>
            <a:prstGeom prst="homePlate">
              <a:avLst>
                <a:gd name="adj" fmla="val 37123"/>
              </a:avLst>
            </a:prstGeom>
            <a:solidFill>
              <a:schemeClr val="accent1">
                <a:lumMod val="20000"/>
                <a:lumOff val="80000"/>
              </a:schemeClr>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0" tIns="36000" rIns="0" bIns="36000" rtlCol="0" anchor="ctr" anchorCtr="0"/>
            <a:lstStyle/>
            <a:p>
              <a:pPr algn="ctr"/>
              <a:endParaRPr lang="ja-JP" altLang="en-US" sz="700"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0" name="ホームベース 103">
              <a:extLst>
                <a:ext uri="{FF2B5EF4-FFF2-40B4-BE49-F238E27FC236}">
                  <a16:creationId xmlns:a16="http://schemas.microsoft.com/office/drawing/2014/main" id="{0C841273-3596-B306-3208-DAE1C0715087}"/>
                </a:ext>
              </a:extLst>
            </p:cNvPr>
            <p:cNvSpPr/>
            <p:nvPr/>
          </p:nvSpPr>
          <p:spPr>
            <a:xfrm>
              <a:off x="5579860" y="2419042"/>
              <a:ext cx="2590331" cy="205921"/>
            </a:xfrm>
            <a:prstGeom prst="homePlate">
              <a:avLst>
                <a:gd name="adj" fmla="val 37123"/>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ctr" anchorCtr="0"/>
            <a:lstStyle/>
            <a:p>
              <a:pPr algn="ctr"/>
              <a:endParaRPr kumimoji="1" lang="ja-JP" altLang="en-US" sz="700"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pic>
          <p:nvPicPr>
            <p:cNvPr id="11" name="図 10">
              <a:extLst>
                <a:ext uri="{FF2B5EF4-FFF2-40B4-BE49-F238E27FC236}">
                  <a16:creationId xmlns:a16="http://schemas.microsoft.com/office/drawing/2014/main" id="{7D8F905D-61BC-A4A2-1F12-366F833C9E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6792" y="2429380"/>
              <a:ext cx="280844" cy="157273"/>
            </a:xfrm>
            <a:prstGeom prst="rect">
              <a:avLst/>
            </a:prstGeom>
          </p:spPr>
        </p:pic>
        <p:sp>
          <p:nvSpPr>
            <p:cNvPr id="12" name="角丸四角形 120">
              <a:extLst>
                <a:ext uri="{FF2B5EF4-FFF2-40B4-BE49-F238E27FC236}">
                  <a16:creationId xmlns:a16="http://schemas.microsoft.com/office/drawing/2014/main" id="{D8F95652-881D-586E-66E0-C05137A49CD9}"/>
                </a:ext>
              </a:extLst>
            </p:cNvPr>
            <p:cNvSpPr/>
            <p:nvPr/>
          </p:nvSpPr>
          <p:spPr>
            <a:xfrm>
              <a:off x="3388512" y="2430601"/>
              <a:ext cx="274076" cy="167972"/>
            </a:xfrm>
            <a:prstGeom prst="roundRect">
              <a:avLst>
                <a:gd name="adj" fmla="val 24008"/>
              </a:avLst>
            </a:prstGeom>
            <a:solidFill>
              <a:srgbClr val="92D050"/>
            </a:solidFill>
            <a:ln w="38100">
              <a:no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900" noProof="0" dirty="0">
                  <a:solidFill>
                    <a:schemeClr val="bg1"/>
                  </a:solidFill>
                  <a:latin typeface="游ゴシック" panose="020B0400000000000000" pitchFamily="50" charset="-128"/>
                  <a:ea typeface="游ゴシック" panose="020B0400000000000000" pitchFamily="50" charset="-128"/>
                  <a:cs typeface="Calibri" panose="020F0502020204030204" pitchFamily="34" charset="0"/>
                </a:rPr>
                <a:t>5MP</a:t>
              </a:r>
              <a:endParaRPr kumimoji="1" lang="en-US" altLang="ja-JP" sz="900"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Calibri" panose="020F0502020204030204" pitchFamily="34" charset="0"/>
              </a:endParaRPr>
            </a:p>
          </p:txBody>
        </p:sp>
        <p:sp>
          <p:nvSpPr>
            <p:cNvPr id="13" name="角丸四角形 121">
              <a:extLst>
                <a:ext uri="{FF2B5EF4-FFF2-40B4-BE49-F238E27FC236}">
                  <a16:creationId xmlns:a16="http://schemas.microsoft.com/office/drawing/2014/main" id="{0F7BE5CE-AEA3-7702-969E-5876D44E29F5}"/>
                </a:ext>
              </a:extLst>
            </p:cNvPr>
            <p:cNvSpPr/>
            <p:nvPr/>
          </p:nvSpPr>
          <p:spPr>
            <a:xfrm>
              <a:off x="3778824" y="2428826"/>
              <a:ext cx="173765" cy="167972"/>
            </a:xfrm>
            <a:prstGeom prst="roundRect">
              <a:avLst>
                <a:gd name="adj" fmla="val 24008"/>
              </a:avLst>
            </a:prstGeom>
            <a:solidFill>
              <a:srgbClr val="7030A0"/>
            </a:solidFill>
            <a:ln w="38100">
              <a:noFill/>
            </a:ln>
          </p:spPr>
          <p:style>
            <a:lnRef idx="1">
              <a:schemeClr val="accent1"/>
            </a:lnRef>
            <a:fillRef idx="0">
              <a:schemeClr val="accent1"/>
            </a:fillRef>
            <a:effectRef idx="0">
              <a:schemeClr val="accent1"/>
            </a:effectRef>
            <a:fontRef idx="minor">
              <a:schemeClr val="tx1"/>
            </a:fontRef>
          </p:style>
          <p:txBody>
            <a:bodyPr wrap="none"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900" dirty="0">
                  <a:solidFill>
                    <a:schemeClr val="bg1"/>
                  </a:solidFill>
                  <a:latin typeface="游ゴシック" panose="020B0400000000000000" pitchFamily="50" charset="-128"/>
                  <a:ea typeface="游ゴシック" panose="020B0400000000000000" pitchFamily="50" charset="-128"/>
                  <a:cs typeface="Calibri" panose="020F0502020204030204" pitchFamily="34" charset="0"/>
                </a:rPr>
                <a:t>4K</a:t>
              </a:r>
            </a:p>
          </p:txBody>
        </p:sp>
        <p:sp>
          <p:nvSpPr>
            <p:cNvPr id="14" name="ホームベース 134">
              <a:extLst>
                <a:ext uri="{FF2B5EF4-FFF2-40B4-BE49-F238E27FC236}">
                  <a16:creationId xmlns:a16="http://schemas.microsoft.com/office/drawing/2014/main" id="{9BA1D988-BE1B-69B0-2D84-A4F870793F27}"/>
                </a:ext>
              </a:extLst>
            </p:cNvPr>
            <p:cNvSpPr/>
            <p:nvPr/>
          </p:nvSpPr>
          <p:spPr>
            <a:xfrm>
              <a:off x="2779462" y="2669546"/>
              <a:ext cx="1378061" cy="196620"/>
            </a:xfrm>
            <a:prstGeom prst="homePlate">
              <a:avLst>
                <a:gd name="adj" fmla="val 37123"/>
              </a:avLst>
            </a:prstGeom>
            <a:solidFill>
              <a:schemeClr val="accent1">
                <a:lumMod val="20000"/>
                <a:lumOff val="80000"/>
              </a:schemeClr>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0" tIns="36000" rIns="0" bIns="36000" rtlCol="0" anchor="ctr" anchorCtr="0"/>
            <a:lstStyle/>
            <a:p>
              <a:pPr algn="ctr"/>
              <a:endParaRPr lang="ja-JP" altLang="en-US" sz="700"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5" name="ホームベース 135">
              <a:extLst>
                <a:ext uri="{FF2B5EF4-FFF2-40B4-BE49-F238E27FC236}">
                  <a16:creationId xmlns:a16="http://schemas.microsoft.com/office/drawing/2014/main" id="{7D8C7EB9-0DA8-DAE9-EF98-21CDF808D652}"/>
                </a:ext>
              </a:extLst>
            </p:cNvPr>
            <p:cNvSpPr/>
            <p:nvPr/>
          </p:nvSpPr>
          <p:spPr>
            <a:xfrm>
              <a:off x="2779462" y="2914446"/>
              <a:ext cx="1378061" cy="196620"/>
            </a:xfrm>
            <a:prstGeom prst="homePlate">
              <a:avLst>
                <a:gd name="adj" fmla="val 37123"/>
              </a:avLst>
            </a:prstGeom>
            <a:solidFill>
              <a:schemeClr val="accent1">
                <a:lumMod val="20000"/>
                <a:lumOff val="80000"/>
              </a:schemeClr>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0" tIns="36000" rIns="0" bIns="36000" rtlCol="0" anchor="ctr" anchorCtr="0"/>
            <a:lstStyle/>
            <a:p>
              <a:pPr algn="ctr"/>
              <a:endParaRPr lang="ja-JP" altLang="en-US" sz="700"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pic>
          <p:nvPicPr>
            <p:cNvPr id="16" name="図 15">
              <a:extLst>
                <a:ext uri="{FF2B5EF4-FFF2-40B4-BE49-F238E27FC236}">
                  <a16:creationId xmlns:a16="http://schemas.microsoft.com/office/drawing/2014/main" id="{6AF5F9AD-47A0-597A-EB23-D36E386675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5812" y="2925883"/>
              <a:ext cx="202257" cy="173941"/>
            </a:xfrm>
            <a:prstGeom prst="rect">
              <a:avLst/>
            </a:prstGeom>
          </p:spPr>
        </p:pic>
        <p:pic>
          <p:nvPicPr>
            <p:cNvPr id="17" name="図 16">
              <a:extLst>
                <a:ext uri="{FF2B5EF4-FFF2-40B4-BE49-F238E27FC236}">
                  <a16:creationId xmlns:a16="http://schemas.microsoft.com/office/drawing/2014/main" id="{C99CECDC-C8CD-EB0F-BCEF-046E1D868D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4883" y="2679735"/>
              <a:ext cx="202256" cy="198211"/>
            </a:xfrm>
            <a:prstGeom prst="rect">
              <a:avLst/>
            </a:prstGeom>
          </p:spPr>
        </p:pic>
        <p:sp>
          <p:nvSpPr>
            <p:cNvPr id="18" name="角丸四角形 137">
              <a:extLst>
                <a:ext uri="{FF2B5EF4-FFF2-40B4-BE49-F238E27FC236}">
                  <a16:creationId xmlns:a16="http://schemas.microsoft.com/office/drawing/2014/main" id="{F7B14180-C359-350D-801D-F8EAEE4ABAA3}"/>
                </a:ext>
              </a:extLst>
            </p:cNvPr>
            <p:cNvSpPr/>
            <p:nvPr/>
          </p:nvSpPr>
          <p:spPr>
            <a:xfrm>
              <a:off x="3388512" y="2683397"/>
              <a:ext cx="274076" cy="167972"/>
            </a:xfrm>
            <a:prstGeom prst="roundRect">
              <a:avLst>
                <a:gd name="adj" fmla="val 24008"/>
              </a:avLst>
            </a:prstGeom>
            <a:solidFill>
              <a:srgbClr val="92D050"/>
            </a:solidFill>
            <a:ln w="38100">
              <a:no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900" noProof="0" dirty="0">
                  <a:solidFill>
                    <a:schemeClr val="bg1"/>
                  </a:solidFill>
                  <a:latin typeface="游ゴシック" panose="020B0400000000000000" pitchFamily="50" charset="-128"/>
                  <a:ea typeface="游ゴシック" panose="020B0400000000000000" pitchFamily="50" charset="-128"/>
                  <a:cs typeface="Calibri" panose="020F0502020204030204" pitchFamily="34" charset="0"/>
                </a:rPr>
                <a:t>5MP</a:t>
              </a:r>
              <a:endParaRPr kumimoji="1" lang="en-US" altLang="ja-JP" sz="900"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Calibri" panose="020F0502020204030204" pitchFamily="34" charset="0"/>
              </a:endParaRPr>
            </a:p>
          </p:txBody>
        </p:sp>
        <p:sp>
          <p:nvSpPr>
            <p:cNvPr id="19" name="角丸四角形 138">
              <a:extLst>
                <a:ext uri="{FF2B5EF4-FFF2-40B4-BE49-F238E27FC236}">
                  <a16:creationId xmlns:a16="http://schemas.microsoft.com/office/drawing/2014/main" id="{E0C4381C-84B1-6465-2F0C-691881D7D6CE}"/>
                </a:ext>
              </a:extLst>
            </p:cNvPr>
            <p:cNvSpPr/>
            <p:nvPr/>
          </p:nvSpPr>
          <p:spPr>
            <a:xfrm>
              <a:off x="3778824" y="2681622"/>
              <a:ext cx="173765" cy="167972"/>
            </a:xfrm>
            <a:prstGeom prst="roundRect">
              <a:avLst>
                <a:gd name="adj" fmla="val 24008"/>
              </a:avLst>
            </a:prstGeom>
            <a:solidFill>
              <a:srgbClr val="7030A0"/>
            </a:solidFill>
            <a:ln w="38100">
              <a:noFill/>
            </a:ln>
          </p:spPr>
          <p:style>
            <a:lnRef idx="1">
              <a:schemeClr val="accent1"/>
            </a:lnRef>
            <a:fillRef idx="0">
              <a:schemeClr val="accent1"/>
            </a:fillRef>
            <a:effectRef idx="0">
              <a:schemeClr val="accent1"/>
            </a:effectRef>
            <a:fontRef idx="minor">
              <a:schemeClr val="tx1"/>
            </a:fontRef>
          </p:style>
          <p:txBody>
            <a:bodyPr wrap="none"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900" dirty="0">
                  <a:solidFill>
                    <a:schemeClr val="bg1"/>
                  </a:solidFill>
                  <a:latin typeface="游ゴシック" panose="020B0400000000000000" pitchFamily="50" charset="-128"/>
                  <a:ea typeface="游ゴシック" panose="020B0400000000000000" pitchFamily="50" charset="-128"/>
                  <a:cs typeface="Calibri" panose="020F0502020204030204" pitchFamily="34" charset="0"/>
                </a:rPr>
                <a:t>4K</a:t>
              </a:r>
            </a:p>
          </p:txBody>
        </p:sp>
        <p:sp>
          <p:nvSpPr>
            <p:cNvPr id="20" name="角丸四角形 140">
              <a:extLst>
                <a:ext uri="{FF2B5EF4-FFF2-40B4-BE49-F238E27FC236}">
                  <a16:creationId xmlns:a16="http://schemas.microsoft.com/office/drawing/2014/main" id="{7AB6C891-7BF3-B1AA-AC88-4E87452543B4}"/>
                </a:ext>
              </a:extLst>
            </p:cNvPr>
            <p:cNvSpPr/>
            <p:nvPr/>
          </p:nvSpPr>
          <p:spPr>
            <a:xfrm>
              <a:off x="3388512" y="2939864"/>
              <a:ext cx="274076" cy="167972"/>
            </a:xfrm>
            <a:prstGeom prst="roundRect">
              <a:avLst>
                <a:gd name="adj" fmla="val 24008"/>
              </a:avLst>
            </a:prstGeom>
            <a:solidFill>
              <a:srgbClr val="92D050"/>
            </a:solidFill>
            <a:ln w="38100">
              <a:no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900" noProof="0" dirty="0">
                  <a:solidFill>
                    <a:schemeClr val="bg1"/>
                  </a:solidFill>
                  <a:latin typeface="游ゴシック" panose="020B0400000000000000" pitchFamily="50" charset="-128"/>
                  <a:ea typeface="游ゴシック" panose="020B0400000000000000" pitchFamily="50" charset="-128"/>
                  <a:cs typeface="Calibri" panose="020F0502020204030204" pitchFamily="34" charset="0"/>
                </a:rPr>
                <a:t>5MP</a:t>
              </a:r>
              <a:endParaRPr kumimoji="1" lang="en-US" altLang="ja-JP" sz="900"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Calibri" panose="020F0502020204030204" pitchFamily="34" charset="0"/>
              </a:endParaRPr>
            </a:p>
          </p:txBody>
        </p:sp>
        <p:sp>
          <p:nvSpPr>
            <p:cNvPr id="21" name="角丸四角形 141">
              <a:extLst>
                <a:ext uri="{FF2B5EF4-FFF2-40B4-BE49-F238E27FC236}">
                  <a16:creationId xmlns:a16="http://schemas.microsoft.com/office/drawing/2014/main" id="{7C09A937-C7BE-A990-3FBC-0FD63C581E0C}"/>
                </a:ext>
              </a:extLst>
            </p:cNvPr>
            <p:cNvSpPr/>
            <p:nvPr/>
          </p:nvSpPr>
          <p:spPr>
            <a:xfrm>
              <a:off x="3778824" y="2938089"/>
              <a:ext cx="173765" cy="167972"/>
            </a:xfrm>
            <a:prstGeom prst="roundRect">
              <a:avLst>
                <a:gd name="adj" fmla="val 24008"/>
              </a:avLst>
            </a:prstGeom>
            <a:solidFill>
              <a:srgbClr val="7030A0"/>
            </a:solidFill>
            <a:ln w="38100">
              <a:noFill/>
            </a:ln>
          </p:spPr>
          <p:style>
            <a:lnRef idx="1">
              <a:schemeClr val="accent1"/>
            </a:lnRef>
            <a:fillRef idx="0">
              <a:schemeClr val="accent1"/>
            </a:fillRef>
            <a:effectRef idx="0">
              <a:schemeClr val="accent1"/>
            </a:effectRef>
            <a:fontRef idx="minor">
              <a:schemeClr val="tx1"/>
            </a:fontRef>
          </p:style>
          <p:txBody>
            <a:bodyPr wrap="none"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900" dirty="0">
                  <a:solidFill>
                    <a:schemeClr val="bg1"/>
                  </a:solidFill>
                  <a:latin typeface="游ゴシック" panose="020B0400000000000000" pitchFamily="50" charset="-128"/>
                  <a:ea typeface="游ゴシック" panose="020B0400000000000000" pitchFamily="50" charset="-128"/>
                  <a:cs typeface="Calibri" panose="020F0502020204030204" pitchFamily="34" charset="0"/>
                </a:rPr>
                <a:t>4K</a:t>
              </a:r>
            </a:p>
          </p:txBody>
        </p:sp>
        <p:sp>
          <p:nvSpPr>
            <p:cNvPr id="22" name="ホームベース 142">
              <a:extLst>
                <a:ext uri="{FF2B5EF4-FFF2-40B4-BE49-F238E27FC236}">
                  <a16:creationId xmlns:a16="http://schemas.microsoft.com/office/drawing/2014/main" id="{3F87D693-69B7-DEFB-3D0D-951D2FCB1459}"/>
                </a:ext>
              </a:extLst>
            </p:cNvPr>
            <p:cNvSpPr/>
            <p:nvPr/>
          </p:nvSpPr>
          <p:spPr>
            <a:xfrm>
              <a:off x="5579860" y="2669401"/>
              <a:ext cx="2590331" cy="205921"/>
            </a:xfrm>
            <a:prstGeom prst="homePlate">
              <a:avLst>
                <a:gd name="adj" fmla="val 37123"/>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ctr" anchorCtr="0"/>
            <a:lstStyle/>
            <a:p>
              <a:pPr algn="ctr"/>
              <a:endParaRPr kumimoji="1" lang="ja-JP" altLang="en-US" sz="700"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3" name="ホームベース 144">
              <a:extLst>
                <a:ext uri="{FF2B5EF4-FFF2-40B4-BE49-F238E27FC236}">
                  <a16:creationId xmlns:a16="http://schemas.microsoft.com/office/drawing/2014/main" id="{978CEBF0-E8CF-7697-5410-4CE143DE8F46}"/>
                </a:ext>
              </a:extLst>
            </p:cNvPr>
            <p:cNvSpPr/>
            <p:nvPr/>
          </p:nvSpPr>
          <p:spPr>
            <a:xfrm>
              <a:off x="5579860" y="2914445"/>
              <a:ext cx="2590331" cy="205921"/>
            </a:xfrm>
            <a:prstGeom prst="homePlate">
              <a:avLst>
                <a:gd name="adj" fmla="val 37123"/>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ctr" anchorCtr="0"/>
            <a:lstStyle/>
            <a:p>
              <a:pPr algn="ctr"/>
              <a:endParaRPr kumimoji="1" lang="ja-JP" altLang="en-US" sz="700"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4" name="角丸四角形 146">
              <a:extLst>
                <a:ext uri="{FF2B5EF4-FFF2-40B4-BE49-F238E27FC236}">
                  <a16:creationId xmlns:a16="http://schemas.microsoft.com/office/drawing/2014/main" id="{8FB69C32-3E8E-1A00-7BB2-D64A8F5B37FE}"/>
                </a:ext>
              </a:extLst>
            </p:cNvPr>
            <p:cNvSpPr/>
            <p:nvPr/>
          </p:nvSpPr>
          <p:spPr>
            <a:xfrm>
              <a:off x="6152804" y="2427477"/>
              <a:ext cx="274076" cy="167972"/>
            </a:xfrm>
            <a:prstGeom prst="roundRect">
              <a:avLst>
                <a:gd name="adj" fmla="val 24008"/>
              </a:avLst>
            </a:prstGeom>
            <a:solidFill>
              <a:srgbClr val="FFF2CC"/>
            </a:solidFill>
            <a:ln w="38100">
              <a:no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900" noProof="0" dirty="0">
                  <a:solidFill>
                    <a:srgbClr val="0070C0"/>
                  </a:solidFill>
                  <a:latin typeface="游ゴシック" panose="020B0400000000000000" pitchFamily="50" charset="-128"/>
                  <a:ea typeface="游ゴシック" panose="020B0400000000000000" pitchFamily="50" charset="-128"/>
                  <a:cs typeface="Calibri" panose="020F0502020204030204" pitchFamily="34" charset="0"/>
                </a:rPr>
                <a:t>2MP</a:t>
              </a:r>
              <a:endParaRPr kumimoji="1" lang="en-US" altLang="ja-JP" sz="900" i="0" u="none"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Calibri" panose="020F0502020204030204" pitchFamily="34" charset="0"/>
              </a:endParaRPr>
            </a:p>
          </p:txBody>
        </p:sp>
        <p:sp>
          <p:nvSpPr>
            <p:cNvPr id="25" name="角丸四角形 147">
              <a:extLst>
                <a:ext uri="{FF2B5EF4-FFF2-40B4-BE49-F238E27FC236}">
                  <a16:creationId xmlns:a16="http://schemas.microsoft.com/office/drawing/2014/main" id="{570FFC12-46EC-8710-11B1-2879643B037D}"/>
                </a:ext>
              </a:extLst>
            </p:cNvPr>
            <p:cNvSpPr/>
            <p:nvPr/>
          </p:nvSpPr>
          <p:spPr>
            <a:xfrm>
              <a:off x="6433648" y="2430601"/>
              <a:ext cx="274076" cy="167972"/>
            </a:xfrm>
            <a:prstGeom prst="roundRect">
              <a:avLst>
                <a:gd name="adj" fmla="val 24008"/>
              </a:avLst>
            </a:prstGeom>
            <a:solidFill>
              <a:srgbClr val="92D050"/>
            </a:solidFill>
            <a:ln w="38100">
              <a:no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900" noProof="0" dirty="0">
                  <a:solidFill>
                    <a:schemeClr val="bg1"/>
                  </a:solidFill>
                  <a:latin typeface="游ゴシック" panose="020B0400000000000000" pitchFamily="50" charset="-128"/>
                  <a:ea typeface="游ゴシック" panose="020B0400000000000000" pitchFamily="50" charset="-128"/>
                  <a:cs typeface="Calibri" panose="020F0502020204030204" pitchFamily="34" charset="0"/>
                </a:rPr>
                <a:t>5MP</a:t>
              </a:r>
              <a:endParaRPr kumimoji="1" lang="en-US" altLang="ja-JP" sz="900"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Calibri" panose="020F0502020204030204" pitchFamily="34" charset="0"/>
              </a:endParaRPr>
            </a:p>
          </p:txBody>
        </p:sp>
        <p:sp>
          <p:nvSpPr>
            <p:cNvPr id="26" name="角丸四角形 148">
              <a:extLst>
                <a:ext uri="{FF2B5EF4-FFF2-40B4-BE49-F238E27FC236}">
                  <a16:creationId xmlns:a16="http://schemas.microsoft.com/office/drawing/2014/main" id="{5866DCC2-1EC9-7E17-7DB6-3C2F61EED236}"/>
                </a:ext>
              </a:extLst>
            </p:cNvPr>
            <p:cNvSpPr/>
            <p:nvPr/>
          </p:nvSpPr>
          <p:spPr>
            <a:xfrm>
              <a:off x="6785342" y="2428826"/>
              <a:ext cx="173765" cy="167972"/>
            </a:xfrm>
            <a:prstGeom prst="roundRect">
              <a:avLst>
                <a:gd name="adj" fmla="val 24008"/>
              </a:avLst>
            </a:prstGeom>
            <a:solidFill>
              <a:srgbClr val="7030A0"/>
            </a:solidFill>
            <a:ln w="38100">
              <a:noFill/>
            </a:ln>
          </p:spPr>
          <p:style>
            <a:lnRef idx="1">
              <a:schemeClr val="accent1"/>
            </a:lnRef>
            <a:fillRef idx="0">
              <a:schemeClr val="accent1"/>
            </a:fillRef>
            <a:effectRef idx="0">
              <a:schemeClr val="accent1"/>
            </a:effectRef>
            <a:fontRef idx="minor">
              <a:schemeClr val="tx1"/>
            </a:fontRef>
          </p:style>
          <p:txBody>
            <a:bodyPr wrap="none"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900" dirty="0">
                  <a:solidFill>
                    <a:schemeClr val="bg1"/>
                  </a:solidFill>
                  <a:latin typeface="游ゴシック" panose="020B0400000000000000" pitchFamily="50" charset="-128"/>
                  <a:ea typeface="游ゴシック" panose="020B0400000000000000" pitchFamily="50" charset="-128"/>
                  <a:cs typeface="Calibri" panose="020F0502020204030204" pitchFamily="34" charset="0"/>
                </a:rPr>
                <a:t>4K</a:t>
              </a:r>
            </a:p>
          </p:txBody>
        </p:sp>
        <p:sp>
          <p:nvSpPr>
            <p:cNvPr id="27" name="角丸四角形 149">
              <a:extLst>
                <a:ext uri="{FF2B5EF4-FFF2-40B4-BE49-F238E27FC236}">
                  <a16:creationId xmlns:a16="http://schemas.microsoft.com/office/drawing/2014/main" id="{EE96EAB5-3B9D-E4DE-3E5F-4AEF3F629FE2}"/>
                </a:ext>
              </a:extLst>
            </p:cNvPr>
            <p:cNvSpPr/>
            <p:nvPr/>
          </p:nvSpPr>
          <p:spPr>
            <a:xfrm>
              <a:off x="6152804" y="2680273"/>
              <a:ext cx="274076" cy="167972"/>
            </a:xfrm>
            <a:prstGeom prst="roundRect">
              <a:avLst>
                <a:gd name="adj" fmla="val 24008"/>
              </a:avLst>
            </a:prstGeom>
            <a:solidFill>
              <a:srgbClr val="FFF2CC"/>
            </a:solidFill>
            <a:ln w="38100">
              <a:no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900" noProof="0" dirty="0">
                  <a:solidFill>
                    <a:srgbClr val="0070C0"/>
                  </a:solidFill>
                  <a:latin typeface="游ゴシック" panose="020B0400000000000000" pitchFamily="50" charset="-128"/>
                  <a:ea typeface="游ゴシック" panose="020B0400000000000000" pitchFamily="50" charset="-128"/>
                  <a:cs typeface="Calibri" panose="020F0502020204030204" pitchFamily="34" charset="0"/>
                </a:rPr>
                <a:t>2MP</a:t>
              </a:r>
              <a:endParaRPr kumimoji="1" lang="en-US" altLang="ja-JP" sz="900" i="0" u="none"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Calibri" panose="020F0502020204030204" pitchFamily="34" charset="0"/>
              </a:endParaRPr>
            </a:p>
          </p:txBody>
        </p:sp>
        <p:sp>
          <p:nvSpPr>
            <p:cNvPr id="28" name="角丸四角形 150">
              <a:extLst>
                <a:ext uri="{FF2B5EF4-FFF2-40B4-BE49-F238E27FC236}">
                  <a16:creationId xmlns:a16="http://schemas.microsoft.com/office/drawing/2014/main" id="{4B910341-C33D-E3F8-0553-3B4BB9E46A09}"/>
                </a:ext>
              </a:extLst>
            </p:cNvPr>
            <p:cNvSpPr/>
            <p:nvPr/>
          </p:nvSpPr>
          <p:spPr>
            <a:xfrm>
              <a:off x="6433648" y="2683397"/>
              <a:ext cx="274076" cy="167972"/>
            </a:xfrm>
            <a:prstGeom prst="roundRect">
              <a:avLst>
                <a:gd name="adj" fmla="val 24008"/>
              </a:avLst>
            </a:prstGeom>
            <a:solidFill>
              <a:srgbClr val="92D050"/>
            </a:solidFill>
            <a:ln w="38100">
              <a:no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900" noProof="0" dirty="0">
                  <a:solidFill>
                    <a:schemeClr val="bg1"/>
                  </a:solidFill>
                  <a:latin typeface="游ゴシック" panose="020B0400000000000000" pitchFamily="50" charset="-128"/>
                  <a:ea typeface="游ゴシック" panose="020B0400000000000000" pitchFamily="50" charset="-128"/>
                  <a:cs typeface="Calibri" panose="020F0502020204030204" pitchFamily="34" charset="0"/>
                </a:rPr>
                <a:t>5MP</a:t>
              </a:r>
              <a:endParaRPr kumimoji="1" lang="en-US" altLang="ja-JP" sz="900"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Calibri" panose="020F0502020204030204" pitchFamily="34" charset="0"/>
              </a:endParaRPr>
            </a:p>
          </p:txBody>
        </p:sp>
        <p:sp>
          <p:nvSpPr>
            <p:cNvPr id="29" name="角丸四角形 151">
              <a:extLst>
                <a:ext uri="{FF2B5EF4-FFF2-40B4-BE49-F238E27FC236}">
                  <a16:creationId xmlns:a16="http://schemas.microsoft.com/office/drawing/2014/main" id="{8DF5623A-6315-1976-35EF-A3697A5E32C0}"/>
                </a:ext>
              </a:extLst>
            </p:cNvPr>
            <p:cNvSpPr/>
            <p:nvPr/>
          </p:nvSpPr>
          <p:spPr>
            <a:xfrm>
              <a:off x="6785342" y="2681622"/>
              <a:ext cx="173765" cy="167972"/>
            </a:xfrm>
            <a:prstGeom prst="roundRect">
              <a:avLst>
                <a:gd name="adj" fmla="val 24008"/>
              </a:avLst>
            </a:prstGeom>
            <a:solidFill>
              <a:srgbClr val="7030A0"/>
            </a:solidFill>
            <a:ln w="38100">
              <a:noFill/>
            </a:ln>
          </p:spPr>
          <p:style>
            <a:lnRef idx="1">
              <a:schemeClr val="accent1"/>
            </a:lnRef>
            <a:fillRef idx="0">
              <a:schemeClr val="accent1"/>
            </a:fillRef>
            <a:effectRef idx="0">
              <a:schemeClr val="accent1"/>
            </a:effectRef>
            <a:fontRef idx="minor">
              <a:schemeClr val="tx1"/>
            </a:fontRef>
          </p:style>
          <p:txBody>
            <a:bodyPr wrap="none"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900" dirty="0">
                  <a:solidFill>
                    <a:schemeClr val="bg1"/>
                  </a:solidFill>
                  <a:latin typeface="游ゴシック" panose="020B0400000000000000" pitchFamily="50" charset="-128"/>
                  <a:ea typeface="游ゴシック" panose="020B0400000000000000" pitchFamily="50" charset="-128"/>
                  <a:cs typeface="Calibri" panose="020F0502020204030204" pitchFamily="34" charset="0"/>
                </a:rPr>
                <a:t>4K</a:t>
              </a:r>
            </a:p>
          </p:txBody>
        </p:sp>
        <p:sp>
          <p:nvSpPr>
            <p:cNvPr id="30" name="角丸四角形 152">
              <a:extLst>
                <a:ext uri="{FF2B5EF4-FFF2-40B4-BE49-F238E27FC236}">
                  <a16:creationId xmlns:a16="http://schemas.microsoft.com/office/drawing/2014/main" id="{B60EA4E2-2FEF-9338-32D6-3F4E36EF974E}"/>
                </a:ext>
              </a:extLst>
            </p:cNvPr>
            <p:cNvSpPr/>
            <p:nvPr/>
          </p:nvSpPr>
          <p:spPr>
            <a:xfrm>
              <a:off x="6152804" y="2936740"/>
              <a:ext cx="274076" cy="167972"/>
            </a:xfrm>
            <a:prstGeom prst="roundRect">
              <a:avLst>
                <a:gd name="adj" fmla="val 24008"/>
              </a:avLst>
            </a:prstGeom>
            <a:solidFill>
              <a:srgbClr val="FFF2CC"/>
            </a:solidFill>
            <a:ln w="38100">
              <a:no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900" noProof="0" dirty="0">
                  <a:solidFill>
                    <a:srgbClr val="0070C0"/>
                  </a:solidFill>
                  <a:latin typeface="游ゴシック" panose="020B0400000000000000" pitchFamily="50" charset="-128"/>
                  <a:ea typeface="游ゴシック" panose="020B0400000000000000" pitchFamily="50" charset="-128"/>
                  <a:cs typeface="Calibri" panose="020F0502020204030204" pitchFamily="34" charset="0"/>
                </a:rPr>
                <a:t>2MP</a:t>
              </a:r>
              <a:endParaRPr kumimoji="1" lang="en-US" altLang="ja-JP" sz="900" i="0" u="none"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Calibri" panose="020F0502020204030204" pitchFamily="34" charset="0"/>
              </a:endParaRPr>
            </a:p>
          </p:txBody>
        </p:sp>
        <p:sp>
          <p:nvSpPr>
            <p:cNvPr id="31" name="角丸四角形 153">
              <a:extLst>
                <a:ext uri="{FF2B5EF4-FFF2-40B4-BE49-F238E27FC236}">
                  <a16:creationId xmlns:a16="http://schemas.microsoft.com/office/drawing/2014/main" id="{5418421A-EA9C-223B-C37B-4E8A167A9A10}"/>
                </a:ext>
              </a:extLst>
            </p:cNvPr>
            <p:cNvSpPr/>
            <p:nvPr/>
          </p:nvSpPr>
          <p:spPr>
            <a:xfrm>
              <a:off x="6433648" y="2939864"/>
              <a:ext cx="274076" cy="167972"/>
            </a:xfrm>
            <a:prstGeom prst="roundRect">
              <a:avLst>
                <a:gd name="adj" fmla="val 24008"/>
              </a:avLst>
            </a:prstGeom>
            <a:solidFill>
              <a:srgbClr val="92D050"/>
            </a:solidFill>
            <a:ln w="38100">
              <a:noFill/>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900" noProof="0" dirty="0">
                  <a:solidFill>
                    <a:schemeClr val="bg1"/>
                  </a:solidFill>
                  <a:latin typeface="游ゴシック" panose="020B0400000000000000" pitchFamily="50" charset="-128"/>
                  <a:ea typeface="游ゴシック" panose="020B0400000000000000" pitchFamily="50" charset="-128"/>
                  <a:cs typeface="Calibri" panose="020F0502020204030204" pitchFamily="34" charset="0"/>
                </a:rPr>
                <a:t>5MP</a:t>
              </a:r>
              <a:endParaRPr kumimoji="1" lang="en-US" altLang="ja-JP" sz="900"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Calibri" panose="020F0502020204030204" pitchFamily="34" charset="0"/>
              </a:endParaRPr>
            </a:p>
          </p:txBody>
        </p:sp>
        <p:sp>
          <p:nvSpPr>
            <p:cNvPr id="32" name="角丸四角形 154">
              <a:extLst>
                <a:ext uri="{FF2B5EF4-FFF2-40B4-BE49-F238E27FC236}">
                  <a16:creationId xmlns:a16="http://schemas.microsoft.com/office/drawing/2014/main" id="{A704C97E-2A71-FB4D-AD4B-1814838E19B6}"/>
                </a:ext>
              </a:extLst>
            </p:cNvPr>
            <p:cNvSpPr/>
            <p:nvPr/>
          </p:nvSpPr>
          <p:spPr>
            <a:xfrm>
              <a:off x="6785342" y="2938089"/>
              <a:ext cx="173765" cy="167972"/>
            </a:xfrm>
            <a:prstGeom prst="roundRect">
              <a:avLst>
                <a:gd name="adj" fmla="val 24008"/>
              </a:avLst>
            </a:prstGeom>
            <a:solidFill>
              <a:srgbClr val="7030A0"/>
            </a:solidFill>
            <a:ln w="38100">
              <a:noFill/>
            </a:ln>
          </p:spPr>
          <p:style>
            <a:lnRef idx="1">
              <a:schemeClr val="accent1"/>
            </a:lnRef>
            <a:fillRef idx="0">
              <a:schemeClr val="accent1"/>
            </a:fillRef>
            <a:effectRef idx="0">
              <a:schemeClr val="accent1"/>
            </a:effectRef>
            <a:fontRef idx="minor">
              <a:schemeClr val="tx1"/>
            </a:fontRef>
          </p:style>
          <p:txBody>
            <a:bodyPr wrap="none" rtlCol="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900" dirty="0">
                  <a:solidFill>
                    <a:schemeClr val="bg1"/>
                  </a:solidFill>
                  <a:latin typeface="游ゴシック" panose="020B0400000000000000" pitchFamily="50" charset="-128"/>
                  <a:ea typeface="游ゴシック" panose="020B0400000000000000" pitchFamily="50" charset="-128"/>
                  <a:cs typeface="Calibri" panose="020F0502020204030204" pitchFamily="34" charset="0"/>
                </a:rPr>
                <a:t>4K</a:t>
              </a:r>
            </a:p>
          </p:txBody>
        </p:sp>
        <p:pic>
          <p:nvPicPr>
            <p:cNvPr id="33" name="Picture 12">
              <a:extLst>
                <a:ext uri="{FF2B5EF4-FFF2-40B4-BE49-F238E27FC236}">
                  <a16:creationId xmlns:a16="http://schemas.microsoft.com/office/drawing/2014/main" id="{4F046C51-8FEE-3E81-E273-D797C6C5C3B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2167" y="2436446"/>
              <a:ext cx="152556" cy="144928"/>
            </a:xfrm>
            <a:prstGeom prst="rect">
              <a:avLst/>
            </a:prstGeom>
            <a:noFill/>
            <a:ln>
              <a:noFill/>
            </a:ln>
            <a:effectLst>
              <a:outerShdw blurRad="1016000" dist="330200" dir="3840000" sx="55000" sy="55000" algn="ctr" rotWithShape="0">
                <a:sysClr val="windowText" lastClr="000000">
                  <a:lumMod val="50000"/>
                  <a:lumOff val="50000"/>
                </a:sys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12">
              <a:extLst>
                <a:ext uri="{FF2B5EF4-FFF2-40B4-BE49-F238E27FC236}">
                  <a16:creationId xmlns:a16="http://schemas.microsoft.com/office/drawing/2014/main" id="{225BCEFB-A77E-14CA-B24E-5E11C96BB01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2167" y="2703236"/>
              <a:ext cx="152556" cy="144928"/>
            </a:xfrm>
            <a:prstGeom prst="rect">
              <a:avLst/>
            </a:prstGeom>
            <a:noFill/>
            <a:ln>
              <a:noFill/>
            </a:ln>
            <a:effectLst>
              <a:outerShdw blurRad="1016000" dist="330200" dir="3840000" sx="55000" sy="55000" algn="ctr" rotWithShape="0">
                <a:sysClr val="windowText" lastClr="000000">
                  <a:lumMod val="50000"/>
                  <a:lumOff val="50000"/>
                </a:sys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2">
              <a:extLst>
                <a:ext uri="{FF2B5EF4-FFF2-40B4-BE49-F238E27FC236}">
                  <a16:creationId xmlns:a16="http://schemas.microsoft.com/office/drawing/2014/main" id="{E509D636-44BE-0793-F5F4-E5BD5D12EDF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2167" y="2942291"/>
              <a:ext cx="152556" cy="144928"/>
            </a:xfrm>
            <a:prstGeom prst="rect">
              <a:avLst/>
            </a:prstGeom>
            <a:noFill/>
            <a:ln>
              <a:noFill/>
            </a:ln>
            <a:effectLst>
              <a:outerShdw blurRad="1016000" dist="330200" dir="3840000" sx="55000" sy="55000" algn="ctr" rotWithShape="0">
                <a:sysClr val="windowText" lastClr="000000">
                  <a:lumMod val="50000"/>
                  <a:lumOff val="50000"/>
                </a:sys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12">
              <a:extLst>
                <a:ext uri="{FF2B5EF4-FFF2-40B4-BE49-F238E27FC236}">
                  <a16:creationId xmlns:a16="http://schemas.microsoft.com/office/drawing/2014/main" id="{DACEFCC4-AE54-369E-7B60-929A3521A2B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55390" y="2436446"/>
              <a:ext cx="152556" cy="144928"/>
            </a:xfrm>
            <a:prstGeom prst="rect">
              <a:avLst/>
            </a:prstGeom>
            <a:noFill/>
            <a:ln>
              <a:noFill/>
            </a:ln>
            <a:effectLst>
              <a:outerShdw blurRad="1016000" dist="330200" dir="3840000" sx="55000" sy="55000" algn="ctr" rotWithShape="0">
                <a:sysClr val="windowText" lastClr="000000">
                  <a:lumMod val="50000"/>
                  <a:lumOff val="50000"/>
                </a:sys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2">
              <a:extLst>
                <a:ext uri="{FF2B5EF4-FFF2-40B4-BE49-F238E27FC236}">
                  <a16:creationId xmlns:a16="http://schemas.microsoft.com/office/drawing/2014/main" id="{083E3AF6-4B4C-59D7-215A-2A07410D2CD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55390" y="2703236"/>
              <a:ext cx="152556" cy="144928"/>
            </a:xfrm>
            <a:prstGeom prst="rect">
              <a:avLst/>
            </a:prstGeom>
            <a:noFill/>
            <a:ln>
              <a:noFill/>
            </a:ln>
            <a:effectLst>
              <a:outerShdw blurRad="1016000" dist="330200" dir="3840000" sx="55000" sy="55000" algn="ctr" rotWithShape="0">
                <a:sysClr val="windowText" lastClr="000000">
                  <a:lumMod val="50000"/>
                  <a:lumOff val="50000"/>
                </a:sys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12">
              <a:extLst>
                <a:ext uri="{FF2B5EF4-FFF2-40B4-BE49-F238E27FC236}">
                  <a16:creationId xmlns:a16="http://schemas.microsoft.com/office/drawing/2014/main" id="{62356A6E-7454-25E2-8919-AB5AA6AD7FE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55390" y="2942291"/>
              <a:ext cx="152556" cy="144928"/>
            </a:xfrm>
            <a:prstGeom prst="rect">
              <a:avLst/>
            </a:prstGeom>
            <a:noFill/>
            <a:ln>
              <a:noFill/>
            </a:ln>
            <a:effectLst>
              <a:outerShdw blurRad="1016000" dist="330200" dir="3840000" sx="55000" sy="55000" algn="ctr" rotWithShape="0">
                <a:sysClr val="windowText" lastClr="000000">
                  <a:lumMod val="50000"/>
                  <a:lumOff val="50000"/>
                </a:sys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角丸四角形 236">
              <a:extLst>
                <a:ext uri="{FF2B5EF4-FFF2-40B4-BE49-F238E27FC236}">
                  <a16:creationId xmlns:a16="http://schemas.microsoft.com/office/drawing/2014/main" id="{F8F05816-1DA0-32F5-C672-F61866B0AF9A}"/>
                </a:ext>
              </a:extLst>
            </p:cNvPr>
            <p:cNvSpPr/>
            <p:nvPr/>
          </p:nvSpPr>
          <p:spPr>
            <a:xfrm>
              <a:off x="5540825" y="2381668"/>
              <a:ext cx="2683404" cy="784248"/>
            </a:xfrm>
            <a:prstGeom prst="roundRect">
              <a:avLst>
                <a:gd name="adj" fmla="val 2298"/>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a:solidFill>
                  <a:srgbClr val="C00000"/>
                </a:solidFill>
                <a:latin typeface="游ゴシック" panose="020B0400000000000000" pitchFamily="50" charset="-128"/>
                <a:ea typeface="游ゴシック" panose="020B0400000000000000" pitchFamily="50" charset="-128"/>
                <a:cs typeface="Meiryo UI" panose="020B0604030504040204" pitchFamily="50" charset="-128"/>
              </a:endParaRPr>
            </a:p>
          </p:txBody>
        </p:sp>
        <p:cxnSp>
          <p:nvCxnSpPr>
            <p:cNvPr id="40" name="直線矢印コネクタ 39">
              <a:extLst>
                <a:ext uri="{FF2B5EF4-FFF2-40B4-BE49-F238E27FC236}">
                  <a16:creationId xmlns:a16="http://schemas.microsoft.com/office/drawing/2014/main" id="{66796454-6BDF-65B4-FA6A-209A0DB74926}"/>
                </a:ext>
              </a:extLst>
            </p:cNvPr>
            <p:cNvCxnSpPr>
              <a:cxnSpLocks/>
            </p:cNvCxnSpPr>
            <p:nvPr/>
          </p:nvCxnSpPr>
          <p:spPr>
            <a:xfrm>
              <a:off x="4180275" y="2520874"/>
              <a:ext cx="1273248"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679C3368-4FF4-358F-4DB1-DF8431239741}"/>
                </a:ext>
              </a:extLst>
            </p:cNvPr>
            <p:cNvCxnSpPr>
              <a:cxnSpLocks/>
            </p:cNvCxnSpPr>
            <p:nvPr/>
          </p:nvCxnSpPr>
          <p:spPr>
            <a:xfrm>
              <a:off x="4180275" y="2764196"/>
              <a:ext cx="1273248"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F869086E-74B9-6D9A-2D24-629B7C516708}"/>
                </a:ext>
              </a:extLst>
            </p:cNvPr>
            <p:cNvCxnSpPr>
              <a:cxnSpLocks/>
            </p:cNvCxnSpPr>
            <p:nvPr/>
          </p:nvCxnSpPr>
          <p:spPr>
            <a:xfrm>
              <a:off x="4180275" y="3013727"/>
              <a:ext cx="1273248"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3" name="角丸四角形 9">
              <a:extLst>
                <a:ext uri="{FF2B5EF4-FFF2-40B4-BE49-F238E27FC236}">
                  <a16:creationId xmlns:a16="http://schemas.microsoft.com/office/drawing/2014/main" id="{FC352EAA-2AAE-A43A-BE79-6FAC54B8690F}"/>
                </a:ext>
              </a:extLst>
            </p:cNvPr>
            <p:cNvSpPr/>
            <p:nvPr/>
          </p:nvSpPr>
          <p:spPr>
            <a:xfrm>
              <a:off x="2684275" y="2387764"/>
              <a:ext cx="124947" cy="72939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角丸四角形 274">
              <a:extLst>
                <a:ext uri="{FF2B5EF4-FFF2-40B4-BE49-F238E27FC236}">
                  <a16:creationId xmlns:a16="http://schemas.microsoft.com/office/drawing/2014/main" id="{6661715D-21FC-00D1-1907-BA1902D9D093}"/>
                </a:ext>
              </a:extLst>
            </p:cNvPr>
            <p:cNvSpPr/>
            <p:nvPr/>
          </p:nvSpPr>
          <p:spPr>
            <a:xfrm>
              <a:off x="5519649" y="2387764"/>
              <a:ext cx="124947" cy="72939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5" name="図 44">
              <a:extLst>
                <a:ext uri="{FF2B5EF4-FFF2-40B4-BE49-F238E27FC236}">
                  <a16:creationId xmlns:a16="http://schemas.microsoft.com/office/drawing/2014/main" id="{B71F64D0-26A7-2EA7-7562-FD0C73FC4A4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672315" y="2470495"/>
              <a:ext cx="263020" cy="154514"/>
            </a:xfrm>
            <a:prstGeom prst="rect">
              <a:avLst/>
            </a:prstGeom>
          </p:spPr>
        </p:pic>
        <p:pic>
          <p:nvPicPr>
            <p:cNvPr id="46" name="図 45">
              <a:extLst>
                <a:ext uri="{FF2B5EF4-FFF2-40B4-BE49-F238E27FC236}">
                  <a16:creationId xmlns:a16="http://schemas.microsoft.com/office/drawing/2014/main" id="{79CD8955-9691-926E-25D3-7A29A52E7F5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07111" y="2679632"/>
              <a:ext cx="196826" cy="193809"/>
            </a:xfrm>
            <a:prstGeom prst="rect">
              <a:avLst/>
            </a:prstGeom>
          </p:spPr>
        </p:pic>
        <p:pic>
          <p:nvPicPr>
            <p:cNvPr id="47" name="図 46">
              <a:extLst>
                <a:ext uri="{FF2B5EF4-FFF2-40B4-BE49-F238E27FC236}">
                  <a16:creationId xmlns:a16="http://schemas.microsoft.com/office/drawing/2014/main" id="{F37D8FAF-390B-AB38-0053-31D4A18D3C7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713405" y="2923781"/>
              <a:ext cx="211100" cy="184055"/>
            </a:xfrm>
            <a:prstGeom prst="rect">
              <a:avLst/>
            </a:prstGeom>
          </p:spPr>
        </p:pic>
      </p:grpSp>
      <p:sp>
        <p:nvSpPr>
          <p:cNvPr id="2" name="テキスト ボックス 1">
            <a:hlinkClick r:id="rId10" action="ppaction://hlinksldjump"/>
            <a:extLst>
              <a:ext uri="{FF2B5EF4-FFF2-40B4-BE49-F238E27FC236}">
                <a16:creationId xmlns:a16="http://schemas.microsoft.com/office/drawing/2014/main" id="{1009AD80-FADB-94E1-A1BF-06877C18510B}"/>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11"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11"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21636587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2-6. </a:t>
            </a:r>
            <a:r>
              <a:rPr lang="ja-JP" altLang="en-US" dirty="0">
                <a:latin typeface="+mn-ea"/>
                <a:ea typeface="+mn-ea"/>
              </a:rPr>
              <a:t>設定方法（誤検知改善）</a:t>
            </a:r>
            <a:endParaRPr kumimoji="1" lang="ja-JP" altLang="en-US" dirty="0"/>
          </a:p>
        </p:txBody>
      </p:sp>
      <p:sp>
        <p:nvSpPr>
          <p:cNvPr id="5" name="テキスト ボックス 4">
            <a:extLst>
              <a:ext uri="{FF2B5EF4-FFF2-40B4-BE49-F238E27FC236}">
                <a16:creationId xmlns:a16="http://schemas.microsoft.com/office/drawing/2014/main" id="{FCE8A547-0903-EF09-82CA-16562A4AACE4}"/>
              </a:ext>
            </a:extLst>
          </p:cNvPr>
          <p:cNvSpPr txBox="1"/>
          <p:nvPr/>
        </p:nvSpPr>
        <p:spPr>
          <a:xfrm>
            <a:off x="8134598" y="951235"/>
            <a:ext cx="6008106" cy="3219023"/>
          </a:xfrm>
          <a:prstGeom prst="rect">
            <a:avLst/>
          </a:prstGeom>
          <a:noFill/>
        </p:spPr>
        <p:txBody>
          <a:bodyPr wrap="square" rtlCol="0">
            <a:spAutoFit/>
          </a:bodyPr>
          <a:lstStyle/>
          <a:p>
            <a:pPr>
              <a:lnSpc>
                <a:spcPct val="120000"/>
              </a:lnSpc>
            </a:pPr>
            <a:r>
              <a:rPr lang="ja-JP" altLang="en-US" sz="1800" b="1" dirty="0">
                <a:latin typeface="+mn-ea"/>
              </a:rPr>
              <a:t>①は椅子が人物と誤検知されている状態の検知結果</a:t>
            </a:r>
          </a:p>
          <a:p>
            <a:pPr>
              <a:lnSpc>
                <a:spcPct val="120000"/>
              </a:lnSpc>
            </a:pPr>
            <a:r>
              <a:rPr lang="ja-JP" altLang="en-US" sz="1800" b="1" dirty="0">
                <a:latin typeface="+mn-ea"/>
              </a:rPr>
              <a:t>②は本製品で</a:t>
            </a:r>
            <a:r>
              <a:rPr lang="en-US" altLang="ja-JP" sz="1800" b="1" dirty="0">
                <a:latin typeface="+mn-ea"/>
              </a:rPr>
              <a:t>[</a:t>
            </a:r>
            <a:r>
              <a:rPr lang="ja-JP" altLang="en-US" sz="1800" b="1" dirty="0">
                <a:latin typeface="+mn-ea"/>
              </a:rPr>
              <a:t>現場学習機能</a:t>
            </a:r>
            <a:r>
              <a:rPr lang="en-US" altLang="ja-JP" sz="1800" b="1" dirty="0">
                <a:latin typeface="+mn-ea"/>
              </a:rPr>
              <a:t>]</a:t>
            </a:r>
            <a:r>
              <a:rPr lang="ja-JP" altLang="en-US" sz="1800" b="1" dirty="0">
                <a:latin typeface="+mn-ea"/>
              </a:rPr>
              <a:t>で</a:t>
            </a:r>
            <a:r>
              <a:rPr lang="en-US" altLang="ja-JP" sz="1800" b="1" dirty="0">
                <a:latin typeface="+mn-ea"/>
              </a:rPr>
              <a:t>[</a:t>
            </a:r>
            <a:r>
              <a:rPr lang="ja-JP" altLang="en-US" sz="1800" b="1" dirty="0">
                <a:latin typeface="+mn-ea"/>
              </a:rPr>
              <a:t>誤検知改善</a:t>
            </a:r>
            <a:r>
              <a:rPr lang="en-US" altLang="ja-JP" sz="1800" b="1" dirty="0">
                <a:latin typeface="+mn-ea"/>
              </a:rPr>
              <a:t>]</a:t>
            </a:r>
            <a:r>
              <a:rPr lang="ja-JP" altLang="en-US" sz="1800" b="1" dirty="0">
                <a:latin typeface="+mn-ea"/>
              </a:rPr>
              <a:t>を選択し、 椅子を学習した検知結果です。</a:t>
            </a:r>
            <a:endParaRPr lang="en-US" altLang="ja-JP" sz="1800" b="1" dirty="0">
              <a:latin typeface="+mn-ea"/>
            </a:endParaRPr>
          </a:p>
          <a:p>
            <a:pPr>
              <a:lnSpc>
                <a:spcPct val="120000"/>
              </a:lnSpc>
              <a:spcBef>
                <a:spcPts val="600"/>
              </a:spcBef>
            </a:pPr>
            <a:r>
              <a:rPr lang="ja-JP" altLang="en-US" sz="1800" b="1" dirty="0">
                <a:latin typeface="+mn-ea"/>
              </a:rPr>
              <a:t>検知オブジェクトの閾値設定は、 ②の検知結果に影響します。 </a:t>
            </a:r>
            <a:endParaRPr lang="en-US" altLang="ja-JP" sz="1800" b="1" dirty="0">
              <a:latin typeface="+mn-ea"/>
            </a:endParaRPr>
          </a:p>
          <a:p>
            <a:pPr>
              <a:lnSpc>
                <a:spcPct val="120000"/>
              </a:lnSpc>
              <a:spcBef>
                <a:spcPts val="600"/>
              </a:spcBef>
            </a:pPr>
            <a:r>
              <a:rPr lang="ja-JP" altLang="en-US" sz="1800" b="1" dirty="0">
                <a:latin typeface="+mn-ea"/>
              </a:rPr>
              <a:t>②の検知結果に採用されない検知枠は、 誤検知改善の対象にならないため、 </a:t>
            </a:r>
            <a:r>
              <a:rPr lang="en-US" altLang="ja-JP" sz="1800" b="1" dirty="0">
                <a:latin typeface="+mn-ea"/>
              </a:rPr>
              <a:t>[</a:t>
            </a:r>
            <a:r>
              <a:rPr lang="ja-JP" altLang="en-US" sz="1800" b="1" dirty="0">
                <a:latin typeface="+mn-ea"/>
              </a:rPr>
              <a:t>誤検知改善枠の表示</a:t>
            </a:r>
            <a:r>
              <a:rPr lang="en-US" altLang="ja-JP" sz="1800" b="1" dirty="0">
                <a:latin typeface="+mn-ea"/>
              </a:rPr>
              <a:t>]</a:t>
            </a:r>
            <a:r>
              <a:rPr lang="ja-JP" altLang="en-US" sz="1800" b="1" dirty="0">
                <a:latin typeface="+mn-ea"/>
              </a:rPr>
              <a:t>を</a:t>
            </a:r>
            <a:r>
              <a:rPr lang="en-US" altLang="ja-JP" sz="1800" b="1" dirty="0">
                <a:latin typeface="+mn-ea"/>
              </a:rPr>
              <a:t>On</a:t>
            </a:r>
            <a:r>
              <a:rPr lang="ja-JP" altLang="en-US" sz="1800" b="1" dirty="0">
                <a:latin typeface="+mn-ea"/>
              </a:rPr>
              <a:t>にして、 誤検知改善したい検知オブジェクトに誤検知改善枠（水色枠）が表示されるように閾値を調整してください。</a:t>
            </a:r>
          </a:p>
        </p:txBody>
      </p:sp>
      <p:pic>
        <p:nvPicPr>
          <p:cNvPr id="6" name="図 5">
            <a:extLst>
              <a:ext uri="{FF2B5EF4-FFF2-40B4-BE49-F238E27FC236}">
                <a16:creationId xmlns:a16="http://schemas.microsoft.com/office/drawing/2014/main" id="{867D14AC-FEEA-B281-87D7-2B85DCED9D88}"/>
              </a:ext>
            </a:extLst>
          </p:cNvPr>
          <p:cNvPicPr>
            <a:picLocks noChangeAspect="1"/>
          </p:cNvPicPr>
          <p:nvPr/>
        </p:nvPicPr>
        <p:blipFill rotWithShape="1">
          <a:blip r:embed="rId2"/>
          <a:srcRect r="2975"/>
          <a:stretch/>
        </p:blipFill>
        <p:spPr>
          <a:xfrm>
            <a:off x="257509" y="1010610"/>
            <a:ext cx="7746460" cy="6493486"/>
          </a:xfrm>
          <a:prstGeom prst="rect">
            <a:avLst/>
          </a:prstGeom>
        </p:spPr>
      </p:pic>
      <p:sp>
        <p:nvSpPr>
          <p:cNvPr id="7" name="テキスト ボックス 6">
            <a:extLst>
              <a:ext uri="{FF2B5EF4-FFF2-40B4-BE49-F238E27FC236}">
                <a16:creationId xmlns:a16="http://schemas.microsoft.com/office/drawing/2014/main" id="{FE5E5841-CAEE-B0CC-4342-FE54D37D2D9A}"/>
              </a:ext>
            </a:extLst>
          </p:cNvPr>
          <p:cNvSpPr txBox="1"/>
          <p:nvPr/>
        </p:nvSpPr>
        <p:spPr>
          <a:xfrm>
            <a:off x="288000" y="648000"/>
            <a:ext cx="7354572" cy="504000"/>
          </a:xfrm>
          <a:prstGeom prst="rect">
            <a:avLst/>
          </a:prstGeom>
          <a:noFill/>
        </p:spPr>
        <p:txBody>
          <a:bodyPr wrap="none" lIns="36000" tIns="36000" rIns="36000" bIns="36000" rtlCol="0">
            <a:noAutofit/>
          </a:bodyPr>
          <a:lstStyle/>
          <a:p>
            <a:pPr algn="l"/>
            <a:r>
              <a:rPr kumimoji="1" lang="ja-JP" altLang="en-US" sz="2400" b="1" dirty="0"/>
              <a:t>■「誤検知改善」の概要</a:t>
            </a:r>
          </a:p>
        </p:txBody>
      </p:sp>
      <p:sp>
        <p:nvSpPr>
          <p:cNvPr id="2" name="テキスト ボックス 1">
            <a:hlinkClick r:id="rId3" action="ppaction://hlinksldjump"/>
            <a:extLst>
              <a:ext uri="{FF2B5EF4-FFF2-40B4-BE49-F238E27FC236}">
                <a16:creationId xmlns:a16="http://schemas.microsoft.com/office/drawing/2014/main" id="{62097EC0-3667-3615-FCA9-EFDBD6C23DA8}"/>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4"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4"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3742299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2-6. </a:t>
            </a:r>
            <a:r>
              <a:rPr lang="ja-JP" altLang="en-US" dirty="0">
                <a:latin typeface="+mn-ea"/>
                <a:ea typeface="+mn-ea"/>
              </a:rPr>
              <a:t>設定方法（誤検知改善）</a:t>
            </a:r>
            <a:endParaRPr kumimoji="1" lang="ja-JP" altLang="en-US" dirty="0"/>
          </a:p>
        </p:txBody>
      </p:sp>
      <p:sp>
        <p:nvSpPr>
          <p:cNvPr id="5" name="テキスト ボックス 4">
            <a:extLst>
              <a:ext uri="{FF2B5EF4-FFF2-40B4-BE49-F238E27FC236}">
                <a16:creationId xmlns:a16="http://schemas.microsoft.com/office/drawing/2014/main" id="{FCE8A547-0903-EF09-82CA-16562A4AACE4}"/>
              </a:ext>
            </a:extLst>
          </p:cNvPr>
          <p:cNvSpPr txBox="1"/>
          <p:nvPr/>
        </p:nvSpPr>
        <p:spPr>
          <a:xfrm>
            <a:off x="7445829" y="1012171"/>
            <a:ext cx="6008106" cy="3397533"/>
          </a:xfrm>
          <a:prstGeom prst="rect">
            <a:avLst/>
          </a:prstGeom>
          <a:noFill/>
        </p:spPr>
        <p:txBody>
          <a:bodyPr wrap="square" rtlCol="0">
            <a:spAutoFit/>
          </a:bodyPr>
          <a:lstStyle/>
          <a:p>
            <a:pPr>
              <a:lnSpc>
                <a:spcPct val="120000"/>
              </a:lnSpc>
            </a:pPr>
            <a:r>
              <a:rPr lang="ja-JP" altLang="en-US" sz="1800" b="1" dirty="0">
                <a:latin typeface="+mn-ea"/>
              </a:rPr>
              <a:t>左例のように、フォークリフト新規登録のみでは、</a:t>
            </a:r>
          </a:p>
          <a:p>
            <a:pPr>
              <a:lnSpc>
                <a:spcPct val="120000"/>
              </a:lnSpc>
            </a:pPr>
            <a:r>
              <a:rPr lang="ja-JP" altLang="en-US" sz="1800" b="1" dirty="0">
                <a:latin typeface="+mn-ea"/>
              </a:rPr>
              <a:t>操縦者を人物検知⇒発報してしまいます。</a:t>
            </a:r>
          </a:p>
          <a:p>
            <a:pPr>
              <a:lnSpc>
                <a:spcPct val="120000"/>
              </a:lnSpc>
            </a:pPr>
            <a:r>
              <a:rPr lang="ja-JP" altLang="en-US" sz="1800" b="1" dirty="0">
                <a:latin typeface="+mn-ea"/>
              </a:rPr>
              <a:t>誤検知改善の学習を併用することで、特定の人物を検知対象から外すことが可能です。</a:t>
            </a:r>
          </a:p>
          <a:p>
            <a:pPr>
              <a:lnSpc>
                <a:spcPct val="120000"/>
              </a:lnSpc>
            </a:pPr>
            <a:endParaRPr lang="ja-JP" altLang="en-US" sz="1800" b="1" dirty="0">
              <a:latin typeface="+mn-ea"/>
            </a:endParaRPr>
          </a:p>
          <a:p>
            <a:pPr>
              <a:lnSpc>
                <a:spcPct val="120000"/>
              </a:lnSpc>
            </a:pPr>
            <a:r>
              <a:rPr lang="en-US" altLang="ja-JP" sz="1800" b="1" dirty="0">
                <a:latin typeface="+mn-ea"/>
              </a:rPr>
              <a:t>【</a:t>
            </a:r>
            <a:r>
              <a:rPr lang="ja-JP" altLang="en-US" sz="1800" b="1" dirty="0">
                <a:latin typeface="+mn-ea"/>
              </a:rPr>
              <a:t>デモ画面②</a:t>
            </a:r>
            <a:r>
              <a:rPr lang="en-US" altLang="ja-JP" sz="1800" b="1" dirty="0">
                <a:latin typeface="+mn-ea"/>
              </a:rPr>
              <a:t>】</a:t>
            </a:r>
            <a:r>
              <a:rPr lang="ja-JP" altLang="en-US" sz="1800" b="1" dirty="0">
                <a:latin typeface="+mn-ea"/>
              </a:rPr>
              <a:t>のように、検知対象から外す特定人物には、水色枠が表示されます。</a:t>
            </a:r>
          </a:p>
          <a:p>
            <a:pPr>
              <a:lnSpc>
                <a:spcPct val="120000"/>
              </a:lnSpc>
            </a:pPr>
            <a:endParaRPr lang="ja-JP" altLang="en-US" sz="1800" b="1" dirty="0">
              <a:latin typeface="+mn-ea"/>
            </a:endParaRPr>
          </a:p>
          <a:p>
            <a:pPr>
              <a:lnSpc>
                <a:spcPct val="120000"/>
              </a:lnSpc>
            </a:pPr>
            <a:r>
              <a:rPr lang="ja-JP" altLang="en-US" sz="1800" b="1" dirty="0">
                <a:latin typeface="+mn-ea"/>
              </a:rPr>
              <a:t>左の例では、</a:t>
            </a:r>
            <a:r>
              <a:rPr lang="en-US" altLang="ja-JP" sz="1800" b="1" dirty="0">
                <a:latin typeface="+mn-ea"/>
              </a:rPr>
              <a:t>2</a:t>
            </a:r>
            <a:r>
              <a:rPr lang="ja-JP" altLang="en-US" sz="1800" b="1" dirty="0">
                <a:latin typeface="+mn-ea"/>
              </a:rPr>
              <a:t>番目にフォークリフトの運転者を、誤検知改善対象として学習されています。</a:t>
            </a:r>
          </a:p>
        </p:txBody>
      </p:sp>
      <p:sp>
        <p:nvSpPr>
          <p:cNvPr id="7" name="テキスト ボックス 6">
            <a:extLst>
              <a:ext uri="{FF2B5EF4-FFF2-40B4-BE49-F238E27FC236}">
                <a16:creationId xmlns:a16="http://schemas.microsoft.com/office/drawing/2014/main" id="{FE5E5841-CAEE-B0CC-4342-FE54D37D2D9A}"/>
              </a:ext>
            </a:extLst>
          </p:cNvPr>
          <p:cNvSpPr txBox="1"/>
          <p:nvPr/>
        </p:nvSpPr>
        <p:spPr>
          <a:xfrm>
            <a:off x="288000" y="648000"/>
            <a:ext cx="5312016" cy="504000"/>
          </a:xfrm>
          <a:prstGeom prst="rect">
            <a:avLst/>
          </a:prstGeom>
          <a:noFill/>
        </p:spPr>
        <p:txBody>
          <a:bodyPr wrap="none" lIns="36000" tIns="36000" rIns="36000" bIns="36000" rtlCol="0">
            <a:noAutofit/>
          </a:bodyPr>
          <a:lstStyle/>
          <a:p>
            <a:pPr algn="l"/>
            <a:r>
              <a:rPr lang="en-US" altLang="ja-JP" sz="2400" b="1" dirty="0">
                <a:latin typeface="+mn-ea"/>
              </a:rPr>
              <a:t>【</a:t>
            </a:r>
            <a:r>
              <a:rPr lang="ja-JP" altLang="en-US" sz="2400" b="1" dirty="0">
                <a:latin typeface="+mn-ea"/>
              </a:rPr>
              <a:t>活用例</a:t>
            </a:r>
            <a:r>
              <a:rPr lang="en-US" altLang="ja-JP" sz="2400" b="1" dirty="0">
                <a:latin typeface="+mn-ea"/>
              </a:rPr>
              <a:t>】</a:t>
            </a:r>
            <a:r>
              <a:rPr lang="ja-JP" altLang="en-US" sz="2400" b="1" dirty="0">
                <a:latin typeface="+mn-ea"/>
              </a:rPr>
              <a:t>特定車両の運転者を検知除外</a:t>
            </a:r>
            <a:endParaRPr kumimoji="1" lang="ja-JP" altLang="en-US" sz="2400" b="1" dirty="0">
              <a:latin typeface="+mn-ea"/>
            </a:endParaRPr>
          </a:p>
        </p:txBody>
      </p:sp>
      <p:grpSp>
        <p:nvGrpSpPr>
          <p:cNvPr id="2" name="グループ化 1">
            <a:extLst>
              <a:ext uri="{FF2B5EF4-FFF2-40B4-BE49-F238E27FC236}">
                <a16:creationId xmlns:a16="http://schemas.microsoft.com/office/drawing/2014/main" id="{1C40B1E4-C46F-086D-FD2B-C61AE2A9EDAE}"/>
              </a:ext>
            </a:extLst>
          </p:cNvPr>
          <p:cNvGrpSpPr/>
          <p:nvPr/>
        </p:nvGrpSpPr>
        <p:grpSpPr>
          <a:xfrm>
            <a:off x="7691232" y="4880454"/>
            <a:ext cx="5946755" cy="1829104"/>
            <a:chOff x="1193554" y="4364588"/>
            <a:chExt cx="5496692" cy="1715739"/>
          </a:xfrm>
        </p:grpSpPr>
        <p:pic>
          <p:nvPicPr>
            <p:cNvPr id="4" name="図 3">
              <a:extLst>
                <a:ext uri="{FF2B5EF4-FFF2-40B4-BE49-F238E27FC236}">
                  <a16:creationId xmlns:a16="http://schemas.microsoft.com/office/drawing/2014/main" id="{D4FF4C92-6C75-D991-2E78-DD2F906DAC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3005"/>
            <a:stretch/>
          </p:blipFill>
          <p:spPr>
            <a:xfrm>
              <a:off x="1193554" y="4364588"/>
              <a:ext cx="5496692" cy="1715739"/>
            </a:xfrm>
            <a:prstGeom prst="rect">
              <a:avLst/>
            </a:prstGeom>
            <a:ln>
              <a:solidFill>
                <a:sysClr val="window" lastClr="FFFFFF">
                  <a:lumMod val="75000"/>
                </a:sysClr>
              </a:solidFill>
            </a:ln>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F3CF6192-1713-8F42-5302-996930311719}"/>
                </a:ext>
              </a:extLst>
            </p:cNvPr>
            <p:cNvSpPr/>
            <p:nvPr/>
          </p:nvSpPr>
          <p:spPr>
            <a:xfrm>
              <a:off x="1376857" y="5551110"/>
              <a:ext cx="5097518" cy="385501"/>
            </a:xfrm>
            <a:prstGeom prst="rect">
              <a:avLst/>
            </a:prstGeom>
            <a:noFill/>
            <a:ln w="28575" cap="flat" cmpd="sng" algn="ctr">
              <a:solidFill>
                <a:srgbClr val="FF0000"/>
              </a:solidFill>
              <a:prstDash val="solid"/>
              <a:miter lim="800000"/>
            </a:ln>
            <a:effectLst/>
          </p:spPr>
          <p:txBody>
            <a:bodyPr rtlCol="0" anchor="ctr"/>
            <a:lstStyle/>
            <a:p>
              <a:pPr marL="0" marR="0" lvl="0" indent="0" algn="ctr" defTabSz="1079877" eaLnBrk="1" fontAlgn="auto" latinLnBrk="0" hangingPunct="1">
                <a:lnSpc>
                  <a:spcPct val="100000"/>
                </a:lnSpc>
                <a:spcBef>
                  <a:spcPts val="0"/>
                </a:spcBef>
                <a:spcAft>
                  <a:spcPts val="0"/>
                </a:spcAft>
                <a:buClrTx/>
                <a:buSzTx/>
                <a:buFontTx/>
                <a:buNone/>
                <a:tabLst/>
                <a:defRPr/>
              </a:pPr>
              <a:endParaRPr kumimoji="0" lang="ja-JP" altLang="en-US" sz="2126" b="0" i="0" u="none" strike="noStrike" kern="0" cap="none" spc="0" normalizeH="0" baseline="0" noProof="0">
                <a:ln>
                  <a:noFill/>
                </a:ln>
                <a:solidFill>
                  <a:prstClr val="white"/>
                </a:solidFill>
                <a:effectLst/>
                <a:uLnTx/>
                <a:uFillTx/>
                <a:latin typeface="游ゴシック"/>
                <a:ea typeface="游ゴシック"/>
                <a:cs typeface="+mn-cs"/>
              </a:endParaRPr>
            </a:p>
          </p:txBody>
        </p:sp>
      </p:grpSp>
      <p:pic>
        <p:nvPicPr>
          <p:cNvPr id="9" name="図 8">
            <a:extLst>
              <a:ext uri="{FF2B5EF4-FFF2-40B4-BE49-F238E27FC236}">
                <a16:creationId xmlns:a16="http://schemas.microsoft.com/office/drawing/2014/main" id="{7EB05A9F-798F-A276-B955-0EA859ED85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5305" y="1127934"/>
            <a:ext cx="4523118" cy="2561656"/>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A5A5BA84-D770-DFE3-CCDE-6D5D12C412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285"/>
          <a:stretch/>
        </p:blipFill>
        <p:spPr>
          <a:xfrm>
            <a:off x="579679" y="4551530"/>
            <a:ext cx="4558744" cy="2561656"/>
          </a:xfrm>
          <a:prstGeom prst="rect">
            <a:avLst/>
          </a:prstGeom>
        </p:spPr>
      </p:pic>
      <p:sp>
        <p:nvSpPr>
          <p:cNvPr id="11" name="テキスト ボックス 10">
            <a:extLst>
              <a:ext uri="{FF2B5EF4-FFF2-40B4-BE49-F238E27FC236}">
                <a16:creationId xmlns:a16="http://schemas.microsoft.com/office/drawing/2014/main" id="{65C37B44-5C4B-D2C9-C924-7FC90A6A14E8}"/>
              </a:ext>
            </a:extLst>
          </p:cNvPr>
          <p:cNvSpPr txBox="1"/>
          <p:nvPr/>
        </p:nvSpPr>
        <p:spPr>
          <a:xfrm>
            <a:off x="522445" y="3791523"/>
            <a:ext cx="4237057" cy="338554"/>
          </a:xfrm>
          <a:prstGeom prst="rect">
            <a:avLst/>
          </a:prstGeom>
          <a:noFill/>
        </p:spPr>
        <p:txBody>
          <a:bodyPr wrap="none" rtlCol="0">
            <a:spAutoFit/>
          </a:bodyPr>
          <a:lstStyle/>
          <a:p>
            <a:r>
              <a:rPr kumimoji="1" lang="en-US" altLang="ja-JP" sz="1600" b="1" dirty="0">
                <a:latin typeface="+mn-ea"/>
              </a:rPr>
              <a:t>【</a:t>
            </a:r>
            <a:r>
              <a:rPr kumimoji="1" lang="ja-JP" altLang="en-US" sz="1600" b="1" dirty="0">
                <a:latin typeface="+mn-ea"/>
              </a:rPr>
              <a:t>デモ画面①</a:t>
            </a:r>
            <a:r>
              <a:rPr kumimoji="1" lang="en-US" altLang="ja-JP" sz="1600" b="1" dirty="0">
                <a:latin typeface="+mn-ea"/>
              </a:rPr>
              <a:t>】</a:t>
            </a:r>
            <a:r>
              <a:rPr kumimoji="1" lang="ja-JP" altLang="en-US" sz="1600" b="1" dirty="0">
                <a:latin typeface="+mn-ea"/>
              </a:rPr>
              <a:t>新規登録</a:t>
            </a:r>
            <a:r>
              <a:rPr kumimoji="1" lang="ja-JP" altLang="en-US" sz="1200" b="1" dirty="0">
                <a:latin typeface="+mn-ea"/>
              </a:rPr>
              <a:t>（フォークリフト）</a:t>
            </a:r>
            <a:r>
              <a:rPr kumimoji="1" lang="ja-JP" altLang="en-US" sz="1600" b="1" dirty="0">
                <a:latin typeface="+mn-ea"/>
              </a:rPr>
              <a:t>のみ</a:t>
            </a:r>
          </a:p>
        </p:txBody>
      </p:sp>
      <p:sp>
        <p:nvSpPr>
          <p:cNvPr id="12" name="テキスト ボックス 11">
            <a:extLst>
              <a:ext uri="{FF2B5EF4-FFF2-40B4-BE49-F238E27FC236}">
                <a16:creationId xmlns:a16="http://schemas.microsoft.com/office/drawing/2014/main" id="{C14D5D54-9F7E-DD80-4EF2-C29BA8927362}"/>
              </a:ext>
            </a:extLst>
          </p:cNvPr>
          <p:cNvSpPr txBox="1"/>
          <p:nvPr/>
        </p:nvSpPr>
        <p:spPr>
          <a:xfrm>
            <a:off x="486820" y="7148810"/>
            <a:ext cx="5827236" cy="338554"/>
          </a:xfrm>
          <a:prstGeom prst="rect">
            <a:avLst/>
          </a:prstGeom>
          <a:noFill/>
        </p:spPr>
        <p:txBody>
          <a:bodyPr wrap="none" rtlCol="0">
            <a:spAutoFit/>
          </a:bodyPr>
          <a:lstStyle/>
          <a:p>
            <a:r>
              <a:rPr kumimoji="1" lang="en-US" altLang="ja-JP" sz="1600" b="1" dirty="0">
                <a:latin typeface="+mn-ea"/>
              </a:rPr>
              <a:t>【</a:t>
            </a:r>
            <a:r>
              <a:rPr kumimoji="1" lang="ja-JP" altLang="en-US" sz="1600" b="1" dirty="0">
                <a:latin typeface="+mn-ea"/>
              </a:rPr>
              <a:t>デモ画面②</a:t>
            </a:r>
            <a:r>
              <a:rPr kumimoji="1" lang="en-US" altLang="ja-JP" sz="1600" b="1" dirty="0">
                <a:latin typeface="+mn-ea"/>
              </a:rPr>
              <a:t>】</a:t>
            </a:r>
            <a:r>
              <a:rPr kumimoji="1" lang="ja-JP" altLang="en-US" sz="1600" b="1" dirty="0">
                <a:latin typeface="+mn-ea"/>
              </a:rPr>
              <a:t>新規登録</a:t>
            </a:r>
            <a:r>
              <a:rPr kumimoji="1" lang="ja-JP" altLang="en-US" sz="1200" b="1" dirty="0">
                <a:latin typeface="+mn-ea"/>
              </a:rPr>
              <a:t>（フォークリフト）</a:t>
            </a:r>
            <a:r>
              <a:rPr kumimoji="1" lang="ja-JP" altLang="en-US" sz="1600" b="1" dirty="0">
                <a:latin typeface="+mn-ea"/>
              </a:rPr>
              <a:t>＋誤検知改善</a:t>
            </a:r>
            <a:r>
              <a:rPr kumimoji="1" lang="ja-JP" altLang="en-US" sz="1200" b="1" dirty="0">
                <a:latin typeface="+mn-ea"/>
              </a:rPr>
              <a:t>（運転者）</a:t>
            </a:r>
          </a:p>
        </p:txBody>
      </p:sp>
      <p:sp>
        <p:nvSpPr>
          <p:cNvPr id="13" name="矢印: 下 12">
            <a:extLst>
              <a:ext uri="{FF2B5EF4-FFF2-40B4-BE49-F238E27FC236}">
                <a16:creationId xmlns:a16="http://schemas.microsoft.com/office/drawing/2014/main" id="{A73C0A2C-C8DA-773A-A1AA-5CE48C8BA4A8}"/>
              </a:ext>
            </a:extLst>
          </p:cNvPr>
          <p:cNvSpPr/>
          <p:nvPr/>
        </p:nvSpPr>
        <p:spPr>
          <a:xfrm>
            <a:off x="2402873" y="4230191"/>
            <a:ext cx="643466" cy="209972"/>
          </a:xfrm>
          <a:prstGeom prst="downArrow">
            <a:avLst/>
          </a:prstGeom>
          <a:solidFill>
            <a:srgbClr val="F6B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hlinkClick r:id="rId5" action="ppaction://hlinksldjump"/>
            <a:extLst>
              <a:ext uri="{FF2B5EF4-FFF2-40B4-BE49-F238E27FC236}">
                <a16:creationId xmlns:a16="http://schemas.microsoft.com/office/drawing/2014/main" id="{5F2D9616-EC9C-AF30-5523-F8EE239B56BC}"/>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6"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6"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949322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2-7. </a:t>
            </a:r>
            <a:r>
              <a:rPr lang="ja-JP" altLang="en-US" dirty="0">
                <a:latin typeface="+mn-ea"/>
                <a:ea typeface="+mn-ea"/>
              </a:rPr>
              <a:t>設定方法（検知漏れ改善）</a:t>
            </a:r>
            <a:endParaRPr kumimoji="1" lang="ja-JP" altLang="en-US" dirty="0"/>
          </a:p>
        </p:txBody>
      </p:sp>
      <p:sp>
        <p:nvSpPr>
          <p:cNvPr id="5" name="テキスト ボックス 4">
            <a:extLst>
              <a:ext uri="{FF2B5EF4-FFF2-40B4-BE49-F238E27FC236}">
                <a16:creationId xmlns:a16="http://schemas.microsoft.com/office/drawing/2014/main" id="{FCE8A547-0903-EF09-82CA-16562A4AACE4}"/>
              </a:ext>
            </a:extLst>
          </p:cNvPr>
          <p:cNvSpPr txBox="1"/>
          <p:nvPr/>
        </p:nvSpPr>
        <p:spPr>
          <a:xfrm>
            <a:off x="7932717" y="1012171"/>
            <a:ext cx="6139543" cy="3883820"/>
          </a:xfrm>
          <a:prstGeom prst="rect">
            <a:avLst/>
          </a:prstGeom>
          <a:noFill/>
        </p:spPr>
        <p:txBody>
          <a:bodyPr wrap="square" rtlCol="0">
            <a:spAutoFit/>
          </a:bodyPr>
          <a:lstStyle/>
          <a:p>
            <a:pPr>
              <a:lnSpc>
                <a:spcPct val="120000"/>
              </a:lnSpc>
            </a:pPr>
            <a:r>
              <a:rPr lang="ja-JP" altLang="en-US" sz="1800" b="1" dirty="0">
                <a:latin typeface="+mn-ea"/>
              </a:rPr>
              <a:t>①は特定の人物を検知できていない状態の検知結果</a:t>
            </a:r>
          </a:p>
          <a:p>
            <a:pPr>
              <a:lnSpc>
                <a:spcPct val="120000"/>
              </a:lnSpc>
            </a:pPr>
            <a:r>
              <a:rPr lang="ja-JP" altLang="en-US" sz="1800" b="1" dirty="0">
                <a:latin typeface="+mn-ea"/>
              </a:rPr>
              <a:t>②は本製品で</a:t>
            </a:r>
            <a:r>
              <a:rPr lang="en-US" altLang="ja-JP" sz="1800" b="1" dirty="0">
                <a:latin typeface="+mn-ea"/>
              </a:rPr>
              <a:t>[</a:t>
            </a:r>
            <a:r>
              <a:rPr lang="ja-JP" altLang="en-US" sz="1800" b="1" dirty="0">
                <a:latin typeface="+mn-ea"/>
              </a:rPr>
              <a:t>現場学習機能</a:t>
            </a:r>
            <a:r>
              <a:rPr lang="en-US" altLang="ja-JP" sz="1800" b="1" dirty="0">
                <a:latin typeface="+mn-ea"/>
              </a:rPr>
              <a:t>]</a:t>
            </a:r>
            <a:r>
              <a:rPr lang="ja-JP" altLang="en-US" sz="1800" b="1" dirty="0">
                <a:latin typeface="+mn-ea"/>
              </a:rPr>
              <a:t>に</a:t>
            </a:r>
            <a:r>
              <a:rPr lang="en-US" altLang="ja-JP" sz="1800" b="1" dirty="0">
                <a:latin typeface="+mn-ea"/>
              </a:rPr>
              <a:t>[</a:t>
            </a:r>
            <a:r>
              <a:rPr lang="ja-JP" altLang="en-US" sz="1800" b="1" dirty="0">
                <a:latin typeface="+mn-ea"/>
              </a:rPr>
              <a:t>検知漏れ改善</a:t>
            </a:r>
            <a:r>
              <a:rPr lang="en-US" altLang="ja-JP" sz="1800" b="1" dirty="0">
                <a:latin typeface="+mn-ea"/>
              </a:rPr>
              <a:t>]</a:t>
            </a:r>
            <a:r>
              <a:rPr lang="ja-JP" altLang="en-US" sz="1800" b="1" dirty="0">
                <a:latin typeface="+mn-ea"/>
              </a:rPr>
              <a:t>を</a:t>
            </a:r>
          </a:p>
          <a:p>
            <a:pPr>
              <a:lnSpc>
                <a:spcPct val="120000"/>
              </a:lnSpc>
            </a:pPr>
            <a:r>
              <a:rPr lang="ja-JP" altLang="en-US" sz="1800" b="1" dirty="0">
                <a:latin typeface="+mn-ea"/>
              </a:rPr>
              <a:t>選択し、 検知できていない人物を学習した検知結果です。</a:t>
            </a:r>
            <a:endParaRPr lang="en-US" altLang="ja-JP" sz="1800" b="1" dirty="0">
              <a:latin typeface="+mn-ea"/>
            </a:endParaRPr>
          </a:p>
          <a:p>
            <a:pPr>
              <a:lnSpc>
                <a:spcPct val="120000"/>
              </a:lnSpc>
              <a:spcBef>
                <a:spcPts val="600"/>
              </a:spcBef>
            </a:pPr>
            <a:r>
              <a:rPr lang="en-US" altLang="ja-JP" sz="1800" b="1" dirty="0">
                <a:latin typeface="+mn-ea"/>
              </a:rPr>
              <a:t>[</a:t>
            </a:r>
            <a:r>
              <a:rPr lang="ja-JP" altLang="en-US" sz="1800" b="1" dirty="0">
                <a:latin typeface="+mn-ea"/>
              </a:rPr>
              <a:t>改善対象</a:t>
            </a:r>
            <a:r>
              <a:rPr lang="en-US" altLang="ja-JP" sz="1800" b="1" dirty="0">
                <a:latin typeface="+mn-ea"/>
              </a:rPr>
              <a:t>]</a:t>
            </a:r>
            <a:r>
              <a:rPr lang="ja-JP" altLang="en-US" sz="1800" b="1" dirty="0">
                <a:latin typeface="+mn-ea"/>
              </a:rPr>
              <a:t>に選択した検知オブジェクトの閾値設定は、 ②の検知結果に影響します。 </a:t>
            </a:r>
          </a:p>
          <a:p>
            <a:pPr>
              <a:lnSpc>
                <a:spcPct val="120000"/>
              </a:lnSpc>
            </a:pPr>
            <a:r>
              <a:rPr lang="ja-JP" altLang="en-US" sz="1800" b="1" dirty="0">
                <a:latin typeface="+mn-ea"/>
              </a:rPr>
              <a:t>（例：</a:t>
            </a:r>
            <a:r>
              <a:rPr lang="en-US" altLang="ja-JP" sz="1800" b="1" dirty="0">
                <a:latin typeface="+mn-ea"/>
              </a:rPr>
              <a:t>[</a:t>
            </a:r>
            <a:r>
              <a:rPr lang="ja-JP" altLang="en-US" sz="1800" b="1" dirty="0">
                <a:latin typeface="+mn-ea"/>
              </a:rPr>
              <a:t>改善対象</a:t>
            </a:r>
            <a:r>
              <a:rPr lang="en-US" altLang="ja-JP" sz="1800" b="1" dirty="0">
                <a:latin typeface="+mn-ea"/>
              </a:rPr>
              <a:t>]</a:t>
            </a:r>
            <a:r>
              <a:rPr lang="ja-JP" altLang="en-US" sz="1800" b="1" dirty="0">
                <a:latin typeface="+mn-ea"/>
              </a:rPr>
              <a:t>に</a:t>
            </a:r>
            <a:r>
              <a:rPr lang="en-US" altLang="ja-JP" sz="1800" b="1" dirty="0">
                <a:latin typeface="+mn-ea"/>
              </a:rPr>
              <a:t>[</a:t>
            </a:r>
            <a:r>
              <a:rPr lang="ja-JP" altLang="en-US" sz="1800" b="1" dirty="0">
                <a:latin typeface="+mn-ea"/>
              </a:rPr>
              <a:t>人物</a:t>
            </a:r>
            <a:r>
              <a:rPr lang="en-US" altLang="ja-JP" sz="1800" b="1" dirty="0">
                <a:latin typeface="+mn-ea"/>
              </a:rPr>
              <a:t>]</a:t>
            </a:r>
            <a:r>
              <a:rPr lang="ja-JP" altLang="en-US" sz="1800" b="1" dirty="0">
                <a:latin typeface="+mn-ea"/>
              </a:rPr>
              <a:t>を選択した場合、人物判定閾値が検知結果に影響します。）</a:t>
            </a:r>
          </a:p>
          <a:p>
            <a:pPr>
              <a:lnSpc>
                <a:spcPct val="120000"/>
              </a:lnSpc>
              <a:spcBef>
                <a:spcPts val="600"/>
              </a:spcBef>
            </a:pPr>
            <a:r>
              <a:rPr lang="ja-JP" altLang="en-US" sz="1800" b="1" dirty="0">
                <a:latin typeface="+mn-ea"/>
              </a:rPr>
              <a:t>②の検知結果に採用されない検知枠は、 検知漏れ改善の対象にならないため、 検知漏れを改善したい検知オブジェクトに検知枠（青枠）が表示されるように閾値を調整してください。</a:t>
            </a:r>
          </a:p>
        </p:txBody>
      </p:sp>
      <p:sp>
        <p:nvSpPr>
          <p:cNvPr id="7" name="テキスト ボックス 6">
            <a:extLst>
              <a:ext uri="{FF2B5EF4-FFF2-40B4-BE49-F238E27FC236}">
                <a16:creationId xmlns:a16="http://schemas.microsoft.com/office/drawing/2014/main" id="{FE5E5841-CAEE-B0CC-4342-FE54D37D2D9A}"/>
              </a:ext>
            </a:extLst>
          </p:cNvPr>
          <p:cNvSpPr txBox="1"/>
          <p:nvPr/>
        </p:nvSpPr>
        <p:spPr>
          <a:xfrm>
            <a:off x="288000" y="648000"/>
            <a:ext cx="7354572" cy="504000"/>
          </a:xfrm>
          <a:prstGeom prst="rect">
            <a:avLst/>
          </a:prstGeom>
          <a:noFill/>
        </p:spPr>
        <p:txBody>
          <a:bodyPr wrap="none" lIns="36000" tIns="36000" rIns="36000" bIns="36000" rtlCol="0">
            <a:noAutofit/>
          </a:bodyPr>
          <a:lstStyle/>
          <a:p>
            <a:pPr algn="l"/>
            <a:r>
              <a:rPr kumimoji="1" lang="ja-JP" altLang="en-US" sz="2400" b="1" dirty="0"/>
              <a:t>■「検知漏れ改善」の概要</a:t>
            </a:r>
          </a:p>
        </p:txBody>
      </p:sp>
      <p:pic>
        <p:nvPicPr>
          <p:cNvPr id="2" name="図 1">
            <a:extLst>
              <a:ext uri="{FF2B5EF4-FFF2-40B4-BE49-F238E27FC236}">
                <a16:creationId xmlns:a16="http://schemas.microsoft.com/office/drawing/2014/main" id="{EBECFDFD-4748-E894-EE32-F7B59B461D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23" t="1994" r="10444" b="3215"/>
          <a:stretch/>
        </p:blipFill>
        <p:spPr>
          <a:xfrm>
            <a:off x="168444" y="1012171"/>
            <a:ext cx="7556455" cy="6256140"/>
          </a:xfrm>
          <a:prstGeom prst="rect">
            <a:avLst/>
          </a:prstGeom>
        </p:spPr>
      </p:pic>
      <p:sp>
        <p:nvSpPr>
          <p:cNvPr id="4" name="テキスト ボックス 3">
            <a:hlinkClick r:id="rId3" action="ppaction://hlinksldjump"/>
            <a:extLst>
              <a:ext uri="{FF2B5EF4-FFF2-40B4-BE49-F238E27FC236}">
                <a16:creationId xmlns:a16="http://schemas.microsoft.com/office/drawing/2014/main" id="{E385FA6E-12E4-FA31-2D57-59CD58016B06}"/>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4"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4"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42710310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2-8.</a:t>
            </a:r>
            <a:r>
              <a:rPr lang="ja-JP" altLang="en-US" dirty="0">
                <a:latin typeface="+mn-ea"/>
                <a:ea typeface="+mn-ea"/>
              </a:rPr>
              <a:t> アラーム設定（レコーダー）</a:t>
            </a:r>
            <a:endParaRPr kumimoji="1" lang="ja-JP" altLang="en-US" dirty="0"/>
          </a:p>
        </p:txBody>
      </p:sp>
      <p:sp>
        <p:nvSpPr>
          <p:cNvPr id="5" name="テキスト ボックス 4">
            <a:extLst>
              <a:ext uri="{FF2B5EF4-FFF2-40B4-BE49-F238E27FC236}">
                <a16:creationId xmlns:a16="http://schemas.microsoft.com/office/drawing/2014/main" id="{FCE8A547-0903-EF09-82CA-16562A4AACE4}"/>
              </a:ext>
            </a:extLst>
          </p:cNvPr>
          <p:cNvSpPr txBox="1"/>
          <p:nvPr/>
        </p:nvSpPr>
        <p:spPr>
          <a:xfrm>
            <a:off x="249381" y="656524"/>
            <a:ext cx="13989133" cy="1557029"/>
          </a:xfrm>
          <a:prstGeom prst="rect">
            <a:avLst/>
          </a:prstGeom>
          <a:noFill/>
        </p:spPr>
        <p:txBody>
          <a:bodyPr wrap="square" rtlCol="0">
            <a:spAutoFit/>
          </a:bodyPr>
          <a:lstStyle/>
          <a:p>
            <a:pPr>
              <a:lnSpc>
                <a:spcPct val="120000"/>
              </a:lnSpc>
            </a:pPr>
            <a:r>
              <a:rPr lang="ja-JP" altLang="en-US" sz="1800" b="1" dirty="0">
                <a:latin typeface="+mn-ea"/>
              </a:rPr>
              <a:t>レコーダーの「機能拡張ソフトウェアアラーム設定」でアラーム名称</a:t>
            </a:r>
            <a:r>
              <a:rPr lang="en-US" altLang="ja-JP" sz="1800" b="1" dirty="0">
                <a:latin typeface="+mn-ea"/>
              </a:rPr>
              <a:t>/ID</a:t>
            </a:r>
            <a:r>
              <a:rPr lang="ja-JP" altLang="en-US" sz="1800" b="1" dirty="0">
                <a:latin typeface="+mn-ea"/>
              </a:rPr>
              <a:t>登録を行うことで、アラーム名称を表示することが可能です。</a:t>
            </a:r>
          </a:p>
          <a:p>
            <a:pPr>
              <a:lnSpc>
                <a:spcPct val="120000"/>
              </a:lnSpc>
            </a:pPr>
            <a:r>
              <a:rPr lang="en-US" altLang="ja-JP" sz="1800" b="1" dirty="0">
                <a:latin typeface="+mn-ea"/>
              </a:rPr>
              <a:t>ID</a:t>
            </a:r>
            <a:r>
              <a:rPr lang="ja-JP" altLang="en-US" sz="1800" b="1" dirty="0">
                <a:latin typeface="+mn-ea"/>
              </a:rPr>
              <a:t>登録を行わない場合「未定義のアラーム」と表示されるため、</a:t>
            </a:r>
            <a:r>
              <a:rPr lang="en-US" altLang="ja-JP" sz="1800" b="1" dirty="0">
                <a:latin typeface="+mn-ea"/>
              </a:rPr>
              <a:t>ID</a:t>
            </a:r>
            <a:r>
              <a:rPr lang="ja-JP" altLang="en-US" sz="1800" b="1" dirty="0">
                <a:latin typeface="+mn-ea"/>
              </a:rPr>
              <a:t>の登録をお願いします。</a:t>
            </a:r>
          </a:p>
          <a:p>
            <a:pPr>
              <a:lnSpc>
                <a:spcPct val="120000"/>
              </a:lnSpc>
              <a:spcBef>
                <a:spcPts val="600"/>
              </a:spcBef>
            </a:pPr>
            <a:r>
              <a:rPr lang="ja-JP" altLang="en-US" sz="1800" b="1" dirty="0">
                <a:latin typeface="+mn-ea"/>
              </a:rPr>
              <a:t>侵入</a:t>
            </a:r>
            <a:r>
              <a:rPr lang="en-US" altLang="ja-JP" sz="1800" b="1" dirty="0">
                <a:latin typeface="+mn-ea"/>
              </a:rPr>
              <a:t>/</a:t>
            </a:r>
            <a:r>
              <a:rPr lang="ja-JP" altLang="en-US" sz="1800" b="1" dirty="0">
                <a:latin typeface="+mn-ea"/>
              </a:rPr>
              <a:t>滞留</a:t>
            </a:r>
            <a:r>
              <a:rPr lang="en-US" altLang="ja-JP" sz="1800" b="1" dirty="0">
                <a:latin typeface="+mn-ea"/>
              </a:rPr>
              <a:t>/</a:t>
            </a:r>
            <a:r>
              <a:rPr lang="ja-JP" altLang="en-US" sz="1800" b="1" dirty="0">
                <a:latin typeface="+mn-ea"/>
              </a:rPr>
              <a:t>方向</a:t>
            </a:r>
            <a:r>
              <a:rPr lang="en-US" altLang="ja-JP" sz="1800" b="1" dirty="0">
                <a:latin typeface="+mn-ea"/>
              </a:rPr>
              <a:t>/</a:t>
            </a:r>
            <a:r>
              <a:rPr lang="ja-JP" altLang="en-US" sz="1800" b="1" dirty="0">
                <a:latin typeface="+mn-ea"/>
              </a:rPr>
              <a:t>ラインクロス検知は、デフォルトで名称</a:t>
            </a:r>
            <a:r>
              <a:rPr lang="en-US" altLang="ja-JP" sz="1800" b="1" dirty="0">
                <a:latin typeface="+mn-ea"/>
              </a:rPr>
              <a:t>/ID</a:t>
            </a:r>
            <a:r>
              <a:rPr lang="ja-JP" altLang="en-US" sz="1800" b="1" dirty="0">
                <a:latin typeface="+mn-ea"/>
              </a:rPr>
              <a:t>が設定されているため、必要に応じて名称を変更してお使いください。</a:t>
            </a:r>
          </a:p>
          <a:p>
            <a:pPr>
              <a:lnSpc>
                <a:spcPct val="120000"/>
              </a:lnSpc>
              <a:spcBef>
                <a:spcPts val="600"/>
              </a:spcBef>
            </a:pPr>
            <a:r>
              <a:rPr lang="ja-JP" altLang="en-US" sz="1800" b="1" dirty="0">
                <a:latin typeface="+mn-ea"/>
              </a:rPr>
              <a:t>＊</a:t>
            </a:r>
            <a:r>
              <a:rPr lang="en-US" altLang="ja-JP" sz="1800" b="1" u="sng" dirty="0">
                <a:latin typeface="+mn-ea"/>
              </a:rPr>
              <a:t>AI</a:t>
            </a:r>
            <a:r>
              <a:rPr lang="ja-JP" altLang="en-US" sz="1800" b="1" u="sng" dirty="0">
                <a:latin typeface="+mn-ea"/>
              </a:rPr>
              <a:t>現場学習アプリケーション自体には、通知機能やメッセージ</a:t>
            </a:r>
            <a:r>
              <a:rPr lang="en-US" altLang="ja-JP" sz="1800" b="1" u="sng" dirty="0">
                <a:latin typeface="+mn-ea"/>
              </a:rPr>
              <a:t>ID</a:t>
            </a:r>
            <a:r>
              <a:rPr lang="ja-JP" altLang="en-US" sz="1800" b="1" u="sng" dirty="0">
                <a:latin typeface="+mn-ea"/>
              </a:rPr>
              <a:t>はありません。</a:t>
            </a:r>
          </a:p>
        </p:txBody>
      </p:sp>
      <p:sp>
        <p:nvSpPr>
          <p:cNvPr id="2" name="テキスト ボックス 1">
            <a:hlinkClick r:id="rId2" action="ppaction://hlinksldjump"/>
            <a:extLst>
              <a:ext uri="{FF2B5EF4-FFF2-40B4-BE49-F238E27FC236}">
                <a16:creationId xmlns:a16="http://schemas.microsoft.com/office/drawing/2014/main" id="{F4F88C95-7D8F-BFDE-3AF3-F13BF70C99EC}"/>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3"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3"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grpSp>
        <p:nvGrpSpPr>
          <p:cNvPr id="25" name="グループ化 24">
            <a:extLst>
              <a:ext uri="{FF2B5EF4-FFF2-40B4-BE49-F238E27FC236}">
                <a16:creationId xmlns:a16="http://schemas.microsoft.com/office/drawing/2014/main" id="{66A51BC6-CBDD-3C9E-BCA3-F846EE7B88A5}"/>
              </a:ext>
            </a:extLst>
          </p:cNvPr>
          <p:cNvGrpSpPr/>
          <p:nvPr/>
        </p:nvGrpSpPr>
        <p:grpSpPr>
          <a:xfrm>
            <a:off x="1179324" y="2377536"/>
            <a:ext cx="11479772" cy="4948439"/>
            <a:chOff x="1179324" y="2377536"/>
            <a:chExt cx="11479772" cy="4948439"/>
          </a:xfrm>
        </p:grpSpPr>
        <p:grpSp>
          <p:nvGrpSpPr>
            <p:cNvPr id="24" name="グループ化 23">
              <a:extLst>
                <a:ext uri="{FF2B5EF4-FFF2-40B4-BE49-F238E27FC236}">
                  <a16:creationId xmlns:a16="http://schemas.microsoft.com/office/drawing/2014/main" id="{048E1539-8A60-132C-6E75-2F962EAE0509}"/>
                </a:ext>
              </a:extLst>
            </p:cNvPr>
            <p:cNvGrpSpPr/>
            <p:nvPr/>
          </p:nvGrpSpPr>
          <p:grpSpPr>
            <a:xfrm>
              <a:off x="1179324" y="2377536"/>
              <a:ext cx="11479772" cy="4948439"/>
              <a:chOff x="597433" y="1401250"/>
              <a:chExt cx="8179667" cy="3525905"/>
            </a:xfrm>
            <a:effectLst>
              <a:outerShdw blurRad="50800" dist="38100" dir="2700000" algn="tl" rotWithShape="0">
                <a:prstClr val="black">
                  <a:alpha val="40000"/>
                </a:prstClr>
              </a:outerShdw>
            </a:effectLst>
          </p:grpSpPr>
          <p:sp>
            <p:nvSpPr>
              <p:cNvPr id="4" name="テキスト ボックス 3">
                <a:extLst>
                  <a:ext uri="{FF2B5EF4-FFF2-40B4-BE49-F238E27FC236}">
                    <a16:creationId xmlns:a16="http://schemas.microsoft.com/office/drawing/2014/main" id="{62ADCF53-8B78-C304-BCEB-5EFDDE543CA4}"/>
                  </a:ext>
                </a:extLst>
              </p:cNvPr>
              <p:cNvSpPr txBox="1"/>
              <p:nvPr/>
            </p:nvSpPr>
            <p:spPr>
              <a:xfrm>
                <a:off x="911686" y="1703614"/>
                <a:ext cx="2605937" cy="197770"/>
              </a:xfrm>
              <a:prstGeom prst="rect">
                <a:avLst/>
              </a:prstGeom>
              <a:solidFill>
                <a:srgbClr val="6464E6">
                  <a:alpha val="70000"/>
                </a:srgbClr>
              </a:solidFill>
              <a:ln>
                <a:noFill/>
              </a:ln>
            </p:spPr>
            <p:txBody>
              <a:bodyPr wrap="none" lIns="22860" tIns="22860" rIns="22860" bIns="22860" rtlCol="0" anchor="ctr">
                <a:noAutofit/>
              </a:bodyPr>
              <a:lstStyle/>
              <a:p>
                <a:pPr algn="ctr"/>
                <a:r>
                  <a:rPr lang="ja-JP" altLang="en-US" sz="1600" b="1" dirty="0">
                    <a:latin typeface="+mn-ea"/>
                  </a:rPr>
                  <a:t>名称</a:t>
                </a:r>
                <a:r>
                  <a:rPr lang="en-US" altLang="ja-JP" sz="1600" b="1" dirty="0">
                    <a:latin typeface="+mn-ea"/>
                  </a:rPr>
                  <a:t>/ID</a:t>
                </a:r>
                <a:r>
                  <a:rPr lang="ja-JP" altLang="en-US" sz="1600" b="1" dirty="0">
                    <a:latin typeface="+mn-ea"/>
                  </a:rPr>
                  <a:t>設定</a:t>
                </a:r>
              </a:p>
            </p:txBody>
          </p:sp>
          <p:sp>
            <p:nvSpPr>
              <p:cNvPr id="6" name="矢印: 右 23">
                <a:extLst>
                  <a:ext uri="{FF2B5EF4-FFF2-40B4-BE49-F238E27FC236}">
                    <a16:creationId xmlns:a16="http://schemas.microsoft.com/office/drawing/2014/main" id="{EDBCA752-C8C8-0FA1-D3C9-2BB7A98BD3F9}"/>
                  </a:ext>
                </a:extLst>
              </p:cNvPr>
              <p:cNvSpPr/>
              <p:nvPr/>
            </p:nvSpPr>
            <p:spPr>
              <a:xfrm>
                <a:off x="3767389" y="2174051"/>
                <a:ext cx="1367573" cy="643562"/>
              </a:xfrm>
              <a:prstGeom prst="rightArrow">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n-ea"/>
                  </a:rPr>
                  <a:t>アラーム発生</a:t>
                </a:r>
              </a:p>
            </p:txBody>
          </p:sp>
          <p:sp>
            <p:nvSpPr>
              <p:cNvPr id="8" name="テキスト ボックス 7">
                <a:extLst>
                  <a:ext uri="{FF2B5EF4-FFF2-40B4-BE49-F238E27FC236}">
                    <a16:creationId xmlns:a16="http://schemas.microsoft.com/office/drawing/2014/main" id="{15A80A5E-6AD9-1CAA-AC37-D6D36B4F7904}"/>
                  </a:ext>
                </a:extLst>
              </p:cNvPr>
              <p:cNvSpPr txBox="1"/>
              <p:nvPr/>
            </p:nvSpPr>
            <p:spPr>
              <a:xfrm>
                <a:off x="5436892" y="1696770"/>
                <a:ext cx="2602407" cy="197770"/>
              </a:xfrm>
              <a:prstGeom prst="rect">
                <a:avLst/>
              </a:prstGeom>
              <a:solidFill>
                <a:srgbClr val="FF0000">
                  <a:alpha val="70000"/>
                </a:srgbClr>
              </a:solidFill>
              <a:ln>
                <a:noFill/>
              </a:ln>
            </p:spPr>
            <p:txBody>
              <a:bodyPr wrap="none" lIns="22860" tIns="22860" rIns="22860" bIns="22860" rtlCol="0" anchor="ctr">
                <a:noAutofit/>
              </a:bodyPr>
              <a:lstStyle/>
              <a:p>
                <a:pPr algn="ctr"/>
                <a:r>
                  <a:rPr lang="ja-JP" altLang="en-US" sz="1600" b="1" dirty="0">
                    <a:solidFill>
                      <a:schemeClr val="bg1"/>
                    </a:solidFill>
                    <a:effectLst>
                      <a:outerShdw blurRad="38100" dist="38100" dir="2700000" algn="tl">
                        <a:srgbClr val="000000">
                          <a:alpha val="43137"/>
                        </a:srgbClr>
                      </a:outerShdw>
                    </a:effectLst>
                    <a:latin typeface="+mn-ea"/>
                  </a:rPr>
                  <a:t>アラーム表示</a:t>
                </a:r>
              </a:p>
            </p:txBody>
          </p:sp>
          <p:sp>
            <p:nvSpPr>
              <p:cNvPr id="9" name="角丸四角形 71">
                <a:extLst>
                  <a:ext uri="{FF2B5EF4-FFF2-40B4-BE49-F238E27FC236}">
                    <a16:creationId xmlns:a16="http://schemas.microsoft.com/office/drawing/2014/main" id="{0F626BDA-4950-B35F-4E9E-0B8341F1C264}"/>
                  </a:ext>
                </a:extLst>
              </p:cNvPr>
              <p:cNvSpPr/>
              <p:nvPr/>
            </p:nvSpPr>
            <p:spPr>
              <a:xfrm>
                <a:off x="597436" y="1401250"/>
                <a:ext cx="8179664" cy="233141"/>
              </a:xfrm>
              <a:prstGeom prst="roundRect">
                <a:avLst>
                  <a:gd name="adj" fmla="val 50000"/>
                </a:avLst>
              </a:prstGeom>
              <a:solidFill>
                <a:srgbClr val="6464E6"/>
              </a:solidFill>
              <a:ln>
                <a:headEnd/>
                <a:tailEnd/>
              </a:ln>
            </p:spPr>
            <p:style>
              <a:lnRef idx="1">
                <a:schemeClr val="accent5"/>
              </a:lnRef>
              <a:fillRef idx="2">
                <a:schemeClr val="accent5"/>
              </a:fillRef>
              <a:effectRef idx="1">
                <a:schemeClr val="accent5"/>
              </a:effectRef>
              <a:fontRef idx="minor">
                <a:schemeClr val="dk1"/>
              </a:fontRef>
            </p:style>
            <p:txBody>
              <a:bodyPr lIns="60885" tIns="0" rIns="30443" bIns="0" anchor="ctr"/>
              <a:lstStyle/>
              <a:p>
                <a:pPr defTabSz="1104837" fontAlgn="base">
                  <a:spcBef>
                    <a:spcPct val="0"/>
                  </a:spcBef>
                  <a:spcAft>
                    <a:spcPct val="0"/>
                  </a:spcAft>
                  <a:buClr>
                    <a:srgbClr val="1F497D"/>
                  </a:buClr>
                  <a:defRPr/>
                </a:pPr>
                <a:r>
                  <a:rPr lang="ja-JP" altLang="en-US" sz="1600" b="1" dirty="0">
                    <a:ln>
                      <a:prstDash val="solid"/>
                    </a:ln>
                    <a:solidFill>
                      <a:schemeClr val="bg1"/>
                    </a:solidFill>
                    <a:effectLst>
                      <a:outerShdw blurRad="38100" dist="38100" dir="2700000" algn="tl">
                        <a:srgbClr val="000000">
                          <a:alpha val="43137"/>
                        </a:srgbClr>
                      </a:outerShdw>
                    </a:effectLst>
                    <a:latin typeface="+mn-ea"/>
                  </a:rPr>
                  <a:t>名称</a:t>
                </a:r>
                <a:r>
                  <a:rPr lang="en-US" altLang="ja-JP" sz="1600" b="1" dirty="0">
                    <a:ln>
                      <a:prstDash val="solid"/>
                    </a:ln>
                    <a:solidFill>
                      <a:schemeClr val="bg1"/>
                    </a:solidFill>
                    <a:effectLst>
                      <a:outerShdw blurRad="38100" dist="38100" dir="2700000" algn="tl">
                        <a:srgbClr val="000000">
                          <a:alpha val="43137"/>
                        </a:srgbClr>
                      </a:outerShdw>
                    </a:effectLst>
                    <a:latin typeface="+mn-ea"/>
                  </a:rPr>
                  <a:t>/ID</a:t>
                </a:r>
                <a:r>
                  <a:rPr lang="ja-JP" altLang="en-US" sz="1600" b="1" dirty="0">
                    <a:ln>
                      <a:prstDash val="solid"/>
                    </a:ln>
                    <a:solidFill>
                      <a:schemeClr val="bg1"/>
                    </a:solidFill>
                    <a:effectLst>
                      <a:outerShdw blurRad="38100" dist="38100" dir="2700000" algn="tl">
                        <a:srgbClr val="000000">
                          <a:alpha val="43137"/>
                        </a:srgbClr>
                      </a:outerShdw>
                    </a:effectLst>
                    <a:latin typeface="+mn-ea"/>
                  </a:rPr>
                  <a:t>登録あり</a:t>
                </a:r>
                <a:r>
                  <a:rPr lang="en-US" altLang="ja-JP" sz="1600" b="1" dirty="0">
                    <a:ln>
                      <a:prstDash val="solid"/>
                    </a:ln>
                    <a:solidFill>
                      <a:schemeClr val="bg1"/>
                    </a:solidFill>
                    <a:latin typeface="+mn-ea"/>
                  </a:rPr>
                  <a:t>		</a:t>
                </a:r>
                <a:r>
                  <a:rPr lang="ja-JP" altLang="en-US" sz="1600" b="1" dirty="0">
                    <a:ln>
                      <a:prstDash val="solid"/>
                    </a:ln>
                    <a:solidFill>
                      <a:schemeClr val="bg1"/>
                    </a:solidFill>
                    <a:latin typeface="+mn-ea"/>
                  </a:rPr>
                  <a:t>　　　　　　　　　　　　　　　　</a:t>
                </a:r>
                <a:r>
                  <a:rPr lang="ja-JP" altLang="en-US" sz="1600" b="1" dirty="0">
                    <a:ln>
                      <a:prstDash val="solid"/>
                    </a:ln>
                    <a:solidFill>
                      <a:schemeClr val="bg1"/>
                    </a:solidFill>
                    <a:effectLst>
                      <a:outerShdw blurRad="38100" dist="38100" dir="2700000" algn="tl">
                        <a:srgbClr val="000000">
                          <a:alpha val="43137"/>
                        </a:srgbClr>
                      </a:outerShdw>
                    </a:effectLst>
                    <a:latin typeface="+mn-ea"/>
                  </a:rPr>
                  <a:t>（設定したアラームの名称をそのまま表示する）</a:t>
                </a:r>
                <a:endParaRPr lang="en-US" altLang="ja-JP" sz="1600" b="1" dirty="0">
                  <a:ln>
                    <a:prstDash val="solid"/>
                  </a:ln>
                  <a:solidFill>
                    <a:schemeClr val="bg1"/>
                  </a:solidFill>
                  <a:effectLst>
                    <a:outerShdw blurRad="38100" dist="38100" dir="2700000" algn="tl">
                      <a:srgbClr val="000000">
                        <a:alpha val="43137"/>
                      </a:srgbClr>
                    </a:outerShdw>
                  </a:effectLst>
                  <a:latin typeface="+mn-ea"/>
                </a:endParaRPr>
              </a:p>
            </p:txBody>
          </p:sp>
          <p:sp>
            <p:nvSpPr>
              <p:cNvPr id="10" name="角丸四角形 71">
                <a:extLst>
                  <a:ext uri="{FF2B5EF4-FFF2-40B4-BE49-F238E27FC236}">
                    <a16:creationId xmlns:a16="http://schemas.microsoft.com/office/drawing/2014/main" id="{4371A05D-F42A-7E5E-7A22-4A811AC14ABF}"/>
                  </a:ext>
                </a:extLst>
              </p:cNvPr>
              <p:cNvSpPr/>
              <p:nvPr/>
            </p:nvSpPr>
            <p:spPr>
              <a:xfrm>
                <a:off x="597433" y="3223638"/>
                <a:ext cx="8179664" cy="233141"/>
              </a:xfrm>
              <a:prstGeom prst="roundRect">
                <a:avLst>
                  <a:gd name="adj" fmla="val 50000"/>
                </a:avLst>
              </a:prstGeom>
              <a:solidFill>
                <a:schemeClr val="bg1"/>
              </a:solidFill>
              <a:ln>
                <a:headEnd/>
                <a:tailEnd/>
              </a:ln>
            </p:spPr>
            <p:style>
              <a:lnRef idx="1">
                <a:schemeClr val="accent5"/>
              </a:lnRef>
              <a:fillRef idx="2">
                <a:schemeClr val="accent5"/>
              </a:fillRef>
              <a:effectRef idx="1">
                <a:schemeClr val="accent5"/>
              </a:effectRef>
              <a:fontRef idx="minor">
                <a:schemeClr val="dk1"/>
              </a:fontRef>
            </p:style>
            <p:txBody>
              <a:bodyPr lIns="60885" tIns="0" rIns="30443" bIns="0" anchor="ctr"/>
              <a:lstStyle/>
              <a:p>
                <a:pPr defTabSz="1104837" fontAlgn="base">
                  <a:spcBef>
                    <a:spcPct val="0"/>
                  </a:spcBef>
                  <a:spcAft>
                    <a:spcPct val="0"/>
                  </a:spcAft>
                  <a:buClr>
                    <a:srgbClr val="1F497D"/>
                  </a:buClr>
                  <a:defRPr/>
                </a:pPr>
                <a:r>
                  <a:rPr lang="en-US" altLang="ja-JP" sz="1600" b="1" dirty="0">
                    <a:ln>
                      <a:prstDash val="solid"/>
                    </a:ln>
                    <a:solidFill>
                      <a:srgbClr val="6464E6"/>
                    </a:solidFill>
                    <a:latin typeface="+mn-ea"/>
                  </a:rPr>
                  <a:t>ID</a:t>
                </a:r>
                <a:r>
                  <a:rPr lang="ja-JP" altLang="en-US" sz="1600" b="1" dirty="0">
                    <a:ln>
                      <a:prstDash val="solid"/>
                    </a:ln>
                    <a:solidFill>
                      <a:srgbClr val="6464E6"/>
                    </a:solidFill>
                    <a:latin typeface="+mn-ea"/>
                  </a:rPr>
                  <a:t>登録なし		　　　　　　　　　　　　　　　　　               （未定義のアラームとして表示する）</a:t>
                </a:r>
              </a:p>
            </p:txBody>
          </p:sp>
          <p:sp>
            <p:nvSpPr>
              <p:cNvPr id="11" name="矢印: 右 23">
                <a:extLst>
                  <a:ext uri="{FF2B5EF4-FFF2-40B4-BE49-F238E27FC236}">
                    <a16:creationId xmlns:a16="http://schemas.microsoft.com/office/drawing/2014/main" id="{4613453F-5F16-8127-A9E6-1E0617945EAE}"/>
                  </a:ext>
                </a:extLst>
              </p:cNvPr>
              <p:cNvSpPr/>
              <p:nvPr/>
            </p:nvSpPr>
            <p:spPr>
              <a:xfrm>
                <a:off x="3767389" y="3908451"/>
                <a:ext cx="1367573" cy="643562"/>
              </a:xfrm>
              <a:prstGeom prst="rightArrow">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n-ea"/>
                  </a:rPr>
                  <a:t>アラーム発生</a:t>
                </a:r>
              </a:p>
            </p:txBody>
          </p:sp>
          <p:sp>
            <p:nvSpPr>
              <p:cNvPr id="12" name="テキスト ボックス 11">
                <a:extLst>
                  <a:ext uri="{FF2B5EF4-FFF2-40B4-BE49-F238E27FC236}">
                    <a16:creationId xmlns:a16="http://schemas.microsoft.com/office/drawing/2014/main" id="{906614B9-F7E3-F571-4EBC-49FEC12CD5A8}"/>
                  </a:ext>
                </a:extLst>
              </p:cNvPr>
              <p:cNvSpPr txBox="1"/>
              <p:nvPr/>
            </p:nvSpPr>
            <p:spPr>
              <a:xfrm>
                <a:off x="911686" y="3519276"/>
                <a:ext cx="2605937" cy="197770"/>
              </a:xfrm>
              <a:prstGeom prst="rect">
                <a:avLst/>
              </a:prstGeom>
              <a:solidFill>
                <a:srgbClr val="6464E6">
                  <a:alpha val="70000"/>
                </a:srgbClr>
              </a:solidFill>
              <a:ln>
                <a:noFill/>
              </a:ln>
            </p:spPr>
            <p:txBody>
              <a:bodyPr wrap="none" lIns="22860" tIns="22860" rIns="22860" bIns="22860" rtlCol="0" anchor="ctr">
                <a:noAutofit/>
              </a:bodyPr>
              <a:lstStyle/>
              <a:p>
                <a:pPr algn="ctr"/>
                <a:r>
                  <a:rPr lang="ja-JP" altLang="en-US" sz="1600" b="1" dirty="0">
                    <a:latin typeface="+mn-ea"/>
                  </a:rPr>
                  <a:t>名称</a:t>
                </a:r>
                <a:r>
                  <a:rPr lang="en-US" altLang="ja-JP" sz="1600" b="1" dirty="0">
                    <a:latin typeface="+mn-ea"/>
                  </a:rPr>
                  <a:t>/ID</a:t>
                </a:r>
                <a:r>
                  <a:rPr lang="ja-JP" altLang="en-US" sz="1600" b="1" dirty="0">
                    <a:latin typeface="+mn-ea"/>
                  </a:rPr>
                  <a:t>設定</a:t>
                </a:r>
              </a:p>
            </p:txBody>
          </p:sp>
          <p:sp>
            <p:nvSpPr>
              <p:cNvPr id="13" name="テキスト ボックス 12">
                <a:extLst>
                  <a:ext uri="{FF2B5EF4-FFF2-40B4-BE49-F238E27FC236}">
                    <a16:creationId xmlns:a16="http://schemas.microsoft.com/office/drawing/2014/main" id="{8AC9C8D9-E1D3-9858-5163-4782431FD617}"/>
                  </a:ext>
                </a:extLst>
              </p:cNvPr>
              <p:cNvSpPr txBox="1"/>
              <p:nvPr/>
            </p:nvSpPr>
            <p:spPr>
              <a:xfrm>
                <a:off x="5436892" y="3512431"/>
                <a:ext cx="2602407" cy="197770"/>
              </a:xfrm>
              <a:prstGeom prst="rect">
                <a:avLst/>
              </a:prstGeom>
              <a:solidFill>
                <a:srgbClr val="FF0000">
                  <a:alpha val="70000"/>
                </a:srgbClr>
              </a:solidFill>
              <a:ln>
                <a:noFill/>
              </a:ln>
            </p:spPr>
            <p:txBody>
              <a:bodyPr wrap="none" lIns="22860" tIns="22860" rIns="22860" bIns="22860" rtlCol="0" anchor="ctr">
                <a:noAutofit/>
              </a:bodyPr>
              <a:lstStyle/>
              <a:p>
                <a:pPr algn="ctr"/>
                <a:r>
                  <a:rPr lang="ja-JP" altLang="en-US" sz="1600" b="1" dirty="0">
                    <a:solidFill>
                      <a:schemeClr val="bg1"/>
                    </a:solidFill>
                    <a:effectLst>
                      <a:outerShdw blurRad="38100" dist="38100" dir="2700000" algn="tl">
                        <a:srgbClr val="000000">
                          <a:alpha val="43137"/>
                        </a:srgbClr>
                      </a:outerShdw>
                    </a:effectLst>
                    <a:latin typeface="+mn-ea"/>
                  </a:rPr>
                  <a:t>アラーム表示</a:t>
                </a:r>
              </a:p>
            </p:txBody>
          </p:sp>
          <p:pic>
            <p:nvPicPr>
              <p:cNvPr id="14" name="図 13">
                <a:extLst>
                  <a:ext uri="{FF2B5EF4-FFF2-40B4-BE49-F238E27FC236}">
                    <a16:creationId xmlns:a16="http://schemas.microsoft.com/office/drawing/2014/main" id="{142EF91F-D56A-0F54-C029-8497AD8A8D4E}"/>
                  </a:ext>
                </a:extLst>
              </p:cNvPr>
              <p:cNvPicPr>
                <a:picLocks noChangeAspect="1"/>
              </p:cNvPicPr>
              <p:nvPr/>
            </p:nvPicPr>
            <p:blipFill>
              <a:blip r:embed="rId4"/>
              <a:stretch>
                <a:fillRect/>
              </a:stretch>
            </p:blipFill>
            <p:spPr>
              <a:xfrm>
                <a:off x="5415037" y="2043866"/>
                <a:ext cx="2624262" cy="1083234"/>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9BCB18D7-E302-1C9F-24BC-A60129AF9630}"/>
                  </a:ext>
                </a:extLst>
              </p:cNvPr>
              <p:cNvPicPr>
                <a:picLocks noChangeAspect="1"/>
              </p:cNvPicPr>
              <p:nvPr/>
            </p:nvPicPr>
            <p:blipFill>
              <a:blip r:embed="rId5"/>
              <a:stretch>
                <a:fillRect/>
              </a:stretch>
            </p:blipFill>
            <p:spPr>
              <a:xfrm>
                <a:off x="5406109" y="3806322"/>
                <a:ext cx="2633189" cy="1062401"/>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3FC5566E-ADAF-67A2-C200-2F0A166947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1687" y="2003093"/>
                <a:ext cx="2605937" cy="1089957"/>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E868A2A6-05FE-0022-B66B-932F6059C62B}"/>
                  </a:ext>
                </a:extLst>
              </p:cNvPr>
              <p:cNvPicPr>
                <a:picLocks noChangeAspect="1"/>
              </p:cNvPicPr>
              <p:nvPr/>
            </p:nvPicPr>
            <p:blipFill>
              <a:blip r:embed="rId7"/>
              <a:stretch>
                <a:fillRect/>
              </a:stretch>
            </p:blipFill>
            <p:spPr>
              <a:xfrm>
                <a:off x="6719947" y="2706198"/>
                <a:ext cx="312429" cy="111415"/>
              </a:xfrm>
              <a:prstGeom prst="rect">
                <a:avLst/>
              </a:prstGeom>
            </p:spPr>
          </p:pic>
          <p:sp>
            <p:nvSpPr>
              <p:cNvPr id="18" name="テキスト ボックス 17">
                <a:extLst>
                  <a:ext uri="{FF2B5EF4-FFF2-40B4-BE49-F238E27FC236}">
                    <a16:creationId xmlns:a16="http://schemas.microsoft.com/office/drawing/2014/main" id="{B9885263-110F-4181-CC71-57F20CA2D2A4}"/>
                  </a:ext>
                </a:extLst>
              </p:cNvPr>
              <p:cNvSpPr txBox="1"/>
              <p:nvPr/>
            </p:nvSpPr>
            <p:spPr>
              <a:xfrm>
                <a:off x="6634174" y="2676958"/>
                <a:ext cx="508176" cy="160813"/>
              </a:xfrm>
              <a:prstGeom prst="rect">
                <a:avLst/>
              </a:prstGeom>
              <a:noFill/>
            </p:spPr>
            <p:txBody>
              <a:bodyPr wrap="square" rtlCol="0">
                <a:spAutoFit/>
              </a:bodyPr>
              <a:lstStyle/>
              <a:p>
                <a:r>
                  <a:rPr lang="ja-JP" altLang="en-US" sz="445" b="1" dirty="0">
                    <a:latin typeface="+mn-ea"/>
                  </a:rPr>
                  <a:t>侵入検知</a:t>
                </a:r>
              </a:p>
            </p:txBody>
          </p:sp>
          <p:sp>
            <p:nvSpPr>
              <p:cNvPr id="19" name="正方形/長方形 18">
                <a:extLst>
                  <a:ext uri="{FF2B5EF4-FFF2-40B4-BE49-F238E27FC236}">
                    <a16:creationId xmlns:a16="http://schemas.microsoft.com/office/drawing/2014/main" id="{3E9A4AA1-1E1B-8EB2-212C-18E8E24A9F21}"/>
                  </a:ext>
                </a:extLst>
              </p:cNvPr>
              <p:cNvSpPr/>
              <p:nvPr/>
            </p:nvSpPr>
            <p:spPr>
              <a:xfrm>
                <a:off x="920583" y="2419156"/>
                <a:ext cx="2464377" cy="1330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857" b="1">
                  <a:latin typeface="+mn-ea"/>
                </a:endParaRPr>
              </a:p>
            </p:txBody>
          </p:sp>
          <p:pic>
            <p:nvPicPr>
              <p:cNvPr id="20" name="図 19">
                <a:extLst>
                  <a:ext uri="{FF2B5EF4-FFF2-40B4-BE49-F238E27FC236}">
                    <a16:creationId xmlns:a16="http://schemas.microsoft.com/office/drawing/2014/main" id="{1631AAB9-62AC-7464-3C02-8B60596E40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1687" y="3806322"/>
                <a:ext cx="2605937" cy="1120833"/>
              </a:xfrm>
              <a:prstGeom prst="rect">
                <a:avLst/>
              </a:prstGeom>
            </p:spPr>
          </p:pic>
          <p:sp>
            <p:nvSpPr>
              <p:cNvPr id="21" name="正方形/長方形 20">
                <a:extLst>
                  <a:ext uri="{FF2B5EF4-FFF2-40B4-BE49-F238E27FC236}">
                    <a16:creationId xmlns:a16="http://schemas.microsoft.com/office/drawing/2014/main" id="{EBD8D898-2BBF-9CFC-A442-A088408C579E}"/>
                  </a:ext>
                </a:extLst>
              </p:cNvPr>
              <p:cNvSpPr/>
              <p:nvPr/>
            </p:nvSpPr>
            <p:spPr>
              <a:xfrm>
                <a:off x="920583" y="4235517"/>
                <a:ext cx="2464377" cy="1330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857" b="1">
                  <a:latin typeface="+mn-ea"/>
                </a:endParaRPr>
              </a:p>
            </p:txBody>
          </p:sp>
          <p:pic>
            <p:nvPicPr>
              <p:cNvPr id="22" name="図 21">
                <a:extLst>
                  <a:ext uri="{FF2B5EF4-FFF2-40B4-BE49-F238E27FC236}">
                    <a16:creationId xmlns:a16="http://schemas.microsoft.com/office/drawing/2014/main" id="{609935D4-FF16-C235-8E24-F097DF2EE89D}"/>
                  </a:ext>
                </a:extLst>
              </p:cNvPr>
              <p:cNvPicPr>
                <a:picLocks noChangeAspect="1"/>
              </p:cNvPicPr>
              <p:nvPr/>
            </p:nvPicPr>
            <p:blipFill>
              <a:blip r:embed="rId9"/>
              <a:stretch>
                <a:fillRect/>
              </a:stretch>
            </p:blipFill>
            <p:spPr>
              <a:xfrm>
                <a:off x="5526309" y="2105023"/>
                <a:ext cx="562877" cy="207415"/>
              </a:xfrm>
              <a:prstGeom prst="rect">
                <a:avLst/>
              </a:prstGeom>
            </p:spPr>
          </p:pic>
          <p:sp>
            <p:nvSpPr>
              <p:cNvPr id="23" name="テキスト ボックス 22">
                <a:extLst>
                  <a:ext uri="{FF2B5EF4-FFF2-40B4-BE49-F238E27FC236}">
                    <a16:creationId xmlns:a16="http://schemas.microsoft.com/office/drawing/2014/main" id="{CD7EF9B7-F197-E034-859C-C8228E5E8FEF}"/>
                  </a:ext>
                </a:extLst>
              </p:cNvPr>
              <p:cNvSpPr txBox="1"/>
              <p:nvPr/>
            </p:nvSpPr>
            <p:spPr>
              <a:xfrm>
                <a:off x="5674131" y="2117975"/>
                <a:ext cx="508176" cy="160813"/>
              </a:xfrm>
              <a:prstGeom prst="rect">
                <a:avLst/>
              </a:prstGeom>
              <a:noFill/>
            </p:spPr>
            <p:txBody>
              <a:bodyPr wrap="square" rtlCol="0">
                <a:spAutoFit/>
              </a:bodyPr>
              <a:lstStyle/>
              <a:p>
                <a:r>
                  <a:rPr lang="ja-JP" altLang="en-US" sz="445" b="1" dirty="0">
                    <a:solidFill>
                      <a:schemeClr val="bg1"/>
                    </a:solidFill>
                    <a:latin typeface="+mn-ea"/>
                  </a:rPr>
                  <a:t>侵入検知</a:t>
                </a:r>
              </a:p>
            </p:txBody>
          </p:sp>
        </p:grpSp>
        <p:sp>
          <p:nvSpPr>
            <p:cNvPr id="7" name="テキスト ボックス 6">
              <a:extLst>
                <a:ext uri="{FF2B5EF4-FFF2-40B4-BE49-F238E27FC236}">
                  <a16:creationId xmlns:a16="http://schemas.microsoft.com/office/drawing/2014/main" id="{1725E295-9290-BE7D-38A4-6CBC28A8889B}"/>
                </a:ext>
              </a:extLst>
            </p:cNvPr>
            <p:cNvSpPr txBox="1"/>
            <p:nvPr/>
          </p:nvSpPr>
          <p:spPr>
            <a:xfrm>
              <a:off x="8134718" y="3402439"/>
              <a:ext cx="595035" cy="215444"/>
            </a:xfrm>
            <a:prstGeom prst="rect">
              <a:avLst/>
            </a:prstGeom>
            <a:solidFill>
              <a:srgbClr val="9E0400"/>
            </a:solidFill>
          </p:spPr>
          <p:txBody>
            <a:bodyPr wrap="none" rtlCol="0">
              <a:spAutoFit/>
            </a:bodyPr>
            <a:lstStyle/>
            <a:p>
              <a:pPr algn="l"/>
              <a:r>
                <a:rPr kumimoji="1" lang="ja-JP" altLang="en-US" sz="800" dirty="0">
                  <a:solidFill>
                    <a:schemeClr val="bg1"/>
                  </a:solidFill>
                </a:rPr>
                <a:t>侵入検知</a:t>
              </a:r>
            </a:p>
          </p:txBody>
        </p:sp>
      </p:grpSp>
    </p:spTree>
    <p:extLst>
      <p:ext uri="{BB962C8B-B14F-4D97-AF65-F5344CB8AC3E}">
        <p14:creationId xmlns:p14="http://schemas.microsoft.com/office/powerpoint/2010/main" val="7437649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2-8.</a:t>
            </a:r>
            <a:r>
              <a:rPr lang="ja-JP" altLang="en-US" dirty="0">
                <a:latin typeface="+mn-ea"/>
                <a:ea typeface="+mn-ea"/>
              </a:rPr>
              <a:t> アラーム設定（</a:t>
            </a:r>
            <a:r>
              <a:rPr lang="en-US" altLang="ja-JP" dirty="0"/>
              <a:t> ASM300</a:t>
            </a:r>
            <a:r>
              <a:rPr lang="ja-JP" altLang="en-US" dirty="0"/>
              <a:t>ソフトウェア</a:t>
            </a:r>
            <a:r>
              <a:rPr lang="ja-JP" altLang="en-US" dirty="0">
                <a:latin typeface="+mn-ea"/>
                <a:ea typeface="+mn-ea"/>
              </a:rPr>
              <a:t>）</a:t>
            </a:r>
            <a:endParaRPr kumimoji="1" lang="ja-JP" altLang="en-US" dirty="0"/>
          </a:p>
        </p:txBody>
      </p:sp>
      <p:sp>
        <p:nvSpPr>
          <p:cNvPr id="5" name="テキスト ボックス 4">
            <a:extLst>
              <a:ext uri="{FF2B5EF4-FFF2-40B4-BE49-F238E27FC236}">
                <a16:creationId xmlns:a16="http://schemas.microsoft.com/office/drawing/2014/main" id="{FCE8A547-0903-EF09-82CA-16562A4AACE4}"/>
              </a:ext>
            </a:extLst>
          </p:cNvPr>
          <p:cNvSpPr txBox="1"/>
          <p:nvPr/>
        </p:nvSpPr>
        <p:spPr>
          <a:xfrm>
            <a:off x="249381" y="656524"/>
            <a:ext cx="13989133" cy="1557029"/>
          </a:xfrm>
          <a:prstGeom prst="rect">
            <a:avLst/>
          </a:prstGeom>
          <a:noFill/>
        </p:spPr>
        <p:txBody>
          <a:bodyPr wrap="square" rtlCol="0">
            <a:spAutoFit/>
          </a:bodyPr>
          <a:lstStyle/>
          <a:p>
            <a:pPr>
              <a:lnSpc>
                <a:spcPct val="120000"/>
              </a:lnSpc>
            </a:pPr>
            <a:r>
              <a:rPr lang="en-US" altLang="ja-JP" sz="1800" b="1" dirty="0">
                <a:latin typeface="+mn-ea"/>
              </a:rPr>
              <a:t>ASM300</a:t>
            </a:r>
            <a:r>
              <a:rPr lang="ja-JP" altLang="en-US" sz="1800" b="1" dirty="0">
                <a:latin typeface="+mn-ea"/>
              </a:rPr>
              <a:t>の「機能拡張ソフトウェアアラーム設定」でアラーム名称</a:t>
            </a:r>
            <a:r>
              <a:rPr lang="en-US" altLang="ja-JP" sz="1800" b="1" dirty="0">
                <a:latin typeface="+mn-ea"/>
              </a:rPr>
              <a:t>/ID</a:t>
            </a:r>
            <a:r>
              <a:rPr lang="ja-JP" altLang="en-US" sz="1800" b="1" dirty="0">
                <a:latin typeface="+mn-ea"/>
              </a:rPr>
              <a:t>登録を行うことで、アラーム名称・検知オブジェクト名・検知条件・検知エリアを表示することが可能です。</a:t>
            </a:r>
            <a:r>
              <a:rPr lang="en-US" altLang="ja-JP" sz="1800" b="1" dirty="0">
                <a:latin typeface="+mn-ea"/>
              </a:rPr>
              <a:t>ID</a:t>
            </a:r>
            <a:r>
              <a:rPr lang="ja-JP" altLang="en-US" sz="1800" b="1" dirty="0">
                <a:latin typeface="+mn-ea"/>
              </a:rPr>
              <a:t>登録を行わない場合、アラーム通知内容がそのまま表示されます。</a:t>
            </a:r>
          </a:p>
          <a:p>
            <a:pPr>
              <a:lnSpc>
                <a:spcPct val="120000"/>
              </a:lnSpc>
              <a:spcBef>
                <a:spcPts val="600"/>
              </a:spcBef>
            </a:pPr>
            <a:r>
              <a:rPr lang="ja-JP" altLang="en-US" sz="1800" b="1" dirty="0">
                <a:latin typeface="+mn-ea"/>
              </a:rPr>
              <a:t>侵入</a:t>
            </a:r>
            <a:r>
              <a:rPr lang="en-US" altLang="ja-JP" sz="1800" b="1" dirty="0">
                <a:latin typeface="+mn-ea"/>
              </a:rPr>
              <a:t>/</a:t>
            </a:r>
            <a:r>
              <a:rPr lang="ja-JP" altLang="en-US" sz="1800" b="1" dirty="0">
                <a:latin typeface="+mn-ea"/>
              </a:rPr>
              <a:t>滞留</a:t>
            </a:r>
            <a:r>
              <a:rPr lang="en-US" altLang="ja-JP" sz="1800" b="1" dirty="0">
                <a:latin typeface="+mn-ea"/>
              </a:rPr>
              <a:t>/</a:t>
            </a:r>
            <a:r>
              <a:rPr lang="ja-JP" altLang="en-US" sz="1800" b="1" dirty="0">
                <a:latin typeface="+mn-ea"/>
              </a:rPr>
              <a:t>方向</a:t>
            </a:r>
            <a:r>
              <a:rPr lang="en-US" altLang="ja-JP" sz="1800" b="1" dirty="0">
                <a:latin typeface="+mn-ea"/>
              </a:rPr>
              <a:t>/</a:t>
            </a:r>
            <a:r>
              <a:rPr lang="ja-JP" altLang="en-US" sz="1800" b="1" dirty="0">
                <a:latin typeface="+mn-ea"/>
              </a:rPr>
              <a:t>ラインクロス検知は、デフォルトで名称</a:t>
            </a:r>
            <a:r>
              <a:rPr lang="en-US" altLang="ja-JP" sz="1800" b="1" dirty="0">
                <a:latin typeface="+mn-ea"/>
              </a:rPr>
              <a:t>/ID</a:t>
            </a:r>
            <a:r>
              <a:rPr lang="ja-JP" altLang="en-US" sz="1800" b="1" dirty="0">
                <a:latin typeface="+mn-ea"/>
              </a:rPr>
              <a:t>が設定されているため、用途に応じてお使いください。</a:t>
            </a:r>
          </a:p>
          <a:p>
            <a:pPr>
              <a:lnSpc>
                <a:spcPct val="120000"/>
              </a:lnSpc>
              <a:spcBef>
                <a:spcPts val="600"/>
              </a:spcBef>
            </a:pPr>
            <a:r>
              <a:rPr lang="ja-JP" altLang="en-US" sz="1800" b="1" dirty="0">
                <a:latin typeface="+mn-ea"/>
              </a:rPr>
              <a:t>＊</a:t>
            </a:r>
            <a:r>
              <a:rPr lang="en-US" altLang="ja-JP" sz="1800" b="1" u="sng" dirty="0">
                <a:latin typeface="+mn-ea"/>
              </a:rPr>
              <a:t>AI</a:t>
            </a:r>
            <a:r>
              <a:rPr lang="ja-JP" altLang="en-US" sz="1800" b="1" u="sng" dirty="0">
                <a:latin typeface="+mn-ea"/>
              </a:rPr>
              <a:t>現場学習アプリケーション自体には、通知機能やメッセージ</a:t>
            </a:r>
            <a:r>
              <a:rPr lang="en-US" altLang="ja-JP" sz="1800" b="1" u="sng" dirty="0">
                <a:latin typeface="+mn-ea"/>
              </a:rPr>
              <a:t>ID</a:t>
            </a:r>
            <a:r>
              <a:rPr lang="ja-JP" altLang="en-US" sz="1800" b="1" u="sng" dirty="0">
                <a:latin typeface="+mn-ea"/>
              </a:rPr>
              <a:t>はありません。</a:t>
            </a:r>
          </a:p>
        </p:txBody>
      </p:sp>
      <p:sp>
        <p:nvSpPr>
          <p:cNvPr id="4" name="テキスト ボックス 3">
            <a:hlinkClick r:id="rId2" action="ppaction://hlinksldjump"/>
            <a:extLst>
              <a:ext uri="{FF2B5EF4-FFF2-40B4-BE49-F238E27FC236}">
                <a16:creationId xmlns:a16="http://schemas.microsoft.com/office/drawing/2014/main" id="{AA52EE29-0659-577F-0B4C-CE858CCA08E6}"/>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3"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3"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grpSp>
        <p:nvGrpSpPr>
          <p:cNvPr id="9" name="グループ化 8">
            <a:extLst>
              <a:ext uri="{FF2B5EF4-FFF2-40B4-BE49-F238E27FC236}">
                <a16:creationId xmlns:a16="http://schemas.microsoft.com/office/drawing/2014/main" id="{AC90B1F0-E456-35AD-9EA7-192AAD2504A2}"/>
              </a:ext>
            </a:extLst>
          </p:cNvPr>
          <p:cNvGrpSpPr/>
          <p:nvPr/>
        </p:nvGrpSpPr>
        <p:grpSpPr>
          <a:xfrm>
            <a:off x="687908" y="2300345"/>
            <a:ext cx="13407252" cy="5142556"/>
            <a:chOff x="687908" y="2300345"/>
            <a:chExt cx="13407252" cy="5142556"/>
          </a:xfrm>
        </p:grpSpPr>
        <p:grpSp>
          <p:nvGrpSpPr>
            <p:cNvPr id="2" name="グループ化 1">
              <a:extLst>
                <a:ext uri="{FF2B5EF4-FFF2-40B4-BE49-F238E27FC236}">
                  <a16:creationId xmlns:a16="http://schemas.microsoft.com/office/drawing/2014/main" id="{0E4B62BF-FCEC-1FC7-627A-65EE8BEEB282}"/>
                </a:ext>
              </a:extLst>
            </p:cNvPr>
            <p:cNvGrpSpPr/>
            <p:nvPr/>
          </p:nvGrpSpPr>
          <p:grpSpPr>
            <a:xfrm>
              <a:off x="687908" y="2300345"/>
              <a:ext cx="13407252" cy="5142556"/>
              <a:chOff x="257042" y="1125235"/>
              <a:chExt cx="10379541" cy="3981231"/>
            </a:xfrm>
          </p:grpSpPr>
          <p:sp>
            <p:nvSpPr>
              <p:cNvPr id="7" name="テキスト ボックス 6">
                <a:extLst>
                  <a:ext uri="{FF2B5EF4-FFF2-40B4-BE49-F238E27FC236}">
                    <a16:creationId xmlns:a16="http://schemas.microsoft.com/office/drawing/2014/main" id="{440B53D5-2906-C8C7-E816-A1D74DACFFB2}"/>
                  </a:ext>
                </a:extLst>
              </p:cNvPr>
              <p:cNvSpPr txBox="1"/>
              <p:nvPr/>
            </p:nvSpPr>
            <p:spPr>
              <a:xfrm>
                <a:off x="606297" y="1437355"/>
                <a:ext cx="2896182" cy="219798"/>
              </a:xfrm>
              <a:prstGeom prst="rect">
                <a:avLst/>
              </a:prstGeom>
              <a:solidFill>
                <a:srgbClr val="6464E6">
                  <a:alpha val="70000"/>
                </a:srgbClr>
              </a:solidFill>
              <a:ln>
                <a:noFill/>
              </a:ln>
            </p:spPr>
            <p:txBody>
              <a:bodyPr wrap="none" lIns="22860" tIns="22860" rIns="22860" bIns="22860" rtlCol="0" anchor="ctr">
                <a:noAutofit/>
              </a:bodyPr>
              <a:lstStyle/>
              <a:p>
                <a:pPr algn="ctr"/>
                <a:r>
                  <a:rPr lang="ja-JP" altLang="en-US" sz="1600" b="1" dirty="0">
                    <a:latin typeface="+mn-ea"/>
                  </a:rPr>
                  <a:t>名称</a:t>
                </a:r>
                <a:r>
                  <a:rPr lang="en-US" altLang="ja-JP" sz="1600" b="1" dirty="0">
                    <a:latin typeface="+mn-ea"/>
                  </a:rPr>
                  <a:t>/ID</a:t>
                </a:r>
                <a:r>
                  <a:rPr lang="ja-JP" altLang="en-US" sz="1600" b="1" dirty="0">
                    <a:latin typeface="+mn-ea"/>
                  </a:rPr>
                  <a:t>設定</a:t>
                </a:r>
              </a:p>
            </p:txBody>
          </p:sp>
          <p:sp>
            <p:nvSpPr>
              <p:cNvPr id="25" name="矢印: 右 23">
                <a:extLst>
                  <a:ext uri="{FF2B5EF4-FFF2-40B4-BE49-F238E27FC236}">
                    <a16:creationId xmlns:a16="http://schemas.microsoft.com/office/drawing/2014/main" id="{2E479E6F-877C-E12C-4E32-F6A471850439}"/>
                  </a:ext>
                </a:extLst>
              </p:cNvPr>
              <p:cNvSpPr/>
              <p:nvPr/>
            </p:nvSpPr>
            <p:spPr>
              <a:xfrm>
                <a:off x="3780064" y="1952089"/>
                <a:ext cx="1519891" cy="715241"/>
              </a:xfrm>
              <a:prstGeom prst="rightArrow">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n-ea"/>
                  </a:rPr>
                  <a:t>アラーム発生</a:t>
                </a:r>
              </a:p>
            </p:txBody>
          </p:sp>
          <p:sp>
            <p:nvSpPr>
              <p:cNvPr id="26" name="テキスト ボックス 25">
                <a:extLst>
                  <a:ext uri="{FF2B5EF4-FFF2-40B4-BE49-F238E27FC236}">
                    <a16:creationId xmlns:a16="http://schemas.microsoft.com/office/drawing/2014/main" id="{EC118C27-1341-C20E-773C-746AE3CD56A6}"/>
                  </a:ext>
                </a:extLst>
              </p:cNvPr>
              <p:cNvSpPr txBox="1"/>
              <p:nvPr/>
            </p:nvSpPr>
            <p:spPr>
              <a:xfrm>
                <a:off x="5635512" y="1429748"/>
                <a:ext cx="2892259" cy="219798"/>
              </a:xfrm>
              <a:prstGeom prst="rect">
                <a:avLst/>
              </a:prstGeom>
              <a:solidFill>
                <a:srgbClr val="FF0000">
                  <a:alpha val="70000"/>
                </a:srgbClr>
              </a:solidFill>
              <a:ln>
                <a:noFill/>
              </a:ln>
            </p:spPr>
            <p:txBody>
              <a:bodyPr wrap="none" lIns="22860" tIns="22860" rIns="22860" bIns="22860" rtlCol="0" anchor="ctr">
                <a:noAutofit/>
              </a:bodyPr>
              <a:lstStyle/>
              <a:p>
                <a:pPr algn="ctr"/>
                <a:r>
                  <a:rPr lang="ja-JP" altLang="en-US" sz="1600" b="1" dirty="0">
                    <a:solidFill>
                      <a:schemeClr val="bg1"/>
                    </a:solidFill>
                    <a:effectLst>
                      <a:outerShdw blurRad="38100" dist="38100" dir="2700000" algn="tl">
                        <a:srgbClr val="000000">
                          <a:alpha val="43137"/>
                        </a:srgbClr>
                      </a:outerShdw>
                    </a:effectLst>
                    <a:latin typeface="+mn-ea"/>
                  </a:rPr>
                  <a:t>アラーム表示</a:t>
                </a:r>
              </a:p>
            </p:txBody>
          </p:sp>
          <p:sp>
            <p:nvSpPr>
              <p:cNvPr id="27" name="角丸四角形 71">
                <a:extLst>
                  <a:ext uri="{FF2B5EF4-FFF2-40B4-BE49-F238E27FC236}">
                    <a16:creationId xmlns:a16="http://schemas.microsoft.com/office/drawing/2014/main" id="{B18EBA58-3A60-583C-DB70-AB521C0D9281}"/>
                  </a:ext>
                </a:extLst>
              </p:cNvPr>
              <p:cNvSpPr/>
              <p:nvPr/>
            </p:nvSpPr>
            <p:spPr>
              <a:xfrm>
                <a:off x="257047" y="1125235"/>
                <a:ext cx="9107006" cy="259108"/>
              </a:xfrm>
              <a:prstGeom prst="roundRect">
                <a:avLst>
                  <a:gd name="adj" fmla="val 50000"/>
                </a:avLst>
              </a:prstGeom>
              <a:solidFill>
                <a:srgbClr val="6464E6"/>
              </a:solidFill>
              <a:ln>
                <a:headEnd/>
                <a:tailEnd/>
              </a:ln>
            </p:spPr>
            <p:style>
              <a:lnRef idx="1">
                <a:schemeClr val="accent5"/>
              </a:lnRef>
              <a:fillRef idx="2">
                <a:schemeClr val="accent5"/>
              </a:fillRef>
              <a:effectRef idx="1">
                <a:schemeClr val="accent5"/>
              </a:effectRef>
              <a:fontRef idx="minor">
                <a:schemeClr val="dk1"/>
              </a:fontRef>
            </p:style>
            <p:txBody>
              <a:bodyPr lIns="60885" tIns="0" rIns="30443" bIns="0" anchor="ctr"/>
              <a:lstStyle/>
              <a:p>
                <a:pPr defTabSz="1104837" fontAlgn="base">
                  <a:spcBef>
                    <a:spcPct val="0"/>
                  </a:spcBef>
                  <a:spcAft>
                    <a:spcPct val="0"/>
                  </a:spcAft>
                  <a:buClr>
                    <a:srgbClr val="1F497D"/>
                  </a:buClr>
                  <a:defRPr/>
                </a:pPr>
                <a:r>
                  <a:rPr lang="ja-JP" altLang="en-US" sz="1600" b="1" dirty="0">
                    <a:ln>
                      <a:prstDash val="solid"/>
                    </a:ln>
                    <a:solidFill>
                      <a:schemeClr val="bg1"/>
                    </a:solidFill>
                    <a:effectLst>
                      <a:outerShdw blurRad="38100" dist="38100" dir="2700000" algn="tl">
                        <a:srgbClr val="000000">
                          <a:alpha val="43137"/>
                        </a:srgbClr>
                      </a:outerShdw>
                    </a:effectLst>
                    <a:latin typeface="+mn-ea"/>
                  </a:rPr>
                  <a:t>名称</a:t>
                </a:r>
                <a:r>
                  <a:rPr lang="en-US" altLang="ja-JP" sz="1600" b="1" dirty="0">
                    <a:ln>
                      <a:prstDash val="solid"/>
                    </a:ln>
                    <a:solidFill>
                      <a:schemeClr val="bg1"/>
                    </a:solidFill>
                    <a:effectLst>
                      <a:outerShdw blurRad="38100" dist="38100" dir="2700000" algn="tl">
                        <a:srgbClr val="000000">
                          <a:alpha val="43137"/>
                        </a:srgbClr>
                      </a:outerShdw>
                    </a:effectLst>
                    <a:latin typeface="+mn-ea"/>
                  </a:rPr>
                  <a:t>/ID</a:t>
                </a:r>
                <a:r>
                  <a:rPr lang="ja-JP" altLang="en-US" sz="1600" b="1" dirty="0">
                    <a:ln>
                      <a:prstDash val="solid"/>
                    </a:ln>
                    <a:solidFill>
                      <a:schemeClr val="bg1"/>
                    </a:solidFill>
                    <a:effectLst>
                      <a:outerShdw blurRad="38100" dist="38100" dir="2700000" algn="tl">
                        <a:srgbClr val="000000">
                          <a:alpha val="43137"/>
                        </a:srgbClr>
                      </a:outerShdw>
                    </a:effectLst>
                    <a:latin typeface="+mn-ea"/>
                  </a:rPr>
                  <a:t>登録あり</a:t>
                </a:r>
                <a:r>
                  <a:rPr lang="en-US" altLang="ja-JP" sz="1600" b="1" dirty="0">
                    <a:ln>
                      <a:prstDash val="solid"/>
                    </a:ln>
                    <a:solidFill>
                      <a:schemeClr val="bg1"/>
                    </a:solidFill>
                    <a:effectLst>
                      <a:outerShdw blurRad="38100" dist="38100" dir="2700000" algn="tl">
                        <a:srgbClr val="000000">
                          <a:alpha val="43137"/>
                        </a:srgbClr>
                      </a:outerShdw>
                    </a:effectLst>
                    <a:latin typeface="+mn-ea"/>
                  </a:rPr>
                  <a:t>		</a:t>
                </a:r>
                <a:r>
                  <a:rPr lang="ja-JP" altLang="en-US" sz="1600" b="1" dirty="0">
                    <a:ln>
                      <a:prstDash val="solid"/>
                    </a:ln>
                    <a:solidFill>
                      <a:schemeClr val="bg1"/>
                    </a:solidFill>
                    <a:effectLst>
                      <a:outerShdw blurRad="38100" dist="38100" dir="2700000" algn="tl">
                        <a:srgbClr val="000000">
                          <a:alpha val="43137"/>
                        </a:srgbClr>
                      </a:outerShdw>
                    </a:effectLst>
                    <a:latin typeface="+mn-ea"/>
                  </a:rPr>
                  <a:t>　　　　　　　　                             （設定したアラームの名称をそのまま表示する）</a:t>
                </a:r>
                <a:endParaRPr lang="en-US" altLang="ja-JP" sz="1600" b="1" dirty="0">
                  <a:ln>
                    <a:prstDash val="solid"/>
                  </a:ln>
                  <a:solidFill>
                    <a:schemeClr val="bg1"/>
                  </a:solidFill>
                  <a:effectLst>
                    <a:outerShdw blurRad="38100" dist="38100" dir="2700000" algn="tl">
                      <a:srgbClr val="000000">
                        <a:alpha val="43137"/>
                      </a:srgbClr>
                    </a:outerShdw>
                  </a:effectLst>
                  <a:latin typeface="+mn-ea"/>
                </a:endParaRPr>
              </a:p>
            </p:txBody>
          </p:sp>
          <p:sp>
            <p:nvSpPr>
              <p:cNvPr id="28" name="角丸四角形 71">
                <a:extLst>
                  <a:ext uri="{FF2B5EF4-FFF2-40B4-BE49-F238E27FC236}">
                    <a16:creationId xmlns:a16="http://schemas.microsoft.com/office/drawing/2014/main" id="{C02CB9D3-898E-515F-5D8C-EA49B03401EE}"/>
                  </a:ext>
                </a:extLst>
              </p:cNvPr>
              <p:cNvSpPr/>
              <p:nvPr/>
            </p:nvSpPr>
            <p:spPr>
              <a:xfrm>
                <a:off x="257042" y="3204316"/>
                <a:ext cx="9107011" cy="259108"/>
              </a:xfrm>
              <a:prstGeom prst="roundRect">
                <a:avLst>
                  <a:gd name="adj" fmla="val 50000"/>
                </a:avLst>
              </a:prstGeom>
              <a:solidFill>
                <a:schemeClr val="bg1"/>
              </a:solidFill>
              <a:ln>
                <a:headEnd/>
                <a:tailEnd/>
              </a:ln>
            </p:spPr>
            <p:style>
              <a:lnRef idx="1">
                <a:schemeClr val="accent5"/>
              </a:lnRef>
              <a:fillRef idx="2">
                <a:schemeClr val="accent5"/>
              </a:fillRef>
              <a:effectRef idx="1">
                <a:schemeClr val="accent5"/>
              </a:effectRef>
              <a:fontRef idx="minor">
                <a:schemeClr val="dk1"/>
              </a:fontRef>
            </p:style>
            <p:txBody>
              <a:bodyPr lIns="60885" tIns="0" rIns="30443" bIns="0" anchor="ctr"/>
              <a:lstStyle/>
              <a:p>
                <a:pPr defTabSz="1104837" fontAlgn="base">
                  <a:spcBef>
                    <a:spcPct val="0"/>
                  </a:spcBef>
                  <a:spcAft>
                    <a:spcPct val="0"/>
                  </a:spcAft>
                  <a:buClr>
                    <a:srgbClr val="1F497D"/>
                  </a:buClr>
                  <a:defRPr/>
                </a:pPr>
                <a:r>
                  <a:rPr lang="en-US" altLang="ja-JP" sz="1600" b="1" dirty="0">
                    <a:ln>
                      <a:prstDash val="solid"/>
                    </a:ln>
                    <a:solidFill>
                      <a:srgbClr val="6464E6"/>
                    </a:solidFill>
                    <a:latin typeface="+mn-ea"/>
                  </a:rPr>
                  <a:t>ID</a:t>
                </a:r>
                <a:r>
                  <a:rPr lang="ja-JP" altLang="en-US" sz="1600" b="1" dirty="0">
                    <a:ln>
                      <a:prstDash val="solid"/>
                    </a:ln>
                    <a:solidFill>
                      <a:srgbClr val="6464E6"/>
                    </a:solidFill>
                    <a:latin typeface="+mn-ea"/>
                  </a:rPr>
                  <a:t>登録なし　　　　　　　　　　　　　　　　　　　　　　　　　　　　（アラームのメッセージ内容をそのまま表示する）</a:t>
                </a:r>
              </a:p>
            </p:txBody>
          </p:sp>
          <p:sp>
            <p:nvSpPr>
              <p:cNvPr id="29" name="矢印: 右 23">
                <a:extLst>
                  <a:ext uri="{FF2B5EF4-FFF2-40B4-BE49-F238E27FC236}">
                    <a16:creationId xmlns:a16="http://schemas.microsoft.com/office/drawing/2014/main" id="{D075711F-0793-9CB0-48AB-F1235229E8FE}"/>
                  </a:ext>
                </a:extLst>
              </p:cNvPr>
              <p:cNvSpPr/>
              <p:nvPr/>
            </p:nvSpPr>
            <p:spPr>
              <a:xfrm>
                <a:off x="3780064" y="3933275"/>
                <a:ext cx="1519891" cy="715241"/>
              </a:xfrm>
              <a:prstGeom prst="rightArrow">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n-ea"/>
                  </a:rPr>
                  <a:t>アラーム発生</a:t>
                </a:r>
              </a:p>
            </p:txBody>
          </p:sp>
          <p:sp>
            <p:nvSpPr>
              <p:cNvPr id="30" name="テキスト ボックス 29">
                <a:extLst>
                  <a:ext uri="{FF2B5EF4-FFF2-40B4-BE49-F238E27FC236}">
                    <a16:creationId xmlns:a16="http://schemas.microsoft.com/office/drawing/2014/main" id="{849E3864-9AD2-DF14-A0FD-7082DAA48E00}"/>
                  </a:ext>
                </a:extLst>
              </p:cNvPr>
              <p:cNvSpPr txBox="1"/>
              <p:nvPr/>
            </p:nvSpPr>
            <p:spPr>
              <a:xfrm>
                <a:off x="606297" y="3500755"/>
                <a:ext cx="2896182" cy="219798"/>
              </a:xfrm>
              <a:prstGeom prst="rect">
                <a:avLst/>
              </a:prstGeom>
              <a:solidFill>
                <a:srgbClr val="6464E6">
                  <a:alpha val="70000"/>
                </a:srgbClr>
              </a:solidFill>
              <a:ln>
                <a:noFill/>
              </a:ln>
            </p:spPr>
            <p:txBody>
              <a:bodyPr wrap="none" lIns="22860" tIns="22860" rIns="22860" bIns="22860" rtlCol="0" anchor="ctr">
                <a:noAutofit/>
              </a:bodyPr>
              <a:lstStyle/>
              <a:p>
                <a:pPr algn="ctr"/>
                <a:r>
                  <a:rPr lang="ja-JP" altLang="en-US" sz="1600" b="1" dirty="0">
                    <a:latin typeface="+mn-ea"/>
                  </a:rPr>
                  <a:t>名称</a:t>
                </a:r>
                <a:r>
                  <a:rPr lang="en-US" altLang="ja-JP" sz="1600" b="1" dirty="0">
                    <a:latin typeface="+mn-ea"/>
                  </a:rPr>
                  <a:t>/ID</a:t>
                </a:r>
                <a:r>
                  <a:rPr lang="ja-JP" altLang="en-US" sz="1600" b="1" dirty="0">
                    <a:latin typeface="+mn-ea"/>
                  </a:rPr>
                  <a:t>設定</a:t>
                </a:r>
              </a:p>
            </p:txBody>
          </p:sp>
          <p:sp>
            <p:nvSpPr>
              <p:cNvPr id="31" name="テキスト ボックス 30">
                <a:extLst>
                  <a:ext uri="{FF2B5EF4-FFF2-40B4-BE49-F238E27FC236}">
                    <a16:creationId xmlns:a16="http://schemas.microsoft.com/office/drawing/2014/main" id="{7C6CCAC5-7226-98F5-4273-3BAFCCDDA4EE}"/>
                  </a:ext>
                </a:extLst>
              </p:cNvPr>
              <p:cNvSpPr txBox="1"/>
              <p:nvPr/>
            </p:nvSpPr>
            <p:spPr>
              <a:xfrm>
                <a:off x="5635512" y="3493148"/>
                <a:ext cx="2892259" cy="219798"/>
              </a:xfrm>
              <a:prstGeom prst="rect">
                <a:avLst/>
              </a:prstGeom>
              <a:solidFill>
                <a:srgbClr val="FF0000">
                  <a:alpha val="70000"/>
                </a:srgbClr>
              </a:solidFill>
              <a:ln>
                <a:noFill/>
              </a:ln>
            </p:spPr>
            <p:txBody>
              <a:bodyPr wrap="none" lIns="22860" tIns="22860" rIns="22860" bIns="22860" rtlCol="0" anchor="ctr">
                <a:noAutofit/>
              </a:bodyPr>
              <a:lstStyle/>
              <a:p>
                <a:pPr algn="ctr"/>
                <a:r>
                  <a:rPr lang="ja-JP" altLang="en-US" sz="1600" b="1" dirty="0">
                    <a:solidFill>
                      <a:schemeClr val="bg1"/>
                    </a:solidFill>
                    <a:effectLst>
                      <a:outerShdw blurRad="38100" dist="38100" dir="2700000" algn="tl">
                        <a:srgbClr val="000000">
                          <a:alpha val="43137"/>
                        </a:srgbClr>
                      </a:outerShdw>
                    </a:effectLst>
                    <a:latin typeface="+mn-ea"/>
                  </a:rPr>
                  <a:t>アラーム表示</a:t>
                </a:r>
              </a:p>
            </p:txBody>
          </p:sp>
          <p:pic>
            <p:nvPicPr>
              <p:cNvPr id="32" name="図 31">
                <a:extLst>
                  <a:ext uri="{FF2B5EF4-FFF2-40B4-BE49-F238E27FC236}">
                    <a16:creationId xmlns:a16="http://schemas.microsoft.com/office/drawing/2014/main" id="{51A13544-854A-15B4-A40B-51C0D596CD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584" y="1753127"/>
                <a:ext cx="2037984" cy="1336283"/>
              </a:xfrm>
              <a:prstGeom prst="rect">
                <a:avLst/>
              </a:prstGeom>
              <a:effectLst>
                <a:outerShdw blurRad="50800" dist="38100" dir="2700000" algn="tl" rotWithShape="0">
                  <a:prstClr val="black">
                    <a:alpha val="40000"/>
                  </a:prstClr>
                </a:outerShdw>
              </a:effectLst>
            </p:spPr>
          </p:pic>
          <p:sp>
            <p:nvSpPr>
              <p:cNvPr id="33" name="正方形/長方形 32">
                <a:extLst>
                  <a:ext uri="{FF2B5EF4-FFF2-40B4-BE49-F238E27FC236}">
                    <a16:creationId xmlns:a16="http://schemas.microsoft.com/office/drawing/2014/main" id="{640584CF-A963-464E-7838-9F7E22A94EF9}"/>
                  </a:ext>
                </a:extLst>
              </p:cNvPr>
              <p:cNvSpPr/>
              <p:nvPr/>
            </p:nvSpPr>
            <p:spPr>
              <a:xfrm>
                <a:off x="883584" y="2072452"/>
                <a:ext cx="2037984" cy="1799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857" b="1">
                  <a:latin typeface="+mn-ea"/>
                </a:endParaRPr>
              </a:p>
            </p:txBody>
          </p:sp>
          <p:pic>
            <p:nvPicPr>
              <p:cNvPr id="34" name="図 33">
                <a:extLst>
                  <a:ext uri="{FF2B5EF4-FFF2-40B4-BE49-F238E27FC236}">
                    <a16:creationId xmlns:a16="http://schemas.microsoft.com/office/drawing/2014/main" id="{FCB164E5-DBD4-6DBD-7BBF-7297AFBFBB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585" y="3757884"/>
                <a:ext cx="2037984" cy="1321936"/>
              </a:xfrm>
              <a:prstGeom prst="rect">
                <a:avLst/>
              </a:prstGeom>
              <a:effectLst>
                <a:outerShdw blurRad="50800" dist="38100" dir="2700000" algn="tl" rotWithShape="0">
                  <a:prstClr val="black">
                    <a:alpha val="40000"/>
                  </a:prstClr>
                </a:outerShdw>
              </a:effectLst>
            </p:spPr>
          </p:pic>
          <p:sp>
            <p:nvSpPr>
              <p:cNvPr id="35" name="正方形/長方形 34">
                <a:extLst>
                  <a:ext uri="{FF2B5EF4-FFF2-40B4-BE49-F238E27FC236}">
                    <a16:creationId xmlns:a16="http://schemas.microsoft.com/office/drawing/2014/main" id="{3D0DCE3C-CEDB-8191-7BBF-611CCF7A30C0}"/>
                  </a:ext>
                </a:extLst>
              </p:cNvPr>
              <p:cNvSpPr/>
              <p:nvPr/>
            </p:nvSpPr>
            <p:spPr>
              <a:xfrm>
                <a:off x="883584" y="4037784"/>
                <a:ext cx="2037984" cy="1799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857" b="1">
                  <a:latin typeface="+mn-ea"/>
                </a:endParaRPr>
              </a:p>
            </p:txBody>
          </p:sp>
          <p:pic>
            <p:nvPicPr>
              <p:cNvPr id="36" name="図 35">
                <a:extLst>
                  <a:ext uri="{FF2B5EF4-FFF2-40B4-BE49-F238E27FC236}">
                    <a16:creationId xmlns:a16="http://schemas.microsoft.com/office/drawing/2014/main" id="{CB4ED561-CB7A-F077-3515-D57FA47CF3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51143" y="3742670"/>
                <a:ext cx="1841124" cy="1363796"/>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662FA059-8734-14ED-F509-103F82B884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51144" y="1753127"/>
                <a:ext cx="1841124" cy="1351969"/>
              </a:xfrm>
              <a:prstGeom prst="rect">
                <a:avLst/>
              </a:prstGeom>
              <a:effectLst>
                <a:outerShdw blurRad="50800" dist="38100" dir="2700000" algn="tl" rotWithShape="0">
                  <a:prstClr val="black">
                    <a:alpha val="40000"/>
                  </a:prstClr>
                </a:outerShdw>
              </a:effectLst>
            </p:spPr>
          </p:pic>
          <p:sp>
            <p:nvSpPr>
              <p:cNvPr id="40" name="正方形/長方形 39">
                <a:extLst>
                  <a:ext uri="{FF2B5EF4-FFF2-40B4-BE49-F238E27FC236}">
                    <a16:creationId xmlns:a16="http://schemas.microsoft.com/office/drawing/2014/main" id="{5DA10954-7EC8-ACB5-435C-E70C417349C4}"/>
                  </a:ext>
                </a:extLst>
              </p:cNvPr>
              <p:cNvSpPr/>
              <p:nvPr/>
            </p:nvSpPr>
            <p:spPr>
              <a:xfrm>
                <a:off x="6773918" y="2043867"/>
                <a:ext cx="226958" cy="18015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0" tIns="0" rIns="0" bIns="0" rtlCol="0" anchor="ctr"/>
              <a:lstStyle/>
              <a:p>
                <a:pPr algn="ctr"/>
                <a:r>
                  <a:rPr lang="en-US" altLang="ja-JP" sz="349" b="1" dirty="0">
                    <a:solidFill>
                      <a:srgbClr val="8AAEAC"/>
                    </a:solidFill>
                    <a:latin typeface="+mn-ea"/>
                  </a:rPr>
                  <a:t>Forklift</a:t>
                </a:r>
                <a:endParaRPr lang="ja-JP" altLang="en-US" sz="349" b="1" dirty="0">
                  <a:solidFill>
                    <a:srgbClr val="8AAEAC"/>
                  </a:solidFill>
                  <a:latin typeface="+mn-ea"/>
                </a:endParaRPr>
              </a:p>
            </p:txBody>
          </p:sp>
          <p:sp>
            <p:nvSpPr>
              <p:cNvPr id="41" name="正方形/長方形 40">
                <a:extLst>
                  <a:ext uri="{FF2B5EF4-FFF2-40B4-BE49-F238E27FC236}">
                    <a16:creationId xmlns:a16="http://schemas.microsoft.com/office/drawing/2014/main" id="{7CB66D20-19F0-ED52-A332-16F02CEA4F49}"/>
                  </a:ext>
                </a:extLst>
              </p:cNvPr>
              <p:cNvSpPr/>
              <p:nvPr/>
            </p:nvSpPr>
            <p:spPr>
              <a:xfrm>
                <a:off x="7119993" y="4044134"/>
                <a:ext cx="226958" cy="151159"/>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0" tIns="0" rIns="0" bIns="0" rtlCol="0" anchor="ctr"/>
              <a:lstStyle/>
              <a:p>
                <a:pPr algn="ctr"/>
                <a:r>
                  <a:rPr lang="en-US" altLang="ja-JP" sz="381" b="1" dirty="0">
                    <a:solidFill>
                      <a:srgbClr val="8AAEAC"/>
                    </a:solidFill>
                    <a:latin typeface="+mn-ea"/>
                  </a:rPr>
                  <a:t>Forklift</a:t>
                </a:r>
                <a:endParaRPr lang="ja-JP" altLang="en-US" sz="381" b="1" dirty="0">
                  <a:solidFill>
                    <a:srgbClr val="8AAEAC"/>
                  </a:solidFill>
                  <a:latin typeface="+mn-ea"/>
                </a:endParaRPr>
              </a:p>
            </p:txBody>
          </p:sp>
          <p:sp>
            <p:nvSpPr>
              <p:cNvPr id="39" name="吹き出し: 角を丸めた四角形 13">
                <a:extLst>
                  <a:ext uri="{FF2B5EF4-FFF2-40B4-BE49-F238E27FC236}">
                    <a16:creationId xmlns:a16="http://schemas.microsoft.com/office/drawing/2014/main" id="{CAA507A9-FF22-4316-8816-D97CA4DCE773}"/>
                  </a:ext>
                </a:extLst>
              </p:cNvPr>
              <p:cNvSpPr/>
              <p:nvPr/>
            </p:nvSpPr>
            <p:spPr>
              <a:xfrm>
                <a:off x="8388665" y="4112110"/>
                <a:ext cx="2247918" cy="702390"/>
              </a:xfrm>
              <a:prstGeom prst="wedgeRoundRectCallout">
                <a:avLst>
                  <a:gd name="adj1" fmla="val -81789"/>
                  <a:gd name="adj2" fmla="val -44595"/>
                  <a:gd name="adj3" fmla="val 16667"/>
                </a:avLst>
              </a:prstGeom>
              <a:solidFill>
                <a:schemeClr val="bg1"/>
              </a:solidFill>
              <a:ln w="635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22860" tIns="22860" rIns="22860" bIns="22860" rtlCol="0" anchor="ctr"/>
              <a:lstStyle/>
              <a:p>
                <a:r>
                  <a:rPr lang="ja-JP" altLang="en-US" sz="1200" b="1" dirty="0">
                    <a:solidFill>
                      <a:schemeClr val="tx1"/>
                    </a:solidFill>
                    <a:latin typeface="+mn-ea"/>
                  </a:rPr>
                  <a:t>検知条件</a:t>
                </a:r>
                <a:r>
                  <a:rPr lang="en-US" altLang="ja-JP" sz="1200" b="1" dirty="0">
                    <a:solidFill>
                      <a:schemeClr val="tx1"/>
                    </a:solidFill>
                    <a:latin typeface="+mn-ea"/>
                  </a:rPr>
                  <a:t>1</a:t>
                </a:r>
                <a:r>
                  <a:rPr lang="ja-JP" altLang="en-US" sz="1200" b="1" dirty="0">
                    <a:solidFill>
                      <a:schemeClr val="tx1"/>
                    </a:solidFill>
                    <a:latin typeface="+mn-ea"/>
                  </a:rPr>
                  <a:t>、エリア</a:t>
                </a:r>
                <a:r>
                  <a:rPr lang="en-US" altLang="ja-JP" sz="1200" b="1" dirty="0">
                    <a:solidFill>
                      <a:schemeClr val="tx1"/>
                    </a:solidFill>
                    <a:latin typeface="+mn-ea"/>
                  </a:rPr>
                  <a:t>1</a:t>
                </a:r>
                <a:r>
                  <a:rPr lang="ja-JP" altLang="en-US" sz="1200" b="1" dirty="0">
                    <a:solidFill>
                      <a:schemeClr val="tx1"/>
                    </a:solidFill>
                    <a:latin typeface="+mn-ea"/>
                  </a:rPr>
                  <a:t>～</a:t>
                </a:r>
                <a:r>
                  <a:rPr lang="en-US" altLang="ja-JP" sz="1200" b="1" dirty="0">
                    <a:solidFill>
                      <a:schemeClr val="tx1"/>
                    </a:solidFill>
                    <a:latin typeface="+mn-ea"/>
                  </a:rPr>
                  <a:t>8</a:t>
                </a:r>
                <a:r>
                  <a:rPr lang="ja-JP" altLang="en-US" sz="1200" b="1" dirty="0">
                    <a:solidFill>
                      <a:schemeClr val="tx1"/>
                    </a:solidFill>
                    <a:latin typeface="+mn-ea"/>
                  </a:rPr>
                  <a:t>で</a:t>
                </a:r>
                <a:endParaRPr lang="en-US" altLang="ja-JP" sz="1200" b="1" dirty="0">
                  <a:solidFill>
                    <a:schemeClr val="tx1"/>
                  </a:solidFill>
                  <a:latin typeface="+mn-ea"/>
                </a:endParaRPr>
              </a:p>
              <a:p>
                <a:r>
                  <a:rPr lang="ja-JP" altLang="en-US" sz="1200" b="1" dirty="0">
                    <a:solidFill>
                      <a:schemeClr val="tx1"/>
                    </a:solidFill>
                    <a:latin typeface="+mn-ea"/>
                  </a:rPr>
                  <a:t>検知オブジェクト名称：</a:t>
                </a:r>
                <a:r>
                  <a:rPr lang="en-US" altLang="ja-JP" sz="1200" b="1" dirty="0">
                    <a:solidFill>
                      <a:schemeClr val="tx1"/>
                    </a:solidFill>
                    <a:latin typeface="+mn-ea"/>
                  </a:rPr>
                  <a:t> Forklift</a:t>
                </a:r>
                <a:r>
                  <a:rPr lang="ja-JP" altLang="en-US" sz="1200" b="1" dirty="0">
                    <a:solidFill>
                      <a:schemeClr val="tx1"/>
                    </a:solidFill>
                    <a:latin typeface="+mn-ea"/>
                  </a:rPr>
                  <a:t>の</a:t>
                </a:r>
                <a:endParaRPr lang="en-US" altLang="ja-JP" sz="1200" b="1" dirty="0">
                  <a:solidFill>
                    <a:schemeClr val="tx1"/>
                  </a:solidFill>
                  <a:latin typeface="+mn-ea"/>
                </a:endParaRPr>
              </a:p>
              <a:p>
                <a:r>
                  <a:rPr lang="ja-JP" altLang="en-US" sz="1200" b="1" dirty="0">
                    <a:solidFill>
                      <a:schemeClr val="tx1"/>
                    </a:solidFill>
                    <a:latin typeface="+mn-ea"/>
                  </a:rPr>
                  <a:t>侵入検知アラームが発生した</a:t>
                </a:r>
                <a:endParaRPr lang="en-US" altLang="ja-JP" sz="1200" b="1" dirty="0">
                  <a:solidFill>
                    <a:schemeClr val="tx1"/>
                  </a:solidFill>
                  <a:latin typeface="+mn-ea"/>
                </a:endParaRPr>
              </a:p>
              <a:p>
                <a:r>
                  <a:rPr lang="ja-JP" altLang="en-US" sz="1200" b="1" dirty="0">
                    <a:solidFill>
                      <a:schemeClr val="tx1"/>
                    </a:solidFill>
                    <a:latin typeface="+mn-ea"/>
                  </a:rPr>
                  <a:t>場合の例</a:t>
                </a:r>
                <a:endParaRPr lang="en-US" altLang="ja-JP" sz="1200" b="1" dirty="0">
                  <a:solidFill>
                    <a:schemeClr val="tx1"/>
                  </a:solidFill>
                  <a:latin typeface="+mn-ea"/>
                </a:endParaRPr>
              </a:p>
            </p:txBody>
          </p:sp>
          <p:sp>
            <p:nvSpPr>
              <p:cNvPr id="38" name="吹き出し: 角を丸めた四角形 13">
                <a:extLst>
                  <a:ext uri="{FF2B5EF4-FFF2-40B4-BE49-F238E27FC236}">
                    <a16:creationId xmlns:a16="http://schemas.microsoft.com/office/drawing/2014/main" id="{9E7A3CCF-F2C5-B278-A6A6-78C72F1C1B69}"/>
                  </a:ext>
                </a:extLst>
              </p:cNvPr>
              <p:cNvSpPr/>
              <p:nvPr/>
            </p:nvSpPr>
            <p:spPr>
              <a:xfrm>
                <a:off x="8240094" y="2224017"/>
                <a:ext cx="2247917" cy="667499"/>
              </a:xfrm>
              <a:prstGeom prst="wedgeRoundRectCallout">
                <a:avLst>
                  <a:gd name="adj1" fmla="val -85014"/>
                  <a:gd name="adj2" fmla="val -62487"/>
                  <a:gd name="adj3" fmla="val 16667"/>
                </a:avLst>
              </a:prstGeom>
              <a:solidFill>
                <a:schemeClr val="bg1"/>
              </a:solidFill>
              <a:ln w="635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22860" tIns="22860" rIns="22860" bIns="22860" rtlCol="0" anchor="ctr"/>
              <a:lstStyle/>
              <a:p>
                <a:r>
                  <a:rPr lang="ja-JP" altLang="en-US" sz="1200" b="1" dirty="0">
                    <a:solidFill>
                      <a:schemeClr val="tx1"/>
                    </a:solidFill>
                    <a:latin typeface="+mn-ea"/>
                  </a:rPr>
                  <a:t>検知条件</a:t>
                </a:r>
                <a:r>
                  <a:rPr lang="en-US" altLang="ja-JP" sz="1200" b="1" dirty="0">
                    <a:solidFill>
                      <a:schemeClr val="tx1"/>
                    </a:solidFill>
                    <a:latin typeface="+mn-ea"/>
                  </a:rPr>
                  <a:t>1</a:t>
                </a:r>
                <a:r>
                  <a:rPr lang="ja-JP" altLang="en-US" sz="1200" b="1" dirty="0">
                    <a:solidFill>
                      <a:schemeClr val="tx1"/>
                    </a:solidFill>
                    <a:latin typeface="+mn-ea"/>
                  </a:rPr>
                  <a:t>、エリア</a:t>
                </a:r>
                <a:r>
                  <a:rPr lang="en-US" altLang="ja-JP" sz="1200" b="1" dirty="0">
                    <a:solidFill>
                      <a:schemeClr val="tx1"/>
                    </a:solidFill>
                    <a:latin typeface="+mn-ea"/>
                  </a:rPr>
                  <a:t>1</a:t>
                </a:r>
                <a:r>
                  <a:rPr lang="ja-JP" altLang="en-US" sz="1200" b="1" dirty="0">
                    <a:solidFill>
                      <a:schemeClr val="tx1"/>
                    </a:solidFill>
                    <a:latin typeface="+mn-ea"/>
                  </a:rPr>
                  <a:t>～</a:t>
                </a:r>
                <a:r>
                  <a:rPr lang="en-US" altLang="ja-JP" sz="1200" b="1" dirty="0">
                    <a:solidFill>
                      <a:schemeClr val="tx1"/>
                    </a:solidFill>
                    <a:latin typeface="+mn-ea"/>
                  </a:rPr>
                  <a:t>8</a:t>
                </a:r>
                <a:r>
                  <a:rPr lang="ja-JP" altLang="en-US" sz="1200" b="1" dirty="0">
                    <a:solidFill>
                      <a:schemeClr val="tx1"/>
                    </a:solidFill>
                    <a:latin typeface="+mn-ea"/>
                  </a:rPr>
                  <a:t>で</a:t>
                </a:r>
                <a:endParaRPr lang="en-US" altLang="ja-JP" sz="1200" b="1" dirty="0">
                  <a:solidFill>
                    <a:schemeClr val="tx1"/>
                  </a:solidFill>
                  <a:latin typeface="+mn-ea"/>
                </a:endParaRPr>
              </a:p>
              <a:p>
                <a:r>
                  <a:rPr lang="ja-JP" altLang="en-US" sz="1200" b="1" dirty="0">
                    <a:solidFill>
                      <a:schemeClr val="tx1"/>
                    </a:solidFill>
                    <a:latin typeface="+mn-ea"/>
                  </a:rPr>
                  <a:t>検知オブジェクト名称：</a:t>
                </a:r>
                <a:r>
                  <a:rPr lang="en-US" altLang="ja-JP" sz="1200" b="1" dirty="0">
                    <a:solidFill>
                      <a:schemeClr val="tx1"/>
                    </a:solidFill>
                    <a:latin typeface="+mn-ea"/>
                  </a:rPr>
                  <a:t>Forklift</a:t>
                </a:r>
                <a:r>
                  <a:rPr lang="ja-JP" altLang="en-US" sz="1200" b="1" dirty="0">
                    <a:solidFill>
                      <a:schemeClr val="tx1"/>
                    </a:solidFill>
                    <a:latin typeface="+mn-ea"/>
                  </a:rPr>
                  <a:t>の</a:t>
                </a:r>
                <a:endParaRPr lang="en-US" altLang="ja-JP" sz="1200" b="1" dirty="0">
                  <a:solidFill>
                    <a:schemeClr val="tx1"/>
                  </a:solidFill>
                  <a:latin typeface="+mn-ea"/>
                </a:endParaRPr>
              </a:p>
              <a:p>
                <a:r>
                  <a:rPr lang="ja-JP" altLang="en-US" sz="1200" b="1" dirty="0">
                    <a:solidFill>
                      <a:schemeClr val="tx1"/>
                    </a:solidFill>
                    <a:latin typeface="+mn-ea"/>
                  </a:rPr>
                  <a:t>侵入検知アラームが発生した</a:t>
                </a:r>
                <a:endParaRPr lang="en-US" altLang="ja-JP" sz="1200" b="1" dirty="0">
                  <a:solidFill>
                    <a:schemeClr val="tx1"/>
                  </a:solidFill>
                  <a:latin typeface="+mn-ea"/>
                </a:endParaRPr>
              </a:p>
              <a:p>
                <a:r>
                  <a:rPr lang="ja-JP" altLang="en-US" sz="1200" b="1" dirty="0">
                    <a:solidFill>
                      <a:schemeClr val="tx1"/>
                    </a:solidFill>
                    <a:latin typeface="+mn-ea"/>
                  </a:rPr>
                  <a:t>場合の例</a:t>
                </a:r>
                <a:endParaRPr lang="en-US" altLang="ja-JP" sz="1200" b="1" dirty="0">
                  <a:solidFill>
                    <a:schemeClr val="tx1"/>
                  </a:solidFill>
                  <a:latin typeface="+mn-ea"/>
                </a:endParaRPr>
              </a:p>
            </p:txBody>
          </p:sp>
        </p:grpSp>
        <p:sp>
          <p:nvSpPr>
            <p:cNvPr id="6" name="テキスト ボックス 5">
              <a:extLst>
                <a:ext uri="{FF2B5EF4-FFF2-40B4-BE49-F238E27FC236}">
                  <a16:creationId xmlns:a16="http://schemas.microsoft.com/office/drawing/2014/main" id="{AC97B3FF-07EA-FEAC-2A5D-79F296540354}"/>
                </a:ext>
              </a:extLst>
            </p:cNvPr>
            <p:cNvSpPr txBox="1"/>
            <p:nvPr/>
          </p:nvSpPr>
          <p:spPr>
            <a:xfrm>
              <a:off x="9062971" y="3466887"/>
              <a:ext cx="805670" cy="246221"/>
            </a:xfrm>
            <a:prstGeom prst="rect">
              <a:avLst/>
            </a:prstGeom>
            <a:solidFill>
              <a:schemeClr val="tx1"/>
            </a:solidFill>
          </p:spPr>
          <p:txBody>
            <a:bodyPr wrap="none" lIns="0" rtlCol="0">
              <a:spAutoFit/>
            </a:bodyPr>
            <a:lstStyle/>
            <a:p>
              <a:pPr algn="l"/>
              <a:r>
                <a:rPr lang="en-US" altLang="ja-JP" sz="1000" b="1" dirty="0">
                  <a:solidFill>
                    <a:schemeClr val="bg1">
                      <a:lumMod val="75000"/>
                    </a:schemeClr>
                  </a:solidFill>
                  <a:latin typeface="Yu Gothic UI" panose="020B0500000000000000" pitchFamily="50" charset="-128"/>
                  <a:ea typeface="Yu Gothic UI" panose="020B0500000000000000" pitchFamily="50" charset="-128"/>
                </a:rPr>
                <a:t>( </a:t>
              </a:r>
              <a:r>
                <a:rPr kumimoji="1" lang="en-US" altLang="ja-JP" sz="800" b="1" dirty="0">
                  <a:solidFill>
                    <a:schemeClr val="bg1">
                      <a:lumMod val="75000"/>
                    </a:schemeClr>
                  </a:solidFill>
                  <a:latin typeface="Yu Gothic UI" panose="020B0500000000000000" pitchFamily="50" charset="-128"/>
                  <a:ea typeface="Yu Gothic UI" panose="020B0500000000000000" pitchFamily="50" charset="-128"/>
                </a:rPr>
                <a:t>Forklift</a:t>
              </a:r>
              <a:r>
                <a:rPr kumimoji="1" lang="ja-JP" altLang="en-US" sz="800" b="1" dirty="0">
                  <a:solidFill>
                    <a:schemeClr val="bg1">
                      <a:lumMod val="75000"/>
                    </a:schemeClr>
                  </a:solidFill>
                  <a:latin typeface="Yu Gothic UI" panose="020B0500000000000000" pitchFamily="50" charset="-128"/>
                  <a:ea typeface="Yu Gothic UI" panose="020B0500000000000000" pitchFamily="50" charset="-128"/>
                </a:rPr>
                <a:t>  </a:t>
              </a:r>
              <a:r>
                <a:rPr lang="en-US" altLang="ja-JP" sz="800" b="1" dirty="0">
                  <a:solidFill>
                    <a:schemeClr val="bg1">
                      <a:lumMod val="75000"/>
                    </a:schemeClr>
                  </a:solidFill>
                  <a:latin typeface="Yu Gothic UI" panose="020B0500000000000000" pitchFamily="50" charset="-128"/>
                  <a:ea typeface="Yu Gothic UI" panose="020B0500000000000000" pitchFamily="50" charset="-128"/>
                </a:rPr>
                <a:t>01FF</a:t>
              </a:r>
              <a:r>
                <a:rPr lang="en-US" altLang="ja-JP" sz="1000" b="1" dirty="0">
                  <a:solidFill>
                    <a:schemeClr val="bg1">
                      <a:lumMod val="75000"/>
                    </a:schemeClr>
                  </a:solidFill>
                  <a:latin typeface="Yu Gothic UI" panose="020B0500000000000000" pitchFamily="50" charset="-128"/>
                  <a:ea typeface="Yu Gothic UI" panose="020B0500000000000000" pitchFamily="50" charset="-128"/>
                </a:rPr>
                <a:t>)</a:t>
              </a:r>
              <a:endParaRPr kumimoji="1" lang="ja-JP" altLang="en-US" sz="1000" b="1" dirty="0">
                <a:solidFill>
                  <a:schemeClr val="bg1">
                    <a:lumMod val="75000"/>
                  </a:schemeClr>
                </a:solidFill>
                <a:latin typeface="Yu Gothic UI" panose="020B0500000000000000" pitchFamily="50" charset="-128"/>
                <a:ea typeface="Yu Gothic UI" panose="020B0500000000000000" pitchFamily="50" charset="-128"/>
              </a:endParaRPr>
            </a:p>
          </p:txBody>
        </p:sp>
        <p:sp>
          <p:nvSpPr>
            <p:cNvPr id="8" name="テキスト ボックス 7">
              <a:extLst>
                <a:ext uri="{FF2B5EF4-FFF2-40B4-BE49-F238E27FC236}">
                  <a16:creationId xmlns:a16="http://schemas.microsoft.com/office/drawing/2014/main" id="{419E908F-AD5E-EAF0-73F3-E3712FADF1B8}"/>
                </a:ext>
              </a:extLst>
            </p:cNvPr>
            <p:cNvSpPr txBox="1"/>
            <p:nvPr/>
          </p:nvSpPr>
          <p:spPr>
            <a:xfrm>
              <a:off x="9599495" y="6062058"/>
              <a:ext cx="683842" cy="215444"/>
            </a:xfrm>
            <a:prstGeom prst="rect">
              <a:avLst/>
            </a:prstGeom>
            <a:solidFill>
              <a:schemeClr val="tx1"/>
            </a:solidFill>
          </p:spPr>
          <p:txBody>
            <a:bodyPr wrap="none" lIns="0" rtlCol="0">
              <a:spAutoFit/>
            </a:bodyPr>
            <a:lstStyle/>
            <a:p>
              <a:pPr algn="l"/>
              <a:r>
                <a:rPr kumimoji="1" lang="en-US" altLang="ja-JP" sz="800" b="1" dirty="0">
                  <a:solidFill>
                    <a:schemeClr val="bg1">
                      <a:lumMod val="75000"/>
                    </a:schemeClr>
                  </a:solidFill>
                  <a:latin typeface="Yu Gothic UI" panose="020B0500000000000000" pitchFamily="50" charset="-128"/>
                  <a:ea typeface="Yu Gothic UI" panose="020B0500000000000000" pitchFamily="50" charset="-128"/>
                </a:rPr>
                <a:t>Forklift</a:t>
              </a:r>
              <a:r>
                <a:rPr kumimoji="1" lang="ja-JP" altLang="en-US" sz="800" b="1" dirty="0">
                  <a:solidFill>
                    <a:schemeClr val="bg1">
                      <a:lumMod val="75000"/>
                    </a:schemeClr>
                  </a:solidFill>
                  <a:latin typeface="Yu Gothic UI" panose="020B0500000000000000" pitchFamily="50" charset="-128"/>
                  <a:ea typeface="Yu Gothic UI" panose="020B0500000000000000" pitchFamily="50" charset="-128"/>
                </a:rPr>
                <a:t>  </a:t>
              </a:r>
              <a:r>
                <a:rPr lang="en-US" altLang="ja-JP" sz="800" b="1" dirty="0">
                  <a:solidFill>
                    <a:schemeClr val="bg1">
                      <a:lumMod val="75000"/>
                    </a:schemeClr>
                  </a:solidFill>
                  <a:latin typeface="Yu Gothic UI" panose="020B0500000000000000" pitchFamily="50" charset="-128"/>
                  <a:ea typeface="Yu Gothic UI" panose="020B0500000000000000" pitchFamily="50" charset="-128"/>
                </a:rPr>
                <a:t>01FF</a:t>
              </a:r>
              <a:endParaRPr kumimoji="1" lang="ja-JP" altLang="en-US" sz="1000" b="1" dirty="0">
                <a:solidFill>
                  <a:schemeClr val="bg1">
                    <a:lumMod val="75000"/>
                  </a:schemeClr>
                </a:solidFill>
                <a:latin typeface="Yu Gothic UI" panose="020B0500000000000000" pitchFamily="50" charset="-128"/>
                <a:ea typeface="Yu Gothic UI" panose="020B0500000000000000" pitchFamily="50" charset="-128"/>
              </a:endParaRPr>
            </a:p>
          </p:txBody>
        </p:sp>
      </p:grpSp>
    </p:spTree>
    <p:extLst>
      <p:ext uri="{BB962C8B-B14F-4D97-AF65-F5344CB8AC3E}">
        <p14:creationId xmlns:p14="http://schemas.microsoft.com/office/powerpoint/2010/main" val="19918541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46D4844-B676-A222-22FA-BE32E028F0F9}"/>
              </a:ext>
            </a:extLst>
          </p:cNvPr>
          <p:cNvSpPr>
            <a:spLocks noGrp="1"/>
          </p:cNvSpPr>
          <p:nvPr>
            <p:ph type="title"/>
          </p:nvPr>
        </p:nvSpPr>
        <p:spPr/>
        <p:txBody>
          <a:bodyPr/>
          <a:lstStyle/>
          <a:p>
            <a:r>
              <a:rPr lang="en-US" altLang="ja-JP" dirty="0"/>
              <a:t>3</a:t>
            </a:r>
            <a:r>
              <a:rPr lang="ja-JP" altLang="en-US" dirty="0"/>
              <a:t>．</a:t>
            </a:r>
            <a:r>
              <a:rPr lang="ja-JP" altLang="en-US" sz="4400" b="1" dirty="0">
                <a:latin typeface="游ゴシック" panose="020B0400000000000000" pitchFamily="50" charset="-128"/>
                <a:ea typeface="游ゴシック" panose="020B0400000000000000" pitchFamily="50" charset="-128"/>
              </a:rPr>
              <a:t>設置設定情報</a:t>
            </a:r>
            <a:endParaRPr lang="ja-JP" altLang="en-US" dirty="0"/>
          </a:p>
        </p:txBody>
      </p:sp>
    </p:spTree>
    <p:extLst>
      <p:ext uri="{BB962C8B-B14F-4D97-AF65-F5344CB8AC3E}">
        <p14:creationId xmlns:p14="http://schemas.microsoft.com/office/powerpoint/2010/main" val="598304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3-1. </a:t>
            </a:r>
            <a:r>
              <a:rPr lang="ja-JP" altLang="en-US" dirty="0">
                <a:latin typeface="+mn-ea"/>
                <a:ea typeface="+mn-ea"/>
              </a:rPr>
              <a:t>設置・設定ノウハウ</a:t>
            </a:r>
            <a:endParaRPr kumimoji="1" lang="ja-JP" altLang="en-US" dirty="0"/>
          </a:p>
        </p:txBody>
      </p:sp>
      <p:pic>
        <p:nvPicPr>
          <p:cNvPr id="4" name="フォークリフト動画_20230904">
            <a:hlinkClick r:id="" action="ppaction://media"/>
            <a:extLst>
              <a:ext uri="{FF2B5EF4-FFF2-40B4-BE49-F238E27FC236}">
                <a16:creationId xmlns:a16="http://schemas.microsoft.com/office/drawing/2014/main" id="{882BFE77-A446-7827-D81F-47EE332A9F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46648" y="1079294"/>
            <a:ext cx="10906915" cy="6135139"/>
          </a:xfrm>
          <a:prstGeom prst="rect">
            <a:avLst/>
          </a:prstGeom>
        </p:spPr>
      </p:pic>
      <p:sp>
        <p:nvSpPr>
          <p:cNvPr id="5" name="テキスト ボックス 4">
            <a:hlinkClick r:id="rId5" action="ppaction://hlinksldjump"/>
            <a:extLst>
              <a:ext uri="{FF2B5EF4-FFF2-40B4-BE49-F238E27FC236}">
                <a16:creationId xmlns:a16="http://schemas.microsoft.com/office/drawing/2014/main" id="{59B8243A-E0B0-296B-D4B4-F05C6036CDFF}"/>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6"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6"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
        <p:nvSpPr>
          <p:cNvPr id="2" name="テキスト ボックス 1">
            <a:extLst>
              <a:ext uri="{FF2B5EF4-FFF2-40B4-BE49-F238E27FC236}">
                <a16:creationId xmlns:a16="http://schemas.microsoft.com/office/drawing/2014/main" id="{1587EB22-0D9A-603B-75CD-00DF73693DF7}"/>
              </a:ext>
            </a:extLst>
          </p:cNvPr>
          <p:cNvSpPr txBox="1"/>
          <p:nvPr/>
        </p:nvSpPr>
        <p:spPr>
          <a:xfrm>
            <a:off x="259644" y="612153"/>
            <a:ext cx="13798970" cy="400110"/>
          </a:xfrm>
          <a:prstGeom prst="rect">
            <a:avLst/>
          </a:prstGeom>
          <a:noFill/>
        </p:spPr>
        <p:txBody>
          <a:bodyPr wrap="none" rtlCol="0">
            <a:spAutoFit/>
          </a:bodyPr>
          <a:lstStyle/>
          <a:p>
            <a:pPr algn="l"/>
            <a:r>
              <a:rPr kumimoji="1" lang="en-US" altLang="ja-JP" sz="2000" b="1" dirty="0">
                <a:latin typeface="+mn-ea"/>
              </a:rPr>
              <a:t>【</a:t>
            </a:r>
            <a:r>
              <a:rPr kumimoji="1" lang="ja-JP" altLang="en-US" sz="2000" b="1" dirty="0">
                <a:latin typeface="+mn-ea"/>
              </a:rPr>
              <a:t>参考動画</a:t>
            </a:r>
            <a:r>
              <a:rPr kumimoji="1" lang="en-US" altLang="ja-JP" sz="2000" b="1" dirty="0">
                <a:latin typeface="+mn-ea"/>
              </a:rPr>
              <a:t>】</a:t>
            </a:r>
            <a:r>
              <a:rPr kumimoji="1" lang="ja-JP" altLang="en-US" sz="2000" b="1" dirty="0">
                <a:latin typeface="+mn-ea"/>
              </a:rPr>
              <a:t>フォークリフトと人物をそれぞれ検知　</a:t>
            </a:r>
            <a:r>
              <a:rPr lang="ja-JP" altLang="en-US" sz="1400" b="1" dirty="0">
                <a:latin typeface="+mn-ea"/>
              </a:rPr>
              <a:t>＊検知枠上側の名称「 </a:t>
            </a:r>
            <a:r>
              <a:rPr lang="en-US" altLang="ja-JP" sz="1400" b="1" dirty="0">
                <a:solidFill>
                  <a:schemeClr val="bg1"/>
                </a:solidFill>
                <a:effectLst>
                  <a:glow rad="127000">
                    <a:srgbClr val="FF3E11">
                      <a:alpha val="60000"/>
                    </a:srgbClr>
                  </a:glow>
                </a:effectLst>
                <a:latin typeface="+mn-ea"/>
              </a:rPr>
              <a:t>forklift</a:t>
            </a:r>
            <a:r>
              <a:rPr lang="ja-JP" altLang="en-US" sz="1400" b="1" dirty="0">
                <a:latin typeface="+mn-ea"/>
              </a:rPr>
              <a:t> 」などは差し込み文字であり、実際の表示とは異なります。</a:t>
            </a:r>
            <a:endParaRPr kumimoji="1" lang="ja-JP" altLang="en-US" sz="1400" b="1" dirty="0">
              <a:latin typeface="+mn-ea"/>
            </a:endParaRPr>
          </a:p>
        </p:txBody>
      </p:sp>
    </p:spTree>
    <p:extLst>
      <p:ext uri="{BB962C8B-B14F-4D97-AF65-F5344CB8AC3E}">
        <p14:creationId xmlns:p14="http://schemas.microsoft.com/office/powerpoint/2010/main" val="400791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3-1. </a:t>
            </a:r>
            <a:r>
              <a:rPr lang="ja-JP" altLang="en-US" dirty="0">
                <a:latin typeface="+mn-ea"/>
                <a:ea typeface="+mn-ea"/>
              </a:rPr>
              <a:t>設置・設定ノウハウ</a:t>
            </a:r>
            <a:endParaRPr kumimoji="1" lang="ja-JP" altLang="en-US" dirty="0"/>
          </a:p>
        </p:txBody>
      </p:sp>
      <p:graphicFrame>
        <p:nvGraphicFramePr>
          <p:cNvPr id="2" name="表 2">
            <a:extLst>
              <a:ext uri="{FF2B5EF4-FFF2-40B4-BE49-F238E27FC236}">
                <a16:creationId xmlns:a16="http://schemas.microsoft.com/office/drawing/2014/main" id="{D66917E3-B358-3CE1-E260-384DCFAC65E9}"/>
              </a:ext>
            </a:extLst>
          </p:cNvPr>
          <p:cNvGraphicFramePr>
            <a:graphicFrameLocks noGrp="1"/>
          </p:cNvGraphicFramePr>
          <p:nvPr>
            <p:extLst>
              <p:ext uri="{D42A27DB-BD31-4B8C-83A1-F6EECF244321}">
                <p14:modId xmlns:p14="http://schemas.microsoft.com/office/powerpoint/2010/main" val="1883788605"/>
              </p:ext>
            </p:extLst>
          </p:nvPr>
        </p:nvGraphicFramePr>
        <p:xfrm>
          <a:off x="428307" y="1090679"/>
          <a:ext cx="13543598" cy="645105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008630">
                  <a:extLst>
                    <a:ext uri="{9D8B030D-6E8A-4147-A177-3AD203B41FA5}">
                      <a16:colId xmlns:a16="http://schemas.microsoft.com/office/drawing/2014/main" val="677255273"/>
                    </a:ext>
                  </a:extLst>
                </a:gridCol>
                <a:gridCol w="10534968">
                  <a:extLst>
                    <a:ext uri="{9D8B030D-6E8A-4147-A177-3AD203B41FA5}">
                      <a16:colId xmlns:a16="http://schemas.microsoft.com/office/drawing/2014/main" val="784270084"/>
                    </a:ext>
                  </a:extLst>
                </a:gridCol>
              </a:tblGrid>
              <a:tr h="350384">
                <a:tc>
                  <a:txBody>
                    <a:bodyPr/>
                    <a:lstStyle/>
                    <a:p>
                      <a:r>
                        <a:rPr kumimoji="1" lang="ja-JP" altLang="en-US" sz="2000" dirty="0">
                          <a:effectLst>
                            <a:outerShdw blurRad="38100" dist="38100" dir="2700000" algn="tl">
                              <a:srgbClr val="000000">
                                <a:alpha val="43137"/>
                              </a:srgbClr>
                            </a:outerShdw>
                          </a:effectLst>
                        </a:rPr>
                        <a:t>項目</a:t>
                      </a:r>
                    </a:p>
                  </a:txBody>
                  <a:tcPr>
                    <a:solidFill>
                      <a:srgbClr val="6464E6"/>
                    </a:solidFill>
                  </a:tcPr>
                </a:tc>
                <a:tc>
                  <a:txBody>
                    <a:bodyPr/>
                    <a:lstStyle/>
                    <a:p>
                      <a:r>
                        <a:rPr kumimoji="1" lang="ja-JP" altLang="en-US" sz="2000" dirty="0">
                          <a:effectLst>
                            <a:outerShdw blurRad="38100" dist="38100" dir="2700000" algn="tl">
                              <a:srgbClr val="000000">
                                <a:alpha val="43137"/>
                              </a:srgbClr>
                            </a:outerShdw>
                          </a:effectLst>
                        </a:rPr>
                        <a:t>条件</a:t>
                      </a:r>
                    </a:p>
                  </a:txBody>
                  <a:tcPr>
                    <a:solidFill>
                      <a:srgbClr val="6464E6"/>
                    </a:solidFill>
                  </a:tcPr>
                </a:tc>
                <a:extLst>
                  <a:ext uri="{0D108BD9-81ED-4DB2-BD59-A6C34878D82A}">
                    <a16:rowId xmlns:a16="http://schemas.microsoft.com/office/drawing/2014/main" val="1937392020"/>
                  </a:ext>
                </a:extLst>
              </a:tr>
              <a:tr h="423699">
                <a:tc>
                  <a:txBody>
                    <a:bodyPr/>
                    <a:lstStyle/>
                    <a:p>
                      <a:pPr>
                        <a:lnSpc>
                          <a:spcPct val="120000"/>
                        </a:lnSpc>
                      </a:pPr>
                      <a:r>
                        <a:rPr kumimoji="1" lang="ja-JP" altLang="en-US" sz="1800" b="1" dirty="0">
                          <a:latin typeface="+mn-ea"/>
                          <a:ea typeface="+mn-ea"/>
                        </a:rPr>
                        <a:t>学習に使用した </a:t>
                      </a:r>
                      <a:r>
                        <a:rPr kumimoji="1" lang="en-US" altLang="ja-JP" sz="1800" b="1" dirty="0">
                          <a:latin typeface="+mn-ea"/>
                          <a:ea typeface="+mn-ea"/>
                        </a:rPr>
                        <a:t>jpg</a:t>
                      </a:r>
                      <a:r>
                        <a:rPr kumimoji="1" lang="ja-JP" altLang="en-US" sz="1800" b="1" dirty="0">
                          <a:latin typeface="+mn-ea"/>
                          <a:ea typeface="+mn-ea"/>
                        </a:rPr>
                        <a:t> 画像数</a:t>
                      </a:r>
                    </a:p>
                  </a:txBody>
                  <a:tcPr/>
                </a:tc>
                <a:tc>
                  <a:txBody>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kumimoji="1" lang="en-US" altLang="ja-JP" sz="1800" b="1" dirty="0">
                          <a:latin typeface="+mn-ea"/>
                          <a:ea typeface="+mn-ea"/>
                        </a:rPr>
                        <a:t>200</a:t>
                      </a:r>
                      <a:r>
                        <a:rPr kumimoji="1" lang="ja-JP" altLang="en-US" sz="1800" b="1" dirty="0">
                          <a:latin typeface="+mn-ea"/>
                          <a:ea typeface="+mn-ea"/>
                        </a:rPr>
                        <a:t>枚（</a:t>
                      </a:r>
                      <a:r>
                        <a:rPr kumimoji="1" lang="en-US" altLang="ja-JP" sz="1800" b="1" dirty="0">
                          <a:latin typeface="+mn-ea"/>
                          <a:ea typeface="+mn-ea"/>
                        </a:rPr>
                        <a:t>1</a:t>
                      </a:r>
                      <a:r>
                        <a:rPr kumimoji="1" lang="ja-JP" altLang="en-US" sz="1800" b="1" dirty="0">
                          <a:latin typeface="+mn-ea"/>
                          <a:ea typeface="+mn-ea"/>
                        </a:rPr>
                        <a:t>つの追加検知オブジェクトに対し、学習可能な最大画像数は</a:t>
                      </a:r>
                      <a:r>
                        <a:rPr kumimoji="1" lang="en-US" altLang="ja-JP" sz="1800" b="1" dirty="0">
                          <a:latin typeface="+mn-ea"/>
                          <a:ea typeface="+mn-ea"/>
                        </a:rPr>
                        <a:t>200</a:t>
                      </a:r>
                      <a:r>
                        <a:rPr kumimoji="1" lang="ja-JP" altLang="en-US" sz="1800" b="1" dirty="0">
                          <a:latin typeface="+mn-ea"/>
                          <a:ea typeface="+mn-ea"/>
                        </a:rPr>
                        <a:t>枚です。）</a:t>
                      </a:r>
                    </a:p>
                  </a:txBody>
                  <a:tcPr/>
                </a:tc>
                <a:extLst>
                  <a:ext uri="{0D108BD9-81ED-4DB2-BD59-A6C34878D82A}">
                    <a16:rowId xmlns:a16="http://schemas.microsoft.com/office/drawing/2014/main" val="322847549"/>
                  </a:ext>
                </a:extLst>
              </a:tr>
              <a:tr h="423699">
                <a:tc>
                  <a:txBody>
                    <a:bodyPr/>
                    <a:lstStyle/>
                    <a:p>
                      <a:pPr>
                        <a:lnSpc>
                          <a:spcPct val="120000"/>
                        </a:lnSpc>
                      </a:pPr>
                      <a:r>
                        <a:rPr kumimoji="1" lang="ja-JP" altLang="en-US" sz="1800" b="1" dirty="0">
                          <a:latin typeface="+mn-ea"/>
                          <a:ea typeface="+mn-ea"/>
                        </a:rPr>
                        <a:t>学習した対象物</a:t>
                      </a:r>
                    </a:p>
                  </a:txBody>
                  <a:tcPr/>
                </a:tc>
                <a:tc>
                  <a:txBody>
                    <a:bodyPr/>
                    <a:lstStyle/>
                    <a:p>
                      <a:pPr>
                        <a:lnSpc>
                          <a:spcPct val="120000"/>
                        </a:lnSpc>
                      </a:pPr>
                      <a:r>
                        <a:rPr kumimoji="1" lang="ja-JP" altLang="en-US" sz="1800" b="1" dirty="0">
                          <a:latin typeface="+mn-ea"/>
                          <a:ea typeface="+mn-ea"/>
                        </a:rPr>
                        <a:t>動画に映っている</a:t>
                      </a:r>
                      <a:r>
                        <a:rPr kumimoji="1" lang="en-US" altLang="ja-JP" sz="1800" b="1" dirty="0">
                          <a:latin typeface="+mn-ea"/>
                          <a:ea typeface="+mn-ea"/>
                        </a:rPr>
                        <a:t>3</a:t>
                      </a:r>
                      <a:r>
                        <a:rPr kumimoji="1" lang="ja-JP" altLang="en-US" sz="1800" b="1" dirty="0">
                          <a:latin typeface="+mn-ea"/>
                          <a:ea typeface="+mn-ea"/>
                        </a:rPr>
                        <a:t>種類のフォークリフトになります。</a:t>
                      </a:r>
                      <a:endParaRPr kumimoji="1" lang="en-US" altLang="ja-JP" sz="1800" b="1" dirty="0">
                        <a:latin typeface="+mn-ea"/>
                        <a:ea typeface="+mn-ea"/>
                      </a:endParaRPr>
                    </a:p>
                    <a:p>
                      <a:pPr>
                        <a:lnSpc>
                          <a:spcPct val="120000"/>
                        </a:lnSpc>
                      </a:pPr>
                      <a:r>
                        <a:rPr kumimoji="1" lang="ja-JP" altLang="en-US" sz="1800" b="1" dirty="0">
                          <a:latin typeface="+mn-ea"/>
                          <a:ea typeface="+mn-ea"/>
                        </a:rPr>
                        <a:t>今回は、</a:t>
                      </a:r>
                      <a:r>
                        <a:rPr kumimoji="1" lang="en-US" altLang="ja-JP" sz="1800" b="1" dirty="0">
                          <a:latin typeface="+mn-ea"/>
                          <a:ea typeface="+mn-ea"/>
                        </a:rPr>
                        <a:t>1</a:t>
                      </a:r>
                      <a:r>
                        <a:rPr kumimoji="1" lang="ja-JP" altLang="en-US" sz="1800" b="1" dirty="0">
                          <a:latin typeface="+mn-ea"/>
                          <a:ea typeface="+mn-ea"/>
                        </a:rPr>
                        <a:t>つの追加検知オブジェクトに、</a:t>
                      </a:r>
                      <a:r>
                        <a:rPr kumimoji="1" lang="en-US" altLang="ja-JP" sz="1800" b="1" dirty="0">
                          <a:latin typeface="+mn-ea"/>
                          <a:ea typeface="+mn-ea"/>
                        </a:rPr>
                        <a:t>3</a:t>
                      </a:r>
                      <a:r>
                        <a:rPr kumimoji="1" lang="ja-JP" altLang="en-US" sz="1800" b="1" dirty="0">
                          <a:latin typeface="+mn-ea"/>
                          <a:ea typeface="+mn-ea"/>
                        </a:rPr>
                        <a:t>種類の異なるフォークリフトを学習させた形です。</a:t>
                      </a:r>
                      <a:endParaRPr kumimoji="1" lang="en-US" altLang="ja-JP" sz="1800" b="1" dirty="0">
                        <a:latin typeface="+mn-ea"/>
                        <a:ea typeface="+mn-ea"/>
                      </a:endParaRPr>
                    </a:p>
                    <a:p>
                      <a:pPr>
                        <a:lnSpc>
                          <a:spcPct val="120000"/>
                        </a:lnSpc>
                      </a:pPr>
                      <a:r>
                        <a:rPr kumimoji="1" lang="ja-JP" altLang="en-US" sz="1800" b="1" dirty="0">
                          <a:latin typeface="+mn-ea"/>
                          <a:ea typeface="+mn-ea"/>
                        </a:rPr>
                        <a:t>各フォークリフト</a:t>
                      </a:r>
                      <a:r>
                        <a:rPr kumimoji="1" lang="en-US" altLang="ja-JP" sz="1800" b="1" dirty="0">
                          <a:latin typeface="+mn-ea"/>
                          <a:ea typeface="+mn-ea"/>
                        </a:rPr>
                        <a:t>1</a:t>
                      </a:r>
                      <a:r>
                        <a:rPr kumimoji="1" lang="ja-JP" altLang="en-US" sz="1800" b="1" dirty="0">
                          <a:latin typeface="+mn-ea"/>
                          <a:ea typeface="+mn-ea"/>
                        </a:rPr>
                        <a:t>台当たりの学習画像は、約</a:t>
                      </a:r>
                      <a:r>
                        <a:rPr kumimoji="1" lang="en-US" altLang="ja-JP" sz="1800" b="1" dirty="0">
                          <a:latin typeface="+mn-ea"/>
                          <a:ea typeface="+mn-ea"/>
                        </a:rPr>
                        <a:t>100</a:t>
                      </a:r>
                      <a:r>
                        <a:rPr kumimoji="1" lang="ja-JP" altLang="en-US" sz="1800" b="1" dirty="0">
                          <a:latin typeface="+mn-ea"/>
                          <a:ea typeface="+mn-ea"/>
                        </a:rPr>
                        <a:t>枚です。</a:t>
                      </a:r>
                      <a:br>
                        <a:rPr kumimoji="1" lang="en-US" altLang="ja-JP" sz="1800" b="1" dirty="0">
                          <a:latin typeface="+mn-ea"/>
                          <a:ea typeface="+mn-ea"/>
                        </a:rPr>
                      </a:br>
                      <a:r>
                        <a:rPr kumimoji="1" lang="en-US" altLang="ja-JP" sz="1800" b="1" dirty="0">
                          <a:latin typeface="+mn-ea"/>
                          <a:ea typeface="+mn-ea"/>
                        </a:rPr>
                        <a:t>(</a:t>
                      </a:r>
                      <a:r>
                        <a:rPr kumimoji="1" lang="ja-JP" altLang="en-US" sz="1800" b="1" dirty="0">
                          <a:latin typeface="+mn-ea"/>
                          <a:ea typeface="+mn-ea"/>
                        </a:rPr>
                        <a:t>同じ静止画に複数のフォークリフトが撮影されたケースがあるため</a:t>
                      </a:r>
                      <a:r>
                        <a:rPr kumimoji="1" lang="en-US" altLang="ja-JP" sz="1800" b="1" dirty="0">
                          <a:latin typeface="+mn-ea"/>
                          <a:ea typeface="+mn-ea"/>
                        </a:rPr>
                        <a:t>)</a:t>
                      </a:r>
                    </a:p>
                  </a:txBody>
                  <a:tcPr/>
                </a:tc>
                <a:extLst>
                  <a:ext uri="{0D108BD9-81ED-4DB2-BD59-A6C34878D82A}">
                    <a16:rowId xmlns:a16="http://schemas.microsoft.com/office/drawing/2014/main" val="335057333"/>
                  </a:ext>
                </a:extLst>
              </a:tr>
              <a:tr h="423699">
                <a:tc>
                  <a:txBody>
                    <a:bodyPr/>
                    <a:lstStyle/>
                    <a:p>
                      <a:pPr>
                        <a:lnSpc>
                          <a:spcPct val="120000"/>
                        </a:lnSpc>
                      </a:pPr>
                      <a:r>
                        <a:rPr kumimoji="1" lang="ja-JP" altLang="en-US" sz="1800" b="1" dirty="0">
                          <a:latin typeface="+mn-ea"/>
                          <a:ea typeface="+mn-ea"/>
                        </a:rPr>
                        <a:t>学習させたシーン</a:t>
                      </a:r>
                    </a:p>
                  </a:txBody>
                  <a:tcPr/>
                </a:tc>
                <a:tc>
                  <a:txBody>
                    <a:bodyPr/>
                    <a:lstStyle/>
                    <a:p>
                      <a:pPr>
                        <a:lnSpc>
                          <a:spcPct val="120000"/>
                        </a:lnSpc>
                      </a:pPr>
                      <a:r>
                        <a:rPr kumimoji="1" lang="ja-JP" altLang="en-US" sz="1800" b="1" dirty="0">
                          <a:latin typeface="+mn-ea"/>
                          <a:ea typeface="+mn-ea"/>
                        </a:rPr>
                        <a:t>フォークリフトの映る大きさや、向きの異なるシーンを抜き出し、学習させました。</a:t>
                      </a:r>
                      <a:endParaRPr kumimoji="1" lang="en-US" altLang="ja-JP" sz="1800" b="1" dirty="0">
                        <a:latin typeface="+mn-ea"/>
                        <a:ea typeface="+mn-ea"/>
                      </a:endParaRPr>
                    </a:p>
                    <a:p>
                      <a:pPr>
                        <a:lnSpc>
                          <a:spcPct val="120000"/>
                        </a:lnSpc>
                      </a:pPr>
                      <a:r>
                        <a:rPr kumimoji="1" lang="ja-JP" altLang="en-US" sz="1800" b="1" dirty="0">
                          <a:latin typeface="+mn-ea"/>
                          <a:ea typeface="+mn-ea"/>
                        </a:rPr>
                        <a:t>フォークリフトの車体部のみを学習をさせ、爪は正解枠に入らないよう学習時に調整しております。</a:t>
                      </a:r>
                      <a:endParaRPr kumimoji="1" lang="en-US" altLang="ja-JP" sz="1800" b="1" dirty="0">
                        <a:latin typeface="+mn-ea"/>
                        <a:ea typeface="+mn-ea"/>
                      </a:endParaRPr>
                    </a:p>
                    <a:p>
                      <a:pPr>
                        <a:lnSpc>
                          <a:spcPct val="120000"/>
                        </a:lnSpc>
                      </a:pPr>
                      <a:r>
                        <a:rPr kumimoji="1" lang="en-US" altLang="ja-JP" sz="1800" b="1" dirty="0">
                          <a:latin typeface="+mn-ea"/>
                          <a:ea typeface="+mn-ea"/>
                        </a:rPr>
                        <a:t>※</a:t>
                      </a:r>
                      <a:r>
                        <a:rPr kumimoji="1" lang="ja-JP" altLang="en-US" sz="1800" b="1" dirty="0">
                          <a:latin typeface="+mn-ea"/>
                          <a:ea typeface="+mn-ea"/>
                        </a:rPr>
                        <a:t>爪の上げ下げによってフォークリフトを認識しなくなるリスクを、可能な限り、排除するため。</a:t>
                      </a:r>
                    </a:p>
                  </a:txBody>
                  <a:tcPr/>
                </a:tc>
                <a:extLst>
                  <a:ext uri="{0D108BD9-81ED-4DB2-BD59-A6C34878D82A}">
                    <a16:rowId xmlns:a16="http://schemas.microsoft.com/office/drawing/2014/main" val="4187876609"/>
                  </a:ext>
                </a:extLst>
              </a:tr>
              <a:tr h="892157">
                <a:tc>
                  <a:txBody>
                    <a:bodyPr/>
                    <a:lstStyle/>
                    <a:p>
                      <a:pPr>
                        <a:lnSpc>
                          <a:spcPct val="120000"/>
                        </a:lnSpc>
                      </a:pPr>
                      <a:r>
                        <a:rPr kumimoji="1" lang="ja-JP" altLang="en-US" sz="1800" b="1" dirty="0">
                          <a:latin typeface="+mn-ea"/>
                          <a:ea typeface="+mn-ea"/>
                        </a:rPr>
                        <a:t>学習に要した時間</a:t>
                      </a:r>
                    </a:p>
                  </a:txBody>
                  <a:tcPr/>
                </a:tc>
                <a:tc>
                  <a:txBody>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kumimoji="1" lang="en-US" altLang="ja-JP" sz="1800" b="1" dirty="0">
                          <a:latin typeface="+mn-ea"/>
                          <a:ea typeface="+mn-ea"/>
                        </a:rPr>
                        <a:t>AI</a:t>
                      </a:r>
                      <a:r>
                        <a:rPr kumimoji="1" lang="ja-JP" altLang="en-US" sz="1800" b="1" dirty="0">
                          <a:latin typeface="+mn-ea"/>
                          <a:ea typeface="+mn-ea"/>
                        </a:rPr>
                        <a:t>現場学習アプリケーションの操作（</a:t>
                      </a:r>
                      <a:r>
                        <a:rPr kumimoji="1" lang="en-US" altLang="ja-JP" sz="1800" b="1" dirty="0">
                          <a:latin typeface="+mn-ea"/>
                          <a:ea typeface="+mn-ea"/>
                        </a:rPr>
                        <a:t>AI-VMD</a:t>
                      </a:r>
                      <a:r>
                        <a:rPr kumimoji="1" lang="ja-JP" altLang="en-US" sz="1800" b="1" dirty="0">
                          <a:latin typeface="+mn-ea"/>
                          <a:ea typeface="+mn-ea"/>
                        </a:rPr>
                        <a:t>操作除く）は、約</a:t>
                      </a:r>
                      <a:r>
                        <a:rPr kumimoji="1" lang="en-US" altLang="ja-JP" sz="1800" b="1" dirty="0">
                          <a:latin typeface="+mn-ea"/>
                          <a:ea typeface="+mn-ea"/>
                        </a:rPr>
                        <a:t>1.5</a:t>
                      </a:r>
                      <a:r>
                        <a:rPr kumimoji="1" lang="ja-JP" altLang="en-US" sz="1800" b="1" dirty="0">
                          <a:latin typeface="+mn-ea"/>
                          <a:ea typeface="+mn-ea"/>
                        </a:rPr>
                        <a:t>時間です。</a:t>
                      </a:r>
                      <a:endParaRPr kumimoji="1" lang="en-US" altLang="ja-JP" sz="1800" b="1" dirty="0">
                        <a:latin typeface="+mn-ea"/>
                        <a:ea typeface="+mn-ea"/>
                      </a:endParaRPr>
                    </a:p>
                    <a:p>
                      <a:pPr marL="0" marR="0" lvl="0" indent="0" algn="l" defTabSz="685800" rtl="0" eaLnBrk="1" fontAlgn="auto" latinLnBrk="0" hangingPunct="1">
                        <a:lnSpc>
                          <a:spcPct val="120000"/>
                        </a:lnSpc>
                        <a:spcBef>
                          <a:spcPts val="0"/>
                        </a:spcBef>
                        <a:spcAft>
                          <a:spcPts val="0"/>
                        </a:spcAft>
                        <a:buClrTx/>
                        <a:buSzTx/>
                        <a:buFontTx/>
                        <a:buNone/>
                        <a:tabLst/>
                        <a:defRPr/>
                      </a:pPr>
                      <a:r>
                        <a:rPr kumimoji="0" lang="ja-JP" altLang="ja-JP" sz="1800" b="1" i="0" u="none" strike="noStrike" cap="none" normalizeH="0" baseline="0" dirty="0">
                          <a:ln>
                            <a:noFill/>
                          </a:ln>
                          <a:solidFill>
                            <a:schemeClr val="tx1"/>
                          </a:solidFill>
                          <a:effectLst/>
                          <a:latin typeface="+mn-ea"/>
                          <a:ea typeface="+mn-ea"/>
                        </a:rPr>
                        <a:t>画像選定</a:t>
                      </a:r>
                      <a:r>
                        <a:rPr kumimoji="0" lang="en-US" altLang="ja-JP" sz="1800" b="1" i="0" u="none" strike="noStrike" cap="none" normalizeH="0" baseline="0" dirty="0">
                          <a:ln>
                            <a:noFill/>
                          </a:ln>
                          <a:solidFill>
                            <a:schemeClr val="tx1"/>
                          </a:solidFill>
                          <a:effectLst/>
                          <a:latin typeface="+mn-ea"/>
                          <a:ea typeface="+mn-ea"/>
                        </a:rPr>
                        <a:t>:</a:t>
                      </a:r>
                      <a:r>
                        <a:rPr kumimoji="0" lang="ja-JP" altLang="ja-JP" sz="1800" b="1" i="0" u="none" strike="noStrike" cap="none" normalizeH="0" baseline="0" dirty="0">
                          <a:ln>
                            <a:noFill/>
                          </a:ln>
                          <a:solidFill>
                            <a:schemeClr val="tx1"/>
                          </a:solidFill>
                          <a:effectLst/>
                          <a:latin typeface="+mn-ea"/>
                          <a:ea typeface="+mn-ea"/>
                        </a:rPr>
                        <a:t>20分+正解枠設定</a:t>
                      </a:r>
                      <a:r>
                        <a:rPr kumimoji="0" lang="en-US" altLang="ja-JP" sz="1800" b="1" i="0" u="none" strike="noStrike" cap="none" normalizeH="0" baseline="0" dirty="0">
                          <a:ln>
                            <a:noFill/>
                          </a:ln>
                          <a:solidFill>
                            <a:schemeClr val="tx1"/>
                          </a:solidFill>
                          <a:effectLst/>
                          <a:latin typeface="+mn-ea"/>
                          <a:ea typeface="+mn-ea"/>
                        </a:rPr>
                        <a:t>:</a:t>
                      </a:r>
                      <a:r>
                        <a:rPr kumimoji="0" lang="ja-JP" altLang="ja-JP" sz="1800" b="1" i="0" u="none" strike="noStrike" cap="none" normalizeH="0" baseline="0" dirty="0">
                          <a:ln>
                            <a:noFill/>
                          </a:ln>
                          <a:solidFill>
                            <a:schemeClr val="tx1"/>
                          </a:solidFill>
                          <a:effectLst/>
                          <a:latin typeface="+mn-ea"/>
                          <a:ea typeface="+mn-ea"/>
                        </a:rPr>
                        <a:t>30分+</a:t>
                      </a:r>
                      <a:r>
                        <a:rPr kumimoji="0" lang="ja-JP" altLang="en-US" sz="1800" b="1" i="0" u="none" strike="noStrike" cap="none" normalizeH="0" baseline="0" dirty="0">
                          <a:ln>
                            <a:noFill/>
                          </a:ln>
                          <a:solidFill>
                            <a:schemeClr val="tx1"/>
                          </a:solidFill>
                          <a:effectLst/>
                          <a:latin typeface="+mn-ea"/>
                          <a:ea typeface="+mn-ea"/>
                        </a:rPr>
                        <a:t>学習実行</a:t>
                      </a:r>
                      <a:r>
                        <a:rPr kumimoji="0" lang="en-US" altLang="ja-JP" sz="1800" b="1" i="0" u="none" strike="noStrike" cap="none" normalizeH="0" baseline="0" dirty="0">
                          <a:ln>
                            <a:noFill/>
                          </a:ln>
                          <a:solidFill>
                            <a:schemeClr val="tx1"/>
                          </a:solidFill>
                          <a:effectLst/>
                          <a:latin typeface="+mn-ea"/>
                          <a:ea typeface="+mn-ea"/>
                        </a:rPr>
                        <a:t>:</a:t>
                      </a:r>
                      <a:r>
                        <a:rPr kumimoji="0" lang="ja-JP" altLang="ja-JP" sz="1800" b="1" i="0" u="none" strike="noStrike" cap="none" normalizeH="0" baseline="0" dirty="0">
                          <a:ln>
                            <a:noFill/>
                          </a:ln>
                          <a:solidFill>
                            <a:schemeClr val="tx1"/>
                          </a:solidFill>
                          <a:effectLst/>
                          <a:latin typeface="+mn-ea"/>
                          <a:ea typeface="+mn-ea"/>
                        </a:rPr>
                        <a:t>20分</a:t>
                      </a:r>
                      <a:r>
                        <a:rPr kumimoji="0" lang="ja-JP" altLang="en-US" sz="1800" b="1" i="0" u="none" strike="noStrike" cap="none" normalizeH="0" baseline="0" dirty="0">
                          <a:ln>
                            <a:noFill/>
                          </a:ln>
                          <a:solidFill>
                            <a:schemeClr val="tx1"/>
                          </a:solidFill>
                          <a:effectLst/>
                          <a:latin typeface="+mn-ea"/>
                          <a:ea typeface="+mn-ea"/>
                        </a:rPr>
                        <a:t>＋閾値調整など</a:t>
                      </a:r>
                      <a:r>
                        <a:rPr kumimoji="0" lang="en-US" altLang="ja-JP" sz="1800" b="1" i="0" u="none" strike="noStrike" cap="none" normalizeH="0" baseline="0" dirty="0">
                          <a:ln>
                            <a:noFill/>
                          </a:ln>
                          <a:solidFill>
                            <a:schemeClr val="tx1"/>
                          </a:solidFill>
                          <a:effectLst/>
                          <a:latin typeface="+mn-ea"/>
                          <a:ea typeface="+mn-ea"/>
                        </a:rPr>
                        <a:t>:15</a:t>
                      </a:r>
                      <a:r>
                        <a:rPr kumimoji="0" lang="ja-JP" altLang="en-US" sz="1800" b="1" i="0" u="none" strike="noStrike" cap="none" normalizeH="0" baseline="0" dirty="0">
                          <a:ln>
                            <a:noFill/>
                          </a:ln>
                          <a:solidFill>
                            <a:schemeClr val="tx1"/>
                          </a:solidFill>
                          <a:effectLst/>
                          <a:latin typeface="+mn-ea"/>
                          <a:ea typeface="+mn-ea"/>
                        </a:rPr>
                        <a:t>分＋その他</a:t>
                      </a:r>
                      <a:r>
                        <a:rPr kumimoji="0" lang="en-US" altLang="ja-JP" sz="1800" b="1" i="0" u="none" strike="noStrike" cap="none" normalizeH="0" baseline="0" dirty="0">
                          <a:ln>
                            <a:noFill/>
                          </a:ln>
                          <a:solidFill>
                            <a:schemeClr val="tx1"/>
                          </a:solidFill>
                          <a:effectLst/>
                          <a:latin typeface="+mn-ea"/>
                          <a:ea typeface="+mn-ea"/>
                        </a:rPr>
                        <a:t>:5</a:t>
                      </a:r>
                      <a:r>
                        <a:rPr kumimoji="0" lang="ja-JP" altLang="en-US" sz="1800" b="1" i="0" u="none" strike="noStrike" cap="none" normalizeH="0" baseline="0" dirty="0">
                          <a:ln>
                            <a:noFill/>
                          </a:ln>
                          <a:solidFill>
                            <a:schemeClr val="tx1"/>
                          </a:solidFill>
                          <a:effectLst/>
                          <a:latin typeface="+mn-ea"/>
                          <a:ea typeface="+mn-ea"/>
                        </a:rPr>
                        <a:t>分</a:t>
                      </a:r>
                      <a:endParaRPr kumimoji="1" lang="en-US" altLang="ja-JP" sz="1800" b="1" i="0" u="none" strike="noStrike" cap="none" normalizeH="0" baseline="0" dirty="0">
                        <a:ln>
                          <a:noFill/>
                        </a:ln>
                        <a:solidFill>
                          <a:schemeClr val="tx1"/>
                        </a:solidFill>
                        <a:effectLst/>
                        <a:latin typeface="+mn-ea"/>
                        <a:ea typeface="+mn-ea"/>
                      </a:endParaRPr>
                    </a:p>
                    <a:p>
                      <a:pPr marL="0" marR="0" lvl="0" indent="0" algn="l" defTabSz="685800" rtl="0" eaLnBrk="1" fontAlgn="auto" latinLnBrk="0" hangingPunct="1">
                        <a:lnSpc>
                          <a:spcPct val="120000"/>
                        </a:lnSpc>
                        <a:spcBef>
                          <a:spcPts val="0"/>
                        </a:spcBef>
                        <a:spcAft>
                          <a:spcPts val="0"/>
                        </a:spcAft>
                        <a:buClrTx/>
                        <a:buSzTx/>
                        <a:buFontTx/>
                        <a:buNone/>
                        <a:tabLst/>
                        <a:defRPr/>
                      </a:pPr>
                      <a:r>
                        <a:rPr kumimoji="1" lang="en-US" altLang="ja-JP" sz="1800" b="1" i="0" u="none" strike="noStrike" cap="none" normalizeH="0" baseline="0" dirty="0">
                          <a:ln>
                            <a:noFill/>
                          </a:ln>
                          <a:solidFill>
                            <a:schemeClr val="tx1"/>
                          </a:solidFill>
                          <a:effectLst/>
                          <a:latin typeface="+mn-ea"/>
                          <a:ea typeface="+mn-ea"/>
                        </a:rPr>
                        <a:t>※</a:t>
                      </a:r>
                      <a:r>
                        <a:rPr kumimoji="1" lang="ja-JP" altLang="en-US" sz="1800" b="1" i="0" u="none" strike="noStrike" cap="none" normalizeH="0" baseline="0" dirty="0">
                          <a:ln>
                            <a:noFill/>
                          </a:ln>
                          <a:solidFill>
                            <a:schemeClr val="tx1"/>
                          </a:solidFill>
                          <a:effectLst/>
                          <a:latin typeface="+mn-ea"/>
                          <a:ea typeface="+mn-ea"/>
                        </a:rPr>
                        <a:t>動画撮影の時間は、含まれておりません。</a:t>
                      </a:r>
                      <a:endParaRPr kumimoji="1" lang="ja-JP" altLang="en-US" sz="1800" b="1" dirty="0">
                        <a:latin typeface="+mn-ea"/>
                        <a:ea typeface="+mn-ea"/>
                      </a:endParaRPr>
                    </a:p>
                  </a:txBody>
                  <a:tcPr/>
                </a:tc>
                <a:extLst>
                  <a:ext uri="{0D108BD9-81ED-4DB2-BD59-A6C34878D82A}">
                    <a16:rowId xmlns:a16="http://schemas.microsoft.com/office/drawing/2014/main" val="500633967"/>
                  </a:ext>
                </a:extLst>
              </a:tr>
              <a:tr h="892157">
                <a:tc>
                  <a:txBody>
                    <a:bodyPr/>
                    <a:lstStyle/>
                    <a:p>
                      <a:pPr>
                        <a:lnSpc>
                          <a:spcPct val="120000"/>
                        </a:lnSpc>
                      </a:pPr>
                      <a:r>
                        <a:rPr kumimoji="1" lang="ja-JP" altLang="en-US" sz="1800" b="1" dirty="0">
                          <a:latin typeface="+mn-ea"/>
                          <a:ea typeface="+mn-ea"/>
                        </a:rPr>
                        <a:t>この現場での検知率</a:t>
                      </a:r>
                    </a:p>
                  </a:txBody>
                  <a:tcPr/>
                </a:tc>
                <a:tc>
                  <a:txBody>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kumimoji="1" lang="ja-JP" altLang="en-US" sz="1800" b="1" dirty="0">
                          <a:latin typeface="+mn-ea"/>
                          <a:ea typeface="+mn-ea"/>
                        </a:rPr>
                        <a:t>今回のような撮影条件（フォークリフト </a:t>
                      </a:r>
                      <a:r>
                        <a:rPr kumimoji="1" lang="en-US" altLang="ja-JP" sz="1800" b="1" dirty="0">
                          <a:latin typeface="+mn-ea"/>
                          <a:ea typeface="+mn-ea"/>
                        </a:rPr>
                        <a:t>3</a:t>
                      </a:r>
                      <a:r>
                        <a:rPr kumimoji="1" lang="ja-JP" altLang="en-US" sz="1800" b="1" dirty="0">
                          <a:latin typeface="+mn-ea"/>
                          <a:ea typeface="+mn-ea"/>
                        </a:rPr>
                        <a:t>種類、撮影画角、移動速度、照度）で</a:t>
                      </a:r>
                      <a:br>
                        <a:rPr kumimoji="1" lang="ja-JP" altLang="en-US" sz="1800" b="1" dirty="0">
                          <a:latin typeface="+mn-ea"/>
                          <a:ea typeface="+mn-ea"/>
                        </a:rPr>
                      </a:br>
                      <a:r>
                        <a:rPr kumimoji="1" lang="ja-JP" altLang="en-US" sz="1800" b="1" dirty="0">
                          <a:latin typeface="+mn-ea"/>
                          <a:ea typeface="+mn-ea"/>
                        </a:rPr>
                        <a:t>各被写体を</a:t>
                      </a:r>
                      <a:r>
                        <a:rPr kumimoji="1" lang="en-US" altLang="ja-JP" sz="1800" b="1" dirty="0">
                          <a:latin typeface="+mn-ea"/>
                          <a:ea typeface="+mn-ea"/>
                        </a:rPr>
                        <a:t>100</a:t>
                      </a:r>
                      <a:r>
                        <a:rPr kumimoji="1" lang="ja-JP" altLang="en-US" sz="1800" b="1" dirty="0">
                          <a:latin typeface="+mn-ea"/>
                          <a:ea typeface="+mn-ea"/>
                        </a:rPr>
                        <a:t>シーン学習させた際のヒット率は、</a:t>
                      </a:r>
                      <a:r>
                        <a:rPr kumimoji="1" lang="en-US" altLang="ja-JP" sz="1800" b="1" dirty="0">
                          <a:latin typeface="+mn-ea"/>
                          <a:ea typeface="+mn-ea"/>
                        </a:rPr>
                        <a:t>90%</a:t>
                      </a:r>
                      <a:r>
                        <a:rPr kumimoji="1" lang="ja-JP" altLang="en-US" sz="1800" b="1" dirty="0">
                          <a:latin typeface="+mn-ea"/>
                          <a:ea typeface="+mn-ea"/>
                        </a:rPr>
                        <a:t>近い結果になりました。</a:t>
                      </a:r>
                      <a:br>
                        <a:rPr kumimoji="1" lang="ja-JP" altLang="en-US" sz="1800" b="1" dirty="0">
                          <a:latin typeface="+mn-ea"/>
                          <a:ea typeface="+mn-ea"/>
                        </a:rPr>
                      </a:br>
                      <a:r>
                        <a:rPr kumimoji="1" lang="ja-JP" altLang="en-US" sz="1800" b="1" dirty="0">
                          <a:latin typeface="+mn-ea"/>
                          <a:ea typeface="+mn-ea"/>
                        </a:rPr>
                        <a:t>右上に移動して、被写体サイズが小さくなった場合検知できませんでした。</a:t>
                      </a:r>
                    </a:p>
                  </a:txBody>
                  <a:tcPr/>
                </a:tc>
                <a:extLst>
                  <a:ext uri="{0D108BD9-81ED-4DB2-BD59-A6C34878D82A}">
                    <a16:rowId xmlns:a16="http://schemas.microsoft.com/office/drawing/2014/main" val="2280708041"/>
                  </a:ext>
                </a:extLst>
              </a:tr>
              <a:tr h="892157">
                <a:tc>
                  <a:txBody>
                    <a:bodyPr/>
                    <a:lstStyle/>
                    <a:p>
                      <a:pPr>
                        <a:lnSpc>
                          <a:spcPct val="120000"/>
                        </a:lnSpc>
                      </a:pPr>
                      <a:r>
                        <a:rPr kumimoji="1" lang="ja-JP" altLang="en-US" sz="1800" b="1" dirty="0">
                          <a:latin typeface="+mn-ea"/>
                          <a:ea typeface="+mn-ea"/>
                        </a:rPr>
                        <a:t>検知率が上下する条件</a:t>
                      </a:r>
                    </a:p>
                  </a:txBody>
                  <a:tcPr/>
                </a:tc>
                <a:tc>
                  <a:txBody>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kumimoji="1" lang="ja-JP" altLang="en-US" sz="1800" b="1" dirty="0">
                          <a:latin typeface="+mn-ea"/>
                          <a:ea typeface="+mn-ea"/>
                        </a:rPr>
                        <a:t>・対象の検知物が撮影（画像認識）される枚数。</a:t>
                      </a:r>
                      <a:br>
                        <a:rPr kumimoji="1" lang="ja-JP" altLang="en-US" sz="1800" b="1" dirty="0">
                          <a:latin typeface="+mn-ea"/>
                          <a:ea typeface="+mn-ea"/>
                        </a:rPr>
                      </a:br>
                      <a:r>
                        <a:rPr kumimoji="1" lang="ja-JP" altLang="en-US" sz="1800" b="1" dirty="0">
                          <a:latin typeface="+mn-ea"/>
                          <a:ea typeface="+mn-ea"/>
                        </a:rPr>
                        <a:t>・検知物のサイズ、移動速度、照度</a:t>
                      </a:r>
                      <a:br>
                        <a:rPr kumimoji="1" lang="ja-JP" altLang="en-US" sz="1800" b="1" dirty="0">
                          <a:latin typeface="+mn-ea"/>
                          <a:ea typeface="+mn-ea"/>
                        </a:rPr>
                      </a:br>
                      <a:r>
                        <a:rPr kumimoji="1" lang="ja-JP" altLang="en-US" sz="1800" b="1" dirty="0">
                          <a:latin typeface="+mn-ea"/>
                          <a:ea typeface="+mn-ea"/>
                        </a:rPr>
                        <a:t>・学習させたシーンとの合致率</a:t>
                      </a:r>
                    </a:p>
                  </a:txBody>
                  <a:tcPr/>
                </a:tc>
                <a:extLst>
                  <a:ext uri="{0D108BD9-81ED-4DB2-BD59-A6C34878D82A}">
                    <a16:rowId xmlns:a16="http://schemas.microsoft.com/office/drawing/2014/main" val="3339380344"/>
                  </a:ext>
                </a:extLst>
              </a:tr>
            </a:tbl>
          </a:graphicData>
        </a:graphic>
      </p:graphicFrame>
      <p:sp>
        <p:nvSpPr>
          <p:cNvPr id="5" name="テキスト ボックス 4">
            <a:extLst>
              <a:ext uri="{FF2B5EF4-FFF2-40B4-BE49-F238E27FC236}">
                <a16:creationId xmlns:a16="http://schemas.microsoft.com/office/drawing/2014/main" id="{4E5BD92F-01BD-5B1C-C64A-E25AC41911F8}"/>
              </a:ext>
            </a:extLst>
          </p:cNvPr>
          <p:cNvSpPr txBox="1"/>
          <p:nvPr/>
        </p:nvSpPr>
        <p:spPr>
          <a:xfrm>
            <a:off x="216000" y="648000"/>
            <a:ext cx="6318275" cy="504000"/>
          </a:xfrm>
          <a:prstGeom prst="rect">
            <a:avLst/>
          </a:prstGeom>
          <a:noFill/>
        </p:spPr>
        <p:txBody>
          <a:bodyPr wrap="none" lIns="36000" tIns="36000" rIns="36000" bIns="36000" rtlCol="0">
            <a:noAutofit/>
          </a:bodyPr>
          <a:lstStyle/>
          <a:p>
            <a:pPr algn="l"/>
            <a:r>
              <a:rPr kumimoji="1" lang="en-US" altLang="ja-JP" sz="2400" b="1" dirty="0"/>
              <a:t>【</a:t>
            </a:r>
            <a:r>
              <a:rPr kumimoji="1" lang="ja-JP" altLang="en-US" sz="2400" b="1" dirty="0"/>
              <a:t>参考</a:t>
            </a:r>
            <a:r>
              <a:rPr kumimoji="1" lang="en-US" altLang="ja-JP" sz="2400" b="1" dirty="0"/>
              <a:t>】</a:t>
            </a:r>
            <a:r>
              <a:rPr kumimoji="1" lang="ja-JP" altLang="en-US" sz="2400" b="1" dirty="0"/>
              <a:t>フォークリフトデモ動画 撮影時の諸条件</a:t>
            </a:r>
          </a:p>
        </p:txBody>
      </p:sp>
      <p:sp>
        <p:nvSpPr>
          <p:cNvPr id="4" name="テキスト ボックス 3">
            <a:hlinkClick r:id="rId2" action="ppaction://hlinksldjump"/>
            <a:extLst>
              <a:ext uri="{FF2B5EF4-FFF2-40B4-BE49-F238E27FC236}">
                <a16:creationId xmlns:a16="http://schemas.microsoft.com/office/drawing/2014/main" id="{3F4B13F5-1F65-6297-997F-966E9EE54CC2}"/>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3"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3"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3095491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3-1. </a:t>
            </a:r>
            <a:r>
              <a:rPr lang="ja-JP" altLang="en-US" dirty="0">
                <a:latin typeface="+mn-ea"/>
                <a:ea typeface="+mn-ea"/>
              </a:rPr>
              <a:t>設置・設定ノウハウ</a:t>
            </a:r>
            <a:endParaRPr kumimoji="1" lang="ja-JP" altLang="en-US" dirty="0"/>
          </a:p>
        </p:txBody>
      </p:sp>
      <p:sp>
        <p:nvSpPr>
          <p:cNvPr id="6" name="コンテンツ プレースホルダー 2">
            <a:extLst>
              <a:ext uri="{FF2B5EF4-FFF2-40B4-BE49-F238E27FC236}">
                <a16:creationId xmlns:a16="http://schemas.microsoft.com/office/drawing/2014/main" id="{E9D2904C-AE19-372E-D6C9-B2C28CCF5B44}"/>
              </a:ext>
            </a:extLst>
          </p:cNvPr>
          <p:cNvSpPr txBox="1">
            <a:spLocks/>
          </p:cNvSpPr>
          <p:nvPr/>
        </p:nvSpPr>
        <p:spPr>
          <a:xfrm>
            <a:off x="155305" y="692212"/>
            <a:ext cx="10960000" cy="631152"/>
          </a:xfrm>
          <a:prstGeom prst="rect">
            <a:avLst/>
          </a:prstGeom>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ea"/>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ea"/>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ea"/>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ea"/>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ea"/>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altLang="ja-JP" sz="2000" b="1" dirty="0">
                <a:solidFill>
                  <a:srgbClr val="0070C0"/>
                </a:solidFill>
              </a:rPr>
              <a:t>【</a:t>
            </a:r>
            <a:r>
              <a:rPr lang="ja-JP" altLang="en-US" sz="2000" b="1" dirty="0">
                <a:solidFill>
                  <a:srgbClr val="0070C0"/>
                </a:solidFill>
              </a:rPr>
              <a:t>質問</a:t>
            </a:r>
            <a:r>
              <a:rPr lang="en-US" altLang="ja-JP" sz="2000" b="1" dirty="0">
                <a:solidFill>
                  <a:srgbClr val="0070C0"/>
                </a:solidFill>
              </a:rPr>
              <a:t>】</a:t>
            </a:r>
            <a:r>
              <a:rPr lang="ja-JP" altLang="en-US" sz="2000" b="1" dirty="0">
                <a:solidFill>
                  <a:srgbClr val="0070C0"/>
                </a:solidFill>
              </a:rPr>
              <a:t> 検知オブジェクトが検知できる条件は？</a:t>
            </a:r>
            <a:br>
              <a:rPr lang="en-US" altLang="ja-JP" sz="2000" b="1" dirty="0">
                <a:solidFill>
                  <a:srgbClr val="0070C0"/>
                </a:solidFill>
              </a:rPr>
            </a:br>
            <a:r>
              <a:rPr lang="en-US" altLang="ja-JP" sz="2000" b="1" dirty="0">
                <a:solidFill>
                  <a:srgbClr val="0070C0"/>
                </a:solidFill>
              </a:rPr>
              <a:t>【</a:t>
            </a:r>
            <a:r>
              <a:rPr lang="ja-JP" altLang="en-US" sz="2000" b="1" dirty="0">
                <a:solidFill>
                  <a:srgbClr val="0070C0"/>
                </a:solidFill>
              </a:rPr>
              <a:t>回答</a:t>
            </a:r>
            <a:r>
              <a:rPr lang="en-US" altLang="ja-JP" sz="2000" b="1" dirty="0">
                <a:solidFill>
                  <a:srgbClr val="0070C0"/>
                </a:solidFill>
              </a:rPr>
              <a:t>】</a:t>
            </a:r>
            <a:r>
              <a:rPr lang="ja-JP" altLang="en-US" sz="2000" b="1" dirty="0">
                <a:solidFill>
                  <a:srgbClr val="0070C0"/>
                </a:solidFill>
              </a:rPr>
              <a:t> 動体検知できるかは、被写体のサイズ、速度、認識枚数で変化します。</a:t>
            </a:r>
          </a:p>
        </p:txBody>
      </p:sp>
      <p:graphicFrame>
        <p:nvGraphicFramePr>
          <p:cNvPr id="7" name="表 4">
            <a:extLst>
              <a:ext uri="{FF2B5EF4-FFF2-40B4-BE49-F238E27FC236}">
                <a16:creationId xmlns:a16="http://schemas.microsoft.com/office/drawing/2014/main" id="{7BB46080-182E-34C4-0DDF-82C305E45E5F}"/>
              </a:ext>
            </a:extLst>
          </p:cNvPr>
          <p:cNvGraphicFramePr>
            <a:graphicFrameLocks noGrp="1"/>
          </p:cNvGraphicFramePr>
          <p:nvPr>
            <p:extLst>
              <p:ext uri="{D42A27DB-BD31-4B8C-83A1-F6EECF244321}">
                <p14:modId xmlns:p14="http://schemas.microsoft.com/office/powerpoint/2010/main" val="3821089685"/>
              </p:ext>
            </p:extLst>
          </p:nvPr>
        </p:nvGraphicFramePr>
        <p:xfrm>
          <a:off x="933543" y="1588414"/>
          <a:ext cx="12533126" cy="218809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747608">
                  <a:extLst>
                    <a:ext uri="{9D8B030D-6E8A-4147-A177-3AD203B41FA5}">
                      <a16:colId xmlns:a16="http://schemas.microsoft.com/office/drawing/2014/main" val="1701443948"/>
                    </a:ext>
                  </a:extLst>
                </a:gridCol>
                <a:gridCol w="3520111">
                  <a:extLst>
                    <a:ext uri="{9D8B030D-6E8A-4147-A177-3AD203B41FA5}">
                      <a16:colId xmlns:a16="http://schemas.microsoft.com/office/drawing/2014/main" val="3397455872"/>
                    </a:ext>
                  </a:extLst>
                </a:gridCol>
                <a:gridCol w="3520111">
                  <a:extLst>
                    <a:ext uri="{9D8B030D-6E8A-4147-A177-3AD203B41FA5}">
                      <a16:colId xmlns:a16="http://schemas.microsoft.com/office/drawing/2014/main" val="1609886260"/>
                    </a:ext>
                  </a:extLst>
                </a:gridCol>
                <a:gridCol w="2745296">
                  <a:extLst>
                    <a:ext uri="{9D8B030D-6E8A-4147-A177-3AD203B41FA5}">
                      <a16:colId xmlns:a16="http://schemas.microsoft.com/office/drawing/2014/main" val="424578733"/>
                    </a:ext>
                  </a:extLst>
                </a:gridCol>
              </a:tblGrid>
              <a:tr h="682821">
                <a:tc>
                  <a:txBody>
                    <a:bodyPr/>
                    <a:lstStyle/>
                    <a:p>
                      <a:r>
                        <a:rPr lang="ja-JP" altLang="en-US" sz="1800" b="1" dirty="0">
                          <a:effectLst>
                            <a:outerShdw blurRad="38100" dist="38100" dir="2700000" algn="tl">
                              <a:srgbClr val="000000">
                                <a:alpha val="43137"/>
                              </a:srgbClr>
                            </a:outerShdw>
                          </a:effectLst>
                          <a:latin typeface="+mn-ea"/>
                          <a:ea typeface="+mn-ea"/>
                        </a:rPr>
                        <a:t>ネットワークカメラの</a:t>
                      </a:r>
                      <a:endParaRPr lang="en-US" altLang="ja-JP" sz="1800" b="1" dirty="0">
                        <a:effectLst>
                          <a:outerShdw blurRad="38100" dist="38100" dir="2700000" algn="tl">
                            <a:srgbClr val="000000">
                              <a:alpha val="43137"/>
                            </a:srgbClr>
                          </a:outerShdw>
                        </a:effectLst>
                        <a:latin typeface="+mn-ea"/>
                        <a:ea typeface="+mn-ea"/>
                      </a:endParaRPr>
                    </a:p>
                    <a:p>
                      <a:r>
                        <a:rPr lang="ja-JP" altLang="en-US" sz="1800" b="1" dirty="0">
                          <a:effectLst>
                            <a:outerShdw blurRad="38100" dist="38100" dir="2700000" algn="tl">
                              <a:srgbClr val="000000">
                                <a:alpha val="43137"/>
                              </a:srgbClr>
                            </a:outerShdw>
                          </a:effectLst>
                          <a:latin typeface="+mn-ea"/>
                          <a:ea typeface="+mn-ea"/>
                        </a:rPr>
                        <a:t>解像度</a:t>
                      </a:r>
                      <a:endParaRPr kumimoji="1" lang="ja-JP" altLang="en-US" sz="1800" b="1" dirty="0">
                        <a:effectLst>
                          <a:outerShdw blurRad="38100" dist="38100" dir="2700000" algn="tl">
                            <a:srgbClr val="000000">
                              <a:alpha val="43137"/>
                            </a:srgbClr>
                          </a:outerShdw>
                        </a:effectLst>
                        <a:latin typeface="+mn-ea"/>
                        <a:ea typeface="+mn-ea"/>
                      </a:endParaRPr>
                    </a:p>
                  </a:txBody>
                  <a:tcPr marL="146319" marR="146319" marT="73159" marB="73159">
                    <a:solidFill>
                      <a:srgbClr val="6464E6"/>
                    </a:solidFill>
                  </a:tcPr>
                </a:tc>
                <a:tc>
                  <a:txBody>
                    <a:bodyPr/>
                    <a:lstStyle/>
                    <a:p>
                      <a:r>
                        <a:rPr lang="ja-JP" altLang="en-US" sz="1800" b="1" dirty="0">
                          <a:effectLst>
                            <a:outerShdw blurRad="38100" dist="38100" dir="2700000" algn="tl">
                              <a:srgbClr val="000000">
                                <a:alpha val="43137"/>
                              </a:srgbClr>
                            </a:outerShdw>
                          </a:effectLst>
                          <a:latin typeface="+mn-ea"/>
                          <a:ea typeface="+mn-ea"/>
                        </a:rPr>
                        <a:t>最小検知サイズ</a:t>
                      </a:r>
                      <a:r>
                        <a:rPr lang="en-US" altLang="ja-JP" sz="1800" b="1" dirty="0">
                          <a:effectLst>
                            <a:outerShdw blurRad="38100" dist="38100" dir="2700000" algn="tl">
                              <a:srgbClr val="000000">
                                <a:alpha val="43137"/>
                              </a:srgbClr>
                            </a:outerShdw>
                          </a:effectLst>
                          <a:latin typeface="+mn-ea"/>
                          <a:ea typeface="+mn-ea"/>
                        </a:rPr>
                        <a:t>[pixel]</a:t>
                      </a:r>
                      <a:endParaRPr kumimoji="1" lang="ja-JP" altLang="en-US" sz="1800" b="1" dirty="0">
                        <a:effectLst>
                          <a:outerShdw blurRad="38100" dist="38100" dir="2700000" algn="tl">
                            <a:srgbClr val="000000">
                              <a:alpha val="43137"/>
                            </a:srgbClr>
                          </a:outerShdw>
                        </a:effectLst>
                        <a:latin typeface="+mn-ea"/>
                        <a:ea typeface="+mn-ea"/>
                      </a:endParaRPr>
                    </a:p>
                  </a:txBody>
                  <a:tcPr marL="146319" marR="146319" marT="73159" marB="73159">
                    <a:solidFill>
                      <a:srgbClr val="6464E6"/>
                    </a:solidFill>
                  </a:tcPr>
                </a:tc>
                <a:tc>
                  <a:txBody>
                    <a:bodyPr/>
                    <a:lstStyle/>
                    <a:p>
                      <a:r>
                        <a:rPr lang="ja-JP" altLang="en-US" sz="1800" b="1" dirty="0">
                          <a:effectLst>
                            <a:outerShdw blurRad="38100" dist="38100" dir="2700000" algn="tl">
                              <a:srgbClr val="000000">
                                <a:alpha val="43137"/>
                              </a:srgbClr>
                            </a:outerShdw>
                          </a:effectLst>
                          <a:latin typeface="+mn-ea"/>
                          <a:ea typeface="+mn-ea"/>
                        </a:rPr>
                        <a:t>最大検知サイズ</a:t>
                      </a:r>
                      <a:r>
                        <a:rPr lang="en-US" altLang="ja-JP" sz="1800" b="1" dirty="0">
                          <a:effectLst>
                            <a:outerShdw blurRad="38100" dist="38100" dir="2700000" algn="tl">
                              <a:srgbClr val="000000">
                                <a:alpha val="43137"/>
                              </a:srgbClr>
                            </a:outerShdw>
                          </a:effectLst>
                          <a:latin typeface="+mn-ea"/>
                          <a:ea typeface="+mn-ea"/>
                        </a:rPr>
                        <a:t>[pixel] </a:t>
                      </a:r>
                      <a:endParaRPr kumimoji="1" lang="ja-JP" altLang="en-US" sz="1800" b="1" dirty="0">
                        <a:effectLst>
                          <a:outerShdw blurRad="38100" dist="38100" dir="2700000" algn="tl">
                            <a:srgbClr val="000000">
                              <a:alpha val="43137"/>
                            </a:srgbClr>
                          </a:outerShdw>
                        </a:effectLst>
                        <a:latin typeface="+mn-ea"/>
                        <a:ea typeface="+mn-ea"/>
                      </a:endParaRPr>
                    </a:p>
                  </a:txBody>
                  <a:tcPr marL="146319" marR="146319" marT="73159" marB="73159">
                    <a:lnR w="38100" cap="flat" cmpd="sng" algn="ctr">
                      <a:solidFill>
                        <a:srgbClr val="FF0000"/>
                      </a:solidFill>
                      <a:prstDash val="solid"/>
                      <a:round/>
                      <a:headEnd type="none" w="med" len="med"/>
                      <a:tailEnd type="none" w="med" len="med"/>
                    </a:lnR>
                    <a:solidFill>
                      <a:srgbClr val="6464E6"/>
                    </a:solidFill>
                  </a:tcPr>
                </a:tc>
                <a:tc>
                  <a:txBody>
                    <a:bodyPr/>
                    <a:lstStyle/>
                    <a:p>
                      <a:r>
                        <a:rPr kumimoji="1" lang="ja-JP" altLang="en-US" sz="1800" b="1" dirty="0">
                          <a:effectLst>
                            <a:outerShdw blurRad="38100" dist="38100" dir="2700000" algn="tl">
                              <a:srgbClr val="000000">
                                <a:alpha val="43137"/>
                              </a:srgbClr>
                            </a:outerShdw>
                          </a:effectLst>
                          <a:latin typeface="+mn-ea"/>
                          <a:ea typeface="+mn-ea"/>
                        </a:rPr>
                        <a:t>画面横幅に対する比率</a:t>
                      </a:r>
                    </a:p>
                  </a:txBody>
                  <a:tcPr marL="146319" marR="146319" marT="73159" marB="73159">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solidFill>
                      <a:srgbClr val="6464E6"/>
                    </a:solidFill>
                  </a:tcPr>
                </a:tc>
                <a:extLst>
                  <a:ext uri="{0D108BD9-81ED-4DB2-BD59-A6C34878D82A}">
                    <a16:rowId xmlns:a16="http://schemas.microsoft.com/office/drawing/2014/main" val="4259299829"/>
                  </a:ext>
                </a:extLst>
              </a:tr>
              <a:tr h="536248">
                <a:tc>
                  <a:txBody>
                    <a:bodyPr/>
                    <a:lstStyle/>
                    <a:p>
                      <a:pPr algn="ctr"/>
                      <a:r>
                        <a:rPr kumimoji="1" lang="en-US" altLang="ja-JP" sz="1800" b="1" dirty="0">
                          <a:latin typeface="+mn-ea"/>
                          <a:ea typeface="+mn-ea"/>
                        </a:rPr>
                        <a:t>2MP</a:t>
                      </a:r>
                      <a:endParaRPr kumimoji="1" lang="ja-JP" altLang="en-US" sz="1800" b="1" dirty="0">
                        <a:latin typeface="+mn-ea"/>
                        <a:ea typeface="+mn-ea"/>
                      </a:endParaRPr>
                    </a:p>
                  </a:txBody>
                  <a:tcPr marL="146319" marR="146319" marT="73159" marB="73159"/>
                </a:tc>
                <a:tc>
                  <a:txBody>
                    <a:bodyPr/>
                    <a:lstStyle/>
                    <a:p>
                      <a:r>
                        <a:rPr lang="en-US" altLang="ja-JP" sz="1800" b="1" dirty="0">
                          <a:latin typeface="+mn-ea"/>
                          <a:ea typeface="+mn-ea"/>
                        </a:rPr>
                        <a:t>100x50 </a:t>
                      </a:r>
                      <a:r>
                        <a:rPr lang="ja-JP" altLang="en-US" sz="1800" b="1" dirty="0">
                          <a:latin typeface="+mn-ea"/>
                          <a:ea typeface="+mn-ea"/>
                        </a:rPr>
                        <a:t>または </a:t>
                      </a:r>
                      <a:r>
                        <a:rPr lang="en-US" altLang="ja-JP" sz="1800" b="1" dirty="0">
                          <a:latin typeface="+mn-ea"/>
                          <a:ea typeface="+mn-ea"/>
                        </a:rPr>
                        <a:t>50x100</a:t>
                      </a:r>
                      <a:endParaRPr kumimoji="1" lang="ja-JP" altLang="en-US" sz="1800" b="1" dirty="0">
                        <a:latin typeface="+mn-ea"/>
                        <a:ea typeface="+mn-ea"/>
                      </a:endParaRPr>
                    </a:p>
                  </a:txBody>
                  <a:tcPr marL="146319" marR="146319" marT="73159" marB="73159"/>
                </a:tc>
                <a:tc>
                  <a:txBody>
                    <a:bodyPr/>
                    <a:lstStyle/>
                    <a:p>
                      <a:r>
                        <a:rPr lang="ja-JP" altLang="en-US" sz="1800" b="1" dirty="0">
                          <a:latin typeface="+mn-ea"/>
                          <a:ea typeface="+mn-ea"/>
                        </a:rPr>
                        <a:t>幅</a:t>
                      </a:r>
                      <a:r>
                        <a:rPr lang="en-US" altLang="ja-JP" sz="1800" b="1" dirty="0">
                          <a:latin typeface="+mn-ea"/>
                          <a:ea typeface="+mn-ea"/>
                        </a:rPr>
                        <a:t>960</a:t>
                      </a:r>
                      <a:r>
                        <a:rPr lang="ja-JP" altLang="en-US" sz="1800" b="1" dirty="0">
                          <a:latin typeface="+mn-ea"/>
                          <a:ea typeface="+mn-ea"/>
                        </a:rPr>
                        <a:t> </a:t>
                      </a:r>
                      <a:r>
                        <a:rPr lang="en-US" altLang="ja-JP" sz="1800" b="1" dirty="0">
                          <a:latin typeface="+mn-ea"/>
                          <a:ea typeface="+mn-ea"/>
                        </a:rPr>
                        <a:t>x</a:t>
                      </a:r>
                      <a:r>
                        <a:rPr lang="ja-JP" altLang="en-US" sz="1800" b="1" dirty="0">
                          <a:latin typeface="+mn-ea"/>
                          <a:ea typeface="+mn-ea"/>
                        </a:rPr>
                        <a:t> 高さ</a:t>
                      </a:r>
                      <a:r>
                        <a:rPr lang="en-US" altLang="ja-JP" sz="1800" b="1" dirty="0">
                          <a:latin typeface="+mn-ea"/>
                          <a:ea typeface="+mn-ea"/>
                        </a:rPr>
                        <a:t>540</a:t>
                      </a:r>
                      <a:endParaRPr kumimoji="1" lang="ja-JP" altLang="en-US" sz="1800" b="1" dirty="0">
                        <a:latin typeface="+mn-ea"/>
                        <a:ea typeface="+mn-ea"/>
                      </a:endParaRPr>
                    </a:p>
                  </a:txBody>
                  <a:tcPr marL="146319" marR="146319" marT="73159" marB="73159">
                    <a:lnR w="38100" cap="flat" cmpd="sng" algn="ctr">
                      <a:solidFill>
                        <a:srgbClr val="FF0000"/>
                      </a:solidFill>
                      <a:prstDash val="solid"/>
                      <a:round/>
                      <a:headEnd type="none" w="med" len="med"/>
                      <a:tailEnd type="none" w="med" len="med"/>
                    </a:lnR>
                  </a:tcPr>
                </a:tc>
                <a:tc>
                  <a:txBody>
                    <a:bodyPr/>
                    <a:lstStyle/>
                    <a:p>
                      <a:pPr algn="ctr"/>
                      <a:r>
                        <a:rPr kumimoji="1" lang="en-US" altLang="ja-JP" sz="1800" b="1" dirty="0">
                          <a:latin typeface="+mn-ea"/>
                          <a:ea typeface="+mn-ea"/>
                        </a:rPr>
                        <a:t>5~50%</a:t>
                      </a:r>
                    </a:p>
                  </a:txBody>
                  <a:tcPr marL="146319" marR="146319" marT="73159" marB="73159">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2575408152"/>
                  </a:ext>
                </a:extLst>
              </a:tr>
              <a:tr h="536248">
                <a:tc>
                  <a:txBody>
                    <a:bodyPr/>
                    <a:lstStyle/>
                    <a:p>
                      <a:pPr algn="ctr"/>
                      <a:r>
                        <a:rPr kumimoji="1" lang="en-US" altLang="ja-JP" sz="1800" b="1" dirty="0">
                          <a:latin typeface="+mn-ea"/>
                          <a:ea typeface="+mn-ea"/>
                        </a:rPr>
                        <a:t>5MP</a:t>
                      </a:r>
                      <a:endParaRPr kumimoji="1" lang="ja-JP" altLang="en-US" sz="1800" b="1" dirty="0">
                        <a:latin typeface="+mn-ea"/>
                        <a:ea typeface="+mn-ea"/>
                      </a:endParaRPr>
                    </a:p>
                  </a:txBody>
                  <a:tcPr marL="146319" marR="146319" marT="73159" marB="73159"/>
                </a:tc>
                <a:tc>
                  <a:txBody>
                    <a:bodyPr/>
                    <a:lstStyle/>
                    <a:p>
                      <a:r>
                        <a:rPr lang="en-US" altLang="ja-JP" sz="1800" b="1" dirty="0">
                          <a:latin typeface="+mn-ea"/>
                          <a:ea typeface="+mn-ea"/>
                        </a:rPr>
                        <a:t>133x66 </a:t>
                      </a:r>
                      <a:r>
                        <a:rPr lang="ja-JP" altLang="en-US" sz="1800" b="1" dirty="0">
                          <a:latin typeface="+mn-ea"/>
                          <a:ea typeface="+mn-ea"/>
                        </a:rPr>
                        <a:t>または </a:t>
                      </a:r>
                      <a:r>
                        <a:rPr lang="en-US" altLang="ja-JP" sz="1800" b="1" dirty="0">
                          <a:latin typeface="+mn-ea"/>
                          <a:ea typeface="+mn-ea"/>
                        </a:rPr>
                        <a:t>66x133</a:t>
                      </a:r>
                      <a:endParaRPr kumimoji="1" lang="ja-JP" altLang="en-US" sz="1800" b="1" dirty="0">
                        <a:latin typeface="+mn-ea"/>
                        <a:ea typeface="+mn-ea"/>
                      </a:endParaRPr>
                    </a:p>
                  </a:txBody>
                  <a:tcPr marL="146319" marR="146319" marT="73159" marB="73159"/>
                </a:tc>
                <a:tc>
                  <a:txBody>
                    <a:bodyPr/>
                    <a:lstStyle/>
                    <a:p>
                      <a:r>
                        <a:rPr lang="ja-JP" altLang="en-US" sz="1800" b="1" dirty="0">
                          <a:latin typeface="+mn-ea"/>
                          <a:ea typeface="+mn-ea"/>
                        </a:rPr>
                        <a:t>幅</a:t>
                      </a:r>
                      <a:r>
                        <a:rPr lang="en-US" altLang="ja-JP" sz="1800" b="1" dirty="0">
                          <a:latin typeface="+mn-ea"/>
                          <a:ea typeface="+mn-ea"/>
                        </a:rPr>
                        <a:t>1280</a:t>
                      </a:r>
                      <a:r>
                        <a:rPr lang="ja-JP" altLang="en-US" sz="1800" b="1" dirty="0">
                          <a:latin typeface="+mn-ea"/>
                          <a:ea typeface="+mn-ea"/>
                        </a:rPr>
                        <a:t> </a:t>
                      </a:r>
                      <a:r>
                        <a:rPr lang="en-US" altLang="ja-JP" sz="1800" b="1" dirty="0">
                          <a:latin typeface="+mn-ea"/>
                          <a:ea typeface="+mn-ea"/>
                        </a:rPr>
                        <a:t>x</a:t>
                      </a:r>
                      <a:r>
                        <a:rPr lang="ja-JP" altLang="en-US" sz="1800" b="1" dirty="0">
                          <a:latin typeface="+mn-ea"/>
                          <a:ea typeface="+mn-ea"/>
                        </a:rPr>
                        <a:t> 高さ</a:t>
                      </a:r>
                      <a:r>
                        <a:rPr lang="en-US" altLang="ja-JP" sz="1800" b="1" dirty="0">
                          <a:latin typeface="+mn-ea"/>
                          <a:ea typeface="+mn-ea"/>
                        </a:rPr>
                        <a:t>720</a:t>
                      </a:r>
                      <a:endParaRPr kumimoji="1" lang="ja-JP" altLang="en-US" sz="1800" b="1" dirty="0">
                        <a:latin typeface="+mn-ea"/>
                        <a:ea typeface="+mn-ea"/>
                      </a:endParaRPr>
                    </a:p>
                  </a:txBody>
                  <a:tcPr marL="146319" marR="146319" marT="73159" marB="73159">
                    <a:lnR w="38100" cap="flat" cmpd="sng" algn="ctr">
                      <a:solidFill>
                        <a:srgbClr val="FF0000"/>
                      </a:solidFill>
                      <a:prstDash val="solid"/>
                      <a:round/>
                      <a:headEnd type="none" w="med" len="med"/>
                      <a:tailEnd type="none" w="med" len="med"/>
                    </a:ln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800" b="1" dirty="0">
                          <a:latin typeface="+mn-ea"/>
                          <a:ea typeface="+mn-ea"/>
                        </a:rPr>
                        <a:t>5~50%</a:t>
                      </a:r>
                    </a:p>
                  </a:txBody>
                  <a:tcPr marL="146319" marR="146319" marT="73159" marB="73159">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2745408405"/>
                  </a:ext>
                </a:extLst>
              </a:tr>
              <a:tr h="321277">
                <a:tc>
                  <a:txBody>
                    <a:bodyPr/>
                    <a:lstStyle/>
                    <a:p>
                      <a:pPr algn="ctr"/>
                      <a:r>
                        <a:rPr kumimoji="1" lang="en-US" altLang="ja-JP" sz="1800" b="1" dirty="0">
                          <a:latin typeface="+mn-ea"/>
                          <a:ea typeface="+mn-ea"/>
                        </a:rPr>
                        <a:t>8MP</a:t>
                      </a:r>
                      <a:endParaRPr kumimoji="1" lang="ja-JP" altLang="en-US" sz="1800" b="1" dirty="0">
                        <a:latin typeface="+mn-ea"/>
                        <a:ea typeface="+mn-ea"/>
                      </a:endParaRPr>
                    </a:p>
                  </a:txBody>
                  <a:tcPr marL="146319" marR="146319" marT="73159" marB="73159"/>
                </a:tc>
                <a:tc>
                  <a:txBody>
                    <a:bodyPr/>
                    <a:lstStyle/>
                    <a:p>
                      <a:r>
                        <a:rPr lang="en-US" altLang="ja-JP" sz="1800" b="1" dirty="0">
                          <a:latin typeface="+mn-ea"/>
                          <a:ea typeface="+mn-ea"/>
                        </a:rPr>
                        <a:t>200x100 </a:t>
                      </a:r>
                      <a:r>
                        <a:rPr lang="ja-JP" altLang="en-US" sz="1800" b="1" dirty="0">
                          <a:latin typeface="+mn-ea"/>
                          <a:ea typeface="+mn-ea"/>
                        </a:rPr>
                        <a:t>または </a:t>
                      </a:r>
                      <a:r>
                        <a:rPr lang="en-US" altLang="ja-JP" sz="1800" b="1" dirty="0">
                          <a:latin typeface="+mn-ea"/>
                          <a:ea typeface="+mn-ea"/>
                        </a:rPr>
                        <a:t>100x200</a:t>
                      </a:r>
                      <a:endParaRPr kumimoji="1" lang="ja-JP" altLang="en-US" sz="1800" b="1" dirty="0">
                        <a:latin typeface="+mn-ea"/>
                        <a:ea typeface="+mn-ea"/>
                      </a:endParaRPr>
                    </a:p>
                  </a:txBody>
                  <a:tcPr marL="146319" marR="146319" marT="73159" marB="73159"/>
                </a:tc>
                <a:tc>
                  <a:txBody>
                    <a:bodyPr/>
                    <a:lstStyle/>
                    <a:p>
                      <a:r>
                        <a:rPr lang="ja-JP" altLang="en-US" sz="1800" b="1" dirty="0">
                          <a:latin typeface="+mn-ea"/>
                          <a:ea typeface="+mn-ea"/>
                        </a:rPr>
                        <a:t>幅</a:t>
                      </a:r>
                      <a:r>
                        <a:rPr lang="en-US" altLang="ja-JP" sz="1800" b="1" dirty="0">
                          <a:latin typeface="+mn-ea"/>
                          <a:ea typeface="+mn-ea"/>
                        </a:rPr>
                        <a:t>1920</a:t>
                      </a:r>
                      <a:r>
                        <a:rPr lang="ja-JP" altLang="en-US" sz="1800" b="1" dirty="0">
                          <a:latin typeface="+mn-ea"/>
                          <a:ea typeface="+mn-ea"/>
                        </a:rPr>
                        <a:t> </a:t>
                      </a:r>
                      <a:r>
                        <a:rPr lang="en-US" altLang="ja-JP" sz="1800" b="1" dirty="0">
                          <a:latin typeface="+mn-ea"/>
                          <a:ea typeface="+mn-ea"/>
                        </a:rPr>
                        <a:t>x</a:t>
                      </a:r>
                      <a:r>
                        <a:rPr lang="ja-JP" altLang="en-US" sz="1800" b="1" dirty="0">
                          <a:latin typeface="+mn-ea"/>
                          <a:ea typeface="+mn-ea"/>
                        </a:rPr>
                        <a:t> 高さ</a:t>
                      </a:r>
                      <a:r>
                        <a:rPr lang="en-US" altLang="ja-JP" sz="1800" b="1" dirty="0">
                          <a:latin typeface="+mn-ea"/>
                          <a:ea typeface="+mn-ea"/>
                        </a:rPr>
                        <a:t>1080 </a:t>
                      </a:r>
                      <a:endParaRPr kumimoji="1" lang="ja-JP" altLang="en-US" sz="1800" b="1" dirty="0">
                        <a:latin typeface="+mn-ea"/>
                        <a:ea typeface="+mn-ea"/>
                      </a:endParaRPr>
                    </a:p>
                  </a:txBody>
                  <a:tcPr marL="146319" marR="146319" marT="73159" marB="73159">
                    <a:lnR w="38100" cap="flat" cmpd="sng" algn="ctr">
                      <a:solidFill>
                        <a:srgbClr val="FF0000"/>
                      </a:solidFill>
                      <a:prstDash val="solid"/>
                      <a:round/>
                      <a:headEnd type="none" w="med" len="med"/>
                      <a:tailEnd type="none" w="med" len="med"/>
                    </a:ln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800" b="1" dirty="0">
                          <a:latin typeface="+mn-ea"/>
                          <a:ea typeface="+mn-ea"/>
                        </a:rPr>
                        <a:t>5~50%</a:t>
                      </a:r>
                    </a:p>
                  </a:txBody>
                  <a:tcPr marL="146319" marR="146319" marT="73159" marB="73159">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502567827"/>
                  </a:ext>
                </a:extLst>
              </a:tr>
            </a:tbl>
          </a:graphicData>
        </a:graphic>
      </p:graphicFrame>
      <p:grpSp>
        <p:nvGrpSpPr>
          <p:cNvPr id="8" name="グループ化 7">
            <a:extLst>
              <a:ext uri="{FF2B5EF4-FFF2-40B4-BE49-F238E27FC236}">
                <a16:creationId xmlns:a16="http://schemas.microsoft.com/office/drawing/2014/main" id="{C225D9A1-A22A-E946-C3A3-C0B300E3F154}"/>
              </a:ext>
            </a:extLst>
          </p:cNvPr>
          <p:cNvGrpSpPr/>
          <p:nvPr/>
        </p:nvGrpSpPr>
        <p:grpSpPr>
          <a:xfrm>
            <a:off x="1251841" y="4543333"/>
            <a:ext cx="4807151" cy="2768721"/>
            <a:chOff x="1841016" y="2800345"/>
            <a:chExt cx="4109620" cy="2343155"/>
          </a:xfrm>
        </p:grpSpPr>
        <p:pic>
          <p:nvPicPr>
            <p:cNvPr id="9" name="図 8">
              <a:extLst>
                <a:ext uri="{FF2B5EF4-FFF2-40B4-BE49-F238E27FC236}">
                  <a16:creationId xmlns:a16="http://schemas.microsoft.com/office/drawing/2014/main" id="{FF9EA925-37B0-D7CC-A734-869CFA0ECD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1016" y="2800345"/>
              <a:ext cx="4109620" cy="234315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0" name="正方形/長方形 9">
              <a:extLst>
                <a:ext uri="{FF2B5EF4-FFF2-40B4-BE49-F238E27FC236}">
                  <a16:creationId xmlns:a16="http://schemas.microsoft.com/office/drawing/2014/main" id="{1A6DCBAB-5DD4-AF63-D32E-6D9CB0E561D1}"/>
                </a:ext>
              </a:extLst>
            </p:cNvPr>
            <p:cNvSpPr/>
            <p:nvPr/>
          </p:nvSpPr>
          <p:spPr>
            <a:xfrm>
              <a:off x="2453594" y="3392771"/>
              <a:ext cx="196006" cy="92029"/>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AA4CB4D-7A3B-E855-3DE6-2F3FBFFF3FFA}"/>
                </a:ext>
              </a:extLst>
            </p:cNvPr>
            <p:cNvSpPr/>
            <p:nvPr/>
          </p:nvSpPr>
          <p:spPr>
            <a:xfrm>
              <a:off x="3217994" y="3545171"/>
              <a:ext cx="1649206" cy="890029"/>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a:extLst>
              <a:ext uri="{FF2B5EF4-FFF2-40B4-BE49-F238E27FC236}">
                <a16:creationId xmlns:a16="http://schemas.microsoft.com/office/drawing/2014/main" id="{59E76CF8-6D9D-ED2A-E216-8980ED705A6E}"/>
              </a:ext>
            </a:extLst>
          </p:cNvPr>
          <p:cNvSpPr txBox="1"/>
          <p:nvPr/>
        </p:nvSpPr>
        <p:spPr>
          <a:xfrm>
            <a:off x="6499133" y="6241312"/>
            <a:ext cx="2834872" cy="1070742"/>
          </a:xfrm>
          <a:prstGeom prst="rect">
            <a:avLst/>
          </a:prstGeom>
          <a:solidFill>
            <a:srgbClr val="00B078"/>
          </a:solidFill>
          <a:effectLst>
            <a:outerShdw blurRad="50800" dist="38100" dir="2700000" algn="tl" rotWithShape="0">
              <a:prstClr val="black">
                <a:alpha val="40000"/>
              </a:prstClr>
            </a:outerShdw>
          </a:effectLst>
        </p:spPr>
        <p:txBody>
          <a:bodyPr wrap="square" rtlCol="0">
            <a:spAutoFit/>
          </a:bodyPr>
          <a:lstStyle/>
          <a:p>
            <a:pPr>
              <a:lnSpc>
                <a:spcPct val="120000"/>
              </a:lnSpc>
            </a:pPr>
            <a:r>
              <a:rPr kumimoji="1" lang="ja-JP" altLang="en-US" sz="1800" b="1" dirty="0">
                <a:solidFill>
                  <a:srgbClr val="FFFF00"/>
                </a:solidFill>
                <a:effectLst>
                  <a:outerShdw blurRad="38100" dist="38100" dir="2700000" algn="tl">
                    <a:srgbClr val="000000">
                      <a:alpha val="43137"/>
                    </a:srgbClr>
                  </a:outerShdw>
                </a:effectLst>
                <a:latin typeface="+mn-ea"/>
              </a:rPr>
              <a:t>検知枚数は</a:t>
            </a:r>
            <a:br>
              <a:rPr kumimoji="1" lang="en-US" altLang="ja-JP" sz="1800" b="1" dirty="0">
                <a:solidFill>
                  <a:srgbClr val="FFFF00"/>
                </a:solidFill>
                <a:effectLst>
                  <a:outerShdw blurRad="38100" dist="38100" dir="2700000" algn="tl">
                    <a:srgbClr val="000000">
                      <a:alpha val="43137"/>
                    </a:srgbClr>
                  </a:outerShdw>
                </a:effectLst>
                <a:latin typeface="+mn-ea"/>
              </a:rPr>
            </a:br>
            <a:r>
              <a:rPr kumimoji="1" lang="ja-JP" altLang="en-US" sz="1800" b="1" dirty="0">
                <a:solidFill>
                  <a:srgbClr val="FFFF00"/>
                </a:solidFill>
                <a:effectLst>
                  <a:outerShdw blurRad="38100" dist="38100" dir="2700000" algn="tl">
                    <a:srgbClr val="000000">
                      <a:alpha val="43137"/>
                    </a:srgbClr>
                  </a:outerShdw>
                </a:effectLst>
                <a:latin typeface="+mn-ea"/>
              </a:rPr>
              <a:t>現場学習</a:t>
            </a:r>
            <a:r>
              <a:rPr lang="ja-JP" altLang="en-US" sz="1800" b="1" dirty="0">
                <a:solidFill>
                  <a:srgbClr val="FFFF00"/>
                </a:solidFill>
                <a:effectLst>
                  <a:outerShdw blurRad="38100" dist="38100" dir="2700000" algn="tl">
                    <a:srgbClr val="000000">
                      <a:alpha val="43137"/>
                    </a:srgbClr>
                  </a:outerShdw>
                </a:effectLst>
                <a:latin typeface="+mn-ea"/>
              </a:rPr>
              <a:t> </a:t>
            </a:r>
            <a:r>
              <a:rPr lang="en-US" altLang="ja-JP" sz="1800" b="1" dirty="0">
                <a:solidFill>
                  <a:srgbClr val="FFFF00"/>
                </a:solidFill>
                <a:effectLst>
                  <a:outerShdw blurRad="38100" dist="38100" dir="2700000" algn="tl">
                    <a:srgbClr val="000000">
                      <a:alpha val="43137"/>
                    </a:srgbClr>
                  </a:outerShdw>
                </a:effectLst>
                <a:latin typeface="+mn-ea"/>
              </a:rPr>
              <a:t>…</a:t>
            </a:r>
            <a:r>
              <a:rPr lang="ja-JP" altLang="en-US" sz="1800" b="1" dirty="0">
                <a:solidFill>
                  <a:srgbClr val="FFFF00"/>
                </a:solidFill>
                <a:effectLst>
                  <a:outerShdw blurRad="38100" dist="38100" dir="2700000" algn="tl">
                    <a:srgbClr val="000000">
                      <a:alpha val="43137"/>
                    </a:srgbClr>
                  </a:outerShdw>
                </a:effectLst>
                <a:latin typeface="+mn-ea"/>
              </a:rPr>
              <a:t> </a:t>
            </a:r>
            <a:r>
              <a:rPr kumimoji="1" lang="en-US" altLang="ja-JP" sz="1800" b="1" dirty="0">
                <a:solidFill>
                  <a:srgbClr val="FFFF00"/>
                </a:solidFill>
                <a:effectLst>
                  <a:outerShdw blurRad="38100" dist="38100" dir="2700000" algn="tl">
                    <a:srgbClr val="000000">
                      <a:alpha val="43137"/>
                    </a:srgbClr>
                  </a:outerShdw>
                </a:effectLst>
                <a:latin typeface="+mn-ea"/>
              </a:rPr>
              <a:t>5</a:t>
            </a:r>
            <a:r>
              <a:rPr kumimoji="1" lang="ja-JP" altLang="en-US" sz="1800" b="1" dirty="0">
                <a:solidFill>
                  <a:srgbClr val="FFFF00"/>
                </a:solidFill>
                <a:effectLst>
                  <a:outerShdw blurRad="38100" dist="38100" dir="2700000" algn="tl">
                    <a:srgbClr val="000000">
                      <a:alpha val="43137"/>
                    </a:srgbClr>
                  </a:outerShdw>
                </a:effectLst>
                <a:latin typeface="+mn-ea"/>
              </a:rPr>
              <a:t>枚</a:t>
            </a:r>
            <a:r>
              <a:rPr kumimoji="1" lang="en-US" altLang="ja-JP" sz="1800" b="1" dirty="0">
                <a:solidFill>
                  <a:srgbClr val="FFFF00"/>
                </a:solidFill>
                <a:effectLst>
                  <a:outerShdw blurRad="38100" dist="38100" dir="2700000" algn="tl">
                    <a:srgbClr val="000000">
                      <a:alpha val="43137"/>
                    </a:srgbClr>
                  </a:outerShdw>
                </a:effectLst>
                <a:latin typeface="+mn-ea"/>
              </a:rPr>
              <a:t>/</a:t>
            </a:r>
            <a:r>
              <a:rPr kumimoji="1" lang="ja-JP" altLang="en-US" sz="1800" b="1" dirty="0">
                <a:solidFill>
                  <a:srgbClr val="FFFF00"/>
                </a:solidFill>
                <a:effectLst>
                  <a:outerShdw blurRad="38100" dist="38100" dir="2700000" algn="tl">
                    <a:srgbClr val="000000">
                      <a:alpha val="43137"/>
                    </a:srgbClr>
                  </a:outerShdw>
                </a:effectLst>
                <a:latin typeface="+mn-ea"/>
              </a:rPr>
              <a:t>秒</a:t>
            </a:r>
            <a:br>
              <a:rPr kumimoji="1" lang="en-US" altLang="ja-JP" sz="1800" b="1" dirty="0">
                <a:solidFill>
                  <a:srgbClr val="FFFF00"/>
                </a:solidFill>
                <a:effectLst>
                  <a:outerShdw blurRad="38100" dist="38100" dir="2700000" algn="tl">
                    <a:srgbClr val="000000">
                      <a:alpha val="43137"/>
                    </a:srgbClr>
                  </a:outerShdw>
                </a:effectLst>
                <a:latin typeface="+mn-ea"/>
              </a:rPr>
            </a:br>
            <a:r>
              <a:rPr kumimoji="1" lang="ja-JP" altLang="en-US" sz="1800" b="1" dirty="0">
                <a:solidFill>
                  <a:srgbClr val="FFFF00"/>
                </a:solidFill>
                <a:effectLst>
                  <a:outerShdw blurRad="38100" dist="38100" dir="2700000" algn="tl">
                    <a:srgbClr val="000000">
                      <a:alpha val="43137"/>
                    </a:srgbClr>
                  </a:outerShdw>
                </a:effectLst>
                <a:latin typeface="+mn-ea"/>
              </a:rPr>
              <a:t>既存</a:t>
            </a:r>
            <a:r>
              <a:rPr kumimoji="1" lang="en-US" altLang="ja-JP" sz="1800" b="1" dirty="0">
                <a:solidFill>
                  <a:srgbClr val="FFFF00"/>
                </a:solidFill>
                <a:effectLst>
                  <a:outerShdw blurRad="38100" dist="38100" dir="2700000" algn="tl">
                    <a:srgbClr val="000000">
                      <a:alpha val="43137"/>
                    </a:srgbClr>
                  </a:outerShdw>
                </a:effectLst>
                <a:latin typeface="+mn-ea"/>
              </a:rPr>
              <a:t>3</a:t>
            </a:r>
            <a:r>
              <a:rPr kumimoji="1" lang="ja-JP" altLang="en-US" sz="1800" b="1" dirty="0">
                <a:solidFill>
                  <a:srgbClr val="FFFF00"/>
                </a:solidFill>
                <a:effectLst>
                  <a:outerShdw blurRad="38100" dist="38100" dir="2700000" algn="tl">
                    <a:srgbClr val="000000">
                      <a:alpha val="43137"/>
                    </a:srgbClr>
                  </a:outerShdw>
                </a:effectLst>
                <a:latin typeface="+mn-ea"/>
              </a:rPr>
              <a:t>被写体 </a:t>
            </a:r>
            <a:r>
              <a:rPr kumimoji="1" lang="en-US" altLang="ja-JP" sz="1800" b="1" dirty="0">
                <a:solidFill>
                  <a:srgbClr val="FFFF00"/>
                </a:solidFill>
                <a:effectLst>
                  <a:outerShdw blurRad="38100" dist="38100" dir="2700000" algn="tl">
                    <a:srgbClr val="000000">
                      <a:alpha val="43137"/>
                    </a:srgbClr>
                  </a:outerShdw>
                </a:effectLst>
                <a:latin typeface="+mn-ea"/>
              </a:rPr>
              <a:t>…</a:t>
            </a:r>
            <a:r>
              <a:rPr kumimoji="1" lang="ja-JP" altLang="en-US" sz="1800" b="1" dirty="0">
                <a:solidFill>
                  <a:srgbClr val="FFFF00"/>
                </a:solidFill>
                <a:effectLst>
                  <a:outerShdw blurRad="38100" dist="38100" dir="2700000" algn="tl">
                    <a:srgbClr val="000000">
                      <a:alpha val="43137"/>
                    </a:srgbClr>
                  </a:outerShdw>
                </a:effectLst>
                <a:latin typeface="+mn-ea"/>
              </a:rPr>
              <a:t> </a:t>
            </a:r>
            <a:r>
              <a:rPr kumimoji="1" lang="en-US" altLang="ja-JP" sz="1800" b="1" dirty="0">
                <a:solidFill>
                  <a:srgbClr val="FFFF00"/>
                </a:solidFill>
                <a:effectLst>
                  <a:outerShdw blurRad="38100" dist="38100" dir="2700000" algn="tl">
                    <a:srgbClr val="000000">
                      <a:alpha val="43137"/>
                    </a:srgbClr>
                  </a:outerShdw>
                </a:effectLst>
                <a:latin typeface="+mn-ea"/>
              </a:rPr>
              <a:t>10</a:t>
            </a:r>
            <a:r>
              <a:rPr kumimoji="1" lang="ja-JP" altLang="en-US" sz="1800" b="1" dirty="0">
                <a:solidFill>
                  <a:srgbClr val="FFFF00"/>
                </a:solidFill>
                <a:effectLst>
                  <a:outerShdw blurRad="38100" dist="38100" dir="2700000" algn="tl">
                    <a:srgbClr val="000000">
                      <a:alpha val="43137"/>
                    </a:srgbClr>
                  </a:outerShdw>
                </a:effectLst>
                <a:latin typeface="+mn-ea"/>
              </a:rPr>
              <a:t>枚</a:t>
            </a:r>
            <a:r>
              <a:rPr kumimoji="1" lang="en-US" altLang="ja-JP" sz="1800" b="1" dirty="0">
                <a:solidFill>
                  <a:srgbClr val="FFFF00"/>
                </a:solidFill>
                <a:effectLst>
                  <a:outerShdw blurRad="38100" dist="38100" dir="2700000" algn="tl">
                    <a:srgbClr val="000000">
                      <a:alpha val="43137"/>
                    </a:srgbClr>
                  </a:outerShdw>
                </a:effectLst>
                <a:latin typeface="+mn-ea"/>
              </a:rPr>
              <a:t>/</a:t>
            </a:r>
            <a:r>
              <a:rPr kumimoji="1" lang="ja-JP" altLang="en-US" sz="1800" b="1" dirty="0">
                <a:solidFill>
                  <a:srgbClr val="FFFF00"/>
                </a:solidFill>
                <a:effectLst>
                  <a:outerShdw blurRad="38100" dist="38100" dir="2700000" algn="tl">
                    <a:srgbClr val="000000">
                      <a:alpha val="43137"/>
                    </a:srgbClr>
                  </a:outerShdw>
                </a:effectLst>
                <a:latin typeface="+mn-ea"/>
              </a:rPr>
              <a:t>秒</a:t>
            </a:r>
          </a:p>
        </p:txBody>
      </p:sp>
      <p:sp>
        <p:nvSpPr>
          <p:cNvPr id="2" name="テキスト ボックス 1">
            <a:hlinkClick r:id="rId3" action="ppaction://hlinksldjump"/>
            <a:extLst>
              <a:ext uri="{FF2B5EF4-FFF2-40B4-BE49-F238E27FC236}">
                <a16:creationId xmlns:a16="http://schemas.microsoft.com/office/drawing/2014/main" id="{580F19ED-4CDB-9D25-5583-FDA37338F14B}"/>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4"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4"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30048318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08297CD-F50A-EAEF-3BEB-36309A3237CB}"/>
              </a:ext>
            </a:extLst>
          </p:cNvPr>
          <p:cNvPicPr>
            <a:picLocks noChangeAspect="1"/>
          </p:cNvPicPr>
          <p:nvPr/>
        </p:nvPicPr>
        <p:blipFill>
          <a:blip r:embed="rId2"/>
          <a:stretch>
            <a:fillRect/>
          </a:stretch>
        </p:blipFill>
        <p:spPr>
          <a:xfrm>
            <a:off x="6074770" y="1239041"/>
            <a:ext cx="7013021" cy="3963560"/>
          </a:xfrm>
          <a:prstGeom prst="rect">
            <a:avLst/>
          </a:prstGeom>
        </p:spPr>
      </p:pic>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3-1. </a:t>
            </a:r>
            <a:r>
              <a:rPr lang="ja-JP" altLang="en-US" dirty="0">
                <a:latin typeface="+mn-ea"/>
                <a:ea typeface="+mn-ea"/>
              </a:rPr>
              <a:t>設置・設定ノウハウ</a:t>
            </a:r>
            <a:r>
              <a:rPr lang="ja-JP" altLang="en-US" sz="2000" dirty="0"/>
              <a:t>（参考：フォークリフトのサイズおよび速度の確認）</a:t>
            </a:r>
            <a:endParaRPr kumimoji="1" lang="ja-JP" altLang="en-US" sz="2000" dirty="0"/>
          </a:p>
        </p:txBody>
      </p:sp>
      <p:sp>
        <p:nvSpPr>
          <p:cNvPr id="5" name="正方形/長方形 4">
            <a:extLst>
              <a:ext uri="{FF2B5EF4-FFF2-40B4-BE49-F238E27FC236}">
                <a16:creationId xmlns:a16="http://schemas.microsoft.com/office/drawing/2014/main" id="{FA776D03-D254-EA1B-2B6A-EB6EA1CDDF84}"/>
              </a:ext>
            </a:extLst>
          </p:cNvPr>
          <p:cNvSpPr/>
          <p:nvPr/>
        </p:nvSpPr>
        <p:spPr>
          <a:xfrm>
            <a:off x="214648" y="636415"/>
            <a:ext cx="4523605" cy="747919"/>
          </a:xfrm>
          <a:prstGeom prst="rect">
            <a:avLst/>
          </a:prstGeom>
        </p:spPr>
        <p:txBody>
          <a:bodyPr wrap="square" lIns="91440" tIns="45720" rIns="91440" bIns="45720" anchor="ctr">
            <a:noAutofit/>
          </a:bodyPr>
          <a:lstStyle/>
          <a:p>
            <a:pPr defTabSz="914400" fontAlgn="base">
              <a:spcBef>
                <a:spcPts val="300"/>
              </a:spcBef>
              <a:spcAft>
                <a:spcPct val="0"/>
              </a:spcAft>
              <a:defRPr/>
            </a:pPr>
            <a:r>
              <a:rPr kumimoji="0" lang="ja-JP" altLang="en-US" sz="1800" b="1" kern="0" dirty="0">
                <a:latin typeface="+mn-ea"/>
                <a:cs typeface="Meiryo UI" panose="020B0604030504040204" pitchFamily="50" charset="-128"/>
              </a:rPr>
              <a:t>検討用：フォークリフトの大きさ</a:t>
            </a:r>
            <a:endParaRPr kumimoji="0" lang="en-US" altLang="ja-JP" sz="1800" b="1" kern="0" dirty="0">
              <a:latin typeface="+mn-ea"/>
              <a:cs typeface="Meiryo UI" panose="020B0604030504040204" pitchFamily="50" charset="-128"/>
            </a:endParaRPr>
          </a:p>
          <a:p>
            <a:pPr defTabSz="914400" fontAlgn="base">
              <a:spcBef>
                <a:spcPts val="300"/>
              </a:spcBef>
              <a:spcAft>
                <a:spcPct val="0"/>
              </a:spcAft>
              <a:defRPr/>
            </a:pPr>
            <a:r>
              <a:rPr kumimoji="0" lang="ja-JP" altLang="en-US" sz="1800" b="1" kern="0" dirty="0">
                <a:latin typeface="+mn-ea"/>
                <a:cs typeface="Meiryo UI" panose="020B0604030504040204" pitchFamily="50" charset="-128"/>
              </a:rPr>
              <a:t>（三菱 ロジスネクスト製）</a:t>
            </a:r>
            <a:endParaRPr kumimoji="0" lang="en-US" altLang="ja-JP" sz="1800" b="1" kern="0" dirty="0">
              <a:latin typeface="+mn-ea"/>
              <a:cs typeface="Meiryo UI" panose="020B0604030504040204" pitchFamily="50" charset="-128"/>
            </a:endParaRPr>
          </a:p>
        </p:txBody>
      </p:sp>
      <p:sp>
        <p:nvSpPr>
          <p:cNvPr id="19" name="テキスト ボックス 18">
            <a:extLst>
              <a:ext uri="{FF2B5EF4-FFF2-40B4-BE49-F238E27FC236}">
                <a16:creationId xmlns:a16="http://schemas.microsoft.com/office/drawing/2014/main" id="{F14E3F8B-7E72-82D4-63F3-AEC7D18341E4}"/>
              </a:ext>
            </a:extLst>
          </p:cNvPr>
          <p:cNvSpPr txBox="1"/>
          <p:nvPr/>
        </p:nvSpPr>
        <p:spPr>
          <a:xfrm>
            <a:off x="6010600" y="859029"/>
            <a:ext cx="7077191" cy="369332"/>
          </a:xfrm>
          <a:prstGeom prst="rect">
            <a:avLst/>
          </a:prstGeom>
          <a:noFill/>
        </p:spPr>
        <p:txBody>
          <a:bodyPr wrap="square" rtlCol="0">
            <a:spAutoFit/>
          </a:bodyPr>
          <a:lstStyle/>
          <a:p>
            <a:r>
              <a:rPr lang="ja-JP" altLang="en-US" sz="1800" b="1" dirty="0">
                <a:latin typeface="+mn-ea"/>
              </a:rPr>
              <a:t>本アプリの検知サイズは 画角幅の </a:t>
            </a:r>
            <a:r>
              <a:rPr lang="en-US" altLang="ja-JP" sz="1800" b="1" dirty="0">
                <a:latin typeface="+mn-ea"/>
              </a:rPr>
              <a:t>5%</a:t>
            </a:r>
            <a:r>
              <a:rPr lang="ja-JP" altLang="en-US" sz="1800" b="1" dirty="0">
                <a:latin typeface="+mn-ea"/>
              </a:rPr>
              <a:t> </a:t>
            </a:r>
            <a:r>
              <a:rPr lang="en-US" altLang="ja-JP" sz="1400" b="1" dirty="0">
                <a:latin typeface="+mn-ea"/>
              </a:rPr>
              <a:t>(1</a:t>
            </a:r>
            <a:r>
              <a:rPr lang="ja-JP" altLang="en-US" sz="1400" b="1" dirty="0">
                <a:latin typeface="+mn-ea"/>
              </a:rPr>
              <a:t>マス分</a:t>
            </a:r>
            <a:r>
              <a:rPr lang="en-US" altLang="ja-JP" sz="1400" b="1" dirty="0">
                <a:latin typeface="+mn-ea"/>
              </a:rPr>
              <a:t>)</a:t>
            </a:r>
            <a:r>
              <a:rPr lang="ja-JP" altLang="en-US" sz="1800" b="1" dirty="0">
                <a:latin typeface="+mn-ea"/>
              </a:rPr>
              <a:t> ～ </a:t>
            </a:r>
            <a:r>
              <a:rPr lang="en-US" altLang="ja-JP" sz="1800" b="1" dirty="0">
                <a:latin typeface="+mn-ea"/>
              </a:rPr>
              <a:t>50%</a:t>
            </a:r>
            <a:r>
              <a:rPr lang="ja-JP" altLang="en-US" sz="1800" b="1" dirty="0">
                <a:latin typeface="+mn-ea"/>
              </a:rPr>
              <a:t> </a:t>
            </a:r>
            <a:r>
              <a:rPr lang="en-US" altLang="ja-JP" sz="1400" b="1" dirty="0">
                <a:latin typeface="+mn-ea"/>
              </a:rPr>
              <a:t>(10</a:t>
            </a:r>
            <a:r>
              <a:rPr lang="ja-JP" altLang="en-US" sz="1400" b="1" dirty="0">
                <a:latin typeface="+mn-ea"/>
              </a:rPr>
              <a:t>マス分</a:t>
            </a:r>
            <a:r>
              <a:rPr lang="en-US" altLang="ja-JP" sz="1400" b="1" dirty="0">
                <a:latin typeface="+mn-ea"/>
              </a:rPr>
              <a:t>)</a:t>
            </a:r>
            <a:endParaRPr lang="ja-JP" altLang="en-US" sz="1400" b="1" dirty="0">
              <a:latin typeface="+mn-ea"/>
            </a:endParaRPr>
          </a:p>
        </p:txBody>
      </p:sp>
      <p:grpSp>
        <p:nvGrpSpPr>
          <p:cNvPr id="61" name="グループ化 60">
            <a:extLst>
              <a:ext uri="{FF2B5EF4-FFF2-40B4-BE49-F238E27FC236}">
                <a16:creationId xmlns:a16="http://schemas.microsoft.com/office/drawing/2014/main" id="{6D3CA318-1CD0-BECA-F6CE-88D8A71E44C2}"/>
              </a:ext>
            </a:extLst>
          </p:cNvPr>
          <p:cNvGrpSpPr/>
          <p:nvPr/>
        </p:nvGrpSpPr>
        <p:grpSpPr>
          <a:xfrm>
            <a:off x="5118264" y="5352339"/>
            <a:ext cx="8835575" cy="2146600"/>
            <a:chOff x="7256368" y="5770702"/>
            <a:chExt cx="6191611" cy="1504250"/>
          </a:xfrm>
        </p:grpSpPr>
        <p:pic>
          <p:nvPicPr>
            <p:cNvPr id="25" name="図 24">
              <a:extLst>
                <a:ext uri="{FF2B5EF4-FFF2-40B4-BE49-F238E27FC236}">
                  <a16:creationId xmlns:a16="http://schemas.microsoft.com/office/drawing/2014/main" id="{C9126585-B9E3-F0B6-81A1-27554A52219C}"/>
                </a:ext>
              </a:extLst>
            </p:cNvPr>
            <p:cNvPicPr>
              <a:picLocks noChangeAspect="1"/>
            </p:cNvPicPr>
            <p:nvPr/>
          </p:nvPicPr>
          <p:blipFill>
            <a:blip r:embed="rId3"/>
            <a:stretch>
              <a:fillRect/>
            </a:stretch>
          </p:blipFill>
          <p:spPr>
            <a:xfrm>
              <a:off x="7256368" y="5770702"/>
              <a:ext cx="6191611" cy="1504250"/>
            </a:xfrm>
            <a:prstGeom prst="rect">
              <a:avLst/>
            </a:prstGeom>
          </p:spPr>
        </p:pic>
        <p:sp>
          <p:nvSpPr>
            <p:cNvPr id="27" name="正方形/長方形 26">
              <a:extLst>
                <a:ext uri="{FF2B5EF4-FFF2-40B4-BE49-F238E27FC236}">
                  <a16:creationId xmlns:a16="http://schemas.microsoft.com/office/drawing/2014/main" id="{3798C0DA-9DC6-9933-1914-A2F0F22FC5F2}"/>
                </a:ext>
              </a:extLst>
            </p:cNvPr>
            <p:cNvSpPr/>
            <p:nvPr/>
          </p:nvSpPr>
          <p:spPr>
            <a:xfrm>
              <a:off x="10469105" y="6945086"/>
              <a:ext cx="2881892" cy="289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2FAC9CF2-03F4-DB7A-83B8-FA1F47CC3E79}"/>
                </a:ext>
              </a:extLst>
            </p:cNvPr>
            <p:cNvSpPr/>
            <p:nvPr/>
          </p:nvSpPr>
          <p:spPr>
            <a:xfrm>
              <a:off x="10469103" y="6238505"/>
              <a:ext cx="2881892" cy="289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グループ化 39">
            <a:extLst>
              <a:ext uri="{FF2B5EF4-FFF2-40B4-BE49-F238E27FC236}">
                <a16:creationId xmlns:a16="http://schemas.microsoft.com/office/drawing/2014/main" id="{DC09409B-9B3A-4D58-694F-323B91ADAAF6}"/>
              </a:ext>
            </a:extLst>
          </p:cNvPr>
          <p:cNvGrpSpPr>
            <a:grpSpLocks noChangeAspect="1"/>
          </p:cNvGrpSpPr>
          <p:nvPr/>
        </p:nvGrpSpPr>
        <p:grpSpPr>
          <a:xfrm>
            <a:off x="6182093" y="1393327"/>
            <a:ext cx="7041640" cy="3636000"/>
            <a:chOff x="4307490" y="1138557"/>
            <a:chExt cx="4031915" cy="2081907"/>
          </a:xfrm>
        </p:grpSpPr>
        <p:sp>
          <p:nvSpPr>
            <p:cNvPr id="30" name="楕円 29">
              <a:extLst>
                <a:ext uri="{FF2B5EF4-FFF2-40B4-BE49-F238E27FC236}">
                  <a16:creationId xmlns:a16="http://schemas.microsoft.com/office/drawing/2014/main" id="{71ABA386-51C9-C900-6D6A-65E850EAD16C}"/>
                </a:ext>
              </a:extLst>
            </p:cNvPr>
            <p:cNvSpPr/>
            <p:nvPr/>
          </p:nvSpPr>
          <p:spPr>
            <a:xfrm>
              <a:off x="4307490" y="2257449"/>
              <a:ext cx="517175" cy="454819"/>
            </a:xfrm>
            <a:prstGeom prst="ellipse">
              <a:avLst/>
            </a:prstGeom>
            <a:noFill/>
            <a:ln w="508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a:extLst>
                <a:ext uri="{FF2B5EF4-FFF2-40B4-BE49-F238E27FC236}">
                  <a16:creationId xmlns:a16="http://schemas.microsoft.com/office/drawing/2014/main" id="{49B86C0A-CBCD-3CD2-5C27-3407722EB1B7}"/>
                </a:ext>
              </a:extLst>
            </p:cNvPr>
            <p:cNvPicPr>
              <a:picLocks noChangeAspect="1"/>
            </p:cNvPicPr>
            <p:nvPr/>
          </p:nvPicPr>
          <p:blipFill>
            <a:blip r:embed="rId4"/>
            <a:stretch>
              <a:fillRect/>
            </a:stretch>
          </p:blipFill>
          <p:spPr>
            <a:xfrm flipH="1">
              <a:off x="4441747" y="2395328"/>
              <a:ext cx="228582" cy="174988"/>
            </a:xfrm>
            <a:prstGeom prst="rect">
              <a:avLst/>
            </a:prstGeom>
          </p:spPr>
        </p:pic>
        <p:pic>
          <p:nvPicPr>
            <p:cNvPr id="32" name="図 31">
              <a:extLst>
                <a:ext uri="{FF2B5EF4-FFF2-40B4-BE49-F238E27FC236}">
                  <a16:creationId xmlns:a16="http://schemas.microsoft.com/office/drawing/2014/main" id="{87BDA368-2435-DA86-DF35-22D378B0BB0D}"/>
                </a:ext>
              </a:extLst>
            </p:cNvPr>
            <p:cNvPicPr>
              <a:picLocks noChangeAspect="1"/>
            </p:cNvPicPr>
            <p:nvPr/>
          </p:nvPicPr>
          <p:blipFill>
            <a:blip r:embed="rId4"/>
            <a:stretch>
              <a:fillRect/>
            </a:stretch>
          </p:blipFill>
          <p:spPr>
            <a:xfrm flipH="1">
              <a:off x="6058330" y="1481604"/>
              <a:ext cx="1974731" cy="1366854"/>
            </a:xfrm>
            <a:prstGeom prst="rect">
              <a:avLst/>
            </a:prstGeom>
          </p:spPr>
        </p:pic>
        <p:sp>
          <p:nvSpPr>
            <p:cNvPr id="33" name="楕円 32">
              <a:extLst>
                <a:ext uri="{FF2B5EF4-FFF2-40B4-BE49-F238E27FC236}">
                  <a16:creationId xmlns:a16="http://schemas.microsoft.com/office/drawing/2014/main" id="{389297C2-004C-D65E-B5DC-B424DE288205}"/>
                </a:ext>
              </a:extLst>
            </p:cNvPr>
            <p:cNvSpPr/>
            <p:nvPr/>
          </p:nvSpPr>
          <p:spPr>
            <a:xfrm>
              <a:off x="5693161" y="1138557"/>
              <a:ext cx="2646244" cy="2081907"/>
            </a:xfrm>
            <a:prstGeom prst="ellipse">
              <a:avLst/>
            </a:prstGeom>
            <a:noFill/>
            <a:ln w="508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a:extLst>
              <a:ext uri="{FF2B5EF4-FFF2-40B4-BE49-F238E27FC236}">
                <a16:creationId xmlns:a16="http://schemas.microsoft.com/office/drawing/2014/main" id="{59AE6C42-6C37-CF01-9689-3F70155E149E}"/>
              </a:ext>
            </a:extLst>
          </p:cNvPr>
          <p:cNvGrpSpPr/>
          <p:nvPr/>
        </p:nvGrpSpPr>
        <p:grpSpPr>
          <a:xfrm>
            <a:off x="229543" y="1676167"/>
            <a:ext cx="5723014" cy="5107893"/>
            <a:chOff x="19582" y="1386832"/>
            <a:chExt cx="3806716" cy="3397563"/>
          </a:xfrm>
        </p:grpSpPr>
        <p:pic>
          <p:nvPicPr>
            <p:cNvPr id="51" name="図 50">
              <a:extLst>
                <a:ext uri="{FF2B5EF4-FFF2-40B4-BE49-F238E27FC236}">
                  <a16:creationId xmlns:a16="http://schemas.microsoft.com/office/drawing/2014/main" id="{540BA4EB-C824-CF56-1A1F-C25B0240B53C}"/>
                </a:ext>
              </a:extLst>
            </p:cNvPr>
            <p:cNvPicPr>
              <a:picLocks noChangeAspect="1"/>
            </p:cNvPicPr>
            <p:nvPr/>
          </p:nvPicPr>
          <p:blipFill>
            <a:blip r:embed="rId4"/>
            <a:stretch>
              <a:fillRect/>
            </a:stretch>
          </p:blipFill>
          <p:spPr>
            <a:xfrm>
              <a:off x="700952" y="2483690"/>
              <a:ext cx="1991003" cy="1524189"/>
            </a:xfrm>
            <a:prstGeom prst="rect">
              <a:avLst/>
            </a:prstGeom>
          </p:spPr>
        </p:pic>
        <p:pic>
          <p:nvPicPr>
            <p:cNvPr id="52" name="図 51">
              <a:extLst>
                <a:ext uri="{FF2B5EF4-FFF2-40B4-BE49-F238E27FC236}">
                  <a16:creationId xmlns:a16="http://schemas.microsoft.com/office/drawing/2014/main" id="{518DB7A9-093A-B151-FA66-9E347D9D268C}"/>
                </a:ext>
              </a:extLst>
            </p:cNvPr>
            <p:cNvPicPr>
              <a:picLocks noChangeAspect="1"/>
            </p:cNvPicPr>
            <p:nvPr/>
          </p:nvPicPr>
          <p:blipFill>
            <a:blip r:embed="rId5"/>
            <a:stretch>
              <a:fillRect/>
            </a:stretch>
          </p:blipFill>
          <p:spPr>
            <a:xfrm>
              <a:off x="64867" y="1386832"/>
              <a:ext cx="2627088" cy="890051"/>
            </a:xfrm>
            <a:prstGeom prst="rect">
              <a:avLst/>
            </a:prstGeom>
          </p:spPr>
        </p:pic>
        <p:cxnSp>
          <p:nvCxnSpPr>
            <p:cNvPr id="53" name="直線矢印コネクタ 52">
              <a:extLst>
                <a:ext uri="{FF2B5EF4-FFF2-40B4-BE49-F238E27FC236}">
                  <a16:creationId xmlns:a16="http://schemas.microsoft.com/office/drawing/2014/main" id="{C3AAAFA2-B971-91A5-AF48-2039609C3CE8}"/>
                </a:ext>
              </a:extLst>
            </p:cNvPr>
            <p:cNvCxnSpPr/>
            <p:nvPr/>
          </p:nvCxnSpPr>
          <p:spPr>
            <a:xfrm>
              <a:off x="2867035" y="1434234"/>
              <a:ext cx="0" cy="8426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444C1191-F2FB-AD0B-9A10-4D2D9BD23DB8}"/>
                </a:ext>
              </a:extLst>
            </p:cNvPr>
            <p:cNvSpPr txBox="1"/>
            <p:nvPr/>
          </p:nvSpPr>
          <p:spPr>
            <a:xfrm>
              <a:off x="2926779" y="1991353"/>
              <a:ext cx="899519" cy="260951"/>
            </a:xfrm>
            <a:prstGeom prst="rect">
              <a:avLst/>
            </a:prstGeom>
            <a:noFill/>
          </p:spPr>
          <p:txBody>
            <a:bodyPr wrap="square" rtlCol="0">
              <a:spAutoFit/>
            </a:bodyPr>
            <a:lstStyle/>
            <a:p>
              <a:r>
                <a:rPr kumimoji="1" lang="en-US" altLang="ja-JP" sz="1600" b="1" dirty="0"/>
                <a:t>3,200mm</a:t>
              </a:r>
              <a:endParaRPr kumimoji="1" lang="ja-JP" altLang="en-US" sz="1600" b="1" dirty="0"/>
            </a:p>
          </p:txBody>
        </p:sp>
        <p:cxnSp>
          <p:nvCxnSpPr>
            <p:cNvPr id="55" name="直線矢印コネクタ 54">
              <a:extLst>
                <a:ext uri="{FF2B5EF4-FFF2-40B4-BE49-F238E27FC236}">
                  <a16:creationId xmlns:a16="http://schemas.microsoft.com/office/drawing/2014/main" id="{7A7E415E-22E5-F7A6-B9F9-97E633804C48}"/>
                </a:ext>
              </a:extLst>
            </p:cNvPr>
            <p:cNvCxnSpPr>
              <a:cxnSpLocks/>
            </p:cNvCxnSpPr>
            <p:nvPr/>
          </p:nvCxnSpPr>
          <p:spPr>
            <a:xfrm flipH="1">
              <a:off x="2867035" y="2755374"/>
              <a:ext cx="1007" cy="12525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827B80B0-9A09-4659-5236-C834604FDA08}"/>
                </a:ext>
              </a:extLst>
            </p:cNvPr>
            <p:cNvSpPr txBox="1"/>
            <p:nvPr/>
          </p:nvSpPr>
          <p:spPr>
            <a:xfrm>
              <a:off x="2926779" y="2774001"/>
              <a:ext cx="899519" cy="260951"/>
            </a:xfrm>
            <a:prstGeom prst="rect">
              <a:avLst/>
            </a:prstGeom>
            <a:noFill/>
          </p:spPr>
          <p:txBody>
            <a:bodyPr wrap="square" rtlCol="0">
              <a:spAutoFit/>
            </a:bodyPr>
            <a:lstStyle/>
            <a:p>
              <a:r>
                <a:rPr kumimoji="1" lang="en-US" altLang="ja-JP" sz="1600" b="1" dirty="0"/>
                <a:t>3,600mm</a:t>
              </a:r>
              <a:endParaRPr kumimoji="1" lang="ja-JP" altLang="en-US" sz="1600" b="1" dirty="0"/>
            </a:p>
          </p:txBody>
        </p:sp>
        <p:cxnSp>
          <p:nvCxnSpPr>
            <p:cNvPr id="57" name="直線矢印コネクタ 56">
              <a:extLst>
                <a:ext uri="{FF2B5EF4-FFF2-40B4-BE49-F238E27FC236}">
                  <a16:creationId xmlns:a16="http://schemas.microsoft.com/office/drawing/2014/main" id="{AE911FC2-EF2B-152D-3CE5-7DA8CF8290FA}"/>
                </a:ext>
              </a:extLst>
            </p:cNvPr>
            <p:cNvCxnSpPr>
              <a:cxnSpLocks/>
            </p:cNvCxnSpPr>
            <p:nvPr/>
          </p:nvCxnSpPr>
          <p:spPr>
            <a:xfrm>
              <a:off x="700952" y="4214686"/>
              <a:ext cx="199100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352E6769-1D92-BAEA-2F9C-8C46225E088B}"/>
                </a:ext>
              </a:extLst>
            </p:cNvPr>
            <p:cNvSpPr txBox="1"/>
            <p:nvPr/>
          </p:nvSpPr>
          <p:spPr>
            <a:xfrm>
              <a:off x="1378411" y="4271453"/>
              <a:ext cx="946748" cy="260951"/>
            </a:xfrm>
            <a:prstGeom prst="rect">
              <a:avLst/>
            </a:prstGeom>
            <a:noFill/>
          </p:spPr>
          <p:txBody>
            <a:bodyPr wrap="square" rtlCol="0">
              <a:spAutoFit/>
            </a:bodyPr>
            <a:lstStyle/>
            <a:p>
              <a:r>
                <a:rPr kumimoji="1" lang="en-US" altLang="ja-JP" sz="1600" b="1" dirty="0">
                  <a:solidFill>
                    <a:srgbClr val="FF0000"/>
                  </a:solidFill>
                </a:rPr>
                <a:t>5,500mm</a:t>
              </a:r>
              <a:endParaRPr kumimoji="1" lang="ja-JP" altLang="en-US" sz="1600" b="1" dirty="0">
                <a:solidFill>
                  <a:srgbClr val="FF0000"/>
                </a:solidFill>
              </a:endParaRPr>
            </a:p>
          </p:txBody>
        </p:sp>
        <p:sp>
          <p:nvSpPr>
            <p:cNvPr id="59" name="テキスト ボックス 58">
              <a:extLst>
                <a:ext uri="{FF2B5EF4-FFF2-40B4-BE49-F238E27FC236}">
                  <a16:creationId xmlns:a16="http://schemas.microsoft.com/office/drawing/2014/main" id="{7C749F6E-8AAE-4CB5-F61F-E62B56F913E6}"/>
                </a:ext>
              </a:extLst>
            </p:cNvPr>
            <p:cNvSpPr txBox="1"/>
            <p:nvPr/>
          </p:nvSpPr>
          <p:spPr>
            <a:xfrm>
              <a:off x="19582" y="4508108"/>
              <a:ext cx="3590427" cy="276287"/>
            </a:xfrm>
            <a:prstGeom prst="rect">
              <a:avLst/>
            </a:prstGeom>
            <a:noFill/>
          </p:spPr>
          <p:txBody>
            <a:bodyPr wrap="square">
              <a:spAutoFit/>
            </a:bodyPr>
            <a:lstStyle/>
            <a:p>
              <a:pPr>
                <a:lnSpc>
                  <a:spcPct val="120000"/>
                </a:lnSpc>
              </a:pPr>
              <a:r>
                <a:rPr lang="en-US" altLang="ja-JP" sz="900" b="1" dirty="0">
                  <a:latin typeface="+mn-ea"/>
                  <a:hlinkClick r:id="rId6"/>
                </a:rPr>
                <a:t>FD150</a:t>
              </a:r>
              <a:r>
                <a:rPr lang="ja-JP" altLang="en-US" sz="900" b="1" dirty="0">
                  <a:latin typeface="+mn-ea"/>
                  <a:hlinkClick r:id="rId6"/>
                </a:rPr>
                <a:t>・</a:t>
              </a:r>
              <a:r>
                <a:rPr lang="en-US" altLang="ja-JP" sz="900" b="1" dirty="0">
                  <a:latin typeface="+mn-ea"/>
                  <a:hlinkClick r:id="rId6"/>
                </a:rPr>
                <a:t>180</a:t>
              </a:r>
              <a:r>
                <a:rPr lang="ja-JP" altLang="en-US" sz="900" b="1" dirty="0">
                  <a:latin typeface="+mn-ea"/>
                  <a:hlinkClick r:id="rId6"/>
                </a:rPr>
                <a:t>・</a:t>
              </a:r>
              <a:r>
                <a:rPr lang="en-US" altLang="ja-JP" sz="900" b="1" dirty="0">
                  <a:latin typeface="+mn-ea"/>
                  <a:hlinkClick r:id="rId6"/>
                </a:rPr>
                <a:t>200</a:t>
              </a:r>
              <a:r>
                <a:rPr lang="ja-JP" altLang="en-US" sz="900" b="1" dirty="0">
                  <a:latin typeface="+mn-ea"/>
                  <a:hlinkClick r:id="rId6"/>
                </a:rPr>
                <a:t>・</a:t>
              </a:r>
              <a:r>
                <a:rPr lang="en-US" altLang="ja-JP" sz="900" b="1" dirty="0">
                  <a:latin typeface="+mn-ea"/>
                  <a:hlinkClick r:id="rId6"/>
                </a:rPr>
                <a:t>240</a:t>
              </a:r>
              <a:r>
                <a:rPr lang="ja-JP" altLang="en-US" sz="900" b="1" dirty="0">
                  <a:latin typeface="+mn-ea"/>
                  <a:hlinkClick r:id="rId6"/>
                </a:rPr>
                <a:t>（</a:t>
              </a:r>
              <a:r>
                <a:rPr lang="en-US" altLang="ja-JP" sz="900" b="1" dirty="0">
                  <a:latin typeface="+mn-ea"/>
                  <a:hlinkClick r:id="rId6"/>
                </a:rPr>
                <a:t>15</a:t>
              </a:r>
              <a:r>
                <a:rPr lang="ja-JP" altLang="en-US" sz="900" b="1" dirty="0">
                  <a:latin typeface="+mn-ea"/>
                  <a:hlinkClick r:id="rId6"/>
                </a:rPr>
                <a:t>～</a:t>
              </a:r>
              <a:r>
                <a:rPr lang="en-US" altLang="ja-JP" sz="900" b="1" dirty="0">
                  <a:latin typeface="+mn-ea"/>
                  <a:hlinkClick r:id="rId6"/>
                </a:rPr>
                <a:t>24</a:t>
              </a:r>
              <a:r>
                <a:rPr lang="ja-JP" altLang="en-US" sz="900" b="1" dirty="0">
                  <a:latin typeface="+mn-ea"/>
                  <a:hlinkClick r:id="rId6"/>
                </a:rPr>
                <a:t>トン）｜大型エンジンフォークリフト｜エンジンフォークリフト｜製品情報｜三菱ロジスネクスト株式会社 </a:t>
              </a:r>
              <a:r>
                <a:rPr lang="en-US" altLang="ja-JP" sz="900" b="1" dirty="0">
                  <a:latin typeface="+mn-ea"/>
                  <a:hlinkClick r:id="rId6"/>
                </a:rPr>
                <a:t>(logisnext.com)</a:t>
              </a:r>
              <a:endParaRPr lang="ja-JP" altLang="en-US" sz="900" b="1" dirty="0">
                <a:latin typeface="+mn-ea"/>
              </a:endParaRPr>
            </a:p>
          </p:txBody>
        </p:sp>
      </p:grpSp>
      <p:sp>
        <p:nvSpPr>
          <p:cNvPr id="2" name="テキスト ボックス 1">
            <a:hlinkClick r:id="rId7" action="ppaction://hlinksldjump"/>
            <a:extLst>
              <a:ext uri="{FF2B5EF4-FFF2-40B4-BE49-F238E27FC236}">
                <a16:creationId xmlns:a16="http://schemas.microsoft.com/office/drawing/2014/main" id="{FDADE608-039E-57A3-882D-593A593853B2}"/>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8"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8"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
        <p:nvSpPr>
          <p:cNvPr id="7" name="テキスト ボックス 6">
            <a:extLst>
              <a:ext uri="{FF2B5EF4-FFF2-40B4-BE49-F238E27FC236}">
                <a16:creationId xmlns:a16="http://schemas.microsoft.com/office/drawing/2014/main" id="{C1464F86-66FF-D7ED-45D5-E34CE91BB143}"/>
              </a:ext>
            </a:extLst>
          </p:cNvPr>
          <p:cNvSpPr txBox="1"/>
          <p:nvPr/>
        </p:nvSpPr>
        <p:spPr>
          <a:xfrm>
            <a:off x="6180237" y="4245313"/>
            <a:ext cx="1005403" cy="338554"/>
          </a:xfrm>
          <a:prstGeom prst="rect">
            <a:avLst/>
          </a:prstGeom>
          <a:solidFill>
            <a:schemeClr val="bg1"/>
          </a:solidFill>
        </p:spPr>
        <p:txBody>
          <a:bodyPr wrap="none" rtlCol="0">
            <a:spAutoFit/>
          </a:bodyPr>
          <a:lstStyle/>
          <a:p>
            <a:pPr algn="l"/>
            <a:r>
              <a:rPr kumimoji="1" lang="ja-JP" altLang="en-US" sz="1600" b="1" dirty="0"/>
              <a:t>１マス分</a:t>
            </a:r>
          </a:p>
        </p:txBody>
      </p:sp>
      <p:sp>
        <p:nvSpPr>
          <p:cNvPr id="8" name="テキスト ボックス 7">
            <a:extLst>
              <a:ext uri="{FF2B5EF4-FFF2-40B4-BE49-F238E27FC236}">
                <a16:creationId xmlns:a16="http://schemas.microsoft.com/office/drawing/2014/main" id="{D9DD3177-55A2-75BC-C623-C5715193EC8F}"/>
              </a:ext>
            </a:extLst>
          </p:cNvPr>
          <p:cNvSpPr txBox="1"/>
          <p:nvPr/>
        </p:nvSpPr>
        <p:spPr>
          <a:xfrm>
            <a:off x="12457402" y="4630343"/>
            <a:ext cx="1034257" cy="338554"/>
          </a:xfrm>
          <a:prstGeom prst="rect">
            <a:avLst/>
          </a:prstGeom>
          <a:solidFill>
            <a:schemeClr val="bg1"/>
          </a:solidFill>
        </p:spPr>
        <p:txBody>
          <a:bodyPr wrap="none" rtlCol="0">
            <a:spAutoFit/>
          </a:bodyPr>
          <a:lstStyle/>
          <a:p>
            <a:pPr algn="l"/>
            <a:r>
              <a:rPr kumimoji="1" lang="en-US" altLang="ja-JP" sz="1600" b="1" dirty="0"/>
              <a:t>10</a:t>
            </a:r>
            <a:r>
              <a:rPr kumimoji="1" lang="ja-JP" altLang="en-US" sz="1600" b="1" dirty="0"/>
              <a:t>マス分</a:t>
            </a:r>
          </a:p>
        </p:txBody>
      </p:sp>
    </p:spTree>
    <p:extLst>
      <p:ext uri="{BB962C8B-B14F-4D97-AF65-F5344CB8AC3E}">
        <p14:creationId xmlns:p14="http://schemas.microsoft.com/office/powerpoint/2010/main" val="3063830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77B8CD9-8BDC-E380-EC67-75FCF25E4694}"/>
              </a:ext>
            </a:extLst>
          </p:cNvPr>
          <p:cNvSpPr>
            <a:spLocks noGrp="1"/>
          </p:cNvSpPr>
          <p:nvPr>
            <p:ph type="title"/>
          </p:nvPr>
        </p:nvSpPr>
        <p:spPr/>
        <p:txBody>
          <a:bodyPr/>
          <a:lstStyle/>
          <a:p>
            <a:r>
              <a:rPr kumimoji="1" lang="en-US" altLang="ja-JP" b="1" dirty="0">
                <a:latin typeface="+mn-ea"/>
                <a:ea typeface="+mn-ea"/>
              </a:rPr>
              <a:t>1-2. </a:t>
            </a:r>
            <a:r>
              <a:rPr kumimoji="1" lang="ja-JP" altLang="en-US" b="1" dirty="0">
                <a:latin typeface="+mn-ea"/>
                <a:ea typeface="+mn-ea"/>
              </a:rPr>
              <a:t>特長</a:t>
            </a:r>
            <a:endParaRPr kumimoji="1" lang="ja-JP" altLang="en-US" dirty="0"/>
          </a:p>
        </p:txBody>
      </p:sp>
      <p:sp>
        <p:nvSpPr>
          <p:cNvPr id="4" name="テキスト ボックス 3">
            <a:extLst>
              <a:ext uri="{FF2B5EF4-FFF2-40B4-BE49-F238E27FC236}">
                <a16:creationId xmlns:a16="http://schemas.microsoft.com/office/drawing/2014/main" id="{07B64683-AF08-9BA2-15D0-1063A5AA975B}"/>
              </a:ext>
            </a:extLst>
          </p:cNvPr>
          <p:cNvSpPr txBox="1"/>
          <p:nvPr/>
        </p:nvSpPr>
        <p:spPr>
          <a:xfrm>
            <a:off x="288000" y="648000"/>
            <a:ext cx="13161354" cy="504000"/>
          </a:xfrm>
          <a:prstGeom prst="rect">
            <a:avLst/>
          </a:prstGeom>
          <a:noFill/>
          <a:ln w="9525" cap="flat" cmpd="sng" algn="ctr">
            <a:no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none" lIns="36000" tIns="36000" rIns="36000" bIns="36000" rtlCol="0" anchor="t" anchorCtr="0">
            <a:noAutofit/>
          </a:bodyPr>
          <a:lstStyle/>
          <a:p>
            <a:pPr>
              <a:buClr>
                <a:schemeClr val="tx1"/>
              </a:buClr>
            </a:pPr>
            <a:r>
              <a:rPr lang="ja-JP" altLang="en-US" sz="2400" b="1" dirty="0">
                <a:solidFill>
                  <a:schemeClr val="tx1"/>
                </a:solidFill>
                <a:latin typeface="+mn-ea"/>
                <a:cs typeface="Meiryo UI" panose="020B0604030504040204" pitchFamily="50" charset="-128"/>
              </a:rPr>
              <a:t>■</a:t>
            </a:r>
            <a:r>
              <a:rPr lang="en-US" altLang="ja-JP" sz="2400" b="1" dirty="0">
                <a:solidFill>
                  <a:schemeClr val="tx1"/>
                </a:solidFill>
                <a:latin typeface="+mn-ea"/>
                <a:cs typeface="Meiryo UI" panose="020B0604030504040204" pitchFamily="50" charset="-128"/>
              </a:rPr>
              <a:t>AI</a:t>
            </a:r>
            <a:r>
              <a:rPr lang="ja-JP" altLang="en-US" sz="2400" b="1" dirty="0">
                <a:solidFill>
                  <a:schemeClr val="tx1"/>
                </a:solidFill>
                <a:latin typeface="+mn-ea"/>
                <a:cs typeface="Meiryo UI" panose="020B0604030504040204" pitchFamily="50" charset="-128"/>
              </a:rPr>
              <a:t>性能を大幅に進化、現場で</a:t>
            </a:r>
            <a:r>
              <a:rPr lang="en-US" altLang="ja-JP" sz="2400" b="1" dirty="0">
                <a:solidFill>
                  <a:schemeClr val="tx1"/>
                </a:solidFill>
                <a:latin typeface="+mn-ea"/>
                <a:cs typeface="Meiryo UI" panose="020B0604030504040204" pitchFamily="50" charset="-128"/>
              </a:rPr>
              <a:t>AI</a:t>
            </a:r>
            <a:r>
              <a:rPr lang="ja-JP" altLang="en-US" sz="2400" b="1" dirty="0">
                <a:solidFill>
                  <a:schemeClr val="tx1"/>
                </a:solidFill>
                <a:latin typeface="+mn-ea"/>
                <a:cs typeface="Meiryo UI" panose="020B0604030504040204" pitchFamily="50" charset="-128"/>
              </a:rPr>
              <a:t>精度改善や検知対象を追加できる</a:t>
            </a:r>
            <a:r>
              <a:rPr lang="en-US" altLang="ja-JP" sz="2400" b="1" dirty="0">
                <a:solidFill>
                  <a:schemeClr val="tx1"/>
                </a:solidFill>
                <a:latin typeface="+mn-ea"/>
                <a:cs typeface="Meiryo UI" panose="020B0604030504040204" pitchFamily="50" charset="-128"/>
              </a:rPr>
              <a:t>AI</a:t>
            </a:r>
            <a:r>
              <a:rPr lang="ja-JP" altLang="en-US" sz="2400" b="1" dirty="0">
                <a:solidFill>
                  <a:schemeClr val="tx1"/>
                </a:solidFill>
                <a:latin typeface="+mn-ea"/>
                <a:cs typeface="Meiryo UI" panose="020B0604030504040204" pitchFamily="50" charset="-128"/>
              </a:rPr>
              <a:t>カメラ</a:t>
            </a:r>
          </a:p>
        </p:txBody>
      </p:sp>
      <p:grpSp>
        <p:nvGrpSpPr>
          <p:cNvPr id="5" name="グループ化 4">
            <a:extLst>
              <a:ext uri="{FF2B5EF4-FFF2-40B4-BE49-F238E27FC236}">
                <a16:creationId xmlns:a16="http://schemas.microsoft.com/office/drawing/2014/main" id="{5B4F8312-963E-31ED-852A-8A0B81EEE6CE}"/>
              </a:ext>
            </a:extLst>
          </p:cNvPr>
          <p:cNvGrpSpPr/>
          <p:nvPr/>
        </p:nvGrpSpPr>
        <p:grpSpPr>
          <a:xfrm>
            <a:off x="378450" y="3005432"/>
            <a:ext cx="13440417" cy="1114358"/>
            <a:chOff x="257048" y="2091757"/>
            <a:chExt cx="8812888" cy="730685"/>
          </a:xfrm>
        </p:grpSpPr>
        <p:sp>
          <p:nvSpPr>
            <p:cNvPr id="6" name="正方形/長方形 5">
              <a:extLst>
                <a:ext uri="{FF2B5EF4-FFF2-40B4-BE49-F238E27FC236}">
                  <a16:creationId xmlns:a16="http://schemas.microsoft.com/office/drawing/2014/main" id="{91EA4CD7-0B68-CC60-FAE5-1227B3FC252D}"/>
                </a:ext>
              </a:extLst>
            </p:cNvPr>
            <p:cNvSpPr/>
            <p:nvPr/>
          </p:nvSpPr>
          <p:spPr>
            <a:xfrm>
              <a:off x="2739046" y="2091757"/>
              <a:ext cx="6330890" cy="728496"/>
            </a:xfrm>
            <a:prstGeom prst="rect">
              <a:avLst/>
            </a:prstGeom>
          </p:spPr>
          <p:txBody>
            <a:bodyPr wrap="square" anchor="ctr">
              <a:noAutofit/>
            </a:bodyPr>
            <a:lstStyle/>
            <a:p>
              <a:pPr marL="171450" indent="-171450" defTabSz="914400" fontAlgn="base">
                <a:spcBef>
                  <a:spcPts val="300"/>
                </a:spcBef>
                <a:spcAft>
                  <a:spcPct val="0"/>
                </a:spcAft>
                <a:buFont typeface="Arial" panose="020B0604020202020204" pitchFamily="34" charset="0"/>
                <a:buChar char="•"/>
                <a:defRPr/>
              </a:pPr>
              <a:r>
                <a:rPr kumimoji="0" lang="ja-JP" altLang="en-US" sz="2000" b="1" kern="0" dirty="0">
                  <a:latin typeface="+mn-ea"/>
                  <a:cs typeface="Meiryo UI" panose="020B0604030504040204" pitchFamily="50" charset="-128"/>
                </a:rPr>
                <a:t> 本シリーズ専用の</a:t>
              </a:r>
              <a:r>
                <a:rPr kumimoji="0" lang="en-US" altLang="ja-JP" sz="2000" b="1" kern="0" dirty="0">
                  <a:solidFill>
                    <a:schemeClr val="accent1"/>
                  </a:solidFill>
                  <a:latin typeface="+mn-ea"/>
                  <a:cs typeface="Meiryo UI" panose="020B0604030504040204" pitchFamily="50" charset="-128"/>
                </a:rPr>
                <a:t>AI</a:t>
              </a:r>
              <a:r>
                <a:rPr kumimoji="0" lang="ja-JP" altLang="en-US" sz="2000" b="1" kern="0" dirty="0">
                  <a:solidFill>
                    <a:schemeClr val="accent1"/>
                  </a:solidFill>
                  <a:latin typeface="+mn-ea"/>
                  <a:cs typeface="Meiryo UI" panose="020B0604030504040204" pitchFamily="50" charset="-128"/>
                </a:rPr>
                <a:t>現場学習アプリケーション</a:t>
              </a:r>
              <a:r>
                <a:rPr kumimoji="0" lang="ja-JP" altLang="en-US" sz="2000" b="1" kern="0" dirty="0">
                  <a:latin typeface="+mn-ea"/>
                  <a:cs typeface="Meiryo UI" panose="020B0604030504040204" pitchFamily="50" charset="-128"/>
                </a:rPr>
                <a:t>により現場での</a:t>
              </a:r>
              <a:r>
                <a:rPr kumimoji="0" lang="en-US" altLang="ja-JP" sz="2000" b="1" kern="0" dirty="0">
                  <a:latin typeface="+mn-ea"/>
                  <a:cs typeface="Meiryo UI" panose="020B0604030504040204" pitchFamily="50" charset="-128"/>
                </a:rPr>
                <a:t>AI</a:t>
              </a:r>
              <a:r>
                <a:rPr kumimoji="0" lang="ja-JP" altLang="en-US" sz="2000" b="1" kern="0" dirty="0">
                  <a:latin typeface="+mn-ea"/>
                  <a:cs typeface="Meiryo UI" panose="020B0604030504040204" pitchFamily="50" charset="-128"/>
                </a:rPr>
                <a:t>機能強化が可能</a:t>
              </a:r>
              <a:endParaRPr kumimoji="0" lang="en-US" altLang="ja-JP" sz="2000" b="1" kern="0" dirty="0">
                <a:latin typeface="+mn-ea"/>
                <a:cs typeface="Meiryo UI" panose="020B0604030504040204" pitchFamily="50" charset="-128"/>
              </a:endParaRPr>
            </a:p>
            <a:p>
              <a:pPr marL="171450" indent="-171450" defTabSz="914400" fontAlgn="base">
                <a:spcBef>
                  <a:spcPts val="300"/>
                </a:spcBef>
                <a:spcAft>
                  <a:spcPct val="0"/>
                </a:spcAft>
                <a:buFont typeface="Arial" panose="020B0604020202020204" pitchFamily="34" charset="0"/>
                <a:buChar char="•"/>
                <a:defRPr/>
              </a:pPr>
              <a:r>
                <a:rPr kumimoji="0" lang="ja-JP" altLang="en-US" sz="2000" b="1" kern="0" dirty="0">
                  <a:latin typeface="+mn-ea"/>
                  <a:cs typeface="Meiryo UI" panose="020B0604030504040204" pitchFamily="50" charset="-128"/>
                </a:rPr>
                <a:t> 現場で発生した誤検知対象や失報対象の登録により、検知精度を改善</a:t>
              </a:r>
              <a:endParaRPr kumimoji="0" lang="en-US" altLang="ja-JP" sz="2000" b="1" kern="0" dirty="0">
                <a:latin typeface="+mn-ea"/>
                <a:cs typeface="Meiryo UI" panose="020B0604030504040204" pitchFamily="50" charset="-128"/>
              </a:endParaRPr>
            </a:p>
            <a:p>
              <a:pPr marL="171450" indent="-171450" defTabSz="914400" fontAlgn="base">
                <a:spcBef>
                  <a:spcPts val="300"/>
                </a:spcBef>
                <a:spcAft>
                  <a:spcPct val="0"/>
                </a:spcAft>
                <a:buFont typeface="Arial" panose="020B0604020202020204" pitchFamily="34" charset="0"/>
                <a:buChar char="•"/>
                <a:defRPr/>
              </a:pPr>
              <a:r>
                <a:rPr kumimoji="0" lang="en-US" altLang="ja-JP" sz="2000" b="1" i="0" u="none" strike="noStrike" kern="0" cap="none" spc="0" normalizeH="0" baseline="0" noProof="0" dirty="0">
                  <a:ln>
                    <a:noFill/>
                  </a:ln>
                  <a:effectLst/>
                  <a:uLnTx/>
                  <a:uFillTx/>
                  <a:latin typeface="+mn-ea"/>
                  <a:cs typeface="Meiryo UI" panose="020B0604030504040204" pitchFamily="50" charset="-128"/>
                </a:rPr>
                <a:t> </a:t>
              </a:r>
              <a:r>
                <a:rPr kumimoji="0" lang="ja-JP" altLang="en-US" sz="2000" b="1" i="0" u="none" strike="noStrike" kern="0" cap="none" spc="0" normalizeH="0" baseline="0" noProof="0" dirty="0">
                  <a:ln>
                    <a:noFill/>
                  </a:ln>
                  <a:effectLst/>
                  <a:uLnTx/>
                  <a:uFillTx/>
                  <a:latin typeface="+mn-ea"/>
                  <a:cs typeface="Meiryo UI" panose="020B0604030504040204" pitchFamily="50" charset="-128"/>
                </a:rPr>
                <a:t>フォークリフトなど検知したい対象を現場で追加可能</a:t>
              </a:r>
              <a:endParaRPr kumimoji="0" lang="en-US" altLang="ja-JP" sz="2000" b="1" i="0" u="none" strike="noStrike" kern="0" cap="none" spc="0" normalizeH="0" baseline="0" noProof="0" dirty="0">
                <a:ln>
                  <a:noFill/>
                </a:ln>
                <a:effectLst/>
                <a:uLnTx/>
                <a:uFillTx/>
                <a:latin typeface="+mn-ea"/>
                <a:cs typeface="Meiryo UI" panose="020B0604030504040204" pitchFamily="50" charset="-128"/>
              </a:endParaRPr>
            </a:p>
          </p:txBody>
        </p:sp>
        <p:sp>
          <p:nvSpPr>
            <p:cNvPr id="7" name="角丸四角形 71">
              <a:extLst>
                <a:ext uri="{FF2B5EF4-FFF2-40B4-BE49-F238E27FC236}">
                  <a16:creationId xmlns:a16="http://schemas.microsoft.com/office/drawing/2014/main" id="{2F2341BF-FD17-34E5-7854-E2D477587A2B}"/>
                </a:ext>
              </a:extLst>
            </p:cNvPr>
            <p:cNvSpPr/>
            <p:nvPr/>
          </p:nvSpPr>
          <p:spPr>
            <a:xfrm>
              <a:off x="257048" y="2093946"/>
              <a:ext cx="2149603" cy="728496"/>
            </a:xfrm>
            <a:prstGeom prst="roundRect">
              <a:avLst>
                <a:gd name="adj" fmla="val 7709"/>
              </a:avLst>
            </a:prstGeom>
            <a:solidFill>
              <a:srgbClr val="6464E6"/>
            </a:solidFill>
            <a:ln>
              <a:headEnd/>
              <a:tailEnd/>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95883" tIns="0" rIns="47942" bIns="0" anchor="ctr"/>
            <a:lstStyle/>
            <a:p>
              <a:pPr marL="0" marR="0" lvl="0" indent="0" defTabSz="1739900" rtl="0" eaLnBrk="1" fontAlgn="base" latinLnBrk="0" hangingPunct="1">
                <a:lnSpc>
                  <a:spcPct val="100000"/>
                </a:lnSpc>
                <a:spcBef>
                  <a:spcPct val="0"/>
                </a:spcBef>
                <a:spcAft>
                  <a:spcPct val="0"/>
                </a:spcAft>
                <a:buClr>
                  <a:srgbClr val="1F497D"/>
                </a:buClr>
                <a:buSzTx/>
                <a:buFontTx/>
                <a:buNone/>
                <a:tabLst/>
                <a:defRPr/>
              </a:pPr>
              <a:r>
                <a:rPr kumimoji="1" lang="en-US" altLang="ja-JP" sz="2400" b="1" i="0" u="none" strike="noStrike" kern="1200" cap="none" spc="0" normalizeH="0" baseline="0" noProof="0" dirty="0">
                  <a:ln>
                    <a:prstDash val="solid"/>
                  </a:ln>
                  <a:solidFill>
                    <a:schemeClr val="bg1"/>
                  </a:solidFill>
                  <a:effectLst>
                    <a:outerShdw blurRad="38100" dist="38100" dir="2700000" algn="tl">
                      <a:srgbClr val="000000">
                        <a:alpha val="43137"/>
                      </a:srgbClr>
                    </a:outerShdw>
                  </a:effectLst>
                  <a:uLnTx/>
                  <a:uFillTx/>
                  <a:latin typeface="+mn-ea"/>
                  <a:cs typeface="+mn-cs"/>
                </a:rPr>
                <a:t>AI</a:t>
              </a:r>
              <a:r>
                <a:rPr kumimoji="1" lang="ja-JP" altLang="en-US" sz="2400" b="1" i="0" u="none" strike="noStrike" kern="1200" cap="none" spc="0" normalizeH="0" baseline="0" noProof="0" dirty="0">
                  <a:ln>
                    <a:prstDash val="solid"/>
                  </a:ln>
                  <a:solidFill>
                    <a:schemeClr val="bg1"/>
                  </a:solidFill>
                  <a:effectLst>
                    <a:outerShdw blurRad="38100" dist="38100" dir="2700000" algn="tl">
                      <a:srgbClr val="000000">
                        <a:alpha val="43137"/>
                      </a:srgbClr>
                    </a:outerShdw>
                  </a:effectLst>
                  <a:uLnTx/>
                  <a:uFillTx/>
                  <a:latin typeface="+mn-ea"/>
                  <a:cs typeface="+mn-cs"/>
                </a:rPr>
                <a:t>機能</a:t>
              </a:r>
              <a:endParaRPr kumimoji="1" lang="en-US" altLang="ja-JP" sz="2400" b="1" i="0" u="none" strike="noStrike" kern="1200" cap="none" spc="0" normalizeH="0" baseline="0" noProof="0" dirty="0">
                <a:ln>
                  <a:prstDash val="solid"/>
                </a:ln>
                <a:solidFill>
                  <a:schemeClr val="bg1"/>
                </a:solidFill>
                <a:effectLst>
                  <a:outerShdw blurRad="38100" dist="38100" dir="2700000" algn="tl">
                    <a:srgbClr val="000000">
                      <a:alpha val="43137"/>
                    </a:srgbClr>
                  </a:outerShdw>
                </a:effectLst>
                <a:uLnTx/>
                <a:uFillTx/>
                <a:latin typeface="+mn-ea"/>
                <a:cs typeface="+mn-cs"/>
              </a:endParaRPr>
            </a:p>
          </p:txBody>
        </p:sp>
        <p:pic>
          <p:nvPicPr>
            <p:cNvPr id="8" name="グラフィックス 7" descr="セキュリティ カメラ 単色塗りつぶし">
              <a:extLst>
                <a:ext uri="{FF2B5EF4-FFF2-40B4-BE49-F238E27FC236}">
                  <a16:creationId xmlns:a16="http://schemas.microsoft.com/office/drawing/2014/main" id="{71087AE5-3772-DEBE-F281-81839602B35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79705" y="2170662"/>
              <a:ext cx="561297" cy="561297"/>
            </a:xfrm>
            <a:prstGeom prst="rect">
              <a:avLst/>
            </a:prstGeom>
          </p:spPr>
        </p:pic>
      </p:grpSp>
      <p:grpSp>
        <p:nvGrpSpPr>
          <p:cNvPr id="9" name="グループ化 8">
            <a:extLst>
              <a:ext uri="{FF2B5EF4-FFF2-40B4-BE49-F238E27FC236}">
                <a16:creationId xmlns:a16="http://schemas.microsoft.com/office/drawing/2014/main" id="{752866DC-6443-0447-BD19-AA977197BC4E}"/>
              </a:ext>
            </a:extLst>
          </p:cNvPr>
          <p:cNvGrpSpPr/>
          <p:nvPr/>
        </p:nvGrpSpPr>
        <p:grpSpPr>
          <a:xfrm>
            <a:off x="378450" y="1600374"/>
            <a:ext cx="13543290" cy="1111020"/>
            <a:chOff x="257048" y="1141085"/>
            <a:chExt cx="8880342" cy="728496"/>
          </a:xfrm>
        </p:grpSpPr>
        <p:sp>
          <p:nvSpPr>
            <p:cNvPr id="10" name="角丸四角形 71">
              <a:extLst>
                <a:ext uri="{FF2B5EF4-FFF2-40B4-BE49-F238E27FC236}">
                  <a16:creationId xmlns:a16="http://schemas.microsoft.com/office/drawing/2014/main" id="{5D70AF35-1FDA-B867-C4CC-EDF607F744A7}"/>
                </a:ext>
              </a:extLst>
            </p:cNvPr>
            <p:cNvSpPr/>
            <p:nvPr/>
          </p:nvSpPr>
          <p:spPr>
            <a:xfrm>
              <a:off x="257048" y="1141085"/>
              <a:ext cx="2149603" cy="728496"/>
            </a:xfrm>
            <a:prstGeom prst="roundRect">
              <a:avLst>
                <a:gd name="adj" fmla="val 7709"/>
              </a:avLst>
            </a:prstGeom>
            <a:solidFill>
              <a:srgbClr val="6464E6"/>
            </a:solidFill>
            <a:ln>
              <a:headEnd/>
              <a:tailEnd/>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95883" tIns="0" rIns="47942" bIns="0" anchor="ctr"/>
            <a:lstStyle/>
            <a:p>
              <a:pPr marL="0" marR="0" lvl="0" indent="0" defTabSz="1739900" rtl="0" eaLnBrk="1" fontAlgn="base" latinLnBrk="0" hangingPunct="1">
                <a:lnSpc>
                  <a:spcPct val="100000"/>
                </a:lnSpc>
                <a:spcBef>
                  <a:spcPct val="0"/>
                </a:spcBef>
                <a:spcAft>
                  <a:spcPct val="0"/>
                </a:spcAft>
                <a:buClr>
                  <a:srgbClr val="1F497D"/>
                </a:buClr>
                <a:buSzTx/>
                <a:buFontTx/>
                <a:buNone/>
                <a:tabLst/>
                <a:defRPr/>
              </a:pPr>
              <a:r>
                <a:rPr kumimoji="1" lang="ja-JP" altLang="en-US" sz="2400" b="1" i="0" u="none" strike="noStrike" kern="1200" cap="none" spc="0" normalizeH="0" baseline="0" noProof="0" dirty="0">
                  <a:ln>
                    <a:prstDash val="solid"/>
                  </a:ln>
                  <a:solidFill>
                    <a:schemeClr val="bg1"/>
                  </a:solidFill>
                  <a:effectLst>
                    <a:outerShdw blurRad="38100" dist="38100" dir="2700000" algn="tl">
                      <a:srgbClr val="000000">
                        <a:alpha val="43137"/>
                      </a:srgbClr>
                    </a:outerShdw>
                  </a:effectLst>
                  <a:uLnTx/>
                  <a:uFillTx/>
                  <a:latin typeface="+mn-ea"/>
                  <a:cs typeface="+mn-cs"/>
                </a:rPr>
                <a:t>高性能</a:t>
              </a:r>
              <a:r>
                <a:rPr kumimoji="1" lang="en-US" altLang="ja-JP" sz="2400" b="1" i="0" u="none" strike="noStrike" kern="1200" cap="none" spc="0" normalizeH="0" baseline="0" noProof="0" dirty="0">
                  <a:ln>
                    <a:prstDash val="solid"/>
                  </a:ln>
                  <a:solidFill>
                    <a:schemeClr val="bg1"/>
                  </a:solidFill>
                  <a:effectLst>
                    <a:outerShdw blurRad="38100" dist="38100" dir="2700000" algn="tl">
                      <a:srgbClr val="000000">
                        <a:alpha val="43137"/>
                      </a:srgbClr>
                    </a:outerShdw>
                  </a:effectLst>
                  <a:uLnTx/>
                  <a:uFillTx/>
                  <a:latin typeface="+mn-ea"/>
                  <a:cs typeface="+mn-cs"/>
                </a:rPr>
                <a:t>AI</a:t>
              </a:r>
            </a:p>
          </p:txBody>
        </p:sp>
        <p:sp>
          <p:nvSpPr>
            <p:cNvPr id="11" name="正方形/長方形 10">
              <a:extLst>
                <a:ext uri="{FF2B5EF4-FFF2-40B4-BE49-F238E27FC236}">
                  <a16:creationId xmlns:a16="http://schemas.microsoft.com/office/drawing/2014/main" id="{F2A4B1E4-483F-A8FE-37EF-594D3B20914F}"/>
                </a:ext>
              </a:extLst>
            </p:cNvPr>
            <p:cNvSpPr/>
            <p:nvPr/>
          </p:nvSpPr>
          <p:spPr>
            <a:xfrm>
              <a:off x="2732120" y="1141085"/>
              <a:ext cx="6405270" cy="728496"/>
            </a:xfrm>
            <a:prstGeom prst="rect">
              <a:avLst/>
            </a:prstGeom>
          </p:spPr>
          <p:txBody>
            <a:bodyPr wrap="square" lIns="91440" tIns="45720" rIns="91440" bIns="45720" anchor="ctr">
              <a:noAutofit/>
            </a:bodyPr>
            <a:lstStyle/>
            <a:p>
              <a:pPr marL="171450" indent="-171450" defTabSz="914400" fontAlgn="base">
                <a:spcBef>
                  <a:spcPts val="300"/>
                </a:spcBef>
                <a:spcAft>
                  <a:spcPct val="0"/>
                </a:spcAft>
                <a:buFont typeface="Arial" panose="020B0604020202020204" pitchFamily="34" charset="0"/>
                <a:buChar char="•"/>
                <a:defRPr/>
              </a:pPr>
              <a:r>
                <a:rPr kumimoji="0" lang="ja-JP" altLang="en-US" sz="2000" b="1" kern="0" dirty="0">
                  <a:latin typeface="+mn-ea"/>
                  <a:cs typeface="Meiryo UI" panose="020B0604030504040204" pitchFamily="50" charset="-128"/>
                </a:rPr>
                <a:t> </a:t>
              </a:r>
              <a:r>
                <a:rPr kumimoji="0" lang="en-US" altLang="ja-JP" sz="2000" b="1" kern="0" dirty="0">
                  <a:latin typeface="+mn-ea"/>
                  <a:cs typeface="Meiryo UI" panose="020B0604030504040204" pitchFamily="50" charset="-128"/>
                </a:rPr>
                <a:t>AI</a:t>
              </a:r>
              <a:r>
                <a:rPr kumimoji="0" lang="ja-JP" altLang="en-US" sz="2000" b="1" kern="0" dirty="0">
                  <a:latin typeface="+mn-ea"/>
                  <a:cs typeface="Meiryo UI" panose="020B0604030504040204" pitchFamily="50" charset="-128"/>
                </a:rPr>
                <a:t>性能、</a:t>
              </a:r>
              <a:r>
                <a:rPr kumimoji="0" lang="en-US" altLang="ja-JP" sz="2000" b="1" kern="0" dirty="0">
                  <a:latin typeface="+mn-ea"/>
                  <a:cs typeface="Meiryo UI" panose="020B0604030504040204" pitchFamily="50" charset="-128"/>
                </a:rPr>
                <a:t>CPU</a:t>
              </a:r>
              <a:r>
                <a:rPr kumimoji="0" lang="ja-JP" altLang="en-US" sz="2000" b="1" kern="0" dirty="0">
                  <a:latin typeface="+mn-ea"/>
                  <a:cs typeface="Meiryo UI" panose="020B0604030504040204" pitchFamily="50" charset="-128"/>
                </a:rPr>
                <a:t>性能が現行機種の</a:t>
              </a:r>
              <a:r>
                <a:rPr kumimoji="0" lang="ja-JP" altLang="en-US" sz="2000" b="1" kern="0" dirty="0">
                  <a:solidFill>
                    <a:schemeClr val="accent1"/>
                  </a:solidFill>
                  <a:latin typeface="+mn-ea"/>
                  <a:cs typeface="Meiryo UI" panose="020B0604030504040204" pitchFamily="50" charset="-128"/>
                </a:rPr>
                <a:t>４倍</a:t>
              </a:r>
              <a:r>
                <a:rPr kumimoji="0" lang="ja-JP" altLang="en-US" sz="2000" b="1" kern="0" dirty="0">
                  <a:latin typeface="+mn-ea"/>
                  <a:cs typeface="Meiryo UI" panose="020B0604030504040204" pitchFamily="50" charset="-128"/>
                </a:rPr>
                <a:t>で負荷が高いアプリも動作</a:t>
              </a:r>
              <a:endParaRPr kumimoji="0" lang="en-US" altLang="ja-JP" sz="2000" b="1" kern="0" dirty="0">
                <a:latin typeface="+mn-ea"/>
                <a:cs typeface="Meiryo UI" panose="020B0604030504040204" pitchFamily="50" charset="-128"/>
              </a:endParaRPr>
            </a:p>
            <a:p>
              <a:pPr marL="171450" indent="-171450" defTabSz="914400" fontAlgn="base">
                <a:spcBef>
                  <a:spcPts val="300"/>
                </a:spcBef>
                <a:spcAft>
                  <a:spcPct val="0"/>
                </a:spcAft>
                <a:buFont typeface="Arial" panose="020B0604020202020204" pitchFamily="34" charset="0"/>
                <a:buChar char="•"/>
                <a:defRPr/>
              </a:pPr>
              <a:r>
                <a:rPr kumimoji="0" lang="ja-JP" altLang="en-US" sz="2000" b="1" i="0" u="none" strike="noStrike" kern="0" cap="none" spc="0" normalizeH="0" baseline="0" noProof="0" dirty="0">
                  <a:ln>
                    <a:noFill/>
                  </a:ln>
                  <a:effectLst/>
                  <a:uLnTx/>
                  <a:uFillTx/>
                  <a:latin typeface="+mn-ea"/>
                  <a:cs typeface="Meiryo UI" panose="020B0604030504040204" pitchFamily="50" charset="-128"/>
                </a:rPr>
                <a:t> </a:t>
              </a:r>
              <a:r>
                <a:rPr kumimoji="0" lang="en-US" altLang="ja-JP" sz="2000" b="1" i="0" u="none" strike="noStrike" kern="0" cap="none" spc="0" normalizeH="0" baseline="0" noProof="0" dirty="0">
                  <a:ln>
                    <a:noFill/>
                  </a:ln>
                  <a:solidFill>
                    <a:schemeClr val="accent1"/>
                  </a:solidFill>
                  <a:effectLst/>
                  <a:uLnTx/>
                  <a:uFillTx/>
                  <a:latin typeface="+mn-ea"/>
                  <a:cs typeface="Meiryo UI" panose="020B0604030504040204" pitchFamily="50" charset="-128"/>
                </a:rPr>
                <a:t>RAM450MB</a:t>
              </a:r>
              <a:r>
                <a:rPr kumimoji="0" lang="ja-JP" altLang="en-US" sz="2000" b="1" i="0" u="none" strike="noStrike" kern="0" cap="none" spc="0" normalizeH="0" baseline="0" noProof="0" dirty="0">
                  <a:ln>
                    <a:noFill/>
                  </a:ln>
                  <a:solidFill>
                    <a:schemeClr val="accent1"/>
                  </a:solidFill>
                  <a:effectLst/>
                  <a:uLnTx/>
                  <a:uFillTx/>
                  <a:latin typeface="+mn-ea"/>
                  <a:cs typeface="Meiryo UI" panose="020B0604030504040204" pitchFamily="50" charset="-128"/>
                </a:rPr>
                <a:t>、</a:t>
              </a:r>
              <a:r>
                <a:rPr kumimoji="0" lang="en-US" altLang="ja-JP" sz="2000" b="1" i="0" u="none" strike="noStrike" kern="0" cap="none" spc="0" normalizeH="0" baseline="0" noProof="0" dirty="0">
                  <a:ln>
                    <a:noFill/>
                  </a:ln>
                  <a:solidFill>
                    <a:schemeClr val="accent1"/>
                  </a:solidFill>
                  <a:effectLst/>
                  <a:uLnTx/>
                  <a:uFillTx/>
                  <a:latin typeface="+mn-ea"/>
                  <a:cs typeface="Meiryo UI" panose="020B0604030504040204" pitchFamily="50" charset="-128"/>
                </a:rPr>
                <a:t>ROM6GB</a:t>
              </a:r>
              <a:r>
                <a:rPr kumimoji="0" lang="ja-JP" altLang="en-US" sz="2000" b="1" kern="0" dirty="0">
                  <a:latin typeface="+mn-ea"/>
                  <a:cs typeface="Meiryo UI" panose="020B0604030504040204" pitchFamily="50" charset="-128"/>
                </a:rPr>
                <a:t>の</a:t>
              </a:r>
              <a:r>
                <a:rPr kumimoji="0" lang="ja-JP" altLang="en-US" sz="2000" b="1" i="0" u="none" strike="noStrike" kern="0" cap="none" spc="0" normalizeH="0" baseline="0" noProof="0" dirty="0">
                  <a:ln>
                    <a:noFill/>
                  </a:ln>
                  <a:effectLst/>
                  <a:uLnTx/>
                  <a:uFillTx/>
                  <a:latin typeface="+mn-ea"/>
                  <a:cs typeface="Meiryo UI" panose="020B0604030504040204" pitchFamily="50" charset="-128"/>
                </a:rPr>
                <a:t>アプリ領域で</a:t>
              </a:r>
              <a:r>
                <a:rPr kumimoji="0" lang="ja-JP" altLang="en-US" sz="2000" b="1" kern="0" dirty="0">
                  <a:solidFill>
                    <a:schemeClr val="accent1"/>
                  </a:solidFill>
                  <a:latin typeface="+mn-ea"/>
                  <a:cs typeface="Meiryo UI" panose="020B0604030504040204" pitchFamily="50" charset="-128"/>
                </a:rPr>
                <a:t>最大</a:t>
              </a:r>
              <a:r>
                <a:rPr kumimoji="0" lang="en-US" altLang="ja-JP" sz="2000" b="1" kern="0" dirty="0">
                  <a:solidFill>
                    <a:schemeClr val="accent1"/>
                  </a:solidFill>
                  <a:latin typeface="+mn-ea"/>
                  <a:cs typeface="Meiryo UI" panose="020B0604030504040204" pitchFamily="50" charset="-128"/>
                </a:rPr>
                <a:t>9</a:t>
              </a:r>
              <a:r>
                <a:rPr kumimoji="0" lang="ja-JP" altLang="en-US" sz="2000" b="1" kern="0" dirty="0">
                  <a:solidFill>
                    <a:schemeClr val="accent1"/>
                  </a:solidFill>
                  <a:latin typeface="+mn-ea"/>
                  <a:cs typeface="Meiryo UI" panose="020B0604030504040204" pitchFamily="50" charset="-128"/>
                </a:rPr>
                <a:t>つ</a:t>
              </a:r>
              <a:r>
                <a:rPr kumimoji="0" lang="ja-JP" altLang="en-US" sz="2000" b="1" kern="0" dirty="0">
                  <a:latin typeface="+mn-ea"/>
                  <a:cs typeface="Meiryo UI" panose="020B0604030504040204" pitchFamily="50" charset="-128"/>
                </a:rPr>
                <a:t>の</a:t>
              </a:r>
              <a:r>
                <a:rPr kumimoji="0" lang="en-US" altLang="ja-JP" sz="2000" b="1" kern="0" dirty="0">
                  <a:latin typeface="+mn-ea"/>
                  <a:cs typeface="Meiryo UI" panose="020B0604030504040204" pitchFamily="50" charset="-128"/>
                </a:rPr>
                <a:t>AI</a:t>
              </a:r>
              <a:r>
                <a:rPr kumimoji="0" lang="ja-JP" altLang="en-US" sz="2000" b="1" kern="0" dirty="0">
                  <a:latin typeface="+mn-ea"/>
                  <a:cs typeface="Meiryo UI" panose="020B0604030504040204" pitchFamily="50" charset="-128"/>
                </a:rPr>
                <a:t>アプリケーションを搭載可能</a:t>
              </a:r>
              <a:endParaRPr kumimoji="0" lang="ja-JP" altLang="en-US" sz="2000" b="1" i="0" u="none" strike="noStrike" kern="0" cap="none" spc="0" normalizeH="0" baseline="0" noProof="0" dirty="0">
                <a:ln>
                  <a:noFill/>
                </a:ln>
                <a:solidFill>
                  <a:schemeClr val="accent1"/>
                </a:solidFill>
                <a:effectLst/>
                <a:uLnTx/>
                <a:uFillTx/>
                <a:latin typeface="+mn-ea"/>
                <a:cs typeface="Meiryo UI" panose="020B0604030504040204" pitchFamily="50" charset="-128"/>
              </a:endParaRPr>
            </a:p>
          </p:txBody>
        </p:sp>
      </p:grpSp>
      <p:grpSp>
        <p:nvGrpSpPr>
          <p:cNvPr id="12" name="グループ化 11">
            <a:extLst>
              <a:ext uri="{FF2B5EF4-FFF2-40B4-BE49-F238E27FC236}">
                <a16:creationId xmlns:a16="http://schemas.microsoft.com/office/drawing/2014/main" id="{0B9F58ED-2BA2-8E1D-7709-BFB3EAFF86BF}"/>
              </a:ext>
            </a:extLst>
          </p:cNvPr>
          <p:cNvGrpSpPr/>
          <p:nvPr/>
        </p:nvGrpSpPr>
        <p:grpSpPr>
          <a:xfrm>
            <a:off x="378445" y="4510672"/>
            <a:ext cx="13108532" cy="1111021"/>
            <a:chOff x="257045" y="3066084"/>
            <a:chExt cx="8595271" cy="728497"/>
          </a:xfrm>
        </p:grpSpPr>
        <p:grpSp>
          <p:nvGrpSpPr>
            <p:cNvPr id="13" name="グループ化 12">
              <a:extLst>
                <a:ext uri="{FF2B5EF4-FFF2-40B4-BE49-F238E27FC236}">
                  <a16:creationId xmlns:a16="http://schemas.microsoft.com/office/drawing/2014/main" id="{8339C1FE-EDA3-B9DA-F878-E0AE1F9EEBE0}"/>
                </a:ext>
              </a:extLst>
            </p:cNvPr>
            <p:cNvGrpSpPr/>
            <p:nvPr/>
          </p:nvGrpSpPr>
          <p:grpSpPr>
            <a:xfrm>
              <a:off x="257045" y="3066084"/>
              <a:ext cx="8595271" cy="728497"/>
              <a:chOff x="257047" y="4003992"/>
              <a:chExt cx="8595271" cy="728497"/>
            </a:xfrm>
          </p:grpSpPr>
          <p:sp>
            <p:nvSpPr>
              <p:cNvPr id="15" name="角丸四角形 71">
                <a:extLst>
                  <a:ext uri="{FF2B5EF4-FFF2-40B4-BE49-F238E27FC236}">
                    <a16:creationId xmlns:a16="http://schemas.microsoft.com/office/drawing/2014/main" id="{DCA1A076-2540-2128-F014-F127112FF94B}"/>
                  </a:ext>
                </a:extLst>
              </p:cNvPr>
              <p:cNvSpPr/>
              <p:nvPr/>
            </p:nvSpPr>
            <p:spPr>
              <a:xfrm>
                <a:off x="257047" y="4003992"/>
                <a:ext cx="2149603" cy="728497"/>
              </a:xfrm>
              <a:prstGeom prst="roundRect">
                <a:avLst>
                  <a:gd name="adj" fmla="val 7709"/>
                </a:avLst>
              </a:prstGeom>
              <a:solidFill>
                <a:srgbClr val="6464E6"/>
              </a:solidFill>
              <a:ln>
                <a:headEnd/>
                <a:tailEnd/>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95883" tIns="0" rIns="47942" bIns="0" anchor="ctr"/>
              <a:lstStyle/>
              <a:p>
                <a:pPr marL="0" marR="0" lvl="0" indent="0" defTabSz="1739900" rtl="0" eaLnBrk="1" fontAlgn="base" latinLnBrk="0" hangingPunct="1">
                  <a:lnSpc>
                    <a:spcPct val="100000"/>
                  </a:lnSpc>
                  <a:spcBef>
                    <a:spcPct val="0"/>
                  </a:spcBef>
                  <a:spcAft>
                    <a:spcPct val="0"/>
                  </a:spcAft>
                  <a:buClr>
                    <a:srgbClr val="1F497D"/>
                  </a:buClr>
                  <a:buSzTx/>
                  <a:buFontTx/>
                  <a:buNone/>
                  <a:tabLst/>
                  <a:defRPr/>
                </a:pPr>
                <a:r>
                  <a:rPr lang="ja-JP" altLang="en-US" sz="2400" b="1" dirty="0">
                    <a:ln>
                      <a:prstDash val="solid"/>
                    </a:ln>
                    <a:solidFill>
                      <a:schemeClr val="bg1"/>
                    </a:solidFill>
                    <a:effectLst>
                      <a:outerShdw blurRad="38100" dist="38100" dir="2700000" algn="tl">
                        <a:srgbClr val="000000">
                          <a:alpha val="43137"/>
                        </a:srgbClr>
                      </a:outerShdw>
                    </a:effectLst>
                    <a:latin typeface="+mn-ea"/>
                  </a:rPr>
                  <a:t>利便性</a:t>
                </a:r>
                <a:endParaRPr kumimoji="1" lang="en-US" altLang="ja-JP" sz="2400" b="1" i="0" u="none" strike="noStrike" kern="1200" cap="none" spc="0" normalizeH="0" baseline="0" noProof="0" dirty="0">
                  <a:ln>
                    <a:prstDash val="solid"/>
                  </a:ln>
                  <a:solidFill>
                    <a:schemeClr val="bg1"/>
                  </a:solidFill>
                  <a:effectLst>
                    <a:outerShdw blurRad="38100" dist="38100" dir="2700000" algn="tl">
                      <a:srgbClr val="000000">
                        <a:alpha val="43137"/>
                      </a:srgbClr>
                    </a:outerShdw>
                  </a:effectLst>
                  <a:uLnTx/>
                  <a:uFillTx/>
                  <a:latin typeface="+mn-ea"/>
                </a:endParaRPr>
              </a:p>
            </p:txBody>
          </p:sp>
          <p:sp>
            <p:nvSpPr>
              <p:cNvPr id="16" name="正方形/長方形 15">
                <a:extLst>
                  <a:ext uri="{FF2B5EF4-FFF2-40B4-BE49-F238E27FC236}">
                    <a16:creationId xmlns:a16="http://schemas.microsoft.com/office/drawing/2014/main" id="{FDA419EE-F57C-FC44-9CCA-D0F4237ADA4A}"/>
                  </a:ext>
                </a:extLst>
              </p:cNvPr>
              <p:cNvSpPr/>
              <p:nvPr/>
            </p:nvSpPr>
            <p:spPr>
              <a:xfrm>
                <a:off x="2739048" y="4003992"/>
                <a:ext cx="6113270" cy="728497"/>
              </a:xfrm>
              <a:prstGeom prst="rect">
                <a:avLst/>
              </a:prstGeom>
            </p:spPr>
            <p:txBody>
              <a:bodyPr wrap="square" anchor="ctr">
                <a:noAutofit/>
              </a:bodyPr>
              <a:lstStyle/>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altLang="ja-JP" sz="2000" b="1" kern="0" dirty="0">
                    <a:latin typeface="+mn-ea"/>
                    <a:cs typeface="Meiryo UI" panose="020B0604030504040204" pitchFamily="50" charset="-128"/>
                  </a:rPr>
                  <a:t> </a:t>
                </a:r>
                <a:r>
                  <a:rPr kumimoji="0" lang="en-US" altLang="ja-JP" sz="2000" b="1" kern="0" dirty="0">
                    <a:solidFill>
                      <a:schemeClr val="accent1"/>
                    </a:solidFill>
                    <a:latin typeface="+mn-ea"/>
                    <a:cs typeface="Meiryo UI" panose="020B0604030504040204" pitchFamily="50" charset="-128"/>
                  </a:rPr>
                  <a:t>IR-LED</a:t>
                </a:r>
                <a:r>
                  <a:rPr kumimoji="0" lang="ja-JP" altLang="en-US" sz="2000" b="1" kern="0" dirty="0">
                    <a:latin typeface="+mn-ea"/>
                    <a:cs typeface="Meiryo UI" panose="020B0604030504040204" pitchFamily="50" charset="-128"/>
                  </a:rPr>
                  <a:t>により、照度</a:t>
                </a:r>
                <a:r>
                  <a:rPr kumimoji="0" lang="en-US" altLang="ja-JP" sz="2000" b="1" kern="0" dirty="0">
                    <a:latin typeface="+mn-ea"/>
                    <a:cs typeface="Meiryo UI" panose="020B0604030504040204" pitchFamily="50" charset="-128"/>
                  </a:rPr>
                  <a:t>0</a:t>
                </a:r>
                <a:r>
                  <a:rPr kumimoji="0" lang="ja-JP" altLang="en-US" sz="2000" b="1" kern="0" dirty="0">
                    <a:latin typeface="+mn-ea"/>
                    <a:cs typeface="Meiryo UI" panose="020B0604030504040204" pitchFamily="50" charset="-128"/>
                  </a:rPr>
                  <a:t>ルクス環境下でも撮影、</a:t>
                </a:r>
                <a:r>
                  <a:rPr kumimoji="0" lang="en-US" altLang="ja-JP" sz="2000" b="1" kern="0" dirty="0">
                    <a:latin typeface="+mn-ea"/>
                    <a:cs typeface="Meiryo UI" panose="020B0604030504040204" pitchFamily="50" charset="-128"/>
                  </a:rPr>
                  <a:t>AI</a:t>
                </a:r>
                <a:r>
                  <a:rPr kumimoji="0" lang="ja-JP" altLang="en-US" sz="2000" b="1" kern="0" dirty="0">
                    <a:latin typeface="+mn-ea"/>
                    <a:cs typeface="Meiryo UI" panose="020B0604030504040204" pitchFamily="50" charset="-128"/>
                  </a:rPr>
                  <a:t>活用可能</a:t>
                </a:r>
                <a:endParaRPr kumimoji="0" lang="en-US" altLang="ja-JP" sz="2000" b="1" kern="0" dirty="0">
                  <a:latin typeface="+mn-ea"/>
                  <a:cs typeface="Meiryo UI" panose="020B0604030504040204" pitchFamily="50" charset="-128"/>
                </a:endParaRPr>
              </a:p>
              <a:p>
                <a:pPr marL="171450" indent="-171450" defTabSz="914400" fontAlgn="base">
                  <a:spcBef>
                    <a:spcPts val="300"/>
                  </a:spcBef>
                  <a:spcAft>
                    <a:spcPct val="0"/>
                  </a:spcAft>
                  <a:buFont typeface="Arial" panose="020B0604020202020204" pitchFamily="34" charset="0"/>
                  <a:buChar char="•"/>
                  <a:defRPr/>
                </a:pPr>
                <a:r>
                  <a:rPr kumimoji="0" lang="ja-JP" altLang="en-US" sz="2000" b="1" kern="0" dirty="0">
                    <a:latin typeface="+mn-ea"/>
                    <a:cs typeface="Meiryo UI" panose="020B0604030504040204" pitchFamily="50" charset="-128"/>
                  </a:rPr>
                  <a:t>インテリジェントオート機能と</a:t>
                </a:r>
                <a:r>
                  <a:rPr kumimoji="0" lang="en-US" altLang="ja-JP" sz="2000" b="1" kern="0" dirty="0">
                    <a:latin typeface="+mn-ea"/>
                    <a:cs typeface="Meiryo UI" panose="020B0604030504040204" pitchFamily="50" charset="-128"/>
                  </a:rPr>
                  <a:t>AI</a:t>
                </a:r>
                <a:r>
                  <a:rPr kumimoji="0" lang="ja-JP" altLang="en-US" sz="2000" b="1" kern="0" dirty="0">
                    <a:latin typeface="+mn-ea"/>
                    <a:cs typeface="Meiryo UI" panose="020B0604030504040204" pitchFamily="50" charset="-128"/>
                  </a:rPr>
                  <a:t>機能で、カメラの画質を自動最適化</a:t>
                </a:r>
                <a:endParaRPr kumimoji="0" lang="en-US" altLang="ja-JP" sz="2000" b="1" kern="0" dirty="0">
                  <a:latin typeface="+mn-ea"/>
                  <a:cs typeface="Meiryo UI" panose="020B0604030504040204" pitchFamily="50" charset="-128"/>
                </a:endParaRPr>
              </a:p>
              <a:p>
                <a:pPr marL="171450" indent="-171450" defTabSz="914400" fontAlgn="base">
                  <a:spcBef>
                    <a:spcPts val="300"/>
                  </a:spcBef>
                  <a:spcAft>
                    <a:spcPct val="0"/>
                  </a:spcAft>
                  <a:buFont typeface="Arial" panose="020B0604020202020204" pitchFamily="34" charset="0"/>
                  <a:buChar char="•"/>
                  <a:defRPr/>
                </a:pPr>
                <a:r>
                  <a:rPr kumimoji="0" lang="ja-JP" altLang="en-US" sz="2000" b="1" kern="0" dirty="0">
                    <a:latin typeface="+mn-ea"/>
                    <a:cs typeface="Meiryo UI" panose="020B0604030504040204" pitchFamily="50" charset="-128"/>
                  </a:rPr>
                  <a:t>最大</a:t>
                </a:r>
                <a:r>
                  <a:rPr kumimoji="0" lang="en-US" altLang="ja-JP" sz="2000" b="1" kern="0" dirty="0">
                    <a:latin typeface="+mn-ea"/>
                    <a:cs typeface="Meiryo UI" panose="020B0604030504040204" pitchFamily="50" charset="-128"/>
                  </a:rPr>
                  <a:t>4K</a:t>
                </a:r>
                <a:r>
                  <a:rPr kumimoji="0" lang="ja-JP" altLang="en-US" sz="2000" b="1" kern="0" dirty="0">
                    <a:latin typeface="+mn-ea"/>
                    <a:cs typeface="Meiryo UI" panose="020B0604030504040204" pitchFamily="50" charset="-128"/>
                  </a:rPr>
                  <a:t>の高解像度でカメラ１台で広い範囲の画像解析が可能</a:t>
                </a:r>
              </a:p>
            </p:txBody>
          </p:sp>
        </p:grpSp>
        <p:pic>
          <p:nvPicPr>
            <p:cNvPr id="14" name="グラフィックス 13" descr="アイデアが浮かんだ人 単色塗りつぶし">
              <a:extLst>
                <a:ext uri="{FF2B5EF4-FFF2-40B4-BE49-F238E27FC236}">
                  <a16:creationId xmlns:a16="http://schemas.microsoft.com/office/drawing/2014/main" id="{CBD336FD-B20E-7BE7-9E1A-9B4107DB4B6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724057" y="3119640"/>
              <a:ext cx="621384" cy="621384"/>
            </a:xfrm>
            <a:prstGeom prst="rect">
              <a:avLst/>
            </a:prstGeom>
          </p:spPr>
        </p:pic>
      </p:grpSp>
      <p:grpSp>
        <p:nvGrpSpPr>
          <p:cNvPr id="17" name="グループ化 16">
            <a:extLst>
              <a:ext uri="{FF2B5EF4-FFF2-40B4-BE49-F238E27FC236}">
                <a16:creationId xmlns:a16="http://schemas.microsoft.com/office/drawing/2014/main" id="{A941B70A-6D36-AB92-2EC7-98C8763A4B59}"/>
              </a:ext>
            </a:extLst>
          </p:cNvPr>
          <p:cNvGrpSpPr/>
          <p:nvPr/>
        </p:nvGrpSpPr>
        <p:grpSpPr>
          <a:xfrm>
            <a:off x="378445" y="5970830"/>
            <a:ext cx="13440423" cy="1230068"/>
            <a:chOff x="257046" y="3057753"/>
            <a:chExt cx="8812892" cy="806556"/>
          </a:xfrm>
        </p:grpSpPr>
        <p:sp>
          <p:nvSpPr>
            <p:cNvPr id="18" name="角丸四角形 71">
              <a:extLst>
                <a:ext uri="{FF2B5EF4-FFF2-40B4-BE49-F238E27FC236}">
                  <a16:creationId xmlns:a16="http://schemas.microsoft.com/office/drawing/2014/main" id="{F732C64D-BB8A-1698-F507-CEC9D6C31438}"/>
                </a:ext>
              </a:extLst>
            </p:cNvPr>
            <p:cNvSpPr/>
            <p:nvPr/>
          </p:nvSpPr>
          <p:spPr>
            <a:xfrm>
              <a:off x="257046" y="3057753"/>
              <a:ext cx="2149603" cy="724117"/>
            </a:xfrm>
            <a:prstGeom prst="roundRect">
              <a:avLst>
                <a:gd name="adj" fmla="val 7709"/>
              </a:avLst>
            </a:prstGeom>
            <a:solidFill>
              <a:srgbClr val="6464E6"/>
            </a:solidFill>
            <a:ln>
              <a:headEnd/>
              <a:tailEnd/>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95883" tIns="0" rIns="47942" bIns="0" anchor="ctr"/>
            <a:lstStyle/>
            <a:p>
              <a:pPr marL="0" marR="0" lvl="0" indent="0" defTabSz="1739900" rtl="0" eaLnBrk="1" fontAlgn="base" latinLnBrk="0" hangingPunct="1">
                <a:lnSpc>
                  <a:spcPct val="100000"/>
                </a:lnSpc>
                <a:spcBef>
                  <a:spcPct val="0"/>
                </a:spcBef>
                <a:spcAft>
                  <a:spcPct val="0"/>
                </a:spcAft>
                <a:buClr>
                  <a:srgbClr val="1F497D"/>
                </a:buClr>
                <a:buSzTx/>
                <a:buFontTx/>
                <a:buNone/>
                <a:tabLst/>
                <a:defRPr/>
              </a:pPr>
              <a:r>
                <a:rPr kumimoji="1" lang="ja-JP" altLang="en-US" sz="2400" b="1" i="0" u="none" strike="noStrike" kern="1200" cap="none" spc="0" normalizeH="0" baseline="0" noProof="0" dirty="0">
                  <a:ln>
                    <a:prstDash val="solid"/>
                  </a:ln>
                  <a:solidFill>
                    <a:schemeClr val="bg1"/>
                  </a:solidFill>
                  <a:effectLst/>
                  <a:uLnTx/>
                  <a:uFillTx/>
                  <a:latin typeface="+mn-ea"/>
                  <a:cs typeface="+mn-cs"/>
                </a:rPr>
                <a:t>信頼性</a:t>
              </a:r>
              <a:endParaRPr kumimoji="1" lang="en-US" altLang="ja-JP" sz="2400" b="1" i="0" u="none" strike="noStrike" kern="1200" cap="none" spc="0" normalizeH="0" baseline="0" noProof="0" dirty="0">
                <a:ln>
                  <a:prstDash val="solid"/>
                </a:ln>
                <a:solidFill>
                  <a:schemeClr val="bg1"/>
                </a:solidFill>
                <a:effectLst/>
                <a:uLnTx/>
                <a:uFillTx/>
                <a:latin typeface="+mn-ea"/>
                <a:cs typeface="+mn-cs"/>
              </a:endParaRPr>
            </a:p>
          </p:txBody>
        </p:sp>
        <p:sp>
          <p:nvSpPr>
            <p:cNvPr id="19" name="正方形/長方形 18">
              <a:extLst>
                <a:ext uri="{FF2B5EF4-FFF2-40B4-BE49-F238E27FC236}">
                  <a16:creationId xmlns:a16="http://schemas.microsoft.com/office/drawing/2014/main" id="{921E07AE-ED07-661E-DF78-E613C2DB14B4}"/>
                </a:ext>
              </a:extLst>
            </p:cNvPr>
            <p:cNvSpPr/>
            <p:nvPr/>
          </p:nvSpPr>
          <p:spPr>
            <a:xfrm>
              <a:off x="2739046" y="3135813"/>
              <a:ext cx="6330892" cy="728496"/>
            </a:xfrm>
            <a:prstGeom prst="rect">
              <a:avLst/>
            </a:prstGeom>
          </p:spPr>
          <p:txBody>
            <a:bodyPr wrap="square" anchor="ctr">
              <a:noAutofit/>
            </a:bodyPr>
            <a:lstStyle/>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ja-JP" altLang="en-US" sz="2000" b="1" kern="0" dirty="0">
                  <a:latin typeface="+mn-ea"/>
                  <a:cs typeface="Meiryo UI" panose="020B0604030504040204" pitchFamily="50" charset="-128"/>
                </a:rPr>
                <a:t> カメラの乗っ取りを防ぐセキュアブートを新規に搭載</a:t>
              </a:r>
              <a:endParaRPr kumimoji="0" lang="en-US" altLang="ja-JP" sz="2000" b="1" kern="0" dirty="0">
                <a:latin typeface="+mn-ea"/>
                <a:cs typeface="Meiryo UI" panose="020B0604030504040204" pitchFamily="50" charset="-128"/>
              </a:endParaRP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ja-JP" altLang="en-US" sz="2000" b="1" kern="0" dirty="0">
                  <a:latin typeface="+mn-ea"/>
                  <a:cs typeface="Meiryo UI" panose="020B0604030504040204" pitchFamily="50" charset="-128"/>
                </a:rPr>
                <a:t> </a:t>
              </a:r>
              <a:r>
                <a:rPr kumimoji="0" lang="en-US" altLang="ja-JP" sz="2000" b="1" i="0" u="none" strike="noStrike" kern="0" cap="none" spc="0" normalizeH="0" baseline="0" noProof="0" dirty="0">
                  <a:ln>
                    <a:noFill/>
                  </a:ln>
                  <a:solidFill>
                    <a:schemeClr val="accent1"/>
                  </a:solidFill>
                  <a:effectLst/>
                  <a:uLnTx/>
                  <a:uFillTx/>
                  <a:latin typeface="+mn-ea"/>
                  <a:cs typeface="Meiryo UI" panose="020B0604030504040204" pitchFamily="50" charset="-128"/>
                </a:rPr>
                <a:t>IP67/IP66</a:t>
              </a:r>
              <a:r>
                <a:rPr kumimoji="0" lang="ja-JP" altLang="en-US" sz="2000" b="1" i="0" u="none" strike="noStrike" kern="0" cap="none" spc="0" normalizeH="0" baseline="0" noProof="0" dirty="0">
                  <a:ln>
                    <a:noFill/>
                  </a:ln>
                  <a:solidFill>
                    <a:schemeClr val="accent1"/>
                  </a:solidFill>
                  <a:effectLst/>
                  <a:uLnTx/>
                  <a:uFillTx/>
                  <a:latin typeface="+mn-ea"/>
                  <a:cs typeface="Meiryo UI" panose="020B0604030504040204" pitchFamily="50" charset="-128"/>
                </a:rPr>
                <a:t>・</a:t>
              </a:r>
              <a:r>
                <a:rPr kumimoji="0" lang="en-US" altLang="ja-JP" sz="2000" b="1" i="0" u="none" strike="noStrike" kern="0" cap="none" spc="0" normalizeH="0" baseline="0" noProof="0" dirty="0">
                  <a:ln>
                    <a:noFill/>
                  </a:ln>
                  <a:solidFill>
                    <a:schemeClr val="accent1"/>
                  </a:solidFill>
                  <a:effectLst/>
                  <a:uLnTx/>
                  <a:uFillTx/>
                  <a:latin typeface="+mn-ea"/>
                  <a:cs typeface="Meiryo UI" panose="020B0604030504040204" pitchFamily="50" charset="-128"/>
                </a:rPr>
                <a:t>IK10</a:t>
              </a:r>
              <a:r>
                <a:rPr kumimoji="0" lang="ja-JP" altLang="en-US" sz="2000" b="1" i="0" u="none" strike="noStrike" kern="0" cap="none" spc="0" normalizeH="0" baseline="0" noProof="0" dirty="0">
                  <a:ln>
                    <a:noFill/>
                  </a:ln>
                  <a:effectLst/>
                  <a:uLnTx/>
                  <a:uFillTx/>
                  <a:latin typeface="+mn-ea"/>
                  <a:cs typeface="Meiryo UI" panose="020B0604030504040204" pitchFamily="50" charset="-128"/>
                </a:rPr>
                <a:t>に対応し、屋外でも安心して利用可能（屋外モデル）</a:t>
              </a:r>
              <a:endParaRPr kumimoji="0" lang="en-US" altLang="ja-JP" sz="2000" b="1" i="0" u="none" strike="noStrike" kern="0" cap="none" spc="0" normalizeH="0" baseline="0" noProof="0" dirty="0">
                <a:ln>
                  <a:noFill/>
                </a:ln>
                <a:effectLst/>
                <a:uLnTx/>
                <a:uFillTx/>
                <a:latin typeface="+mn-ea"/>
                <a:cs typeface="Meiryo UI" panose="020B0604030504040204" pitchFamily="50" charset="-128"/>
              </a:endParaRP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altLang="ja-JP" sz="2000" b="1" i="0" u="none" strike="noStrike" kern="0" cap="none" spc="0" normalizeH="0" baseline="0" noProof="0" dirty="0">
                  <a:ln>
                    <a:noFill/>
                  </a:ln>
                  <a:effectLst/>
                  <a:uLnTx/>
                  <a:uFillTx/>
                  <a:latin typeface="+mn-ea"/>
                  <a:cs typeface="Meiryo UI" panose="020B0604030504040204" pitchFamily="50" charset="-128"/>
                </a:rPr>
                <a:t> Global Sign</a:t>
              </a:r>
              <a:r>
                <a:rPr kumimoji="0" lang="ja-JP" altLang="en-US" sz="2000" b="1" kern="0" dirty="0">
                  <a:latin typeface="+mn-ea"/>
                  <a:cs typeface="Meiryo UI" panose="020B0604030504040204" pitchFamily="50" charset="-128"/>
                </a:rPr>
                <a:t>社の</a:t>
              </a:r>
              <a:r>
                <a:rPr kumimoji="0" lang="ja-JP" altLang="en-US" sz="2000" b="1" i="0" u="none" strike="noStrike" kern="0" cap="none" spc="0" normalizeH="0" baseline="0" noProof="0" dirty="0">
                  <a:ln>
                    <a:noFill/>
                  </a:ln>
                  <a:effectLst/>
                  <a:uLnTx/>
                  <a:uFillTx/>
                  <a:latin typeface="+mn-ea"/>
                  <a:cs typeface="Meiryo UI" panose="020B0604030504040204" pitchFamily="50" charset="-128"/>
                </a:rPr>
                <a:t>電子証明書をプリインストール、</a:t>
              </a:r>
              <a:r>
                <a:rPr kumimoji="0" lang="en-US" altLang="ja-JP" sz="2000" b="1" i="0" u="none" strike="noStrike" kern="0" cap="none" spc="0" normalizeH="0" baseline="0" noProof="0" dirty="0">
                  <a:ln>
                    <a:noFill/>
                  </a:ln>
                  <a:solidFill>
                    <a:schemeClr val="accent1"/>
                  </a:solidFill>
                  <a:effectLst/>
                  <a:uLnTx/>
                  <a:uFillTx/>
                  <a:latin typeface="+mn-ea"/>
                  <a:cs typeface="Meiryo UI" panose="020B0604030504040204" pitchFamily="50" charset="-128"/>
                </a:rPr>
                <a:t>FIPS 140-2 level3 </a:t>
              </a:r>
              <a:r>
                <a:rPr kumimoji="0" lang="ja-JP" altLang="en-US" sz="2000" b="1" i="0" u="none" strike="noStrike" kern="0" cap="none" spc="0" normalizeH="0" baseline="0" noProof="0" dirty="0">
                  <a:ln>
                    <a:noFill/>
                  </a:ln>
                  <a:effectLst/>
                  <a:uLnTx/>
                  <a:uFillTx/>
                  <a:latin typeface="+mn-ea"/>
                  <a:cs typeface="Meiryo UI" panose="020B0604030504040204" pitchFamily="50" charset="-128"/>
                </a:rPr>
                <a:t>認定されたハードウェア</a:t>
              </a:r>
              <a:r>
                <a:rPr kumimoji="0" lang="ja-JP" altLang="en-US" sz="2000" b="1" kern="0" dirty="0">
                  <a:latin typeface="+mn-ea"/>
                  <a:cs typeface="Meiryo UI" panose="020B0604030504040204" pitchFamily="50" charset="-128"/>
                </a:rPr>
                <a:t>を搭載</a:t>
              </a:r>
              <a:endParaRPr kumimoji="0" lang="ja-JP" altLang="en-US" sz="2000" b="1" i="0" u="none" strike="noStrike" kern="0" cap="none" spc="0" normalizeH="0" baseline="0" noProof="0" dirty="0">
                <a:ln>
                  <a:noFill/>
                </a:ln>
                <a:effectLst/>
                <a:uLnTx/>
                <a:uFillTx/>
                <a:latin typeface="+mn-ea"/>
                <a:cs typeface="Meiryo UI" panose="020B0604030504040204" pitchFamily="50" charset="-128"/>
              </a:endParaRPr>
            </a:p>
          </p:txBody>
        </p:sp>
        <p:pic>
          <p:nvPicPr>
            <p:cNvPr id="20" name="グラフィックス 19" descr="チェックマークの付いた盾 単色塗りつぶし">
              <a:extLst>
                <a:ext uri="{FF2B5EF4-FFF2-40B4-BE49-F238E27FC236}">
                  <a16:creationId xmlns:a16="http://schemas.microsoft.com/office/drawing/2014/main" id="{7410583A-4F89-B45F-C992-83C237B56A7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00024" y="3163198"/>
              <a:ext cx="508667" cy="508667"/>
            </a:xfrm>
            <a:prstGeom prst="rect">
              <a:avLst/>
            </a:prstGeom>
          </p:spPr>
        </p:pic>
      </p:grpSp>
      <p:pic>
        <p:nvPicPr>
          <p:cNvPr id="21" name="グラフィックス 20" descr="セキュリティ カメラ 単色塗りつぶし">
            <a:extLst>
              <a:ext uri="{FF2B5EF4-FFF2-40B4-BE49-F238E27FC236}">
                <a16:creationId xmlns:a16="http://schemas.microsoft.com/office/drawing/2014/main" id="{B85D54F9-07FC-18B5-0F98-F250EF7F7D2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51355" y="1665642"/>
            <a:ext cx="856027" cy="856027"/>
          </a:xfrm>
          <a:prstGeom prst="rect">
            <a:avLst/>
          </a:prstGeom>
        </p:spPr>
      </p:pic>
      <p:sp>
        <p:nvSpPr>
          <p:cNvPr id="2" name="テキスト ボックス 1">
            <a:hlinkClick r:id="rId8" action="ppaction://hlinksldjump"/>
            <a:extLst>
              <a:ext uri="{FF2B5EF4-FFF2-40B4-BE49-F238E27FC236}">
                <a16:creationId xmlns:a16="http://schemas.microsoft.com/office/drawing/2014/main" id="{97AEECF0-1FCD-C866-56E3-8D068088C182}"/>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9"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9"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689739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6">
            <a:extLst>
              <a:ext uri="{FF2B5EF4-FFF2-40B4-BE49-F238E27FC236}">
                <a16:creationId xmlns:a16="http://schemas.microsoft.com/office/drawing/2014/main" id="{C9001A0F-F32E-AE11-6745-A6603687BBEB}"/>
              </a:ext>
            </a:extLst>
          </p:cNvPr>
          <p:cNvGraphicFramePr>
            <a:graphicFrameLocks noGrp="1"/>
          </p:cNvGraphicFramePr>
          <p:nvPr>
            <p:extLst>
              <p:ext uri="{D42A27DB-BD31-4B8C-83A1-F6EECF244321}">
                <p14:modId xmlns:p14="http://schemas.microsoft.com/office/powerpoint/2010/main" val="318335241"/>
              </p:ext>
            </p:extLst>
          </p:nvPr>
        </p:nvGraphicFramePr>
        <p:xfrm>
          <a:off x="621259" y="1099706"/>
          <a:ext cx="5688068" cy="2580580"/>
        </p:xfrm>
        <a:graphic>
          <a:graphicData uri="http://schemas.openxmlformats.org/drawingml/2006/table">
            <a:tbl>
              <a:tblPr firstRow="1" bandRow="1">
                <a:tableStyleId>{5C22544A-7EE6-4342-B048-85BDC9FD1C3A}</a:tableStyleId>
              </a:tblPr>
              <a:tblGrid>
                <a:gridCol w="299372">
                  <a:extLst>
                    <a:ext uri="{9D8B030D-6E8A-4147-A177-3AD203B41FA5}">
                      <a16:colId xmlns:a16="http://schemas.microsoft.com/office/drawing/2014/main" val="476550032"/>
                    </a:ext>
                  </a:extLst>
                </a:gridCol>
                <a:gridCol w="299372">
                  <a:extLst>
                    <a:ext uri="{9D8B030D-6E8A-4147-A177-3AD203B41FA5}">
                      <a16:colId xmlns:a16="http://schemas.microsoft.com/office/drawing/2014/main" val="3639257893"/>
                    </a:ext>
                  </a:extLst>
                </a:gridCol>
                <a:gridCol w="299372">
                  <a:extLst>
                    <a:ext uri="{9D8B030D-6E8A-4147-A177-3AD203B41FA5}">
                      <a16:colId xmlns:a16="http://schemas.microsoft.com/office/drawing/2014/main" val="3179944407"/>
                    </a:ext>
                  </a:extLst>
                </a:gridCol>
                <a:gridCol w="299372">
                  <a:extLst>
                    <a:ext uri="{9D8B030D-6E8A-4147-A177-3AD203B41FA5}">
                      <a16:colId xmlns:a16="http://schemas.microsoft.com/office/drawing/2014/main" val="2450493743"/>
                    </a:ext>
                  </a:extLst>
                </a:gridCol>
                <a:gridCol w="299372">
                  <a:extLst>
                    <a:ext uri="{9D8B030D-6E8A-4147-A177-3AD203B41FA5}">
                      <a16:colId xmlns:a16="http://schemas.microsoft.com/office/drawing/2014/main" val="2962885153"/>
                    </a:ext>
                  </a:extLst>
                </a:gridCol>
                <a:gridCol w="299372">
                  <a:extLst>
                    <a:ext uri="{9D8B030D-6E8A-4147-A177-3AD203B41FA5}">
                      <a16:colId xmlns:a16="http://schemas.microsoft.com/office/drawing/2014/main" val="306987117"/>
                    </a:ext>
                  </a:extLst>
                </a:gridCol>
                <a:gridCol w="299372">
                  <a:extLst>
                    <a:ext uri="{9D8B030D-6E8A-4147-A177-3AD203B41FA5}">
                      <a16:colId xmlns:a16="http://schemas.microsoft.com/office/drawing/2014/main" val="1978113539"/>
                    </a:ext>
                  </a:extLst>
                </a:gridCol>
                <a:gridCol w="299372">
                  <a:extLst>
                    <a:ext uri="{9D8B030D-6E8A-4147-A177-3AD203B41FA5}">
                      <a16:colId xmlns:a16="http://schemas.microsoft.com/office/drawing/2014/main" val="2856773407"/>
                    </a:ext>
                  </a:extLst>
                </a:gridCol>
                <a:gridCol w="299372">
                  <a:extLst>
                    <a:ext uri="{9D8B030D-6E8A-4147-A177-3AD203B41FA5}">
                      <a16:colId xmlns:a16="http://schemas.microsoft.com/office/drawing/2014/main" val="3692684459"/>
                    </a:ext>
                  </a:extLst>
                </a:gridCol>
                <a:gridCol w="299372">
                  <a:extLst>
                    <a:ext uri="{9D8B030D-6E8A-4147-A177-3AD203B41FA5}">
                      <a16:colId xmlns:a16="http://schemas.microsoft.com/office/drawing/2014/main" val="3683098136"/>
                    </a:ext>
                  </a:extLst>
                </a:gridCol>
                <a:gridCol w="299372">
                  <a:extLst>
                    <a:ext uri="{9D8B030D-6E8A-4147-A177-3AD203B41FA5}">
                      <a16:colId xmlns:a16="http://schemas.microsoft.com/office/drawing/2014/main" val="2451675154"/>
                    </a:ext>
                  </a:extLst>
                </a:gridCol>
                <a:gridCol w="299372">
                  <a:extLst>
                    <a:ext uri="{9D8B030D-6E8A-4147-A177-3AD203B41FA5}">
                      <a16:colId xmlns:a16="http://schemas.microsoft.com/office/drawing/2014/main" val="3201230389"/>
                    </a:ext>
                  </a:extLst>
                </a:gridCol>
                <a:gridCol w="299372">
                  <a:extLst>
                    <a:ext uri="{9D8B030D-6E8A-4147-A177-3AD203B41FA5}">
                      <a16:colId xmlns:a16="http://schemas.microsoft.com/office/drawing/2014/main" val="1066165092"/>
                    </a:ext>
                  </a:extLst>
                </a:gridCol>
                <a:gridCol w="299372">
                  <a:extLst>
                    <a:ext uri="{9D8B030D-6E8A-4147-A177-3AD203B41FA5}">
                      <a16:colId xmlns:a16="http://schemas.microsoft.com/office/drawing/2014/main" val="904841082"/>
                    </a:ext>
                  </a:extLst>
                </a:gridCol>
                <a:gridCol w="299372">
                  <a:extLst>
                    <a:ext uri="{9D8B030D-6E8A-4147-A177-3AD203B41FA5}">
                      <a16:colId xmlns:a16="http://schemas.microsoft.com/office/drawing/2014/main" val="1814309284"/>
                    </a:ext>
                  </a:extLst>
                </a:gridCol>
                <a:gridCol w="299372">
                  <a:extLst>
                    <a:ext uri="{9D8B030D-6E8A-4147-A177-3AD203B41FA5}">
                      <a16:colId xmlns:a16="http://schemas.microsoft.com/office/drawing/2014/main" val="29866144"/>
                    </a:ext>
                  </a:extLst>
                </a:gridCol>
                <a:gridCol w="299372">
                  <a:extLst>
                    <a:ext uri="{9D8B030D-6E8A-4147-A177-3AD203B41FA5}">
                      <a16:colId xmlns:a16="http://schemas.microsoft.com/office/drawing/2014/main" val="3702102764"/>
                    </a:ext>
                  </a:extLst>
                </a:gridCol>
                <a:gridCol w="299372">
                  <a:extLst>
                    <a:ext uri="{9D8B030D-6E8A-4147-A177-3AD203B41FA5}">
                      <a16:colId xmlns:a16="http://schemas.microsoft.com/office/drawing/2014/main" val="521901321"/>
                    </a:ext>
                  </a:extLst>
                </a:gridCol>
                <a:gridCol w="299372">
                  <a:extLst>
                    <a:ext uri="{9D8B030D-6E8A-4147-A177-3AD203B41FA5}">
                      <a16:colId xmlns:a16="http://schemas.microsoft.com/office/drawing/2014/main" val="2398860195"/>
                    </a:ext>
                  </a:extLst>
                </a:gridCol>
              </a:tblGrid>
              <a:tr h="258058">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9701805"/>
                  </a:ext>
                </a:extLst>
              </a:tr>
              <a:tr h="258058">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6297130"/>
                  </a:ext>
                </a:extLst>
              </a:tr>
              <a:tr h="258058">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2163969"/>
                  </a:ext>
                </a:extLst>
              </a:tr>
              <a:tr h="258058">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0500291"/>
                  </a:ext>
                </a:extLst>
              </a:tr>
              <a:tr h="258058">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5927785"/>
                  </a:ext>
                </a:extLst>
              </a:tr>
              <a:tr h="258058">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4088495"/>
                  </a:ext>
                </a:extLst>
              </a:tr>
              <a:tr h="258058">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714418"/>
                  </a:ext>
                </a:extLst>
              </a:tr>
              <a:tr h="258058">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7210033"/>
                  </a:ext>
                </a:extLst>
              </a:tr>
              <a:tr h="258058">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5082662"/>
                  </a:ext>
                </a:extLst>
              </a:tr>
              <a:tr h="258058">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7301076"/>
                  </a:ext>
                </a:extLst>
              </a:tr>
            </a:tbl>
          </a:graphicData>
        </a:graphic>
      </p:graphicFrame>
      <p:graphicFrame>
        <p:nvGraphicFramePr>
          <p:cNvPr id="18" name="表 16">
            <a:extLst>
              <a:ext uri="{FF2B5EF4-FFF2-40B4-BE49-F238E27FC236}">
                <a16:creationId xmlns:a16="http://schemas.microsoft.com/office/drawing/2014/main" id="{197278DA-A8FC-4956-197A-AB3161A3B0DD}"/>
              </a:ext>
            </a:extLst>
          </p:cNvPr>
          <p:cNvGraphicFramePr>
            <a:graphicFrameLocks noGrp="1"/>
          </p:cNvGraphicFramePr>
          <p:nvPr>
            <p:extLst>
              <p:ext uri="{D42A27DB-BD31-4B8C-83A1-F6EECF244321}">
                <p14:modId xmlns:p14="http://schemas.microsoft.com/office/powerpoint/2010/main" val="2386994961"/>
              </p:ext>
            </p:extLst>
          </p:nvPr>
        </p:nvGraphicFramePr>
        <p:xfrm>
          <a:off x="7077829" y="1098603"/>
          <a:ext cx="5688068" cy="2580580"/>
        </p:xfrm>
        <a:graphic>
          <a:graphicData uri="http://schemas.openxmlformats.org/drawingml/2006/table">
            <a:tbl>
              <a:tblPr firstRow="1" bandRow="1">
                <a:tableStyleId>{5C22544A-7EE6-4342-B048-85BDC9FD1C3A}</a:tableStyleId>
              </a:tblPr>
              <a:tblGrid>
                <a:gridCol w="299372">
                  <a:extLst>
                    <a:ext uri="{9D8B030D-6E8A-4147-A177-3AD203B41FA5}">
                      <a16:colId xmlns:a16="http://schemas.microsoft.com/office/drawing/2014/main" val="476550032"/>
                    </a:ext>
                  </a:extLst>
                </a:gridCol>
                <a:gridCol w="299372">
                  <a:extLst>
                    <a:ext uri="{9D8B030D-6E8A-4147-A177-3AD203B41FA5}">
                      <a16:colId xmlns:a16="http://schemas.microsoft.com/office/drawing/2014/main" val="3639257893"/>
                    </a:ext>
                  </a:extLst>
                </a:gridCol>
                <a:gridCol w="299372">
                  <a:extLst>
                    <a:ext uri="{9D8B030D-6E8A-4147-A177-3AD203B41FA5}">
                      <a16:colId xmlns:a16="http://schemas.microsoft.com/office/drawing/2014/main" val="3179944407"/>
                    </a:ext>
                  </a:extLst>
                </a:gridCol>
                <a:gridCol w="299372">
                  <a:extLst>
                    <a:ext uri="{9D8B030D-6E8A-4147-A177-3AD203B41FA5}">
                      <a16:colId xmlns:a16="http://schemas.microsoft.com/office/drawing/2014/main" val="2450493743"/>
                    </a:ext>
                  </a:extLst>
                </a:gridCol>
                <a:gridCol w="299372">
                  <a:extLst>
                    <a:ext uri="{9D8B030D-6E8A-4147-A177-3AD203B41FA5}">
                      <a16:colId xmlns:a16="http://schemas.microsoft.com/office/drawing/2014/main" val="2962885153"/>
                    </a:ext>
                  </a:extLst>
                </a:gridCol>
                <a:gridCol w="299372">
                  <a:extLst>
                    <a:ext uri="{9D8B030D-6E8A-4147-A177-3AD203B41FA5}">
                      <a16:colId xmlns:a16="http://schemas.microsoft.com/office/drawing/2014/main" val="306987117"/>
                    </a:ext>
                  </a:extLst>
                </a:gridCol>
                <a:gridCol w="299372">
                  <a:extLst>
                    <a:ext uri="{9D8B030D-6E8A-4147-A177-3AD203B41FA5}">
                      <a16:colId xmlns:a16="http://schemas.microsoft.com/office/drawing/2014/main" val="1978113539"/>
                    </a:ext>
                  </a:extLst>
                </a:gridCol>
                <a:gridCol w="299372">
                  <a:extLst>
                    <a:ext uri="{9D8B030D-6E8A-4147-A177-3AD203B41FA5}">
                      <a16:colId xmlns:a16="http://schemas.microsoft.com/office/drawing/2014/main" val="2856773407"/>
                    </a:ext>
                  </a:extLst>
                </a:gridCol>
                <a:gridCol w="299372">
                  <a:extLst>
                    <a:ext uri="{9D8B030D-6E8A-4147-A177-3AD203B41FA5}">
                      <a16:colId xmlns:a16="http://schemas.microsoft.com/office/drawing/2014/main" val="3692684459"/>
                    </a:ext>
                  </a:extLst>
                </a:gridCol>
                <a:gridCol w="299372">
                  <a:extLst>
                    <a:ext uri="{9D8B030D-6E8A-4147-A177-3AD203B41FA5}">
                      <a16:colId xmlns:a16="http://schemas.microsoft.com/office/drawing/2014/main" val="3683098136"/>
                    </a:ext>
                  </a:extLst>
                </a:gridCol>
                <a:gridCol w="299372">
                  <a:extLst>
                    <a:ext uri="{9D8B030D-6E8A-4147-A177-3AD203B41FA5}">
                      <a16:colId xmlns:a16="http://schemas.microsoft.com/office/drawing/2014/main" val="2451675154"/>
                    </a:ext>
                  </a:extLst>
                </a:gridCol>
                <a:gridCol w="299372">
                  <a:extLst>
                    <a:ext uri="{9D8B030D-6E8A-4147-A177-3AD203B41FA5}">
                      <a16:colId xmlns:a16="http://schemas.microsoft.com/office/drawing/2014/main" val="3201230389"/>
                    </a:ext>
                  </a:extLst>
                </a:gridCol>
                <a:gridCol w="299372">
                  <a:extLst>
                    <a:ext uri="{9D8B030D-6E8A-4147-A177-3AD203B41FA5}">
                      <a16:colId xmlns:a16="http://schemas.microsoft.com/office/drawing/2014/main" val="1066165092"/>
                    </a:ext>
                  </a:extLst>
                </a:gridCol>
                <a:gridCol w="299372">
                  <a:extLst>
                    <a:ext uri="{9D8B030D-6E8A-4147-A177-3AD203B41FA5}">
                      <a16:colId xmlns:a16="http://schemas.microsoft.com/office/drawing/2014/main" val="904841082"/>
                    </a:ext>
                  </a:extLst>
                </a:gridCol>
                <a:gridCol w="299372">
                  <a:extLst>
                    <a:ext uri="{9D8B030D-6E8A-4147-A177-3AD203B41FA5}">
                      <a16:colId xmlns:a16="http://schemas.microsoft.com/office/drawing/2014/main" val="1814309284"/>
                    </a:ext>
                  </a:extLst>
                </a:gridCol>
                <a:gridCol w="299372">
                  <a:extLst>
                    <a:ext uri="{9D8B030D-6E8A-4147-A177-3AD203B41FA5}">
                      <a16:colId xmlns:a16="http://schemas.microsoft.com/office/drawing/2014/main" val="29866144"/>
                    </a:ext>
                  </a:extLst>
                </a:gridCol>
                <a:gridCol w="299372">
                  <a:extLst>
                    <a:ext uri="{9D8B030D-6E8A-4147-A177-3AD203B41FA5}">
                      <a16:colId xmlns:a16="http://schemas.microsoft.com/office/drawing/2014/main" val="3702102764"/>
                    </a:ext>
                  </a:extLst>
                </a:gridCol>
                <a:gridCol w="299372">
                  <a:extLst>
                    <a:ext uri="{9D8B030D-6E8A-4147-A177-3AD203B41FA5}">
                      <a16:colId xmlns:a16="http://schemas.microsoft.com/office/drawing/2014/main" val="521901321"/>
                    </a:ext>
                  </a:extLst>
                </a:gridCol>
                <a:gridCol w="299372">
                  <a:extLst>
                    <a:ext uri="{9D8B030D-6E8A-4147-A177-3AD203B41FA5}">
                      <a16:colId xmlns:a16="http://schemas.microsoft.com/office/drawing/2014/main" val="2398860195"/>
                    </a:ext>
                  </a:extLst>
                </a:gridCol>
              </a:tblGrid>
              <a:tr h="258058">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9701805"/>
                  </a:ext>
                </a:extLst>
              </a:tr>
              <a:tr h="258058">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6297130"/>
                  </a:ext>
                </a:extLst>
              </a:tr>
              <a:tr h="258058">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2163969"/>
                  </a:ext>
                </a:extLst>
              </a:tr>
              <a:tr h="258058">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0500291"/>
                  </a:ext>
                </a:extLst>
              </a:tr>
              <a:tr h="258058">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5927785"/>
                  </a:ext>
                </a:extLst>
              </a:tr>
              <a:tr h="258058">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4088495"/>
                  </a:ext>
                </a:extLst>
              </a:tr>
              <a:tr h="258058">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714418"/>
                  </a:ext>
                </a:extLst>
              </a:tr>
              <a:tr h="258058">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7210033"/>
                  </a:ext>
                </a:extLst>
              </a:tr>
              <a:tr h="258058">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5082662"/>
                  </a:ext>
                </a:extLst>
              </a:tr>
              <a:tr h="258058">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7301076"/>
                  </a:ext>
                </a:extLst>
              </a:tr>
            </a:tbl>
          </a:graphicData>
        </a:graphic>
      </p:graphicFrame>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3-1. </a:t>
            </a:r>
            <a:r>
              <a:rPr lang="ja-JP" altLang="en-US" dirty="0">
                <a:latin typeface="+mn-ea"/>
                <a:ea typeface="+mn-ea"/>
              </a:rPr>
              <a:t>設置・設定ノウハウ</a:t>
            </a:r>
            <a:r>
              <a:rPr lang="ja-JP" altLang="en-US" sz="2000" dirty="0"/>
              <a:t>（参考：フォークリフトのサイズおよび速度の確認）</a:t>
            </a:r>
            <a:endParaRPr kumimoji="1" lang="ja-JP" altLang="en-US" sz="2000" dirty="0"/>
          </a:p>
        </p:txBody>
      </p:sp>
      <p:sp>
        <p:nvSpPr>
          <p:cNvPr id="2" name="正方形/長方形 1">
            <a:extLst>
              <a:ext uri="{FF2B5EF4-FFF2-40B4-BE49-F238E27FC236}">
                <a16:creationId xmlns:a16="http://schemas.microsoft.com/office/drawing/2014/main" id="{2E7A5717-283B-00D3-E090-7B12D2D4E4D1}"/>
              </a:ext>
            </a:extLst>
          </p:cNvPr>
          <p:cNvSpPr/>
          <p:nvPr/>
        </p:nvSpPr>
        <p:spPr>
          <a:xfrm>
            <a:off x="508990" y="609080"/>
            <a:ext cx="4814269" cy="518890"/>
          </a:xfrm>
          <a:prstGeom prst="rect">
            <a:avLst/>
          </a:prstGeom>
        </p:spPr>
        <p:txBody>
          <a:bodyPr wrap="square" lIns="91440" tIns="45720" rIns="91440" bIns="45720" anchor="ctr">
            <a:noAutofit/>
          </a:bodyPr>
          <a:lstStyle/>
          <a:p>
            <a:pPr defTabSz="914400" fontAlgn="base">
              <a:spcBef>
                <a:spcPts val="300"/>
              </a:spcBef>
              <a:spcAft>
                <a:spcPct val="0"/>
              </a:spcAft>
              <a:defRPr/>
            </a:pPr>
            <a:r>
              <a:rPr kumimoji="0" lang="ja-JP" altLang="en-US" sz="1800" b="1" kern="0" dirty="0">
                <a:latin typeface="+mn-ea"/>
                <a:cs typeface="Meiryo UI" panose="020B0604030504040204" pitchFamily="50" charset="-128"/>
              </a:rPr>
              <a:t>俯角なし、最小サイズ</a:t>
            </a:r>
            <a:r>
              <a:rPr kumimoji="0" lang="en-US" altLang="ja-JP" sz="1800" b="1" kern="0" dirty="0">
                <a:latin typeface="+mn-ea"/>
                <a:cs typeface="Meiryo UI" panose="020B0604030504040204" pitchFamily="50" charset="-128"/>
              </a:rPr>
              <a:t>(5%)</a:t>
            </a:r>
            <a:r>
              <a:rPr kumimoji="0" lang="ja-JP" altLang="en-US" sz="1800" b="1" kern="0" dirty="0">
                <a:latin typeface="+mn-ea"/>
                <a:cs typeface="Meiryo UI" panose="020B0604030504040204" pitchFamily="50" charset="-128"/>
              </a:rPr>
              <a:t>の場合</a:t>
            </a:r>
            <a:endParaRPr kumimoji="0" lang="en-US" altLang="ja-JP" sz="1800" b="1" kern="0" dirty="0">
              <a:latin typeface="+mn-ea"/>
              <a:cs typeface="Meiryo UI" panose="020B0604030504040204" pitchFamily="50" charset="-128"/>
            </a:endParaRPr>
          </a:p>
        </p:txBody>
      </p:sp>
      <p:pic>
        <p:nvPicPr>
          <p:cNvPr id="6" name="図 5">
            <a:extLst>
              <a:ext uri="{FF2B5EF4-FFF2-40B4-BE49-F238E27FC236}">
                <a16:creationId xmlns:a16="http://schemas.microsoft.com/office/drawing/2014/main" id="{FE43C1D3-98DC-8AF5-AB81-E29CC0DACA15}"/>
              </a:ext>
            </a:extLst>
          </p:cNvPr>
          <p:cNvPicPr>
            <a:picLocks noChangeAspect="1"/>
          </p:cNvPicPr>
          <p:nvPr/>
        </p:nvPicPr>
        <p:blipFill>
          <a:blip r:embed="rId2"/>
          <a:stretch>
            <a:fillRect/>
          </a:stretch>
        </p:blipFill>
        <p:spPr>
          <a:xfrm flipH="1">
            <a:off x="931991" y="2582239"/>
            <a:ext cx="297565" cy="227797"/>
          </a:xfrm>
          <a:prstGeom prst="rect">
            <a:avLst/>
          </a:prstGeom>
        </p:spPr>
      </p:pic>
      <p:cxnSp>
        <p:nvCxnSpPr>
          <p:cNvPr id="7" name="直線矢印コネクタ 6">
            <a:extLst>
              <a:ext uri="{FF2B5EF4-FFF2-40B4-BE49-F238E27FC236}">
                <a16:creationId xmlns:a16="http://schemas.microsoft.com/office/drawing/2014/main" id="{CB2B79F2-9F30-A3D4-B779-6131CDF7133A}"/>
              </a:ext>
            </a:extLst>
          </p:cNvPr>
          <p:cNvCxnSpPr>
            <a:cxnSpLocks/>
          </p:cNvCxnSpPr>
          <p:nvPr/>
        </p:nvCxnSpPr>
        <p:spPr>
          <a:xfrm>
            <a:off x="621252" y="3806048"/>
            <a:ext cx="568807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20F50F7-16A8-40BC-F7E3-0D67471E1A42}"/>
              </a:ext>
            </a:extLst>
          </p:cNvPr>
          <p:cNvSpPr txBox="1"/>
          <p:nvPr/>
        </p:nvSpPr>
        <p:spPr>
          <a:xfrm>
            <a:off x="2491723" y="3829694"/>
            <a:ext cx="1947132" cy="307777"/>
          </a:xfrm>
          <a:prstGeom prst="rect">
            <a:avLst/>
          </a:prstGeom>
          <a:noFill/>
        </p:spPr>
        <p:txBody>
          <a:bodyPr wrap="square" rtlCol="0">
            <a:spAutoFit/>
          </a:bodyPr>
          <a:lstStyle/>
          <a:p>
            <a:pPr algn="ctr"/>
            <a:r>
              <a:rPr kumimoji="1" lang="en-US" altLang="ja-JP" sz="1400" b="1" dirty="0"/>
              <a:t>110m</a:t>
            </a:r>
            <a:endParaRPr kumimoji="1" lang="ja-JP" altLang="en-US" sz="1400" b="1" dirty="0"/>
          </a:p>
        </p:txBody>
      </p:sp>
      <p:pic>
        <p:nvPicPr>
          <p:cNvPr id="10" name="図 9">
            <a:extLst>
              <a:ext uri="{FF2B5EF4-FFF2-40B4-BE49-F238E27FC236}">
                <a16:creationId xmlns:a16="http://schemas.microsoft.com/office/drawing/2014/main" id="{029C855F-4104-841C-CB3D-809D16380F93}"/>
              </a:ext>
            </a:extLst>
          </p:cNvPr>
          <p:cNvPicPr>
            <a:picLocks noChangeAspect="1"/>
          </p:cNvPicPr>
          <p:nvPr/>
        </p:nvPicPr>
        <p:blipFill>
          <a:blip r:embed="rId2"/>
          <a:stretch>
            <a:fillRect/>
          </a:stretch>
        </p:blipFill>
        <p:spPr>
          <a:xfrm flipH="1">
            <a:off x="7395285" y="1854039"/>
            <a:ext cx="1452547" cy="1111980"/>
          </a:xfrm>
          <a:prstGeom prst="rect">
            <a:avLst/>
          </a:prstGeom>
        </p:spPr>
      </p:pic>
      <p:cxnSp>
        <p:nvCxnSpPr>
          <p:cNvPr id="11" name="直線矢印コネクタ 10">
            <a:extLst>
              <a:ext uri="{FF2B5EF4-FFF2-40B4-BE49-F238E27FC236}">
                <a16:creationId xmlns:a16="http://schemas.microsoft.com/office/drawing/2014/main" id="{33960921-0645-4283-513E-1542B6CAFE7E}"/>
              </a:ext>
            </a:extLst>
          </p:cNvPr>
          <p:cNvCxnSpPr>
            <a:cxnSpLocks/>
          </p:cNvCxnSpPr>
          <p:nvPr/>
        </p:nvCxnSpPr>
        <p:spPr>
          <a:xfrm>
            <a:off x="7041246" y="3801609"/>
            <a:ext cx="572465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2780AB21-D62D-325E-5C06-57D0176F1844}"/>
              </a:ext>
            </a:extLst>
          </p:cNvPr>
          <p:cNvSpPr txBox="1"/>
          <p:nvPr/>
        </p:nvSpPr>
        <p:spPr>
          <a:xfrm>
            <a:off x="8824779" y="3829694"/>
            <a:ext cx="2251244" cy="338553"/>
          </a:xfrm>
          <a:prstGeom prst="rect">
            <a:avLst/>
          </a:prstGeom>
          <a:noFill/>
        </p:spPr>
        <p:txBody>
          <a:bodyPr wrap="square" rtlCol="0">
            <a:spAutoFit/>
          </a:bodyPr>
          <a:lstStyle/>
          <a:p>
            <a:pPr algn="ctr"/>
            <a:r>
              <a:rPr kumimoji="1" lang="en-US" altLang="ja-JP" sz="1600" b="1" dirty="0"/>
              <a:t>22m</a:t>
            </a:r>
            <a:endParaRPr kumimoji="1" lang="ja-JP" altLang="en-US" sz="1600" b="1" dirty="0"/>
          </a:p>
        </p:txBody>
      </p:sp>
      <p:sp>
        <p:nvSpPr>
          <p:cNvPr id="13" name="正方形/長方形 12">
            <a:extLst>
              <a:ext uri="{FF2B5EF4-FFF2-40B4-BE49-F238E27FC236}">
                <a16:creationId xmlns:a16="http://schemas.microsoft.com/office/drawing/2014/main" id="{DBF1BE72-5C36-7D26-79EE-F5C44D57083D}"/>
              </a:ext>
            </a:extLst>
          </p:cNvPr>
          <p:cNvSpPr/>
          <p:nvPr/>
        </p:nvSpPr>
        <p:spPr>
          <a:xfrm>
            <a:off x="6975442" y="609666"/>
            <a:ext cx="5318158" cy="518890"/>
          </a:xfrm>
          <a:prstGeom prst="rect">
            <a:avLst/>
          </a:prstGeom>
        </p:spPr>
        <p:txBody>
          <a:bodyPr wrap="square" lIns="91440" tIns="45720" rIns="91440" bIns="45720" anchor="ctr">
            <a:noAutofit/>
          </a:bodyPr>
          <a:lstStyle/>
          <a:p>
            <a:pPr defTabSz="914400" fontAlgn="base">
              <a:spcBef>
                <a:spcPts val="300"/>
              </a:spcBef>
              <a:spcAft>
                <a:spcPct val="0"/>
              </a:spcAft>
              <a:defRPr/>
            </a:pPr>
            <a:r>
              <a:rPr kumimoji="0" lang="ja-JP" altLang="en-US" sz="1800" b="1" kern="0" dirty="0">
                <a:latin typeface="+mn-ea"/>
                <a:cs typeface="Meiryo UI" panose="020B0604030504040204" pitchFamily="50" charset="-128"/>
              </a:rPr>
              <a:t>俯角なし、被写体サイズ横幅</a:t>
            </a:r>
            <a:r>
              <a:rPr kumimoji="0" lang="en-US" altLang="ja-JP" sz="1800" b="1" kern="0" dirty="0">
                <a:latin typeface="+mn-ea"/>
                <a:cs typeface="Meiryo UI" panose="020B0604030504040204" pitchFamily="50" charset="-128"/>
              </a:rPr>
              <a:t>25%</a:t>
            </a:r>
            <a:r>
              <a:rPr kumimoji="0" lang="ja-JP" altLang="en-US" sz="1400" b="1" kern="0" dirty="0">
                <a:latin typeface="+mn-ea"/>
                <a:cs typeface="Meiryo UI" panose="020B0604030504040204" pitchFamily="50" charset="-128"/>
              </a:rPr>
              <a:t>（</a:t>
            </a:r>
            <a:r>
              <a:rPr kumimoji="0" lang="en-US" altLang="ja-JP" sz="1400" b="1" kern="0" dirty="0">
                <a:latin typeface="+mn-ea"/>
                <a:cs typeface="Meiryo UI" panose="020B0604030504040204" pitchFamily="50" charset="-128"/>
              </a:rPr>
              <a:t>5</a:t>
            </a:r>
            <a:r>
              <a:rPr kumimoji="0" lang="ja-JP" altLang="en-US" sz="1400" b="1" kern="0" dirty="0">
                <a:latin typeface="+mn-ea"/>
                <a:cs typeface="Meiryo UI" panose="020B0604030504040204" pitchFamily="50" charset="-128"/>
              </a:rPr>
              <a:t>マス）</a:t>
            </a:r>
            <a:r>
              <a:rPr kumimoji="0" lang="ja-JP" altLang="en-US" sz="1800" b="1" kern="0" dirty="0">
                <a:latin typeface="+mn-ea"/>
                <a:cs typeface="Meiryo UI" panose="020B0604030504040204" pitchFamily="50" charset="-128"/>
              </a:rPr>
              <a:t>の場合</a:t>
            </a:r>
            <a:endParaRPr kumimoji="0" lang="en-US" altLang="ja-JP" sz="1800" b="1" kern="0" dirty="0">
              <a:latin typeface="+mn-ea"/>
              <a:cs typeface="Meiryo UI" panose="020B0604030504040204" pitchFamily="50" charset="-128"/>
            </a:endParaRPr>
          </a:p>
        </p:txBody>
      </p:sp>
      <p:sp>
        <p:nvSpPr>
          <p:cNvPr id="14" name="正方形/長方形 13">
            <a:extLst>
              <a:ext uri="{FF2B5EF4-FFF2-40B4-BE49-F238E27FC236}">
                <a16:creationId xmlns:a16="http://schemas.microsoft.com/office/drawing/2014/main" id="{EB5A8083-F61C-2D68-A124-35C1377D5232}"/>
              </a:ext>
            </a:extLst>
          </p:cNvPr>
          <p:cNvSpPr/>
          <p:nvPr/>
        </p:nvSpPr>
        <p:spPr>
          <a:xfrm>
            <a:off x="12105048" y="210770"/>
            <a:ext cx="2007731" cy="511317"/>
          </a:xfrm>
          <a:prstGeom prst="rect">
            <a:avLst/>
          </a:prstGeom>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effectLst>
                  <a:outerShdw blurRad="38100" dist="38100" dir="2700000" algn="tl">
                    <a:srgbClr val="000000">
                      <a:alpha val="43137"/>
                    </a:srgbClr>
                  </a:outerShdw>
                </a:effectLst>
                <a:latin typeface="+mn-ea"/>
              </a:rPr>
              <a:t>AI</a:t>
            </a:r>
            <a:r>
              <a:rPr kumimoji="1" lang="ja-JP" altLang="en-US" sz="1600" b="1" dirty="0">
                <a:effectLst>
                  <a:outerShdw blurRad="38100" dist="38100" dir="2700000" algn="tl">
                    <a:srgbClr val="000000">
                      <a:alpha val="43137"/>
                    </a:srgbClr>
                  </a:outerShdw>
                </a:effectLst>
                <a:latin typeface="+mn-ea"/>
              </a:rPr>
              <a:t>現場学習の</a:t>
            </a:r>
            <a:endParaRPr kumimoji="1" lang="en-US" altLang="ja-JP" sz="1600" b="1" dirty="0">
              <a:effectLst>
                <a:outerShdw blurRad="38100" dist="38100" dir="2700000" algn="tl">
                  <a:srgbClr val="000000">
                    <a:alpha val="43137"/>
                  </a:srgbClr>
                </a:outerShdw>
              </a:effectLst>
              <a:latin typeface="+mn-ea"/>
            </a:endParaRPr>
          </a:p>
          <a:p>
            <a:pPr algn="ctr"/>
            <a:r>
              <a:rPr kumimoji="1" lang="ja-JP" altLang="en-US" sz="1600" b="1" dirty="0">
                <a:effectLst>
                  <a:outerShdw blurRad="38100" dist="38100" dir="2700000" algn="tl">
                    <a:srgbClr val="000000">
                      <a:alpha val="43137"/>
                    </a:srgbClr>
                  </a:outerShdw>
                </a:effectLst>
                <a:latin typeface="+mn-ea"/>
              </a:rPr>
              <a:t>検知枚数 </a:t>
            </a:r>
            <a:r>
              <a:rPr kumimoji="1" lang="en-US" altLang="ja-JP" sz="1600" b="1" dirty="0">
                <a:effectLst>
                  <a:outerShdw blurRad="38100" dist="38100" dir="2700000" algn="tl">
                    <a:srgbClr val="000000">
                      <a:alpha val="43137"/>
                    </a:srgbClr>
                  </a:outerShdw>
                </a:effectLst>
                <a:latin typeface="+mn-ea"/>
              </a:rPr>
              <a:t>5</a:t>
            </a:r>
            <a:r>
              <a:rPr kumimoji="1" lang="ja-JP" altLang="en-US" sz="1600" b="1" dirty="0">
                <a:effectLst>
                  <a:outerShdw blurRad="38100" dist="38100" dir="2700000" algn="tl">
                    <a:srgbClr val="000000">
                      <a:alpha val="43137"/>
                    </a:srgbClr>
                  </a:outerShdw>
                </a:effectLst>
                <a:latin typeface="+mn-ea"/>
              </a:rPr>
              <a:t>枚</a:t>
            </a:r>
            <a:r>
              <a:rPr kumimoji="1" lang="en-US" altLang="ja-JP" sz="1600" b="1" dirty="0">
                <a:effectLst>
                  <a:outerShdw blurRad="38100" dist="38100" dir="2700000" algn="tl">
                    <a:srgbClr val="000000">
                      <a:alpha val="43137"/>
                    </a:srgbClr>
                  </a:outerShdw>
                </a:effectLst>
                <a:latin typeface="+mn-ea"/>
              </a:rPr>
              <a:t>/</a:t>
            </a:r>
            <a:r>
              <a:rPr kumimoji="1" lang="ja-JP" altLang="en-US" sz="1600" b="1" dirty="0">
                <a:effectLst>
                  <a:outerShdw blurRad="38100" dist="38100" dir="2700000" algn="tl">
                    <a:srgbClr val="000000">
                      <a:alpha val="43137"/>
                    </a:srgbClr>
                  </a:outerShdw>
                </a:effectLst>
                <a:latin typeface="+mn-ea"/>
              </a:rPr>
              <a:t>秒</a:t>
            </a:r>
          </a:p>
        </p:txBody>
      </p:sp>
      <p:sp>
        <p:nvSpPr>
          <p:cNvPr id="15" name="正方形/長方形 14">
            <a:extLst>
              <a:ext uri="{FF2B5EF4-FFF2-40B4-BE49-F238E27FC236}">
                <a16:creationId xmlns:a16="http://schemas.microsoft.com/office/drawing/2014/main" id="{4D15A6DB-8EF3-9C1C-E2D7-1375E46AD79F}"/>
              </a:ext>
            </a:extLst>
          </p:cNvPr>
          <p:cNvSpPr/>
          <p:nvPr/>
        </p:nvSpPr>
        <p:spPr>
          <a:xfrm>
            <a:off x="3160108" y="6959453"/>
            <a:ext cx="7835398" cy="511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effectLst>
                  <a:outerShdw blurRad="38100" dist="38100" dir="2700000" algn="tl">
                    <a:srgbClr val="000000">
                      <a:alpha val="43137"/>
                    </a:srgbClr>
                  </a:outerShdw>
                </a:effectLst>
                <a:latin typeface="+mn-ea"/>
              </a:rPr>
              <a:t>撮影時間内の取得コマ数は、</a:t>
            </a:r>
            <a:r>
              <a:rPr lang="en-US" altLang="ja-JP" sz="2000" b="1" dirty="0">
                <a:effectLst>
                  <a:outerShdw blurRad="38100" dist="38100" dir="2700000" algn="tl">
                    <a:srgbClr val="000000">
                      <a:alpha val="43137"/>
                    </a:srgbClr>
                  </a:outerShdw>
                </a:effectLst>
                <a:latin typeface="+mn-ea"/>
              </a:rPr>
              <a:t>15</a:t>
            </a:r>
            <a:r>
              <a:rPr lang="ja-JP" altLang="en-US" sz="2000" b="1" dirty="0">
                <a:effectLst>
                  <a:outerShdw blurRad="38100" dist="38100" dir="2700000" algn="tl">
                    <a:srgbClr val="000000">
                      <a:alpha val="43137"/>
                    </a:srgbClr>
                  </a:outerShdw>
                </a:effectLst>
                <a:latin typeface="+mn-ea"/>
              </a:rPr>
              <a:t>コマ以上必要です。</a:t>
            </a:r>
            <a:endParaRPr kumimoji="1" lang="ja-JP" altLang="en-US" sz="2000" b="1" dirty="0">
              <a:effectLst>
                <a:outerShdw blurRad="38100" dist="38100" dir="2700000" algn="tl">
                  <a:srgbClr val="000000">
                    <a:alpha val="43137"/>
                  </a:srgbClr>
                </a:outerShdw>
              </a:effectLst>
              <a:latin typeface="+mn-ea"/>
            </a:endParaRPr>
          </a:p>
        </p:txBody>
      </p:sp>
      <p:graphicFrame>
        <p:nvGraphicFramePr>
          <p:cNvPr id="16" name="表 15">
            <a:extLst>
              <a:ext uri="{FF2B5EF4-FFF2-40B4-BE49-F238E27FC236}">
                <a16:creationId xmlns:a16="http://schemas.microsoft.com/office/drawing/2014/main" id="{0B81181A-5B67-EFC0-024F-7C04713C473D}"/>
              </a:ext>
            </a:extLst>
          </p:cNvPr>
          <p:cNvGraphicFramePr>
            <a:graphicFrameLocks noGrp="1"/>
          </p:cNvGraphicFramePr>
          <p:nvPr>
            <p:extLst>
              <p:ext uri="{D42A27DB-BD31-4B8C-83A1-F6EECF244321}">
                <p14:modId xmlns:p14="http://schemas.microsoft.com/office/powerpoint/2010/main" val="2216069273"/>
              </p:ext>
            </p:extLst>
          </p:nvPr>
        </p:nvGraphicFramePr>
        <p:xfrm>
          <a:off x="621251" y="4200506"/>
          <a:ext cx="13030954" cy="2580568"/>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1608127">
                  <a:extLst>
                    <a:ext uri="{9D8B030D-6E8A-4147-A177-3AD203B41FA5}">
                      <a16:colId xmlns:a16="http://schemas.microsoft.com/office/drawing/2014/main" val="4061480365"/>
                    </a:ext>
                  </a:extLst>
                </a:gridCol>
                <a:gridCol w="1583845">
                  <a:extLst>
                    <a:ext uri="{9D8B030D-6E8A-4147-A177-3AD203B41FA5}">
                      <a16:colId xmlns:a16="http://schemas.microsoft.com/office/drawing/2014/main" val="2026054929"/>
                    </a:ext>
                  </a:extLst>
                </a:gridCol>
                <a:gridCol w="1608127">
                  <a:extLst>
                    <a:ext uri="{9D8B030D-6E8A-4147-A177-3AD203B41FA5}">
                      <a16:colId xmlns:a16="http://schemas.microsoft.com/office/drawing/2014/main" val="2775378715"/>
                    </a:ext>
                  </a:extLst>
                </a:gridCol>
                <a:gridCol w="1608127">
                  <a:extLst>
                    <a:ext uri="{9D8B030D-6E8A-4147-A177-3AD203B41FA5}">
                      <a16:colId xmlns:a16="http://schemas.microsoft.com/office/drawing/2014/main" val="3103894446"/>
                    </a:ext>
                  </a:extLst>
                </a:gridCol>
                <a:gridCol w="214502">
                  <a:extLst>
                    <a:ext uri="{9D8B030D-6E8A-4147-A177-3AD203B41FA5}">
                      <a16:colId xmlns:a16="http://schemas.microsoft.com/office/drawing/2014/main" val="256118189"/>
                    </a:ext>
                  </a:extLst>
                </a:gridCol>
                <a:gridCol w="1608127">
                  <a:extLst>
                    <a:ext uri="{9D8B030D-6E8A-4147-A177-3AD203B41FA5}">
                      <a16:colId xmlns:a16="http://schemas.microsoft.com/office/drawing/2014/main" val="521806742"/>
                    </a:ext>
                  </a:extLst>
                </a:gridCol>
                <a:gridCol w="1583845">
                  <a:extLst>
                    <a:ext uri="{9D8B030D-6E8A-4147-A177-3AD203B41FA5}">
                      <a16:colId xmlns:a16="http://schemas.microsoft.com/office/drawing/2014/main" val="2562819054"/>
                    </a:ext>
                  </a:extLst>
                </a:gridCol>
                <a:gridCol w="1608127">
                  <a:extLst>
                    <a:ext uri="{9D8B030D-6E8A-4147-A177-3AD203B41FA5}">
                      <a16:colId xmlns:a16="http://schemas.microsoft.com/office/drawing/2014/main" val="2531034921"/>
                    </a:ext>
                  </a:extLst>
                </a:gridCol>
                <a:gridCol w="1608127">
                  <a:extLst>
                    <a:ext uri="{9D8B030D-6E8A-4147-A177-3AD203B41FA5}">
                      <a16:colId xmlns:a16="http://schemas.microsoft.com/office/drawing/2014/main" val="1063278842"/>
                    </a:ext>
                  </a:extLst>
                </a:gridCol>
              </a:tblGrid>
              <a:tr h="322571">
                <a:tc rowSpan="2">
                  <a:txBody>
                    <a:bodyPr/>
                    <a:lstStyle/>
                    <a:p>
                      <a:pPr algn="ctr" fontAlgn="ctr"/>
                      <a:r>
                        <a:rPr lang="ja-JP" altLang="en-US" sz="1400" b="1" u="none" strike="noStrike" dirty="0">
                          <a:effectLst/>
                          <a:latin typeface="+mn-ea"/>
                          <a:ea typeface="+mn-ea"/>
                        </a:rPr>
                        <a:t>時速（</a:t>
                      </a:r>
                      <a:r>
                        <a:rPr lang="en-US" sz="1400" b="1" u="none" strike="noStrike" dirty="0">
                          <a:effectLst/>
                          <a:latin typeface="+mn-ea"/>
                          <a:ea typeface="+mn-ea"/>
                        </a:rPr>
                        <a:t>km/h)</a:t>
                      </a:r>
                      <a:endParaRPr lang="en-US" sz="1400" b="1" i="0" u="none" strike="noStrike" dirty="0">
                        <a:solidFill>
                          <a:srgbClr val="000000"/>
                        </a:solidFill>
                        <a:effectLst/>
                        <a:latin typeface="+mn-ea"/>
                        <a:ea typeface="+mn-ea"/>
                      </a:endParaRPr>
                    </a:p>
                  </a:txBody>
                  <a:tcPr marL="72000" marR="72000" marT="36000" marB="36000" anchor="ctr"/>
                </a:tc>
                <a:tc rowSpan="2">
                  <a:txBody>
                    <a:bodyPr/>
                    <a:lstStyle/>
                    <a:p>
                      <a:pPr algn="ctr" fontAlgn="ctr"/>
                      <a:r>
                        <a:rPr lang="ja-JP" altLang="en-US" sz="1400" b="1" u="none" strike="noStrike" dirty="0">
                          <a:effectLst/>
                          <a:latin typeface="+mn-ea"/>
                          <a:ea typeface="+mn-ea"/>
                        </a:rPr>
                        <a:t>秒速</a:t>
                      </a:r>
                      <a:r>
                        <a:rPr lang="en-US" altLang="ja-JP" sz="1400" b="1" u="none" strike="noStrike" dirty="0">
                          <a:effectLst/>
                          <a:latin typeface="+mn-ea"/>
                          <a:ea typeface="+mn-ea"/>
                        </a:rPr>
                        <a:t>(</a:t>
                      </a:r>
                      <a:r>
                        <a:rPr lang="en-US" sz="1400" b="1" u="none" strike="noStrike" dirty="0">
                          <a:effectLst/>
                          <a:latin typeface="+mn-ea"/>
                          <a:ea typeface="+mn-ea"/>
                        </a:rPr>
                        <a:t>m/sec)</a:t>
                      </a:r>
                      <a:endParaRPr lang="en-US" sz="1400" b="1" i="0" u="none" strike="noStrike" dirty="0">
                        <a:solidFill>
                          <a:srgbClr val="000000"/>
                        </a:solidFill>
                        <a:effectLst/>
                        <a:latin typeface="+mn-ea"/>
                        <a:ea typeface="+mn-ea"/>
                      </a:endParaRPr>
                    </a:p>
                  </a:txBody>
                  <a:tcPr marL="72000" marR="72000" marT="36000" marB="36000" anchor="ctr"/>
                </a:tc>
                <a:tc>
                  <a:txBody>
                    <a:bodyPr/>
                    <a:lstStyle/>
                    <a:p>
                      <a:pPr algn="ctr" fontAlgn="ctr"/>
                      <a:r>
                        <a:rPr lang="en-US" altLang="ja-JP" sz="1400" b="1" u="none" strike="noStrike" dirty="0">
                          <a:solidFill>
                            <a:srgbClr val="FF0000"/>
                          </a:solidFill>
                          <a:effectLst/>
                          <a:latin typeface="+mn-ea"/>
                          <a:ea typeface="+mn-ea"/>
                        </a:rPr>
                        <a:t>110</a:t>
                      </a:r>
                      <a:endParaRPr lang="en-US" altLang="ja-JP" sz="1400" b="1" i="0" u="none" strike="noStrike" dirty="0">
                        <a:solidFill>
                          <a:srgbClr val="FF0000"/>
                        </a:solidFill>
                        <a:effectLst/>
                        <a:latin typeface="+mn-ea"/>
                        <a:ea typeface="+mn-ea"/>
                      </a:endParaRPr>
                    </a:p>
                  </a:txBody>
                  <a:tcPr marL="72000" marR="72000" marT="36000" marB="36000" anchor="ctr"/>
                </a:tc>
                <a:tc>
                  <a:txBody>
                    <a:bodyPr/>
                    <a:lstStyle/>
                    <a:p>
                      <a:pPr algn="ctr" fontAlgn="ctr"/>
                      <a:r>
                        <a:rPr lang="ja-JP" altLang="en-US" sz="1400" b="1" u="none" strike="noStrike">
                          <a:effectLst/>
                          <a:latin typeface="+mn-ea"/>
                          <a:ea typeface="+mn-ea"/>
                        </a:rPr>
                        <a:t>撮影時間内の</a:t>
                      </a:r>
                      <a:endParaRPr lang="ja-JP" altLang="en-US" sz="1400" b="1" i="0" u="none" strike="noStrike">
                        <a:solidFill>
                          <a:srgbClr val="000000"/>
                        </a:solidFill>
                        <a:effectLst/>
                        <a:latin typeface="+mn-ea"/>
                        <a:ea typeface="+mn-ea"/>
                      </a:endParaRPr>
                    </a:p>
                  </a:txBody>
                  <a:tcPr marL="72000" marR="72000" marT="36000" marB="36000" anchor="ctr"/>
                </a:tc>
                <a:tc>
                  <a:txBody>
                    <a:bodyPr/>
                    <a:lstStyle/>
                    <a:p>
                      <a:pPr algn="l" fontAlgn="ctr"/>
                      <a:endParaRPr lang="ja-JP" altLang="en-US" sz="1400" b="1" i="0" u="none" strike="noStrike">
                        <a:solidFill>
                          <a:srgbClr val="000000"/>
                        </a:solidFill>
                        <a:effectLst/>
                        <a:latin typeface="+mn-ea"/>
                        <a:ea typeface="+mn-ea"/>
                      </a:endParaRPr>
                    </a:p>
                  </a:txBody>
                  <a:tcPr marL="72000" marR="72000" marT="36000" marB="36000" anchor="ctr"/>
                </a:tc>
                <a:tc rowSpan="2">
                  <a:txBody>
                    <a:bodyPr/>
                    <a:lstStyle/>
                    <a:p>
                      <a:pPr algn="ctr" fontAlgn="ctr"/>
                      <a:r>
                        <a:rPr lang="ja-JP" altLang="en-US" sz="1400" b="1" u="none" strike="noStrike" dirty="0">
                          <a:effectLst/>
                          <a:latin typeface="+mn-ea"/>
                          <a:ea typeface="+mn-ea"/>
                        </a:rPr>
                        <a:t>時速（</a:t>
                      </a:r>
                      <a:r>
                        <a:rPr lang="en-US" sz="1400" b="1" u="none" strike="noStrike" dirty="0">
                          <a:effectLst/>
                          <a:latin typeface="+mn-ea"/>
                          <a:ea typeface="+mn-ea"/>
                        </a:rPr>
                        <a:t>km/h)</a:t>
                      </a:r>
                      <a:endParaRPr lang="en-US" sz="1400" b="1" i="0" u="none" strike="noStrike" dirty="0">
                        <a:solidFill>
                          <a:srgbClr val="000000"/>
                        </a:solidFill>
                        <a:effectLst/>
                        <a:latin typeface="+mn-ea"/>
                        <a:ea typeface="+mn-ea"/>
                      </a:endParaRPr>
                    </a:p>
                  </a:txBody>
                  <a:tcPr marL="72000" marR="72000" marT="36000" marB="36000" anchor="ctr"/>
                </a:tc>
                <a:tc rowSpan="2">
                  <a:txBody>
                    <a:bodyPr/>
                    <a:lstStyle/>
                    <a:p>
                      <a:pPr algn="ctr" fontAlgn="ctr"/>
                      <a:r>
                        <a:rPr lang="ja-JP" altLang="en-US" sz="1400" b="1" u="none" strike="noStrike" dirty="0">
                          <a:effectLst/>
                          <a:latin typeface="+mn-ea"/>
                          <a:ea typeface="+mn-ea"/>
                        </a:rPr>
                        <a:t>秒速</a:t>
                      </a:r>
                      <a:r>
                        <a:rPr lang="en-US" altLang="ja-JP" sz="1400" b="1" u="none" strike="noStrike" dirty="0">
                          <a:effectLst/>
                          <a:latin typeface="+mn-ea"/>
                          <a:ea typeface="+mn-ea"/>
                        </a:rPr>
                        <a:t>(</a:t>
                      </a:r>
                      <a:r>
                        <a:rPr lang="en-US" sz="1400" b="1" u="none" strike="noStrike" dirty="0">
                          <a:effectLst/>
                          <a:latin typeface="+mn-ea"/>
                          <a:ea typeface="+mn-ea"/>
                        </a:rPr>
                        <a:t>m/sec)</a:t>
                      </a:r>
                      <a:endParaRPr lang="en-US" sz="1400" b="1" i="0" u="none" strike="noStrike" dirty="0">
                        <a:solidFill>
                          <a:srgbClr val="000000"/>
                        </a:solidFill>
                        <a:effectLst/>
                        <a:latin typeface="+mn-ea"/>
                        <a:ea typeface="+mn-ea"/>
                      </a:endParaRPr>
                    </a:p>
                  </a:txBody>
                  <a:tcPr marL="72000" marR="72000" marT="36000" marB="36000" anchor="ctr"/>
                </a:tc>
                <a:tc>
                  <a:txBody>
                    <a:bodyPr/>
                    <a:lstStyle/>
                    <a:p>
                      <a:pPr algn="ctr" fontAlgn="ctr"/>
                      <a:r>
                        <a:rPr lang="en-US" altLang="ja-JP" sz="1400" b="1" u="none" strike="noStrike" dirty="0">
                          <a:solidFill>
                            <a:srgbClr val="FF0000"/>
                          </a:solidFill>
                          <a:effectLst/>
                          <a:latin typeface="+mn-ea"/>
                          <a:ea typeface="+mn-ea"/>
                        </a:rPr>
                        <a:t>22</a:t>
                      </a:r>
                      <a:endParaRPr lang="en-US" altLang="ja-JP" sz="1400" b="1" i="0" u="none" strike="noStrike" dirty="0">
                        <a:solidFill>
                          <a:srgbClr val="FF0000"/>
                        </a:solidFill>
                        <a:effectLst/>
                        <a:latin typeface="+mn-ea"/>
                        <a:ea typeface="+mn-ea"/>
                      </a:endParaRPr>
                    </a:p>
                  </a:txBody>
                  <a:tcPr marL="72000" marR="72000" marT="36000" marB="36000" anchor="ctr"/>
                </a:tc>
                <a:tc>
                  <a:txBody>
                    <a:bodyPr/>
                    <a:lstStyle/>
                    <a:p>
                      <a:pPr algn="ctr" fontAlgn="ctr"/>
                      <a:r>
                        <a:rPr lang="ja-JP" altLang="en-US" sz="1400" b="1" u="none" strike="noStrike">
                          <a:effectLst/>
                          <a:latin typeface="+mn-ea"/>
                          <a:ea typeface="+mn-ea"/>
                        </a:rPr>
                        <a:t>撮影時間内の</a:t>
                      </a:r>
                      <a:endParaRPr lang="ja-JP" altLang="en-US" sz="1400" b="1" i="0" u="none" strike="noStrike">
                        <a:solidFill>
                          <a:srgbClr val="000000"/>
                        </a:solidFill>
                        <a:effectLst/>
                        <a:latin typeface="+mn-ea"/>
                        <a:ea typeface="+mn-ea"/>
                      </a:endParaRPr>
                    </a:p>
                  </a:txBody>
                  <a:tcPr marL="72000" marR="72000" marT="36000" marB="36000" anchor="ctr"/>
                </a:tc>
                <a:extLst>
                  <a:ext uri="{0D108BD9-81ED-4DB2-BD59-A6C34878D82A}">
                    <a16:rowId xmlns:a16="http://schemas.microsoft.com/office/drawing/2014/main" val="1062205945"/>
                  </a:ext>
                </a:extLst>
              </a:tr>
              <a:tr h="322571">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1" u="none" strike="noStrike">
                          <a:effectLst/>
                          <a:latin typeface="+mn-ea"/>
                          <a:ea typeface="+mn-ea"/>
                        </a:rPr>
                        <a:t>ｍの撮影秒数</a:t>
                      </a:r>
                      <a:endParaRPr lang="ja-JP" altLang="en-US" sz="1400" b="1" i="0" u="none" strike="noStrike">
                        <a:solidFill>
                          <a:srgbClr val="000000"/>
                        </a:solidFill>
                        <a:effectLst/>
                        <a:latin typeface="+mn-ea"/>
                        <a:ea typeface="+mn-ea"/>
                      </a:endParaRPr>
                    </a:p>
                  </a:txBody>
                  <a:tcPr marL="72000" marR="72000" marT="36000" marB="36000" anchor="ctr"/>
                </a:tc>
                <a:tc>
                  <a:txBody>
                    <a:bodyPr/>
                    <a:lstStyle/>
                    <a:p>
                      <a:pPr algn="ctr" fontAlgn="ctr"/>
                      <a:r>
                        <a:rPr lang="ja-JP" altLang="en-US" sz="1400" b="1" u="none" strike="noStrike">
                          <a:effectLst/>
                          <a:latin typeface="+mn-ea"/>
                          <a:ea typeface="+mn-ea"/>
                        </a:rPr>
                        <a:t>取得コマ数</a:t>
                      </a:r>
                      <a:endParaRPr lang="ja-JP" altLang="en-US" sz="1400" b="1" i="0" u="none" strike="noStrike">
                        <a:solidFill>
                          <a:srgbClr val="000000"/>
                        </a:solidFill>
                        <a:effectLst/>
                        <a:latin typeface="+mn-ea"/>
                        <a:ea typeface="+mn-ea"/>
                      </a:endParaRPr>
                    </a:p>
                  </a:txBody>
                  <a:tcPr marL="72000" marR="72000" marT="36000" marB="36000" anchor="ctr"/>
                </a:tc>
                <a:tc>
                  <a:txBody>
                    <a:bodyPr/>
                    <a:lstStyle/>
                    <a:p>
                      <a:pPr algn="l" fontAlgn="ctr"/>
                      <a:endParaRPr lang="ja-JP" altLang="en-US" sz="1400" b="1" i="0" u="none" strike="noStrike">
                        <a:solidFill>
                          <a:srgbClr val="000000"/>
                        </a:solidFill>
                        <a:effectLst/>
                        <a:latin typeface="+mn-ea"/>
                        <a:ea typeface="+mn-ea"/>
                      </a:endParaRPr>
                    </a:p>
                  </a:txBody>
                  <a:tcPr marL="72000" marR="72000" marT="36000" marB="36000" anchor="ct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1" u="none" strike="noStrike">
                          <a:effectLst/>
                          <a:latin typeface="+mn-ea"/>
                          <a:ea typeface="+mn-ea"/>
                        </a:rPr>
                        <a:t>ｍの撮影秒数</a:t>
                      </a:r>
                      <a:endParaRPr lang="ja-JP" altLang="en-US" sz="1400" b="1" i="0" u="none" strike="noStrike">
                        <a:solidFill>
                          <a:srgbClr val="000000"/>
                        </a:solidFill>
                        <a:effectLst/>
                        <a:latin typeface="+mn-ea"/>
                        <a:ea typeface="+mn-ea"/>
                      </a:endParaRPr>
                    </a:p>
                  </a:txBody>
                  <a:tcPr marL="72000" marR="72000" marT="36000" marB="36000" anchor="ctr"/>
                </a:tc>
                <a:tc>
                  <a:txBody>
                    <a:bodyPr/>
                    <a:lstStyle/>
                    <a:p>
                      <a:pPr algn="ctr" fontAlgn="ctr"/>
                      <a:r>
                        <a:rPr lang="ja-JP" altLang="en-US" sz="1400" b="1" u="none" strike="noStrike">
                          <a:effectLst/>
                          <a:latin typeface="+mn-ea"/>
                          <a:ea typeface="+mn-ea"/>
                        </a:rPr>
                        <a:t>取得コマ数</a:t>
                      </a:r>
                      <a:endParaRPr lang="ja-JP" altLang="en-US" sz="1400" b="1" i="0" u="none" strike="noStrike">
                        <a:solidFill>
                          <a:srgbClr val="000000"/>
                        </a:solidFill>
                        <a:effectLst/>
                        <a:latin typeface="+mn-ea"/>
                        <a:ea typeface="+mn-ea"/>
                      </a:endParaRPr>
                    </a:p>
                  </a:txBody>
                  <a:tcPr marL="72000" marR="72000" marT="36000" marB="36000" anchor="ctr"/>
                </a:tc>
                <a:extLst>
                  <a:ext uri="{0D108BD9-81ED-4DB2-BD59-A6C34878D82A}">
                    <a16:rowId xmlns:a16="http://schemas.microsoft.com/office/drawing/2014/main" val="314703982"/>
                  </a:ext>
                </a:extLst>
              </a:tr>
              <a:tr h="322571">
                <a:tc>
                  <a:txBody>
                    <a:bodyPr/>
                    <a:lstStyle/>
                    <a:p>
                      <a:pPr algn="r" fontAlgn="ctr"/>
                      <a:r>
                        <a:rPr lang="en-US" altLang="ja-JP" sz="1400" b="1" u="none" strike="noStrike" dirty="0">
                          <a:effectLst/>
                          <a:latin typeface="+mn-ea"/>
                          <a:ea typeface="+mn-ea"/>
                        </a:rPr>
                        <a:t>30</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8.33</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13.20</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66</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l" fontAlgn="ctr"/>
                      <a:endParaRPr lang="ja-JP" altLang="en-US" sz="1400" b="1" i="0" u="none" strike="noStrike">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30</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8.33</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2.64</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13</a:t>
                      </a:r>
                      <a:endParaRPr lang="en-US" altLang="ja-JP" sz="1400" b="1" i="0" u="none" strike="noStrike" dirty="0">
                        <a:solidFill>
                          <a:srgbClr val="000000"/>
                        </a:solidFill>
                        <a:effectLst/>
                        <a:latin typeface="+mn-ea"/>
                        <a:ea typeface="+mn-ea"/>
                      </a:endParaRPr>
                    </a:p>
                  </a:txBody>
                  <a:tcPr marL="72000" marR="72000" marT="36000" marB="36000" anchor="ctr"/>
                </a:tc>
                <a:extLst>
                  <a:ext uri="{0D108BD9-81ED-4DB2-BD59-A6C34878D82A}">
                    <a16:rowId xmlns:a16="http://schemas.microsoft.com/office/drawing/2014/main" val="397040052"/>
                  </a:ext>
                </a:extLst>
              </a:tr>
              <a:tr h="322571">
                <a:tc>
                  <a:txBody>
                    <a:bodyPr/>
                    <a:lstStyle/>
                    <a:p>
                      <a:pPr algn="r" fontAlgn="ctr"/>
                      <a:r>
                        <a:rPr lang="en-US" altLang="ja-JP" sz="1400" b="1" u="none" strike="noStrike" dirty="0">
                          <a:effectLst/>
                          <a:latin typeface="+mn-ea"/>
                          <a:ea typeface="+mn-ea"/>
                        </a:rPr>
                        <a:t>25</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6.94</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15.84</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79</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l" fontAlgn="ctr"/>
                      <a:endParaRPr lang="ja-JP" altLang="en-US" sz="1400" b="1" i="0" u="none" strike="noStrike">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25</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6.94</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3.17</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16</a:t>
                      </a:r>
                      <a:endParaRPr lang="en-US" altLang="ja-JP" sz="1400" b="1" i="0" u="none" strike="noStrike" dirty="0">
                        <a:solidFill>
                          <a:srgbClr val="000000"/>
                        </a:solidFill>
                        <a:effectLst/>
                        <a:latin typeface="+mn-ea"/>
                        <a:ea typeface="+mn-ea"/>
                      </a:endParaRPr>
                    </a:p>
                  </a:txBody>
                  <a:tcPr marL="72000" marR="72000" marT="36000" marB="36000" anchor="ctr"/>
                </a:tc>
                <a:extLst>
                  <a:ext uri="{0D108BD9-81ED-4DB2-BD59-A6C34878D82A}">
                    <a16:rowId xmlns:a16="http://schemas.microsoft.com/office/drawing/2014/main" val="3038181247"/>
                  </a:ext>
                </a:extLst>
              </a:tr>
              <a:tr h="322571">
                <a:tc>
                  <a:txBody>
                    <a:bodyPr/>
                    <a:lstStyle/>
                    <a:p>
                      <a:pPr algn="r" fontAlgn="ctr"/>
                      <a:r>
                        <a:rPr lang="en-US" altLang="ja-JP" sz="1400" b="1" u="none" strike="noStrike" dirty="0">
                          <a:effectLst/>
                          <a:latin typeface="+mn-ea"/>
                          <a:ea typeface="+mn-ea"/>
                        </a:rPr>
                        <a:t>20</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5.56</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19.80</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99</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l" fontAlgn="ctr"/>
                      <a:endParaRPr lang="ja-JP" altLang="en-US" sz="1400" b="1" i="0" u="none" strike="noStrike">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20</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5.56</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3.96</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20</a:t>
                      </a:r>
                      <a:endParaRPr lang="en-US" altLang="ja-JP" sz="1400" b="1" i="0" u="none" strike="noStrike" dirty="0">
                        <a:solidFill>
                          <a:srgbClr val="000000"/>
                        </a:solidFill>
                        <a:effectLst/>
                        <a:latin typeface="+mn-ea"/>
                        <a:ea typeface="+mn-ea"/>
                      </a:endParaRPr>
                    </a:p>
                  </a:txBody>
                  <a:tcPr marL="72000" marR="72000" marT="36000" marB="36000" anchor="ctr"/>
                </a:tc>
                <a:extLst>
                  <a:ext uri="{0D108BD9-81ED-4DB2-BD59-A6C34878D82A}">
                    <a16:rowId xmlns:a16="http://schemas.microsoft.com/office/drawing/2014/main" val="1645191718"/>
                  </a:ext>
                </a:extLst>
              </a:tr>
              <a:tr h="322571">
                <a:tc>
                  <a:txBody>
                    <a:bodyPr/>
                    <a:lstStyle/>
                    <a:p>
                      <a:pPr algn="r" fontAlgn="ctr"/>
                      <a:r>
                        <a:rPr lang="en-US" altLang="ja-JP" sz="1400" b="1" u="none" strike="noStrike" dirty="0">
                          <a:effectLst/>
                          <a:latin typeface="+mn-ea"/>
                          <a:ea typeface="+mn-ea"/>
                        </a:rPr>
                        <a:t>15</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4.17</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26.40</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132</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l" fontAlgn="ctr"/>
                      <a:endParaRPr lang="ja-JP" altLang="en-US" sz="1400" b="1" i="0" u="none" strike="noStrike">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15</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4.17</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5.28</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26</a:t>
                      </a:r>
                      <a:endParaRPr lang="en-US" altLang="ja-JP" sz="1400" b="1" i="0" u="none" strike="noStrike" dirty="0">
                        <a:solidFill>
                          <a:srgbClr val="000000"/>
                        </a:solidFill>
                        <a:effectLst/>
                        <a:latin typeface="+mn-ea"/>
                        <a:ea typeface="+mn-ea"/>
                      </a:endParaRPr>
                    </a:p>
                  </a:txBody>
                  <a:tcPr marL="72000" marR="72000" marT="36000" marB="36000" anchor="ctr"/>
                </a:tc>
                <a:extLst>
                  <a:ext uri="{0D108BD9-81ED-4DB2-BD59-A6C34878D82A}">
                    <a16:rowId xmlns:a16="http://schemas.microsoft.com/office/drawing/2014/main" val="1937890167"/>
                  </a:ext>
                </a:extLst>
              </a:tr>
              <a:tr h="322571">
                <a:tc>
                  <a:txBody>
                    <a:bodyPr/>
                    <a:lstStyle/>
                    <a:p>
                      <a:pPr algn="r" fontAlgn="ctr"/>
                      <a:r>
                        <a:rPr lang="en-US" altLang="ja-JP" sz="1400" b="1" u="none" strike="noStrike" dirty="0">
                          <a:effectLst/>
                          <a:latin typeface="+mn-ea"/>
                          <a:ea typeface="+mn-ea"/>
                        </a:rPr>
                        <a:t>10</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2.78</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39.60</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198</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l" fontAlgn="ctr"/>
                      <a:endParaRPr lang="ja-JP" altLang="en-US" sz="1400" b="1" i="0" u="none" strike="noStrike">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10</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2.78</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7.92</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40</a:t>
                      </a:r>
                      <a:endParaRPr lang="en-US" altLang="ja-JP" sz="1400" b="1" i="0" u="none" strike="noStrike" dirty="0">
                        <a:solidFill>
                          <a:srgbClr val="000000"/>
                        </a:solidFill>
                        <a:effectLst/>
                        <a:latin typeface="+mn-ea"/>
                        <a:ea typeface="+mn-ea"/>
                      </a:endParaRPr>
                    </a:p>
                  </a:txBody>
                  <a:tcPr marL="72000" marR="72000" marT="36000" marB="36000" anchor="ctr"/>
                </a:tc>
                <a:extLst>
                  <a:ext uri="{0D108BD9-81ED-4DB2-BD59-A6C34878D82A}">
                    <a16:rowId xmlns:a16="http://schemas.microsoft.com/office/drawing/2014/main" val="612600521"/>
                  </a:ext>
                </a:extLst>
              </a:tr>
              <a:tr h="322571">
                <a:tc>
                  <a:txBody>
                    <a:bodyPr/>
                    <a:lstStyle/>
                    <a:p>
                      <a:pPr algn="r" fontAlgn="ctr"/>
                      <a:r>
                        <a:rPr lang="en-US" altLang="ja-JP" sz="1400" b="1" u="none" strike="noStrike" dirty="0">
                          <a:effectLst/>
                          <a:latin typeface="+mn-ea"/>
                          <a:ea typeface="+mn-ea"/>
                        </a:rPr>
                        <a:t>5</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1.39</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79.20</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396</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l" fontAlgn="ctr"/>
                      <a:endParaRPr lang="ja-JP" altLang="en-US" sz="1400" b="1" i="0" u="none" strike="noStrike">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5</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1.39</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15.84</a:t>
                      </a:r>
                      <a:endParaRPr lang="en-US" altLang="ja-JP" sz="1400" b="1" i="0" u="none" strike="noStrike" dirty="0">
                        <a:solidFill>
                          <a:srgbClr val="000000"/>
                        </a:solidFill>
                        <a:effectLst/>
                        <a:latin typeface="+mn-ea"/>
                        <a:ea typeface="+mn-ea"/>
                      </a:endParaRPr>
                    </a:p>
                  </a:txBody>
                  <a:tcPr marL="72000" marR="72000" marT="36000" marB="36000" anchor="ctr"/>
                </a:tc>
                <a:tc>
                  <a:txBody>
                    <a:bodyPr/>
                    <a:lstStyle/>
                    <a:p>
                      <a:pPr algn="r" fontAlgn="ctr"/>
                      <a:r>
                        <a:rPr lang="en-US" altLang="ja-JP" sz="1400" b="1" u="none" strike="noStrike" dirty="0">
                          <a:effectLst/>
                          <a:latin typeface="+mn-ea"/>
                          <a:ea typeface="+mn-ea"/>
                        </a:rPr>
                        <a:t>79</a:t>
                      </a:r>
                      <a:endParaRPr lang="en-US" altLang="ja-JP" sz="1400" b="1" i="0" u="none" strike="noStrike" dirty="0">
                        <a:solidFill>
                          <a:srgbClr val="000000"/>
                        </a:solidFill>
                        <a:effectLst/>
                        <a:latin typeface="+mn-ea"/>
                        <a:ea typeface="+mn-ea"/>
                      </a:endParaRPr>
                    </a:p>
                  </a:txBody>
                  <a:tcPr marL="72000" marR="72000" marT="36000" marB="36000" anchor="ctr"/>
                </a:tc>
                <a:extLst>
                  <a:ext uri="{0D108BD9-81ED-4DB2-BD59-A6C34878D82A}">
                    <a16:rowId xmlns:a16="http://schemas.microsoft.com/office/drawing/2014/main" val="1127940126"/>
                  </a:ext>
                </a:extLst>
              </a:tr>
            </a:tbl>
          </a:graphicData>
        </a:graphic>
      </p:graphicFrame>
      <p:sp>
        <p:nvSpPr>
          <p:cNvPr id="5" name="テキスト ボックス 4">
            <a:hlinkClick r:id="rId3" action="ppaction://hlinksldjump"/>
            <a:extLst>
              <a:ext uri="{FF2B5EF4-FFF2-40B4-BE49-F238E27FC236}">
                <a16:creationId xmlns:a16="http://schemas.microsoft.com/office/drawing/2014/main" id="{B654A273-9192-CA4D-6A12-3851FD71B60F}"/>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4"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4"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5977398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3-1. </a:t>
            </a:r>
            <a:r>
              <a:rPr lang="ja-JP" altLang="en-US" dirty="0">
                <a:latin typeface="+mn-ea"/>
                <a:ea typeface="+mn-ea"/>
              </a:rPr>
              <a:t>設置・設定ノウハウ</a:t>
            </a:r>
            <a:endParaRPr kumimoji="1" lang="ja-JP" altLang="en-US" dirty="0"/>
          </a:p>
        </p:txBody>
      </p:sp>
      <p:sp>
        <p:nvSpPr>
          <p:cNvPr id="6" name="コンテンツ プレースホルダー 2">
            <a:extLst>
              <a:ext uri="{FF2B5EF4-FFF2-40B4-BE49-F238E27FC236}">
                <a16:creationId xmlns:a16="http://schemas.microsoft.com/office/drawing/2014/main" id="{E9D2904C-AE19-372E-D6C9-B2C28CCF5B44}"/>
              </a:ext>
            </a:extLst>
          </p:cNvPr>
          <p:cNvSpPr txBox="1">
            <a:spLocks/>
          </p:cNvSpPr>
          <p:nvPr/>
        </p:nvSpPr>
        <p:spPr>
          <a:xfrm>
            <a:off x="80877" y="628416"/>
            <a:ext cx="13624490" cy="631152"/>
          </a:xfrm>
          <a:prstGeom prst="rect">
            <a:avLst/>
          </a:prstGeom>
        </p:spPr>
        <p:txBody>
          <a:bodyPr anchor="t"/>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ea"/>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ea"/>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ea"/>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ea"/>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ea"/>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600"/>
              </a:spcBef>
              <a:buFont typeface="Arial" panose="020B0604020202020204" pitchFamily="34" charset="0"/>
              <a:buNone/>
            </a:pPr>
            <a:r>
              <a:rPr lang="en-US" altLang="ja-JP" sz="2000" b="1" dirty="0">
                <a:solidFill>
                  <a:srgbClr val="0070C0"/>
                </a:solidFill>
              </a:rPr>
              <a:t>【</a:t>
            </a:r>
            <a:r>
              <a:rPr lang="ja-JP" altLang="en-US" sz="2000" b="1" dirty="0">
                <a:solidFill>
                  <a:srgbClr val="0070C0"/>
                </a:solidFill>
              </a:rPr>
              <a:t>質問</a:t>
            </a:r>
            <a:r>
              <a:rPr lang="en-US" altLang="ja-JP" sz="2000" b="1" dirty="0">
                <a:solidFill>
                  <a:srgbClr val="0070C0"/>
                </a:solidFill>
              </a:rPr>
              <a:t>】 </a:t>
            </a:r>
            <a:r>
              <a:rPr lang="ja-JP" altLang="en-US" sz="2000" b="1" dirty="0">
                <a:solidFill>
                  <a:srgbClr val="0070C0"/>
                </a:solidFill>
              </a:rPr>
              <a:t>低照度時の検知精度向上策はあるか？</a:t>
            </a:r>
            <a:endParaRPr lang="en-US" altLang="ja-JP" sz="2000" b="1" dirty="0">
              <a:solidFill>
                <a:srgbClr val="0070C0"/>
              </a:solidFill>
            </a:endParaRPr>
          </a:p>
          <a:p>
            <a:pPr marL="0" indent="0">
              <a:lnSpc>
                <a:spcPct val="120000"/>
              </a:lnSpc>
              <a:spcBef>
                <a:spcPts val="600"/>
              </a:spcBef>
              <a:buFont typeface="Arial" panose="020B0604020202020204" pitchFamily="34" charset="0"/>
              <a:buNone/>
            </a:pPr>
            <a:r>
              <a:rPr lang="en-US" altLang="ja-JP" sz="2000" b="1" dirty="0">
                <a:solidFill>
                  <a:srgbClr val="0070C0"/>
                </a:solidFill>
              </a:rPr>
              <a:t>【</a:t>
            </a:r>
            <a:r>
              <a:rPr lang="ja-JP" altLang="en-US" sz="2000" b="1" dirty="0">
                <a:solidFill>
                  <a:srgbClr val="0070C0"/>
                </a:solidFill>
              </a:rPr>
              <a:t>回答</a:t>
            </a:r>
            <a:r>
              <a:rPr lang="en-US" altLang="ja-JP" sz="2000" b="1" dirty="0">
                <a:solidFill>
                  <a:srgbClr val="0070C0"/>
                </a:solidFill>
              </a:rPr>
              <a:t>】 </a:t>
            </a:r>
            <a:r>
              <a:rPr lang="ja-JP" altLang="en-US" sz="2000" b="1" dirty="0">
                <a:solidFill>
                  <a:srgbClr val="0070C0"/>
                </a:solidFill>
              </a:rPr>
              <a:t>通常の動体検知と同様で、背景と被写体の照度環境により精度は上下します。</a:t>
            </a:r>
            <a:endParaRPr lang="en-US" altLang="ja-JP" sz="2000" b="1" dirty="0">
              <a:solidFill>
                <a:srgbClr val="0070C0"/>
              </a:solidFill>
            </a:endParaRPr>
          </a:p>
          <a:p>
            <a:pPr marL="1073150" indent="0">
              <a:lnSpc>
                <a:spcPct val="120000"/>
              </a:lnSpc>
              <a:spcBef>
                <a:spcPts val="0"/>
              </a:spcBef>
              <a:buFont typeface="Arial" panose="020B0604020202020204" pitchFamily="34" charset="0"/>
              <a:buNone/>
            </a:pPr>
            <a:r>
              <a:rPr lang="ja-JP" altLang="en-US" sz="2000" b="1" dirty="0">
                <a:solidFill>
                  <a:srgbClr val="0070C0"/>
                </a:solidFill>
              </a:rPr>
              <a:t>安全面も鑑み、照明による精度向上を提案いただきたいですが、以下に示す「画質設定」＞「一括設定」を実行することで精度を上げることも可能です。</a:t>
            </a:r>
          </a:p>
        </p:txBody>
      </p:sp>
      <p:sp>
        <p:nvSpPr>
          <p:cNvPr id="4" name="テキスト ボックス 3">
            <a:extLst>
              <a:ext uri="{FF2B5EF4-FFF2-40B4-BE49-F238E27FC236}">
                <a16:creationId xmlns:a16="http://schemas.microsoft.com/office/drawing/2014/main" id="{D64A4F28-4267-3D20-9815-5DDD87F8DABF}"/>
              </a:ext>
            </a:extLst>
          </p:cNvPr>
          <p:cNvSpPr txBox="1"/>
          <p:nvPr/>
        </p:nvSpPr>
        <p:spPr>
          <a:xfrm>
            <a:off x="1182683" y="2318798"/>
            <a:ext cx="3562430" cy="380045"/>
          </a:xfrm>
          <a:prstGeom prst="rect">
            <a:avLst/>
          </a:prstGeom>
          <a:noFill/>
        </p:spPr>
        <p:txBody>
          <a:bodyPr wrap="square" rtlCol="0">
            <a:spAutoFit/>
          </a:bodyPr>
          <a:lstStyle/>
          <a:p>
            <a:r>
              <a:rPr kumimoji="1" lang="ja-JP" altLang="en-US" sz="1800" b="1" dirty="0"/>
              <a:t>設定変更前</a:t>
            </a:r>
          </a:p>
        </p:txBody>
      </p:sp>
      <p:pic>
        <p:nvPicPr>
          <p:cNvPr id="5" name="図 4">
            <a:extLst>
              <a:ext uri="{FF2B5EF4-FFF2-40B4-BE49-F238E27FC236}">
                <a16:creationId xmlns:a16="http://schemas.microsoft.com/office/drawing/2014/main" id="{291DDE81-B0F6-70E7-5894-F50221FB9EEC}"/>
              </a:ext>
            </a:extLst>
          </p:cNvPr>
          <p:cNvPicPr>
            <a:picLocks noChangeAspect="1"/>
          </p:cNvPicPr>
          <p:nvPr/>
        </p:nvPicPr>
        <p:blipFill>
          <a:blip r:embed="rId2"/>
          <a:stretch>
            <a:fillRect/>
          </a:stretch>
        </p:blipFill>
        <p:spPr>
          <a:xfrm>
            <a:off x="9756100" y="5588555"/>
            <a:ext cx="4072884" cy="1758541"/>
          </a:xfrm>
          <a:prstGeom prst="rect">
            <a:avLst/>
          </a:prstGeom>
          <a:ln w="25400">
            <a:solidFill>
              <a:schemeClr val="accent1"/>
            </a:solidFill>
          </a:ln>
        </p:spPr>
      </p:pic>
      <p:sp>
        <p:nvSpPr>
          <p:cNvPr id="12" name="テキスト ボックス 11">
            <a:extLst>
              <a:ext uri="{FF2B5EF4-FFF2-40B4-BE49-F238E27FC236}">
                <a16:creationId xmlns:a16="http://schemas.microsoft.com/office/drawing/2014/main" id="{65CA143C-3B44-F2B7-4F10-61E78667D989}"/>
              </a:ext>
            </a:extLst>
          </p:cNvPr>
          <p:cNvSpPr txBox="1"/>
          <p:nvPr/>
        </p:nvSpPr>
        <p:spPr>
          <a:xfrm>
            <a:off x="9705174" y="5206969"/>
            <a:ext cx="3224017" cy="369332"/>
          </a:xfrm>
          <a:prstGeom prst="rect">
            <a:avLst/>
          </a:prstGeom>
          <a:noFill/>
        </p:spPr>
        <p:txBody>
          <a:bodyPr wrap="square" rtlCol="0">
            <a:spAutoFit/>
          </a:bodyPr>
          <a:lstStyle/>
          <a:p>
            <a:r>
              <a:rPr kumimoji="1" lang="ja-JP" altLang="en-US" sz="1800" b="1" dirty="0"/>
              <a:t>変更されるパラメーター</a:t>
            </a:r>
          </a:p>
        </p:txBody>
      </p:sp>
      <p:pic>
        <p:nvPicPr>
          <p:cNvPr id="14" name="図 13">
            <a:extLst>
              <a:ext uri="{FF2B5EF4-FFF2-40B4-BE49-F238E27FC236}">
                <a16:creationId xmlns:a16="http://schemas.microsoft.com/office/drawing/2014/main" id="{A2E5806E-A863-D88B-4099-2FA9D1C69428}"/>
              </a:ext>
            </a:extLst>
          </p:cNvPr>
          <p:cNvPicPr>
            <a:picLocks noChangeAspect="1"/>
          </p:cNvPicPr>
          <p:nvPr/>
        </p:nvPicPr>
        <p:blipFill rotWithShape="1">
          <a:blip r:embed="rId3"/>
          <a:srcRect l="8863" b="14786"/>
          <a:stretch/>
        </p:blipFill>
        <p:spPr>
          <a:xfrm>
            <a:off x="7355378" y="2749735"/>
            <a:ext cx="5318629" cy="2175767"/>
          </a:xfrm>
          <a:prstGeom prst="rect">
            <a:avLst/>
          </a:prstGeom>
          <a:effectLst>
            <a:outerShdw blurRad="50800" dist="38100" dir="2700000" algn="tl" rotWithShape="0">
              <a:prstClr val="black">
                <a:alpha val="40000"/>
              </a:prstClr>
            </a:outerShdw>
          </a:effectLst>
        </p:spPr>
      </p:pic>
      <p:sp>
        <p:nvSpPr>
          <p:cNvPr id="15" name="テキスト ボックス 14">
            <a:extLst>
              <a:ext uri="{FF2B5EF4-FFF2-40B4-BE49-F238E27FC236}">
                <a16:creationId xmlns:a16="http://schemas.microsoft.com/office/drawing/2014/main" id="{DEF9D817-52AC-BBB5-D15D-DA79771A1857}"/>
              </a:ext>
            </a:extLst>
          </p:cNvPr>
          <p:cNvSpPr txBox="1"/>
          <p:nvPr/>
        </p:nvSpPr>
        <p:spPr>
          <a:xfrm>
            <a:off x="7227272" y="2307850"/>
            <a:ext cx="3562429" cy="380045"/>
          </a:xfrm>
          <a:prstGeom prst="rect">
            <a:avLst/>
          </a:prstGeom>
          <a:noFill/>
        </p:spPr>
        <p:txBody>
          <a:bodyPr wrap="square" rtlCol="0">
            <a:spAutoFit/>
          </a:bodyPr>
          <a:lstStyle/>
          <a:p>
            <a:r>
              <a:rPr kumimoji="1" lang="ja-JP" altLang="en-US" sz="1800" b="1" dirty="0"/>
              <a:t>設定変更後</a:t>
            </a:r>
          </a:p>
        </p:txBody>
      </p:sp>
      <p:pic>
        <p:nvPicPr>
          <p:cNvPr id="16" name="図 15">
            <a:extLst>
              <a:ext uri="{FF2B5EF4-FFF2-40B4-BE49-F238E27FC236}">
                <a16:creationId xmlns:a16="http://schemas.microsoft.com/office/drawing/2014/main" id="{C139D8A6-8E20-30BB-D3B1-F61596F5B681}"/>
              </a:ext>
            </a:extLst>
          </p:cNvPr>
          <p:cNvPicPr>
            <a:picLocks noChangeAspect="1"/>
          </p:cNvPicPr>
          <p:nvPr/>
        </p:nvPicPr>
        <p:blipFill rotWithShape="1">
          <a:blip r:embed="rId4"/>
          <a:srcRect l="13165" t="319" r="15164" b="9288"/>
          <a:stretch/>
        </p:blipFill>
        <p:spPr>
          <a:xfrm>
            <a:off x="1251793" y="2771407"/>
            <a:ext cx="4783506" cy="2161444"/>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24C42FFA-B605-A100-1ECE-D64401EC6BAB}"/>
              </a:ext>
            </a:extLst>
          </p:cNvPr>
          <p:cNvPicPr>
            <a:picLocks noChangeAspect="1"/>
          </p:cNvPicPr>
          <p:nvPr/>
        </p:nvPicPr>
        <p:blipFill>
          <a:blip r:embed="rId5"/>
          <a:stretch>
            <a:fillRect/>
          </a:stretch>
        </p:blipFill>
        <p:spPr>
          <a:xfrm>
            <a:off x="1271204" y="5009551"/>
            <a:ext cx="3916964" cy="2512759"/>
          </a:xfrm>
          <a:prstGeom prst="rect">
            <a:avLst/>
          </a:prstGeom>
          <a:effectLst>
            <a:outerShdw blurRad="50800" dist="38100" dir="2700000" algn="tl" rotWithShape="0">
              <a:prstClr val="black">
                <a:alpha val="40000"/>
              </a:prstClr>
            </a:outerShdw>
          </a:effectLst>
        </p:spPr>
      </p:pic>
      <p:sp>
        <p:nvSpPr>
          <p:cNvPr id="21" name="八角形 20">
            <a:extLst>
              <a:ext uri="{FF2B5EF4-FFF2-40B4-BE49-F238E27FC236}">
                <a16:creationId xmlns:a16="http://schemas.microsoft.com/office/drawing/2014/main" id="{B2AEFBD0-30E6-F51E-4A41-44B892A2F859}"/>
              </a:ext>
            </a:extLst>
          </p:cNvPr>
          <p:cNvSpPr/>
          <p:nvPr/>
        </p:nvSpPr>
        <p:spPr>
          <a:xfrm>
            <a:off x="1339702" y="6776317"/>
            <a:ext cx="1711842" cy="570780"/>
          </a:xfrm>
          <a:prstGeom prst="octagon">
            <a:avLst>
              <a:gd name="adj" fmla="val 0"/>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C19AC6E2-6FF1-2072-D568-21901A93A003}"/>
              </a:ext>
            </a:extLst>
          </p:cNvPr>
          <p:cNvGrpSpPr/>
          <p:nvPr/>
        </p:nvGrpSpPr>
        <p:grpSpPr>
          <a:xfrm>
            <a:off x="5634921" y="5366813"/>
            <a:ext cx="3916964" cy="1286675"/>
            <a:chOff x="5634921" y="5366813"/>
            <a:chExt cx="3916964" cy="1286675"/>
          </a:xfrm>
        </p:grpSpPr>
        <p:pic>
          <p:nvPicPr>
            <p:cNvPr id="18" name="図 17">
              <a:extLst>
                <a:ext uri="{FF2B5EF4-FFF2-40B4-BE49-F238E27FC236}">
                  <a16:creationId xmlns:a16="http://schemas.microsoft.com/office/drawing/2014/main" id="{57FAC7FA-7788-CDB6-0822-0A4C177390C3}"/>
                </a:ext>
              </a:extLst>
            </p:cNvPr>
            <p:cNvPicPr>
              <a:picLocks noChangeAspect="1"/>
            </p:cNvPicPr>
            <p:nvPr/>
          </p:nvPicPr>
          <p:blipFill>
            <a:blip r:embed="rId6"/>
            <a:stretch>
              <a:fillRect/>
            </a:stretch>
          </p:blipFill>
          <p:spPr>
            <a:xfrm>
              <a:off x="5634921" y="5381156"/>
              <a:ext cx="3916964" cy="1272332"/>
            </a:xfrm>
            <a:prstGeom prst="rect">
              <a:avLst/>
            </a:prstGeom>
            <a:effectLst>
              <a:outerShdw blurRad="50800" dist="38100" dir="2700000" algn="tl" rotWithShape="0">
                <a:prstClr val="black">
                  <a:alpha val="40000"/>
                </a:prstClr>
              </a:outerShdw>
            </a:effectLst>
          </p:spPr>
        </p:pic>
        <p:sp>
          <p:nvSpPr>
            <p:cNvPr id="19" name="角丸四角形 13">
              <a:extLst>
                <a:ext uri="{FF2B5EF4-FFF2-40B4-BE49-F238E27FC236}">
                  <a16:creationId xmlns:a16="http://schemas.microsoft.com/office/drawing/2014/main" id="{7FE65ACC-707A-4694-45F8-02F389DEC677}"/>
                </a:ext>
              </a:extLst>
            </p:cNvPr>
            <p:cNvSpPr/>
            <p:nvPr/>
          </p:nvSpPr>
          <p:spPr>
            <a:xfrm>
              <a:off x="5786065" y="6142436"/>
              <a:ext cx="3491068" cy="39684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八角形 21">
              <a:extLst>
                <a:ext uri="{FF2B5EF4-FFF2-40B4-BE49-F238E27FC236}">
                  <a16:creationId xmlns:a16="http://schemas.microsoft.com/office/drawing/2014/main" id="{0D49E232-43FA-691A-2324-6C3F097B6623}"/>
                </a:ext>
              </a:extLst>
            </p:cNvPr>
            <p:cNvSpPr/>
            <p:nvPr/>
          </p:nvSpPr>
          <p:spPr>
            <a:xfrm>
              <a:off x="5637605" y="5366813"/>
              <a:ext cx="3914279" cy="1282086"/>
            </a:xfrm>
            <a:prstGeom prst="octagon">
              <a:avLst>
                <a:gd name="adj" fmla="val 0"/>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4" name="直線コネクタ 23">
            <a:extLst>
              <a:ext uri="{FF2B5EF4-FFF2-40B4-BE49-F238E27FC236}">
                <a16:creationId xmlns:a16="http://schemas.microsoft.com/office/drawing/2014/main" id="{D753E076-AC15-0CB4-C4B2-A76906253236}"/>
              </a:ext>
            </a:extLst>
          </p:cNvPr>
          <p:cNvCxnSpPr>
            <a:stCxn id="21" idx="0"/>
            <a:endCxn id="22" idx="5"/>
          </p:cNvCxnSpPr>
          <p:nvPr/>
        </p:nvCxnSpPr>
        <p:spPr>
          <a:xfrm flipV="1">
            <a:off x="3051544" y="5366813"/>
            <a:ext cx="2586061" cy="140950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5ADC856-1B7C-8E92-CF2B-40029E153B42}"/>
              </a:ext>
            </a:extLst>
          </p:cNvPr>
          <p:cNvCxnSpPr>
            <a:cxnSpLocks/>
            <a:stCxn id="21" idx="1"/>
            <a:endCxn id="22" idx="3"/>
          </p:cNvCxnSpPr>
          <p:nvPr/>
        </p:nvCxnSpPr>
        <p:spPr>
          <a:xfrm flipV="1">
            <a:off x="3051544" y="6648899"/>
            <a:ext cx="2586061" cy="69819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 name="テキスト ボックス 1">
            <a:hlinkClick r:id="rId7" action="ppaction://hlinksldjump"/>
            <a:extLst>
              <a:ext uri="{FF2B5EF4-FFF2-40B4-BE49-F238E27FC236}">
                <a16:creationId xmlns:a16="http://schemas.microsoft.com/office/drawing/2014/main" id="{15A036F5-BC20-A20B-063F-582E7195206C}"/>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8"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8"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3553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3-2. </a:t>
            </a:r>
            <a:r>
              <a:rPr lang="ja-JP" altLang="en-US" dirty="0">
                <a:latin typeface="+mn-ea"/>
                <a:ea typeface="+mn-ea"/>
              </a:rPr>
              <a:t>学習用画像の取得手順</a:t>
            </a:r>
            <a:endParaRPr kumimoji="1" lang="ja-JP" altLang="en-US" dirty="0"/>
          </a:p>
        </p:txBody>
      </p:sp>
      <p:sp>
        <p:nvSpPr>
          <p:cNvPr id="2" name="正方形/長方形 1">
            <a:extLst>
              <a:ext uri="{FF2B5EF4-FFF2-40B4-BE49-F238E27FC236}">
                <a16:creationId xmlns:a16="http://schemas.microsoft.com/office/drawing/2014/main" id="{2E7A5717-283B-00D3-E090-7B12D2D4E4D1}"/>
              </a:ext>
            </a:extLst>
          </p:cNvPr>
          <p:cNvSpPr/>
          <p:nvPr/>
        </p:nvSpPr>
        <p:spPr>
          <a:xfrm>
            <a:off x="360133" y="807850"/>
            <a:ext cx="13451559" cy="2758959"/>
          </a:xfrm>
          <a:prstGeom prst="rect">
            <a:avLst/>
          </a:prstGeom>
        </p:spPr>
        <p:txBody>
          <a:bodyPr wrap="square" lIns="91440" tIns="45720" rIns="91440" bIns="45720" anchor="t">
            <a:noAutofit/>
          </a:bodyPr>
          <a:lstStyle/>
          <a:p>
            <a:pPr defTabSz="914400" fontAlgn="base">
              <a:lnSpc>
                <a:spcPct val="120000"/>
              </a:lnSpc>
              <a:spcAft>
                <a:spcPct val="0"/>
              </a:spcAft>
              <a:defRPr/>
            </a:pPr>
            <a:r>
              <a:rPr kumimoji="0" lang="ja-JP" altLang="en-US" sz="1800" b="1" kern="0" dirty="0">
                <a:latin typeface="+mn-ea"/>
                <a:cs typeface="Meiryo UI" panose="020B0604030504040204" pitchFamily="50" charset="-128"/>
              </a:rPr>
              <a:t>① 案件発生</a:t>
            </a:r>
            <a:r>
              <a:rPr kumimoji="0" lang="en-US" altLang="ja-JP" sz="1800" b="1" kern="0" dirty="0">
                <a:latin typeface="+mn-ea"/>
                <a:cs typeface="Meiryo UI" panose="020B0604030504040204" pitchFamily="50" charset="-128"/>
              </a:rPr>
              <a:t>…</a:t>
            </a:r>
            <a:r>
              <a:rPr kumimoji="0" lang="ja-JP" altLang="en-US" sz="1800" b="1" kern="0" dirty="0">
                <a:latin typeface="+mn-ea"/>
                <a:cs typeface="Meiryo UI" panose="020B0604030504040204" pitchFamily="50" charset="-128"/>
              </a:rPr>
              <a:t>カメラ設置する予定の場所にて、</a:t>
            </a:r>
            <a:r>
              <a:rPr kumimoji="0" lang="en-US" altLang="ja-JP" sz="1800" b="1" kern="0" dirty="0">
                <a:latin typeface="+mn-ea"/>
                <a:cs typeface="Meiryo UI" panose="020B0604030504040204" pitchFamily="50" charset="-128"/>
              </a:rPr>
              <a:t>MP4</a:t>
            </a:r>
            <a:r>
              <a:rPr kumimoji="0" lang="ja-JP" altLang="en-US" sz="1800" b="1" kern="0" dirty="0">
                <a:latin typeface="+mn-ea"/>
                <a:cs typeface="Meiryo UI" panose="020B0604030504040204" pitchFamily="50" charset="-128"/>
              </a:rPr>
              <a:t>で対象物を撮影する。</a:t>
            </a:r>
            <a:endParaRPr kumimoji="0" lang="en-US" altLang="ja-JP" sz="1800" b="1" kern="0" dirty="0">
              <a:latin typeface="+mn-ea"/>
              <a:cs typeface="Meiryo UI" panose="020B0604030504040204" pitchFamily="50" charset="-128"/>
            </a:endParaRPr>
          </a:p>
          <a:p>
            <a:pPr defTabSz="914400" fontAlgn="base">
              <a:lnSpc>
                <a:spcPct val="120000"/>
              </a:lnSpc>
              <a:spcBef>
                <a:spcPts val="1200"/>
              </a:spcBef>
              <a:spcAft>
                <a:spcPct val="0"/>
              </a:spcAft>
              <a:defRPr/>
            </a:pPr>
            <a:r>
              <a:rPr kumimoji="0" lang="ja-JP" altLang="en-US" sz="1800" b="1" kern="0" dirty="0">
                <a:latin typeface="+mn-ea"/>
                <a:cs typeface="Meiryo UI" panose="020B0604030504040204" pitchFamily="50" charset="-128"/>
              </a:rPr>
              <a:t>② 条件</a:t>
            </a:r>
            <a:r>
              <a:rPr kumimoji="0" lang="en-US" altLang="ja-JP" sz="1800" b="1" kern="0" dirty="0">
                <a:latin typeface="+mn-ea"/>
                <a:cs typeface="Meiryo UI" panose="020B0604030504040204" pitchFamily="50" charset="-128"/>
              </a:rPr>
              <a:t>…</a:t>
            </a:r>
            <a:r>
              <a:rPr kumimoji="0" lang="ja-JP" altLang="en-US" sz="1800" b="1" kern="0" dirty="0">
                <a:latin typeface="+mn-ea"/>
                <a:cs typeface="Meiryo UI" panose="020B0604030504040204" pitchFamily="50" charset="-128"/>
              </a:rPr>
              <a:t>検知対象物のサイズの下限値（最小）と上限値（最大）は以下。</a:t>
            </a:r>
            <a:endParaRPr kumimoji="0" lang="en-US" altLang="ja-JP" sz="1800" b="1" kern="0" dirty="0">
              <a:latin typeface="+mn-ea"/>
              <a:cs typeface="Meiryo UI" panose="020B0604030504040204" pitchFamily="50" charset="-128"/>
            </a:endParaRPr>
          </a:p>
          <a:p>
            <a:pPr marL="357188" defTabSz="914400" fontAlgn="base">
              <a:lnSpc>
                <a:spcPct val="120000"/>
              </a:lnSpc>
              <a:spcAft>
                <a:spcPct val="0"/>
              </a:spcAft>
              <a:defRPr/>
            </a:pPr>
            <a:r>
              <a:rPr kumimoji="0" lang="en-US" altLang="ja-JP" sz="1800" b="1" kern="0" dirty="0">
                <a:latin typeface="+mn-ea"/>
                <a:cs typeface="Meiryo UI" panose="020B0604030504040204" pitchFamily="50" charset="-128"/>
              </a:rPr>
              <a:t>【2MP】</a:t>
            </a:r>
            <a:r>
              <a:rPr kumimoji="0" lang="ja-JP" altLang="en-US" sz="1800" b="1" kern="0" dirty="0">
                <a:latin typeface="+mn-ea"/>
                <a:cs typeface="Meiryo UI" panose="020B0604030504040204" pitchFamily="50" charset="-128"/>
              </a:rPr>
              <a:t>最小：</a:t>
            </a:r>
            <a:r>
              <a:rPr kumimoji="0" lang="en-US" altLang="ja-JP" sz="1800" b="1" kern="0" dirty="0">
                <a:latin typeface="+mn-ea"/>
                <a:cs typeface="Meiryo UI" panose="020B0604030504040204" pitchFamily="50" charset="-128"/>
              </a:rPr>
              <a:t>100x50 </a:t>
            </a:r>
            <a:r>
              <a:rPr kumimoji="0" lang="ja-JP" altLang="en-US" sz="1800" b="1" kern="0" dirty="0">
                <a:latin typeface="+mn-ea"/>
                <a:cs typeface="Meiryo UI" panose="020B0604030504040204" pitchFamily="50" charset="-128"/>
              </a:rPr>
              <a:t>または </a:t>
            </a:r>
            <a:r>
              <a:rPr kumimoji="0" lang="en-US" altLang="ja-JP" sz="1800" b="1" kern="0" dirty="0">
                <a:latin typeface="+mn-ea"/>
                <a:cs typeface="Meiryo UI" panose="020B0604030504040204" pitchFamily="50" charset="-128"/>
              </a:rPr>
              <a:t>50x100</a:t>
            </a:r>
            <a:r>
              <a:rPr kumimoji="0" lang="ja-JP" altLang="en-US" sz="1800" b="1" kern="0" dirty="0">
                <a:latin typeface="+mn-ea"/>
                <a:cs typeface="Meiryo UI" panose="020B0604030504040204" pitchFamily="50" charset="-128"/>
              </a:rPr>
              <a:t>       最大：</a:t>
            </a:r>
            <a:r>
              <a:rPr kumimoji="0" lang="en-US" altLang="ja-JP" sz="1800" b="1" kern="0" dirty="0">
                <a:latin typeface="+mn-ea"/>
                <a:cs typeface="Meiryo UI" panose="020B0604030504040204" pitchFamily="50" charset="-128"/>
              </a:rPr>
              <a:t>960x540</a:t>
            </a:r>
          </a:p>
          <a:p>
            <a:pPr marL="357188" defTabSz="914400" fontAlgn="base">
              <a:lnSpc>
                <a:spcPct val="120000"/>
              </a:lnSpc>
              <a:spcAft>
                <a:spcPct val="0"/>
              </a:spcAft>
              <a:defRPr/>
            </a:pPr>
            <a:r>
              <a:rPr kumimoji="0" lang="en-US" altLang="ja-JP" sz="1800" b="1" kern="0" dirty="0">
                <a:latin typeface="+mn-ea"/>
                <a:cs typeface="Meiryo UI" panose="020B0604030504040204" pitchFamily="50" charset="-128"/>
              </a:rPr>
              <a:t>【8MP】</a:t>
            </a:r>
            <a:r>
              <a:rPr kumimoji="0" lang="ja-JP" altLang="en-US" sz="1800" b="1" kern="0" dirty="0">
                <a:latin typeface="+mn-ea"/>
                <a:cs typeface="Meiryo UI" panose="020B0604030504040204" pitchFamily="50" charset="-128"/>
              </a:rPr>
              <a:t>最小：</a:t>
            </a:r>
            <a:r>
              <a:rPr kumimoji="0" lang="en-US" altLang="ja-JP" sz="1800" b="1" kern="0" dirty="0">
                <a:latin typeface="+mn-ea"/>
                <a:cs typeface="Meiryo UI" panose="020B0604030504040204" pitchFamily="50" charset="-128"/>
              </a:rPr>
              <a:t>200x100 </a:t>
            </a:r>
            <a:r>
              <a:rPr kumimoji="0" lang="ja-JP" altLang="en-US" sz="1800" b="1" kern="0" dirty="0">
                <a:latin typeface="+mn-ea"/>
                <a:cs typeface="Meiryo UI" panose="020B0604030504040204" pitchFamily="50" charset="-128"/>
              </a:rPr>
              <a:t>または </a:t>
            </a:r>
            <a:r>
              <a:rPr kumimoji="0" lang="en-US" altLang="ja-JP" sz="1800" b="1" kern="0" dirty="0">
                <a:latin typeface="+mn-ea"/>
                <a:cs typeface="Meiryo UI" panose="020B0604030504040204" pitchFamily="50" charset="-128"/>
              </a:rPr>
              <a:t>100x200</a:t>
            </a:r>
            <a:r>
              <a:rPr kumimoji="0" lang="ja-JP" altLang="en-US" sz="1800" b="1" kern="0" dirty="0">
                <a:latin typeface="+mn-ea"/>
                <a:cs typeface="Meiryo UI" panose="020B0604030504040204" pitchFamily="50" charset="-128"/>
              </a:rPr>
              <a:t>   最大：</a:t>
            </a:r>
            <a:r>
              <a:rPr kumimoji="0" lang="en-US" altLang="ja-JP" sz="1800" b="1" kern="0" dirty="0">
                <a:latin typeface="+mn-ea"/>
                <a:cs typeface="Meiryo UI" panose="020B0604030504040204" pitchFamily="50" charset="-128"/>
              </a:rPr>
              <a:t>1920x1080</a:t>
            </a:r>
          </a:p>
          <a:p>
            <a:pPr defTabSz="914400" fontAlgn="base">
              <a:lnSpc>
                <a:spcPct val="120000"/>
              </a:lnSpc>
              <a:spcBef>
                <a:spcPts val="1200"/>
              </a:spcBef>
              <a:spcAft>
                <a:spcPct val="0"/>
              </a:spcAft>
              <a:defRPr/>
            </a:pPr>
            <a:r>
              <a:rPr kumimoji="0" lang="en-US" altLang="ja-JP" sz="1800" b="1" kern="0" dirty="0">
                <a:latin typeface="+mn-ea"/>
                <a:cs typeface="Meiryo UI" panose="020B0604030504040204" pitchFamily="50" charset="-128"/>
              </a:rPr>
              <a:t>③ JPEG</a:t>
            </a:r>
            <a:r>
              <a:rPr kumimoji="0" lang="ja-JP" altLang="en-US" sz="1800" b="1" kern="0" dirty="0">
                <a:latin typeface="+mn-ea"/>
                <a:cs typeface="Meiryo UI" panose="020B0604030504040204" pitchFamily="50" charset="-128"/>
              </a:rPr>
              <a:t>化する工数がかかるので、アプリが入ったカメラと</a:t>
            </a:r>
            <a:r>
              <a:rPr kumimoji="0" lang="en-US" altLang="ja-JP" sz="1800" b="1" kern="0" dirty="0">
                <a:latin typeface="+mn-ea"/>
                <a:cs typeface="Meiryo UI" panose="020B0604030504040204" pitchFamily="50" charset="-128"/>
              </a:rPr>
              <a:t>NX</a:t>
            </a:r>
            <a:r>
              <a:rPr kumimoji="0" lang="ja-JP" altLang="en-US" sz="1800" b="1" kern="0" dirty="0">
                <a:latin typeface="+mn-ea"/>
                <a:cs typeface="Meiryo UI" panose="020B0604030504040204" pitchFamily="50" charset="-128"/>
              </a:rPr>
              <a:t>レコーダーを現場に持ち込む方が望ましい。</a:t>
            </a:r>
            <a:endParaRPr kumimoji="0" lang="en-US" altLang="ja-JP" sz="1800" b="1" kern="0" dirty="0">
              <a:latin typeface="+mn-ea"/>
              <a:cs typeface="Meiryo UI" panose="020B0604030504040204" pitchFamily="50" charset="-128"/>
            </a:endParaRPr>
          </a:p>
          <a:p>
            <a:pPr defTabSz="914400" fontAlgn="base">
              <a:lnSpc>
                <a:spcPct val="120000"/>
              </a:lnSpc>
              <a:spcBef>
                <a:spcPts val="1200"/>
              </a:spcBef>
              <a:spcAft>
                <a:spcPct val="0"/>
              </a:spcAft>
              <a:defRPr/>
            </a:pPr>
            <a:r>
              <a:rPr kumimoji="0" lang="ja-JP" altLang="en-US" sz="1800" b="1" kern="0" dirty="0">
                <a:latin typeface="+mn-ea"/>
                <a:cs typeface="Meiryo UI" panose="020B0604030504040204" pitchFamily="50" charset="-128"/>
              </a:rPr>
              <a:t>④ 現場の被写体が出入りする場所に設置し、昼夜撮影する。（もしくは昼</a:t>
            </a:r>
            <a:r>
              <a:rPr kumimoji="0" lang="en-US" altLang="ja-JP" sz="1800" b="1" kern="0" dirty="0">
                <a:latin typeface="+mn-ea"/>
                <a:cs typeface="Meiryo UI" panose="020B0604030504040204" pitchFamily="50" charset="-128"/>
              </a:rPr>
              <a:t>/</a:t>
            </a:r>
            <a:r>
              <a:rPr kumimoji="0" lang="ja-JP" altLang="en-US" sz="1800" b="1" kern="0" dirty="0">
                <a:latin typeface="+mn-ea"/>
                <a:cs typeface="Meiryo UI" panose="020B0604030504040204" pitchFamily="50" charset="-128"/>
              </a:rPr>
              <a:t>夜のみでも可）　</a:t>
            </a:r>
            <a:r>
              <a:rPr kumimoji="0" lang="en-US" altLang="ja-JP" sz="1800" b="1" kern="0" dirty="0">
                <a:latin typeface="+mn-ea"/>
                <a:cs typeface="Meiryo UI" panose="020B0604030504040204" pitchFamily="50" charset="-128"/>
              </a:rPr>
              <a:t>※</a:t>
            </a:r>
            <a:r>
              <a:rPr kumimoji="0" lang="ja-JP" altLang="en-US" sz="1800" b="1" kern="0" dirty="0">
                <a:latin typeface="+mn-ea"/>
                <a:cs typeface="Meiryo UI" panose="020B0604030504040204" pitchFamily="50" charset="-128"/>
              </a:rPr>
              <a:t>現場に滞在する必要なし。</a:t>
            </a:r>
          </a:p>
        </p:txBody>
      </p:sp>
      <p:pic>
        <p:nvPicPr>
          <p:cNvPr id="5" name="図 4">
            <a:extLst>
              <a:ext uri="{FF2B5EF4-FFF2-40B4-BE49-F238E27FC236}">
                <a16:creationId xmlns:a16="http://schemas.microsoft.com/office/drawing/2014/main" id="{7E903771-8B11-249F-4760-FFCE3AD093B8}"/>
              </a:ext>
            </a:extLst>
          </p:cNvPr>
          <p:cNvPicPr>
            <a:picLocks noChangeAspect="1"/>
          </p:cNvPicPr>
          <p:nvPr/>
        </p:nvPicPr>
        <p:blipFill>
          <a:blip r:embed="rId2"/>
          <a:stretch>
            <a:fillRect/>
          </a:stretch>
        </p:blipFill>
        <p:spPr>
          <a:xfrm>
            <a:off x="689118" y="3742661"/>
            <a:ext cx="7144320" cy="3604438"/>
          </a:xfrm>
          <a:prstGeom prst="rect">
            <a:avLst/>
          </a:prstGeom>
        </p:spPr>
      </p:pic>
      <p:grpSp>
        <p:nvGrpSpPr>
          <p:cNvPr id="19" name="グループ化 18">
            <a:extLst>
              <a:ext uri="{FF2B5EF4-FFF2-40B4-BE49-F238E27FC236}">
                <a16:creationId xmlns:a16="http://schemas.microsoft.com/office/drawing/2014/main" id="{623449A7-8ADB-5BF3-CC06-E4B465607D08}"/>
              </a:ext>
            </a:extLst>
          </p:cNvPr>
          <p:cNvGrpSpPr/>
          <p:nvPr/>
        </p:nvGrpSpPr>
        <p:grpSpPr>
          <a:xfrm>
            <a:off x="8352570" y="4049712"/>
            <a:ext cx="4977288" cy="2836055"/>
            <a:chOff x="8660915" y="4453240"/>
            <a:chExt cx="2288488" cy="1303979"/>
          </a:xfrm>
        </p:grpSpPr>
        <p:pic>
          <p:nvPicPr>
            <p:cNvPr id="9" name="図 8">
              <a:extLst>
                <a:ext uri="{FF2B5EF4-FFF2-40B4-BE49-F238E27FC236}">
                  <a16:creationId xmlns:a16="http://schemas.microsoft.com/office/drawing/2014/main" id="{291F099C-CD64-4866-0E7B-65FE2D0304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6747"/>
            <a:stretch/>
          </p:blipFill>
          <p:spPr>
            <a:xfrm>
              <a:off x="8660915" y="4453240"/>
              <a:ext cx="1005086" cy="836767"/>
            </a:xfrm>
            <a:prstGeom prst="rect">
              <a:avLst/>
            </a:prstGeom>
          </p:spPr>
        </p:pic>
        <p:pic>
          <p:nvPicPr>
            <p:cNvPr id="17" name="図 16">
              <a:extLst>
                <a:ext uri="{FF2B5EF4-FFF2-40B4-BE49-F238E27FC236}">
                  <a16:creationId xmlns:a16="http://schemas.microsoft.com/office/drawing/2014/main" id="{702E7568-E658-AFE5-0E8F-50F2EE32AD71}"/>
                </a:ext>
              </a:extLst>
            </p:cNvPr>
            <p:cNvPicPr>
              <a:picLocks noChangeAspect="1"/>
            </p:cNvPicPr>
            <p:nvPr/>
          </p:nvPicPr>
          <p:blipFill>
            <a:blip r:embed="rId4"/>
            <a:stretch>
              <a:fillRect/>
            </a:stretch>
          </p:blipFill>
          <p:spPr>
            <a:xfrm>
              <a:off x="9509822" y="5370861"/>
              <a:ext cx="1439581" cy="386358"/>
            </a:xfrm>
            <a:prstGeom prst="rect">
              <a:avLst/>
            </a:prstGeom>
          </p:spPr>
        </p:pic>
      </p:grpSp>
      <p:sp>
        <p:nvSpPr>
          <p:cNvPr id="4" name="テキスト ボックス 3">
            <a:hlinkClick r:id="rId5" action="ppaction://hlinksldjump"/>
            <a:extLst>
              <a:ext uri="{FF2B5EF4-FFF2-40B4-BE49-F238E27FC236}">
                <a16:creationId xmlns:a16="http://schemas.microsoft.com/office/drawing/2014/main" id="{23951284-B3AE-6502-AA94-AC8520EA2439}"/>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6"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6"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40759909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3-2. </a:t>
            </a:r>
            <a:r>
              <a:rPr lang="ja-JP" altLang="en-US" dirty="0">
                <a:latin typeface="+mn-ea"/>
                <a:ea typeface="+mn-ea"/>
              </a:rPr>
              <a:t>学習用画像の取得手順</a:t>
            </a:r>
            <a:endParaRPr kumimoji="1" lang="ja-JP" altLang="en-US" dirty="0"/>
          </a:p>
        </p:txBody>
      </p:sp>
      <p:sp>
        <p:nvSpPr>
          <p:cNvPr id="2" name="正方形/長方形 1">
            <a:extLst>
              <a:ext uri="{FF2B5EF4-FFF2-40B4-BE49-F238E27FC236}">
                <a16:creationId xmlns:a16="http://schemas.microsoft.com/office/drawing/2014/main" id="{2E7A5717-283B-00D3-E090-7B12D2D4E4D1}"/>
              </a:ext>
            </a:extLst>
          </p:cNvPr>
          <p:cNvSpPr/>
          <p:nvPr/>
        </p:nvSpPr>
        <p:spPr>
          <a:xfrm>
            <a:off x="360133" y="807850"/>
            <a:ext cx="12969725" cy="2758959"/>
          </a:xfrm>
          <a:prstGeom prst="rect">
            <a:avLst/>
          </a:prstGeom>
        </p:spPr>
        <p:txBody>
          <a:bodyPr wrap="square" lIns="91440" tIns="45720" rIns="91440" bIns="45720" anchor="t">
            <a:noAutofit/>
          </a:bodyPr>
          <a:lstStyle/>
          <a:p>
            <a:pPr marL="273050" indent="-273050" defTabSz="914400" fontAlgn="base">
              <a:lnSpc>
                <a:spcPct val="120000"/>
              </a:lnSpc>
              <a:spcAft>
                <a:spcPct val="0"/>
              </a:spcAft>
              <a:defRPr/>
            </a:pPr>
            <a:r>
              <a:rPr kumimoji="0" lang="ja-JP" altLang="en-US" sz="1800" b="1" kern="0" dirty="0">
                <a:latin typeface="+mn-ea"/>
                <a:cs typeface="Meiryo UI" panose="020B0604030504040204" pitchFamily="50" charset="-128"/>
              </a:rPr>
              <a:t>⑤ 翌日（もしくは後日）</a:t>
            </a:r>
            <a:r>
              <a:rPr kumimoji="0" lang="en-US" altLang="ja-JP" sz="1800" b="1" kern="0" dirty="0">
                <a:latin typeface="+mn-ea"/>
                <a:cs typeface="Meiryo UI" panose="020B0604030504040204" pitchFamily="50" charset="-128"/>
              </a:rPr>
              <a:t>PC</a:t>
            </a:r>
            <a:r>
              <a:rPr kumimoji="0" lang="ja-JP" altLang="en-US" sz="1800" b="1" kern="0" dirty="0">
                <a:latin typeface="+mn-ea"/>
                <a:cs typeface="Meiryo UI" panose="020B0604030504040204" pitchFamily="50" charset="-128"/>
              </a:rPr>
              <a:t>を持参する。</a:t>
            </a:r>
            <a:endParaRPr kumimoji="0" lang="en-US" altLang="ja-JP" sz="1800" b="1" kern="0" dirty="0">
              <a:latin typeface="+mn-ea"/>
              <a:cs typeface="Meiryo UI" panose="020B0604030504040204" pitchFamily="50" charset="-128"/>
            </a:endParaRPr>
          </a:p>
          <a:p>
            <a:pPr marL="273050" defTabSz="914400" fontAlgn="base">
              <a:lnSpc>
                <a:spcPct val="120000"/>
              </a:lnSpc>
              <a:spcBef>
                <a:spcPts val="600"/>
              </a:spcBef>
              <a:spcAft>
                <a:spcPct val="0"/>
              </a:spcAft>
              <a:defRPr/>
            </a:pPr>
            <a:r>
              <a:rPr kumimoji="0" lang="ja-JP" altLang="en-US" sz="1800" b="1" kern="0" dirty="0">
                <a:latin typeface="+mn-ea"/>
                <a:cs typeface="Meiryo UI" panose="020B0604030504040204" pitchFamily="50" charset="-128"/>
              </a:rPr>
              <a:t>レコーダーを再生しながら対象物が映っているシーンをいくつかピックアップし、一時停止　　　させ、</a:t>
            </a:r>
            <a:endParaRPr kumimoji="0" lang="en-US" altLang="ja-JP" sz="1800" b="1" kern="0" dirty="0">
              <a:latin typeface="+mn-ea"/>
              <a:cs typeface="Meiryo UI" panose="020B0604030504040204" pitchFamily="50" charset="-128"/>
            </a:endParaRPr>
          </a:p>
          <a:p>
            <a:pPr marL="273050" defTabSz="914400" fontAlgn="base">
              <a:lnSpc>
                <a:spcPct val="120000"/>
              </a:lnSpc>
              <a:spcAft>
                <a:spcPct val="0"/>
              </a:spcAft>
              <a:defRPr/>
            </a:pPr>
            <a:r>
              <a:rPr kumimoji="0" lang="ja-JP" altLang="en-US" sz="1800" b="1" kern="0" dirty="0">
                <a:latin typeface="+mn-ea"/>
                <a:cs typeface="Meiryo UI" panose="020B0604030504040204" pitchFamily="50" charset="-128"/>
              </a:rPr>
              <a:t>スナップショット　　　で</a:t>
            </a:r>
            <a:r>
              <a:rPr kumimoji="0" lang="en-US" altLang="ja-JP" sz="1800" b="1" kern="0" dirty="0">
                <a:latin typeface="+mn-ea"/>
                <a:cs typeface="Meiryo UI" panose="020B0604030504040204" pitchFamily="50" charset="-128"/>
              </a:rPr>
              <a:t>JPEG</a:t>
            </a:r>
            <a:r>
              <a:rPr kumimoji="0" lang="ja-JP" altLang="en-US" sz="1800" b="1" kern="0" dirty="0">
                <a:latin typeface="+mn-ea"/>
                <a:cs typeface="Meiryo UI" panose="020B0604030504040204" pitchFamily="50" charset="-128"/>
              </a:rPr>
              <a:t>保存する。</a:t>
            </a:r>
            <a:endParaRPr kumimoji="0" lang="en-US" altLang="ja-JP" sz="1800" b="1" kern="0" dirty="0">
              <a:latin typeface="+mn-ea"/>
              <a:cs typeface="Meiryo UI" panose="020B0604030504040204" pitchFamily="50" charset="-128"/>
            </a:endParaRPr>
          </a:p>
          <a:p>
            <a:pPr defTabSz="914400" fontAlgn="base">
              <a:lnSpc>
                <a:spcPct val="120000"/>
              </a:lnSpc>
              <a:spcBef>
                <a:spcPts val="1200"/>
              </a:spcBef>
              <a:spcAft>
                <a:spcPct val="0"/>
              </a:spcAft>
              <a:defRPr/>
            </a:pPr>
            <a:r>
              <a:rPr kumimoji="0" lang="ja-JP" altLang="en-US" sz="1800" b="1" kern="0" dirty="0">
                <a:latin typeface="+mn-ea"/>
                <a:cs typeface="Meiryo UI" panose="020B0604030504040204" pitchFamily="50" charset="-128"/>
              </a:rPr>
              <a:t>⑥ その</a:t>
            </a:r>
            <a:r>
              <a:rPr kumimoji="0" lang="en-US" altLang="ja-JP" sz="1800" b="1" kern="0" dirty="0">
                <a:latin typeface="+mn-ea"/>
                <a:cs typeface="Meiryo UI" panose="020B0604030504040204" pitchFamily="50" charset="-128"/>
              </a:rPr>
              <a:t>JPEG</a:t>
            </a:r>
            <a:r>
              <a:rPr kumimoji="0" lang="ja-JP" altLang="en-US" sz="1800" b="1" kern="0" dirty="0">
                <a:latin typeface="+mn-ea"/>
                <a:cs typeface="Meiryo UI" panose="020B0604030504040204" pitchFamily="50" charset="-128"/>
              </a:rPr>
              <a:t>から対象物に枠を着け、カメラ側に手動保存する。</a:t>
            </a:r>
            <a:endParaRPr kumimoji="0" lang="en-US" altLang="ja-JP" sz="1800" b="1" kern="0" dirty="0">
              <a:latin typeface="+mn-ea"/>
              <a:cs typeface="Meiryo UI" panose="020B0604030504040204" pitchFamily="50" charset="-128"/>
            </a:endParaRPr>
          </a:p>
          <a:p>
            <a:pPr defTabSz="914400" fontAlgn="base">
              <a:lnSpc>
                <a:spcPct val="120000"/>
              </a:lnSpc>
              <a:spcBef>
                <a:spcPts val="1200"/>
              </a:spcBef>
              <a:spcAft>
                <a:spcPct val="0"/>
              </a:spcAft>
              <a:defRPr/>
            </a:pPr>
            <a:r>
              <a:rPr kumimoji="0" lang="ja-JP" altLang="en-US" sz="1800" b="1" kern="0" dirty="0">
                <a:latin typeface="+mn-ea"/>
                <a:cs typeface="Meiryo UI" panose="020B0604030504040204" pitchFamily="50" charset="-128"/>
              </a:rPr>
              <a:t>⑦ ライブの検知対象物を撮影し、検知エリアやしきい値を調整し精度を確認する。</a:t>
            </a:r>
          </a:p>
        </p:txBody>
      </p:sp>
      <p:grpSp>
        <p:nvGrpSpPr>
          <p:cNvPr id="13" name="グループ化 12">
            <a:extLst>
              <a:ext uri="{FF2B5EF4-FFF2-40B4-BE49-F238E27FC236}">
                <a16:creationId xmlns:a16="http://schemas.microsoft.com/office/drawing/2014/main" id="{E558C2EA-A612-B61C-2CE9-8F72048D4D04}"/>
              </a:ext>
            </a:extLst>
          </p:cNvPr>
          <p:cNvGrpSpPr/>
          <p:nvPr/>
        </p:nvGrpSpPr>
        <p:grpSpPr>
          <a:xfrm>
            <a:off x="2589886" y="3132083"/>
            <a:ext cx="8522795" cy="4330262"/>
            <a:chOff x="1685997" y="3351571"/>
            <a:chExt cx="5514109" cy="2801609"/>
          </a:xfrm>
        </p:grpSpPr>
        <p:grpSp>
          <p:nvGrpSpPr>
            <p:cNvPr id="8" name="グループ化 7">
              <a:extLst>
                <a:ext uri="{FF2B5EF4-FFF2-40B4-BE49-F238E27FC236}">
                  <a16:creationId xmlns:a16="http://schemas.microsoft.com/office/drawing/2014/main" id="{904606AC-192D-8BCB-5418-DD82E70F8742}"/>
                </a:ext>
              </a:extLst>
            </p:cNvPr>
            <p:cNvGrpSpPr/>
            <p:nvPr/>
          </p:nvGrpSpPr>
          <p:grpSpPr>
            <a:xfrm>
              <a:off x="1685997" y="3351571"/>
              <a:ext cx="5514109" cy="2801609"/>
              <a:chOff x="195434" y="2258495"/>
              <a:chExt cx="5514109" cy="2801609"/>
            </a:xfrm>
          </p:grpSpPr>
          <p:pic>
            <p:nvPicPr>
              <p:cNvPr id="10" name="図 9">
                <a:extLst>
                  <a:ext uri="{FF2B5EF4-FFF2-40B4-BE49-F238E27FC236}">
                    <a16:creationId xmlns:a16="http://schemas.microsoft.com/office/drawing/2014/main" id="{D96B9617-527F-4822-4D0D-30AF0500AC08}"/>
                  </a:ext>
                </a:extLst>
              </p:cNvPr>
              <p:cNvPicPr>
                <a:picLocks noChangeAspect="1"/>
              </p:cNvPicPr>
              <p:nvPr/>
            </p:nvPicPr>
            <p:blipFill>
              <a:blip r:embed="rId2"/>
              <a:stretch>
                <a:fillRect/>
              </a:stretch>
            </p:blipFill>
            <p:spPr>
              <a:xfrm>
                <a:off x="195434" y="2258495"/>
                <a:ext cx="5514109" cy="2801609"/>
              </a:xfrm>
              <a:prstGeom prst="rect">
                <a:avLst/>
              </a:prstGeom>
              <a:effectLst>
                <a:outerShdw blurRad="50800" dist="38100" dir="2700000" algn="tl" rotWithShape="0">
                  <a:prstClr val="black">
                    <a:alpha val="40000"/>
                  </a:prstClr>
                </a:outerShdw>
              </a:effectLst>
            </p:spPr>
          </p:pic>
          <p:sp>
            <p:nvSpPr>
              <p:cNvPr id="11" name="正方形/長方形 10">
                <a:extLst>
                  <a:ext uri="{FF2B5EF4-FFF2-40B4-BE49-F238E27FC236}">
                    <a16:creationId xmlns:a16="http://schemas.microsoft.com/office/drawing/2014/main" id="{AF711DA0-8D67-4BB2-E0A5-F335792A288D}"/>
                  </a:ext>
                </a:extLst>
              </p:cNvPr>
              <p:cNvSpPr/>
              <p:nvPr/>
            </p:nvSpPr>
            <p:spPr>
              <a:xfrm>
                <a:off x="3948163" y="4672657"/>
                <a:ext cx="581248" cy="270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2" name="図 11">
              <a:extLst>
                <a:ext uri="{FF2B5EF4-FFF2-40B4-BE49-F238E27FC236}">
                  <a16:creationId xmlns:a16="http://schemas.microsoft.com/office/drawing/2014/main" id="{3CA3164B-EEF8-5F71-8F24-264704210060}"/>
                </a:ext>
              </a:extLst>
            </p:cNvPr>
            <p:cNvPicPr>
              <a:picLocks noChangeAspect="1"/>
            </p:cNvPicPr>
            <p:nvPr/>
          </p:nvPicPr>
          <p:blipFill rotWithShape="1">
            <a:blip r:embed="rId3"/>
            <a:srcRect r="7260" b="3400"/>
            <a:stretch/>
          </p:blipFill>
          <p:spPr>
            <a:xfrm>
              <a:off x="1699851" y="3669893"/>
              <a:ext cx="3718475" cy="2085238"/>
            </a:xfrm>
            <a:prstGeom prst="rect">
              <a:avLst/>
            </a:prstGeom>
          </p:spPr>
        </p:pic>
      </p:grpSp>
      <p:sp>
        <p:nvSpPr>
          <p:cNvPr id="14" name="楕円 13">
            <a:extLst>
              <a:ext uri="{FF2B5EF4-FFF2-40B4-BE49-F238E27FC236}">
                <a16:creationId xmlns:a16="http://schemas.microsoft.com/office/drawing/2014/main" id="{5D8AC9F2-B5A7-2F70-2002-493C707BA61E}"/>
              </a:ext>
            </a:extLst>
          </p:cNvPr>
          <p:cNvSpPr/>
          <p:nvPr/>
        </p:nvSpPr>
        <p:spPr>
          <a:xfrm>
            <a:off x="8839430" y="6442372"/>
            <a:ext cx="320652" cy="320652"/>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lang="en-US" altLang="ja-JP" sz="1800" b="1" dirty="0">
                <a:solidFill>
                  <a:srgbClr val="FF0000"/>
                </a:solidFill>
              </a:rPr>
              <a:t>5</a:t>
            </a:r>
            <a:endParaRPr kumimoji="1" lang="ja-JP" altLang="en-US" sz="1800" b="1" dirty="0">
              <a:solidFill>
                <a:srgbClr val="FF0000"/>
              </a:solidFill>
            </a:endParaRPr>
          </a:p>
        </p:txBody>
      </p:sp>
      <p:pic>
        <p:nvPicPr>
          <p:cNvPr id="21" name="図 20">
            <a:extLst>
              <a:ext uri="{FF2B5EF4-FFF2-40B4-BE49-F238E27FC236}">
                <a16:creationId xmlns:a16="http://schemas.microsoft.com/office/drawing/2014/main" id="{CF3AAC5D-E8EB-65E4-909C-A937A1210966}"/>
              </a:ext>
            </a:extLst>
          </p:cNvPr>
          <p:cNvPicPr>
            <a:picLocks noChangeAspect="1"/>
          </p:cNvPicPr>
          <p:nvPr/>
        </p:nvPicPr>
        <p:blipFill>
          <a:blip r:embed="rId4"/>
          <a:stretch>
            <a:fillRect/>
          </a:stretch>
        </p:blipFill>
        <p:spPr>
          <a:xfrm>
            <a:off x="10189451" y="1234700"/>
            <a:ext cx="572464" cy="404914"/>
          </a:xfrm>
          <a:prstGeom prst="rect">
            <a:avLst/>
          </a:prstGeom>
        </p:spPr>
      </p:pic>
      <p:pic>
        <p:nvPicPr>
          <p:cNvPr id="23" name="図 22">
            <a:extLst>
              <a:ext uri="{FF2B5EF4-FFF2-40B4-BE49-F238E27FC236}">
                <a16:creationId xmlns:a16="http://schemas.microsoft.com/office/drawing/2014/main" id="{04EEFB5F-8FF3-1E97-164D-73AFBFE0AE11}"/>
              </a:ext>
            </a:extLst>
          </p:cNvPr>
          <p:cNvPicPr>
            <a:picLocks noChangeAspect="1"/>
          </p:cNvPicPr>
          <p:nvPr/>
        </p:nvPicPr>
        <p:blipFill>
          <a:blip r:embed="rId5"/>
          <a:stretch>
            <a:fillRect/>
          </a:stretch>
        </p:blipFill>
        <p:spPr>
          <a:xfrm>
            <a:off x="2621415" y="1563979"/>
            <a:ext cx="531449" cy="404914"/>
          </a:xfrm>
          <a:prstGeom prst="rect">
            <a:avLst/>
          </a:prstGeom>
        </p:spPr>
      </p:pic>
      <p:sp>
        <p:nvSpPr>
          <p:cNvPr id="4" name="テキスト ボックス 3">
            <a:hlinkClick r:id="rId6" action="ppaction://hlinksldjump"/>
            <a:extLst>
              <a:ext uri="{FF2B5EF4-FFF2-40B4-BE49-F238E27FC236}">
                <a16:creationId xmlns:a16="http://schemas.microsoft.com/office/drawing/2014/main" id="{622C727F-6088-13AE-19C1-99E064F31190}"/>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7"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7"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42295435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46D4844-B676-A222-22FA-BE32E028F0F9}"/>
              </a:ext>
            </a:extLst>
          </p:cNvPr>
          <p:cNvSpPr>
            <a:spLocks noGrp="1"/>
          </p:cNvSpPr>
          <p:nvPr>
            <p:ph type="title"/>
          </p:nvPr>
        </p:nvSpPr>
        <p:spPr/>
        <p:txBody>
          <a:bodyPr/>
          <a:lstStyle/>
          <a:p>
            <a:r>
              <a:rPr lang="en-US" altLang="ja-JP" dirty="0"/>
              <a:t>4</a:t>
            </a:r>
            <a:r>
              <a:rPr lang="ja-JP" altLang="en-US" dirty="0"/>
              <a:t>．参考情報</a:t>
            </a:r>
          </a:p>
        </p:txBody>
      </p:sp>
    </p:spTree>
    <p:extLst>
      <p:ext uri="{BB962C8B-B14F-4D97-AF65-F5344CB8AC3E}">
        <p14:creationId xmlns:p14="http://schemas.microsoft.com/office/powerpoint/2010/main" val="73612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4-1</a:t>
            </a:r>
            <a:r>
              <a:rPr lang="en-US" altLang="ja-JP" dirty="0"/>
              <a:t>. </a:t>
            </a:r>
            <a:r>
              <a:rPr lang="ja-JP" altLang="en-US" dirty="0"/>
              <a:t>アプリ仕様</a:t>
            </a:r>
            <a:endParaRPr kumimoji="1" lang="ja-JP" altLang="en-US" dirty="0"/>
          </a:p>
        </p:txBody>
      </p:sp>
      <p:graphicFrame>
        <p:nvGraphicFramePr>
          <p:cNvPr id="6" name="表 5">
            <a:extLst>
              <a:ext uri="{FF2B5EF4-FFF2-40B4-BE49-F238E27FC236}">
                <a16:creationId xmlns:a16="http://schemas.microsoft.com/office/drawing/2014/main" id="{C0EA31B8-CEE3-6C67-56CB-3BEEF0724BE2}"/>
              </a:ext>
            </a:extLst>
          </p:cNvPr>
          <p:cNvGraphicFramePr>
            <a:graphicFrameLocks noGrp="1"/>
          </p:cNvGraphicFramePr>
          <p:nvPr>
            <p:extLst>
              <p:ext uri="{D42A27DB-BD31-4B8C-83A1-F6EECF244321}">
                <p14:modId xmlns:p14="http://schemas.microsoft.com/office/powerpoint/2010/main" val="129806706"/>
              </p:ext>
            </p:extLst>
          </p:nvPr>
        </p:nvGraphicFramePr>
        <p:xfrm>
          <a:off x="1983936" y="762300"/>
          <a:ext cx="9188560" cy="29282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373056">
                  <a:extLst>
                    <a:ext uri="{9D8B030D-6E8A-4147-A177-3AD203B41FA5}">
                      <a16:colId xmlns:a16="http://schemas.microsoft.com/office/drawing/2014/main" val="3128553037"/>
                    </a:ext>
                  </a:extLst>
                </a:gridCol>
                <a:gridCol w="6815504">
                  <a:extLst>
                    <a:ext uri="{9D8B030D-6E8A-4147-A177-3AD203B41FA5}">
                      <a16:colId xmlns:a16="http://schemas.microsoft.com/office/drawing/2014/main" val="2707133103"/>
                    </a:ext>
                  </a:extLst>
                </a:gridCol>
              </a:tblGrid>
              <a:tr h="221523">
                <a:tc>
                  <a:txBody>
                    <a:bodyPr/>
                    <a:lstStyle/>
                    <a:p>
                      <a:pPr algn="l"/>
                      <a:r>
                        <a:rPr kumimoji="1" lang="ja-JP" altLang="en-US" sz="1800" b="1" dirty="0">
                          <a:effectLst>
                            <a:outerShdw blurRad="38100" dist="38100" dir="2700000" algn="tl">
                              <a:srgbClr val="000000">
                                <a:alpha val="43137"/>
                              </a:srgbClr>
                            </a:outerShdw>
                          </a:effectLst>
                          <a:latin typeface="+mn-ea"/>
                          <a:ea typeface="+mn-ea"/>
                        </a:rPr>
                        <a:t>項目</a:t>
                      </a:r>
                    </a:p>
                  </a:txBody>
                  <a:tcPr marT="72000" marB="72000"/>
                </a:tc>
                <a:tc>
                  <a:txBody>
                    <a:bodyPr/>
                    <a:lstStyle/>
                    <a:p>
                      <a:pPr algn="l"/>
                      <a:r>
                        <a:rPr kumimoji="1" lang="en-US" altLang="ja-JP" sz="1800" b="1" dirty="0">
                          <a:effectLst>
                            <a:outerShdw blurRad="38100" dist="38100" dir="2700000" algn="tl">
                              <a:srgbClr val="000000">
                                <a:alpha val="43137"/>
                              </a:srgbClr>
                            </a:outerShdw>
                          </a:effectLst>
                          <a:latin typeface="+mn-ea"/>
                          <a:ea typeface="+mn-ea"/>
                        </a:rPr>
                        <a:t>AI</a:t>
                      </a:r>
                      <a:r>
                        <a:rPr kumimoji="1" lang="ja-JP" altLang="en-US" sz="1800" b="1" dirty="0">
                          <a:effectLst>
                            <a:outerShdw blurRad="38100" dist="38100" dir="2700000" algn="tl">
                              <a:srgbClr val="000000">
                                <a:alpha val="43137"/>
                              </a:srgbClr>
                            </a:outerShdw>
                          </a:effectLst>
                          <a:latin typeface="+mn-ea"/>
                          <a:ea typeface="+mn-ea"/>
                        </a:rPr>
                        <a:t>現場学習アプリアプリケーション</a:t>
                      </a:r>
                    </a:p>
                  </a:txBody>
                  <a:tcPr marT="72000" marB="72000"/>
                </a:tc>
                <a:extLst>
                  <a:ext uri="{0D108BD9-81ED-4DB2-BD59-A6C34878D82A}">
                    <a16:rowId xmlns:a16="http://schemas.microsoft.com/office/drawing/2014/main" val="3901909083"/>
                  </a:ext>
                </a:extLst>
              </a:tr>
              <a:tr h="22152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tx1"/>
                          </a:solidFill>
                          <a:latin typeface="+mn-ea"/>
                          <a:ea typeface="+mn-ea"/>
                        </a:rPr>
                        <a:t>機能</a:t>
                      </a:r>
                    </a:p>
                  </a:txBody>
                  <a:tcPr marT="72000" marB="72000"/>
                </a:tc>
                <a:tc>
                  <a:txBody>
                    <a:bodyPr/>
                    <a:lstStyle/>
                    <a:p>
                      <a:r>
                        <a:rPr kumimoji="1" lang="ja-JP" altLang="en-US" sz="1800" b="1" dirty="0">
                          <a:solidFill>
                            <a:schemeClr val="tx1"/>
                          </a:solidFill>
                          <a:latin typeface="+mn-ea"/>
                          <a:ea typeface="+mn-ea"/>
                        </a:rPr>
                        <a:t>新たな検知対象を学習させ、</a:t>
                      </a:r>
                      <a:r>
                        <a:rPr kumimoji="1" lang="en-US" altLang="ja-JP" sz="1800" b="1" dirty="0">
                          <a:solidFill>
                            <a:schemeClr val="tx1"/>
                          </a:solidFill>
                          <a:latin typeface="+mn-ea"/>
                          <a:ea typeface="+mn-ea"/>
                        </a:rPr>
                        <a:t>AI</a:t>
                      </a:r>
                      <a:r>
                        <a:rPr kumimoji="1" lang="ja-JP" altLang="en-US" sz="1800" b="1" dirty="0">
                          <a:solidFill>
                            <a:schemeClr val="tx1"/>
                          </a:solidFill>
                          <a:latin typeface="+mn-ea"/>
                          <a:ea typeface="+mn-ea"/>
                        </a:rPr>
                        <a:t>精度改善・検知対象追加</a:t>
                      </a:r>
                      <a:endParaRPr kumimoji="1" lang="en-US" altLang="ja-JP" sz="1800" b="1" dirty="0">
                        <a:solidFill>
                          <a:schemeClr val="tx1"/>
                        </a:solidFill>
                        <a:latin typeface="+mn-ea"/>
                        <a:ea typeface="+mn-ea"/>
                      </a:endParaRPr>
                    </a:p>
                  </a:txBody>
                  <a:tcPr marT="72000" marB="72000"/>
                </a:tc>
                <a:extLst>
                  <a:ext uri="{0D108BD9-81ED-4DB2-BD59-A6C34878D82A}">
                    <a16:rowId xmlns:a16="http://schemas.microsoft.com/office/drawing/2014/main" val="1427466172"/>
                  </a:ext>
                </a:extLst>
              </a:tr>
              <a:tr h="221523">
                <a:tc>
                  <a:txBody>
                    <a:bodyPr/>
                    <a:lstStyle/>
                    <a:p>
                      <a:r>
                        <a:rPr kumimoji="1" lang="ja-JP" altLang="en-US" sz="1800" b="1" dirty="0">
                          <a:solidFill>
                            <a:schemeClr val="tx1"/>
                          </a:solidFill>
                          <a:latin typeface="+mn-ea"/>
                          <a:ea typeface="+mn-ea"/>
                        </a:rPr>
                        <a:t>対応カメラ</a:t>
                      </a:r>
                    </a:p>
                  </a:txBody>
                  <a:tcPr marT="72000" marB="72000"/>
                </a:tc>
                <a:tc>
                  <a:txBody>
                    <a:bodyPr/>
                    <a:lstStyle/>
                    <a:p>
                      <a:r>
                        <a:rPr kumimoji="1" lang="ja-JP" altLang="en-US" sz="1800" b="1" dirty="0">
                          <a:solidFill>
                            <a:schemeClr val="tx1"/>
                          </a:solidFill>
                          <a:latin typeface="+mn-ea"/>
                          <a:ea typeface="+mn-ea"/>
                        </a:rPr>
                        <a:t>新</a:t>
                      </a:r>
                      <a:r>
                        <a:rPr kumimoji="1" lang="en-US" altLang="ja-JP" sz="1800" b="1" dirty="0">
                          <a:solidFill>
                            <a:schemeClr val="tx1"/>
                          </a:solidFill>
                          <a:latin typeface="+mn-ea"/>
                          <a:ea typeface="+mn-ea"/>
                        </a:rPr>
                        <a:t>X</a:t>
                      </a:r>
                      <a:r>
                        <a:rPr kumimoji="1" lang="ja-JP" altLang="en-US" sz="1800" b="1" dirty="0">
                          <a:solidFill>
                            <a:schemeClr val="tx1"/>
                          </a:solidFill>
                          <a:latin typeface="+mn-ea"/>
                          <a:ea typeface="+mn-ea"/>
                        </a:rPr>
                        <a:t>シリーズカメラ（現行</a:t>
                      </a:r>
                      <a:r>
                        <a:rPr kumimoji="1" lang="en-US" altLang="ja-JP" sz="1800" b="1" dirty="0">
                          <a:solidFill>
                            <a:schemeClr val="tx1"/>
                          </a:solidFill>
                          <a:latin typeface="+mn-ea"/>
                          <a:ea typeface="+mn-ea"/>
                        </a:rPr>
                        <a:t>AI</a:t>
                      </a:r>
                      <a:r>
                        <a:rPr kumimoji="1" lang="ja-JP" altLang="en-US" sz="1800" b="1" dirty="0">
                          <a:solidFill>
                            <a:schemeClr val="tx1"/>
                          </a:solidFill>
                          <a:latin typeface="+mn-ea"/>
                          <a:ea typeface="+mn-ea"/>
                        </a:rPr>
                        <a:t>カメラは非対応）</a:t>
                      </a:r>
                    </a:p>
                  </a:txBody>
                  <a:tcPr marT="72000" marB="72000"/>
                </a:tc>
                <a:extLst>
                  <a:ext uri="{0D108BD9-81ED-4DB2-BD59-A6C34878D82A}">
                    <a16:rowId xmlns:a16="http://schemas.microsoft.com/office/drawing/2014/main" val="4010063833"/>
                  </a:ext>
                </a:extLst>
              </a:tr>
              <a:tr h="221523">
                <a:tc>
                  <a:txBody>
                    <a:bodyPr/>
                    <a:lstStyle/>
                    <a:p>
                      <a:r>
                        <a:rPr kumimoji="1" lang="ja-JP" altLang="en-US" sz="1800" b="1" dirty="0">
                          <a:solidFill>
                            <a:schemeClr val="tx1"/>
                          </a:solidFill>
                          <a:latin typeface="+mn-ea"/>
                          <a:ea typeface="+mn-ea"/>
                        </a:rPr>
                        <a:t>プリインストール</a:t>
                      </a:r>
                    </a:p>
                  </a:txBody>
                  <a:tcPr marT="72000" marB="72000"/>
                </a:tc>
                <a:tc>
                  <a:txBody>
                    <a:bodyPr/>
                    <a:lstStyle/>
                    <a:p>
                      <a:r>
                        <a:rPr kumimoji="1" lang="ja-JP" altLang="en-US" sz="1800" b="1" dirty="0">
                          <a:solidFill>
                            <a:schemeClr val="tx1"/>
                          </a:solidFill>
                          <a:latin typeface="+mn-ea"/>
                          <a:ea typeface="+mn-ea"/>
                        </a:rPr>
                        <a:t>あり</a:t>
                      </a:r>
                    </a:p>
                  </a:txBody>
                  <a:tcPr marT="72000" marB="72000"/>
                </a:tc>
                <a:extLst>
                  <a:ext uri="{0D108BD9-81ED-4DB2-BD59-A6C34878D82A}">
                    <a16:rowId xmlns:a16="http://schemas.microsoft.com/office/drawing/2014/main" val="1637975948"/>
                  </a:ext>
                </a:extLst>
              </a:tr>
              <a:tr h="221523">
                <a:tc>
                  <a:txBody>
                    <a:bodyPr/>
                    <a:lstStyle/>
                    <a:p>
                      <a:r>
                        <a:rPr kumimoji="1" lang="ja-JP" altLang="en-US" sz="1800" b="1" dirty="0">
                          <a:solidFill>
                            <a:schemeClr val="tx1"/>
                          </a:solidFill>
                          <a:latin typeface="+mn-ea"/>
                          <a:ea typeface="+mn-ea"/>
                        </a:rPr>
                        <a:t>ライセンス</a:t>
                      </a:r>
                    </a:p>
                  </a:txBody>
                  <a:tcPr marT="72000" marB="72000"/>
                </a:tc>
                <a:tc>
                  <a:txBody>
                    <a:bodyPr/>
                    <a:lstStyle/>
                    <a:p>
                      <a:r>
                        <a:rPr kumimoji="1" lang="ja-JP" altLang="en-US" sz="1800" b="1" dirty="0">
                          <a:solidFill>
                            <a:schemeClr val="tx1"/>
                          </a:solidFill>
                          <a:latin typeface="+mn-ea"/>
                          <a:ea typeface="+mn-ea"/>
                        </a:rPr>
                        <a:t>無償</a:t>
                      </a:r>
                    </a:p>
                  </a:txBody>
                  <a:tcPr marT="72000" marB="72000"/>
                </a:tc>
                <a:extLst>
                  <a:ext uri="{0D108BD9-81ED-4DB2-BD59-A6C34878D82A}">
                    <a16:rowId xmlns:a16="http://schemas.microsoft.com/office/drawing/2014/main" val="1077880540"/>
                  </a:ext>
                </a:extLst>
              </a:tr>
              <a:tr h="221523">
                <a:tc>
                  <a:txBody>
                    <a:bodyPr/>
                    <a:lstStyle/>
                    <a:p>
                      <a:r>
                        <a:rPr kumimoji="1" lang="en-US" altLang="ja-JP" sz="1800" b="1" dirty="0">
                          <a:solidFill>
                            <a:schemeClr val="tx1"/>
                          </a:solidFill>
                          <a:latin typeface="+mn-ea"/>
                          <a:ea typeface="+mn-ea"/>
                        </a:rPr>
                        <a:t>SD</a:t>
                      </a:r>
                      <a:r>
                        <a:rPr kumimoji="1" lang="ja-JP" altLang="en-US" sz="1800" b="1" dirty="0">
                          <a:solidFill>
                            <a:schemeClr val="tx1"/>
                          </a:solidFill>
                          <a:latin typeface="+mn-ea"/>
                          <a:ea typeface="+mn-ea"/>
                        </a:rPr>
                        <a:t>カード</a:t>
                      </a:r>
                    </a:p>
                  </a:txBody>
                  <a:tcPr marT="72000" marB="72000"/>
                </a:tc>
                <a:tc>
                  <a:txBody>
                    <a:bodyPr/>
                    <a:lstStyle/>
                    <a:p>
                      <a:r>
                        <a:rPr kumimoji="1" lang="en-US" altLang="ja-JP" sz="1800" b="1" dirty="0">
                          <a:solidFill>
                            <a:schemeClr val="tx1"/>
                          </a:solidFill>
                          <a:latin typeface="+mn-ea"/>
                          <a:ea typeface="+mn-ea"/>
                        </a:rPr>
                        <a:t>SD</a:t>
                      </a:r>
                      <a:r>
                        <a:rPr kumimoji="1" lang="ja-JP" altLang="en-US" sz="1800" b="1" dirty="0">
                          <a:solidFill>
                            <a:schemeClr val="tx1"/>
                          </a:solidFill>
                          <a:latin typeface="+mn-ea"/>
                          <a:ea typeface="+mn-ea"/>
                        </a:rPr>
                        <a:t>カードなしで使用可能</a:t>
                      </a:r>
                    </a:p>
                  </a:txBody>
                  <a:tcPr marT="72000" marB="72000"/>
                </a:tc>
                <a:extLst>
                  <a:ext uri="{0D108BD9-81ED-4DB2-BD59-A6C34878D82A}">
                    <a16:rowId xmlns:a16="http://schemas.microsoft.com/office/drawing/2014/main" val="547733152"/>
                  </a:ext>
                </a:extLst>
              </a:tr>
              <a:tr h="216000">
                <a:tc>
                  <a:txBody>
                    <a:bodyPr/>
                    <a:lstStyle/>
                    <a:p>
                      <a:r>
                        <a:rPr kumimoji="1" lang="ja-JP" altLang="en-US" sz="1800" b="1" kern="1200" dirty="0">
                          <a:solidFill>
                            <a:schemeClr val="tx1"/>
                          </a:solidFill>
                          <a:latin typeface="+mn-ea"/>
                          <a:ea typeface="+mn-ea"/>
                          <a:cs typeface="+mn-cs"/>
                        </a:rPr>
                        <a:t>その他機能</a:t>
                      </a:r>
                    </a:p>
                  </a:txBody>
                  <a:tcPr marT="72000" marB="72000"/>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tx1"/>
                          </a:solidFill>
                          <a:latin typeface="+mn-ea"/>
                          <a:ea typeface="+mn-ea"/>
                        </a:rPr>
                        <a:t>学習モデルのエクスポート・インポート機能</a:t>
                      </a:r>
                      <a:endParaRPr kumimoji="1" lang="ja-JP" altLang="en-US" sz="1800" b="1" dirty="0">
                        <a:solidFill>
                          <a:srgbClr val="FF0000"/>
                        </a:solidFill>
                        <a:latin typeface="+mn-ea"/>
                        <a:ea typeface="+mn-ea"/>
                      </a:endParaRPr>
                    </a:p>
                  </a:txBody>
                  <a:tcPr marT="72000" marB="72000"/>
                </a:tc>
                <a:extLst>
                  <a:ext uri="{0D108BD9-81ED-4DB2-BD59-A6C34878D82A}">
                    <a16:rowId xmlns:a16="http://schemas.microsoft.com/office/drawing/2014/main" val="831967801"/>
                  </a:ext>
                </a:extLst>
              </a:tr>
            </a:tbl>
          </a:graphicData>
        </a:graphic>
      </p:graphicFrame>
      <p:graphicFrame>
        <p:nvGraphicFramePr>
          <p:cNvPr id="7" name="表 6">
            <a:extLst>
              <a:ext uri="{FF2B5EF4-FFF2-40B4-BE49-F238E27FC236}">
                <a16:creationId xmlns:a16="http://schemas.microsoft.com/office/drawing/2014/main" id="{77D2F83D-AB29-2490-C768-A8205F0E7A19}"/>
              </a:ext>
            </a:extLst>
          </p:cNvPr>
          <p:cNvGraphicFramePr>
            <a:graphicFrameLocks noGrp="1"/>
          </p:cNvGraphicFramePr>
          <p:nvPr>
            <p:extLst>
              <p:ext uri="{D42A27DB-BD31-4B8C-83A1-F6EECF244321}">
                <p14:modId xmlns:p14="http://schemas.microsoft.com/office/powerpoint/2010/main" val="3523864089"/>
              </p:ext>
            </p:extLst>
          </p:nvPr>
        </p:nvGraphicFramePr>
        <p:xfrm>
          <a:off x="375958" y="4328786"/>
          <a:ext cx="13543242" cy="318573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848168">
                  <a:extLst>
                    <a:ext uri="{9D8B030D-6E8A-4147-A177-3AD203B41FA5}">
                      <a16:colId xmlns:a16="http://schemas.microsoft.com/office/drawing/2014/main" val="3128553037"/>
                    </a:ext>
                  </a:extLst>
                </a:gridCol>
                <a:gridCol w="6222301">
                  <a:extLst>
                    <a:ext uri="{9D8B030D-6E8A-4147-A177-3AD203B41FA5}">
                      <a16:colId xmlns:a16="http://schemas.microsoft.com/office/drawing/2014/main" val="2707133103"/>
                    </a:ext>
                  </a:extLst>
                </a:gridCol>
                <a:gridCol w="5472773">
                  <a:extLst>
                    <a:ext uri="{9D8B030D-6E8A-4147-A177-3AD203B41FA5}">
                      <a16:colId xmlns:a16="http://schemas.microsoft.com/office/drawing/2014/main" val="1351835193"/>
                    </a:ext>
                  </a:extLst>
                </a:gridCol>
              </a:tblGrid>
              <a:tr h="275112">
                <a:tc>
                  <a:txBody>
                    <a:bodyPr/>
                    <a:lstStyle/>
                    <a:p>
                      <a:endParaRPr kumimoji="1" lang="ja-JP" altLang="en-US" sz="1800" b="1" dirty="0">
                        <a:solidFill>
                          <a:schemeClr val="bg1"/>
                        </a:solidFill>
                        <a:effectLst>
                          <a:outerShdw blurRad="38100" dist="38100" dir="2700000" algn="tl">
                            <a:srgbClr val="000000">
                              <a:alpha val="43137"/>
                            </a:srgbClr>
                          </a:outerShdw>
                        </a:effectLst>
                        <a:latin typeface="+mn-ea"/>
                        <a:ea typeface="+mn-ea"/>
                      </a:endParaRPr>
                    </a:p>
                  </a:txBody>
                  <a:tcPr marT="108000" marB="108000"/>
                </a:tc>
                <a:tc>
                  <a:txBody>
                    <a:bodyPr/>
                    <a:lstStyle/>
                    <a:p>
                      <a:pPr algn="ctr"/>
                      <a:r>
                        <a:rPr kumimoji="1" lang="en-US" altLang="ja-JP" sz="2000" b="1" dirty="0">
                          <a:solidFill>
                            <a:schemeClr val="bg1"/>
                          </a:solidFill>
                          <a:effectLst>
                            <a:outerShdw blurRad="38100" dist="38100" dir="2700000" algn="tl">
                              <a:srgbClr val="000000">
                                <a:alpha val="43137"/>
                              </a:srgbClr>
                            </a:outerShdw>
                          </a:effectLst>
                          <a:latin typeface="+mn-ea"/>
                          <a:ea typeface="+mn-ea"/>
                        </a:rPr>
                        <a:t>AI</a:t>
                      </a:r>
                      <a:r>
                        <a:rPr kumimoji="1" lang="ja-JP" altLang="en-US" sz="2000" b="1" dirty="0">
                          <a:solidFill>
                            <a:schemeClr val="bg1"/>
                          </a:solidFill>
                          <a:effectLst>
                            <a:outerShdw blurRad="38100" dist="38100" dir="2700000" algn="tl">
                              <a:srgbClr val="000000">
                                <a:alpha val="43137"/>
                              </a:srgbClr>
                            </a:outerShdw>
                          </a:effectLst>
                          <a:latin typeface="+mn-ea"/>
                          <a:ea typeface="+mn-ea"/>
                        </a:rPr>
                        <a:t>現場学習</a:t>
                      </a:r>
                      <a:r>
                        <a:rPr kumimoji="1" lang="ja-JP" altLang="en-US" sz="1050" b="1" dirty="0">
                          <a:solidFill>
                            <a:schemeClr val="bg1"/>
                          </a:solidFill>
                          <a:effectLst>
                            <a:outerShdw blurRad="38100" dist="38100" dir="2700000" algn="tl">
                              <a:srgbClr val="000000">
                                <a:alpha val="43137"/>
                              </a:srgbClr>
                            </a:outerShdw>
                          </a:effectLst>
                          <a:latin typeface="+mn-ea"/>
                          <a:ea typeface="+mn-ea"/>
                        </a:rPr>
                        <a:t>アプリケーション</a:t>
                      </a:r>
                      <a:r>
                        <a:rPr kumimoji="1" lang="ja-JP" altLang="en-US" sz="2000" b="1" dirty="0">
                          <a:solidFill>
                            <a:schemeClr val="bg1"/>
                          </a:solidFill>
                          <a:effectLst>
                            <a:outerShdw blurRad="38100" dist="38100" dir="2700000" algn="tl">
                              <a:srgbClr val="000000">
                                <a:alpha val="43137"/>
                              </a:srgbClr>
                            </a:outerShdw>
                          </a:effectLst>
                          <a:latin typeface="+mn-ea"/>
                          <a:ea typeface="+mn-ea"/>
                        </a:rPr>
                        <a:t>との連携で追加可能な検知対象</a:t>
                      </a:r>
                    </a:p>
                  </a:txBody>
                  <a:tcPr marT="108000" marB="108000"/>
                </a:tc>
                <a:tc>
                  <a:txBody>
                    <a:bodyPr/>
                    <a:lstStyle/>
                    <a:p>
                      <a:pPr algn="ctr"/>
                      <a:r>
                        <a:rPr kumimoji="1" lang="en-US" altLang="ja-JP" sz="2000" b="1" dirty="0">
                          <a:solidFill>
                            <a:schemeClr val="bg1"/>
                          </a:solidFill>
                          <a:effectLst>
                            <a:outerShdw blurRad="38100" dist="38100" dir="2700000" algn="tl">
                              <a:srgbClr val="000000">
                                <a:alpha val="43137"/>
                              </a:srgbClr>
                            </a:outerShdw>
                          </a:effectLst>
                          <a:latin typeface="+mn-ea"/>
                          <a:ea typeface="+mn-ea"/>
                        </a:rPr>
                        <a:t>AI-VMD</a:t>
                      </a:r>
                      <a:r>
                        <a:rPr kumimoji="1" lang="ja-JP" altLang="en-US" sz="2000" b="1" dirty="0">
                          <a:solidFill>
                            <a:schemeClr val="bg1"/>
                          </a:solidFill>
                          <a:effectLst>
                            <a:outerShdw blurRad="38100" dist="38100" dir="2700000" algn="tl">
                              <a:srgbClr val="000000">
                                <a:alpha val="43137"/>
                              </a:srgbClr>
                            </a:outerShdw>
                          </a:effectLst>
                          <a:latin typeface="+mn-ea"/>
                          <a:ea typeface="+mn-ea"/>
                        </a:rPr>
                        <a:t>標準搭載の検知対象</a:t>
                      </a:r>
                    </a:p>
                  </a:txBody>
                  <a:tcPr marT="108000" marB="108000"/>
                </a:tc>
                <a:extLst>
                  <a:ext uri="{0D108BD9-81ED-4DB2-BD59-A6C34878D82A}">
                    <a16:rowId xmlns:a16="http://schemas.microsoft.com/office/drawing/2014/main" val="3276677162"/>
                  </a:ext>
                </a:extLst>
              </a:tr>
              <a:tr h="0">
                <a:tc>
                  <a:txBody>
                    <a:bodyPr/>
                    <a:lstStyle/>
                    <a:p>
                      <a:r>
                        <a:rPr kumimoji="1" lang="ja-JP" altLang="en-US" sz="1800" b="1" dirty="0">
                          <a:solidFill>
                            <a:schemeClr val="tx1"/>
                          </a:solidFill>
                          <a:latin typeface="+mn-ea"/>
                          <a:ea typeface="+mn-ea"/>
                        </a:rPr>
                        <a:t>検知対象種別</a:t>
                      </a:r>
                    </a:p>
                  </a:txBody>
                  <a:tcPr marT="108000" marB="108000"/>
                </a:tc>
                <a:tc>
                  <a:txBody>
                    <a:bodyPr/>
                    <a:lstStyle/>
                    <a:p>
                      <a:r>
                        <a:rPr kumimoji="1" lang="ja-JP" altLang="en-US" sz="1800" b="1" dirty="0">
                          <a:solidFill>
                            <a:schemeClr val="tx1"/>
                          </a:solidFill>
                          <a:latin typeface="+mn-ea"/>
                          <a:ea typeface="+mn-ea"/>
                        </a:rPr>
                        <a:t>最大５種類（学習モデル保存数は最大３個）</a:t>
                      </a:r>
                      <a:endParaRPr kumimoji="1" lang="ja-JP" altLang="en-US" sz="1800" b="1" dirty="0">
                        <a:solidFill>
                          <a:srgbClr val="FF0000"/>
                        </a:solidFill>
                        <a:latin typeface="+mn-ea"/>
                        <a:ea typeface="+mn-ea"/>
                      </a:endParaRPr>
                    </a:p>
                  </a:txBody>
                  <a:tcPr marT="108000" marB="108000"/>
                </a:tc>
                <a:tc>
                  <a:txBody>
                    <a:bodyPr/>
                    <a:lstStyle/>
                    <a:p>
                      <a:r>
                        <a:rPr kumimoji="1" lang="ja-JP" altLang="en-US" sz="1800" b="1" dirty="0">
                          <a:solidFill>
                            <a:schemeClr val="tx1"/>
                          </a:solidFill>
                          <a:latin typeface="+mn-ea"/>
                          <a:ea typeface="+mn-ea"/>
                        </a:rPr>
                        <a:t>人物・車・二輪車</a:t>
                      </a:r>
                    </a:p>
                  </a:txBody>
                  <a:tcPr marT="108000" marB="108000"/>
                </a:tc>
                <a:extLst>
                  <a:ext uri="{0D108BD9-81ED-4DB2-BD59-A6C34878D82A}">
                    <a16:rowId xmlns:a16="http://schemas.microsoft.com/office/drawing/2014/main" val="1427466172"/>
                  </a:ext>
                </a:extLst>
              </a:tr>
              <a:tr h="16842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tx1"/>
                          </a:solidFill>
                          <a:latin typeface="+mn-ea"/>
                          <a:ea typeface="+mn-ea"/>
                        </a:rPr>
                        <a:t>検知可能サイズ</a:t>
                      </a:r>
                    </a:p>
                  </a:txBody>
                  <a:tcPr marT="108000" marB="108000"/>
                </a:tc>
                <a:tc>
                  <a:txBody>
                    <a:bodyPr/>
                    <a:lstStyle/>
                    <a:p>
                      <a:endParaRPr kumimoji="1" lang="en-US" altLang="ja-JP" sz="1800" b="1" dirty="0">
                        <a:solidFill>
                          <a:schemeClr val="tx1"/>
                        </a:solidFill>
                        <a:latin typeface="+mn-ea"/>
                        <a:ea typeface="+mn-ea"/>
                      </a:endParaRPr>
                    </a:p>
                    <a:p>
                      <a:endParaRPr kumimoji="1" lang="en-US" altLang="ja-JP" sz="1800" b="1" dirty="0">
                        <a:solidFill>
                          <a:schemeClr val="tx1"/>
                        </a:solidFill>
                        <a:latin typeface="+mn-ea"/>
                        <a:ea typeface="+mn-ea"/>
                      </a:endParaRPr>
                    </a:p>
                    <a:p>
                      <a:endParaRPr kumimoji="1" lang="en-US" altLang="ja-JP" sz="1800" b="1" dirty="0">
                        <a:solidFill>
                          <a:schemeClr val="tx1"/>
                        </a:solidFill>
                        <a:latin typeface="+mn-ea"/>
                        <a:ea typeface="+mn-ea"/>
                      </a:endParaRPr>
                    </a:p>
                    <a:p>
                      <a:endParaRPr kumimoji="1" lang="en-US" altLang="ja-JP" sz="1800" b="1" dirty="0">
                        <a:solidFill>
                          <a:schemeClr val="tx1"/>
                        </a:solidFill>
                        <a:latin typeface="+mn-ea"/>
                        <a:ea typeface="+mn-ea"/>
                      </a:endParaRPr>
                    </a:p>
                    <a:p>
                      <a:endParaRPr kumimoji="1" lang="en-US" altLang="ja-JP" sz="1800" b="1" dirty="0">
                        <a:solidFill>
                          <a:schemeClr val="tx1"/>
                        </a:solidFill>
                        <a:latin typeface="+mn-ea"/>
                        <a:ea typeface="+mn-ea"/>
                      </a:endParaRPr>
                    </a:p>
                  </a:txBody>
                  <a:tcPr marT="108000" marB="108000"/>
                </a:tc>
                <a:tc>
                  <a:txBody>
                    <a:bodyPr/>
                    <a:lstStyle/>
                    <a:p>
                      <a:endParaRPr kumimoji="1" lang="ja-JP" altLang="en-US" sz="1800" b="1" dirty="0">
                        <a:solidFill>
                          <a:schemeClr val="tx1"/>
                        </a:solidFill>
                        <a:latin typeface="+mn-ea"/>
                        <a:ea typeface="+mn-ea"/>
                      </a:endParaRPr>
                    </a:p>
                  </a:txBody>
                  <a:tcPr marT="108000" marB="108000"/>
                </a:tc>
                <a:extLst>
                  <a:ext uri="{0D108BD9-81ED-4DB2-BD59-A6C34878D82A}">
                    <a16:rowId xmlns:a16="http://schemas.microsoft.com/office/drawing/2014/main" val="2387279965"/>
                  </a:ext>
                </a:extLst>
              </a:tr>
              <a:tr h="272892">
                <a:tc>
                  <a:txBody>
                    <a:bodyPr/>
                    <a:lstStyle/>
                    <a:p>
                      <a:r>
                        <a:rPr kumimoji="1" lang="ja-JP" altLang="en-US" sz="1800" b="1" dirty="0">
                          <a:solidFill>
                            <a:schemeClr val="tx1"/>
                          </a:solidFill>
                          <a:latin typeface="+mn-ea"/>
                          <a:ea typeface="+mn-ea"/>
                        </a:rPr>
                        <a:t>同時検知数</a:t>
                      </a:r>
                    </a:p>
                  </a:txBody>
                  <a:tcPr marT="108000" marB="108000"/>
                </a:tc>
                <a:tc>
                  <a:txBody>
                    <a:bodyPr/>
                    <a:lstStyle/>
                    <a:p>
                      <a:r>
                        <a:rPr kumimoji="1" lang="ja-JP" altLang="en-US" sz="1800" b="1" dirty="0">
                          <a:solidFill>
                            <a:schemeClr val="tx1"/>
                          </a:solidFill>
                          <a:latin typeface="+mn-ea"/>
                          <a:ea typeface="+mn-ea"/>
                        </a:rPr>
                        <a:t>最大</a:t>
                      </a:r>
                      <a:r>
                        <a:rPr kumimoji="1" lang="en-US" altLang="ja-JP" sz="1800" b="1" dirty="0">
                          <a:solidFill>
                            <a:schemeClr val="tx1"/>
                          </a:solidFill>
                          <a:latin typeface="+mn-ea"/>
                          <a:ea typeface="+mn-ea"/>
                        </a:rPr>
                        <a:t>20</a:t>
                      </a:r>
                      <a:r>
                        <a:rPr kumimoji="1" lang="ja-JP" altLang="en-US" sz="1800" b="1" dirty="0">
                          <a:solidFill>
                            <a:schemeClr val="tx1"/>
                          </a:solidFill>
                          <a:latin typeface="+mn-ea"/>
                          <a:ea typeface="+mn-ea"/>
                        </a:rPr>
                        <a:t>個</a:t>
                      </a:r>
                      <a:endParaRPr kumimoji="1" lang="en-US" altLang="ja-JP" sz="1800" b="1" dirty="0">
                        <a:solidFill>
                          <a:schemeClr val="tx1"/>
                        </a:solidFill>
                        <a:latin typeface="+mn-ea"/>
                        <a:ea typeface="+mn-ea"/>
                      </a:endParaRPr>
                    </a:p>
                  </a:txBody>
                  <a:tcPr marT="108000" marB="108000"/>
                </a:tc>
                <a:tc>
                  <a:txBody>
                    <a:bodyPr/>
                    <a:lstStyle/>
                    <a:p>
                      <a:r>
                        <a:rPr kumimoji="1" lang="ja-JP" altLang="en-US" sz="1800" b="1" dirty="0">
                          <a:solidFill>
                            <a:schemeClr val="tx1"/>
                          </a:solidFill>
                          <a:latin typeface="+mn-ea"/>
                          <a:ea typeface="+mn-ea"/>
                        </a:rPr>
                        <a:t>最大</a:t>
                      </a:r>
                      <a:r>
                        <a:rPr kumimoji="1" lang="en-US" altLang="ja-JP" sz="1800" b="1" dirty="0">
                          <a:solidFill>
                            <a:schemeClr val="tx1"/>
                          </a:solidFill>
                          <a:latin typeface="+mn-ea"/>
                          <a:ea typeface="+mn-ea"/>
                        </a:rPr>
                        <a:t>40</a:t>
                      </a:r>
                      <a:r>
                        <a:rPr kumimoji="1" lang="ja-JP" altLang="en-US" sz="1800" b="1" dirty="0">
                          <a:solidFill>
                            <a:schemeClr val="tx1"/>
                          </a:solidFill>
                          <a:latin typeface="+mn-ea"/>
                          <a:ea typeface="+mn-ea"/>
                        </a:rPr>
                        <a:t>個</a:t>
                      </a:r>
                      <a:endParaRPr kumimoji="1" lang="en-US" altLang="ja-JP" sz="1800" b="1" dirty="0">
                        <a:solidFill>
                          <a:schemeClr val="tx1"/>
                        </a:solidFill>
                        <a:latin typeface="+mn-ea"/>
                        <a:ea typeface="+mn-ea"/>
                      </a:endParaRPr>
                    </a:p>
                  </a:txBody>
                  <a:tcPr marT="108000" marB="108000"/>
                </a:tc>
                <a:extLst>
                  <a:ext uri="{0D108BD9-81ED-4DB2-BD59-A6C34878D82A}">
                    <a16:rowId xmlns:a16="http://schemas.microsoft.com/office/drawing/2014/main" val="4010063833"/>
                  </a:ext>
                </a:extLst>
              </a:tr>
            </a:tbl>
          </a:graphicData>
        </a:graphic>
      </p:graphicFrame>
      <p:graphicFrame>
        <p:nvGraphicFramePr>
          <p:cNvPr id="9" name="表 8">
            <a:extLst>
              <a:ext uri="{FF2B5EF4-FFF2-40B4-BE49-F238E27FC236}">
                <a16:creationId xmlns:a16="http://schemas.microsoft.com/office/drawing/2014/main" id="{6D4B1E6B-A838-493F-1BFC-37ACC25B7D21}"/>
              </a:ext>
            </a:extLst>
          </p:cNvPr>
          <p:cNvGraphicFramePr>
            <a:graphicFrameLocks noGrp="1"/>
          </p:cNvGraphicFramePr>
          <p:nvPr>
            <p:extLst>
              <p:ext uri="{D42A27DB-BD31-4B8C-83A1-F6EECF244321}">
                <p14:modId xmlns:p14="http://schemas.microsoft.com/office/powerpoint/2010/main" val="733268749"/>
              </p:ext>
            </p:extLst>
          </p:nvPr>
        </p:nvGraphicFramePr>
        <p:xfrm>
          <a:off x="2298131" y="5407325"/>
          <a:ext cx="6046888" cy="1566955"/>
        </p:xfrm>
        <a:graphic>
          <a:graphicData uri="http://schemas.openxmlformats.org/drawingml/2006/table">
            <a:tbl>
              <a:tblPr firstRow="1" bandRow="1">
                <a:tableStyleId>{5940675A-B579-460E-94D1-54222C63F5DA}</a:tableStyleId>
              </a:tblPr>
              <a:tblGrid>
                <a:gridCol w="1049900">
                  <a:extLst>
                    <a:ext uri="{9D8B030D-6E8A-4147-A177-3AD203B41FA5}">
                      <a16:colId xmlns:a16="http://schemas.microsoft.com/office/drawing/2014/main" val="3774342928"/>
                    </a:ext>
                  </a:extLst>
                </a:gridCol>
                <a:gridCol w="3220013">
                  <a:extLst>
                    <a:ext uri="{9D8B030D-6E8A-4147-A177-3AD203B41FA5}">
                      <a16:colId xmlns:a16="http://schemas.microsoft.com/office/drawing/2014/main" val="360634288"/>
                    </a:ext>
                  </a:extLst>
                </a:gridCol>
                <a:gridCol w="1776975">
                  <a:extLst>
                    <a:ext uri="{9D8B030D-6E8A-4147-A177-3AD203B41FA5}">
                      <a16:colId xmlns:a16="http://schemas.microsoft.com/office/drawing/2014/main" val="4024393553"/>
                    </a:ext>
                  </a:extLst>
                </a:gridCol>
              </a:tblGrid>
              <a:tr h="0">
                <a:tc>
                  <a:txBody>
                    <a:bodyPr/>
                    <a:lstStyle/>
                    <a:p>
                      <a:endParaRPr kumimoji="1" lang="ja-JP" altLang="en-US" sz="1600" b="1" dirty="0">
                        <a:latin typeface="+mn-ea"/>
                        <a:ea typeface="+mn-ea"/>
                      </a:endParaRPr>
                    </a:p>
                  </a:txBody>
                  <a:tcPr marL="36000" marR="36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600" b="1" dirty="0">
                          <a:latin typeface="+mn-ea"/>
                          <a:ea typeface="+mn-ea"/>
                        </a:rPr>
                        <a:t>最小サイズ</a:t>
                      </a:r>
                      <a:r>
                        <a:rPr kumimoji="1" lang="en-US" altLang="ja-JP" sz="1200" b="1" dirty="0">
                          <a:latin typeface="+mn-ea"/>
                          <a:ea typeface="+mn-ea"/>
                        </a:rPr>
                        <a:t>(pixel)</a:t>
                      </a:r>
                      <a:endParaRPr kumimoji="1" lang="ja-JP" altLang="en-US" sz="1200" b="1" dirty="0">
                        <a:latin typeface="+mn-ea"/>
                        <a:ea typeface="+mn-ea"/>
                      </a:endParaRPr>
                    </a:p>
                  </a:txBody>
                  <a:tcPr marL="36000" marR="36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600" b="1" dirty="0">
                          <a:latin typeface="+mn-ea"/>
                          <a:ea typeface="+mn-ea"/>
                        </a:rPr>
                        <a:t>最大サイズ</a:t>
                      </a:r>
                      <a:r>
                        <a:rPr kumimoji="1" lang="en-US" altLang="ja-JP" sz="1200" b="1" dirty="0">
                          <a:latin typeface="+mn-ea"/>
                          <a:ea typeface="+mn-ea"/>
                        </a:rPr>
                        <a:t>(pixel)</a:t>
                      </a:r>
                    </a:p>
                    <a:p>
                      <a:pPr algn="l">
                        <a:lnSpc>
                          <a:spcPct val="120000"/>
                        </a:lnSpc>
                      </a:pPr>
                      <a:r>
                        <a:rPr kumimoji="1" lang="ja-JP" altLang="en-US" sz="1200" b="1" dirty="0">
                          <a:latin typeface="+mn-ea"/>
                          <a:ea typeface="+mn-ea"/>
                        </a:rPr>
                        <a:t>　　＊画角比：</a:t>
                      </a:r>
                      <a:r>
                        <a:rPr kumimoji="1" lang="en-US" altLang="ja-JP" sz="1200" b="1" dirty="0">
                          <a:latin typeface="+mn-ea"/>
                          <a:ea typeface="+mn-ea"/>
                        </a:rPr>
                        <a:t>1/2</a:t>
                      </a:r>
                      <a:endParaRPr kumimoji="1" lang="ja-JP" altLang="en-US" sz="1200" b="1" dirty="0">
                        <a:latin typeface="+mn-ea"/>
                        <a:ea typeface="+mn-ea"/>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2220204"/>
                  </a:ext>
                </a:extLst>
              </a:tr>
              <a:tr h="0">
                <a:tc>
                  <a:txBody>
                    <a:bodyPr/>
                    <a:lstStyle/>
                    <a:p>
                      <a:pPr>
                        <a:lnSpc>
                          <a:spcPct val="120000"/>
                        </a:lnSpc>
                      </a:pPr>
                      <a:r>
                        <a:rPr kumimoji="1" lang="en-US" altLang="ja-JP" sz="1600" b="1" dirty="0">
                          <a:latin typeface="+mn-ea"/>
                          <a:ea typeface="+mn-ea"/>
                        </a:rPr>
                        <a:t>2M</a:t>
                      </a:r>
                      <a:r>
                        <a:rPr kumimoji="1" lang="ja-JP" altLang="en-US" sz="1600" b="1" dirty="0">
                          <a:latin typeface="+mn-ea"/>
                          <a:ea typeface="+mn-ea"/>
                        </a:rPr>
                        <a:t>モデル</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pPr>
                      <a:r>
                        <a:rPr kumimoji="1" lang="en-US" altLang="ja-JP" sz="1600" b="1" dirty="0">
                          <a:latin typeface="+mn-ea"/>
                          <a:ea typeface="+mn-ea"/>
                        </a:rPr>
                        <a:t>100</a:t>
                      </a:r>
                      <a:r>
                        <a:rPr kumimoji="1" lang="ja-JP" altLang="en-US" sz="1600" b="1" dirty="0">
                          <a:latin typeface="+mn-ea"/>
                          <a:ea typeface="+mn-ea"/>
                        </a:rPr>
                        <a:t> </a:t>
                      </a:r>
                      <a:r>
                        <a:rPr kumimoji="1" lang="en-US" altLang="ja-JP" sz="1600" b="1" dirty="0">
                          <a:latin typeface="+mn-ea"/>
                          <a:ea typeface="+mn-ea"/>
                        </a:rPr>
                        <a:t>x</a:t>
                      </a:r>
                      <a:r>
                        <a:rPr kumimoji="1" lang="ja-JP" altLang="en-US" sz="1600" b="1" dirty="0">
                          <a:latin typeface="+mn-ea"/>
                          <a:ea typeface="+mn-ea"/>
                        </a:rPr>
                        <a:t> </a:t>
                      </a:r>
                      <a:r>
                        <a:rPr kumimoji="1" lang="en-US" altLang="ja-JP" sz="1600" b="1" dirty="0">
                          <a:latin typeface="+mn-ea"/>
                          <a:ea typeface="+mn-ea"/>
                        </a:rPr>
                        <a:t>50</a:t>
                      </a:r>
                      <a:r>
                        <a:rPr kumimoji="1" lang="ja-JP" altLang="en-US" sz="1600" b="1" dirty="0">
                          <a:latin typeface="+mn-ea"/>
                          <a:ea typeface="+mn-ea"/>
                        </a:rPr>
                        <a:t> 以上</a:t>
                      </a:r>
                      <a:r>
                        <a:rPr kumimoji="1" lang="en-US" altLang="ja-JP" sz="1600" b="1" dirty="0">
                          <a:latin typeface="+mn-ea"/>
                          <a:ea typeface="+mn-ea"/>
                        </a:rPr>
                        <a:t> or 50</a:t>
                      </a:r>
                      <a:r>
                        <a:rPr kumimoji="1" lang="ja-JP" altLang="en-US" sz="1600" b="1" dirty="0">
                          <a:latin typeface="+mn-ea"/>
                          <a:ea typeface="+mn-ea"/>
                        </a:rPr>
                        <a:t> </a:t>
                      </a:r>
                      <a:r>
                        <a:rPr kumimoji="1" lang="en-US" altLang="ja-JP" sz="1600" b="1" dirty="0">
                          <a:latin typeface="+mn-ea"/>
                          <a:ea typeface="+mn-ea"/>
                        </a:rPr>
                        <a:t>x</a:t>
                      </a:r>
                      <a:r>
                        <a:rPr kumimoji="1" lang="ja-JP" altLang="en-US" sz="1600" b="1" dirty="0">
                          <a:latin typeface="+mn-ea"/>
                          <a:ea typeface="+mn-ea"/>
                        </a:rPr>
                        <a:t> </a:t>
                      </a:r>
                      <a:r>
                        <a:rPr kumimoji="1" lang="en-US" altLang="ja-JP" sz="1600" b="1" dirty="0">
                          <a:latin typeface="+mn-ea"/>
                          <a:ea typeface="+mn-ea"/>
                        </a:rPr>
                        <a:t>100</a:t>
                      </a:r>
                      <a:r>
                        <a:rPr kumimoji="1" lang="ja-JP" altLang="en-US" sz="1600" b="1" dirty="0">
                          <a:latin typeface="+mn-ea"/>
                          <a:ea typeface="+mn-ea"/>
                        </a:rPr>
                        <a:t> 以上</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pPr>
                      <a:r>
                        <a:rPr kumimoji="1" lang="en-US" altLang="ja-JP" sz="1600" b="1" dirty="0">
                          <a:latin typeface="+mn-ea"/>
                          <a:ea typeface="+mn-ea"/>
                        </a:rPr>
                        <a:t>960</a:t>
                      </a:r>
                      <a:r>
                        <a:rPr kumimoji="1" lang="ja-JP" altLang="en-US" sz="1600" b="1" dirty="0">
                          <a:latin typeface="+mn-ea"/>
                          <a:ea typeface="+mn-ea"/>
                        </a:rPr>
                        <a:t> </a:t>
                      </a:r>
                      <a:r>
                        <a:rPr kumimoji="1" lang="en-US" altLang="ja-JP" sz="1600" b="1" dirty="0">
                          <a:latin typeface="+mn-ea"/>
                          <a:ea typeface="+mn-ea"/>
                        </a:rPr>
                        <a:t>x</a:t>
                      </a:r>
                      <a:r>
                        <a:rPr kumimoji="1" lang="ja-JP" altLang="en-US" sz="1600" b="1" dirty="0">
                          <a:latin typeface="+mn-ea"/>
                          <a:ea typeface="+mn-ea"/>
                        </a:rPr>
                        <a:t> </a:t>
                      </a:r>
                      <a:r>
                        <a:rPr kumimoji="1" lang="en-US" altLang="ja-JP" sz="1600" b="1" dirty="0">
                          <a:latin typeface="+mn-ea"/>
                          <a:ea typeface="+mn-ea"/>
                        </a:rPr>
                        <a:t>540</a:t>
                      </a:r>
                      <a:r>
                        <a:rPr kumimoji="1" lang="ja-JP" altLang="en-US" sz="1600" b="1" dirty="0">
                          <a:latin typeface="+mn-ea"/>
                          <a:ea typeface="+mn-ea"/>
                        </a:rPr>
                        <a:t> 以内</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1600457"/>
                  </a:ext>
                </a:extLst>
              </a:tr>
              <a:tr h="0">
                <a:tc>
                  <a:txBody>
                    <a:bodyPr/>
                    <a:lstStyle/>
                    <a:p>
                      <a:pPr>
                        <a:lnSpc>
                          <a:spcPct val="120000"/>
                        </a:lnSpc>
                      </a:pPr>
                      <a:r>
                        <a:rPr kumimoji="1" lang="en-US" altLang="ja-JP" sz="1600" b="1" dirty="0">
                          <a:latin typeface="+mn-ea"/>
                          <a:ea typeface="+mn-ea"/>
                        </a:rPr>
                        <a:t>5M</a:t>
                      </a:r>
                      <a:r>
                        <a:rPr kumimoji="1" lang="ja-JP" altLang="en-US" sz="1600" b="1" dirty="0">
                          <a:latin typeface="+mn-ea"/>
                          <a:ea typeface="+mn-ea"/>
                        </a:rPr>
                        <a:t>モデル</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pPr>
                      <a:r>
                        <a:rPr kumimoji="1" lang="en-US" altLang="ja-JP" sz="1600" b="1" dirty="0">
                          <a:latin typeface="+mn-ea"/>
                          <a:ea typeface="+mn-ea"/>
                        </a:rPr>
                        <a:t>133</a:t>
                      </a:r>
                      <a:r>
                        <a:rPr kumimoji="1" lang="ja-JP" altLang="en-US" sz="1600" b="1" dirty="0">
                          <a:latin typeface="+mn-ea"/>
                          <a:ea typeface="+mn-ea"/>
                        </a:rPr>
                        <a:t> </a:t>
                      </a:r>
                      <a:r>
                        <a:rPr kumimoji="1" lang="en-US" altLang="ja-JP" sz="1600" b="1" dirty="0">
                          <a:latin typeface="+mn-ea"/>
                          <a:ea typeface="+mn-ea"/>
                        </a:rPr>
                        <a:t>x</a:t>
                      </a:r>
                      <a:r>
                        <a:rPr kumimoji="1" lang="ja-JP" altLang="en-US" sz="1600" b="1" dirty="0">
                          <a:latin typeface="+mn-ea"/>
                          <a:ea typeface="+mn-ea"/>
                        </a:rPr>
                        <a:t> </a:t>
                      </a:r>
                      <a:r>
                        <a:rPr kumimoji="1" lang="en-US" altLang="ja-JP" sz="1600" b="1" dirty="0">
                          <a:latin typeface="+mn-ea"/>
                          <a:ea typeface="+mn-ea"/>
                        </a:rPr>
                        <a:t>66</a:t>
                      </a:r>
                      <a:r>
                        <a:rPr kumimoji="1" lang="ja-JP" altLang="en-US" sz="1600" b="1" dirty="0">
                          <a:latin typeface="+mn-ea"/>
                          <a:ea typeface="+mn-ea"/>
                        </a:rPr>
                        <a:t> 以上</a:t>
                      </a:r>
                      <a:r>
                        <a:rPr kumimoji="1" lang="en-US" altLang="ja-JP" sz="1600" b="1" dirty="0">
                          <a:latin typeface="+mn-ea"/>
                          <a:ea typeface="+mn-ea"/>
                        </a:rPr>
                        <a:t> or 66</a:t>
                      </a:r>
                      <a:r>
                        <a:rPr kumimoji="1" lang="ja-JP" altLang="en-US" sz="1600" b="1" dirty="0">
                          <a:latin typeface="+mn-ea"/>
                          <a:ea typeface="+mn-ea"/>
                        </a:rPr>
                        <a:t> </a:t>
                      </a:r>
                      <a:r>
                        <a:rPr kumimoji="1" lang="en-US" altLang="ja-JP" sz="1600" b="1" dirty="0">
                          <a:latin typeface="+mn-ea"/>
                          <a:ea typeface="+mn-ea"/>
                        </a:rPr>
                        <a:t>x</a:t>
                      </a:r>
                      <a:r>
                        <a:rPr kumimoji="1" lang="ja-JP" altLang="en-US" sz="1600" b="1" dirty="0">
                          <a:latin typeface="+mn-ea"/>
                          <a:ea typeface="+mn-ea"/>
                        </a:rPr>
                        <a:t> </a:t>
                      </a:r>
                      <a:r>
                        <a:rPr kumimoji="1" lang="en-US" altLang="ja-JP" sz="1600" b="1" dirty="0">
                          <a:latin typeface="+mn-ea"/>
                          <a:ea typeface="+mn-ea"/>
                        </a:rPr>
                        <a:t>133</a:t>
                      </a:r>
                      <a:r>
                        <a:rPr kumimoji="1" lang="ja-JP" altLang="en-US" sz="1600" b="1" dirty="0">
                          <a:latin typeface="+mn-ea"/>
                          <a:ea typeface="+mn-ea"/>
                        </a:rPr>
                        <a:t> 以上</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pPr>
                      <a:r>
                        <a:rPr kumimoji="1" lang="en-US" altLang="ja-JP" sz="1600" b="1" dirty="0">
                          <a:latin typeface="+mn-ea"/>
                          <a:ea typeface="+mn-ea"/>
                        </a:rPr>
                        <a:t>1280</a:t>
                      </a:r>
                      <a:r>
                        <a:rPr kumimoji="1" lang="ja-JP" altLang="en-US" sz="1600" b="1" dirty="0">
                          <a:latin typeface="+mn-ea"/>
                          <a:ea typeface="+mn-ea"/>
                        </a:rPr>
                        <a:t> </a:t>
                      </a:r>
                      <a:r>
                        <a:rPr kumimoji="1" lang="en-US" altLang="ja-JP" sz="1600" b="1" dirty="0">
                          <a:latin typeface="+mn-ea"/>
                          <a:ea typeface="+mn-ea"/>
                        </a:rPr>
                        <a:t>x</a:t>
                      </a:r>
                      <a:r>
                        <a:rPr kumimoji="1" lang="ja-JP" altLang="en-US" sz="1600" b="1" dirty="0">
                          <a:latin typeface="+mn-ea"/>
                          <a:ea typeface="+mn-ea"/>
                        </a:rPr>
                        <a:t> </a:t>
                      </a:r>
                      <a:r>
                        <a:rPr kumimoji="1" lang="en-US" altLang="ja-JP" sz="1600" b="1" dirty="0">
                          <a:latin typeface="+mn-ea"/>
                          <a:ea typeface="+mn-ea"/>
                        </a:rPr>
                        <a:t>720</a:t>
                      </a:r>
                      <a:r>
                        <a:rPr kumimoji="1" lang="ja-JP" altLang="en-US" sz="1600" b="1" dirty="0">
                          <a:latin typeface="+mn-ea"/>
                          <a:ea typeface="+mn-ea"/>
                        </a:rPr>
                        <a:t> 以内</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0338531"/>
                  </a:ext>
                </a:extLst>
              </a:tr>
              <a:tr h="0">
                <a:tc>
                  <a:txBody>
                    <a:bodyPr/>
                    <a:lstStyle/>
                    <a:p>
                      <a:pPr>
                        <a:lnSpc>
                          <a:spcPct val="120000"/>
                        </a:lnSpc>
                      </a:pPr>
                      <a:r>
                        <a:rPr kumimoji="1" lang="en-US" altLang="ja-JP" sz="1600" b="1" dirty="0">
                          <a:latin typeface="+mn-ea"/>
                          <a:ea typeface="+mn-ea"/>
                        </a:rPr>
                        <a:t>4K</a:t>
                      </a:r>
                      <a:r>
                        <a:rPr kumimoji="1" lang="ja-JP" altLang="en-US" sz="1600" b="1" dirty="0">
                          <a:latin typeface="+mn-ea"/>
                          <a:ea typeface="+mn-ea"/>
                        </a:rPr>
                        <a:t>モデル</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pPr>
                      <a:r>
                        <a:rPr kumimoji="1" lang="en-US" altLang="ja-JP" sz="1600" b="1" dirty="0">
                          <a:latin typeface="+mn-ea"/>
                          <a:ea typeface="+mn-ea"/>
                        </a:rPr>
                        <a:t>200</a:t>
                      </a:r>
                      <a:r>
                        <a:rPr kumimoji="1" lang="ja-JP" altLang="en-US" sz="1600" b="1" dirty="0">
                          <a:latin typeface="+mn-ea"/>
                          <a:ea typeface="+mn-ea"/>
                        </a:rPr>
                        <a:t> </a:t>
                      </a:r>
                      <a:r>
                        <a:rPr kumimoji="1" lang="en-US" altLang="ja-JP" sz="1600" b="1" dirty="0">
                          <a:latin typeface="+mn-ea"/>
                          <a:ea typeface="+mn-ea"/>
                        </a:rPr>
                        <a:t>x</a:t>
                      </a:r>
                      <a:r>
                        <a:rPr kumimoji="1" lang="ja-JP" altLang="en-US" sz="1600" b="1" dirty="0">
                          <a:latin typeface="+mn-ea"/>
                          <a:ea typeface="+mn-ea"/>
                        </a:rPr>
                        <a:t> </a:t>
                      </a:r>
                      <a:r>
                        <a:rPr kumimoji="1" lang="en-US" altLang="ja-JP" sz="1600" b="1" dirty="0">
                          <a:latin typeface="+mn-ea"/>
                          <a:ea typeface="+mn-ea"/>
                        </a:rPr>
                        <a:t>100</a:t>
                      </a:r>
                      <a:r>
                        <a:rPr kumimoji="1" lang="ja-JP" altLang="en-US" sz="1600" b="1" dirty="0">
                          <a:latin typeface="+mn-ea"/>
                          <a:ea typeface="+mn-ea"/>
                        </a:rPr>
                        <a:t> 以上 </a:t>
                      </a:r>
                      <a:r>
                        <a:rPr kumimoji="1" lang="en-US" altLang="ja-JP" sz="1600" b="1" dirty="0">
                          <a:latin typeface="+mn-ea"/>
                          <a:ea typeface="+mn-ea"/>
                        </a:rPr>
                        <a:t>or 100</a:t>
                      </a:r>
                      <a:r>
                        <a:rPr kumimoji="1" lang="ja-JP" altLang="en-US" sz="1600" b="1" dirty="0">
                          <a:latin typeface="+mn-ea"/>
                          <a:ea typeface="+mn-ea"/>
                        </a:rPr>
                        <a:t> </a:t>
                      </a:r>
                      <a:r>
                        <a:rPr kumimoji="1" lang="en-US" altLang="ja-JP" sz="1600" b="1" dirty="0">
                          <a:latin typeface="+mn-ea"/>
                          <a:ea typeface="+mn-ea"/>
                        </a:rPr>
                        <a:t>x</a:t>
                      </a:r>
                      <a:r>
                        <a:rPr kumimoji="1" lang="ja-JP" altLang="en-US" sz="1600" b="1" dirty="0">
                          <a:latin typeface="+mn-ea"/>
                          <a:ea typeface="+mn-ea"/>
                        </a:rPr>
                        <a:t> </a:t>
                      </a:r>
                      <a:r>
                        <a:rPr kumimoji="1" lang="en-US" altLang="ja-JP" sz="1600" b="1" dirty="0">
                          <a:latin typeface="+mn-ea"/>
                          <a:ea typeface="+mn-ea"/>
                        </a:rPr>
                        <a:t>200</a:t>
                      </a:r>
                      <a:r>
                        <a:rPr kumimoji="1" lang="ja-JP" altLang="en-US" sz="1600" b="1" dirty="0">
                          <a:latin typeface="+mn-ea"/>
                          <a:ea typeface="+mn-ea"/>
                        </a:rPr>
                        <a:t> 以上</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pPr>
                      <a:r>
                        <a:rPr kumimoji="1" lang="en-US" altLang="ja-JP" sz="1600" b="1" dirty="0">
                          <a:latin typeface="+mn-ea"/>
                          <a:ea typeface="+mn-ea"/>
                        </a:rPr>
                        <a:t>1920</a:t>
                      </a:r>
                      <a:r>
                        <a:rPr kumimoji="1" lang="ja-JP" altLang="en-US" sz="1600" b="1" dirty="0">
                          <a:latin typeface="+mn-ea"/>
                          <a:ea typeface="+mn-ea"/>
                        </a:rPr>
                        <a:t> </a:t>
                      </a:r>
                      <a:r>
                        <a:rPr kumimoji="1" lang="en-US" altLang="ja-JP" sz="1600" b="1" dirty="0">
                          <a:latin typeface="+mn-ea"/>
                          <a:ea typeface="+mn-ea"/>
                        </a:rPr>
                        <a:t>x</a:t>
                      </a:r>
                      <a:r>
                        <a:rPr kumimoji="1" lang="ja-JP" altLang="en-US" sz="1600" b="1" dirty="0">
                          <a:latin typeface="+mn-ea"/>
                          <a:ea typeface="+mn-ea"/>
                        </a:rPr>
                        <a:t> </a:t>
                      </a:r>
                      <a:r>
                        <a:rPr kumimoji="1" lang="en-US" altLang="ja-JP" sz="1600" b="1" dirty="0">
                          <a:latin typeface="+mn-ea"/>
                          <a:ea typeface="+mn-ea"/>
                        </a:rPr>
                        <a:t>1080</a:t>
                      </a:r>
                      <a:r>
                        <a:rPr kumimoji="1" lang="ja-JP" altLang="en-US" sz="1600" b="1" dirty="0">
                          <a:latin typeface="+mn-ea"/>
                          <a:ea typeface="+mn-ea"/>
                        </a:rPr>
                        <a:t> 以内</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1300483"/>
                  </a:ext>
                </a:extLst>
              </a:tr>
            </a:tbl>
          </a:graphicData>
        </a:graphic>
      </p:graphicFrame>
      <p:graphicFrame>
        <p:nvGraphicFramePr>
          <p:cNvPr id="15" name="表 4">
            <a:extLst>
              <a:ext uri="{FF2B5EF4-FFF2-40B4-BE49-F238E27FC236}">
                <a16:creationId xmlns:a16="http://schemas.microsoft.com/office/drawing/2014/main" id="{A04BB3AE-60E1-EFE7-2C93-3ECE12FC4C25}"/>
              </a:ext>
            </a:extLst>
          </p:cNvPr>
          <p:cNvGraphicFramePr>
            <a:graphicFrameLocks noGrp="1"/>
          </p:cNvGraphicFramePr>
          <p:nvPr>
            <p:extLst>
              <p:ext uri="{D42A27DB-BD31-4B8C-83A1-F6EECF244321}">
                <p14:modId xmlns:p14="http://schemas.microsoft.com/office/powerpoint/2010/main" val="4095415059"/>
              </p:ext>
            </p:extLst>
          </p:nvPr>
        </p:nvGraphicFramePr>
        <p:xfrm>
          <a:off x="8513895" y="5407325"/>
          <a:ext cx="5317201" cy="1553865"/>
        </p:xfrm>
        <a:graphic>
          <a:graphicData uri="http://schemas.openxmlformats.org/drawingml/2006/table">
            <a:tbl>
              <a:tblPr firstRow="1" bandRow="1">
                <a:tableStyleId>{5940675A-B579-460E-94D1-54222C63F5DA}</a:tableStyleId>
              </a:tblPr>
              <a:tblGrid>
                <a:gridCol w="1049900">
                  <a:extLst>
                    <a:ext uri="{9D8B030D-6E8A-4147-A177-3AD203B41FA5}">
                      <a16:colId xmlns:a16="http://schemas.microsoft.com/office/drawing/2014/main" val="3774342928"/>
                    </a:ext>
                  </a:extLst>
                </a:gridCol>
                <a:gridCol w="1605525">
                  <a:extLst>
                    <a:ext uri="{9D8B030D-6E8A-4147-A177-3AD203B41FA5}">
                      <a16:colId xmlns:a16="http://schemas.microsoft.com/office/drawing/2014/main" val="360634288"/>
                    </a:ext>
                  </a:extLst>
                </a:gridCol>
                <a:gridCol w="1632513">
                  <a:extLst>
                    <a:ext uri="{9D8B030D-6E8A-4147-A177-3AD203B41FA5}">
                      <a16:colId xmlns:a16="http://schemas.microsoft.com/office/drawing/2014/main" val="4024393553"/>
                    </a:ext>
                  </a:extLst>
                </a:gridCol>
                <a:gridCol w="1029263">
                  <a:extLst>
                    <a:ext uri="{9D8B030D-6E8A-4147-A177-3AD203B41FA5}">
                      <a16:colId xmlns:a16="http://schemas.microsoft.com/office/drawing/2014/main" val="3363671970"/>
                    </a:ext>
                  </a:extLst>
                </a:gridCol>
              </a:tblGrid>
              <a:tr h="0">
                <a:tc>
                  <a:txBody>
                    <a:bodyPr/>
                    <a:lstStyle/>
                    <a:p>
                      <a:endParaRPr kumimoji="1" lang="ja-JP" altLang="en-US" sz="1600" b="1" dirty="0">
                        <a:latin typeface="+mn-ea"/>
                        <a:ea typeface="+mn-ea"/>
                      </a:endParaRPr>
                    </a:p>
                  </a:txBody>
                  <a:tcPr marL="36000" marR="36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600" b="1" dirty="0">
                          <a:latin typeface="+mn-ea"/>
                          <a:ea typeface="+mn-ea"/>
                        </a:rPr>
                        <a:t>最小サイズ</a:t>
                      </a:r>
                      <a:r>
                        <a:rPr kumimoji="1" lang="en-US" altLang="ja-JP" sz="1200" b="1" dirty="0">
                          <a:latin typeface="+mn-ea"/>
                          <a:ea typeface="+mn-ea"/>
                        </a:rPr>
                        <a:t>(pixel)</a:t>
                      </a:r>
                      <a:endParaRPr kumimoji="1" lang="ja-JP" altLang="en-US" sz="1200" b="1" dirty="0">
                        <a:latin typeface="+mn-ea"/>
                        <a:ea typeface="+mn-ea"/>
                      </a:endParaRPr>
                    </a:p>
                  </a:txBody>
                  <a:tcPr marL="36000" marR="36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600" b="1" dirty="0">
                          <a:latin typeface="+mn-ea"/>
                          <a:ea typeface="+mn-ea"/>
                        </a:rPr>
                        <a:t>最大サイズ</a:t>
                      </a:r>
                      <a:r>
                        <a:rPr kumimoji="1" lang="en-US" altLang="ja-JP" sz="1200" b="1" dirty="0">
                          <a:latin typeface="+mn-ea"/>
                          <a:ea typeface="+mn-ea"/>
                        </a:rPr>
                        <a:t>(pixel)</a:t>
                      </a:r>
                      <a:endParaRPr kumimoji="1" lang="ja-JP" altLang="en-US" sz="1200" b="1" dirty="0">
                        <a:latin typeface="+mn-ea"/>
                        <a:ea typeface="+mn-ea"/>
                      </a:endParaRPr>
                    </a:p>
                  </a:txBody>
                  <a:tcPr marL="36000" marR="36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b="1" dirty="0">
                          <a:latin typeface="+mn-ea"/>
                          <a:ea typeface="+mn-ea"/>
                        </a:rPr>
                        <a:t>最大サイズの</a:t>
                      </a:r>
                      <a:endParaRPr kumimoji="1" lang="en-US" altLang="ja-JP" sz="1200" b="1" dirty="0">
                        <a:latin typeface="+mn-ea"/>
                        <a:ea typeface="+mn-ea"/>
                      </a:endParaRPr>
                    </a:p>
                    <a:p>
                      <a:r>
                        <a:rPr kumimoji="1" lang="ja-JP" altLang="en-US" sz="1200" b="1" dirty="0">
                          <a:latin typeface="+mn-ea"/>
                          <a:ea typeface="+mn-ea"/>
                        </a:rPr>
                        <a:t>画角比</a:t>
                      </a:r>
                    </a:p>
                  </a:txBody>
                  <a:tcPr marL="36000" marR="36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2220204"/>
                  </a:ext>
                </a:extLst>
              </a:tr>
              <a:tr h="0">
                <a:tc>
                  <a:txBody>
                    <a:bodyPr/>
                    <a:lstStyle/>
                    <a:p>
                      <a:pPr>
                        <a:lnSpc>
                          <a:spcPct val="120000"/>
                        </a:lnSpc>
                      </a:pPr>
                      <a:r>
                        <a:rPr kumimoji="1" lang="en-US" altLang="ja-JP" sz="1600" b="1" dirty="0">
                          <a:latin typeface="+mn-ea"/>
                          <a:ea typeface="+mn-ea"/>
                        </a:rPr>
                        <a:t>2M</a:t>
                      </a:r>
                      <a:r>
                        <a:rPr kumimoji="1" lang="ja-JP" altLang="en-US" sz="1600" b="1" dirty="0">
                          <a:latin typeface="+mn-ea"/>
                          <a:ea typeface="+mn-ea"/>
                        </a:rPr>
                        <a:t>モデル</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pPr>
                      <a:r>
                        <a:rPr kumimoji="1" lang="en-US" altLang="ja-JP" sz="1600" b="1" dirty="0">
                          <a:latin typeface="+mn-ea"/>
                          <a:ea typeface="+mn-ea"/>
                        </a:rPr>
                        <a:t>20</a:t>
                      </a:r>
                      <a:r>
                        <a:rPr kumimoji="1" lang="ja-JP" altLang="en-US" sz="1600" b="1" dirty="0">
                          <a:latin typeface="+mn-ea"/>
                          <a:ea typeface="+mn-ea"/>
                        </a:rPr>
                        <a:t> </a:t>
                      </a:r>
                      <a:r>
                        <a:rPr kumimoji="1" lang="en-US" altLang="ja-JP" sz="1600" b="1" dirty="0">
                          <a:latin typeface="+mn-ea"/>
                          <a:ea typeface="+mn-ea"/>
                        </a:rPr>
                        <a:t>x</a:t>
                      </a:r>
                      <a:r>
                        <a:rPr kumimoji="1" lang="ja-JP" altLang="en-US" sz="1600" b="1" dirty="0">
                          <a:latin typeface="+mn-ea"/>
                          <a:ea typeface="+mn-ea"/>
                        </a:rPr>
                        <a:t> </a:t>
                      </a:r>
                      <a:r>
                        <a:rPr kumimoji="1" lang="en-US" altLang="ja-JP" sz="1600" b="1" dirty="0">
                          <a:latin typeface="+mn-ea"/>
                          <a:ea typeface="+mn-ea"/>
                        </a:rPr>
                        <a:t>20</a:t>
                      </a:r>
                      <a:r>
                        <a:rPr kumimoji="1" lang="ja-JP" altLang="en-US" sz="1600" b="1" dirty="0">
                          <a:latin typeface="+mn-ea"/>
                          <a:ea typeface="+mn-ea"/>
                        </a:rPr>
                        <a:t> 以上</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pPr>
                      <a:r>
                        <a:rPr kumimoji="1" lang="en-US" altLang="ja-JP" sz="1600" b="1" dirty="0">
                          <a:latin typeface="+mn-ea"/>
                          <a:ea typeface="+mn-ea"/>
                        </a:rPr>
                        <a:t>960</a:t>
                      </a:r>
                      <a:r>
                        <a:rPr kumimoji="1" lang="ja-JP" altLang="en-US" sz="1600" b="1" dirty="0">
                          <a:latin typeface="+mn-ea"/>
                          <a:ea typeface="+mn-ea"/>
                        </a:rPr>
                        <a:t> </a:t>
                      </a:r>
                      <a:r>
                        <a:rPr kumimoji="1" lang="en-US" altLang="ja-JP" sz="1600" b="1" dirty="0">
                          <a:latin typeface="+mn-ea"/>
                          <a:ea typeface="+mn-ea"/>
                        </a:rPr>
                        <a:t>x</a:t>
                      </a:r>
                      <a:r>
                        <a:rPr kumimoji="1" lang="ja-JP" altLang="en-US" sz="1600" b="1" dirty="0">
                          <a:latin typeface="+mn-ea"/>
                          <a:ea typeface="+mn-ea"/>
                        </a:rPr>
                        <a:t> </a:t>
                      </a:r>
                      <a:r>
                        <a:rPr kumimoji="1" lang="en-US" altLang="ja-JP" sz="1600" b="1" dirty="0">
                          <a:latin typeface="+mn-ea"/>
                          <a:ea typeface="+mn-ea"/>
                        </a:rPr>
                        <a:t>540</a:t>
                      </a:r>
                      <a:r>
                        <a:rPr kumimoji="1" lang="ja-JP" altLang="en-US" sz="1600" b="1" dirty="0">
                          <a:latin typeface="+mn-ea"/>
                          <a:ea typeface="+mn-ea"/>
                        </a:rPr>
                        <a:t> 以内</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kumimoji="1" lang="en-US" altLang="ja-JP" sz="1600" b="1" dirty="0">
                          <a:latin typeface="+mn-ea"/>
                          <a:ea typeface="+mn-ea"/>
                        </a:rPr>
                        <a:t>1/2</a:t>
                      </a:r>
                      <a:endParaRPr kumimoji="1" lang="ja-JP" altLang="en-US" sz="1600" b="1" dirty="0">
                        <a:latin typeface="+mn-ea"/>
                        <a:ea typeface="+mn-ea"/>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1600457"/>
                  </a:ext>
                </a:extLst>
              </a:tr>
              <a:tr h="178417">
                <a:tc>
                  <a:txBody>
                    <a:bodyPr/>
                    <a:lstStyle/>
                    <a:p>
                      <a:pPr>
                        <a:lnSpc>
                          <a:spcPct val="120000"/>
                        </a:lnSpc>
                      </a:pPr>
                      <a:r>
                        <a:rPr kumimoji="1" lang="en-US" altLang="ja-JP" sz="1600" b="1" dirty="0">
                          <a:latin typeface="+mn-ea"/>
                          <a:ea typeface="+mn-ea"/>
                        </a:rPr>
                        <a:t>5M</a:t>
                      </a:r>
                      <a:r>
                        <a:rPr kumimoji="1" lang="ja-JP" altLang="en-US" sz="1600" b="1" dirty="0">
                          <a:latin typeface="+mn-ea"/>
                          <a:ea typeface="+mn-ea"/>
                        </a:rPr>
                        <a:t>モデル</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pPr>
                      <a:r>
                        <a:rPr lang="ja-JP" altLang="en-US" sz="1600" b="1" dirty="0">
                          <a:latin typeface="+mn-ea"/>
                          <a:ea typeface="+mn-ea"/>
                        </a:rPr>
                        <a:t>↑</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pPr>
                      <a:r>
                        <a:rPr kumimoji="1" lang="en-US" altLang="ja-JP" sz="1600" b="1" dirty="0">
                          <a:latin typeface="+mn-ea"/>
                          <a:ea typeface="+mn-ea"/>
                        </a:rPr>
                        <a:t>1280</a:t>
                      </a:r>
                      <a:r>
                        <a:rPr kumimoji="1" lang="ja-JP" altLang="en-US" sz="1600" b="1" dirty="0">
                          <a:latin typeface="+mn-ea"/>
                          <a:ea typeface="+mn-ea"/>
                        </a:rPr>
                        <a:t> </a:t>
                      </a:r>
                      <a:r>
                        <a:rPr kumimoji="1" lang="en-US" altLang="ja-JP" sz="1600" b="1" dirty="0">
                          <a:latin typeface="+mn-ea"/>
                          <a:ea typeface="+mn-ea"/>
                        </a:rPr>
                        <a:t>x</a:t>
                      </a:r>
                      <a:r>
                        <a:rPr kumimoji="1" lang="ja-JP" altLang="en-US" sz="1600" b="1" dirty="0">
                          <a:latin typeface="+mn-ea"/>
                          <a:ea typeface="+mn-ea"/>
                        </a:rPr>
                        <a:t> </a:t>
                      </a:r>
                      <a:r>
                        <a:rPr kumimoji="1" lang="en-US" altLang="ja-JP" sz="1600" b="1" dirty="0">
                          <a:latin typeface="+mn-ea"/>
                          <a:ea typeface="+mn-ea"/>
                        </a:rPr>
                        <a:t>720</a:t>
                      </a:r>
                      <a:r>
                        <a:rPr kumimoji="1" lang="ja-JP" altLang="en-US" sz="1600" b="1" dirty="0">
                          <a:latin typeface="+mn-ea"/>
                          <a:ea typeface="+mn-ea"/>
                        </a:rPr>
                        <a:t> 以内</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kumimoji="1" lang="en-US" altLang="ja-JP" sz="1600" b="1" dirty="0">
                          <a:latin typeface="+mn-ea"/>
                          <a:ea typeface="+mn-ea"/>
                        </a:rPr>
                        <a:t>1/2</a:t>
                      </a:r>
                      <a:endParaRPr kumimoji="1" lang="ja-JP" altLang="en-US" sz="1600" b="1" dirty="0">
                        <a:latin typeface="+mn-ea"/>
                        <a:ea typeface="+mn-ea"/>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0338531"/>
                  </a:ext>
                </a:extLst>
              </a:tr>
              <a:tr h="178417">
                <a:tc>
                  <a:txBody>
                    <a:bodyPr/>
                    <a:lstStyle/>
                    <a:p>
                      <a:pPr>
                        <a:lnSpc>
                          <a:spcPct val="120000"/>
                        </a:lnSpc>
                      </a:pPr>
                      <a:r>
                        <a:rPr kumimoji="1" lang="en-US" altLang="ja-JP" sz="1600" b="1" dirty="0">
                          <a:latin typeface="+mn-ea"/>
                          <a:ea typeface="+mn-ea"/>
                        </a:rPr>
                        <a:t>4K</a:t>
                      </a:r>
                      <a:r>
                        <a:rPr kumimoji="1" lang="ja-JP" altLang="en-US" sz="1600" b="1" dirty="0">
                          <a:latin typeface="+mn-ea"/>
                          <a:ea typeface="+mn-ea"/>
                        </a:rPr>
                        <a:t>モデル</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pPr>
                      <a:r>
                        <a:rPr lang="ja-JP" altLang="en-US" sz="1600" b="1" dirty="0">
                          <a:latin typeface="+mn-ea"/>
                          <a:ea typeface="+mn-ea"/>
                        </a:rPr>
                        <a:t>↑</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pPr>
                      <a:r>
                        <a:rPr kumimoji="1" lang="en-US" altLang="ja-JP" sz="1600" b="1" dirty="0">
                          <a:latin typeface="+mn-ea"/>
                          <a:ea typeface="+mn-ea"/>
                        </a:rPr>
                        <a:t>960</a:t>
                      </a:r>
                      <a:r>
                        <a:rPr kumimoji="1" lang="ja-JP" altLang="en-US" sz="1600" b="1" dirty="0">
                          <a:latin typeface="+mn-ea"/>
                          <a:ea typeface="+mn-ea"/>
                        </a:rPr>
                        <a:t> </a:t>
                      </a:r>
                      <a:r>
                        <a:rPr kumimoji="1" lang="en-US" altLang="ja-JP" sz="1600" b="1" dirty="0">
                          <a:latin typeface="+mn-ea"/>
                          <a:ea typeface="+mn-ea"/>
                        </a:rPr>
                        <a:t>x</a:t>
                      </a:r>
                      <a:r>
                        <a:rPr kumimoji="1" lang="ja-JP" altLang="en-US" sz="1600" b="1" dirty="0">
                          <a:latin typeface="+mn-ea"/>
                          <a:ea typeface="+mn-ea"/>
                        </a:rPr>
                        <a:t> </a:t>
                      </a:r>
                      <a:r>
                        <a:rPr kumimoji="1" lang="en-US" altLang="ja-JP" sz="1600" b="1" dirty="0">
                          <a:latin typeface="+mn-ea"/>
                          <a:ea typeface="+mn-ea"/>
                        </a:rPr>
                        <a:t>540</a:t>
                      </a:r>
                      <a:r>
                        <a:rPr kumimoji="1" lang="ja-JP" altLang="en-US" sz="1600" b="1" dirty="0">
                          <a:latin typeface="+mn-ea"/>
                          <a:ea typeface="+mn-ea"/>
                        </a:rPr>
                        <a:t> 以内</a:t>
                      </a: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kumimoji="1" lang="en-US" altLang="ja-JP" sz="1600" b="1" dirty="0">
                          <a:latin typeface="+mn-ea"/>
                          <a:ea typeface="+mn-ea"/>
                        </a:rPr>
                        <a:t>1/4</a:t>
                      </a:r>
                      <a:endParaRPr kumimoji="1" lang="ja-JP" altLang="en-US" sz="1600" b="1" dirty="0">
                        <a:latin typeface="+mn-ea"/>
                        <a:ea typeface="+mn-ea"/>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1300483"/>
                  </a:ext>
                </a:extLst>
              </a:tr>
            </a:tbl>
          </a:graphicData>
        </a:graphic>
      </p:graphicFrame>
      <p:sp>
        <p:nvSpPr>
          <p:cNvPr id="16" name="テキスト ボックス 15">
            <a:extLst>
              <a:ext uri="{FF2B5EF4-FFF2-40B4-BE49-F238E27FC236}">
                <a16:creationId xmlns:a16="http://schemas.microsoft.com/office/drawing/2014/main" id="{8D4A32D4-9F77-82BF-1347-49E289F8CBB9}"/>
              </a:ext>
            </a:extLst>
          </p:cNvPr>
          <p:cNvSpPr txBox="1"/>
          <p:nvPr/>
        </p:nvSpPr>
        <p:spPr>
          <a:xfrm>
            <a:off x="375958" y="3872297"/>
            <a:ext cx="11558269" cy="369332"/>
          </a:xfrm>
          <a:prstGeom prst="rect">
            <a:avLst/>
          </a:prstGeom>
          <a:noFill/>
        </p:spPr>
        <p:txBody>
          <a:bodyPr wrap="square">
            <a:spAutoFit/>
          </a:bodyPr>
          <a:lstStyle/>
          <a:p>
            <a:r>
              <a:rPr lang="en-US" altLang="ja-JP" sz="1800" b="1" dirty="0">
                <a:latin typeface="+mn-ea"/>
              </a:rPr>
              <a:t>AI</a:t>
            </a:r>
            <a:r>
              <a:rPr lang="ja-JP" altLang="en-US" sz="1800" b="1" dirty="0">
                <a:latin typeface="+mn-ea"/>
              </a:rPr>
              <a:t>現場学習アプリケーションで学習させることで、</a:t>
            </a:r>
            <a:r>
              <a:rPr lang="en-US" altLang="ja-JP" sz="1800" b="1" dirty="0">
                <a:latin typeface="+mn-ea"/>
              </a:rPr>
              <a:t>AI-VMD</a:t>
            </a:r>
            <a:r>
              <a:rPr lang="ja-JP" altLang="en-US" sz="1800" b="1" dirty="0">
                <a:latin typeface="+mn-ea"/>
              </a:rPr>
              <a:t>で新たな検知オブジェクトを追加可能</a:t>
            </a:r>
          </a:p>
        </p:txBody>
      </p:sp>
      <p:sp>
        <p:nvSpPr>
          <p:cNvPr id="2" name="テキスト ボックス 1">
            <a:hlinkClick r:id="rId2" action="ppaction://hlinksldjump"/>
            <a:extLst>
              <a:ext uri="{FF2B5EF4-FFF2-40B4-BE49-F238E27FC236}">
                <a16:creationId xmlns:a16="http://schemas.microsoft.com/office/drawing/2014/main" id="{8DD233C7-1490-A4E7-6058-AC1336278709}"/>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3"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3"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18744739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4-1</a:t>
            </a:r>
            <a:r>
              <a:rPr lang="en-US" altLang="ja-JP" dirty="0"/>
              <a:t>. </a:t>
            </a:r>
            <a:r>
              <a:rPr lang="ja-JP" altLang="en-US" dirty="0"/>
              <a:t>アプリ仕様</a:t>
            </a:r>
            <a:endParaRPr kumimoji="1" lang="ja-JP" altLang="en-US" dirty="0"/>
          </a:p>
        </p:txBody>
      </p:sp>
      <p:graphicFrame>
        <p:nvGraphicFramePr>
          <p:cNvPr id="2" name="表 1">
            <a:extLst>
              <a:ext uri="{FF2B5EF4-FFF2-40B4-BE49-F238E27FC236}">
                <a16:creationId xmlns:a16="http://schemas.microsoft.com/office/drawing/2014/main" id="{7B9BDCD5-BBDD-6507-241D-A39BD210757B}"/>
              </a:ext>
            </a:extLst>
          </p:cNvPr>
          <p:cNvGraphicFramePr>
            <a:graphicFrameLocks noGrp="1"/>
          </p:cNvGraphicFramePr>
          <p:nvPr>
            <p:extLst>
              <p:ext uri="{D42A27DB-BD31-4B8C-83A1-F6EECF244321}">
                <p14:modId xmlns:p14="http://schemas.microsoft.com/office/powerpoint/2010/main" val="75934701"/>
              </p:ext>
            </p:extLst>
          </p:nvPr>
        </p:nvGraphicFramePr>
        <p:xfrm>
          <a:off x="361934" y="964420"/>
          <a:ext cx="13526136" cy="572098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676968">
                  <a:extLst>
                    <a:ext uri="{9D8B030D-6E8A-4147-A177-3AD203B41FA5}">
                      <a16:colId xmlns:a16="http://schemas.microsoft.com/office/drawing/2014/main" val="3128553037"/>
                    </a:ext>
                  </a:extLst>
                </a:gridCol>
                <a:gridCol w="9849168">
                  <a:extLst>
                    <a:ext uri="{9D8B030D-6E8A-4147-A177-3AD203B41FA5}">
                      <a16:colId xmlns:a16="http://schemas.microsoft.com/office/drawing/2014/main" val="2707133103"/>
                    </a:ext>
                  </a:extLst>
                </a:gridCol>
              </a:tblGrid>
              <a:tr h="0">
                <a:tc>
                  <a:txBody>
                    <a:bodyPr/>
                    <a:lstStyle/>
                    <a:p>
                      <a:r>
                        <a:rPr kumimoji="1" lang="ja-JP" altLang="en-US" sz="2000" b="1" dirty="0">
                          <a:effectLst>
                            <a:outerShdw blurRad="38100" dist="38100" dir="2700000" algn="tl">
                              <a:srgbClr val="000000">
                                <a:alpha val="43137"/>
                              </a:srgbClr>
                            </a:outerShdw>
                          </a:effectLst>
                          <a:latin typeface="+mn-ea"/>
                          <a:ea typeface="+mn-ea"/>
                        </a:rPr>
                        <a:t>項目</a:t>
                      </a:r>
                    </a:p>
                  </a:txBody>
                  <a:tcPr marL="72000" marR="72000" marT="108000" marB="108000"/>
                </a:tc>
                <a:tc>
                  <a:txBody>
                    <a:bodyPr/>
                    <a:lstStyle/>
                    <a:p>
                      <a:r>
                        <a:rPr kumimoji="1" lang="ja-JP" altLang="en-US" sz="2000" b="1" dirty="0">
                          <a:effectLst>
                            <a:outerShdw blurRad="38100" dist="38100" dir="2700000" algn="tl">
                              <a:srgbClr val="000000">
                                <a:alpha val="43137"/>
                              </a:srgbClr>
                            </a:outerShdw>
                          </a:effectLst>
                          <a:latin typeface="+mn-ea"/>
                          <a:ea typeface="+mn-ea"/>
                        </a:rPr>
                        <a:t>仕様</a:t>
                      </a:r>
                    </a:p>
                  </a:txBody>
                  <a:tcPr marL="72000" marR="72000" marT="108000" marB="108000"/>
                </a:tc>
                <a:extLst>
                  <a:ext uri="{0D108BD9-81ED-4DB2-BD59-A6C34878D82A}">
                    <a16:rowId xmlns:a16="http://schemas.microsoft.com/office/drawing/2014/main" val="3901909083"/>
                  </a:ext>
                </a:extLst>
              </a:tr>
              <a:tr h="302649">
                <a:tc>
                  <a:txBody>
                    <a:bodyPr/>
                    <a:lstStyle/>
                    <a:p>
                      <a:pPr>
                        <a:lnSpc>
                          <a:spcPct val="120000"/>
                        </a:lnSpc>
                      </a:pPr>
                      <a:r>
                        <a:rPr kumimoji="1" lang="ja-JP" altLang="en-US" sz="1800" b="1" dirty="0">
                          <a:solidFill>
                            <a:schemeClr val="tx1"/>
                          </a:solidFill>
                          <a:latin typeface="+mn-ea"/>
                          <a:ea typeface="+mn-ea"/>
                        </a:rPr>
                        <a:t>学習画像保存数</a:t>
                      </a:r>
                    </a:p>
                  </a:txBody>
                  <a:tcPr marL="72000" marR="72000" marT="108000" marB="108000"/>
                </a:tc>
                <a:tc>
                  <a:txBody>
                    <a:bodyPr/>
                    <a:lstStyle/>
                    <a:p>
                      <a:pPr>
                        <a:lnSpc>
                          <a:spcPct val="120000"/>
                        </a:lnSpc>
                      </a:pPr>
                      <a:r>
                        <a:rPr kumimoji="1" lang="ja-JP" altLang="en-US" sz="1800" b="1" dirty="0">
                          <a:solidFill>
                            <a:schemeClr val="tx1"/>
                          </a:solidFill>
                          <a:latin typeface="+mn-ea"/>
                          <a:ea typeface="+mn-ea"/>
                        </a:rPr>
                        <a:t>最大</a:t>
                      </a:r>
                      <a:r>
                        <a:rPr kumimoji="1" lang="en-US" altLang="ja-JP" sz="1800" b="1" dirty="0">
                          <a:solidFill>
                            <a:schemeClr val="tx1"/>
                          </a:solidFill>
                          <a:latin typeface="+mn-ea"/>
                          <a:ea typeface="+mn-ea"/>
                        </a:rPr>
                        <a:t>1000</a:t>
                      </a:r>
                      <a:r>
                        <a:rPr kumimoji="1" lang="ja-JP" altLang="en-US" sz="1800" b="1" dirty="0">
                          <a:solidFill>
                            <a:schemeClr val="tx1"/>
                          </a:solidFill>
                          <a:latin typeface="+mn-ea"/>
                          <a:ea typeface="+mn-ea"/>
                        </a:rPr>
                        <a:t>枚</a:t>
                      </a:r>
                    </a:p>
                  </a:txBody>
                  <a:tcPr marL="72000" marR="72000" marT="108000" marB="108000"/>
                </a:tc>
                <a:extLst>
                  <a:ext uri="{0D108BD9-81ED-4DB2-BD59-A6C34878D82A}">
                    <a16:rowId xmlns:a16="http://schemas.microsoft.com/office/drawing/2014/main" val="1427466172"/>
                  </a:ext>
                </a:extLst>
              </a:tr>
              <a:tr h="484364">
                <a:tc>
                  <a:txBody>
                    <a:bodyPr/>
                    <a:lstStyle/>
                    <a:p>
                      <a:pPr>
                        <a:lnSpc>
                          <a:spcPct val="120000"/>
                        </a:lnSpc>
                      </a:pPr>
                      <a:r>
                        <a:rPr kumimoji="1" lang="ja-JP" altLang="en-US" sz="1800" b="1" kern="1200" dirty="0">
                          <a:solidFill>
                            <a:schemeClr val="tx1"/>
                          </a:solidFill>
                          <a:latin typeface="+mn-ea"/>
                          <a:ea typeface="+mn-ea"/>
                          <a:cs typeface="+mn-cs"/>
                        </a:rPr>
                        <a:t>学習に使用できる画像</a:t>
                      </a:r>
                    </a:p>
                  </a:txBody>
                  <a:tcPr marL="72000" marR="72000" marT="108000" marB="108000"/>
                </a:tc>
                <a:tc>
                  <a:txBody>
                    <a:bodyPr/>
                    <a:lstStyle/>
                    <a:p>
                      <a:pPr>
                        <a:lnSpc>
                          <a:spcPct val="120000"/>
                        </a:lnSpc>
                      </a:pPr>
                      <a:r>
                        <a:rPr kumimoji="1" lang="ja-JP" altLang="en-US" sz="1800" b="1" kern="1200" dirty="0">
                          <a:solidFill>
                            <a:schemeClr val="tx1"/>
                          </a:solidFill>
                          <a:latin typeface="+mn-ea"/>
                          <a:ea typeface="+mn-ea"/>
                          <a:cs typeface="+mn-cs"/>
                        </a:rPr>
                        <a:t>・ライブ画（手動保存・一定時間毎の自動保存が可能）</a:t>
                      </a:r>
                      <a:endParaRPr kumimoji="1" lang="en-US" altLang="ja-JP" sz="1800" b="1" kern="1200" dirty="0">
                        <a:solidFill>
                          <a:schemeClr val="tx1"/>
                        </a:solidFill>
                        <a:latin typeface="+mn-ea"/>
                        <a:ea typeface="+mn-ea"/>
                        <a:cs typeface="+mn-cs"/>
                      </a:endParaRPr>
                    </a:p>
                    <a:p>
                      <a:pPr>
                        <a:lnSpc>
                          <a:spcPct val="120000"/>
                        </a:lnSpc>
                      </a:pPr>
                      <a:r>
                        <a:rPr kumimoji="1" lang="ja-JP" altLang="en-US" sz="1800" b="1" kern="1200" dirty="0">
                          <a:solidFill>
                            <a:schemeClr val="tx1"/>
                          </a:solidFill>
                          <a:latin typeface="+mn-ea"/>
                          <a:ea typeface="+mn-ea"/>
                          <a:cs typeface="+mn-cs"/>
                        </a:rPr>
                        <a:t>・録画映像（</a:t>
                      </a:r>
                      <a:r>
                        <a:rPr kumimoji="1" lang="en-US" altLang="ja-JP" sz="1800" b="1" kern="1200" dirty="0">
                          <a:solidFill>
                            <a:schemeClr val="tx1"/>
                          </a:solidFill>
                          <a:latin typeface="+mn-ea"/>
                          <a:ea typeface="+mn-ea"/>
                          <a:cs typeface="+mn-cs"/>
                        </a:rPr>
                        <a:t>JPEG/PNG</a:t>
                      </a:r>
                      <a:r>
                        <a:rPr kumimoji="1" lang="ja-JP" altLang="en-US" sz="1800" b="1" kern="1200" dirty="0">
                          <a:solidFill>
                            <a:schemeClr val="tx1"/>
                          </a:solidFill>
                          <a:latin typeface="+mn-ea"/>
                          <a:ea typeface="+mn-ea"/>
                          <a:cs typeface="+mn-cs"/>
                        </a:rPr>
                        <a:t>形式の画像をインポート可能）</a:t>
                      </a:r>
                    </a:p>
                  </a:txBody>
                  <a:tcPr marL="72000" marR="72000" marT="108000" marB="108000"/>
                </a:tc>
                <a:extLst>
                  <a:ext uri="{0D108BD9-81ED-4DB2-BD59-A6C34878D82A}">
                    <a16:rowId xmlns:a16="http://schemas.microsoft.com/office/drawing/2014/main" val="3459566818"/>
                  </a:ext>
                </a:extLst>
              </a:tr>
              <a:tr h="302649">
                <a:tc>
                  <a:txBody>
                    <a:bodyPr/>
                    <a:lstStyle/>
                    <a:p>
                      <a:pPr>
                        <a:lnSpc>
                          <a:spcPct val="120000"/>
                        </a:lnSpc>
                      </a:pPr>
                      <a:r>
                        <a:rPr kumimoji="1" lang="ja-JP" altLang="en-US" sz="1800" b="1" dirty="0">
                          <a:solidFill>
                            <a:schemeClr val="tx1"/>
                          </a:solidFill>
                          <a:latin typeface="+mn-ea"/>
                          <a:ea typeface="+mn-ea"/>
                        </a:rPr>
                        <a:t>学習画像枚数</a:t>
                      </a:r>
                    </a:p>
                  </a:txBody>
                  <a:tcPr marL="72000" marR="72000" marT="108000" marB="108000"/>
                </a:tc>
                <a:tc>
                  <a:txBody>
                    <a:bodyPr/>
                    <a:lstStyle/>
                    <a:p>
                      <a:pPr>
                        <a:lnSpc>
                          <a:spcPct val="120000"/>
                        </a:lnSpc>
                      </a:pPr>
                      <a:r>
                        <a:rPr kumimoji="1" lang="ja-JP" altLang="en-US" sz="1800" b="1" dirty="0">
                          <a:solidFill>
                            <a:schemeClr val="tx1"/>
                          </a:solidFill>
                          <a:latin typeface="+mn-ea"/>
                          <a:ea typeface="+mn-ea"/>
                        </a:rPr>
                        <a:t>・</a:t>
                      </a:r>
                      <a:r>
                        <a:rPr kumimoji="1" lang="en-US" altLang="ja-JP" sz="1800" b="1" dirty="0">
                          <a:solidFill>
                            <a:schemeClr val="tx1"/>
                          </a:solidFill>
                          <a:latin typeface="+mn-ea"/>
                          <a:ea typeface="+mn-ea"/>
                        </a:rPr>
                        <a:t>10</a:t>
                      </a:r>
                      <a:r>
                        <a:rPr kumimoji="1" lang="ja-JP" altLang="en-US" sz="1800" b="1" dirty="0">
                          <a:solidFill>
                            <a:schemeClr val="tx1"/>
                          </a:solidFill>
                          <a:latin typeface="+mn-ea"/>
                          <a:ea typeface="+mn-ea"/>
                        </a:rPr>
                        <a:t>枚～</a:t>
                      </a:r>
                      <a:r>
                        <a:rPr kumimoji="1" lang="en-US" altLang="ja-JP" sz="1800" b="1" dirty="0">
                          <a:solidFill>
                            <a:schemeClr val="tx1"/>
                          </a:solidFill>
                          <a:latin typeface="+mn-ea"/>
                          <a:ea typeface="+mn-ea"/>
                        </a:rPr>
                        <a:t>200</a:t>
                      </a:r>
                      <a:r>
                        <a:rPr kumimoji="1" lang="ja-JP" altLang="en-US" sz="1800" b="1" dirty="0">
                          <a:solidFill>
                            <a:schemeClr val="tx1"/>
                          </a:solidFill>
                          <a:latin typeface="+mn-ea"/>
                          <a:ea typeface="+mn-ea"/>
                        </a:rPr>
                        <a:t>枚 </a:t>
                      </a:r>
                      <a:r>
                        <a:rPr kumimoji="1" lang="en-US" altLang="ja-JP" sz="1800" b="1" dirty="0">
                          <a:solidFill>
                            <a:schemeClr val="tx1"/>
                          </a:solidFill>
                          <a:latin typeface="+mn-ea"/>
                          <a:ea typeface="+mn-ea"/>
                        </a:rPr>
                        <a:t>(※</a:t>
                      </a:r>
                      <a:r>
                        <a:rPr kumimoji="1" lang="ja-JP" altLang="en-US" sz="1800" b="1" dirty="0">
                          <a:solidFill>
                            <a:schemeClr val="tx1"/>
                          </a:solidFill>
                          <a:latin typeface="+mn-ea"/>
                          <a:ea typeface="+mn-ea"/>
                        </a:rPr>
                        <a:t>学習用の枠は最大</a:t>
                      </a:r>
                      <a:r>
                        <a:rPr kumimoji="1" lang="en-US" altLang="ja-JP" sz="1800" b="1" dirty="0">
                          <a:solidFill>
                            <a:schemeClr val="tx1"/>
                          </a:solidFill>
                          <a:latin typeface="+mn-ea"/>
                          <a:ea typeface="+mn-ea"/>
                        </a:rPr>
                        <a:t>1000</a:t>
                      </a:r>
                      <a:r>
                        <a:rPr kumimoji="1" lang="ja-JP" altLang="en-US" sz="1800" b="1" dirty="0">
                          <a:solidFill>
                            <a:schemeClr val="tx1"/>
                          </a:solidFill>
                          <a:latin typeface="+mn-ea"/>
                          <a:ea typeface="+mn-ea"/>
                        </a:rPr>
                        <a:t>個</a:t>
                      </a:r>
                      <a:r>
                        <a:rPr kumimoji="1" lang="en-US" altLang="ja-JP" sz="1800" b="1" dirty="0">
                          <a:solidFill>
                            <a:schemeClr val="tx1"/>
                          </a:solidFill>
                          <a:latin typeface="+mn-ea"/>
                          <a:ea typeface="+mn-ea"/>
                        </a:rPr>
                        <a:t>)</a:t>
                      </a:r>
                    </a:p>
                  </a:txBody>
                  <a:tcPr marL="72000" marR="72000" marT="108000" marB="108000"/>
                </a:tc>
                <a:extLst>
                  <a:ext uri="{0D108BD9-81ED-4DB2-BD59-A6C34878D82A}">
                    <a16:rowId xmlns:a16="http://schemas.microsoft.com/office/drawing/2014/main" val="4010063833"/>
                  </a:ext>
                </a:extLst>
              </a:tr>
              <a:tr h="302649">
                <a:tc>
                  <a:txBody>
                    <a:bodyPr/>
                    <a:lstStyle/>
                    <a:p>
                      <a:pPr>
                        <a:lnSpc>
                          <a:spcPct val="120000"/>
                        </a:lnSpc>
                      </a:pPr>
                      <a:r>
                        <a:rPr kumimoji="1" lang="ja-JP" altLang="en-US" sz="1800" b="1" dirty="0">
                          <a:solidFill>
                            <a:schemeClr val="tx1"/>
                          </a:solidFill>
                          <a:latin typeface="+mn-ea"/>
                          <a:ea typeface="+mn-ea"/>
                        </a:rPr>
                        <a:t>学習画像の推奨条件</a:t>
                      </a:r>
                    </a:p>
                  </a:txBody>
                  <a:tcPr marL="72000" marR="72000" marT="108000" marB="108000"/>
                </a:tc>
                <a:tc>
                  <a:txBody>
                    <a:bodyPr/>
                    <a:lstStyle/>
                    <a:p>
                      <a:pPr marL="0" marR="0" lvl="0" indent="0" algn="l" defTabSz="685783" rtl="0" eaLnBrk="1" fontAlgn="auto" latinLnBrk="0" hangingPunct="1">
                        <a:lnSpc>
                          <a:spcPct val="120000"/>
                        </a:lnSpc>
                        <a:spcBef>
                          <a:spcPts val="0"/>
                        </a:spcBef>
                        <a:spcAft>
                          <a:spcPts val="0"/>
                        </a:spcAft>
                        <a:buClrTx/>
                        <a:buSzTx/>
                        <a:buFontTx/>
                        <a:buNone/>
                        <a:tabLst/>
                        <a:defRPr/>
                      </a:pPr>
                      <a:r>
                        <a:rPr kumimoji="1" lang="ja-JP" altLang="en-US" sz="1800" b="1" dirty="0">
                          <a:solidFill>
                            <a:schemeClr val="tx1"/>
                          </a:solidFill>
                          <a:latin typeface="+mn-ea"/>
                          <a:ea typeface="+mn-ea"/>
                        </a:rPr>
                        <a:t>・運用時同等の検知対象の大きさ・向き、設置環境・画角の画像で学習を行ってください。</a:t>
                      </a:r>
                      <a:endParaRPr kumimoji="1" lang="en-US" altLang="ja-JP" sz="1800" b="1" dirty="0">
                        <a:solidFill>
                          <a:schemeClr val="tx1"/>
                        </a:solidFill>
                        <a:latin typeface="+mn-ea"/>
                        <a:ea typeface="+mn-ea"/>
                      </a:endParaRPr>
                    </a:p>
                  </a:txBody>
                  <a:tcPr marL="72000" marR="72000" marT="108000" marB="108000"/>
                </a:tc>
                <a:extLst>
                  <a:ext uri="{0D108BD9-81ED-4DB2-BD59-A6C34878D82A}">
                    <a16:rowId xmlns:a16="http://schemas.microsoft.com/office/drawing/2014/main" val="1637975948"/>
                  </a:ext>
                </a:extLst>
              </a:tr>
              <a:tr h="302649">
                <a:tc>
                  <a:txBody>
                    <a:bodyPr/>
                    <a:lstStyle/>
                    <a:p>
                      <a:pPr>
                        <a:lnSpc>
                          <a:spcPct val="120000"/>
                        </a:lnSpc>
                      </a:pPr>
                      <a:r>
                        <a:rPr kumimoji="1" lang="ja-JP" altLang="en-US" sz="1800" b="1" dirty="0">
                          <a:solidFill>
                            <a:schemeClr val="tx1"/>
                          </a:solidFill>
                          <a:latin typeface="+mn-ea"/>
                          <a:ea typeface="+mn-ea"/>
                        </a:rPr>
                        <a:t>画像回転</a:t>
                      </a:r>
                    </a:p>
                  </a:txBody>
                  <a:tcPr marL="72000" marR="72000" marT="108000" marB="108000"/>
                </a:tc>
                <a:tc>
                  <a:txBody>
                    <a:bodyPr/>
                    <a:lstStyle/>
                    <a:p>
                      <a:pPr marL="0" marR="0" lvl="0" indent="0" algn="l" defTabSz="685783" rtl="0" eaLnBrk="1" fontAlgn="auto" latinLnBrk="0" hangingPunct="1">
                        <a:lnSpc>
                          <a:spcPct val="120000"/>
                        </a:lnSpc>
                        <a:spcBef>
                          <a:spcPts val="0"/>
                        </a:spcBef>
                        <a:spcAft>
                          <a:spcPts val="0"/>
                        </a:spcAft>
                        <a:buClrTx/>
                        <a:buSzTx/>
                        <a:buFontTx/>
                        <a:buNone/>
                        <a:tabLst/>
                        <a:defRPr/>
                      </a:pPr>
                      <a:r>
                        <a:rPr kumimoji="1" lang="ja-JP" altLang="en-US" sz="1800" b="1" dirty="0">
                          <a:solidFill>
                            <a:schemeClr val="tx1"/>
                          </a:solidFill>
                          <a:latin typeface="+mn-ea"/>
                          <a:ea typeface="+mn-ea"/>
                        </a:rPr>
                        <a:t>・</a:t>
                      </a:r>
                      <a:r>
                        <a:rPr kumimoji="1" lang="en-US" altLang="ja-JP" sz="1800" b="1" dirty="0">
                          <a:solidFill>
                            <a:schemeClr val="tx1"/>
                          </a:solidFill>
                          <a:latin typeface="+mn-ea"/>
                          <a:ea typeface="+mn-ea"/>
                        </a:rPr>
                        <a:t>0</a:t>
                      </a:r>
                      <a:r>
                        <a:rPr kumimoji="1" lang="ja-JP" altLang="en-US" sz="1800" b="1" dirty="0">
                          <a:solidFill>
                            <a:schemeClr val="tx1"/>
                          </a:solidFill>
                          <a:latin typeface="+mn-ea"/>
                          <a:ea typeface="+mn-ea"/>
                        </a:rPr>
                        <a:t>度・</a:t>
                      </a:r>
                      <a:r>
                        <a:rPr kumimoji="1" lang="en-US" altLang="ja-JP" sz="1800" b="1" dirty="0">
                          <a:solidFill>
                            <a:schemeClr val="tx1"/>
                          </a:solidFill>
                          <a:latin typeface="+mn-ea"/>
                          <a:ea typeface="+mn-ea"/>
                        </a:rPr>
                        <a:t>180</a:t>
                      </a:r>
                      <a:r>
                        <a:rPr kumimoji="1" lang="ja-JP" altLang="en-US" sz="1800" b="1" dirty="0">
                          <a:solidFill>
                            <a:schemeClr val="tx1"/>
                          </a:solidFill>
                          <a:latin typeface="+mn-ea"/>
                          <a:ea typeface="+mn-ea"/>
                        </a:rPr>
                        <a:t>度のみ対応</a:t>
                      </a:r>
                      <a:endParaRPr kumimoji="1" lang="en-US" altLang="ja-JP" sz="1800" b="1" dirty="0">
                        <a:solidFill>
                          <a:schemeClr val="tx1"/>
                        </a:solidFill>
                        <a:latin typeface="+mn-ea"/>
                        <a:ea typeface="+mn-ea"/>
                      </a:endParaRPr>
                    </a:p>
                  </a:txBody>
                  <a:tcPr marL="72000" marR="72000" marT="108000" marB="108000"/>
                </a:tc>
                <a:extLst>
                  <a:ext uri="{0D108BD9-81ED-4DB2-BD59-A6C34878D82A}">
                    <a16:rowId xmlns:a16="http://schemas.microsoft.com/office/drawing/2014/main" val="2401774451"/>
                  </a:ext>
                </a:extLst>
              </a:tr>
              <a:tr h="674650">
                <a:tc>
                  <a:txBody>
                    <a:bodyPr/>
                    <a:lstStyle/>
                    <a:p>
                      <a:pPr>
                        <a:lnSpc>
                          <a:spcPct val="120000"/>
                        </a:lnSpc>
                      </a:pPr>
                      <a:r>
                        <a:rPr kumimoji="1" lang="ja-JP" altLang="en-US" sz="1800" b="1" dirty="0">
                          <a:solidFill>
                            <a:schemeClr val="tx1"/>
                          </a:solidFill>
                          <a:latin typeface="+mn-ea"/>
                          <a:ea typeface="+mn-ea"/>
                        </a:rPr>
                        <a:t>学習時間目安</a:t>
                      </a:r>
                    </a:p>
                  </a:txBody>
                  <a:tcPr marL="72000" marR="72000" marT="108000" marB="108000"/>
                </a:tc>
                <a:tc>
                  <a:txBody>
                    <a:bodyPr/>
                    <a:lstStyle/>
                    <a:p>
                      <a:pPr>
                        <a:lnSpc>
                          <a:spcPct val="120000"/>
                        </a:lnSpc>
                      </a:pPr>
                      <a:r>
                        <a:rPr kumimoji="1" lang="ja-JP" altLang="en-US" sz="1800" b="1" dirty="0">
                          <a:solidFill>
                            <a:schemeClr val="tx1"/>
                          </a:solidFill>
                          <a:latin typeface="+mn-ea"/>
                          <a:ea typeface="+mn-ea"/>
                        </a:rPr>
                        <a:t>・</a:t>
                      </a:r>
                      <a:r>
                        <a:rPr kumimoji="1" lang="en-US" altLang="ja-JP" sz="1800" b="1" dirty="0">
                          <a:solidFill>
                            <a:schemeClr val="tx1"/>
                          </a:solidFill>
                          <a:latin typeface="+mn-ea"/>
                          <a:ea typeface="+mn-ea"/>
                        </a:rPr>
                        <a:t>10</a:t>
                      </a:r>
                      <a:r>
                        <a:rPr kumimoji="1" lang="ja-JP" altLang="en-US" sz="1800" b="1" dirty="0">
                          <a:solidFill>
                            <a:schemeClr val="tx1"/>
                          </a:solidFill>
                          <a:latin typeface="+mn-ea"/>
                          <a:ea typeface="+mn-ea"/>
                        </a:rPr>
                        <a:t>枚学習時</a:t>
                      </a:r>
                      <a:r>
                        <a:rPr kumimoji="1" lang="ja-JP" altLang="en-US" sz="1800" b="1" baseline="0" dirty="0">
                          <a:solidFill>
                            <a:schemeClr val="tx1"/>
                          </a:solidFill>
                          <a:latin typeface="+mn-ea"/>
                          <a:ea typeface="+mn-ea"/>
                        </a:rPr>
                        <a:t>  </a:t>
                      </a:r>
                      <a:r>
                        <a:rPr kumimoji="1" lang="ja-JP" altLang="en-US" sz="1800" b="1" dirty="0">
                          <a:solidFill>
                            <a:schemeClr val="tx1"/>
                          </a:solidFill>
                          <a:latin typeface="+mn-ea"/>
                          <a:ea typeface="+mn-ea"/>
                        </a:rPr>
                        <a:t>： </a:t>
                      </a:r>
                      <a:r>
                        <a:rPr kumimoji="1" lang="en-US" altLang="ja-JP" sz="1800" b="1" dirty="0">
                          <a:solidFill>
                            <a:schemeClr val="tx1"/>
                          </a:solidFill>
                          <a:latin typeface="+mn-ea"/>
                          <a:ea typeface="+mn-ea"/>
                        </a:rPr>
                        <a:t>5</a:t>
                      </a:r>
                      <a:r>
                        <a:rPr kumimoji="1" lang="ja-JP" altLang="en-US" sz="1800" b="1" dirty="0">
                          <a:solidFill>
                            <a:schemeClr val="tx1"/>
                          </a:solidFill>
                          <a:latin typeface="+mn-ea"/>
                          <a:ea typeface="+mn-ea"/>
                        </a:rPr>
                        <a:t>分</a:t>
                      </a:r>
                      <a:endParaRPr kumimoji="1" lang="en-US" altLang="ja-JP" sz="1800" b="1" dirty="0">
                        <a:solidFill>
                          <a:schemeClr val="tx1"/>
                        </a:solidFill>
                        <a:latin typeface="+mn-ea"/>
                        <a:ea typeface="+mn-ea"/>
                      </a:endParaRPr>
                    </a:p>
                    <a:p>
                      <a:pPr>
                        <a:lnSpc>
                          <a:spcPct val="120000"/>
                        </a:lnSpc>
                      </a:pPr>
                      <a:r>
                        <a:rPr kumimoji="1" lang="ja-JP" altLang="en-US" sz="1800" b="1" dirty="0">
                          <a:solidFill>
                            <a:schemeClr val="tx1"/>
                          </a:solidFill>
                          <a:latin typeface="+mn-ea"/>
                          <a:ea typeface="+mn-ea"/>
                        </a:rPr>
                        <a:t>・</a:t>
                      </a:r>
                      <a:r>
                        <a:rPr kumimoji="1" lang="en-US" altLang="ja-JP" sz="1800" b="1" dirty="0">
                          <a:solidFill>
                            <a:schemeClr val="tx1"/>
                          </a:solidFill>
                          <a:latin typeface="+mn-ea"/>
                          <a:ea typeface="+mn-ea"/>
                        </a:rPr>
                        <a:t>100</a:t>
                      </a:r>
                      <a:r>
                        <a:rPr kumimoji="1" lang="ja-JP" altLang="en-US" sz="1800" b="1" dirty="0">
                          <a:solidFill>
                            <a:schemeClr val="tx1"/>
                          </a:solidFill>
                          <a:latin typeface="+mn-ea"/>
                          <a:ea typeface="+mn-ea"/>
                        </a:rPr>
                        <a:t>枚学習時：</a:t>
                      </a:r>
                      <a:r>
                        <a:rPr kumimoji="1" lang="en-US" altLang="ja-JP" sz="1800" b="1" dirty="0">
                          <a:solidFill>
                            <a:schemeClr val="tx1"/>
                          </a:solidFill>
                          <a:latin typeface="+mn-ea"/>
                          <a:ea typeface="+mn-ea"/>
                        </a:rPr>
                        <a:t>20</a:t>
                      </a:r>
                      <a:r>
                        <a:rPr kumimoji="1" lang="ja-JP" altLang="en-US" sz="1800" b="1" dirty="0">
                          <a:solidFill>
                            <a:schemeClr val="tx1"/>
                          </a:solidFill>
                          <a:latin typeface="+mn-ea"/>
                          <a:ea typeface="+mn-ea"/>
                        </a:rPr>
                        <a:t>分</a:t>
                      </a:r>
                      <a:endParaRPr kumimoji="1" lang="en-US" altLang="ja-JP" sz="1800" b="1" dirty="0">
                        <a:solidFill>
                          <a:schemeClr val="tx1"/>
                        </a:solidFill>
                        <a:latin typeface="+mn-ea"/>
                        <a:ea typeface="+mn-ea"/>
                      </a:endParaRPr>
                    </a:p>
                    <a:p>
                      <a:pPr>
                        <a:lnSpc>
                          <a:spcPct val="120000"/>
                        </a:lnSpc>
                      </a:pPr>
                      <a:r>
                        <a:rPr kumimoji="1" lang="ja-JP" altLang="en-US" sz="1800" b="1" dirty="0">
                          <a:solidFill>
                            <a:schemeClr val="tx1"/>
                          </a:solidFill>
                          <a:latin typeface="+mn-ea"/>
                          <a:ea typeface="+mn-ea"/>
                        </a:rPr>
                        <a:t> （学習画像の枚数によって異なります）</a:t>
                      </a:r>
                      <a:endParaRPr kumimoji="1" lang="en-US" altLang="ja-JP" sz="1800" b="1" dirty="0">
                        <a:solidFill>
                          <a:schemeClr val="tx1"/>
                        </a:solidFill>
                        <a:latin typeface="+mn-ea"/>
                        <a:ea typeface="+mn-ea"/>
                      </a:endParaRPr>
                    </a:p>
                  </a:txBody>
                  <a:tcPr marL="72000" marR="72000" marT="108000" marB="108000"/>
                </a:tc>
                <a:extLst>
                  <a:ext uri="{0D108BD9-81ED-4DB2-BD59-A6C34878D82A}">
                    <a16:rowId xmlns:a16="http://schemas.microsoft.com/office/drawing/2014/main" val="1077880540"/>
                  </a:ext>
                </a:extLst>
              </a:tr>
              <a:tr h="302649">
                <a:tc>
                  <a:txBody>
                    <a:bodyPr/>
                    <a:lstStyle/>
                    <a:p>
                      <a:pPr>
                        <a:lnSpc>
                          <a:spcPct val="120000"/>
                        </a:lnSpc>
                      </a:pPr>
                      <a:r>
                        <a:rPr kumimoji="1" lang="ja-JP" altLang="en-US" sz="1800" b="1" dirty="0">
                          <a:solidFill>
                            <a:schemeClr val="tx1"/>
                          </a:solidFill>
                          <a:latin typeface="+mn-ea"/>
                          <a:ea typeface="+mn-ea"/>
                        </a:rPr>
                        <a:t>学習データ拡張</a:t>
                      </a:r>
                    </a:p>
                  </a:txBody>
                  <a:tcPr marL="72000" marR="72000" marT="108000" marB="108000"/>
                </a:tc>
                <a:tc>
                  <a:txBody>
                    <a:bodyPr/>
                    <a:lstStyle/>
                    <a:p>
                      <a:pPr>
                        <a:lnSpc>
                          <a:spcPct val="120000"/>
                        </a:lnSpc>
                      </a:pPr>
                      <a:r>
                        <a:rPr kumimoji="1" lang="ja-JP" altLang="en-US" sz="1800" b="1" dirty="0">
                          <a:solidFill>
                            <a:schemeClr val="tx1"/>
                          </a:solidFill>
                          <a:latin typeface="+mn-ea"/>
                          <a:ea typeface="+mn-ea"/>
                        </a:rPr>
                        <a:t>暗い環境・逆向きの画像・白黒画像など、自動的に学習データのバリエーションを増やす機能</a:t>
                      </a:r>
                    </a:p>
                  </a:txBody>
                  <a:tcPr marL="72000" marR="72000" marT="108000" marB="108000"/>
                </a:tc>
                <a:extLst>
                  <a:ext uri="{0D108BD9-81ED-4DB2-BD59-A6C34878D82A}">
                    <a16:rowId xmlns:a16="http://schemas.microsoft.com/office/drawing/2014/main" val="3992643348"/>
                  </a:ext>
                </a:extLst>
              </a:tr>
              <a:tr h="294078">
                <a:tc>
                  <a:txBody>
                    <a:bodyPr/>
                    <a:lstStyle/>
                    <a:p>
                      <a:pPr>
                        <a:lnSpc>
                          <a:spcPct val="120000"/>
                        </a:lnSpc>
                      </a:pPr>
                      <a:r>
                        <a:rPr kumimoji="1" lang="ja-JP" altLang="en-US" sz="1800" b="1" kern="1200" dirty="0">
                          <a:solidFill>
                            <a:schemeClr val="tx1"/>
                          </a:solidFill>
                          <a:latin typeface="+mn-ea"/>
                          <a:ea typeface="+mn-ea"/>
                          <a:cs typeface="+mn-cs"/>
                        </a:rPr>
                        <a:t>色の違いを区別しない</a:t>
                      </a:r>
                      <a:r>
                        <a:rPr kumimoji="1" lang="ja-JP" altLang="en-US" sz="1800" b="1" dirty="0">
                          <a:solidFill>
                            <a:schemeClr val="tx1"/>
                          </a:solidFill>
                          <a:latin typeface="+mn-ea"/>
                          <a:ea typeface="+mn-ea"/>
                        </a:rPr>
                        <a:t>学習</a:t>
                      </a:r>
                      <a:r>
                        <a:rPr kumimoji="1" lang="ja-JP" altLang="en-US" sz="1800" b="1" kern="1200" dirty="0">
                          <a:solidFill>
                            <a:schemeClr val="tx1"/>
                          </a:solidFill>
                          <a:latin typeface="+mn-ea"/>
                          <a:ea typeface="+mn-ea"/>
                          <a:cs typeface="+mn-cs"/>
                        </a:rPr>
                        <a:t>モード</a:t>
                      </a:r>
                    </a:p>
                  </a:txBody>
                  <a:tcPr marL="72000" marR="72000" marT="108000" marB="108000"/>
                </a:tc>
                <a:tc>
                  <a:txBody>
                    <a:bodyPr/>
                    <a:lstStyle/>
                    <a:p>
                      <a:pPr>
                        <a:lnSpc>
                          <a:spcPct val="120000"/>
                        </a:lnSpc>
                      </a:pPr>
                      <a:r>
                        <a:rPr kumimoji="1" lang="ja-JP" altLang="en-US" sz="1800" b="1" kern="1200" dirty="0">
                          <a:solidFill>
                            <a:schemeClr val="tx1"/>
                          </a:solidFill>
                          <a:latin typeface="+mn-ea"/>
                          <a:ea typeface="+mn-ea"/>
                          <a:cs typeface="+mn-cs"/>
                        </a:rPr>
                        <a:t>学習用画像と異なる色のオブジェクトも検知されやすいように学習する機能</a:t>
                      </a:r>
                    </a:p>
                  </a:txBody>
                  <a:tcPr marL="72000" marR="72000" marT="108000" marB="108000"/>
                </a:tc>
                <a:extLst>
                  <a:ext uri="{0D108BD9-81ED-4DB2-BD59-A6C34878D82A}">
                    <a16:rowId xmlns:a16="http://schemas.microsoft.com/office/drawing/2014/main" val="997705639"/>
                  </a:ext>
                </a:extLst>
              </a:tr>
            </a:tbl>
          </a:graphicData>
        </a:graphic>
      </p:graphicFrame>
      <p:sp>
        <p:nvSpPr>
          <p:cNvPr id="4" name="テキスト ボックス 3">
            <a:hlinkClick r:id="rId2" action="ppaction://hlinksldjump"/>
            <a:extLst>
              <a:ext uri="{FF2B5EF4-FFF2-40B4-BE49-F238E27FC236}">
                <a16:creationId xmlns:a16="http://schemas.microsoft.com/office/drawing/2014/main" id="{F92F7805-2BBA-4AC3-7B05-49EE312182B5}"/>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3"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3"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29418084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4-2</a:t>
            </a:r>
            <a:r>
              <a:rPr lang="en-US" altLang="ja-JP" dirty="0"/>
              <a:t>. FAQ</a:t>
            </a:r>
            <a:endParaRPr kumimoji="1" lang="ja-JP" altLang="en-US" dirty="0"/>
          </a:p>
        </p:txBody>
      </p:sp>
      <p:graphicFrame>
        <p:nvGraphicFramePr>
          <p:cNvPr id="4" name="表 3">
            <a:extLst>
              <a:ext uri="{FF2B5EF4-FFF2-40B4-BE49-F238E27FC236}">
                <a16:creationId xmlns:a16="http://schemas.microsoft.com/office/drawing/2014/main" id="{A41E57DF-1DB6-3A98-DCE6-5086426E119E}"/>
              </a:ext>
            </a:extLst>
          </p:cNvPr>
          <p:cNvGraphicFramePr>
            <a:graphicFrameLocks noGrp="1"/>
          </p:cNvGraphicFramePr>
          <p:nvPr>
            <p:extLst>
              <p:ext uri="{D42A27DB-BD31-4B8C-83A1-F6EECF244321}">
                <p14:modId xmlns:p14="http://schemas.microsoft.com/office/powerpoint/2010/main" val="193393239"/>
              </p:ext>
            </p:extLst>
          </p:nvPr>
        </p:nvGraphicFramePr>
        <p:xfrm>
          <a:off x="236823" y="726561"/>
          <a:ext cx="13861949" cy="670779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100721">
                  <a:extLst>
                    <a:ext uri="{9D8B030D-6E8A-4147-A177-3AD203B41FA5}">
                      <a16:colId xmlns:a16="http://schemas.microsoft.com/office/drawing/2014/main" val="3128553037"/>
                    </a:ext>
                  </a:extLst>
                </a:gridCol>
                <a:gridCol w="8761228">
                  <a:extLst>
                    <a:ext uri="{9D8B030D-6E8A-4147-A177-3AD203B41FA5}">
                      <a16:colId xmlns:a16="http://schemas.microsoft.com/office/drawing/2014/main" val="2707133103"/>
                    </a:ext>
                  </a:extLst>
                </a:gridCol>
              </a:tblGrid>
              <a:tr h="421432">
                <a:tc>
                  <a:txBody>
                    <a:bodyPr/>
                    <a:lstStyle/>
                    <a:p>
                      <a:r>
                        <a:rPr kumimoji="1" lang="ja-JP" altLang="en-US" sz="1800" b="1" dirty="0">
                          <a:effectLst>
                            <a:outerShdw blurRad="38100" dist="38100" dir="2700000" algn="tl">
                              <a:srgbClr val="000000">
                                <a:alpha val="43137"/>
                              </a:srgbClr>
                            </a:outerShdw>
                          </a:effectLst>
                          <a:latin typeface="+mn-ea"/>
                          <a:ea typeface="+mn-ea"/>
                        </a:rPr>
                        <a:t>質問</a:t>
                      </a:r>
                    </a:p>
                  </a:txBody>
                  <a:tcPr marT="72000" marB="72000"/>
                </a:tc>
                <a:tc>
                  <a:txBody>
                    <a:bodyPr/>
                    <a:lstStyle/>
                    <a:p>
                      <a:r>
                        <a:rPr kumimoji="1" lang="ja-JP" altLang="en-US" sz="1800" b="1" dirty="0">
                          <a:effectLst>
                            <a:outerShdw blurRad="38100" dist="38100" dir="2700000" algn="tl">
                              <a:srgbClr val="000000">
                                <a:alpha val="43137"/>
                              </a:srgbClr>
                            </a:outerShdw>
                          </a:effectLst>
                          <a:latin typeface="+mn-ea"/>
                          <a:ea typeface="+mn-ea"/>
                        </a:rPr>
                        <a:t>回答</a:t>
                      </a:r>
                    </a:p>
                  </a:txBody>
                  <a:tcPr marT="72000" marB="72000"/>
                </a:tc>
                <a:extLst>
                  <a:ext uri="{0D108BD9-81ED-4DB2-BD59-A6C34878D82A}">
                    <a16:rowId xmlns:a16="http://schemas.microsoft.com/office/drawing/2014/main" val="3901909083"/>
                  </a:ext>
                </a:extLst>
              </a:tr>
              <a:tr h="370792">
                <a:tc>
                  <a:txBody>
                    <a:bodyPr/>
                    <a:lstStyle/>
                    <a:p>
                      <a:pPr>
                        <a:lnSpc>
                          <a:spcPct val="120000"/>
                        </a:lnSpc>
                      </a:pPr>
                      <a:r>
                        <a:rPr lang="en-US" altLang="ja-JP" sz="1600" b="1" dirty="0">
                          <a:latin typeface="+mn-ea"/>
                          <a:ea typeface="+mn-ea"/>
                        </a:rPr>
                        <a:t>AI</a:t>
                      </a:r>
                      <a:r>
                        <a:rPr lang="ja-JP" altLang="en-US" sz="1600" b="1" dirty="0">
                          <a:latin typeface="+mn-ea"/>
                          <a:ea typeface="+mn-ea"/>
                        </a:rPr>
                        <a:t>現場学習アプリケーションを使用できるカメラは？ </a:t>
                      </a:r>
                      <a:endParaRPr kumimoji="1" lang="ja-JP" altLang="en-US" sz="1600" b="1" dirty="0">
                        <a:solidFill>
                          <a:schemeClr val="tx1"/>
                        </a:solidFill>
                        <a:latin typeface="+mn-ea"/>
                        <a:ea typeface="+mn-ea"/>
                      </a:endParaRPr>
                    </a:p>
                  </a:txBody>
                  <a:tcPr marT="72000" marB="72000"/>
                </a:tc>
                <a:tc>
                  <a:txBody>
                    <a:bodyPr/>
                    <a:lstStyle/>
                    <a:p>
                      <a:pPr>
                        <a:lnSpc>
                          <a:spcPct val="120000"/>
                        </a:lnSpc>
                      </a:pPr>
                      <a:r>
                        <a:rPr kumimoji="1" lang="en-US" altLang="ja-JP" sz="1600" b="1" dirty="0">
                          <a:solidFill>
                            <a:schemeClr val="tx1"/>
                          </a:solidFill>
                          <a:latin typeface="+mn-ea"/>
                          <a:ea typeface="+mn-ea"/>
                        </a:rPr>
                        <a:t>Web</a:t>
                      </a:r>
                      <a:r>
                        <a:rPr kumimoji="1" lang="ja-JP" altLang="en-US" sz="1600" b="1" dirty="0">
                          <a:solidFill>
                            <a:schemeClr val="tx1"/>
                          </a:solidFill>
                          <a:latin typeface="+mn-ea"/>
                          <a:ea typeface="+mn-ea"/>
                        </a:rPr>
                        <a:t>公開の下記資料をご参照ください。</a:t>
                      </a:r>
                      <a:br>
                        <a:rPr kumimoji="1" lang="en-US" altLang="ja-JP" sz="1600" b="1" dirty="0">
                          <a:solidFill>
                            <a:schemeClr val="tx1"/>
                          </a:solidFill>
                          <a:latin typeface="+mn-ea"/>
                          <a:ea typeface="+mn-ea"/>
                        </a:rPr>
                      </a:br>
                      <a:r>
                        <a:rPr lang="en-US" altLang="ja-JP" sz="1600" b="1" dirty="0">
                          <a:latin typeface="+mn-ea"/>
                          <a:ea typeface="+mn-ea"/>
                          <a:hlinkClick r:id="rId2"/>
                        </a:rPr>
                        <a:t>extsoft_modelipro (i-pro.com)</a:t>
                      </a:r>
                      <a:endParaRPr kumimoji="1" lang="ja-JP" altLang="en-US" sz="1600" b="1" dirty="0">
                        <a:solidFill>
                          <a:schemeClr val="tx1"/>
                        </a:solidFill>
                        <a:latin typeface="+mn-ea"/>
                        <a:ea typeface="+mn-ea"/>
                      </a:endParaRPr>
                    </a:p>
                  </a:txBody>
                  <a:tcPr marT="72000" marB="72000"/>
                </a:tc>
                <a:extLst>
                  <a:ext uri="{0D108BD9-81ED-4DB2-BD59-A6C34878D82A}">
                    <a16:rowId xmlns:a16="http://schemas.microsoft.com/office/drawing/2014/main" val="1427466172"/>
                  </a:ext>
                </a:extLst>
              </a:tr>
              <a:tr h="370792">
                <a:tc>
                  <a:txBody>
                    <a:bodyPr/>
                    <a:lstStyle/>
                    <a:p>
                      <a:pPr>
                        <a:lnSpc>
                          <a:spcPct val="120000"/>
                        </a:lnSpc>
                      </a:pPr>
                      <a:r>
                        <a:rPr lang="ja-JP" altLang="en-US" sz="1600" b="1" dirty="0">
                          <a:latin typeface="+mn-ea"/>
                          <a:ea typeface="+mn-ea"/>
                        </a:rPr>
                        <a:t>学習すれば何でも検知できるようになりますか？</a:t>
                      </a:r>
                      <a:endParaRPr kumimoji="1" lang="ja-JP" altLang="en-US" sz="1600" b="1" kern="1200" dirty="0">
                        <a:solidFill>
                          <a:schemeClr val="tx1"/>
                        </a:solidFill>
                        <a:latin typeface="+mn-ea"/>
                        <a:ea typeface="+mn-ea"/>
                        <a:cs typeface="+mn-cs"/>
                      </a:endParaRPr>
                    </a:p>
                  </a:txBody>
                  <a:tcPr marT="72000" marB="72000"/>
                </a:tc>
                <a:tc>
                  <a:txBody>
                    <a:bodyPr/>
                    <a:lstStyle/>
                    <a:p>
                      <a:pPr>
                        <a:lnSpc>
                          <a:spcPct val="120000"/>
                        </a:lnSpc>
                      </a:pPr>
                      <a:r>
                        <a:rPr lang="en-US" altLang="ja-JP" sz="1600" b="1" dirty="0">
                          <a:latin typeface="+mn-ea"/>
                          <a:ea typeface="+mn-ea"/>
                        </a:rPr>
                        <a:t>AI</a:t>
                      </a:r>
                      <a:r>
                        <a:rPr lang="ja-JP" altLang="en-US" sz="1600" b="1" dirty="0">
                          <a:latin typeface="+mn-ea"/>
                          <a:ea typeface="+mn-ea"/>
                        </a:rPr>
                        <a:t>現場学習機能の検知性能は学習結果やご 使用される環境に依存します。 完璧な検知性能が求められるユースケースでの使用には適していません。 設置現場での動作確認 を十分にされた上でご使用下さい。なお、弊社は検知性能について一切保証しておりません。</a:t>
                      </a:r>
                      <a:endParaRPr kumimoji="1" lang="ja-JP" altLang="en-US" sz="1600" b="1" kern="1200" dirty="0">
                        <a:solidFill>
                          <a:schemeClr val="tx1"/>
                        </a:solidFill>
                        <a:latin typeface="+mn-ea"/>
                        <a:ea typeface="+mn-ea"/>
                        <a:cs typeface="+mn-cs"/>
                      </a:endParaRPr>
                    </a:p>
                  </a:txBody>
                  <a:tcPr marT="72000" marB="72000"/>
                </a:tc>
                <a:extLst>
                  <a:ext uri="{0D108BD9-81ED-4DB2-BD59-A6C34878D82A}">
                    <a16:rowId xmlns:a16="http://schemas.microsoft.com/office/drawing/2014/main" val="3459566818"/>
                  </a:ext>
                </a:extLst>
              </a:tr>
              <a:tr h="370792">
                <a:tc>
                  <a:txBody>
                    <a:bodyPr/>
                    <a:lstStyle/>
                    <a:p>
                      <a:pPr>
                        <a:lnSpc>
                          <a:spcPct val="120000"/>
                        </a:lnSpc>
                      </a:pPr>
                      <a:r>
                        <a:rPr lang="en-US" altLang="ja-JP" sz="1600" b="1" dirty="0">
                          <a:latin typeface="+mn-ea"/>
                          <a:ea typeface="+mn-ea"/>
                        </a:rPr>
                        <a:t>AI</a:t>
                      </a:r>
                      <a:r>
                        <a:rPr lang="ja-JP" altLang="en-US" sz="1600" b="1" dirty="0">
                          <a:latin typeface="+mn-ea"/>
                          <a:ea typeface="+mn-ea"/>
                        </a:rPr>
                        <a:t>現場学習に、 向き・不向きなものはありますか？</a:t>
                      </a:r>
                      <a:endParaRPr kumimoji="1" lang="ja-JP" altLang="en-US" sz="1600" b="1" dirty="0">
                        <a:solidFill>
                          <a:schemeClr val="tx1"/>
                        </a:solidFill>
                        <a:latin typeface="+mn-ea"/>
                        <a:ea typeface="+mn-ea"/>
                      </a:endParaRPr>
                    </a:p>
                  </a:txBody>
                  <a:tcPr marT="72000" marB="72000"/>
                </a:tc>
                <a:tc>
                  <a:txBody>
                    <a:bodyPr/>
                    <a:lstStyle/>
                    <a:p>
                      <a:pPr>
                        <a:lnSpc>
                          <a:spcPct val="120000"/>
                        </a:lnSpc>
                      </a:pPr>
                      <a:r>
                        <a:rPr lang="ja-JP" altLang="en-US" sz="1600" b="1" dirty="0">
                          <a:latin typeface="+mn-ea"/>
                          <a:ea typeface="+mn-ea"/>
                        </a:rPr>
                        <a:t>輪郭がはっきりした物体</a:t>
                      </a:r>
                      <a:r>
                        <a:rPr lang="en-US" altLang="ja-JP" sz="1600" b="1" dirty="0">
                          <a:latin typeface="+mn-ea"/>
                          <a:ea typeface="+mn-ea"/>
                        </a:rPr>
                        <a:t>(</a:t>
                      </a:r>
                      <a:r>
                        <a:rPr lang="ja-JP" altLang="en-US" sz="1600" b="1" dirty="0">
                          <a:latin typeface="+mn-ea"/>
                          <a:ea typeface="+mn-ea"/>
                        </a:rPr>
                        <a:t>フォークリフトなどの 特殊車両、 特定の種類の動物など</a:t>
                      </a:r>
                      <a:r>
                        <a:rPr lang="en-US" altLang="ja-JP" sz="1600" b="1" dirty="0">
                          <a:latin typeface="+mn-ea"/>
                          <a:ea typeface="+mn-ea"/>
                        </a:rPr>
                        <a:t>)</a:t>
                      </a:r>
                      <a:r>
                        <a:rPr lang="ja-JP" altLang="en-US" sz="1600" b="1" dirty="0">
                          <a:latin typeface="+mn-ea"/>
                          <a:ea typeface="+mn-ea"/>
                        </a:rPr>
                        <a:t>が</a:t>
                      </a:r>
                      <a:r>
                        <a:rPr lang="en-US" altLang="ja-JP" sz="1600" b="1" dirty="0">
                          <a:latin typeface="+mn-ea"/>
                          <a:ea typeface="+mn-ea"/>
                        </a:rPr>
                        <a:t>AI</a:t>
                      </a:r>
                      <a:r>
                        <a:rPr lang="ja-JP" altLang="en-US" sz="1600" b="1" dirty="0">
                          <a:latin typeface="+mn-ea"/>
                          <a:ea typeface="+mn-ea"/>
                        </a:rPr>
                        <a:t>現場学習には適しています。 逆に、 形が不定な もの（炎、 煙、 雨など）は、 適していません。</a:t>
                      </a:r>
                      <a:endParaRPr kumimoji="1" lang="en-US" altLang="ja-JP" sz="1600" b="1" dirty="0">
                        <a:solidFill>
                          <a:schemeClr val="tx1"/>
                        </a:solidFill>
                        <a:latin typeface="+mn-ea"/>
                        <a:ea typeface="+mn-ea"/>
                      </a:endParaRPr>
                    </a:p>
                  </a:txBody>
                  <a:tcPr marT="72000" marB="72000"/>
                </a:tc>
                <a:extLst>
                  <a:ext uri="{0D108BD9-81ED-4DB2-BD59-A6C34878D82A}">
                    <a16:rowId xmlns:a16="http://schemas.microsoft.com/office/drawing/2014/main" val="4010063833"/>
                  </a:ext>
                </a:extLst>
              </a:tr>
              <a:tr h="370792">
                <a:tc>
                  <a:txBody>
                    <a:bodyPr/>
                    <a:lstStyle/>
                    <a:p>
                      <a:pPr>
                        <a:lnSpc>
                          <a:spcPct val="120000"/>
                        </a:lnSpc>
                      </a:pPr>
                      <a:r>
                        <a:rPr lang="ja-JP" altLang="en-US" sz="1600" b="1" dirty="0">
                          <a:latin typeface="+mn-ea"/>
                          <a:ea typeface="+mn-ea"/>
                        </a:rPr>
                        <a:t>学習しなくても、 いろんなものを検知する学習モデルを最初から用意してもらえませんか？</a:t>
                      </a:r>
                      <a:endParaRPr kumimoji="1" lang="ja-JP" altLang="en-US" sz="1600" b="1" dirty="0">
                        <a:solidFill>
                          <a:schemeClr val="tx1"/>
                        </a:solidFill>
                        <a:latin typeface="+mn-ea"/>
                        <a:ea typeface="+mn-ea"/>
                      </a:endParaRPr>
                    </a:p>
                  </a:txBody>
                  <a:tcPr marT="72000" marB="72000"/>
                </a:tc>
                <a:tc>
                  <a:txBody>
                    <a:bodyPr/>
                    <a:lstStyle/>
                    <a:p>
                      <a:pPr marL="0" marR="0" lvl="0" indent="0" algn="l" defTabSz="685783" rtl="0" eaLnBrk="1" fontAlgn="auto" latinLnBrk="0" hangingPunct="1">
                        <a:lnSpc>
                          <a:spcPct val="120000"/>
                        </a:lnSpc>
                        <a:spcBef>
                          <a:spcPts val="0"/>
                        </a:spcBef>
                        <a:spcAft>
                          <a:spcPts val="0"/>
                        </a:spcAft>
                        <a:buClrTx/>
                        <a:buSzTx/>
                        <a:buFontTx/>
                        <a:buNone/>
                        <a:tabLst/>
                        <a:defRPr/>
                      </a:pPr>
                      <a:r>
                        <a:rPr lang="ja-JP" altLang="en-US" sz="1600" b="1" dirty="0">
                          <a:latin typeface="+mn-ea"/>
                          <a:ea typeface="+mn-ea"/>
                        </a:rPr>
                        <a:t>どんな背景・画角でも検知できるモデルを作成するには、 大量の画像が必要となります。 </a:t>
                      </a:r>
                      <a:endParaRPr lang="en-US" altLang="ja-JP" sz="1600" b="1" dirty="0">
                        <a:latin typeface="+mn-ea"/>
                        <a:ea typeface="+mn-ea"/>
                      </a:endParaRPr>
                    </a:p>
                    <a:p>
                      <a:pPr marL="0" marR="0" lvl="0" indent="0" algn="l" defTabSz="685783" rtl="0" eaLnBrk="1" fontAlgn="auto" latinLnBrk="0" hangingPunct="1">
                        <a:lnSpc>
                          <a:spcPct val="120000"/>
                        </a:lnSpc>
                        <a:spcBef>
                          <a:spcPts val="0"/>
                        </a:spcBef>
                        <a:spcAft>
                          <a:spcPts val="0"/>
                        </a:spcAft>
                        <a:buClrTx/>
                        <a:buSzTx/>
                        <a:buFontTx/>
                        <a:buNone/>
                        <a:tabLst/>
                        <a:defRPr/>
                      </a:pPr>
                      <a:r>
                        <a:rPr lang="en-US" altLang="ja-JP" sz="1600" b="1" dirty="0">
                          <a:latin typeface="+mn-ea"/>
                          <a:ea typeface="+mn-ea"/>
                        </a:rPr>
                        <a:t>AI</a:t>
                      </a:r>
                      <a:r>
                        <a:rPr lang="ja-JP" altLang="en-US" sz="1600" b="1" dirty="0">
                          <a:latin typeface="+mn-ea"/>
                          <a:ea typeface="+mn-ea"/>
                        </a:rPr>
                        <a:t>現場学習のメリットは実際に検知させる現場の画像で学習させられるため、少量の学習画像で高い検知精度が得られることです。 </a:t>
                      </a:r>
                      <a:endParaRPr kumimoji="1" lang="en-US" altLang="ja-JP" sz="1600" b="1" dirty="0">
                        <a:solidFill>
                          <a:schemeClr val="tx1"/>
                        </a:solidFill>
                        <a:latin typeface="+mn-ea"/>
                        <a:ea typeface="+mn-ea"/>
                      </a:endParaRPr>
                    </a:p>
                  </a:txBody>
                  <a:tcPr marT="72000" marB="72000"/>
                </a:tc>
                <a:extLst>
                  <a:ext uri="{0D108BD9-81ED-4DB2-BD59-A6C34878D82A}">
                    <a16:rowId xmlns:a16="http://schemas.microsoft.com/office/drawing/2014/main" val="1637975948"/>
                  </a:ext>
                </a:extLst>
              </a:tr>
              <a:tr h="370792">
                <a:tc>
                  <a:txBody>
                    <a:bodyPr/>
                    <a:lstStyle/>
                    <a:p>
                      <a:pPr>
                        <a:lnSpc>
                          <a:spcPct val="120000"/>
                        </a:lnSpc>
                      </a:pPr>
                      <a:r>
                        <a:rPr lang="ja-JP" altLang="en-US" sz="1600" b="1" dirty="0">
                          <a:latin typeface="+mn-ea"/>
                          <a:ea typeface="+mn-ea"/>
                        </a:rPr>
                        <a:t>何枚くらい学習させる必要がありますか？</a:t>
                      </a:r>
                      <a:endParaRPr kumimoji="1" lang="ja-JP" altLang="en-US" sz="1600" b="1" dirty="0">
                        <a:solidFill>
                          <a:schemeClr val="tx1"/>
                        </a:solidFill>
                        <a:latin typeface="+mn-ea"/>
                        <a:ea typeface="+mn-ea"/>
                      </a:endParaRPr>
                    </a:p>
                  </a:txBody>
                  <a:tcPr marT="72000" marB="72000"/>
                </a:tc>
                <a:tc>
                  <a:txBody>
                    <a:bodyPr/>
                    <a:lstStyle/>
                    <a:p>
                      <a:pPr marL="0" marR="0" lvl="0" indent="0" algn="l" defTabSz="685783" rtl="0" eaLnBrk="1" fontAlgn="auto" latinLnBrk="0" hangingPunct="1">
                        <a:lnSpc>
                          <a:spcPct val="120000"/>
                        </a:lnSpc>
                        <a:spcBef>
                          <a:spcPts val="0"/>
                        </a:spcBef>
                        <a:spcAft>
                          <a:spcPts val="0"/>
                        </a:spcAft>
                        <a:buClrTx/>
                        <a:buSzTx/>
                        <a:buFontTx/>
                        <a:buNone/>
                        <a:tabLst/>
                        <a:defRPr/>
                      </a:pPr>
                      <a:r>
                        <a:rPr lang="ja-JP" altLang="en-US" sz="1600" b="1" dirty="0">
                          <a:latin typeface="+mn-ea"/>
                          <a:ea typeface="+mn-ea"/>
                        </a:rPr>
                        <a:t>学習には</a:t>
                      </a:r>
                      <a:r>
                        <a:rPr lang="en-US" altLang="ja-JP" sz="1600" b="1" dirty="0">
                          <a:latin typeface="+mn-ea"/>
                          <a:ea typeface="+mn-ea"/>
                        </a:rPr>
                        <a:t>10</a:t>
                      </a:r>
                      <a:r>
                        <a:rPr lang="ja-JP" altLang="en-US" sz="1600" b="1" dirty="0">
                          <a:latin typeface="+mn-ea"/>
                          <a:ea typeface="+mn-ea"/>
                        </a:rPr>
                        <a:t>～</a:t>
                      </a:r>
                      <a:r>
                        <a:rPr lang="en-US" altLang="ja-JP" sz="1600" b="1" dirty="0">
                          <a:latin typeface="+mn-ea"/>
                          <a:ea typeface="+mn-ea"/>
                        </a:rPr>
                        <a:t>200</a:t>
                      </a:r>
                      <a:r>
                        <a:rPr lang="ja-JP" altLang="en-US" sz="1600" b="1" dirty="0">
                          <a:latin typeface="+mn-ea"/>
                          <a:ea typeface="+mn-ea"/>
                        </a:rPr>
                        <a:t>枚の画像を使用できます。 映り方の変化が少ない物体では、</a:t>
                      </a:r>
                      <a:r>
                        <a:rPr lang="en-US" altLang="ja-JP" sz="1600" b="1" dirty="0">
                          <a:latin typeface="+mn-ea"/>
                          <a:ea typeface="+mn-ea"/>
                        </a:rPr>
                        <a:t>10</a:t>
                      </a:r>
                      <a:r>
                        <a:rPr lang="ja-JP" altLang="en-US" sz="1600" b="1" dirty="0">
                          <a:latin typeface="+mn-ea"/>
                          <a:ea typeface="+mn-ea"/>
                        </a:rPr>
                        <a:t>枚で十分な性能が得られる場合もあります。 映り方 の変化</a:t>
                      </a:r>
                      <a:r>
                        <a:rPr lang="en-US" altLang="ja-JP" sz="1600" b="1" dirty="0">
                          <a:latin typeface="+mn-ea"/>
                          <a:ea typeface="+mn-ea"/>
                        </a:rPr>
                        <a:t>(</a:t>
                      </a:r>
                      <a:r>
                        <a:rPr lang="ja-JP" altLang="en-US" sz="1600" b="1" dirty="0">
                          <a:latin typeface="+mn-ea"/>
                          <a:ea typeface="+mn-ea"/>
                        </a:rPr>
                        <a:t>大きさ・向きによる見え方の変化・学習用の枠内の背景の割合・明るさの変化を 含む色</a:t>
                      </a:r>
                      <a:r>
                        <a:rPr lang="en-US" altLang="ja-JP" sz="1600" b="1" dirty="0">
                          <a:latin typeface="+mn-ea"/>
                          <a:ea typeface="+mn-ea"/>
                        </a:rPr>
                        <a:t>)</a:t>
                      </a:r>
                      <a:r>
                        <a:rPr lang="ja-JP" altLang="en-US" sz="1600" b="1" dirty="0">
                          <a:latin typeface="+mn-ea"/>
                          <a:ea typeface="+mn-ea"/>
                        </a:rPr>
                        <a:t>が大きい場合、学習する画像枚数 を増やすことで、 検知されやすくなります。</a:t>
                      </a:r>
                      <a:endParaRPr kumimoji="1" lang="en-US" altLang="ja-JP" sz="1600" b="1" dirty="0">
                        <a:solidFill>
                          <a:schemeClr val="tx1"/>
                        </a:solidFill>
                        <a:latin typeface="+mn-ea"/>
                        <a:ea typeface="+mn-ea"/>
                      </a:endParaRPr>
                    </a:p>
                  </a:txBody>
                  <a:tcPr marT="72000" marB="72000"/>
                </a:tc>
                <a:extLst>
                  <a:ext uri="{0D108BD9-81ED-4DB2-BD59-A6C34878D82A}">
                    <a16:rowId xmlns:a16="http://schemas.microsoft.com/office/drawing/2014/main" val="2401774451"/>
                  </a:ext>
                </a:extLst>
              </a:tr>
              <a:tr h="370792">
                <a:tc>
                  <a:txBody>
                    <a:bodyPr/>
                    <a:lstStyle/>
                    <a:p>
                      <a:pPr>
                        <a:lnSpc>
                          <a:spcPct val="120000"/>
                        </a:lnSpc>
                      </a:pPr>
                      <a:r>
                        <a:rPr lang="ja-JP" altLang="en-US" sz="1600" b="1" dirty="0">
                          <a:latin typeface="+mn-ea"/>
                          <a:ea typeface="+mn-ea"/>
                        </a:rPr>
                        <a:t>録画映像からも</a:t>
                      </a:r>
                      <a:r>
                        <a:rPr lang="en-US" altLang="ja-JP" sz="1600" b="1" dirty="0">
                          <a:latin typeface="+mn-ea"/>
                          <a:ea typeface="+mn-ea"/>
                        </a:rPr>
                        <a:t>AI</a:t>
                      </a:r>
                      <a:r>
                        <a:rPr lang="ja-JP" altLang="en-US" sz="1600" b="1" dirty="0">
                          <a:latin typeface="+mn-ea"/>
                          <a:ea typeface="+mn-ea"/>
                        </a:rPr>
                        <a:t>現場学習できますか？</a:t>
                      </a:r>
                      <a:endParaRPr kumimoji="1" lang="ja-JP" altLang="en-US" sz="1600" b="1" dirty="0">
                        <a:solidFill>
                          <a:schemeClr val="tx1"/>
                        </a:solidFill>
                        <a:latin typeface="+mn-ea"/>
                        <a:ea typeface="+mn-ea"/>
                      </a:endParaRPr>
                    </a:p>
                  </a:txBody>
                  <a:tcPr marT="72000" marB="72000"/>
                </a:tc>
                <a:tc>
                  <a:txBody>
                    <a:bodyPr/>
                    <a:lstStyle/>
                    <a:p>
                      <a:pPr marL="0" marR="0" lvl="0" indent="0" algn="l" defTabSz="685783" rtl="0" eaLnBrk="1" fontAlgn="auto" latinLnBrk="0" hangingPunct="1">
                        <a:lnSpc>
                          <a:spcPct val="120000"/>
                        </a:lnSpc>
                        <a:spcBef>
                          <a:spcPts val="0"/>
                        </a:spcBef>
                        <a:spcAft>
                          <a:spcPts val="0"/>
                        </a:spcAft>
                        <a:buClrTx/>
                        <a:buSzTx/>
                        <a:buFontTx/>
                        <a:buNone/>
                        <a:tabLst/>
                        <a:defRPr/>
                      </a:pPr>
                      <a:r>
                        <a:rPr lang="en-US" altLang="ja-JP" sz="1600" b="1" dirty="0">
                          <a:latin typeface="+mn-ea"/>
                          <a:ea typeface="+mn-ea"/>
                        </a:rPr>
                        <a:t>JPEG</a:t>
                      </a:r>
                      <a:r>
                        <a:rPr lang="ja-JP" altLang="en-US" sz="1600" b="1" dirty="0">
                          <a:latin typeface="+mn-ea"/>
                          <a:ea typeface="+mn-ea"/>
                        </a:rPr>
                        <a:t>または</a:t>
                      </a:r>
                      <a:r>
                        <a:rPr lang="en-US" altLang="ja-JP" sz="1600" b="1" dirty="0">
                          <a:latin typeface="+mn-ea"/>
                          <a:ea typeface="+mn-ea"/>
                        </a:rPr>
                        <a:t>PNG</a:t>
                      </a:r>
                      <a:r>
                        <a:rPr lang="ja-JP" altLang="en-US" sz="1600" b="1" dirty="0">
                          <a:latin typeface="+mn-ea"/>
                          <a:ea typeface="+mn-ea"/>
                        </a:rPr>
                        <a:t>形式の静止画に事前に変換することで、 学習用画像として使用できます。</a:t>
                      </a:r>
                      <a:endParaRPr kumimoji="1" lang="en-US" altLang="ja-JP" sz="1600" b="1" dirty="0">
                        <a:solidFill>
                          <a:schemeClr val="tx1"/>
                        </a:solidFill>
                        <a:latin typeface="+mn-ea"/>
                        <a:ea typeface="+mn-ea"/>
                      </a:endParaRPr>
                    </a:p>
                  </a:txBody>
                  <a:tcPr marT="72000" marB="72000"/>
                </a:tc>
                <a:extLst>
                  <a:ext uri="{0D108BD9-81ED-4DB2-BD59-A6C34878D82A}">
                    <a16:rowId xmlns:a16="http://schemas.microsoft.com/office/drawing/2014/main" val="3632856468"/>
                  </a:ext>
                </a:extLst>
              </a:tr>
              <a:tr h="370792">
                <a:tc>
                  <a:txBody>
                    <a:bodyPr/>
                    <a:lstStyle/>
                    <a:p>
                      <a:pPr>
                        <a:lnSpc>
                          <a:spcPct val="120000"/>
                        </a:lnSpc>
                      </a:pPr>
                      <a:r>
                        <a:rPr lang="ja-JP" altLang="en-US" sz="1600" b="1" dirty="0">
                          <a:latin typeface="+mn-ea"/>
                          <a:ea typeface="+mn-ea"/>
                        </a:rPr>
                        <a:t>設置したカメラ以外の画像でも学習できますか？</a:t>
                      </a:r>
                      <a:endParaRPr kumimoji="1" lang="ja-JP" altLang="en-US" sz="1600" b="1" dirty="0">
                        <a:solidFill>
                          <a:schemeClr val="tx1"/>
                        </a:solidFill>
                        <a:latin typeface="+mn-ea"/>
                        <a:ea typeface="+mn-ea"/>
                      </a:endParaRPr>
                    </a:p>
                  </a:txBody>
                  <a:tcPr marT="72000" marB="72000"/>
                </a:tc>
                <a:tc>
                  <a:txBody>
                    <a:bodyPr/>
                    <a:lstStyle/>
                    <a:p>
                      <a:pPr>
                        <a:lnSpc>
                          <a:spcPct val="120000"/>
                        </a:lnSpc>
                      </a:pPr>
                      <a:r>
                        <a:rPr lang="ja-JP" altLang="en-US" sz="1600" b="1" dirty="0">
                          <a:latin typeface="+mn-ea"/>
                          <a:ea typeface="+mn-ea"/>
                        </a:rPr>
                        <a:t>他のカメラの画像でも学習できますが、精度は現場のカメラの画像を利用したほうが良いです。</a:t>
                      </a:r>
                      <a:endParaRPr kumimoji="1" lang="en-US" altLang="ja-JP" sz="1600" b="1" dirty="0">
                        <a:solidFill>
                          <a:schemeClr val="tx1"/>
                        </a:solidFill>
                        <a:latin typeface="+mn-ea"/>
                        <a:ea typeface="+mn-ea"/>
                      </a:endParaRPr>
                    </a:p>
                  </a:txBody>
                  <a:tcPr marT="72000" marB="72000"/>
                </a:tc>
                <a:extLst>
                  <a:ext uri="{0D108BD9-81ED-4DB2-BD59-A6C34878D82A}">
                    <a16:rowId xmlns:a16="http://schemas.microsoft.com/office/drawing/2014/main" val="1077880540"/>
                  </a:ext>
                </a:extLst>
              </a:tr>
              <a:tr h="370792">
                <a:tc>
                  <a:txBody>
                    <a:bodyPr/>
                    <a:lstStyle/>
                    <a:p>
                      <a:pPr>
                        <a:lnSpc>
                          <a:spcPct val="120000"/>
                        </a:lnSpc>
                      </a:pPr>
                      <a:r>
                        <a:rPr lang="ja-JP" altLang="en-US" sz="1600" b="1" dirty="0">
                          <a:latin typeface="+mn-ea"/>
                          <a:ea typeface="+mn-ea"/>
                        </a:rPr>
                        <a:t>学習用の枠を設定するのが大変です。 </a:t>
                      </a:r>
                      <a:endParaRPr lang="en-US" altLang="ja-JP" sz="1600" b="1" dirty="0">
                        <a:latin typeface="+mn-ea"/>
                        <a:ea typeface="+mn-ea"/>
                      </a:endParaRPr>
                    </a:p>
                    <a:p>
                      <a:pPr>
                        <a:lnSpc>
                          <a:spcPct val="120000"/>
                        </a:lnSpc>
                      </a:pPr>
                      <a:r>
                        <a:rPr lang="ja-JP" altLang="en-US" sz="1600" b="1" dirty="0">
                          <a:latin typeface="+mn-ea"/>
                          <a:ea typeface="+mn-ea"/>
                        </a:rPr>
                        <a:t>簡単な方法はありませんか？</a:t>
                      </a:r>
                      <a:endParaRPr kumimoji="1" lang="ja-JP" altLang="en-US" sz="1600" b="1" dirty="0">
                        <a:solidFill>
                          <a:schemeClr val="tx1"/>
                        </a:solidFill>
                        <a:latin typeface="+mn-ea"/>
                        <a:ea typeface="+mn-ea"/>
                      </a:endParaRPr>
                    </a:p>
                  </a:txBody>
                  <a:tcPr marT="72000" marB="72000"/>
                </a:tc>
                <a:tc>
                  <a:txBody>
                    <a:bodyPr/>
                    <a:lstStyle/>
                    <a:p>
                      <a:pPr>
                        <a:lnSpc>
                          <a:spcPct val="120000"/>
                        </a:lnSpc>
                      </a:pPr>
                      <a:r>
                        <a:rPr lang="ja-JP" altLang="en-US" sz="1600" b="1" dirty="0">
                          <a:latin typeface="+mn-ea"/>
                          <a:ea typeface="+mn-ea"/>
                        </a:rPr>
                        <a:t>誤検知改善・検知漏れ改善の場合、 人物・ 車・二輪車の検知枠を自動的に設定する機能があります。</a:t>
                      </a:r>
                      <a:endParaRPr kumimoji="1" lang="en-US" altLang="ja-JP" sz="1600" b="1" dirty="0">
                        <a:solidFill>
                          <a:schemeClr val="tx1"/>
                        </a:solidFill>
                        <a:latin typeface="+mn-ea"/>
                        <a:ea typeface="+mn-ea"/>
                      </a:endParaRPr>
                    </a:p>
                  </a:txBody>
                  <a:tcPr marT="72000" marB="72000"/>
                </a:tc>
                <a:extLst>
                  <a:ext uri="{0D108BD9-81ED-4DB2-BD59-A6C34878D82A}">
                    <a16:rowId xmlns:a16="http://schemas.microsoft.com/office/drawing/2014/main" val="3835121620"/>
                  </a:ext>
                </a:extLst>
              </a:tr>
            </a:tbl>
          </a:graphicData>
        </a:graphic>
      </p:graphicFrame>
      <p:sp>
        <p:nvSpPr>
          <p:cNvPr id="2" name="テキスト ボックス 1">
            <a:hlinkClick r:id="rId3" action="ppaction://hlinksldjump"/>
            <a:extLst>
              <a:ext uri="{FF2B5EF4-FFF2-40B4-BE49-F238E27FC236}">
                <a16:creationId xmlns:a16="http://schemas.microsoft.com/office/drawing/2014/main" id="{E4932B9C-8C80-2F52-5B44-8F912F3EC664}"/>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4"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4"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5618153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4-2</a:t>
            </a:r>
            <a:r>
              <a:rPr lang="en-US" altLang="ja-JP" dirty="0"/>
              <a:t>. FAQ</a:t>
            </a:r>
            <a:endParaRPr kumimoji="1" lang="ja-JP" altLang="en-US" dirty="0"/>
          </a:p>
        </p:txBody>
      </p:sp>
      <p:graphicFrame>
        <p:nvGraphicFramePr>
          <p:cNvPr id="4" name="表 3">
            <a:extLst>
              <a:ext uri="{FF2B5EF4-FFF2-40B4-BE49-F238E27FC236}">
                <a16:creationId xmlns:a16="http://schemas.microsoft.com/office/drawing/2014/main" id="{A41E57DF-1DB6-3A98-DCE6-5086426E119E}"/>
              </a:ext>
            </a:extLst>
          </p:cNvPr>
          <p:cNvGraphicFramePr>
            <a:graphicFrameLocks noGrp="1"/>
          </p:cNvGraphicFramePr>
          <p:nvPr>
            <p:extLst>
              <p:ext uri="{D42A27DB-BD31-4B8C-83A1-F6EECF244321}">
                <p14:modId xmlns:p14="http://schemas.microsoft.com/office/powerpoint/2010/main" val="3809352025"/>
              </p:ext>
            </p:extLst>
          </p:nvPr>
        </p:nvGraphicFramePr>
        <p:xfrm>
          <a:off x="236823" y="726561"/>
          <a:ext cx="13861949" cy="498526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100721">
                  <a:extLst>
                    <a:ext uri="{9D8B030D-6E8A-4147-A177-3AD203B41FA5}">
                      <a16:colId xmlns:a16="http://schemas.microsoft.com/office/drawing/2014/main" val="3128553037"/>
                    </a:ext>
                  </a:extLst>
                </a:gridCol>
                <a:gridCol w="8761228">
                  <a:extLst>
                    <a:ext uri="{9D8B030D-6E8A-4147-A177-3AD203B41FA5}">
                      <a16:colId xmlns:a16="http://schemas.microsoft.com/office/drawing/2014/main" val="2707133103"/>
                    </a:ext>
                  </a:extLst>
                </a:gridCol>
              </a:tblGrid>
              <a:tr h="421432">
                <a:tc>
                  <a:txBody>
                    <a:bodyPr/>
                    <a:lstStyle/>
                    <a:p>
                      <a:r>
                        <a:rPr kumimoji="1" lang="ja-JP" altLang="en-US" sz="1800" b="1" dirty="0">
                          <a:effectLst>
                            <a:outerShdw blurRad="38100" dist="38100" dir="2700000" algn="tl">
                              <a:srgbClr val="000000">
                                <a:alpha val="43137"/>
                              </a:srgbClr>
                            </a:outerShdw>
                          </a:effectLst>
                          <a:latin typeface="+mn-ea"/>
                          <a:ea typeface="+mn-ea"/>
                        </a:rPr>
                        <a:t>質問</a:t>
                      </a:r>
                    </a:p>
                  </a:txBody>
                  <a:tcPr marT="72000" marB="72000"/>
                </a:tc>
                <a:tc>
                  <a:txBody>
                    <a:bodyPr/>
                    <a:lstStyle/>
                    <a:p>
                      <a:r>
                        <a:rPr kumimoji="1" lang="ja-JP" altLang="en-US" sz="1800" b="1" dirty="0">
                          <a:effectLst>
                            <a:outerShdw blurRad="38100" dist="38100" dir="2700000" algn="tl">
                              <a:srgbClr val="000000">
                                <a:alpha val="43137"/>
                              </a:srgbClr>
                            </a:outerShdw>
                          </a:effectLst>
                          <a:latin typeface="+mn-ea"/>
                          <a:ea typeface="+mn-ea"/>
                        </a:rPr>
                        <a:t>回答</a:t>
                      </a:r>
                    </a:p>
                  </a:txBody>
                  <a:tcPr marT="72000" marB="72000"/>
                </a:tc>
                <a:extLst>
                  <a:ext uri="{0D108BD9-81ED-4DB2-BD59-A6C34878D82A}">
                    <a16:rowId xmlns:a16="http://schemas.microsoft.com/office/drawing/2014/main" val="3901909083"/>
                  </a:ext>
                </a:extLst>
              </a:tr>
              <a:tr h="370792">
                <a:tc>
                  <a:txBody>
                    <a:bodyPr/>
                    <a:lstStyle/>
                    <a:p>
                      <a:pPr>
                        <a:lnSpc>
                          <a:spcPct val="120000"/>
                        </a:lnSpc>
                      </a:pPr>
                      <a:r>
                        <a:rPr lang="ja-JP" altLang="en-US" sz="1600" b="1" dirty="0">
                          <a:latin typeface="+mn-ea"/>
                          <a:ea typeface="+mn-ea"/>
                        </a:rPr>
                        <a:t>フォークリフト全体が映っている必要がありますか？</a:t>
                      </a:r>
                      <a:endParaRPr kumimoji="1" lang="ja-JP" altLang="en-US" sz="1600" b="1" dirty="0">
                        <a:solidFill>
                          <a:schemeClr val="tx1"/>
                        </a:solidFill>
                        <a:latin typeface="+mn-ea"/>
                        <a:ea typeface="+mn-ea"/>
                      </a:endParaRPr>
                    </a:p>
                  </a:txBody>
                  <a:tcPr/>
                </a:tc>
                <a:tc>
                  <a:txBody>
                    <a:bodyPr/>
                    <a:lstStyle/>
                    <a:p>
                      <a:pPr>
                        <a:lnSpc>
                          <a:spcPct val="120000"/>
                        </a:lnSpc>
                      </a:pPr>
                      <a:r>
                        <a:rPr lang="ja-JP" altLang="en-US" sz="1600" b="1" dirty="0">
                          <a:latin typeface="+mn-ea"/>
                          <a:ea typeface="+mn-ea"/>
                        </a:rPr>
                        <a:t>フォークリフト全体が映っている画像を収集してください。 </a:t>
                      </a:r>
                      <a:endParaRPr kumimoji="1" lang="ja-JP" altLang="en-US" sz="1600" b="1" dirty="0">
                        <a:solidFill>
                          <a:schemeClr val="tx1"/>
                        </a:solidFill>
                        <a:latin typeface="+mn-ea"/>
                        <a:ea typeface="+mn-ea"/>
                      </a:endParaRPr>
                    </a:p>
                  </a:txBody>
                  <a:tcPr/>
                </a:tc>
                <a:extLst>
                  <a:ext uri="{0D108BD9-81ED-4DB2-BD59-A6C34878D82A}">
                    <a16:rowId xmlns:a16="http://schemas.microsoft.com/office/drawing/2014/main" val="1427466172"/>
                  </a:ext>
                </a:extLst>
              </a:tr>
              <a:tr h="370792">
                <a:tc>
                  <a:txBody>
                    <a:bodyPr/>
                    <a:lstStyle/>
                    <a:p>
                      <a:pPr>
                        <a:lnSpc>
                          <a:spcPct val="120000"/>
                        </a:lnSpc>
                      </a:pPr>
                      <a:r>
                        <a:rPr lang="ja-JP" altLang="en-US" sz="1600" b="1" dirty="0">
                          <a:latin typeface="+mn-ea"/>
                          <a:ea typeface="+mn-ea"/>
                        </a:rPr>
                        <a:t>荷物でフォークリフトが隠れている場合、どのように学習すればよいですか？</a:t>
                      </a:r>
                      <a:endParaRPr kumimoji="1" lang="ja-JP" altLang="en-US" sz="1600" b="1" kern="1200" dirty="0">
                        <a:solidFill>
                          <a:schemeClr val="tx1"/>
                        </a:solidFill>
                        <a:latin typeface="+mn-ea"/>
                        <a:ea typeface="+mn-ea"/>
                        <a:cs typeface="+mn-cs"/>
                      </a:endParaRPr>
                    </a:p>
                  </a:txBody>
                  <a:tcPr/>
                </a:tc>
                <a:tc>
                  <a:txBody>
                    <a:bodyPr/>
                    <a:lstStyle/>
                    <a:p>
                      <a:pPr>
                        <a:lnSpc>
                          <a:spcPct val="120000"/>
                        </a:lnSpc>
                      </a:pPr>
                      <a:r>
                        <a:rPr lang="ja-JP" altLang="en-US" sz="1600" b="1" dirty="0">
                          <a:latin typeface="+mn-ea"/>
                          <a:ea typeface="+mn-ea"/>
                        </a:rPr>
                        <a:t>荷物で隠れている範囲が少ない場合、 荷物 以外</a:t>
                      </a:r>
                      <a:r>
                        <a:rPr lang="en-US" altLang="ja-JP" sz="1600" b="1" dirty="0">
                          <a:latin typeface="+mn-ea"/>
                          <a:ea typeface="+mn-ea"/>
                        </a:rPr>
                        <a:t>(</a:t>
                      </a:r>
                      <a:r>
                        <a:rPr lang="ja-JP" altLang="en-US" sz="1600" b="1" dirty="0">
                          <a:latin typeface="+mn-ea"/>
                          <a:ea typeface="+mn-ea"/>
                        </a:rPr>
                        <a:t>フォークリフトの車体のみ</a:t>
                      </a:r>
                      <a:r>
                        <a:rPr lang="en-US" altLang="ja-JP" sz="1600" b="1" dirty="0">
                          <a:latin typeface="+mn-ea"/>
                          <a:ea typeface="+mn-ea"/>
                        </a:rPr>
                        <a:t>)</a:t>
                      </a:r>
                      <a:r>
                        <a:rPr lang="ja-JP" altLang="en-US" sz="1600" b="1" dirty="0">
                          <a:latin typeface="+mn-ea"/>
                          <a:ea typeface="+mn-ea"/>
                        </a:rPr>
                        <a:t>に学習用の枠をつけることで、荷物の影響を受けにくく なります。 荷物で隠れている範囲が広い場 合、荷物を含むフォークリフト全体に学習用 の枠をつけてください。 </a:t>
                      </a:r>
                      <a:endParaRPr kumimoji="1" lang="ja-JP" altLang="en-US" sz="1600" b="1" kern="1200" dirty="0">
                        <a:solidFill>
                          <a:schemeClr val="tx1"/>
                        </a:solidFill>
                        <a:latin typeface="+mn-ea"/>
                        <a:ea typeface="+mn-ea"/>
                        <a:cs typeface="+mn-cs"/>
                      </a:endParaRPr>
                    </a:p>
                  </a:txBody>
                  <a:tcPr/>
                </a:tc>
                <a:extLst>
                  <a:ext uri="{0D108BD9-81ED-4DB2-BD59-A6C34878D82A}">
                    <a16:rowId xmlns:a16="http://schemas.microsoft.com/office/drawing/2014/main" val="3459566818"/>
                  </a:ext>
                </a:extLst>
              </a:tr>
              <a:tr h="370792">
                <a:tc>
                  <a:txBody>
                    <a:bodyPr/>
                    <a:lstStyle/>
                    <a:p>
                      <a:pPr>
                        <a:lnSpc>
                          <a:spcPct val="120000"/>
                        </a:lnSpc>
                      </a:pPr>
                      <a:r>
                        <a:rPr lang="ja-JP" altLang="en-US" sz="1600" b="1" dirty="0">
                          <a:latin typeface="+mn-ea"/>
                          <a:ea typeface="+mn-ea"/>
                        </a:rPr>
                        <a:t>横向きだけでなく、前向き・後ろ向きのフォークリフトも学習させる必要がありますか？</a:t>
                      </a:r>
                      <a:endParaRPr kumimoji="1" lang="ja-JP" altLang="en-US" sz="1600" b="1" dirty="0">
                        <a:solidFill>
                          <a:schemeClr val="tx1"/>
                        </a:solidFill>
                        <a:latin typeface="+mn-ea"/>
                        <a:ea typeface="+mn-ea"/>
                      </a:endParaRPr>
                    </a:p>
                  </a:txBody>
                  <a:tcPr/>
                </a:tc>
                <a:tc>
                  <a:txBody>
                    <a:bodyPr/>
                    <a:lstStyle/>
                    <a:p>
                      <a:pPr>
                        <a:lnSpc>
                          <a:spcPct val="120000"/>
                        </a:lnSpc>
                      </a:pPr>
                      <a:r>
                        <a:rPr lang="ja-JP" altLang="en-US" sz="1600" b="1" dirty="0">
                          <a:latin typeface="+mn-ea"/>
                          <a:ea typeface="+mn-ea"/>
                        </a:rPr>
                        <a:t>検知したい向きの画像を学習させる必要があります。</a:t>
                      </a:r>
                      <a:endParaRPr kumimoji="1" lang="en-US" altLang="ja-JP" sz="1600" b="1" dirty="0">
                        <a:solidFill>
                          <a:schemeClr val="tx1"/>
                        </a:solidFill>
                        <a:latin typeface="+mn-ea"/>
                        <a:ea typeface="+mn-ea"/>
                      </a:endParaRPr>
                    </a:p>
                  </a:txBody>
                  <a:tcPr/>
                </a:tc>
                <a:extLst>
                  <a:ext uri="{0D108BD9-81ED-4DB2-BD59-A6C34878D82A}">
                    <a16:rowId xmlns:a16="http://schemas.microsoft.com/office/drawing/2014/main" val="4010063833"/>
                  </a:ext>
                </a:extLst>
              </a:tr>
              <a:tr h="370792">
                <a:tc>
                  <a:txBody>
                    <a:bodyPr/>
                    <a:lstStyle/>
                    <a:p>
                      <a:pPr>
                        <a:lnSpc>
                          <a:spcPct val="120000"/>
                        </a:lnSpc>
                      </a:pPr>
                      <a:r>
                        <a:rPr lang="ja-JP" altLang="en-US" sz="1600" b="1" dirty="0">
                          <a:latin typeface="+mn-ea"/>
                          <a:ea typeface="+mn-ea"/>
                        </a:rPr>
                        <a:t>メーカーの違うフォークリフトは両方学習させる必要がありますか？</a:t>
                      </a:r>
                      <a:endParaRPr kumimoji="1" lang="ja-JP" altLang="en-US" sz="1600" b="1" dirty="0">
                        <a:solidFill>
                          <a:schemeClr val="tx1"/>
                        </a:solidFill>
                        <a:latin typeface="+mn-ea"/>
                        <a:ea typeface="+mn-ea"/>
                      </a:endParaRPr>
                    </a:p>
                  </a:txBody>
                  <a:tcPr/>
                </a:tc>
                <a:tc>
                  <a:txBody>
                    <a:bodyPr/>
                    <a:lstStyle/>
                    <a:p>
                      <a:pPr marL="0" marR="0" lvl="0" indent="0" algn="l" defTabSz="685783" rtl="0" eaLnBrk="1" fontAlgn="auto" latinLnBrk="0" hangingPunct="1">
                        <a:lnSpc>
                          <a:spcPct val="120000"/>
                        </a:lnSpc>
                        <a:spcBef>
                          <a:spcPts val="0"/>
                        </a:spcBef>
                        <a:spcAft>
                          <a:spcPts val="0"/>
                        </a:spcAft>
                        <a:buClrTx/>
                        <a:buSzTx/>
                        <a:buFontTx/>
                        <a:buNone/>
                        <a:tabLst/>
                        <a:defRPr/>
                      </a:pPr>
                      <a:r>
                        <a:rPr lang="ja-JP" altLang="en-US" sz="1600" b="1" dirty="0">
                          <a:latin typeface="+mn-ea"/>
                          <a:ea typeface="+mn-ea"/>
                        </a:rPr>
                        <a:t>形が似ていれば認識できる可能性が高いですが、形が異なるものはそれぞれ学習させる必要があります。 </a:t>
                      </a:r>
                      <a:endParaRPr kumimoji="1" lang="en-US" altLang="ja-JP" sz="1600" b="1" dirty="0">
                        <a:solidFill>
                          <a:schemeClr val="tx1"/>
                        </a:solidFill>
                        <a:latin typeface="+mn-ea"/>
                        <a:ea typeface="+mn-ea"/>
                      </a:endParaRPr>
                    </a:p>
                  </a:txBody>
                  <a:tcPr/>
                </a:tc>
                <a:extLst>
                  <a:ext uri="{0D108BD9-81ED-4DB2-BD59-A6C34878D82A}">
                    <a16:rowId xmlns:a16="http://schemas.microsoft.com/office/drawing/2014/main" val="1637975948"/>
                  </a:ext>
                </a:extLst>
              </a:tr>
              <a:tr h="370792">
                <a:tc>
                  <a:txBody>
                    <a:bodyPr/>
                    <a:lstStyle/>
                    <a:p>
                      <a:pPr>
                        <a:lnSpc>
                          <a:spcPct val="120000"/>
                        </a:lnSpc>
                      </a:pPr>
                      <a:r>
                        <a:rPr lang="ja-JP" altLang="en-US" sz="1600" b="1" dirty="0">
                          <a:latin typeface="+mn-ea"/>
                          <a:ea typeface="+mn-ea"/>
                        </a:rPr>
                        <a:t>カウンター式・リーチ式をそれぞれ学習させた方がよいですか？ </a:t>
                      </a:r>
                      <a:endParaRPr kumimoji="1" lang="ja-JP" altLang="en-US" sz="1600" b="1" dirty="0">
                        <a:solidFill>
                          <a:schemeClr val="tx1"/>
                        </a:solidFill>
                        <a:latin typeface="+mn-ea"/>
                        <a:ea typeface="+mn-ea"/>
                      </a:endParaRPr>
                    </a:p>
                  </a:txBody>
                  <a:tcPr/>
                </a:tc>
                <a:tc>
                  <a:txBody>
                    <a:bodyPr/>
                    <a:lstStyle/>
                    <a:p>
                      <a:pPr marL="0" marR="0" lvl="0" indent="0" algn="l" defTabSz="685783" rtl="0" eaLnBrk="1" fontAlgn="auto" latinLnBrk="0" hangingPunct="1">
                        <a:lnSpc>
                          <a:spcPct val="120000"/>
                        </a:lnSpc>
                        <a:spcBef>
                          <a:spcPts val="0"/>
                        </a:spcBef>
                        <a:spcAft>
                          <a:spcPts val="0"/>
                        </a:spcAft>
                        <a:buClrTx/>
                        <a:buSzTx/>
                        <a:buFontTx/>
                        <a:buNone/>
                        <a:tabLst/>
                        <a:defRPr/>
                      </a:pPr>
                      <a:r>
                        <a:rPr lang="ja-JP" altLang="en-US" sz="1600" b="1" dirty="0">
                          <a:latin typeface="+mn-ea"/>
                          <a:ea typeface="+mn-ea"/>
                        </a:rPr>
                        <a:t>それぞれ、別のオブジェクトとして学習させた方が良いです。 </a:t>
                      </a:r>
                      <a:endParaRPr kumimoji="1" lang="en-US" altLang="ja-JP" sz="1600" b="1" dirty="0">
                        <a:solidFill>
                          <a:schemeClr val="tx1"/>
                        </a:solidFill>
                        <a:latin typeface="+mn-ea"/>
                        <a:ea typeface="+mn-ea"/>
                      </a:endParaRPr>
                    </a:p>
                  </a:txBody>
                  <a:tcPr/>
                </a:tc>
                <a:extLst>
                  <a:ext uri="{0D108BD9-81ED-4DB2-BD59-A6C34878D82A}">
                    <a16:rowId xmlns:a16="http://schemas.microsoft.com/office/drawing/2014/main" val="2401774451"/>
                  </a:ext>
                </a:extLst>
              </a:tr>
              <a:tr h="370792">
                <a:tc>
                  <a:txBody>
                    <a:bodyPr/>
                    <a:lstStyle/>
                    <a:p>
                      <a:pPr>
                        <a:lnSpc>
                          <a:spcPct val="120000"/>
                        </a:lnSpc>
                      </a:pPr>
                      <a:endParaRPr kumimoji="1" lang="ja-JP" altLang="en-US" sz="1600" b="1" dirty="0">
                        <a:solidFill>
                          <a:schemeClr val="tx1"/>
                        </a:solidFill>
                        <a:latin typeface="+mn-ea"/>
                        <a:ea typeface="+mn-ea"/>
                      </a:endParaRPr>
                    </a:p>
                  </a:txBody>
                  <a:tcPr marT="72000" marB="72000"/>
                </a:tc>
                <a:tc>
                  <a:txBody>
                    <a:bodyPr/>
                    <a:lstStyle/>
                    <a:p>
                      <a:pPr marL="0" marR="0" lvl="0" indent="0" algn="l" defTabSz="685783" rtl="0" eaLnBrk="1" fontAlgn="auto" latinLnBrk="0" hangingPunct="1">
                        <a:lnSpc>
                          <a:spcPct val="120000"/>
                        </a:lnSpc>
                        <a:spcBef>
                          <a:spcPts val="0"/>
                        </a:spcBef>
                        <a:spcAft>
                          <a:spcPts val="0"/>
                        </a:spcAft>
                        <a:buClrTx/>
                        <a:buSzTx/>
                        <a:buFontTx/>
                        <a:buNone/>
                        <a:tabLst/>
                        <a:defRPr/>
                      </a:pPr>
                      <a:endParaRPr kumimoji="1" lang="en-US" altLang="ja-JP" sz="1600" b="1" dirty="0">
                        <a:solidFill>
                          <a:schemeClr val="tx1"/>
                        </a:solidFill>
                        <a:latin typeface="+mn-ea"/>
                        <a:ea typeface="+mn-ea"/>
                      </a:endParaRPr>
                    </a:p>
                  </a:txBody>
                  <a:tcPr marT="72000" marB="72000"/>
                </a:tc>
                <a:extLst>
                  <a:ext uri="{0D108BD9-81ED-4DB2-BD59-A6C34878D82A}">
                    <a16:rowId xmlns:a16="http://schemas.microsoft.com/office/drawing/2014/main" val="3632856468"/>
                  </a:ext>
                </a:extLst>
              </a:tr>
              <a:tr h="370792">
                <a:tc>
                  <a:txBody>
                    <a:bodyPr/>
                    <a:lstStyle/>
                    <a:p>
                      <a:pPr>
                        <a:lnSpc>
                          <a:spcPct val="120000"/>
                        </a:lnSpc>
                      </a:pPr>
                      <a:endParaRPr kumimoji="1" lang="ja-JP" altLang="en-US" sz="1600" b="1" dirty="0">
                        <a:solidFill>
                          <a:schemeClr val="tx1"/>
                        </a:solidFill>
                        <a:latin typeface="+mn-ea"/>
                        <a:ea typeface="+mn-ea"/>
                      </a:endParaRPr>
                    </a:p>
                  </a:txBody>
                  <a:tcPr marT="72000" marB="72000"/>
                </a:tc>
                <a:tc>
                  <a:txBody>
                    <a:bodyPr/>
                    <a:lstStyle/>
                    <a:p>
                      <a:pPr>
                        <a:lnSpc>
                          <a:spcPct val="120000"/>
                        </a:lnSpc>
                      </a:pPr>
                      <a:endParaRPr kumimoji="1" lang="en-US" altLang="ja-JP" sz="1600" b="1" dirty="0">
                        <a:solidFill>
                          <a:schemeClr val="tx1"/>
                        </a:solidFill>
                        <a:latin typeface="+mn-ea"/>
                        <a:ea typeface="+mn-ea"/>
                      </a:endParaRPr>
                    </a:p>
                  </a:txBody>
                  <a:tcPr marT="72000" marB="72000"/>
                </a:tc>
                <a:extLst>
                  <a:ext uri="{0D108BD9-81ED-4DB2-BD59-A6C34878D82A}">
                    <a16:rowId xmlns:a16="http://schemas.microsoft.com/office/drawing/2014/main" val="1077880540"/>
                  </a:ext>
                </a:extLst>
              </a:tr>
              <a:tr h="370792">
                <a:tc>
                  <a:txBody>
                    <a:bodyPr/>
                    <a:lstStyle/>
                    <a:p>
                      <a:pPr>
                        <a:lnSpc>
                          <a:spcPct val="120000"/>
                        </a:lnSpc>
                      </a:pPr>
                      <a:endParaRPr kumimoji="1" lang="ja-JP" altLang="en-US" sz="1600" b="1" dirty="0">
                        <a:solidFill>
                          <a:schemeClr val="tx1"/>
                        </a:solidFill>
                        <a:latin typeface="+mn-ea"/>
                        <a:ea typeface="+mn-ea"/>
                      </a:endParaRPr>
                    </a:p>
                  </a:txBody>
                  <a:tcPr marT="72000" marB="72000"/>
                </a:tc>
                <a:tc>
                  <a:txBody>
                    <a:bodyPr/>
                    <a:lstStyle/>
                    <a:p>
                      <a:pPr>
                        <a:lnSpc>
                          <a:spcPct val="120000"/>
                        </a:lnSpc>
                      </a:pPr>
                      <a:endParaRPr kumimoji="1" lang="en-US" altLang="ja-JP" sz="1600" b="1" dirty="0">
                        <a:solidFill>
                          <a:schemeClr val="tx1"/>
                        </a:solidFill>
                        <a:latin typeface="+mn-ea"/>
                        <a:ea typeface="+mn-ea"/>
                      </a:endParaRPr>
                    </a:p>
                  </a:txBody>
                  <a:tcPr marT="72000" marB="72000"/>
                </a:tc>
                <a:extLst>
                  <a:ext uri="{0D108BD9-81ED-4DB2-BD59-A6C34878D82A}">
                    <a16:rowId xmlns:a16="http://schemas.microsoft.com/office/drawing/2014/main" val="3835121620"/>
                  </a:ext>
                </a:extLst>
              </a:tr>
            </a:tbl>
          </a:graphicData>
        </a:graphic>
      </p:graphicFrame>
      <p:sp>
        <p:nvSpPr>
          <p:cNvPr id="2" name="テキスト ボックス 1">
            <a:hlinkClick r:id="rId2" action="ppaction://hlinksldjump"/>
            <a:extLst>
              <a:ext uri="{FF2B5EF4-FFF2-40B4-BE49-F238E27FC236}">
                <a16:creationId xmlns:a16="http://schemas.microsoft.com/office/drawing/2014/main" id="{34FD5C3B-86F5-EEC7-4920-DE4581201700}"/>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3"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3"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8321997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4-3</a:t>
            </a:r>
            <a:r>
              <a:rPr lang="en-US" altLang="ja-JP" dirty="0"/>
              <a:t>. </a:t>
            </a:r>
            <a:r>
              <a:rPr lang="ja-JP" altLang="en-US" dirty="0"/>
              <a:t>カメラ、金具仕様</a:t>
            </a:r>
            <a:endParaRPr kumimoji="1" lang="ja-JP" altLang="en-US" dirty="0"/>
          </a:p>
        </p:txBody>
      </p:sp>
      <p:sp>
        <p:nvSpPr>
          <p:cNvPr id="2" name="テキスト ボックス 1">
            <a:extLst>
              <a:ext uri="{FF2B5EF4-FFF2-40B4-BE49-F238E27FC236}">
                <a16:creationId xmlns:a16="http://schemas.microsoft.com/office/drawing/2014/main" id="{D19817B6-912C-FE46-2CDC-F4F18D0BD445}"/>
              </a:ext>
            </a:extLst>
          </p:cNvPr>
          <p:cNvSpPr txBox="1"/>
          <p:nvPr/>
        </p:nvSpPr>
        <p:spPr>
          <a:xfrm>
            <a:off x="10859136" y="659260"/>
            <a:ext cx="3134677" cy="660820"/>
          </a:xfrm>
          <a:prstGeom prst="rect">
            <a:avLst/>
          </a:prstGeom>
          <a:noFill/>
        </p:spPr>
        <p:txBody>
          <a:bodyPr wrap="none" anchor="t">
            <a:noAutofit/>
          </a:bodyPr>
          <a:lstStyle/>
          <a:p>
            <a:pPr>
              <a:lnSpc>
                <a:spcPct val="120000"/>
              </a:lnSpc>
            </a:pPr>
            <a:r>
              <a:rPr kumimoji="1" lang="en-US" altLang="ja-JP" sz="1400" b="1" i="0" u="none" strike="noStrike" kern="1200" cap="none" spc="0" normalizeH="0" baseline="0" noProof="0" dirty="0">
                <a:ln>
                  <a:noFill/>
                </a:ln>
                <a:solidFill>
                  <a:srgbClr val="000000"/>
                </a:solidFill>
                <a:effectLst/>
                <a:uLnTx/>
                <a:uFillTx/>
                <a:latin typeface="+mn-ea"/>
                <a:cs typeface="+mj-cs"/>
              </a:rPr>
              <a:t>※2023</a:t>
            </a:r>
            <a:r>
              <a:rPr kumimoji="1" lang="ja-JP" altLang="en-US" sz="1400" b="1" i="0" u="none" strike="noStrike" kern="1200" cap="none" spc="0" normalizeH="0" baseline="0" noProof="0" dirty="0">
                <a:ln>
                  <a:noFill/>
                </a:ln>
                <a:solidFill>
                  <a:srgbClr val="000000"/>
                </a:solidFill>
                <a:effectLst/>
                <a:uLnTx/>
                <a:uFillTx/>
                <a:latin typeface="+mn-ea"/>
                <a:cs typeface="+mj-cs"/>
              </a:rPr>
              <a:t>年</a:t>
            </a:r>
            <a:r>
              <a:rPr kumimoji="1" lang="en-US" altLang="ja-JP" sz="1400" b="1" i="0" u="none" strike="noStrike" kern="1200" cap="none" spc="0" normalizeH="0" baseline="0" noProof="0" dirty="0">
                <a:ln>
                  <a:noFill/>
                </a:ln>
                <a:solidFill>
                  <a:srgbClr val="000000"/>
                </a:solidFill>
                <a:effectLst/>
                <a:uLnTx/>
                <a:uFillTx/>
                <a:latin typeface="+mn-ea"/>
                <a:cs typeface="+mj-cs"/>
              </a:rPr>
              <a:t>10</a:t>
            </a:r>
            <a:r>
              <a:rPr kumimoji="1" lang="ja-JP" altLang="en-US" sz="1400" b="1" i="0" u="none" strike="noStrike" kern="1200" cap="none" spc="0" normalizeH="0" baseline="0" noProof="0" dirty="0">
                <a:ln>
                  <a:noFill/>
                </a:ln>
                <a:solidFill>
                  <a:srgbClr val="000000"/>
                </a:solidFill>
                <a:effectLst/>
                <a:uLnTx/>
                <a:uFillTx/>
                <a:latin typeface="+mn-ea"/>
                <a:cs typeface="+mj-cs"/>
              </a:rPr>
              <a:t>月</a:t>
            </a:r>
            <a:r>
              <a:rPr kumimoji="1" lang="en-US" altLang="ja-JP" sz="1400" b="1" i="0" u="none" strike="noStrike" kern="1200" cap="none" spc="0" normalizeH="0" baseline="0" noProof="0" dirty="0">
                <a:ln>
                  <a:noFill/>
                </a:ln>
                <a:solidFill>
                  <a:srgbClr val="000000"/>
                </a:solidFill>
                <a:effectLst/>
                <a:uLnTx/>
                <a:uFillTx/>
                <a:latin typeface="+mn-ea"/>
                <a:cs typeface="+mj-cs"/>
              </a:rPr>
              <a:t>3</a:t>
            </a:r>
            <a:r>
              <a:rPr kumimoji="1" lang="ja-JP" altLang="en-US" sz="1400" b="1" i="0" u="none" strike="noStrike" kern="1200" cap="none" spc="0" normalizeH="0" baseline="0" noProof="0" dirty="0">
                <a:ln>
                  <a:noFill/>
                </a:ln>
                <a:solidFill>
                  <a:srgbClr val="000000"/>
                </a:solidFill>
                <a:effectLst/>
                <a:uLnTx/>
                <a:uFillTx/>
                <a:latin typeface="+mn-ea"/>
                <a:cs typeface="+mj-cs"/>
              </a:rPr>
              <a:t>日時点の情報です</a:t>
            </a:r>
            <a:endParaRPr kumimoji="1" lang="en-US" altLang="ja-JP" sz="1400" b="1" i="0" u="none" strike="noStrike" kern="1200" cap="none" spc="0" normalizeH="0" baseline="0" noProof="0" dirty="0">
              <a:ln>
                <a:noFill/>
              </a:ln>
              <a:solidFill>
                <a:srgbClr val="000000"/>
              </a:solidFill>
              <a:effectLst/>
              <a:uLnTx/>
              <a:uFillTx/>
              <a:latin typeface="+mn-ea"/>
              <a:cs typeface="+mj-cs"/>
            </a:endParaRPr>
          </a:p>
          <a:p>
            <a:pPr>
              <a:lnSpc>
                <a:spcPct val="120000"/>
              </a:lnSpc>
            </a:pPr>
            <a:r>
              <a:rPr lang="ja-JP" altLang="en-US" sz="1400" b="1" dirty="0">
                <a:solidFill>
                  <a:srgbClr val="000000"/>
                </a:solidFill>
                <a:latin typeface="+mn-ea"/>
                <a:cs typeface="+mj-cs"/>
              </a:rPr>
              <a:t>　変更になる可能性があります</a:t>
            </a:r>
            <a:endParaRPr lang="ja-JP" altLang="en-US" sz="1400" b="1" dirty="0">
              <a:latin typeface="+mn-ea"/>
            </a:endParaRPr>
          </a:p>
        </p:txBody>
      </p:sp>
      <p:graphicFrame>
        <p:nvGraphicFramePr>
          <p:cNvPr id="5" name="表 4">
            <a:extLst>
              <a:ext uri="{FF2B5EF4-FFF2-40B4-BE49-F238E27FC236}">
                <a16:creationId xmlns:a16="http://schemas.microsoft.com/office/drawing/2014/main" id="{019C85EC-F18B-ADBB-42F4-0BA1CC90430A}"/>
              </a:ext>
            </a:extLst>
          </p:cNvPr>
          <p:cNvGraphicFramePr>
            <a:graphicFrameLocks noGrp="1"/>
          </p:cNvGraphicFramePr>
          <p:nvPr>
            <p:extLst>
              <p:ext uri="{D42A27DB-BD31-4B8C-83A1-F6EECF244321}">
                <p14:modId xmlns:p14="http://schemas.microsoft.com/office/powerpoint/2010/main" val="648648645"/>
              </p:ext>
            </p:extLst>
          </p:nvPr>
        </p:nvGraphicFramePr>
        <p:xfrm>
          <a:off x="839587" y="1320080"/>
          <a:ext cx="12721037" cy="6130944"/>
        </p:xfrm>
        <a:graphic>
          <a:graphicData uri="http://schemas.openxmlformats.org/drawingml/2006/table">
            <a:tbl>
              <a:tblPr>
                <a:effectLst>
                  <a:outerShdw blurRad="50800" dist="38100" dir="2700000" algn="tl" rotWithShape="0">
                    <a:prstClr val="black">
                      <a:alpha val="40000"/>
                    </a:prstClr>
                  </a:outerShdw>
                </a:effectLst>
              </a:tblPr>
              <a:tblGrid>
                <a:gridCol w="1192186">
                  <a:extLst>
                    <a:ext uri="{9D8B030D-6E8A-4147-A177-3AD203B41FA5}">
                      <a16:colId xmlns:a16="http://schemas.microsoft.com/office/drawing/2014/main" val="3950696737"/>
                    </a:ext>
                  </a:extLst>
                </a:gridCol>
                <a:gridCol w="2519489">
                  <a:extLst>
                    <a:ext uri="{9D8B030D-6E8A-4147-A177-3AD203B41FA5}">
                      <a16:colId xmlns:a16="http://schemas.microsoft.com/office/drawing/2014/main" val="1150466420"/>
                    </a:ext>
                  </a:extLst>
                </a:gridCol>
                <a:gridCol w="2860775">
                  <a:extLst>
                    <a:ext uri="{9D8B030D-6E8A-4147-A177-3AD203B41FA5}">
                      <a16:colId xmlns:a16="http://schemas.microsoft.com/office/drawing/2014/main" val="3061304029"/>
                    </a:ext>
                  </a:extLst>
                </a:gridCol>
                <a:gridCol w="2992537">
                  <a:extLst>
                    <a:ext uri="{9D8B030D-6E8A-4147-A177-3AD203B41FA5}">
                      <a16:colId xmlns:a16="http://schemas.microsoft.com/office/drawing/2014/main" val="3526613840"/>
                    </a:ext>
                  </a:extLst>
                </a:gridCol>
                <a:gridCol w="3156050">
                  <a:extLst>
                    <a:ext uri="{9D8B030D-6E8A-4147-A177-3AD203B41FA5}">
                      <a16:colId xmlns:a16="http://schemas.microsoft.com/office/drawing/2014/main" val="2837835464"/>
                    </a:ext>
                  </a:extLst>
                </a:gridCol>
              </a:tblGrid>
              <a:tr h="309564">
                <a:tc gridSpan="2">
                  <a:txBody>
                    <a:bodyPr/>
                    <a:lstStyle/>
                    <a:p>
                      <a:pPr algn="l" fontAlgn="ctr">
                        <a:lnSpc>
                          <a:spcPct val="120000"/>
                        </a:lnSpc>
                      </a:pPr>
                      <a:r>
                        <a:rPr lang="ja-JP" altLang="en-US" sz="1800" b="1" i="0" u="none" strike="noStrike" dirty="0">
                          <a:solidFill>
                            <a:srgbClr val="000000"/>
                          </a:solidFill>
                          <a:effectLst/>
                          <a:latin typeface="+mn-ea"/>
                          <a:ea typeface="+mn-ea"/>
                        </a:rPr>
                        <a:t>品番</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pPr algn="ctr" fontAlgn="ctr"/>
                      <a:endParaRPr lang="ja-JP"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t" latinLnBrk="0" hangingPunct="1">
                        <a:lnSpc>
                          <a:spcPct val="120000"/>
                        </a:lnSpc>
                        <a:spcBef>
                          <a:spcPts val="0"/>
                        </a:spcBef>
                        <a:spcAft>
                          <a:spcPts val="0"/>
                        </a:spcAft>
                        <a:buClrTx/>
                        <a:buSzTx/>
                        <a:buFontTx/>
                        <a:buNone/>
                        <a:tabLst/>
                        <a:defRPr/>
                      </a:pPr>
                      <a:r>
                        <a:rPr lang="en-US" altLang="ja-JP" sz="1800" b="1" i="0" u="none" strike="noStrike" dirty="0">
                          <a:solidFill>
                            <a:srgbClr val="000000"/>
                          </a:solidFill>
                          <a:effectLst/>
                          <a:latin typeface="+mn-ea"/>
                          <a:ea typeface="+mn-ea"/>
                        </a:rPr>
                        <a:t>WV-X15300-V3LN</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t">
                        <a:lnSpc>
                          <a:spcPct val="120000"/>
                        </a:lnSpc>
                      </a:pPr>
                      <a:r>
                        <a:rPr lang="en-US" altLang="ja-JP" sz="1800" b="1" i="0" u="none" strike="noStrike" dirty="0">
                          <a:solidFill>
                            <a:schemeClr val="tx1"/>
                          </a:solidFill>
                          <a:effectLst/>
                          <a:latin typeface="+mn-ea"/>
                          <a:ea typeface="+mn-ea"/>
                        </a:rPr>
                        <a:t>WV-X15500-V3LN</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ja-JP" sz="1800" b="1" i="0" u="none" strike="noStrike" dirty="0">
                          <a:solidFill>
                            <a:schemeClr val="tx1"/>
                          </a:solidFill>
                          <a:effectLst/>
                          <a:latin typeface="+mn-ea"/>
                          <a:ea typeface="+mn-ea"/>
                        </a:rPr>
                        <a:t>WV-X15700-V2LN</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02830892"/>
                  </a:ext>
                </a:extLst>
              </a:tr>
              <a:tr h="130700">
                <a:tc gridSpan="2">
                  <a:txBody>
                    <a:bodyPr/>
                    <a:lstStyle/>
                    <a:p>
                      <a:pPr algn="l" fontAlgn="ctr">
                        <a:lnSpc>
                          <a:spcPct val="120000"/>
                        </a:lnSpc>
                      </a:pPr>
                      <a:r>
                        <a:rPr lang="ja-JP" altLang="en-US" sz="1800" b="1" i="0" u="none" strike="noStrike" dirty="0">
                          <a:solidFill>
                            <a:srgbClr val="000000"/>
                          </a:solidFill>
                          <a:effectLst/>
                          <a:latin typeface="+mn-ea"/>
                          <a:ea typeface="+mn-ea"/>
                        </a:rPr>
                        <a:t>ネットワーク</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l" fontAlgn="ctr"/>
                      <a:endParaRPr lang="ja-JP"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gridSpan="3">
                  <a:txBody>
                    <a:bodyPr/>
                    <a:lstStyle/>
                    <a:p>
                      <a:pPr algn="ctr" fontAlgn="ctr">
                        <a:lnSpc>
                          <a:spcPct val="120000"/>
                        </a:lnSpc>
                      </a:pPr>
                      <a:r>
                        <a:rPr lang="ja-JP" altLang="en-US" sz="1800" b="1" i="0" u="none" strike="noStrike" dirty="0">
                          <a:solidFill>
                            <a:srgbClr val="000000"/>
                          </a:solidFill>
                          <a:effectLst/>
                          <a:latin typeface="+mn-ea"/>
                          <a:ea typeface="+mn-ea"/>
                        </a:rPr>
                        <a:t>　</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ctr" fontAlgn="ctr"/>
                      <a:r>
                        <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rPr>
                        <a:t>　</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637606908"/>
                  </a:ext>
                </a:extLst>
              </a:tr>
              <a:tr h="686178">
                <a:tc rowSpan="2">
                  <a:txBody>
                    <a:bodyPr/>
                    <a:lstStyle/>
                    <a:p>
                      <a:pPr algn="l" fontAlgn="ctr">
                        <a:lnSpc>
                          <a:spcPct val="120000"/>
                        </a:lnSpc>
                      </a:pPr>
                      <a:r>
                        <a:rPr lang="ja-JP" altLang="en-US" sz="1800" b="1" i="0" u="none" strike="noStrike" dirty="0">
                          <a:solidFill>
                            <a:srgbClr val="000000"/>
                          </a:solidFill>
                          <a:effectLst/>
                          <a:latin typeface="+mn-ea"/>
                          <a:ea typeface="+mn-ea"/>
                        </a:rPr>
                        <a:t>解像度　</a:t>
                      </a:r>
                      <a:endParaRPr lang="en-US" altLang="ja-JP" sz="1800" b="1" i="0" u="none" strike="noStrike" dirty="0">
                        <a:solidFill>
                          <a:srgbClr val="000000"/>
                        </a:solidFill>
                        <a:effectLst/>
                        <a:latin typeface="+mn-ea"/>
                        <a:ea typeface="+mn-ea"/>
                      </a:endParaRP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ja-JP" altLang="en-US" sz="1800" b="1" i="0" u="none" strike="noStrike" dirty="0">
                          <a:solidFill>
                            <a:srgbClr val="000000"/>
                          </a:solidFill>
                          <a:effectLst/>
                          <a:latin typeface="+mn-ea"/>
                          <a:ea typeface="+mn-ea"/>
                        </a:rPr>
                        <a:t> </a:t>
                      </a:r>
                      <a:r>
                        <a:rPr lang="en-US" altLang="ja-JP" sz="1800" b="1" i="0" u="none" strike="noStrike" dirty="0">
                          <a:solidFill>
                            <a:srgbClr val="000000"/>
                          </a:solidFill>
                          <a:effectLst/>
                          <a:latin typeface="+mn-ea"/>
                          <a:ea typeface="+mn-ea"/>
                        </a:rPr>
                        <a:t>16:9</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800" b="1" i="0" u="none" strike="noStrike" dirty="0">
                          <a:solidFill>
                            <a:srgbClr val="000000"/>
                          </a:solidFill>
                          <a:effectLst/>
                          <a:latin typeface="+mn-ea"/>
                          <a:ea typeface="+mn-ea"/>
                        </a:rPr>
                        <a:t>1920x1080 / 1280x720/</a:t>
                      </a:r>
                    </a:p>
                    <a:p>
                      <a:pPr algn="ctr" fontAlgn="ctr">
                        <a:lnSpc>
                          <a:spcPct val="120000"/>
                        </a:lnSpc>
                      </a:pPr>
                      <a:r>
                        <a:rPr lang="en-US" altLang="ja-JP" sz="1800" b="1" i="0" u="none" strike="noStrike" dirty="0">
                          <a:solidFill>
                            <a:srgbClr val="000000"/>
                          </a:solidFill>
                          <a:effectLst/>
                          <a:latin typeface="+mn-ea"/>
                          <a:ea typeface="+mn-ea"/>
                        </a:rPr>
                        <a:t>640x360 / 320x180</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800" b="1" i="0" u="none" strike="noStrike" dirty="0">
                          <a:solidFill>
                            <a:srgbClr val="000000"/>
                          </a:solidFill>
                          <a:effectLst/>
                          <a:latin typeface="+mn-ea"/>
                          <a:ea typeface="+mn-ea"/>
                        </a:rPr>
                        <a:t>3072x1728 / 2560x1440/</a:t>
                      </a:r>
                    </a:p>
                    <a:p>
                      <a:pPr algn="ctr" fontAlgn="ctr">
                        <a:lnSpc>
                          <a:spcPct val="120000"/>
                        </a:lnSpc>
                      </a:pPr>
                      <a:r>
                        <a:rPr lang="en-US" altLang="ja-JP" sz="1800" b="1" i="0" u="none" strike="noStrike" dirty="0">
                          <a:solidFill>
                            <a:srgbClr val="000000"/>
                          </a:solidFill>
                          <a:effectLst/>
                          <a:latin typeface="+mn-ea"/>
                          <a:ea typeface="+mn-ea"/>
                        </a:rPr>
                        <a:t>1920x1080 /</a:t>
                      </a:r>
                      <a:r>
                        <a:rPr lang="ja-JP" altLang="en-US" sz="1800" b="1" i="0" u="none" strike="noStrike" dirty="0">
                          <a:solidFill>
                            <a:srgbClr val="000000"/>
                          </a:solidFill>
                          <a:effectLst/>
                          <a:latin typeface="+mn-ea"/>
                          <a:ea typeface="+mn-ea"/>
                        </a:rPr>
                        <a:t> </a:t>
                      </a:r>
                      <a:r>
                        <a:rPr lang="en-US" altLang="ja-JP" sz="1800" b="1" i="0" u="none" strike="noStrike" dirty="0">
                          <a:solidFill>
                            <a:srgbClr val="000000"/>
                          </a:solidFill>
                          <a:effectLst/>
                          <a:latin typeface="+mn-ea"/>
                          <a:ea typeface="+mn-ea"/>
                        </a:rPr>
                        <a:t>1280x720/</a:t>
                      </a:r>
                    </a:p>
                    <a:p>
                      <a:pPr algn="ctr" fontAlgn="ctr">
                        <a:lnSpc>
                          <a:spcPct val="120000"/>
                        </a:lnSpc>
                      </a:pPr>
                      <a:r>
                        <a:rPr lang="en-US" altLang="ja-JP" sz="1800" b="1" i="0" u="none" strike="noStrike" dirty="0">
                          <a:solidFill>
                            <a:srgbClr val="000000"/>
                          </a:solidFill>
                          <a:effectLst/>
                          <a:latin typeface="+mn-ea"/>
                          <a:ea typeface="+mn-ea"/>
                        </a:rPr>
                        <a:t>640x360 /</a:t>
                      </a:r>
                      <a:r>
                        <a:rPr lang="ja-JP" altLang="en-US" sz="1800" b="1" i="0" u="none" strike="noStrike" dirty="0">
                          <a:solidFill>
                            <a:srgbClr val="000000"/>
                          </a:solidFill>
                          <a:effectLst/>
                          <a:latin typeface="+mn-ea"/>
                          <a:ea typeface="+mn-ea"/>
                        </a:rPr>
                        <a:t> </a:t>
                      </a:r>
                      <a:r>
                        <a:rPr lang="en-US" altLang="ja-JP" sz="1800" b="1" i="0" u="none" strike="noStrike" dirty="0">
                          <a:solidFill>
                            <a:srgbClr val="000000"/>
                          </a:solidFill>
                          <a:effectLst/>
                          <a:latin typeface="+mn-ea"/>
                          <a:ea typeface="+mn-ea"/>
                        </a:rPr>
                        <a:t>320x180</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ja-JP" altLang="en-US" sz="1800" b="1" i="0" u="none" strike="noStrike" dirty="0">
                          <a:solidFill>
                            <a:srgbClr val="000000"/>
                          </a:solidFill>
                          <a:effectLst/>
                          <a:latin typeface="+mn-ea"/>
                          <a:ea typeface="+mn-ea"/>
                        </a:rPr>
                        <a:t>　</a:t>
                      </a:r>
                      <a:r>
                        <a:rPr lang="en-US" altLang="ja-JP" sz="1800" b="1" i="0" u="none" strike="noStrike" dirty="0">
                          <a:solidFill>
                            <a:srgbClr val="000000"/>
                          </a:solidFill>
                          <a:effectLst/>
                          <a:latin typeface="+mn-ea"/>
                          <a:ea typeface="+mn-ea"/>
                        </a:rPr>
                        <a:t>3840x2160/ 2560x1440/</a:t>
                      </a:r>
                    </a:p>
                    <a:p>
                      <a:pPr algn="ctr" fontAlgn="ctr">
                        <a:lnSpc>
                          <a:spcPct val="120000"/>
                        </a:lnSpc>
                      </a:pPr>
                      <a:r>
                        <a:rPr lang="en-US" altLang="ja-JP" sz="1800" b="1" i="0" u="none" strike="noStrike" dirty="0">
                          <a:solidFill>
                            <a:srgbClr val="000000"/>
                          </a:solidFill>
                          <a:effectLst/>
                          <a:latin typeface="+mn-ea"/>
                          <a:ea typeface="+mn-ea"/>
                        </a:rPr>
                        <a:t>1920x1080 / 1280x720 /</a:t>
                      </a:r>
                    </a:p>
                    <a:p>
                      <a:pPr algn="ctr" fontAlgn="ctr">
                        <a:lnSpc>
                          <a:spcPct val="120000"/>
                        </a:lnSpc>
                      </a:pPr>
                      <a:r>
                        <a:rPr lang="en-US" altLang="ja-JP" sz="1800" b="1" i="0" u="none" strike="noStrike" dirty="0">
                          <a:solidFill>
                            <a:srgbClr val="000000"/>
                          </a:solidFill>
                          <a:effectLst/>
                          <a:latin typeface="+mn-ea"/>
                          <a:ea typeface="+mn-ea"/>
                        </a:rPr>
                        <a:t>640x360 / 320x180</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51484879"/>
                  </a:ext>
                </a:extLst>
              </a:tr>
              <a:tr h="567103">
                <a:tc vMerge="1">
                  <a:txBody>
                    <a:bodyPr/>
                    <a:lstStyle/>
                    <a:p>
                      <a:endParaRPr kumimoji="1" lang="ja-JP" altLang="en-US"/>
                    </a:p>
                  </a:txBody>
                  <a:tcPr/>
                </a:tc>
                <a:tc>
                  <a:txBody>
                    <a:bodyPr/>
                    <a:lstStyle/>
                    <a:p>
                      <a:pPr algn="ctr" fontAlgn="ctr">
                        <a:lnSpc>
                          <a:spcPct val="120000"/>
                        </a:lnSpc>
                      </a:pPr>
                      <a:r>
                        <a:rPr lang="ja-JP" altLang="en-US" sz="1800" b="1" i="0" u="none" strike="noStrike" dirty="0">
                          <a:solidFill>
                            <a:srgbClr val="000000"/>
                          </a:solidFill>
                          <a:effectLst/>
                          <a:latin typeface="+mn-ea"/>
                          <a:ea typeface="+mn-ea"/>
                        </a:rPr>
                        <a:t> </a:t>
                      </a:r>
                      <a:r>
                        <a:rPr lang="en-US" altLang="ja-JP" sz="1800" b="1" i="0" u="none" strike="noStrike" dirty="0">
                          <a:solidFill>
                            <a:srgbClr val="000000"/>
                          </a:solidFill>
                          <a:effectLst/>
                          <a:latin typeface="+mn-ea"/>
                          <a:ea typeface="+mn-ea"/>
                        </a:rPr>
                        <a:t>4:3</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800" b="1" i="0" u="none" strike="noStrike" dirty="0">
                          <a:solidFill>
                            <a:srgbClr val="000000"/>
                          </a:solidFill>
                          <a:effectLst/>
                          <a:latin typeface="+mn-ea"/>
                          <a:ea typeface="+mn-ea"/>
                        </a:rPr>
                        <a:t>2048x1536 / 1280x960/</a:t>
                      </a:r>
                    </a:p>
                    <a:p>
                      <a:pPr algn="ctr" fontAlgn="ctr">
                        <a:lnSpc>
                          <a:spcPct val="120000"/>
                        </a:lnSpc>
                      </a:pPr>
                      <a:r>
                        <a:rPr lang="en-US" altLang="ja-JP" sz="1800" b="1" i="0" u="none" strike="noStrike" dirty="0">
                          <a:solidFill>
                            <a:srgbClr val="000000"/>
                          </a:solidFill>
                          <a:effectLst/>
                          <a:latin typeface="+mn-ea"/>
                          <a:ea typeface="+mn-ea"/>
                        </a:rPr>
                        <a:t>VGA / QVGA</a:t>
                      </a:r>
                      <a:endParaRPr lang="en-US" sz="1800" b="1" i="0" u="none" strike="noStrike" dirty="0">
                        <a:solidFill>
                          <a:srgbClr val="000000"/>
                        </a:solidFill>
                        <a:effectLst/>
                        <a:latin typeface="+mn-ea"/>
                        <a:ea typeface="+mn-ea"/>
                      </a:endParaRP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800" b="1" i="0" u="none" strike="noStrike" dirty="0">
                          <a:solidFill>
                            <a:srgbClr val="000000"/>
                          </a:solidFill>
                          <a:effectLst/>
                          <a:latin typeface="+mn-ea"/>
                          <a:ea typeface="+mn-ea"/>
                        </a:rPr>
                        <a:t>3072x2304 / 2560x1920/</a:t>
                      </a:r>
                    </a:p>
                    <a:p>
                      <a:pPr algn="ctr" fontAlgn="ctr">
                        <a:lnSpc>
                          <a:spcPct val="120000"/>
                        </a:lnSpc>
                      </a:pPr>
                      <a:r>
                        <a:rPr lang="en-US" altLang="ja-JP" sz="1800" b="1" i="0" u="none" strike="noStrike" dirty="0">
                          <a:solidFill>
                            <a:srgbClr val="000000"/>
                          </a:solidFill>
                          <a:effectLst/>
                          <a:latin typeface="+mn-ea"/>
                          <a:ea typeface="+mn-ea"/>
                        </a:rPr>
                        <a:t>1280x960 / 800x600/</a:t>
                      </a:r>
                    </a:p>
                    <a:p>
                      <a:pPr algn="ctr" fontAlgn="ctr">
                        <a:lnSpc>
                          <a:spcPct val="120000"/>
                        </a:lnSpc>
                      </a:pPr>
                      <a:r>
                        <a:rPr lang="en-US" altLang="ja-JP" sz="1800" b="1" i="0" u="none" strike="noStrike" dirty="0">
                          <a:solidFill>
                            <a:srgbClr val="000000"/>
                          </a:solidFill>
                          <a:effectLst/>
                          <a:latin typeface="+mn-ea"/>
                          <a:ea typeface="+mn-ea"/>
                        </a:rPr>
                        <a:t>VGA /400x300 / QVGA</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ja-JP" altLang="en-US" sz="1800" b="1" i="0" u="none" strike="noStrike" dirty="0">
                          <a:solidFill>
                            <a:srgbClr val="000000"/>
                          </a:solidFill>
                          <a:effectLst/>
                          <a:latin typeface="+mn-ea"/>
                          <a:ea typeface="+mn-ea"/>
                        </a:rPr>
                        <a:t>非対応</a:t>
                      </a:r>
                      <a:endParaRPr lang="en-US" sz="1800" b="1" i="0" u="none" strike="noStrike" dirty="0">
                        <a:solidFill>
                          <a:srgbClr val="000000"/>
                        </a:solidFill>
                        <a:effectLst/>
                        <a:latin typeface="+mn-ea"/>
                        <a:ea typeface="+mn-ea"/>
                      </a:endParaRP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44398486"/>
                  </a:ext>
                </a:extLst>
              </a:tr>
              <a:tr h="130700">
                <a:tc gridSpan="2">
                  <a:txBody>
                    <a:bodyPr/>
                    <a:lstStyle/>
                    <a:p>
                      <a:pPr algn="l" fontAlgn="ctr">
                        <a:lnSpc>
                          <a:spcPct val="120000"/>
                        </a:lnSpc>
                      </a:pPr>
                      <a:r>
                        <a:rPr lang="ja-JP" altLang="en-US" sz="1800" b="1" i="0" u="none" strike="noStrike" dirty="0">
                          <a:solidFill>
                            <a:srgbClr val="000000"/>
                          </a:solidFill>
                          <a:effectLst/>
                          <a:latin typeface="+mn-ea"/>
                          <a:ea typeface="+mn-ea"/>
                        </a:rPr>
                        <a:t>データ解析</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l" fontAlgn="ctr"/>
                      <a:endParaRPr lang="ja-JP"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gridSpan="3">
                  <a:txBody>
                    <a:bodyPr/>
                    <a:lstStyle/>
                    <a:p>
                      <a:pPr algn="ctr" fontAlgn="ctr">
                        <a:lnSpc>
                          <a:spcPct val="120000"/>
                        </a:lnSpc>
                      </a:pPr>
                      <a:r>
                        <a:rPr lang="ja-JP" altLang="en-US" sz="1800" b="1" i="0" u="none" strike="noStrike" dirty="0">
                          <a:solidFill>
                            <a:srgbClr val="000000"/>
                          </a:solidFill>
                          <a:effectLst/>
                          <a:latin typeface="+mn-ea"/>
                          <a:ea typeface="+mn-ea"/>
                        </a:rPr>
                        <a:t>　</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ctr" fontAlgn="ctr"/>
                      <a:r>
                        <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rPr>
                        <a:t>　</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097455710"/>
                  </a:ext>
                </a:extLst>
              </a:tr>
              <a:tr h="130700">
                <a:tc gridSpan="2">
                  <a:txBody>
                    <a:bodyPr/>
                    <a:lstStyle/>
                    <a:p>
                      <a:pPr algn="l" fontAlgn="ctr">
                        <a:lnSpc>
                          <a:spcPct val="120000"/>
                        </a:lnSpc>
                      </a:pPr>
                      <a:r>
                        <a:rPr lang="en-US" altLang="ja-JP" sz="1800" b="1" i="0" u="none" strike="noStrike" dirty="0">
                          <a:solidFill>
                            <a:srgbClr val="000000"/>
                          </a:solidFill>
                          <a:effectLst/>
                          <a:latin typeface="+mn-ea"/>
                          <a:ea typeface="+mn-ea"/>
                        </a:rPr>
                        <a:t>AI</a:t>
                      </a:r>
                      <a:r>
                        <a:rPr lang="zh-TW" altLang="en-US" sz="1800" b="1" i="0" u="none" strike="noStrike" dirty="0">
                          <a:solidFill>
                            <a:srgbClr val="000000"/>
                          </a:solidFill>
                          <a:effectLst/>
                          <a:latin typeface="+mn-ea"/>
                          <a:ea typeface="+mn-ea"/>
                        </a:rPr>
                        <a:t>動体検知</a:t>
                      </a:r>
                      <a:r>
                        <a:rPr lang="ja-JP" altLang="en-US" sz="1800" b="1" i="0" u="none" strike="noStrike" dirty="0">
                          <a:solidFill>
                            <a:srgbClr val="000000"/>
                          </a:solidFill>
                          <a:effectLst/>
                          <a:latin typeface="+mn-ea"/>
                          <a:ea typeface="+mn-ea"/>
                        </a:rPr>
                        <a:t>アプリケーション</a:t>
                      </a:r>
                      <a:endParaRPr lang="zh-TW" altLang="en-US" sz="1800" b="1" i="0" u="none" strike="noStrike" dirty="0">
                        <a:solidFill>
                          <a:srgbClr val="000000"/>
                        </a:solidFill>
                        <a:effectLst/>
                        <a:latin typeface="+mn-ea"/>
                        <a:ea typeface="+mn-ea"/>
                      </a:endParaRP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zh-TW"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lnSpc>
                          <a:spcPct val="120000"/>
                        </a:lnSpc>
                      </a:pPr>
                      <a:r>
                        <a:rPr lang="ja-JP" altLang="en-US" sz="1800" b="1" i="0" u="none" strike="noStrike" dirty="0">
                          <a:solidFill>
                            <a:srgbClr val="000000"/>
                          </a:solidFill>
                          <a:effectLst/>
                          <a:latin typeface="+mn-ea"/>
                          <a:ea typeface="+mn-ea"/>
                        </a:rPr>
                        <a:t>●</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92616362"/>
                  </a:ext>
                </a:extLst>
              </a:tr>
              <a:tr h="130700">
                <a:tc gridSpan="2">
                  <a:txBody>
                    <a:bodyPr/>
                    <a:lstStyle/>
                    <a:p>
                      <a:pPr algn="l" fontAlgn="ctr">
                        <a:lnSpc>
                          <a:spcPct val="120000"/>
                        </a:lnSpc>
                      </a:pPr>
                      <a:r>
                        <a:rPr lang="en-US" sz="1800" b="1" i="0" u="none" strike="noStrike" dirty="0">
                          <a:solidFill>
                            <a:srgbClr val="000000"/>
                          </a:solidFill>
                          <a:effectLst/>
                          <a:latin typeface="+mn-ea"/>
                          <a:ea typeface="+mn-ea"/>
                        </a:rPr>
                        <a:t>AI</a:t>
                      </a:r>
                      <a:r>
                        <a:rPr lang="ja-JP" altLang="en-US" sz="1800" b="1" i="0" u="none" strike="noStrike" dirty="0">
                          <a:solidFill>
                            <a:srgbClr val="000000"/>
                          </a:solidFill>
                          <a:effectLst/>
                          <a:latin typeface="+mn-ea"/>
                          <a:ea typeface="+mn-ea"/>
                        </a:rPr>
                        <a:t>音識別</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ja-JP"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lnSpc>
                          <a:spcPct val="120000"/>
                        </a:lnSpc>
                      </a:pPr>
                      <a:r>
                        <a:rPr lang="ja-JP" altLang="en-US" sz="1800" b="1" i="0" u="none" strike="noStrike" dirty="0">
                          <a:solidFill>
                            <a:srgbClr val="000000"/>
                          </a:solidFill>
                          <a:effectLst/>
                          <a:latin typeface="+mn-ea"/>
                          <a:ea typeface="+mn-ea"/>
                        </a:rPr>
                        <a:t>銃声 </a:t>
                      </a:r>
                      <a:r>
                        <a:rPr lang="en-US" altLang="ja-JP" sz="1800" b="1" i="0" u="none" strike="noStrike" dirty="0">
                          <a:solidFill>
                            <a:srgbClr val="000000"/>
                          </a:solidFill>
                          <a:effectLst/>
                          <a:latin typeface="+mn-ea"/>
                          <a:ea typeface="+mn-ea"/>
                        </a:rPr>
                        <a:t>/ </a:t>
                      </a:r>
                      <a:r>
                        <a:rPr lang="ja-JP" altLang="en-US" sz="1800" b="1" i="0" u="none" strike="noStrike" dirty="0">
                          <a:solidFill>
                            <a:srgbClr val="000000"/>
                          </a:solidFill>
                          <a:effectLst/>
                          <a:latin typeface="+mn-ea"/>
                          <a:ea typeface="+mn-ea"/>
                        </a:rPr>
                        <a:t>悲鳴 </a:t>
                      </a:r>
                      <a:r>
                        <a:rPr lang="en-US" altLang="ja-JP" sz="1800" b="1" i="0" u="none" strike="noStrike" dirty="0">
                          <a:solidFill>
                            <a:srgbClr val="000000"/>
                          </a:solidFill>
                          <a:effectLst/>
                          <a:latin typeface="+mn-ea"/>
                          <a:ea typeface="+mn-ea"/>
                        </a:rPr>
                        <a:t>/ </a:t>
                      </a:r>
                      <a:r>
                        <a:rPr lang="ja-JP" altLang="en-US" sz="1800" b="1" i="0" u="none" strike="noStrike" dirty="0">
                          <a:solidFill>
                            <a:srgbClr val="000000"/>
                          </a:solidFill>
                          <a:effectLst/>
                          <a:latin typeface="+mn-ea"/>
                          <a:ea typeface="+mn-ea"/>
                        </a:rPr>
                        <a:t>クラクション </a:t>
                      </a:r>
                      <a:r>
                        <a:rPr lang="en-US" altLang="ja-JP" sz="1800" b="1" i="0" u="none" strike="noStrike" dirty="0">
                          <a:solidFill>
                            <a:srgbClr val="000000"/>
                          </a:solidFill>
                          <a:effectLst/>
                          <a:latin typeface="+mn-ea"/>
                          <a:ea typeface="+mn-ea"/>
                        </a:rPr>
                        <a:t>/ </a:t>
                      </a:r>
                      <a:r>
                        <a:rPr lang="ja-JP" altLang="en-US" sz="1800" b="1" i="0" u="none" strike="noStrike" dirty="0">
                          <a:solidFill>
                            <a:srgbClr val="000000"/>
                          </a:solidFill>
                          <a:effectLst/>
                          <a:latin typeface="+mn-ea"/>
                          <a:ea typeface="+mn-ea"/>
                        </a:rPr>
                        <a:t>ガラスが割れる音から選択可能</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98652697"/>
                  </a:ext>
                </a:extLst>
              </a:tr>
              <a:tr h="130700">
                <a:tc gridSpan="2">
                  <a:txBody>
                    <a:bodyPr/>
                    <a:lstStyle/>
                    <a:p>
                      <a:pPr algn="l" fontAlgn="ctr">
                        <a:lnSpc>
                          <a:spcPct val="120000"/>
                        </a:lnSpc>
                      </a:pPr>
                      <a:r>
                        <a:rPr lang="en-US" altLang="ja-JP" sz="1800" b="1" i="0" u="none" strike="noStrike" dirty="0">
                          <a:solidFill>
                            <a:srgbClr val="000000"/>
                          </a:solidFill>
                          <a:effectLst/>
                          <a:latin typeface="+mn-ea"/>
                          <a:ea typeface="+mn-ea"/>
                        </a:rPr>
                        <a:t>AI</a:t>
                      </a:r>
                      <a:r>
                        <a:rPr lang="ja-JP" altLang="en-US" sz="1800" b="1" i="0" u="none" strike="noStrike" dirty="0">
                          <a:solidFill>
                            <a:srgbClr val="000000"/>
                          </a:solidFill>
                          <a:effectLst/>
                          <a:latin typeface="+mn-ea"/>
                          <a:ea typeface="+mn-ea"/>
                        </a:rPr>
                        <a:t>現場学習アプリケーション</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gridSpan="3">
                  <a:txBody>
                    <a:bodyPr/>
                    <a:lstStyle/>
                    <a:p>
                      <a:pPr algn="ctr" fontAlgn="ctr">
                        <a:lnSpc>
                          <a:spcPct val="120000"/>
                        </a:lnSpc>
                      </a:pPr>
                      <a:r>
                        <a:rPr lang="ja-JP" altLang="en-US" sz="1800" b="1" i="0" u="none" strike="noStrike" dirty="0">
                          <a:solidFill>
                            <a:srgbClr val="000000"/>
                          </a:solidFill>
                          <a:effectLst/>
                          <a:latin typeface="+mn-ea"/>
                          <a:ea typeface="+mn-ea"/>
                        </a:rPr>
                        <a:t>●</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52559315"/>
                  </a:ext>
                </a:extLst>
              </a:tr>
              <a:tr h="130700">
                <a:tc gridSpan="2">
                  <a:txBody>
                    <a:bodyPr/>
                    <a:lstStyle/>
                    <a:p>
                      <a:pPr algn="l" fontAlgn="ctr">
                        <a:lnSpc>
                          <a:spcPct val="120000"/>
                        </a:lnSpc>
                      </a:pPr>
                      <a:r>
                        <a:rPr lang="ja-JP" altLang="en-US" sz="1800" b="1" i="0" u="none" strike="noStrike" dirty="0">
                          <a:solidFill>
                            <a:srgbClr val="000000"/>
                          </a:solidFill>
                          <a:effectLst/>
                          <a:latin typeface="+mn-ea"/>
                          <a:ea typeface="+mn-ea"/>
                        </a:rPr>
                        <a:t>ナンバー認識アプリケーション</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gridSpan="3">
                  <a:txBody>
                    <a:bodyPr/>
                    <a:lstStyle/>
                    <a:p>
                      <a:pPr algn="ctr" fontAlgn="ctr">
                        <a:lnSpc>
                          <a:spcPct val="120000"/>
                        </a:lnSpc>
                      </a:pPr>
                      <a:r>
                        <a:rPr lang="ja-JP" altLang="en-US" sz="1800" b="1" i="0" u="none" strike="noStrike" dirty="0">
                          <a:solidFill>
                            <a:srgbClr val="000000"/>
                          </a:solidFill>
                          <a:effectLst/>
                          <a:latin typeface="+mn-ea"/>
                          <a:ea typeface="+mn-ea"/>
                        </a:rPr>
                        <a:t>●</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114064805"/>
                  </a:ext>
                </a:extLst>
              </a:tr>
              <a:tr h="130700">
                <a:tc gridSpan="2">
                  <a:txBody>
                    <a:bodyPr/>
                    <a:lstStyle/>
                    <a:p>
                      <a:pPr algn="l" fontAlgn="ctr">
                        <a:lnSpc>
                          <a:spcPct val="120000"/>
                        </a:lnSpc>
                      </a:pPr>
                      <a:r>
                        <a:rPr lang="en-US" altLang="ja-JP" sz="1800" b="1" i="0" u="none" strike="noStrike" dirty="0">
                          <a:solidFill>
                            <a:srgbClr val="000000"/>
                          </a:solidFill>
                          <a:effectLst/>
                          <a:latin typeface="+mn-ea"/>
                          <a:ea typeface="+mn-ea"/>
                        </a:rPr>
                        <a:t>AI</a:t>
                      </a:r>
                      <a:r>
                        <a:rPr lang="ja-JP" altLang="en-US" sz="1800" b="1" i="0" u="none" strike="noStrike" dirty="0">
                          <a:solidFill>
                            <a:srgbClr val="000000"/>
                          </a:solidFill>
                          <a:effectLst/>
                          <a:latin typeface="+mn-ea"/>
                          <a:ea typeface="+mn-ea"/>
                        </a:rPr>
                        <a:t>車両属性識別アプリケーション</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gridSpan="3">
                  <a:txBody>
                    <a:bodyPr/>
                    <a:lstStyle/>
                    <a:p>
                      <a:pPr algn="ctr" fontAlgn="ctr">
                        <a:lnSpc>
                          <a:spcPct val="120000"/>
                        </a:lnSpc>
                      </a:pPr>
                      <a:r>
                        <a:rPr lang="ja-JP" altLang="en-US" sz="1800" b="1" i="0" u="none" strike="noStrike" dirty="0">
                          <a:solidFill>
                            <a:srgbClr val="000000"/>
                          </a:solidFill>
                          <a:effectLst/>
                          <a:latin typeface="+mn-ea"/>
                          <a:ea typeface="+mn-ea"/>
                        </a:rPr>
                        <a:t>●</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904023973"/>
                  </a:ext>
                </a:extLst>
              </a:tr>
              <a:tr h="130700">
                <a:tc gridSpan="2">
                  <a:txBody>
                    <a:bodyPr/>
                    <a:lstStyle/>
                    <a:p>
                      <a:pPr marL="0" marR="0" lvl="0" indent="0" algn="l" defTabSz="914400" rtl="0" eaLnBrk="1" fontAlgn="ctr" latinLnBrk="0" hangingPunct="1">
                        <a:lnSpc>
                          <a:spcPct val="120000"/>
                        </a:lnSpc>
                        <a:spcBef>
                          <a:spcPts val="0"/>
                        </a:spcBef>
                        <a:spcAft>
                          <a:spcPts val="0"/>
                        </a:spcAft>
                        <a:buClrTx/>
                        <a:buSzTx/>
                        <a:buFontTx/>
                        <a:buNone/>
                        <a:tabLst/>
                        <a:defRPr/>
                      </a:pPr>
                      <a:r>
                        <a:rPr lang="en-US" altLang="ja-JP" sz="1800" b="1" i="0" u="none" strike="noStrike" dirty="0">
                          <a:solidFill>
                            <a:srgbClr val="000000"/>
                          </a:solidFill>
                          <a:effectLst/>
                          <a:latin typeface="+mn-ea"/>
                          <a:ea typeface="+mn-ea"/>
                        </a:rPr>
                        <a:t>AI</a:t>
                      </a:r>
                      <a:r>
                        <a:rPr lang="ja-JP" altLang="en-US" sz="1800" b="1" i="0" u="none" strike="noStrike" dirty="0">
                          <a:solidFill>
                            <a:srgbClr val="000000"/>
                          </a:solidFill>
                          <a:effectLst/>
                          <a:latin typeface="+mn-ea"/>
                          <a:ea typeface="+mn-ea"/>
                        </a:rPr>
                        <a:t>状態変化検知アプリケーション</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gridSpan="3">
                  <a:txBody>
                    <a:bodyPr/>
                    <a:lstStyle/>
                    <a:p>
                      <a:pPr algn="ctr" fontAlgn="ctr">
                        <a:lnSpc>
                          <a:spcPct val="120000"/>
                        </a:lnSpc>
                      </a:pPr>
                      <a:r>
                        <a:rPr lang="ja-JP" altLang="en-US" sz="1800" b="1" i="0" u="none" strike="noStrike" dirty="0">
                          <a:solidFill>
                            <a:srgbClr val="000000"/>
                          </a:solidFill>
                          <a:effectLst/>
                          <a:latin typeface="+mn-ea"/>
                          <a:ea typeface="+mn-ea"/>
                        </a:rPr>
                        <a:t>●</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647725012"/>
                  </a:ext>
                </a:extLst>
              </a:tr>
              <a:tr h="152498">
                <a:tc gridSpan="2">
                  <a:txBody>
                    <a:bodyPr/>
                    <a:lstStyle/>
                    <a:p>
                      <a:pPr algn="l" fontAlgn="ctr">
                        <a:lnSpc>
                          <a:spcPct val="120000"/>
                        </a:lnSpc>
                      </a:pPr>
                      <a:r>
                        <a:rPr lang="en-US" sz="1800" b="1" i="0" u="none" strike="noStrike" dirty="0">
                          <a:solidFill>
                            <a:srgbClr val="000000"/>
                          </a:solidFill>
                          <a:effectLst/>
                          <a:latin typeface="+mn-ea"/>
                          <a:ea typeface="+mn-ea"/>
                        </a:rPr>
                        <a:t>AI</a:t>
                      </a:r>
                      <a:r>
                        <a:rPr lang="ja-JP" altLang="en-US" sz="1800" b="1" i="0" u="none" strike="noStrike" dirty="0">
                          <a:solidFill>
                            <a:srgbClr val="000000"/>
                          </a:solidFill>
                          <a:effectLst/>
                          <a:latin typeface="+mn-ea"/>
                          <a:ea typeface="+mn-ea"/>
                        </a:rPr>
                        <a:t>アプリケーション搭載</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ja-JP"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zh-TW" altLang="en-US" sz="1800" b="1" i="0" u="none" strike="noStrike" dirty="0">
                          <a:solidFill>
                            <a:srgbClr val="000000"/>
                          </a:solidFill>
                          <a:effectLst/>
                          <a:latin typeface="+mn-ea"/>
                          <a:ea typeface="+mn-ea"/>
                        </a:rPr>
                        <a:t>最大</a:t>
                      </a:r>
                      <a:r>
                        <a:rPr lang="ja-JP" altLang="en-US" sz="1800" b="1" i="0" u="none" strike="noStrike" dirty="0">
                          <a:solidFill>
                            <a:srgbClr val="000000"/>
                          </a:solidFill>
                          <a:effectLst/>
                          <a:latin typeface="+mn-ea"/>
                          <a:ea typeface="+mn-ea"/>
                        </a:rPr>
                        <a:t>９</a:t>
                      </a:r>
                      <a:r>
                        <a:rPr lang="zh-TW" altLang="en-US" sz="1800" b="1" i="0" u="none" strike="noStrike" dirty="0">
                          <a:solidFill>
                            <a:srgbClr val="000000"/>
                          </a:solidFill>
                          <a:effectLst/>
                          <a:latin typeface="+mn-ea"/>
                          <a:ea typeface="+mn-ea"/>
                        </a:rPr>
                        <a:t>個</a:t>
                      </a: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srgbClr val="000000"/>
                          </a:solidFill>
                          <a:effectLst/>
                          <a:uLnTx/>
                          <a:uFillTx/>
                          <a:latin typeface="+mn-ea"/>
                          <a:ea typeface="+mn-ea"/>
                          <a:cs typeface="+mn-cs"/>
                        </a:rPr>
                        <a:t>最大</a:t>
                      </a:r>
                      <a:r>
                        <a:rPr kumimoji="1" lang="ja-JP" altLang="en-US" sz="1800" b="1" i="0" u="none" strike="noStrike" kern="1200" cap="none" spc="0" normalizeH="0" baseline="0" noProof="0" dirty="0">
                          <a:ln>
                            <a:noFill/>
                          </a:ln>
                          <a:solidFill>
                            <a:srgbClr val="000000"/>
                          </a:solidFill>
                          <a:effectLst/>
                          <a:uLnTx/>
                          <a:uFillTx/>
                          <a:latin typeface="+mn-ea"/>
                          <a:ea typeface="+mn-ea"/>
                          <a:cs typeface="+mn-cs"/>
                        </a:rPr>
                        <a:t>９</a:t>
                      </a:r>
                      <a:r>
                        <a:rPr kumimoji="1" lang="zh-TW" altLang="en-US" sz="1800" b="1" i="0" u="none" strike="noStrike" kern="1200" cap="none" spc="0" normalizeH="0" baseline="0" noProof="0" dirty="0">
                          <a:ln>
                            <a:noFill/>
                          </a:ln>
                          <a:solidFill>
                            <a:srgbClr val="000000"/>
                          </a:solidFill>
                          <a:effectLst/>
                          <a:uLnTx/>
                          <a:uFillTx/>
                          <a:latin typeface="+mn-ea"/>
                          <a:ea typeface="+mn-ea"/>
                          <a:cs typeface="+mn-cs"/>
                        </a:rPr>
                        <a:t>個</a:t>
                      </a:r>
                      <a:endParaRPr lang="zh-TW" altLang="en-US" sz="1800" b="1" i="0" u="none" strike="noStrike" dirty="0">
                        <a:solidFill>
                          <a:srgbClr val="000000"/>
                        </a:solidFill>
                        <a:effectLst/>
                        <a:latin typeface="+mn-ea"/>
                        <a:ea typeface="+mn-ea"/>
                      </a:endParaRP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kumimoji="1" lang="zh-TW" altLang="en-US" sz="1800" b="1" i="0" u="none" strike="noStrike" kern="1200" cap="none" spc="0" normalizeH="0" baseline="0" noProof="0" dirty="0">
                          <a:ln>
                            <a:noFill/>
                          </a:ln>
                          <a:solidFill>
                            <a:srgbClr val="000000"/>
                          </a:solidFill>
                          <a:effectLst/>
                          <a:uLnTx/>
                          <a:uFillTx/>
                          <a:latin typeface="+mn-ea"/>
                          <a:ea typeface="+mn-ea"/>
                          <a:cs typeface="+mn-cs"/>
                        </a:rPr>
                        <a:t>最大</a:t>
                      </a:r>
                      <a:r>
                        <a:rPr kumimoji="1" lang="ja-JP" altLang="en-US" sz="1800" b="1" i="0" u="none" strike="noStrike" kern="1200" cap="none" spc="0" normalizeH="0" baseline="0" noProof="0" dirty="0">
                          <a:ln>
                            <a:noFill/>
                          </a:ln>
                          <a:solidFill>
                            <a:srgbClr val="000000"/>
                          </a:solidFill>
                          <a:effectLst/>
                          <a:uLnTx/>
                          <a:uFillTx/>
                          <a:latin typeface="+mn-ea"/>
                          <a:ea typeface="+mn-ea"/>
                          <a:cs typeface="+mn-cs"/>
                        </a:rPr>
                        <a:t>９</a:t>
                      </a:r>
                      <a:r>
                        <a:rPr kumimoji="1" lang="zh-TW" altLang="en-US" sz="1800" b="1" i="0" u="none" strike="noStrike" kern="1200" cap="none" spc="0" normalizeH="0" baseline="0" noProof="0" dirty="0">
                          <a:ln>
                            <a:noFill/>
                          </a:ln>
                          <a:solidFill>
                            <a:srgbClr val="000000"/>
                          </a:solidFill>
                          <a:effectLst/>
                          <a:uLnTx/>
                          <a:uFillTx/>
                          <a:latin typeface="+mn-ea"/>
                          <a:ea typeface="+mn-ea"/>
                          <a:cs typeface="+mn-cs"/>
                        </a:rPr>
                        <a:t>個</a:t>
                      </a:r>
                      <a:endParaRPr lang="zh-TW" altLang="en-US" sz="1800" b="1" i="0" u="none" strike="noStrike" dirty="0">
                        <a:solidFill>
                          <a:srgbClr val="000000"/>
                        </a:solidFill>
                        <a:effectLst/>
                        <a:latin typeface="+mn-ea"/>
                        <a:ea typeface="+mn-ea"/>
                      </a:endParaRPr>
                    </a:p>
                  </a:txBody>
                  <a:tcPr marL="108000" marR="108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65808992"/>
                  </a:ext>
                </a:extLst>
              </a:tr>
            </a:tbl>
          </a:graphicData>
        </a:graphic>
      </p:graphicFrame>
      <p:sp>
        <p:nvSpPr>
          <p:cNvPr id="4" name="テキスト ボックス 3">
            <a:hlinkClick r:id="rId2" action="ppaction://hlinksldjump"/>
            <a:extLst>
              <a:ext uri="{FF2B5EF4-FFF2-40B4-BE49-F238E27FC236}">
                <a16:creationId xmlns:a16="http://schemas.microsoft.com/office/drawing/2014/main" id="{687AAC8C-76C5-A14F-B0AF-316313C35466}"/>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3"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3"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3793483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AA449F3-FAE5-5E3A-9C1E-E51C1AC45B68}"/>
              </a:ext>
            </a:extLst>
          </p:cNvPr>
          <p:cNvSpPr>
            <a:spLocks noGrp="1"/>
          </p:cNvSpPr>
          <p:nvPr>
            <p:ph type="title"/>
          </p:nvPr>
        </p:nvSpPr>
        <p:spPr/>
        <p:txBody>
          <a:bodyPr/>
          <a:lstStyle/>
          <a:p>
            <a:r>
              <a:rPr kumimoji="1" lang="en-US" altLang="ja-JP" b="1" dirty="0">
                <a:latin typeface="+mn-ea"/>
                <a:ea typeface="+mn-ea"/>
              </a:rPr>
              <a:t>1-2. </a:t>
            </a:r>
            <a:r>
              <a:rPr kumimoji="1" lang="ja-JP" altLang="en-US" b="1" dirty="0">
                <a:latin typeface="+mn-ea"/>
                <a:ea typeface="+mn-ea"/>
              </a:rPr>
              <a:t>特長</a:t>
            </a:r>
            <a:endParaRPr kumimoji="1" lang="ja-JP" altLang="en-US" dirty="0"/>
          </a:p>
        </p:txBody>
      </p:sp>
      <p:graphicFrame>
        <p:nvGraphicFramePr>
          <p:cNvPr id="4" name="表 5">
            <a:extLst>
              <a:ext uri="{FF2B5EF4-FFF2-40B4-BE49-F238E27FC236}">
                <a16:creationId xmlns:a16="http://schemas.microsoft.com/office/drawing/2014/main" id="{82D47661-6FC1-94F7-3990-C9F7AF957D76}"/>
              </a:ext>
            </a:extLst>
          </p:cNvPr>
          <p:cNvGraphicFramePr>
            <a:graphicFrameLocks noGrp="1"/>
          </p:cNvGraphicFramePr>
          <p:nvPr>
            <p:extLst>
              <p:ext uri="{D42A27DB-BD31-4B8C-83A1-F6EECF244321}">
                <p14:modId xmlns:p14="http://schemas.microsoft.com/office/powerpoint/2010/main" val="424232188"/>
              </p:ext>
            </p:extLst>
          </p:nvPr>
        </p:nvGraphicFramePr>
        <p:xfrm>
          <a:off x="824298" y="1611630"/>
          <a:ext cx="12622830" cy="3582447"/>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4035742">
                  <a:extLst>
                    <a:ext uri="{9D8B030D-6E8A-4147-A177-3AD203B41FA5}">
                      <a16:colId xmlns:a16="http://schemas.microsoft.com/office/drawing/2014/main" val="2262911740"/>
                    </a:ext>
                  </a:extLst>
                </a:gridCol>
                <a:gridCol w="2746475">
                  <a:extLst>
                    <a:ext uri="{9D8B030D-6E8A-4147-A177-3AD203B41FA5}">
                      <a16:colId xmlns:a16="http://schemas.microsoft.com/office/drawing/2014/main" val="3717445510"/>
                    </a:ext>
                  </a:extLst>
                </a:gridCol>
                <a:gridCol w="3146525">
                  <a:extLst>
                    <a:ext uri="{9D8B030D-6E8A-4147-A177-3AD203B41FA5}">
                      <a16:colId xmlns:a16="http://schemas.microsoft.com/office/drawing/2014/main" val="3861551018"/>
                    </a:ext>
                  </a:extLst>
                </a:gridCol>
                <a:gridCol w="2694088">
                  <a:extLst>
                    <a:ext uri="{9D8B030D-6E8A-4147-A177-3AD203B41FA5}">
                      <a16:colId xmlns:a16="http://schemas.microsoft.com/office/drawing/2014/main" val="3407183176"/>
                    </a:ext>
                  </a:extLst>
                </a:gridCol>
              </a:tblGrid>
              <a:tr h="326640">
                <a:tc>
                  <a:txBody>
                    <a:bodyPr/>
                    <a:lstStyle/>
                    <a:p>
                      <a:pPr algn="ctr"/>
                      <a:endParaRPr kumimoji="1" lang="ja-JP" altLang="en-US" sz="1600" dirty="0">
                        <a:solidFill>
                          <a:schemeClr val="tx1"/>
                        </a:solidFill>
                        <a:latin typeface="+mj-ea"/>
                        <a:ea typeface="+mj-ea"/>
                      </a:endParaRPr>
                    </a:p>
                  </a:txBody>
                  <a:tcPr marT="72000" marB="72000" anchor="ctr">
                    <a:solidFill>
                      <a:schemeClr val="bg1">
                        <a:lumMod val="95000"/>
                      </a:scheme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ja-JP" altLang="en-US" sz="2000" b="1" dirty="0">
                          <a:effectLst/>
                          <a:latin typeface="+mn-ea"/>
                          <a:ea typeface="+mn-ea"/>
                          <a:cs typeface="Calibri" panose="020F0502020204030204" pitchFamily="34" charset="0"/>
                        </a:rPr>
                        <a:t>現行</a:t>
                      </a:r>
                      <a:r>
                        <a:rPr lang="en-US" altLang="ja-JP" sz="2000" b="1" dirty="0">
                          <a:effectLst/>
                          <a:latin typeface="+mn-ea"/>
                          <a:ea typeface="+mn-ea"/>
                          <a:cs typeface="Calibri" panose="020F0502020204030204" pitchFamily="34" charset="0"/>
                        </a:rPr>
                        <a:t>S</a:t>
                      </a:r>
                      <a:r>
                        <a:rPr lang="ja-JP" altLang="en-US" sz="2000" b="1" dirty="0">
                          <a:effectLst/>
                          <a:latin typeface="+mn-ea"/>
                          <a:ea typeface="+mn-ea"/>
                          <a:cs typeface="Calibri" panose="020F0502020204030204" pitchFamily="34" charset="0"/>
                        </a:rPr>
                        <a:t>シリーズ</a:t>
                      </a:r>
                      <a:r>
                        <a:rPr lang="en-US" altLang="ja-JP" sz="2000" b="1" dirty="0">
                          <a:effectLst/>
                          <a:latin typeface="+mn-ea"/>
                          <a:ea typeface="+mn-ea"/>
                          <a:cs typeface="Calibri" panose="020F0502020204030204" pitchFamily="34" charset="0"/>
                        </a:rPr>
                        <a:t>(2MP)</a:t>
                      </a:r>
                    </a:p>
                  </a:txBody>
                  <a:tcPr marL="108000" marR="108000" marT="72000" marB="72000" anchor="ctr">
                    <a:solidFill>
                      <a:schemeClr val="bg1">
                        <a:lumMod val="95000"/>
                      </a:schemeClr>
                    </a:solidFill>
                  </a:tcPr>
                </a:tc>
                <a:tc>
                  <a:txBody>
                    <a:bodyPr/>
                    <a:lstStyle/>
                    <a:p>
                      <a:pPr algn="ctr" fontAlgn="t"/>
                      <a:r>
                        <a:rPr lang="ja-JP" altLang="en-US" sz="2000" b="1" dirty="0">
                          <a:effectLst/>
                          <a:latin typeface="+mn-ea"/>
                          <a:ea typeface="+mn-ea"/>
                          <a:cs typeface="Calibri" panose="020F0502020204030204" pitchFamily="34" charset="0"/>
                        </a:rPr>
                        <a:t>現行</a:t>
                      </a:r>
                      <a:r>
                        <a:rPr lang="en-US" altLang="ja-JP" sz="2000" b="1" dirty="0">
                          <a:effectLst/>
                          <a:latin typeface="+mn-ea"/>
                          <a:ea typeface="+mn-ea"/>
                          <a:cs typeface="Calibri" panose="020F0502020204030204" pitchFamily="34" charset="0"/>
                        </a:rPr>
                        <a:t>S</a:t>
                      </a:r>
                      <a:r>
                        <a:rPr lang="ja-JP" altLang="en-US" sz="2000" b="1" dirty="0">
                          <a:effectLst/>
                          <a:latin typeface="+mn-ea"/>
                          <a:ea typeface="+mn-ea"/>
                          <a:cs typeface="Calibri" panose="020F0502020204030204" pitchFamily="34" charset="0"/>
                        </a:rPr>
                        <a:t>シリーズ</a:t>
                      </a:r>
                      <a:r>
                        <a:rPr lang="en-US" altLang="ja-JP" sz="2000" b="1" dirty="0">
                          <a:effectLst/>
                          <a:latin typeface="+mn-ea"/>
                          <a:ea typeface="+mn-ea"/>
                          <a:cs typeface="Calibri" panose="020F0502020204030204" pitchFamily="34" charset="0"/>
                        </a:rPr>
                        <a:t>(5MP,4K)</a:t>
                      </a:r>
                    </a:p>
                  </a:txBody>
                  <a:tcPr marL="108000" marR="108000" marT="72000" marB="72000" anchor="ctr">
                    <a:solidFill>
                      <a:schemeClr val="bg1">
                        <a:lumMod val="9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ja-JP" altLang="en-US" sz="2000" b="1" dirty="0">
                          <a:solidFill>
                            <a:schemeClr val="tx1"/>
                          </a:solidFill>
                          <a:effectLst/>
                          <a:latin typeface="+mn-ea"/>
                          <a:ea typeface="+mn-ea"/>
                          <a:cs typeface="Calibri" panose="020F0502020204030204" pitchFamily="34" charset="0"/>
                        </a:rPr>
                        <a:t>次世代</a:t>
                      </a:r>
                      <a:r>
                        <a:rPr lang="en-US" altLang="ja-JP" sz="2000" b="1" dirty="0">
                          <a:solidFill>
                            <a:schemeClr val="tx1"/>
                          </a:solidFill>
                          <a:effectLst/>
                          <a:latin typeface="+mn-ea"/>
                          <a:ea typeface="+mn-ea"/>
                          <a:cs typeface="Calibri" panose="020F0502020204030204" pitchFamily="34" charset="0"/>
                        </a:rPr>
                        <a:t>X</a:t>
                      </a:r>
                      <a:r>
                        <a:rPr lang="ja-JP" altLang="en-US" sz="2000" b="1" dirty="0">
                          <a:solidFill>
                            <a:schemeClr val="tx1"/>
                          </a:solidFill>
                          <a:effectLst/>
                          <a:latin typeface="+mn-ea"/>
                          <a:ea typeface="+mn-ea"/>
                          <a:cs typeface="Calibri" panose="020F0502020204030204" pitchFamily="34" charset="0"/>
                        </a:rPr>
                        <a:t>シリーズ</a:t>
                      </a:r>
                      <a:endParaRPr lang="en-US" altLang="ja-JP" sz="2000" b="1" dirty="0">
                        <a:solidFill>
                          <a:schemeClr val="tx1"/>
                        </a:solidFill>
                        <a:effectLst/>
                        <a:latin typeface="+mn-ea"/>
                        <a:ea typeface="+mn-ea"/>
                        <a:cs typeface="Calibri" panose="020F0502020204030204" pitchFamily="34" charset="0"/>
                      </a:endParaRPr>
                    </a:p>
                  </a:txBody>
                  <a:tcPr marL="108000" marR="108000" marT="72000" marB="72000" anchor="ctr">
                    <a:solidFill>
                      <a:schemeClr val="accent1">
                        <a:lumMod val="60000"/>
                        <a:lumOff val="40000"/>
                      </a:schemeClr>
                    </a:solidFill>
                  </a:tcPr>
                </a:tc>
                <a:extLst>
                  <a:ext uri="{0D108BD9-81ED-4DB2-BD59-A6C34878D82A}">
                    <a16:rowId xmlns:a16="http://schemas.microsoft.com/office/drawing/2014/main" val="2141258648"/>
                  </a:ext>
                </a:extLst>
              </a:tr>
              <a:tr h="463603">
                <a:tc>
                  <a:txBody>
                    <a:bodyPr/>
                    <a:lstStyle/>
                    <a:p>
                      <a:pPr algn="ctr"/>
                      <a:r>
                        <a:rPr kumimoji="1" lang="en-US" altLang="ja-JP" sz="2000" b="1" dirty="0">
                          <a:solidFill>
                            <a:schemeClr val="tx1"/>
                          </a:solidFill>
                          <a:latin typeface="+mn-ea"/>
                          <a:ea typeface="+mn-ea"/>
                        </a:rPr>
                        <a:t>AI</a:t>
                      </a:r>
                      <a:r>
                        <a:rPr kumimoji="1" lang="ja-JP" altLang="en-US" sz="2000" b="1" dirty="0">
                          <a:solidFill>
                            <a:schemeClr val="tx1"/>
                          </a:solidFill>
                          <a:latin typeface="+mn-ea"/>
                          <a:ea typeface="+mn-ea"/>
                        </a:rPr>
                        <a:t>性能 </a:t>
                      </a:r>
                      <a:r>
                        <a:rPr kumimoji="1" lang="en-US" altLang="ja-JP" sz="1400" b="1" dirty="0">
                          <a:solidFill>
                            <a:schemeClr val="tx1"/>
                          </a:solidFill>
                          <a:latin typeface="+mn-ea"/>
                          <a:ea typeface="+mn-ea"/>
                        </a:rPr>
                        <a:t>(</a:t>
                      </a:r>
                      <a:r>
                        <a:rPr kumimoji="1" lang="ja-JP" altLang="en-US" sz="1400" b="1" dirty="0">
                          <a:solidFill>
                            <a:schemeClr val="tx1"/>
                          </a:solidFill>
                          <a:latin typeface="+mn-ea"/>
                          <a:ea typeface="+mn-ea"/>
                        </a:rPr>
                        <a:t>*</a:t>
                      </a:r>
                      <a:r>
                        <a:rPr kumimoji="1" lang="en-US" altLang="ja-JP" sz="1400" b="1" dirty="0">
                          <a:solidFill>
                            <a:schemeClr val="tx1"/>
                          </a:solidFill>
                          <a:latin typeface="+mn-ea"/>
                          <a:ea typeface="+mn-ea"/>
                        </a:rPr>
                        <a:t>1)</a:t>
                      </a:r>
                      <a:endParaRPr kumimoji="1" lang="ja-JP" altLang="en-US" sz="1400" b="1" dirty="0">
                        <a:solidFill>
                          <a:schemeClr val="tx1"/>
                        </a:solidFill>
                        <a:latin typeface="+mn-ea"/>
                        <a:ea typeface="+mn-ea"/>
                      </a:endParaRPr>
                    </a:p>
                  </a:txBody>
                  <a:tcPr marT="72000" marB="72000" anchor="ctr">
                    <a:solidFill>
                      <a:schemeClr val="bg1"/>
                    </a:solidFill>
                  </a:tcPr>
                </a:tc>
                <a:tc>
                  <a:txBody>
                    <a:bodyPr/>
                    <a:lstStyle/>
                    <a:p>
                      <a:pPr algn="ctr" fontAlgn="b"/>
                      <a:r>
                        <a:rPr lang="en-US" altLang="ja-JP" sz="2000" b="1" i="0" u="none" strike="noStrike" dirty="0">
                          <a:solidFill>
                            <a:schemeClr val="tx1"/>
                          </a:solidFill>
                          <a:effectLst/>
                          <a:latin typeface="+mj-ea"/>
                          <a:ea typeface="+mj-ea"/>
                          <a:cs typeface="Calibri" panose="020F0502020204030204" pitchFamily="34" charset="0"/>
                        </a:rPr>
                        <a:t>1 TOPS</a:t>
                      </a:r>
                    </a:p>
                  </a:txBody>
                  <a:tcPr marL="108000" marR="108000" marT="72000" marB="72000" anchor="ctr">
                    <a:solidFill>
                      <a:schemeClr val="bg1"/>
                    </a:solidFill>
                  </a:tcPr>
                </a:tc>
                <a:tc>
                  <a:txBody>
                    <a:bodyPr/>
                    <a:lstStyle/>
                    <a:p>
                      <a:pPr algn="ctr" fontAlgn="b"/>
                      <a:r>
                        <a:rPr lang="en-US" altLang="ja-JP" sz="2000" b="1" i="0" u="none" strike="noStrike" dirty="0">
                          <a:solidFill>
                            <a:schemeClr val="tx1"/>
                          </a:solidFill>
                          <a:effectLst/>
                          <a:latin typeface="+mj-ea"/>
                          <a:ea typeface="+mj-ea"/>
                          <a:cs typeface="Calibri" panose="020F0502020204030204" pitchFamily="34" charset="0"/>
                        </a:rPr>
                        <a:t>2 TOPS</a:t>
                      </a:r>
                    </a:p>
                  </a:txBody>
                  <a:tcPr marL="108000" marR="108000" marT="72000" marB="72000" anchor="ctr">
                    <a:solidFill>
                      <a:schemeClr val="bg1"/>
                    </a:solidFill>
                  </a:tcPr>
                </a:tc>
                <a:tc>
                  <a:txBody>
                    <a:bodyPr/>
                    <a:lstStyle/>
                    <a:p>
                      <a:pPr algn="ctr" fontAlgn="b"/>
                      <a:r>
                        <a:rPr lang="en-US" altLang="ja-JP" sz="2000" b="1" i="0" u="none" strike="noStrike" dirty="0">
                          <a:solidFill>
                            <a:srgbClr val="0000FF"/>
                          </a:solidFill>
                          <a:effectLst>
                            <a:outerShdw blurRad="38100" dist="38100" dir="2700000" algn="tl">
                              <a:srgbClr val="000000">
                                <a:alpha val="43137"/>
                              </a:srgbClr>
                            </a:outerShdw>
                          </a:effectLst>
                          <a:latin typeface="+mj-ea"/>
                          <a:ea typeface="+mj-ea"/>
                          <a:cs typeface="Calibri" panose="020F0502020204030204" pitchFamily="34" charset="0"/>
                        </a:rPr>
                        <a:t>8 TOPS</a:t>
                      </a:r>
                    </a:p>
                  </a:txBody>
                  <a:tcPr marL="108000" marR="108000" marT="72000" marB="72000" anchor="ctr">
                    <a:solidFill>
                      <a:schemeClr val="accent1">
                        <a:lumMod val="20000"/>
                        <a:lumOff val="80000"/>
                      </a:schemeClr>
                    </a:solidFill>
                  </a:tcPr>
                </a:tc>
                <a:extLst>
                  <a:ext uri="{0D108BD9-81ED-4DB2-BD59-A6C34878D82A}">
                    <a16:rowId xmlns:a16="http://schemas.microsoft.com/office/drawing/2014/main" val="2075804629"/>
                  </a:ext>
                </a:extLst>
              </a:tr>
              <a:tr h="463603">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ja-JP" sz="2000" b="1" dirty="0">
                          <a:solidFill>
                            <a:schemeClr val="tx1"/>
                          </a:solidFill>
                          <a:effectLst/>
                          <a:latin typeface="+mn-ea"/>
                          <a:ea typeface="+mn-ea"/>
                          <a:cs typeface="Calibri" panose="020F0502020204030204" pitchFamily="34" charset="0"/>
                        </a:rPr>
                        <a:t>CPU</a:t>
                      </a:r>
                      <a:r>
                        <a:rPr lang="ja-JP" altLang="en-US" sz="2000" b="1" dirty="0">
                          <a:solidFill>
                            <a:schemeClr val="tx1"/>
                          </a:solidFill>
                          <a:effectLst/>
                          <a:latin typeface="+mn-ea"/>
                          <a:ea typeface="+mn-ea"/>
                          <a:cs typeface="Calibri" panose="020F0502020204030204" pitchFamily="34" charset="0"/>
                        </a:rPr>
                        <a:t>性能 </a:t>
                      </a:r>
                      <a:r>
                        <a:rPr kumimoji="1" lang="en-US" altLang="ja-JP" sz="1400" b="1" kern="1200" dirty="0">
                          <a:solidFill>
                            <a:schemeClr val="tx1"/>
                          </a:solidFill>
                          <a:latin typeface="+mn-ea"/>
                          <a:ea typeface="+mn-ea"/>
                          <a:cs typeface="+mn-cs"/>
                        </a:rPr>
                        <a:t>(</a:t>
                      </a:r>
                      <a:r>
                        <a:rPr kumimoji="1" lang="ja-JP" altLang="en-US" sz="1400" b="1" kern="1200" dirty="0">
                          <a:solidFill>
                            <a:schemeClr val="tx1"/>
                          </a:solidFill>
                          <a:latin typeface="+mn-ea"/>
                          <a:ea typeface="+mn-ea"/>
                          <a:cs typeface="+mn-cs"/>
                        </a:rPr>
                        <a:t>*</a:t>
                      </a:r>
                      <a:r>
                        <a:rPr kumimoji="1" lang="en-US" altLang="ja-JP" sz="1400" b="1" kern="1200" dirty="0">
                          <a:solidFill>
                            <a:schemeClr val="tx1"/>
                          </a:solidFill>
                          <a:latin typeface="+mn-ea"/>
                          <a:ea typeface="+mn-ea"/>
                          <a:cs typeface="+mn-cs"/>
                        </a:rPr>
                        <a:t>1)</a:t>
                      </a:r>
                      <a:endParaRPr lang="ja-JP" altLang="en-US" sz="1400" b="1" dirty="0">
                        <a:solidFill>
                          <a:schemeClr val="tx1"/>
                        </a:solidFill>
                        <a:effectLst/>
                        <a:latin typeface="+mn-ea"/>
                        <a:ea typeface="+mn-ea"/>
                        <a:cs typeface="Calibri" panose="020F0502020204030204" pitchFamily="34" charset="0"/>
                      </a:endParaRPr>
                    </a:p>
                  </a:txBody>
                  <a:tcPr marT="72000" marB="72000" anchor="ct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altLang="ja-JP" sz="2000" b="1" i="0" u="none" strike="noStrike" dirty="0">
                          <a:solidFill>
                            <a:schemeClr val="tx1"/>
                          </a:solidFill>
                          <a:effectLst/>
                          <a:latin typeface="+mj-ea"/>
                          <a:ea typeface="+mj-ea"/>
                          <a:cs typeface="Calibri" panose="020F0502020204030204" pitchFamily="34" charset="0"/>
                        </a:rPr>
                        <a:t>5,000</a:t>
                      </a:r>
                      <a:r>
                        <a:rPr lang="ja-JP" altLang="en-US" sz="2000" b="1" i="0" u="none" strike="noStrike" baseline="0" dirty="0">
                          <a:solidFill>
                            <a:schemeClr val="tx1"/>
                          </a:solidFill>
                          <a:effectLst/>
                          <a:latin typeface="+mj-ea"/>
                          <a:ea typeface="+mj-ea"/>
                          <a:cs typeface="Calibri" panose="020F0502020204030204" pitchFamily="34" charset="0"/>
                        </a:rPr>
                        <a:t> </a:t>
                      </a:r>
                      <a:r>
                        <a:rPr lang="en-US" altLang="ja-JP" sz="2000" b="1" i="0" u="none" strike="noStrike" dirty="0">
                          <a:solidFill>
                            <a:schemeClr val="tx1"/>
                          </a:solidFill>
                          <a:effectLst/>
                          <a:latin typeface="+mj-ea"/>
                          <a:ea typeface="+mj-ea"/>
                          <a:cs typeface="Calibri" panose="020F0502020204030204" pitchFamily="34" charset="0"/>
                        </a:rPr>
                        <a:t>DMIPs</a:t>
                      </a:r>
                    </a:p>
                  </a:txBody>
                  <a:tcPr marL="108000" marR="108000" marT="72000" marB="72000"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altLang="ja-JP" sz="2000" b="1" i="0" u="none" strike="noStrike" dirty="0">
                          <a:solidFill>
                            <a:schemeClr val="tx1"/>
                          </a:solidFill>
                          <a:effectLst/>
                          <a:latin typeface="+mj-ea"/>
                          <a:ea typeface="+mj-ea"/>
                          <a:cs typeface="Calibri" panose="020F0502020204030204" pitchFamily="34" charset="0"/>
                        </a:rPr>
                        <a:t>5,000 DMIPS</a:t>
                      </a:r>
                    </a:p>
                  </a:txBody>
                  <a:tcPr marL="108000" marR="108000" marT="72000" marB="7200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b"/>
                      <a:r>
                        <a:rPr lang="en-US" altLang="ja-JP" sz="2000" b="1" i="0" u="none" strike="noStrike" dirty="0">
                          <a:solidFill>
                            <a:srgbClr val="0000FF"/>
                          </a:solidFill>
                          <a:effectLst>
                            <a:outerShdw blurRad="38100" dist="38100" dir="2700000" algn="tl">
                              <a:srgbClr val="000000">
                                <a:alpha val="43137"/>
                              </a:srgbClr>
                            </a:outerShdw>
                          </a:effectLst>
                          <a:latin typeface="+mj-ea"/>
                          <a:ea typeface="+mj-ea"/>
                          <a:cs typeface="Calibri" panose="020F0502020204030204" pitchFamily="34" charset="0"/>
                        </a:rPr>
                        <a:t>17,000 DMIPS</a:t>
                      </a:r>
                    </a:p>
                  </a:txBody>
                  <a:tcPr marL="108000" marR="108000" marT="72000" marB="72000" anchor="ctr">
                    <a:solidFill>
                      <a:schemeClr val="accent1">
                        <a:lumMod val="20000"/>
                        <a:lumOff val="80000"/>
                      </a:schemeClr>
                    </a:solidFill>
                  </a:tcPr>
                </a:tc>
                <a:extLst>
                  <a:ext uri="{0D108BD9-81ED-4DB2-BD59-A6C34878D82A}">
                    <a16:rowId xmlns:a16="http://schemas.microsoft.com/office/drawing/2014/main" val="793576077"/>
                  </a:ext>
                </a:extLst>
              </a:tr>
              <a:tr h="463603">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ja-JP" sz="2000" b="1" dirty="0">
                          <a:solidFill>
                            <a:schemeClr val="tx1"/>
                          </a:solidFill>
                          <a:effectLst/>
                          <a:latin typeface="+mn-ea"/>
                          <a:ea typeface="+mn-ea"/>
                          <a:cs typeface="Calibri" panose="020F0502020204030204" pitchFamily="34" charset="0"/>
                        </a:rPr>
                        <a:t>ROM</a:t>
                      </a:r>
                      <a:r>
                        <a:rPr lang="ja-JP" altLang="en-US" sz="2000" b="1" dirty="0">
                          <a:solidFill>
                            <a:schemeClr val="tx1"/>
                          </a:solidFill>
                          <a:effectLst/>
                          <a:latin typeface="+mn-ea"/>
                          <a:ea typeface="+mn-ea"/>
                          <a:cs typeface="Calibri" panose="020F0502020204030204" pitchFamily="34" charset="0"/>
                        </a:rPr>
                        <a:t> </a:t>
                      </a:r>
                      <a:r>
                        <a:rPr kumimoji="1" lang="en-US" altLang="ja-JP" sz="1400" b="1" kern="1200" dirty="0">
                          <a:solidFill>
                            <a:schemeClr val="tx1"/>
                          </a:solidFill>
                          <a:latin typeface="+mn-ea"/>
                          <a:ea typeface="+mn-ea"/>
                          <a:cs typeface="+mn-cs"/>
                        </a:rPr>
                        <a:t>(</a:t>
                      </a:r>
                      <a:r>
                        <a:rPr kumimoji="1" lang="ja-JP" altLang="en-US" sz="1400" b="1" kern="1200" dirty="0">
                          <a:solidFill>
                            <a:schemeClr val="tx1"/>
                          </a:solidFill>
                          <a:latin typeface="+mn-ea"/>
                          <a:ea typeface="+mn-ea"/>
                          <a:cs typeface="+mn-cs"/>
                        </a:rPr>
                        <a:t>*</a:t>
                      </a:r>
                      <a:r>
                        <a:rPr kumimoji="1" lang="en-US" altLang="ja-JP" sz="1400" b="1" kern="1200" dirty="0">
                          <a:solidFill>
                            <a:schemeClr val="tx1"/>
                          </a:solidFill>
                          <a:latin typeface="+mn-ea"/>
                          <a:ea typeface="+mn-ea"/>
                          <a:cs typeface="+mn-cs"/>
                        </a:rPr>
                        <a:t>1)</a:t>
                      </a:r>
                      <a:endParaRPr lang="ja-JP" altLang="en-US" sz="1400" b="1" dirty="0">
                        <a:solidFill>
                          <a:schemeClr val="tx1"/>
                        </a:solidFill>
                        <a:effectLst/>
                        <a:latin typeface="+mn-ea"/>
                        <a:ea typeface="+mn-ea"/>
                        <a:cs typeface="Calibri" panose="020F0502020204030204" pitchFamily="34" charset="0"/>
                      </a:endParaRPr>
                    </a:p>
                  </a:txBody>
                  <a:tcPr marT="72000" marB="72000" anchor="ctr">
                    <a:solidFill>
                      <a:schemeClr val="bg1"/>
                    </a:solidFill>
                  </a:tcPr>
                </a:tc>
                <a:tc>
                  <a:txBody>
                    <a:bodyPr/>
                    <a:lstStyle/>
                    <a:p>
                      <a:pPr algn="ctr" fontAlgn="t"/>
                      <a:r>
                        <a:rPr lang="en-US" altLang="ja-JP" sz="2000" b="1" dirty="0">
                          <a:solidFill>
                            <a:schemeClr val="tx1"/>
                          </a:solidFill>
                          <a:effectLst/>
                          <a:latin typeface="+mj-ea"/>
                          <a:ea typeface="+mj-ea"/>
                          <a:cs typeface="Calibri" panose="020F0502020204030204" pitchFamily="34" charset="0"/>
                        </a:rPr>
                        <a:t>100 MB</a:t>
                      </a:r>
                      <a:endParaRPr lang="ja-JP" altLang="en-US" sz="2000" b="1" dirty="0">
                        <a:solidFill>
                          <a:schemeClr val="tx1"/>
                        </a:solidFill>
                        <a:effectLst/>
                        <a:latin typeface="+mj-ea"/>
                        <a:ea typeface="+mj-ea"/>
                        <a:cs typeface="Calibri" panose="020F0502020204030204" pitchFamily="34" charset="0"/>
                      </a:endParaRPr>
                    </a:p>
                  </a:txBody>
                  <a:tcPr marL="108000" marR="108000" marT="72000" marB="72000" anchor="ctr">
                    <a:solidFill>
                      <a:schemeClr val="bg1"/>
                    </a:solid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kumimoji="1" lang="en-US" altLang="ja-JP" sz="2000" b="1" kern="1200" dirty="0">
                          <a:solidFill>
                            <a:schemeClr val="tx1"/>
                          </a:solidFill>
                          <a:effectLst/>
                          <a:latin typeface="+mj-ea"/>
                          <a:ea typeface="+mn-ea"/>
                          <a:cs typeface="Calibri" panose="020F0502020204030204" pitchFamily="34" charset="0"/>
                        </a:rPr>
                        <a:t>150 MB</a:t>
                      </a:r>
                      <a:endParaRPr kumimoji="1" lang="ja-JP" altLang="en-US" sz="2000" b="1" kern="1200" dirty="0">
                        <a:solidFill>
                          <a:schemeClr val="tx1"/>
                        </a:solidFill>
                        <a:effectLst/>
                        <a:latin typeface="+mj-ea"/>
                        <a:ea typeface="+mn-ea"/>
                        <a:cs typeface="Calibri" panose="020F0502020204030204" pitchFamily="34" charset="0"/>
                      </a:endParaRPr>
                    </a:p>
                  </a:txBody>
                  <a:tcPr marL="108000" marR="108000" marT="72000" marB="72000" anchor="ctr">
                    <a:solidFill>
                      <a:schemeClr val="bg1"/>
                    </a:solidFill>
                  </a:tcPr>
                </a:tc>
                <a:tc>
                  <a:txBody>
                    <a:bodyPr/>
                    <a:lstStyle/>
                    <a:p>
                      <a:pPr algn="ctr" fontAlgn="t"/>
                      <a:r>
                        <a:rPr lang="en-US" altLang="ja-JP" sz="2000" b="1" dirty="0">
                          <a:solidFill>
                            <a:srgbClr val="0000FF"/>
                          </a:solidFill>
                          <a:effectLst>
                            <a:outerShdw blurRad="38100" dist="38100" dir="2700000" algn="tl">
                              <a:srgbClr val="000000">
                                <a:alpha val="43137"/>
                              </a:srgbClr>
                            </a:outerShdw>
                          </a:effectLst>
                          <a:latin typeface="+mj-ea"/>
                          <a:ea typeface="+mj-ea"/>
                          <a:cs typeface="Calibri" panose="020F0502020204030204" pitchFamily="34" charset="0"/>
                        </a:rPr>
                        <a:t>6 GB</a:t>
                      </a:r>
                      <a:endParaRPr lang="ja-JP" altLang="en-US" sz="2000" b="1" dirty="0">
                        <a:solidFill>
                          <a:srgbClr val="0000FF"/>
                        </a:solidFill>
                        <a:effectLst>
                          <a:outerShdw blurRad="38100" dist="38100" dir="2700000" algn="tl">
                            <a:srgbClr val="000000">
                              <a:alpha val="43137"/>
                            </a:srgbClr>
                          </a:outerShdw>
                        </a:effectLst>
                        <a:latin typeface="+mj-ea"/>
                        <a:ea typeface="+mj-ea"/>
                        <a:cs typeface="Calibri" panose="020F0502020204030204" pitchFamily="34" charset="0"/>
                      </a:endParaRPr>
                    </a:p>
                  </a:txBody>
                  <a:tcPr marL="108000" marR="108000" marT="72000" marB="72000" anchor="ctr">
                    <a:solidFill>
                      <a:schemeClr val="accent1">
                        <a:lumMod val="20000"/>
                        <a:lumOff val="80000"/>
                      </a:schemeClr>
                    </a:solidFill>
                  </a:tcPr>
                </a:tc>
                <a:extLst>
                  <a:ext uri="{0D108BD9-81ED-4DB2-BD59-A6C34878D82A}">
                    <a16:rowId xmlns:a16="http://schemas.microsoft.com/office/drawing/2014/main" val="3157277088"/>
                  </a:ext>
                </a:extLst>
              </a:tr>
              <a:tr h="463603">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ja-JP" sz="2000" b="1" dirty="0">
                          <a:solidFill>
                            <a:schemeClr val="tx1"/>
                          </a:solidFill>
                          <a:effectLst/>
                          <a:latin typeface="+mn-ea"/>
                          <a:ea typeface="+mn-ea"/>
                          <a:cs typeface="Calibri" panose="020F0502020204030204" pitchFamily="34" charset="0"/>
                        </a:rPr>
                        <a:t>RAM</a:t>
                      </a:r>
                      <a:r>
                        <a:rPr lang="ja-JP" altLang="en-US" sz="2000" b="1" dirty="0">
                          <a:solidFill>
                            <a:schemeClr val="tx1"/>
                          </a:solidFill>
                          <a:effectLst/>
                          <a:latin typeface="+mn-ea"/>
                          <a:ea typeface="+mn-ea"/>
                          <a:cs typeface="Calibri" panose="020F0502020204030204" pitchFamily="34" charset="0"/>
                        </a:rPr>
                        <a:t> </a:t>
                      </a:r>
                      <a:r>
                        <a:rPr kumimoji="1" lang="en-US" altLang="ja-JP" sz="1400" b="1" kern="1200" dirty="0">
                          <a:solidFill>
                            <a:schemeClr val="tx1"/>
                          </a:solidFill>
                          <a:latin typeface="+mn-ea"/>
                          <a:ea typeface="+mn-ea"/>
                          <a:cs typeface="+mn-cs"/>
                        </a:rPr>
                        <a:t>(</a:t>
                      </a:r>
                      <a:r>
                        <a:rPr kumimoji="1" lang="ja-JP" altLang="en-US" sz="1400" b="1" kern="1200" dirty="0">
                          <a:solidFill>
                            <a:schemeClr val="tx1"/>
                          </a:solidFill>
                          <a:latin typeface="+mn-ea"/>
                          <a:ea typeface="+mn-ea"/>
                          <a:cs typeface="+mn-cs"/>
                        </a:rPr>
                        <a:t>*</a:t>
                      </a:r>
                      <a:r>
                        <a:rPr kumimoji="1" lang="en-US" altLang="ja-JP" sz="1400" b="1" kern="1200" dirty="0">
                          <a:solidFill>
                            <a:schemeClr val="tx1"/>
                          </a:solidFill>
                          <a:latin typeface="+mn-ea"/>
                          <a:ea typeface="+mn-ea"/>
                          <a:cs typeface="+mn-cs"/>
                        </a:rPr>
                        <a:t>1)</a:t>
                      </a:r>
                      <a:endParaRPr lang="ja-JP" altLang="en-US" sz="1400" b="1" dirty="0">
                        <a:solidFill>
                          <a:schemeClr val="tx1"/>
                        </a:solidFill>
                        <a:effectLst/>
                        <a:latin typeface="+mn-ea"/>
                        <a:ea typeface="+mn-ea"/>
                        <a:cs typeface="Calibri" panose="020F0502020204030204" pitchFamily="34" charset="0"/>
                      </a:endParaRPr>
                    </a:p>
                  </a:txBody>
                  <a:tcPr marT="72000" marB="72000" anchor="ctr">
                    <a:solidFill>
                      <a:schemeClr val="bg1"/>
                    </a:solidFill>
                  </a:tcPr>
                </a:tc>
                <a:tc>
                  <a:txBody>
                    <a:bodyPr/>
                    <a:lstStyle/>
                    <a:p>
                      <a:pPr algn="ctr" fontAlgn="t"/>
                      <a:r>
                        <a:rPr lang="en-US" altLang="ja-JP" sz="2000" b="1" dirty="0">
                          <a:solidFill>
                            <a:schemeClr val="tx1"/>
                          </a:solidFill>
                          <a:effectLst/>
                          <a:latin typeface="+mj-ea"/>
                          <a:ea typeface="+mj-ea"/>
                          <a:cs typeface="Calibri" panose="020F0502020204030204" pitchFamily="34" charset="0"/>
                        </a:rPr>
                        <a:t>150 MB</a:t>
                      </a:r>
                    </a:p>
                  </a:txBody>
                  <a:tcPr marL="108000" marR="108000" marT="72000" marB="72000" anchor="ctr">
                    <a:solidFill>
                      <a:schemeClr val="bg1"/>
                    </a:solidFill>
                  </a:tcPr>
                </a:tc>
                <a:tc>
                  <a:txBody>
                    <a:bodyPr/>
                    <a:lstStyle/>
                    <a:p>
                      <a:pPr algn="ctr" fontAlgn="t"/>
                      <a:r>
                        <a:rPr kumimoji="1" lang="en-US" altLang="ja-JP" sz="2000" b="1" kern="1200" dirty="0">
                          <a:solidFill>
                            <a:schemeClr val="tx1"/>
                          </a:solidFill>
                          <a:effectLst/>
                          <a:latin typeface="+mj-ea"/>
                          <a:ea typeface="+mn-ea"/>
                          <a:cs typeface="Calibri" panose="020F0502020204030204" pitchFamily="34" charset="0"/>
                        </a:rPr>
                        <a:t>256 MB</a:t>
                      </a:r>
                    </a:p>
                  </a:txBody>
                  <a:tcPr marL="108000" marR="108000" marT="72000" marB="72000" anchor="ctr">
                    <a:solidFill>
                      <a:schemeClr val="bg1"/>
                    </a:solidFill>
                  </a:tcPr>
                </a:tc>
                <a:tc>
                  <a:txBody>
                    <a:bodyPr/>
                    <a:lstStyle/>
                    <a:p>
                      <a:pPr algn="ctr" fontAlgn="t"/>
                      <a:r>
                        <a:rPr lang="en-US" altLang="ja-JP" sz="2000" b="1" dirty="0">
                          <a:solidFill>
                            <a:srgbClr val="0000FF"/>
                          </a:solidFill>
                          <a:effectLst>
                            <a:outerShdw blurRad="38100" dist="38100" dir="2700000" algn="tl">
                              <a:srgbClr val="000000">
                                <a:alpha val="43137"/>
                              </a:srgbClr>
                            </a:outerShdw>
                          </a:effectLst>
                          <a:latin typeface="+mj-ea"/>
                          <a:ea typeface="+mj-ea"/>
                          <a:cs typeface="Calibri" panose="020F0502020204030204" pitchFamily="34" charset="0"/>
                        </a:rPr>
                        <a:t>450 MB</a:t>
                      </a:r>
                      <a:endParaRPr lang="ja-JP" altLang="en-US" sz="2000" b="1" dirty="0">
                        <a:solidFill>
                          <a:srgbClr val="0000FF"/>
                        </a:solidFill>
                        <a:effectLst>
                          <a:outerShdw blurRad="38100" dist="38100" dir="2700000" algn="tl">
                            <a:srgbClr val="000000">
                              <a:alpha val="43137"/>
                            </a:srgbClr>
                          </a:outerShdw>
                        </a:effectLst>
                        <a:latin typeface="+mj-ea"/>
                        <a:ea typeface="+mj-ea"/>
                        <a:cs typeface="Calibri" panose="020F0502020204030204" pitchFamily="34" charset="0"/>
                      </a:endParaRPr>
                    </a:p>
                  </a:txBody>
                  <a:tcPr marL="108000" marR="108000" marT="72000" marB="72000" anchor="ctr">
                    <a:solidFill>
                      <a:schemeClr val="accent1">
                        <a:lumMod val="20000"/>
                        <a:lumOff val="80000"/>
                      </a:schemeClr>
                    </a:solidFill>
                  </a:tcPr>
                </a:tc>
                <a:extLst>
                  <a:ext uri="{0D108BD9-81ED-4DB2-BD59-A6C34878D82A}">
                    <a16:rowId xmlns:a16="http://schemas.microsoft.com/office/drawing/2014/main" val="3414991684"/>
                  </a:ext>
                </a:extLst>
              </a:tr>
              <a:tr h="525635">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ja-JP" altLang="en-US" sz="2000" b="1" dirty="0">
                          <a:solidFill>
                            <a:schemeClr val="tx1"/>
                          </a:solidFill>
                          <a:effectLst/>
                          <a:latin typeface="+mn-ea"/>
                          <a:ea typeface="+mn-ea"/>
                          <a:cs typeface="Calibri" panose="020F0502020204030204" pitchFamily="34" charset="0"/>
                        </a:rPr>
                        <a:t>インストール可能なアプリ数 </a:t>
                      </a:r>
                      <a:r>
                        <a:rPr lang="en-US" altLang="ja-JP" sz="1400" b="1" dirty="0">
                          <a:solidFill>
                            <a:schemeClr val="tx1"/>
                          </a:solidFill>
                          <a:effectLst/>
                          <a:latin typeface="+mn-ea"/>
                          <a:ea typeface="+mn-ea"/>
                          <a:cs typeface="Calibri" panose="020F0502020204030204" pitchFamily="34" charset="0"/>
                        </a:rPr>
                        <a:t>(*2)</a:t>
                      </a:r>
                      <a:endParaRPr lang="ja-JP" altLang="en-US" sz="1400" b="1" dirty="0">
                        <a:solidFill>
                          <a:schemeClr val="tx1"/>
                        </a:solidFill>
                        <a:effectLst/>
                        <a:latin typeface="+mn-ea"/>
                        <a:ea typeface="+mn-ea"/>
                        <a:cs typeface="Calibri" panose="020F0502020204030204" pitchFamily="34" charset="0"/>
                      </a:endParaRPr>
                    </a:p>
                  </a:txBody>
                  <a:tcPr marT="72000" marB="72000" anchor="ctr">
                    <a:solidFill>
                      <a:schemeClr val="bg1"/>
                    </a:solidFill>
                  </a:tcPr>
                </a:tc>
                <a:tc>
                  <a:txBody>
                    <a:bodyPr/>
                    <a:lstStyle/>
                    <a:p>
                      <a:pPr algn="ctr" fontAlgn="t"/>
                      <a:r>
                        <a:rPr lang="en-US" altLang="ja-JP" sz="2000" b="1" dirty="0">
                          <a:solidFill>
                            <a:schemeClr val="tx1"/>
                          </a:solidFill>
                          <a:effectLst/>
                          <a:latin typeface="+mj-ea"/>
                          <a:ea typeface="+mj-ea"/>
                          <a:cs typeface="Calibri" panose="020F0502020204030204" pitchFamily="34" charset="0"/>
                        </a:rPr>
                        <a:t>2</a:t>
                      </a:r>
                      <a:endParaRPr lang="ja-JP" altLang="en-US" sz="2000" b="1" dirty="0">
                        <a:solidFill>
                          <a:schemeClr val="tx1"/>
                        </a:solidFill>
                        <a:effectLst/>
                        <a:latin typeface="+mj-ea"/>
                        <a:ea typeface="+mj-ea"/>
                        <a:cs typeface="Calibri" panose="020F0502020204030204" pitchFamily="34" charset="0"/>
                      </a:endParaRPr>
                    </a:p>
                  </a:txBody>
                  <a:tcPr marL="108000" marR="108000" marT="72000" marB="72000"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kumimoji="1" lang="en-US" altLang="ja-JP" sz="2000" b="1" kern="1200" dirty="0">
                          <a:solidFill>
                            <a:schemeClr val="tx1"/>
                          </a:solidFill>
                          <a:effectLst/>
                          <a:latin typeface="+mj-ea"/>
                          <a:ea typeface="+mn-ea"/>
                          <a:cs typeface="Calibri" panose="020F0502020204030204" pitchFamily="34" charset="0"/>
                        </a:rPr>
                        <a:t>3</a:t>
                      </a:r>
                      <a:endParaRPr kumimoji="1" lang="ja-JP" altLang="en-US" sz="1400" b="1" kern="1200" dirty="0">
                        <a:solidFill>
                          <a:schemeClr val="tx1"/>
                        </a:solidFill>
                        <a:effectLst/>
                        <a:latin typeface="+mj-ea"/>
                        <a:ea typeface="+mn-ea"/>
                        <a:cs typeface="Calibri" panose="020F0502020204030204" pitchFamily="34" charset="0"/>
                      </a:endParaRPr>
                    </a:p>
                  </a:txBody>
                  <a:tcPr marL="108000" marR="108000" marT="72000" marB="72000" anchor="ctr">
                    <a:lnL w="12700" cap="flat" cmpd="sng" algn="ctr">
                      <a:solidFill>
                        <a:schemeClr val="tx1"/>
                      </a:solidFill>
                      <a:prstDash val="solid"/>
                      <a:round/>
                      <a:headEnd type="none" w="med" len="med"/>
                      <a:tailEnd type="none" w="med" len="med"/>
                    </a:lnL>
                    <a:solidFill>
                      <a:schemeClr val="bg1"/>
                    </a:solidFill>
                  </a:tcPr>
                </a:tc>
                <a:tc>
                  <a:txBody>
                    <a:bodyPr/>
                    <a:lstStyle/>
                    <a:p>
                      <a:pPr algn="ctr" fontAlgn="t"/>
                      <a:r>
                        <a:rPr lang="en-US" altLang="ja-JP" sz="2000" b="1" dirty="0">
                          <a:solidFill>
                            <a:srgbClr val="0000FF"/>
                          </a:solidFill>
                          <a:effectLst>
                            <a:outerShdw blurRad="38100" dist="38100" dir="2700000" algn="tl">
                              <a:srgbClr val="000000">
                                <a:alpha val="43137"/>
                              </a:srgbClr>
                            </a:outerShdw>
                          </a:effectLst>
                          <a:latin typeface="+mj-ea"/>
                          <a:ea typeface="+mj-ea"/>
                          <a:cs typeface="Calibri" panose="020F0502020204030204" pitchFamily="34" charset="0"/>
                        </a:rPr>
                        <a:t>9</a:t>
                      </a:r>
                      <a:endParaRPr lang="ja-JP" altLang="en-US" sz="2000" b="1" dirty="0">
                        <a:solidFill>
                          <a:srgbClr val="0000FF"/>
                        </a:solidFill>
                        <a:effectLst>
                          <a:outerShdw blurRad="38100" dist="38100" dir="2700000" algn="tl">
                            <a:srgbClr val="000000">
                              <a:alpha val="43137"/>
                            </a:srgbClr>
                          </a:outerShdw>
                        </a:effectLst>
                        <a:latin typeface="+mj-ea"/>
                        <a:ea typeface="+mj-ea"/>
                        <a:cs typeface="Calibri" panose="020F0502020204030204" pitchFamily="34" charset="0"/>
                      </a:endParaRPr>
                    </a:p>
                  </a:txBody>
                  <a:tcPr marL="108000" marR="108000" marT="72000" marB="72000" anchor="ctr">
                    <a:solidFill>
                      <a:schemeClr val="accent1">
                        <a:lumMod val="20000"/>
                        <a:lumOff val="80000"/>
                      </a:schemeClr>
                    </a:solidFill>
                  </a:tcPr>
                </a:tc>
                <a:extLst>
                  <a:ext uri="{0D108BD9-81ED-4DB2-BD59-A6C34878D82A}">
                    <a16:rowId xmlns:a16="http://schemas.microsoft.com/office/drawing/2014/main" val="594559208"/>
                  </a:ext>
                </a:extLst>
              </a:tr>
              <a:tr h="525635">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ja-JP" altLang="en-US" sz="2000" b="1" dirty="0">
                          <a:solidFill>
                            <a:schemeClr val="tx1"/>
                          </a:solidFill>
                          <a:effectLst/>
                          <a:latin typeface="+mn-ea"/>
                          <a:ea typeface="+mn-ea"/>
                          <a:cs typeface="Calibri" panose="020F0502020204030204" pitchFamily="34" charset="0"/>
                        </a:rPr>
                        <a:t>同時動作可能なアプリ数 </a:t>
                      </a:r>
                      <a:r>
                        <a:rPr lang="en-US" altLang="ja-JP" sz="1400" b="1" dirty="0">
                          <a:solidFill>
                            <a:schemeClr val="tx1"/>
                          </a:solidFill>
                          <a:effectLst/>
                          <a:latin typeface="+mn-ea"/>
                          <a:ea typeface="+mn-ea"/>
                          <a:cs typeface="Calibri" panose="020F0502020204030204" pitchFamily="34" charset="0"/>
                        </a:rPr>
                        <a:t>(</a:t>
                      </a:r>
                      <a:r>
                        <a:rPr lang="ja-JP" altLang="en-US" sz="1400" b="1" dirty="0">
                          <a:solidFill>
                            <a:schemeClr val="tx1"/>
                          </a:solidFill>
                          <a:effectLst/>
                          <a:latin typeface="+mn-ea"/>
                          <a:ea typeface="+mn-ea"/>
                          <a:cs typeface="Calibri" panose="020F0502020204030204" pitchFamily="34" charset="0"/>
                        </a:rPr>
                        <a:t>*</a:t>
                      </a:r>
                      <a:r>
                        <a:rPr lang="en-US" altLang="ja-JP" sz="1400" b="1" dirty="0">
                          <a:solidFill>
                            <a:schemeClr val="tx1"/>
                          </a:solidFill>
                          <a:effectLst/>
                          <a:latin typeface="+mn-ea"/>
                          <a:ea typeface="+mn-ea"/>
                          <a:cs typeface="Calibri" panose="020F0502020204030204" pitchFamily="34" charset="0"/>
                        </a:rPr>
                        <a:t>2)</a:t>
                      </a:r>
                      <a:endParaRPr lang="ja-JP" altLang="en-US" sz="1400" b="1" dirty="0">
                        <a:solidFill>
                          <a:schemeClr val="tx1"/>
                        </a:solidFill>
                        <a:effectLst/>
                        <a:latin typeface="+mn-ea"/>
                        <a:ea typeface="+mn-ea"/>
                        <a:cs typeface="Calibri" panose="020F0502020204030204" pitchFamily="34" charset="0"/>
                      </a:endParaRPr>
                    </a:p>
                  </a:txBody>
                  <a:tcPr marT="72000" marB="72000" anchor="ctr">
                    <a:solidFill>
                      <a:schemeClr val="bg1"/>
                    </a:solidFill>
                  </a:tcPr>
                </a:tc>
                <a:tc>
                  <a:txBody>
                    <a:bodyPr/>
                    <a:lstStyle/>
                    <a:p>
                      <a:pPr algn="ctr" fontAlgn="t"/>
                      <a:r>
                        <a:rPr lang="en-US" altLang="ja-JP" sz="2000" b="1" dirty="0">
                          <a:solidFill>
                            <a:schemeClr val="tx1"/>
                          </a:solidFill>
                          <a:effectLst/>
                          <a:latin typeface="+mj-ea"/>
                          <a:ea typeface="+mj-ea"/>
                          <a:cs typeface="Calibri" panose="020F0502020204030204" pitchFamily="34" charset="0"/>
                        </a:rPr>
                        <a:t>2</a:t>
                      </a:r>
                      <a:endParaRPr lang="ja-JP" altLang="en-US" sz="2000" b="1" dirty="0">
                        <a:solidFill>
                          <a:schemeClr val="tx1"/>
                        </a:solidFill>
                        <a:effectLst/>
                        <a:latin typeface="+mj-ea"/>
                        <a:ea typeface="+mj-ea"/>
                        <a:cs typeface="Calibri" panose="020F0502020204030204" pitchFamily="34" charset="0"/>
                      </a:endParaRPr>
                    </a:p>
                  </a:txBody>
                  <a:tcPr marL="108000" marR="108000" marT="72000" marB="72000"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kumimoji="1" lang="en-US" altLang="ja-JP" sz="2000" b="1" kern="1200" dirty="0">
                          <a:solidFill>
                            <a:schemeClr val="tx1"/>
                          </a:solidFill>
                          <a:effectLst/>
                          <a:latin typeface="+mj-ea"/>
                          <a:ea typeface="+mn-ea"/>
                          <a:cs typeface="Calibri" panose="020F0502020204030204" pitchFamily="34" charset="0"/>
                        </a:rPr>
                        <a:t>3</a:t>
                      </a:r>
                      <a:endParaRPr kumimoji="1" lang="ja-JP" altLang="en-US" sz="2000" b="1" kern="1200" dirty="0">
                        <a:solidFill>
                          <a:schemeClr val="tx1"/>
                        </a:solidFill>
                        <a:effectLst/>
                        <a:latin typeface="+mj-ea"/>
                        <a:ea typeface="+mn-ea"/>
                        <a:cs typeface="Calibri" panose="020F0502020204030204" pitchFamily="34" charset="0"/>
                      </a:endParaRPr>
                    </a:p>
                  </a:txBody>
                  <a:tcPr marL="108000" marR="108000" marT="72000" marB="72000" anchor="ctr">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1079906" rtl="0" eaLnBrk="1" fontAlgn="b" latinLnBrk="0" hangingPunct="1">
                        <a:lnSpc>
                          <a:spcPct val="100000"/>
                        </a:lnSpc>
                        <a:spcBef>
                          <a:spcPts val="0"/>
                        </a:spcBef>
                        <a:spcAft>
                          <a:spcPts val="0"/>
                        </a:spcAft>
                        <a:buClrTx/>
                        <a:buSzTx/>
                        <a:buFontTx/>
                        <a:buNone/>
                        <a:tabLst/>
                        <a:defRPr/>
                      </a:pPr>
                      <a:r>
                        <a:rPr lang="en-US" altLang="ja-JP" sz="2000" b="1" dirty="0">
                          <a:solidFill>
                            <a:srgbClr val="0000FF"/>
                          </a:solidFill>
                          <a:effectLst>
                            <a:outerShdw blurRad="38100" dist="38100" dir="2700000" algn="tl">
                              <a:srgbClr val="000000">
                                <a:alpha val="43137"/>
                              </a:srgbClr>
                            </a:outerShdw>
                          </a:effectLst>
                          <a:latin typeface="+mj-ea"/>
                          <a:ea typeface="+mj-ea"/>
                          <a:cs typeface="Calibri" panose="020F0502020204030204" pitchFamily="34" charset="0"/>
                        </a:rPr>
                        <a:t>5</a:t>
                      </a:r>
                      <a:r>
                        <a:rPr lang="ja-JP" altLang="en-US" sz="1600" b="1" dirty="0">
                          <a:solidFill>
                            <a:srgbClr val="0000FF"/>
                          </a:solidFill>
                          <a:effectLst>
                            <a:outerShdw blurRad="38100" dist="38100" dir="2700000" algn="tl">
                              <a:srgbClr val="000000">
                                <a:alpha val="43137"/>
                              </a:srgbClr>
                            </a:outerShdw>
                          </a:effectLst>
                          <a:latin typeface="+mj-ea"/>
                          <a:ea typeface="+mj-ea"/>
                          <a:cs typeface="Calibri" panose="020F0502020204030204" pitchFamily="34" charset="0"/>
                        </a:rPr>
                        <a:t>  </a:t>
                      </a:r>
                      <a:r>
                        <a:rPr lang="en-US" altLang="ja-JP" sz="1600" b="1" dirty="0">
                          <a:solidFill>
                            <a:srgbClr val="0000FF"/>
                          </a:solidFill>
                          <a:effectLst>
                            <a:outerShdw blurRad="38100" dist="38100" dir="2700000" algn="tl">
                              <a:srgbClr val="000000">
                                <a:alpha val="43137"/>
                              </a:srgbClr>
                            </a:outerShdw>
                          </a:effectLst>
                          <a:latin typeface="+mj-ea"/>
                          <a:ea typeface="+mj-ea"/>
                          <a:cs typeface="Calibri" panose="020F0502020204030204" pitchFamily="34" charset="0"/>
                        </a:rPr>
                        <a:t>@2MP,5MP</a:t>
                      </a:r>
                      <a:r>
                        <a:rPr lang="ja-JP" altLang="en-US" sz="1600" b="1" dirty="0">
                          <a:solidFill>
                            <a:srgbClr val="0000FF"/>
                          </a:solidFill>
                          <a:effectLst>
                            <a:outerShdw blurRad="38100" dist="38100" dir="2700000" algn="tl">
                              <a:srgbClr val="000000">
                                <a:alpha val="43137"/>
                              </a:srgbClr>
                            </a:outerShdw>
                          </a:effectLst>
                          <a:latin typeface="+mj-ea"/>
                          <a:ea typeface="+mj-ea"/>
                          <a:cs typeface="Calibri" panose="020F0502020204030204" pitchFamily="34" charset="0"/>
                        </a:rPr>
                        <a:t>モデル</a:t>
                      </a:r>
                      <a:br>
                        <a:rPr lang="ja-JP" altLang="en-US" sz="2000" b="1" dirty="0">
                          <a:solidFill>
                            <a:srgbClr val="0000FF"/>
                          </a:solidFill>
                          <a:effectLst>
                            <a:outerShdw blurRad="38100" dist="38100" dir="2700000" algn="tl">
                              <a:srgbClr val="000000">
                                <a:alpha val="43137"/>
                              </a:srgbClr>
                            </a:outerShdw>
                          </a:effectLst>
                          <a:latin typeface="+mj-ea"/>
                          <a:ea typeface="+mj-ea"/>
                          <a:cs typeface="Calibri" panose="020F0502020204030204" pitchFamily="34" charset="0"/>
                        </a:rPr>
                      </a:br>
                      <a:r>
                        <a:rPr lang="en-US" altLang="ja-JP" sz="2000" b="1" dirty="0">
                          <a:solidFill>
                            <a:srgbClr val="0000FF"/>
                          </a:solidFill>
                          <a:effectLst>
                            <a:outerShdw blurRad="38100" dist="38100" dir="2700000" algn="tl">
                              <a:srgbClr val="000000">
                                <a:alpha val="43137"/>
                              </a:srgbClr>
                            </a:outerShdw>
                          </a:effectLst>
                          <a:latin typeface="+mj-ea"/>
                          <a:ea typeface="+mj-ea"/>
                          <a:cs typeface="Calibri" panose="020F0502020204030204" pitchFamily="34" charset="0"/>
                        </a:rPr>
                        <a:t>4</a:t>
                      </a:r>
                      <a:r>
                        <a:rPr lang="ja-JP" altLang="en-US" sz="1600" b="1" dirty="0">
                          <a:solidFill>
                            <a:srgbClr val="0000FF"/>
                          </a:solidFill>
                          <a:effectLst>
                            <a:outerShdw blurRad="38100" dist="38100" dir="2700000" algn="tl">
                              <a:srgbClr val="000000">
                                <a:alpha val="43137"/>
                              </a:srgbClr>
                            </a:outerShdw>
                          </a:effectLst>
                          <a:latin typeface="+mj-ea"/>
                          <a:ea typeface="+mj-ea"/>
                          <a:cs typeface="Calibri" panose="020F0502020204030204" pitchFamily="34" charset="0"/>
                        </a:rPr>
                        <a:t>  </a:t>
                      </a:r>
                      <a:r>
                        <a:rPr lang="en-US" altLang="ja-JP" sz="1600" b="1" dirty="0">
                          <a:solidFill>
                            <a:srgbClr val="0000FF"/>
                          </a:solidFill>
                          <a:effectLst>
                            <a:outerShdw blurRad="38100" dist="38100" dir="2700000" algn="tl">
                              <a:srgbClr val="000000">
                                <a:alpha val="43137"/>
                              </a:srgbClr>
                            </a:outerShdw>
                          </a:effectLst>
                          <a:latin typeface="+mj-ea"/>
                          <a:ea typeface="+mj-ea"/>
                          <a:cs typeface="Calibri" panose="020F0502020204030204" pitchFamily="34" charset="0"/>
                        </a:rPr>
                        <a:t>@4K</a:t>
                      </a:r>
                      <a:r>
                        <a:rPr lang="ja-JP" altLang="en-US" sz="1600" b="1" dirty="0">
                          <a:solidFill>
                            <a:srgbClr val="0000FF"/>
                          </a:solidFill>
                          <a:effectLst>
                            <a:outerShdw blurRad="38100" dist="38100" dir="2700000" algn="tl">
                              <a:srgbClr val="000000">
                                <a:alpha val="43137"/>
                              </a:srgbClr>
                            </a:outerShdw>
                          </a:effectLst>
                          <a:latin typeface="+mj-ea"/>
                          <a:ea typeface="+mj-ea"/>
                          <a:cs typeface="Calibri" panose="020F0502020204030204" pitchFamily="34" charset="0"/>
                        </a:rPr>
                        <a:t>モデル</a:t>
                      </a:r>
                    </a:p>
                  </a:txBody>
                  <a:tcPr marL="108000" marR="108000" marT="72000" marB="72000" anchor="ctr" anchorCtr="1">
                    <a:solidFill>
                      <a:schemeClr val="accent1">
                        <a:lumMod val="20000"/>
                        <a:lumOff val="80000"/>
                      </a:schemeClr>
                    </a:solidFill>
                  </a:tcPr>
                </a:tc>
                <a:extLst>
                  <a:ext uri="{0D108BD9-81ED-4DB2-BD59-A6C34878D82A}">
                    <a16:rowId xmlns:a16="http://schemas.microsoft.com/office/drawing/2014/main" val="1961599655"/>
                  </a:ext>
                </a:extLst>
              </a:tr>
            </a:tbl>
          </a:graphicData>
        </a:graphic>
      </p:graphicFrame>
      <p:sp>
        <p:nvSpPr>
          <p:cNvPr id="5" name="コンテンツ プレースホルダー 2">
            <a:extLst>
              <a:ext uri="{FF2B5EF4-FFF2-40B4-BE49-F238E27FC236}">
                <a16:creationId xmlns:a16="http://schemas.microsoft.com/office/drawing/2014/main" id="{B31404E1-AFD5-826E-B486-E35FDCC98B4F}"/>
              </a:ext>
            </a:extLst>
          </p:cNvPr>
          <p:cNvSpPr txBox="1">
            <a:spLocks/>
          </p:cNvSpPr>
          <p:nvPr/>
        </p:nvSpPr>
        <p:spPr>
          <a:xfrm>
            <a:off x="287088" y="648000"/>
            <a:ext cx="8509629" cy="457786"/>
          </a:xfrm>
          <a:prstGeom prst="rect">
            <a:avLst/>
          </a:prstGeom>
        </p:spPr>
        <p:txBody>
          <a:bodyPr wrap="none" lIns="36000" tIns="36000" rIns="36000" bIns="36000" anchor="t" anchorCtr="0"/>
          <a:lst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2400" b="1" dirty="0">
                <a:latin typeface="+mn-ea"/>
              </a:rPr>
              <a:t>■現行</a:t>
            </a:r>
            <a:r>
              <a:rPr lang="en-US" altLang="ja-JP" sz="2400" b="1" dirty="0">
                <a:latin typeface="+mn-ea"/>
              </a:rPr>
              <a:t>S</a:t>
            </a:r>
            <a:r>
              <a:rPr lang="ja-JP" altLang="en-US" sz="2400" b="1" dirty="0">
                <a:latin typeface="+mn-ea"/>
              </a:rPr>
              <a:t>シリーズと比較し、性能が</a:t>
            </a:r>
            <a:r>
              <a:rPr lang="en-US" altLang="ja-JP" sz="2400" b="1" dirty="0">
                <a:latin typeface="+mn-ea"/>
              </a:rPr>
              <a:t>4</a:t>
            </a:r>
            <a:r>
              <a:rPr lang="ja-JP" altLang="en-US" sz="2400" b="1" dirty="0">
                <a:latin typeface="+mn-ea"/>
              </a:rPr>
              <a:t>倍向上</a:t>
            </a:r>
          </a:p>
        </p:txBody>
      </p:sp>
      <p:sp>
        <p:nvSpPr>
          <p:cNvPr id="6" name="テキスト ボックス 5">
            <a:extLst>
              <a:ext uri="{FF2B5EF4-FFF2-40B4-BE49-F238E27FC236}">
                <a16:creationId xmlns:a16="http://schemas.microsoft.com/office/drawing/2014/main" id="{41F6BEBE-F7C3-D5D0-C21B-BD3739DEA569}"/>
              </a:ext>
            </a:extLst>
          </p:cNvPr>
          <p:cNvSpPr txBox="1"/>
          <p:nvPr/>
        </p:nvSpPr>
        <p:spPr>
          <a:xfrm>
            <a:off x="6153856" y="5490527"/>
            <a:ext cx="7154523" cy="1188787"/>
          </a:xfrm>
          <a:prstGeom prst="rect">
            <a:avLst/>
          </a:prstGeom>
          <a:noFill/>
        </p:spPr>
        <p:txBody>
          <a:bodyPr wrap="none" rtlCol="0">
            <a:spAutoFit/>
          </a:bodyPr>
          <a:lstStyle/>
          <a:p>
            <a:pPr>
              <a:lnSpc>
                <a:spcPct val="120000"/>
              </a:lnSpc>
            </a:pPr>
            <a:r>
              <a:rPr kumimoji="1" lang="en-US" altLang="ja-JP" sz="1400" b="1" dirty="0">
                <a:latin typeface="+mn-ea"/>
              </a:rPr>
              <a:t>(*1) AI</a:t>
            </a:r>
            <a:r>
              <a:rPr kumimoji="1" lang="ja-JP" altLang="en-US" sz="1400" b="1" dirty="0">
                <a:latin typeface="+mn-ea"/>
              </a:rPr>
              <a:t>アプリで利用可能なリソース　＊</a:t>
            </a:r>
            <a:r>
              <a:rPr kumimoji="1" lang="en-US" altLang="ja-JP" sz="1400" b="1" dirty="0">
                <a:latin typeface="+mn-ea"/>
              </a:rPr>
              <a:t>AI</a:t>
            </a:r>
            <a:r>
              <a:rPr kumimoji="1" lang="ja-JP" altLang="en-US" sz="1400" b="1" dirty="0">
                <a:latin typeface="+mn-ea"/>
              </a:rPr>
              <a:t>検知精度は既存機種同等です。</a:t>
            </a:r>
          </a:p>
          <a:p>
            <a:pPr>
              <a:lnSpc>
                <a:spcPct val="120000"/>
              </a:lnSpc>
            </a:pPr>
            <a:r>
              <a:rPr kumimoji="1" lang="en-US" altLang="ja-JP" sz="1400" b="1" dirty="0">
                <a:latin typeface="+mn-ea"/>
              </a:rPr>
              <a:t>(*2) </a:t>
            </a:r>
            <a:r>
              <a:rPr kumimoji="1" lang="ja-JP" altLang="en-US" sz="1400" b="1" dirty="0">
                <a:latin typeface="+mn-ea"/>
              </a:rPr>
              <a:t>自社アプリの場合の参考値</a:t>
            </a:r>
            <a:r>
              <a:rPr kumimoji="1" lang="en-US" altLang="ja-JP" sz="1400" b="1" dirty="0">
                <a:latin typeface="+mn-ea"/>
              </a:rPr>
              <a:t>(</a:t>
            </a:r>
            <a:r>
              <a:rPr kumimoji="1" lang="ja-JP" altLang="en-US" sz="1400" b="1" dirty="0">
                <a:latin typeface="+mn-ea"/>
              </a:rPr>
              <a:t>一部制約事項あり</a:t>
            </a:r>
            <a:r>
              <a:rPr kumimoji="1" lang="en-US" altLang="ja-JP" sz="1400" b="1" dirty="0">
                <a:latin typeface="+mn-ea"/>
              </a:rPr>
              <a:t>)</a:t>
            </a:r>
            <a:endParaRPr lang="en-US" altLang="ja-JP" sz="1400" b="1" dirty="0">
              <a:latin typeface="+mn-ea"/>
            </a:endParaRPr>
          </a:p>
          <a:p>
            <a:pPr>
              <a:lnSpc>
                <a:spcPct val="120000"/>
              </a:lnSpc>
              <a:spcBef>
                <a:spcPts val="600"/>
              </a:spcBef>
            </a:pPr>
            <a:r>
              <a:rPr kumimoji="1" lang="en-US" altLang="ja-JP" sz="1400" b="1" dirty="0">
                <a:latin typeface="+mn-ea"/>
              </a:rPr>
              <a:t> TOPS</a:t>
            </a:r>
            <a:r>
              <a:rPr lang="ja-JP" altLang="en-US" sz="1400" b="1" dirty="0">
                <a:latin typeface="+mn-ea"/>
              </a:rPr>
              <a:t>：</a:t>
            </a:r>
            <a:r>
              <a:rPr lang="en-US" altLang="ja-JP" sz="1400" b="1" dirty="0">
                <a:latin typeface="+mn-ea"/>
              </a:rPr>
              <a:t>1</a:t>
            </a:r>
            <a:r>
              <a:rPr lang="ja-JP" altLang="en-US" sz="1400" b="1" dirty="0">
                <a:latin typeface="+mn-ea"/>
              </a:rPr>
              <a:t>秒間に実行できる整数演算回数を</a:t>
            </a:r>
            <a:r>
              <a:rPr lang="en-US" altLang="ja-JP" sz="1400" b="1" dirty="0">
                <a:latin typeface="+mn-ea"/>
              </a:rPr>
              <a:t>1</a:t>
            </a:r>
            <a:r>
              <a:rPr lang="ja-JP" altLang="en-US" sz="1400" b="1" dirty="0">
                <a:latin typeface="+mn-ea"/>
              </a:rPr>
              <a:t>兆回単位で表したもの</a:t>
            </a:r>
            <a:endParaRPr lang="en-US" altLang="ja-JP" sz="1400" b="1" dirty="0">
              <a:latin typeface="+mn-ea"/>
            </a:endParaRPr>
          </a:p>
          <a:p>
            <a:pPr>
              <a:lnSpc>
                <a:spcPct val="120000"/>
              </a:lnSpc>
            </a:pPr>
            <a:r>
              <a:rPr kumimoji="1" lang="en-US" altLang="ja-JP" sz="1400" b="1" dirty="0">
                <a:latin typeface="+mn-ea"/>
              </a:rPr>
              <a:t> DMIPs</a:t>
            </a:r>
            <a:r>
              <a:rPr kumimoji="1" lang="ja-JP" altLang="en-US" sz="1400" b="1" dirty="0">
                <a:latin typeface="+mn-ea"/>
              </a:rPr>
              <a:t>：</a:t>
            </a:r>
            <a:r>
              <a:rPr kumimoji="1" lang="en-US" altLang="ja-JP" sz="1400" b="1" dirty="0">
                <a:latin typeface="+mn-ea"/>
              </a:rPr>
              <a:t> Dhrystone</a:t>
            </a:r>
            <a:r>
              <a:rPr kumimoji="1" lang="ja-JP" altLang="en-US" sz="1400" b="1" dirty="0">
                <a:latin typeface="+mn-ea"/>
              </a:rPr>
              <a:t>値</a:t>
            </a:r>
            <a:r>
              <a:rPr kumimoji="1" lang="en-US" altLang="ja-JP" sz="1400" b="1" dirty="0">
                <a:latin typeface="+mn-ea"/>
              </a:rPr>
              <a:t> (1</a:t>
            </a:r>
            <a:r>
              <a:rPr kumimoji="1" lang="ja-JP" altLang="en-US" sz="1400" b="1" dirty="0">
                <a:latin typeface="+mn-ea"/>
              </a:rPr>
              <a:t>秒間に何回測定ループを回せたかの値</a:t>
            </a:r>
            <a:r>
              <a:rPr kumimoji="1" lang="en-US" altLang="ja-JP" sz="1400" b="1" dirty="0">
                <a:latin typeface="+mn-ea"/>
              </a:rPr>
              <a:t>)</a:t>
            </a:r>
            <a:r>
              <a:rPr kumimoji="1" lang="ja-JP" altLang="en-US" sz="1400" b="1" dirty="0">
                <a:latin typeface="+mn-ea"/>
              </a:rPr>
              <a:t>を</a:t>
            </a:r>
            <a:r>
              <a:rPr kumimoji="1" lang="en-US" altLang="ja-JP" sz="1400" b="1" dirty="0">
                <a:latin typeface="+mn-ea"/>
              </a:rPr>
              <a:t>1757</a:t>
            </a:r>
            <a:r>
              <a:rPr kumimoji="1" lang="ja-JP" altLang="en-US" sz="1400" b="1" dirty="0">
                <a:latin typeface="+mn-ea"/>
              </a:rPr>
              <a:t>で割ったもの</a:t>
            </a:r>
            <a:endParaRPr kumimoji="1" lang="en-US" altLang="ja-JP" sz="1400" b="1" dirty="0">
              <a:latin typeface="+mn-ea"/>
            </a:endParaRPr>
          </a:p>
        </p:txBody>
      </p:sp>
      <p:sp>
        <p:nvSpPr>
          <p:cNvPr id="2" name="テキスト ボックス 1">
            <a:hlinkClick r:id="rId2" action="ppaction://hlinksldjump"/>
            <a:extLst>
              <a:ext uri="{FF2B5EF4-FFF2-40B4-BE49-F238E27FC236}">
                <a16:creationId xmlns:a16="http://schemas.microsoft.com/office/drawing/2014/main" id="{15E36C42-3A6A-3535-F1F7-9D9C5F1576EF}"/>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3"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3"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30764530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76B8219-A1CA-B580-CC45-A80A080DB764}"/>
              </a:ext>
            </a:extLst>
          </p:cNvPr>
          <p:cNvSpPr>
            <a:spLocks noGrp="1"/>
          </p:cNvSpPr>
          <p:nvPr>
            <p:ph type="title"/>
          </p:nvPr>
        </p:nvSpPr>
        <p:spPr/>
        <p:txBody>
          <a:bodyPr/>
          <a:lstStyle/>
          <a:p>
            <a:r>
              <a:rPr lang="en-US" altLang="ja-JP" dirty="0">
                <a:latin typeface="+mn-ea"/>
                <a:ea typeface="+mn-ea"/>
              </a:rPr>
              <a:t>4-3</a:t>
            </a:r>
            <a:r>
              <a:rPr lang="en-US" altLang="ja-JP" dirty="0"/>
              <a:t>. </a:t>
            </a:r>
            <a:r>
              <a:rPr lang="ja-JP" altLang="en-US" dirty="0"/>
              <a:t>カメラ、金具仕様</a:t>
            </a:r>
            <a:endParaRPr kumimoji="1" lang="ja-JP" altLang="en-US" dirty="0"/>
          </a:p>
        </p:txBody>
      </p:sp>
      <p:sp>
        <p:nvSpPr>
          <p:cNvPr id="2" name="テキスト ボックス 1">
            <a:extLst>
              <a:ext uri="{FF2B5EF4-FFF2-40B4-BE49-F238E27FC236}">
                <a16:creationId xmlns:a16="http://schemas.microsoft.com/office/drawing/2014/main" id="{D19817B6-912C-FE46-2CDC-F4F18D0BD445}"/>
              </a:ext>
            </a:extLst>
          </p:cNvPr>
          <p:cNvSpPr txBox="1"/>
          <p:nvPr/>
        </p:nvSpPr>
        <p:spPr>
          <a:xfrm>
            <a:off x="11024904" y="14482"/>
            <a:ext cx="3134677" cy="660820"/>
          </a:xfrm>
          <a:prstGeom prst="rect">
            <a:avLst/>
          </a:prstGeom>
          <a:noFill/>
        </p:spPr>
        <p:txBody>
          <a:bodyPr wrap="none" anchor="t">
            <a:noAutofit/>
          </a:bodyPr>
          <a:lstStyle/>
          <a:p>
            <a:pPr>
              <a:lnSpc>
                <a:spcPct val="120000"/>
              </a:lnSpc>
            </a:pPr>
            <a:r>
              <a:rPr kumimoji="1" lang="en-US" altLang="ja-JP"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ea"/>
                <a:cs typeface="+mj-cs"/>
              </a:rPr>
              <a:t>※2023</a:t>
            </a:r>
            <a:r>
              <a:rPr kumimoji="1" lang="ja-JP" altLang="en-US"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ea"/>
                <a:cs typeface="+mj-cs"/>
              </a:rPr>
              <a:t>年</a:t>
            </a:r>
            <a:r>
              <a:rPr kumimoji="1" lang="en-US" altLang="ja-JP"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ea"/>
                <a:cs typeface="+mj-cs"/>
              </a:rPr>
              <a:t>10</a:t>
            </a:r>
            <a:r>
              <a:rPr kumimoji="1" lang="ja-JP" altLang="en-US"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ea"/>
                <a:cs typeface="+mj-cs"/>
              </a:rPr>
              <a:t>月</a:t>
            </a:r>
            <a:r>
              <a:rPr kumimoji="1" lang="en-US" altLang="ja-JP"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ea"/>
                <a:cs typeface="+mj-cs"/>
              </a:rPr>
              <a:t>3</a:t>
            </a:r>
            <a:r>
              <a:rPr kumimoji="1" lang="ja-JP" altLang="en-US"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ea"/>
                <a:cs typeface="+mj-cs"/>
              </a:rPr>
              <a:t>日時点の情報です</a:t>
            </a:r>
            <a:endParaRPr kumimoji="1" lang="en-US" altLang="ja-JP"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ea"/>
              <a:cs typeface="+mj-cs"/>
            </a:endParaRPr>
          </a:p>
          <a:p>
            <a:pPr>
              <a:lnSpc>
                <a:spcPct val="120000"/>
              </a:lnSpc>
            </a:pPr>
            <a:r>
              <a:rPr lang="ja-JP" altLang="en-US" sz="1400" b="1" dirty="0">
                <a:solidFill>
                  <a:schemeClr val="bg1"/>
                </a:solidFill>
                <a:effectLst>
                  <a:outerShdw blurRad="38100" dist="38100" dir="2700000" algn="tl">
                    <a:srgbClr val="000000">
                      <a:alpha val="43137"/>
                    </a:srgbClr>
                  </a:outerShdw>
                </a:effectLst>
                <a:latin typeface="+mn-ea"/>
                <a:cs typeface="+mj-cs"/>
              </a:rPr>
              <a:t>　変更になる可能性があります</a:t>
            </a:r>
            <a:endParaRPr lang="ja-JP" altLang="en-US" sz="1400" b="1" dirty="0">
              <a:solidFill>
                <a:schemeClr val="bg1"/>
              </a:solidFill>
              <a:effectLst>
                <a:outerShdw blurRad="38100" dist="38100" dir="2700000" algn="tl">
                  <a:srgbClr val="000000">
                    <a:alpha val="43137"/>
                  </a:srgbClr>
                </a:outerShdw>
              </a:effectLst>
              <a:latin typeface="+mn-ea"/>
            </a:endParaRPr>
          </a:p>
        </p:txBody>
      </p:sp>
      <p:graphicFrame>
        <p:nvGraphicFramePr>
          <p:cNvPr id="4" name="表 3">
            <a:extLst>
              <a:ext uri="{FF2B5EF4-FFF2-40B4-BE49-F238E27FC236}">
                <a16:creationId xmlns:a16="http://schemas.microsoft.com/office/drawing/2014/main" id="{100F7011-198E-3C06-DD7F-948E14A883CF}"/>
              </a:ext>
            </a:extLst>
          </p:cNvPr>
          <p:cNvGraphicFramePr>
            <a:graphicFrameLocks noGrp="1"/>
          </p:cNvGraphicFramePr>
          <p:nvPr>
            <p:extLst>
              <p:ext uri="{D42A27DB-BD31-4B8C-83A1-F6EECF244321}">
                <p14:modId xmlns:p14="http://schemas.microsoft.com/office/powerpoint/2010/main" val="922270984"/>
              </p:ext>
            </p:extLst>
          </p:nvPr>
        </p:nvGraphicFramePr>
        <p:xfrm>
          <a:off x="561474" y="676836"/>
          <a:ext cx="13041249" cy="6839712"/>
        </p:xfrm>
        <a:graphic>
          <a:graphicData uri="http://schemas.openxmlformats.org/drawingml/2006/table">
            <a:tbl>
              <a:tblPr>
                <a:effectLst>
                  <a:outerShdw blurRad="50800" dist="38100" dir="2700000" algn="tl" rotWithShape="0">
                    <a:prstClr val="black">
                      <a:alpha val="40000"/>
                    </a:prstClr>
                  </a:outerShdw>
                </a:effectLst>
              </a:tblPr>
              <a:tblGrid>
                <a:gridCol w="1227502">
                  <a:extLst>
                    <a:ext uri="{9D8B030D-6E8A-4147-A177-3AD203B41FA5}">
                      <a16:colId xmlns:a16="http://schemas.microsoft.com/office/drawing/2014/main" val="3950696737"/>
                    </a:ext>
                  </a:extLst>
                </a:gridCol>
                <a:gridCol w="1820036">
                  <a:extLst>
                    <a:ext uri="{9D8B030D-6E8A-4147-A177-3AD203B41FA5}">
                      <a16:colId xmlns:a16="http://schemas.microsoft.com/office/drawing/2014/main" val="1150466420"/>
                    </a:ext>
                  </a:extLst>
                </a:gridCol>
                <a:gridCol w="1596562">
                  <a:extLst>
                    <a:ext uri="{9D8B030D-6E8A-4147-A177-3AD203B41FA5}">
                      <a16:colId xmlns:a16="http://schemas.microsoft.com/office/drawing/2014/main" val="3061304029"/>
                    </a:ext>
                  </a:extLst>
                </a:gridCol>
                <a:gridCol w="1596562">
                  <a:extLst>
                    <a:ext uri="{9D8B030D-6E8A-4147-A177-3AD203B41FA5}">
                      <a16:colId xmlns:a16="http://schemas.microsoft.com/office/drawing/2014/main" val="3526613840"/>
                    </a:ext>
                  </a:extLst>
                </a:gridCol>
                <a:gridCol w="1596562">
                  <a:extLst>
                    <a:ext uri="{9D8B030D-6E8A-4147-A177-3AD203B41FA5}">
                      <a16:colId xmlns:a16="http://schemas.microsoft.com/office/drawing/2014/main" val="2837835464"/>
                    </a:ext>
                  </a:extLst>
                </a:gridCol>
                <a:gridCol w="1734675">
                  <a:extLst>
                    <a:ext uri="{9D8B030D-6E8A-4147-A177-3AD203B41FA5}">
                      <a16:colId xmlns:a16="http://schemas.microsoft.com/office/drawing/2014/main" val="2254936905"/>
                    </a:ext>
                  </a:extLst>
                </a:gridCol>
                <a:gridCol w="1734675">
                  <a:extLst>
                    <a:ext uri="{9D8B030D-6E8A-4147-A177-3AD203B41FA5}">
                      <a16:colId xmlns:a16="http://schemas.microsoft.com/office/drawing/2014/main" val="289742864"/>
                    </a:ext>
                  </a:extLst>
                </a:gridCol>
                <a:gridCol w="1734675">
                  <a:extLst>
                    <a:ext uri="{9D8B030D-6E8A-4147-A177-3AD203B41FA5}">
                      <a16:colId xmlns:a16="http://schemas.microsoft.com/office/drawing/2014/main" val="733914560"/>
                    </a:ext>
                  </a:extLst>
                </a:gridCol>
              </a:tblGrid>
              <a:tr h="157939">
                <a:tc gridSpan="2">
                  <a:txBody>
                    <a:bodyPr/>
                    <a:lstStyle/>
                    <a:p>
                      <a:pPr algn="l" fontAlgn="ctr">
                        <a:lnSpc>
                          <a:spcPct val="120000"/>
                        </a:lnSpc>
                      </a:pPr>
                      <a:r>
                        <a:rPr lang="ja-JP" altLang="en-US" sz="1800" b="1" i="0" u="none" strike="noStrike" dirty="0">
                          <a:solidFill>
                            <a:srgbClr val="000000"/>
                          </a:solidFill>
                          <a:effectLst/>
                          <a:latin typeface="+mn-ea"/>
                          <a:ea typeface="+mn-ea"/>
                        </a:rPr>
                        <a:t>品番</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pPr algn="ctr" fontAlgn="ctr"/>
                      <a:endParaRPr lang="ja-JP"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lnSpc>
                          <a:spcPct val="100000"/>
                        </a:lnSpc>
                      </a:pPr>
                      <a:r>
                        <a:rPr lang="en-US" altLang="ja-JP" sz="1400" b="1" i="0" u="none" strike="noStrike" dirty="0">
                          <a:solidFill>
                            <a:srgbClr val="000000"/>
                          </a:solidFill>
                          <a:effectLst/>
                          <a:latin typeface="+mn-ea"/>
                          <a:ea typeface="+mn-ea"/>
                        </a:rPr>
                        <a:t>WV-</a:t>
                      </a:r>
                      <a:r>
                        <a:rPr lang="en-US" altLang="ja-JP" sz="1400" b="1" i="0" u="none" strike="noStrike" dirty="0">
                          <a:solidFill>
                            <a:schemeClr val="tx1"/>
                          </a:solidFill>
                          <a:effectLst/>
                          <a:latin typeface="+mn-ea"/>
                          <a:ea typeface="+mn-ea"/>
                        </a:rPr>
                        <a:t>X22300-V3L</a:t>
                      </a:r>
                    </a:p>
                  </a:txBody>
                  <a:tcPr marL="72000" marR="72000" marT="0"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t">
                        <a:lnSpc>
                          <a:spcPct val="100000"/>
                        </a:lnSpc>
                      </a:pPr>
                      <a:r>
                        <a:rPr lang="en-US" altLang="ja-JP" sz="1400" b="1" i="0" u="none" strike="noStrike" dirty="0">
                          <a:solidFill>
                            <a:schemeClr val="tx1"/>
                          </a:solidFill>
                          <a:effectLst/>
                          <a:latin typeface="+mn-ea"/>
                          <a:ea typeface="+mn-ea"/>
                        </a:rPr>
                        <a:t>WV-X22500-V3L</a:t>
                      </a:r>
                    </a:p>
                  </a:txBody>
                  <a:tcPr marL="72000" marR="72000" marT="0"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lnSpc>
                          <a:spcPct val="120000"/>
                        </a:lnSpc>
                      </a:pPr>
                      <a:r>
                        <a:rPr lang="en-US" altLang="ja-JP" sz="1400" b="1" i="0" u="none" strike="noStrike" dirty="0">
                          <a:solidFill>
                            <a:schemeClr val="tx1"/>
                          </a:solidFill>
                          <a:effectLst/>
                          <a:latin typeface="+mn-ea"/>
                          <a:ea typeface="+mn-ea"/>
                        </a:rPr>
                        <a:t>WV-X22700-V2L</a:t>
                      </a:r>
                      <a:endParaRPr lang="en-US" altLang="ja-JP" sz="1400" b="1" i="0" u="none" strike="noStrike" dirty="0">
                        <a:solidFill>
                          <a:srgbClr val="000000"/>
                        </a:solidFill>
                        <a:effectLst/>
                        <a:latin typeface="+mn-ea"/>
                        <a:ea typeface="+mn-ea"/>
                      </a:endParaRPr>
                    </a:p>
                  </a:txBody>
                  <a:tcPr marL="72000" marR="72000" marT="0"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ja-JP" sz="1400" b="1" i="0" u="none" strike="noStrike" dirty="0">
                          <a:solidFill>
                            <a:srgbClr val="000000"/>
                          </a:solidFill>
                          <a:effectLst/>
                          <a:latin typeface="+mn-ea"/>
                          <a:ea typeface="+mn-ea"/>
                        </a:rPr>
                        <a:t>WV-X25300-V3LN</a:t>
                      </a:r>
                    </a:p>
                  </a:txBody>
                  <a:tcPr marL="72000" marR="72000" marT="0"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ja-JP" sz="1400" b="1" i="0" u="none" strike="noStrike" dirty="0">
                          <a:solidFill>
                            <a:srgbClr val="000000"/>
                          </a:solidFill>
                          <a:effectLst/>
                          <a:latin typeface="+mn-ea"/>
                          <a:ea typeface="+mn-ea"/>
                        </a:rPr>
                        <a:t>WV-X25500-V3LN</a:t>
                      </a:r>
                    </a:p>
                  </a:txBody>
                  <a:tcPr marL="72000" marR="72000" marT="0"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ja-JP" sz="1400" b="1" i="0" u="none" strike="noStrike" dirty="0">
                          <a:solidFill>
                            <a:srgbClr val="000000"/>
                          </a:solidFill>
                          <a:effectLst/>
                          <a:latin typeface="+mn-ea"/>
                          <a:ea typeface="+mn-ea"/>
                        </a:rPr>
                        <a:t>WV-X25700-V2LN</a:t>
                      </a:r>
                    </a:p>
                  </a:txBody>
                  <a:tcPr marL="72000" marR="72000" marT="0"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02830892"/>
                  </a:ext>
                </a:extLst>
              </a:tr>
              <a:tr h="130700">
                <a:tc gridSpan="2">
                  <a:txBody>
                    <a:bodyPr/>
                    <a:lstStyle/>
                    <a:p>
                      <a:pPr algn="l" fontAlgn="ctr">
                        <a:lnSpc>
                          <a:spcPct val="120000"/>
                        </a:lnSpc>
                      </a:pPr>
                      <a:r>
                        <a:rPr lang="ja-JP" altLang="en-US" sz="1600" b="1" i="0" u="none" strike="noStrike" dirty="0">
                          <a:solidFill>
                            <a:srgbClr val="000000"/>
                          </a:solidFill>
                          <a:effectLst/>
                          <a:latin typeface="+mn-ea"/>
                          <a:ea typeface="+mn-ea"/>
                        </a:rPr>
                        <a:t>基本</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l" fontAlgn="ctr"/>
                      <a:endParaRPr lang="ja-JP"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gridSpan="6">
                  <a:txBody>
                    <a:bodyPr/>
                    <a:lstStyle/>
                    <a:p>
                      <a:pPr algn="ctr" fontAlgn="ctr">
                        <a:lnSpc>
                          <a:spcPct val="120000"/>
                        </a:lnSpc>
                      </a:pPr>
                      <a:r>
                        <a:rPr lang="ja-JP" altLang="en-US" sz="1400" b="1" i="0" u="none" strike="noStrike" dirty="0">
                          <a:solidFill>
                            <a:srgbClr val="000000"/>
                          </a:solidFill>
                          <a:effectLst/>
                          <a:latin typeface="+mn-ea"/>
                          <a:ea typeface="+mn-ea"/>
                        </a:rPr>
                        <a:t>　</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ctr" fontAlgn="ctr"/>
                      <a:r>
                        <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rPr>
                        <a:t>　</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912004105"/>
                  </a:ext>
                </a:extLst>
              </a:tr>
              <a:tr h="0">
                <a:tc gridSpan="2">
                  <a:txBody>
                    <a:bodyPr/>
                    <a:lstStyle/>
                    <a:p>
                      <a:pPr algn="l" fontAlgn="ctr">
                        <a:lnSpc>
                          <a:spcPct val="120000"/>
                        </a:lnSpc>
                      </a:pPr>
                      <a:r>
                        <a:rPr lang="ja-JP" altLang="en-US" sz="1600" b="1" i="0" u="none" strike="noStrike" dirty="0">
                          <a:solidFill>
                            <a:srgbClr val="000000"/>
                          </a:solidFill>
                          <a:effectLst/>
                          <a:latin typeface="+mn-ea"/>
                          <a:ea typeface="+mn-ea"/>
                        </a:rPr>
                        <a:t>屋内</a:t>
                      </a:r>
                      <a:r>
                        <a:rPr lang="en-US" altLang="ja-JP" sz="1600" b="1" i="0" u="none" strike="noStrike" dirty="0">
                          <a:solidFill>
                            <a:srgbClr val="000000"/>
                          </a:solidFill>
                          <a:effectLst/>
                          <a:latin typeface="+mn-ea"/>
                          <a:ea typeface="+mn-ea"/>
                        </a:rPr>
                        <a:t>/</a:t>
                      </a:r>
                      <a:r>
                        <a:rPr lang="ja-JP" altLang="en-US" sz="1600" b="1" i="0" u="none" strike="noStrike" dirty="0">
                          <a:solidFill>
                            <a:srgbClr val="000000"/>
                          </a:solidFill>
                          <a:effectLst/>
                          <a:latin typeface="+mn-ea"/>
                          <a:ea typeface="+mn-ea"/>
                        </a:rPr>
                        <a:t>屋外</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ja-JP"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lnSpc>
                          <a:spcPct val="120000"/>
                        </a:lnSpc>
                      </a:pPr>
                      <a:r>
                        <a:rPr lang="ja-JP" altLang="en-US" sz="1400" b="1" i="0" u="none" strike="noStrike" dirty="0">
                          <a:solidFill>
                            <a:srgbClr val="000000"/>
                          </a:solidFill>
                          <a:effectLst/>
                          <a:latin typeface="+mn-ea"/>
                          <a:ea typeface="+mn-ea"/>
                        </a:rPr>
                        <a:t>屋内</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lnSpc>
                          <a:spcPct val="120000"/>
                        </a:lnSpc>
                      </a:pPr>
                      <a:r>
                        <a:rPr lang="ja-JP" altLang="en-US" sz="1400" b="1" i="0" u="none" strike="noStrike" dirty="0">
                          <a:solidFill>
                            <a:srgbClr val="000000"/>
                          </a:solidFill>
                          <a:effectLst/>
                          <a:latin typeface="+mn-ea"/>
                          <a:ea typeface="+mn-ea"/>
                        </a:rPr>
                        <a:t>屋外</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r>
                        <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rPr>
                        <a:t>屋外</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56063018"/>
                  </a:ext>
                </a:extLst>
              </a:tr>
              <a:tr h="130700">
                <a:tc gridSpan="2">
                  <a:txBody>
                    <a:bodyPr/>
                    <a:lstStyle/>
                    <a:p>
                      <a:pPr algn="l" fontAlgn="ctr">
                        <a:lnSpc>
                          <a:spcPct val="120000"/>
                        </a:lnSpc>
                      </a:pPr>
                      <a:r>
                        <a:rPr lang="ja-JP" altLang="en-US" sz="1600" b="1" i="0" u="none" strike="noStrike" dirty="0">
                          <a:solidFill>
                            <a:srgbClr val="000000"/>
                          </a:solidFill>
                          <a:effectLst/>
                          <a:latin typeface="+mn-ea"/>
                          <a:ea typeface="+mn-ea"/>
                        </a:rPr>
                        <a:t>圧縮方式</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ja-JP"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6">
                  <a:txBody>
                    <a:bodyPr/>
                    <a:lstStyle/>
                    <a:p>
                      <a:pPr algn="ctr" fontAlgn="ctr">
                        <a:lnSpc>
                          <a:spcPct val="120000"/>
                        </a:lnSpc>
                      </a:pPr>
                      <a:r>
                        <a:rPr lang="en-US" sz="1400" b="1" i="0" u="none" strike="noStrike" dirty="0">
                          <a:solidFill>
                            <a:srgbClr val="000000"/>
                          </a:solidFill>
                          <a:effectLst/>
                          <a:latin typeface="+mn-ea"/>
                          <a:ea typeface="+mn-ea"/>
                        </a:rPr>
                        <a:t>H.265 / H.264 / JPEG（MJPEG）</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pPr algn="ctr" fontAlgn="ctr"/>
                      <a:endParaRPr 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90302692"/>
                  </a:ext>
                </a:extLst>
              </a:tr>
              <a:tr h="130700">
                <a:tc gridSpan="2">
                  <a:txBody>
                    <a:bodyPr/>
                    <a:lstStyle/>
                    <a:p>
                      <a:pPr algn="l" fontAlgn="ctr">
                        <a:lnSpc>
                          <a:spcPct val="120000"/>
                        </a:lnSpc>
                      </a:pPr>
                      <a:r>
                        <a:rPr lang="ja-JP" altLang="en-US" sz="1600" b="1" i="0" u="none" strike="noStrike" dirty="0">
                          <a:solidFill>
                            <a:srgbClr val="000000"/>
                          </a:solidFill>
                          <a:effectLst/>
                          <a:latin typeface="+mn-ea"/>
                          <a:ea typeface="+mn-ea"/>
                        </a:rPr>
                        <a:t>電源</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ja-JP"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6">
                  <a:txBody>
                    <a:bodyPr/>
                    <a:lstStyle/>
                    <a:p>
                      <a:pPr algn="ctr" fontAlgn="ctr">
                        <a:lnSpc>
                          <a:spcPct val="120000"/>
                        </a:lnSpc>
                      </a:pPr>
                      <a:r>
                        <a:rPr lang="en-US" sz="1400" b="1" i="0" u="none" strike="noStrike" dirty="0">
                          <a:solidFill>
                            <a:srgbClr val="000000"/>
                          </a:solidFill>
                          <a:effectLst/>
                          <a:latin typeface="+mn-ea"/>
                          <a:ea typeface="+mn-ea"/>
                        </a:rPr>
                        <a:t>PoE</a:t>
                      </a:r>
                      <a:r>
                        <a:rPr lang="en-US" altLang="ja-JP" sz="1400" b="1" i="0" u="none" strike="noStrike" dirty="0">
                          <a:solidFill>
                            <a:srgbClr val="000000"/>
                          </a:solidFill>
                          <a:effectLst/>
                          <a:latin typeface="+mn-ea"/>
                          <a:ea typeface="+mn-ea"/>
                        </a:rPr>
                        <a:t>+</a:t>
                      </a:r>
                      <a:r>
                        <a:rPr lang="en-US" sz="1400" b="1" i="0" u="none" strike="noStrike" dirty="0">
                          <a:solidFill>
                            <a:srgbClr val="000000"/>
                          </a:solidFill>
                          <a:effectLst/>
                          <a:latin typeface="+mn-ea"/>
                          <a:ea typeface="+mn-ea"/>
                        </a:rPr>
                        <a:t>,</a:t>
                      </a:r>
                      <a:r>
                        <a:rPr lang="ja-JP" altLang="en-US" sz="1400" b="1" i="0" u="none" strike="noStrike" dirty="0">
                          <a:solidFill>
                            <a:srgbClr val="000000"/>
                          </a:solidFill>
                          <a:effectLst/>
                          <a:latin typeface="+mn-ea"/>
                          <a:ea typeface="+mn-ea"/>
                        </a:rPr>
                        <a:t> </a:t>
                      </a:r>
                      <a:r>
                        <a:rPr lang="en-US" sz="1400" b="1" i="0" u="none" strike="noStrike" dirty="0">
                          <a:solidFill>
                            <a:srgbClr val="000000"/>
                          </a:solidFill>
                          <a:effectLst/>
                          <a:latin typeface="+mn-ea"/>
                          <a:ea typeface="+mn-ea"/>
                        </a:rPr>
                        <a:t>DC12V</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1177350"/>
                  </a:ext>
                </a:extLst>
              </a:tr>
              <a:tr h="130700">
                <a:tc gridSpan="2">
                  <a:txBody>
                    <a:bodyPr/>
                    <a:lstStyle/>
                    <a:p>
                      <a:pPr algn="l" fontAlgn="ctr">
                        <a:lnSpc>
                          <a:spcPct val="120000"/>
                        </a:lnSpc>
                      </a:pPr>
                      <a:r>
                        <a:rPr lang="ja-JP" altLang="en-US" sz="1600" b="1" i="0" u="none" strike="noStrike" dirty="0">
                          <a:solidFill>
                            <a:srgbClr val="000000"/>
                          </a:solidFill>
                          <a:effectLst/>
                          <a:latin typeface="+mn-ea"/>
                          <a:ea typeface="+mn-ea"/>
                        </a:rPr>
                        <a:t>外部</a:t>
                      </a:r>
                      <a:r>
                        <a:rPr lang="en-US" sz="1600" b="1" i="0" u="none" strike="noStrike" dirty="0">
                          <a:solidFill>
                            <a:srgbClr val="000000"/>
                          </a:solidFill>
                          <a:effectLst/>
                          <a:latin typeface="+mn-ea"/>
                          <a:ea typeface="+mn-ea"/>
                        </a:rPr>
                        <a:t>I/O</a:t>
                      </a:r>
                      <a:r>
                        <a:rPr lang="ja-JP" altLang="en-US" sz="1600" b="1" i="0" u="none" strike="noStrike" dirty="0">
                          <a:solidFill>
                            <a:srgbClr val="000000"/>
                          </a:solidFill>
                          <a:effectLst/>
                          <a:latin typeface="+mn-ea"/>
                          <a:ea typeface="+mn-ea"/>
                        </a:rPr>
                        <a:t>端子</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ja-JP"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lnSpc>
                          <a:spcPct val="120000"/>
                        </a:lnSpc>
                      </a:pPr>
                      <a:r>
                        <a:rPr lang="ja-JP" altLang="en-US" sz="1400" b="1" i="0" u="none" strike="noStrike" dirty="0">
                          <a:solidFill>
                            <a:srgbClr val="000000"/>
                          </a:solidFill>
                          <a:effectLst/>
                          <a:latin typeface="+mn-ea"/>
                          <a:ea typeface="+mn-ea"/>
                        </a:rPr>
                        <a:t>アラーム入力</a:t>
                      </a:r>
                      <a:r>
                        <a:rPr lang="en-US" altLang="ja-JP" sz="1400" b="1" i="0" u="none" strike="noStrike" dirty="0">
                          <a:solidFill>
                            <a:srgbClr val="000000"/>
                          </a:solidFill>
                          <a:effectLst/>
                          <a:latin typeface="+mn-ea"/>
                          <a:ea typeface="+mn-ea"/>
                        </a:rPr>
                        <a:t>1</a:t>
                      </a:r>
                      <a:r>
                        <a:rPr lang="ja-JP" altLang="en-US" sz="1400" b="1" i="0" u="none" strike="noStrike" dirty="0">
                          <a:solidFill>
                            <a:srgbClr val="000000"/>
                          </a:solidFill>
                          <a:effectLst/>
                          <a:latin typeface="+mn-ea"/>
                          <a:ea typeface="+mn-ea"/>
                        </a:rPr>
                        <a:t>／白黒切換入力／自動時刻調整入力　</a:t>
                      </a:r>
                      <a:endParaRPr lang="en-US" altLang="ja-JP" sz="1400" b="1" i="0" u="none" strike="noStrike" dirty="0">
                        <a:solidFill>
                          <a:srgbClr val="000000"/>
                        </a:solidFill>
                        <a:effectLst/>
                        <a:latin typeface="+mn-ea"/>
                        <a:ea typeface="+mn-ea"/>
                      </a:endParaRPr>
                    </a:p>
                    <a:p>
                      <a:pPr algn="ctr" fontAlgn="ctr">
                        <a:lnSpc>
                          <a:spcPct val="120000"/>
                        </a:lnSpc>
                      </a:pPr>
                      <a:r>
                        <a:rPr lang="ja-JP" altLang="en-US" sz="1400" b="1" i="0" u="none" strike="noStrike" dirty="0">
                          <a:solidFill>
                            <a:srgbClr val="000000"/>
                          </a:solidFill>
                          <a:effectLst/>
                          <a:latin typeface="+mn-ea"/>
                          <a:ea typeface="+mn-ea"/>
                        </a:rPr>
                        <a:t>アラーム入力</a:t>
                      </a:r>
                      <a:r>
                        <a:rPr lang="en-US" altLang="ja-JP" sz="1400" b="1" i="0" u="none" strike="noStrike" dirty="0">
                          <a:solidFill>
                            <a:srgbClr val="000000"/>
                          </a:solidFill>
                          <a:effectLst/>
                          <a:latin typeface="+mn-ea"/>
                          <a:ea typeface="+mn-ea"/>
                        </a:rPr>
                        <a:t>2</a:t>
                      </a:r>
                      <a:r>
                        <a:rPr lang="ja-JP" altLang="en-US" sz="1400" b="1" i="0" u="none" strike="noStrike" dirty="0">
                          <a:solidFill>
                            <a:srgbClr val="000000"/>
                          </a:solidFill>
                          <a:effectLst/>
                          <a:latin typeface="+mn-ea"/>
                          <a:ea typeface="+mn-ea"/>
                        </a:rPr>
                        <a:t>／アラーム出力</a:t>
                      </a:r>
                      <a:endParaRPr lang="en-US" altLang="ja-JP" sz="1400" b="1" i="0" u="none" strike="noStrike" dirty="0">
                        <a:solidFill>
                          <a:srgbClr val="000000"/>
                        </a:solidFill>
                        <a:effectLst/>
                        <a:latin typeface="+mn-ea"/>
                        <a:ea typeface="+mn-ea"/>
                      </a:endParaRPr>
                    </a:p>
                    <a:p>
                      <a:pPr algn="ctr" fontAlgn="ctr">
                        <a:lnSpc>
                          <a:spcPct val="120000"/>
                        </a:lnSpc>
                      </a:pPr>
                      <a:r>
                        <a:rPr lang="ja-JP" altLang="en-US" sz="1400" b="1" i="0" u="none" strike="noStrike" dirty="0">
                          <a:solidFill>
                            <a:srgbClr val="000000"/>
                          </a:solidFill>
                          <a:effectLst/>
                          <a:latin typeface="+mn-ea"/>
                          <a:ea typeface="+mn-ea"/>
                        </a:rPr>
                        <a:t>アラーム入力</a:t>
                      </a:r>
                      <a:r>
                        <a:rPr lang="en-US" altLang="ja-JP" sz="1400" b="1" i="0" u="none" strike="noStrike" dirty="0">
                          <a:solidFill>
                            <a:srgbClr val="000000"/>
                          </a:solidFill>
                          <a:effectLst/>
                          <a:latin typeface="+mn-ea"/>
                          <a:ea typeface="+mn-ea"/>
                        </a:rPr>
                        <a:t>3</a:t>
                      </a:r>
                      <a:r>
                        <a:rPr lang="ja-JP" altLang="en-US" sz="1400" b="1" i="0" u="none" strike="noStrike" dirty="0">
                          <a:solidFill>
                            <a:srgbClr val="000000"/>
                          </a:solidFill>
                          <a:effectLst/>
                          <a:latin typeface="+mn-ea"/>
                          <a:ea typeface="+mn-ea"/>
                        </a:rPr>
                        <a:t>／</a:t>
                      </a:r>
                      <a:r>
                        <a:rPr lang="en-US" altLang="ja-JP" sz="1400" b="1" i="0" u="none" strike="noStrike" dirty="0">
                          <a:solidFill>
                            <a:srgbClr val="000000"/>
                          </a:solidFill>
                          <a:effectLst/>
                          <a:latin typeface="+mn-ea"/>
                          <a:ea typeface="+mn-ea"/>
                        </a:rPr>
                        <a:t>AUX </a:t>
                      </a:r>
                      <a:r>
                        <a:rPr lang="ja-JP" altLang="en-US" sz="1400" b="1" i="0" u="none" strike="noStrike" dirty="0">
                          <a:solidFill>
                            <a:srgbClr val="000000"/>
                          </a:solidFill>
                          <a:effectLst/>
                          <a:latin typeface="+mn-ea"/>
                          <a:ea typeface="+mn-ea"/>
                        </a:rPr>
                        <a:t>出力</a:t>
                      </a:r>
                      <a:endParaRPr lang="en-US" altLang="ja-JP" sz="1400" b="1" i="0" u="none" strike="noStrike" dirty="0">
                        <a:solidFill>
                          <a:srgbClr val="000000"/>
                        </a:solidFill>
                        <a:effectLst/>
                        <a:latin typeface="+mn-ea"/>
                        <a:ea typeface="+mn-ea"/>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r>
                        <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rPr>
                        <a:t>●</a:t>
                      </a:r>
                      <a:r>
                        <a:rPr lang="ja-JP" altLang="en-US" sz="700" b="0" i="0" u="none" strike="noStrike" dirty="0">
                          <a:solidFill>
                            <a:srgbClr val="000000"/>
                          </a:solidFill>
                          <a:effectLst/>
                          <a:latin typeface="Yu Gothic UI" panose="020B0500000000000000" pitchFamily="50" charset="-128"/>
                          <a:ea typeface="Yu Gothic UI" panose="020B0500000000000000" pitchFamily="50" charset="-128"/>
                        </a:rPr>
                        <a:t>（利用にはマルチケーブル</a:t>
                      </a:r>
                      <a:r>
                        <a:rPr lang="en-US" altLang="ja-JP" sz="700" b="0" i="0" u="none" strike="noStrike" dirty="0">
                          <a:solidFill>
                            <a:srgbClr val="000000"/>
                          </a:solidFill>
                          <a:effectLst/>
                          <a:latin typeface="Yu Gothic UI" panose="020B0500000000000000" pitchFamily="50" charset="-128"/>
                          <a:ea typeface="Yu Gothic UI" panose="020B0500000000000000" pitchFamily="50" charset="-128"/>
                        </a:rPr>
                        <a:t> WV-QCA501UX </a:t>
                      </a:r>
                      <a:r>
                        <a:rPr lang="ja-JP" altLang="en-US" sz="700" b="0" i="0" u="none" strike="noStrike" dirty="0">
                          <a:solidFill>
                            <a:srgbClr val="000000"/>
                          </a:solidFill>
                          <a:effectLst/>
                          <a:latin typeface="Yu Gothic UI" panose="020B0500000000000000" pitchFamily="50" charset="-128"/>
                          <a:ea typeface="Yu Gothic UI" panose="020B0500000000000000" pitchFamily="50" charset="-128"/>
                        </a:rPr>
                        <a:t>が必要）</a:t>
                      </a: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lnSpc>
                          <a:spcPct val="120000"/>
                        </a:lnSpc>
                      </a:pPr>
                      <a:r>
                        <a:rPr lang="ja-JP" altLang="en-US" sz="1400" b="1" i="0" u="none" strike="noStrike" dirty="0">
                          <a:solidFill>
                            <a:srgbClr val="000000"/>
                          </a:solidFill>
                          <a:effectLst/>
                          <a:latin typeface="+mn-ea"/>
                          <a:ea typeface="+mn-ea"/>
                        </a:rPr>
                        <a:t>アラーム入力</a:t>
                      </a:r>
                      <a:r>
                        <a:rPr lang="en-US" altLang="ja-JP" sz="1400" b="1" i="0" u="none" strike="noStrike" dirty="0">
                          <a:solidFill>
                            <a:srgbClr val="000000"/>
                          </a:solidFill>
                          <a:effectLst/>
                          <a:latin typeface="+mn-ea"/>
                          <a:ea typeface="+mn-ea"/>
                        </a:rPr>
                        <a:t>1</a:t>
                      </a:r>
                      <a:r>
                        <a:rPr lang="ja-JP" altLang="en-US" sz="1400" b="1" i="0" u="none" strike="noStrike" dirty="0">
                          <a:solidFill>
                            <a:srgbClr val="000000"/>
                          </a:solidFill>
                          <a:effectLst/>
                          <a:latin typeface="+mn-ea"/>
                          <a:ea typeface="+mn-ea"/>
                        </a:rPr>
                        <a:t>／白黒切換入力／自動時刻調整入力　</a:t>
                      </a:r>
                      <a:endParaRPr lang="en-US" altLang="ja-JP" sz="1400" b="1" i="0" u="none" strike="noStrike" dirty="0">
                        <a:solidFill>
                          <a:srgbClr val="000000"/>
                        </a:solidFill>
                        <a:effectLst/>
                        <a:latin typeface="+mn-ea"/>
                        <a:ea typeface="+mn-ea"/>
                      </a:endParaRPr>
                    </a:p>
                    <a:p>
                      <a:pPr algn="ctr" fontAlgn="ctr">
                        <a:lnSpc>
                          <a:spcPct val="120000"/>
                        </a:lnSpc>
                      </a:pPr>
                      <a:r>
                        <a:rPr lang="ja-JP" altLang="en-US" sz="1400" b="1" i="0" u="none" strike="noStrike" dirty="0">
                          <a:solidFill>
                            <a:srgbClr val="000000"/>
                          </a:solidFill>
                          <a:effectLst/>
                          <a:latin typeface="+mn-ea"/>
                          <a:ea typeface="+mn-ea"/>
                        </a:rPr>
                        <a:t>アラーム入力</a:t>
                      </a:r>
                      <a:r>
                        <a:rPr lang="en-US" altLang="ja-JP" sz="1400" b="1" i="0" u="none" strike="noStrike" dirty="0">
                          <a:solidFill>
                            <a:srgbClr val="000000"/>
                          </a:solidFill>
                          <a:effectLst/>
                          <a:latin typeface="+mn-ea"/>
                          <a:ea typeface="+mn-ea"/>
                        </a:rPr>
                        <a:t>2</a:t>
                      </a:r>
                      <a:r>
                        <a:rPr lang="ja-JP" altLang="en-US" sz="1400" b="1" i="0" u="none" strike="noStrike" dirty="0">
                          <a:solidFill>
                            <a:srgbClr val="000000"/>
                          </a:solidFill>
                          <a:effectLst/>
                          <a:latin typeface="+mn-ea"/>
                          <a:ea typeface="+mn-ea"/>
                        </a:rPr>
                        <a:t>／アラーム出力</a:t>
                      </a:r>
                      <a:endParaRPr lang="en-US" altLang="ja-JP" sz="1400" b="1" i="0" u="none" strike="noStrike" dirty="0">
                        <a:solidFill>
                          <a:srgbClr val="000000"/>
                        </a:solidFill>
                        <a:effectLst/>
                        <a:latin typeface="+mn-ea"/>
                        <a:ea typeface="+mn-ea"/>
                      </a:endParaRPr>
                    </a:p>
                    <a:p>
                      <a:pPr algn="ctr" fontAlgn="ctr">
                        <a:lnSpc>
                          <a:spcPct val="120000"/>
                        </a:lnSpc>
                      </a:pPr>
                      <a:r>
                        <a:rPr lang="ja-JP" altLang="en-US" sz="1400" b="1" i="0" u="none" strike="noStrike" dirty="0">
                          <a:solidFill>
                            <a:srgbClr val="000000"/>
                          </a:solidFill>
                          <a:effectLst/>
                          <a:latin typeface="+mn-ea"/>
                          <a:ea typeface="+mn-ea"/>
                        </a:rPr>
                        <a:t>アラーム入力</a:t>
                      </a:r>
                      <a:r>
                        <a:rPr lang="en-US" altLang="ja-JP" sz="1400" b="1" i="0" u="none" strike="noStrike" dirty="0">
                          <a:solidFill>
                            <a:srgbClr val="000000"/>
                          </a:solidFill>
                          <a:effectLst/>
                          <a:latin typeface="+mn-ea"/>
                          <a:ea typeface="+mn-ea"/>
                        </a:rPr>
                        <a:t>3</a:t>
                      </a:r>
                      <a:r>
                        <a:rPr lang="ja-JP" altLang="en-US" sz="1400" b="1" i="0" u="none" strike="noStrike" dirty="0">
                          <a:solidFill>
                            <a:srgbClr val="000000"/>
                          </a:solidFill>
                          <a:effectLst/>
                          <a:latin typeface="+mn-ea"/>
                          <a:ea typeface="+mn-ea"/>
                        </a:rPr>
                        <a:t>／</a:t>
                      </a:r>
                      <a:r>
                        <a:rPr lang="en-US" altLang="ja-JP" sz="1400" b="1" i="0" u="none" strike="noStrike" dirty="0">
                          <a:solidFill>
                            <a:srgbClr val="000000"/>
                          </a:solidFill>
                          <a:effectLst/>
                          <a:latin typeface="+mn-ea"/>
                          <a:ea typeface="+mn-ea"/>
                        </a:rPr>
                        <a:t>AUX </a:t>
                      </a:r>
                      <a:r>
                        <a:rPr lang="ja-JP" altLang="en-US" sz="1400" b="1" i="0" u="none" strike="noStrike" dirty="0">
                          <a:solidFill>
                            <a:srgbClr val="000000"/>
                          </a:solidFill>
                          <a:effectLst/>
                          <a:latin typeface="+mn-ea"/>
                          <a:ea typeface="+mn-ea"/>
                        </a:rPr>
                        <a:t>出力</a:t>
                      </a:r>
                      <a:endParaRPr lang="en-US" altLang="ja-JP" sz="1400" b="1" i="0" u="none" strike="noStrike" dirty="0">
                        <a:solidFill>
                          <a:srgbClr val="000000"/>
                        </a:solidFill>
                        <a:effectLst/>
                        <a:latin typeface="+mn-ea"/>
                        <a:ea typeface="+mn-ea"/>
                      </a:endParaRPr>
                    </a:p>
                    <a:p>
                      <a:pPr algn="ctr" fontAlgn="ctr">
                        <a:lnSpc>
                          <a:spcPct val="120000"/>
                        </a:lnSpc>
                      </a:pPr>
                      <a:r>
                        <a:rPr lang="ja-JP" altLang="en-US" sz="1400" b="1" i="0" u="none" strike="noStrike" dirty="0">
                          <a:solidFill>
                            <a:srgbClr val="000000"/>
                          </a:solidFill>
                          <a:effectLst/>
                          <a:latin typeface="+mn-ea"/>
                          <a:ea typeface="+mn-ea"/>
                        </a:rPr>
                        <a:t>*別途</a:t>
                      </a:r>
                      <a:r>
                        <a:rPr lang="en-US" altLang="ja-JP" sz="1400" b="1" i="0" u="none" strike="noStrike" dirty="0">
                          <a:solidFill>
                            <a:srgbClr val="000000"/>
                          </a:solidFill>
                          <a:effectLst/>
                          <a:latin typeface="+mn-ea"/>
                          <a:ea typeface="+mn-ea"/>
                        </a:rPr>
                        <a:t>WV-QCA501UX</a:t>
                      </a:r>
                      <a:r>
                        <a:rPr lang="ja-JP" altLang="en-US" sz="1400" b="1" i="0" u="none" strike="noStrike" dirty="0">
                          <a:solidFill>
                            <a:srgbClr val="000000"/>
                          </a:solidFill>
                          <a:effectLst/>
                          <a:latin typeface="+mn-ea"/>
                          <a:ea typeface="+mn-ea"/>
                        </a:rPr>
                        <a:t>が必要です</a:t>
                      </a:r>
                      <a:endParaRPr lang="en-US" altLang="ja-JP" sz="1400" b="1" i="0" u="none" strike="noStrike" dirty="0">
                        <a:solidFill>
                          <a:srgbClr val="000000"/>
                        </a:solidFill>
                        <a:effectLst/>
                        <a:latin typeface="+mn-ea"/>
                        <a:ea typeface="+mn-ea"/>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48561011"/>
                  </a:ext>
                </a:extLst>
              </a:tr>
              <a:tr h="130700">
                <a:tc gridSpan="2">
                  <a:txBody>
                    <a:bodyPr/>
                    <a:lstStyle/>
                    <a:p>
                      <a:pPr algn="l" fontAlgn="ctr">
                        <a:lnSpc>
                          <a:spcPct val="120000"/>
                        </a:lnSpc>
                      </a:pPr>
                      <a:r>
                        <a:rPr lang="ja-JP" altLang="en-US" sz="1600" b="1" i="0" u="none" strike="noStrike" dirty="0">
                          <a:solidFill>
                            <a:srgbClr val="000000"/>
                          </a:solidFill>
                          <a:effectLst/>
                          <a:latin typeface="+mn-ea"/>
                          <a:ea typeface="+mn-ea"/>
                        </a:rPr>
                        <a:t>防水性</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ja-JP"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lnSpc>
                          <a:spcPct val="120000"/>
                        </a:lnSpc>
                      </a:pPr>
                      <a:r>
                        <a:rPr lang="ja-JP" altLang="en-US" sz="1400" b="1" i="0" u="none" strike="noStrike" dirty="0">
                          <a:solidFill>
                            <a:srgbClr val="000000"/>
                          </a:solidFill>
                          <a:effectLst/>
                          <a:latin typeface="+mn-ea"/>
                          <a:ea typeface="+mn-ea"/>
                        </a:rPr>
                        <a:t>ー</a:t>
                      </a:r>
                      <a:endParaRPr lang="en-US" sz="1400" b="1" i="0" u="none" strike="noStrike" dirty="0">
                        <a:solidFill>
                          <a:srgbClr val="000000"/>
                        </a:solidFill>
                        <a:effectLst/>
                        <a:latin typeface="+mn-ea"/>
                        <a:ea typeface="+mn-ea"/>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pPr algn="ctr" fontAlgn="ctr"/>
                      <a:endParaRPr 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ja-JP" sz="1400" b="1" i="0" u="none" strike="noStrike" dirty="0">
                          <a:solidFill>
                            <a:srgbClr val="000000"/>
                          </a:solidFill>
                          <a:effectLst/>
                          <a:latin typeface="+mn-ea"/>
                          <a:ea typeface="+mn-ea"/>
                        </a:rPr>
                        <a:t>IP67/IP66</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42964991"/>
                  </a:ext>
                </a:extLst>
              </a:tr>
              <a:tr h="130700">
                <a:tc gridSpan="2">
                  <a:txBody>
                    <a:bodyPr/>
                    <a:lstStyle/>
                    <a:p>
                      <a:pPr algn="l" fontAlgn="ctr">
                        <a:lnSpc>
                          <a:spcPct val="120000"/>
                        </a:lnSpc>
                      </a:pPr>
                      <a:r>
                        <a:rPr lang="ja-JP" altLang="en-US" sz="1600" b="1" i="0" u="none" strike="noStrike" dirty="0">
                          <a:solidFill>
                            <a:srgbClr val="000000"/>
                          </a:solidFill>
                          <a:effectLst/>
                          <a:latin typeface="+mn-ea"/>
                          <a:ea typeface="+mn-ea"/>
                        </a:rPr>
                        <a:t>耐衝撃性</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ja-JP"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lnSpc>
                          <a:spcPct val="120000"/>
                        </a:lnSpc>
                      </a:pPr>
                      <a:r>
                        <a:rPr lang="en-US" sz="1400" b="1" i="0" u="none" strike="noStrike" dirty="0">
                          <a:solidFill>
                            <a:srgbClr val="000000"/>
                          </a:solidFill>
                          <a:effectLst/>
                          <a:latin typeface="+mn-ea"/>
                          <a:ea typeface="+mn-ea"/>
                        </a:rPr>
                        <a:t>IK10</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pPr algn="ctr" fontAlgn="ctr"/>
                      <a:endParaRPr 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ja-JP" sz="1400" b="1" i="0" u="none" strike="noStrike" dirty="0">
                          <a:solidFill>
                            <a:srgbClr val="000000"/>
                          </a:solidFill>
                          <a:effectLst/>
                          <a:latin typeface="+mn-ea"/>
                          <a:ea typeface="+mn-ea"/>
                        </a:rPr>
                        <a:t>50J</a:t>
                      </a:r>
                      <a:r>
                        <a:rPr lang="ja-JP" altLang="en-US" sz="1400" b="1" i="0" u="none" strike="noStrike" dirty="0">
                          <a:solidFill>
                            <a:srgbClr val="000000"/>
                          </a:solidFill>
                          <a:effectLst/>
                          <a:latin typeface="+mn-ea"/>
                          <a:ea typeface="+mn-ea"/>
                        </a:rPr>
                        <a:t>、</a:t>
                      </a:r>
                      <a:r>
                        <a:rPr lang="en-US" altLang="ja-JP" sz="1400" b="1" i="0" u="none" strike="noStrike" dirty="0">
                          <a:solidFill>
                            <a:srgbClr val="000000"/>
                          </a:solidFill>
                          <a:effectLst/>
                          <a:latin typeface="+mn-ea"/>
                          <a:ea typeface="+mn-ea"/>
                        </a:rPr>
                        <a:t>IK10</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46808726"/>
                  </a:ext>
                </a:extLst>
              </a:tr>
              <a:tr h="130700">
                <a:tc gridSpan="2">
                  <a:txBody>
                    <a:bodyPr/>
                    <a:lstStyle/>
                    <a:p>
                      <a:pPr algn="l" fontAlgn="ctr">
                        <a:lnSpc>
                          <a:spcPct val="120000"/>
                        </a:lnSpc>
                      </a:pPr>
                      <a:r>
                        <a:rPr lang="ja-JP" altLang="en-US" sz="1600" b="1" i="0" u="none" strike="noStrike" dirty="0">
                          <a:solidFill>
                            <a:srgbClr val="000000"/>
                          </a:solidFill>
                          <a:effectLst/>
                          <a:latin typeface="+mn-ea"/>
                          <a:ea typeface="+mn-ea"/>
                        </a:rPr>
                        <a:t>アドバンスド親水コーティング</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ja-JP"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lnSpc>
                          <a:spcPct val="120000"/>
                        </a:lnSpc>
                      </a:pPr>
                      <a:r>
                        <a:rPr lang="ja-JP" altLang="en-US" sz="1400" b="1" i="0" u="none" strike="noStrike" dirty="0">
                          <a:solidFill>
                            <a:srgbClr val="000000"/>
                          </a:solidFill>
                          <a:effectLst/>
                          <a:latin typeface="+mn-ea"/>
                          <a:ea typeface="+mn-ea"/>
                        </a:rPr>
                        <a:t>ー</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lnSpc>
                          <a:spcPct val="120000"/>
                        </a:lnSpc>
                      </a:pPr>
                      <a:r>
                        <a:rPr lang="ja-JP" altLang="en-US" sz="1400" b="1" i="0" u="none" strike="noStrike" dirty="0">
                          <a:solidFill>
                            <a:srgbClr val="000000"/>
                          </a:solidFill>
                          <a:effectLst/>
                          <a:latin typeface="+mn-ea"/>
                          <a:ea typeface="+mn-ea"/>
                        </a:rPr>
                        <a:t>●</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81764240"/>
                  </a:ext>
                </a:extLst>
              </a:tr>
              <a:tr h="130700">
                <a:tc gridSpan="2">
                  <a:txBody>
                    <a:bodyPr/>
                    <a:lstStyle/>
                    <a:p>
                      <a:pPr algn="l" fontAlgn="ctr">
                        <a:lnSpc>
                          <a:spcPct val="120000"/>
                        </a:lnSpc>
                      </a:pPr>
                      <a:r>
                        <a:rPr lang="ja-JP" altLang="en-US" sz="1600" b="1" i="0" u="none" strike="noStrike" dirty="0">
                          <a:solidFill>
                            <a:srgbClr val="000000"/>
                          </a:solidFill>
                          <a:effectLst/>
                          <a:latin typeface="+mn-ea"/>
                          <a:ea typeface="+mn-ea"/>
                        </a:rPr>
                        <a:t>メモリーカード対応　</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ja-JP"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6">
                  <a:txBody>
                    <a:bodyPr/>
                    <a:lstStyle/>
                    <a:p>
                      <a:pPr algn="ctr" fontAlgn="ctr">
                        <a:lnSpc>
                          <a:spcPct val="120000"/>
                        </a:lnSpc>
                      </a:pPr>
                      <a:r>
                        <a:rPr lang="en-US" sz="1400" b="1" i="0" u="none" strike="noStrike" dirty="0">
                          <a:solidFill>
                            <a:srgbClr val="000000"/>
                          </a:solidFill>
                          <a:effectLst/>
                          <a:latin typeface="+mn-ea"/>
                          <a:ea typeface="+mn-ea"/>
                        </a:rPr>
                        <a:t>microSDXC/SDHC/SD</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pPr algn="ctr" fontAlgn="ctr"/>
                      <a:endParaRPr 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43796309"/>
                  </a:ext>
                </a:extLst>
              </a:tr>
              <a:tr h="130700">
                <a:tc gridSpan="2">
                  <a:txBody>
                    <a:bodyPr/>
                    <a:lstStyle/>
                    <a:p>
                      <a:pPr algn="l" fontAlgn="ctr">
                        <a:lnSpc>
                          <a:spcPct val="120000"/>
                        </a:lnSpc>
                      </a:pPr>
                      <a:r>
                        <a:rPr lang="ja-JP" altLang="en-US" sz="1600" b="1" i="0" u="none" strike="noStrike" dirty="0">
                          <a:solidFill>
                            <a:srgbClr val="000000"/>
                          </a:solidFill>
                          <a:effectLst/>
                          <a:latin typeface="+mn-ea"/>
                          <a:ea typeface="+mn-ea"/>
                        </a:rPr>
                        <a:t>カメラ部　</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l" fontAlgn="ctr"/>
                      <a:endParaRPr lang="ja-JP"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gridSpan="6">
                  <a:txBody>
                    <a:bodyPr/>
                    <a:lstStyle/>
                    <a:p>
                      <a:pPr algn="ctr" fontAlgn="ctr">
                        <a:lnSpc>
                          <a:spcPct val="120000"/>
                        </a:lnSpc>
                      </a:pPr>
                      <a:r>
                        <a:rPr lang="ja-JP" altLang="en-US" sz="1400" b="1" i="0" u="none" strike="noStrike" dirty="0">
                          <a:solidFill>
                            <a:srgbClr val="000000"/>
                          </a:solidFill>
                          <a:effectLst/>
                          <a:latin typeface="+mn-ea"/>
                          <a:ea typeface="+mn-ea"/>
                        </a:rPr>
                        <a:t>　</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ctr" fontAlgn="ctr"/>
                      <a:r>
                        <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rPr>
                        <a:t>　</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098851026"/>
                  </a:ext>
                </a:extLst>
              </a:tr>
              <a:tr h="130700">
                <a:tc gridSpan="2">
                  <a:txBody>
                    <a:bodyPr/>
                    <a:lstStyle/>
                    <a:p>
                      <a:pPr algn="l" fontAlgn="ctr">
                        <a:lnSpc>
                          <a:spcPct val="120000"/>
                        </a:lnSpc>
                      </a:pPr>
                      <a:r>
                        <a:rPr lang="ja-JP" altLang="en-US" sz="1600" b="1" i="0" u="none" strike="noStrike" dirty="0">
                          <a:solidFill>
                            <a:srgbClr val="000000"/>
                          </a:solidFill>
                          <a:effectLst/>
                          <a:latin typeface="+mn-ea"/>
                          <a:ea typeface="+mn-ea"/>
                        </a:rPr>
                        <a:t>撮像素子</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ja-JP"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ja-JP" altLang="en-US" sz="1400" b="1" i="0" u="none" strike="noStrike" dirty="0">
                          <a:solidFill>
                            <a:srgbClr val="000000"/>
                          </a:solidFill>
                          <a:effectLst/>
                          <a:latin typeface="+mn-ea"/>
                          <a:ea typeface="+mn-ea"/>
                        </a:rPr>
                        <a:t>約</a:t>
                      </a:r>
                      <a:r>
                        <a:rPr lang="en-US" altLang="ja-JP" sz="1400" b="1" i="0" u="none" strike="noStrike" dirty="0">
                          <a:solidFill>
                            <a:srgbClr val="000000"/>
                          </a:solidFill>
                          <a:effectLst/>
                          <a:latin typeface="+mn-ea"/>
                          <a:ea typeface="+mn-ea"/>
                        </a:rPr>
                        <a:t>1/2.8</a:t>
                      </a:r>
                      <a:r>
                        <a:rPr lang="ja-JP" altLang="en-US" sz="1400" b="1" i="0" u="none" strike="noStrike" dirty="0">
                          <a:solidFill>
                            <a:srgbClr val="000000"/>
                          </a:solidFill>
                          <a:effectLst/>
                          <a:latin typeface="+mn-ea"/>
                          <a:ea typeface="+mn-ea"/>
                        </a:rPr>
                        <a:t>型</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ja-JP" altLang="en-US" sz="1400" b="1" i="0" u="none" strike="noStrike" dirty="0">
                          <a:solidFill>
                            <a:srgbClr val="000000"/>
                          </a:solidFill>
                          <a:effectLst/>
                          <a:latin typeface="+mn-ea"/>
                          <a:ea typeface="+mn-ea"/>
                        </a:rPr>
                        <a:t>約</a:t>
                      </a:r>
                      <a:r>
                        <a:rPr lang="en-US" altLang="ja-JP" sz="1400" b="1" i="0" u="none" strike="noStrike" dirty="0">
                          <a:solidFill>
                            <a:srgbClr val="000000"/>
                          </a:solidFill>
                          <a:effectLst/>
                          <a:latin typeface="+mn-ea"/>
                          <a:ea typeface="+mn-ea"/>
                        </a:rPr>
                        <a:t>1/2.8</a:t>
                      </a:r>
                      <a:r>
                        <a:rPr lang="ja-JP" altLang="en-US" sz="1400" b="1" i="0" u="none" strike="noStrike" dirty="0">
                          <a:solidFill>
                            <a:srgbClr val="000000"/>
                          </a:solidFill>
                          <a:effectLst/>
                          <a:latin typeface="+mn-ea"/>
                          <a:ea typeface="+mn-ea"/>
                        </a:rPr>
                        <a:t>型</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ja-JP" altLang="en-US" sz="1400" b="1" i="0" u="none" strike="noStrike" dirty="0">
                          <a:solidFill>
                            <a:srgbClr val="000000"/>
                          </a:solidFill>
                          <a:effectLst/>
                          <a:latin typeface="+mn-ea"/>
                          <a:ea typeface="+mn-ea"/>
                        </a:rPr>
                        <a:t>約</a:t>
                      </a:r>
                      <a:r>
                        <a:rPr lang="en-US" altLang="ja-JP" sz="1400" b="1" i="0" u="none" strike="noStrike" dirty="0">
                          <a:solidFill>
                            <a:srgbClr val="000000"/>
                          </a:solidFill>
                          <a:effectLst/>
                          <a:latin typeface="+mn-ea"/>
                          <a:ea typeface="+mn-ea"/>
                        </a:rPr>
                        <a:t>1/1.8</a:t>
                      </a:r>
                      <a:r>
                        <a:rPr lang="ja-JP" altLang="en-US" sz="1400" b="1" i="0" u="none" strike="noStrike" dirty="0">
                          <a:solidFill>
                            <a:srgbClr val="000000"/>
                          </a:solidFill>
                          <a:effectLst/>
                          <a:latin typeface="+mn-ea"/>
                          <a:ea typeface="+mn-ea"/>
                        </a:rPr>
                        <a:t>型</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ja-JP" altLang="en-US" sz="1400" b="1" i="0" u="none" strike="noStrike" dirty="0">
                          <a:solidFill>
                            <a:srgbClr val="000000"/>
                          </a:solidFill>
                          <a:effectLst/>
                          <a:latin typeface="+mn-ea"/>
                          <a:ea typeface="+mn-ea"/>
                        </a:rPr>
                        <a:t>約</a:t>
                      </a:r>
                      <a:r>
                        <a:rPr lang="en-US" altLang="ja-JP" sz="1400" b="1" i="0" u="none" strike="noStrike" dirty="0">
                          <a:solidFill>
                            <a:srgbClr val="000000"/>
                          </a:solidFill>
                          <a:effectLst/>
                          <a:latin typeface="+mn-ea"/>
                          <a:ea typeface="+mn-ea"/>
                        </a:rPr>
                        <a:t>1/2.8</a:t>
                      </a:r>
                      <a:r>
                        <a:rPr lang="ja-JP" altLang="en-US" sz="1400" b="1" i="0" u="none" strike="noStrike" dirty="0">
                          <a:solidFill>
                            <a:srgbClr val="000000"/>
                          </a:solidFill>
                          <a:effectLst/>
                          <a:latin typeface="+mn-ea"/>
                          <a:ea typeface="+mn-ea"/>
                        </a:rPr>
                        <a:t>型</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ja-JP" altLang="en-US" sz="1400" b="1" i="0" u="none" strike="noStrike" dirty="0">
                          <a:solidFill>
                            <a:srgbClr val="000000"/>
                          </a:solidFill>
                          <a:effectLst/>
                          <a:latin typeface="+mn-ea"/>
                          <a:ea typeface="+mn-ea"/>
                        </a:rPr>
                        <a:t>約</a:t>
                      </a:r>
                      <a:r>
                        <a:rPr lang="en-US" altLang="ja-JP" sz="1400" b="1" i="0" u="none" strike="noStrike" dirty="0">
                          <a:solidFill>
                            <a:srgbClr val="000000"/>
                          </a:solidFill>
                          <a:effectLst/>
                          <a:latin typeface="+mn-ea"/>
                          <a:ea typeface="+mn-ea"/>
                        </a:rPr>
                        <a:t>1/2.8</a:t>
                      </a:r>
                      <a:r>
                        <a:rPr lang="ja-JP" altLang="en-US" sz="1400" b="1" i="0" u="none" strike="noStrike" dirty="0">
                          <a:solidFill>
                            <a:srgbClr val="000000"/>
                          </a:solidFill>
                          <a:effectLst/>
                          <a:latin typeface="+mn-ea"/>
                          <a:ea typeface="+mn-ea"/>
                        </a:rPr>
                        <a:t>型</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ja-JP" altLang="en-US" sz="1400" b="1" i="0" u="none" strike="noStrike" dirty="0">
                          <a:solidFill>
                            <a:srgbClr val="000000"/>
                          </a:solidFill>
                          <a:effectLst/>
                          <a:latin typeface="+mn-ea"/>
                          <a:ea typeface="+mn-ea"/>
                        </a:rPr>
                        <a:t>約</a:t>
                      </a:r>
                      <a:r>
                        <a:rPr lang="en-US" altLang="ja-JP" sz="1400" b="1" i="0" u="none" strike="noStrike" dirty="0">
                          <a:solidFill>
                            <a:srgbClr val="000000"/>
                          </a:solidFill>
                          <a:effectLst/>
                          <a:latin typeface="+mn-ea"/>
                          <a:ea typeface="+mn-ea"/>
                        </a:rPr>
                        <a:t>1/1.8</a:t>
                      </a:r>
                      <a:r>
                        <a:rPr lang="ja-JP" altLang="en-US" sz="1400" b="1" i="0" u="none" strike="noStrike" dirty="0">
                          <a:solidFill>
                            <a:srgbClr val="000000"/>
                          </a:solidFill>
                          <a:effectLst/>
                          <a:latin typeface="+mn-ea"/>
                          <a:ea typeface="+mn-ea"/>
                        </a:rPr>
                        <a:t>型</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65114468"/>
                  </a:ext>
                </a:extLst>
              </a:tr>
              <a:tr h="130700">
                <a:tc gridSpan="2">
                  <a:txBody>
                    <a:bodyPr/>
                    <a:lstStyle/>
                    <a:p>
                      <a:pPr algn="l" fontAlgn="ctr">
                        <a:lnSpc>
                          <a:spcPct val="120000"/>
                        </a:lnSpc>
                      </a:pPr>
                      <a:r>
                        <a:rPr lang="zh-CN" altLang="en-US" sz="1600" b="1" i="0" u="none" strike="noStrike" dirty="0">
                          <a:solidFill>
                            <a:srgbClr val="000000"/>
                          </a:solidFill>
                          <a:effectLst/>
                          <a:latin typeface="+mn-ea"/>
                          <a:ea typeface="+mn-ea"/>
                        </a:rPr>
                        <a:t>有効画素数（万画素）</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zh-CN"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ja-JP" altLang="en-US" sz="1400" b="1" i="0" u="none" strike="noStrike" dirty="0">
                          <a:solidFill>
                            <a:srgbClr val="000000"/>
                          </a:solidFill>
                          <a:effectLst/>
                          <a:latin typeface="+mn-ea"/>
                          <a:ea typeface="+mn-ea"/>
                        </a:rPr>
                        <a:t>約</a:t>
                      </a:r>
                      <a:r>
                        <a:rPr lang="en-US" altLang="ja-JP" sz="1400" b="1" i="0" u="none" strike="noStrike" dirty="0">
                          <a:solidFill>
                            <a:srgbClr val="000000"/>
                          </a:solidFill>
                          <a:effectLst/>
                          <a:latin typeface="+mn-ea"/>
                          <a:ea typeface="+mn-ea"/>
                        </a:rPr>
                        <a:t>210</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ja-JP" altLang="en-US" sz="1400" b="1" i="0" u="none" strike="noStrike" dirty="0">
                          <a:solidFill>
                            <a:srgbClr val="000000"/>
                          </a:solidFill>
                          <a:effectLst/>
                          <a:latin typeface="+mn-ea"/>
                          <a:ea typeface="+mn-ea"/>
                        </a:rPr>
                        <a:t>約</a:t>
                      </a:r>
                      <a:r>
                        <a:rPr lang="en-US" altLang="ja-JP" sz="1400" b="1" i="0" u="none" strike="noStrike" dirty="0">
                          <a:solidFill>
                            <a:srgbClr val="000000"/>
                          </a:solidFill>
                          <a:effectLst/>
                          <a:latin typeface="+mn-ea"/>
                          <a:ea typeface="+mn-ea"/>
                        </a:rPr>
                        <a:t>510</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ja-JP" altLang="en-US" sz="1400" b="1" i="0" u="none" strike="noStrike" dirty="0">
                          <a:solidFill>
                            <a:srgbClr val="000000"/>
                          </a:solidFill>
                          <a:effectLst/>
                          <a:latin typeface="+mn-ea"/>
                          <a:ea typeface="+mn-ea"/>
                        </a:rPr>
                        <a:t>約</a:t>
                      </a:r>
                      <a:r>
                        <a:rPr lang="en-US" altLang="ja-JP" sz="1400" b="1" i="0" u="none" strike="noStrike" dirty="0">
                          <a:solidFill>
                            <a:srgbClr val="000000"/>
                          </a:solidFill>
                          <a:effectLst/>
                          <a:latin typeface="+mn-ea"/>
                          <a:ea typeface="+mn-ea"/>
                        </a:rPr>
                        <a:t>840</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ja-JP" altLang="en-US" sz="1400" b="1" i="0" u="none" strike="noStrike" dirty="0">
                          <a:solidFill>
                            <a:srgbClr val="000000"/>
                          </a:solidFill>
                          <a:effectLst/>
                          <a:latin typeface="+mn-ea"/>
                          <a:ea typeface="+mn-ea"/>
                        </a:rPr>
                        <a:t>約</a:t>
                      </a:r>
                      <a:r>
                        <a:rPr lang="en-US" altLang="ja-JP" sz="1400" b="1" i="0" u="none" strike="noStrike" dirty="0">
                          <a:solidFill>
                            <a:srgbClr val="000000"/>
                          </a:solidFill>
                          <a:effectLst/>
                          <a:latin typeface="+mn-ea"/>
                          <a:ea typeface="+mn-ea"/>
                        </a:rPr>
                        <a:t>210</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ja-JP" altLang="en-US" sz="1400" b="1" i="0" u="none" strike="noStrike" dirty="0">
                          <a:solidFill>
                            <a:srgbClr val="000000"/>
                          </a:solidFill>
                          <a:effectLst/>
                          <a:latin typeface="+mn-ea"/>
                          <a:ea typeface="+mn-ea"/>
                        </a:rPr>
                        <a:t>約</a:t>
                      </a:r>
                      <a:r>
                        <a:rPr lang="en-US" altLang="ja-JP" sz="1400" b="1" i="0" u="none" strike="noStrike" dirty="0">
                          <a:solidFill>
                            <a:srgbClr val="000000"/>
                          </a:solidFill>
                          <a:effectLst/>
                          <a:latin typeface="+mn-ea"/>
                          <a:ea typeface="+mn-ea"/>
                        </a:rPr>
                        <a:t>510</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ja-JP" altLang="en-US" sz="1400" b="1" i="0" u="none" strike="noStrike" dirty="0">
                          <a:solidFill>
                            <a:srgbClr val="000000"/>
                          </a:solidFill>
                          <a:effectLst/>
                          <a:latin typeface="+mn-ea"/>
                          <a:ea typeface="+mn-ea"/>
                        </a:rPr>
                        <a:t>約</a:t>
                      </a:r>
                      <a:r>
                        <a:rPr lang="en-US" altLang="ja-JP" sz="1400" b="1" i="0" u="none" strike="noStrike" dirty="0">
                          <a:solidFill>
                            <a:srgbClr val="000000"/>
                          </a:solidFill>
                          <a:effectLst/>
                          <a:latin typeface="+mn-ea"/>
                          <a:ea typeface="+mn-ea"/>
                        </a:rPr>
                        <a:t>840</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59231896"/>
                  </a:ext>
                </a:extLst>
              </a:tr>
              <a:tr h="139371">
                <a:tc rowSpan="2">
                  <a:txBody>
                    <a:bodyPr/>
                    <a:lstStyle/>
                    <a:p>
                      <a:pPr algn="l" fontAlgn="ctr">
                        <a:lnSpc>
                          <a:spcPct val="120000"/>
                        </a:lnSpc>
                      </a:pPr>
                      <a:r>
                        <a:rPr lang="ja-JP" altLang="en-US" sz="1600" b="1" i="0" u="none" strike="noStrike" dirty="0">
                          <a:solidFill>
                            <a:srgbClr val="000000"/>
                          </a:solidFill>
                          <a:effectLst/>
                          <a:latin typeface="+mn-ea"/>
                          <a:ea typeface="+mn-ea"/>
                        </a:rPr>
                        <a:t>最低照度</a:t>
                      </a:r>
                      <a:endParaRPr lang="en-US" altLang="ja-JP" sz="1600" b="1" i="0" u="none" strike="noStrike" dirty="0">
                        <a:solidFill>
                          <a:srgbClr val="000000"/>
                        </a:solidFill>
                        <a:effectLst/>
                        <a:latin typeface="+mn-ea"/>
                        <a:ea typeface="+mn-ea"/>
                      </a:endParaRPr>
                    </a:p>
                    <a:p>
                      <a:pPr algn="l" fontAlgn="ctr">
                        <a:lnSpc>
                          <a:spcPct val="120000"/>
                        </a:lnSpc>
                      </a:pPr>
                      <a:r>
                        <a:rPr lang="ja-JP" altLang="en-US" sz="1600" b="1" i="0" u="none" strike="noStrike" dirty="0">
                          <a:solidFill>
                            <a:srgbClr val="000000"/>
                          </a:solidFill>
                          <a:effectLst/>
                          <a:latin typeface="+mn-ea"/>
                          <a:ea typeface="+mn-ea"/>
                        </a:rPr>
                        <a:t>（ルクス）</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ja-JP" altLang="en-US" sz="1600" b="1" i="0" u="none" strike="noStrike" dirty="0">
                          <a:solidFill>
                            <a:srgbClr val="000000"/>
                          </a:solidFill>
                          <a:effectLst/>
                          <a:latin typeface="+mn-ea"/>
                          <a:ea typeface="+mn-ea"/>
                        </a:rPr>
                        <a:t>カラー</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sz="1400" b="1" i="0" u="none" strike="noStrike" dirty="0">
                          <a:solidFill>
                            <a:srgbClr val="000000"/>
                          </a:solidFill>
                          <a:effectLst/>
                          <a:latin typeface="+mn-ea"/>
                          <a:ea typeface="+mn-ea"/>
                        </a:rPr>
                        <a:t>0.009 @ F1.3</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sz="1400" b="1" i="0" u="none" strike="noStrike" dirty="0">
                          <a:solidFill>
                            <a:srgbClr val="000000"/>
                          </a:solidFill>
                          <a:effectLst/>
                          <a:latin typeface="+mn-ea"/>
                          <a:ea typeface="+mn-ea"/>
                        </a:rPr>
                        <a:t>0.04 @ F1.3</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sz="1400" b="1" i="0" u="none" strike="noStrike" dirty="0">
                          <a:solidFill>
                            <a:srgbClr val="000000"/>
                          </a:solidFill>
                          <a:effectLst/>
                          <a:latin typeface="+mn-ea"/>
                          <a:ea typeface="+mn-ea"/>
                        </a:rPr>
                        <a:t>0.06 @ F1.5</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sz="1400" b="1" i="0" u="none" strike="noStrike" dirty="0">
                          <a:solidFill>
                            <a:srgbClr val="000000"/>
                          </a:solidFill>
                          <a:effectLst/>
                          <a:latin typeface="+mn-ea"/>
                          <a:ea typeface="+mn-ea"/>
                        </a:rPr>
                        <a:t>0.009 @ F1.3</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sz="1400" b="1" i="0" u="none" strike="noStrike" dirty="0">
                          <a:solidFill>
                            <a:srgbClr val="000000"/>
                          </a:solidFill>
                          <a:effectLst/>
                          <a:latin typeface="+mn-ea"/>
                          <a:ea typeface="+mn-ea"/>
                        </a:rPr>
                        <a:t>0.04 @ F1.3</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sz="1400" b="1" i="0" u="none" strike="noStrike" dirty="0">
                          <a:solidFill>
                            <a:srgbClr val="000000"/>
                          </a:solidFill>
                          <a:effectLst/>
                          <a:latin typeface="+mn-ea"/>
                          <a:ea typeface="+mn-ea"/>
                        </a:rPr>
                        <a:t>0.06 @ F1.5</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7896136"/>
                  </a:ext>
                </a:extLst>
              </a:tr>
              <a:tr h="130700">
                <a:tc vMerge="1">
                  <a:txBody>
                    <a:bodyPr/>
                    <a:lstStyle/>
                    <a:p>
                      <a:endParaRPr kumimoji="1" lang="ja-JP" altLang="en-US"/>
                    </a:p>
                  </a:txBody>
                  <a:tcPr/>
                </a:tc>
                <a:tc>
                  <a:txBody>
                    <a:bodyPr/>
                    <a:lstStyle/>
                    <a:p>
                      <a:pPr algn="ctr" fontAlgn="ctr">
                        <a:lnSpc>
                          <a:spcPct val="120000"/>
                        </a:lnSpc>
                      </a:pPr>
                      <a:r>
                        <a:rPr lang="ja-JP" altLang="en-US" sz="1600" b="1" i="0" u="none" strike="noStrike" dirty="0">
                          <a:solidFill>
                            <a:srgbClr val="000000"/>
                          </a:solidFill>
                          <a:effectLst/>
                          <a:latin typeface="+mn-ea"/>
                          <a:ea typeface="+mn-ea"/>
                        </a:rPr>
                        <a:t>白黒</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sz="1400" b="1" i="0" u="none" strike="noStrike" dirty="0">
                          <a:solidFill>
                            <a:srgbClr val="000000"/>
                          </a:solidFill>
                          <a:effectLst/>
                          <a:latin typeface="+mn-ea"/>
                          <a:ea typeface="+mn-ea"/>
                        </a:rPr>
                        <a:t>0lx</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400" b="1" i="0" u="none" strike="noStrike" dirty="0">
                          <a:solidFill>
                            <a:srgbClr val="000000"/>
                          </a:solidFill>
                          <a:effectLst/>
                          <a:latin typeface="+mn-ea"/>
                          <a:ea typeface="+mn-ea"/>
                        </a:rPr>
                        <a:t>0lx</a:t>
                      </a:r>
                      <a:endParaRPr lang="en-US" sz="1400" b="1" i="0" u="none" strike="noStrike" dirty="0">
                        <a:solidFill>
                          <a:srgbClr val="000000"/>
                        </a:solidFill>
                        <a:effectLst/>
                        <a:latin typeface="+mn-ea"/>
                        <a:ea typeface="+mn-ea"/>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sz="1400" b="1" i="0" u="none" strike="noStrike" dirty="0">
                          <a:solidFill>
                            <a:srgbClr val="000000"/>
                          </a:solidFill>
                          <a:effectLst/>
                          <a:latin typeface="+mn-ea"/>
                          <a:ea typeface="+mn-ea"/>
                        </a:rPr>
                        <a:t>0lx</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400" b="1" i="0" u="none" strike="noStrike" dirty="0">
                          <a:solidFill>
                            <a:srgbClr val="000000"/>
                          </a:solidFill>
                          <a:effectLst/>
                          <a:latin typeface="+mn-ea"/>
                          <a:ea typeface="+mn-ea"/>
                        </a:rPr>
                        <a:t>0lx</a:t>
                      </a:r>
                      <a:endParaRPr lang="en-US" sz="1400" b="1" i="0" u="none" strike="noStrike" dirty="0">
                        <a:solidFill>
                          <a:srgbClr val="000000"/>
                        </a:solidFill>
                        <a:effectLst/>
                        <a:latin typeface="+mn-ea"/>
                        <a:ea typeface="+mn-ea"/>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sz="1400" b="1" i="0" u="none" strike="noStrike" dirty="0">
                          <a:solidFill>
                            <a:srgbClr val="000000"/>
                          </a:solidFill>
                          <a:effectLst/>
                          <a:latin typeface="+mn-ea"/>
                          <a:ea typeface="+mn-ea"/>
                        </a:rPr>
                        <a:t>0lx</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400" b="1" i="0" u="none" strike="noStrike" dirty="0">
                          <a:solidFill>
                            <a:srgbClr val="000000"/>
                          </a:solidFill>
                          <a:effectLst/>
                          <a:latin typeface="+mn-ea"/>
                          <a:ea typeface="+mn-ea"/>
                        </a:rPr>
                        <a:t>0lx</a:t>
                      </a:r>
                      <a:endParaRPr lang="en-US" sz="1400" b="1" i="0" u="none" strike="noStrike" dirty="0">
                        <a:solidFill>
                          <a:srgbClr val="000000"/>
                        </a:solidFill>
                        <a:effectLst/>
                        <a:latin typeface="+mn-ea"/>
                        <a:ea typeface="+mn-ea"/>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20470224"/>
                  </a:ext>
                </a:extLst>
              </a:tr>
              <a:tr h="261402">
                <a:tc gridSpan="2">
                  <a:txBody>
                    <a:bodyPr/>
                    <a:lstStyle/>
                    <a:p>
                      <a:pPr algn="l" fontAlgn="ctr">
                        <a:lnSpc>
                          <a:spcPct val="120000"/>
                        </a:lnSpc>
                      </a:pPr>
                      <a:r>
                        <a:rPr lang="ja-JP" altLang="en-US" sz="1600" b="1" i="0" u="none" strike="noStrike" dirty="0">
                          <a:solidFill>
                            <a:srgbClr val="000000"/>
                          </a:solidFill>
                          <a:effectLst/>
                          <a:latin typeface="+mn-ea"/>
                          <a:ea typeface="+mn-ea"/>
                        </a:rPr>
                        <a:t>カラー白黒</a:t>
                      </a:r>
                      <a:r>
                        <a:rPr lang="ja-JP" altLang="en-US" sz="1200" b="1" i="0" u="none" strike="noStrike" dirty="0">
                          <a:solidFill>
                            <a:srgbClr val="000000"/>
                          </a:solidFill>
                          <a:effectLst/>
                          <a:latin typeface="+mn-ea"/>
                          <a:ea typeface="+mn-ea"/>
                        </a:rPr>
                        <a:t>（</a:t>
                      </a:r>
                      <a:r>
                        <a:rPr lang="en-US" altLang="ja-JP" sz="1200" b="1" i="0" u="none" strike="noStrike" dirty="0">
                          <a:solidFill>
                            <a:srgbClr val="000000"/>
                          </a:solidFill>
                          <a:effectLst/>
                          <a:latin typeface="+mn-ea"/>
                          <a:ea typeface="+mn-ea"/>
                        </a:rPr>
                        <a:t>IR</a:t>
                      </a:r>
                      <a:r>
                        <a:rPr lang="ja-JP" altLang="en-US" sz="1200" b="1" i="0" u="none" strike="noStrike" dirty="0">
                          <a:solidFill>
                            <a:srgbClr val="000000"/>
                          </a:solidFill>
                          <a:effectLst/>
                          <a:latin typeface="+mn-ea"/>
                          <a:ea typeface="+mn-ea"/>
                        </a:rPr>
                        <a:t>カットフィルター）</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6">
                  <a:txBody>
                    <a:bodyPr/>
                    <a:lstStyle/>
                    <a:p>
                      <a:pPr algn="ctr" fontAlgn="ctr">
                        <a:lnSpc>
                          <a:spcPct val="120000"/>
                        </a:lnSpc>
                      </a:pPr>
                      <a:r>
                        <a:rPr lang="ja-JP" altLang="en-US" sz="1400" b="1" i="0" u="none" strike="noStrike" dirty="0">
                          <a:solidFill>
                            <a:srgbClr val="000000"/>
                          </a:solidFill>
                          <a:effectLst/>
                          <a:latin typeface="+mn-ea"/>
                          <a:ea typeface="+mn-ea"/>
                        </a:rPr>
                        <a:t>自動切換</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58348793"/>
                  </a:ext>
                </a:extLst>
              </a:tr>
              <a:tr h="130982">
                <a:tc gridSpan="2">
                  <a:txBody>
                    <a:bodyPr/>
                    <a:lstStyle/>
                    <a:p>
                      <a:pPr algn="l" fontAlgn="ctr">
                        <a:lnSpc>
                          <a:spcPct val="120000"/>
                        </a:lnSpc>
                      </a:pPr>
                      <a:r>
                        <a:rPr lang="ja-JP" altLang="en-US" sz="1600" b="1" i="0" u="none" strike="noStrike" dirty="0">
                          <a:solidFill>
                            <a:srgbClr val="000000"/>
                          </a:solidFill>
                          <a:effectLst/>
                          <a:latin typeface="+mn-ea"/>
                          <a:ea typeface="+mn-ea"/>
                        </a:rPr>
                        <a:t>インテリジェントオート（</a:t>
                      </a:r>
                      <a:r>
                        <a:rPr lang="en-US" altLang="ja-JP" sz="1600" b="1" i="0" u="none" strike="noStrike" dirty="0">
                          <a:solidFill>
                            <a:srgbClr val="000000"/>
                          </a:solidFill>
                          <a:effectLst/>
                          <a:latin typeface="+mn-ea"/>
                          <a:ea typeface="+mn-ea"/>
                        </a:rPr>
                        <a:t>iA</a:t>
                      </a:r>
                      <a:r>
                        <a:rPr lang="ja-JP" altLang="en-US" sz="1600" b="1" i="0" u="none" strike="noStrike" dirty="0">
                          <a:solidFill>
                            <a:srgbClr val="000000"/>
                          </a:solidFill>
                          <a:effectLst/>
                          <a:latin typeface="+mn-ea"/>
                          <a:ea typeface="+mn-ea"/>
                        </a:rPr>
                        <a:t>）</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6">
                  <a:txBody>
                    <a:bodyPr/>
                    <a:lstStyle/>
                    <a:p>
                      <a:pPr algn="ctr" fontAlgn="ctr">
                        <a:lnSpc>
                          <a:spcPct val="120000"/>
                        </a:lnSpc>
                      </a:pPr>
                      <a:r>
                        <a:rPr lang="ja-JP" altLang="en-US" sz="1400" b="1" i="0" u="none" strike="noStrike" dirty="0">
                          <a:solidFill>
                            <a:srgbClr val="000000"/>
                          </a:solidFill>
                          <a:effectLst/>
                          <a:latin typeface="+mn-ea"/>
                          <a:ea typeface="+mn-ea"/>
                        </a:rPr>
                        <a:t>●</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4765168"/>
                  </a:ext>
                </a:extLst>
              </a:tr>
              <a:tr h="350945">
                <a:tc gridSpan="2">
                  <a:txBody>
                    <a:bodyPr/>
                    <a:lstStyle/>
                    <a:p>
                      <a:pPr algn="l" fontAlgn="ctr">
                        <a:lnSpc>
                          <a:spcPct val="120000"/>
                        </a:lnSpc>
                      </a:pPr>
                      <a:r>
                        <a:rPr lang="ja-JP" altLang="en-US" sz="1600" b="1" i="0" u="none" strike="noStrike" dirty="0">
                          <a:solidFill>
                            <a:srgbClr val="000000"/>
                          </a:solidFill>
                          <a:effectLst/>
                          <a:latin typeface="+mn-ea"/>
                          <a:ea typeface="+mn-ea"/>
                        </a:rPr>
                        <a:t>ダイナミックレンジ</a:t>
                      </a:r>
                      <a:endParaRPr lang="en-US" altLang="ja-JP" sz="1600" b="1" i="0" u="none" strike="noStrike" dirty="0">
                        <a:solidFill>
                          <a:srgbClr val="000000"/>
                        </a:solidFill>
                        <a:effectLst/>
                        <a:latin typeface="+mn-ea"/>
                        <a:ea typeface="+mn-ea"/>
                      </a:endParaRPr>
                    </a:p>
                    <a:p>
                      <a:pPr algn="l" fontAlgn="ctr">
                        <a:lnSpc>
                          <a:spcPct val="120000"/>
                        </a:lnSpc>
                      </a:pPr>
                      <a:r>
                        <a:rPr lang="en-US" altLang="ja-JP" sz="1200" b="1" i="0" u="none" strike="noStrike" dirty="0">
                          <a:solidFill>
                            <a:srgbClr val="000000"/>
                          </a:solidFill>
                          <a:effectLst/>
                          <a:latin typeface="+mn-ea"/>
                          <a:ea typeface="+mn-ea"/>
                        </a:rPr>
                        <a:t>(</a:t>
                      </a:r>
                      <a:r>
                        <a:rPr lang="ja-JP" altLang="en-US" sz="1200" b="1" i="0" u="none" strike="noStrike" dirty="0">
                          <a:solidFill>
                            <a:srgbClr val="000000"/>
                          </a:solidFill>
                          <a:effectLst/>
                          <a:latin typeface="+mn-ea"/>
                          <a:ea typeface="+mn-ea"/>
                        </a:rPr>
                        <a:t>スーパーダイナミック</a:t>
                      </a:r>
                      <a:r>
                        <a:rPr lang="en-US" altLang="ja-JP" sz="1200" b="1" i="0" u="none" strike="noStrike" dirty="0">
                          <a:solidFill>
                            <a:srgbClr val="000000"/>
                          </a:solidFill>
                          <a:effectLst/>
                          <a:latin typeface="+mn-ea"/>
                          <a:ea typeface="+mn-ea"/>
                        </a:rPr>
                        <a:t>)</a:t>
                      </a:r>
                      <a:endParaRPr lang="ja-JP" altLang="en-US" sz="1200" b="1" i="0" u="none" strike="noStrike" dirty="0">
                        <a:solidFill>
                          <a:srgbClr val="000000"/>
                        </a:solidFill>
                        <a:effectLst/>
                        <a:latin typeface="+mn-ea"/>
                        <a:ea typeface="+mn-ea"/>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ja-JP"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400" b="1" i="0" u="none" strike="noStrike" dirty="0">
                          <a:solidFill>
                            <a:srgbClr val="000000"/>
                          </a:solidFill>
                          <a:effectLst/>
                          <a:latin typeface="+mn-ea"/>
                          <a:ea typeface="+mn-ea"/>
                        </a:rPr>
                        <a:t>144dB</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400" b="1" i="0" u="none" strike="noStrike" dirty="0">
                          <a:solidFill>
                            <a:srgbClr val="000000"/>
                          </a:solidFill>
                          <a:effectLst/>
                          <a:latin typeface="+mn-ea"/>
                          <a:ea typeface="+mn-ea"/>
                        </a:rPr>
                        <a:t>132dB</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400" b="1" i="0" u="none" strike="noStrike" dirty="0">
                          <a:solidFill>
                            <a:srgbClr val="000000"/>
                          </a:solidFill>
                          <a:effectLst/>
                          <a:latin typeface="+mn-ea"/>
                          <a:ea typeface="+mn-ea"/>
                        </a:rPr>
                        <a:t>132dB</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400" b="1" i="0" u="none" strike="noStrike" dirty="0">
                          <a:solidFill>
                            <a:srgbClr val="000000"/>
                          </a:solidFill>
                          <a:effectLst/>
                          <a:latin typeface="+mn-ea"/>
                          <a:ea typeface="+mn-ea"/>
                        </a:rPr>
                        <a:t>144dB</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400" b="1" i="0" u="none" strike="noStrike" dirty="0">
                          <a:solidFill>
                            <a:srgbClr val="000000"/>
                          </a:solidFill>
                          <a:effectLst/>
                          <a:latin typeface="+mn-ea"/>
                          <a:ea typeface="+mn-ea"/>
                        </a:rPr>
                        <a:t>132dB</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400" b="1" i="0" u="none" strike="noStrike" dirty="0">
                          <a:solidFill>
                            <a:srgbClr val="000000"/>
                          </a:solidFill>
                          <a:effectLst/>
                          <a:latin typeface="+mn-ea"/>
                          <a:ea typeface="+mn-ea"/>
                        </a:rPr>
                        <a:t>132dB</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21013289"/>
                  </a:ext>
                </a:extLst>
              </a:tr>
              <a:tr h="130700">
                <a:tc gridSpan="2">
                  <a:txBody>
                    <a:bodyPr/>
                    <a:lstStyle/>
                    <a:p>
                      <a:pPr algn="l" fontAlgn="ctr">
                        <a:lnSpc>
                          <a:spcPct val="120000"/>
                        </a:lnSpc>
                      </a:pPr>
                      <a:r>
                        <a:rPr lang="ja-JP" altLang="en-US" sz="1600" b="1" i="0" u="none" strike="noStrike" dirty="0">
                          <a:solidFill>
                            <a:srgbClr val="000000"/>
                          </a:solidFill>
                          <a:effectLst/>
                          <a:latin typeface="+mn-ea"/>
                          <a:ea typeface="+mn-ea"/>
                        </a:rPr>
                        <a:t>赤外線照明搭載（</a:t>
                      </a:r>
                      <a:r>
                        <a:rPr lang="en-US" sz="1600" b="1" i="0" u="none" strike="noStrike" dirty="0">
                          <a:solidFill>
                            <a:srgbClr val="000000"/>
                          </a:solidFill>
                          <a:effectLst/>
                          <a:latin typeface="+mn-ea"/>
                          <a:ea typeface="+mn-ea"/>
                        </a:rPr>
                        <a:t>IR LED）</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6">
                  <a:txBody>
                    <a:bodyPr/>
                    <a:lstStyle/>
                    <a:p>
                      <a:pPr algn="ctr" fontAlgn="ctr">
                        <a:lnSpc>
                          <a:spcPct val="120000"/>
                        </a:lnSpc>
                      </a:pPr>
                      <a:r>
                        <a:rPr lang="ja-JP" altLang="en-US" sz="1400" b="1" i="0" u="none" strike="noStrike" dirty="0">
                          <a:solidFill>
                            <a:srgbClr val="000000"/>
                          </a:solidFill>
                          <a:effectLst/>
                          <a:latin typeface="+mn-ea"/>
                          <a:ea typeface="+mn-ea"/>
                        </a:rPr>
                        <a:t>●</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ja-JP" altLang="en-US" sz="800" b="0" i="0" u="none" strike="noStrike" dirty="0">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45255040"/>
                  </a:ext>
                </a:extLst>
              </a:tr>
              <a:tr h="130700">
                <a:tc gridSpan="2">
                  <a:txBody>
                    <a:bodyPr/>
                    <a:lstStyle/>
                    <a:p>
                      <a:pPr algn="l" fontAlgn="ctr">
                        <a:lnSpc>
                          <a:spcPct val="120000"/>
                        </a:lnSpc>
                      </a:pPr>
                      <a:r>
                        <a:rPr lang="zh-TW" altLang="en-US" sz="1600" b="1" i="0" u="none" strike="noStrike" dirty="0">
                          <a:solidFill>
                            <a:srgbClr val="000000"/>
                          </a:solidFill>
                          <a:effectLst/>
                          <a:latin typeface="+mn-ea"/>
                          <a:ea typeface="+mn-ea"/>
                        </a:rPr>
                        <a:t>赤外線照射距離</a:t>
                      </a: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zh-TW" altLang="en-US" sz="800" b="0" i="0" u="none" strike="noStrike">
                        <a:solidFill>
                          <a:srgbClr val="000000"/>
                        </a:solidFill>
                        <a:effectLst/>
                        <a:latin typeface="Yu Gothic UI Semibold" panose="020B0700000000000000" pitchFamily="50" charset="-128"/>
                        <a:ea typeface="Yu Gothic UI Semibold" panose="020B0700000000000000" pitchFamily="50" charset="-128"/>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400" b="1" i="0" u="none" strike="noStrike" dirty="0">
                          <a:solidFill>
                            <a:srgbClr val="000000"/>
                          </a:solidFill>
                          <a:effectLst/>
                          <a:latin typeface="+mn-ea"/>
                          <a:ea typeface="+mn-ea"/>
                        </a:rPr>
                        <a:t>50m</a:t>
                      </a:r>
                      <a:endParaRPr lang="ja-JP" altLang="en-US" sz="1400" b="1" i="0" u="none" strike="noStrike" dirty="0">
                        <a:solidFill>
                          <a:srgbClr val="000000"/>
                        </a:solidFill>
                        <a:effectLst/>
                        <a:latin typeface="+mn-ea"/>
                        <a:ea typeface="+mn-ea"/>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400" b="1" i="0" u="none" strike="noStrike" dirty="0">
                          <a:solidFill>
                            <a:srgbClr val="000000"/>
                          </a:solidFill>
                          <a:effectLst/>
                          <a:latin typeface="+mn-ea"/>
                          <a:ea typeface="+mn-ea"/>
                        </a:rPr>
                        <a:t>50m</a:t>
                      </a:r>
                      <a:endParaRPr lang="ja-JP" altLang="en-US" sz="1400" b="1" i="0" u="none" strike="noStrike" dirty="0">
                        <a:solidFill>
                          <a:srgbClr val="000000"/>
                        </a:solidFill>
                        <a:effectLst/>
                        <a:latin typeface="+mn-ea"/>
                        <a:ea typeface="+mn-ea"/>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400" b="1" i="0" u="none" strike="noStrike" dirty="0">
                          <a:solidFill>
                            <a:srgbClr val="000000"/>
                          </a:solidFill>
                          <a:effectLst/>
                          <a:latin typeface="+mn-ea"/>
                          <a:ea typeface="+mn-ea"/>
                        </a:rPr>
                        <a:t>50m</a:t>
                      </a:r>
                      <a:endParaRPr lang="ja-JP" altLang="en-US" sz="1400" b="1" i="0" u="none" strike="noStrike" dirty="0">
                        <a:solidFill>
                          <a:srgbClr val="000000"/>
                        </a:solidFill>
                        <a:effectLst/>
                        <a:latin typeface="+mn-ea"/>
                        <a:ea typeface="+mn-ea"/>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400" b="1" i="0" u="none" strike="noStrike" dirty="0">
                          <a:solidFill>
                            <a:srgbClr val="000000"/>
                          </a:solidFill>
                          <a:effectLst/>
                          <a:latin typeface="+mn-ea"/>
                          <a:ea typeface="+mn-ea"/>
                        </a:rPr>
                        <a:t>50m</a:t>
                      </a:r>
                      <a:endParaRPr lang="ja-JP" altLang="en-US" sz="1400" b="1" i="0" u="none" strike="noStrike" dirty="0">
                        <a:solidFill>
                          <a:srgbClr val="000000"/>
                        </a:solidFill>
                        <a:effectLst/>
                        <a:latin typeface="+mn-ea"/>
                        <a:ea typeface="+mn-ea"/>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400" b="1" i="0" u="none" strike="noStrike" dirty="0">
                          <a:solidFill>
                            <a:srgbClr val="000000"/>
                          </a:solidFill>
                          <a:effectLst/>
                          <a:latin typeface="+mn-ea"/>
                          <a:ea typeface="+mn-ea"/>
                        </a:rPr>
                        <a:t>50m</a:t>
                      </a:r>
                      <a:endParaRPr lang="ja-JP" altLang="en-US" sz="1400" b="1" i="0" u="none" strike="noStrike" dirty="0">
                        <a:solidFill>
                          <a:srgbClr val="000000"/>
                        </a:solidFill>
                        <a:effectLst/>
                        <a:latin typeface="+mn-ea"/>
                        <a:ea typeface="+mn-ea"/>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ct val="120000"/>
                        </a:lnSpc>
                      </a:pPr>
                      <a:r>
                        <a:rPr lang="en-US" altLang="ja-JP" sz="1400" b="1" i="0" u="none" strike="noStrike" dirty="0">
                          <a:solidFill>
                            <a:srgbClr val="000000"/>
                          </a:solidFill>
                          <a:effectLst/>
                          <a:latin typeface="+mn-ea"/>
                          <a:ea typeface="+mn-ea"/>
                        </a:rPr>
                        <a:t>50m</a:t>
                      </a:r>
                      <a:endParaRPr lang="ja-JP" altLang="en-US" sz="1400" b="1" i="0" u="none" strike="noStrike" dirty="0">
                        <a:solidFill>
                          <a:srgbClr val="000000"/>
                        </a:solidFill>
                        <a:effectLst/>
                        <a:latin typeface="+mn-ea"/>
                        <a:ea typeface="+mn-ea"/>
                      </a:endParaRPr>
                    </a:p>
                  </a:txBody>
                  <a:tcPr marL="72000" marR="72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47086287"/>
                  </a:ext>
                </a:extLst>
              </a:tr>
            </a:tbl>
          </a:graphicData>
        </a:graphic>
      </p:graphicFrame>
      <p:sp>
        <p:nvSpPr>
          <p:cNvPr id="5" name="テキスト ボックス 4">
            <a:hlinkClick r:id="rId2" action="ppaction://hlinksldjump"/>
            <a:extLst>
              <a:ext uri="{FF2B5EF4-FFF2-40B4-BE49-F238E27FC236}">
                <a16:creationId xmlns:a16="http://schemas.microsoft.com/office/drawing/2014/main" id="{8696742A-FA49-19EB-64F9-83FC3050D66D}"/>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3"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3"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6469000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E163DE-3610-AF17-052E-FD88329B28EF}"/>
              </a:ext>
            </a:extLst>
          </p:cNvPr>
          <p:cNvSpPr>
            <a:spLocks noGrp="1"/>
          </p:cNvSpPr>
          <p:nvPr>
            <p:ph type="title"/>
          </p:nvPr>
        </p:nvSpPr>
        <p:spPr/>
        <p:txBody>
          <a:bodyPr/>
          <a:lstStyle/>
          <a:p>
            <a:r>
              <a:rPr kumimoji="1" lang="ja-JP" altLang="en-US" dirty="0"/>
              <a:t>更新履歴</a:t>
            </a:r>
          </a:p>
        </p:txBody>
      </p:sp>
    </p:spTree>
    <p:extLst>
      <p:ext uri="{BB962C8B-B14F-4D97-AF65-F5344CB8AC3E}">
        <p14:creationId xmlns:p14="http://schemas.microsoft.com/office/powerpoint/2010/main" val="21676391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1818878437"/>
              </p:ext>
            </p:extLst>
          </p:nvPr>
        </p:nvGraphicFramePr>
        <p:xfrm>
          <a:off x="131058" y="973569"/>
          <a:ext cx="14097247" cy="644198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945902">
                  <a:extLst>
                    <a:ext uri="{9D8B030D-6E8A-4147-A177-3AD203B41FA5}">
                      <a16:colId xmlns:a16="http://schemas.microsoft.com/office/drawing/2014/main" val="20000"/>
                    </a:ext>
                  </a:extLst>
                </a:gridCol>
                <a:gridCol w="7568252">
                  <a:extLst>
                    <a:ext uri="{9D8B030D-6E8A-4147-A177-3AD203B41FA5}">
                      <a16:colId xmlns:a16="http://schemas.microsoft.com/office/drawing/2014/main" val="20001"/>
                    </a:ext>
                  </a:extLst>
                </a:gridCol>
                <a:gridCol w="2512162">
                  <a:extLst>
                    <a:ext uri="{9D8B030D-6E8A-4147-A177-3AD203B41FA5}">
                      <a16:colId xmlns:a16="http://schemas.microsoft.com/office/drawing/2014/main" val="20002"/>
                    </a:ext>
                  </a:extLst>
                </a:gridCol>
                <a:gridCol w="1555390">
                  <a:extLst>
                    <a:ext uri="{9D8B030D-6E8A-4147-A177-3AD203B41FA5}">
                      <a16:colId xmlns:a16="http://schemas.microsoft.com/office/drawing/2014/main" val="20003"/>
                    </a:ext>
                  </a:extLst>
                </a:gridCol>
                <a:gridCol w="1515541">
                  <a:extLst>
                    <a:ext uri="{9D8B030D-6E8A-4147-A177-3AD203B41FA5}">
                      <a16:colId xmlns:a16="http://schemas.microsoft.com/office/drawing/2014/main" val="20005"/>
                    </a:ext>
                  </a:extLst>
                </a:gridCol>
              </a:tblGrid>
              <a:tr h="431969">
                <a:tc>
                  <a:txBody>
                    <a:bodyPr/>
                    <a:lstStyle/>
                    <a:p>
                      <a:pPr algn="ctr"/>
                      <a:r>
                        <a:rPr kumimoji="1" lang="en-US" altLang="ja-JP" sz="1700" dirty="0">
                          <a:effectLst>
                            <a:outerShdw blurRad="38100" dist="38100" dir="2700000" algn="tl">
                              <a:srgbClr val="000000">
                                <a:alpha val="43137"/>
                              </a:srgbClr>
                            </a:outerShdw>
                          </a:effectLst>
                          <a:latin typeface="+mn-ea"/>
                          <a:ea typeface="+mn-ea"/>
                          <a:cs typeface="Calibri" panose="020F0502020204030204" pitchFamily="34" charset="0"/>
                        </a:rPr>
                        <a:t>No</a:t>
                      </a:r>
                      <a:endParaRPr kumimoji="1" lang="ja-JP" altLang="en-US" sz="1700" dirty="0">
                        <a:effectLst>
                          <a:outerShdw blurRad="38100" dist="38100" dir="2700000" algn="tl">
                            <a:srgbClr val="000000">
                              <a:alpha val="43137"/>
                            </a:srgbClr>
                          </a:outerShdw>
                        </a:effectLst>
                        <a:latin typeface="+mn-ea"/>
                        <a:ea typeface="+mn-ea"/>
                        <a:cs typeface="Calibri" panose="020F0502020204030204" pitchFamily="34" charset="0"/>
                      </a:endParaRP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更新内容</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対象ページ</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バージョン</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更新日</a:t>
                      </a:r>
                    </a:p>
                  </a:txBody>
                  <a:tcPr marL="143990" marR="143990" marT="71995" marB="71995" anchor="ctr"/>
                </a:tc>
                <a:extLst>
                  <a:ext uri="{0D108BD9-81ED-4DB2-BD59-A6C34878D82A}">
                    <a16:rowId xmlns:a16="http://schemas.microsoft.com/office/drawing/2014/main" val="10000"/>
                  </a:ext>
                </a:extLst>
              </a:tr>
              <a:tr h="409845">
                <a:tc>
                  <a:txBody>
                    <a:bodyPr/>
                    <a:lstStyle/>
                    <a:p>
                      <a:pPr algn="ctr"/>
                      <a:r>
                        <a:rPr kumimoji="1" lang="en-US" altLang="ja-JP" sz="1600" b="1" dirty="0">
                          <a:latin typeface="+mn-ea"/>
                          <a:ea typeface="+mn-ea"/>
                          <a:cs typeface="Calibri" panose="020F0502020204030204" pitchFamily="34" charset="0"/>
                        </a:rPr>
                        <a:t>1</a:t>
                      </a:r>
                    </a:p>
                  </a:txBody>
                  <a:tcPr marL="143990" marR="143990" marT="71995" marB="71995" anchor="ctr"/>
                </a:tc>
                <a:tc>
                  <a:txBody>
                    <a:bodyPr/>
                    <a:lstStyle/>
                    <a:p>
                      <a:r>
                        <a:rPr kumimoji="1" lang="ja-JP" altLang="en-US" sz="1600" b="1" dirty="0">
                          <a:latin typeface="+mn-ea"/>
                          <a:ea typeface="+mn-ea"/>
                          <a:cs typeface="Calibri" panose="020F0502020204030204" pitchFamily="34" charset="0"/>
                        </a:rPr>
                        <a:t>初版</a:t>
                      </a:r>
                    </a:p>
                  </a:txBody>
                  <a:tcPr marL="143990" marR="143990" marT="71995" marB="71995"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dirty="0">
                          <a:latin typeface="+mn-ea"/>
                          <a:ea typeface="+mn-ea"/>
                          <a:cs typeface="Calibri" panose="020F0502020204030204" pitchFamily="34" charset="0"/>
                        </a:rPr>
                        <a:t> -</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algn="ctr"/>
                      <a:r>
                        <a:rPr kumimoji="1" lang="en-US" altLang="ja-JP" sz="1600" b="1" dirty="0">
                          <a:latin typeface="+mn-ea"/>
                          <a:ea typeface="+mn-ea"/>
                          <a:cs typeface="Calibri" panose="020F0502020204030204" pitchFamily="34" charset="0"/>
                        </a:rPr>
                        <a:t>1.00</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latin typeface="+mn-ea"/>
                          <a:ea typeface="+mn-ea"/>
                          <a:cs typeface="Calibri" panose="020F0502020204030204" pitchFamily="34" charset="0"/>
                        </a:rPr>
                        <a:t>2024/3/29</a:t>
                      </a:r>
                      <a:endParaRPr kumimoji="1" lang="ja-JP" altLang="en-US" sz="1600" b="1"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1"/>
                  </a:ext>
                </a:extLst>
              </a:tr>
              <a:tr h="409845">
                <a:tc>
                  <a:txBody>
                    <a:bodyPr/>
                    <a:lstStyle/>
                    <a:p>
                      <a:pPr algn="ctr"/>
                      <a:r>
                        <a:rPr kumimoji="1" lang="en-US" altLang="ja-JP" sz="1600" b="1" dirty="0">
                          <a:latin typeface="+mn-ea"/>
                          <a:ea typeface="+mn-ea"/>
                          <a:cs typeface="Calibri" panose="020F0502020204030204" pitchFamily="34" charset="0"/>
                        </a:rPr>
                        <a:t>2</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2"/>
                  </a:ext>
                </a:extLst>
              </a:tr>
              <a:tr h="409845">
                <a:tc>
                  <a:txBody>
                    <a:bodyPr/>
                    <a:lstStyle/>
                    <a:p>
                      <a:pPr algn="ctr"/>
                      <a:r>
                        <a:rPr kumimoji="1" lang="en-US" altLang="ja-JP" sz="1600" b="1" dirty="0">
                          <a:latin typeface="+mn-ea"/>
                          <a:ea typeface="+mn-ea"/>
                          <a:cs typeface="Calibri" panose="020F0502020204030204" pitchFamily="34" charset="0"/>
                        </a:rPr>
                        <a:t>3</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3"/>
                  </a:ext>
                </a:extLst>
              </a:tr>
              <a:tr h="409845">
                <a:tc>
                  <a:txBody>
                    <a:bodyPr/>
                    <a:lstStyle/>
                    <a:p>
                      <a:pPr algn="ctr"/>
                      <a:r>
                        <a:rPr kumimoji="1" lang="en-US" altLang="ja-JP" sz="1600" b="1" dirty="0">
                          <a:latin typeface="+mn-ea"/>
                          <a:ea typeface="+mn-ea"/>
                          <a:cs typeface="Calibri" panose="020F0502020204030204" pitchFamily="34" charset="0"/>
                        </a:rPr>
                        <a:t>4</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4"/>
                  </a:ext>
                </a:extLst>
              </a:tr>
              <a:tr h="409845">
                <a:tc>
                  <a:txBody>
                    <a:bodyPr/>
                    <a:lstStyle/>
                    <a:p>
                      <a:pPr algn="ctr"/>
                      <a:r>
                        <a:rPr kumimoji="1" lang="en-US" altLang="ja-JP" sz="1600" b="1" dirty="0">
                          <a:latin typeface="+mn-ea"/>
                          <a:ea typeface="+mn-ea"/>
                          <a:cs typeface="Calibri" panose="020F0502020204030204" pitchFamily="34" charset="0"/>
                        </a:rPr>
                        <a:t>5</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5"/>
                  </a:ext>
                </a:extLst>
              </a:tr>
              <a:tr h="409845">
                <a:tc>
                  <a:txBody>
                    <a:bodyPr/>
                    <a:lstStyle/>
                    <a:p>
                      <a:pPr algn="ctr"/>
                      <a:r>
                        <a:rPr kumimoji="1" lang="en-US" altLang="ja-JP" sz="1600" b="1" dirty="0">
                          <a:latin typeface="+mn-ea"/>
                          <a:ea typeface="+mn-ea"/>
                          <a:cs typeface="Calibri" panose="020F0502020204030204" pitchFamily="34" charset="0"/>
                        </a:rPr>
                        <a:t>6</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6"/>
                  </a:ext>
                </a:extLst>
              </a:tr>
              <a:tr h="409845">
                <a:tc>
                  <a:txBody>
                    <a:bodyPr/>
                    <a:lstStyle/>
                    <a:p>
                      <a:pPr algn="ctr"/>
                      <a:r>
                        <a:rPr kumimoji="1" lang="en-US" altLang="ja-JP" sz="1600" b="1" dirty="0">
                          <a:latin typeface="+mn-ea"/>
                          <a:ea typeface="+mn-ea"/>
                          <a:cs typeface="Calibri" panose="020F0502020204030204" pitchFamily="34" charset="0"/>
                        </a:rPr>
                        <a:t>7</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7"/>
                  </a:ext>
                </a:extLst>
              </a:tr>
              <a:tr h="383973">
                <a:tc>
                  <a:txBody>
                    <a:bodyPr/>
                    <a:lstStyle/>
                    <a:p>
                      <a:pPr algn="ctr"/>
                      <a:r>
                        <a:rPr kumimoji="1" lang="en-US" altLang="ja-JP" sz="1600" b="1" dirty="0">
                          <a:latin typeface="+mn-ea"/>
                          <a:ea typeface="+mn-ea"/>
                          <a:cs typeface="Calibri" panose="020F0502020204030204" pitchFamily="34" charset="0"/>
                        </a:rPr>
                        <a:t>8</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8"/>
                  </a:ext>
                </a:extLst>
              </a:tr>
              <a:tr h="409845">
                <a:tc>
                  <a:txBody>
                    <a:bodyPr/>
                    <a:lstStyle/>
                    <a:p>
                      <a:pPr algn="ctr"/>
                      <a:r>
                        <a:rPr kumimoji="1" lang="en-US" altLang="ja-JP" sz="1600" b="1" dirty="0">
                          <a:latin typeface="+mn-ea"/>
                          <a:ea typeface="+mn-ea"/>
                          <a:cs typeface="Calibri" panose="020F0502020204030204" pitchFamily="34" charset="0"/>
                        </a:rPr>
                        <a:t>9</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9"/>
                  </a:ext>
                </a:extLst>
              </a:tr>
              <a:tr h="383973">
                <a:tc>
                  <a:txBody>
                    <a:bodyPr/>
                    <a:lstStyle/>
                    <a:p>
                      <a:pPr algn="ctr"/>
                      <a:r>
                        <a:rPr kumimoji="1" lang="en-US" altLang="ja-JP" sz="1600" b="1" dirty="0">
                          <a:latin typeface="+mn-ea"/>
                          <a:ea typeface="+mn-ea"/>
                          <a:cs typeface="Calibri" panose="020F0502020204030204" pitchFamily="34" charset="0"/>
                        </a:rPr>
                        <a:t>10 </a:t>
                      </a:r>
                      <a:endParaRPr kumimoji="1" lang="ja-JP" altLang="en-US" sz="1600" b="1"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0"/>
                  </a:ext>
                </a:extLst>
              </a:tr>
              <a:tr h="383973">
                <a:tc>
                  <a:txBody>
                    <a:bodyPr/>
                    <a:lstStyle/>
                    <a:p>
                      <a:pPr algn="ctr"/>
                      <a:r>
                        <a:rPr kumimoji="1" lang="en-US" altLang="ja-JP" sz="1600" b="1" dirty="0">
                          <a:latin typeface="+mn-ea"/>
                          <a:ea typeface="+mn-ea"/>
                          <a:cs typeface="Calibri" panose="020F0502020204030204" pitchFamily="34" charset="0"/>
                        </a:rPr>
                        <a:t>11</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9552963"/>
                  </a:ext>
                </a:extLst>
              </a:tr>
              <a:tr h="383973">
                <a:tc>
                  <a:txBody>
                    <a:bodyPr/>
                    <a:lstStyle/>
                    <a:p>
                      <a:pPr algn="ctr"/>
                      <a:r>
                        <a:rPr kumimoji="1" lang="en-US" altLang="ja-JP" sz="1600" b="1" dirty="0">
                          <a:latin typeface="+mn-ea"/>
                          <a:ea typeface="+mn-ea"/>
                          <a:cs typeface="Calibri" panose="020F0502020204030204" pitchFamily="34" charset="0"/>
                        </a:rPr>
                        <a:t>12</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en-US" altLang="ja-JP"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07124967"/>
                  </a:ext>
                </a:extLst>
              </a:tr>
              <a:tr h="402697">
                <a:tc>
                  <a:txBody>
                    <a:bodyPr/>
                    <a:lstStyle/>
                    <a:p>
                      <a:pPr algn="ctr"/>
                      <a:r>
                        <a:rPr kumimoji="1" lang="en-US" altLang="ja-JP" sz="1600" b="1" dirty="0">
                          <a:latin typeface="+mn-ea"/>
                          <a:ea typeface="+mn-ea"/>
                          <a:cs typeface="Calibri" panose="020F0502020204030204" pitchFamily="34" charset="0"/>
                        </a:rPr>
                        <a:t>13</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509143"/>
                  </a:ext>
                </a:extLst>
              </a:tr>
              <a:tr h="383973">
                <a:tc>
                  <a:txBody>
                    <a:bodyPr/>
                    <a:lstStyle/>
                    <a:p>
                      <a:pPr algn="ctr"/>
                      <a:r>
                        <a:rPr kumimoji="1" lang="en-US" altLang="ja-JP" sz="1600" b="1" dirty="0">
                          <a:latin typeface="+mn-ea"/>
                          <a:ea typeface="+mn-ea"/>
                          <a:cs typeface="Calibri" panose="020F0502020204030204" pitchFamily="34" charset="0"/>
                        </a:rPr>
                        <a:t>14</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0195039"/>
                  </a:ext>
                </a:extLst>
              </a:tr>
              <a:tr h="383973">
                <a:tc>
                  <a:txBody>
                    <a:bodyPr/>
                    <a:lstStyle/>
                    <a:p>
                      <a:pPr algn="ctr"/>
                      <a:r>
                        <a:rPr kumimoji="1" lang="en-US" altLang="ja-JP" sz="1600" b="1" dirty="0">
                          <a:latin typeface="+mn-ea"/>
                          <a:ea typeface="+mn-ea"/>
                          <a:cs typeface="Calibri" panose="020F0502020204030204" pitchFamily="34" charset="0"/>
                        </a:rPr>
                        <a:t>15</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89619629"/>
                  </a:ext>
                </a:extLst>
              </a:tr>
            </a:tbl>
          </a:graphicData>
        </a:graphic>
      </p:graphicFrame>
      <p:sp>
        <p:nvSpPr>
          <p:cNvPr id="2" name="タイトル 1"/>
          <p:cNvSpPr>
            <a:spLocks noGrp="1"/>
          </p:cNvSpPr>
          <p:nvPr>
            <p:ph type="title"/>
          </p:nvPr>
        </p:nvSpPr>
        <p:spPr/>
        <p:txBody>
          <a:bodyPr/>
          <a:lstStyle/>
          <a:p>
            <a:pPr marL="268288"/>
            <a:r>
              <a:rPr kumimoji="1" lang="ja-JP" altLang="en-US" dirty="0"/>
              <a:t>更新履歴</a:t>
            </a:r>
          </a:p>
        </p:txBody>
      </p:sp>
    </p:spTree>
    <p:extLst>
      <p:ext uri="{BB962C8B-B14F-4D97-AF65-F5344CB8AC3E}">
        <p14:creationId xmlns:p14="http://schemas.microsoft.com/office/powerpoint/2010/main" val="33116943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807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510AD3E-A83D-01EF-8D84-53C313F7604C}"/>
              </a:ext>
            </a:extLst>
          </p:cNvPr>
          <p:cNvSpPr>
            <a:spLocks noGrp="1"/>
          </p:cNvSpPr>
          <p:nvPr>
            <p:ph type="title"/>
          </p:nvPr>
        </p:nvSpPr>
        <p:spPr/>
        <p:txBody>
          <a:bodyPr/>
          <a:lstStyle/>
          <a:p>
            <a:r>
              <a:rPr kumimoji="1" lang="en-US" altLang="ja-JP" b="1" dirty="0">
                <a:latin typeface="+mn-ea"/>
                <a:ea typeface="+mn-ea"/>
              </a:rPr>
              <a:t>1-2. </a:t>
            </a:r>
            <a:r>
              <a:rPr kumimoji="1" lang="ja-JP" altLang="en-US" b="1" dirty="0">
                <a:latin typeface="+mn-ea"/>
                <a:ea typeface="+mn-ea"/>
              </a:rPr>
              <a:t>特長</a:t>
            </a:r>
            <a:endParaRPr kumimoji="1" lang="ja-JP" altLang="en-US" dirty="0"/>
          </a:p>
        </p:txBody>
      </p:sp>
      <p:sp>
        <p:nvSpPr>
          <p:cNvPr id="4" name="コンテンツ プレースホルダー 2">
            <a:extLst>
              <a:ext uri="{FF2B5EF4-FFF2-40B4-BE49-F238E27FC236}">
                <a16:creationId xmlns:a16="http://schemas.microsoft.com/office/drawing/2014/main" id="{4076183C-BF2E-C87B-BDBC-40DCF82CBDEE}"/>
              </a:ext>
            </a:extLst>
          </p:cNvPr>
          <p:cNvSpPr txBox="1">
            <a:spLocks/>
          </p:cNvSpPr>
          <p:nvPr/>
        </p:nvSpPr>
        <p:spPr>
          <a:xfrm>
            <a:off x="288000" y="648000"/>
            <a:ext cx="13540892" cy="504000"/>
          </a:xfrm>
          <a:prstGeom prst="rect">
            <a:avLst/>
          </a:prstGeom>
        </p:spPr>
        <p:txBody>
          <a:bodyPr wrap="none" lIns="36000" tIns="36000" rIns="36000" bIns="36000" anchor="t" anchorCtr="0"/>
          <a:lst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2400" b="1" dirty="0"/>
              <a:t>■お客様のメリット、お役立ちポイント</a:t>
            </a:r>
          </a:p>
        </p:txBody>
      </p:sp>
      <p:sp>
        <p:nvSpPr>
          <p:cNvPr id="5" name="テキスト ボックス 4">
            <a:extLst>
              <a:ext uri="{FF2B5EF4-FFF2-40B4-BE49-F238E27FC236}">
                <a16:creationId xmlns:a16="http://schemas.microsoft.com/office/drawing/2014/main" id="{A48FDA05-66A8-4351-AA3B-36D1138920C0}"/>
              </a:ext>
            </a:extLst>
          </p:cNvPr>
          <p:cNvSpPr txBox="1"/>
          <p:nvPr/>
        </p:nvSpPr>
        <p:spPr>
          <a:xfrm>
            <a:off x="615248" y="1128210"/>
            <a:ext cx="12287767" cy="646331"/>
          </a:xfrm>
          <a:prstGeom prst="rect">
            <a:avLst/>
          </a:prstGeom>
          <a:noFill/>
        </p:spPr>
        <p:txBody>
          <a:bodyPr wrap="square" rtlCol="0">
            <a:spAutoFit/>
          </a:bodyPr>
          <a:lstStyle/>
          <a:p>
            <a:r>
              <a:rPr kumimoji="1" lang="en-US" altLang="ja-JP" sz="1800" b="1" dirty="0">
                <a:latin typeface="+mn-ea"/>
              </a:rPr>
              <a:t>CPU</a:t>
            </a:r>
            <a:r>
              <a:rPr kumimoji="1" lang="ja-JP" altLang="en-US" sz="1800" b="1" dirty="0">
                <a:latin typeface="+mn-ea"/>
              </a:rPr>
              <a:t>性能向上とメモリ容量の増加により、</a:t>
            </a:r>
            <a:r>
              <a:rPr kumimoji="1" lang="ja-JP" altLang="en-US" sz="1800" b="1" u="sng" dirty="0">
                <a:solidFill>
                  <a:schemeClr val="accent1">
                    <a:lumMod val="75000"/>
                  </a:schemeClr>
                </a:solidFill>
                <a:latin typeface="+mn-ea"/>
              </a:rPr>
              <a:t>様々な</a:t>
            </a:r>
            <a:r>
              <a:rPr kumimoji="1" lang="en-US" altLang="ja-JP" sz="1800" b="1" u="sng" dirty="0">
                <a:solidFill>
                  <a:schemeClr val="accent1">
                    <a:lumMod val="75000"/>
                  </a:schemeClr>
                </a:solidFill>
                <a:latin typeface="+mn-ea"/>
              </a:rPr>
              <a:t>AI</a:t>
            </a:r>
            <a:r>
              <a:rPr kumimoji="1" lang="ja-JP" altLang="en-US" sz="1800" b="1" u="sng" dirty="0">
                <a:solidFill>
                  <a:schemeClr val="accent1">
                    <a:lumMod val="75000"/>
                  </a:schemeClr>
                </a:solidFill>
                <a:latin typeface="+mn-ea"/>
              </a:rPr>
              <a:t>アプリの複数同時使用</a:t>
            </a:r>
            <a:r>
              <a:rPr kumimoji="1" lang="ja-JP" altLang="en-US" sz="1800" b="1" dirty="0">
                <a:latin typeface="+mn-ea"/>
              </a:rPr>
              <a:t>が可能になりました。</a:t>
            </a:r>
            <a:endParaRPr kumimoji="1" lang="en-US" altLang="ja-JP" sz="1800" b="1" dirty="0">
              <a:latin typeface="+mn-ea"/>
            </a:endParaRPr>
          </a:p>
          <a:p>
            <a:r>
              <a:rPr lang="ja-JP" altLang="en-US" sz="1800" b="1" dirty="0">
                <a:latin typeface="+mn-ea"/>
              </a:rPr>
              <a:t>お客様のご要望に応じ、</a:t>
            </a:r>
            <a:r>
              <a:rPr lang="en-US" altLang="ja-JP" sz="1800" b="1" dirty="0">
                <a:latin typeface="+mn-ea"/>
              </a:rPr>
              <a:t>AI</a:t>
            </a:r>
            <a:r>
              <a:rPr lang="ja-JP" altLang="en-US" sz="1800" b="1" dirty="0">
                <a:latin typeface="+mn-ea"/>
              </a:rPr>
              <a:t>アプリを活用した業務効率化や安全管理のサポートをご提案します。</a:t>
            </a:r>
            <a:endParaRPr kumimoji="1" lang="ja-JP" altLang="en-US" sz="1800" b="1" dirty="0">
              <a:latin typeface="+mn-ea"/>
            </a:endParaRPr>
          </a:p>
        </p:txBody>
      </p:sp>
      <p:sp>
        <p:nvSpPr>
          <p:cNvPr id="6" name="テキスト ボックス 5">
            <a:extLst>
              <a:ext uri="{FF2B5EF4-FFF2-40B4-BE49-F238E27FC236}">
                <a16:creationId xmlns:a16="http://schemas.microsoft.com/office/drawing/2014/main" id="{2CC9C79D-AE9F-6AF4-C7CF-ED9B007E17FC}"/>
              </a:ext>
            </a:extLst>
          </p:cNvPr>
          <p:cNvSpPr txBox="1"/>
          <p:nvPr/>
        </p:nvSpPr>
        <p:spPr>
          <a:xfrm>
            <a:off x="666683" y="2471578"/>
            <a:ext cx="7275165" cy="461665"/>
          </a:xfrm>
          <a:prstGeom prst="rect">
            <a:avLst/>
          </a:prstGeom>
          <a:noFill/>
        </p:spPr>
        <p:txBody>
          <a:bodyPr wrap="square">
            <a:spAutoFit/>
          </a:bodyPr>
          <a:lstStyle/>
          <a:p>
            <a:r>
              <a:rPr lang="ja-JP" altLang="en-US" sz="2400" b="1" dirty="0">
                <a:solidFill>
                  <a:schemeClr val="accent1"/>
                </a:solidFill>
                <a:latin typeface="+mj-ea"/>
                <a:ea typeface="+mj-ea"/>
              </a:rPr>
              <a:t>■</a:t>
            </a:r>
            <a:r>
              <a:rPr lang="ja-JP" altLang="en-US" sz="2400" b="1" dirty="0">
                <a:latin typeface="+mj-ea"/>
                <a:ea typeface="+mj-ea"/>
              </a:rPr>
              <a:t> 事例１　店舗　　　</a:t>
            </a:r>
            <a:endParaRPr lang="en-US" altLang="ja-JP" sz="2400" b="1" dirty="0">
              <a:latin typeface="+mj-ea"/>
              <a:ea typeface="+mj-ea"/>
            </a:endParaRPr>
          </a:p>
        </p:txBody>
      </p:sp>
      <p:sp>
        <p:nvSpPr>
          <p:cNvPr id="7" name="テキスト ボックス 6">
            <a:extLst>
              <a:ext uri="{FF2B5EF4-FFF2-40B4-BE49-F238E27FC236}">
                <a16:creationId xmlns:a16="http://schemas.microsoft.com/office/drawing/2014/main" id="{9107E556-A217-2EA7-B32D-1F1D65E21411}"/>
              </a:ext>
            </a:extLst>
          </p:cNvPr>
          <p:cNvSpPr txBox="1"/>
          <p:nvPr/>
        </p:nvSpPr>
        <p:spPr>
          <a:xfrm>
            <a:off x="620656" y="4853391"/>
            <a:ext cx="7275165" cy="461665"/>
          </a:xfrm>
          <a:prstGeom prst="rect">
            <a:avLst/>
          </a:prstGeom>
          <a:noFill/>
        </p:spPr>
        <p:txBody>
          <a:bodyPr wrap="square">
            <a:spAutoFit/>
          </a:bodyPr>
          <a:lstStyle/>
          <a:p>
            <a:r>
              <a:rPr lang="ja-JP" altLang="en-US" sz="2400" b="1" dirty="0">
                <a:solidFill>
                  <a:schemeClr val="accent1"/>
                </a:solidFill>
                <a:latin typeface="+mj-ea"/>
                <a:ea typeface="+mj-ea"/>
              </a:rPr>
              <a:t>■</a:t>
            </a:r>
            <a:r>
              <a:rPr lang="ja-JP" altLang="en-US" sz="2400" b="1" dirty="0">
                <a:latin typeface="+mj-ea"/>
                <a:ea typeface="+mj-ea"/>
              </a:rPr>
              <a:t> 事例２　工場</a:t>
            </a:r>
            <a:endParaRPr lang="en-US" altLang="ja-JP" sz="2400" b="1" dirty="0">
              <a:latin typeface="+mj-ea"/>
              <a:ea typeface="+mj-ea"/>
            </a:endParaRPr>
          </a:p>
        </p:txBody>
      </p:sp>
      <p:pic>
        <p:nvPicPr>
          <p:cNvPr id="8" name="図 7">
            <a:extLst>
              <a:ext uri="{FF2B5EF4-FFF2-40B4-BE49-F238E27FC236}">
                <a16:creationId xmlns:a16="http://schemas.microsoft.com/office/drawing/2014/main" id="{2CF50544-0521-1609-18A6-A7B3373C25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a:stretch/>
        </p:blipFill>
        <p:spPr>
          <a:xfrm>
            <a:off x="9980571" y="2418876"/>
            <a:ext cx="3849310" cy="2393547"/>
          </a:xfrm>
          <a:prstGeom prst="rect">
            <a:avLst/>
          </a:prstGeom>
        </p:spPr>
      </p:pic>
      <p:sp>
        <p:nvSpPr>
          <p:cNvPr id="9" name="四角形: 角を丸くする 8">
            <a:extLst>
              <a:ext uri="{FF2B5EF4-FFF2-40B4-BE49-F238E27FC236}">
                <a16:creationId xmlns:a16="http://schemas.microsoft.com/office/drawing/2014/main" id="{3BD989AC-32EE-B4F7-8848-B05F9BA3A28B}"/>
              </a:ext>
            </a:extLst>
          </p:cNvPr>
          <p:cNvSpPr/>
          <p:nvPr/>
        </p:nvSpPr>
        <p:spPr>
          <a:xfrm>
            <a:off x="10647351" y="3480046"/>
            <a:ext cx="1972260" cy="1254395"/>
          </a:xfrm>
          <a:prstGeom prst="roundRect">
            <a:avLst>
              <a:gd name="adj" fmla="val 9580"/>
            </a:avLst>
          </a:pr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AC58E180-2594-52A8-C105-BF6357CAE77C}"/>
              </a:ext>
            </a:extLst>
          </p:cNvPr>
          <p:cNvSpPr txBox="1"/>
          <p:nvPr/>
        </p:nvSpPr>
        <p:spPr>
          <a:xfrm>
            <a:off x="12141669" y="2485025"/>
            <a:ext cx="330603" cy="338554"/>
          </a:xfrm>
          <a:prstGeom prst="rect">
            <a:avLst/>
          </a:prstGeom>
          <a:solidFill>
            <a:schemeClr val="bg1"/>
          </a:solidFill>
        </p:spPr>
        <p:txBody>
          <a:bodyPr wrap="square" rtlCol="0" anchor="ctr" anchorCtr="1">
            <a:spAutoFit/>
          </a:bodyPr>
          <a:lstStyle/>
          <a:p>
            <a:r>
              <a:rPr kumimoji="1" lang="ja-JP" altLang="en-US" sz="1600" b="1" dirty="0"/>
              <a:t>①</a:t>
            </a:r>
          </a:p>
        </p:txBody>
      </p:sp>
      <p:sp>
        <p:nvSpPr>
          <p:cNvPr id="11" name="テキスト ボックス 10">
            <a:extLst>
              <a:ext uri="{FF2B5EF4-FFF2-40B4-BE49-F238E27FC236}">
                <a16:creationId xmlns:a16="http://schemas.microsoft.com/office/drawing/2014/main" id="{C69A084D-78A7-D52B-EF9F-BBD69F7943BC}"/>
              </a:ext>
            </a:extLst>
          </p:cNvPr>
          <p:cNvSpPr txBox="1"/>
          <p:nvPr/>
        </p:nvSpPr>
        <p:spPr>
          <a:xfrm>
            <a:off x="10266237" y="4375016"/>
            <a:ext cx="330603" cy="338554"/>
          </a:xfrm>
          <a:prstGeom prst="rect">
            <a:avLst/>
          </a:prstGeom>
          <a:solidFill>
            <a:schemeClr val="bg1"/>
          </a:solidFill>
        </p:spPr>
        <p:txBody>
          <a:bodyPr wrap="square" rtlCol="0" anchor="ctr" anchorCtr="1">
            <a:spAutoFit/>
          </a:bodyPr>
          <a:lstStyle/>
          <a:p>
            <a:r>
              <a:rPr kumimoji="1" lang="ja-JP" altLang="en-US" sz="1600" b="1" dirty="0"/>
              <a:t>②</a:t>
            </a:r>
          </a:p>
        </p:txBody>
      </p:sp>
      <p:sp>
        <p:nvSpPr>
          <p:cNvPr id="12" name="四角形: 角を丸くする 11">
            <a:extLst>
              <a:ext uri="{FF2B5EF4-FFF2-40B4-BE49-F238E27FC236}">
                <a16:creationId xmlns:a16="http://schemas.microsoft.com/office/drawing/2014/main" id="{4B49F3F5-A572-C9C0-4273-E2EC17806491}"/>
              </a:ext>
            </a:extLst>
          </p:cNvPr>
          <p:cNvSpPr/>
          <p:nvPr/>
        </p:nvSpPr>
        <p:spPr>
          <a:xfrm>
            <a:off x="12497527" y="2439047"/>
            <a:ext cx="1347650" cy="1040999"/>
          </a:xfrm>
          <a:prstGeom prst="roundRect">
            <a:avLst>
              <a:gd name="adj" fmla="val 11616"/>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057805ED-37A8-0296-BC08-D845832CC556}"/>
              </a:ext>
            </a:extLst>
          </p:cNvPr>
          <p:cNvSpPr txBox="1"/>
          <p:nvPr/>
        </p:nvSpPr>
        <p:spPr>
          <a:xfrm>
            <a:off x="2233899" y="4023692"/>
            <a:ext cx="7365558" cy="757067"/>
          </a:xfrm>
          <a:prstGeom prst="rect">
            <a:avLst/>
          </a:prstGeom>
          <a:noFill/>
        </p:spPr>
        <p:txBody>
          <a:bodyPr wrap="square" rtlCol="0">
            <a:spAutoFit/>
          </a:bodyPr>
          <a:lstStyle/>
          <a:p>
            <a:pPr>
              <a:lnSpc>
                <a:spcPct val="110000"/>
              </a:lnSpc>
            </a:pPr>
            <a:r>
              <a:rPr lang="ja-JP" altLang="en-US" sz="2000" b="1" dirty="0">
                <a:latin typeface="+mn-ea"/>
              </a:rPr>
              <a:t>②テーブルの混雑状況（着席人数など）を</a:t>
            </a:r>
            <a:r>
              <a:rPr lang="en-US" altLang="ja-JP" sz="2000" b="1" dirty="0">
                <a:latin typeface="+mn-ea"/>
              </a:rPr>
              <a:t>AI</a:t>
            </a:r>
            <a:r>
              <a:rPr lang="ja-JP" altLang="en-US" sz="2000" b="1" dirty="0">
                <a:latin typeface="+mn-ea"/>
              </a:rPr>
              <a:t>で検知し、</a:t>
            </a:r>
            <a:endParaRPr lang="en-US" altLang="ja-JP" sz="2000" b="1" dirty="0">
              <a:latin typeface="+mn-ea"/>
            </a:endParaRPr>
          </a:p>
          <a:p>
            <a:pPr>
              <a:lnSpc>
                <a:spcPct val="110000"/>
              </a:lnSpc>
            </a:pPr>
            <a:r>
              <a:rPr lang="ja-JP" altLang="en-US" sz="2000" b="1" dirty="0">
                <a:latin typeface="+mn-ea"/>
              </a:rPr>
              <a:t>　指定の人数を超えると通知</a:t>
            </a:r>
            <a:endParaRPr kumimoji="1" lang="ja-JP" altLang="en-US" sz="2000" b="1" dirty="0">
              <a:latin typeface="+mn-ea"/>
            </a:endParaRPr>
          </a:p>
        </p:txBody>
      </p:sp>
      <p:sp>
        <p:nvSpPr>
          <p:cNvPr id="14" name="テキスト ボックス 13">
            <a:extLst>
              <a:ext uri="{FF2B5EF4-FFF2-40B4-BE49-F238E27FC236}">
                <a16:creationId xmlns:a16="http://schemas.microsoft.com/office/drawing/2014/main" id="{0D31CDEB-C695-7F45-F0AE-D52B8E678810}"/>
              </a:ext>
            </a:extLst>
          </p:cNvPr>
          <p:cNvSpPr txBox="1"/>
          <p:nvPr/>
        </p:nvSpPr>
        <p:spPr>
          <a:xfrm>
            <a:off x="2223386" y="2982133"/>
            <a:ext cx="7061165" cy="756233"/>
          </a:xfrm>
          <a:prstGeom prst="rect">
            <a:avLst/>
          </a:prstGeom>
          <a:noFill/>
        </p:spPr>
        <p:txBody>
          <a:bodyPr wrap="square" rtlCol="0">
            <a:spAutoFit/>
          </a:bodyPr>
          <a:lstStyle/>
          <a:p>
            <a:pPr>
              <a:lnSpc>
                <a:spcPct val="110000"/>
              </a:lnSpc>
            </a:pPr>
            <a:r>
              <a:rPr lang="ja-JP" altLang="en-US" sz="2000" b="1" dirty="0">
                <a:latin typeface="+mn-ea"/>
              </a:rPr>
              <a:t>①店員の制服を</a:t>
            </a:r>
            <a:r>
              <a:rPr lang="en-US" altLang="ja-JP" sz="2000" b="1" dirty="0">
                <a:latin typeface="+mn-ea"/>
              </a:rPr>
              <a:t>AI</a:t>
            </a:r>
            <a:r>
              <a:rPr lang="ja-JP" altLang="en-US" sz="2000" b="1" dirty="0">
                <a:latin typeface="+mn-ea"/>
              </a:rPr>
              <a:t>に学習させ、店員以外の人物（顧客）が　</a:t>
            </a:r>
            <a:endParaRPr lang="en-US" altLang="ja-JP" sz="2000" b="1" dirty="0">
              <a:latin typeface="+mn-ea"/>
            </a:endParaRPr>
          </a:p>
          <a:p>
            <a:pPr>
              <a:lnSpc>
                <a:spcPct val="110000"/>
              </a:lnSpc>
            </a:pPr>
            <a:r>
              <a:rPr lang="ja-JP" altLang="en-US" sz="2000" b="1" dirty="0">
                <a:latin typeface="+mn-ea"/>
              </a:rPr>
              <a:t>　禁止エリアに入ったら発報</a:t>
            </a:r>
            <a:endParaRPr kumimoji="1" lang="ja-JP" altLang="en-US" sz="2000" b="1" dirty="0">
              <a:latin typeface="+mn-ea"/>
            </a:endParaRPr>
          </a:p>
        </p:txBody>
      </p:sp>
      <p:sp>
        <p:nvSpPr>
          <p:cNvPr id="15" name="四角形: 角を丸くする 14">
            <a:extLst>
              <a:ext uri="{FF2B5EF4-FFF2-40B4-BE49-F238E27FC236}">
                <a16:creationId xmlns:a16="http://schemas.microsoft.com/office/drawing/2014/main" id="{A762C575-06B9-6DB4-5A9F-0D7A1732DB29}"/>
              </a:ext>
            </a:extLst>
          </p:cNvPr>
          <p:cNvSpPr/>
          <p:nvPr/>
        </p:nvSpPr>
        <p:spPr>
          <a:xfrm>
            <a:off x="819357" y="4056215"/>
            <a:ext cx="1295680" cy="31880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normAutofit/>
          </a:bodyPr>
          <a:lstStyle/>
          <a:p>
            <a:pPr algn="ctr"/>
            <a:r>
              <a:rPr kumimoji="1" lang="ja-JP" altLang="en-US" sz="1400" b="1" dirty="0">
                <a:solidFill>
                  <a:schemeClr val="bg1"/>
                </a:solidFill>
              </a:rPr>
              <a:t>混雑検知</a:t>
            </a:r>
          </a:p>
        </p:txBody>
      </p:sp>
      <p:sp>
        <p:nvSpPr>
          <p:cNvPr id="16" name="四角形: 角を丸くする 15">
            <a:extLst>
              <a:ext uri="{FF2B5EF4-FFF2-40B4-BE49-F238E27FC236}">
                <a16:creationId xmlns:a16="http://schemas.microsoft.com/office/drawing/2014/main" id="{057B6ECC-2644-D52D-1235-97C5B5980278}"/>
              </a:ext>
            </a:extLst>
          </p:cNvPr>
          <p:cNvSpPr/>
          <p:nvPr/>
        </p:nvSpPr>
        <p:spPr>
          <a:xfrm>
            <a:off x="819357" y="3063985"/>
            <a:ext cx="1295680" cy="31880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nchorCtr="1">
            <a:normAutofit/>
          </a:bodyPr>
          <a:lstStyle/>
          <a:p>
            <a:pPr algn="ctr"/>
            <a:r>
              <a:rPr lang="ja-JP" altLang="en-US" sz="1400" b="1" dirty="0">
                <a:solidFill>
                  <a:schemeClr val="bg1"/>
                </a:solidFill>
              </a:rPr>
              <a:t>現場学習</a:t>
            </a:r>
            <a:endParaRPr kumimoji="1" lang="ja-JP" altLang="en-US" sz="1400" b="1" dirty="0">
              <a:solidFill>
                <a:schemeClr val="bg1"/>
              </a:solidFill>
            </a:endParaRPr>
          </a:p>
        </p:txBody>
      </p:sp>
      <p:sp>
        <p:nvSpPr>
          <p:cNvPr id="17" name="四角形: 角を丸くする 16">
            <a:extLst>
              <a:ext uri="{FF2B5EF4-FFF2-40B4-BE49-F238E27FC236}">
                <a16:creationId xmlns:a16="http://schemas.microsoft.com/office/drawing/2014/main" id="{1D760BD8-8A8A-18FC-50A8-77CFAAAFD4DD}"/>
              </a:ext>
            </a:extLst>
          </p:cNvPr>
          <p:cNvSpPr/>
          <p:nvPr/>
        </p:nvSpPr>
        <p:spPr>
          <a:xfrm>
            <a:off x="819357" y="3643924"/>
            <a:ext cx="1295680" cy="31880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normAutofit/>
          </a:bodyPr>
          <a:lstStyle/>
          <a:p>
            <a:pPr algn="ctr"/>
            <a:r>
              <a:rPr lang="ja-JP" altLang="en-US" sz="1400" b="1" dirty="0">
                <a:solidFill>
                  <a:schemeClr val="bg1"/>
                </a:solidFill>
              </a:rPr>
              <a:t>動体検知</a:t>
            </a:r>
            <a:endParaRPr kumimoji="1" lang="ja-JP" altLang="en-US" sz="1400" b="1" dirty="0">
              <a:solidFill>
                <a:schemeClr val="bg1"/>
              </a:solidFill>
            </a:endParaRPr>
          </a:p>
        </p:txBody>
      </p:sp>
      <p:sp>
        <p:nvSpPr>
          <p:cNvPr id="18" name="テキスト ボックス 17">
            <a:extLst>
              <a:ext uri="{FF2B5EF4-FFF2-40B4-BE49-F238E27FC236}">
                <a16:creationId xmlns:a16="http://schemas.microsoft.com/office/drawing/2014/main" id="{E003C83C-9801-9392-8433-E669340A6F78}"/>
              </a:ext>
            </a:extLst>
          </p:cNvPr>
          <p:cNvSpPr txBox="1"/>
          <p:nvPr/>
        </p:nvSpPr>
        <p:spPr>
          <a:xfrm>
            <a:off x="2233899" y="5370999"/>
            <a:ext cx="7642414" cy="757067"/>
          </a:xfrm>
          <a:prstGeom prst="rect">
            <a:avLst/>
          </a:prstGeom>
          <a:noFill/>
        </p:spPr>
        <p:txBody>
          <a:bodyPr wrap="square" rtlCol="0">
            <a:spAutoFit/>
          </a:bodyPr>
          <a:lstStyle/>
          <a:p>
            <a:pPr>
              <a:lnSpc>
                <a:spcPct val="110000"/>
              </a:lnSpc>
            </a:pPr>
            <a:r>
              <a:rPr lang="ja-JP" altLang="en-US" sz="2000" b="1" dirty="0">
                <a:latin typeface="+mn-ea"/>
              </a:rPr>
              <a:t>①フォークリフトを</a:t>
            </a:r>
            <a:r>
              <a:rPr lang="en-US" altLang="ja-JP" sz="2000" b="1" dirty="0">
                <a:latin typeface="+mn-ea"/>
              </a:rPr>
              <a:t>AI</a:t>
            </a:r>
            <a:r>
              <a:rPr lang="ja-JP" altLang="en-US" sz="2000" b="1" dirty="0">
                <a:latin typeface="+mn-ea"/>
              </a:rPr>
              <a:t>に学習させ、進入禁止エリアに入ったら、</a:t>
            </a:r>
            <a:endParaRPr lang="en-US" altLang="ja-JP" sz="2000" b="1" dirty="0">
              <a:latin typeface="+mn-ea"/>
            </a:endParaRPr>
          </a:p>
          <a:p>
            <a:pPr>
              <a:lnSpc>
                <a:spcPct val="110000"/>
              </a:lnSpc>
            </a:pPr>
            <a:r>
              <a:rPr lang="ja-JP" altLang="en-US" sz="2000" b="1" dirty="0">
                <a:latin typeface="+mn-ea"/>
              </a:rPr>
              <a:t>　パトライトで発報</a:t>
            </a:r>
            <a:endParaRPr lang="en-US" altLang="ja-JP" sz="2000" b="1" dirty="0">
              <a:latin typeface="+mn-ea"/>
            </a:endParaRPr>
          </a:p>
        </p:txBody>
      </p:sp>
      <p:pic>
        <p:nvPicPr>
          <p:cNvPr id="19" name="図 18">
            <a:extLst>
              <a:ext uri="{FF2B5EF4-FFF2-40B4-BE49-F238E27FC236}">
                <a16:creationId xmlns:a16="http://schemas.microsoft.com/office/drawing/2014/main" id="{4A979085-B950-BA06-D730-F7938BB073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30"/>
          <a:stretch/>
        </p:blipFill>
        <p:spPr>
          <a:xfrm>
            <a:off x="9980571" y="5151625"/>
            <a:ext cx="3864605" cy="2393547"/>
          </a:xfrm>
          <a:prstGeom prst="rect">
            <a:avLst/>
          </a:prstGeom>
        </p:spPr>
      </p:pic>
      <p:sp>
        <p:nvSpPr>
          <p:cNvPr id="20" name="テキスト ボックス 19">
            <a:extLst>
              <a:ext uri="{FF2B5EF4-FFF2-40B4-BE49-F238E27FC236}">
                <a16:creationId xmlns:a16="http://schemas.microsoft.com/office/drawing/2014/main" id="{936766F9-519C-BEBC-6C42-07BE86A941CF}"/>
              </a:ext>
            </a:extLst>
          </p:cNvPr>
          <p:cNvSpPr txBox="1"/>
          <p:nvPr/>
        </p:nvSpPr>
        <p:spPr>
          <a:xfrm>
            <a:off x="2219295" y="6560001"/>
            <a:ext cx="7915024" cy="756233"/>
          </a:xfrm>
          <a:prstGeom prst="rect">
            <a:avLst/>
          </a:prstGeom>
          <a:noFill/>
        </p:spPr>
        <p:txBody>
          <a:bodyPr wrap="square" rtlCol="0">
            <a:spAutoFit/>
          </a:bodyPr>
          <a:lstStyle/>
          <a:p>
            <a:pPr>
              <a:lnSpc>
                <a:spcPct val="110000"/>
              </a:lnSpc>
            </a:pPr>
            <a:r>
              <a:rPr lang="ja-JP" altLang="en-US" sz="2000" b="1" dirty="0">
                <a:latin typeface="+mn-ea"/>
              </a:rPr>
              <a:t>②荷物がある状態を「正常状態」と学習させ、荷物が無くなったら</a:t>
            </a:r>
            <a:endParaRPr lang="en-US" altLang="ja-JP" sz="2000" b="1" dirty="0">
              <a:latin typeface="+mn-ea"/>
            </a:endParaRPr>
          </a:p>
          <a:p>
            <a:pPr>
              <a:lnSpc>
                <a:spcPct val="110000"/>
              </a:lnSpc>
            </a:pPr>
            <a:r>
              <a:rPr lang="ja-JP" altLang="en-US" sz="2000" b="1" dirty="0">
                <a:latin typeface="+mn-ea"/>
              </a:rPr>
              <a:t>　「異常状態」としてカメラが検知をし、警備室に通知する</a:t>
            </a:r>
            <a:endParaRPr lang="en-US" altLang="ja-JP" sz="2000" b="1" dirty="0">
              <a:latin typeface="+mn-ea"/>
            </a:endParaRPr>
          </a:p>
        </p:txBody>
      </p:sp>
      <p:sp>
        <p:nvSpPr>
          <p:cNvPr id="21" name="四角形: 角を丸くする 20">
            <a:extLst>
              <a:ext uri="{FF2B5EF4-FFF2-40B4-BE49-F238E27FC236}">
                <a16:creationId xmlns:a16="http://schemas.microsoft.com/office/drawing/2014/main" id="{51238F31-6AF8-330C-7A28-8B9B08417F30}"/>
              </a:ext>
            </a:extLst>
          </p:cNvPr>
          <p:cNvSpPr/>
          <p:nvPr/>
        </p:nvSpPr>
        <p:spPr>
          <a:xfrm>
            <a:off x="819357" y="6582003"/>
            <a:ext cx="1295680" cy="31880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normAutofit/>
          </a:bodyPr>
          <a:lstStyle/>
          <a:p>
            <a:pPr algn="ctr"/>
            <a:r>
              <a:rPr lang="ja-JP" altLang="en-US" sz="1400" b="1" dirty="0">
                <a:solidFill>
                  <a:schemeClr val="bg1"/>
                </a:solidFill>
              </a:rPr>
              <a:t>状態変化検知</a:t>
            </a:r>
            <a:endParaRPr kumimoji="1" lang="ja-JP" altLang="en-US" sz="1400" b="1" dirty="0">
              <a:solidFill>
                <a:schemeClr val="bg1"/>
              </a:solidFill>
            </a:endParaRPr>
          </a:p>
        </p:txBody>
      </p:sp>
      <p:sp>
        <p:nvSpPr>
          <p:cNvPr id="22" name="四角形: 角を丸くする 21">
            <a:extLst>
              <a:ext uri="{FF2B5EF4-FFF2-40B4-BE49-F238E27FC236}">
                <a16:creationId xmlns:a16="http://schemas.microsoft.com/office/drawing/2014/main" id="{C9A7CACC-3D34-4E51-97EE-768588BE35ED}"/>
              </a:ext>
            </a:extLst>
          </p:cNvPr>
          <p:cNvSpPr/>
          <p:nvPr/>
        </p:nvSpPr>
        <p:spPr>
          <a:xfrm>
            <a:off x="9994064" y="6112843"/>
            <a:ext cx="1972260" cy="1365131"/>
          </a:xfrm>
          <a:prstGeom prst="roundRect">
            <a:avLst>
              <a:gd name="adj" fmla="val 9580"/>
            </a:avLst>
          </a:pr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CC952469-8B13-3E49-677B-2495123BFB82}"/>
              </a:ext>
            </a:extLst>
          </p:cNvPr>
          <p:cNvSpPr/>
          <p:nvPr/>
        </p:nvSpPr>
        <p:spPr>
          <a:xfrm>
            <a:off x="12682528" y="5454698"/>
            <a:ext cx="888622" cy="1235507"/>
          </a:xfrm>
          <a:prstGeom prst="roundRect">
            <a:avLst>
              <a:gd name="adj" fmla="val 11616"/>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23">
            <a:extLst>
              <a:ext uri="{FF2B5EF4-FFF2-40B4-BE49-F238E27FC236}">
                <a16:creationId xmlns:a16="http://schemas.microsoft.com/office/drawing/2014/main" id="{57241D68-2CB2-061C-D68B-6DDEBAE3B2C1}"/>
              </a:ext>
            </a:extLst>
          </p:cNvPr>
          <p:cNvSpPr txBox="1"/>
          <p:nvPr/>
        </p:nvSpPr>
        <p:spPr>
          <a:xfrm>
            <a:off x="11531463" y="6236742"/>
            <a:ext cx="330603" cy="338554"/>
          </a:xfrm>
          <a:prstGeom prst="rect">
            <a:avLst/>
          </a:prstGeom>
          <a:solidFill>
            <a:schemeClr val="bg1"/>
          </a:solidFill>
        </p:spPr>
        <p:txBody>
          <a:bodyPr wrap="square" rtlCol="0" anchor="ctr" anchorCtr="1">
            <a:spAutoFit/>
          </a:bodyPr>
          <a:lstStyle/>
          <a:p>
            <a:r>
              <a:rPr kumimoji="1" lang="ja-JP" altLang="en-US" sz="1600" b="1" dirty="0"/>
              <a:t>①</a:t>
            </a:r>
          </a:p>
        </p:txBody>
      </p:sp>
      <p:sp>
        <p:nvSpPr>
          <p:cNvPr id="25" name="テキスト ボックス 24">
            <a:extLst>
              <a:ext uri="{FF2B5EF4-FFF2-40B4-BE49-F238E27FC236}">
                <a16:creationId xmlns:a16="http://schemas.microsoft.com/office/drawing/2014/main" id="{99492F4A-E635-C902-B8A3-01706C81430E}"/>
              </a:ext>
            </a:extLst>
          </p:cNvPr>
          <p:cNvSpPr txBox="1"/>
          <p:nvPr/>
        </p:nvSpPr>
        <p:spPr>
          <a:xfrm>
            <a:off x="12332225" y="5475652"/>
            <a:ext cx="330603" cy="338554"/>
          </a:xfrm>
          <a:prstGeom prst="rect">
            <a:avLst/>
          </a:prstGeom>
          <a:solidFill>
            <a:schemeClr val="bg1"/>
          </a:solidFill>
        </p:spPr>
        <p:txBody>
          <a:bodyPr wrap="square" rtlCol="0" anchor="ctr" anchorCtr="1">
            <a:spAutoFit/>
          </a:bodyPr>
          <a:lstStyle/>
          <a:p>
            <a:r>
              <a:rPr kumimoji="1" lang="ja-JP" altLang="en-US" sz="1600" b="1" dirty="0"/>
              <a:t>②</a:t>
            </a:r>
          </a:p>
        </p:txBody>
      </p:sp>
      <p:sp>
        <p:nvSpPr>
          <p:cNvPr id="26" name="テキスト ボックス 25">
            <a:extLst>
              <a:ext uri="{FF2B5EF4-FFF2-40B4-BE49-F238E27FC236}">
                <a16:creationId xmlns:a16="http://schemas.microsoft.com/office/drawing/2014/main" id="{0290E476-D102-5942-A9E4-ED3869071CE7}"/>
              </a:ext>
            </a:extLst>
          </p:cNvPr>
          <p:cNvSpPr txBox="1"/>
          <p:nvPr/>
        </p:nvSpPr>
        <p:spPr>
          <a:xfrm>
            <a:off x="615248" y="1829406"/>
            <a:ext cx="11724015" cy="523220"/>
          </a:xfrm>
          <a:prstGeom prst="rect">
            <a:avLst/>
          </a:prstGeom>
          <a:noFill/>
        </p:spPr>
        <p:txBody>
          <a:bodyPr wrap="square" rtlCol="0">
            <a:spAutoFit/>
          </a:bodyPr>
          <a:lstStyle/>
          <a:p>
            <a:r>
              <a:rPr kumimoji="1" lang="en-US" altLang="ja-JP" sz="1400" b="1" dirty="0">
                <a:solidFill>
                  <a:srgbClr val="FF0000"/>
                </a:solidFill>
                <a:latin typeface="+mn-ea"/>
              </a:rPr>
              <a:t>※</a:t>
            </a:r>
            <a:r>
              <a:rPr kumimoji="1" lang="ja-JP" altLang="en-US" sz="1400" b="1" dirty="0">
                <a:solidFill>
                  <a:srgbClr val="FF0000"/>
                </a:solidFill>
                <a:latin typeface="+mn-ea"/>
              </a:rPr>
              <a:t>以下は、想定活用事例となります。カメラの設置場所や環境によっては、ご使用できないケースもあります。</a:t>
            </a:r>
          </a:p>
          <a:p>
            <a:r>
              <a:rPr lang="en-US" altLang="ja-JP" sz="1400" b="1" dirty="0">
                <a:solidFill>
                  <a:srgbClr val="FF0000"/>
                </a:solidFill>
                <a:latin typeface="+mn-ea"/>
              </a:rPr>
              <a:t>※</a:t>
            </a:r>
            <a:r>
              <a:rPr lang="ja-JP" altLang="en-US" sz="1400" b="1" dirty="0">
                <a:solidFill>
                  <a:srgbClr val="FF0000"/>
                </a:solidFill>
                <a:latin typeface="+mn-ea"/>
              </a:rPr>
              <a:t>カメラ毎にアプリ同時稼働数が異なりますので、詳細は仕様をご確認下さい。</a:t>
            </a:r>
            <a:endParaRPr kumimoji="1" lang="ja-JP" altLang="en-US" sz="1400" b="1" dirty="0">
              <a:solidFill>
                <a:srgbClr val="FF0000"/>
              </a:solidFill>
              <a:latin typeface="+mn-ea"/>
            </a:endParaRPr>
          </a:p>
        </p:txBody>
      </p:sp>
      <p:sp>
        <p:nvSpPr>
          <p:cNvPr id="27" name="加算記号 26">
            <a:extLst>
              <a:ext uri="{FF2B5EF4-FFF2-40B4-BE49-F238E27FC236}">
                <a16:creationId xmlns:a16="http://schemas.microsoft.com/office/drawing/2014/main" id="{90949412-4C10-8877-1A6D-6320BBEA5C77}"/>
              </a:ext>
            </a:extLst>
          </p:cNvPr>
          <p:cNvSpPr/>
          <p:nvPr/>
        </p:nvSpPr>
        <p:spPr>
          <a:xfrm>
            <a:off x="1311846" y="3376848"/>
            <a:ext cx="310700" cy="25479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2DA198D0-C0DA-BCE9-FB90-A65AADE7ACF6}"/>
              </a:ext>
            </a:extLst>
          </p:cNvPr>
          <p:cNvSpPr/>
          <p:nvPr/>
        </p:nvSpPr>
        <p:spPr>
          <a:xfrm>
            <a:off x="819357" y="5413383"/>
            <a:ext cx="1295680" cy="31880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normAutofit/>
          </a:bodyPr>
          <a:lstStyle/>
          <a:p>
            <a:pPr algn="ctr"/>
            <a:r>
              <a:rPr lang="ja-JP" altLang="en-US" sz="1400" b="1" dirty="0">
                <a:solidFill>
                  <a:schemeClr val="bg1"/>
                </a:solidFill>
              </a:rPr>
              <a:t>現場学習</a:t>
            </a:r>
            <a:endParaRPr kumimoji="1" lang="ja-JP" altLang="en-US" sz="1400" b="1" dirty="0">
              <a:solidFill>
                <a:schemeClr val="bg1"/>
              </a:solidFill>
            </a:endParaRPr>
          </a:p>
        </p:txBody>
      </p:sp>
      <p:sp>
        <p:nvSpPr>
          <p:cNvPr id="29" name="四角形: 角を丸くする 28">
            <a:extLst>
              <a:ext uri="{FF2B5EF4-FFF2-40B4-BE49-F238E27FC236}">
                <a16:creationId xmlns:a16="http://schemas.microsoft.com/office/drawing/2014/main" id="{86BB2005-9277-06FA-9839-430126CCB986}"/>
              </a:ext>
            </a:extLst>
          </p:cNvPr>
          <p:cNvSpPr/>
          <p:nvPr/>
        </p:nvSpPr>
        <p:spPr>
          <a:xfrm>
            <a:off x="819357" y="6016182"/>
            <a:ext cx="1295680" cy="31880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normAutofit/>
          </a:bodyPr>
          <a:lstStyle/>
          <a:p>
            <a:pPr algn="ctr"/>
            <a:r>
              <a:rPr lang="ja-JP" altLang="en-US" sz="1400" b="1" dirty="0">
                <a:solidFill>
                  <a:schemeClr val="bg1"/>
                </a:solidFill>
              </a:rPr>
              <a:t>動体検知</a:t>
            </a:r>
            <a:endParaRPr kumimoji="1" lang="ja-JP" altLang="en-US" sz="1400" b="1" dirty="0">
              <a:solidFill>
                <a:schemeClr val="bg1"/>
              </a:solidFill>
            </a:endParaRPr>
          </a:p>
        </p:txBody>
      </p:sp>
      <p:sp>
        <p:nvSpPr>
          <p:cNvPr id="30" name="加算記号 29">
            <a:extLst>
              <a:ext uri="{FF2B5EF4-FFF2-40B4-BE49-F238E27FC236}">
                <a16:creationId xmlns:a16="http://schemas.microsoft.com/office/drawing/2014/main" id="{FD111CEA-EB0E-3B9A-981E-8398CDA126EC}"/>
              </a:ext>
            </a:extLst>
          </p:cNvPr>
          <p:cNvSpPr/>
          <p:nvPr/>
        </p:nvSpPr>
        <p:spPr>
          <a:xfrm>
            <a:off x="1311846" y="5749106"/>
            <a:ext cx="310700" cy="25479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hlinkClick r:id="rId4" action="ppaction://hlinksldjump"/>
            <a:extLst>
              <a:ext uri="{FF2B5EF4-FFF2-40B4-BE49-F238E27FC236}">
                <a16:creationId xmlns:a16="http://schemas.microsoft.com/office/drawing/2014/main" id="{29C0D214-152F-5B9F-6245-4A561D932E42}"/>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5"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5"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182902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a:extLst>
              <a:ext uri="{FF2B5EF4-FFF2-40B4-BE49-F238E27FC236}">
                <a16:creationId xmlns:a16="http://schemas.microsoft.com/office/drawing/2014/main" id="{55F98906-E925-D7E9-5B1D-A8F65B9CA45A}"/>
              </a:ext>
            </a:extLst>
          </p:cNvPr>
          <p:cNvGraphicFramePr>
            <a:graphicFrameLocks noGrp="1"/>
          </p:cNvGraphicFramePr>
          <p:nvPr>
            <p:extLst>
              <p:ext uri="{D42A27DB-BD31-4B8C-83A1-F6EECF244321}">
                <p14:modId xmlns:p14="http://schemas.microsoft.com/office/powerpoint/2010/main" val="1588045226"/>
              </p:ext>
            </p:extLst>
          </p:nvPr>
        </p:nvGraphicFramePr>
        <p:xfrm>
          <a:off x="274277" y="736178"/>
          <a:ext cx="13817554" cy="676233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6908777">
                  <a:extLst>
                    <a:ext uri="{9D8B030D-6E8A-4147-A177-3AD203B41FA5}">
                      <a16:colId xmlns:a16="http://schemas.microsoft.com/office/drawing/2014/main" val="3758317300"/>
                    </a:ext>
                  </a:extLst>
                </a:gridCol>
                <a:gridCol w="6908777">
                  <a:extLst>
                    <a:ext uri="{9D8B030D-6E8A-4147-A177-3AD203B41FA5}">
                      <a16:colId xmlns:a16="http://schemas.microsoft.com/office/drawing/2014/main" val="144448500"/>
                    </a:ext>
                  </a:extLst>
                </a:gridCol>
              </a:tblGrid>
              <a:tr h="3381165">
                <a:tc>
                  <a:txBody>
                    <a:bodyPr/>
                    <a:lstStyle/>
                    <a:p>
                      <a:endParaRPr kumimoji="1" lang="ja-JP" altLang="en-US"/>
                    </a:p>
                  </a:txBody>
                  <a:tcPr>
                    <a:solidFill>
                      <a:schemeClr val="bg1"/>
                    </a:solidFill>
                  </a:tcPr>
                </a:tc>
                <a:tc>
                  <a:txBody>
                    <a:bodyPr/>
                    <a:lstStyle/>
                    <a:p>
                      <a:endParaRPr kumimoji="1" lang="ja-JP" altLang="en-US" dirty="0"/>
                    </a:p>
                  </a:txBody>
                  <a:tcPr>
                    <a:solidFill>
                      <a:schemeClr val="bg1"/>
                    </a:solidFill>
                  </a:tcPr>
                </a:tc>
                <a:extLst>
                  <a:ext uri="{0D108BD9-81ED-4DB2-BD59-A6C34878D82A}">
                    <a16:rowId xmlns:a16="http://schemas.microsoft.com/office/drawing/2014/main" val="2480347085"/>
                  </a:ext>
                </a:extLst>
              </a:tr>
              <a:tr h="3381165">
                <a:tc>
                  <a:txBody>
                    <a:bodyPr/>
                    <a:lstStyle/>
                    <a:p>
                      <a:endParaRPr kumimoji="1" lang="ja-JP" altLang="en-US"/>
                    </a:p>
                  </a:txBody>
                  <a:tcPr>
                    <a:solidFill>
                      <a:schemeClr val="bg1"/>
                    </a:solidFill>
                  </a:tcPr>
                </a:tc>
                <a:tc>
                  <a:txBody>
                    <a:bodyPr/>
                    <a:lstStyle/>
                    <a:p>
                      <a:endParaRPr kumimoji="1" lang="ja-JP" altLang="en-US" dirty="0"/>
                    </a:p>
                  </a:txBody>
                  <a:tcPr>
                    <a:solidFill>
                      <a:schemeClr val="bg1"/>
                    </a:solidFill>
                  </a:tcPr>
                </a:tc>
                <a:extLst>
                  <a:ext uri="{0D108BD9-81ED-4DB2-BD59-A6C34878D82A}">
                    <a16:rowId xmlns:a16="http://schemas.microsoft.com/office/drawing/2014/main" val="684118591"/>
                  </a:ext>
                </a:extLst>
              </a:tr>
            </a:tbl>
          </a:graphicData>
        </a:graphic>
      </p:graphicFrame>
      <p:sp>
        <p:nvSpPr>
          <p:cNvPr id="3" name="タイトル 2">
            <a:extLst>
              <a:ext uri="{FF2B5EF4-FFF2-40B4-BE49-F238E27FC236}">
                <a16:creationId xmlns:a16="http://schemas.microsoft.com/office/drawing/2014/main" id="{7451B0F5-15A6-BCDC-77C6-CF152D3A9E50}"/>
              </a:ext>
            </a:extLst>
          </p:cNvPr>
          <p:cNvSpPr>
            <a:spLocks noGrp="1"/>
          </p:cNvSpPr>
          <p:nvPr>
            <p:ph type="title"/>
          </p:nvPr>
        </p:nvSpPr>
        <p:spPr/>
        <p:txBody>
          <a:bodyPr/>
          <a:lstStyle/>
          <a:p>
            <a:r>
              <a:rPr kumimoji="1" lang="en-US" altLang="ja-JP" dirty="0"/>
              <a:t>1-2. </a:t>
            </a:r>
            <a:r>
              <a:rPr kumimoji="1" lang="ja-JP" altLang="en-US" dirty="0"/>
              <a:t>特長</a:t>
            </a:r>
          </a:p>
        </p:txBody>
      </p:sp>
      <p:grpSp>
        <p:nvGrpSpPr>
          <p:cNvPr id="4" name="グループ化 3">
            <a:extLst>
              <a:ext uri="{FF2B5EF4-FFF2-40B4-BE49-F238E27FC236}">
                <a16:creationId xmlns:a16="http://schemas.microsoft.com/office/drawing/2014/main" id="{73E30986-55E5-FB2A-BB5E-4205CAAC80AD}"/>
              </a:ext>
            </a:extLst>
          </p:cNvPr>
          <p:cNvGrpSpPr/>
          <p:nvPr/>
        </p:nvGrpSpPr>
        <p:grpSpPr>
          <a:xfrm>
            <a:off x="308382" y="780455"/>
            <a:ext cx="6772446" cy="1889022"/>
            <a:chOff x="353662" y="1721317"/>
            <a:chExt cx="4331485" cy="1208171"/>
          </a:xfrm>
        </p:grpSpPr>
        <p:sp>
          <p:nvSpPr>
            <p:cNvPr id="5" name="テキスト ボックス 4">
              <a:extLst>
                <a:ext uri="{FF2B5EF4-FFF2-40B4-BE49-F238E27FC236}">
                  <a16:creationId xmlns:a16="http://schemas.microsoft.com/office/drawing/2014/main" id="{68A15AAA-37AB-99CD-68F7-AE0682E47A34}"/>
                </a:ext>
              </a:extLst>
            </p:cNvPr>
            <p:cNvSpPr txBox="1"/>
            <p:nvPr/>
          </p:nvSpPr>
          <p:spPr>
            <a:xfrm>
              <a:off x="353662" y="1721317"/>
              <a:ext cx="1906985" cy="295269"/>
            </a:xfrm>
            <a:prstGeom prst="rect">
              <a:avLst/>
            </a:prstGeom>
            <a:noFill/>
          </p:spPr>
          <p:txBody>
            <a:bodyPr wrap="square" rtlCol="0">
              <a:spAutoFit/>
            </a:bodyPr>
            <a:lstStyle/>
            <a:p>
              <a:r>
                <a:rPr lang="ja-JP" altLang="en-US" sz="2400" b="1" dirty="0">
                  <a:solidFill>
                    <a:schemeClr val="accent1"/>
                  </a:solidFill>
                  <a:latin typeface="+mn-ea"/>
                </a:rPr>
                <a:t>■</a:t>
              </a:r>
              <a:r>
                <a:rPr lang="ja-JP" altLang="en-US" sz="2400" b="1" dirty="0">
                  <a:latin typeface="+mn-ea"/>
                </a:rPr>
                <a:t> 店舗</a:t>
              </a:r>
              <a:endParaRPr lang="en-US" altLang="ja-JP" sz="2400" b="1" dirty="0">
                <a:latin typeface="+mn-ea"/>
              </a:endParaRPr>
            </a:p>
          </p:txBody>
        </p:sp>
        <p:sp>
          <p:nvSpPr>
            <p:cNvPr id="6" name="テキスト ボックス 5">
              <a:extLst>
                <a:ext uri="{FF2B5EF4-FFF2-40B4-BE49-F238E27FC236}">
                  <a16:creationId xmlns:a16="http://schemas.microsoft.com/office/drawing/2014/main" id="{A469350F-75FB-6185-A638-68FB11989895}"/>
                </a:ext>
              </a:extLst>
            </p:cNvPr>
            <p:cNvSpPr txBox="1"/>
            <p:nvPr/>
          </p:nvSpPr>
          <p:spPr>
            <a:xfrm>
              <a:off x="553142" y="2044905"/>
              <a:ext cx="4132005" cy="884583"/>
            </a:xfrm>
            <a:prstGeom prst="rect">
              <a:avLst/>
            </a:prstGeom>
            <a:noFill/>
          </p:spPr>
          <p:txBody>
            <a:bodyPr wrap="none" rtlCol="0" anchor="t">
              <a:noAutofit/>
            </a:bodyPr>
            <a:lstStyle/>
            <a:p>
              <a:r>
                <a:rPr lang="ja-JP" altLang="en-US" sz="2000" b="1" dirty="0">
                  <a:latin typeface="+mn-ea"/>
                </a:rPr>
                <a:t>来客情報を詳しく知りたい</a:t>
              </a:r>
              <a:endParaRPr lang="en-US" altLang="ja-JP" sz="2000" b="1" dirty="0">
                <a:latin typeface="+mn-ea"/>
              </a:endParaRPr>
            </a:p>
            <a:p>
              <a:r>
                <a:rPr lang="ja-JP" altLang="en-US" sz="400" dirty="0">
                  <a:latin typeface="+mn-ea"/>
                </a:rPr>
                <a:t>　</a:t>
              </a:r>
              <a:endParaRPr lang="en-US" altLang="ja-JP" sz="400" dirty="0">
                <a:latin typeface="+mn-ea"/>
              </a:endParaRPr>
            </a:p>
            <a:p>
              <a:r>
                <a:rPr lang="ja-JP" altLang="en-US" sz="1600" b="1" dirty="0">
                  <a:latin typeface="+mn-ea"/>
                </a:rPr>
                <a:t>→ ユニフォームを着た店員と一般の顧客の来店数を別々にカウント。</a:t>
              </a:r>
              <a:endParaRPr lang="en-US" altLang="ja-JP" sz="1600" b="1" dirty="0">
                <a:latin typeface="+mn-ea"/>
              </a:endParaRPr>
            </a:p>
            <a:p>
              <a:r>
                <a:rPr lang="ja-JP" altLang="en-US" sz="1600" b="1" dirty="0">
                  <a:latin typeface="+mn-ea"/>
                </a:rPr>
                <a:t>　顧客が立ち入った場合のみアラーム発報</a:t>
              </a:r>
              <a:endParaRPr lang="en-US" altLang="ja-JP" sz="1600" b="1" dirty="0">
                <a:latin typeface="+mn-ea"/>
              </a:endParaRPr>
            </a:p>
          </p:txBody>
        </p:sp>
      </p:grpSp>
      <p:grpSp>
        <p:nvGrpSpPr>
          <p:cNvPr id="7" name="グループ化 6">
            <a:extLst>
              <a:ext uri="{FF2B5EF4-FFF2-40B4-BE49-F238E27FC236}">
                <a16:creationId xmlns:a16="http://schemas.microsoft.com/office/drawing/2014/main" id="{AC64CAA6-7F0A-147B-7EF8-48C520C3ECD8}"/>
              </a:ext>
            </a:extLst>
          </p:cNvPr>
          <p:cNvGrpSpPr/>
          <p:nvPr/>
        </p:nvGrpSpPr>
        <p:grpSpPr>
          <a:xfrm>
            <a:off x="7200105" y="788307"/>
            <a:ext cx="6579830" cy="2344838"/>
            <a:chOff x="5635269" y="3125975"/>
            <a:chExt cx="4584668" cy="1499700"/>
          </a:xfrm>
        </p:grpSpPr>
        <p:sp>
          <p:nvSpPr>
            <p:cNvPr id="8" name="テキスト ボックス 7">
              <a:extLst>
                <a:ext uri="{FF2B5EF4-FFF2-40B4-BE49-F238E27FC236}">
                  <a16:creationId xmlns:a16="http://schemas.microsoft.com/office/drawing/2014/main" id="{1842767F-71E4-C232-CF2A-5FAD9F2D0634}"/>
                </a:ext>
              </a:extLst>
            </p:cNvPr>
            <p:cNvSpPr txBox="1"/>
            <p:nvPr/>
          </p:nvSpPr>
          <p:spPr>
            <a:xfrm>
              <a:off x="5635269" y="3125975"/>
              <a:ext cx="3878359" cy="295269"/>
            </a:xfrm>
            <a:prstGeom prst="rect">
              <a:avLst/>
            </a:prstGeom>
            <a:noFill/>
          </p:spPr>
          <p:txBody>
            <a:bodyPr wrap="square" rtlCol="0">
              <a:spAutoFit/>
            </a:bodyPr>
            <a:lstStyle/>
            <a:p>
              <a:r>
                <a:rPr lang="ja-JP" altLang="en-US" sz="2400" b="1" dirty="0">
                  <a:solidFill>
                    <a:schemeClr val="accent1"/>
                  </a:solidFill>
                  <a:latin typeface="+mn-ea"/>
                </a:rPr>
                <a:t>■</a:t>
              </a:r>
              <a:r>
                <a:rPr lang="ja-JP" altLang="en-US" sz="2400" b="1" dirty="0">
                  <a:latin typeface="+mn-ea"/>
                </a:rPr>
                <a:t> 倉庫・物流</a:t>
              </a:r>
              <a:endParaRPr lang="en-US" altLang="ja-JP" sz="2400" b="1" dirty="0">
                <a:latin typeface="+mn-ea"/>
              </a:endParaRPr>
            </a:p>
          </p:txBody>
        </p:sp>
        <p:sp>
          <p:nvSpPr>
            <p:cNvPr id="9" name="テキスト ボックス 8">
              <a:extLst>
                <a:ext uri="{FF2B5EF4-FFF2-40B4-BE49-F238E27FC236}">
                  <a16:creationId xmlns:a16="http://schemas.microsoft.com/office/drawing/2014/main" id="{DA64AD99-5BDC-FE88-90FA-A15F5FE5A8DA}"/>
                </a:ext>
              </a:extLst>
            </p:cNvPr>
            <p:cNvSpPr txBox="1"/>
            <p:nvPr/>
          </p:nvSpPr>
          <p:spPr>
            <a:xfrm>
              <a:off x="5940574" y="3446132"/>
              <a:ext cx="4279363" cy="1179543"/>
            </a:xfrm>
            <a:prstGeom prst="rect">
              <a:avLst/>
            </a:prstGeom>
            <a:noFill/>
          </p:spPr>
          <p:txBody>
            <a:bodyPr wrap="square" rtlCol="0" anchor="t">
              <a:noAutofit/>
            </a:bodyPr>
            <a:lstStyle/>
            <a:p>
              <a:r>
                <a:rPr lang="ja-JP" altLang="en-US" sz="2000" b="1" dirty="0">
                  <a:latin typeface="+mn-ea"/>
                </a:rPr>
                <a:t>フォークリフトと作業者の接触事故を防止したい</a:t>
              </a:r>
              <a:endParaRPr lang="en-US" altLang="ja-JP" sz="2000" b="1" dirty="0">
                <a:latin typeface="+mn-ea"/>
              </a:endParaRPr>
            </a:p>
            <a:p>
              <a:r>
                <a:rPr lang="ja-JP" altLang="en-US" sz="400" b="1" dirty="0">
                  <a:latin typeface="+mn-ea"/>
                </a:rPr>
                <a:t>　</a:t>
              </a:r>
              <a:endParaRPr lang="en-US" altLang="ja-JP" sz="400" b="1" dirty="0">
                <a:latin typeface="+mn-ea"/>
              </a:endParaRPr>
            </a:p>
            <a:p>
              <a:r>
                <a:rPr lang="ja-JP" altLang="en-US" sz="1600" b="1" dirty="0">
                  <a:latin typeface="+mn-ea"/>
                </a:rPr>
                <a:t>→ </a:t>
              </a:r>
              <a:r>
                <a:rPr lang="en-US" altLang="ja-JP" sz="1600" b="1" dirty="0">
                  <a:latin typeface="+mn-ea"/>
                </a:rPr>
                <a:t>AI</a:t>
              </a:r>
              <a:r>
                <a:rPr lang="ja-JP" altLang="en-US" sz="1600" b="1" dirty="0">
                  <a:latin typeface="+mn-ea"/>
                </a:rPr>
                <a:t>現場学習で</a:t>
              </a:r>
              <a:r>
                <a:rPr lang="ja-JP" altLang="en-US" sz="1600" b="1" dirty="0">
                  <a:solidFill>
                    <a:schemeClr val="accent1"/>
                  </a:solidFill>
                  <a:latin typeface="+mn-ea"/>
                </a:rPr>
                <a:t>フォークリフト等を検知対象に追加</a:t>
              </a:r>
              <a:r>
                <a:rPr lang="ja-JP" altLang="en-US" sz="1600" b="1" dirty="0">
                  <a:latin typeface="+mn-ea"/>
                </a:rPr>
                <a:t>。</a:t>
              </a:r>
              <a:endParaRPr lang="en-US" altLang="ja-JP" sz="1600" b="1" dirty="0">
                <a:latin typeface="+mn-ea"/>
              </a:endParaRPr>
            </a:p>
            <a:p>
              <a:pPr marL="263525" indent="-263525"/>
              <a:r>
                <a:rPr lang="ja-JP" altLang="en-US" sz="1600" b="1" dirty="0">
                  <a:latin typeface="+mn-ea"/>
                </a:rPr>
                <a:t>　 フォークリフトが危険エリアに侵入した際にアラーム通知して注意喚起</a:t>
              </a:r>
              <a:endParaRPr lang="en-US" altLang="ja-JP" sz="1600" b="1" dirty="0">
                <a:latin typeface="+mn-ea"/>
              </a:endParaRPr>
            </a:p>
          </p:txBody>
        </p:sp>
      </p:grpSp>
      <p:pic>
        <p:nvPicPr>
          <p:cNvPr id="10" name="図 9">
            <a:extLst>
              <a:ext uri="{FF2B5EF4-FFF2-40B4-BE49-F238E27FC236}">
                <a16:creationId xmlns:a16="http://schemas.microsoft.com/office/drawing/2014/main" id="{7448D4B6-5C35-0575-F0FE-9D137C6E65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1691" y="2331483"/>
            <a:ext cx="2393183" cy="1595456"/>
          </a:xfrm>
          <a:prstGeom prst="roundRect">
            <a:avLst>
              <a:gd name="adj" fmla="val 3902"/>
            </a:avLst>
          </a:prstGeom>
          <a:effectLst>
            <a:outerShdw blurRad="50800" dist="38100" dir="2700000" algn="tl" rotWithShape="0">
              <a:prstClr val="black">
                <a:alpha val="40000"/>
              </a:prstClr>
            </a:outerShdw>
          </a:effectLst>
        </p:spPr>
      </p:pic>
      <p:grpSp>
        <p:nvGrpSpPr>
          <p:cNvPr id="11" name="グループ化 10">
            <a:extLst>
              <a:ext uri="{FF2B5EF4-FFF2-40B4-BE49-F238E27FC236}">
                <a16:creationId xmlns:a16="http://schemas.microsoft.com/office/drawing/2014/main" id="{7516E3B3-59F0-C685-08DC-942B67D97C6B}"/>
              </a:ext>
            </a:extLst>
          </p:cNvPr>
          <p:cNvGrpSpPr/>
          <p:nvPr/>
        </p:nvGrpSpPr>
        <p:grpSpPr>
          <a:xfrm>
            <a:off x="274279" y="4233294"/>
            <a:ext cx="6494234" cy="2305926"/>
            <a:chOff x="5635269" y="3007236"/>
            <a:chExt cx="4525027" cy="1474812"/>
          </a:xfrm>
        </p:grpSpPr>
        <p:sp>
          <p:nvSpPr>
            <p:cNvPr id="12" name="テキスト ボックス 11">
              <a:extLst>
                <a:ext uri="{FF2B5EF4-FFF2-40B4-BE49-F238E27FC236}">
                  <a16:creationId xmlns:a16="http://schemas.microsoft.com/office/drawing/2014/main" id="{511BD00E-73A8-EF16-EC3C-1624BCCEA472}"/>
                </a:ext>
              </a:extLst>
            </p:cNvPr>
            <p:cNvSpPr txBox="1"/>
            <p:nvPr/>
          </p:nvSpPr>
          <p:spPr>
            <a:xfrm>
              <a:off x="5635269" y="3007236"/>
              <a:ext cx="3878359" cy="295269"/>
            </a:xfrm>
            <a:prstGeom prst="rect">
              <a:avLst/>
            </a:prstGeom>
            <a:noFill/>
          </p:spPr>
          <p:txBody>
            <a:bodyPr wrap="square" rtlCol="0">
              <a:spAutoFit/>
            </a:bodyPr>
            <a:lstStyle/>
            <a:p>
              <a:r>
                <a:rPr lang="ja-JP" altLang="en-US" sz="2400" b="1" dirty="0">
                  <a:solidFill>
                    <a:schemeClr val="accent1"/>
                  </a:solidFill>
                  <a:latin typeface="+mn-ea"/>
                </a:rPr>
                <a:t>■</a:t>
              </a:r>
              <a:r>
                <a:rPr lang="ja-JP" altLang="en-US" sz="2400" b="1" dirty="0">
                  <a:latin typeface="+mn-ea"/>
                </a:rPr>
                <a:t> 農業</a:t>
              </a:r>
              <a:endParaRPr lang="en-US" altLang="ja-JP" sz="2400" b="1" dirty="0">
                <a:latin typeface="+mn-ea"/>
              </a:endParaRPr>
            </a:p>
          </p:txBody>
        </p:sp>
        <p:sp>
          <p:nvSpPr>
            <p:cNvPr id="13" name="テキスト ボックス 12">
              <a:extLst>
                <a:ext uri="{FF2B5EF4-FFF2-40B4-BE49-F238E27FC236}">
                  <a16:creationId xmlns:a16="http://schemas.microsoft.com/office/drawing/2014/main" id="{68FB48BB-E5E9-BB8C-3562-F629135D5B33}"/>
                </a:ext>
              </a:extLst>
            </p:cNvPr>
            <p:cNvSpPr txBox="1"/>
            <p:nvPr/>
          </p:nvSpPr>
          <p:spPr>
            <a:xfrm>
              <a:off x="5926886" y="3302505"/>
              <a:ext cx="4233410" cy="1179543"/>
            </a:xfrm>
            <a:prstGeom prst="rect">
              <a:avLst/>
            </a:prstGeom>
            <a:noFill/>
          </p:spPr>
          <p:txBody>
            <a:bodyPr wrap="none" rtlCol="0" anchor="t">
              <a:noAutofit/>
            </a:bodyPr>
            <a:lstStyle/>
            <a:p>
              <a:r>
                <a:rPr lang="ja-JP" altLang="en-US" sz="2000" b="1" dirty="0">
                  <a:latin typeface="+mn-ea"/>
                </a:rPr>
                <a:t>動物が来た時にアラームがほしい</a:t>
              </a:r>
              <a:endParaRPr lang="en-US" altLang="ja-JP" sz="2000" b="1" dirty="0">
                <a:latin typeface="+mn-ea"/>
              </a:endParaRPr>
            </a:p>
            <a:p>
              <a:r>
                <a:rPr lang="ja-JP" altLang="en-US" sz="400" b="1" dirty="0">
                  <a:latin typeface="+mn-ea"/>
                </a:rPr>
                <a:t>　</a:t>
              </a:r>
              <a:endParaRPr lang="en-US" altLang="ja-JP" sz="400" b="1" dirty="0">
                <a:latin typeface="+mn-ea"/>
              </a:endParaRPr>
            </a:p>
            <a:p>
              <a:r>
                <a:rPr lang="ja-JP" altLang="en-US" sz="1600" b="1" dirty="0">
                  <a:latin typeface="+mn-ea"/>
                </a:rPr>
                <a:t>→ クマやシカが来た時に対象を検知して発報。</a:t>
              </a:r>
              <a:endParaRPr lang="en-US" altLang="ja-JP" sz="1600" b="1" dirty="0">
                <a:latin typeface="+mn-ea"/>
              </a:endParaRPr>
            </a:p>
            <a:p>
              <a:r>
                <a:rPr lang="ja-JP" altLang="en-US" sz="1600" dirty="0">
                  <a:latin typeface="+mn-ea"/>
                </a:rPr>
                <a:t>　</a:t>
              </a:r>
              <a:endParaRPr lang="en-US" altLang="ja-JP" sz="1600" dirty="0">
                <a:latin typeface="+mn-ea"/>
              </a:endParaRPr>
            </a:p>
          </p:txBody>
        </p:sp>
      </p:grpSp>
      <p:grpSp>
        <p:nvGrpSpPr>
          <p:cNvPr id="14" name="グループ化 13">
            <a:extLst>
              <a:ext uri="{FF2B5EF4-FFF2-40B4-BE49-F238E27FC236}">
                <a16:creationId xmlns:a16="http://schemas.microsoft.com/office/drawing/2014/main" id="{384BCB86-B1C4-9669-466E-BB6793AEFBD8}"/>
              </a:ext>
            </a:extLst>
          </p:cNvPr>
          <p:cNvGrpSpPr/>
          <p:nvPr/>
        </p:nvGrpSpPr>
        <p:grpSpPr>
          <a:xfrm>
            <a:off x="7183053" y="4183258"/>
            <a:ext cx="6818764" cy="2375517"/>
            <a:chOff x="4310766" y="694857"/>
            <a:chExt cx="4361110" cy="1519321"/>
          </a:xfrm>
        </p:grpSpPr>
        <p:sp>
          <p:nvSpPr>
            <p:cNvPr id="15" name="テキスト ボックス 14">
              <a:extLst>
                <a:ext uri="{FF2B5EF4-FFF2-40B4-BE49-F238E27FC236}">
                  <a16:creationId xmlns:a16="http://schemas.microsoft.com/office/drawing/2014/main" id="{7CFAA512-BC9B-2A41-1004-D229391CF57A}"/>
                </a:ext>
              </a:extLst>
            </p:cNvPr>
            <p:cNvSpPr txBox="1"/>
            <p:nvPr/>
          </p:nvSpPr>
          <p:spPr>
            <a:xfrm>
              <a:off x="4310766" y="694857"/>
              <a:ext cx="1700162" cy="295269"/>
            </a:xfrm>
            <a:prstGeom prst="rect">
              <a:avLst/>
            </a:prstGeom>
            <a:noFill/>
          </p:spPr>
          <p:txBody>
            <a:bodyPr wrap="square" rtlCol="0">
              <a:spAutoFit/>
            </a:bodyPr>
            <a:lstStyle/>
            <a:p>
              <a:r>
                <a:rPr lang="ja-JP" altLang="en-US" sz="2400" b="1" dirty="0">
                  <a:solidFill>
                    <a:schemeClr val="accent1"/>
                  </a:solidFill>
                  <a:latin typeface="+mn-ea"/>
                </a:rPr>
                <a:t>■</a:t>
              </a:r>
              <a:r>
                <a:rPr lang="ja-JP" altLang="en-US" sz="2400" b="1" dirty="0">
                  <a:latin typeface="+mn-ea"/>
                </a:rPr>
                <a:t> 福祉</a:t>
              </a:r>
              <a:endParaRPr lang="en-US" altLang="ja-JP" sz="2400" b="1" dirty="0">
                <a:latin typeface="+mn-ea"/>
              </a:endParaRPr>
            </a:p>
          </p:txBody>
        </p:sp>
        <p:sp>
          <p:nvSpPr>
            <p:cNvPr id="16" name="テキスト ボックス 15">
              <a:extLst>
                <a:ext uri="{FF2B5EF4-FFF2-40B4-BE49-F238E27FC236}">
                  <a16:creationId xmlns:a16="http://schemas.microsoft.com/office/drawing/2014/main" id="{FC2298B4-7F82-59A1-BA70-B4B64057A6FE}"/>
                </a:ext>
              </a:extLst>
            </p:cNvPr>
            <p:cNvSpPr txBox="1"/>
            <p:nvPr/>
          </p:nvSpPr>
          <p:spPr>
            <a:xfrm>
              <a:off x="4601913" y="1034635"/>
              <a:ext cx="4069963" cy="1179543"/>
            </a:xfrm>
            <a:prstGeom prst="rect">
              <a:avLst/>
            </a:prstGeom>
            <a:noFill/>
          </p:spPr>
          <p:txBody>
            <a:bodyPr wrap="none" rtlCol="0" anchor="t">
              <a:noAutofit/>
            </a:bodyPr>
            <a:lstStyle/>
            <a:p>
              <a:r>
                <a:rPr lang="ja-JP" altLang="en-US" sz="2000" b="1" dirty="0">
                  <a:latin typeface="+mn-ea"/>
                </a:rPr>
                <a:t>出入口を通った人数や、居室の利用者数を数えたい</a:t>
              </a:r>
              <a:endParaRPr lang="en-US" altLang="ja-JP" sz="2000" b="1" dirty="0">
                <a:latin typeface="+mn-ea"/>
              </a:endParaRPr>
            </a:p>
            <a:p>
              <a:r>
                <a:rPr lang="ja-JP" altLang="en-US" sz="400" b="1" dirty="0">
                  <a:latin typeface="+mn-ea"/>
                </a:rPr>
                <a:t>　</a:t>
              </a:r>
              <a:endParaRPr lang="en-US" altLang="ja-JP" sz="400" b="1" dirty="0">
                <a:latin typeface="+mn-ea"/>
              </a:endParaRPr>
            </a:p>
            <a:p>
              <a:r>
                <a:rPr lang="ja-JP" altLang="en-US" sz="1600" b="1" dirty="0">
                  <a:latin typeface="+mn-ea"/>
                </a:rPr>
                <a:t>→ ラインクロスや混雑検知など用途に応じた人数カウントを活用。</a:t>
              </a:r>
              <a:endParaRPr lang="en-US" altLang="ja-JP" sz="1600" b="1" dirty="0">
                <a:latin typeface="+mn-ea"/>
              </a:endParaRPr>
            </a:p>
            <a:p>
              <a:r>
                <a:rPr lang="ja-JP" altLang="en-US" sz="1600" b="1" dirty="0">
                  <a:latin typeface="+mn-ea"/>
                </a:rPr>
                <a:t>　 </a:t>
              </a:r>
              <a:r>
                <a:rPr lang="en-US" altLang="ja-JP" sz="1600" b="1" dirty="0">
                  <a:latin typeface="+mn-ea"/>
                </a:rPr>
                <a:t>AI</a:t>
              </a:r>
              <a:r>
                <a:rPr lang="ja-JP" altLang="en-US" sz="1600" b="1" dirty="0">
                  <a:latin typeface="+mn-ea"/>
                </a:rPr>
                <a:t>現場学習で</a:t>
              </a:r>
              <a:r>
                <a:rPr lang="ja-JP" altLang="en-US" sz="1600" b="1" dirty="0">
                  <a:solidFill>
                    <a:schemeClr val="accent1"/>
                  </a:solidFill>
                  <a:latin typeface="+mn-ea"/>
                </a:rPr>
                <a:t>導入後も精度改善が可能</a:t>
              </a:r>
              <a:r>
                <a:rPr lang="ja-JP" altLang="en-US" sz="1600" b="1" dirty="0">
                  <a:latin typeface="+mn-ea"/>
                </a:rPr>
                <a:t>。</a:t>
              </a:r>
              <a:endParaRPr lang="en-US" altLang="ja-JP" sz="1600" b="1" dirty="0">
                <a:latin typeface="+mn-ea"/>
              </a:endParaRPr>
            </a:p>
          </p:txBody>
        </p:sp>
      </p:grpSp>
      <p:pic>
        <p:nvPicPr>
          <p:cNvPr id="17" name="Picture 8" descr="医療福祉俯瞰">
            <a:extLst>
              <a:ext uri="{FF2B5EF4-FFF2-40B4-BE49-F238E27FC236}">
                <a16:creationId xmlns:a16="http://schemas.microsoft.com/office/drawing/2014/main" id="{F2870B4D-BD7D-B6EA-4238-CD8A73DD4F3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326391" y="5722051"/>
            <a:ext cx="2482638" cy="1653618"/>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2F05230F-84E4-BE3C-B6C2-6911137A29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762" y="2331483"/>
            <a:ext cx="2467640" cy="1595456"/>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488C281E-40F1-3693-1A06-A726598DBB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47234" y="5490756"/>
            <a:ext cx="3415280" cy="1713210"/>
          </a:xfrm>
          <a:prstGeom prst="rect">
            <a:avLst/>
          </a:prstGeom>
          <a:effectLst>
            <a:outerShdw blurRad="50800" dist="38100" dir="2700000" algn="tl" rotWithShape="0">
              <a:prstClr val="black">
                <a:alpha val="40000"/>
              </a:prstClr>
            </a:outerShdw>
          </a:effectLst>
        </p:spPr>
      </p:pic>
      <p:grpSp>
        <p:nvGrpSpPr>
          <p:cNvPr id="20" name="グループ化 19">
            <a:extLst>
              <a:ext uri="{FF2B5EF4-FFF2-40B4-BE49-F238E27FC236}">
                <a16:creationId xmlns:a16="http://schemas.microsoft.com/office/drawing/2014/main" id="{013A4305-DCFD-BFD7-5BCC-6AC587BC8E9E}"/>
              </a:ext>
            </a:extLst>
          </p:cNvPr>
          <p:cNvGrpSpPr/>
          <p:nvPr/>
        </p:nvGrpSpPr>
        <p:grpSpPr>
          <a:xfrm>
            <a:off x="9363631" y="2281039"/>
            <a:ext cx="2445398" cy="1710821"/>
            <a:chOff x="4824085" y="1585402"/>
            <a:chExt cx="2457565" cy="1719333"/>
          </a:xfrm>
        </p:grpSpPr>
        <p:pic>
          <p:nvPicPr>
            <p:cNvPr id="21" name="図 20">
              <a:extLst>
                <a:ext uri="{FF2B5EF4-FFF2-40B4-BE49-F238E27FC236}">
                  <a16:creationId xmlns:a16="http://schemas.microsoft.com/office/drawing/2014/main" id="{B5666B4B-3D70-6B33-B4B8-4DDBEDCA2AC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24085" y="1585402"/>
              <a:ext cx="2457565" cy="1719333"/>
            </a:xfrm>
            <a:prstGeom prst="rect">
              <a:avLst/>
            </a:prstGeom>
            <a:ln>
              <a:noFill/>
            </a:ln>
            <a:effectLst>
              <a:outerShdw blurRad="50800" dist="38100" dir="2700000" algn="tl" rotWithShape="0">
                <a:prstClr val="black">
                  <a:alpha val="40000"/>
                </a:prstClr>
              </a:outerShdw>
            </a:effectLst>
          </p:spPr>
        </p:pic>
        <p:sp>
          <p:nvSpPr>
            <p:cNvPr id="22" name="正方形/長方形 21">
              <a:extLst>
                <a:ext uri="{FF2B5EF4-FFF2-40B4-BE49-F238E27FC236}">
                  <a16:creationId xmlns:a16="http://schemas.microsoft.com/office/drawing/2014/main" id="{F56DCA3A-FDCA-1791-3BBB-88FCEE97C231}"/>
                </a:ext>
              </a:extLst>
            </p:cNvPr>
            <p:cNvSpPr/>
            <p:nvPr/>
          </p:nvSpPr>
          <p:spPr>
            <a:xfrm>
              <a:off x="6678400" y="1636097"/>
              <a:ext cx="268080" cy="328308"/>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3" name="正方形/長方形 22">
              <a:extLst>
                <a:ext uri="{FF2B5EF4-FFF2-40B4-BE49-F238E27FC236}">
                  <a16:creationId xmlns:a16="http://schemas.microsoft.com/office/drawing/2014/main" id="{82DED058-5FFC-72FD-A498-6756058814DE}"/>
                </a:ext>
              </a:extLst>
            </p:cNvPr>
            <p:cNvSpPr/>
            <p:nvPr/>
          </p:nvSpPr>
          <p:spPr>
            <a:xfrm>
              <a:off x="5173704" y="2494767"/>
              <a:ext cx="672845" cy="79233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2" name="テキスト ボックス 1">
            <a:hlinkClick r:id="rId7" action="ppaction://hlinksldjump"/>
            <a:extLst>
              <a:ext uri="{FF2B5EF4-FFF2-40B4-BE49-F238E27FC236}">
                <a16:creationId xmlns:a16="http://schemas.microsoft.com/office/drawing/2014/main" id="{695C9AF4-345A-E1FF-9F08-73C9E1A255BD}"/>
              </a:ext>
            </a:extLst>
          </p:cNvPr>
          <p:cNvSpPr txBox="1"/>
          <p:nvPr/>
        </p:nvSpPr>
        <p:spPr>
          <a:xfrm>
            <a:off x="7903707" y="7707566"/>
            <a:ext cx="1040670" cy="307777"/>
          </a:xfrm>
          <a:prstGeom prst="rect">
            <a:avLst/>
          </a:prstGeom>
          <a:noFill/>
        </p:spPr>
        <p:txBody>
          <a:bodyPr wrap="none" rtlCol="0" anchor="ctr">
            <a:spAutoFit/>
          </a:bodyPr>
          <a:lstStyle/>
          <a:p>
            <a:pPr algn="ctr"/>
            <a:r>
              <a:rPr kumimoji="1" lang="en-US" altLang="ja-JP" sz="1400" b="1" dirty="0">
                <a:latin typeface="+mn-ea"/>
                <a:hlinkClick r:id="rId8" action="ppaction://hlinksldjump">
                  <a:extLst>
                    <a:ext uri="{A12FA001-AC4F-418D-AE19-62706E023703}">
                      <ahyp:hlinkClr xmlns:ahyp="http://schemas.microsoft.com/office/drawing/2018/hyperlinkcolor" val="tx"/>
                    </a:ext>
                  </a:extLst>
                </a:hlinkClick>
              </a:rPr>
              <a:t>&gt;&gt;</a:t>
            </a:r>
            <a:r>
              <a:rPr kumimoji="1" lang="ja-JP" altLang="en-US" sz="1400" b="1" dirty="0">
                <a:latin typeface="+mn-ea"/>
                <a:hlinkClick r:id="rId8" action="ppaction://hlinksldjump">
                  <a:extLst>
                    <a:ext uri="{A12FA001-AC4F-418D-AE19-62706E023703}">
                      <ahyp:hlinkClr xmlns:ahyp="http://schemas.microsoft.com/office/drawing/2018/hyperlinkcolor" val="tx"/>
                    </a:ext>
                  </a:extLst>
                </a:hlinkClick>
              </a:rPr>
              <a:t> 目次へ</a:t>
            </a:r>
            <a:endParaRPr kumimoji="1" lang="ja-JP" altLang="en-US" sz="1400" b="1" dirty="0">
              <a:latin typeface="+mn-ea"/>
            </a:endParaRPr>
          </a:p>
        </p:txBody>
      </p:sp>
    </p:spTree>
    <p:extLst>
      <p:ext uri="{BB962C8B-B14F-4D97-AF65-F5344CB8AC3E}">
        <p14:creationId xmlns:p14="http://schemas.microsoft.com/office/powerpoint/2010/main" val="2821295121"/>
      </p:ext>
    </p:extLst>
  </p:cSld>
  <p:clrMapOvr>
    <a:masterClrMapping/>
  </p:clrMapOvr>
</p:sld>
</file>

<file path=ppt/theme/theme1.xml><?xml version="1.0" encoding="utf-8"?>
<a:theme xmlns:a="http://schemas.openxmlformats.org/drawingml/2006/main" name="タイトルスライド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FF0000"/>
          </a:solidFill>
        </a:ln>
      </a:spPr>
      <a:bodyPr rtlCol="0" anchor="ctr"/>
      <a:lstStyle>
        <a:defPPr algn="ctr">
          <a:defRPr kumimoji="1" sz="16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lumMod val="7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kumimoji="1" sz="16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evin">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New（ページ番号無し）">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evin">
      <a:majorFont>
        <a:latin typeface="游ゴシック"/>
        <a:ea typeface="游ゴシック"/>
        <a:cs typeface=""/>
      </a:majorFont>
      <a:minorFont>
        <a:latin typeface="游ゴシック"/>
        <a:ea typeface="游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FF0000"/>
          </a:solid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lnDef>
      <a:spPr>
        <a:ln w="1905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b="1" dirty="0"/>
        </a:defPPr>
      </a:lstStyle>
    </a:tx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3_New_ページ番号あり">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evin">
      <a:majorFont>
        <a:latin typeface="游ゴシック"/>
        <a:ea typeface="游ゴシック"/>
        <a:cs typeface=""/>
      </a:majorFont>
      <a:minorFont>
        <a:latin typeface="游ゴシック"/>
        <a:ea typeface="游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FF0000"/>
          </a:solid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lnDef>
      <a:spPr>
        <a:ln w="1905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b="1" dirty="0"/>
        </a:defPPr>
      </a:lstStyle>
    </a:tx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タイトル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Kevin">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1" id="{0547EFCE-8FFC-4DE7-8A53-65D6050BE3A7}" vid="{44591D59-C4BA-4D44-AE24-DB74C38804FB}"/>
    </a:ext>
  </a:extLst>
</a:theme>
</file>

<file path=ppt/theme/theme6.xml><?xml version="1.0" encoding="utf-8"?>
<a:theme xmlns:a="http://schemas.openxmlformats.org/drawingml/2006/main" name="2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Kevin">
      <a:majorFont>
        <a:latin typeface="游ゴシック"/>
        <a:ea typeface="游ゴシック"/>
        <a:cs typeface=""/>
      </a:majorFont>
      <a:minorFont>
        <a:latin typeface="游ゴシック"/>
        <a:ea typeface="游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effectLst/>
      </a:spPr>
      <a:bodyPr rtlCol="0" anchor="t"/>
      <a:lstStyle>
        <a:defPPr algn="l">
          <a:defRPr kumimoji="1" sz="1200" b="1"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ppt/theme/theme7.xml><?xml version="1.0" encoding="utf-8"?>
<a:theme xmlns:a="http://schemas.openxmlformats.org/drawingml/2006/main" name="1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Kevin">
      <a:majorFont>
        <a:latin typeface="游ゴシック"/>
        <a:ea typeface="游ゴシック"/>
        <a:cs typeface=""/>
      </a:majorFont>
      <a:minorFont>
        <a:latin typeface="游ゴシック"/>
        <a:ea typeface="游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19050">
          <a:noFill/>
        </a:ln>
        <a:effectLst>
          <a:outerShdw blurRad="50800" dist="38100" dir="2700000" algn="tl" rotWithShape="0">
            <a:prstClr val="black">
              <a:alpha val="40000"/>
            </a:prstClr>
          </a:outerShdw>
        </a:effectLst>
      </a:spPr>
      <a:bodyPr rtlCol="0" anchor="t"/>
      <a:lstStyle>
        <a:defPPr algn="l">
          <a:defRPr kumimoji="1" sz="12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ppt/theme/theme8.xml><?xml version="1.0" encoding="utf-8"?>
<a:theme xmlns:a="http://schemas.openxmlformats.org/drawingml/2006/main" name="エンド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Kevin">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CF074C11-697F-48B1-95CC-C684841BE1A1}"/>
    </a:ext>
  </a:extLst>
</a:theme>
</file>

<file path=ppt/theme/theme9.xml><?xml version="1.0" encoding="utf-8"?>
<a:theme xmlns:a="http://schemas.openxmlformats.org/drawingml/2006/main" name="デバイダー">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Kevin">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1920163D-763C-4FA2-8C21-3C4C0FE0627D}"/>
    </a:ext>
  </a:extLst>
</a:theme>
</file>

<file path=docProps/app.xml><?xml version="1.0" encoding="utf-8"?>
<Properties xmlns="http://schemas.openxmlformats.org/officeDocument/2006/extended-properties" xmlns:vt="http://schemas.openxmlformats.org/officeDocument/2006/docPropsVTypes">
  <Template>同軸LANコンバータ検証結果報告_20220404</Template>
  <TotalTime>0</TotalTime>
  <Words>8395</Words>
  <Application>Microsoft Office PowerPoint</Application>
  <PresentationFormat>ユーザー設定</PresentationFormat>
  <Paragraphs>1170</Paragraphs>
  <Slides>73</Slides>
  <Notes>0</Notes>
  <HiddenSlides>0</HiddenSlides>
  <MMClips>1</MMClips>
  <ScaleCrop>false</ScaleCrop>
  <HeadingPairs>
    <vt:vector size="6" baseType="variant">
      <vt:variant>
        <vt:lpstr>使用されているフォント</vt:lpstr>
      </vt:variant>
      <vt:variant>
        <vt:i4>5</vt:i4>
      </vt:variant>
      <vt:variant>
        <vt:lpstr>テーマ</vt:lpstr>
      </vt:variant>
      <vt:variant>
        <vt:i4>10</vt:i4>
      </vt:variant>
      <vt:variant>
        <vt:lpstr>スライド タイトル</vt:lpstr>
      </vt:variant>
      <vt:variant>
        <vt:i4>73</vt:i4>
      </vt:variant>
    </vt:vector>
  </HeadingPairs>
  <TitlesOfParts>
    <vt:vector size="88" baseType="lpstr">
      <vt:lpstr>Meiryo UI</vt:lpstr>
      <vt:lpstr>Yu Gothic UI</vt:lpstr>
      <vt:lpstr>游ゴシック</vt:lpstr>
      <vt:lpstr>Arial</vt:lpstr>
      <vt:lpstr>Calibri</vt:lpstr>
      <vt:lpstr>タイトルスライドS</vt:lpstr>
      <vt:lpstr>1_Office テーマ</vt:lpstr>
      <vt:lpstr>2_New（ページ番号無し）</vt:lpstr>
      <vt:lpstr>3_New_ページ番号あり</vt:lpstr>
      <vt:lpstr>タイトルスライド</vt:lpstr>
      <vt:lpstr>2_メインスライド</vt:lpstr>
      <vt:lpstr>1_メインスライド</vt:lpstr>
      <vt:lpstr>エンドスライド</vt:lpstr>
      <vt:lpstr>デバイダー</vt:lpstr>
      <vt:lpstr>デザインの設定</vt:lpstr>
      <vt:lpstr>新Xシリーズカメラ用 AI現場学習アプリケーション システム設計資料</vt:lpstr>
      <vt:lpstr>目次</vt:lpstr>
      <vt:lpstr>1．カメラ</vt:lpstr>
      <vt:lpstr>1-1. ラインアップ</vt:lpstr>
      <vt:lpstr>1-1. ラインアップ</vt:lpstr>
      <vt:lpstr>1-2. 特長</vt:lpstr>
      <vt:lpstr>1-2. 特長</vt:lpstr>
      <vt:lpstr>1-2. 特長</vt:lpstr>
      <vt:lpstr>1-2. 特長</vt:lpstr>
      <vt:lpstr>1-3. AIアプリケーションソフト</vt:lpstr>
      <vt:lpstr>1-4. デザイン</vt:lpstr>
      <vt:lpstr>2．AI現場学習アプリケーション</vt:lpstr>
      <vt:lpstr>2-1. 構成と概要</vt:lpstr>
      <vt:lpstr>2-1. 構成と概要</vt:lpstr>
      <vt:lpstr>2-1. 構成と概要</vt:lpstr>
      <vt:lpstr>2-1. 構成と概要</vt:lpstr>
      <vt:lpstr>2-1. 構成と概要</vt:lpstr>
      <vt:lpstr>2-2. 設置条件</vt:lpstr>
      <vt:lpstr>2-2. 設置条件</vt:lpstr>
      <vt:lpstr>2-2. 設置条件</vt:lpstr>
      <vt:lpstr>2-2. 設置条件（環境による影響）</vt:lpstr>
      <vt:lpstr>2-2. 設置条件（設置・設定による影響）</vt:lpstr>
      <vt:lpstr>2-3. 設定準備</vt:lpstr>
      <vt:lpstr>2-3. 設定準備（i-PRO設定ツールのインストール・設定）</vt:lpstr>
      <vt:lpstr>2-3. 設定準備（i-PRO設定ツールのインストール・設定）</vt:lpstr>
      <vt:lpstr>2-3. 設定準備（i-PRO設定ツールのインストール・設定）</vt:lpstr>
      <vt:lpstr>2-3. 設定準備（i-PRO設定ツールのインストール・設定）</vt:lpstr>
      <vt:lpstr>2-4. 設定方法（共通）</vt:lpstr>
      <vt:lpstr>2-4. 設定方法（共通）</vt:lpstr>
      <vt:lpstr>2-4. 設定方法（共通）</vt:lpstr>
      <vt:lpstr>2-4. 設定方法（共通）</vt:lpstr>
      <vt:lpstr>2-4. 設定方法（共通）</vt:lpstr>
      <vt:lpstr>2-4. 設定方法（AI現場学習アプリケーション 共通）</vt:lpstr>
      <vt:lpstr>2-4. 設定方法（ AI現場学習アプリケーション 共通）</vt:lpstr>
      <vt:lpstr>2-5. 設定方法（新規検知オブジェクトの追加）</vt:lpstr>
      <vt:lpstr>2-5. 設定方法（新規検知オブジェクトの追加）</vt:lpstr>
      <vt:lpstr>2-5. 設定方法（新規検知オブジェクトの追加）</vt:lpstr>
      <vt:lpstr>2-5. 設定方法（新規検知オブジェクトの追加）</vt:lpstr>
      <vt:lpstr>2-5. 設定方法（新規検知オブジェクトの追加）</vt:lpstr>
      <vt:lpstr>2-5. 設定方法（新規検知オブジェクトの追加）</vt:lpstr>
      <vt:lpstr>2-5. 設定方法（新規検知オブジェクトの追加）</vt:lpstr>
      <vt:lpstr>2-5. 設定方法（新規検知オブジェクトの追加）</vt:lpstr>
      <vt:lpstr>2-5. 設定方法（新規検知オブジェクトの追加）</vt:lpstr>
      <vt:lpstr>2-5. 設定方法（新規検知オブジェクトの追加）</vt:lpstr>
      <vt:lpstr>2-5. 設定方法（新規検知オブジェクトの追加）</vt:lpstr>
      <vt:lpstr>2-5. 設定方法（新規検知オブジェクトの追加）</vt:lpstr>
      <vt:lpstr>2-5. 設定方法（新規検知オブジェクトの追加）</vt:lpstr>
      <vt:lpstr>2-5. 設定方法（新規検知オブジェクトの追加）</vt:lpstr>
      <vt:lpstr>2-5. 設定方法（新規検知オブジェクトの追加）</vt:lpstr>
      <vt:lpstr>2-6. 設定方法（誤検知改善）</vt:lpstr>
      <vt:lpstr>2-6. 設定方法（誤検知改善）</vt:lpstr>
      <vt:lpstr>2-7. 設定方法（検知漏れ改善）</vt:lpstr>
      <vt:lpstr>2-8. アラーム設定（レコーダー）</vt:lpstr>
      <vt:lpstr>2-8. アラーム設定（ ASM300ソフトウェア）</vt:lpstr>
      <vt:lpstr>3．設置設定情報</vt:lpstr>
      <vt:lpstr>3-1. 設置・設定ノウハウ</vt:lpstr>
      <vt:lpstr>3-1. 設置・設定ノウハウ</vt:lpstr>
      <vt:lpstr>3-1. 設置・設定ノウハウ</vt:lpstr>
      <vt:lpstr>3-1. 設置・設定ノウハウ（参考：フォークリフトのサイズおよび速度の確認）</vt:lpstr>
      <vt:lpstr>3-1. 設置・設定ノウハウ（参考：フォークリフトのサイズおよび速度の確認）</vt:lpstr>
      <vt:lpstr>3-1. 設置・設定ノウハウ</vt:lpstr>
      <vt:lpstr>3-2. 学習用画像の取得手順</vt:lpstr>
      <vt:lpstr>3-2. 学習用画像の取得手順</vt:lpstr>
      <vt:lpstr>4．参考情報</vt:lpstr>
      <vt:lpstr>4-1. アプリ仕様</vt:lpstr>
      <vt:lpstr>4-1. アプリ仕様</vt:lpstr>
      <vt:lpstr>4-2. FAQ</vt:lpstr>
      <vt:lpstr>4-2. FAQ</vt:lpstr>
      <vt:lpstr>4-3. カメラ、金具仕様</vt:lpstr>
      <vt:lpstr>4-3. カメラ、金具仕様</vt:lpstr>
      <vt:lpstr>更新履歴</vt:lpstr>
      <vt:lpstr>更新履歴</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2023-12-26T05:27:04Z</dcterms:created>
  <dcterms:modified xsi:type="dcterms:W3CDTF">2024-03-29T02:26:58Z</dcterms:modified>
</cp:coreProperties>
</file>