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4"/>
    <p:sldMasterId id="2147483796" r:id="rId5"/>
    <p:sldMasterId id="2147483810" r:id="rId6"/>
    <p:sldMasterId id="2147483739" r:id="rId7"/>
    <p:sldMasterId id="2147483774" r:id="rId8"/>
    <p:sldMasterId id="2147483747" r:id="rId9"/>
    <p:sldMasterId id="2147483771" r:id="rId10"/>
    <p:sldMasterId id="2147483749" r:id="rId11"/>
    <p:sldMasterId id="2147483777" r:id="rId12"/>
  </p:sldMasterIdLst>
  <p:notesMasterIdLst>
    <p:notesMasterId r:id="rId71"/>
  </p:notesMasterIdLst>
  <p:handoutMasterIdLst>
    <p:handoutMasterId r:id="rId72"/>
  </p:handoutMasterIdLst>
  <p:sldIdLst>
    <p:sldId id="1044" r:id="rId13"/>
    <p:sldId id="1045" r:id="rId14"/>
    <p:sldId id="643" r:id="rId15"/>
    <p:sldId id="3125" r:id="rId16"/>
    <p:sldId id="1020" r:id="rId17"/>
    <p:sldId id="3147" r:id="rId18"/>
    <p:sldId id="905" r:id="rId19"/>
    <p:sldId id="915" r:id="rId20"/>
    <p:sldId id="2297" r:id="rId21"/>
    <p:sldId id="2202" r:id="rId22"/>
    <p:sldId id="2308" r:id="rId23"/>
    <p:sldId id="3138" r:id="rId24"/>
    <p:sldId id="2298" r:id="rId25"/>
    <p:sldId id="2300" r:id="rId26"/>
    <p:sldId id="2301" r:id="rId27"/>
    <p:sldId id="2302" r:id="rId28"/>
    <p:sldId id="2306" r:id="rId29"/>
    <p:sldId id="2303" r:id="rId30"/>
    <p:sldId id="2304" r:id="rId31"/>
    <p:sldId id="2307" r:id="rId32"/>
    <p:sldId id="430" r:id="rId33"/>
    <p:sldId id="3134" r:id="rId34"/>
    <p:sldId id="3135" r:id="rId35"/>
    <p:sldId id="3136" r:id="rId36"/>
    <p:sldId id="3137" r:id="rId37"/>
    <p:sldId id="3127" r:id="rId38"/>
    <p:sldId id="772" r:id="rId39"/>
    <p:sldId id="784" r:id="rId40"/>
    <p:sldId id="785" r:id="rId41"/>
    <p:sldId id="754" r:id="rId42"/>
    <p:sldId id="775" r:id="rId43"/>
    <p:sldId id="786" r:id="rId44"/>
    <p:sldId id="773" r:id="rId45"/>
    <p:sldId id="778" r:id="rId46"/>
    <p:sldId id="779" r:id="rId47"/>
    <p:sldId id="780" r:id="rId48"/>
    <p:sldId id="781" r:id="rId49"/>
    <p:sldId id="771" r:id="rId50"/>
    <p:sldId id="2271" r:id="rId51"/>
    <p:sldId id="2270" r:id="rId52"/>
    <p:sldId id="3148" r:id="rId53"/>
    <p:sldId id="788" r:id="rId54"/>
    <p:sldId id="789" r:id="rId55"/>
    <p:sldId id="2269" r:id="rId56"/>
    <p:sldId id="2273" r:id="rId57"/>
    <p:sldId id="790" r:id="rId58"/>
    <p:sldId id="2274" r:id="rId59"/>
    <p:sldId id="794" r:id="rId60"/>
    <p:sldId id="2275" r:id="rId61"/>
    <p:sldId id="791" r:id="rId62"/>
    <p:sldId id="2276" r:id="rId63"/>
    <p:sldId id="3142" r:id="rId64"/>
    <p:sldId id="3143" r:id="rId65"/>
    <p:sldId id="3144" r:id="rId66"/>
    <p:sldId id="3145" r:id="rId67"/>
    <p:sldId id="3146" r:id="rId68"/>
    <p:sldId id="974" r:id="rId69"/>
    <p:sldId id="879" r:id="rId70"/>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FFFFCC"/>
    <a:srgbClr val="8585EB"/>
    <a:srgbClr val="6464E6"/>
    <a:srgbClr val="CFD5EA"/>
    <a:srgbClr val="D60093"/>
    <a:srgbClr val="00FF00"/>
    <a:srgbClr val="7F7F7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BACDA-E2F3-4C0E-9E0E-5D00799ABD2B}" v="43" dt="2023-11-28T02:44:04.82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19" autoAdjust="0"/>
    <p:restoredTop sz="96242" autoAdjust="0"/>
  </p:normalViewPr>
  <p:slideViewPr>
    <p:cSldViewPr snapToGrid="0">
      <p:cViewPr varScale="1">
        <p:scale>
          <a:sx n="91" d="100"/>
          <a:sy n="91" d="100"/>
        </p:scale>
        <p:origin x="1074" y="84"/>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57" d="100"/>
          <a:sy n="57" d="100"/>
        </p:scale>
        <p:origin x="3269"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2023/12/26</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2023/12/26</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8" name="スライド番号プレースホルダー 7">
            <a:extLst>
              <a:ext uri="{FF2B5EF4-FFF2-40B4-BE49-F238E27FC236}">
                <a16:creationId xmlns:a16="http://schemas.microsoft.com/office/drawing/2014/main" id="{8DC12E1D-8869-15A2-3B41-F12FC8E28FDE}"/>
              </a:ext>
            </a:extLst>
          </p:cNvPr>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DD50D2F6-5C4C-4F1B-BE1B-2499F6ABD223}" type="slidenum">
              <a:rPr kumimoji="1" lang="ja-JP" altLang="en-US" smtClean="0"/>
              <a:t>‹#›</a:t>
            </a:fld>
            <a:endParaRPr kumimoji="1" lang="ja-JP" altLang="en-US"/>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112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defTabSz="1041730" fontAlgn="auto">
              <a:spcBef>
                <a:spcPts val="0"/>
              </a:spcBef>
              <a:spcAft>
                <a:spcPts val="0"/>
              </a:spcAft>
              <a:defRPr/>
            </a:pPr>
            <a:fld id="{8CA3CC11-6E21-4044-95B8-92AE9556A3AE}" type="slidenum">
              <a:rPr lang="ja-JP" altLang="en-US">
                <a:solidFill>
                  <a:prstClr val="black"/>
                </a:solidFill>
                <a:latin typeface="游ゴシック" panose="020F0502020204030204"/>
                <a:ea typeface="游ゴシック" panose="020B0400000000000000" pitchFamily="50" charset="-128"/>
                <a:cs typeface="Times New Roman"/>
              </a:rPr>
              <a:pPr defTabSz="1041730" fontAlgn="auto">
                <a:spcBef>
                  <a:spcPts val="0"/>
                </a:spcBef>
                <a:spcAft>
                  <a:spcPts val="0"/>
                </a:spcAft>
                <a:defRPr/>
              </a:pPr>
              <a:t>23</a:t>
            </a:fld>
            <a:endParaRPr lang="ja-JP" altLang="en-US">
              <a:solidFill>
                <a:prstClr val="black"/>
              </a:solidFill>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2050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a:p>
        </p:txBody>
      </p:sp>
      <p:sp>
        <p:nvSpPr>
          <p:cNvPr id="37892" name="スライド番号プレースホルダー 3"/>
          <p:cNvSpPr>
            <a:spLocks noGrp="1"/>
          </p:cNvSpPr>
          <p:nvPr>
            <p:ph type="sldNum" sz="quarter" idx="5"/>
          </p:nvPr>
        </p:nvSpPr>
        <p:spPr>
          <a:xfrm>
            <a:off x="3855838" y="9440647"/>
            <a:ext cx="2949787" cy="498692"/>
          </a:xfrm>
          <a:prstGeom prst="rect">
            <a:avLst/>
          </a:prstGeom>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848024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D50D2F6-5C4C-4F1B-BE1B-2499F6ABD223}" type="slidenum">
              <a:rPr kumimoji="1" lang="ja-JP" altLang="en-US" smtClean="0"/>
              <a:t>42</a:t>
            </a:fld>
            <a:endParaRPr kumimoji="1" lang="ja-JP" altLang="en-US"/>
          </a:p>
        </p:txBody>
      </p:sp>
    </p:spTree>
    <p:extLst>
      <p:ext uri="{BB962C8B-B14F-4D97-AF65-F5344CB8AC3E}">
        <p14:creationId xmlns:p14="http://schemas.microsoft.com/office/powerpoint/2010/main" val="135108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926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073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a:p>
        </p:txBody>
      </p:sp>
      <p:sp>
        <p:nvSpPr>
          <p:cNvPr id="37892" name="スライド番号プレースホルダー 3"/>
          <p:cNvSpPr>
            <a:spLocks noGrp="1"/>
          </p:cNvSpPr>
          <p:nvPr>
            <p:ph type="sldNum" sz="quarter" idx="5"/>
          </p:nvPr>
        </p:nvSpPr>
        <p:spPr>
          <a:xfrm>
            <a:off x="3855838" y="9440647"/>
            <a:ext cx="2949787" cy="498692"/>
          </a:xfrm>
          <a:prstGeom prst="rect">
            <a:avLst/>
          </a:prstGeom>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143887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a:p>
        </p:txBody>
      </p:sp>
      <p:sp>
        <p:nvSpPr>
          <p:cNvPr id="37892" name="スライド番号プレースホルダー 3"/>
          <p:cNvSpPr>
            <a:spLocks noGrp="1"/>
          </p:cNvSpPr>
          <p:nvPr>
            <p:ph type="sldNum" sz="quarter" idx="5"/>
          </p:nvPr>
        </p:nvSpPr>
        <p:spPr>
          <a:xfrm>
            <a:off x="3855838" y="9440647"/>
            <a:ext cx="2949787" cy="498692"/>
          </a:xfrm>
          <a:prstGeom prst="rect">
            <a:avLst/>
          </a:prstGeom>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199597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136525" y="766763"/>
            <a:ext cx="6826250" cy="3840162"/>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xfrm>
            <a:off x="3855838" y="9440647"/>
            <a:ext cx="2949787" cy="498692"/>
          </a:xfrm>
          <a:prstGeom prst="rect">
            <a:avLst/>
          </a:prstGeom>
          <a:noFill/>
        </p:spPr>
        <p:txBody>
          <a:bodyPr/>
          <a:lstStyle>
            <a:lvl1pPr defTabSz="956262" eaLnBrk="0" hangingPunct="0">
              <a:spcBef>
                <a:spcPct val="30000"/>
              </a:spcBef>
              <a:defRPr kumimoji="1" sz="1200">
                <a:solidFill>
                  <a:schemeClr val="tx1"/>
                </a:solidFill>
                <a:latin typeface="Arial" charset="0"/>
                <a:ea typeface="ＭＳ Ｐ明朝" pitchFamily="18" charset="-128"/>
              </a:defRPr>
            </a:lvl1pPr>
            <a:lvl2pPr marL="768953" indent="-295751" defTabSz="956262" eaLnBrk="0" hangingPunct="0">
              <a:spcBef>
                <a:spcPct val="30000"/>
              </a:spcBef>
              <a:defRPr kumimoji="1" sz="1200">
                <a:solidFill>
                  <a:schemeClr val="tx1"/>
                </a:solidFill>
                <a:latin typeface="Arial" charset="0"/>
                <a:ea typeface="ＭＳ Ｐ明朝" pitchFamily="18" charset="-128"/>
              </a:defRPr>
            </a:lvl2pPr>
            <a:lvl3pPr marL="1183005" indent="-236601" defTabSz="956262" eaLnBrk="0" hangingPunct="0">
              <a:spcBef>
                <a:spcPct val="30000"/>
              </a:spcBef>
              <a:defRPr kumimoji="1" sz="1200">
                <a:solidFill>
                  <a:schemeClr val="tx1"/>
                </a:solidFill>
                <a:latin typeface="Arial" charset="0"/>
                <a:ea typeface="ＭＳ Ｐ明朝" pitchFamily="18" charset="-128"/>
              </a:defRPr>
            </a:lvl3pPr>
            <a:lvl4pPr marL="1656207" indent="-236601" defTabSz="956262" eaLnBrk="0" hangingPunct="0">
              <a:spcBef>
                <a:spcPct val="30000"/>
              </a:spcBef>
              <a:defRPr kumimoji="1" sz="1200">
                <a:solidFill>
                  <a:schemeClr val="tx1"/>
                </a:solidFill>
                <a:latin typeface="Arial" charset="0"/>
                <a:ea typeface="ＭＳ Ｐ明朝" pitchFamily="18" charset="-128"/>
              </a:defRPr>
            </a:lvl4pPr>
            <a:lvl5pPr marL="2129409" indent="-236601" defTabSz="956262" eaLnBrk="0" hangingPunct="0">
              <a:spcBef>
                <a:spcPct val="30000"/>
              </a:spcBef>
              <a:defRPr kumimoji="1" sz="1200">
                <a:solidFill>
                  <a:schemeClr val="tx1"/>
                </a:solidFill>
                <a:latin typeface="Arial" charset="0"/>
                <a:ea typeface="ＭＳ Ｐ明朝" pitchFamily="18" charset="-128"/>
              </a:defRPr>
            </a:lvl5pPr>
            <a:lvl6pPr marL="2602611"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813"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9015"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2217" indent="-236601" defTabSz="956262"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56262"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charset="-128"/>
                <a:cs typeface="Times New Roman" charset="0"/>
              </a:rPr>
              <a:pPr marL="0" marR="0" lvl="0" indent="0" algn="r" defTabSz="956262"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charset="-128"/>
              <a:cs typeface="Times New Roman" charset="0"/>
            </a:endParaRPr>
          </a:p>
        </p:txBody>
      </p:sp>
    </p:spTree>
    <p:extLst>
      <p:ext uri="{BB962C8B-B14F-4D97-AF65-F5344CB8AC3E}">
        <p14:creationId xmlns:p14="http://schemas.microsoft.com/office/powerpoint/2010/main" val="56046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defTabSz="1041730" fontAlgn="auto">
              <a:spcBef>
                <a:spcPts val="0"/>
              </a:spcBef>
              <a:spcAft>
                <a:spcPts val="0"/>
              </a:spcAft>
              <a:defRPr/>
            </a:pPr>
            <a:fld id="{8CA3CC11-6E21-4044-95B8-92AE9556A3AE}" type="slidenum">
              <a:rPr lang="ja-JP" altLang="en-US">
                <a:solidFill>
                  <a:prstClr val="black"/>
                </a:solidFill>
                <a:latin typeface="游ゴシック" panose="020F0502020204030204"/>
                <a:ea typeface="游ゴシック" panose="020B0400000000000000" pitchFamily="50" charset="-128"/>
                <a:cs typeface="Times New Roman"/>
              </a:rPr>
              <a:pPr defTabSz="1041730" fontAlgn="auto">
                <a:spcBef>
                  <a:spcPts val="0"/>
                </a:spcBef>
                <a:spcAft>
                  <a:spcPts val="0"/>
                </a:spcAft>
                <a:defRPr/>
              </a:pPr>
              <a:t>20</a:t>
            </a:fld>
            <a:endParaRPr lang="ja-JP" altLang="en-US">
              <a:solidFill>
                <a:prstClr val="black"/>
              </a:solidFill>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2023285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defTabSz="1041730" fontAlgn="auto">
              <a:spcBef>
                <a:spcPts val="0"/>
              </a:spcBef>
              <a:spcAft>
                <a:spcPts val="0"/>
              </a:spcAft>
              <a:defRPr/>
            </a:pPr>
            <a:fld id="{8CA3CC11-6E21-4044-95B8-92AE9556A3AE}" type="slidenum">
              <a:rPr lang="ja-JP" altLang="en-US">
                <a:solidFill>
                  <a:prstClr val="black"/>
                </a:solidFill>
                <a:latin typeface="游ゴシック" panose="020F0502020204030204"/>
                <a:ea typeface="游ゴシック" panose="020B0400000000000000" pitchFamily="50" charset="-128"/>
                <a:cs typeface="Times New Roman"/>
              </a:rPr>
              <a:pPr defTabSz="1041730" fontAlgn="auto">
                <a:spcBef>
                  <a:spcPts val="0"/>
                </a:spcBef>
                <a:spcAft>
                  <a:spcPts val="0"/>
                </a:spcAft>
                <a:defRPr/>
              </a:pPr>
              <a:t>21</a:t>
            </a:fld>
            <a:endParaRPr lang="ja-JP" altLang="en-US">
              <a:solidFill>
                <a:prstClr val="black"/>
              </a:solidFill>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50608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8" y="9440647"/>
            <a:ext cx="2949787" cy="498692"/>
          </a:xfrm>
          <a:prstGeom prst="rect">
            <a:avLst/>
          </a:prstGeom>
        </p:spPr>
        <p:txBody>
          <a:bodyPr/>
          <a:lstStyle/>
          <a:p>
            <a:pPr defTabSz="1041730" fontAlgn="auto">
              <a:spcBef>
                <a:spcPts val="0"/>
              </a:spcBef>
              <a:spcAft>
                <a:spcPts val="0"/>
              </a:spcAft>
              <a:defRPr/>
            </a:pPr>
            <a:fld id="{8CA3CC11-6E21-4044-95B8-92AE9556A3AE}" type="slidenum">
              <a:rPr lang="ja-JP" altLang="en-US">
                <a:solidFill>
                  <a:prstClr val="black"/>
                </a:solidFill>
                <a:latin typeface="游ゴシック" panose="020F0502020204030204"/>
                <a:ea typeface="游ゴシック" panose="020B0400000000000000" pitchFamily="50" charset="-128"/>
                <a:cs typeface="Times New Roman"/>
              </a:rPr>
              <a:pPr defTabSz="1041730" fontAlgn="auto">
                <a:spcBef>
                  <a:spcPts val="0"/>
                </a:spcBef>
                <a:spcAft>
                  <a:spcPts val="0"/>
                </a:spcAft>
                <a:defRPr/>
              </a:pPr>
              <a:t>22</a:t>
            </a:fld>
            <a:endParaRPr lang="ja-JP" altLang="en-US">
              <a:solidFill>
                <a:prstClr val="black"/>
              </a:solidFill>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167411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75964827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6" y="159109"/>
            <a:ext cx="12486744" cy="1145553"/>
          </a:xfrm>
          <a:prstGeom prst="rect">
            <a:avLst/>
          </a:prstGeom>
        </p:spPr>
        <p:txBody>
          <a:bodyPr anchor="ctr"/>
          <a:lstStyle>
            <a:lvl1pPr>
              <a:defRPr>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3" y="1774019"/>
            <a:ext cx="13453320" cy="5409559"/>
          </a:xfrm>
          <a:prstGeom prst="rect">
            <a:avLst/>
          </a:prstGeo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56788612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6" y="159109"/>
            <a:ext cx="12486744" cy="1145553"/>
          </a:xfrm>
          <a:prstGeom prst="rect">
            <a:avLst/>
          </a:prstGeom>
        </p:spPr>
        <p:txBody>
          <a:bodyPr anchor="ctr"/>
          <a:lstStyle>
            <a:lvl1pPr>
              <a:defRPr>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3" y="1774019"/>
            <a:ext cx="13453320" cy="5409559"/>
          </a:xfrm>
          <a:prstGeom prst="rect">
            <a:avLst/>
          </a:prstGeo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63081009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396926" y="-148655"/>
            <a:ext cx="12494700" cy="1145553"/>
          </a:xfrm>
          <a:prstGeom prst="rect">
            <a:avLst/>
          </a:prstGeom>
        </p:spPr>
        <p:txBody>
          <a:bodyPr anchor="ctr"/>
          <a:lstStyle>
            <a:lvl1pPr>
              <a:defRPr sz="3779"/>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309420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68341732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44362789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28575476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68278610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22269331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3363702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6179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503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824566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503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927255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4809519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16404843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93013405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5450249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8313050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1487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73521129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8972406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4344538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0033375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8825171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902286686"/>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13702750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0895206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32751016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0960165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8286717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39786358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20319342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07585763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052599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90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5453374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215127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76695180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36108462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4220347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0800919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9282182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87978577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97425989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141941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095214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3321168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44380280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633438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98888627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52855985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665667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5448802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0878748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9194047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7991570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95377011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34351016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2" y="-148655"/>
            <a:ext cx="12486744" cy="1145553"/>
          </a:xfrm>
          <a:prstGeom prst="rect">
            <a:avLst/>
          </a:prstGeom>
        </p:spPr>
        <p:txBody>
          <a:bodyPr anchor="ctr"/>
          <a:lstStyle>
            <a:lvl1pPr>
              <a:defRPr sz="3779"/>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25848354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3.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emf"/></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theme" Target="../theme/theme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20" Type="http://schemas.openxmlformats.org/officeDocument/2006/relationships/slideLayout" Target="../slideLayouts/slideLayout47.xml"/><Relationship Id="rId4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26"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12/26/2023</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4"/>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8" r:id="rId2"/>
    <p:sldLayoutId id="2147483829" r:id="rId3"/>
    <p:sldLayoutId id="2147483831" r:id="rId4"/>
    <p:sldLayoutId id="2147483832" r:id="rId5"/>
    <p:sldLayoutId id="2147483833" r:id="rId6"/>
    <p:sldLayoutId id="2147483834" r:id="rId7"/>
    <p:sldLayoutId id="2147483835" r:id="rId8"/>
    <p:sldLayoutId id="2147483837" r:id="rId9"/>
    <p:sldLayoutId id="2147483838" r:id="rId10"/>
    <p:sldLayoutId id="2147483849" r:id="rId11"/>
    <p:sldLayoutId id="2147483850" r:id="rId12"/>
    <p:sldLayoutId id="2147483851" r:id="rId13"/>
    <p:sldLayoutId id="2147483852" r:id="rId14"/>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154" y="1493419"/>
            <a:ext cx="2888394" cy="919517"/>
          </a:xfrm>
          <a:prstGeom prst="rect">
            <a:avLst/>
          </a:prstGeom>
        </p:spPr>
      </p:pic>
      <p:sp>
        <p:nvSpPr>
          <p:cNvPr id="8" name="正方形/長方形 7"/>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5"/>
          <a:stretch>
            <a:fillRect/>
          </a:stretch>
        </p:blipFill>
        <p:spPr>
          <a:xfrm>
            <a:off x="12056934" y="2014471"/>
            <a:ext cx="883290" cy="873614"/>
          </a:xfrm>
          <a:prstGeom prst="rect">
            <a:avLst/>
          </a:prstGeom>
        </p:spPr>
      </p:pic>
      <p:pic>
        <p:nvPicPr>
          <p:cNvPr id="7" name="図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024703707"/>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45"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136"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i-pro.com/products_and_solutions/en/media/documentation_file/119136" TargetMode="External"/><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897803740/43da91f0b5" TargetMode="External"/><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897804356/324b9d2ce8" TargetMode="External"/><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897805037/7241580580" TargetMode="Externa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897805674/e86e6f16df"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897806138/ea6d00915e" TargetMode="External"/><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897806575/41ca27a32d" TargetMode="External"/><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897806952/5455020fca"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897807286/e935f0d84a" TargetMode="External"/><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tools/learning-and-support/tools/ict" TargetMode="External"/><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i-pro.com/products_and_solutions/ja/surveillance/products/wv-xae400w"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pro.com/products_and_solutions/ja/surveillance/products/wv-xae400w"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513540" y="2624870"/>
            <a:ext cx="11069852" cy="2308324"/>
          </a:xfrm>
          <a:prstGeom prst="rect">
            <a:avLst/>
          </a:prstGeom>
        </p:spPr>
        <p:txBody>
          <a:bodyPr wrap="square" anchor="b">
            <a:spAutoFit/>
          </a:bodyPr>
          <a:lstStyle/>
          <a:p>
            <a:pPr algn="ctr"/>
            <a:r>
              <a:rPr kumimoji="1" lang="en-US" altLang="ja-JP"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rPr>
              <a:t>AI</a:t>
            </a:r>
            <a:r>
              <a:rPr kumimoji="1" lang="ja-JP"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rPr>
              <a:t>状態変化検知アプリ</a:t>
            </a:r>
            <a:br>
              <a:rPr kumimoji="1" lang="en-US" altLang="ja-JP"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rPr>
            </a:br>
            <a:r>
              <a:rPr kumimoji="1" lang="en-US" altLang="ja-JP"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rPr>
              <a:t>【WV-XAE400W】</a:t>
            </a:r>
            <a:endParaRPr lang="en-US" altLang="ja-JP" sz="4800" b="1" dirty="0">
              <a:solidFill>
                <a:prstClr val="white"/>
              </a:solidFill>
              <a:effectLst>
                <a:outerShdw blurRad="38100" dist="38100" dir="2700000" algn="tl">
                  <a:srgbClr val="000000">
                    <a:alpha val="43137"/>
                  </a:srgbClr>
                </a:outerShdw>
              </a:effectLst>
              <a:latin typeface="+mn-ea"/>
              <a:cs typeface="Tahoma" panose="020B0604030504040204" pitchFamily="34" charset="0"/>
            </a:endParaRPr>
          </a:p>
          <a:p>
            <a:pPr algn="ctr"/>
            <a:r>
              <a:rPr lang="ja-JP" altLang="en-US" sz="4800" b="1" dirty="0">
                <a:solidFill>
                  <a:prstClr val="white"/>
                </a:solidFill>
                <a:effectLst>
                  <a:outerShdw blurRad="38100" dist="38100" dir="2700000" algn="tl">
                    <a:srgbClr val="000000">
                      <a:alpha val="43137"/>
                    </a:srgbClr>
                  </a:outerShdw>
                </a:effectLst>
                <a:latin typeface="+mn-ea"/>
                <a:cs typeface="Tahoma" panose="020B0604030504040204" pitchFamily="34" charset="0"/>
              </a:rPr>
              <a:t>システム設計資料</a:t>
            </a:r>
            <a:endParaRPr lang="en-US" altLang="ja-JP" sz="4800" b="1" dirty="0">
              <a:solidFill>
                <a:prstClr val="white"/>
              </a:solidFill>
              <a:effectLst>
                <a:outerShdw blurRad="38100" dist="38100" dir="2700000" algn="tl">
                  <a:srgbClr val="000000">
                    <a:alpha val="43137"/>
                  </a:srgbClr>
                </a:outerShdw>
              </a:effectLst>
              <a:latin typeface="+mn-ea"/>
              <a:cs typeface="Tahoma" panose="020B0604030504040204" pitchFamily="34" charset="0"/>
            </a:endParaRPr>
          </a:p>
        </p:txBody>
      </p:sp>
      <p:sp>
        <p:nvSpPr>
          <p:cNvPr id="15" name="正方形/長方形 14"/>
          <p:cNvSpPr/>
          <p:nvPr/>
        </p:nvSpPr>
        <p:spPr>
          <a:xfrm>
            <a:off x="1395269" y="6036770"/>
            <a:ext cx="3056827" cy="523220"/>
          </a:xfrm>
          <a:prstGeom prst="rect">
            <a:avLst/>
          </a:prstGeom>
        </p:spPr>
        <p:txBody>
          <a:bodyPr wrap="square" anchor="b">
            <a:spAutoFit/>
          </a:bodyPr>
          <a:lstStyle/>
          <a:p>
            <a:r>
              <a:rPr lang="en-US" altLang="ja-JP" sz="2800" b="1" dirty="0">
                <a:latin typeface="+mn-ea"/>
                <a:cs typeface="Calibri Light" panose="020F0302020204030204" pitchFamily="34" charset="0"/>
              </a:rPr>
              <a:t>2023</a:t>
            </a:r>
            <a:r>
              <a:rPr lang="ja-JP" altLang="en-US" sz="2800" b="1" dirty="0">
                <a:latin typeface="+mn-ea"/>
                <a:cs typeface="Calibri Light" panose="020F0302020204030204" pitchFamily="34" charset="0"/>
              </a:rPr>
              <a:t>年 </a:t>
            </a:r>
            <a:r>
              <a:rPr lang="en-US" altLang="ja-JP" sz="2800" b="1" dirty="0">
                <a:latin typeface="+mn-ea"/>
                <a:cs typeface="Calibri Light" panose="020F0302020204030204" pitchFamily="34" charset="0"/>
              </a:rPr>
              <a:t>12</a:t>
            </a:r>
            <a:r>
              <a:rPr lang="ja-JP" altLang="en-US" sz="2800" b="1" dirty="0">
                <a:latin typeface="+mn-ea"/>
                <a:cs typeface="Calibri Light" panose="020F0302020204030204" pitchFamily="34" charset="0"/>
              </a:rPr>
              <a:t>月</a:t>
            </a:r>
            <a:endParaRPr lang="en-US" altLang="ja-JP" sz="2800" b="1" dirty="0">
              <a:latin typeface="+mn-ea"/>
              <a:cs typeface="Calibri Light" panose="020F0302020204030204" pitchFamily="34" charset="0"/>
            </a:endParaRPr>
          </a:p>
        </p:txBody>
      </p:sp>
      <p:sp>
        <p:nvSpPr>
          <p:cNvPr id="16" name="正方形/長方形 15"/>
          <p:cNvSpPr/>
          <p:nvPr/>
        </p:nvSpPr>
        <p:spPr>
          <a:xfrm>
            <a:off x="1395268" y="5458897"/>
            <a:ext cx="2897876" cy="523220"/>
          </a:xfrm>
          <a:prstGeom prst="rect">
            <a:avLst/>
          </a:prstGeom>
        </p:spPr>
        <p:txBody>
          <a:bodyPr wrap="square" anchor="b">
            <a:spAutoFit/>
          </a:bodyPr>
          <a:lstStyle/>
          <a:p>
            <a:r>
              <a:rPr lang="en-US" altLang="ja-JP" sz="2800" b="1" dirty="0">
                <a:latin typeface="+mn-ea"/>
                <a:cs typeface="Calibri Light" panose="020F0302020204030204" pitchFamily="34" charset="0"/>
              </a:rPr>
              <a:t>Ver</a:t>
            </a:r>
            <a:r>
              <a:rPr lang="ja-JP" altLang="en-US" sz="2800" b="1" dirty="0">
                <a:latin typeface="+mn-ea"/>
                <a:cs typeface="Calibri Light" panose="020F0302020204030204" pitchFamily="34" charset="0"/>
              </a:rPr>
              <a:t> </a:t>
            </a:r>
            <a:r>
              <a:rPr lang="en-US" altLang="ja-JP" sz="2800" b="1" dirty="0">
                <a:latin typeface="+mn-ea"/>
                <a:cs typeface="Calibri Light" panose="020F0302020204030204" pitchFamily="34" charset="0"/>
              </a:rPr>
              <a:t>1.00</a:t>
            </a:r>
          </a:p>
        </p:txBody>
      </p:sp>
      <p:pic>
        <p:nvPicPr>
          <p:cNvPr id="3" name="図 2">
            <a:extLst>
              <a:ext uri="{FF2B5EF4-FFF2-40B4-BE49-F238E27FC236}">
                <a16:creationId xmlns:a16="http://schemas.microsoft.com/office/drawing/2014/main" id="{F59A8894-3632-9E6E-38E1-D63BF716EE1E}"/>
              </a:ext>
            </a:extLst>
          </p:cNvPr>
          <p:cNvPicPr>
            <a:picLocks noChangeAspect="1"/>
          </p:cNvPicPr>
          <p:nvPr/>
        </p:nvPicPr>
        <p:blipFill>
          <a:blip r:embed="rId2"/>
          <a:stretch>
            <a:fillRect/>
          </a:stretch>
        </p:blipFill>
        <p:spPr>
          <a:xfrm>
            <a:off x="9056719" y="5209733"/>
            <a:ext cx="4314785" cy="2700513"/>
          </a:xfrm>
          <a:prstGeom prst="rect">
            <a:avLst/>
          </a:prstGeom>
        </p:spPr>
      </p:pic>
    </p:spTree>
    <p:extLst>
      <p:ext uri="{BB962C8B-B14F-4D97-AF65-F5344CB8AC3E}">
        <p14:creationId xmlns:p14="http://schemas.microsoft.com/office/powerpoint/2010/main" val="10038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2712183597"/>
              </p:ext>
            </p:extLst>
          </p:nvPr>
        </p:nvGraphicFramePr>
        <p:xfrm>
          <a:off x="865444" y="958427"/>
          <a:ext cx="12688383" cy="5682884"/>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47005">
                  <a:extLst>
                    <a:ext uri="{9D8B030D-6E8A-4147-A177-3AD203B41FA5}">
                      <a16:colId xmlns:a16="http://schemas.microsoft.com/office/drawing/2014/main" val="4243382395"/>
                    </a:ext>
                  </a:extLst>
                </a:gridCol>
                <a:gridCol w="1668339">
                  <a:extLst>
                    <a:ext uri="{9D8B030D-6E8A-4147-A177-3AD203B41FA5}">
                      <a16:colId xmlns:a16="http://schemas.microsoft.com/office/drawing/2014/main" val="1304567250"/>
                    </a:ext>
                  </a:extLst>
                </a:gridCol>
                <a:gridCol w="8373039">
                  <a:extLst>
                    <a:ext uri="{9D8B030D-6E8A-4147-A177-3AD203B41FA5}">
                      <a16:colId xmlns:a16="http://schemas.microsoft.com/office/drawing/2014/main" val="1377355291"/>
                    </a:ext>
                  </a:extLst>
                </a:gridCol>
              </a:tblGrid>
              <a:tr h="479966">
                <a:tc>
                  <a:txBody>
                    <a:bodyPr/>
                    <a:lstStyle/>
                    <a:p>
                      <a:r>
                        <a:rPr kumimoji="1" lang="ja-JP" altLang="en-US" sz="2000" b="1" dirty="0">
                          <a:latin typeface="+mn-ea"/>
                          <a:ea typeface="+mn-ea"/>
                        </a:rPr>
                        <a:t>品名</a:t>
                      </a:r>
                      <a:endParaRPr kumimoji="1" lang="en-US" altLang="ja-JP" sz="2000" b="1" dirty="0">
                        <a:latin typeface="+mn-ea"/>
                        <a:ea typeface="+mn-ea"/>
                      </a:endParaRPr>
                    </a:p>
                  </a:txBody>
                  <a:tcPr marL="143990" marR="143990" marT="71995" marB="71995">
                    <a:solidFill>
                      <a:schemeClr val="bg1"/>
                    </a:solidFill>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tLang="ja-JP" sz="2000" b="1" dirty="0">
                          <a:latin typeface="+mn-ea"/>
                          <a:ea typeface="+mn-ea"/>
                        </a:rPr>
                        <a:t>AI</a:t>
                      </a:r>
                      <a:r>
                        <a:rPr lang="ja-JP" altLang="en-US" sz="2000" b="1" dirty="0">
                          <a:latin typeface="+mn-ea"/>
                          <a:ea typeface="+mn-ea"/>
                        </a:rPr>
                        <a:t>状態変化検知アプリケーションソフト</a:t>
                      </a:r>
                      <a:endParaRPr lang="en-US" altLang="ja-JP" sz="2000" b="1" dirty="0">
                        <a:latin typeface="+mn-ea"/>
                        <a:ea typeface="+mn-ea"/>
                      </a:endParaRPr>
                    </a:p>
                  </a:txBody>
                  <a:tcPr marL="143990" marR="143990" marT="71995" marB="71995">
                    <a:solidFill>
                      <a:schemeClr val="bg1"/>
                    </a:solidFill>
                  </a:tcPr>
                </a:tc>
                <a:tc hMerge="1">
                  <a:txBody>
                    <a:bodyPr/>
                    <a:lstStyle/>
                    <a:p>
                      <a:endParaRPr kumimoji="1" lang="ja-JP" altLang="en-US"/>
                    </a:p>
                  </a:txBody>
                  <a:tcPr/>
                </a:tc>
                <a:extLst>
                  <a:ext uri="{0D108BD9-81ED-4DB2-BD59-A6C34878D82A}">
                    <a16:rowId xmlns:a16="http://schemas.microsoft.com/office/drawing/2014/main" val="2977367967"/>
                  </a:ext>
                </a:extLst>
              </a:tr>
              <a:tr h="479966">
                <a:tc>
                  <a:txBody>
                    <a:bodyPr/>
                    <a:lstStyle/>
                    <a:p>
                      <a:r>
                        <a:rPr kumimoji="1" lang="ja-JP" altLang="en-US" sz="2000" b="1" dirty="0">
                          <a:latin typeface="+mn-ea"/>
                          <a:ea typeface="+mn-ea"/>
                        </a:rPr>
                        <a:t>品番</a:t>
                      </a:r>
                    </a:p>
                  </a:txBody>
                  <a:tcPr marL="143990" marR="143990" marT="71995" marB="71995">
                    <a:solidFill>
                      <a:schemeClr val="bg1"/>
                    </a:solidFill>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tLang="ja-JP" sz="2000" b="1" dirty="0">
                          <a:latin typeface="+mn-ea"/>
                          <a:ea typeface="+mn-ea"/>
                        </a:rPr>
                        <a:t>WV-XAE400W</a:t>
                      </a:r>
                      <a:endParaRPr kumimoji="1" lang="ja-JP" altLang="en-US" sz="2000" b="1" dirty="0">
                        <a:latin typeface="+mn-ea"/>
                        <a:ea typeface="+mn-ea"/>
                      </a:endParaRPr>
                    </a:p>
                  </a:txBody>
                  <a:tcPr marL="143990" marR="143990" marT="71995" marB="71995">
                    <a:solidFill>
                      <a:schemeClr val="bg1"/>
                    </a:solidFill>
                  </a:tcPr>
                </a:tc>
                <a:tc hMerge="1">
                  <a:txBody>
                    <a:bodyPr/>
                    <a:lstStyle/>
                    <a:p>
                      <a:endParaRPr kumimoji="1" lang="ja-JP" altLang="en-US"/>
                    </a:p>
                  </a:txBody>
                  <a:tcPr/>
                </a:tc>
                <a:extLst>
                  <a:ext uri="{0D108BD9-81ED-4DB2-BD59-A6C34878D82A}">
                    <a16:rowId xmlns:a16="http://schemas.microsoft.com/office/drawing/2014/main" val="2975545021"/>
                  </a:ext>
                </a:extLst>
              </a:tr>
              <a:tr h="479966">
                <a:tc>
                  <a:txBody>
                    <a:bodyPr/>
                    <a:lstStyle/>
                    <a:p>
                      <a:r>
                        <a:rPr kumimoji="1" lang="ja-JP" altLang="en-US" sz="2000" b="1" dirty="0">
                          <a:latin typeface="+mn-ea"/>
                          <a:ea typeface="+mn-ea"/>
                        </a:rPr>
                        <a:t>ライセンス</a:t>
                      </a:r>
                    </a:p>
                  </a:txBody>
                  <a:tcPr marL="143990" marR="143990" marT="71995" marB="71995">
                    <a:solidFill>
                      <a:schemeClr val="bg1"/>
                    </a:solidFill>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2000" b="1" dirty="0">
                          <a:latin typeface="+mn-ea"/>
                          <a:ea typeface="+mn-ea"/>
                        </a:rPr>
                        <a:t>試用期間</a:t>
                      </a:r>
                      <a:r>
                        <a:rPr kumimoji="1" lang="en-US" altLang="ja-JP" sz="2000" b="1" dirty="0">
                          <a:latin typeface="+mn-ea"/>
                          <a:ea typeface="+mn-ea"/>
                        </a:rPr>
                        <a:t>90</a:t>
                      </a:r>
                      <a:r>
                        <a:rPr kumimoji="1" lang="ja-JP" altLang="en-US" sz="2000" b="1" dirty="0">
                          <a:latin typeface="+mn-ea"/>
                          <a:ea typeface="+mn-ea"/>
                        </a:rPr>
                        <a:t>日</a:t>
                      </a:r>
                    </a:p>
                  </a:txBody>
                  <a:tcPr marL="143990" marR="143990" marT="71995" marB="71995">
                    <a:solidFill>
                      <a:schemeClr val="bg1"/>
                    </a:solidFill>
                  </a:tcPr>
                </a:tc>
                <a:tc hMerge="1">
                  <a:txBody>
                    <a:bodyPr/>
                    <a:lstStyle/>
                    <a:p>
                      <a:endParaRPr kumimoji="1" lang="ja-JP" altLang="en-US"/>
                    </a:p>
                  </a:txBody>
                  <a:tcPr/>
                </a:tc>
                <a:extLst>
                  <a:ext uri="{0D108BD9-81ED-4DB2-BD59-A6C34878D82A}">
                    <a16:rowId xmlns:a16="http://schemas.microsoft.com/office/drawing/2014/main" val="3354513252"/>
                  </a:ext>
                </a:extLst>
              </a:tr>
              <a:tr h="479966">
                <a:tc rowSpan="6">
                  <a:txBody>
                    <a:bodyPr/>
                    <a:lstStyle/>
                    <a:p>
                      <a:r>
                        <a:rPr kumimoji="1" lang="ja-JP" altLang="en-US" sz="2000" b="1" dirty="0">
                          <a:solidFill>
                            <a:schemeClr val="tx1"/>
                          </a:solidFill>
                          <a:latin typeface="+mn-ea"/>
                          <a:ea typeface="+mn-ea"/>
                        </a:rPr>
                        <a:t>適合するカメラ機種</a:t>
                      </a:r>
                    </a:p>
                  </a:txBody>
                  <a:tcPr marL="143990" marR="143990" marT="71995" marB="71995">
                    <a:solidFill>
                      <a:schemeClr val="bg1"/>
                    </a:solidFill>
                  </a:tcPr>
                </a:tc>
                <a:tc>
                  <a:txBody>
                    <a:bodyPr/>
                    <a:lstStyle/>
                    <a:p>
                      <a:r>
                        <a:rPr kumimoji="1" lang="ja-JP" altLang="en-US" sz="2000" b="1" dirty="0">
                          <a:solidFill>
                            <a:schemeClr val="tx1"/>
                          </a:solidFill>
                          <a:latin typeface="+mn-ea"/>
                          <a:ea typeface="+mn-ea"/>
                        </a:rPr>
                        <a:t>ドーム </a:t>
                      </a:r>
                    </a:p>
                  </a:txBody>
                  <a:tcPr marL="143990" marR="143990" marT="71995" marB="71995">
                    <a:solidFill>
                      <a:schemeClr val="bg1"/>
                    </a:solidFill>
                  </a:tcPr>
                </a:tc>
                <a:tc>
                  <a:txBody>
                    <a:bodyPr/>
                    <a:lstStyle/>
                    <a:p>
                      <a:r>
                        <a:rPr kumimoji="1" lang="ja-JP" altLang="en-US" sz="2000" b="1" dirty="0">
                          <a:solidFill>
                            <a:schemeClr val="tx1"/>
                          </a:solidFill>
                          <a:latin typeface="+mn-ea"/>
                          <a:ea typeface="+mn-ea"/>
                        </a:rPr>
                        <a:t>次ページご参照</a:t>
                      </a:r>
                    </a:p>
                  </a:txBody>
                  <a:tcPr marL="143990" marR="143990" marT="71995" marB="71995">
                    <a:solidFill>
                      <a:schemeClr val="bg1"/>
                    </a:solidFill>
                  </a:tcPr>
                </a:tc>
                <a:extLst>
                  <a:ext uri="{0D108BD9-81ED-4DB2-BD59-A6C34878D82A}">
                    <a16:rowId xmlns:a16="http://schemas.microsoft.com/office/drawing/2014/main" val="298914252"/>
                  </a:ext>
                </a:extLst>
              </a:tr>
              <a:tr h="47996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en-US" altLang="ja-JP" sz="2000" b="1" dirty="0">
                          <a:solidFill>
                            <a:schemeClr val="tx1"/>
                          </a:solidFill>
                          <a:latin typeface="+mn-ea"/>
                          <a:ea typeface="+mn-ea"/>
                        </a:rPr>
                        <a:t>BOX</a:t>
                      </a:r>
                      <a:endParaRPr kumimoji="1" lang="ja-JP" altLang="en-US" sz="2000" b="1" dirty="0">
                        <a:solidFill>
                          <a:schemeClr val="tx1"/>
                        </a:solidFill>
                        <a:latin typeface="+mn-ea"/>
                        <a:ea typeface="+mn-ea"/>
                      </a:endParaRPr>
                    </a:p>
                  </a:txBody>
                  <a:tcPr marL="143990" marR="143990" marT="71995" marB="71995">
                    <a:solidFill>
                      <a:schemeClr val="bg1"/>
                    </a:solidFill>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ea typeface="+mn-ea"/>
                          <a:cs typeface="+mn-cs"/>
                        </a:rPr>
                        <a:t>次ページご参照</a:t>
                      </a:r>
                    </a:p>
                  </a:txBody>
                  <a:tcPr marL="143990" marR="143990" marT="71995" marB="71995">
                    <a:solidFill>
                      <a:schemeClr val="bg1"/>
                    </a:solidFill>
                  </a:tcPr>
                </a:tc>
                <a:extLst>
                  <a:ext uri="{0D108BD9-81ED-4DB2-BD59-A6C34878D82A}">
                    <a16:rowId xmlns:a16="http://schemas.microsoft.com/office/drawing/2014/main" val="3447486188"/>
                  </a:ext>
                </a:extLst>
              </a:tr>
              <a:tr h="47996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en-US" altLang="ja-JP" sz="2000" b="1" dirty="0">
                          <a:solidFill>
                            <a:schemeClr val="tx1"/>
                          </a:solidFill>
                          <a:latin typeface="+mn-ea"/>
                          <a:ea typeface="+mn-ea"/>
                        </a:rPr>
                        <a:t>Mini</a:t>
                      </a:r>
                      <a:endParaRPr kumimoji="1" lang="ja-JP" altLang="en-US" sz="2000" b="1" dirty="0">
                        <a:solidFill>
                          <a:schemeClr val="tx1"/>
                        </a:solidFill>
                        <a:latin typeface="+mn-ea"/>
                        <a:ea typeface="+mn-ea"/>
                      </a:endParaRPr>
                    </a:p>
                  </a:txBody>
                  <a:tcPr marL="143990" marR="143990" marT="71995" marB="71995">
                    <a:solidFill>
                      <a:schemeClr val="bg1"/>
                    </a:solidFill>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ea typeface="+mn-ea"/>
                          <a:cs typeface="+mn-cs"/>
                        </a:rPr>
                        <a:t>次ページご参照</a:t>
                      </a:r>
                    </a:p>
                  </a:txBody>
                  <a:tcPr marL="143990" marR="143990" marT="71995" marB="71995">
                    <a:solidFill>
                      <a:schemeClr val="bg1"/>
                    </a:solidFill>
                  </a:tcPr>
                </a:tc>
                <a:extLst>
                  <a:ext uri="{0D108BD9-81ED-4DB2-BD59-A6C34878D82A}">
                    <a16:rowId xmlns:a16="http://schemas.microsoft.com/office/drawing/2014/main" val="1458073977"/>
                  </a:ext>
                </a:extLst>
              </a:tr>
              <a:tr h="47996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en-US" altLang="ja-JP" sz="2000" b="1" dirty="0">
                          <a:solidFill>
                            <a:schemeClr val="tx1"/>
                          </a:solidFill>
                          <a:latin typeface="+mn-ea"/>
                          <a:ea typeface="+mn-ea"/>
                        </a:rPr>
                        <a:t>PTZ※1</a:t>
                      </a:r>
                      <a:endParaRPr kumimoji="1" lang="ja-JP" altLang="en-US" sz="2000" b="1" dirty="0">
                        <a:solidFill>
                          <a:schemeClr val="tx1"/>
                        </a:solidFill>
                        <a:latin typeface="+mn-ea"/>
                        <a:ea typeface="+mn-ea"/>
                      </a:endParaRPr>
                    </a:p>
                  </a:txBody>
                  <a:tcPr marL="143990" marR="143990" marT="71995" marB="71995">
                    <a:solidFill>
                      <a:schemeClr val="bg1"/>
                    </a:solidFill>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ea typeface="+mn-ea"/>
                          <a:cs typeface="+mn-cs"/>
                        </a:rPr>
                        <a:t>次ページご参照</a:t>
                      </a:r>
                    </a:p>
                  </a:txBody>
                  <a:tcPr marL="143990" marR="143990" marT="71995" marB="71995">
                    <a:solidFill>
                      <a:schemeClr val="bg1"/>
                    </a:solidFill>
                  </a:tcPr>
                </a:tc>
                <a:extLst>
                  <a:ext uri="{0D108BD9-81ED-4DB2-BD59-A6C34878D82A}">
                    <a16:rowId xmlns:a16="http://schemas.microsoft.com/office/drawing/2014/main" val="3478974141"/>
                  </a:ext>
                </a:extLst>
              </a:tr>
              <a:tr h="47996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2000" b="1" dirty="0">
                          <a:solidFill>
                            <a:schemeClr val="tx1"/>
                          </a:solidFill>
                          <a:latin typeface="+mn-ea"/>
                          <a:ea typeface="+mn-ea"/>
                        </a:rPr>
                        <a:t>マルチ</a:t>
                      </a:r>
                      <a:r>
                        <a:rPr kumimoji="1" lang="en-US" altLang="ja-JP" sz="2000" b="1" dirty="0">
                          <a:solidFill>
                            <a:schemeClr val="tx1"/>
                          </a:solidFill>
                          <a:latin typeface="+mn-ea"/>
                          <a:ea typeface="+mn-ea"/>
                        </a:rPr>
                        <a:t>※2</a:t>
                      </a:r>
                      <a:endParaRPr kumimoji="1" lang="ja-JP" altLang="en-US" sz="2000" b="1" dirty="0">
                        <a:solidFill>
                          <a:schemeClr val="tx1"/>
                        </a:solidFill>
                        <a:latin typeface="+mn-ea"/>
                        <a:ea typeface="+mn-ea"/>
                      </a:endParaRPr>
                    </a:p>
                  </a:txBody>
                  <a:tcPr marL="143990" marR="143990" marT="71995" marB="71995">
                    <a:solidFill>
                      <a:schemeClr val="bg1"/>
                    </a:solidFill>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ea typeface="+mn-ea"/>
                          <a:cs typeface="+mn-cs"/>
                        </a:rPr>
                        <a:t>次ページご参照</a:t>
                      </a:r>
                    </a:p>
                  </a:txBody>
                  <a:tcPr marL="143990" marR="143990" marT="71995" marB="71995">
                    <a:solidFill>
                      <a:schemeClr val="bg1"/>
                    </a:solidFill>
                  </a:tcPr>
                </a:tc>
                <a:extLst>
                  <a:ext uri="{0D108BD9-81ED-4DB2-BD59-A6C34878D82A}">
                    <a16:rowId xmlns:a16="http://schemas.microsoft.com/office/drawing/2014/main" val="2146285719"/>
                  </a:ext>
                </a:extLst>
              </a:tr>
              <a:tr h="479966">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2000" b="1" dirty="0">
                          <a:solidFill>
                            <a:schemeClr val="tx1"/>
                          </a:solidFill>
                          <a:latin typeface="+mn-ea"/>
                          <a:ea typeface="+mn-ea"/>
                        </a:rPr>
                        <a:t>全方位</a:t>
                      </a:r>
                    </a:p>
                  </a:txBody>
                  <a:tcPr marL="143990" marR="143990" marT="71995" marB="71995">
                    <a:solidFill>
                      <a:schemeClr val="bg1"/>
                    </a:solidFill>
                  </a:tcPr>
                </a:tc>
                <a:tc>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n-ea"/>
                          <a:ea typeface="+mn-ea"/>
                          <a:cs typeface="+mn-cs"/>
                        </a:rPr>
                        <a:t>次ページご参照</a:t>
                      </a:r>
                    </a:p>
                  </a:txBody>
                  <a:tcPr marL="143990" marR="143990" marT="71995" marB="71995">
                    <a:solidFill>
                      <a:schemeClr val="bg1"/>
                    </a:solidFill>
                  </a:tcPr>
                </a:tc>
                <a:extLst>
                  <a:ext uri="{0D108BD9-81ED-4DB2-BD59-A6C34878D82A}">
                    <a16:rowId xmlns:a16="http://schemas.microsoft.com/office/drawing/2014/main" val="674945602"/>
                  </a:ext>
                </a:extLst>
              </a:tr>
              <a:tr h="479966">
                <a:tc>
                  <a:txBody>
                    <a:bodyPr/>
                    <a:lstStyle/>
                    <a:p>
                      <a:r>
                        <a:rPr kumimoji="1" lang="ja-JP" altLang="en-US" sz="2000" b="1" dirty="0">
                          <a:solidFill>
                            <a:schemeClr val="tx1"/>
                          </a:solidFill>
                          <a:latin typeface="+mn-ea"/>
                          <a:ea typeface="+mn-ea"/>
                        </a:rPr>
                        <a:t>運用環境</a:t>
                      </a:r>
                    </a:p>
                  </a:txBody>
                  <a:tcPr marL="143990" marR="143990" marT="71995" marB="71995">
                    <a:solidFill>
                      <a:schemeClr val="bg1"/>
                    </a:solidFill>
                  </a:tcPr>
                </a:tc>
                <a:tc gridSpan="2">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tx1"/>
                          </a:solidFill>
                          <a:latin typeface="+mn-ea"/>
                          <a:ea typeface="+mn-ea"/>
                        </a:rPr>
                        <a:t>屋内設置専用</a:t>
                      </a:r>
                      <a:br>
                        <a:rPr kumimoji="1" lang="en-US" altLang="ja-JP" sz="2000" b="1" dirty="0">
                          <a:solidFill>
                            <a:schemeClr val="tx1"/>
                          </a:solidFill>
                          <a:latin typeface="+mn-ea"/>
                          <a:ea typeface="+mn-ea"/>
                        </a:rPr>
                      </a:br>
                      <a:r>
                        <a:rPr kumimoji="1" lang="ja-JP" altLang="en-US" sz="2000" b="1" dirty="0">
                          <a:solidFill>
                            <a:schemeClr val="tx1"/>
                          </a:solidFill>
                          <a:latin typeface="+mn-ea"/>
                          <a:ea typeface="+mn-ea"/>
                        </a:rPr>
                        <a:t>基準画像の学習用に、指定の</a:t>
                      </a:r>
                      <a:r>
                        <a:rPr kumimoji="1" lang="en-US" altLang="ja-JP" sz="2000" b="1" dirty="0">
                          <a:solidFill>
                            <a:schemeClr val="tx1"/>
                          </a:solidFill>
                          <a:latin typeface="+mn-ea"/>
                          <a:ea typeface="+mn-ea"/>
                        </a:rPr>
                        <a:t>SD</a:t>
                      </a:r>
                      <a:r>
                        <a:rPr kumimoji="1" lang="ja-JP" altLang="en-US" sz="2000" b="1" dirty="0">
                          <a:solidFill>
                            <a:schemeClr val="tx1"/>
                          </a:solidFill>
                          <a:latin typeface="+mn-ea"/>
                          <a:ea typeface="+mn-ea"/>
                        </a:rPr>
                        <a:t>カード</a:t>
                      </a:r>
                      <a:r>
                        <a:rPr kumimoji="1" lang="en-US" altLang="ja-JP" sz="2000" b="1" dirty="0">
                          <a:solidFill>
                            <a:schemeClr val="tx1"/>
                          </a:solidFill>
                          <a:latin typeface="+mn-ea"/>
                          <a:ea typeface="+mn-ea"/>
                        </a:rPr>
                        <a:t>/microSD</a:t>
                      </a:r>
                      <a:r>
                        <a:rPr kumimoji="1" lang="ja-JP" altLang="en-US" sz="2000" b="1" dirty="0">
                          <a:solidFill>
                            <a:schemeClr val="tx1"/>
                          </a:solidFill>
                          <a:latin typeface="+mn-ea"/>
                          <a:ea typeface="+mn-ea"/>
                        </a:rPr>
                        <a:t>カードが必要</a:t>
                      </a:r>
                      <a:br>
                        <a:rPr kumimoji="1" lang="en-US" altLang="ja-JP" sz="2000" b="1" dirty="0">
                          <a:solidFill>
                            <a:schemeClr val="tx1"/>
                          </a:solidFill>
                          <a:latin typeface="+mn-ea"/>
                          <a:ea typeface="+mn-ea"/>
                        </a:rPr>
                      </a:br>
                      <a:r>
                        <a:rPr kumimoji="1" lang="ja-JP" altLang="en-US" sz="2000" b="1" dirty="0">
                          <a:solidFill>
                            <a:schemeClr val="tx1"/>
                          </a:solidFill>
                          <a:latin typeface="+mn-ea"/>
                          <a:ea typeface="+mn-ea"/>
                        </a:rPr>
                        <a:t>学習用と録画用で</a:t>
                      </a:r>
                      <a:r>
                        <a:rPr kumimoji="1" lang="en-US" altLang="ja-JP" sz="2000" b="1" dirty="0">
                          <a:solidFill>
                            <a:schemeClr val="tx1"/>
                          </a:solidFill>
                          <a:latin typeface="+mn-ea"/>
                          <a:ea typeface="+mn-ea"/>
                        </a:rPr>
                        <a:t>SD</a:t>
                      </a:r>
                      <a:r>
                        <a:rPr kumimoji="1" lang="ja-JP" altLang="en-US" sz="2000" b="1" dirty="0">
                          <a:solidFill>
                            <a:schemeClr val="tx1"/>
                          </a:solidFill>
                          <a:latin typeface="+mn-ea"/>
                          <a:ea typeface="+mn-ea"/>
                        </a:rPr>
                        <a:t>カード</a:t>
                      </a:r>
                      <a:r>
                        <a:rPr kumimoji="1" lang="en-US" altLang="ja-JP" sz="2000" b="1" dirty="0">
                          <a:solidFill>
                            <a:schemeClr val="tx1"/>
                          </a:solidFill>
                          <a:latin typeface="+mn-ea"/>
                          <a:ea typeface="+mn-ea"/>
                        </a:rPr>
                        <a:t>/microSD</a:t>
                      </a:r>
                      <a:r>
                        <a:rPr kumimoji="1" lang="ja-JP" altLang="en-US" sz="2000" b="1" dirty="0">
                          <a:solidFill>
                            <a:schemeClr val="tx1"/>
                          </a:solidFill>
                          <a:latin typeface="+mn-ea"/>
                          <a:ea typeface="+mn-ea"/>
                        </a:rPr>
                        <a:t>カードの併用は不可</a:t>
                      </a:r>
                    </a:p>
                    <a:p>
                      <a:endParaRPr kumimoji="1" lang="ja-JP" altLang="en-US" sz="2000" b="1" dirty="0">
                        <a:solidFill>
                          <a:schemeClr val="tx1"/>
                        </a:solidFill>
                        <a:latin typeface="+mn-ea"/>
                        <a:ea typeface="+mn-ea"/>
                      </a:endParaRPr>
                    </a:p>
                  </a:txBody>
                  <a:tcPr marL="143990" marR="143990" marT="71995" marB="71995">
                    <a:solidFill>
                      <a:schemeClr val="bg1"/>
                    </a:solidFill>
                  </a:tcPr>
                </a:tc>
                <a:tc hMerge="1">
                  <a:txBody>
                    <a:bodyPr/>
                    <a:lstStyle/>
                    <a:p>
                      <a:pPr marL="0" marR="0" lvl="0" indent="0" algn="l" defTabSz="1079906" rtl="0" eaLnBrk="1" fontAlgn="auto" latinLnBrk="0" hangingPunct="1">
                        <a:lnSpc>
                          <a:spcPct val="100000"/>
                        </a:lnSpc>
                        <a:spcBef>
                          <a:spcPts val="0"/>
                        </a:spcBef>
                        <a:spcAft>
                          <a:spcPts val="0"/>
                        </a:spcAft>
                        <a:buClrTx/>
                        <a:buSzTx/>
                        <a:buFontTx/>
                        <a:buNone/>
                        <a:tabLst/>
                        <a:defRPr/>
                      </a:pPr>
                      <a:endParaRPr kumimoji="1" lang="ja-JP" altLang="en-US" sz="1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43990" marR="143990" marT="71995" marB="71995"/>
                </a:tc>
                <a:extLst>
                  <a:ext uri="{0D108BD9-81ED-4DB2-BD59-A6C34878D82A}">
                    <a16:rowId xmlns:a16="http://schemas.microsoft.com/office/drawing/2014/main" val="2464968243"/>
                  </a:ext>
                </a:extLst>
              </a:tr>
            </a:tbl>
          </a:graphicData>
        </a:graphic>
      </p:graphicFrame>
      <p:sp>
        <p:nvSpPr>
          <p:cNvPr id="2" name="テキスト ボックス 1">
            <a:extLst>
              <a:ext uri="{FF2B5EF4-FFF2-40B4-BE49-F238E27FC236}">
                <a16:creationId xmlns:a16="http://schemas.microsoft.com/office/drawing/2014/main" id="{819EE5D9-4FD5-C70B-BA84-3000F9079DDB}"/>
              </a:ext>
            </a:extLst>
          </p:cNvPr>
          <p:cNvSpPr txBox="1"/>
          <p:nvPr/>
        </p:nvSpPr>
        <p:spPr>
          <a:xfrm>
            <a:off x="9849206" y="3924989"/>
            <a:ext cx="3442833" cy="310406"/>
          </a:xfrm>
          <a:prstGeom prst="rect">
            <a:avLst/>
          </a:prstGeom>
          <a:noFill/>
        </p:spPr>
        <p:txBody>
          <a:bodyPr wrap="square" rtlCol="0">
            <a:spAutoFit/>
          </a:bodyPr>
          <a:lstStyle/>
          <a:p>
            <a:pPr algn="r"/>
            <a:r>
              <a:rPr lang="en-US" altLang="ja-JP" sz="1417" b="1" u="sng" dirty="0">
                <a:solidFill>
                  <a:srgbClr val="FF0000"/>
                </a:solidFill>
                <a:latin typeface="+mn-ea"/>
              </a:rPr>
              <a:t>※1</a:t>
            </a:r>
            <a:r>
              <a:rPr lang="ja-JP" altLang="en-US" sz="1417" b="1" u="sng" dirty="0">
                <a:solidFill>
                  <a:srgbClr val="FF0000"/>
                </a:solidFill>
                <a:latin typeface="+mn-ea"/>
              </a:rPr>
              <a:t>：プリセットポジションで運用</a:t>
            </a:r>
            <a:endParaRPr lang="ja-JP" altLang="en-US" sz="1890" b="1" u="sng" dirty="0">
              <a:solidFill>
                <a:srgbClr val="FF0000"/>
              </a:solidFill>
              <a:latin typeface="+mn-ea"/>
            </a:endParaRPr>
          </a:p>
        </p:txBody>
      </p:sp>
      <p:sp>
        <p:nvSpPr>
          <p:cNvPr id="3" name="テキスト ボックス 2">
            <a:extLst>
              <a:ext uri="{FF2B5EF4-FFF2-40B4-BE49-F238E27FC236}">
                <a16:creationId xmlns:a16="http://schemas.microsoft.com/office/drawing/2014/main" id="{9FEC8A35-B7F5-049A-553F-21864A6D0BD1}"/>
              </a:ext>
            </a:extLst>
          </p:cNvPr>
          <p:cNvSpPr txBox="1"/>
          <p:nvPr/>
        </p:nvSpPr>
        <p:spPr>
          <a:xfrm>
            <a:off x="9849206" y="4431112"/>
            <a:ext cx="3442833" cy="310406"/>
          </a:xfrm>
          <a:prstGeom prst="rect">
            <a:avLst/>
          </a:prstGeom>
          <a:noFill/>
        </p:spPr>
        <p:txBody>
          <a:bodyPr wrap="square" rtlCol="0">
            <a:spAutoFit/>
          </a:bodyPr>
          <a:lstStyle/>
          <a:p>
            <a:pPr algn="r"/>
            <a:r>
              <a:rPr lang="en-US" altLang="ja-JP" sz="1417" b="1" u="sng" dirty="0">
                <a:solidFill>
                  <a:srgbClr val="FF0000"/>
                </a:solidFill>
                <a:latin typeface="+mn-ea"/>
              </a:rPr>
              <a:t>※2</a:t>
            </a:r>
            <a:r>
              <a:rPr lang="ja-JP" altLang="en-US" sz="1417" b="1" u="sng" dirty="0">
                <a:solidFill>
                  <a:srgbClr val="FF0000"/>
                </a:solidFill>
                <a:latin typeface="+mn-ea"/>
              </a:rPr>
              <a:t>：</a:t>
            </a:r>
            <a:r>
              <a:rPr lang="en-US" altLang="ja-JP" sz="1417" b="1" u="sng" dirty="0">
                <a:solidFill>
                  <a:srgbClr val="FF0000"/>
                </a:solidFill>
                <a:latin typeface="+mn-ea"/>
              </a:rPr>
              <a:t> 1</a:t>
            </a:r>
            <a:r>
              <a:rPr lang="ja-JP" altLang="en-US" sz="1417" b="1" u="sng" dirty="0">
                <a:solidFill>
                  <a:srgbClr val="FF0000"/>
                </a:solidFill>
                <a:latin typeface="+mn-ea"/>
              </a:rPr>
              <a:t>カメラのみで運用</a:t>
            </a:r>
            <a:endParaRPr lang="ja-JP" altLang="en-US" sz="1890" b="1" u="sng" dirty="0">
              <a:solidFill>
                <a:srgbClr val="FF0000"/>
              </a:solidFill>
              <a:latin typeface="+mn-ea"/>
            </a:endParaRPr>
          </a:p>
        </p:txBody>
      </p:sp>
      <p:sp>
        <p:nvSpPr>
          <p:cNvPr id="6" name="正方形/長方形 5">
            <a:extLst>
              <a:ext uri="{FF2B5EF4-FFF2-40B4-BE49-F238E27FC236}">
                <a16:creationId xmlns:a16="http://schemas.microsoft.com/office/drawing/2014/main" id="{DA7255D1-B2F7-C0EE-8F33-53620DA2DEA5}"/>
              </a:ext>
            </a:extLst>
          </p:cNvPr>
          <p:cNvSpPr/>
          <p:nvPr/>
        </p:nvSpPr>
        <p:spPr>
          <a:xfrm>
            <a:off x="8838814" y="6783945"/>
            <a:ext cx="5116018" cy="754123"/>
          </a:xfrm>
          <a:prstGeom prst="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n-ea"/>
              </a:rPr>
              <a:t>i-PRO</a:t>
            </a:r>
            <a:r>
              <a:rPr lang="ja-JP" altLang="en-US" sz="1400" b="1" dirty="0">
                <a:solidFill>
                  <a:schemeClr val="tx1"/>
                </a:solidFill>
                <a:latin typeface="+mn-ea"/>
              </a:rPr>
              <a:t>ネットワークカメラ 対応機種一覧最新情報</a:t>
            </a:r>
            <a:br>
              <a:rPr lang="en-US" altLang="ja-JP" sz="2800" b="1" dirty="0">
                <a:latin typeface="+mn-ea"/>
              </a:rPr>
            </a:br>
            <a:r>
              <a:rPr lang="en-US" altLang="ja-JP" sz="2800" b="1" dirty="0">
                <a:latin typeface="+mn-ea"/>
                <a:hlinkClick r:id="rId3"/>
              </a:rPr>
              <a:t>119136 (i-pro.com)</a:t>
            </a:r>
            <a:endParaRPr lang="ja-JP" altLang="en-US" sz="2800" b="1" dirty="0">
              <a:latin typeface="+mn-ea"/>
            </a:endParaRPr>
          </a:p>
        </p:txBody>
      </p:sp>
      <p:sp>
        <p:nvSpPr>
          <p:cNvPr id="5" name="タイトル 4">
            <a:extLst>
              <a:ext uri="{FF2B5EF4-FFF2-40B4-BE49-F238E27FC236}">
                <a16:creationId xmlns:a16="http://schemas.microsoft.com/office/drawing/2014/main" id="{4FC23C53-572A-B869-7624-73BDFE9A8E38}"/>
              </a:ext>
            </a:extLst>
          </p:cNvPr>
          <p:cNvSpPr>
            <a:spLocks noGrp="1"/>
          </p:cNvSpPr>
          <p:nvPr>
            <p:ph type="title"/>
          </p:nvPr>
        </p:nvSpPr>
        <p:spPr>
          <a:xfrm>
            <a:off x="-1" y="0"/>
            <a:ext cx="14400213" cy="558798"/>
          </a:xfrm>
        </p:spPr>
        <p:txBody>
          <a:bodyPr/>
          <a:lstStyle/>
          <a:p>
            <a:r>
              <a:rPr lang="ja-JP" altLang="en-US" sz="2800" b="1" dirty="0">
                <a:solidFill>
                  <a:schemeClr val="bg1"/>
                </a:solidFill>
                <a:latin typeface="+mn-ea"/>
                <a:ea typeface="+mn-ea"/>
              </a:rPr>
              <a:t>概要と使用環境</a:t>
            </a:r>
            <a:endParaRPr lang="ja-JP" altLang="en-US" dirty="0"/>
          </a:p>
        </p:txBody>
      </p:sp>
    </p:spTree>
    <p:extLst>
      <p:ext uri="{BB962C8B-B14F-4D97-AF65-F5344CB8AC3E}">
        <p14:creationId xmlns:p14="http://schemas.microsoft.com/office/powerpoint/2010/main" val="225356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3865DEA5-EBE8-FDAB-8413-E80A925D5C4F}"/>
              </a:ext>
            </a:extLst>
          </p:cNvPr>
          <p:cNvSpPr/>
          <p:nvPr/>
        </p:nvSpPr>
        <p:spPr>
          <a:xfrm>
            <a:off x="7501859" y="6296757"/>
            <a:ext cx="6323260" cy="1189350"/>
          </a:xfrm>
          <a:prstGeom prst="rect">
            <a:avLst/>
          </a:prstGeom>
          <a:solidFill>
            <a:schemeClr val="accent4">
              <a:lumMod val="40000"/>
              <a:lumOff val="6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ja-JP" sz="1600" b="1" dirty="0">
                <a:solidFill>
                  <a:schemeClr val="tx1"/>
                </a:solidFill>
                <a:latin typeface="+mn-ea"/>
              </a:rPr>
              <a:t>2023</a:t>
            </a:r>
            <a:r>
              <a:rPr lang="ja-JP" altLang="en-US" sz="1600" b="1" dirty="0">
                <a:solidFill>
                  <a:schemeClr val="tx1"/>
                </a:solidFill>
                <a:latin typeface="+mn-ea"/>
              </a:rPr>
              <a:t>年</a:t>
            </a:r>
            <a:r>
              <a:rPr lang="en-US" altLang="ja-JP" sz="1600" b="1" dirty="0">
                <a:solidFill>
                  <a:schemeClr val="tx1"/>
                </a:solidFill>
                <a:latin typeface="+mn-ea"/>
              </a:rPr>
              <a:t>8</a:t>
            </a:r>
            <a:r>
              <a:rPr lang="ja-JP" altLang="en-US" sz="1600" b="1" dirty="0">
                <a:solidFill>
                  <a:schemeClr val="tx1"/>
                </a:solidFill>
                <a:latin typeface="+mn-ea"/>
              </a:rPr>
              <a:t>月現在の情報です。</a:t>
            </a:r>
            <a:br>
              <a:rPr lang="en-US" altLang="ja-JP" sz="1600" b="1" dirty="0">
                <a:solidFill>
                  <a:schemeClr val="tx1"/>
                </a:solidFill>
                <a:latin typeface="+mn-ea"/>
              </a:rPr>
            </a:br>
            <a:r>
              <a:rPr lang="ja-JP" altLang="en-US" sz="1600" b="1" dirty="0">
                <a:solidFill>
                  <a:schemeClr val="tx1"/>
                </a:solidFill>
                <a:latin typeface="+mn-ea"/>
              </a:rPr>
              <a:t>カメラのソフト仕様として搭載可能品番を記載しています。</a:t>
            </a:r>
            <a:br>
              <a:rPr lang="en-US" altLang="ja-JP" sz="1600" b="1" dirty="0">
                <a:solidFill>
                  <a:schemeClr val="tx1"/>
                </a:solidFill>
                <a:latin typeface="+mn-ea"/>
              </a:rPr>
            </a:br>
            <a:r>
              <a:rPr lang="en-US" altLang="ja-JP" sz="1600" b="1" dirty="0">
                <a:solidFill>
                  <a:schemeClr val="tx1"/>
                </a:solidFill>
                <a:latin typeface="+mn-ea"/>
              </a:rPr>
              <a:t>※</a:t>
            </a:r>
            <a:r>
              <a:rPr lang="ja-JP" altLang="en-US" sz="1600" b="1" dirty="0">
                <a:solidFill>
                  <a:schemeClr val="tx1"/>
                </a:solidFill>
                <a:latin typeface="+mn-ea"/>
              </a:rPr>
              <a:t>屋外カメラやレンズ焦点距離調整不可カメラなども含まれます。</a:t>
            </a:r>
            <a:endParaRPr lang="ja-JP" altLang="en-US" sz="1600" b="1" dirty="0">
              <a:latin typeface="+mn-ea"/>
            </a:endParaRPr>
          </a:p>
        </p:txBody>
      </p:sp>
      <p:sp>
        <p:nvSpPr>
          <p:cNvPr id="2" name="正方形/長方形 1">
            <a:extLst>
              <a:ext uri="{FF2B5EF4-FFF2-40B4-BE49-F238E27FC236}">
                <a16:creationId xmlns:a16="http://schemas.microsoft.com/office/drawing/2014/main" id="{BA46764D-8792-65EA-F131-67878658566E}"/>
              </a:ext>
            </a:extLst>
          </p:cNvPr>
          <p:cNvSpPr/>
          <p:nvPr/>
        </p:nvSpPr>
        <p:spPr>
          <a:xfrm>
            <a:off x="9136419" y="5370553"/>
            <a:ext cx="4688700" cy="754123"/>
          </a:xfrm>
          <a:prstGeom prst="rect">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n-ea"/>
              </a:rPr>
              <a:t>i-PRO</a:t>
            </a:r>
            <a:r>
              <a:rPr lang="ja-JP" altLang="en-US" sz="1400" b="1" dirty="0">
                <a:solidFill>
                  <a:schemeClr val="tx1"/>
                </a:solidFill>
                <a:latin typeface="+mn-ea"/>
              </a:rPr>
              <a:t>ネットワークカメラ 対応機種一覧最新情報</a:t>
            </a:r>
            <a:br>
              <a:rPr lang="en-US" altLang="ja-JP" sz="2800" b="1" dirty="0">
                <a:latin typeface="+mn-ea"/>
              </a:rPr>
            </a:br>
            <a:r>
              <a:rPr lang="en-US" altLang="ja-JP" sz="2800" b="1" dirty="0">
                <a:latin typeface="+mn-ea"/>
                <a:hlinkClick r:id="rId3"/>
              </a:rPr>
              <a:t>119136 (i-pro.com)</a:t>
            </a:r>
            <a:endParaRPr lang="ja-JP" altLang="en-US" sz="2800" b="1" dirty="0">
              <a:latin typeface="+mn-ea"/>
            </a:endParaRPr>
          </a:p>
        </p:txBody>
      </p:sp>
      <p:grpSp>
        <p:nvGrpSpPr>
          <p:cNvPr id="11" name="グループ化 10">
            <a:extLst>
              <a:ext uri="{FF2B5EF4-FFF2-40B4-BE49-F238E27FC236}">
                <a16:creationId xmlns:a16="http://schemas.microsoft.com/office/drawing/2014/main" id="{0ABC69D6-0088-8E96-05C8-BC84E3618DF8}"/>
              </a:ext>
            </a:extLst>
          </p:cNvPr>
          <p:cNvGrpSpPr/>
          <p:nvPr/>
        </p:nvGrpSpPr>
        <p:grpSpPr>
          <a:xfrm>
            <a:off x="374237" y="646771"/>
            <a:ext cx="3994782" cy="6903812"/>
            <a:chOff x="374237" y="646771"/>
            <a:chExt cx="3994782" cy="6903812"/>
          </a:xfrm>
          <a:effectLst>
            <a:outerShdw blurRad="50800" dist="38100" dir="2700000" algn="tl" rotWithShape="0">
              <a:prstClr val="black">
                <a:alpha val="40000"/>
              </a:prstClr>
            </a:outerShdw>
          </a:effectLst>
        </p:grpSpPr>
        <p:pic>
          <p:nvPicPr>
            <p:cNvPr id="5" name="図 4">
              <a:extLst>
                <a:ext uri="{FF2B5EF4-FFF2-40B4-BE49-F238E27FC236}">
                  <a16:creationId xmlns:a16="http://schemas.microsoft.com/office/drawing/2014/main" id="{0525F593-F520-1B47-8693-BE83BFDDFAE6}"/>
                </a:ext>
              </a:extLst>
            </p:cNvPr>
            <p:cNvPicPr>
              <a:picLocks noChangeAspect="1"/>
            </p:cNvPicPr>
            <p:nvPr/>
          </p:nvPicPr>
          <p:blipFill rotWithShape="1">
            <a:blip r:embed="rId4"/>
            <a:srcRect t="446" b="22508"/>
            <a:stretch/>
          </p:blipFill>
          <p:spPr>
            <a:xfrm>
              <a:off x="396540" y="646771"/>
              <a:ext cx="3972479" cy="5776331"/>
            </a:xfrm>
            <a:prstGeom prst="rect">
              <a:avLst/>
            </a:prstGeom>
          </p:spPr>
        </p:pic>
        <p:pic>
          <p:nvPicPr>
            <p:cNvPr id="9" name="図 8">
              <a:extLst>
                <a:ext uri="{FF2B5EF4-FFF2-40B4-BE49-F238E27FC236}">
                  <a16:creationId xmlns:a16="http://schemas.microsoft.com/office/drawing/2014/main" id="{6A42E873-E3A2-F7E5-FFF0-D5B8CFD1D52C}"/>
                </a:ext>
              </a:extLst>
            </p:cNvPr>
            <p:cNvPicPr>
              <a:picLocks noChangeAspect="1"/>
            </p:cNvPicPr>
            <p:nvPr/>
          </p:nvPicPr>
          <p:blipFill>
            <a:blip r:embed="rId5"/>
            <a:stretch>
              <a:fillRect/>
            </a:stretch>
          </p:blipFill>
          <p:spPr>
            <a:xfrm>
              <a:off x="374237" y="6396959"/>
              <a:ext cx="3994781" cy="1153624"/>
            </a:xfrm>
            <a:prstGeom prst="rect">
              <a:avLst/>
            </a:prstGeom>
          </p:spPr>
        </p:pic>
      </p:grpSp>
      <p:grpSp>
        <p:nvGrpSpPr>
          <p:cNvPr id="19" name="グループ化 18">
            <a:extLst>
              <a:ext uri="{FF2B5EF4-FFF2-40B4-BE49-F238E27FC236}">
                <a16:creationId xmlns:a16="http://schemas.microsoft.com/office/drawing/2014/main" id="{3362CE5D-BEA0-CCBD-F7EB-734E9C14A9A0}"/>
              </a:ext>
            </a:extLst>
          </p:cNvPr>
          <p:cNvGrpSpPr/>
          <p:nvPr/>
        </p:nvGrpSpPr>
        <p:grpSpPr>
          <a:xfrm>
            <a:off x="4754719" y="613318"/>
            <a:ext cx="4012210" cy="5504291"/>
            <a:chOff x="4754719" y="646771"/>
            <a:chExt cx="4012210" cy="5504291"/>
          </a:xfrm>
          <a:effectLst>
            <a:outerShdw blurRad="50800" dist="38100" dir="2700000" algn="tl" rotWithShape="0">
              <a:prstClr val="black">
                <a:alpha val="40000"/>
              </a:prstClr>
            </a:outerShdw>
          </a:effectLst>
        </p:grpSpPr>
        <p:pic>
          <p:nvPicPr>
            <p:cNvPr id="14" name="図 13">
              <a:extLst>
                <a:ext uri="{FF2B5EF4-FFF2-40B4-BE49-F238E27FC236}">
                  <a16:creationId xmlns:a16="http://schemas.microsoft.com/office/drawing/2014/main" id="{9644E1F0-E4E3-9460-C2AA-A1F68C91A46A}"/>
                </a:ext>
              </a:extLst>
            </p:cNvPr>
            <p:cNvPicPr>
              <a:picLocks noChangeAspect="1"/>
            </p:cNvPicPr>
            <p:nvPr/>
          </p:nvPicPr>
          <p:blipFill rotWithShape="1">
            <a:blip r:embed="rId6"/>
            <a:srcRect l="280" r="-280" b="-894"/>
            <a:stretch/>
          </p:blipFill>
          <p:spPr>
            <a:xfrm>
              <a:off x="4784923" y="646771"/>
              <a:ext cx="3982006" cy="4190623"/>
            </a:xfrm>
            <a:prstGeom prst="rect">
              <a:avLst/>
            </a:prstGeom>
          </p:spPr>
        </p:pic>
        <p:pic>
          <p:nvPicPr>
            <p:cNvPr id="17" name="図 16">
              <a:extLst>
                <a:ext uri="{FF2B5EF4-FFF2-40B4-BE49-F238E27FC236}">
                  <a16:creationId xmlns:a16="http://schemas.microsoft.com/office/drawing/2014/main" id="{38A55E4C-720A-B1EF-E621-C5AED3BDFE85}"/>
                </a:ext>
              </a:extLst>
            </p:cNvPr>
            <p:cNvPicPr>
              <a:picLocks noChangeAspect="1"/>
            </p:cNvPicPr>
            <p:nvPr/>
          </p:nvPicPr>
          <p:blipFill>
            <a:blip r:embed="rId7"/>
            <a:stretch>
              <a:fillRect/>
            </a:stretch>
          </p:blipFill>
          <p:spPr>
            <a:xfrm>
              <a:off x="4754719" y="4730603"/>
              <a:ext cx="3996000" cy="1420459"/>
            </a:xfrm>
            <a:prstGeom prst="rect">
              <a:avLst/>
            </a:prstGeom>
          </p:spPr>
        </p:pic>
      </p:grpSp>
      <p:pic>
        <p:nvPicPr>
          <p:cNvPr id="27" name="図 26">
            <a:extLst>
              <a:ext uri="{FF2B5EF4-FFF2-40B4-BE49-F238E27FC236}">
                <a16:creationId xmlns:a16="http://schemas.microsoft.com/office/drawing/2014/main" id="{14EFDA22-BC36-2262-FAF2-7815A1C903D2}"/>
              </a:ext>
            </a:extLst>
          </p:cNvPr>
          <p:cNvPicPr>
            <a:picLocks noChangeAspect="1"/>
          </p:cNvPicPr>
          <p:nvPr/>
        </p:nvPicPr>
        <p:blipFill>
          <a:blip r:embed="rId8"/>
          <a:stretch>
            <a:fillRect/>
          </a:stretch>
        </p:blipFill>
        <p:spPr>
          <a:xfrm>
            <a:off x="9182833" y="621882"/>
            <a:ext cx="3982006" cy="4182059"/>
          </a:xfrm>
          <a:prstGeom prst="rect">
            <a:avLst/>
          </a:prstGeom>
          <a:effectLst>
            <a:outerShdw blurRad="50800" dist="38100" dir="2700000" algn="tl" rotWithShape="0">
              <a:prstClr val="black">
                <a:alpha val="40000"/>
              </a:prstClr>
            </a:outerShdw>
          </a:effectLst>
        </p:spPr>
      </p:pic>
      <p:sp>
        <p:nvSpPr>
          <p:cNvPr id="29" name="タイトル 28">
            <a:extLst>
              <a:ext uri="{FF2B5EF4-FFF2-40B4-BE49-F238E27FC236}">
                <a16:creationId xmlns:a16="http://schemas.microsoft.com/office/drawing/2014/main" id="{853259DD-D4BE-3DD2-7950-BE52C166124A}"/>
              </a:ext>
            </a:extLst>
          </p:cNvPr>
          <p:cNvSpPr>
            <a:spLocks noGrp="1"/>
          </p:cNvSpPr>
          <p:nvPr>
            <p:ph type="title"/>
          </p:nvPr>
        </p:nvSpPr>
        <p:spPr>
          <a:xfrm>
            <a:off x="0" y="0"/>
            <a:ext cx="14400213" cy="558798"/>
          </a:xfrm>
        </p:spPr>
        <p:txBody>
          <a:bodyPr/>
          <a:lstStyle/>
          <a:p>
            <a:r>
              <a:rPr lang="ja-JP" altLang="en-US" sz="2800" b="1" dirty="0">
                <a:solidFill>
                  <a:schemeClr val="bg1"/>
                </a:solidFill>
                <a:latin typeface="+mn-ea"/>
                <a:ea typeface="+mn-ea"/>
              </a:rPr>
              <a:t>適合カメラ機種</a:t>
            </a:r>
            <a:endParaRPr lang="ja-JP" altLang="en-US" dirty="0"/>
          </a:p>
        </p:txBody>
      </p:sp>
    </p:spTree>
    <p:extLst>
      <p:ext uri="{BB962C8B-B14F-4D97-AF65-F5344CB8AC3E}">
        <p14:creationId xmlns:p14="http://schemas.microsoft.com/office/powerpoint/2010/main" val="223793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2</a:t>
            </a:r>
            <a:r>
              <a:rPr lang="ja-JP" altLang="en-US" dirty="0"/>
              <a:t>．検証動画</a:t>
            </a:r>
            <a:endParaRPr kumimoji="1" lang="ja-JP" altLang="en-US" dirty="0"/>
          </a:p>
        </p:txBody>
      </p:sp>
    </p:spTree>
    <p:extLst>
      <p:ext uri="{BB962C8B-B14F-4D97-AF65-F5344CB8AC3E}">
        <p14:creationId xmlns:p14="http://schemas.microsoft.com/office/powerpoint/2010/main" val="8916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9E68806-6882-0637-F8E3-0CA3624D5B7B}"/>
              </a:ext>
            </a:extLst>
          </p:cNvPr>
          <p:cNvPicPr>
            <a:picLocks noChangeAspect="1"/>
          </p:cNvPicPr>
          <p:nvPr/>
        </p:nvPicPr>
        <p:blipFill>
          <a:blip r:embed="rId2"/>
          <a:stretch>
            <a:fillRect/>
          </a:stretch>
        </p:blipFill>
        <p:spPr>
          <a:xfrm>
            <a:off x="713079" y="1190576"/>
            <a:ext cx="11226673" cy="631500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正方形/長方形 3">
            <a:extLst>
              <a:ext uri="{FF2B5EF4-FFF2-40B4-BE49-F238E27FC236}">
                <a16:creationId xmlns:a16="http://schemas.microsoft.com/office/drawing/2014/main" id="{B6E5880A-4D32-E44E-AB4D-EF9B9C742FD2}"/>
              </a:ext>
            </a:extLst>
          </p:cNvPr>
          <p:cNvSpPr/>
          <p:nvPr/>
        </p:nvSpPr>
        <p:spPr>
          <a:xfrm>
            <a:off x="9862774" y="107269"/>
            <a:ext cx="3725450" cy="628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50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2" name="タイトル 1">
            <a:extLst>
              <a:ext uri="{FF2B5EF4-FFF2-40B4-BE49-F238E27FC236}">
                <a16:creationId xmlns:a16="http://schemas.microsoft.com/office/drawing/2014/main" id="{C95C804B-94F6-7BF1-3D33-DE5456750ECD}"/>
              </a:ext>
            </a:extLst>
          </p:cNvPr>
          <p:cNvSpPr>
            <a:spLocks noGrp="1"/>
          </p:cNvSpPr>
          <p:nvPr>
            <p:ph type="title"/>
          </p:nvPr>
        </p:nvSpPr>
        <p:spPr>
          <a:xfrm>
            <a:off x="0" y="0"/>
            <a:ext cx="14400213" cy="558798"/>
          </a:xfrm>
        </p:spPr>
        <p:txBody>
          <a:bodyPr/>
          <a:lstStyle/>
          <a:p>
            <a:r>
              <a:rPr lang="ja-JP" altLang="en-US" sz="2800" b="1" dirty="0">
                <a:solidFill>
                  <a:schemeClr val="bg1"/>
                </a:solidFill>
                <a:latin typeface="+mn-ea"/>
                <a:ea typeface="+mn-ea"/>
              </a:rPr>
              <a:t>扉開放を検知</a:t>
            </a:r>
            <a:endParaRPr lang="ja-JP" altLang="en-US" dirty="0"/>
          </a:p>
        </p:txBody>
      </p:sp>
      <p:sp>
        <p:nvSpPr>
          <p:cNvPr id="3" name="テキスト ボックス 2">
            <a:extLst>
              <a:ext uri="{FF2B5EF4-FFF2-40B4-BE49-F238E27FC236}">
                <a16:creationId xmlns:a16="http://schemas.microsoft.com/office/drawing/2014/main" id="{D5F14A26-CBAE-DA0D-DCB2-C74BDA3414E6}"/>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/897803740/</a:t>
            </a:r>
            <a:r>
              <a:rPr kumimoji="1" lang="en-US" altLang="ja-JP" sz="2000" b="1" dirty="0" err="1">
                <a:latin typeface="+mn-ea"/>
                <a:hlinkClick r:id="rId3"/>
              </a:rPr>
              <a:t>43da91f0b5</a:t>
            </a:r>
            <a:endParaRPr kumimoji="1" lang="en-US" altLang="ja-JP" sz="2000" b="1" dirty="0">
              <a:latin typeface="+mn-ea"/>
            </a:endParaRPr>
          </a:p>
        </p:txBody>
      </p:sp>
    </p:spTree>
    <p:extLst>
      <p:ext uri="{BB962C8B-B14F-4D97-AF65-F5344CB8AC3E}">
        <p14:creationId xmlns:p14="http://schemas.microsoft.com/office/powerpoint/2010/main" val="149589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F11705-E1EB-4931-0676-912EF22BD907}"/>
              </a:ext>
            </a:extLst>
          </p:cNvPr>
          <p:cNvPicPr>
            <a:picLocks noChangeAspect="1"/>
          </p:cNvPicPr>
          <p:nvPr/>
        </p:nvPicPr>
        <p:blipFill>
          <a:blip r:embed="rId2"/>
          <a:stretch>
            <a:fillRect/>
          </a:stretch>
        </p:blipFill>
        <p:spPr>
          <a:xfrm>
            <a:off x="683576" y="1074742"/>
            <a:ext cx="11466384" cy="6502979"/>
          </a:xfrm>
          <a:prstGeom prst="rect">
            <a:avLst/>
          </a:prstGeom>
          <a:ln>
            <a:noFill/>
          </a:ln>
          <a:effectLst>
            <a:outerShdw blurRad="50800" dist="38100" dir="2700000" algn="tl" rotWithShape="0">
              <a:prstClr val="black">
                <a:alpha val="40000"/>
              </a:prstClr>
            </a:outerShdw>
          </a:effectLst>
        </p:spPr>
      </p:pic>
      <p:sp>
        <p:nvSpPr>
          <p:cNvPr id="6" name="タイトル 5">
            <a:extLst>
              <a:ext uri="{FF2B5EF4-FFF2-40B4-BE49-F238E27FC236}">
                <a16:creationId xmlns:a16="http://schemas.microsoft.com/office/drawing/2014/main" id="{C0EBF9F8-8B65-82DC-BF44-3583A273D549}"/>
              </a:ext>
            </a:extLst>
          </p:cNvPr>
          <p:cNvSpPr>
            <a:spLocks noGrp="1"/>
          </p:cNvSpPr>
          <p:nvPr>
            <p:ph type="title"/>
          </p:nvPr>
        </p:nvSpPr>
        <p:spPr>
          <a:xfrm>
            <a:off x="0" y="0"/>
            <a:ext cx="14400213" cy="558798"/>
          </a:xfrm>
        </p:spPr>
        <p:txBody>
          <a:bodyPr/>
          <a:lstStyle/>
          <a:p>
            <a:r>
              <a:rPr lang="ja-JP" altLang="en-US" sz="2800" b="1" dirty="0">
                <a:solidFill>
                  <a:schemeClr val="bg1"/>
                </a:solidFill>
                <a:latin typeface="+mn-ea"/>
                <a:ea typeface="+mn-ea"/>
              </a:rPr>
              <a:t>人物侵入は除外</a:t>
            </a:r>
            <a:endParaRPr lang="ja-JP" altLang="en-US" dirty="0"/>
          </a:p>
        </p:txBody>
      </p:sp>
      <p:sp>
        <p:nvSpPr>
          <p:cNvPr id="2" name="テキスト ボックス 1">
            <a:extLst>
              <a:ext uri="{FF2B5EF4-FFF2-40B4-BE49-F238E27FC236}">
                <a16:creationId xmlns:a16="http://schemas.microsoft.com/office/drawing/2014/main" id="{E6EB4702-E4B5-A773-62C6-A818DFD02638}"/>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/897804356/</a:t>
            </a:r>
            <a:r>
              <a:rPr kumimoji="1" lang="en-US" altLang="ja-JP" sz="2000" b="1" dirty="0" err="1">
                <a:latin typeface="+mn-ea"/>
                <a:hlinkClick r:id="rId3"/>
              </a:rPr>
              <a:t>324b9d2ce8</a:t>
            </a:r>
            <a:endParaRPr kumimoji="1" lang="en-US" altLang="ja-JP" sz="2000" b="1" dirty="0">
              <a:latin typeface="+mn-ea"/>
            </a:endParaRPr>
          </a:p>
        </p:txBody>
      </p:sp>
    </p:spTree>
    <p:extLst>
      <p:ext uri="{BB962C8B-B14F-4D97-AF65-F5344CB8AC3E}">
        <p14:creationId xmlns:p14="http://schemas.microsoft.com/office/powerpoint/2010/main" val="175764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6CD8AFB-8589-9C61-C544-AEF405D0592D}"/>
              </a:ext>
            </a:extLst>
          </p:cNvPr>
          <p:cNvPicPr>
            <a:picLocks noChangeAspect="1"/>
          </p:cNvPicPr>
          <p:nvPr/>
        </p:nvPicPr>
        <p:blipFill>
          <a:blip r:embed="rId2"/>
          <a:stretch>
            <a:fillRect/>
          </a:stretch>
        </p:blipFill>
        <p:spPr>
          <a:xfrm>
            <a:off x="735340" y="1126170"/>
            <a:ext cx="11299006" cy="635501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正方形/長方形 3">
            <a:extLst>
              <a:ext uri="{FF2B5EF4-FFF2-40B4-BE49-F238E27FC236}">
                <a16:creationId xmlns:a16="http://schemas.microsoft.com/office/drawing/2014/main" id="{D4F2F016-7D5D-FF7A-35A3-560DA53D61E4}"/>
              </a:ext>
            </a:extLst>
          </p:cNvPr>
          <p:cNvSpPr/>
          <p:nvPr/>
        </p:nvSpPr>
        <p:spPr>
          <a:xfrm>
            <a:off x="9028565" y="57148"/>
            <a:ext cx="3725450" cy="628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30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6" name="タイトル 5">
            <a:extLst>
              <a:ext uri="{FF2B5EF4-FFF2-40B4-BE49-F238E27FC236}">
                <a16:creationId xmlns:a16="http://schemas.microsoft.com/office/drawing/2014/main" id="{EEE7E969-BF1B-F28A-E8E8-C6E04127FA51}"/>
              </a:ext>
            </a:extLst>
          </p:cNvPr>
          <p:cNvSpPr>
            <a:spLocks noGrp="1"/>
          </p:cNvSpPr>
          <p:nvPr>
            <p:ph type="title"/>
          </p:nvPr>
        </p:nvSpPr>
        <p:spPr>
          <a:xfrm>
            <a:off x="0" y="0"/>
            <a:ext cx="14400213" cy="558798"/>
          </a:xfrm>
        </p:spPr>
        <p:txBody>
          <a:bodyPr/>
          <a:lstStyle/>
          <a:p>
            <a:r>
              <a:rPr lang="ja-JP" altLang="en-US" sz="2800" b="1" dirty="0">
                <a:solidFill>
                  <a:schemeClr val="bg1"/>
                </a:solidFill>
                <a:latin typeface="+mn-ea"/>
                <a:ea typeface="+mn-ea"/>
              </a:rPr>
              <a:t>消火器の持ち去り</a:t>
            </a:r>
            <a:endParaRPr lang="ja-JP" altLang="en-US" dirty="0"/>
          </a:p>
        </p:txBody>
      </p:sp>
      <p:sp>
        <p:nvSpPr>
          <p:cNvPr id="8" name="テキスト ボックス 7">
            <a:extLst>
              <a:ext uri="{FF2B5EF4-FFF2-40B4-BE49-F238E27FC236}">
                <a16:creationId xmlns:a16="http://schemas.microsoft.com/office/drawing/2014/main" id="{D4BA7F05-A6B8-B20F-9878-604FDB59BC02}"/>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/897805037/7241580580</a:t>
            </a:r>
            <a:endParaRPr kumimoji="1" lang="en-US" altLang="ja-JP" sz="2000" b="1" dirty="0">
              <a:latin typeface="+mn-ea"/>
            </a:endParaRPr>
          </a:p>
        </p:txBody>
      </p:sp>
    </p:spTree>
    <p:extLst>
      <p:ext uri="{BB962C8B-B14F-4D97-AF65-F5344CB8AC3E}">
        <p14:creationId xmlns:p14="http://schemas.microsoft.com/office/powerpoint/2010/main" val="3351886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781249E-B43F-F127-521A-40950D4BA8D2}"/>
              </a:ext>
            </a:extLst>
          </p:cNvPr>
          <p:cNvPicPr>
            <a:picLocks noChangeAspect="1"/>
          </p:cNvPicPr>
          <p:nvPr/>
        </p:nvPicPr>
        <p:blipFill>
          <a:blip r:embed="rId2"/>
          <a:stretch>
            <a:fillRect/>
          </a:stretch>
        </p:blipFill>
        <p:spPr>
          <a:xfrm>
            <a:off x="768194" y="1074743"/>
            <a:ext cx="11486868" cy="6462736"/>
          </a:xfrm>
          <a:prstGeom prst="rect">
            <a:avLst/>
          </a:prstGeom>
          <a:effectLst>
            <a:outerShdw blurRad="50800" dist="38100" dir="2700000" algn="tl" rotWithShape="0">
              <a:prstClr val="black">
                <a:alpha val="40000"/>
              </a:prstClr>
            </a:outerShdw>
          </a:effectLst>
        </p:spPr>
      </p:pic>
      <p:sp>
        <p:nvSpPr>
          <p:cNvPr id="3" name="正方形/長方形 2">
            <a:extLst>
              <a:ext uri="{FF2B5EF4-FFF2-40B4-BE49-F238E27FC236}">
                <a16:creationId xmlns:a16="http://schemas.microsoft.com/office/drawing/2014/main" id="{D291DD57-DEAA-7ECB-5F6D-0B64C88E9B51}"/>
              </a:ext>
            </a:extLst>
          </p:cNvPr>
          <p:cNvSpPr/>
          <p:nvPr/>
        </p:nvSpPr>
        <p:spPr>
          <a:xfrm>
            <a:off x="9028565" y="57148"/>
            <a:ext cx="3725450" cy="628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70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5" name="タイトル 4">
            <a:extLst>
              <a:ext uri="{FF2B5EF4-FFF2-40B4-BE49-F238E27FC236}">
                <a16:creationId xmlns:a16="http://schemas.microsoft.com/office/drawing/2014/main" id="{4F75ABFA-945F-063C-26A6-E8E6CD3EB0C6}"/>
              </a:ext>
            </a:extLst>
          </p:cNvPr>
          <p:cNvSpPr>
            <a:spLocks noGrp="1"/>
          </p:cNvSpPr>
          <p:nvPr>
            <p:ph type="title"/>
          </p:nvPr>
        </p:nvSpPr>
        <p:spPr/>
        <p:txBody>
          <a:bodyPr/>
          <a:lstStyle/>
          <a:p>
            <a:r>
              <a:rPr lang="ja-JP" altLang="en-US" sz="2800" b="1" dirty="0">
                <a:solidFill>
                  <a:schemeClr val="bg1"/>
                </a:solidFill>
                <a:latin typeface="+mn-ea"/>
                <a:ea typeface="+mn-ea"/>
              </a:rPr>
              <a:t>カメラの向きを変更</a:t>
            </a:r>
            <a:endParaRPr lang="ja-JP" altLang="en-US" dirty="0"/>
          </a:p>
        </p:txBody>
      </p:sp>
      <p:sp>
        <p:nvSpPr>
          <p:cNvPr id="4" name="テキスト ボックス 3">
            <a:extLst>
              <a:ext uri="{FF2B5EF4-FFF2-40B4-BE49-F238E27FC236}">
                <a16:creationId xmlns:a16="http://schemas.microsoft.com/office/drawing/2014/main" id="{6B13E3F7-E17B-11E2-CA16-8CF5A125124F}"/>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/897805674/</a:t>
            </a:r>
            <a:r>
              <a:rPr kumimoji="1" lang="en-US" altLang="ja-JP" sz="2000" b="1" dirty="0" err="1">
                <a:latin typeface="+mn-ea"/>
                <a:hlinkClick r:id="rId3"/>
              </a:rPr>
              <a:t>e86e6f16df</a:t>
            </a:r>
            <a:endParaRPr kumimoji="1" lang="en-US" altLang="ja-JP" sz="2000" b="1" dirty="0">
              <a:latin typeface="+mn-ea"/>
            </a:endParaRPr>
          </a:p>
        </p:txBody>
      </p:sp>
    </p:spTree>
    <p:extLst>
      <p:ext uri="{BB962C8B-B14F-4D97-AF65-F5344CB8AC3E}">
        <p14:creationId xmlns:p14="http://schemas.microsoft.com/office/powerpoint/2010/main" val="335645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07A6038-BB96-0DAA-D66B-12D6AB7E9E51}"/>
              </a:ext>
            </a:extLst>
          </p:cNvPr>
          <p:cNvPicPr>
            <a:picLocks noChangeAspect="1"/>
          </p:cNvPicPr>
          <p:nvPr/>
        </p:nvPicPr>
        <p:blipFill>
          <a:blip r:embed="rId2"/>
          <a:stretch>
            <a:fillRect/>
          </a:stretch>
        </p:blipFill>
        <p:spPr>
          <a:xfrm>
            <a:off x="729830" y="1136475"/>
            <a:ext cx="11378088" cy="640456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正方形/長方形 2">
            <a:extLst>
              <a:ext uri="{FF2B5EF4-FFF2-40B4-BE49-F238E27FC236}">
                <a16:creationId xmlns:a16="http://schemas.microsoft.com/office/drawing/2014/main" id="{D291DD57-DEAA-7ECB-5F6D-0B64C88E9B51}"/>
              </a:ext>
            </a:extLst>
          </p:cNvPr>
          <p:cNvSpPr/>
          <p:nvPr/>
        </p:nvSpPr>
        <p:spPr>
          <a:xfrm>
            <a:off x="9028565" y="57149"/>
            <a:ext cx="3725450" cy="558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50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4" name="タイトル 3">
            <a:extLst>
              <a:ext uri="{FF2B5EF4-FFF2-40B4-BE49-F238E27FC236}">
                <a16:creationId xmlns:a16="http://schemas.microsoft.com/office/drawing/2014/main" id="{426AED5F-C6B9-53A8-3F21-97138B19D825}"/>
              </a:ext>
            </a:extLst>
          </p:cNvPr>
          <p:cNvSpPr>
            <a:spLocks noGrp="1"/>
          </p:cNvSpPr>
          <p:nvPr>
            <p:ph type="title"/>
          </p:nvPr>
        </p:nvSpPr>
        <p:spPr/>
        <p:txBody>
          <a:bodyPr/>
          <a:lstStyle/>
          <a:p>
            <a:r>
              <a:rPr lang="ja-JP" altLang="en-US" sz="2800" b="1" dirty="0">
                <a:solidFill>
                  <a:schemeClr val="bg1"/>
                </a:solidFill>
                <a:latin typeface="+mn-ea"/>
                <a:ea typeface="+mn-ea"/>
              </a:rPr>
              <a:t>置き去りを検知</a:t>
            </a:r>
            <a:endParaRPr lang="ja-JP" altLang="en-US" dirty="0"/>
          </a:p>
        </p:txBody>
      </p:sp>
      <p:sp>
        <p:nvSpPr>
          <p:cNvPr id="5" name="テキスト ボックス 4">
            <a:extLst>
              <a:ext uri="{FF2B5EF4-FFF2-40B4-BE49-F238E27FC236}">
                <a16:creationId xmlns:a16="http://schemas.microsoft.com/office/drawing/2014/main" id="{5EAE9023-ACED-4FBD-2864-8A8C7A0E8FE1}"/>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/897806138/</a:t>
            </a:r>
            <a:r>
              <a:rPr kumimoji="1" lang="en-US" altLang="ja-JP" sz="2000" b="1" dirty="0" err="1">
                <a:latin typeface="+mn-ea"/>
                <a:hlinkClick r:id="rId3"/>
              </a:rPr>
              <a:t>ea6d00915e</a:t>
            </a:r>
            <a:endParaRPr kumimoji="1" lang="en-US" altLang="ja-JP" sz="2000" b="1" dirty="0">
              <a:latin typeface="+mn-ea"/>
            </a:endParaRPr>
          </a:p>
        </p:txBody>
      </p:sp>
    </p:spTree>
    <p:extLst>
      <p:ext uri="{BB962C8B-B14F-4D97-AF65-F5344CB8AC3E}">
        <p14:creationId xmlns:p14="http://schemas.microsoft.com/office/powerpoint/2010/main" val="202406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320A57-1927-D120-30C3-833BBCDF8D29}"/>
              </a:ext>
            </a:extLst>
          </p:cNvPr>
          <p:cNvPicPr>
            <a:picLocks noChangeAspect="1"/>
          </p:cNvPicPr>
          <p:nvPr/>
        </p:nvPicPr>
        <p:blipFill>
          <a:blip r:embed="rId2"/>
          <a:stretch>
            <a:fillRect/>
          </a:stretch>
        </p:blipFill>
        <p:spPr>
          <a:xfrm>
            <a:off x="728544" y="1074742"/>
            <a:ext cx="11465413" cy="645066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正方形/長方形 2">
            <a:extLst>
              <a:ext uri="{FF2B5EF4-FFF2-40B4-BE49-F238E27FC236}">
                <a16:creationId xmlns:a16="http://schemas.microsoft.com/office/drawing/2014/main" id="{D291DD57-DEAA-7ECB-5F6D-0B64C88E9B51}"/>
              </a:ext>
            </a:extLst>
          </p:cNvPr>
          <p:cNvSpPr/>
          <p:nvPr/>
        </p:nvSpPr>
        <p:spPr>
          <a:xfrm>
            <a:off x="9028565" y="57148"/>
            <a:ext cx="3725450" cy="558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50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4" name="タイトル 3">
            <a:extLst>
              <a:ext uri="{FF2B5EF4-FFF2-40B4-BE49-F238E27FC236}">
                <a16:creationId xmlns:a16="http://schemas.microsoft.com/office/drawing/2014/main" id="{36768FB1-7801-D16B-E36B-16F20787325B}"/>
              </a:ext>
            </a:extLst>
          </p:cNvPr>
          <p:cNvSpPr>
            <a:spLocks noGrp="1"/>
          </p:cNvSpPr>
          <p:nvPr>
            <p:ph type="title"/>
          </p:nvPr>
        </p:nvSpPr>
        <p:spPr/>
        <p:txBody>
          <a:bodyPr/>
          <a:lstStyle/>
          <a:p>
            <a:r>
              <a:rPr lang="ja-JP" altLang="en-US" sz="2800" b="1" dirty="0">
                <a:solidFill>
                  <a:schemeClr val="bg1"/>
                </a:solidFill>
                <a:latin typeface="+mn-ea"/>
                <a:ea typeface="+mn-ea"/>
              </a:rPr>
              <a:t>配電盤の開放を検知</a:t>
            </a:r>
            <a:endParaRPr lang="ja-JP" altLang="en-US" dirty="0"/>
          </a:p>
        </p:txBody>
      </p:sp>
      <p:sp>
        <p:nvSpPr>
          <p:cNvPr id="5" name="テキスト ボックス 4">
            <a:extLst>
              <a:ext uri="{FF2B5EF4-FFF2-40B4-BE49-F238E27FC236}">
                <a16:creationId xmlns:a16="http://schemas.microsoft.com/office/drawing/2014/main" id="{6B6BCFEF-49D5-9835-C69B-0ED279DAC78A}"/>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/897806575/</a:t>
            </a:r>
            <a:r>
              <a:rPr kumimoji="1" lang="en-US" altLang="ja-JP" sz="2000" b="1" dirty="0" err="1">
                <a:latin typeface="+mn-ea"/>
                <a:hlinkClick r:id="rId3"/>
              </a:rPr>
              <a:t>41ca27a32d</a:t>
            </a:r>
            <a:endParaRPr kumimoji="1" lang="en-US" altLang="ja-JP" sz="2000" b="1" dirty="0">
              <a:latin typeface="+mn-ea"/>
            </a:endParaRPr>
          </a:p>
        </p:txBody>
      </p:sp>
    </p:spTree>
    <p:extLst>
      <p:ext uri="{BB962C8B-B14F-4D97-AF65-F5344CB8AC3E}">
        <p14:creationId xmlns:p14="http://schemas.microsoft.com/office/powerpoint/2010/main" val="31079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1C10014-457F-B2FA-740E-07EBC20948F7}"/>
              </a:ext>
            </a:extLst>
          </p:cNvPr>
          <p:cNvPicPr>
            <a:picLocks noChangeAspect="1"/>
          </p:cNvPicPr>
          <p:nvPr/>
        </p:nvPicPr>
        <p:blipFill>
          <a:blip r:embed="rId2"/>
          <a:stretch>
            <a:fillRect/>
          </a:stretch>
        </p:blipFill>
        <p:spPr>
          <a:xfrm>
            <a:off x="713159" y="1074742"/>
            <a:ext cx="11554384" cy="6545258"/>
          </a:xfrm>
          <a:prstGeom prst="rect">
            <a:avLst/>
          </a:prstGeom>
          <a:ln>
            <a:noFill/>
          </a:ln>
        </p:spPr>
      </p:pic>
      <p:sp>
        <p:nvSpPr>
          <p:cNvPr id="3" name="正方形/長方形 2">
            <a:extLst>
              <a:ext uri="{FF2B5EF4-FFF2-40B4-BE49-F238E27FC236}">
                <a16:creationId xmlns:a16="http://schemas.microsoft.com/office/drawing/2014/main" id="{D291DD57-DEAA-7ECB-5F6D-0B64C88E9B51}"/>
              </a:ext>
            </a:extLst>
          </p:cNvPr>
          <p:cNvSpPr/>
          <p:nvPr/>
        </p:nvSpPr>
        <p:spPr>
          <a:xfrm>
            <a:off x="9028565" y="57149"/>
            <a:ext cx="3725450" cy="501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50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4" name="タイトル 3">
            <a:extLst>
              <a:ext uri="{FF2B5EF4-FFF2-40B4-BE49-F238E27FC236}">
                <a16:creationId xmlns:a16="http://schemas.microsoft.com/office/drawing/2014/main" id="{99E7868B-B3F4-1708-00E2-17816211129B}"/>
              </a:ext>
            </a:extLst>
          </p:cNvPr>
          <p:cNvSpPr>
            <a:spLocks noGrp="1"/>
          </p:cNvSpPr>
          <p:nvPr>
            <p:ph type="title"/>
          </p:nvPr>
        </p:nvSpPr>
        <p:spPr/>
        <p:txBody>
          <a:bodyPr/>
          <a:lstStyle/>
          <a:p>
            <a:r>
              <a:rPr lang="ja-JP" altLang="en-US" sz="2800" b="1" dirty="0">
                <a:solidFill>
                  <a:schemeClr val="bg1"/>
                </a:solidFill>
                <a:latin typeface="+mn-ea"/>
                <a:ea typeface="+mn-ea"/>
              </a:rPr>
              <a:t>長時間駐車（条件未達により未検知）</a:t>
            </a:r>
            <a:endParaRPr lang="ja-JP" altLang="en-US" dirty="0"/>
          </a:p>
        </p:txBody>
      </p:sp>
      <p:sp>
        <p:nvSpPr>
          <p:cNvPr id="9" name="テキスト ボックス 8">
            <a:extLst>
              <a:ext uri="{FF2B5EF4-FFF2-40B4-BE49-F238E27FC236}">
                <a16:creationId xmlns:a16="http://schemas.microsoft.com/office/drawing/2014/main" id="{345A32B4-A62F-451F-F06B-75DE87FED1A0}"/>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/897806952/</a:t>
            </a:r>
            <a:r>
              <a:rPr kumimoji="1" lang="en-US" altLang="ja-JP" sz="2000" b="1" dirty="0" err="1">
                <a:latin typeface="+mn-ea"/>
                <a:hlinkClick r:id="rId3"/>
              </a:rPr>
              <a:t>5455020fca</a:t>
            </a:r>
            <a:endParaRPr kumimoji="1" lang="en-US" altLang="ja-JP" sz="2000" b="1" dirty="0">
              <a:latin typeface="+mn-ea"/>
            </a:endParaRPr>
          </a:p>
        </p:txBody>
      </p:sp>
    </p:spTree>
    <p:extLst>
      <p:ext uri="{BB962C8B-B14F-4D97-AF65-F5344CB8AC3E}">
        <p14:creationId xmlns:p14="http://schemas.microsoft.com/office/powerpoint/2010/main" val="146366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r>
              <a:rPr lang="en-US" altLang="ja-JP" dirty="0"/>
              <a:t>0</a:t>
            </a:r>
            <a:r>
              <a:rPr lang="ja-JP" altLang="en-US" dirty="0"/>
              <a:t>．はじめに</a:t>
            </a:r>
          </a:p>
        </p:txBody>
      </p:sp>
    </p:spTree>
    <p:extLst>
      <p:ext uri="{BB962C8B-B14F-4D97-AF65-F5344CB8AC3E}">
        <p14:creationId xmlns:p14="http://schemas.microsoft.com/office/powerpoint/2010/main" val="318923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E881067-8BE3-3DB7-48A8-C264AC443E64}"/>
              </a:ext>
            </a:extLst>
          </p:cNvPr>
          <p:cNvPicPr>
            <a:picLocks noChangeAspect="1"/>
          </p:cNvPicPr>
          <p:nvPr/>
        </p:nvPicPr>
        <p:blipFill>
          <a:blip r:embed="rId2"/>
          <a:stretch>
            <a:fillRect/>
          </a:stretch>
        </p:blipFill>
        <p:spPr>
          <a:xfrm>
            <a:off x="704193" y="1100470"/>
            <a:ext cx="11440372" cy="6477489"/>
          </a:xfrm>
          <a:prstGeom prst="rect">
            <a:avLst/>
          </a:prstGeom>
        </p:spPr>
      </p:pic>
      <p:sp>
        <p:nvSpPr>
          <p:cNvPr id="3" name="正方形/長方形 2">
            <a:extLst>
              <a:ext uri="{FF2B5EF4-FFF2-40B4-BE49-F238E27FC236}">
                <a16:creationId xmlns:a16="http://schemas.microsoft.com/office/drawing/2014/main" id="{D291DD57-DEAA-7ECB-5F6D-0B64C88E9B51}"/>
              </a:ext>
            </a:extLst>
          </p:cNvPr>
          <p:cNvSpPr/>
          <p:nvPr/>
        </p:nvSpPr>
        <p:spPr>
          <a:xfrm>
            <a:off x="9028565" y="57149"/>
            <a:ext cx="3725450" cy="501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n-ea"/>
              </a:rPr>
              <a:t>面積</a:t>
            </a:r>
            <a:r>
              <a:rPr lang="en-US" altLang="ja-JP" sz="2000" b="1" dirty="0">
                <a:latin typeface="+mn-ea"/>
              </a:rPr>
              <a:t>10</a:t>
            </a:r>
            <a:r>
              <a:rPr lang="ja-JP" altLang="en-US" sz="2000" b="1" dirty="0">
                <a:latin typeface="+mn-ea"/>
              </a:rPr>
              <a:t>％ </a:t>
            </a:r>
            <a:r>
              <a:rPr lang="en-US" altLang="ja-JP" sz="2000" b="1" dirty="0">
                <a:latin typeface="+mn-ea"/>
              </a:rPr>
              <a:t>10</a:t>
            </a:r>
            <a:r>
              <a:rPr lang="ja-JP" altLang="en-US" sz="2000" b="1" dirty="0">
                <a:latin typeface="+mn-ea"/>
              </a:rPr>
              <a:t>秒で検知</a:t>
            </a:r>
          </a:p>
        </p:txBody>
      </p:sp>
      <p:sp>
        <p:nvSpPr>
          <p:cNvPr id="5" name="タイトル 4">
            <a:extLst>
              <a:ext uri="{FF2B5EF4-FFF2-40B4-BE49-F238E27FC236}">
                <a16:creationId xmlns:a16="http://schemas.microsoft.com/office/drawing/2014/main" id="{69BA3BAD-7A4A-2884-2DF2-967047B84AF6}"/>
              </a:ext>
            </a:extLst>
          </p:cNvPr>
          <p:cNvSpPr>
            <a:spLocks noGrp="1"/>
          </p:cNvSpPr>
          <p:nvPr>
            <p:ph type="title"/>
          </p:nvPr>
        </p:nvSpPr>
        <p:spPr/>
        <p:txBody>
          <a:bodyPr/>
          <a:lstStyle/>
          <a:p>
            <a:r>
              <a:rPr lang="ja-JP" altLang="en-US" sz="2800" b="1" dirty="0">
                <a:solidFill>
                  <a:schemeClr val="bg1"/>
                </a:solidFill>
                <a:latin typeface="+mn-ea"/>
                <a:ea typeface="+mn-ea"/>
              </a:rPr>
              <a:t>長時間駐車（条件変更により検知）</a:t>
            </a:r>
            <a:endParaRPr lang="ja-JP" altLang="en-US" dirty="0"/>
          </a:p>
        </p:txBody>
      </p:sp>
      <p:sp>
        <p:nvSpPr>
          <p:cNvPr id="8" name="テキスト ボックス 7">
            <a:extLst>
              <a:ext uri="{FF2B5EF4-FFF2-40B4-BE49-F238E27FC236}">
                <a16:creationId xmlns:a16="http://schemas.microsoft.com/office/drawing/2014/main" id="{99EAE960-942B-2181-1D7C-707FD0A58067}"/>
              </a:ext>
            </a:extLst>
          </p:cNvPr>
          <p:cNvSpPr txBox="1"/>
          <p:nvPr/>
        </p:nvSpPr>
        <p:spPr>
          <a:xfrm>
            <a:off x="609601" y="674632"/>
            <a:ext cx="6915676" cy="400110"/>
          </a:xfrm>
          <a:prstGeom prst="rect">
            <a:avLst/>
          </a:prstGeom>
          <a:noFill/>
        </p:spPr>
        <p:txBody>
          <a:bodyPr wrap="none" rtlCol="0">
            <a:spAutoFit/>
          </a:bodyPr>
          <a:lstStyle/>
          <a:p>
            <a:pPr algn="l"/>
            <a:r>
              <a:rPr kumimoji="1" lang="ja-JP" altLang="en-US" sz="2000" b="1" dirty="0">
                <a:latin typeface="+mn-ea"/>
              </a:rPr>
              <a:t>動画</a:t>
            </a:r>
            <a:r>
              <a:rPr kumimoji="1" lang="en-US" altLang="ja-JP" sz="2000" b="1" dirty="0">
                <a:latin typeface="+mn-ea"/>
              </a:rPr>
              <a:t>URL</a:t>
            </a:r>
            <a:r>
              <a:rPr kumimoji="1" lang="ja-JP" altLang="en-US" sz="2000" b="1" dirty="0">
                <a:latin typeface="+mn-ea"/>
              </a:rPr>
              <a:t>：</a:t>
            </a:r>
            <a:r>
              <a:rPr kumimoji="1" lang="en-US" altLang="ja-JP" sz="2000" b="1" dirty="0">
                <a:latin typeface="+mn-ea"/>
              </a:rPr>
              <a:t> </a:t>
            </a:r>
            <a:r>
              <a:rPr kumimoji="1" lang="en-US" altLang="ja-JP" sz="2000" b="1" dirty="0">
                <a:latin typeface="+mn-ea"/>
                <a:hlinkClick r:id="rId3"/>
              </a:rPr>
              <a:t>https://</a:t>
            </a:r>
            <a:r>
              <a:rPr kumimoji="1" lang="en-US" altLang="ja-JP" sz="2000" b="1" dirty="0" err="1">
                <a:latin typeface="+mn-ea"/>
                <a:hlinkClick r:id="rId3"/>
              </a:rPr>
              <a:t>vimeo.com</a:t>
            </a:r>
            <a:r>
              <a:rPr kumimoji="1" lang="en-US" altLang="ja-JP" sz="2000" b="1" dirty="0">
                <a:latin typeface="+mn-ea"/>
                <a:hlinkClick r:id="rId3"/>
              </a:rPr>
              <a:t>/897807286/</a:t>
            </a:r>
            <a:r>
              <a:rPr kumimoji="1" lang="en-US" altLang="ja-JP" sz="2000" b="1" dirty="0" err="1">
                <a:latin typeface="+mn-ea"/>
                <a:hlinkClick r:id="rId3"/>
              </a:rPr>
              <a:t>e935f0d84a</a:t>
            </a:r>
            <a:endParaRPr kumimoji="1" lang="en-US" altLang="ja-JP" sz="2000" b="1" dirty="0">
              <a:latin typeface="+mn-ea"/>
            </a:endParaRPr>
          </a:p>
        </p:txBody>
      </p:sp>
    </p:spTree>
    <p:extLst>
      <p:ext uri="{BB962C8B-B14F-4D97-AF65-F5344CB8AC3E}">
        <p14:creationId xmlns:p14="http://schemas.microsoft.com/office/powerpoint/2010/main" val="2791984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C3DD767-FD46-F8F6-0F4E-2A497E343BBD}"/>
              </a:ext>
            </a:extLst>
          </p:cNvPr>
          <p:cNvPicPr>
            <a:picLocks noChangeAspect="1"/>
          </p:cNvPicPr>
          <p:nvPr/>
        </p:nvPicPr>
        <p:blipFill>
          <a:blip r:embed="rId3"/>
          <a:stretch>
            <a:fillRect/>
          </a:stretch>
        </p:blipFill>
        <p:spPr>
          <a:xfrm>
            <a:off x="1266153" y="1776759"/>
            <a:ext cx="11903155" cy="5135635"/>
          </a:xfrm>
          <a:prstGeom prst="rect">
            <a:avLst/>
          </a:prstGeom>
        </p:spPr>
      </p:pic>
      <p:sp>
        <p:nvSpPr>
          <p:cNvPr id="16" name="テキスト ボックス 15"/>
          <p:cNvSpPr txBox="1"/>
          <p:nvPr/>
        </p:nvSpPr>
        <p:spPr>
          <a:xfrm>
            <a:off x="85941" y="656908"/>
            <a:ext cx="14244272" cy="483817"/>
          </a:xfrm>
          <a:prstGeom prst="rect">
            <a:avLst/>
          </a:prstGeom>
          <a:noFill/>
        </p:spPr>
        <p:txBody>
          <a:bodyPr wrap="square" lIns="56689" tIns="56689" rIns="56689" bIns="56689" rtlCol="0">
            <a:spAutoFit/>
          </a:bodyPr>
          <a:lstStyle/>
          <a:p>
            <a:pPr marL="137492" indent="-137492" algn="ctr" defTabSz="719953" fontAlgn="base">
              <a:spcBef>
                <a:spcPct val="0"/>
              </a:spcBef>
              <a:spcAft>
                <a:spcPct val="0"/>
              </a:spcAft>
              <a:defRPr/>
            </a:pPr>
            <a:r>
              <a:rPr lang="ja-JP" altLang="en-US" sz="2400" b="1" dirty="0">
                <a:solidFill>
                  <a:srgbClr val="3333CC"/>
                </a:solidFill>
                <a:latin typeface="+mn-ea"/>
                <a:cs typeface="Meiryo UI" panose="020B0604030504040204" pitchFamily="50" charset="-128"/>
              </a:rPr>
              <a:t>「人物を状態変化から除外するモード」により、人が行き交う場所でも置去検知が実現可能</a:t>
            </a:r>
          </a:p>
        </p:txBody>
      </p:sp>
      <p:sp>
        <p:nvSpPr>
          <p:cNvPr id="6" name="テキスト プレースホルダー 5"/>
          <p:cNvSpPr txBox="1">
            <a:spLocks/>
          </p:cNvSpPr>
          <p:nvPr/>
        </p:nvSpPr>
        <p:spPr>
          <a:xfrm>
            <a:off x="8994568" y="4182552"/>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AI</a:t>
            </a:r>
            <a:r>
              <a:rPr lang="ja-JP" altLang="en-US" sz="1890" b="1" u="sng" dirty="0">
                <a:solidFill>
                  <a:prstClr val="black"/>
                </a:solidFill>
                <a:latin typeface="+mn-ea"/>
              </a:rPr>
              <a:t>状態変化検知アプリ</a:t>
            </a:r>
            <a:endParaRPr lang="en-US" altLang="ja-JP" sz="1890" b="1" u="sng" dirty="0">
              <a:solidFill>
                <a:prstClr val="black"/>
              </a:solidFill>
              <a:latin typeface="+mn-ea"/>
            </a:endParaRPr>
          </a:p>
        </p:txBody>
      </p:sp>
      <p:sp>
        <p:nvSpPr>
          <p:cNvPr id="7" name="テキスト プレースホルダー 5"/>
          <p:cNvSpPr txBox="1">
            <a:spLocks/>
          </p:cNvSpPr>
          <p:nvPr/>
        </p:nvSpPr>
        <p:spPr>
          <a:xfrm>
            <a:off x="2803306" y="4211857"/>
            <a:ext cx="942887"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i-VMD</a:t>
            </a:r>
          </a:p>
        </p:txBody>
      </p:sp>
      <p:sp>
        <p:nvSpPr>
          <p:cNvPr id="9" name="テキスト プレースホルダー 5"/>
          <p:cNvSpPr txBox="1">
            <a:spLocks/>
          </p:cNvSpPr>
          <p:nvPr/>
        </p:nvSpPr>
        <p:spPr>
          <a:xfrm>
            <a:off x="8844383" y="6938280"/>
            <a:ext cx="4873449" cy="646331"/>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00" b="1" dirty="0">
                <a:solidFill>
                  <a:srgbClr val="0000FF"/>
                </a:solidFill>
                <a:latin typeface="+mn-ea"/>
              </a:rPr>
              <a:t>人を無視して置去物の検知が可能</a:t>
            </a:r>
            <a:endParaRPr lang="en-US" altLang="ja-JP" sz="1800" b="1" dirty="0">
              <a:solidFill>
                <a:srgbClr val="0000FF"/>
              </a:solidFill>
              <a:latin typeface="+mn-ea"/>
            </a:endParaRPr>
          </a:p>
          <a:p>
            <a:pPr marL="0" indent="0" algn="ctr" defTabSz="1079929">
              <a:lnSpc>
                <a:spcPct val="100000"/>
              </a:lnSpc>
              <a:spcBef>
                <a:spcPts val="0"/>
              </a:spcBef>
              <a:buNone/>
              <a:defRPr/>
            </a:pPr>
            <a:r>
              <a:rPr lang="ja-JP" altLang="en-US" sz="1800" b="1" dirty="0">
                <a:solidFill>
                  <a:srgbClr val="0000FF"/>
                </a:solidFill>
                <a:latin typeface="+mn-ea"/>
              </a:rPr>
              <a:t>（人物を状態変化から除外するモード</a:t>
            </a:r>
            <a:r>
              <a:rPr lang="en-US" altLang="ja-JP" sz="1800" b="1" dirty="0">
                <a:solidFill>
                  <a:srgbClr val="0000FF"/>
                </a:solidFill>
                <a:latin typeface="+mn-ea"/>
              </a:rPr>
              <a:t>On</a:t>
            </a:r>
            <a:r>
              <a:rPr lang="ja-JP" altLang="en-US" sz="1800" b="1" dirty="0">
                <a:solidFill>
                  <a:srgbClr val="0000FF"/>
                </a:solidFill>
                <a:latin typeface="+mn-ea"/>
              </a:rPr>
              <a:t>時）</a:t>
            </a:r>
            <a:endParaRPr lang="en-US" altLang="ja-JP" sz="1800" b="1" dirty="0">
              <a:solidFill>
                <a:srgbClr val="0000FF"/>
              </a:solidFill>
              <a:latin typeface="+mn-ea"/>
            </a:endParaRPr>
          </a:p>
        </p:txBody>
      </p:sp>
      <p:sp>
        <p:nvSpPr>
          <p:cNvPr id="15" name="テキスト プレースホルダー 5"/>
          <p:cNvSpPr txBox="1">
            <a:spLocks/>
          </p:cNvSpPr>
          <p:nvPr/>
        </p:nvSpPr>
        <p:spPr>
          <a:xfrm>
            <a:off x="5197022" y="1348190"/>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u="sng" dirty="0">
                <a:solidFill>
                  <a:prstClr val="black"/>
                </a:solidFill>
                <a:latin typeface="+mn-ea"/>
              </a:rPr>
              <a:t>通常状態（人が行き交う場所）</a:t>
            </a:r>
            <a:endParaRPr lang="en-US" altLang="ja-JP" sz="1890" b="1" u="sng" dirty="0">
              <a:solidFill>
                <a:prstClr val="black"/>
              </a:solidFill>
              <a:latin typeface="+mn-ea"/>
            </a:endParaRPr>
          </a:p>
        </p:txBody>
      </p:sp>
      <p:cxnSp>
        <p:nvCxnSpPr>
          <p:cNvPr id="17" name="直線矢印コネクタ 16"/>
          <p:cNvCxnSpPr/>
          <p:nvPr/>
        </p:nvCxnSpPr>
        <p:spPr>
          <a:xfrm flipH="1">
            <a:off x="5414445" y="3921153"/>
            <a:ext cx="1896204"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310649" y="3921153"/>
            <a:ext cx="1780875"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テキスト プレースホルダー 5"/>
          <p:cNvSpPr txBox="1">
            <a:spLocks/>
          </p:cNvSpPr>
          <p:nvPr/>
        </p:nvSpPr>
        <p:spPr>
          <a:xfrm>
            <a:off x="378649" y="7001602"/>
            <a:ext cx="5955476" cy="646331"/>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00" b="1" dirty="0">
                <a:solidFill>
                  <a:srgbClr val="FF0000"/>
                </a:solidFill>
                <a:latin typeface="+mn-ea"/>
              </a:rPr>
              <a:t>人が行き交う場所では背景が正常に学習されないため、</a:t>
            </a:r>
            <a:endParaRPr lang="en-US" altLang="ja-JP" sz="1800" b="1" dirty="0">
              <a:solidFill>
                <a:srgbClr val="FF0000"/>
              </a:solidFill>
              <a:latin typeface="+mn-ea"/>
            </a:endParaRPr>
          </a:p>
          <a:p>
            <a:pPr marL="0" indent="0" algn="ctr" defTabSz="1079929">
              <a:lnSpc>
                <a:spcPct val="100000"/>
              </a:lnSpc>
              <a:spcBef>
                <a:spcPts val="0"/>
              </a:spcBef>
              <a:buNone/>
              <a:defRPr/>
            </a:pPr>
            <a:r>
              <a:rPr lang="ja-JP" altLang="en-US" sz="1800" b="1" dirty="0">
                <a:solidFill>
                  <a:srgbClr val="FF0000"/>
                </a:solidFill>
                <a:latin typeface="+mn-ea"/>
              </a:rPr>
              <a:t>置去り物が検知できない</a:t>
            </a:r>
            <a:endParaRPr lang="en-US" altLang="ja-JP" sz="1800" b="1" dirty="0">
              <a:solidFill>
                <a:srgbClr val="FF0000"/>
              </a:solidFill>
              <a:latin typeface="+mn-ea"/>
            </a:endParaRPr>
          </a:p>
        </p:txBody>
      </p:sp>
      <p:sp>
        <p:nvSpPr>
          <p:cNvPr id="4" name="正方形/長方形 3"/>
          <p:cNvSpPr/>
          <p:nvPr/>
        </p:nvSpPr>
        <p:spPr>
          <a:xfrm>
            <a:off x="10361689" y="5803750"/>
            <a:ext cx="403608" cy="365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21" name="正方形/長方形 20"/>
          <p:cNvSpPr/>
          <p:nvPr/>
        </p:nvSpPr>
        <p:spPr>
          <a:xfrm>
            <a:off x="10935625" y="6163835"/>
            <a:ext cx="403608" cy="452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22" name="正方形/長方形 21"/>
          <p:cNvSpPr/>
          <p:nvPr/>
        </p:nvSpPr>
        <p:spPr>
          <a:xfrm>
            <a:off x="12055098" y="5599136"/>
            <a:ext cx="403608" cy="5699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23" name="テキスト プレースホルダー 5"/>
          <p:cNvSpPr txBox="1">
            <a:spLocks/>
          </p:cNvSpPr>
          <p:nvPr/>
        </p:nvSpPr>
        <p:spPr>
          <a:xfrm>
            <a:off x="320464" y="1204246"/>
            <a:ext cx="2699595" cy="431657"/>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2205" b="1" u="sng" dirty="0">
                <a:solidFill>
                  <a:prstClr val="black"/>
                </a:solidFill>
                <a:latin typeface="+mn-ea"/>
              </a:rPr>
              <a:t>■置去検知の例</a:t>
            </a:r>
            <a:endParaRPr lang="en-US" altLang="ja-JP" sz="2205" b="1" u="sng" dirty="0">
              <a:solidFill>
                <a:prstClr val="black"/>
              </a:solidFill>
              <a:latin typeface="+mn-ea"/>
            </a:endParaRPr>
          </a:p>
        </p:txBody>
      </p:sp>
      <p:sp>
        <p:nvSpPr>
          <p:cNvPr id="24" name="テキスト プレースホルダー 5"/>
          <p:cNvSpPr txBox="1">
            <a:spLocks/>
          </p:cNvSpPr>
          <p:nvPr/>
        </p:nvSpPr>
        <p:spPr>
          <a:xfrm>
            <a:off x="9563664" y="1148336"/>
            <a:ext cx="4075155" cy="310406"/>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417" b="1" dirty="0">
                <a:solidFill>
                  <a:prstClr val="black"/>
                </a:solidFill>
                <a:latin typeface="+mn-ea"/>
              </a:rPr>
              <a:t>※100%</a:t>
            </a:r>
            <a:r>
              <a:rPr lang="ja-JP" altLang="en-US" sz="1417" b="1" dirty="0">
                <a:solidFill>
                  <a:prstClr val="black"/>
                </a:solidFill>
                <a:latin typeface="+mn-ea"/>
              </a:rPr>
              <a:t>の精度を保証するものではありません。</a:t>
            </a:r>
            <a:endParaRPr lang="en-US" altLang="ja-JP" sz="1417" b="1" dirty="0">
              <a:solidFill>
                <a:prstClr val="black"/>
              </a:solidFill>
              <a:latin typeface="+mn-ea"/>
            </a:endParaRPr>
          </a:p>
        </p:txBody>
      </p:sp>
      <p:sp>
        <p:nvSpPr>
          <p:cNvPr id="3" name="タイトル 2">
            <a:extLst>
              <a:ext uri="{FF2B5EF4-FFF2-40B4-BE49-F238E27FC236}">
                <a16:creationId xmlns:a16="http://schemas.microsoft.com/office/drawing/2014/main" id="{75A4CF25-7AF9-7F60-D24E-B78060EA0ECE}"/>
              </a:ext>
            </a:extLst>
          </p:cNvPr>
          <p:cNvSpPr>
            <a:spLocks noGrp="1"/>
          </p:cNvSpPr>
          <p:nvPr>
            <p:ph type="title"/>
          </p:nvPr>
        </p:nvSpPr>
        <p:spPr/>
        <p:txBody>
          <a:bodyPr/>
          <a:lstStyle/>
          <a:p>
            <a:r>
              <a:rPr lang="en-US" altLang="ja-JP" sz="2800" b="1" dirty="0">
                <a:solidFill>
                  <a:schemeClr val="bg1"/>
                </a:solidFill>
              </a:rPr>
              <a:t>[</a:t>
            </a:r>
            <a:r>
              <a:rPr lang="ja-JP" altLang="en-US" sz="2800" b="1" dirty="0">
                <a:solidFill>
                  <a:schemeClr val="bg1"/>
                </a:solidFill>
              </a:rPr>
              <a:t>置去</a:t>
            </a:r>
            <a:r>
              <a:rPr lang="en-US" altLang="ja-JP" sz="2800" b="1" dirty="0">
                <a:solidFill>
                  <a:schemeClr val="bg1"/>
                </a:solidFill>
              </a:rPr>
              <a:t>/</a:t>
            </a:r>
            <a:r>
              <a:rPr lang="ja-JP" altLang="en-US" sz="2800" b="1" dirty="0">
                <a:solidFill>
                  <a:schemeClr val="bg1"/>
                </a:solidFill>
              </a:rPr>
              <a:t>持去検知</a:t>
            </a:r>
            <a:r>
              <a:rPr lang="en-US" altLang="ja-JP" sz="2800" b="1" dirty="0">
                <a:solidFill>
                  <a:schemeClr val="bg1"/>
                </a:solidFill>
              </a:rPr>
              <a:t>] </a:t>
            </a:r>
            <a:r>
              <a:rPr lang="ja-JP" altLang="en-US" sz="2800" b="1" dirty="0">
                <a:solidFill>
                  <a:srgbClr val="FFFF00"/>
                </a:solidFill>
              </a:rPr>
              <a:t>人通りの多い場所</a:t>
            </a:r>
            <a:r>
              <a:rPr lang="ja-JP" altLang="en-US" sz="2800" b="1" dirty="0">
                <a:solidFill>
                  <a:schemeClr val="bg1"/>
                </a:solidFill>
              </a:rPr>
              <a:t>での失報削減</a:t>
            </a:r>
            <a:endParaRPr lang="ja-JP" altLang="en-US" dirty="0"/>
          </a:p>
        </p:txBody>
      </p:sp>
    </p:spTree>
    <p:extLst>
      <p:ext uri="{BB962C8B-B14F-4D97-AF65-F5344CB8AC3E}">
        <p14:creationId xmlns:p14="http://schemas.microsoft.com/office/powerpoint/2010/main" val="406735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57DE3-7F51-14E3-34ED-7E84EA1649CE}"/>
              </a:ext>
            </a:extLst>
          </p:cNvPr>
          <p:cNvPicPr>
            <a:picLocks noChangeAspect="1"/>
          </p:cNvPicPr>
          <p:nvPr/>
        </p:nvPicPr>
        <p:blipFill>
          <a:blip r:embed="rId3"/>
          <a:stretch>
            <a:fillRect/>
          </a:stretch>
        </p:blipFill>
        <p:spPr>
          <a:xfrm>
            <a:off x="1642633" y="1987098"/>
            <a:ext cx="11483185" cy="5075640"/>
          </a:xfrm>
          <a:prstGeom prst="rect">
            <a:avLst/>
          </a:prstGeom>
        </p:spPr>
      </p:pic>
      <p:sp>
        <p:nvSpPr>
          <p:cNvPr id="16" name="テキスト ボックス 15"/>
          <p:cNvSpPr txBox="1"/>
          <p:nvPr/>
        </p:nvSpPr>
        <p:spPr>
          <a:xfrm>
            <a:off x="0" y="615305"/>
            <a:ext cx="14400212" cy="975811"/>
          </a:xfrm>
          <a:prstGeom prst="rect">
            <a:avLst/>
          </a:prstGeom>
          <a:noFill/>
        </p:spPr>
        <p:txBody>
          <a:bodyPr wrap="square" lIns="56689" tIns="56689" rIns="56689" bIns="56689" rtlCol="0">
            <a:spAutoFit/>
          </a:bodyPr>
          <a:lstStyle/>
          <a:p>
            <a:pPr marL="357188">
              <a:lnSpc>
                <a:spcPct val="120000"/>
              </a:lnSpc>
              <a:defRPr/>
            </a:pPr>
            <a:r>
              <a:rPr lang="ja-JP" altLang="en-US" sz="2400" b="1" dirty="0">
                <a:solidFill>
                  <a:srgbClr val="3333CC"/>
                </a:solidFill>
                <a:latin typeface="+mn-ea"/>
                <a:cs typeface="Meiryo UI" panose="020B0604030504040204" pitchFamily="50" charset="-128"/>
              </a:rPr>
              <a:t>「人物を状態変化から除外するモード」により、人が立ち止まる場所でも人に反応することなく、</a:t>
            </a:r>
            <a:endParaRPr lang="en-US" altLang="ja-JP" sz="2400" b="1" dirty="0">
              <a:solidFill>
                <a:srgbClr val="3333CC"/>
              </a:solidFill>
              <a:latin typeface="+mn-ea"/>
              <a:cs typeface="Meiryo UI" panose="020B0604030504040204" pitchFamily="50" charset="-128"/>
            </a:endParaRPr>
          </a:p>
          <a:p>
            <a:pPr marL="357188">
              <a:lnSpc>
                <a:spcPct val="120000"/>
              </a:lnSpc>
              <a:defRPr/>
            </a:pPr>
            <a:r>
              <a:rPr lang="ja-JP" altLang="en-US" sz="2400" b="1" dirty="0">
                <a:solidFill>
                  <a:srgbClr val="3333CC"/>
                </a:solidFill>
                <a:latin typeface="+mn-ea"/>
                <a:cs typeface="Meiryo UI" panose="020B0604030504040204" pitchFamily="50" charset="-128"/>
              </a:rPr>
              <a:t>置去</a:t>
            </a:r>
            <a:r>
              <a:rPr lang="en-US" altLang="ja-JP" sz="2400" b="1" dirty="0">
                <a:solidFill>
                  <a:srgbClr val="3333CC"/>
                </a:solidFill>
                <a:latin typeface="+mn-ea"/>
                <a:cs typeface="Meiryo UI" panose="020B0604030504040204" pitchFamily="50" charset="-128"/>
              </a:rPr>
              <a:t>/</a:t>
            </a:r>
            <a:r>
              <a:rPr lang="ja-JP" altLang="en-US" sz="2400" b="1" dirty="0">
                <a:solidFill>
                  <a:srgbClr val="3333CC"/>
                </a:solidFill>
                <a:latin typeface="+mn-ea"/>
                <a:cs typeface="Meiryo UI" panose="020B0604030504040204" pitchFamily="50" charset="-128"/>
              </a:rPr>
              <a:t>持去り検知が実現可能</a:t>
            </a:r>
          </a:p>
        </p:txBody>
      </p:sp>
      <p:sp>
        <p:nvSpPr>
          <p:cNvPr id="11" name="テキスト プレースホルダー 5"/>
          <p:cNvSpPr txBox="1">
            <a:spLocks/>
          </p:cNvSpPr>
          <p:nvPr/>
        </p:nvSpPr>
        <p:spPr>
          <a:xfrm>
            <a:off x="9068145" y="4446071"/>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AI</a:t>
            </a:r>
            <a:r>
              <a:rPr lang="ja-JP" altLang="en-US" sz="1890" b="1" u="sng" dirty="0">
                <a:solidFill>
                  <a:prstClr val="black"/>
                </a:solidFill>
                <a:latin typeface="+mn-ea"/>
              </a:rPr>
              <a:t>状態変化検知アプリ</a:t>
            </a:r>
            <a:endParaRPr lang="en-US" altLang="ja-JP" sz="1890" b="1" u="sng" dirty="0">
              <a:solidFill>
                <a:prstClr val="black"/>
              </a:solidFill>
              <a:latin typeface="+mn-ea"/>
            </a:endParaRPr>
          </a:p>
        </p:txBody>
      </p:sp>
      <p:sp>
        <p:nvSpPr>
          <p:cNvPr id="12" name="テキスト プレースホルダー 5"/>
          <p:cNvSpPr txBox="1">
            <a:spLocks/>
          </p:cNvSpPr>
          <p:nvPr/>
        </p:nvSpPr>
        <p:spPr>
          <a:xfrm>
            <a:off x="2876883" y="4522384"/>
            <a:ext cx="942887"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i-VMD</a:t>
            </a:r>
          </a:p>
        </p:txBody>
      </p:sp>
      <p:sp>
        <p:nvSpPr>
          <p:cNvPr id="7" name="テキスト プレースホルダー 5"/>
          <p:cNvSpPr txBox="1">
            <a:spLocks/>
          </p:cNvSpPr>
          <p:nvPr/>
        </p:nvSpPr>
        <p:spPr>
          <a:xfrm>
            <a:off x="9783794" y="7062738"/>
            <a:ext cx="2795958" cy="646331"/>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00" b="1" dirty="0">
                <a:solidFill>
                  <a:srgbClr val="0000FF"/>
                </a:solidFill>
                <a:latin typeface="+mn-ea"/>
              </a:rPr>
              <a:t>人には反応しない</a:t>
            </a:r>
            <a:endParaRPr lang="en-US" altLang="ja-JP" sz="1800" b="1" dirty="0">
              <a:solidFill>
                <a:srgbClr val="0000FF"/>
              </a:solidFill>
              <a:latin typeface="+mn-ea"/>
            </a:endParaRPr>
          </a:p>
          <a:p>
            <a:pPr marL="0" indent="0" algn="ctr" defTabSz="1079929">
              <a:lnSpc>
                <a:spcPct val="100000"/>
              </a:lnSpc>
              <a:spcBef>
                <a:spcPts val="0"/>
              </a:spcBef>
              <a:buNone/>
              <a:defRPr/>
            </a:pPr>
            <a:r>
              <a:rPr lang="ja-JP" altLang="en-US" sz="1800" b="1" dirty="0">
                <a:solidFill>
                  <a:srgbClr val="0000FF"/>
                </a:solidFill>
                <a:latin typeface="+mn-ea"/>
              </a:rPr>
              <a:t>（人物連携モード</a:t>
            </a:r>
            <a:r>
              <a:rPr lang="en-US" altLang="ja-JP" sz="1800" b="1" dirty="0">
                <a:solidFill>
                  <a:srgbClr val="0000FF"/>
                </a:solidFill>
                <a:latin typeface="+mn-ea"/>
              </a:rPr>
              <a:t>On</a:t>
            </a:r>
            <a:r>
              <a:rPr lang="ja-JP" altLang="en-US" sz="1800" b="1" dirty="0">
                <a:solidFill>
                  <a:srgbClr val="0000FF"/>
                </a:solidFill>
                <a:latin typeface="+mn-ea"/>
              </a:rPr>
              <a:t>時）</a:t>
            </a:r>
            <a:endParaRPr lang="en-US" altLang="ja-JP" sz="1800" b="1" dirty="0">
              <a:solidFill>
                <a:srgbClr val="0000FF"/>
              </a:solidFill>
              <a:latin typeface="+mn-ea"/>
            </a:endParaRPr>
          </a:p>
        </p:txBody>
      </p:sp>
      <p:sp>
        <p:nvSpPr>
          <p:cNvPr id="13" name="テキスト プレースホルダー 5"/>
          <p:cNvSpPr txBox="1">
            <a:spLocks/>
          </p:cNvSpPr>
          <p:nvPr/>
        </p:nvSpPr>
        <p:spPr>
          <a:xfrm>
            <a:off x="5270599" y="1582361"/>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u="sng" dirty="0">
                <a:solidFill>
                  <a:prstClr val="black"/>
                </a:solidFill>
                <a:latin typeface="+mn-ea"/>
              </a:rPr>
              <a:t>通常状態</a:t>
            </a:r>
            <a:endParaRPr lang="en-US" altLang="ja-JP" sz="1890" b="1" u="sng" dirty="0">
              <a:solidFill>
                <a:prstClr val="black"/>
              </a:solidFill>
              <a:latin typeface="+mn-ea"/>
            </a:endParaRPr>
          </a:p>
        </p:txBody>
      </p:sp>
      <p:cxnSp>
        <p:nvCxnSpPr>
          <p:cNvPr id="6" name="直線矢印コネクタ 5"/>
          <p:cNvCxnSpPr>
            <a:cxnSpLocks/>
          </p:cNvCxnSpPr>
          <p:nvPr/>
        </p:nvCxnSpPr>
        <p:spPr>
          <a:xfrm flipH="1">
            <a:off x="5488022" y="4155325"/>
            <a:ext cx="1896204"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cxnSpLocks/>
          </p:cNvCxnSpPr>
          <p:nvPr/>
        </p:nvCxnSpPr>
        <p:spPr>
          <a:xfrm>
            <a:off x="7384226" y="4155325"/>
            <a:ext cx="1780875"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txBox="1">
            <a:spLocks/>
          </p:cNvSpPr>
          <p:nvPr/>
        </p:nvSpPr>
        <p:spPr>
          <a:xfrm>
            <a:off x="505420" y="7139072"/>
            <a:ext cx="6878806" cy="36933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00" b="1" dirty="0">
                <a:solidFill>
                  <a:srgbClr val="FF0000"/>
                </a:solidFill>
                <a:latin typeface="+mn-ea"/>
              </a:rPr>
              <a:t>人が立ち止まっていると置去り物としてアラーム発報してしまう</a:t>
            </a:r>
            <a:endParaRPr lang="en-US" altLang="ja-JP" sz="1800" b="1" dirty="0">
              <a:solidFill>
                <a:srgbClr val="FF0000"/>
              </a:solidFill>
              <a:latin typeface="+mn-ea"/>
            </a:endParaRPr>
          </a:p>
        </p:txBody>
      </p:sp>
      <p:sp>
        <p:nvSpPr>
          <p:cNvPr id="14" name="テキスト プレースホルダー 5"/>
          <p:cNvSpPr txBox="1">
            <a:spLocks/>
          </p:cNvSpPr>
          <p:nvPr/>
        </p:nvSpPr>
        <p:spPr>
          <a:xfrm>
            <a:off x="505420" y="1672555"/>
            <a:ext cx="3183711" cy="431657"/>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2205" b="1" u="sng" dirty="0">
                <a:solidFill>
                  <a:prstClr val="black"/>
                </a:solidFill>
                <a:latin typeface="+mn-ea"/>
              </a:rPr>
              <a:t>■置去検知の例</a:t>
            </a:r>
            <a:endParaRPr lang="en-US" altLang="ja-JP" sz="2205" b="1" u="sng" dirty="0">
              <a:solidFill>
                <a:prstClr val="black"/>
              </a:solidFill>
              <a:latin typeface="+mn-ea"/>
            </a:endParaRPr>
          </a:p>
        </p:txBody>
      </p:sp>
      <p:sp>
        <p:nvSpPr>
          <p:cNvPr id="17" name="テキスト プレースホルダー 5"/>
          <p:cNvSpPr txBox="1">
            <a:spLocks/>
          </p:cNvSpPr>
          <p:nvPr/>
        </p:nvSpPr>
        <p:spPr>
          <a:xfrm>
            <a:off x="9637801" y="1156311"/>
            <a:ext cx="4075155" cy="310406"/>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417" b="1" dirty="0">
                <a:solidFill>
                  <a:prstClr val="black"/>
                </a:solidFill>
                <a:latin typeface="+mn-ea"/>
              </a:rPr>
              <a:t>※100%</a:t>
            </a:r>
            <a:r>
              <a:rPr lang="ja-JP" altLang="en-US" sz="1417" b="1" dirty="0">
                <a:solidFill>
                  <a:prstClr val="black"/>
                </a:solidFill>
                <a:latin typeface="+mn-ea"/>
              </a:rPr>
              <a:t>の精度を保証するものではありません。</a:t>
            </a:r>
            <a:endParaRPr lang="en-US" altLang="ja-JP" sz="1417" b="1" dirty="0">
              <a:solidFill>
                <a:prstClr val="black"/>
              </a:solidFill>
              <a:latin typeface="+mn-ea"/>
            </a:endParaRPr>
          </a:p>
        </p:txBody>
      </p:sp>
      <p:sp>
        <p:nvSpPr>
          <p:cNvPr id="3" name="タイトル 2">
            <a:extLst>
              <a:ext uri="{FF2B5EF4-FFF2-40B4-BE49-F238E27FC236}">
                <a16:creationId xmlns:a16="http://schemas.microsoft.com/office/drawing/2014/main" id="{68B5EAFB-781F-1E8F-4D2A-DEC869E8CACF}"/>
              </a:ext>
            </a:extLst>
          </p:cNvPr>
          <p:cNvSpPr>
            <a:spLocks noGrp="1"/>
          </p:cNvSpPr>
          <p:nvPr>
            <p:ph type="title"/>
          </p:nvPr>
        </p:nvSpPr>
        <p:spPr/>
        <p:txBody>
          <a:bodyPr/>
          <a:lstStyle/>
          <a:p>
            <a:r>
              <a:rPr lang="en-US" altLang="ja-JP" sz="2800" b="1" dirty="0">
                <a:solidFill>
                  <a:schemeClr val="bg1"/>
                </a:solidFill>
              </a:rPr>
              <a:t>[</a:t>
            </a:r>
            <a:r>
              <a:rPr lang="ja-JP" altLang="en-US" sz="2800" b="1" dirty="0">
                <a:solidFill>
                  <a:schemeClr val="bg1"/>
                </a:solidFill>
              </a:rPr>
              <a:t>置去</a:t>
            </a:r>
            <a:r>
              <a:rPr lang="en-US" altLang="ja-JP" sz="2800" b="1" dirty="0">
                <a:solidFill>
                  <a:schemeClr val="bg1"/>
                </a:solidFill>
              </a:rPr>
              <a:t>/</a:t>
            </a:r>
            <a:r>
              <a:rPr lang="ja-JP" altLang="en-US" sz="2800" b="1" dirty="0">
                <a:solidFill>
                  <a:schemeClr val="bg1"/>
                </a:solidFill>
              </a:rPr>
              <a:t>持去検知</a:t>
            </a:r>
            <a:r>
              <a:rPr lang="en-US" altLang="ja-JP" sz="2800" b="1" dirty="0">
                <a:solidFill>
                  <a:schemeClr val="bg1"/>
                </a:solidFill>
              </a:rPr>
              <a:t>] </a:t>
            </a:r>
            <a:r>
              <a:rPr lang="ja-JP" altLang="en-US" sz="2800" b="1" dirty="0">
                <a:solidFill>
                  <a:srgbClr val="FFFF00"/>
                </a:solidFill>
              </a:rPr>
              <a:t>人が立ち止まる</a:t>
            </a:r>
            <a:r>
              <a:rPr lang="ja-JP" altLang="en-US" sz="2800" b="1" dirty="0">
                <a:solidFill>
                  <a:schemeClr val="bg1"/>
                </a:solidFill>
              </a:rPr>
              <a:t>ことによる誤報削減</a:t>
            </a:r>
            <a:endParaRPr lang="ja-JP" altLang="en-US" dirty="0"/>
          </a:p>
        </p:txBody>
      </p:sp>
    </p:spTree>
    <p:extLst>
      <p:ext uri="{BB962C8B-B14F-4D97-AF65-F5344CB8AC3E}">
        <p14:creationId xmlns:p14="http://schemas.microsoft.com/office/powerpoint/2010/main" val="1228819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DD7B50F-80E1-DADB-5560-9675EC7141A9}"/>
              </a:ext>
            </a:extLst>
          </p:cNvPr>
          <p:cNvPicPr>
            <a:picLocks noChangeAspect="1"/>
          </p:cNvPicPr>
          <p:nvPr/>
        </p:nvPicPr>
        <p:blipFill>
          <a:blip r:embed="rId3"/>
          <a:stretch>
            <a:fillRect/>
          </a:stretch>
        </p:blipFill>
        <p:spPr>
          <a:xfrm>
            <a:off x="1069490" y="1824720"/>
            <a:ext cx="11963151" cy="5051641"/>
          </a:xfrm>
          <a:prstGeom prst="rect">
            <a:avLst/>
          </a:prstGeom>
        </p:spPr>
      </p:pic>
      <p:sp>
        <p:nvSpPr>
          <p:cNvPr id="16" name="テキスト ボックス 15"/>
          <p:cNvSpPr txBox="1"/>
          <p:nvPr/>
        </p:nvSpPr>
        <p:spPr>
          <a:xfrm>
            <a:off x="-1" y="616176"/>
            <a:ext cx="14400213" cy="832246"/>
          </a:xfrm>
          <a:prstGeom prst="rect">
            <a:avLst/>
          </a:prstGeom>
          <a:noFill/>
        </p:spPr>
        <p:txBody>
          <a:bodyPr wrap="square" lIns="56689" tIns="56689" rIns="56689" bIns="56689" rtlCol="0">
            <a:spAutoFit/>
          </a:bodyPr>
          <a:lstStyle/>
          <a:p>
            <a:pPr marL="357188">
              <a:lnSpc>
                <a:spcPct val="120000"/>
              </a:lnSpc>
              <a:defRPr/>
            </a:pPr>
            <a:r>
              <a:rPr lang="en-US" altLang="ja-JP" sz="2000" b="1" dirty="0">
                <a:solidFill>
                  <a:srgbClr val="3333CC"/>
                </a:solidFill>
                <a:latin typeface="+mn-ea"/>
                <a:cs typeface="Meiryo UI" panose="020B0604030504040204" pitchFamily="50" charset="-128"/>
              </a:rPr>
              <a:t>i-VMD</a:t>
            </a:r>
            <a:r>
              <a:rPr lang="ja-JP" altLang="en-US" sz="2000" b="1" dirty="0">
                <a:solidFill>
                  <a:srgbClr val="3333CC"/>
                </a:solidFill>
                <a:latin typeface="+mn-ea"/>
                <a:cs typeface="Meiryo UI" panose="020B0604030504040204" pitchFamily="50" charset="-128"/>
              </a:rPr>
              <a:t>では輝度の変化のみ検知していますが、</a:t>
            </a:r>
            <a:r>
              <a:rPr lang="en-US" altLang="ja-JP" sz="2000" b="1" dirty="0">
                <a:solidFill>
                  <a:srgbClr val="3333CC"/>
                </a:solidFill>
                <a:latin typeface="+mn-ea"/>
                <a:cs typeface="Meiryo UI" panose="020B0604030504040204" pitchFamily="50" charset="-128"/>
              </a:rPr>
              <a:t>AI</a:t>
            </a:r>
            <a:r>
              <a:rPr lang="ja-JP" altLang="en-US" sz="2000" b="1" dirty="0">
                <a:solidFill>
                  <a:srgbClr val="3333CC"/>
                </a:solidFill>
                <a:latin typeface="+mn-ea"/>
                <a:cs typeface="Meiryo UI" panose="020B0604030504040204" pitchFamily="50" charset="-128"/>
              </a:rPr>
              <a:t>状態変化検知アプリでは、画像の輝度・色に加えて、</a:t>
            </a:r>
            <a:endParaRPr lang="en-US" altLang="ja-JP" sz="2000" b="1" dirty="0">
              <a:solidFill>
                <a:srgbClr val="3333CC"/>
              </a:solidFill>
              <a:latin typeface="+mn-ea"/>
              <a:cs typeface="Meiryo UI" panose="020B0604030504040204" pitchFamily="50" charset="-128"/>
            </a:endParaRPr>
          </a:p>
          <a:p>
            <a:pPr marL="357188">
              <a:lnSpc>
                <a:spcPct val="120000"/>
              </a:lnSpc>
              <a:defRPr/>
            </a:pPr>
            <a:r>
              <a:rPr lang="en-US" altLang="ja-JP" sz="2000" b="1" dirty="0">
                <a:solidFill>
                  <a:srgbClr val="3333CC"/>
                </a:solidFill>
                <a:latin typeface="+mn-ea"/>
                <a:cs typeface="Meiryo UI" panose="020B0604030504040204" pitchFamily="50" charset="-128"/>
              </a:rPr>
              <a:t>AI</a:t>
            </a:r>
            <a:r>
              <a:rPr lang="ja-JP" altLang="en-US" sz="2000" b="1" dirty="0">
                <a:solidFill>
                  <a:srgbClr val="3333CC"/>
                </a:solidFill>
                <a:latin typeface="+mn-ea"/>
                <a:cs typeface="Meiryo UI" panose="020B0604030504040204" pitchFamily="50" charset="-128"/>
              </a:rPr>
              <a:t>処理で得られた画像の様々な特徴を学習し、変化を検知することで、</a:t>
            </a:r>
            <a:r>
              <a:rPr lang="en-US" altLang="ja-JP" sz="2000" b="1" dirty="0">
                <a:solidFill>
                  <a:srgbClr val="3333CC"/>
                </a:solidFill>
                <a:latin typeface="+mn-ea"/>
                <a:cs typeface="Meiryo UI" panose="020B0604030504040204" pitchFamily="50" charset="-128"/>
              </a:rPr>
              <a:t>i-VMD</a:t>
            </a:r>
            <a:r>
              <a:rPr lang="ja-JP" altLang="en-US" sz="2000" b="1" dirty="0">
                <a:solidFill>
                  <a:srgbClr val="3333CC"/>
                </a:solidFill>
                <a:latin typeface="+mn-ea"/>
                <a:cs typeface="Meiryo UI" panose="020B0604030504040204" pitchFamily="50" charset="-128"/>
              </a:rPr>
              <a:t>に比べてロバスト性が向上しています。 </a:t>
            </a:r>
          </a:p>
        </p:txBody>
      </p:sp>
      <p:sp>
        <p:nvSpPr>
          <p:cNvPr id="6" name="テキスト プレースホルダー 5"/>
          <p:cNvSpPr txBox="1">
            <a:spLocks/>
          </p:cNvSpPr>
          <p:nvPr/>
        </p:nvSpPr>
        <p:spPr>
          <a:xfrm>
            <a:off x="8803204" y="4289957"/>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AI</a:t>
            </a:r>
            <a:r>
              <a:rPr lang="ja-JP" altLang="en-US" sz="1890" b="1" u="sng" dirty="0">
                <a:solidFill>
                  <a:prstClr val="black"/>
                </a:solidFill>
                <a:latin typeface="+mn-ea"/>
              </a:rPr>
              <a:t>状態変化検知アプリ</a:t>
            </a:r>
            <a:endParaRPr lang="en-US" altLang="ja-JP" sz="1890" b="1" u="sng" dirty="0">
              <a:solidFill>
                <a:prstClr val="black"/>
              </a:solidFill>
              <a:latin typeface="+mn-ea"/>
            </a:endParaRPr>
          </a:p>
        </p:txBody>
      </p:sp>
      <p:sp>
        <p:nvSpPr>
          <p:cNvPr id="7" name="テキスト プレースホルダー 5"/>
          <p:cNvSpPr txBox="1">
            <a:spLocks/>
          </p:cNvSpPr>
          <p:nvPr/>
        </p:nvSpPr>
        <p:spPr>
          <a:xfrm>
            <a:off x="2611942" y="4366270"/>
            <a:ext cx="942887"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i-VMD</a:t>
            </a:r>
          </a:p>
        </p:txBody>
      </p:sp>
      <p:sp>
        <p:nvSpPr>
          <p:cNvPr id="9" name="テキスト プレースホルダー 5"/>
          <p:cNvSpPr txBox="1">
            <a:spLocks/>
          </p:cNvSpPr>
          <p:nvPr/>
        </p:nvSpPr>
        <p:spPr>
          <a:xfrm>
            <a:off x="5005658" y="1426247"/>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u="sng" dirty="0">
                <a:solidFill>
                  <a:prstClr val="black"/>
                </a:solidFill>
                <a:latin typeface="+mn-ea"/>
              </a:rPr>
              <a:t>通常状態</a:t>
            </a:r>
            <a:endParaRPr lang="en-US" altLang="ja-JP" sz="1890" b="1" u="sng" dirty="0">
              <a:solidFill>
                <a:prstClr val="black"/>
              </a:solidFill>
              <a:latin typeface="+mn-ea"/>
            </a:endParaRPr>
          </a:p>
        </p:txBody>
      </p:sp>
      <p:cxnSp>
        <p:nvCxnSpPr>
          <p:cNvPr id="13" name="直線矢印コネクタ 12"/>
          <p:cNvCxnSpPr/>
          <p:nvPr/>
        </p:nvCxnSpPr>
        <p:spPr>
          <a:xfrm flipH="1">
            <a:off x="5223081" y="3999211"/>
            <a:ext cx="1896204"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7119285" y="3999211"/>
            <a:ext cx="1780875"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txBox="1">
            <a:spLocks/>
          </p:cNvSpPr>
          <p:nvPr/>
        </p:nvSpPr>
        <p:spPr>
          <a:xfrm>
            <a:off x="933599" y="6962116"/>
            <a:ext cx="4299575"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dirty="0">
                <a:solidFill>
                  <a:srgbClr val="FF0000"/>
                </a:solidFill>
                <a:latin typeface="+mn-ea"/>
              </a:rPr>
              <a:t>背景の色と近いため、置去検知で失報</a:t>
            </a:r>
            <a:endParaRPr lang="en-US" altLang="ja-JP" sz="1890" b="1" dirty="0">
              <a:solidFill>
                <a:srgbClr val="FF0000"/>
              </a:solidFill>
              <a:latin typeface="+mn-ea"/>
            </a:endParaRPr>
          </a:p>
        </p:txBody>
      </p:sp>
      <p:cxnSp>
        <p:nvCxnSpPr>
          <p:cNvPr id="5" name="直線矢印コネクタ 4"/>
          <p:cNvCxnSpPr>
            <a:stCxn id="15" idx="0"/>
          </p:cNvCxnSpPr>
          <p:nvPr/>
        </p:nvCxnSpPr>
        <p:spPr>
          <a:xfrm flipV="1">
            <a:off x="3083387" y="6346421"/>
            <a:ext cx="160156" cy="615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1018748" y="6007083"/>
            <a:ext cx="395125" cy="382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26" name="テキスト プレースホルダー 5"/>
          <p:cNvSpPr txBox="1">
            <a:spLocks/>
          </p:cNvSpPr>
          <p:nvPr/>
        </p:nvSpPr>
        <p:spPr>
          <a:xfrm>
            <a:off x="8634476" y="6952314"/>
            <a:ext cx="4769255" cy="674031"/>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dirty="0">
                <a:solidFill>
                  <a:srgbClr val="0000FF"/>
                </a:solidFill>
                <a:latin typeface="+mn-ea"/>
              </a:rPr>
              <a:t>AI</a:t>
            </a:r>
            <a:r>
              <a:rPr lang="ja-JP" altLang="en-US" sz="1890" b="1" dirty="0">
                <a:solidFill>
                  <a:srgbClr val="0000FF"/>
                </a:solidFill>
                <a:latin typeface="+mn-ea"/>
              </a:rPr>
              <a:t>によりロバスト性が向上しているため、</a:t>
            </a:r>
            <a:endParaRPr lang="en-US" altLang="ja-JP" sz="1890" b="1" dirty="0">
              <a:solidFill>
                <a:srgbClr val="0000FF"/>
              </a:solidFill>
              <a:latin typeface="+mn-ea"/>
            </a:endParaRPr>
          </a:p>
          <a:p>
            <a:pPr marL="0" indent="0" algn="ctr" defTabSz="1079929">
              <a:lnSpc>
                <a:spcPct val="100000"/>
              </a:lnSpc>
              <a:spcBef>
                <a:spcPts val="0"/>
              </a:spcBef>
              <a:buNone/>
              <a:defRPr/>
            </a:pPr>
            <a:r>
              <a:rPr lang="ja-JP" altLang="en-US" sz="1890" b="1" dirty="0">
                <a:solidFill>
                  <a:srgbClr val="0000FF"/>
                </a:solidFill>
                <a:latin typeface="+mn-ea"/>
              </a:rPr>
              <a:t>背景と近い色の物も検知が可能</a:t>
            </a:r>
            <a:endParaRPr lang="en-US" altLang="ja-JP" sz="1890" b="1" dirty="0">
              <a:solidFill>
                <a:srgbClr val="0000FF"/>
              </a:solidFill>
              <a:latin typeface="+mn-ea"/>
            </a:endParaRPr>
          </a:p>
        </p:txBody>
      </p:sp>
      <p:cxnSp>
        <p:nvCxnSpPr>
          <p:cNvPr id="27" name="直線矢印コネクタ 26"/>
          <p:cNvCxnSpPr>
            <a:stCxn id="26" idx="0"/>
          </p:cNvCxnSpPr>
          <p:nvPr/>
        </p:nvCxnSpPr>
        <p:spPr>
          <a:xfrm flipV="1">
            <a:off x="11019104" y="6336618"/>
            <a:ext cx="160155" cy="615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テキスト プレースホルダー 5"/>
          <p:cNvSpPr txBox="1">
            <a:spLocks/>
          </p:cNvSpPr>
          <p:nvPr/>
        </p:nvSpPr>
        <p:spPr>
          <a:xfrm>
            <a:off x="9867858" y="1514314"/>
            <a:ext cx="4075155" cy="310406"/>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417" b="1" dirty="0">
                <a:solidFill>
                  <a:prstClr val="black"/>
                </a:solidFill>
                <a:latin typeface="+mn-ea"/>
              </a:rPr>
              <a:t>※100%</a:t>
            </a:r>
            <a:r>
              <a:rPr lang="ja-JP" altLang="en-US" sz="1417" b="1" dirty="0">
                <a:solidFill>
                  <a:prstClr val="black"/>
                </a:solidFill>
                <a:latin typeface="+mn-ea"/>
              </a:rPr>
              <a:t>の精度を保証するものではありません。</a:t>
            </a:r>
            <a:endParaRPr lang="en-US" altLang="ja-JP" sz="1417" b="1" dirty="0">
              <a:solidFill>
                <a:prstClr val="black"/>
              </a:solidFill>
              <a:latin typeface="+mn-ea"/>
            </a:endParaRPr>
          </a:p>
        </p:txBody>
      </p:sp>
      <p:sp>
        <p:nvSpPr>
          <p:cNvPr id="18" name="テキスト プレースホルダー 5"/>
          <p:cNvSpPr txBox="1">
            <a:spLocks/>
          </p:cNvSpPr>
          <p:nvPr/>
        </p:nvSpPr>
        <p:spPr>
          <a:xfrm>
            <a:off x="602164" y="1473530"/>
            <a:ext cx="2641379" cy="431657"/>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2205" b="1" u="sng" dirty="0">
                <a:solidFill>
                  <a:prstClr val="black"/>
                </a:solidFill>
                <a:latin typeface="+mn-ea"/>
              </a:rPr>
              <a:t>■置去検知の例</a:t>
            </a:r>
            <a:endParaRPr lang="en-US" altLang="ja-JP" sz="2205" b="1" u="sng" dirty="0">
              <a:solidFill>
                <a:prstClr val="black"/>
              </a:solidFill>
              <a:latin typeface="+mn-ea"/>
            </a:endParaRPr>
          </a:p>
        </p:txBody>
      </p:sp>
      <p:sp>
        <p:nvSpPr>
          <p:cNvPr id="3" name="タイトル 2">
            <a:extLst>
              <a:ext uri="{FF2B5EF4-FFF2-40B4-BE49-F238E27FC236}">
                <a16:creationId xmlns:a16="http://schemas.microsoft.com/office/drawing/2014/main" id="{9E237D4E-6069-306A-B2CC-6308FE95058F}"/>
              </a:ext>
            </a:extLst>
          </p:cNvPr>
          <p:cNvSpPr>
            <a:spLocks noGrp="1"/>
          </p:cNvSpPr>
          <p:nvPr>
            <p:ph type="title"/>
          </p:nvPr>
        </p:nvSpPr>
        <p:spPr/>
        <p:txBody>
          <a:bodyPr/>
          <a:lstStyle/>
          <a:p>
            <a:r>
              <a:rPr lang="en-US" altLang="ja-JP" sz="2800" b="1" dirty="0">
                <a:solidFill>
                  <a:schemeClr val="bg1"/>
                </a:solidFill>
              </a:rPr>
              <a:t>[</a:t>
            </a:r>
            <a:r>
              <a:rPr lang="ja-JP" altLang="en-US" sz="2800" b="1" dirty="0">
                <a:solidFill>
                  <a:schemeClr val="bg1"/>
                </a:solidFill>
              </a:rPr>
              <a:t>置去</a:t>
            </a:r>
            <a:r>
              <a:rPr lang="en-US" altLang="ja-JP" sz="2800" b="1" dirty="0">
                <a:solidFill>
                  <a:schemeClr val="bg1"/>
                </a:solidFill>
              </a:rPr>
              <a:t>/</a:t>
            </a:r>
            <a:r>
              <a:rPr lang="ja-JP" altLang="en-US" sz="2800" b="1" dirty="0">
                <a:solidFill>
                  <a:schemeClr val="bg1"/>
                </a:solidFill>
              </a:rPr>
              <a:t>持去検知</a:t>
            </a:r>
            <a:r>
              <a:rPr lang="en-US" altLang="ja-JP" sz="2800" b="1" dirty="0">
                <a:solidFill>
                  <a:schemeClr val="bg1"/>
                </a:solidFill>
              </a:rPr>
              <a:t>] </a:t>
            </a:r>
            <a:r>
              <a:rPr lang="ja-JP" altLang="en-US" sz="2800" b="1" dirty="0">
                <a:solidFill>
                  <a:srgbClr val="FFFF00"/>
                </a:solidFill>
              </a:rPr>
              <a:t>輝度変化が少ない</a:t>
            </a:r>
            <a:r>
              <a:rPr lang="ja-JP" altLang="en-US" sz="2800" b="1" dirty="0">
                <a:solidFill>
                  <a:schemeClr val="bg1"/>
                </a:solidFill>
              </a:rPr>
              <a:t>場合の失報削減</a:t>
            </a:r>
            <a:endParaRPr lang="ja-JP" altLang="en-US" dirty="0"/>
          </a:p>
        </p:txBody>
      </p:sp>
    </p:spTree>
    <p:extLst>
      <p:ext uri="{BB962C8B-B14F-4D97-AF65-F5344CB8AC3E}">
        <p14:creationId xmlns:p14="http://schemas.microsoft.com/office/powerpoint/2010/main" val="2797667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B19B8C6-E5FB-8552-7B1F-FAA2A58F5B69}"/>
              </a:ext>
            </a:extLst>
          </p:cNvPr>
          <p:cNvPicPr>
            <a:picLocks noChangeAspect="1"/>
          </p:cNvPicPr>
          <p:nvPr/>
        </p:nvPicPr>
        <p:blipFill>
          <a:blip r:embed="rId3"/>
          <a:stretch>
            <a:fillRect/>
          </a:stretch>
        </p:blipFill>
        <p:spPr>
          <a:xfrm>
            <a:off x="1247822" y="1892749"/>
            <a:ext cx="11327196" cy="4991646"/>
          </a:xfrm>
          <a:prstGeom prst="rect">
            <a:avLst/>
          </a:prstGeom>
        </p:spPr>
      </p:pic>
      <p:sp>
        <p:nvSpPr>
          <p:cNvPr id="16" name="テキスト ボックス 15"/>
          <p:cNvSpPr txBox="1"/>
          <p:nvPr/>
        </p:nvSpPr>
        <p:spPr>
          <a:xfrm>
            <a:off x="-1" y="646525"/>
            <a:ext cx="14400213" cy="730038"/>
          </a:xfrm>
          <a:prstGeom prst="rect">
            <a:avLst/>
          </a:prstGeom>
          <a:noFill/>
        </p:spPr>
        <p:txBody>
          <a:bodyPr wrap="square" lIns="56689" tIns="56689" rIns="56689" bIns="56689" rtlCol="0">
            <a:spAutoFit/>
          </a:bodyPr>
          <a:lstStyle/>
          <a:p>
            <a:pPr marL="268288">
              <a:defRPr/>
            </a:pPr>
            <a:r>
              <a:rPr lang="en-US" altLang="ja-JP" sz="2000" b="1" dirty="0">
                <a:solidFill>
                  <a:srgbClr val="3333CC"/>
                </a:solidFill>
                <a:latin typeface="+mn-ea"/>
                <a:cs typeface="Meiryo UI" panose="020B0604030504040204" pitchFamily="50" charset="-128"/>
              </a:rPr>
              <a:t>i-VMD</a:t>
            </a:r>
            <a:r>
              <a:rPr lang="ja-JP" altLang="en-US" sz="2000" b="1" dirty="0">
                <a:solidFill>
                  <a:srgbClr val="3333CC"/>
                </a:solidFill>
                <a:latin typeface="+mn-ea"/>
                <a:cs typeface="Meiryo UI" panose="020B0604030504040204" pitchFamily="50" charset="-128"/>
              </a:rPr>
              <a:t>では直近の映像のみ背景として学習しているため、光の変化に反応してしまう場合がありますが、</a:t>
            </a:r>
            <a:endParaRPr lang="en-US" altLang="ja-JP" sz="2000" b="1" dirty="0">
              <a:solidFill>
                <a:srgbClr val="3333CC"/>
              </a:solidFill>
              <a:latin typeface="+mn-ea"/>
              <a:cs typeface="Meiryo UI" panose="020B0604030504040204" pitchFamily="50" charset="-128"/>
            </a:endParaRPr>
          </a:p>
          <a:p>
            <a:pPr marL="268288">
              <a:defRPr/>
            </a:pPr>
            <a:r>
              <a:rPr lang="en-US" altLang="ja-JP" sz="2000" b="1" dirty="0">
                <a:solidFill>
                  <a:srgbClr val="3333CC"/>
                </a:solidFill>
                <a:latin typeface="+mn-ea"/>
                <a:cs typeface="Meiryo UI" panose="020B0604030504040204" pitchFamily="50" charset="-128"/>
              </a:rPr>
              <a:t>AI</a:t>
            </a:r>
            <a:r>
              <a:rPr lang="ja-JP" altLang="en-US" sz="2000" b="1" dirty="0">
                <a:solidFill>
                  <a:srgbClr val="3333CC"/>
                </a:solidFill>
                <a:latin typeface="+mn-ea"/>
                <a:cs typeface="Meiryo UI" panose="020B0604030504040204" pitchFamily="50" charset="-128"/>
              </a:rPr>
              <a:t>状態変化検知アプリでは、様々な照明条件の画像を学習させることで、</a:t>
            </a:r>
            <a:r>
              <a:rPr lang="en-US" altLang="ja-JP" sz="2000" b="1" dirty="0">
                <a:solidFill>
                  <a:srgbClr val="3333CC"/>
                </a:solidFill>
                <a:latin typeface="+mn-ea"/>
                <a:cs typeface="Meiryo UI" panose="020B0604030504040204" pitchFamily="50" charset="-128"/>
              </a:rPr>
              <a:t>i-VMD</a:t>
            </a:r>
            <a:r>
              <a:rPr lang="ja-JP" altLang="en-US" sz="2000" b="1" dirty="0">
                <a:solidFill>
                  <a:srgbClr val="3333CC"/>
                </a:solidFill>
                <a:latin typeface="+mn-ea"/>
                <a:cs typeface="Meiryo UI" panose="020B0604030504040204" pitchFamily="50" charset="-128"/>
              </a:rPr>
              <a:t>に比べて誤報を抑制することが出来ます。 </a:t>
            </a:r>
          </a:p>
        </p:txBody>
      </p:sp>
      <p:sp>
        <p:nvSpPr>
          <p:cNvPr id="6" name="テキスト プレースホルダー 5"/>
          <p:cNvSpPr txBox="1">
            <a:spLocks/>
          </p:cNvSpPr>
          <p:nvPr/>
        </p:nvSpPr>
        <p:spPr>
          <a:xfrm>
            <a:off x="8725146" y="4312259"/>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AI</a:t>
            </a:r>
            <a:r>
              <a:rPr lang="ja-JP" altLang="en-US" sz="1890" b="1" u="sng" dirty="0">
                <a:solidFill>
                  <a:prstClr val="black"/>
                </a:solidFill>
                <a:latin typeface="+mn-ea"/>
              </a:rPr>
              <a:t>状態変化検知アプリ</a:t>
            </a:r>
            <a:endParaRPr lang="en-US" altLang="ja-JP" sz="1890" b="1" u="sng" dirty="0">
              <a:solidFill>
                <a:prstClr val="black"/>
              </a:solidFill>
              <a:latin typeface="+mn-ea"/>
            </a:endParaRPr>
          </a:p>
        </p:txBody>
      </p:sp>
      <p:sp>
        <p:nvSpPr>
          <p:cNvPr id="7" name="テキスト プレースホルダー 5"/>
          <p:cNvSpPr txBox="1">
            <a:spLocks/>
          </p:cNvSpPr>
          <p:nvPr/>
        </p:nvSpPr>
        <p:spPr>
          <a:xfrm>
            <a:off x="2533884" y="4388572"/>
            <a:ext cx="942887"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890" b="1" u="sng" dirty="0">
                <a:solidFill>
                  <a:prstClr val="black"/>
                </a:solidFill>
                <a:latin typeface="+mn-ea"/>
              </a:rPr>
              <a:t>i-VMD</a:t>
            </a:r>
          </a:p>
        </p:txBody>
      </p:sp>
      <p:sp>
        <p:nvSpPr>
          <p:cNvPr id="9" name="テキスト プレースホルダー 5"/>
          <p:cNvSpPr txBox="1">
            <a:spLocks/>
          </p:cNvSpPr>
          <p:nvPr/>
        </p:nvSpPr>
        <p:spPr>
          <a:xfrm>
            <a:off x="4927600" y="1448549"/>
            <a:ext cx="4227257" cy="38318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u="sng" dirty="0">
                <a:solidFill>
                  <a:prstClr val="black"/>
                </a:solidFill>
                <a:latin typeface="+mn-ea"/>
              </a:rPr>
              <a:t>通常状態</a:t>
            </a:r>
            <a:endParaRPr lang="en-US" altLang="ja-JP" sz="1890" b="1" u="sng" dirty="0">
              <a:solidFill>
                <a:prstClr val="black"/>
              </a:solidFill>
              <a:latin typeface="+mn-ea"/>
            </a:endParaRPr>
          </a:p>
        </p:txBody>
      </p:sp>
      <p:cxnSp>
        <p:nvCxnSpPr>
          <p:cNvPr id="13" name="直線矢印コネクタ 12"/>
          <p:cNvCxnSpPr/>
          <p:nvPr/>
        </p:nvCxnSpPr>
        <p:spPr>
          <a:xfrm flipH="1">
            <a:off x="5145023" y="4021513"/>
            <a:ext cx="1896204"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7041227" y="4021513"/>
            <a:ext cx="1780875" cy="803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txBox="1">
            <a:spLocks/>
          </p:cNvSpPr>
          <p:nvPr/>
        </p:nvSpPr>
        <p:spPr>
          <a:xfrm>
            <a:off x="1651741" y="6996631"/>
            <a:ext cx="2847254" cy="383182"/>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dirty="0">
                <a:solidFill>
                  <a:srgbClr val="FF0000"/>
                </a:solidFill>
                <a:latin typeface="+mn-ea"/>
              </a:rPr>
              <a:t>光を置去り物として誤報</a:t>
            </a:r>
            <a:endParaRPr lang="en-US" altLang="ja-JP" sz="1890" b="1" dirty="0">
              <a:solidFill>
                <a:srgbClr val="FF0000"/>
              </a:solidFill>
              <a:latin typeface="+mn-ea"/>
            </a:endParaRPr>
          </a:p>
        </p:txBody>
      </p:sp>
      <p:sp>
        <p:nvSpPr>
          <p:cNvPr id="26" name="テキスト プレースホルダー 5"/>
          <p:cNvSpPr txBox="1">
            <a:spLocks/>
          </p:cNvSpPr>
          <p:nvPr/>
        </p:nvSpPr>
        <p:spPr>
          <a:xfrm>
            <a:off x="8428184" y="6878179"/>
            <a:ext cx="5025736" cy="674031"/>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1890" b="1" dirty="0">
                <a:solidFill>
                  <a:srgbClr val="0000FF"/>
                </a:solidFill>
                <a:latin typeface="+mn-ea"/>
              </a:rPr>
              <a:t>この照明条件の画像も学習させているため、</a:t>
            </a:r>
            <a:endParaRPr lang="en-US" altLang="ja-JP" sz="1890" b="1" dirty="0">
              <a:solidFill>
                <a:srgbClr val="0000FF"/>
              </a:solidFill>
              <a:latin typeface="+mn-ea"/>
            </a:endParaRPr>
          </a:p>
          <a:p>
            <a:pPr marL="0" indent="0" algn="ctr" defTabSz="1079929">
              <a:lnSpc>
                <a:spcPct val="100000"/>
              </a:lnSpc>
              <a:spcBef>
                <a:spcPts val="0"/>
              </a:spcBef>
              <a:buNone/>
              <a:defRPr/>
            </a:pPr>
            <a:r>
              <a:rPr lang="ja-JP" altLang="en-US" sz="1890" b="1" dirty="0">
                <a:solidFill>
                  <a:srgbClr val="0000FF"/>
                </a:solidFill>
                <a:latin typeface="+mn-ea"/>
              </a:rPr>
              <a:t>反応しない</a:t>
            </a:r>
            <a:endParaRPr lang="en-US" altLang="ja-JP" sz="1890" b="1" dirty="0">
              <a:solidFill>
                <a:srgbClr val="0000FF"/>
              </a:solidFill>
              <a:latin typeface="+mn-ea"/>
            </a:endParaRPr>
          </a:p>
        </p:txBody>
      </p:sp>
      <p:sp>
        <p:nvSpPr>
          <p:cNvPr id="28" name="テキスト プレースホルダー 5"/>
          <p:cNvSpPr txBox="1">
            <a:spLocks/>
          </p:cNvSpPr>
          <p:nvPr/>
        </p:nvSpPr>
        <p:spPr>
          <a:xfrm>
            <a:off x="9710438" y="1494966"/>
            <a:ext cx="4075155" cy="310406"/>
          </a:xfrm>
          <a:prstGeom prst="rect">
            <a:avLst/>
          </a:prstGeom>
        </p:spPr>
        <p:txBody>
          <a:bodyPr wrap="non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en-US" altLang="ja-JP" sz="1417" b="1" dirty="0">
                <a:solidFill>
                  <a:prstClr val="black"/>
                </a:solidFill>
                <a:latin typeface="+mn-ea"/>
              </a:rPr>
              <a:t>※100%</a:t>
            </a:r>
            <a:r>
              <a:rPr lang="ja-JP" altLang="en-US" sz="1417" b="1" dirty="0">
                <a:solidFill>
                  <a:prstClr val="black"/>
                </a:solidFill>
                <a:latin typeface="+mn-ea"/>
              </a:rPr>
              <a:t>の精度を保証するものではありません。</a:t>
            </a:r>
            <a:endParaRPr lang="en-US" altLang="ja-JP" sz="1417" b="1" dirty="0">
              <a:solidFill>
                <a:prstClr val="black"/>
              </a:solidFill>
              <a:latin typeface="+mn-ea"/>
            </a:endParaRPr>
          </a:p>
        </p:txBody>
      </p:sp>
      <p:sp>
        <p:nvSpPr>
          <p:cNvPr id="18" name="テキスト プレースホルダー 5"/>
          <p:cNvSpPr txBox="1">
            <a:spLocks/>
          </p:cNvSpPr>
          <p:nvPr/>
        </p:nvSpPr>
        <p:spPr>
          <a:xfrm>
            <a:off x="712765" y="1538743"/>
            <a:ext cx="2741563" cy="431657"/>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a:lnSpc>
                <a:spcPct val="100000"/>
              </a:lnSpc>
              <a:spcBef>
                <a:spcPts val="0"/>
              </a:spcBef>
              <a:buNone/>
              <a:defRPr/>
            </a:pPr>
            <a:r>
              <a:rPr lang="ja-JP" altLang="en-US" sz="2205" b="1" u="sng" dirty="0">
                <a:solidFill>
                  <a:prstClr val="black"/>
                </a:solidFill>
                <a:latin typeface="+mn-ea"/>
              </a:rPr>
              <a:t>■置去検知の例</a:t>
            </a:r>
            <a:endParaRPr lang="en-US" altLang="ja-JP" sz="2205" b="1" u="sng" dirty="0">
              <a:solidFill>
                <a:prstClr val="black"/>
              </a:solidFill>
              <a:latin typeface="+mn-ea"/>
            </a:endParaRPr>
          </a:p>
        </p:txBody>
      </p:sp>
      <p:sp>
        <p:nvSpPr>
          <p:cNvPr id="17" name="正方形/長方形 16"/>
          <p:cNvSpPr/>
          <p:nvPr/>
        </p:nvSpPr>
        <p:spPr>
          <a:xfrm>
            <a:off x="1766298" y="5973692"/>
            <a:ext cx="168593" cy="304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3" name="タイトル 2">
            <a:extLst>
              <a:ext uri="{FF2B5EF4-FFF2-40B4-BE49-F238E27FC236}">
                <a16:creationId xmlns:a16="http://schemas.microsoft.com/office/drawing/2014/main" id="{9A2C0857-6417-3687-1E21-1EEDD147C0CE}"/>
              </a:ext>
            </a:extLst>
          </p:cNvPr>
          <p:cNvSpPr>
            <a:spLocks noGrp="1"/>
          </p:cNvSpPr>
          <p:nvPr>
            <p:ph type="title"/>
          </p:nvPr>
        </p:nvSpPr>
        <p:spPr/>
        <p:txBody>
          <a:bodyPr/>
          <a:lstStyle/>
          <a:p>
            <a:r>
              <a:rPr lang="en-US" altLang="ja-JP" dirty="0"/>
              <a:t>[</a:t>
            </a:r>
            <a:r>
              <a:rPr lang="ja-JP" altLang="en-US" dirty="0"/>
              <a:t>置去</a:t>
            </a:r>
            <a:r>
              <a:rPr lang="en-US" altLang="ja-JP" dirty="0"/>
              <a:t>/</a:t>
            </a:r>
            <a:r>
              <a:rPr lang="ja-JP" altLang="en-US" dirty="0"/>
              <a:t>持去検知</a:t>
            </a:r>
            <a:r>
              <a:rPr lang="en-US" altLang="ja-JP" dirty="0"/>
              <a:t>] </a:t>
            </a:r>
            <a:r>
              <a:rPr lang="ja-JP" altLang="en-US" dirty="0">
                <a:solidFill>
                  <a:srgbClr val="FFFF00"/>
                </a:solidFill>
              </a:rPr>
              <a:t>光の影響</a:t>
            </a:r>
            <a:r>
              <a:rPr lang="ja-JP" altLang="en-US" dirty="0"/>
              <a:t>による誤報削減</a:t>
            </a:r>
          </a:p>
        </p:txBody>
      </p:sp>
    </p:spTree>
    <p:extLst>
      <p:ext uri="{BB962C8B-B14F-4D97-AF65-F5344CB8AC3E}">
        <p14:creationId xmlns:p14="http://schemas.microsoft.com/office/powerpoint/2010/main" val="2863046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385418" y="817462"/>
            <a:ext cx="13720875" cy="6634509"/>
          </a:xfrm>
          <a:prstGeom prst="rect">
            <a:avLst/>
          </a:prstGeom>
          <a:noFill/>
          <a:ln>
            <a:noFill/>
          </a:ln>
        </p:spPr>
        <p:txBody>
          <a:bodyPr lIns="42329" tIns="42329" rIns="42329" bIns="42329" anchor="t"/>
          <a:lstStyle/>
          <a:p>
            <a:pPr defTabSz="1078704">
              <a:lnSpc>
                <a:spcPct val="110000"/>
              </a:lnSpc>
              <a:defRPr/>
            </a:pPr>
            <a:r>
              <a:rPr lang="ja-JP" altLang="en-US" sz="2000" b="1" dirty="0">
                <a:solidFill>
                  <a:prstClr val="black"/>
                </a:solidFill>
                <a:latin typeface="+mn-ea"/>
                <a:cs typeface="Meiryo UI" panose="020B0604030504040204" pitchFamily="50" charset="-128"/>
              </a:rPr>
              <a:t>以下のような場合、失報や誤発報の原因になる場合があります。</a:t>
            </a:r>
          </a:p>
          <a:p>
            <a:pPr defTabSz="1078704">
              <a:lnSpc>
                <a:spcPct val="110000"/>
              </a:lnSpc>
              <a:spcBef>
                <a:spcPts val="600"/>
              </a:spcBef>
              <a:defRPr/>
            </a:pPr>
            <a:r>
              <a:rPr lang="ja-JP" altLang="en-US" sz="1800" b="1" dirty="0">
                <a:solidFill>
                  <a:prstClr val="black"/>
                </a:solidFill>
                <a:latin typeface="+mn-ea"/>
                <a:cs typeface="Meiryo UI" panose="020B0604030504040204" pitchFamily="50" charset="-128"/>
              </a:rPr>
              <a:t>・背景と被写体の輝度差（明るさの差）が少ない。</a:t>
            </a:r>
          </a:p>
          <a:p>
            <a:pPr defTabSz="1078704">
              <a:lnSpc>
                <a:spcPct val="110000"/>
              </a:lnSpc>
              <a:defRPr/>
            </a:pPr>
            <a:r>
              <a:rPr lang="ja-JP" altLang="en-US" sz="1800" b="1" dirty="0">
                <a:solidFill>
                  <a:prstClr val="black"/>
                </a:solidFill>
                <a:latin typeface="+mn-ea"/>
                <a:cs typeface="Meiryo UI" panose="020B0604030504040204" pitchFamily="50" charset="-128"/>
              </a:rPr>
              <a:t>・夜間など、映像の輝度が低い。</a:t>
            </a:r>
          </a:p>
          <a:p>
            <a:pPr defTabSz="1078704">
              <a:lnSpc>
                <a:spcPct val="110000"/>
              </a:lnSpc>
              <a:defRPr/>
            </a:pPr>
            <a:r>
              <a:rPr lang="ja-JP" altLang="en-US" sz="1800" b="1" dirty="0">
                <a:solidFill>
                  <a:prstClr val="black"/>
                </a:solidFill>
                <a:latin typeface="+mn-ea"/>
                <a:cs typeface="Meiryo UI" panose="020B0604030504040204" pitchFamily="50" charset="-128"/>
              </a:rPr>
              <a:t>・被写体にピントが合っていない。</a:t>
            </a:r>
          </a:p>
          <a:p>
            <a:pPr defTabSz="1078704">
              <a:lnSpc>
                <a:spcPct val="110000"/>
              </a:lnSpc>
              <a:defRPr/>
            </a:pPr>
            <a:r>
              <a:rPr lang="ja-JP" altLang="en-US" sz="1800" b="1" dirty="0">
                <a:solidFill>
                  <a:prstClr val="black"/>
                </a:solidFill>
                <a:latin typeface="+mn-ea"/>
                <a:cs typeface="Meiryo UI" panose="020B0604030504040204" pitchFamily="50" charset="-128"/>
              </a:rPr>
              <a:t>・被写体がぶれている。</a:t>
            </a:r>
          </a:p>
          <a:p>
            <a:pPr defTabSz="1078704">
              <a:lnSpc>
                <a:spcPct val="110000"/>
              </a:lnSpc>
              <a:defRPr/>
            </a:pPr>
            <a:r>
              <a:rPr lang="ja-JP" altLang="en-US" sz="1800" b="1" dirty="0">
                <a:solidFill>
                  <a:prstClr val="black"/>
                </a:solidFill>
                <a:latin typeface="+mn-ea"/>
                <a:cs typeface="Meiryo UI" panose="020B0604030504040204" pitchFamily="50" charset="-128"/>
              </a:rPr>
              <a:t>・被写体が小さすぎる、または大きすぎる。</a:t>
            </a:r>
          </a:p>
          <a:p>
            <a:pPr defTabSz="1078704">
              <a:lnSpc>
                <a:spcPct val="110000"/>
              </a:lnSpc>
              <a:defRPr/>
            </a:pPr>
            <a:r>
              <a:rPr lang="ja-JP" altLang="en-US" sz="1800" b="1" dirty="0">
                <a:solidFill>
                  <a:prstClr val="black"/>
                </a:solidFill>
                <a:latin typeface="+mn-ea"/>
                <a:cs typeface="Meiryo UI" panose="020B0604030504040204" pitchFamily="50" charset="-128"/>
              </a:rPr>
              <a:t>・被写体が白飛び、あるいは黒潰れしている。</a:t>
            </a:r>
          </a:p>
          <a:p>
            <a:pPr defTabSz="1078704">
              <a:lnSpc>
                <a:spcPct val="110000"/>
              </a:lnSpc>
              <a:defRPr/>
            </a:pPr>
            <a:r>
              <a:rPr lang="ja-JP" altLang="en-US" sz="1800" b="1" dirty="0">
                <a:solidFill>
                  <a:srgbClr val="FF0000"/>
                </a:solidFill>
                <a:latin typeface="+mn-ea"/>
                <a:cs typeface="Meiryo UI" panose="020B0604030504040204" pitchFamily="50" charset="-128"/>
              </a:rPr>
              <a:t>・屋外、窓際など光線状態が変わりやすい。</a:t>
            </a:r>
          </a:p>
          <a:p>
            <a:pPr defTabSz="1078704">
              <a:lnSpc>
                <a:spcPct val="110000"/>
              </a:lnSpc>
              <a:defRPr/>
            </a:pPr>
            <a:r>
              <a:rPr lang="ja-JP" altLang="en-US" sz="1800" b="1" dirty="0">
                <a:solidFill>
                  <a:prstClr val="black"/>
                </a:solidFill>
                <a:latin typeface="+mn-ea"/>
                <a:cs typeface="Meiryo UI" panose="020B0604030504040204" pitchFamily="50" charset="-128"/>
              </a:rPr>
              <a:t>・日光・車のヘッドライトなどの外光や水溜まりやガラスなどの光の反射が入る。</a:t>
            </a:r>
          </a:p>
          <a:p>
            <a:pPr defTabSz="1078704">
              <a:lnSpc>
                <a:spcPct val="110000"/>
              </a:lnSpc>
              <a:defRPr/>
            </a:pPr>
            <a:r>
              <a:rPr lang="ja-JP" altLang="en-US" sz="1800" b="1" dirty="0">
                <a:solidFill>
                  <a:srgbClr val="FF0000"/>
                </a:solidFill>
                <a:latin typeface="+mn-ea"/>
                <a:cs typeface="Meiryo UI" panose="020B0604030504040204" pitchFamily="50" charset="-128"/>
              </a:rPr>
              <a:t>・強い外光が差し込み、被写体やそれ以外の影ができる。</a:t>
            </a:r>
          </a:p>
          <a:p>
            <a:pPr defTabSz="1078704">
              <a:lnSpc>
                <a:spcPct val="110000"/>
              </a:lnSpc>
              <a:defRPr/>
            </a:pPr>
            <a:r>
              <a:rPr lang="ja-JP" altLang="en-US" sz="1800" b="1" dirty="0">
                <a:solidFill>
                  <a:prstClr val="black"/>
                </a:solidFill>
                <a:latin typeface="+mn-ea"/>
                <a:cs typeface="Meiryo UI" panose="020B0604030504040204" pitchFamily="50" charset="-128"/>
              </a:rPr>
              <a:t>・カメラのレンズに水滴や汚れが付いている。</a:t>
            </a:r>
          </a:p>
          <a:p>
            <a:pPr defTabSz="1078704">
              <a:lnSpc>
                <a:spcPct val="110000"/>
              </a:lnSpc>
              <a:defRPr/>
            </a:pPr>
            <a:r>
              <a:rPr lang="ja-JP" altLang="en-US" sz="1800" b="1" dirty="0">
                <a:solidFill>
                  <a:prstClr val="black"/>
                </a:solidFill>
                <a:latin typeface="+mn-ea"/>
                <a:cs typeface="Meiryo UI" panose="020B0604030504040204" pitchFamily="50" charset="-128"/>
              </a:rPr>
              <a:t>・カメラが揺れている。</a:t>
            </a:r>
            <a:endParaRPr lang="en-US" altLang="ja-JP" sz="1800" b="1" dirty="0">
              <a:solidFill>
                <a:prstClr val="black"/>
              </a:solidFill>
              <a:latin typeface="+mn-ea"/>
              <a:cs typeface="Meiryo UI" panose="020B0604030504040204" pitchFamily="50" charset="-128"/>
            </a:endParaRPr>
          </a:p>
          <a:p>
            <a:pPr defTabSz="1078704">
              <a:lnSpc>
                <a:spcPct val="110000"/>
              </a:lnSpc>
              <a:defRPr/>
            </a:pPr>
            <a:endParaRPr lang="en-US" altLang="ja-JP" sz="1800" b="1" dirty="0">
              <a:solidFill>
                <a:prstClr val="black"/>
              </a:solidFill>
              <a:latin typeface="+mn-ea"/>
              <a:cs typeface="Meiryo UI" panose="020B0604030504040204" pitchFamily="50" charset="-128"/>
            </a:endParaRPr>
          </a:p>
          <a:p>
            <a:pPr defTabSz="1078704">
              <a:lnSpc>
                <a:spcPct val="110000"/>
              </a:lnSpc>
              <a:defRPr/>
            </a:pPr>
            <a:r>
              <a:rPr lang="ja-JP" altLang="en-US" sz="2000" b="1" dirty="0">
                <a:solidFill>
                  <a:prstClr val="black"/>
                </a:solidFill>
                <a:latin typeface="+mn-ea"/>
                <a:cs typeface="Meiryo UI" panose="020B0604030504040204" pitchFamily="50" charset="-128"/>
              </a:rPr>
              <a:t>その他の注意事項を以下に記載します。</a:t>
            </a:r>
            <a:endParaRPr lang="en-US" altLang="ja-JP" sz="2000" b="1" dirty="0">
              <a:solidFill>
                <a:prstClr val="black"/>
              </a:solidFill>
              <a:latin typeface="+mn-ea"/>
              <a:cs typeface="Meiryo UI" panose="020B0604030504040204" pitchFamily="50" charset="-128"/>
            </a:endParaRPr>
          </a:p>
          <a:p>
            <a:pPr defTabSz="1078704">
              <a:lnSpc>
                <a:spcPct val="110000"/>
              </a:lnSpc>
              <a:spcBef>
                <a:spcPts val="600"/>
              </a:spcBef>
              <a:defRPr/>
            </a:pPr>
            <a:r>
              <a:rPr lang="ja-JP" altLang="en-US" sz="1800" b="1" dirty="0">
                <a:solidFill>
                  <a:prstClr val="black"/>
                </a:solidFill>
                <a:latin typeface="+mn-ea"/>
                <a:cs typeface="Meiryo UI" panose="020B0604030504040204" pitchFamily="50" charset="-128"/>
              </a:rPr>
              <a:t>・学習前後で、カメラの映像設定を変更した場合、失報や誤発報の原因になる場合があります。</a:t>
            </a:r>
            <a:endParaRPr lang="en-US" altLang="ja-JP" sz="1800" b="1" dirty="0">
              <a:solidFill>
                <a:prstClr val="black"/>
              </a:solidFill>
              <a:latin typeface="+mn-ea"/>
              <a:cs typeface="Meiryo UI" panose="020B0604030504040204" pitchFamily="50" charset="-128"/>
            </a:endParaRPr>
          </a:p>
          <a:p>
            <a:pPr defTabSz="1078704">
              <a:lnSpc>
                <a:spcPct val="110000"/>
              </a:lnSpc>
              <a:defRPr/>
            </a:pPr>
            <a:r>
              <a:rPr lang="ja-JP" altLang="en-US" sz="1800" b="1" dirty="0">
                <a:solidFill>
                  <a:srgbClr val="FF0000"/>
                </a:solidFill>
                <a:latin typeface="+mn-ea"/>
                <a:cs typeface="Meiryo UI" panose="020B0604030504040204" pitchFamily="50" charset="-128"/>
              </a:rPr>
              <a:t>・カラー映像・白黒映像が切り替わる環境でご使用の場合、カラー画像・白黒画像それぞれで個別に学習を行うことを推奨します。</a:t>
            </a:r>
            <a:endParaRPr lang="en-US" altLang="ja-JP" sz="1800" b="1" dirty="0">
              <a:solidFill>
                <a:srgbClr val="FF0000"/>
              </a:solidFill>
              <a:latin typeface="+mn-ea"/>
              <a:cs typeface="Meiryo UI" panose="020B0604030504040204" pitchFamily="50" charset="-128"/>
            </a:endParaRPr>
          </a:p>
          <a:p>
            <a:pPr marL="177800" indent="-177800" defTabSz="1078704">
              <a:lnSpc>
                <a:spcPct val="110000"/>
              </a:lnSpc>
              <a:defRPr/>
            </a:pPr>
            <a:r>
              <a:rPr lang="ja-JP" altLang="en-US" sz="1800" b="1" dirty="0">
                <a:solidFill>
                  <a:srgbClr val="FF0000"/>
                </a:solidFill>
                <a:latin typeface="+mn-ea"/>
                <a:cs typeface="Meiryo UI" panose="020B0604030504040204" pitchFamily="50" charset="-128"/>
              </a:rPr>
              <a:t>・人物が写り込む環境でご使用の場合、人物を状態変化から除外する設定を有効にしてください。ただし、人物が正常に検知されない場合、正しく除外できない場合があります。また、人物ではないものを人物として検知した場合、人物ではないものを除外してしまう場合があります。</a:t>
            </a:r>
            <a:endParaRPr lang="en-US" altLang="ja-JP" sz="1800" b="1" dirty="0">
              <a:solidFill>
                <a:srgbClr val="FF0000"/>
              </a:solidFill>
              <a:latin typeface="+mn-ea"/>
              <a:cs typeface="Meiryo UI" panose="020B0604030504040204" pitchFamily="50" charset="-128"/>
            </a:endParaRPr>
          </a:p>
          <a:p>
            <a:pPr defTabSz="1078704">
              <a:lnSpc>
                <a:spcPct val="110000"/>
              </a:lnSpc>
              <a:defRPr/>
            </a:pPr>
            <a:r>
              <a:rPr lang="ja-JP" altLang="en-US" sz="1800" b="1" dirty="0">
                <a:solidFill>
                  <a:prstClr val="black"/>
                </a:solidFill>
                <a:latin typeface="+mn-ea"/>
                <a:cs typeface="Meiryo UI" panose="020B0604030504040204" pitchFamily="50" charset="-128"/>
              </a:rPr>
              <a:t>・置き去り物（不審物等）の検知用途でご使用の場合、置き去り検知設定を有効にしてください。</a:t>
            </a:r>
            <a:endParaRPr lang="en-US" altLang="ja-JP" sz="1800" b="1" dirty="0">
              <a:solidFill>
                <a:prstClr val="black"/>
              </a:solidFill>
              <a:latin typeface="+mn-ea"/>
              <a:cs typeface="Meiryo UI" panose="020B0604030504040204" pitchFamily="50" charset="-128"/>
            </a:endParaRPr>
          </a:p>
          <a:p>
            <a:pPr defTabSz="1078704">
              <a:lnSpc>
                <a:spcPct val="110000"/>
              </a:lnSpc>
              <a:defRPr/>
            </a:pPr>
            <a:r>
              <a:rPr lang="ja-JP" altLang="en-US" sz="1800" b="1" dirty="0">
                <a:solidFill>
                  <a:prstClr val="black"/>
                </a:solidFill>
                <a:latin typeface="+mn-ea"/>
                <a:cs typeface="Meiryo UI" panose="020B0604030504040204" pitchFamily="50" charset="-128"/>
              </a:rPr>
              <a:t>・低照度時に誤報が発生する場合、低照度時のアラームを停止する設定を有効にすることで誤報を抑制できます。</a:t>
            </a:r>
            <a:endParaRPr lang="en-US" altLang="ja-JP" sz="1800" b="1" dirty="0">
              <a:solidFill>
                <a:prstClr val="black"/>
              </a:solidFill>
              <a:latin typeface="+mn-ea"/>
              <a:cs typeface="Meiryo UI" panose="020B0604030504040204" pitchFamily="50" charset="-128"/>
            </a:endParaRPr>
          </a:p>
        </p:txBody>
      </p:sp>
      <p:pic>
        <p:nvPicPr>
          <p:cNvPr id="3" name="図 2">
            <a:extLst>
              <a:ext uri="{FF2B5EF4-FFF2-40B4-BE49-F238E27FC236}">
                <a16:creationId xmlns:a16="http://schemas.microsoft.com/office/drawing/2014/main" id="{B9D29B69-AF85-ECB7-1165-7E8922B89B0C}"/>
              </a:ext>
            </a:extLst>
          </p:cNvPr>
          <p:cNvPicPr>
            <a:picLocks noChangeAspect="1"/>
          </p:cNvPicPr>
          <p:nvPr/>
        </p:nvPicPr>
        <p:blipFill>
          <a:blip r:embed="rId3"/>
          <a:stretch>
            <a:fillRect/>
          </a:stretch>
        </p:blipFill>
        <p:spPr>
          <a:xfrm>
            <a:off x="8631044" y="817462"/>
            <a:ext cx="5383751" cy="2309671"/>
          </a:xfrm>
          <a:prstGeom prst="rect">
            <a:avLst/>
          </a:prstGeom>
          <a:ln w="25400">
            <a:solidFill>
              <a:srgbClr val="0070C0"/>
            </a:solidFill>
          </a:ln>
          <a:effectLst/>
        </p:spPr>
      </p:pic>
      <p:sp>
        <p:nvSpPr>
          <p:cNvPr id="4" name="タイトル 3">
            <a:extLst>
              <a:ext uri="{FF2B5EF4-FFF2-40B4-BE49-F238E27FC236}">
                <a16:creationId xmlns:a16="http://schemas.microsoft.com/office/drawing/2014/main" id="{CCE0936D-0F4D-7769-81D7-F52CC6AE4F61}"/>
              </a:ext>
            </a:extLst>
          </p:cNvPr>
          <p:cNvSpPr>
            <a:spLocks noGrp="1"/>
          </p:cNvSpPr>
          <p:nvPr>
            <p:ph type="title"/>
          </p:nvPr>
        </p:nvSpPr>
        <p:spPr/>
        <p:txBody>
          <a:bodyPr/>
          <a:lstStyle/>
          <a:p>
            <a:r>
              <a:rPr lang="ja-JP" altLang="en-US" dirty="0"/>
              <a:t>状態変化検知アプリ 設置環境のご注意点</a:t>
            </a:r>
          </a:p>
        </p:txBody>
      </p:sp>
    </p:spTree>
    <p:extLst>
      <p:ext uri="{BB962C8B-B14F-4D97-AF65-F5344CB8AC3E}">
        <p14:creationId xmlns:p14="http://schemas.microsoft.com/office/powerpoint/2010/main" val="220834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3</a:t>
            </a:r>
            <a:r>
              <a:rPr lang="ja-JP" altLang="en-US" dirty="0"/>
              <a:t>．システム設計・設定</a:t>
            </a:r>
            <a:endParaRPr kumimoji="1" lang="ja-JP" altLang="en-US" dirty="0"/>
          </a:p>
        </p:txBody>
      </p:sp>
    </p:spTree>
    <p:extLst>
      <p:ext uri="{BB962C8B-B14F-4D97-AF65-F5344CB8AC3E}">
        <p14:creationId xmlns:p14="http://schemas.microsoft.com/office/powerpoint/2010/main" val="4148752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環境変更</a:t>
            </a:r>
            <a:endParaRPr kumimoji="1" lang="ja-JP" altLang="en-US" dirty="0"/>
          </a:p>
        </p:txBody>
      </p:sp>
      <p:pic>
        <p:nvPicPr>
          <p:cNvPr id="15" name="図 14">
            <a:extLst>
              <a:ext uri="{FF2B5EF4-FFF2-40B4-BE49-F238E27FC236}">
                <a16:creationId xmlns:a16="http://schemas.microsoft.com/office/drawing/2014/main" id="{1758F3CA-6DD0-0089-5073-84D34BDF7769}"/>
              </a:ext>
            </a:extLst>
          </p:cNvPr>
          <p:cNvPicPr>
            <a:picLocks noChangeAspect="1"/>
          </p:cNvPicPr>
          <p:nvPr/>
        </p:nvPicPr>
        <p:blipFill rotWithShape="1">
          <a:blip r:embed="rId2"/>
          <a:srcRect l="7971" t="1584" r="700" b="18212"/>
          <a:stretch/>
        </p:blipFill>
        <p:spPr>
          <a:xfrm>
            <a:off x="226210" y="3971248"/>
            <a:ext cx="6603753" cy="3072448"/>
          </a:xfrm>
          <a:prstGeom prst="rect">
            <a:avLst/>
          </a:prstGeom>
          <a:ln w="25400">
            <a:solidFill>
              <a:srgbClr val="0070C0"/>
            </a:solidFill>
          </a:ln>
          <a:effectLst>
            <a:outerShdw blurRad="50800" dist="38100" dir="2700000" algn="tl" rotWithShape="0">
              <a:prstClr val="black">
                <a:alpha val="40000"/>
              </a:prstClr>
            </a:outerShdw>
          </a:effectLst>
        </p:spPr>
      </p:pic>
      <p:sp>
        <p:nvSpPr>
          <p:cNvPr id="17" name="線吹き出し 2 (枠付き) 8">
            <a:extLst>
              <a:ext uri="{FF2B5EF4-FFF2-40B4-BE49-F238E27FC236}">
                <a16:creationId xmlns:a16="http://schemas.microsoft.com/office/drawing/2014/main" id="{39828776-F527-F72F-75AF-5918AF47EF76}"/>
              </a:ext>
            </a:extLst>
          </p:cNvPr>
          <p:cNvSpPr/>
          <p:nvPr/>
        </p:nvSpPr>
        <p:spPr>
          <a:xfrm>
            <a:off x="2396885" y="3127383"/>
            <a:ext cx="4509762" cy="640073"/>
          </a:xfrm>
          <a:prstGeom prst="borderCallout2">
            <a:avLst>
              <a:gd name="adj1" fmla="val 55925"/>
              <a:gd name="adj2" fmla="val 190"/>
              <a:gd name="adj3" fmla="val 57355"/>
              <a:gd name="adj4" fmla="val -12202"/>
              <a:gd name="adj5" fmla="val 470826"/>
              <a:gd name="adj6" fmla="val -33375"/>
            </a:avLst>
          </a:prstGeom>
          <a:noFill/>
          <a:ln w="12700" cap="flat" cmpd="sng" algn="ctr">
            <a:solidFill>
              <a:srgbClr val="ED7D31"/>
            </a:solidFill>
            <a:prstDash val="solid"/>
            <a:miter lim="800000"/>
          </a:ln>
          <a:effectLst/>
        </p:spPr>
        <p:txBody>
          <a:bodyPr rtlCol="0" anchor="ctr"/>
          <a:lstStyle/>
          <a:p>
            <a:pPr defTabSz="1439906">
              <a:defRPr/>
            </a:pPr>
            <a:r>
              <a:rPr kumimoji="0" lang="ja-JP" altLang="en-US" sz="1890" b="1" kern="0" dirty="0">
                <a:latin typeface="+mn-ea"/>
              </a:rPr>
              <a:t>既存 </a:t>
            </a:r>
            <a:r>
              <a:rPr kumimoji="0" lang="en-US" altLang="ja-JP" sz="1890" b="1" kern="0" dirty="0" err="1">
                <a:latin typeface="+mn-ea"/>
              </a:rPr>
              <a:t>iCT</a:t>
            </a:r>
            <a:r>
              <a:rPr kumimoji="0" lang="ja-JP" altLang="en-US" sz="1890" b="1" kern="0" dirty="0">
                <a:latin typeface="+mn-ea"/>
              </a:rPr>
              <a:t>のアンインストール</a:t>
            </a:r>
          </a:p>
        </p:txBody>
      </p:sp>
      <p:sp>
        <p:nvSpPr>
          <p:cNvPr id="18" name="正方形/長方形 17">
            <a:extLst>
              <a:ext uri="{FF2B5EF4-FFF2-40B4-BE49-F238E27FC236}">
                <a16:creationId xmlns:a16="http://schemas.microsoft.com/office/drawing/2014/main" id="{9B4F642E-1169-A489-53C2-9AE7A93CF371}"/>
              </a:ext>
            </a:extLst>
          </p:cNvPr>
          <p:cNvSpPr/>
          <p:nvPr/>
        </p:nvSpPr>
        <p:spPr>
          <a:xfrm>
            <a:off x="386517" y="6111945"/>
            <a:ext cx="2010368" cy="782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2" name="線吹き出し 2 (枠付き) 8">
            <a:extLst>
              <a:ext uri="{FF2B5EF4-FFF2-40B4-BE49-F238E27FC236}">
                <a16:creationId xmlns:a16="http://schemas.microsoft.com/office/drawing/2014/main" id="{962FC191-FDD8-DA27-EB67-77E44902B8F3}"/>
              </a:ext>
            </a:extLst>
          </p:cNvPr>
          <p:cNvSpPr/>
          <p:nvPr/>
        </p:nvSpPr>
        <p:spPr>
          <a:xfrm>
            <a:off x="8557559" y="3135776"/>
            <a:ext cx="4509762" cy="640073"/>
          </a:xfrm>
          <a:prstGeom prst="borderCallout2">
            <a:avLst>
              <a:gd name="adj1" fmla="val 55925"/>
              <a:gd name="adj2" fmla="val 190"/>
              <a:gd name="adj3" fmla="val 57355"/>
              <a:gd name="adj4" fmla="val -12202"/>
              <a:gd name="adj5" fmla="val 248050"/>
              <a:gd name="adj6" fmla="val -10131"/>
            </a:avLst>
          </a:prstGeom>
          <a:noFill/>
          <a:ln w="12700" cap="flat" cmpd="sng" algn="ctr">
            <a:solidFill>
              <a:srgbClr val="ED7D31"/>
            </a:solidFill>
            <a:prstDash val="solid"/>
            <a:miter lim="800000"/>
          </a:ln>
          <a:effectLst/>
        </p:spPr>
        <p:txBody>
          <a:bodyPr rtlCol="0" anchor="ctr"/>
          <a:lstStyle/>
          <a:p>
            <a:pPr defTabSz="1439906">
              <a:defRPr/>
            </a:pPr>
            <a:r>
              <a:rPr kumimoji="0" lang="ja-JP" altLang="en-US" sz="1890" b="1" kern="0" dirty="0">
                <a:latin typeface="+mn-ea"/>
              </a:rPr>
              <a:t>ここから取得ください</a:t>
            </a:r>
          </a:p>
        </p:txBody>
      </p:sp>
      <p:sp>
        <p:nvSpPr>
          <p:cNvPr id="24" name="正方形/長方形 23">
            <a:extLst>
              <a:ext uri="{FF2B5EF4-FFF2-40B4-BE49-F238E27FC236}">
                <a16:creationId xmlns:a16="http://schemas.microsoft.com/office/drawing/2014/main" id="{76C1D54F-C6E7-26B4-023A-13D345436240}"/>
              </a:ext>
            </a:extLst>
          </p:cNvPr>
          <p:cNvSpPr/>
          <p:nvPr/>
        </p:nvSpPr>
        <p:spPr>
          <a:xfrm>
            <a:off x="7570251" y="4800395"/>
            <a:ext cx="6156697" cy="1552430"/>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dirty="0">
              <a:latin typeface="+mn-ea"/>
            </a:endParaRPr>
          </a:p>
        </p:txBody>
      </p:sp>
      <p:sp>
        <p:nvSpPr>
          <p:cNvPr id="3" name="正方形/長方形 2">
            <a:extLst>
              <a:ext uri="{FF2B5EF4-FFF2-40B4-BE49-F238E27FC236}">
                <a16:creationId xmlns:a16="http://schemas.microsoft.com/office/drawing/2014/main" id="{F8DF9A0B-4062-33AC-8257-64AEB63D6B23}"/>
              </a:ext>
            </a:extLst>
          </p:cNvPr>
          <p:cNvSpPr/>
          <p:nvPr/>
        </p:nvSpPr>
        <p:spPr>
          <a:xfrm>
            <a:off x="634777" y="2404304"/>
            <a:ext cx="7132716" cy="558655"/>
          </a:xfrm>
          <a:prstGeom prst="rect">
            <a:avLst/>
          </a:prstGeom>
          <a:solidFill>
            <a:srgbClr val="FFFF00"/>
          </a:solidFill>
          <a:ln w="19050" cap="flat" cmpd="sng" algn="ctr">
            <a:solidFill>
              <a:srgbClr val="FF0000"/>
            </a:solidFill>
            <a:prstDash val="solid"/>
            <a:miter lim="800000"/>
          </a:ln>
          <a:effectLst/>
        </p:spPr>
        <p:txBody>
          <a:bodyPr rtlCol="0" anchor="ctr"/>
          <a:lstStyle/>
          <a:p>
            <a:pPr defTabSz="719953" fontAlgn="base">
              <a:spcBef>
                <a:spcPct val="0"/>
              </a:spcBef>
              <a:spcAft>
                <a:spcPct val="0"/>
              </a:spcAft>
              <a:defRPr/>
            </a:pPr>
            <a:r>
              <a:rPr kumimoji="0" lang="ja-JP" altLang="en-US" sz="2205" b="1" kern="0" dirty="0">
                <a:solidFill>
                  <a:srgbClr val="0070C0"/>
                </a:solidFill>
                <a:latin typeface="+mn-ea"/>
              </a:rPr>
              <a:t>①設定ツールを変更する</a:t>
            </a:r>
            <a:endParaRPr kumimoji="0" lang="en-US" altLang="ja-JP" sz="2205" b="1" kern="0" dirty="0">
              <a:solidFill>
                <a:srgbClr val="0070C0"/>
              </a:solidFill>
              <a:latin typeface="+mn-ea"/>
            </a:endParaRPr>
          </a:p>
        </p:txBody>
      </p:sp>
      <p:sp>
        <p:nvSpPr>
          <p:cNvPr id="5" name="テキスト ボックス 4">
            <a:extLst>
              <a:ext uri="{FF2B5EF4-FFF2-40B4-BE49-F238E27FC236}">
                <a16:creationId xmlns:a16="http://schemas.microsoft.com/office/drawing/2014/main" id="{7D4B9AD3-5854-6DE1-FAD8-1AD31B2C8C4E}"/>
              </a:ext>
            </a:extLst>
          </p:cNvPr>
          <p:cNvSpPr txBox="1"/>
          <p:nvPr/>
        </p:nvSpPr>
        <p:spPr>
          <a:xfrm>
            <a:off x="7738517" y="4944060"/>
            <a:ext cx="5813589" cy="1122743"/>
          </a:xfrm>
          <a:prstGeom prst="rect">
            <a:avLst/>
          </a:prstGeom>
          <a:noFill/>
        </p:spPr>
        <p:txBody>
          <a:bodyPr wrap="square" rtlCol="0">
            <a:spAutoFit/>
          </a:bodyPr>
          <a:lstStyle/>
          <a:p>
            <a:r>
              <a:rPr lang="en-US" altLang="ja-JP" sz="3348" b="1" dirty="0">
                <a:latin typeface="+mn-ea"/>
                <a:hlinkClick r:id="rId3"/>
              </a:rPr>
              <a:t>i-PRO</a:t>
            </a:r>
            <a:r>
              <a:rPr lang="ja-JP" altLang="en-US" sz="3348" b="1" dirty="0">
                <a:latin typeface="+mn-ea"/>
                <a:hlinkClick r:id="rId3"/>
              </a:rPr>
              <a:t>設定ツール（</a:t>
            </a:r>
            <a:r>
              <a:rPr lang="en-US" altLang="ja-JP" sz="3348" b="1" dirty="0" err="1">
                <a:latin typeface="+mn-ea"/>
                <a:hlinkClick r:id="rId3"/>
              </a:rPr>
              <a:t>iCT</a:t>
            </a:r>
            <a:r>
              <a:rPr lang="ja-JP" altLang="en-US" sz="3348" b="1" dirty="0">
                <a:latin typeface="+mn-ea"/>
                <a:hlinkClick r:id="rId3"/>
              </a:rPr>
              <a:t>） </a:t>
            </a:r>
            <a:r>
              <a:rPr lang="en-US" altLang="ja-JP" sz="3348" b="1" dirty="0">
                <a:latin typeface="+mn-ea"/>
                <a:hlinkClick r:id="rId3"/>
              </a:rPr>
              <a:t>| i-PRO Products</a:t>
            </a:r>
            <a:endParaRPr lang="ja-JP" altLang="en-US" sz="3348" b="1" dirty="0">
              <a:latin typeface="+mn-ea"/>
            </a:endParaRPr>
          </a:p>
        </p:txBody>
      </p:sp>
      <p:sp>
        <p:nvSpPr>
          <p:cNvPr id="6" name="テキスト ボックス 5">
            <a:extLst>
              <a:ext uri="{FF2B5EF4-FFF2-40B4-BE49-F238E27FC236}">
                <a16:creationId xmlns:a16="http://schemas.microsoft.com/office/drawing/2014/main" id="{DD79A2EC-639C-1AB8-10CE-608F26AAD3B0}"/>
              </a:ext>
            </a:extLst>
          </p:cNvPr>
          <p:cNvSpPr txBox="1"/>
          <p:nvPr/>
        </p:nvSpPr>
        <p:spPr>
          <a:xfrm>
            <a:off x="386517" y="859271"/>
            <a:ext cx="11421716" cy="707886"/>
          </a:xfrm>
          <a:prstGeom prst="rect">
            <a:avLst/>
          </a:prstGeom>
          <a:noFill/>
        </p:spPr>
        <p:txBody>
          <a:bodyPr wrap="none" rtlCol="0">
            <a:spAutoFit/>
          </a:bodyPr>
          <a:lstStyle/>
          <a:p>
            <a:pPr>
              <a:defRPr/>
            </a:pPr>
            <a:r>
              <a:rPr lang="en-US" altLang="ja-JP" sz="2000" b="1" dirty="0" err="1">
                <a:solidFill>
                  <a:prstClr val="black"/>
                </a:solidFill>
                <a:latin typeface="+mn-ea"/>
                <a:cs typeface="Meiryo UI" panose="020B0604030504040204" pitchFamily="50" charset="-128"/>
              </a:rPr>
              <a:t>i</a:t>
            </a:r>
            <a:r>
              <a:rPr lang="en-US" altLang="ja-JP" sz="2000" b="1" dirty="0">
                <a:solidFill>
                  <a:prstClr val="black"/>
                </a:solidFill>
                <a:latin typeface="+mn-ea"/>
                <a:cs typeface="Meiryo UI" panose="020B0604030504040204" pitchFamily="50" charset="-128"/>
              </a:rPr>
              <a:t>-PRO</a:t>
            </a:r>
            <a:r>
              <a:rPr lang="ja-JP" altLang="en-US" sz="2000" b="1" dirty="0">
                <a:solidFill>
                  <a:prstClr val="black"/>
                </a:solidFill>
                <a:latin typeface="+mn-ea"/>
                <a:cs typeface="Meiryo UI" panose="020B0604030504040204" pitchFamily="50" charset="-128"/>
              </a:rPr>
              <a:t>設定ツールの最新版（</a:t>
            </a:r>
            <a:r>
              <a:rPr lang="en-US" altLang="ja-JP" sz="2000" b="1" dirty="0">
                <a:solidFill>
                  <a:prstClr val="black"/>
                </a:solidFill>
                <a:latin typeface="+mn-ea"/>
                <a:cs typeface="Meiryo UI" panose="020B0604030504040204" pitchFamily="50" charset="-128"/>
              </a:rPr>
              <a:t>v3.90)</a:t>
            </a:r>
            <a:r>
              <a:rPr lang="ja-JP" altLang="en-US" sz="2000" b="1" dirty="0">
                <a:solidFill>
                  <a:prstClr val="black"/>
                </a:solidFill>
                <a:latin typeface="+mn-ea"/>
                <a:cs typeface="Meiryo UI" panose="020B0604030504040204" pitchFamily="50" charset="-128"/>
              </a:rPr>
              <a:t>をインストール、もしくはバージョンアップをしてください。</a:t>
            </a:r>
            <a:br>
              <a:rPr lang="en-US" altLang="ja-JP" sz="2000" b="1" dirty="0">
                <a:solidFill>
                  <a:prstClr val="black"/>
                </a:solidFill>
                <a:latin typeface="+mn-ea"/>
                <a:cs typeface="Meiryo UI" panose="020B0604030504040204" pitchFamily="50" charset="-128"/>
              </a:rPr>
            </a:br>
            <a:r>
              <a:rPr lang="ja-JP" altLang="en-US" sz="2000" b="1" dirty="0">
                <a:solidFill>
                  <a:srgbClr val="FF0000"/>
                </a:solidFill>
                <a:latin typeface="+mn-ea"/>
                <a:cs typeface="Meiryo UI" panose="020B0604030504040204" pitchFamily="50" charset="-128"/>
              </a:rPr>
              <a:t>以下の設定をお願いします。</a:t>
            </a:r>
          </a:p>
        </p:txBody>
      </p:sp>
    </p:spTree>
    <p:extLst>
      <p:ext uri="{BB962C8B-B14F-4D97-AF65-F5344CB8AC3E}">
        <p14:creationId xmlns:p14="http://schemas.microsoft.com/office/powerpoint/2010/main" val="3542526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環境変更</a:t>
            </a:r>
            <a:endParaRPr kumimoji="1" lang="ja-JP" altLang="en-US" dirty="0"/>
          </a:p>
        </p:txBody>
      </p:sp>
      <p:sp>
        <p:nvSpPr>
          <p:cNvPr id="25" name="正方形/長方形 24">
            <a:extLst>
              <a:ext uri="{FF2B5EF4-FFF2-40B4-BE49-F238E27FC236}">
                <a16:creationId xmlns:a16="http://schemas.microsoft.com/office/drawing/2014/main" id="{E3338110-2EE6-0B69-FC5C-72ACF4B3BF95}"/>
              </a:ext>
            </a:extLst>
          </p:cNvPr>
          <p:cNvSpPr/>
          <p:nvPr/>
        </p:nvSpPr>
        <p:spPr>
          <a:xfrm>
            <a:off x="634777" y="667521"/>
            <a:ext cx="5853377" cy="558655"/>
          </a:xfrm>
          <a:prstGeom prst="rect">
            <a:avLst/>
          </a:prstGeom>
          <a:solidFill>
            <a:srgbClr val="FFFF00"/>
          </a:solidFill>
          <a:ln w="19050" cap="flat" cmpd="sng" algn="ctr">
            <a:solidFill>
              <a:srgbClr val="FF0000"/>
            </a:solidFill>
            <a:prstDash val="solid"/>
            <a:miter lim="800000"/>
          </a:ln>
          <a:effectLst/>
        </p:spPr>
        <p:txBody>
          <a:bodyPr rtlCol="0" anchor="ctr"/>
          <a:lstStyle/>
          <a:p>
            <a:pPr defTabSz="719953" fontAlgn="base">
              <a:spcBef>
                <a:spcPct val="0"/>
              </a:spcBef>
              <a:spcAft>
                <a:spcPct val="0"/>
              </a:spcAft>
              <a:defRPr/>
            </a:pPr>
            <a:r>
              <a:rPr kumimoji="0" lang="ja-JP" altLang="en-US" sz="2205" b="1" kern="0" dirty="0">
                <a:solidFill>
                  <a:srgbClr val="0070C0"/>
                </a:solidFill>
                <a:latin typeface="+mn-ea"/>
              </a:rPr>
              <a:t>②イーサネットのプロパティを変更する</a:t>
            </a:r>
            <a:endParaRPr kumimoji="0" lang="en-US" altLang="ja-JP" sz="2205" b="1" kern="0" dirty="0">
              <a:solidFill>
                <a:srgbClr val="0070C0"/>
              </a:solidFill>
              <a:latin typeface="+mn-ea"/>
            </a:endParaRPr>
          </a:p>
        </p:txBody>
      </p:sp>
      <p:pic>
        <p:nvPicPr>
          <p:cNvPr id="4" name="図 3">
            <a:extLst>
              <a:ext uri="{FF2B5EF4-FFF2-40B4-BE49-F238E27FC236}">
                <a16:creationId xmlns:a16="http://schemas.microsoft.com/office/drawing/2014/main" id="{F306367A-82FC-5D2D-1722-EE9062DCBFF1}"/>
              </a:ext>
            </a:extLst>
          </p:cNvPr>
          <p:cNvPicPr>
            <a:picLocks noChangeAspect="1"/>
          </p:cNvPicPr>
          <p:nvPr/>
        </p:nvPicPr>
        <p:blipFill>
          <a:blip r:embed="rId2"/>
          <a:stretch>
            <a:fillRect/>
          </a:stretch>
        </p:blipFill>
        <p:spPr>
          <a:xfrm>
            <a:off x="788512" y="1365831"/>
            <a:ext cx="4229503" cy="3072448"/>
          </a:xfrm>
          <a:prstGeom prst="rect">
            <a:avLst/>
          </a:prstGeom>
          <a:ln w="31750">
            <a:solidFill>
              <a:srgbClr val="0070C0"/>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9B4F642E-1169-A489-53C2-9AE7A93CF371}"/>
              </a:ext>
            </a:extLst>
          </p:cNvPr>
          <p:cNvSpPr/>
          <p:nvPr/>
        </p:nvSpPr>
        <p:spPr>
          <a:xfrm>
            <a:off x="2845717" y="2454852"/>
            <a:ext cx="2010368" cy="782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6" name="図 5">
            <a:extLst>
              <a:ext uri="{FF2B5EF4-FFF2-40B4-BE49-F238E27FC236}">
                <a16:creationId xmlns:a16="http://schemas.microsoft.com/office/drawing/2014/main" id="{5EDDABF6-493E-35A3-3140-DDBCAA2458DC}"/>
              </a:ext>
            </a:extLst>
          </p:cNvPr>
          <p:cNvPicPr>
            <a:picLocks noChangeAspect="1"/>
          </p:cNvPicPr>
          <p:nvPr/>
        </p:nvPicPr>
        <p:blipFill rotWithShape="1">
          <a:blip r:embed="rId3"/>
          <a:srcRect b="10716"/>
          <a:stretch/>
        </p:blipFill>
        <p:spPr>
          <a:xfrm>
            <a:off x="7371832" y="1393597"/>
            <a:ext cx="5490377" cy="2933176"/>
          </a:xfrm>
          <a:prstGeom prst="rect">
            <a:avLst/>
          </a:prstGeom>
          <a:ln w="25400">
            <a:solidFill>
              <a:srgbClr val="0070C0"/>
            </a:solidFill>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8D1207F1-A5ED-389E-04B4-3C5C011BE58B}"/>
              </a:ext>
            </a:extLst>
          </p:cNvPr>
          <p:cNvSpPr/>
          <p:nvPr/>
        </p:nvSpPr>
        <p:spPr>
          <a:xfrm>
            <a:off x="7461214" y="3237630"/>
            <a:ext cx="2908902" cy="552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13" name="図 12">
            <a:extLst>
              <a:ext uri="{FF2B5EF4-FFF2-40B4-BE49-F238E27FC236}">
                <a16:creationId xmlns:a16="http://schemas.microsoft.com/office/drawing/2014/main" id="{AB471851-4CDC-B8E1-4101-CB0A753326EB}"/>
              </a:ext>
            </a:extLst>
          </p:cNvPr>
          <p:cNvPicPr>
            <a:picLocks noChangeAspect="1"/>
          </p:cNvPicPr>
          <p:nvPr/>
        </p:nvPicPr>
        <p:blipFill>
          <a:blip r:embed="rId4"/>
          <a:stretch>
            <a:fillRect/>
          </a:stretch>
        </p:blipFill>
        <p:spPr>
          <a:xfrm>
            <a:off x="788511" y="4845991"/>
            <a:ext cx="5754028" cy="2534754"/>
          </a:xfrm>
          <a:prstGeom prst="rect">
            <a:avLst/>
          </a:prstGeom>
          <a:ln w="22225">
            <a:solidFill>
              <a:srgbClr val="0070C0"/>
            </a:solid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CCBCDB49-01C9-1D49-105D-CD90777BA006}"/>
              </a:ext>
            </a:extLst>
          </p:cNvPr>
          <p:cNvPicPr>
            <a:picLocks noChangeAspect="1"/>
          </p:cNvPicPr>
          <p:nvPr/>
        </p:nvPicPr>
        <p:blipFill>
          <a:blip r:embed="rId5"/>
          <a:stretch>
            <a:fillRect/>
          </a:stretch>
        </p:blipFill>
        <p:spPr>
          <a:xfrm>
            <a:off x="8424358" y="4631940"/>
            <a:ext cx="4229503" cy="2836737"/>
          </a:xfrm>
          <a:prstGeom prst="rect">
            <a:avLst/>
          </a:prstGeom>
          <a:ln w="22225">
            <a:solidFill>
              <a:srgbClr val="0070C0"/>
            </a:solidFill>
          </a:ln>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59B6CA1D-7C30-138E-402B-EC24A2138043}"/>
              </a:ext>
            </a:extLst>
          </p:cNvPr>
          <p:cNvSpPr/>
          <p:nvPr/>
        </p:nvSpPr>
        <p:spPr>
          <a:xfrm>
            <a:off x="4508862" y="6491347"/>
            <a:ext cx="1653177" cy="552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0" name="正方形/長方形 19">
            <a:extLst>
              <a:ext uri="{FF2B5EF4-FFF2-40B4-BE49-F238E27FC236}">
                <a16:creationId xmlns:a16="http://schemas.microsoft.com/office/drawing/2014/main" id="{DA30C7B7-2D68-15CA-6B24-B46E17C1510A}"/>
              </a:ext>
            </a:extLst>
          </p:cNvPr>
          <p:cNvSpPr/>
          <p:nvPr/>
        </p:nvSpPr>
        <p:spPr>
          <a:xfrm>
            <a:off x="8234001" y="6690593"/>
            <a:ext cx="1653177" cy="5525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3" name="矢印: 右 22">
            <a:extLst>
              <a:ext uri="{FF2B5EF4-FFF2-40B4-BE49-F238E27FC236}">
                <a16:creationId xmlns:a16="http://schemas.microsoft.com/office/drawing/2014/main" id="{28C224B4-B980-D8EF-74F0-FF394D3E8317}"/>
              </a:ext>
            </a:extLst>
          </p:cNvPr>
          <p:cNvSpPr/>
          <p:nvPr/>
        </p:nvSpPr>
        <p:spPr>
          <a:xfrm>
            <a:off x="5804856" y="2842237"/>
            <a:ext cx="848313" cy="39539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6" name="矢印: 右 25">
            <a:extLst>
              <a:ext uri="{FF2B5EF4-FFF2-40B4-BE49-F238E27FC236}">
                <a16:creationId xmlns:a16="http://schemas.microsoft.com/office/drawing/2014/main" id="{289E083E-3582-5D86-90BA-52B7BFF847F9}"/>
              </a:ext>
            </a:extLst>
          </p:cNvPr>
          <p:cNvSpPr/>
          <p:nvPr/>
        </p:nvSpPr>
        <p:spPr>
          <a:xfrm>
            <a:off x="7060577" y="5850392"/>
            <a:ext cx="848313" cy="39539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7" name="矢印: 右 26">
            <a:extLst>
              <a:ext uri="{FF2B5EF4-FFF2-40B4-BE49-F238E27FC236}">
                <a16:creationId xmlns:a16="http://schemas.microsoft.com/office/drawing/2014/main" id="{C63E606E-EAAC-3D91-97C3-08466C7EE48E}"/>
              </a:ext>
            </a:extLst>
          </p:cNvPr>
          <p:cNvSpPr/>
          <p:nvPr/>
        </p:nvSpPr>
        <p:spPr>
          <a:xfrm rot="8073994">
            <a:off x="6502490" y="4321195"/>
            <a:ext cx="848313" cy="39539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Tree>
    <p:extLst>
      <p:ext uri="{BB962C8B-B14F-4D97-AF65-F5344CB8AC3E}">
        <p14:creationId xmlns:p14="http://schemas.microsoft.com/office/powerpoint/2010/main" val="333493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環境変更</a:t>
            </a:r>
            <a:endParaRPr kumimoji="1" lang="ja-JP" altLang="en-US" dirty="0"/>
          </a:p>
        </p:txBody>
      </p:sp>
      <p:sp>
        <p:nvSpPr>
          <p:cNvPr id="25" name="正方形/長方形 24">
            <a:extLst>
              <a:ext uri="{FF2B5EF4-FFF2-40B4-BE49-F238E27FC236}">
                <a16:creationId xmlns:a16="http://schemas.microsoft.com/office/drawing/2014/main" id="{E3338110-2EE6-0B69-FC5C-72ACF4B3BF95}"/>
              </a:ext>
            </a:extLst>
          </p:cNvPr>
          <p:cNvSpPr/>
          <p:nvPr/>
        </p:nvSpPr>
        <p:spPr>
          <a:xfrm>
            <a:off x="463742" y="666197"/>
            <a:ext cx="7132716" cy="558655"/>
          </a:xfrm>
          <a:prstGeom prst="rect">
            <a:avLst/>
          </a:prstGeom>
          <a:solidFill>
            <a:srgbClr val="FFFF00"/>
          </a:solidFill>
          <a:ln w="19050" cap="flat" cmpd="sng" algn="ctr">
            <a:solidFill>
              <a:srgbClr val="FF0000"/>
            </a:solidFill>
            <a:prstDash val="solid"/>
            <a:miter lim="800000"/>
          </a:ln>
          <a:effectLst/>
        </p:spPr>
        <p:txBody>
          <a:bodyPr rtlCol="0" anchor="ctr"/>
          <a:lstStyle/>
          <a:p>
            <a:pPr defTabSz="719953" fontAlgn="base">
              <a:spcBef>
                <a:spcPct val="0"/>
              </a:spcBef>
              <a:spcAft>
                <a:spcPct val="0"/>
              </a:spcAft>
              <a:defRPr/>
            </a:pPr>
            <a:r>
              <a:rPr kumimoji="0" lang="ja-JP" altLang="en-US" sz="2000" b="1" kern="0" dirty="0">
                <a:solidFill>
                  <a:srgbClr val="0070C0"/>
                </a:solidFill>
                <a:latin typeface="+mn-ea"/>
              </a:rPr>
              <a:t>②イーサネットのプロパティを変更する</a:t>
            </a:r>
            <a:endParaRPr kumimoji="0" lang="en-US" altLang="ja-JP" sz="2000" b="1" kern="0" dirty="0">
              <a:solidFill>
                <a:srgbClr val="0070C0"/>
              </a:solidFill>
              <a:latin typeface="+mn-ea"/>
            </a:endParaRPr>
          </a:p>
        </p:txBody>
      </p:sp>
      <p:pic>
        <p:nvPicPr>
          <p:cNvPr id="8" name="図 7">
            <a:extLst>
              <a:ext uri="{FF2B5EF4-FFF2-40B4-BE49-F238E27FC236}">
                <a16:creationId xmlns:a16="http://schemas.microsoft.com/office/drawing/2014/main" id="{592AFF89-2110-B8DB-3713-9202A8E1AC6C}"/>
              </a:ext>
            </a:extLst>
          </p:cNvPr>
          <p:cNvPicPr>
            <a:picLocks noChangeAspect="1"/>
          </p:cNvPicPr>
          <p:nvPr/>
        </p:nvPicPr>
        <p:blipFill>
          <a:blip r:embed="rId2"/>
          <a:stretch>
            <a:fillRect/>
          </a:stretch>
        </p:blipFill>
        <p:spPr>
          <a:xfrm>
            <a:off x="1169889" y="1363130"/>
            <a:ext cx="4650057" cy="6174303"/>
          </a:xfrm>
          <a:prstGeom prst="rect">
            <a:avLst/>
          </a:prstGeom>
          <a:ln w="25400">
            <a:solidFill>
              <a:srgbClr val="0070C0"/>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9B4F642E-1169-A489-53C2-9AE7A93CF371}"/>
              </a:ext>
            </a:extLst>
          </p:cNvPr>
          <p:cNvSpPr/>
          <p:nvPr/>
        </p:nvSpPr>
        <p:spPr>
          <a:xfrm>
            <a:off x="1316527" y="4141454"/>
            <a:ext cx="3070754" cy="390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9" name="正方形/長方形 8">
            <a:extLst>
              <a:ext uri="{FF2B5EF4-FFF2-40B4-BE49-F238E27FC236}">
                <a16:creationId xmlns:a16="http://schemas.microsoft.com/office/drawing/2014/main" id="{91084377-6070-48F8-3479-549D9FB71020}"/>
              </a:ext>
            </a:extLst>
          </p:cNvPr>
          <p:cNvSpPr/>
          <p:nvPr/>
        </p:nvSpPr>
        <p:spPr>
          <a:xfrm>
            <a:off x="4030100" y="5151609"/>
            <a:ext cx="1601743" cy="390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12" name="図 11">
            <a:extLst>
              <a:ext uri="{FF2B5EF4-FFF2-40B4-BE49-F238E27FC236}">
                <a16:creationId xmlns:a16="http://schemas.microsoft.com/office/drawing/2014/main" id="{CAD06A2A-CB43-C858-DD3B-2E1E3B3070C9}"/>
              </a:ext>
            </a:extLst>
          </p:cNvPr>
          <p:cNvPicPr>
            <a:picLocks noChangeAspect="1"/>
          </p:cNvPicPr>
          <p:nvPr/>
        </p:nvPicPr>
        <p:blipFill>
          <a:blip r:embed="rId3"/>
          <a:stretch>
            <a:fillRect/>
          </a:stretch>
        </p:blipFill>
        <p:spPr>
          <a:xfrm>
            <a:off x="7767493" y="1534068"/>
            <a:ext cx="5338991" cy="5996097"/>
          </a:xfrm>
          <a:prstGeom prst="rect">
            <a:avLst/>
          </a:prstGeom>
          <a:ln w="25400">
            <a:solidFill>
              <a:srgbClr val="0070C0"/>
            </a:solidFill>
          </a:ln>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2F6F647F-1107-6604-879C-EDDC4E93BAC9}"/>
              </a:ext>
            </a:extLst>
          </p:cNvPr>
          <p:cNvSpPr/>
          <p:nvPr/>
        </p:nvSpPr>
        <p:spPr>
          <a:xfrm>
            <a:off x="10437086" y="3611260"/>
            <a:ext cx="1886378" cy="1211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7" name="正方形/長方形 16">
            <a:extLst>
              <a:ext uri="{FF2B5EF4-FFF2-40B4-BE49-F238E27FC236}">
                <a16:creationId xmlns:a16="http://schemas.microsoft.com/office/drawing/2014/main" id="{6BB6A398-D8BA-AD16-F8A8-9D2603177880}"/>
              </a:ext>
            </a:extLst>
          </p:cNvPr>
          <p:cNvSpPr/>
          <p:nvPr/>
        </p:nvSpPr>
        <p:spPr>
          <a:xfrm>
            <a:off x="10677070" y="7095132"/>
            <a:ext cx="1501289" cy="488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1" name="矢印: 右 20">
            <a:extLst>
              <a:ext uri="{FF2B5EF4-FFF2-40B4-BE49-F238E27FC236}">
                <a16:creationId xmlns:a16="http://schemas.microsoft.com/office/drawing/2014/main" id="{F77C445B-CD30-2CD8-5987-4D09CB9FDB74}"/>
              </a:ext>
            </a:extLst>
          </p:cNvPr>
          <p:cNvSpPr/>
          <p:nvPr/>
        </p:nvSpPr>
        <p:spPr>
          <a:xfrm>
            <a:off x="6424343" y="4191673"/>
            <a:ext cx="848313" cy="395392"/>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Tree>
    <p:extLst>
      <p:ext uri="{BB962C8B-B14F-4D97-AF65-F5344CB8AC3E}">
        <p14:creationId xmlns:p14="http://schemas.microsoft.com/office/powerpoint/2010/main" val="328270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tIns="90000"/>
          <a:lstStyle/>
          <a:p>
            <a:r>
              <a:rPr lang="ja-JP" altLang="en-US" sz="2800" dirty="0"/>
              <a:t>本書の位置づけと</a:t>
            </a:r>
            <a:r>
              <a:rPr kumimoji="1" lang="ja-JP" altLang="en-US" sz="2800" dirty="0"/>
              <a:t>その他情報の参照先</a:t>
            </a:r>
          </a:p>
        </p:txBody>
      </p:sp>
      <p:sp>
        <p:nvSpPr>
          <p:cNvPr id="2" name="コンテンツ プレースホルダー 1"/>
          <p:cNvSpPr>
            <a:spLocks noGrp="1"/>
          </p:cNvSpPr>
          <p:nvPr>
            <p:ph sz="quarter" idx="4294967295"/>
          </p:nvPr>
        </p:nvSpPr>
        <p:spPr>
          <a:xfrm>
            <a:off x="591015" y="876222"/>
            <a:ext cx="12852400" cy="6140450"/>
          </a:xfrm>
          <a:prstGeom prst="rect">
            <a:avLst/>
          </a:prstGeom>
        </p:spPr>
        <p:txBody>
          <a:bodyPr/>
          <a:lstStyle/>
          <a:p>
            <a:pPr marL="0" indent="0">
              <a:buNone/>
            </a:pPr>
            <a:r>
              <a:rPr lang="ja-JP" altLang="en-US" sz="2000" b="1" dirty="0">
                <a:latin typeface="+mn-ea"/>
              </a:rPr>
              <a:t>本書は、</a:t>
            </a:r>
            <a:r>
              <a:rPr lang="en-US" altLang="ja-JP" sz="2000" b="1" dirty="0">
                <a:latin typeface="+mn-ea"/>
              </a:rPr>
              <a:t>SE</a:t>
            </a:r>
            <a:r>
              <a:rPr lang="ja-JP" altLang="en-US" sz="2000" b="1" dirty="0">
                <a:latin typeface="+mn-ea"/>
              </a:rPr>
              <a:t>各位がシステムを設計・導入・設定するための情報を記載したものになります。</a:t>
            </a:r>
            <a:endParaRPr lang="en-US" altLang="ja-JP" sz="2000" b="1" dirty="0">
              <a:latin typeface="+mn-ea"/>
            </a:endParaRPr>
          </a:p>
          <a:p>
            <a:pPr marL="0" indent="0">
              <a:spcBef>
                <a:spcPts val="945"/>
              </a:spcBef>
              <a:buNone/>
            </a:pPr>
            <a:r>
              <a:rPr lang="ja-JP" altLang="en-US" sz="2000" b="1" dirty="0">
                <a:latin typeface="+mn-ea"/>
              </a:rPr>
              <a:t>本書に未掲載の情報については、以下をご参照ください。</a:t>
            </a:r>
            <a:endParaRPr lang="en-US" altLang="ja-JP" sz="2000" b="1" dirty="0">
              <a:latin typeface="+mn-ea"/>
            </a:endParaRPr>
          </a:p>
          <a:p>
            <a:pPr marL="284981" indent="0">
              <a:lnSpc>
                <a:spcPct val="120000"/>
              </a:lnSpc>
              <a:spcBef>
                <a:spcPts val="2834"/>
              </a:spcBef>
              <a:buNone/>
            </a:pPr>
            <a:r>
              <a:rPr lang="ja-JP" altLang="en-US" sz="2000" b="1" dirty="0">
                <a:latin typeface="+mn-ea"/>
              </a:rPr>
              <a:t>①商品マニュアル・ファームウェア・仕様書・カタログについては以下の「ダウンロード一覧」ページの</a:t>
            </a:r>
            <a:br>
              <a:rPr lang="en-US" altLang="ja-JP" sz="2000" b="1" dirty="0">
                <a:latin typeface="+mn-ea"/>
              </a:rPr>
            </a:br>
            <a:r>
              <a:rPr lang="ja-JP" altLang="en-US" sz="2000" b="1" dirty="0">
                <a:latin typeface="+mn-ea"/>
              </a:rPr>
              <a:t>　該当機種選択して参照してください。</a:t>
            </a:r>
            <a:endParaRPr lang="en-US" altLang="ja-JP" sz="2000" b="1" dirty="0">
              <a:latin typeface="+mn-ea"/>
            </a:endParaRPr>
          </a:p>
          <a:p>
            <a:pPr marL="704954" indent="0">
              <a:lnSpc>
                <a:spcPct val="120000"/>
              </a:lnSpc>
              <a:spcBef>
                <a:spcPts val="1800"/>
              </a:spcBef>
              <a:buNone/>
              <a:tabLst>
                <a:tab pos="704954" algn="l"/>
              </a:tabLst>
            </a:pPr>
            <a:r>
              <a:rPr lang="ja-JP" altLang="en-US" sz="1800" b="1" dirty="0">
                <a:latin typeface="+mn-ea"/>
              </a:rPr>
              <a:t>「ホーム」＞「セキュリティ」＞「ダウンロード一覧」：</a:t>
            </a:r>
            <a:endParaRPr lang="en-US" altLang="ja-JP" sz="1800" b="1" dirty="0">
              <a:latin typeface="+mn-ea"/>
            </a:endParaRPr>
          </a:p>
          <a:p>
            <a:pPr marL="1129926" indent="0">
              <a:lnSpc>
                <a:spcPct val="120000"/>
              </a:lnSpc>
              <a:spcBef>
                <a:spcPts val="0"/>
              </a:spcBef>
              <a:buNone/>
              <a:tabLst>
                <a:tab pos="1129926" algn="l"/>
              </a:tabLst>
            </a:pPr>
            <a:r>
              <a:rPr lang="en-US" altLang="ja-JP" sz="1800" b="1" dirty="0">
                <a:latin typeface="+mn-ea"/>
                <a:hlinkClick r:id="rId2"/>
              </a:rPr>
              <a:t>https://i-pro.com/products_and_solutions/ja/surveillance/products/wv-xae400w</a:t>
            </a:r>
            <a:endParaRPr lang="ja-JP" altLang="en-US" sz="2834" b="1" dirty="0">
              <a:latin typeface="+mn-ea"/>
            </a:endParaRPr>
          </a:p>
        </p:txBody>
      </p:sp>
      <p:pic>
        <p:nvPicPr>
          <p:cNvPr id="5" name="図 4">
            <a:extLst>
              <a:ext uri="{FF2B5EF4-FFF2-40B4-BE49-F238E27FC236}">
                <a16:creationId xmlns:a16="http://schemas.microsoft.com/office/drawing/2014/main" id="{9FAC357A-B2B6-21DE-66D1-D0423BB1B009}"/>
              </a:ext>
            </a:extLst>
          </p:cNvPr>
          <p:cNvPicPr>
            <a:picLocks noChangeAspect="1"/>
          </p:cNvPicPr>
          <p:nvPr/>
        </p:nvPicPr>
        <p:blipFill>
          <a:blip r:embed="rId3"/>
          <a:stretch>
            <a:fillRect/>
          </a:stretch>
        </p:blipFill>
        <p:spPr>
          <a:xfrm>
            <a:off x="1554776" y="4211147"/>
            <a:ext cx="10028789" cy="253005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7994EBBB-7F8C-388B-7839-37E91E3174F0}"/>
              </a:ext>
            </a:extLst>
          </p:cNvPr>
          <p:cNvSpPr/>
          <p:nvPr/>
        </p:nvSpPr>
        <p:spPr>
          <a:xfrm>
            <a:off x="1408176" y="5961888"/>
            <a:ext cx="10241280" cy="8961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668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環境変更</a:t>
            </a:r>
            <a:endParaRPr kumimoji="1" lang="ja-JP" altLang="en-US" dirty="0"/>
          </a:p>
        </p:txBody>
      </p:sp>
      <p:pic>
        <p:nvPicPr>
          <p:cNvPr id="15" name="図 14">
            <a:extLst>
              <a:ext uri="{FF2B5EF4-FFF2-40B4-BE49-F238E27FC236}">
                <a16:creationId xmlns:a16="http://schemas.microsoft.com/office/drawing/2014/main" id="{1758F3CA-6DD0-0089-5073-84D34BDF7769}"/>
              </a:ext>
            </a:extLst>
          </p:cNvPr>
          <p:cNvPicPr>
            <a:picLocks noChangeAspect="1"/>
          </p:cNvPicPr>
          <p:nvPr/>
        </p:nvPicPr>
        <p:blipFill rotWithShape="1">
          <a:blip r:embed="rId2"/>
          <a:srcRect l="7971" t="1584" r="700" b="18212"/>
          <a:stretch/>
        </p:blipFill>
        <p:spPr>
          <a:xfrm>
            <a:off x="226210" y="3371035"/>
            <a:ext cx="6603753" cy="3072448"/>
          </a:xfrm>
          <a:prstGeom prst="rect">
            <a:avLst/>
          </a:prstGeom>
          <a:ln w="25400">
            <a:solidFill>
              <a:srgbClr val="0070C0"/>
            </a:solidFill>
          </a:ln>
          <a:effectLst>
            <a:outerShdw blurRad="50800" dist="38100" dir="2700000" algn="tl" rotWithShape="0">
              <a:prstClr val="black">
                <a:alpha val="40000"/>
              </a:prstClr>
            </a:outerShdw>
          </a:effectLst>
        </p:spPr>
      </p:pic>
      <p:sp>
        <p:nvSpPr>
          <p:cNvPr id="17" name="線吹き出し 2 (枠付き) 8">
            <a:extLst>
              <a:ext uri="{FF2B5EF4-FFF2-40B4-BE49-F238E27FC236}">
                <a16:creationId xmlns:a16="http://schemas.microsoft.com/office/drawing/2014/main" id="{39828776-F527-F72F-75AF-5918AF47EF76}"/>
              </a:ext>
            </a:extLst>
          </p:cNvPr>
          <p:cNvSpPr/>
          <p:nvPr/>
        </p:nvSpPr>
        <p:spPr>
          <a:xfrm>
            <a:off x="2316336" y="2527170"/>
            <a:ext cx="4509762" cy="640073"/>
          </a:xfrm>
          <a:prstGeom prst="borderCallout2">
            <a:avLst>
              <a:gd name="adj1" fmla="val 55925"/>
              <a:gd name="adj2" fmla="val 190"/>
              <a:gd name="adj3" fmla="val 57355"/>
              <a:gd name="adj4" fmla="val -12202"/>
              <a:gd name="adj5" fmla="val 335536"/>
              <a:gd name="adj6" fmla="val -37394"/>
            </a:avLst>
          </a:prstGeom>
          <a:noFill/>
          <a:ln w="12700" cap="flat" cmpd="sng" algn="ctr">
            <a:solidFill>
              <a:srgbClr val="ED7D31"/>
            </a:solidFill>
            <a:prstDash val="solid"/>
            <a:miter lim="800000"/>
          </a:ln>
          <a:effectLst/>
        </p:spPr>
        <p:txBody>
          <a:bodyPr rtlCol="0" anchor="ctr"/>
          <a:lstStyle/>
          <a:p>
            <a:pPr defTabSz="1439906">
              <a:defRPr/>
            </a:pPr>
            <a:r>
              <a:rPr kumimoji="0" lang="ja-JP" altLang="en-US" sz="1890" b="1" kern="0" dirty="0">
                <a:latin typeface="+mn-ea"/>
              </a:rPr>
              <a:t>ディスプレイの設定を変更</a:t>
            </a:r>
          </a:p>
        </p:txBody>
      </p:sp>
      <p:sp>
        <p:nvSpPr>
          <p:cNvPr id="18" name="正方形/長方形 17">
            <a:extLst>
              <a:ext uri="{FF2B5EF4-FFF2-40B4-BE49-F238E27FC236}">
                <a16:creationId xmlns:a16="http://schemas.microsoft.com/office/drawing/2014/main" id="{9B4F642E-1169-A489-53C2-9AE7A93CF371}"/>
              </a:ext>
            </a:extLst>
          </p:cNvPr>
          <p:cNvSpPr/>
          <p:nvPr/>
        </p:nvSpPr>
        <p:spPr>
          <a:xfrm>
            <a:off x="386517" y="4605514"/>
            <a:ext cx="2010368" cy="782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21" name="図 20">
            <a:extLst>
              <a:ext uri="{FF2B5EF4-FFF2-40B4-BE49-F238E27FC236}">
                <a16:creationId xmlns:a16="http://schemas.microsoft.com/office/drawing/2014/main" id="{372CB8C3-674D-2EF6-8A88-07A8EA79AAFF}"/>
              </a:ext>
            </a:extLst>
          </p:cNvPr>
          <p:cNvPicPr>
            <a:picLocks noChangeAspect="1"/>
          </p:cNvPicPr>
          <p:nvPr/>
        </p:nvPicPr>
        <p:blipFill rotWithShape="1">
          <a:blip r:embed="rId3"/>
          <a:srcRect l="-747" t="-6141" r="747" b="6141"/>
          <a:stretch/>
        </p:blipFill>
        <p:spPr>
          <a:xfrm>
            <a:off x="7234988" y="3394093"/>
            <a:ext cx="6998346" cy="3049388"/>
          </a:xfrm>
          <a:prstGeom prst="rect">
            <a:avLst/>
          </a:prstGeom>
          <a:solidFill>
            <a:schemeClr val="bg1"/>
          </a:solidFill>
          <a:ln w="25400">
            <a:solidFill>
              <a:srgbClr val="0070C0"/>
            </a:solidFill>
          </a:ln>
          <a:effectLst>
            <a:outerShdw blurRad="50800" dist="38100" dir="2700000" algn="tl" rotWithShape="0">
              <a:prstClr val="black">
                <a:alpha val="40000"/>
              </a:prstClr>
            </a:outerShdw>
          </a:effectLst>
        </p:spPr>
      </p:pic>
      <p:sp>
        <p:nvSpPr>
          <p:cNvPr id="22" name="線吹き出し 2 (枠付き) 8">
            <a:extLst>
              <a:ext uri="{FF2B5EF4-FFF2-40B4-BE49-F238E27FC236}">
                <a16:creationId xmlns:a16="http://schemas.microsoft.com/office/drawing/2014/main" id="{962FC191-FDD8-DA27-EB67-77E44902B8F3}"/>
              </a:ext>
            </a:extLst>
          </p:cNvPr>
          <p:cNvSpPr/>
          <p:nvPr/>
        </p:nvSpPr>
        <p:spPr>
          <a:xfrm>
            <a:off x="9715513" y="2535563"/>
            <a:ext cx="4509762" cy="640073"/>
          </a:xfrm>
          <a:prstGeom prst="borderCallout2">
            <a:avLst>
              <a:gd name="adj1" fmla="val 55925"/>
              <a:gd name="adj2" fmla="val 190"/>
              <a:gd name="adj3" fmla="val 57355"/>
              <a:gd name="adj4" fmla="val -12202"/>
              <a:gd name="adj5" fmla="val 420486"/>
              <a:gd name="adj6" fmla="val -38510"/>
            </a:avLst>
          </a:prstGeom>
          <a:noFill/>
          <a:ln w="12700" cap="flat" cmpd="sng" algn="ctr">
            <a:solidFill>
              <a:srgbClr val="ED7D31"/>
            </a:solidFill>
            <a:prstDash val="solid"/>
            <a:miter lim="800000"/>
          </a:ln>
          <a:effectLst/>
        </p:spPr>
        <p:txBody>
          <a:bodyPr rtlCol="0" anchor="ctr"/>
          <a:lstStyle/>
          <a:p>
            <a:pPr defTabSz="1439906">
              <a:defRPr/>
            </a:pPr>
            <a:r>
              <a:rPr kumimoji="0" lang="en-US" altLang="ja-JP" sz="1890" b="1" kern="0" dirty="0">
                <a:latin typeface="+mn-ea"/>
              </a:rPr>
              <a:t>100%</a:t>
            </a:r>
            <a:r>
              <a:rPr kumimoji="0" lang="ja-JP" altLang="en-US" sz="1890" b="1" kern="0" dirty="0">
                <a:latin typeface="+mn-ea"/>
              </a:rPr>
              <a:t>に変更</a:t>
            </a:r>
          </a:p>
        </p:txBody>
      </p:sp>
      <p:sp>
        <p:nvSpPr>
          <p:cNvPr id="24" name="正方形/長方形 23">
            <a:extLst>
              <a:ext uri="{FF2B5EF4-FFF2-40B4-BE49-F238E27FC236}">
                <a16:creationId xmlns:a16="http://schemas.microsoft.com/office/drawing/2014/main" id="{76C1D54F-C6E7-26B4-023A-13D345436240}"/>
              </a:ext>
            </a:extLst>
          </p:cNvPr>
          <p:cNvSpPr/>
          <p:nvPr/>
        </p:nvSpPr>
        <p:spPr>
          <a:xfrm>
            <a:off x="7612944" y="5258325"/>
            <a:ext cx="1891121" cy="4545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5" name="正方形/長方形 24">
            <a:extLst>
              <a:ext uri="{FF2B5EF4-FFF2-40B4-BE49-F238E27FC236}">
                <a16:creationId xmlns:a16="http://schemas.microsoft.com/office/drawing/2014/main" id="{E3338110-2EE6-0B69-FC5C-72ACF4B3BF95}"/>
              </a:ext>
            </a:extLst>
          </p:cNvPr>
          <p:cNvSpPr/>
          <p:nvPr/>
        </p:nvSpPr>
        <p:spPr>
          <a:xfrm>
            <a:off x="226210" y="913325"/>
            <a:ext cx="7132716" cy="558655"/>
          </a:xfrm>
          <a:prstGeom prst="rect">
            <a:avLst/>
          </a:prstGeom>
          <a:solidFill>
            <a:srgbClr val="FFFF00"/>
          </a:solidFill>
          <a:ln w="19050" cap="flat" cmpd="sng" algn="ctr">
            <a:solidFill>
              <a:srgbClr val="FF0000"/>
            </a:solidFill>
            <a:prstDash val="solid"/>
            <a:miter lim="800000"/>
          </a:ln>
          <a:effectLst/>
        </p:spPr>
        <p:txBody>
          <a:bodyPr rtlCol="0" anchor="ctr"/>
          <a:lstStyle/>
          <a:p>
            <a:pPr defTabSz="719953" fontAlgn="base">
              <a:spcBef>
                <a:spcPct val="0"/>
              </a:spcBef>
              <a:spcAft>
                <a:spcPct val="0"/>
              </a:spcAft>
              <a:defRPr/>
            </a:pPr>
            <a:r>
              <a:rPr kumimoji="0" lang="ja-JP" altLang="en-US" sz="2000" b="1" kern="0" dirty="0">
                <a:solidFill>
                  <a:srgbClr val="0070C0"/>
                </a:solidFill>
                <a:latin typeface="+mn-ea"/>
              </a:rPr>
              <a:t>③ディスプレイの表示サイズを</a:t>
            </a:r>
            <a:r>
              <a:rPr kumimoji="0" lang="en-US" altLang="ja-JP" sz="2000" b="1" kern="0" dirty="0">
                <a:solidFill>
                  <a:srgbClr val="0070C0"/>
                </a:solidFill>
                <a:latin typeface="+mn-ea"/>
              </a:rPr>
              <a:t>100%</a:t>
            </a:r>
            <a:r>
              <a:rPr kumimoji="0" lang="ja-JP" altLang="en-US" sz="2000" b="1" kern="0" dirty="0">
                <a:solidFill>
                  <a:srgbClr val="0070C0"/>
                </a:solidFill>
                <a:latin typeface="+mn-ea"/>
              </a:rPr>
              <a:t>に変更する</a:t>
            </a:r>
            <a:endParaRPr kumimoji="0" lang="en-US" altLang="ja-JP" sz="2000" b="1" kern="0" dirty="0">
              <a:solidFill>
                <a:srgbClr val="0070C0"/>
              </a:solidFill>
              <a:latin typeface="+mn-ea"/>
            </a:endParaRPr>
          </a:p>
        </p:txBody>
      </p:sp>
    </p:spTree>
    <p:extLst>
      <p:ext uri="{BB962C8B-B14F-4D97-AF65-F5344CB8AC3E}">
        <p14:creationId xmlns:p14="http://schemas.microsoft.com/office/powerpoint/2010/main" val="257323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カメラの設置条件</a:t>
            </a:r>
            <a:endParaRPr kumimoji="1" lang="ja-JP" altLang="en-US" dirty="0"/>
          </a:p>
        </p:txBody>
      </p:sp>
      <p:sp>
        <p:nvSpPr>
          <p:cNvPr id="28" name="テキスト ボックス 27"/>
          <p:cNvSpPr txBox="1"/>
          <p:nvPr/>
        </p:nvSpPr>
        <p:spPr>
          <a:xfrm>
            <a:off x="181694" y="790751"/>
            <a:ext cx="14036822" cy="1548757"/>
          </a:xfrm>
          <a:prstGeom prst="rect">
            <a:avLst/>
          </a:prstGeom>
          <a:noFill/>
        </p:spPr>
        <p:txBody>
          <a:bodyPr wrap="square" rtlCol="0">
            <a:spAutoFit/>
          </a:bodyPr>
          <a:lstStyle/>
          <a:p>
            <a:pPr>
              <a:lnSpc>
                <a:spcPct val="120000"/>
              </a:lnSpc>
            </a:pPr>
            <a:r>
              <a:rPr lang="ja-JP" altLang="en-US" sz="2000" b="1" dirty="0">
                <a:solidFill>
                  <a:srgbClr val="0070C0"/>
                </a:solidFill>
                <a:latin typeface="+mn-ea"/>
                <a:cs typeface="Meiryo UI" panose="020B0604030504040204" pitchFamily="50" charset="-128"/>
              </a:rPr>
              <a:t>・本製品は屋内での使用を推奨します。</a:t>
            </a:r>
            <a:endParaRPr lang="en-US" altLang="ja-JP" sz="2000" b="1" dirty="0">
              <a:solidFill>
                <a:srgbClr val="0070C0"/>
              </a:solidFill>
              <a:latin typeface="+mn-ea"/>
              <a:cs typeface="Meiryo UI" panose="020B0604030504040204" pitchFamily="50" charset="-128"/>
            </a:endParaRPr>
          </a:p>
          <a:p>
            <a:pPr marL="273050">
              <a:lnSpc>
                <a:spcPct val="120000"/>
              </a:lnSpc>
            </a:pPr>
            <a:r>
              <a:rPr lang="ja-JP" altLang="en-US" sz="2000" b="1" dirty="0">
                <a:solidFill>
                  <a:srgbClr val="0070C0"/>
                </a:solidFill>
                <a:latin typeface="+mn-ea"/>
                <a:cs typeface="Meiryo UI" panose="020B0604030504040204" pitchFamily="50" charset="-128"/>
              </a:rPr>
              <a:t>（屋外は気候・日照変動・季節など変動要因が大きく、検知性能が低下する可能性があります。）</a:t>
            </a:r>
          </a:p>
          <a:p>
            <a:pPr>
              <a:lnSpc>
                <a:spcPct val="120000"/>
              </a:lnSpc>
            </a:pPr>
            <a:r>
              <a:rPr lang="ja-JP" altLang="en-US" sz="2000" b="1" dirty="0">
                <a:solidFill>
                  <a:srgbClr val="0070C0"/>
                </a:solidFill>
                <a:latin typeface="+mn-ea"/>
                <a:cs typeface="Meiryo UI" panose="020B0604030504040204" pitchFamily="50" charset="-128"/>
              </a:rPr>
              <a:t>・本製品の最小検知サイズは、画角幅</a:t>
            </a:r>
            <a:r>
              <a:rPr lang="en-US" altLang="ja-JP" sz="2000" b="1" dirty="0">
                <a:solidFill>
                  <a:srgbClr val="0070C0"/>
                </a:solidFill>
                <a:latin typeface="+mn-ea"/>
                <a:cs typeface="Meiryo UI" panose="020B0604030504040204" pitchFamily="50" charset="-128"/>
              </a:rPr>
              <a:t>5%</a:t>
            </a:r>
            <a:r>
              <a:rPr lang="ja-JP" altLang="en-US" sz="2000" b="1" dirty="0">
                <a:solidFill>
                  <a:srgbClr val="0070C0"/>
                </a:solidFill>
                <a:latin typeface="+mn-ea"/>
                <a:cs typeface="Meiryo UI" panose="020B0604030504040204" pitchFamily="50" charset="-128"/>
              </a:rPr>
              <a:t>以上です。</a:t>
            </a:r>
            <a:endParaRPr lang="en-US" altLang="ja-JP" sz="2000" b="1" dirty="0">
              <a:solidFill>
                <a:srgbClr val="0070C0"/>
              </a:solidFill>
              <a:latin typeface="+mn-ea"/>
              <a:cs typeface="Meiryo UI" panose="020B0604030504040204" pitchFamily="50" charset="-128"/>
            </a:endParaRPr>
          </a:p>
          <a:p>
            <a:pPr marL="179388">
              <a:lnSpc>
                <a:spcPct val="120000"/>
              </a:lnSpc>
            </a:pPr>
            <a:r>
              <a:rPr lang="ja-JP" altLang="en-US" sz="2000" b="1" dirty="0">
                <a:solidFill>
                  <a:srgbClr val="0070C0"/>
                </a:solidFill>
                <a:latin typeface="+mn-ea"/>
                <a:cs typeface="Meiryo UI" panose="020B0604030504040204" pitchFamily="50" charset="-128"/>
              </a:rPr>
              <a:t> 検知対象物は、ライブ画に表示されているグリッドの</a:t>
            </a:r>
            <a:r>
              <a:rPr lang="en-US" altLang="ja-JP" sz="2000" b="1" dirty="0">
                <a:solidFill>
                  <a:srgbClr val="0070C0"/>
                </a:solidFill>
                <a:latin typeface="+mn-ea"/>
                <a:cs typeface="Meiryo UI" panose="020B0604030504040204" pitchFamily="50" charset="-128"/>
              </a:rPr>
              <a:t>1</a:t>
            </a:r>
            <a:r>
              <a:rPr lang="ja-JP" altLang="en-US" sz="2000" b="1" dirty="0">
                <a:solidFill>
                  <a:srgbClr val="0070C0"/>
                </a:solidFill>
                <a:latin typeface="+mn-ea"/>
                <a:cs typeface="Meiryo UI" panose="020B0604030504040204" pitchFamily="50" charset="-128"/>
              </a:rPr>
              <a:t>マスよりも大きくなるよう画角を調整してください。</a:t>
            </a:r>
            <a:endParaRPr lang="en-US" altLang="ja-JP" sz="2000" b="1" dirty="0">
              <a:solidFill>
                <a:srgbClr val="0070C0"/>
              </a:solidFill>
              <a:latin typeface="+mn-ea"/>
              <a:cs typeface="Meiryo UI" panose="020B0604030504040204" pitchFamily="50" charset="-128"/>
            </a:endParaRPr>
          </a:p>
        </p:txBody>
      </p:sp>
      <p:pic>
        <p:nvPicPr>
          <p:cNvPr id="7" name="図 6" descr="建物, スポーツゲーム, 写真, 食品 が含まれている画像&#10;&#10;自動的に生成された説明">
            <a:extLst>
              <a:ext uri="{FF2B5EF4-FFF2-40B4-BE49-F238E27FC236}">
                <a16:creationId xmlns:a16="http://schemas.microsoft.com/office/drawing/2014/main" id="{54F034CE-AE28-35E1-4B5F-A03A3F601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089" y="2571459"/>
            <a:ext cx="11584031" cy="4352787"/>
          </a:xfrm>
          <a:prstGeom prst="rect">
            <a:avLst/>
          </a:prstGeom>
        </p:spPr>
      </p:pic>
    </p:spTree>
    <p:extLst>
      <p:ext uri="{BB962C8B-B14F-4D97-AF65-F5344CB8AC3E}">
        <p14:creationId xmlns:p14="http://schemas.microsoft.com/office/powerpoint/2010/main" val="1242730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重要なカメラ設定</a:t>
            </a:r>
            <a:endParaRPr kumimoji="1" lang="ja-JP" altLang="en-US" dirty="0"/>
          </a:p>
        </p:txBody>
      </p:sp>
      <p:sp>
        <p:nvSpPr>
          <p:cNvPr id="28" name="テキスト ボックス 27"/>
          <p:cNvSpPr txBox="1"/>
          <p:nvPr/>
        </p:nvSpPr>
        <p:spPr>
          <a:xfrm>
            <a:off x="313411" y="622116"/>
            <a:ext cx="13123809" cy="1689309"/>
          </a:xfrm>
          <a:prstGeom prst="rect">
            <a:avLst/>
          </a:prstGeom>
          <a:noFill/>
        </p:spPr>
        <p:txBody>
          <a:bodyPr wrap="square" rtlCol="0">
            <a:spAutoFit/>
          </a:bodyPr>
          <a:lstStyle/>
          <a:p>
            <a:pPr marL="268288" indent="-268288">
              <a:lnSpc>
                <a:spcPct val="120000"/>
              </a:lnSpc>
            </a:pPr>
            <a:r>
              <a:rPr lang="ja-JP" altLang="en-US" sz="2000" b="1" dirty="0">
                <a:solidFill>
                  <a:srgbClr val="0070C0"/>
                </a:solidFill>
                <a:latin typeface="+mn-ea"/>
                <a:cs typeface="Meiryo UI" panose="020B0604030504040204" pitchFamily="50" charset="-128"/>
              </a:rPr>
              <a:t>・本アプリ（</a:t>
            </a:r>
            <a:r>
              <a:rPr lang="en-US" altLang="ja-JP" sz="2000" b="1" dirty="0">
                <a:solidFill>
                  <a:srgbClr val="0070C0"/>
                </a:solidFill>
                <a:latin typeface="+mn-ea"/>
                <a:cs typeface="Meiryo UI" panose="020B0604030504040204" pitchFamily="50" charset="-128"/>
              </a:rPr>
              <a:t>WV-XAE400</a:t>
            </a:r>
            <a:r>
              <a:rPr lang="ja-JP" altLang="en-US" sz="2000" b="1" dirty="0">
                <a:solidFill>
                  <a:srgbClr val="0070C0"/>
                </a:solidFill>
                <a:latin typeface="+mn-ea"/>
                <a:cs typeface="Meiryo UI" panose="020B0604030504040204" pitchFamily="50" charset="-128"/>
              </a:rPr>
              <a:t>）及び一部アプリ（</a:t>
            </a:r>
            <a:r>
              <a:rPr lang="en-US" altLang="ja-JP" sz="2000" b="1" dirty="0">
                <a:solidFill>
                  <a:srgbClr val="0070C0"/>
                </a:solidFill>
                <a:latin typeface="+mn-ea"/>
                <a:cs typeface="Meiryo UI" panose="020B0604030504040204" pitchFamily="50" charset="-128"/>
              </a:rPr>
              <a:t>WV-XAE200,XAE201,XAE202,XAE203,XAE207</a:t>
            </a:r>
            <a:r>
              <a:rPr lang="ja-JP" altLang="en-US" sz="2000" b="1" dirty="0">
                <a:solidFill>
                  <a:srgbClr val="0070C0"/>
                </a:solidFill>
                <a:latin typeface="+mn-ea"/>
                <a:cs typeface="Meiryo UI" panose="020B0604030504040204" pitchFamily="50" charset="-128"/>
              </a:rPr>
              <a:t>）を組み合わせて使用する場合、カメラの</a:t>
            </a:r>
            <a:r>
              <a:rPr lang="en-US" altLang="ja-JP" sz="2000" b="1" dirty="0">
                <a:solidFill>
                  <a:srgbClr val="0070C0"/>
                </a:solidFill>
                <a:latin typeface="+mn-ea"/>
                <a:cs typeface="Meiryo UI" panose="020B0604030504040204" pitchFamily="50" charset="-128"/>
              </a:rPr>
              <a:t>RAM</a:t>
            </a:r>
            <a:r>
              <a:rPr lang="ja-JP" altLang="en-US" sz="2000" b="1" dirty="0">
                <a:solidFill>
                  <a:srgbClr val="0070C0"/>
                </a:solidFill>
                <a:latin typeface="+mn-ea"/>
                <a:cs typeface="Meiryo UI" panose="020B0604030504040204" pitchFamily="50" charset="-128"/>
              </a:rPr>
              <a:t>容量によりカメラの設定変更が必要です。</a:t>
            </a:r>
            <a:endParaRPr lang="en-US" altLang="ja-JP" sz="2000" b="1" dirty="0">
              <a:solidFill>
                <a:srgbClr val="0070C0"/>
              </a:solidFill>
              <a:latin typeface="+mn-ea"/>
              <a:cs typeface="Meiryo UI" panose="020B0604030504040204" pitchFamily="50" charset="-128"/>
            </a:endParaRPr>
          </a:p>
          <a:p>
            <a:pPr marL="268288" indent="-268288">
              <a:lnSpc>
                <a:spcPct val="120000"/>
              </a:lnSpc>
            </a:pPr>
            <a:r>
              <a:rPr lang="ja-JP" altLang="en-US" sz="2000" b="1" dirty="0">
                <a:solidFill>
                  <a:srgbClr val="0070C0"/>
                </a:solidFill>
                <a:latin typeface="+mn-ea"/>
                <a:cs typeface="Meiryo UI" panose="020B0604030504040204" pitchFamily="50" charset="-128"/>
              </a:rPr>
              <a:t>・カメラの世代や機種により、このモードがないものもあります。</a:t>
            </a:r>
            <a:endParaRPr lang="en-US" altLang="ja-JP" sz="2000" b="1" dirty="0">
              <a:solidFill>
                <a:srgbClr val="0070C0"/>
              </a:solidFill>
              <a:latin typeface="+mn-ea"/>
              <a:cs typeface="Meiryo UI" panose="020B0604030504040204" pitchFamily="50" charset="-128"/>
            </a:endParaRPr>
          </a:p>
          <a:p>
            <a:pPr marL="268288" indent="-268288">
              <a:lnSpc>
                <a:spcPct val="120000"/>
              </a:lnSpc>
            </a:pPr>
            <a:r>
              <a:rPr lang="ja-JP" altLang="en-US" sz="2000" b="1" dirty="0">
                <a:solidFill>
                  <a:srgbClr val="0070C0"/>
                </a:solidFill>
                <a:latin typeface="+mn-ea"/>
                <a:cs typeface="Meiryo UI" panose="020B0604030504040204" pitchFamily="50" charset="-128"/>
              </a:rPr>
              <a:t>・詳しくは、</a:t>
            </a:r>
            <a:r>
              <a:rPr lang="en-US" altLang="ja-JP" sz="2800" b="1" dirty="0">
                <a:latin typeface="+mn-ea"/>
                <a:hlinkClick r:id="rId2"/>
              </a:rPr>
              <a:t> 119136 (i-pro.com)</a:t>
            </a:r>
            <a:r>
              <a:rPr lang="ja-JP" altLang="en-US" sz="2000" b="1" dirty="0">
                <a:latin typeface="+mn-ea"/>
              </a:rPr>
              <a:t>を参照ください。</a:t>
            </a:r>
            <a:endParaRPr lang="en-US" altLang="ja-JP" sz="2000" b="1" dirty="0">
              <a:solidFill>
                <a:srgbClr val="0070C0"/>
              </a:solidFill>
              <a:latin typeface="+mn-ea"/>
              <a:cs typeface="Meiryo UI" panose="020B0604030504040204" pitchFamily="50" charset="-128"/>
            </a:endParaRPr>
          </a:p>
        </p:txBody>
      </p:sp>
      <p:grpSp>
        <p:nvGrpSpPr>
          <p:cNvPr id="13" name="グループ化 12">
            <a:extLst>
              <a:ext uri="{FF2B5EF4-FFF2-40B4-BE49-F238E27FC236}">
                <a16:creationId xmlns:a16="http://schemas.microsoft.com/office/drawing/2014/main" id="{4E5FDE2C-F232-E368-CD22-A59FE87F7D55}"/>
              </a:ext>
            </a:extLst>
          </p:cNvPr>
          <p:cNvGrpSpPr/>
          <p:nvPr/>
        </p:nvGrpSpPr>
        <p:grpSpPr>
          <a:xfrm>
            <a:off x="510582" y="2361957"/>
            <a:ext cx="7640959" cy="1332377"/>
            <a:chOff x="634497" y="1549335"/>
            <a:chExt cx="7204957" cy="1298869"/>
          </a:xfrm>
          <a:effectLst>
            <a:outerShdw blurRad="50800" dist="38100" dir="2700000" algn="tl" rotWithShape="0">
              <a:prstClr val="black">
                <a:alpha val="40000"/>
              </a:prstClr>
            </a:outerShdw>
          </a:effectLst>
        </p:grpSpPr>
        <p:pic>
          <p:nvPicPr>
            <p:cNvPr id="6" name="図 5">
              <a:extLst>
                <a:ext uri="{FF2B5EF4-FFF2-40B4-BE49-F238E27FC236}">
                  <a16:creationId xmlns:a16="http://schemas.microsoft.com/office/drawing/2014/main" id="{AC290F89-56E3-B2C5-9B3C-1127531682F1}"/>
                </a:ext>
              </a:extLst>
            </p:cNvPr>
            <p:cNvPicPr>
              <a:picLocks noChangeAspect="1"/>
            </p:cNvPicPr>
            <p:nvPr/>
          </p:nvPicPr>
          <p:blipFill rotWithShape="1">
            <a:blip r:embed="rId3"/>
            <a:srcRect t="94125"/>
            <a:stretch/>
          </p:blipFill>
          <p:spPr>
            <a:xfrm>
              <a:off x="634497" y="2560526"/>
              <a:ext cx="7201905" cy="287678"/>
            </a:xfrm>
            <a:prstGeom prst="rect">
              <a:avLst/>
            </a:prstGeom>
            <a:ln w="22225">
              <a:solidFill>
                <a:srgbClr val="0070C0"/>
              </a:solidFill>
            </a:ln>
          </p:spPr>
        </p:pic>
        <p:pic>
          <p:nvPicPr>
            <p:cNvPr id="10" name="図 9">
              <a:extLst>
                <a:ext uri="{FF2B5EF4-FFF2-40B4-BE49-F238E27FC236}">
                  <a16:creationId xmlns:a16="http://schemas.microsoft.com/office/drawing/2014/main" id="{FF631FD6-CD50-FAEF-D730-7C4F285E40B3}"/>
                </a:ext>
              </a:extLst>
            </p:cNvPr>
            <p:cNvPicPr>
              <a:picLocks noChangeAspect="1"/>
            </p:cNvPicPr>
            <p:nvPr/>
          </p:nvPicPr>
          <p:blipFill rotWithShape="1">
            <a:blip r:embed="rId3"/>
            <a:srcRect b="79349"/>
            <a:stretch/>
          </p:blipFill>
          <p:spPr>
            <a:xfrm>
              <a:off x="637549" y="1549335"/>
              <a:ext cx="7201905" cy="1011191"/>
            </a:xfrm>
            <a:prstGeom prst="rect">
              <a:avLst/>
            </a:prstGeom>
            <a:ln w="22225">
              <a:solidFill>
                <a:srgbClr val="0070C0"/>
              </a:solidFill>
            </a:ln>
          </p:spPr>
        </p:pic>
      </p:grpSp>
      <p:pic>
        <p:nvPicPr>
          <p:cNvPr id="12" name="図 11">
            <a:extLst>
              <a:ext uri="{FF2B5EF4-FFF2-40B4-BE49-F238E27FC236}">
                <a16:creationId xmlns:a16="http://schemas.microsoft.com/office/drawing/2014/main" id="{45DD260E-7277-8BC1-912D-EE9CD8B8C876}"/>
              </a:ext>
            </a:extLst>
          </p:cNvPr>
          <p:cNvPicPr>
            <a:picLocks noChangeAspect="1"/>
          </p:cNvPicPr>
          <p:nvPr/>
        </p:nvPicPr>
        <p:blipFill>
          <a:blip r:embed="rId4"/>
          <a:stretch>
            <a:fillRect/>
          </a:stretch>
        </p:blipFill>
        <p:spPr>
          <a:xfrm>
            <a:off x="480677" y="3948848"/>
            <a:ext cx="7314025" cy="3586686"/>
          </a:xfrm>
          <a:prstGeom prst="rect">
            <a:avLst/>
          </a:prstGeom>
          <a:ln w="22225">
            <a:solidFill>
              <a:srgbClr val="0070C0"/>
            </a:solidFill>
          </a:ln>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69AFD2BB-893B-D409-7F58-E889506D2D87}"/>
              </a:ext>
            </a:extLst>
          </p:cNvPr>
          <p:cNvPicPr>
            <a:picLocks noChangeAspect="1"/>
          </p:cNvPicPr>
          <p:nvPr/>
        </p:nvPicPr>
        <p:blipFill rotWithShape="1">
          <a:blip r:embed="rId5"/>
          <a:srcRect l="27003"/>
          <a:stretch/>
        </p:blipFill>
        <p:spPr>
          <a:xfrm>
            <a:off x="8837294" y="3951779"/>
            <a:ext cx="5001390" cy="3555941"/>
          </a:xfrm>
          <a:prstGeom prst="rect">
            <a:avLst/>
          </a:prstGeom>
          <a:ln w="22225">
            <a:solidFill>
              <a:srgbClr val="0070C0"/>
            </a:solidFill>
          </a:ln>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872BB099-1F0E-7343-E364-409ACCEF083B}"/>
              </a:ext>
            </a:extLst>
          </p:cNvPr>
          <p:cNvSpPr/>
          <p:nvPr/>
        </p:nvSpPr>
        <p:spPr>
          <a:xfrm>
            <a:off x="2507716" y="7099915"/>
            <a:ext cx="5039642" cy="629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0" name="テキスト ボックス 19">
            <a:extLst>
              <a:ext uri="{FF2B5EF4-FFF2-40B4-BE49-F238E27FC236}">
                <a16:creationId xmlns:a16="http://schemas.microsoft.com/office/drawing/2014/main" id="{F2EC9938-7D07-7F90-7907-AF389414FD20}"/>
              </a:ext>
            </a:extLst>
          </p:cNvPr>
          <p:cNvSpPr txBox="1"/>
          <p:nvPr/>
        </p:nvSpPr>
        <p:spPr>
          <a:xfrm>
            <a:off x="8837294" y="2499520"/>
            <a:ext cx="4626855" cy="1194814"/>
          </a:xfrm>
          <a:prstGeom prst="rect">
            <a:avLst/>
          </a:prstGeom>
          <a:noFill/>
        </p:spPr>
        <p:txBody>
          <a:bodyPr wrap="square" rtlCol="0">
            <a:spAutoFit/>
          </a:bodyPr>
          <a:lstStyle/>
          <a:p>
            <a:r>
              <a:rPr lang="ja-JP" altLang="en-US" sz="2000" b="1" dirty="0">
                <a:solidFill>
                  <a:srgbClr val="FF0000"/>
                </a:solidFill>
                <a:latin typeface="+mn-ea"/>
              </a:rPr>
              <a:t>*</a:t>
            </a:r>
            <a:r>
              <a:rPr lang="en-US" altLang="ja-JP" sz="2000" b="1" dirty="0">
                <a:solidFill>
                  <a:srgbClr val="FF0000"/>
                </a:solidFill>
                <a:latin typeface="+mn-ea"/>
              </a:rPr>
              <a:t>1</a:t>
            </a:r>
            <a:r>
              <a:rPr lang="ja-JP" altLang="en-US" sz="2000" b="1" dirty="0">
                <a:solidFill>
                  <a:srgbClr val="FF0000"/>
                </a:solidFill>
                <a:latin typeface="+mn-ea"/>
              </a:rPr>
              <a:t>：以下の機種には、この設定はなし</a:t>
            </a:r>
            <a:endParaRPr lang="en-US" altLang="ja-JP" sz="2000" b="1" dirty="0">
              <a:solidFill>
                <a:srgbClr val="FF0000"/>
              </a:solidFill>
              <a:latin typeface="+mn-ea"/>
            </a:endParaRPr>
          </a:p>
          <a:p>
            <a:pPr>
              <a:lnSpc>
                <a:spcPct val="120000"/>
              </a:lnSpc>
              <a:spcBef>
                <a:spcPts val="600"/>
              </a:spcBef>
            </a:pPr>
            <a:r>
              <a:rPr lang="ja-JP" altLang="en-US" sz="2000" b="1" dirty="0">
                <a:solidFill>
                  <a:srgbClr val="FF0000"/>
                </a:solidFill>
                <a:latin typeface="+mn-ea"/>
              </a:rPr>
              <a:t>・</a:t>
            </a:r>
            <a:r>
              <a:rPr lang="en-US" altLang="ja-JP" sz="2000" b="1" dirty="0">
                <a:solidFill>
                  <a:srgbClr val="FF0000"/>
                </a:solidFill>
                <a:latin typeface="+mn-ea"/>
              </a:rPr>
              <a:t>mini</a:t>
            </a:r>
            <a:r>
              <a:rPr lang="ja-JP" altLang="en-US" sz="2000" b="1" dirty="0">
                <a:solidFill>
                  <a:srgbClr val="FF0000"/>
                </a:solidFill>
                <a:latin typeface="+mn-ea"/>
              </a:rPr>
              <a:t> モデル</a:t>
            </a:r>
            <a:endParaRPr lang="en-US" altLang="ja-JP" sz="2000" b="1" dirty="0">
              <a:solidFill>
                <a:srgbClr val="FF0000"/>
              </a:solidFill>
              <a:latin typeface="+mn-ea"/>
            </a:endParaRPr>
          </a:p>
          <a:p>
            <a:pPr>
              <a:lnSpc>
                <a:spcPct val="120000"/>
              </a:lnSpc>
            </a:pPr>
            <a:r>
              <a:rPr lang="ja-JP" altLang="en-US" sz="2000" b="1" dirty="0">
                <a:solidFill>
                  <a:srgbClr val="FF0000"/>
                </a:solidFill>
                <a:latin typeface="+mn-ea"/>
              </a:rPr>
              <a:t>・</a:t>
            </a:r>
            <a:r>
              <a:rPr lang="en-US" altLang="ja-JP" sz="2000" b="1" dirty="0">
                <a:solidFill>
                  <a:srgbClr val="FF0000"/>
                </a:solidFill>
                <a:latin typeface="+mn-ea"/>
              </a:rPr>
              <a:t>S</a:t>
            </a:r>
            <a:r>
              <a:rPr lang="ja-JP" altLang="en-US" sz="2000" b="1" dirty="0">
                <a:solidFill>
                  <a:srgbClr val="FF0000"/>
                </a:solidFill>
                <a:latin typeface="+mn-ea"/>
              </a:rPr>
              <a:t>シリーズ高解像度モデル</a:t>
            </a:r>
            <a:endParaRPr lang="en-US" altLang="ja-JP" sz="2000" b="1" dirty="0">
              <a:solidFill>
                <a:srgbClr val="FF0000"/>
              </a:solidFill>
              <a:latin typeface="+mn-ea"/>
            </a:endParaRPr>
          </a:p>
        </p:txBody>
      </p:sp>
      <p:sp>
        <p:nvSpPr>
          <p:cNvPr id="3" name="正方形/長方形 2">
            <a:extLst>
              <a:ext uri="{FF2B5EF4-FFF2-40B4-BE49-F238E27FC236}">
                <a16:creationId xmlns:a16="http://schemas.microsoft.com/office/drawing/2014/main" id="{E4F2965C-1520-55BC-8983-12138A287898}"/>
              </a:ext>
            </a:extLst>
          </p:cNvPr>
          <p:cNvSpPr/>
          <p:nvPr/>
        </p:nvSpPr>
        <p:spPr>
          <a:xfrm>
            <a:off x="2486718" y="5828005"/>
            <a:ext cx="5039642" cy="6299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4" name="正方形/長方形 3">
            <a:extLst>
              <a:ext uri="{FF2B5EF4-FFF2-40B4-BE49-F238E27FC236}">
                <a16:creationId xmlns:a16="http://schemas.microsoft.com/office/drawing/2014/main" id="{CDD22E8D-E111-8C01-F680-E33EDAAD9830}"/>
              </a:ext>
            </a:extLst>
          </p:cNvPr>
          <p:cNvSpPr/>
          <p:nvPr/>
        </p:nvSpPr>
        <p:spPr>
          <a:xfrm>
            <a:off x="8818168" y="5716590"/>
            <a:ext cx="5039642" cy="7229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5" name="テキスト ボックス 4">
            <a:extLst>
              <a:ext uri="{FF2B5EF4-FFF2-40B4-BE49-F238E27FC236}">
                <a16:creationId xmlns:a16="http://schemas.microsoft.com/office/drawing/2014/main" id="{0ABB3D4E-7F28-11A1-2C71-BA8A1AB9473B}"/>
              </a:ext>
            </a:extLst>
          </p:cNvPr>
          <p:cNvSpPr txBox="1"/>
          <p:nvPr/>
        </p:nvSpPr>
        <p:spPr>
          <a:xfrm>
            <a:off x="7479010" y="7162287"/>
            <a:ext cx="461986" cy="400110"/>
          </a:xfrm>
          <a:prstGeom prst="rect">
            <a:avLst/>
          </a:prstGeom>
          <a:noFill/>
        </p:spPr>
        <p:txBody>
          <a:bodyPr wrap="none" rtlCol="0">
            <a:spAutoFit/>
          </a:bodyPr>
          <a:lstStyle/>
          <a:p>
            <a:pPr algn="l"/>
            <a:r>
              <a:rPr kumimoji="1" lang="ja-JP" altLang="en-US" sz="2000" b="1" dirty="0">
                <a:solidFill>
                  <a:srgbClr val="FF0000"/>
                </a:solidFill>
                <a:latin typeface="+mn-ea"/>
              </a:rPr>
              <a:t>*</a:t>
            </a:r>
            <a:r>
              <a:rPr kumimoji="1" lang="en-US" altLang="ja-JP" sz="2000" b="1" dirty="0">
                <a:solidFill>
                  <a:srgbClr val="FF0000"/>
                </a:solidFill>
                <a:latin typeface="+mn-ea"/>
              </a:rPr>
              <a:t>1</a:t>
            </a:r>
            <a:endParaRPr kumimoji="1" lang="ja-JP" altLang="en-US" sz="2000" b="1" dirty="0">
              <a:solidFill>
                <a:srgbClr val="FF0000"/>
              </a:solidFill>
              <a:latin typeface="+mn-ea"/>
            </a:endParaRPr>
          </a:p>
        </p:txBody>
      </p:sp>
    </p:spTree>
    <p:extLst>
      <p:ext uri="{BB962C8B-B14F-4D97-AF65-F5344CB8AC3E}">
        <p14:creationId xmlns:p14="http://schemas.microsoft.com/office/powerpoint/2010/main" val="2993275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273128" y="799413"/>
            <a:ext cx="4510745" cy="400110"/>
          </a:xfrm>
          <a:prstGeom prst="rect">
            <a:avLst/>
          </a:prstGeom>
          <a:noFill/>
        </p:spPr>
        <p:txBody>
          <a:bodyPr wrap="square" rtlCol="0">
            <a:spAutoFit/>
          </a:bodyPr>
          <a:lstStyle/>
          <a:p>
            <a:r>
              <a:rPr lang="en-US" altLang="ja-JP" sz="2000" b="1" dirty="0">
                <a:solidFill>
                  <a:prstClr val="black"/>
                </a:solidFill>
                <a:latin typeface="+mn-ea"/>
                <a:cs typeface="Meiryo UI" panose="020B0604030504040204" pitchFamily="50" charset="-128"/>
              </a:rPr>
              <a:t>i-PRO</a:t>
            </a:r>
            <a:r>
              <a:rPr lang="ja-JP" altLang="en-US" sz="2000" b="1" dirty="0">
                <a:solidFill>
                  <a:prstClr val="black"/>
                </a:solidFill>
                <a:latin typeface="+mn-ea"/>
                <a:cs typeface="Meiryo UI" panose="020B0604030504040204" pitchFamily="50" charset="-128"/>
              </a:rPr>
              <a:t>設定ツールを開きます。</a:t>
            </a:r>
            <a:endParaRPr lang="en-US" altLang="ja-JP" sz="2000" b="1" dirty="0">
              <a:solidFill>
                <a:prstClr val="black"/>
              </a:solidFill>
              <a:latin typeface="+mn-ea"/>
              <a:cs typeface="Meiryo UI" panose="020B0604030504040204" pitchFamily="50" charset="-128"/>
            </a:endParaRPr>
          </a:p>
        </p:txBody>
      </p:sp>
      <p:grpSp>
        <p:nvGrpSpPr>
          <p:cNvPr id="3" name="グループ化 2">
            <a:extLst>
              <a:ext uri="{FF2B5EF4-FFF2-40B4-BE49-F238E27FC236}">
                <a16:creationId xmlns:a16="http://schemas.microsoft.com/office/drawing/2014/main" id="{1F6B3ED1-4D10-1282-EAA2-B9807442EF33}"/>
              </a:ext>
            </a:extLst>
          </p:cNvPr>
          <p:cNvGrpSpPr/>
          <p:nvPr/>
        </p:nvGrpSpPr>
        <p:grpSpPr>
          <a:xfrm>
            <a:off x="794750" y="1289177"/>
            <a:ext cx="7118545" cy="6152206"/>
            <a:chOff x="805901" y="1356085"/>
            <a:chExt cx="7118545" cy="6152206"/>
          </a:xfrm>
        </p:grpSpPr>
        <p:pic>
          <p:nvPicPr>
            <p:cNvPr id="4" name="図 3">
              <a:extLst>
                <a:ext uri="{FF2B5EF4-FFF2-40B4-BE49-F238E27FC236}">
                  <a16:creationId xmlns:a16="http://schemas.microsoft.com/office/drawing/2014/main" id="{39C01806-2B19-C325-0C6F-A8E8C5DE992B}"/>
                </a:ext>
              </a:extLst>
            </p:cNvPr>
            <p:cNvPicPr>
              <a:picLocks noChangeAspect="1"/>
            </p:cNvPicPr>
            <p:nvPr/>
          </p:nvPicPr>
          <p:blipFill rotWithShape="1">
            <a:blip r:embed="rId2"/>
            <a:srcRect t="515"/>
            <a:stretch/>
          </p:blipFill>
          <p:spPr>
            <a:xfrm>
              <a:off x="805901" y="1356085"/>
              <a:ext cx="7118545" cy="61522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7" name="正方形/長方形 36"/>
            <p:cNvSpPr/>
            <p:nvPr/>
          </p:nvSpPr>
          <p:spPr>
            <a:xfrm>
              <a:off x="984285" y="5210542"/>
              <a:ext cx="1608149" cy="225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sp>
          <p:nvSpPr>
            <p:cNvPr id="7" name="正方形/長方形 6">
              <a:extLst>
                <a:ext uri="{FF2B5EF4-FFF2-40B4-BE49-F238E27FC236}">
                  <a16:creationId xmlns:a16="http://schemas.microsoft.com/office/drawing/2014/main" id="{B8BEDE0A-983F-9704-C121-53EF428653FF}"/>
                </a:ext>
              </a:extLst>
            </p:cNvPr>
            <p:cNvSpPr/>
            <p:nvPr/>
          </p:nvSpPr>
          <p:spPr>
            <a:xfrm>
              <a:off x="3519103" y="7091732"/>
              <a:ext cx="1692143" cy="416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grpSp>
    </p:spTree>
    <p:extLst>
      <p:ext uri="{BB962C8B-B14F-4D97-AF65-F5344CB8AC3E}">
        <p14:creationId xmlns:p14="http://schemas.microsoft.com/office/powerpoint/2010/main" val="2723660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261978" y="744952"/>
            <a:ext cx="5190968" cy="400110"/>
          </a:xfrm>
          <a:prstGeom prst="rect">
            <a:avLst/>
          </a:prstGeom>
          <a:noFill/>
        </p:spPr>
        <p:txBody>
          <a:bodyPr wrap="square" rtlCol="0">
            <a:spAutoFit/>
          </a:bodyPr>
          <a:lstStyle/>
          <a:p>
            <a:r>
              <a:rPr lang="en-US" altLang="ja-JP" sz="2000" b="1" dirty="0">
                <a:solidFill>
                  <a:prstClr val="black"/>
                </a:solidFill>
                <a:latin typeface="+mn-ea"/>
                <a:cs typeface="Meiryo UI" panose="020B0604030504040204" pitchFamily="50" charset="-128"/>
              </a:rPr>
              <a:t>i-PRO</a:t>
            </a:r>
            <a:r>
              <a:rPr lang="ja-JP" altLang="en-US" sz="2000" b="1" dirty="0">
                <a:solidFill>
                  <a:prstClr val="black"/>
                </a:solidFill>
                <a:latin typeface="+mn-ea"/>
                <a:cs typeface="Meiryo UI" panose="020B0604030504040204" pitchFamily="50" charset="-128"/>
              </a:rPr>
              <a:t>設定ツールを開きます。</a:t>
            </a:r>
            <a:endParaRPr lang="en-US" altLang="ja-JP" sz="2000" b="1" dirty="0">
              <a:solidFill>
                <a:prstClr val="black"/>
              </a:solidFill>
              <a:latin typeface="+mn-ea"/>
              <a:cs typeface="Meiryo UI" panose="020B0604030504040204" pitchFamily="50" charset="-128"/>
            </a:endParaRPr>
          </a:p>
        </p:txBody>
      </p:sp>
      <p:grpSp>
        <p:nvGrpSpPr>
          <p:cNvPr id="3" name="グループ化 2">
            <a:extLst>
              <a:ext uri="{FF2B5EF4-FFF2-40B4-BE49-F238E27FC236}">
                <a16:creationId xmlns:a16="http://schemas.microsoft.com/office/drawing/2014/main" id="{01C2D729-F213-35A9-8711-A6E247982B4F}"/>
              </a:ext>
            </a:extLst>
          </p:cNvPr>
          <p:cNvGrpSpPr/>
          <p:nvPr/>
        </p:nvGrpSpPr>
        <p:grpSpPr>
          <a:xfrm>
            <a:off x="836450" y="1331214"/>
            <a:ext cx="9362335" cy="5917353"/>
            <a:chOff x="836450" y="1331214"/>
            <a:chExt cx="9362335" cy="5917353"/>
          </a:xfrm>
        </p:grpSpPr>
        <p:pic>
          <p:nvPicPr>
            <p:cNvPr id="9" name="図 8">
              <a:extLst>
                <a:ext uri="{FF2B5EF4-FFF2-40B4-BE49-F238E27FC236}">
                  <a16:creationId xmlns:a16="http://schemas.microsoft.com/office/drawing/2014/main" id="{B2DF4C18-930C-4A31-71CD-6877F53B6725}"/>
                </a:ext>
              </a:extLst>
            </p:cNvPr>
            <p:cNvPicPr>
              <a:picLocks noChangeAspect="1"/>
            </p:cNvPicPr>
            <p:nvPr/>
          </p:nvPicPr>
          <p:blipFill>
            <a:blip r:embed="rId2"/>
            <a:stretch>
              <a:fillRect/>
            </a:stretch>
          </p:blipFill>
          <p:spPr>
            <a:xfrm>
              <a:off x="836450" y="1331214"/>
              <a:ext cx="9362335" cy="591735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B8BEDE0A-983F-9704-C121-53EF428653FF}"/>
                </a:ext>
              </a:extLst>
            </p:cNvPr>
            <p:cNvSpPr/>
            <p:nvPr/>
          </p:nvSpPr>
          <p:spPr>
            <a:xfrm>
              <a:off x="8027913" y="6838711"/>
              <a:ext cx="1345544" cy="352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grpSp>
    </p:spTree>
    <p:extLst>
      <p:ext uri="{BB962C8B-B14F-4D97-AF65-F5344CB8AC3E}">
        <p14:creationId xmlns:p14="http://schemas.microsoft.com/office/powerpoint/2010/main" val="603105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261977" y="745724"/>
            <a:ext cx="4310023" cy="400110"/>
          </a:xfrm>
          <a:prstGeom prst="rect">
            <a:avLst/>
          </a:prstGeom>
          <a:noFill/>
        </p:spPr>
        <p:txBody>
          <a:bodyPr wrap="square" rtlCol="0">
            <a:spAutoFit/>
          </a:bodyPr>
          <a:lstStyle/>
          <a:p>
            <a:r>
              <a:rPr lang="en-US" altLang="ja-JP" sz="2000" b="1" dirty="0">
                <a:solidFill>
                  <a:prstClr val="black"/>
                </a:solidFill>
                <a:latin typeface="+mn-ea"/>
                <a:cs typeface="Meiryo UI" panose="020B0604030504040204" pitchFamily="50" charset="-128"/>
              </a:rPr>
              <a:t>i-PRO</a:t>
            </a:r>
            <a:r>
              <a:rPr lang="ja-JP" altLang="en-US" sz="2000" b="1" dirty="0">
                <a:solidFill>
                  <a:prstClr val="black"/>
                </a:solidFill>
                <a:latin typeface="+mn-ea"/>
                <a:cs typeface="Meiryo UI" panose="020B0604030504040204" pitchFamily="50" charset="-128"/>
              </a:rPr>
              <a:t>設定ツールを開きます。</a:t>
            </a:r>
            <a:endParaRPr lang="en-US" altLang="ja-JP" sz="2000" b="1" dirty="0">
              <a:solidFill>
                <a:prstClr val="black"/>
              </a:solidFill>
              <a:latin typeface="+mn-ea"/>
              <a:cs typeface="Meiryo UI" panose="020B0604030504040204" pitchFamily="50" charset="-128"/>
            </a:endParaRPr>
          </a:p>
        </p:txBody>
      </p:sp>
      <p:grpSp>
        <p:nvGrpSpPr>
          <p:cNvPr id="3" name="グループ化 2">
            <a:extLst>
              <a:ext uri="{FF2B5EF4-FFF2-40B4-BE49-F238E27FC236}">
                <a16:creationId xmlns:a16="http://schemas.microsoft.com/office/drawing/2014/main" id="{84FA35BB-F8AE-6CBA-65CF-A7031C00EC60}"/>
              </a:ext>
            </a:extLst>
          </p:cNvPr>
          <p:cNvGrpSpPr/>
          <p:nvPr/>
        </p:nvGrpSpPr>
        <p:grpSpPr>
          <a:xfrm>
            <a:off x="1224121" y="1272620"/>
            <a:ext cx="8497427" cy="6215349"/>
            <a:chOff x="1224121" y="1272620"/>
            <a:chExt cx="8497427" cy="6215349"/>
          </a:xfrm>
        </p:grpSpPr>
        <p:pic>
          <p:nvPicPr>
            <p:cNvPr id="5" name="図 4">
              <a:extLst>
                <a:ext uri="{FF2B5EF4-FFF2-40B4-BE49-F238E27FC236}">
                  <a16:creationId xmlns:a16="http://schemas.microsoft.com/office/drawing/2014/main" id="{D28290EE-98BC-6922-2D28-710D5026BDD6}"/>
                </a:ext>
              </a:extLst>
            </p:cNvPr>
            <p:cNvPicPr>
              <a:picLocks noChangeAspect="1"/>
            </p:cNvPicPr>
            <p:nvPr/>
          </p:nvPicPr>
          <p:blipFill>
            <a:blip r:embed="rId2"/>
            <a:stretch>
              <a:fillRect/>
            </a:stretch>
          </p:blipFill>
          <p:spPr>
            <a:xfrm>
              <a:off x="1224121" y="1272620"/>
              <a:ext cx="8497427" cy="621534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B8BEDE0A-983F-9704-C121-53EF428653FF}"/>
                </a:ext>
              </a:extLst>
            </p:cNvPr>
            <p:cNvSpPr/>
            <p:nvPr/>
          </p:nvSpPr>
          <p:spPr>
            <a:xfrm>
              <a:off x="8795861" y="7025268"/>
              <a:ext cx="925687" cy="4378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grpSp>
    </p:spTree>
    <p:extLst>
      <p:ext uri="{BB962C8B-B14F-4D97-AF65-F5344CB8AC3E}">
        <p14:creationId xmlns:p14="http://schemas.microsoft.com/office/powerpoint/2010/main" val="3199373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設定画面を開く</a:t>
            </a:r>
            <a:endParaRPr kumimoji="1" lang="ja-JP" altLang="en-US" dirty="0"/>
          </a:p>
        </p:txBody>
      </p:sp>
      <p:grpSp>
        <p:nvGrpSpPr>
          <p:cNvPr id="10" name="グループ化 9">
            <a:extLst>
              <a:ext uri="{FF2B5EF4-FFF2-40B4-BE49-F238E27FC236}">
                <a16:creationId xmlns:a16="http://schemas.microsoft.com/office/drawing/2014/main" id="{72BE6B4A-F0EA-DC96-871D-79F743EF3837}"/>
              </a:ext>
            </a:extLst>
          </p:cNvPr>
          <p:cNvGrpSpPr/>
          <p:nvPr/>
        </p:nvGrpSpPr>
        <p:grpSpPr>
          <a:xfrm>
            <a:off x="195070" y="770682"/>
            <a:ext cx="9818725" cy="417234"/>
            <a:chOff x="195070" y="770682"/>
            <a:chExt cx="9818725" cy="417234"/>
          </a:xfrm>
        </p:grpSpPr>
        <p:sp>
          <p:nvSpPr>
            <p:cNvPr id="28" name="テキスト ボックス 27"/>
            <p:cNvSpPr txBox="1"/>
            <p:nvPr/>
          </p:nvSpPr>
          <p:spPr>
            <a:xfrm>
              <a:off x="195070" y="787806"/>
              <a:ext cx="9818725" cy="400110"/>
            </a:xfrm>
            <a:prstGeom prst="rect">
              <a:avLst/>
            </a:prstGeom>
            <a:noFill/>
          </p:spPr>
          <p:txBody>
            <a:bodyPr wrap="square" rtlCol="0">
              <a:spAutoFit/>
            </a:bodyPr>
            <a:lstStyle/>
            <a:p>
              <a:r>
                <a:rPr lang="ja-JP" altLang="en-US" sz="2000" b="1" dirty="0">
                  <a:solidFill>
                    <a:prstClr val="black"/>
                  </a:solidFill>
                  <a:latin typeface="+mn-ea"/>
                  <a:cs typeface="Meiryo UI" panose="020B0604030504040204" pitchFamily="50" charset="-128"/>
                </a:rPr>
                <a:t>状態変化検知アプリが稼働しているカメラの「歯車マーク     」をクリックします。</a:t>
              </a:r>
              <a:endParaRPr lang="en-US" altLang="ja-JP" sz="2000" b="1" dirty="0">
                <a:solidFill>
                  <a:prstClr val="black"/>
                </a:solidFill>
                <a:latin typeface="+mn-ea"/>
                <a:cs typeface="Meiryo UI" panose="020B0604030504040204" pitchFamily="50" charset="-128"/>
              </a:endParaRPr>
            </a:p>
          </p:txBody>
        </p:sp>
        <p:pic>
          <p:nvPicPr>
            <p:cNvPr id="9" name="図 8">
              <a:extLst>
                <a:ext uri="{FF2B5EF4-FFF2-40B4-BE49-F238E27FC236}">
                  <a16:creationId xmlns:a16="http://schemas.microsoft.com/office/drawing/2014/main" id="{67340537-5E69-23BB-B1DC-88F9EECB38B7}"/>
                </a:ext>
              </a:extLst>
            </p:cNvPr>
            <p:cNvPicPr>
              <a:picLocks noChangeAspect="1"/>
            </p:cNvPicPr>
            <p:nvPr/>
          </p:nvPicPr>
          <p:blipFill>
            <a:blip r:embed="rId2"/>
            <a:stretch>
              <a:fillRect/>
            </a:stretch>
          </p:blipFill>
          <p:spPr>
            <a:xfrm>
              <a:off x="6942336" y="770682"/>
              <a:ext cx="339409" cy="410865"/>
            </a:xfrm>
            <a:prstGeom prst="rect">
              <a:avLst/>
            </a:prstGeom>
          </p:spPr>
        </p:pic>
      </p:grpSp>
      <p:grpSp>
        <p:nvGrpSpPr>
          <p:cNvPr id="8" name="グループ化 7">
            <a:extLst>
              <a:ext uri="{FF2B5EF4-FFF2-40B4-BE49-F238E27FC236}">
                <a16:creationId xmlns:a16="http://schemas.microsoft.com/office/drawing/2014/main" id="{2E24C11C-C7ED-534F-22AC-8DA7CF9314EE}"/>
              </a:ext>
            </a:extLst>
          </p:cNvPr>
          <p:cNvGrpSpPr/>
          <p:nvPr/>
        </p:nvGrpSpPr>
        <p:grpSpPr>
          <a:xfrm>
            <a:off x="756563" y="1599274"/>
            <a:ext cx="11304695" cy="5312235"/>
            <a:chOff x="756563" y="1599274"/>
            <a:chExt cx="11304695" cy="5312235"/>
          </a:xfrm>
        </p:grpSpPr>
        <p:pic>
          <p:nvPicPr>
            <p:cNvPr id="4" name="図 3">
              <a:extLst>
                <a:ext uri="{FF2B5EF4-FFF2-40B4-BE49-F238E27FC236}">
                  <a16:creationId xmlns:a16="http://schemas.microsoft.com/office/drawing/2014/main" id="{66EC9916-6DB9-C36E-775A-8D79F6F87B60}"/>
                </a:ext>
              </a:extLst>
            </p:cNvPr>
            <p:cNvPicPr>
              <a:picLocks noChangeAspect="1"/>
            </p:cNvPicPr>
            <p:nvPr/>
          </p:nvPicPr>
          <p:blipFill>
            <a:blip r:embed="rId3"/>
            <a:stretch>
              <a:fillRect/>
            </a:stretch>
          </p:blipFill>
          <p:spPr>
            <a:xfrm>
              <a:off x="756563" y="1599274"/>
              <a:ext cx="11304695" cy="531223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DC156295-5A8A-C3C1-759F-3C5A76D2F4C4}"/>
                </a:ext>
              </a:extLst>
            </p:cNvPr>
            <p:cNvSpPr/>
            <p:nvPr/>
          </p:nvSpPr>
          <p:spPr>
            <a:xfrm>
              <a:off x="6300439" y="3986163"/>
              <a:ext cx="468351" cy="4520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pic>
          <p:nvPicPr>
            <p:cNvPr id="5" name="図 4">
              <a:extLst>
                <a:ext uri="{FF2B5EF4-FFF2-40B4-BE49-F238E27FC236}">
                  <a16:creationId xmlns:a16="http://schemas.microsoft.com/office/drawing/2014/main" id="{B709BF53-1FEF-6B43-332F-3766E823F446}"/>
                </a:ext>
              </a:extLst>
            </p:cNvPr>
            <p:cNvPicPr>
              <a:picLocks noChangeAspect="1"/>
            </p:cNvPicPr>
            <p:nvPr/>
          </p:nvPicPr>
          <p:blipFill>
            <a:blip r:embed="rId4"/>
            <a:stretch>
              <a:fillRect/>
            </a:stretch>
          </p:blipFill>
          <p:spPr>
            <a:xfrm>
              <a:off x="2741763" y="1643878"/>
              <a:ext cx="1058951" cy="196074"/>
            </a:xfrm>
            <a:prstGeom prst="rect">
              <a:avLst/>
            </a:prstGeom>
          </p:spPr>
        </p:pic>
        <p:sp>
          <p:nvSpPr>
            <p:cNvPr id="3" name="正方形/長方形 2">
              <a:extLst>
                <a:ext uri="{FF2B5EF4-FFF2-40B4-BE49-F238E27FC236}">
                  <a16:creationId xmlns:a16="http://schemas.microsoft.com/office/drawing/2014/main" id="{C5C3D44D-3485-2A09-DA26-378EADE9442E}"/>
                </a:ext>
              </a:extLst>
            </p:cNvPr>
            <p:cNvSpPr/>
            <p:nvPr/>
          </p:nvSpPr>
          <p:spPr>
            <a:xfrm>
              <a:off x="4050081" y="1901820"/>
              <a:ext cx="2837592" cy="653139"/>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8A95395-B2AF-EBE7-4EFD-0AC2868EBFD2}"/>
                </a:ext>
              </a:extLst>
            </p:cNvPr>
            <p:cNvSpPr txBox="1"/>
            <p:nvPr/>
          </p:nvSpPr>
          <p:spPr>
            <a:xfrm>
              <a:off x="4064000" y="2110210"/>
              <a:ext cx="1920240" cy="307777"/>
            </a:xfrm>
            <a:prstGeom prst="rect">
              <a:avLst/>
            </a:prstGeom>
            <a:noFill/>
          </p:spPr>
          <p:txBody>
            <a:bodyPr wrap="square" rtlCol="0">
              <a:spAutoFit/>
            </a:bodyPr>
            <a:lstStyle/>
            <a:p>
              <a:pPr algn="l"/>
              <a:r>
                <a:rPr kumimoji="1" lang="ja-JP" altLang="en-US" sz="1400" b="1" dirty="0"/>
                <a:t>メニュー選択</a:t>
              </a:r>
            </a:p>
          </p:txBody>
        </p:sp>
      </p:grpSp>
    </p:spTree>
    <p:extLst>
      <p:ext uri="{BB962C8B-B14F-4D97-AF65-F5344CB8AC3E}">
        <p14:creationId xmlns:p14="http://schemas.microsoft.com/office/powerpoint/2010/main" val="834582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228524" y="772873"/>
            <a:ext cx="5960403" cy="400110"/>
          </a:xfrm>
          <a:prstGeom prst="rect">
            <a:avLst/>
          </a:prstGeom>
          <a:noFill/>
        </p:spPr>
        <p:txBody>
          <a:bodyPr wrap="square" rtlCol="0">
            <a:spAutoFit/>
          </a:bodyPr>
          <a:lstStyle/>
          <a:p>
            <a:r>
              <a:rPr lang="ja-JP" altLang="en-US" sz="2000" b="1" dirty="0">
                <a:solidFill>
                  <a:prstClr val="black"/>
                </a:solidFill>
                <a:latin typeface="+mn-ea"/>
                <a:cs typeface="Meiryo UI" panose="020B0604030504040204" pitchFamily="50" charset="-128"/>
              </a:rPr>
              <a:t>状態変化検知アプリ</a:t>
            </a:r>
            <a:r>
              <a:rPr lang="en-US" altLang="ja-JP" sz="2000" b="1" dirty="0">
                <a:solidFill>
                  <a:prstClr val="black"/>
                </a:solidFill>
                <a:latin typeface="+mn-ea"/>
                <a:cs typeface="Meiryo UI" panose="020B0604030504040204" pitchFamily="50" charset="-128"/>
              </a:rPr>
              <a:t>V1.70</a:t>
            </a:r>
            <a:r>
              <a:rPr lang="ja-JP" altLang="en-US" sz="2000" b="1" dirty="0">
                <a:solidFill>
                  <a:prstClr val="black"/>
                </a:solidFill>
                <a:latin typeface="+mn-ea"/>
                <a:cs typeface="Meiryo UI" panose="020B0604030504040204" pitchFamily="50" charset="-128"/>
              </a:rPr>
              <a:t>を確認してください。</a:t>
            </a:r>
            <a:endParaRPr lang="en-US" altLang="ja-JP" sz="2000" b="1" dirty="0">
              <a:solidFill>
                <a:prstClr val="black"/>
              </a:solidFill>
              <a:latin typeface="+mn-ea"/>
              <a:cs typeface="Meiryo UI" panose="020B0604030504040204" pitchFamily="50" charset="-128"/>
            </a:endParaRPr>
          </a:p>
        </p:txBody>
      </p:sp>
      <p:grpSp>
        <p:nvGrpSpPr>
          <p:cNvPr id="8" name="グループ化 7">
            <a:extLst>
              <a:ext uri="{FF2B5EF4-FFF2-40B4-BE49-F238E27FC236}">
                <a16:creationId xmlns:a16="http://schemas.microsoft.com/office/drawing/2014/main" id="{CD3D0072-F0AA-340B-CDEE-0C8B691B7E5C}"/>
              </a:ext>
            </a:extLst>
          </p:cNvPr>
          <p:cNvGrpSpPr/>
          <p:nvPr/>
        </p:nvGrpSpPr>
        <p:grpSpPr>
          <a:xfrm>
            <a:off x="1180006" y="1339062"/>
            <a:ext cx="6769072" cy="6077569"/>
            <a:chOff x="1180006" y="1339062"/>
            <a:chExt cx="6769072" cy="6077569"/>
          </a:xfrm>
        </p:grpSpPr>
        <p:grpSp>
          <p:nvGrpSpPr>
            <p:cNvPr id="6" name="グループ化 5">
              <a:extLst>
                <a:ext uri="{FF2B5EF4-FFF2-40B4-BE49-F238E27FC236}">
                  <a16:creationId xmlns:a16="http://schemas.microsoft.com/office/drawing/2014/main" id="{9E4A7714-87DE-B8A7-FA5B-9E626E129EEA}"/>
                </a:ext>
              </a:extLst>
            </p:cNvPr>
            <p:cNvGrpSpPr/>
            <p:nvPr/>
          </p:nvGrpSpPr>
          <p:grpSpPr>
            <a:xfrm>
              <a:off x="1180006" y="1339062"/>
              <a:ext cx="6769072" cy="6077569"/>
              <a:chOff x="748965" y="850365"/>
              <a:chExt cx="4298666" cy="3859530"/>
            </a:xfrm>
          </p:grpSpPr>
          <p:pic>
            <p:nvPicPr>
              <p:cNvPr id="5" name="図 4">
                <a:extLst>
                  <a:ext uri="{FF2B5EF4-FFF2-40B4-BE49-F238E27FC236}">
                    <a16:creationId xmlns:a16="http://schemas.microsoft.com/office/drawing/2014/main" id="{B01F92C2-A770-9785-9E04-C1485591C3EC}"/>
                  </a:ext>
                </a:extLst>
              </p:cNvPr>
              <p:cNvPicPr>
                <a:picLocks noChangeAspect="1"/>
              </p:cNvPicPr>
              <p:nvPr/>
            </p:nvPicPr>
            <p:blipFill>
              <a:blip r:embed="rId2"/>
              <a:stretch>
                <a:fillRect/>
              </a:stretch>
            </p:blipFill>
            <p:spPr>
              <a:xfrm>
                <a:off x="748965" y="850365"/>
                <a:ext cx="4298666" cy="385953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B8BEDE0A-983F-9704-C121-53EF428653FF}"/>
                  </a:ext>
                </a:extLst>
              </p:cNvPr>
              <p:cNvSpPr/>
              <p:nvPr/>
            </p:nvSpPr>
            <p:spPr>
              <a:xfrm>
                <a:off x="1060209" y="3977039"/>
                <a:ext cx="891540" cy="675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prstClr val="white"/>
                  </a:solidFill>
                  <a:latin typeface="游ゴシック" panose="020F0502020204030204"/>
                  <a:ea typeface="游ゴシック" panose="020B0400000000000000" pitchFamily="34" charset="-128"/>
                </a:endParaRPr>
              </a:p>
            </p:txBody>
          </p:sp>
          <p:pic>
            <p:nvPicPr>
              <p:cNvPr id="4" name="図 3">
                <a:extLst>
                  <a:ext uri="{FF2B5EF4-FFF2-40B4-BE49-F238E27FC236}">
                    <a16:creationId xmlns:a16="http://schemas.microsoft.com/office/drawing/2014/main" id="{85A9C2CC-6553-6512-B47F-4B716F8A8098}"/>
                  </a:ext>
                </a:extLst>
              </p:cNvPr>
              <p:cNvPicPr>
                <a:picLocks noChangeAspect="1"/>
              </p:cNvPicPr>
              <p:nvPr/>
            </p:nvPicPr>
            <p:blipFill rotWithShape="1">
              <a:blip r:embed="rId3"/>
              <a:srcRect r="17036"/>
              <a:stretch/>
            </p:blipFill>
            <p:spPr>
              <a:xfrm>
                <a:off x="1134332" y="4008051"/>
                <a:ext cx="694468" cy="605340"/>
              </a:xfrm>
              <a:prstGeom prst="rect">
                <a:avLst/>
              </a:prstGeom>
            </p:spPr>
          </p:pic>
        </p:grpSp>
        <p:sp>
          <p:nvSpPr>
            <p:cNvPr id="3" name="正方形/長方形 2">
              <a:extLst>
                <a:ext uri="{FF2B5EF4-FFF2-40B4-BE49-F238E27FC236}">
                  <a16:creationId xmlns:a16="http://schemas.microsoft.com/office/drawing/2014/main" id="{31E374EE-95C5-46E4-B147-AC7618FEC18E}"/>
                </a:ext>
              </a:extLst>
            </p:cNvPr>
            <p:cNvSpPr/>
            <p:nvPr/>
          </p:nvSpPr>
          <p:spPr>
            <a:xfrm>
              <a:off x="1658968" y="6258558"/>
              <a:ext cx="1403900" cy="1048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46472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各条件での設定と動作確認</a:t>
            </a:r>
            <a:endParaRPr kumimoji="1" lang="ja-JP" altLang="en-US" dirty="0"/>
          </a:p>
        </p:txBody>
      </p:sp>
      <p:sp>
        <p:nvSpPr>
          <p:cNvPr id="59" name="テキスト ボックス 58">
            <a:extLst>
              <a:ext uri="{FF2B5EF4-FFF2-40B4-BE49-F238E27FC236}">
                <a16:creationId xmlns:a16="http://schemas.microsoft.com/office/drawing/2014/main" id="{47E34932-F129-975F-13AD-C1BCBAF16AEB}"/>
              </a:ext>
            </a:extLst>
          </p:cNvPr>
          <p:cNvSpPr txBox="1"/>
          <p:nvPr/>
        </p:nvSpPr>
        <p:spPr>
          <a:xfrm>
            <a:off x="1203677" y="1062145"/>
            <a:ext cx="9212778" cy="6001643"/>
          </a:xfrm>
          <a:prstGeom prst="rect">
            <a:avLst/>
          </a:prstGeom>
          <a:noFill/>
        </p:spPr>
        <p:txBody>
          <a:bodyPr wrap="none" rtlCol="0">
            <a:spAutoFit/>
          </a:bodyPr>
          <a:lstStyle/>
          <a:p>
            <a:pPr>
              <a:defRPr/>
            </a:pPr>
            <a:r>
              <a:rPr lang="ja-JP" altLang="en-US" sz="3200" b="1" dirty="0">
                <a:solidFill>
                  <a:prstClr val="black"/>
                </a:solidFill>
                <a:latin typeface="+mn-ea"/>
                <a:cs typeface="Meiryo UI" panose="020B0604030504040204" pitchFamily="50" charset="-128"/>
              </a:rPr>
              <a:t>①基準画像に対して変化があった場合の動作確認</a:t>
            </a:r>
            <a:endParaRPr lang="en-US" altLang="ja-JP" sz="3200" b="1" dirty="0">
              <a:solidFill>
                <a:prstClr val="black"/>
              </a:solidFill>
              <a:latin typeface="+mn-ea"/>
              <a:cs typeface="Meiryo UI" panose="020B0604030504040204" pitchFamily="50" charset="-128"/>
            </a:endParaRPr>
          </a:p>
          <a:p>
            <a:pPr>
              <a:defRPr/>
            </a:pPr>
            <a:endParaRPr lang="en-US" altLang="ja-JP" sz="3200" b="1" dirty="0">
              <a:solidFill>
                <a:prstClr val="black"/>
              </a:solidFill>
              <a:latin typeface="+mn-ea"/>
              <a:cs typeface="Meiryo UI" panose="020B0604030504040204" pitchFamily="50" charset="-128"/>
            </a:endParaRPr>
          </a:p>
          <a:p>
            <a:pPr>
              <a:defRPr/>
            </a:pPr>
            <a:r>
              <a:rPr lang="ja-JP" altLang="en-US" sz="3200" b="1" dirty="0">
                <a:solidFill>
                  <a:prstClr val="black"/>
                </a:solidFill>
                <a:latin typeface="+mn-ea"/>
                <a:cs typeface="Meiryo UI" panose="020B0604030504040204" pitchFamily="50" charset="-128"/>
              </a:rPr>
              <a:t>②しきい値調整のしかたと効果</a:t>
            </a:r>
            <a:endParaRPr lang="en-US" altLang="ja-JP" sz="3200" b="1" dirty="0">
              <a:solidFill>
                <a:prstClr val="black"/>
              </a:solidFill>
              <a:latin typeface="+mn-ea"/>
              <a:cs typeface="Meiryo UI" panose="020B0604030504040204" pitchFamily="50" charset="-128"/>
            </a:endParaRPr>
          </a:p>
          <a:p>
            <a:pPr>
              <a:defRPr/>
            </a:pPr>
            <a:endParaRPr lang="en-US" altLang="ja-JP" sz="3200" b="1" dirty="0">
              <a:solidFill>
                <a:prstClr val="black"/>
              </a:solidFill>
              <a:latin typeface="+mn-ea"/>
              <a:cs typeface="Meiryo UI" panose="020B0604030504040204" pitchFamily="50" charset="-128"/>
            </a:endParaRPr>
          </a:p>
          <a:p>
            <a:pPr>
              <a:defRPr/>
            </a:pPr>
            <a:r>
              <a:rPr lang="ja-JP" altLang="en-US" sz="3200" b="1" dirty="0">
                <a:solidFill>
                  <a:prstClr val="black"/>
                </a:solidFill>
                <a:latin typeface="+mn-ea"/>
                <a:cs typeface="Meiryo UI" panose="020B0604030504040204" pitchFamily="50" charset="-128"/>
              </a:rPr>
              <a:t>③人物の状態変化を除外する動作確認</a:t>
            </a:r>
            <a:endParaRPr lang="en-US" altLang="ja-JP" sz="3200" b="1" dirty="0">
              <a:solidFill>
                <a:prstClr val="black"/>
              </a:solidFill>
              <a:latin typeface="+mn-ea"/>
              <a:cs typeface="Meiryo UI" panose="020B0604030504040204" pitchFamily="50" charset="-128"/>
            </a:endParaRPr>
          </a:p>
          <a:p>
            <a:pPr>
              <a:defRPr/>
            </a:pPr>
            <a:endParaRPr lang="en-US" altLang="ja-JP" sz="3200" b="1" dirty="0">
              <a:solidFill>
                <a:prstClr val="black"/>
              </a:solidFill>
              <a:latin typeface="+mn-ea"/>
              <a:cs typeface="Meiryo UI" panose="020B0604030504040204" pitchFamily="50" charset="-128"/>
            </a:endParaRPr>
          </a:p>
          <a:p>
            <a:pPr>
              <a:defRPr/>
            </a:pPr>
            <a:r>
              <a:rPr lang="ja-JP" altLang="en-US" sz="3200" b="1" dirty="0">
                <a:solidFill>
                  <a:prstClr val="black"/>
                </a:solidFill>
                <a:latin typeface="+mn-ea"/>
                <a:cs typeface="Meiryo UI" panose="020B0604030504040204" pitchFamily="50" charset="-128"/>
              </a:rPr>
              <a:t>④状態反転（欠品検知など）の使い方</a:t>
            </a:r>
            <a:endParaRPr lang="en-US" altLang="ja-JP" sz="3200" b="1" dirty="0">
              <a:solidFill>
                <a:prstClr val="black"/>
              </a:solidFill>
              <a:latin typeface="+mn-ea"/>
              <a:cs typeface="Meiryo UI" panose="020B0604030504040204" pitchFamily="50" charset="-128"/>
            </a:endParaRPr>
          </a:p>
          <a:p>
            <a:pPr>
              <a:defRPr/>
            </a:pPr>
            <a:endParaRPr lang="en-US" altLang="ja-JP" sz="3200" b="1" dirty="0">
              <a:solidFill>
                <a:prstClr val="black"/>
              </a:solidFill>
              <a:latin typeface="+mn-ea"/>
              <a:cs typeface="Meiryo UI" panose="020B0604030504040204" pitchFamily="50" charset="-128"/>
            </a:endParaRPr>
          </a:p>
          <a:p>
            <a:pPr>
              <a:defRPr/>
            </a:pPr>
            <a:r>
              <a:rPr lang="ja-JP" altLang="en-US" sz="3200" b="1" dirty="0">
                <a:solidFill>
                  <a:prstClr val="black"/>
                </a:solidFill>
                <a:latin typeface="+mn-ea"/>
                <a:cs typeface="Meiryo UI" panose="020B0604030504040204" pitchFamily="50" charset="-128"/>
              </a:rPr>
              <a:t>⑤置き去り検知固有の動作確認</a:t>
            </a:r>
            <a:endParaRPr lang="en-US" altLang="ja-JP" sz="3200" b="1" dirty="0">
              <a:solidFill>
                <a:prstClr val="black"/>
              </a:solidFill>
              <a:latin typeface="+mn-ea"/>
              <a:cs typeface="Meiryo UI" panose="020B0604030504040204" pitchFamily="50" charset="-128"/>
            </a:endParaRPr>
          </a:p>
          <a:p>
            <a:pPr>
              <a:defRPr/>
            </a:pPr>
            <a:endParaRPr lang="en-US" altLang="ja-JP" sz="3200" b="1" dirty="0">
              <a:solidFill>
                <a:prstClr val="black"/>
              </a:solidFill>
              <a:latin typeface="+mn-ea"/>
              <a:cs typeface="Meiryo UI" panose="020B0604030504040204" pitchFamily="50" charset="-128"/>
            </a:endParaRPr>
          </a:p>
          <a:p>
            <a:pPr>
              <a:defRPr/>
            </a:pPr>
            <a:r>
              <a:rPr lang="ja-JP" altLang="en-US" sz="3200" b="1" dirty="0">
                <a:solidFill>
                  <a:prstClr val="black"/>
                </a:solidFill>
                <a:latin typeface="+mn-ea"/>
                <a:cs typeface="Meiryo UI" panose="020B0604030504040204" pitchFamily="50" charset="-128"/>
              </a:rPr>
              <a:t>⑥学習モデルの使い方</a:t>
            </a:r>
            <a:endParaRPr lang="en-US" altLang="ja-JP" sz="3200" b="1" dirty="0">
              <a:solidFill>
                <a:prstClr val="black"/>
              </a:solidFill>
              <a:latin typeface="+mn-ea"/>
              <a:cs typeface="Meiryo UI" panose="020B0604030504040204" pitchFamily="50" charset="-128"/>
            </a:endParaRPr>
          </a:p>
          <a:p>
            <a:pPr>
              <a:defRPr/>
            </a:pPr>
            <a:endParaRPr lang="ja-JP" altLang="en-US" sz="3200" b="1" dirty="0">
              <a:solidFill>
                <a:prstClr val="black"/>
              </a:solidFill>
              <a:latin typeface="+mn-ea"/>
              <a:cs typeface="Meiryo UI" panose="020B0604030504040204" pitchFamily="50" charset="-128"/>
            </a:endParaRPr>
          </a:p>
        </p:txBody>
      </p:sp>
      <p:sp>
        <p:nvSpPr>
          <p:cNvPr id="5" name="テキスト ボックス 4">
            <a:extLst>
              <a:ext uri="{FF2B5EF4-FFF2-40B4-BE49-F238E27FC236}">
                <a16:creationId xmlns:a16="http://schemas.microsoft.com/office/drawing/2014/main" id="{39337E95-2BD6-F05D-C647-00D9A9E0094F}"/>
              </a:ext>
            </a:extLst>
          </p:cNvPr>
          <p:cNvSpPr txBox="1"/>
          <p:nvPr/>
        </p:nvSpPr>
        <p:spPr>
          <a:xfrm>
            <a:off x="871590" y="6821451"/>
            <a:ext cx="12185730" cy="431657"/>
          </a:xfrm>
          <a:prstGeom prst="rect">
            <a:avLst/>
          </a:prstGeom>
          <a:noFill/>
        </p:spPr>
        <p:txBody>
          <a:bodyPr wrap="square" rtlCol="0">
            <a:spAutoFit/>
          </a:bodyPr>
          <a:lstStyle/>
          <a:p>
            <a:pPr algn="ctr">
              <a:defRPr/>
            </a:pPr>
            <a:r>
              <a:rPr lang="ja-JP" altLang="en-US" sz="2205" b="1" dirty="0">
                <a:solidFill>
                  <a:schemeClr val="accent4">
                    <a:lumMod val="75000"/>
                  </a:schemeClr>
                </a:solidFill>
                <a:latin typeface="+mn-ea"/>
                <a:cs typeface="Meiryo UI" panose="020B0604030504040204" pitchFamily="50" charset="-128"/>
              </a:rPr>
              <a:t>設定方法については、</a:t>
            </a:r>
            <a:r>
              <a:rPr lang="en-US" altLang="ja-JP" sz="2205" b="1" dirty="0">
                <a:solidFill>
                  <a:schemeClr val="accent4">
                    <a:lumMod val="75000"/>
                  </a:schemeClr>
                </a:solidFill>
                <a:latin typeface="+mn-ea"/>
                <a:cs typeface="Meiryo UI" panose="020B0604030504040204" pitchFamily="50" charset="-128"/>
              </a:rPr>
              <a:t>WEB</a:t>
            </a:r>
            <a:r>
              <a:rPr lang="ja-JP" altLang="en-US" sz="2205" b="1" dirty="0">
                <a:solidFill>
                  <a:schemeClr val="accent4">
                    <a:lumMod val="75000"/>
                  </a:schemeClr>
                </a:solidFill>
                <a:latin typeface="+mn-ea"/>
                <a:cs typeface="Meiryo UI" panose="020B0604030504040204" pitchFamily="50" charset="-128"/>
              </a:rPr>
              <a:t>ガイドに詳しく記載されておりますので、ご参照ください。</a:t>
            </a:r>
            <a:endParaRPr lang="en-US" altLang="ja-JP" sz="2205" b="1" dirty="0">
              <a:solidFill>
                <a:schemeClr val="accent4">
                  <a:lumMod val="75000"/>
                </a:schemeClr>
              </a:solidFill>
              <a:latin typeface="+mn-ea"/>
              <a:cs typeface="Meiryo UI" panose="020B0604030504040204" pitchFamily="50" charset="-128"/>
            </a:endParaRPr>
          </a:p>
        </p:txBody>
      </p:sp>
    </p:spTree>
    <p:extLst>
      <p:ext uri="{BB962C8B-B14F-4D97-AF65-F5344CB8AC3E}">
        <p14:creationId xmlns:p14="http://schemas.microsoft.com/office/powerpoint/2010/main" val="343365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状態変化検知の使い方</a:t>
            </a:r>
            <a:endParaRPr kumimoji="1" lang="ja-JP" altLang="en-US" dirty="0"/>
          </a:p>
        </p:txBody>
      </p:sp>
      <p:sp>
        <p:nvSpPr>
          <p:cNvPr id="3" name="テキスト ボックス 2">
            <a:extLst>
              <a:ext uri="{FF2B5EF4-FFF2-40B4-BE49-F238E27FC236}">
                <a16:creationId xmlns:a16="http://schemas.microsoft.com/office/drawing/2014/main" id="{BC4035A3-C52F-8693-6A28-140C39B85343}"/>
              </a:ext>
            </a:extLst>
          </p:cNvPr>
          <p:cNvSpPr txBox="1"/>
          <p:nvPr/>
        </p:nvSpPr>
        <p:spPr>
          <a:xfrm>
            <a:off x="298997" y="722156"/>
            <a:ext cx="8600684" cy="883703"/>
          </a:xfrm>
          <a:prstGeom prst="rect">
            <a:avLst/>
          </a:prstGeom>
          <a:noFill/>
        </p:spPr>
        <p:txBody>
          <a:bodyPr wrap="square" rtlCol="0">
            <a:spAutoFit/>
          </a:bodyPr>
          <a:lstStyle/>
          <a:p>
            <a:pPr>
              <a:lnSpc>
                <a:spcPct val="120000"/>
              </a:lnSpc>
              <a:defRPr/>
            </a:pPr>
            <a:r>
              <a:rPr lang="ja-JP" altLang="en-US" sz="2205" b="1" dirty="0">
                <a:solidFill>
                  <a:schemeClr val="accent4">
                    <a:lumMod val="75000"/>
                  </a:schemeClr>
                </a:solidFill>
                <a:latin typeface="+mn-ea"/>
                <a:cs typeface="Meiryo UI" panose="020B0604030504040204" pitchFamily="50" charset="-128"/>
              </a:rPr>
              <a:t>基準状態を学習し、その状態から変化したと判定した場合に</a:t>
            </a:r>
            <a:br>
              <a:rPr lang="en-US" altLang="ja-JP" sz="2205" b="1" dirty="0">
                <a:solidFill>
                  <a:schemeClr val="accent4">
                    <a:lumMod val="75000"/>
                  </a:schemeClr>
                </a:solidFill>
                <a:latin typeface="+mn-ea"/>
                <a:cs typeface="Meiryo UI" panose="020B0604030504040204" pitchFamily="50" charset="-128"/>
              </a:rPr>
            </a:br>
            <a:r>
              <a:rPr lang="ja-JP" altLang="en-US" sz="2205" b="1" dirty="0">
                <a:solidFill>
                  <a:schemeClr val="accent4">
                    <a:lumMod val="75000"/>
                  </a:schemeClr>
                </a:solidFill>
                <a:latin typeface="+mn-ea"/>
                <a:cs typeface="Meiryo UI" panose="020B0604030504040204" pitchFamily="50" charset="-128"/>
              </a:rPr>
              <a:t>アラームを発報します。</a:t>
            </a:r>
            <a:endParaRPr lang="en-US" altLang="ja-JP" sz="2205" b="1" dirty="0">
              <a:solidFill>
                <a:schemeClr val="accent4">
                  <a:lumMod val="75000"/>
                </a:schemeClr>
              </a:solidFill>
              <a:latin typeface="+mn-ea"/>
              <a:cs typeface="Meiryo UI" panose="020B0604030504040204" pitchFamily="50" charset="-128"/>
            </a:endParaRPr>
          </a:p>
        </p:txBody>
      </p:sp>
      <p:sp>
        <p:nvSpPr>
          <p:cNvPr id="14" name="テキスト ボックス 13">
            <a:extLst>
              <a:ext uri="{FF2B5EF4-FFF2-40B4-BE49-F238E27FC236}">
                <a16:creationId xmlns:a16="http://schemas.microsoft.com/office/drawing/2014/main" id="{6A284B96-C669-84BF-B6ED-C3368C6B34BD}"/>
              </a:ext>
            </a:extLst>
          </p:cNvPr>
          <p:cNvSpPr txBox="1"/>
          <p:nvPr/>
        </p:nvSpPr>
        <p:spPr>
          <a:xfrm>
            <a:off x="342593" y="1978656"/>
            <a:ext cx="9355119" cy="685509"/>
          </a:xfrm>
          <a:prstGeom prst="rect">
            <a:avLst/>
          </a:prstGeom>
          <a:noFill/>
        </p:spPr>
        <p:txBody>
          <a:bodyPr wrap="square" rtlCol="0">
            <a:spAutoFit/>
          </a:bodyPr>
          <a:lstStyle/>
          <a:p>
            <a:pPr>
              <a:lnSpc>
                <a:spcPct val="120000"/>
              </a:lnSpc>
              <a:defRPr/>
            </a:pPr>
            <a:r>
              <a:rPr lang="ja-JP" altLang="en-US" sz="1600" b="1" dirty="0">
                <a:latin typeface="+mn-ea"/>
                <a:cs typeface="Meiryo UI" panose="020B0604030504040204" pitchFamily="50" charset="-128"/>
              </a:rPr>
              <a:t>設定したエリア内の面積と継続して変化した時間を設定し、その状態が継続したら発報します。</a:t>
            </a:r>
            <a:br>
              <a:rPr lang="en-US" altLang="ja-JP" sz="1600" b="1" dirty="0">
                <a:latin typeface="+mn-ea"/>
                <a:cs typeface="Meiryo UI" panose="020B0604030504040204" pitchFamily="50" charset="-128"/>
              </a:rPr>
            </a:br>
            <a:r>
              <a:rPr lang="ja-JP" altLang="en-US" sz="1600" b="1" dirty="0">
                <a:latin typeface="+mn-ea"/>
                <a:cs typeface="Meiryo UI" panose="020B0604030504040204" pitchFamily="50" charset="-128"/>
              </a:rPr>
              <a:t>この設定は、エリア内の面積の</a:t>
            </a:r>
            <a:r>
              <a:rPr lang="en-US" altLang="ja-JP" sz="1600" b="1" dirty="0">
                <a:latin typeface="+mn-ea"/>
                <a:cs typeface="Meiryo UI" panose="020B0604030504040204" pitchFamily="50" charset="-128"/>
              </a:rPr>
              <a:t>30%</a:t>
            </a:r>
            <a:r>
              <a:rPr lang="ja-JP" altLang="en-US" sz="1600" b="1" dirty="0">
                <a:latin typeface="+mn-ea"/>
                <a:cs typeface="Meiryo UI" panose="020B0604030504040204" pitchFamily="50" charset="-128"/>
              </a:rPr>
              <a:t>以上が</a:t>
            </a:r>
            <a:r>
              <a:rPr lang="en-US" altLang="ja-JP" sz="1600" b="1" dirty="0">
                <a:latin typeface="+mn-ea"/>
                <a:cs typeface="Meiryo UI" panose="020B0604030504040204" pitchFamily="50" charset="-128"/>
              </a:rPr>
              <a:t>10</a:t>
            </a:r>
            <a:r>
              <a:rPr lang="ja-JP" altLang="en-US" sz="1600" b="1" dirty="0">
                <a:latin typeface="+mn-ea"/>
                <a:cs typeface="Meiryo UI" panose="020B0604030504040204" pitchFamily="50" charset="-128"/>
              </a:rPr>
              <a:t>秒間変化を維持したらアラームが発報する定義です。</a:t>
            </a:r>
            <a:endParaRPr lang="en-US" altLang="ja-JP" sz="1600" b="1" dirty="0">
              <a:latin typeface="+mn-ea"/>
              <a:cs typeface="Meiryo UI" panose="020B0604030504040204" pitchFamily="50" charset="-128"/>
            </a:endParaRPr>
          </a:p>
        </p:txBody>
      </p:sp>
      <p:pic>
        <p:nvPicPr>
          <p:cNvPr id="9" name="図 8">
            <a:extLst>
              <a:ext uri="{FF2B5EF4-FFF2-40B4-BE49-F238E27FC236}">
                <a16:creationId xmlns:a16="http://schemas.microsoft.com/office/drawing/2014/main" id="{5B117F5C-2AA0-FC1D-33F5-A0F6F02801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229" y="2827833"/>
            <a:ext cx="8249414" cy="4496323"/>
          </a:xfrm>
          <a:prstGeom prst="rect">
            <a:avLst/>
          </a:prstGeom>
          <a:effectLst>
            <a:outerShdw blurRad="50800" dist="38100" dir="2700000" algn="tl" rotWithShape="0">
              <a:prstClr val="black">
                <a:alpha val="40000"/>
              </a:prstClr>
            </a:outerShdw>
          </a:effectLst>
        </p:spPr>
      </p:pic>
      <p:grpSp>
        <p:nvGrpSpPr>
          <p:cNvPr id="5" name="グループ化 4">
            <a:extLst>
              <a:ext uri="{FF2B5EF4-FFF2-40B4-BE49-F238E27FC236}">
                <a16:creationId xmlns:a16="http://schemas.microsoft.com/office/drawing/2014/main" id="{5E11D636-DC13-E97B-96AA-EB90D6014AB8}"/>
              </a:ext>
            </a:extLst>
          </p:cNvPr>
          <p:cNvGrpSpPr/>
          <p:nvPr/>
        </p:nvGrpSpPr>
        <p:grpSpPr>
          <a:xfrm>
            <a:off x="9839575" y="1047903"/>
            <a:ext cx="4261641" cy="6171584"/>
            <a:chOff x="9839575" y="1047903"/>
            <a:chExt cx="4261641" cy="6171584"/>
          </a:xfrm>
        </p:grpSpPr>
        <p:pic>
          <p:nvPicPr>
            <p:cNvPr id="7" name="図 6">
              <a:extLst>
                <a:ext uri="{FF2B5EF4-FFF2-40B4-BE49-F238E27FC236}">
                  <a16:creationId xmlns:a16="http://schemas.microsoft.com/office/drawing/2014/main" id="{0CEDAAD3-2EFB-90B0-7CC2-6C91F3DD69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9575" y="1047903"/>
              <a:ext cx="4261641" cy="6171584"/>
            </a:xfrm>
            <a:prstGeom prst="rect">
              <a:avLst/>
            </a:prstGeom>
            <a:effectLst>
              <a:outerShdw blurRad="50800" dist="38100" dir="2700000" algn="tl" rotWithShape="0">
                <a:prstClr val="black">
                  <a:alpha val="40000"/>
                </a:prstClr>
              </a:outerShdw>
            </a:effectLst>
          </p:spPr>
        </p:pic>
        <p:sp>
          <p:nvSpPr>
            <p:cNvPr id="4" name="正方形/長方形 3">
              <a:extLst>
                <a:ext uri="{FF2B5EF4-FFF2-40B4-BE49-F238E27FC236}">
                  <a16:creationId xmlns:a16="http://schemas.microsoft.com/office/drawing/2014/main" id="{ACD076A6-739A-0618-5D76-473E8D26E37E}"/>
                </a:ext>
              </a:extLst>
            </p:cNvPr>
            <p:cNvSpPr/>
            <p:nvPr/>
          </p:nvSpPr>
          <p:spPr>
            <a:xfrm>
              <a:off x="9839576" y="3105573"/>
              <a:ext cx="3660083" cy="2274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Tree>
    <p:extLst>
      <p:ext uri="{BB962C8B-B14F-4D97-AF65-F5344CB8AC3E}">
        <p14:creationId xmlns:p14="http://schemas.microsoft.com/office/powerpoint/2010/main" val="59117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tIns="72000"/>
          <a:lstStyle/>
          <a:p>
            <a:r>
              <a:rPr lang="ja-JP" altLang="en-US" sz="2800" dirty="0"/>
              <a:t>製品概要のご紹介</a:t>
            </a:r>
            <a:endParaRPr kumimoji="1" lang="ja-JP" altLang="en-US" sz="2800" dirty="0"/>
          </a:p>
        </p:txBody>
      </p:sp>
      <p:sp>
        <p:nvSpPr>
          <p:cNvPr id="2" name="コンテンツ プレースホルダー 1"/>
          <p:cNvSpPr>
            <a:spLocks noGrp="1"/>
          </p:cNvSpPr>
          <p:nvPr>
            <p:ph sz="quarter" idx="4294967295"/>
          </p:nvPr>
        </p:nvSpPr>
        <p:spPr>
          <a:xfrm>
            <a:off x="552869" y="933697"/>
            <a:ext cx="12852400" cy="1168400"/>
          </a:xfrm>
          <a:prstGeom prst="rect">
            <a:avLst/>
          </a:prstGeom>
        </p:spPr>
        <p:txBody>
          <a:bodyPr/>
          <a:lstStyle/>
          <a:p>
            <a:pPr marL="0" indent="0">
              <a:buNone/>
            </a:pPr>
            <a:r>
              <a:rPr lang="ja-JP" altLang="en-US" sz="2400" b="1" dirty="0">
                <a:latin typeface="+mn-ea"/>
              </a:rPr>
              <a:t>製品概要を動画でご紹介させていただきます。</a:t>
            </a:r>
            <a:br>
              <a:rPr lang="en-US" altLang="ja-JP" sz="2400" b="1" dirty="0">
                <a:latin typeface="+mn-ea"/>
              </a:rPr>
            </a:br>
            <a:endParaRPr lang="en-US" altLang="ja-JP" sz="2400" b="1" dirty="0">
              <a:latin typeface="+mn-ea"/>
            </a:endParaRPr>
          </a:p>
          <a:p>
            <a:pPr marL="630238" indent="0">
              <a:lnSpc>
                <a:spcPct val="120000"/>
              </a:lnSpc>
              <a:spcBef>
                <a:spcPts val="0"/>
              </a:spcBef>
              <a:buNone/>
              <a:tabLst>
                <a:tab pos="630238" algn="l"/>
              </a:tabLst>
            </a:pPr>
            <a:r>
              <a:rPr lang="ja-JP" altLang="en-US" sz="2000" b="1" dirty="0">
                <a:latin typeface="+mn-ea"/>
              </a:rPr>
              <a:t>動画</a:t>
            </a:r>
            <a:r>
              <a:rPr lang="en-US" altLang="ja-JP" sz="2000" b="1" dirty="0">
                <a:latin typeface="+mn-ea"/>
              </a:rPr>
              <a:t>URL</a:t>
            </a:r>
            <a:r>
              <a:rPr lang="ja-JP" altLang="en-US" sz="2000" b="1" dirty="0">
                <a:latin typeface="+mn-ea"/>
              </a:rPr>
              <a:t>：</a:t>
            </a:r>
            <a:r>
              <a:rPr lang="en-US" altLang="ja-JP" sz="2000" b="1" dirty="0">
                <a:latin typeface="+mn-ea"/>
                <a:hlinkClick r:id="rId2"/>
              </a:rPr>
              <a:t>https://</a:t>
            </a:r>
            <a:r>
              <a:rPr lang="en-US" altLang="ja-JP" sz="2000" b="1" dirty="0" err="1">
                <a:latin typeface="+mn-ea"/>
                <a:hlinkClick r:id="rId2"/>
              </a:rPr>
              <a:t>i-pro.com</a:t>
            </a:r>
            <a:r>
              <a:rPr lang="en-US" altLang="ja-JP" sz="2000" b="1" dirty="0">
                <a:latin typeface="+mn-ea"/>
                <a:hlinkClick r:id="rId2"/>
              </a:rPr>
              <a:t>/</a:t>
            </a:r>
            <a:r>
              <a:rPr lang="en-US" altLang="ja-JP" sz="2000" b="1" dirty="0" err="1">
                <a:latin typeface="+mn-ea"/>
                <a:hlinkClick r:id="rId2"/>
              </a:rPr>
              <a:t>products_and_solutions</a:t>
            </a:r>
            <a:r>
              <a:rPr lang="en-US" altLang="ja-JP" sz="2000" b="1" dirty="0">
                <a:latin typeface="+mn-ea"/>
                <a:hlinkClick r:id="rId2"/>
              </a:rPr>
              <a:t>/ja/surveillance/products/</a:t>
            </a:r>
            <a:r>
              <a:rPr lang="en-US" altLang="ja-JP" sz="2000" b="1" dirty="0" err="1">
                <a:latin typeface="+mn-ea"/>
                <a:hlinkClick r:id="rId2"/>
              </a:rPr>
              <a:t>wv-xae400w</a:t>
            </a:r>
            <a:br>
              <a:rPr lang="en-US" altLang="ja-JP" sz="2000" b="1" dirty="0">
                <a:latin typeface="+mn-ea"/>
              </a:rPr>
            </a:br>
            <a:br>
              <a:rPr lang="en-US" altLang="ja-JP" sz="1800" b="1" dirty="0">
                <a:latin typeface="+mn-ea"/>
              </a:rPr>
            </a:br>
            <a:endParaRPr lang="en-US" altLang="ja-JP" sz="1800" b="1" dirty="0">
              <a:latin typeface="+mn-ea"/>
            </a:endParaRPr>
          </a:p>
          <a:p>
            <a:pPr marL="1129926" indent="0">
              <a:lnSpc>
                <a:spcPct val="120000"/>
              </a:lnSpc>
              <a:spcBef>
                <a:spcPts val="0"/>
              </a:spcBef>
              <a:buNone/>
              <a:tabLst>
                <a:tab pos="1129926" algn="l"/>
              </a:tabLst>
            </a:pPr>
            <a:endParaRPr lang="ja-JP" altLang="en-US" sz="2834" b="1" dirty="0">
              <a:latin typeface="+mn-ea"/>
            </a:endParaRPr>
          </a:p>
        </p:txBody>
      </p:sp>
      <p:grpSp>
        <p:nvGrpSpPr>
          <p:cNvPr id="9" name="グループ化 8">
            <a:extLst>
              <a:ext uri="{FF2B5EF4-FFF2-40B4-BE49-F238E27FC236}">
                <a16:creationId xmlns:a16="http://schemas.microsoft.com/office/drawing/2014/main" id="{DECCB723-F8A2-A982-92E7-2779B2B326C7}"/>
              </a:ext>
            </a:extLst>
          </p:cNvPr>
          <p:cNvGrpSpPr/>
          <p:nvPr/>
        </p:nvGrpSpPr>
        <p:grpSpPr>
          <a:xfrm>
            <a:off x="3063450" y="2676065"/>
            <a:ext cx="8273307" cy="4805818"/>
            <a:chOff x="3740017" y="3645409"/>
            <a:chExt cx="6477904" cy="3762900"/>
          </a:xfrm>
        </p:grpSpPr>
        <p:pic>
          <p:nvPicPr>
            <p:cNvPr id="7" name="図 6">
              <a:extLst>
                <a:ext uri="{FF2B5EF4-FFF2-40B4-BE49-F238E27FC236}">
                  <a16:creationId xmlns:a16="http://schemas.microsoft.com/office/drawing/2014/main" id="{86BCCB17-CFD5-6E37-F4A8-BA0E9B2C69DC}"/>
                </a:ext>
              </a:extLst>
            </p:cNvPr>
            <p:cNvPicPr>
              <a:picLocks noChangeAspect="1"/>
            </p:cNvPicPr>
            <p:nvPr/>
          </p:nvPicPr>
          <p:blipFill>
            <a:blip r:embed="rId3"/>
            <a:stretch>
              <a:fillRect/>
            </a:stretch>
          </p:blipFill>
          <p:spPr>
            <a:xfrm>
              <a:off x="3740017" y="3645409"/>
              <a:ext cx="6477904" cy="3762900"/>
            </a:xfrm>
            <a:prstGeom prst="rect">
              <a:avLst/>
            </a:prstGeom>
          </p:spPr>
        </p:pic>
        <p:sp>
          <p:nvSpPr>
            <p:cNvPr id="6" name="正方形/長方形 5">
              <a:extLst>
                <a:ext uri="{FF2B5EF4-FFF2-40B4-BE49-F238E27FC236}">
                  <a16:creationId xmlns:a16="http://schemas.microsoft.com/office/drawing/2014/main" id="{7994EBBB-7F8C-388B-7839-37E91E3174F0}"/>
                </a:ext>
              </a:extLst>
            </p:cNvPr>
            <p:cNvSpPr/>
            <p:nvPr/>
          </p:nvSpPr>
          <p:spPr>
            <a:xfrm>
              <a:off x="3882247" y="6492240"/>
              <a:ext cx="1329834" cy="7772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コンテンツ プレースホルダー 1">
            <a:extLst>
              <a:ext uri="{FF2B5EF4-FFF2-40B4-BE49-F238E27FC236}">
                <a16:creationId xmlns:a16="http://schemas.microsoft.com/office/drawing/2014/main" id="{2E95A3E4-F31B-571C-CDD3-FE3BC1939EDC}"/>
              </a:ext>
            </a:extLst>
          </p:cNvPr>
          <p:cNvSpPr txBox="1">
            <a:spLocks/>
          </p:cNvSpPr>
          <p:nvPr/>
        </p:nvSpPr>
        <p:spPr>
          <a:xfrm>
            <a:off x="2699488" y="2319339"/>
            <a:ext cx="9001233" cy="1168414"/>
          </a:xfrm>
          <a:prstGeom prst="rect">
            <a:avLst/>
          </a:prstGeom>
        </p:spPr>
        <p:txBody>
          <a:bodyPr/>
          <a:lstStyle>
            <a:lvl1pPr marL="269977" indent="-269977" algn="l" defTabSz="1079906" rtl="0" eaLnBrk="1" latinLnBrk="0" hangingPunct="1">
              <a:lnSpc>
                <a:spcPct val="100000"/>
              </a:lnSpc>
              <a:spcBef>
                <a:spcPts val="1181"/>
              </a:spcBef>
              <a:buFont typeface="Arial" panose="020B0604020202020204" pitchFamily="34" charset="0"/>
              <a:buChar char="•"/>
              <a:defRPr kumimoji="1" sz="2000" b="1" kern="1200">
                <a:solidFill>
                  <a:schemeClr val="tx1"/>
                </a:solidFill>
                <a:latin typeface="+mn-ea"/>
                <a:ea typeface="+mn-ea"/>
                <a:cs typeface="+mn-cs"/>
              </a:defRPr>
            </a:lvl1pPr>
            <a:lvl2pPr marL="809930" indent="-269977" algn="l" defTabSz="1079906" rtl="0" eaLnBrk="1" latinLnBrk="0" hangingPunct="1">
              <a:lnSpc>
                <a:spcPct val="100000"/>
              </a:lnSpc>
              <a:spcBef>
                <a:spcPts val="591"/>
              </a:spcBef>
              <a:buFont typeface="Arial" panose="020B0604020202020204" pitchFamily="34" charset="0"/>
              <a:buChar char="•"/>
              <a:defRPr kumimoji="1" sz="1800" b="1" kern="1200">
                <a:solidFill>
                  <a:schemeClr val="tx1"/>
                </a:solidFill>
                <a:latin typeface="+mn-ea"/>
                <a:ea typeface="+mn-ea"/>
                <a:cs typeface="+mn-cs"/>
              </a:defRPr>
            </a:lvl2pPr>
            <a:lvl3pPr marL="1349883" indent="-269977" algn="l" defTabSz="1079906" rtl="0" eaLnBrk="1" latinLnBrk="0" hangingPunct="1">
              <a:lnSpc>
                <a:spcPct val="100000"/>
              </a:lnSpc>
              <a:spcBef>
                <a:spcPts val="591"/>
              </a:spcBef>
              <a:buFont typeface="Arial" panose="020B0604020202020204" pitchFamily="34" charset="0"/>
              <a:buChar char="•"/>
              <a:defRPr kumimoji="1" sz="1600" b="1" kern="1200">
                <a:solidFill>
                  <a:schemeClr val="tx1"/>
                </a:solidFill>
                <a:latin typeface="+mn-ea"/>
                <a:ea typeface="+mn-ea"/>
                <a:cs typeface="+mn-cs"/>
              </a:defRPr>
            </a:lvl3pPr>
            <a:lvl4pPr marL="1889836" indent="-269977" algn="l" defTabSz="1079906" rtl="0" eaLnBrk="1" latinLnBrk="0" hangingPunct="1">
              <a:lnSpc>
                <a:spcPct val="100000"/>
              </a:lnSpc>
              <a:spcBef>
                <a:spcPts val="591"/>
              </a:spcBef>
              <a:buFont typeface="Arial" panose="020B0604020202020204" pitchFamily="34" charset="0"/>
              <a:buChar char="•"/>
              <a:defRPr kumimoji="1" sz="2126" b="1" kern="1200">
                <a:solidFill>
                  <a:schemeClr val="tx1"/>
                </a:solidFill>
                <a:latin typeface="+mn-ea"/>
                <a:ea typeface="+mn-ea"/>
                <a:cs typeface="+mn-cs"/>
              </a:defRPr>
            </a:lvl4pPr>
            <a:lvl5pPr marL="2429789" indent="-269977" algn="l" defTabSz="1079906" rtl="0" eaLnBrk="1" latinLnBrk="0" hangingPunct="1">
              <a:lnSpc>
                <a:spcPct val="100000"/>
              </a:lnSpc>
              <a:spcBef>
                <a:spcPts val="591"/>
              </a:spcBef>
              <a:buFont typeface="Arial" panose="020B0604020202020204" pitchFamily="34" charset="0"/>
              <a:buChar char="•"/>
              <a:defRPr kumimoji="1" sz="2126" b="1" kern="1200">
                <a:solidFill>
                  <a:schemeClr val="tx1"/>
                </a:solidFill>
                <a:latin typeface="+mn-ea"/>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0" indent="0">
              <a:buFont typeface="Arial" panose="020B0604020202020204" pitchFamily="34" charset="0"/>
              <a:buNone/>
            </a:pPr>
            <a:r>
              <a:rPr lang="ja-JP" altLang="en-US" dirty="0"/>
              <a:t>上の</a:t>
            </a:r>
            <a:r>
              <a:rPr lang="en-US" altLang="ja-JP" dirty="0"/>
              <a:t>URL</a:t>
            </a:r>
            <a:r>
              <a:rPr lang="ja-JP" altLang="en-US" dirty="0"/>
              <a:t>から下へスクロールいただき、下段より再生スタートしてください。</a:t>
            </a:r>
            <a:endParaRPr lang="ja-JP" altLang="en-US" sz="2834" dirty="0"/>
          </a:p>
        </p:txBody>
      </p:sp>
    </p:spTree>
    <p:extLst>
      <p:ext uri="{BB962C8B-B14F-4D97-AF65-F5344CB8AC3E}">
        <p14:creationId xmlns:p14="http://schemas.microsoft.com/office/powerpoint/2010/main" val="2479737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0CFFE2A-2E31-6DBE-F62E-9BA40F0508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38" t="1698" r="2010" b="1287"/>
          <a:stretch/>
        </p:blipFill>
        <p:spPr>
          <a:xfrm>
            <a:off x="11264646" y="3606800"/>
            <a:ext cx="2646561" cy="399783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5209ADD9-F732-CBBE-9E3A-87CCC9E526BE}"/>
              </a:ext>
            </a:extLst>
          </p:cNvPr>
          <p:cNvPicPr>
            <a:picLocks noChangeAspect="1"/>
          </p:cNvPicPr>
          <p:nvPr/>
        </p:nvPicPr>
        <p:blipFill>
          <a:blip r:embed="rId3"/>
          <a:stretch>
            <a:fillRect/>
          </a:stretch>
        </p:blipFill>
        <p:spPr>
          <a:xfrm>
            <a:off x="10224809" y="686846"/>
            <a:ext cx="2300035" cy="3968454"/>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状態変化検知の使い方</a:t>
            </a:r>
            <a:endParaRPr kumimoji="1" lang="ja-JP" altLang="en-US" dirty="0"/>
          </a:p>
        </p:txBody>
      </p:sp>
      <p:sp>
        <p:nvSpPr>
          <p:cNvPr id="3" name="テキスト ボックス 2">
            <a:extLst>
              <a:ext uri="{FF2B5EF4-FFF2-40B4-BE49-F238E27FC236}">
                <a16:creationId xmlns:a16="http://schemas.microsoft.com/office/drawing/2014/main" id="{BC4035A3-C52F-8693-6A28-140C39B85343}"/>
              </a:ext>
            </a:extLst>
          </p:cNvPr>
          <p:cNvSpPr txBox="1"/>
          <p:nvPr/>
        </p:nvSpPr>
        <p:spPr>
          <a:xfrm>
            <a:off x="195603" y="686846"/>
            <a:ext cx="8577390" cy="461665"/>
          </a:xfrm>
          <a:prstGeom prst="rect">
            <a:avLst/>
          </a:prstGeom>
          <a:noFill/>
        </p:spPr>
        <p:txBody>
          <a:bodyPr wrap="square" rtlCol="0">
            <a:spAutoFit/>
          </a:bodyPr>
          <a:lstStyle/>
          <a:p>
            <a:pPr>
              <a:defRPr/>
            </a:pPr>
            <a:r>
              <a:rPr lang="ja-JP" altLang="en-US" sz="2400" b="1" dirty="0">
                <a:solidFill>
                  <a:schemeClr val="accent4">
                    <a:lumMod val="75000"/>
                  </a:schemeClr>
                </a:solidFill>
                <a:latin typeface="+mn-ea"/>
                <a:cs typeface="Meiryo UI" panose="020B0604030504040204" pitchFamily="50" charset="-128"/>
              </a:rPr>
              <a:t>しきい値設定のノウハウ</a:t>
            </a:r>
            <a:endParaRPr lang="en-US" altLang="ja-JP" sz="2400" b="1" dirty="0">
              <a:solidFill>
                <a:schemeClr val="accent4">
                  <a:lumMod val="75000"/>
                </a:schemeClr>
              </a:solidFill>
              <a:latin typeface="+mn-ea"/>
              <a:cs typeface="Meiryo UI" panose="020B0604030504040204" pitchFamily="50" charset="-128"/>
            </a:endParaRPr>
          </a:p>
        </p:txBody>
      </p:sp>
      <p:sp>
        <p:nvSpPr>
          <p:cNvPr id="14" name="テキスト ボックス 13">
            <a:extLst>
              <a:ext uri="{FF2B5EF4-FFF2-40B4-BE49-F238E27FC236}">
                <a16:creationId xmlns:a16="http://schemas.microsoft.com/office/drawing/2014/main" id="{6A284B96-C669-84BF-B6ED-C3368C6B34BD}"/>
              </a:ext>
            </a:extLst>
          </p:cNvPr>
          <p:cNvSpPr txBox="1"/>
          <p:nvPr/>
        </p:nvSpPr>
        <p:spPr>
          <a:xfrm>
            <a:off x="195602" y="1331872"/>
            <a:ext cx="10208485" cy="685509"/>
          </a:xfrm>
          <a:prstGeom prst="rect">
            <a:avLst/>
          </a:prstGeom>
          <a:noFill/>
        </p:spPr>
        <p:txBody>
          <a:bodyPr wrap="square" rtlCol="0">
            <a:spAutoFit/>
          </a:bodyPr>
          <a:lstStyle/>
          <a:p>
            <a:pPr>
              <a:lnSpc>
                <a:spcPct val="120000"/>
              </a:lnSpc>
              <a:defRPr/>
            </a:pPr>
            <a:r>
              <a:rPr lang="ja-JP" altLang="en-US" sz="1653" b="1" dirty="0">
                <a:latin typeface="+mn-ea"/>
                <a:cs typeface="Meiryo UI" panose="020B0604030504040204" pitchFamily="50" charset="-128"/>
              </a:rPr>
              <a:t>①デモ画面を表示、赤い網状に表示された部分は</a:t>
            </a:r>
            <a:r>
              <a:rPr lang="en-US" altLang="ja-JP" sz="1653" b="1" dirty="0">
                <a:latin typeface="+mn-ea"/>
                <a:cs typeface="Meiryo UI" panose="020B0604030504040204" pitchFamily="50" charset="-128"/>
              </a:rPr>
              <a:t>AI</a:t>
            </a:r>
            <a:r>
              <a:rPr lang="ja-JP" altLang="en-US" sz="1653" b="1" dirty="0">
                <a:latin typeface="+mn-ea"/>
                <a:cs typeface="Meiryo UI" panose="020B0604030504040204" pitchFamily="50" charset="-128"/>
              </a:rPr>
              <a:t>アプリが状態変化したと判定したゾーンになります。</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その網状の部分と目視した変化部分の面積が近くなるように、②画像変化しきい値を調整します。</a:t>
            </a:r>
            <a:endParaRPr lang="en-US" altLang="ja-JP" sz="1653" b="1" dirty="0">
              <a:latin typeface="+mn-ea"/>
              <a:cs typeface="Meiryo UI" panose="020B0604030504040204" pitchFamily="50" charset="-128"/>
            </a:endParaRPr>
          </a:p>
        </p:txBody>
      </p:sp>
      <p:pic>
        <p:nvPicPr>
          <p:cNvPr id="11" name="図 10">
            <a:extLst>
              <a:ext uri="{FF2B5EF4-FFF2-40B4-BE49-F238E27FC236}">
                <a16:creationId xmlns:a16="http://schemas.microsoft.com/office/drawing/2014/main" id="{50DEDA0A-B432-92F0-93BE-950BB2A5D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604" y="2265145"/>
            <a:ext cx="9339337" cy="2249968"/>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F4187EC7-1942-9B9A-4059-38173C9323C6}"/>
              </a:ext>
            </a:extLst>
          </p:cNvPr>
          <p:cNvSpPr/>
          <p:nvPr/>
        </p:nvSpPr>
        <p:spPr>
          <a:xfrm>
            <a:off x="10342879" y="3830320"/>
            <a:ext cx="2110845" cy="413716"/>
          </a:xfrm>
          <a:prstGeom prst="rect">
            <a:avLst/>
          </a:prstGeom>
          <a:noFill/>
          <a:ln w="285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17" name="図 16">
            <a:extLst>
              <a:ext uri="{FF2B5EF4-FFF2-40B4-BE49-F238E27FC236}">
                <a16:creationId xmlns:a16="http://schemas.microsoft.com/office/drawing/2014/main" id="{2089929E-0EC6-129F-B3C5-C6F26A8DD5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604" y="4867139"/>
            <a:ext cx="9339337" cy="2264326"/>
          </a:xfrm>
          <a:prstGeom prst="rect">
            <a:avLst/>
          </a:prstGeom>
          <a:effectLst>
            <a:outerShdw blurRad="50800" dist="38100" dir="2700000" algn="tl" rotWithShape="0">
              <a:prstClr val="black">
                <a:alpha val="40000"/>
              </a:prstClr>
            </a:outerShdw>
          </a:effectLst>
        </p:spPr>
      </p:pic>
      <p:sp>
        <p:nvSpPr>
          <p:cNvPr id="18" name="正方形/長方形 17">
            <a:extLst>
              <a:ext uri="{FF2B5EF4-FFF2-40B4-BE49-F238E27FC236}">
                <a16:creationId xmlns:a16="http://schemas.microsoft.com/office/drawing/2014/main" id="{AA20293C-D914-E967-BE5D-AA8618C086F9}"/>
              </a:ext>
            </a:extLst>
          </p:cNvPr>
          <p:cNvSpPr/>
          <p:nvPr/>
        </p:nvSpPr>
        <p:spPr>
          <a:xfrm>
            <a:off x="6450459" y="2580428"/>
            <a:ext cx="2459526" cy="338998"/>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2">
                    <a:lumMod val="50000"/>
                  </a:schemeClr>
                </a:solidFill>
                <a:latin typeface="+mn-ea"/>
              </a:rPr>
              <a:t>画像変化しきい値</a:t>
            </a:r>
            <a:r>
              <a:rPr lang="en-US" altLang="ja-JP" sz="1400" b="1" dirty="0">
                <a:solidFill>
                  <a:schemeClr val="accent2">
                    <a:lumMod val="50000"/>
                  </a:schemeClr>
                </a:solidFill>
                <a:latin typeface="+mn-ea"/>
              </a:rPr>
              <a:t> 50</a:t>
            </a:r>
            <a:endParaRPr lang="ja-JP" altLang="en-US" sz="1400" b="1" dirty="0">
              <a:solidFill>
                <a:schemeClr val="accent2">
                  <a:lumMod val="50000"/>
                </a:schemeClr>
              </a:solidFill>
              <a:latin typeface="+mn-ea"/>
            </a:endParaRPr>
          </a:p>
        </p:txBody>
      </p:sp>
      <p:sp>
        <p:nvSpPr>
          <p:cNvPr id="19" name="正方形/長方形 18">
            <a:extLst>
              <a:ext uri="{FF2B5EF4-FFF2-40B4-BE49-F238E27FC236}">
                <a16:creationId xmlns:a16="http://schemas.microsoft.com/office/drawing/2014/main" id="{F53A8A16-902E-BE09-8161-D49755DB655B}"/>
              </a:ext>
            </a:extLst>
          </p:cNvPr>
          <p:cNvSpPr/>
          <p:nvPr/>
        </p:nvSpPr>
        <p:spPr>
          <a:xfrm>
            <a:off x="6460458" y="5180244"/>
            <a:ext cx="2459526" cy="338998"/>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2">
                    <a:lumMod val="50000"/>
                  </a:schemeClr>
                </a:solidFill>
                <a:latin typeface="+mn-ea"/>
              </a:rPr>
              <a:t>画像変化しきい値</a:t>
            </a:r>
            <a:r>
              <a:rPr lang="en-US" altLang="ja-JP" sz="1400" b="1" dirty="0">
                <a:solidFill>
                  <a:schemeClr val="accent2">
                    <a:lumMod val="50000"/>
                  </a:schemeClr>
                </a:solidFill>
                <a:latin typeface="+mn-ea"/>
              </a:rPr>
              <a:t> 70</a:t>
            </a:r>
            <a:r>
              <a:rPr lang="ja-JP" altLang="en-US" sz="1400" b="1" dirty="0">
                <a:solidFill>
                  <a:schemeClr val="accent2">
                    <a:lumMod val="50000"/>
                  </a:schemeClr>
                </a:solidFill>
                <a:latin typeface="+mn-ea"/>
              </a:rPr>
              <a:t>に変更</a:t>
            </a:r>
          </a:p>
        </p:txBody>
      </p:sp>
      <p:sp>
        <p:nvSpPr>
          <p:cNvPr id="7" name="楕円 6">
            <a:extLst>
              <a:ext uri="{FF2B5EF4-FFF2-40B4-BE49-F238E27FC236}">
                <a16:creationId xmlns:a16="http://schemas.microsoft.com/office/drawing/2014/main" id="{8E07EAE6-0575-0B22-CAF5-382FCA8AD593}"/>
              </a:ext>
            </a:extLst>
          </p:cNvPr>
          <p:cNvSpPr/>
          <p:nvPr/>
        </p:nvSpPr>
        <p:spPr>
          <a:xfrm>
            <a:off x="9889699" y="3888931"/>
            <a:ext cx="331261" cy="30108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1</a:t>
            </a:r>
            <a:endParaRPr kumimoji="1" lang="ja-JP" altLang="en-US" sz="1800" b="1" dirty="0">
              <a:solidFill>
                <a:srgbClr val="FF0000"/>
              </a:solidFill>
              <a:latin typeface="+mn-ea"/>
            </a:endParaRPr>
          </a:p>
        </p:txBody>
      </p:sp>
      <p:sp>
        <p:nvSpPr>
          <p:cNvPr id="9" name="正方形/長方形 8">
            <a:extLst>
              <a:ext uri="{FF2B5EF4-FFF2-40B4-BE49-F238E27FC236}">
                <a16:creationId xmlns:a16="http://schemas.microsoft.com/office/drawing/2014/main" id="{77202074-2309-9E5D-A573-649566221336}"/>
              </a:ext>
            </a:extLst>
          </p:cNvPr>
          <p:cNvSpPr/>
          <p:nvPr/>
        </p:nvSpPr>
        <p:spPr>
          <a:xfrm>
            <a:off x="11169442" y="5315541"/>
            <a:ext cx="2560615" cy="5587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10" name="楕円 9">
            <a:extLst>
              <a:ext uri="{FF2B5EF4-FFF2-40B4-BE49-F238E27FC236}">
                <a16:creationId xmlns:a16="http://schemas.microsoft.com/office/drawing/2014/main" id="{397A0C1B-165E-0AE2-74E0-9338BBCE0FEC}"/>
              </a:ext>
            </a:extLst>
          </p:cNvPr>
          <p:cNvSpPr/>
          <p:nvPr/>
        </p:nvSpPr>
        <p:spPr>
          <a:xfrm>
            <a:off x="10763459" y="5443411"/>
            <a:ext cx="331261" cy="30108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ja-JP" altLang="en-US" sz="1800" b="1" dirty="0">
                <a:solidFill>
                  <a:srgbClr val="FF0000"/>
                </a:solidFill>
                <a:latin typeface="+mn-ea"/>
              </a:rPr>
              <a:t>２</a:t>
            </a:r>
          </a:p>
        </p:txBody>
      </p:sp>
    </p:spTree>
    <p:extLst>
      <p:ext uri="{BB962C8B-B14F-4D97-AF65-F5344CB8AC3E}">
        <p14:creationId xmlns:p14="http://schemas.microsoft.com/office/powerpoint/2010/main" val="428486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1F6C120-CF90-9656-58EC-960084250D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38" t="1698" r="2010" b="1287"/>
          <a:stretch/>
        </p:blipFill>
        <p:spPr>
          <a:xfrm>
            <a:off x="9868829" y="925551"/>
            <a:ext cx="4266848" cy="644540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状態変化検知の使い方</a:t>
            </a:r>
            <a:endParaRPr kumimoji="1" lang="ja-JP" altLang="en-US" dirty="0"/>
          </a:p>
        </p:txBody>
      </p:sp>
      <p:sp>
        <p:nvSpPr>
          <p:cNvPr id="3" name="テキスト ボックス 2">
            <a:extLst>
              <a:ext uri="{FF2B5EF4-FFF2-40B4-BE49-F238E27FC236}">
                <a16:creationId xmlns:a16="http://schemas.microsoft.com/office/drawing/2014/main" id="{BC4035A3-C52F-8693-6A28-140C39B85343}"/>
              </a:ext>
            </a:extLst>
          </p:cNvPr>
          <p:cNvSpPr txBox="1"/>
          <p:nvPr/>
        </p:nvSpPr>
        <p:spPr>
          <a:xfrm>
            <a:off x="264536" y="840373"/>
            <a:ext cx="7061816" cy="400110"/>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しきい値設定のノウハウ</a:t>
            </a:r>
            <a:endParaRPr lang="en-US" altLang="ja-JP" sz="2000" b="1" dirty="0">
              <a:solidFill>
                <a:schemeClr val="accent4">
                  <a:lumMod val="75000"/>
                </a:schemeClr>
              </a:solidFill>
              <a:latin typeface="+mn-ea"/>
              <a:cs typeface="Meiryo UI" panose="020B0604030504040204" pitchFamily="50" charset="-128"/>
            </a:endParaRPr>
          </a:p>
        </p:txBody>
      </p:sp>
      <p:sp>
        <p:nvSpPr>
          <p:cNvPr id="14" name="テキスト ボックス 13">
            <a:extLst>
              <a:ext uri="{FF2B5EF4-FFF2-40B4-BE49-F238E27FC236}">
                <a16:creationId xmlns:a16="http://schemas.microsoft.com/office/drawing/2014/main" id="{6A284B96-C669-84BF-B6ED-C3368C6B34BD}"/>
              </a:ext>
            </a:extLst>
          </p:cNvPr>
          <p:cNvSpPr txBox="1"/>
          <p:nvPr/>
        </p:nvSpPr>
        <p:spPr>
          <a:xfrm>
            <a:off x="357592" y="1470873"/>
            <a:ext cx="9416031" cy="369332"/>
          </a:xfrm>
          <a:prstGeom prst="rect">
            <a:avLst/>
          </a:prstGeom>
          <a:noFill/>
        </p:spPr>
        <p:txBody>
          <a:bodyPr wrap="square" rtlCol="0">
            <a:spAutoFit/>
          </a:bodyPr>
          <a:lstStyle/>
          <a:p>
            <a:pPr>
              <a:defRPr/>
            </a:pPr>
            <a:r>
              <a:rPr lang="ja-JP" altLang="en-US" sz="1800" b="1" dirty="0">
                <a:latin typeface="+mn-ea"/>
                <a:cs typeface="Meiryo UI" panose="020B0604030504040204" pitchFamily="50" charset="-128"/>
              </a:rPr>
              <a:t>画像変化しきい値を調整し、物体を４つ置いた状態です。</a:t>
            </a:r>
            <a:r>
              <a:rPr lang="en-US" altLang="ja-JP" sz="1800" b="1" dirty="0">
                <a:latin typeface="+mn-ea"/>
                <a:cs typeface="Meiryo UI" panose="020B0604030504040204" pitchFamily="50" charset="-128"/>
              </a:rPr>
              <a:t>17%</a:t>
            </a:r>
            <a:r>
              <a:rPr lang="ja-JP" altLang="en-US" sz="1800" b="1" dirty="0">
                <a:latin typeface="+mn-ea"/>
                <a:cs typeface="Meiryo UI" panose="020B0604030504040204" pitchFamily="50" charset="-128"/>
              </a:rPr>
              <a:t>変化したと判定しています。</a:t>
            </a:r>
            <a:endParaRPr lang="en-US" altLang="ja-JP" sz="1800" b="1" dirty="0">
              <a:latin typeface="+mn-ea"/>
              <a:cs typeface="Meiryo UI" panose="020B0604030504040204" pitchFamily="50" charset="-128"/>
            </a:endParaRPr>
          </a:p>
        </p:txBody>
      </p:sp>
      <p:sp>
        <p:nvSpPr>
          <p:cNvPr id="15" name="正方形/長方形 14">
            <a:extLst>
              <a:ext uri="{FF2B5EF4-FFF2-40B4-BE49-F238E27FC236}">
                <a16:creationId xmlns:a16="http://schemas.microsoft.com/office/drawing/2014/main" id="{F4187EC7-1942-9B9A-4059-38173C9323C6}"/>
              </a:ext>
            </a:extLst>
          </p:cNvPr>
          <p:cNvSpPr/>
          <p:nvPr/>
        </p:nvSpPr>
        <p:spPr>
          <a:xfrm>
            <a:off x="9773624" y="3525521"/>
            <a:ext cx="3856025" cy="19689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pic>
        <p:nvPicPr>
          <p:cNvPr id="17" name="図 16">
            <a:extLst>
              <a:ext uri="{FF2B5EF4-FFF2-40B4-BE49-F238E27FC236}">
                <a16:creationId xmlns:a16="http://schemas.microsoft.com/office/drawing/2014/main" id="{2089929E-0EC6-129F-B3C5-C6F26A8DD5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604" y="1888883"/>
            <a:ext cx="9339337" cy="2264326"/>
          </a:xfrm>
          <a:prstGeom prst="rect">
            <a:avLst/>
          </a:prstGeom>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F53A8A16-902E-BE09-8161-D49755DB655B}"/>
              </a:ext>
            </a:extLst>
          </p:cNvPr>
          <p:cNvSpPr/>
          <p:nvPr/>
        </p:nvSpPr>
        <p:spPr>
          <a:xfrm>
            <a:off x="6289288" y="2170456"/>
            <a:ext cx="3020668" cy="598402"/>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17" b="1" dirty="0">
                <a:solidFill>
                  <a:schemeClr val="tx1"/>
                </a:solidFill>
                <a:latin typeface="+mn-ea"/>
              </a:rPr>
              <a:t>画像変化しきい値</a:t>
            </a:r>
            <a:r>
              <a:rPr lang="en-US" altLang="ja-JP" sz="1417" b="1" dirty="0">
                <a:solidFill>
                  <a:schemeClr val="tx1"/>
                </a:solidFill>
                <a:latin typeface="+mn-ea"/>
              </a:rPr>
              <a:t> 70</a:t>
            </a:r>
            <a:r>
              <a:rPr lang="ja-JP" altLang="en-US" sz="1417" b="1" dirty="0">
                <a:solidFill>
                  <a:schemeClr val="tx1"/>
                </a:solidFill>
                <a:latin typeface="+mn-ea"/>
              </a:rPr>
              <a:t>に変更</a:t>
            </a:r>
            <a:endParaRPr lang="en-US" altLang="ja-JP" sz="1417" b="1" dirty="0">
              <a:solidFill>
                <a:schemeClr val="tx1"/>
              </a:solidFill>
              <a:latin typeface="+mn-ea"/>
            </a:endParaRPr>
          </a:p>
          <a:p>
            <a:pPr algn="ctr"/>
            <a:r>
              <a:rPr lang="ja-JP" altLang="en-US" sz="1417" b="1" dirty="0">
                <a:solidFill>
                  <a:schemeClr val="tx1"/>
                </a:solidFill>
                <a:latin typeface="+mn-ea"/>
              </a:rPr>
              <a:t>変化面積が</a:t>
            </a:r>
            <a:r>
              <a:rPr lang="en-US" altLang="ja-JP" sz="1417" b="1" dirty="0">
                <a:solidFill>
                  <a:schemeClr val="tx1"/>
                </a:solidFill>
                <a:latin typeface="+mn-ea"/>
              </a:rPr>
              <a:t>17%</a:t>
            </a:r>
            <a:r>
              <a:rPr lang="ja-JP" altLang="en-US" sz="1417" b="1" dirty="0">
                <a:solidFill>
                  <a:schemeClr val="tx1"/>
                </a:solidFill>
                <a:latin typeface="+mn-ea"/>
              </a:rPr>
              <a:t>のため発報しない</a:t>
            </a:r>
          </a:p>
        </p:txBody>
      </p:sp>
      <p:pic>
        <p:nvPicPr>
          <p:cNvPr id="5" name="図 4">
            <a:extLst>
              <a:ext uri="{FF2B5EF4-FFF2-40B4-BE49-F238E27FC236}">
                <a16:creationId xmlns:a16="http://schemas.microsoft.com/office/drawing/2014/main" id="{C4998BAC-DB0A-C942-B516-F834C1FC3F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604" y="5081862"/>
            <a:ext cx="9519324" cy="241438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124AADB3-4A33-343D-116E-B695EF477571}"/>
              </a:ext>
            </a:extLst>
          </p:cNvPr>
          <p:cNvSpPr txBox="1"/>
          <p:nvPr/>
        </p:nvSpPr>
        <p:spPr>
          <a:xfrm>
            <a:off x="386517" y="4543853"/>
            <a:ext cx="6705659" cy="369332"/>
          </a:xfrm>
          <a:prstGeom prst="rect">
            <a:avLst/>
          </a:prstGeom>
          <a:noFill/>
        </p:spPr>
        <p:txBody>
          <a:bodyPr wrap="square" rtlCol="0">
            <a:spAutoFit/>
          </a:bodyPr>
          <a:lstStyle/>
          <a:p>
            <a:pPr>
              <a:defRPr/>
            </a:pPr>
            <a:r>
              <a:rPr lang="ja-JP" altLang="en-US" sz="1800" b="1" dirty="0">
                <a:latin typeface="+mn-ea"/>
                <a:cs typeface="Meiryo UI" panose="020B0604030504040204" pitchFamily="50" charset="-128"/>
              </a:rPr>
              <a:t>大きな物体を追加すると、</a:t>
            </a:r>
            <a:r>
              <a:rPr lang="en-US" altLang="ja-JP" sz="1800" b="1" dirty="0">
                <a:latin typeface="+mn-ea"/>
                <a:cs typeface="Meiryo UI" panose="020B0604030504040204" pitchFamily="50" charset="-128"/>
              </a:rPr>
              <a:t>51%</a:t>
            </a:r>
            <a:r>
              <a:rPr lang="ja-JP" altLang="en-US" sz="1800" b="1" dirty="0">
                <a:latin typeface="+mn-ea"/>
                <a:cs typeface="Meiryo UI" panose="020B0604030504040204" pitchFamily="50" charset="-128"/>
              </a:rPr>
              <a:t>変化したと判定しています。</a:t>
            </a:r>
            <a:endParaRPr lang="en-US" altLang="ja-JP" sz="1800" b="1" dirty="0">
              <a:latin typeface="+mn-ea"/>
              <a:cs typeface="Meiryo UI" panose="020B0604030504040204" pitchFamily="50" charset="-128"/>
            </a:endParaRPr>
          </a:p>
        </p:txBody>
      </p:sp>
      <p:sp>
        <p:nvSpPr>
          <p:cNvPr id="7" name="正方形/長方形 6">
            <a:extLst>
              <a:ext uri="{FF2B5EF4-FFF2-40B4-BE49-F238E27FC236}">
                <a16:creationId xmlns:a16="http://schemas.microsoft.com/office/drawing/2014/main" id="{DB0617B7-8EF1-82BA-09EF-A0712F3707E7}"/>
              </a:ext>
            </a:extLst>
          </p:cNvPr>
          <p:cNvSpPr/>
          <p:nvPr/>
        </p:nvSpPr>
        <p:spPr>
          <a:xfrm>
            <a:off x="6289288" y="5043451"/>
            <a:ext cx="3049592" cy="521008"/>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画像変化しきい値</a:t>
            </a:r>
            <a:r>
              <a:rPr lang="en-US" altLang="ja-JP" sz="1400" b="1" dirty="0">
                <a:solidFill>
                  <a:schemeClr val="tx1"/>
                </a:solidFill>
                <a:latin typeface="+mn-ea"/>
              </a:rPr>
              <a:t> 70</a:t>
            </a:r>
            <a:r>
              <a:rPr lang="ja-JP" altLang="en-US" sz="1400" b="1" dirty="0">
                <a:solidFill>
                  <a:schemeClr val="tx1"/>
                </a:solidFill>
                <a:latin typeface="+mn-ea"/>
              </a:rPr>
              <a:t>に変更</a:t>
            </a:r>
            <a:endParaRPr lang="en-US" altLang="ja-JP" sz="1400" b="1" dirty="0">
              <a:solidFill>
                <a:schemeClr val="tx1"/>
              </a:solidFill>
              <a:latin typeface="+mn-ea"/>
            </a:endParaRPr>
          </a:p>
          <a:p>
            <a:pPr algn="ctr"/>
            <a:r>
              <a:rPr lang="ja-JP" altLang="en-US" sz="1400" b="1" dirty="0">
                <a:solidFill>
                  <a:schemeClr val="tx1"/>
                </a:solidFill>
                <a:latin typeface="+mn-ea"/>
              </a:rPr>
              <a:t>変化面積が</a:t>
            </a:r>
            <a:r>
              <a:rPr lang="en-US" altLang="ja-JP" sz="1400" b="1" dirty="0">
                <a:solidFill>
                  <a:schemeClr val="tx1"/>
                </a:solidFill>
                <a:latin typeface="+mn-ea"/>
              </a:rPr>
              <a:t>30%</a:t>
            </a:r>
            <a:r>
              <a:rPr lang="ja-JP" altLang="en-US" sz="1400" b="1" dirty="0">
                <a:solidFill>
                  <a:schemeClr val="tx1"/>
                </a:solidFill>
                <a:latin typeface="+mn-ea"/>
              </a:rPr>
              <a:t>を超えため発報する</a:t>
            </a:r>
          </a:p>
        </p:txBody>
      </p:sp>
    </p:spTree>
    <p:extLst>
      <p:ext uri="{BB962C8B-B14F-4D97-AF65-F5344CB8AC3E}">
        <p14:creationId xmlns:p14="http://schemas.microsoft.com/office/powerpoint/2010/main" val="666225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E5FF24C-E0B5-68E0-45B1-7B62E84DBF72}"/>
              </a:ext>
            </a:extLst>
          </p:cNvPr>
          <p:cNvPicPr>
            <a:picLocks noChangeAspect="1"/>
          </p:cNvPicPr>
          <p:nvPr/>
        </p:nvPicPr>
        <p:blipFill>
          <a:blip r:embed="rId2"/>
          <a:stretch>
            <a:fillRect/>
          </a:stretch>
        </p:blipFill>
        <p:spPr>
          <a:xfrm>
            <a:off x="8550378" y="1351763"/>
            <a:ext cx="5547502" cy="5232140"/>
          </a:xfrm>
          <a:prstGeom prst="rect">
            <a:avLst/>
          </a:prstGeom>
        </p:spPr>
      </p:pic>
      <p:sp>
        <p:nvSpPr>
          <p:cNvPr id="2" name="タイトル 1"/>
          <p:cNvSpPr>
            <a:spLocks noGrp="1"/>
          </p:cNvSpPr>
          <p:nvPr>
            <p:ph type="title"/>
          </p:nvPr>
        </p:nvSpPr>
        <p:spPr/>
        <p:txBody>
          <a:bodyPr/>
          <a:lstStyle/>
          <a:p>
            <a:r>
              <a:rPr lang="ja-JP" altLang="en-US" dirty="0"/>
              <a:t>人物の状態変化を除外する（共通）</a:t>
            </a:r>
            <a:endParaRPr kumimoji="1" lang="ja-JP" altLang="en-US" dirty="0"/>
          </a:p>
        </p:txBody>
      </p:sp>
      <p:sp>
        <p:nvSpPr>
          <p:cNvPr id="5" name="テキスト ボックス 4">
            <a:extLst>
              <a:ext uri="{FF2B5EF4-FFF2-40B4-BE49-F238E27FC236}">
                <a16:creationId xmlns:a16="http://schemas.microsoft.com/office/drawing/2014/main" id="{39337E95-2BD6-F05D-C647-00D9A9E0094F}"/>
              </a:ext>
            </a:extLst>
          </p:cNvPr>
          <p:cNvSpPr txBox="1"/>
          <p:nvPr/>
        </p:nvSpPr>
        <p:spPr>
          <a:xfrm>
            <a:off x="290081" y="658195"/>
            <a:ext cx="8043865" cy="1112805"/>
          </a:xfrm>
          <a:prstGeom prst="rect">
            <a:avLst/>
          </a:prstGeom>
          <a:noFill/>
        </p:spPr>
        <p:txBody>
          <a:bodyPr wrap="square" rtlCol="0">
            <a:spAutoFit/>
          </a:bodyPr>
          <a:lstStyle/>
          <a:p>
            <a:pPr>
              <a:lnSpc>
                <a:spcPct val="120000"/>
              </a:lnSpc>
              <a:defRPr/>
            </a:pPr>
            <a:r>
              <a:rPr lang="ja-JP" altLang="en-US" sz="2000" b="1" dirty="0">
                <a:solidFill>
                  <a:schemeClr val="accent4">
                    <a:lumMod val="75000"/>
                  </a:schemeClr>
                </a:solidFill>
                <a:latin typeface="+mn-ea"/>
                <a:cs typeface="Meiryo UI" panose="020B0604030504040204" pitchFamily="50" charset="-128"/>
              </a:rPr>
              <a:t>①</a:t>
            </a:r>
            <a:r>
              <a:rPr lang="en-US" altLang="ja-JP" sz="2000" b="1" dirty="0">
                <a:solidFill>
                  <a:schemeClr val="accent4">
                    <a:lumMod val="75000"/>
                  </a:schemeClr>
                </a:solidFill>
                <a:latin typeface="+mn-ea"/>
                <a:cs typeface="Meiryo UI" panose="020B0604030504040204" pitchFamily="50" charset="-128"/>
              </a:rPr>
              <a:t>[</a:t>
            </a:r>
            <a:r>
              <a:rPr lang="ja-JP" altLang="en-US" sz="2000" b="1" dirty="0">
                <a:solidFill>
                  <a:schemeClr val="accent4">
                    <a:lumMod val="75000"/>
                  </a:schemeClr>
                </a:solidFill>
                <a:latin typeface="+mn-ea"/>
                <a:cs typeface="Meiryo UI" panose="020B0604030504040204" pitchFamily="50" charset="-128"/>
              </a:rPr>
              <a:t>人物を状態変化から除外</a:t>
            </a:r>
            <a:r>
              <a:rPr lang="en-US" altLang="ja-JP" sz="2000" b="1" dirty="0">
                <a:solidFill>
                  <a:schemeClr val="accent4">
                    <a:lumMod val="75000"/>
                  </a:schemeClr>
                </a:solidFill>
                <a:latin typeface="+mn-ea"/>
                <a:cs typeface="Meiryo UI" panose="020B0604030504040204" pitchFamily="50" charset="-128"/>
              </a:rPr>
              <a:t>]</a:t>
            </a:r>
          </a:p>
          <a:p>
            <a:pPr marL="268288">
              <a:lnSpc>
                <a:spcPct val="120000"/>
              </a:lnSpc>
              <a:spcBef>
                <a:spcPts val="600"/>
              </a:spcBef>
              <a:defRPr/>
            </a:pPr>
            <a:r>
              <a:rPr lang="ja-JP" altLang="en-US" sz="1600" b="1" dirty="0">
                <a:solidFill>
                  <a:schemeClr val="accent4">
                    <a:lumMod val="75000"/>
                  </a:schemeClr>
                </a:solidFill>
                <a:latin typeface="+mn-ea"/>
                <a:cs typeface="Meiryo UI" panose="020B0604030504040204" pitchFamily="50" charset="-128"/>
              </a:rPr>
              <a:t>人物が検知されている領域を状態変化検知の対象に含むかどうか を選択します。</a:t>
            </a:r>
            <a:endParaRPr lang="en-US" altLang="ja-JP" sz="1600" b="1" dirty="0">
              <a:solidFill>
                <a:schemeClr val="accent4">
                  <a:lumMod val="75000"/>
                </a:schemeClr>
              </a:solidFill>
              <a:latin typeface="+mn-ea"/>
              <a:cs typeface="Meiryo UI" panose="020B0604030504040204" pitchFamily="50" charset="-128"/>
            </a:endParaRPr>
          </a:p>
          <a:p>
            <a:pPr marL="268288">
              <a:lnSpc>
                <a:spcPct val="120000"/>
              </a:lnSpc>
              <a:defRPr/>
            </a:pPr>
            <a:r>
              <a:rPr lang="ja-JP" altLang="en-US" sz="1600" b="1" dirty="0">
                <a:solidFill>
                  <a:schemeClr val="accent4">
                    <a:lumMod val="75000"/>
                  </a:schemeClr>
                </a:solidFill>
                <a:latin typeface="+mn-ea"/>
                <a:cs typeface="Meiryo UI" panose="020B0604030504040204" pitchFamily="50" charset="-128"/>
              </a:rPr>
              <a:t>初期設定は、</a:t>
            </a:r>
            <a:r>
              <a:rPr lang="en-US" altLang="ja-JP" sz="1600" b="1" dirty="0">
                <a:solidFill>
                  <a:schemeClr val="accent4">
                    <a:lumMod val="75000"/>
                  </a:schemeClr>
                </a:solidFill>
                <a:latin typeface="+mn-ea"/>
                <a:cs typeface="Meiryo UI" panose="020B0604030504040204" pitchFamily="50" charset="-128"/>
              </a:rPr>
              <a:t>[On] </a:t>
            </a:r>
            <a:r>
              <a:rPr lang="ja-JP" altLang="en-US" sz="1600" b="1" dirty="0">
                <a:solidFill>
                  <a:schemeClr val="accent4">
                    <a:lumMod val="75000"/>
                  </a:schemeClr>
                </a:solidFill>
                <a:latin typeface="+mn-ea"/>
                <a:cs typeface="Meiryo UI" panose="020B0604030504040204" pitchFamily="50" charset="-128"/>
              </a:rPr>
              <a:t>です。</a:t>
            </a:r>
            <a:endParaRPr lang="en-US" altLang="ja-JP" sz="1600" b="1" dirty="0">
              <a:solidFill>
                <a:schemeClr val="accent4">
                  <a:lumMod val="75000"/>
                </a:schemeClr>
              </a:solidFill>
              <a:latin typeface="+mn-ea"/>
              <a:cs typeface="Meiryo UI" panose="020B0604030504040204" pitchFamily="50" charset="-128"/>
            </a:endParaRPr>
          </a:p>
        </p:txBody>
      </p:sp>
      <p:sp>
        <p:nvSpPr>
          <p:cNvPr id="14" name="正方形/長方形 13">
            <a:extLst>
              <a:ext uri="{FF2B5EF4-FFF2-40B4-BE49-F238E27FC236}">
                <a16:creationId xmlns:a16="http://schemas.microsoft.com/office/drawing/2014/main" id="{A93B4A63-EFEE-D6BF-764D-7CED90611FD2}"/>
              </a:ext>
            </a:extLst>
          </p:cNvPr>
          <p:cNvSpPr/>
          <p:nvPr/>
        </p:nvSpPr>
        <p:spPr>
          <a:xfrm>
            <a:off x="8711999" y="2542516"/>
            <a:ext cx="4211701" cy="6467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4" name="図 3">
            <a:extLst>
              <a:ext uri="{FF2B5EF4-FFF2-40B4-BE49-F238E27FC236}">
                <a16:creationId xmlns:a16="http://schemas.microsoft.com/office/drawing/2014/main" id="{0CC2C45A-02AD-8BF5-E294-5E31DDDED7AC}"/>
              </a:ext>
            </a:extLst>
          </p:cNvPr>
          <p:cNvPicPr>
            <a:picLocks noChangeAspect="1"/>
          </p:cNvPicPr>
          <p:nvPr/>
        </p:nvPicPr>
        <p:blipFill rotWithShape="1">
          <a:blip r:embed="rId3"/>
          <a:srcRect t="26990"/>
          <a:stretch/>
        </p:blipFill>
        <p:spPr>
          <a:xfrm>
            <a:off x="417544" y="2590851"/>
            <a:ext cx="7817798" cy="2587713"/>
          </a:xfrm>
          <a:prstGeom prst="rect">
            <a:avLst/>
          </a:prstGeom>
        </p:spPr>
      </p:pic>
      <p:sp>
        <p:nvSpPr>
          <p:cNvPr id="9" name="テキスト ボックス 8">
            <a:extLst>
              <a:ext uri="{FF2B5EF4-FFF2-40B4-BE49-F238E27FC236}">
                <a16:creationId xmlns:a16="http://schemas.microsoft.com/office/drawing/2014/main" id="{B0E49BC1-F67C-2AE4-0981-CBF87BEB745E}"/>
              </a:ext>
            </a:extLst>
          </p:cNvPr>
          <p:cNvSpPr txBox="1"/>
          <p:nvPr/>
        </p:nvSpPr>
        <p:spPr>
          <a:xfrm>
            <a:off x="378591" y="1796680"/>
            <a:ext cx="4006225" cy="594778"/>
          </a:xfrm>
          <a:prstGeom prst="rect">
            <a:avLst/>
          </a:prstGeom>
          <a:noFill/>
        </p:spPr>
        <p:txBody>
          <a:bodyPr wrap="none" rtlCol="0">
            <a:spAutoFit/>
          </a:bodyPr>
          <a:lstStyle/>
          <a:p>
            <a:pPr algn="l">
              <a:lnSpc>
                <a:spcPct val="120000"/>
              </a:lnSpc>
            </a:pPr>
            <a:r>
              <a:rPr lang="en-US" altLang="ja-JP" sz="1400" b="1" dirty="0">
                <a:latin typeface="+mn-ea"/>
              </a:rPr>
              <a:t>[</a:t>
            </a:r>
            <a:r>
              <a:rPr lang="ja-JP" altLang="en-US" sz="1400" b="1" dirty="0">
                <a:latin typeface="+mn-ea"/>
              </a:rPr>
              <a:t>人物を状態変化から除外</a:t>
            </a:r>
            <a:r>
              <a:rPr lang="en-US" altLang="ja-JP" sz="1400" b="1" dirty="0">
                <a:latin typeface="+mn-ea"/>
              </a:rPr>
              <a:t>]</a:t>
            </a:r>
            <a:r>
              <a:rPr lang="ja-JP" altLang="en-US" sz="1400" b="1" dirty="0">
                <a:latin typeface="+mn-ea"/>
              </a:rPr>
              <a:t>を</a:t>
            </a:r>
            <a:r>
              <a:rPr lang="en-US" altLang="ja-JP" sz="1400" b="1" dirty="0">
                <a:latin typeface="+mn-ea"/>
              </a:rPr>
              <a:t>[Off]</a:t>
            </a:r>
            <a:r>
              <a:rPr lang="ja-JP" altLang="en-US" sz="1400" b="1" dirty="0">
                <a:latin typeface="+mn-ea"/>
              </a:rPr>
              <a:t>とした場合、</a:t>
            </a:r>
            <a:endParaRPr lang="en-US" altLang="ja-JP" sz="1400" b="1" dirty="0">
              <a:latin typeface="+mn-ea"/>
            </a:endParaRPr>
          </a:p>
          <a:p>
            <a:pPr algn="l">
              <a:lnSpc>
                <a:spcPct val="120000"/>
              </a:lnSpc>
            </a:pPr>
            <a:r>
              <a:rPr lang="ja-JP" altLang="en-US" sz="1400" b="1" dirty="0">
                <a:latin typeface="+mn-ea"/>
              </a:rPr>
              <a:t> 検知エリア内の人物領域が赤く表示されます。</a:t>
            </a:r>
            <a:endParaRPr kumimoji="1" lang="ja-JP" altLang="en-US" sz="1400" b="1" dirty="0">
              <a:latin typeface="+mn-ea"/>
            </a:endParaRPr>
          </a:p>
        </p:txBody>
      </p:sp>
      <p:sp>
        <p:nvSpPr>
          <p:cNvPr id="11" name="テキスト ボックス 10">
            <a:extLst>
              <a:ext uri="{FF2B5EF4-FFF2-40B4-BE49-F238E27FC236}">
                <a16:creationId xmlns:a16="http://schemas.microsoft.com/office/drawing/2014/main" id="{3260DC29-B983-38C5-0B11-3CCE9D662ECE}"/>
              </a:ext>
            </a:extLst>
          </p:cNvPr>
          <p:cNvSpPr txBox="1"/>
          <p:nvPr/>
        </p:nvSpPr>
        <p:spPr>
          <a:xfrm>
            <a:off x="4412372" y="1796680"/>
            <a:ext cx="4006226" cy="853311"/>
          </a:xfrm>
          <a:prstGeom prst="rect">
            <a:avLst/>
          </a:prstGeom>
          <a:noFill/>
        </p:spPr>
        <p:txBody>
          <a:bodyPr wrap="square" rtlCol="0">
            <a:spAutoFit/>
          </a:bodyPr>
          <a:lstStyle/>
          <a:p>
            <a:pPr algn="l">
              <a:lnSpc>
                <a:spcPct val="120000"/>
              </a:lnSpc>
            </a:pPr>
            <a:r>
              <a:rPr lang="en-US" altLang="ja-JP" sz="1400" b="1" dirty="0">
                <a:latin typeface="+mn-ea"/>
              </a:rPr>
              <a:t>[</a:t>
            </a:r>
            <a:r>
              <a:rPr lang="ja-JP" altLang="en-US" sz="1400" b="1" dirty="0">
                <a:latin typeface="+mn-ea"/>
              </a:rPr>
              <a:t>人物を状態変化から除外</a:t>
            </a:r>
            <a:r>
              <a:rPr lang="en-US" altLang="ja-JP" sz="1400" b="1" dirty="0">
                <a:latin typeface="+mn-ea"/>
              </a:rPr>
              <a:t>]</a:t>
            </a:r>
            <a:r>
              <a:rPr lang="ja-JP" altLang="en-US" sz="1400" b="1" dirty="0">
                <a:latin typeface="+mn-ea"/>
              </a:rPr>
              <a:t>を</a:t>
            </a:r>
            <a:r>
              <a:rPr lang="en-US" altLang="ja-JP" sz="1400" b="1" dirty="0">
                <a:latin typeface="+mn-ea"/>
              </a:rPr>
              <a:t>[On]</a:t>
            </a:r>
            <a:r>
              <a:rPr lang="ja-JP" altLang="en-US" sz="1400" b="1" dirty="0">
                <a:latin typeface="+mn-ea"/>
              </a:rPr>
              <a:t>とした場合、</a:t>
            </a:r>
          </a:p>
          <a:p>
            <a:pPr algn="l">
              <a:lnSpc>
                <a:spcPct val="120000"/>
              </a:lnSpc>
            </a:pPr>
            <a:r>
              <a:rPr lang="ja-JP" altLang="en-US" sz="1400" b="1" dirty="0">
                <a:latin typeface="+mn-ea"/>
              </a:rPr>
              <a:t>検知エリア内の人物領域は状態変化から</a:t>
            </a:r>
            <a:endParaRPr lang="en-US" altLang="ja-JP" sz="1400" b="1" dirty="0">
              <a:latin typeface="+mn-ea"/>
            </a:endParaRPr>
          </a:p>
          <a:p>
            <a:pPr algn="l">
              <a:lnSpc>
                <a:spcPct val="120000"/>
              </a:lnSpc>
            </a:pPr>
            <a:r>
              <a:rPr lang="ja-JP" altLang="en-US" sz="1400" b="1" dirty="0">
                <a:latin typeface="+mn-ea"/>
              </a:rPr>
              <a:t>除外されます。</a:t>
            </a:r>
          </a:p>
        </p:txBody>
      </p:sp>
      <p:sp>
        <p:nvSpPr>
          <p:cNvPr id="15" name="テキスト ボックス 14">
            <a:extLst>
              <a:ext uri="{FF2B5EF4-FFF2-40B4-BE49-F238E27FC236}">
                <a16:creationId xmlns:a16="http://schemas.microsoft.com/office/drawing/2014/main" id="{576E9762-880C-16DA-64FD-2B742AC95529}"/>
              </a:ext>
            </a:extLst>
          </p:cNvPr>
          <p:cNvSpPr txBox="1"/>
          <p:nvPr/>
        </p:nvSpPr>
        <p:spPr>
          <a:xfrm>
            <a:off x="417544" y="5449155"/>
            <a:ext cx="7421763" cy="967188"/>
          </a:xfrm>
          <a:prstGeom prst="rect">
            <a:avLst/>
          </a:prstGeom>
          <a:noFill/>
        </p:spPr>
        <p:txBody>
          <a:bodyPr wrap="square" rtlCol="0">
            <a:spAutoFit/>
          </a:bodyPr>
          <a:lstStyle/>
          <a:p>
            <a:pPr algn="l">
              <a:lnSpc>
                <a:spcPct val="120000"/>
              </a:lnSpc>
            </a:pPr>
            <a:r>
              <a:rPr lang="ja-JP" altLang="en-US" sz="1600" b="1" dirty="0">
                <a:latin typeface="+mn-ea"/>
              </a:rPr>
              <a:t>② </a:t>
            </a:r>
            <a:r>
              <a:rPr lang="en-US" altLang="ja-JP" sz="1600" b="1" dirty="0">
                <a:latin typeface="+mn-ea"/>
              </a:rPr>
              <a:t>[</a:t>
            </a:r>
            <a:r>
              <a:rPr lang="ja-JP" altLang="en-US" sz="1600" b="1" dirty="0">
                <a:latin typeface="+mn-ea"/>
              </a:rPr>
              <a:t>人物判定閾値（頭部）</a:t>
            </a:r>
            <a:r>
              <a:rPr lang="en-US" altLang="ja-JP" sz="1600" b="1" dirty="0">
                <a:latin typeface="+mn-ea"/>
              </a:rPr>
              <a:t>]</a:t>
            </a:r>
          </a:p>
          <a:p>
            <a:pPr marL="268288" algn="l">
              <a:lnSpc>
                <a:spcPct val="120000"/>
              </a:lnSpc>
              <a:spcBef>
                <a:spcPts val="600"/>
              </a:spcBef>
            </a:pPr>
            <a:r>
              <a:rPr lang="ja-JP" altLang="en-US" sz="1400" b="1" dirty="0">
                <a:latin typeface="+mn-ea"/>
              </a:rPr>
              <a:t>頭部の検知閾値を設定します。 値が小さいほど人物として検知しやすくなりますが、 誤った検知をしやすくなります。</a:t>
            </a:r>
          </a:p>
        </p:txBody>
      </p:sp>
      <p:sp>
        <p:nvSpPr>
          <p:cNvPr id="16" name="テキスト ボックス 15">
            <a:extLst>
              <a:ext uri="{FF2B5EF4-FFF2-40B4-BE49-F238E27FC236}">
                <a16:creationId xmlns:a16="http://schemas.microsoft.com/office/drawing/2014/main" id="{8B7DC77B-6758-29CC-70EA-62F03A518071}"/>
              </a:ext>
            </a:extLst>
          </p:cNvPr>
          <p:cNvSpPr txBox="1"/>
          <p:nvPr/>
        </p:nvSpPr>
        <p:spPr>
          <a:xfrm>
            <a:off x="417544" y="6494695"/>
            <a:ext cx="7421763" cy="967188"/>
          </a:xfrm>
          <a:prstGeom prst="rect">
            <a:avLst/>
          </a:prstGeom>
          <a:noFill/>
        </p:spPr>
        <p:txBody>
          <a:bodyPr wrap="square" rtlCol="0">
            <a:spAutoFit/>
          </a:bodyPr>
          <a:lstStyle/>
          <a:p>
            <a:pPr algn="l">
              <a:lnSpc>
                <a:spcPct val="120000"/>
              </a:lnSpc>
            </a:pPr>
            <a:r>
              <a:rPr lang="ja-JP" altLang="en-US" sz="1600" b="1" dirty="0">
                <a:latin typeface="+mn-ea"/>
              </a:rPr>
              <a:t>③ </a:t>
            </a:r>
            <a:r>
              <a:rPr lang="en-US" altLang="ja-JP" sz="1600" b="1" dirty="0">
                <a:latin typeface="+mn-ea"/>
              </a:rPr>
              <a:t>[</a:t>
            </a:r>
            <a:r>
              <a:rPr lang="ja-JP" altLang="en-US" sz="1600" b="1" dirty="0">
                <a:latin typeface="+mn-ea"/>
              </a:rPr>
              <a:t>人物判定閾値（全身）</a:t>
            </a:r>
            <a:r>
              <a:rPr lang="en-US" altLang="ja-JP" sz="1600" b="1" dirty="0">
                <a:latin typeface="+mn-ea"/>
              </a:rPr>
              <a:t>]</a:t>
            </a:r>
          </a:p>
          <a:p>
            <a:pPr marL="268288" algn="l">
              <a:lnSpc>
                <a:spcPct val="120000"/>
              </a:lnSpc>
              <a:spcBef>
                <a:spcPts val="600"/>
              </a:spcBef>
            </a:pPr>
            <a:r>
              <a:rPr lang="ja-JP" altLang="en-US" sz="1400" b="1" dirty="0">
                <a:latin typeface="+mn-ea"/>
              </a:rPr>
              <a:t>全身の検知閾値を設定します。 値が小さいほど人物として検知しやすくなりますが、</a:t>
            </a:r>
            <a:endParaRPr lang="en-US" altLang="ja-JP" sz="1400" b="1" dirty="0">
              <a:latin typeface="+mn-ea"/>
            </a:endParaRPr>
          </a:p>
          <a:p>
            <a:pPr marL="268288" algn="l">
              <a:lnSpc>
                <a:spcPct val="120000"/>
              </a:lnSpc>
            </a:pPr>
            <a:r>
              <a:rPr lang="ja-JP" altLang="en-US" sz="1400" b="1" dirty="0">
                <a:latin typeface="+mn-ea"/>
              </a:rPr>
              <a:t>誤った検知をしやすくなります。</a:t>
            </a:r>
          </a:p>
        </p:txBody>
      </p:sp>
      <p:sp>
        <p:nvSpPr>
          <p:cNvPr id="17" name="楕円 16">
            <a:extLst>
              <a:ext uri="{FF2B5EF4-FFF2-40B4-BE49-F238E27FC236}">
                <a16:creationId xmlns:a16="http://schemas.microsoft.com/office/drawing/2014/main" id="{9A5D7033-C4FF-FA25-728A-36F2D53C8DB0}"/>
              </a:ext>
            </a:extLst>
          </p:cNvPr>
          <p:cNvSpPr/>
          <p:nvPr/>
        </p:nvSpPr>
        <p:spPr>
          <a:xfrm>
            <a:off x="8333946" y="3322666"/>
            <a:ext cx="301083" cy="301083"/>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2</a:t>
            </a:r>
            <a:endParaRPr kumimoji="1" lang="ja-JP" altLang="en-US" sz="1800" b="1" dirty="0">
              <a:solidFill>
                <a:srgbClr val="FF0000"/>
              </a:solidFill>
              <a:latin typeface="+mn-ea"/>
            </a:endParaRPr>
          </a:p>
        </p:txBody>
      </p:sp>
      <p:sp>
        <p:nvSpPr>
          <p:cNvPr id="18" name="楕円 17">
            <a:extLst>
              <a:ext uri="{FF2B5EF4-FFF2-40B4-BE49-F238E27FC236}">
                <a16:creationId xmlns:a16="http://schemas.microsoft.com/office/drawing/2014/main" id="{5DC1DFCD-FAB1-E9C6-4BD3-350F309EC8E6}"/>
              </a:ext>
            </a:extLst>
          </p:cNvPr>
          <p:cNvSpPr/>
          <p:nvPr/>
        </p:nvSpPr>
        <p:spPr>
          <a:xfrm>
            <a:off x="8333946" y="4199264"/>
            <a:ext cx="301083" cy="301083"/>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3</a:t>
            </a:r>
            <a:endParaRPr kumimoji="1" lang="ja-JP" altLang="en-US" sz="1800" b="1" dirty="0">
              <a:solidFill>
                <a:srgbClr val="FF0000"/>
              </a:solidFill>
              <a:latin typeface="+mn-ea"/>
            </a:endParaRPr>
          </a:p>
        </p:txBody>
      </p:sp>
      <p:sp>
        <p:nvSpPr>
          <p:cNvPr id="19" name="楕円 18">
            <a:extLst>
              <a:ext uri="{FF2B5EF4-FFF2-40B4-BE49-F238E27FC236}">
                <a16:creationId xmlns:a16="http://schemas.microsoft.com/office/drawing/2014/main" id="{1A39E542-B569-A1B8-D180-516B77F3793C}"/>
              </a:ext>
            </a:extLst>
          </p:cNvPr>
          <p:cNvSpPr/>
          <p:nvPr/>
        </p:nvSpPr>
        <p:spPr>
          <a:xfrm>
            <a:off x="8333947" y="2649991"/>
            <a:ext cx="301083" cy="301083"/>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1</a:t>
            </a:r>
            <a:endParaRPr kumimoji="1" lang="ja-JP" altLang="en-US" sz="1800" b="1" dirty="0">
              <a:solidFill>
                <a:srgbClr val="FF0000"/>
              </a:solidFill>
              <a:latin typeface="+mn-ea"/>
            </a:endParaRPr>
          </a:p>
        </p:txBody>
      </p:sp>
    </p:spTree>
    <p:extLst>
      <p:ext uri="{BB962C8B-B14F-4D97-AF65-F5344CB8AC3E}">
        <p14:creationId xmlns:p14="http://schemas.microsoft.com/office/powerpoint/2010/main" val="652304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F303E88-2D91-E929-BC78-DA94250D0D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91" t="1497" r="2175" b="2993"/>
          <a:stretch/>
        </p:blipFill>
        <p:spPr>
          <a:xfrm>
            <a:off x="9768468" y="914400"/>
            <a:ext cx="4274152" cy="637042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状態反転（欠品検知など）の使い方</a:t>
            </a:r>
            <a:endParaRPr kumimoji="1" lang="ja-JP" altLang="en-US" dirty="0"/>
          </a:p>
        </p:txBody>
      </p:sp>
      <p:sp>
        <p:nvSpPr>
          <p:cNvPr id="3" name="テキスト ボックス 2">
            <a:extLst>
              <a:ext uri="{FF2B5EF4-FFF2-40B4-BE49-F238E27FC236}">
                <a16:creationId xmlns:a16="http://schemas.microsoft.com/office/drawing/2014/main" id="{BC4035A3-C52F-8693-6A28-140C39B85343}"/>
              </a:ext>
            </a:extLst>
          </p:cNvPr>
          <p:cNvSpPr txBox="1"/>
          <p:nvPr/>
        </p:nvSpPr>
        <p:spPr>
          <a:xfrm>
            <a:off x="323107" y="814598"/>
            <a:ext cx="9267340" cy="810094"/>
          </a:xfrm>
          <a:prstGeom prst="rect">
            <a:avLst/>
          </a:prstGeom>
          <a:noFill/>
        </p:spPr>
        <p:txBody>
          <a:bodyPr wrap="square" rtlCol="0">
            <a:spAutoFit/>
          </a:bodyPr>
          <a:lstStyle/>
          <a:p>
            <a:pPr>
              <a:lnSpc>
                <a:spcPct val="120000"/>
              </a:lnSpc>
              <a:defRPr/>
            </a:pPr>
            <a:r>
              <a:rPr lang="ja-JP" altLang="en-US" sz="2000" b="1" dirty="0">
                <a:solidFill>
                  <a:schemeClr val="accent4">
                    <a:lumMod val="75000"/>
                  </a:schemeClr>
                </a:solidFill>
                <a:latin typeface="+mn-ea"/>
                <a:cs typeface="Meiryo UI" panose="020B0604030504040204" pitchFamily="50" charset="-128"/>
              </a:rPr>
              <a:t>状態反転を </a:t>
            </a:r>
            <a:r>
              <a:rPr lang="en-US" altLang="ja-JP" sz="2000" b="1" dirty="0">
                <a:solidFill>
                  <a:schemeClr val="accent4">
                    <a:lumMod val="75000"/>
                  </a:schemeClr>
                </a:solidFill>
                <a:latin typeface="+mn-ea"/>
                <a:cs typeface="Meiryo UI" panose="020B0604030504040204" pitchFamily="50" charset="-128"/>
              </a:rPr>
              <a:t>[On] </a:t>
            </a:r>
            <a:r>
              <a:rPr lang="ja-JP" altLang="en-US" sz="2000" b="1" dirty="0">
                <a:solidFill>
                  <a:schemeClr val="accent4">
                    <a:lumMod val="75000"/>
                  </a:schemeClr>
                </a:solidFill>
                <a:latin typeface="+mn-ea"/>
                <a:cs typeface="Meiryo UI" panose="020B0604030504040204" pitchFamily="50" charset="-128"/>
              </a:rPr>
              <a:t>にすると、学習した状態になるとアラームが発報します。</a:t>
            </a:r>
            <a:br>
              <a:rPr lang="en-US" altLang="ja-JP" sz="2000" b="1" dirty="0">
                <a:solidFill>
                  <a:schemeClr val="accent4">
                    <a:lumMod val="75000"/>
                  </a:schemeClr>
                </a:solidFill>
                <a:latin typeface="+mn-ea"/>
                <a:cs typeface="Meiryo UI" panose="020B0604030504040204" pitchFamily="50" charset="-128"/>
              </a:rPr>
            </a:br>
            <a:r>
              <a:rPr lang="ja-JP" altLang="en-US" sz="2000" b="1" dirty="0">
                <a:solidFill>
                  <a:schemeClr val="accent4">
                    <a:lumMod val="75000"/>
                  </a:schemeClr>
                </a:solidFill>
                <a:latin typeface="+mn-ea"/>
                <a:cs typeface="Meiryo UI" panose="020B0604030504040204" pitchFamily="50" charset="-128"/>
              </a:rPr>
              <a:t>初期設定は、</a:t>
            </a:r>
            <a:r>
              <a:rPr lang="en-US" altLang="ja-JP" sz="2000" b="1" dirty="0">
                <a:solidFill>
                  <a:schemeClr val="accent4">
                    <a:lumMod val="75000"/>
                  </a:schemeClr>
                </a:solidFill>
                <a:latin typeface="+mn-ea"/>
                <a:cs typeface="Meiryo UI" panose="020B0604030504040204" pitchFamily="50" charset="-128"/>
              </a:rPr>
              <a:t>[Off] </a:t>
            </a:r>
            <a:r>
              <a:rPr lang="ja-JP" altLang="en-US" sz="2000" b="1" dirty="0">
                <a:solidFill>
                  <a:schemeClr val="accent4">
                    <a:lumMod val="75000"/>
                  </a:schemeClr>
                </a:solidFill>
                <a:latin typeface="+mn-ea"/>
                <a:cs typeface="Meiryo UI" panose="020B0604030504040204" pitchFamily="50" charset="-128"/>
              </a:rPr>
              <a:t>です。</a:t>
            </a:r>
            <a:endParaRPr lang="en-US" altLang="ja-JP" sz="2000" b="1" dirty="0">
              <a:solidFill>
                <a:schemeClr val="accent4">
                  <a:lumMod val="75000"/>
                </a:schemeClr>
              </a:solidFill>
              <a:latin typeface="+mn-ea"/>
              <a:cs typeface="Meiryo UI" panose="020B0604030504040204" pitchFamily="50" charset="-128"/>
            </a:endParaRPr>
          </a:p>
        </p:txBody>
      </p:sp>
      <p:sp>
        <p:nvSpPr>
          <p:cNvPr id="6" name="正方形/長方形 5">
            <a:extLst>
              <a:ext uri="{FF2B5EF4-FFF2-40B4-BE49-F238E27FC236}">
                <a16:creationId xmlns:a16="http://schemas.microsoft.com/office/drawing/2014/main" id="{07FEC3B7-B941-2525-9A94-4EC445B512B4}"/>
              </a:ext>
            </a:extLst>
          </p:cNvPr>
          <p:cNvSpPr/>
          <p:nvPr/>
        </p:nvSpPr>
        <p:spPr>
          <a:xfrm>
            <a:off x="9768468" y="5363736"/>
            <a:ext cx="3904178" cy="618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4" name="テキスト ボックス 13">
            <a:extLst>
              <a:ext uri="{FF2B5EF4-FFF2-40B4-BE49-F238E27FC236}">
                <a16:creationId xmlns:a16="http://schemas.microsoft.com/office/drawing/2014/main" id="{6A284B96-C669-84BF-B6ED-C3368C6B34BD}"/>
              </a:ext>
            </a:extLst>
          </p:cNvPr>
          <p:cNvSpPr txBox="1"/>
          <p:nvPr/>
        </p:nvSpPr>
        <p:spPr>
          <a:xfrm>
            <a:off x="357593" y="1800850"/>
            <a:ext cx="9322050" cy="738344"/>
          </a:xfrm>
          <a:prstGeom prst="rect">
            <a:avLst/>
          </a:prstGeom>
          <a:noFill/>
        </p:spPr>
        <p:txBody>
          <a:bodyPr wrap="square" rtlCol="0">
            <a:spAutoFit/>
          </a:bodyPr>
          <a:lstStyle/>
          <a:p>
            <a:pPr>
              <a:lnSpc>
                <a:spcPct val="120000"/>
              </a:lnSpc>
              <a:defRPr/>
            </a:pPr>
            <a:r>
              <a:rPr lang="ja-JP" altLang="en-US" sz="1800" b="1" dirty="0">
                <a:latin typeface="+mn-ea"/>
                <a:cs typeface="Meiryo UI" panose="020B0604030504040204" pitchFamily="50" charset="-128"/>
              </a:rPr>
              <a:t>このシーンは学習した基準状態であるため、</a:t>
            </a:r>
            <a:r>
              <a:rPr lang="en-US" altLang="ja-JP" sz="1800" b="1" dirty="0">
                <a:latin typeface="+mn-ea"/>
                <a:cs typeface="Meiryo UI" panose="020B0604030504040204" pitchFamily="50" charset="-128"/>
              </a:rPr>
              <a:t>100</a:t>
            </a:r>
            <a:r>
              <a:rPr lang="ja-JP" altLang="en-US" sz="1800" b="1" dirty="0">
                <a:latin typeface="+mn-ea"/>
                <a:cs typeface="Meiryo UI" panose="020B0604030504040204" pitchFamily="50" charset="-128"/>
              </a:rPr>
              <a:t>％欠品していると判定されています。</a:t>
            </a:r>
            <a:br>
              <a:rPr lang="en-US" altLang="ja-JP" sz="1800" b="1" dirty="0">
                <a:latin typeface="+mn-ea"/>
                <a:cs typeface="Meiryo UI" panose="020B0604030504040204" pitchFamily="50" charset="-128"/>
              </a:rPr>
            </a:br>
            <a:r>
              <a:rPr lang="ja-JP" altLang="en-US" sz="1800" b="1" dirty="0">
                <a:latin typeface="+mn-ea"/>
                <a:cs typeface="Meiryo UI" panose="020B0604030504040204" pitchFamily="50" charset="-128"/>
              </a:rPr>
              <a:t>面積しきい値の</a:t>
            </a:r>
            <a:r>
              <a:rPr lang="en-US" altLang="ja-JP" sz="1800" b="1" dirty="0">
                <a:latin typeface="+mn-ea"/>
                <a:cs typeface="Meiryo UI" panose="020B0604030504040204" pitchFamily="50" charset="-128"/>
              </a:rPr>
              <a:t>50%</a:t>
            </a:r>
            <a:r>
              <a:rPr lang="ja-JP" altLang="en-US" sz="1800" b="1" dirty="0">
                <a:latin typeface="+mn-ea"/>
                <a:cs typeface="Meiryo UI" panose="020B0604030504040204" pitchFamily="50" charset="-128"/>
              </a:rPr>
              <a:t>を</a:t>
            </a:r>
            <a:r>
              <a:rPr lang="en-US" altLang="ja-JP" sz="1800" b="1" dirty="0">
                <a:latin typeface="+mn-ea"/>
                <a:cs typeface="Meiryo UI" panose="020B0604030504040204" pitchFamily="50" charset="-128"/>
              </a:rPr>
              <a:t>10</a:t>
            </a:r>
            <a:r>
              <a:rPr lang="ja-JP" altLang="en-US" sz="1800" b="1" dirty="0">
                <a:latin typeface="+mn-ea"/>
                <a:cs typeface="Meiryo UI" panose="020B0604030504040204" pitchFamily="50" charset="-128"/>
              </a:rPr>
              <a:t>秒維持したので、アラームが発報されています。</a:t>
            </a:r>
            <a:endParaRPr lang="en-US" altLang="ja-JP" sz="1800" b="1" dirty="0">
              <a:latin typeface="+mn-ea"/>
              <a:cs typeface="Meiryo UI" panose="020B0604030504040204" pitchFamily="50" charset="-128"/>
            </a:endParaRPr>
          </a:p>
        </p:txBody>
      </p:sp>
      <p:pic>
        <p:nvPicPr>
          <p:cNvPr id="8" name="図 7">
            <a:extLst>
              <a:ext uri="{FF2B5EF4-FFF2-40B4-BE49-F238E27FC236}">
                <a16:creationId xmlns:a16="http://schemas.microsoft.com/office/drawing/2014/main" id="{1505C891-3207-6D3E-7BCF-882DA12401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81" y="2582888"/>
            <a:ext cx="8729380" cy="47019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2646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B7572E0-DF79-4EC9-9834-C0AC91F5528E}"/>
              </a:ext>
            </a:extLst>
          </p:cNvPr>
          <p:cNvPicPr>
            <a:picLocks noChangeAspect="1"/>
          </p:cNvPicPr>
          <p:nvPr/>
        </p:nvPicPr>
        <p:blipFill rotWithShape="1">
          <a:blip r:embed="rId2"/>
          <a:srcRect l="981" t="618" r="2005" b="1244"/>
          <a:stretch/>
        </p:blipFill>
        <p:spPr>
          <a:xfrm>
            <a:off x="10057395" y="1082566"/>
            <a:ext cx="3973915" cy="599295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C9F971D-1254-0B56-950B-AFB48CDDB3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604" y="2246901"/>
            <a:ext cx="9462079" cy="1718815"/>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07FEC3B7-B941-2525-9A94-4EC445B512B4}"/>
              </a:ext>
            </a:extLst>
          </p:cNvPr>
          <p:cNvSpPr/>
          <p:nvPr/>
        </p:nvSpPr>
        <p:spPr>
          <a:xfrm>
            <a:off x="10057395" y="5273626"/>
            <a:ext cx="3533844" cy="636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9" name="タイトル 8">
            <a:extLst>
              <a:ext uri="{FF2B5EF4-FFF2-40B4-BE49-F238E27FC236}">
                <a16:creationId xmlns:a16="http://schemas.microsoft.com/office/drawing/2014/main" id="{EEEF5EC1-F83D-57CB-2677-F5717A33612F}"/>
              </a:ext>
            </a:extLst>
          </p:cNvPr>
          <p:cNvSpPr>
            <a:spLocks noGrp="1"/>
          </p:cNvSpPr>
          <p:nvPr>
            <p:ph type="title"/>
          </p:nvPr>
        </p:nvSpPr>
        <p:spPr/>
        <p:txBody>
          <a:bodyPr/>
          <a:lstStyle/>
          <a:p>
            <a:r>
              <a:rPr lang="ja-JP" altLang="en-US" dirty="0"/>
              <a:t>状態反転（欠品検知など）の使い方</a:t>
            </a:r>
          </a:p>
        </p:txBody>
      </p:sp>
      <p:sp>
        <p:nvSpPr>
          <p:cNvPr id="13" name="テキスト ボックス 12">
            <a:extLst>
              <a:ext uri="{FF2B5EF4-FFF2-40B4-BE49-F238E27FC236}">
                <a16:creationId xmlns:a16="http://schemas.microsoft.com/office/drawing/2014/main" id="{BE69A90B-B2E8-7A0F-09F1-738675EBE167}"/>
              </a:ext>
            </a:extLst>
          </p:cNvPr>
          <p:cNvSpPr txBox="1"/>
          <p:nvPr/>
        </p:nvSpPr>
        <p:spPr>
          <a:xfrm>
            <a:off x="257502" y="789162"/>
            <a:ext cx="1705113" cy="400110"/>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判定例</a:t>
            </a:r>
            <a:endParaRPr lang="en-US" altLang="ja-JP" sz="2000" b="1" dirty="0">
              <a:solidFill>
                <a:schemeClr val="accent4">
                  <a:lumMod val="75000"/>
                </a:schemeClr>
              </a:solidFill>
              <a:latin typeface="+mn-ea"/>
              <a:cs typeface="Meiryo UI" panose="020B0604030504040204" pitchFamily="50" charset="-128"/>
            </a:endParaRPr>
          </a:p>
        </p:txBody>
      </p:sp>
      <p:sp>
        <p:nvSpPr>
          <p:cNvPr id="15" name="テキスト ボックス 14">
            <a:extLst>
              <a:ext uri="{FF2B5EF4-FFF2-40B4-BE49-F238E27FC236}">
                <a16:creationId xmlns:a16="http://schemas.microsoft.com/office/drawing/2014/main" id="{9B017A0E-93B5-6CAB-5901-47B4D1B25788}"/>
              </a:ext>
            </a:extLst>
          </p:cNvPr>
          <p:cNvSpPr txBox="1"/>
          <p:nvPr/>
        </p:nvSpPr>
        <p:spPr>
          <a:xfrm>
            <a:off x="257501" y="1359748"/>
            <a:ext cx="9199002" cy="369332"/>
          </a:xfrm>
          <a:prstGeom prst="rect">
            <a:avLst/>
          </a:prstGeom>
          <a:noFill/>
        </p:spPr>
        <p:txBody>
          <a:bodyPr wrap="square" rtlCol="0">
            <a:spAutoFit/>
          </a:bodyPr>
          <a:lstStyle/>
          <a:p>
            <a:pPr>
              <a:defRPr/>
            </a:pPr>
            <a:r>
              <a:rPr lang="ja-JP" altLang="en-US" sz="1800" b="1" dirty="0">
                <a:latin typeface="+mn-ea"/>
                <a:cs typeface="Meiryo UI" panose="020B0604030504040204" pitchFamily="50" charset="-128"/>
              </a:rPr>
              <a:t>壁面（欠品）品物の面積が</a:t>
            </a:r>
            <a:r>
              <a:rPr lang="en-US" altLang="ja-JP" sz="1800" b="1" dirty="0">
                <a:latin typeface="+mn-ea"/>
                <a:cs typeface="Meiryo UI" panose="020B0604030504040204" pitchFamily="50" charset="-128"/>
              </a:rPr>
              <a:t>50%</a:t>
            </a:r>
            <a:r>
              <a:rPr lang="ja-JP" altLang="en-US" sz="1800" b="1" dirty="0">
                <a:latin typeface="+mn-ea"/>
                <a:cs typeface="Meiryo UI" panose="020B0604030504040204" pitchFamily="50" charset="-128"/>
              </a:rPr>
              <a:t>以下なので、欠品として発報をしていません。</a:t>
            </a:r>
            <a:endParaRPr lang="en-US" altLang="ja-JP" sz="1800" b="1" dirty="0">
              <a:latin typeface="+mn-ea"/>
              <a:cs typeface="Meiryo UI" panose="020B0604030504040204" pitchFamily="50" charset="-128"/>
            </a:endParaRPr>
          </a:p>
        </p:txBody>
      </p:sp>
      <p:sp>
        <p:nvSpPr>
          <p:cNvPr id="17" name="正方形/長方形 16">
            <a:extLst>
              <a:ext uri="{FF2B5EF4-FFF2-40B4-BE49-F238E27FC236}">
                <a16:creationId xmlns:a16="http://schemas.microsoft.com/office/drawing/2014/main" id="{A98EC57E-3AFF-F551-B0AC-1E0A3BB70188}"/>
              </a:ext>
            </a:extLst>
          </p:cNvPr>
          <p:cNvSpPr/>
          <p:nvPr/>
        </p:nvSpPr>
        <p:spPr>
          <a:xfrm>
            <a:off x="6099716" y="1847809"/>
            <a:ext cx="3288297" cy="451014"/>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基準状態が</a:t>
            </a:r>
            <a:r>
              <a:rPr lang="en-US" altLang="ja-JP" sz="1400" b="1" dirty="0">
                <a:solidFill>
                  <a:schemeClr val="tx1"/>
                </a:solidFill>
                <a:latin typeface="+mn-ea"/>
              </a:rPr>
              <a:t>45%(</a:t>
            </a:r>
            <a:r>
              <a:rPr lang="ja-JP" altLang="en-US" sz="1400" b="1" dirty="0">
                <a:solidFill>
                  <a:schemeClr val="tx1"/>
                </a:solidFill>
                <a:latin typeface="+mn-ea"/>
              </a:rPr>
              <a:t>閾値</a:t>
            </a:r>
            <a:r>
              <a:rPr lang="en-US" altLang="ja-JP" sz="1400" b="1" dirty="0">
                <a:solidFill>
                  <a:schemeClr val="tx1"/>
                </a:solidFill>
                <a:latin typeface="+mn-ea"/>
              </a:rPr>
              <a:t>50%</a:t>
            </a:r>
            <a:r>
              <a:rPr lang="ja-JP" altLang="en-US" sz="1400" b="1" dirty="0">
                <a:solidFill>
                  <a:schemeClr val="tx1"/>
                </a:solidFill>
                <a:latin typeface="+mn-ea"/>
              </a:rPr>
              <a:t>未満）の為、</a:t>
            </a:r>
            <a:endParaRPr lang="en-US" altLang="ja-JP" sz="1400" b="1" dirty="0">
              <a:solidFill>
                <a:schemeClr val="tx1"/>
              </a:solidFill>
              <a:latin typeface="+mn-ea"/>
            </a:endParaRPr>
          </a:p>
          <a:p>
            <a:pPr algn="ctr"/>
            <a:r>
              <a:rPr lang="ja-JP" altLang="en-US" sz="1400" b="1" dirty="0">
                <a:solidFill>
                  <a:schemeClr val="tx1"/>
                </a:solidFill>
                <a:latin typeface="+mn-ea"/>
              </a:rPr>
              <a:t>未発報</a:t>
            </a:r>
          </a:p>
        </p:txBody>
      </p:sp>
      <p:sp>
        <p:nvSpPr>
          <p:cNvPr id="19" name="テキスト ボックス 18">
            <a:extLst>
              <a:ext uri="{FF2B5EF4-FFF2-40B4-BE49-F238E27FC236}">
                <a16:creationId xmlns:a16="http://schemas.microsoft.com/office/drawing/2014/main" id="{5C89F8B2-6B3D-5811-F2FA-C346A43DAD92}"/>
              </a:ext>
            </a:extLst>
          </p:cNvPr>
          <p:cNvSpPr txBox="1"/>
          <p:nvPr/>
        </p:nvSpPr>
        <p:spPr>
          <a:xfrm>
            <a:off x="180604" y="4532558"/>
            <a:ext cx="9285090" cy="369332"/>
          </a:xfrm>
          <a:prstGeom prst="rect">
            <a:avLst/>
          </a:prstGeom>
          <a:noFill/>
        </p:spPr>
        <p:txBody>
          <a:bodyPr wrap="square" rtlCol="0">
            <a:spAutoFit/>
          </a:bodyPr>
          <a:lstStyle/>
          <a:p>
            <a:pPr>
              <a:defRPr/>
            </a:pPr>
            <a:r>
              <a:rPr lang="ja-JP" altLang="en-US" sz="1800" b="1" dirty="0">
                <a:latin typeface="+mn-ea"/>
                <a:cs typeface="Meiryo UI" panose="020B0604030504040204" pitchFamily="50" charset="-128"/>
              </a:rPr>
              <a:t>品物を減らすと壁面の面積が</a:t>
            </a:r>
            <a:r>
              <a:rPr lang="en-US" altLang="ja-JP" sz="1800" b="1" dirty="0">
                <a:latin typeface="+mn-ea"/>
                <a:cs typeface="Meiryo UI" panose="020B0604030504040204" pitchFamily="50" charset="-128"/>
              </a:rPr>
              <a:t>61%</a:t>
            </a:r>
            <a:r>
              <a:rPr lang="ja-JP" altLang="en-US" sz="1800" b="1" dirty="0">
                <a:latin typeface="+mn-ea"/>
                <a:cs typeface="Meiryo UI" panose="020B0604030504040204" pitchFamily="50" charset="-128"/>
              </a:rPr>
              <a:t>あると判定し、発報します。</a:t>
            </a:r>
            <a:endParaRPr lang="en-US" altLang="ja-JP" sz="1800" b="1" dirty="0">
              <a:latin typeface="+mn-ea"/>
              <a:cs typeface="Meiryo UI" panose="020B0604030504040204" pitchFamily="50" charset="-128"/>
            </a:endParaRPr>
          </a:p>
        </p:txBody>
      </p:sp>
      <p:pic>
        <p:nvPicPr>
          <p:cNvPr id="29" name="図 28">
            <a:extLst>
              <a:ext uri="{FF2B5EF4-FFF2-40B4-BE49-F238E27FC236}">
                <a16:creationId xmlns:a16="http://schemas.microsoft.com/office/drawing/2014/main" id="{99BA5114-B4B9-88AA-AECA-67F83CB00D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858" y="5416390"/>
            <a:ext cx="9642065" cy="1659129"/>
          </a:xfrm>
          <a:prstGeom prst="rect">
            <a:avLst/>
          </a:prstGeom>
          <a:effectLst>
            <a:outerShdw blurRad="50800" dist="38100" dir="2700000" algn="tl" rotWithShape="0">
              <a:prstClr val="black">
                <a:alpha val="40000"/>
              </a:prstClr>
            </a:outerShdw>
          </a:effectLst>
        </p:spPr>
      </p:pic>
      <p:sp>
        <p:nvSpPr>
          <p:cNvPr id="20" name="正方形/長方形 19">
            <a:extLst>
              <a:ext uri="{FF2B5EF4-FFF2-40B4-BE49-F238E27FC236}">
                <a16:creationId xmlns:a16="http://schemas.microsoft.com/office/drawing/2014/main" id="{BE3AEE1F-99AA-638E-EBD0-495E37CE15A5}"/>
              </a:ext>
            </a:extLst>
          </p:cNvPr>
          <p:cNvSpPr/>
          <p:nvPr/>
        </p:nvSpPr>
        <p:spPr>
          <a:xfrm>
            <a:off x="6489382" y="5009998"/>
            <a:ext cx="2849498" cy="451014"/>
          </a:xfrm>
          <a:prstGeom prst="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mn-ea"/>
              </a:rPr>
              <a:t>基準状態が</a:t>
            </a:r>
            <a:r>
              <a:rPr lang="en-US" altLang="ja-JP" sz="1400" b="1" dirty="0">
                <a:solidFill>
                  <a:schemeClr val="tx1"/>
                </a:solidFill>
                <a:latin typeface="+mn-ea"/>
              </a:rPr>
              <a:t>50%</a:t>
            </a:r>
            <a:r>
              <a:rPr lang="ja-JP" altLang="en-US" sz="1400" b="1" dirty="0">
                <a:solidFill>
                  <a:schemeClr val="tx1"/>
                </a:solidFill>
                <a:latin typeface="+mn-ea"/>
              </a:rPr>
              <a:t>超になった為</a:t>
            </a:r>
            <a:endParaRPr lang="en-US" altLang="ja-JP" sz="1400" b="1" dirty="0">
              <a:solidFill>
                <a:schemeClr val="tx1"/>
              </a:solidFill>
              <a:latin typeface="+mn-ea"/>
            </a:endParaRPr>
          </a:p>
          <a:p>
            <a:pPr algn="ctr"/>
            <a:r>
              <a:rPr lang="ja-JP" altLang="en-US" sz="1400" b="1" dirty="0">
                <a:solidFill>
                  <a:schemeClr val="tx1"/>
                </a:solidFill>
                <a:latin typeface="+mn-ea"/>
              </a:rPr>
              <a:t>発報</a:t>
            </a:r>
          </a:p>
        </p:txBody>
      </p:sp>
      <p:sp>
        <p:nvSpPr>
          <p:cNvPr id="2" name="正方形/長方形 1">
            <a:extLst>
              <a:ext uri="{FF2B5EF4-FFF2-40B4-BE49-F238E27FC236}">
                <a16:creationId xmlns:a16="http://schemas.microsoft.com/office/drawing/2014/main" id="{88869009-9EBB-5A82-58D2-4B82052B56B7}"/>
              </a:ext>
            </a:extLst>
          </p:cNvPr>
          <p:cNvSpPr/>
          <p:nvPr/>
        </p:nvSpPr>
        <p:spPr>
          <a:xfrm>
            <a:off x="257502" y="5396284"/>
            <a:ext cx="1102947" cy="70431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コネクタ: カギ線 3">
            <a:extLst>
              <a:ext uri="{FF2B5EF4-FFF2-40B4-BE49-F238E27FC236}">
                <a16:creationId xmlns:a16="http://schemas.microsoft.com/office/drawing/2014/main" id="{89597C45-F3B9-28A0-C547-0B09770033D4}"/>
              </a:ext>
            </a:extLst>
          </p:cNvPr>
          <p:cNvCxnSpPr>
            <a:stCxn id="20" idx="1"/>
            <a:endCxn id="2" idx="0"/>
          </p:cNvCxnSpPr>
          <p:nvPr/>
        </p:nvCxnSpPr>
        <p:spPr>
          <a:xfrm rot="10800000" flipV="1">
            <a:off x="808976" y="5235504"/>
            <a:ext cx="5680406" cy="160779"/>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41E4B3C8-1D9B-544F-2730-AB9612722E17}"/>
              </a:ext>
            </a:extLst>
          </p:cNvPr>
          <p:cNvSpPr/>
          <p:nvPr/>
        </p:nvSpPr>
        <p:spPr>
          <a:xfrm>
            <a:off x="257501" y="2193524"/>
            <a:ext cx="1102947" cy="70431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コネクタ: カギ線 6">
            <a:extLst>
              <a:ext uri="{FF2B5EF4-FFF2-40B4-BE49-F238E27FC236}">
                <a16:creationId xmlns:a16="http://schemas.microsoft.com/office/drawing/2014/main" id="{65563065-5765-1F97-C0BE-1594AA859BCF}"/>
              </a:ext>
            </a:extLst>
          </p:cNvPr>
          <p:cNvCxnSpPr>
            <a:cxnSpLocks/>
            <a:stCxn id="17" idx="1"/>
            <a:endCxn id="5" idx="0"/>
          </p:cNvCxnSpPr>
          <p:nvPr/>
        </p:nvCxnSpPr>
        <p:spPr>
          <a:xfrm rot="10800000" flipV="1">
            <a:off x="808976" y="2073316"/>
            <a:ext cx="5290741" cy="1202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440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EEEF5EC1-F83D-57CB-2677-F5717A33612F}"/>
              </a:ext>
            </a:extLst>
          </p:cNvPr>
          <p:cNvSpPr>
            <a:spLocks noGrp="1"/>
          </p:cNvSpPr>
          <p:nvPr>
            <p:ph type="title"/>
          </p:nvPr>
        </p:nvSpPr>
        <p:spPr/>
        <p:txBody>
          <a:bodyPr/>
          <a:lstStyle/>
          <a:p>
            <a:r>
              <a:rPr lang="ja-JP" altLang="en-US" dirty="0"/>
              <a:t>状態反転（欠品検知など）の使い方</a:t>
            </a:r>
          </a:p>
        </p:txBody>
      </p:sp>
      <p:sp>
        <p:nvSpPr>
          <p:cNvPr id="13" name="テキスト ボックス 12">
            <a:extLst>
              <a:ext uri="{FF2B5EF4-FFF2-40B4-BE49-F238E27FC236}">
                <a16:creationId xmlns:a16="http://schemas.microsoft.com/office/drawing/2014/main" id="{BE69A90B-B2E8-7A0F-09F1-738675EBE167}"/>
              </a:ext>
            </a:extLst>
          </p:cNvPr>
          <p:cNvSpPr txBox="1"/>
          <p:nvPr/>
        </p:nvSpPr>
        <p:spPr>
          <a:xfrm>
            <a:off x="221602" y="736759"/>
            <a:ext cx="3569813" cy="400110"/>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しきい値設定のノウハウ</a:t>
            </a:r>
            <a:endParaRPr lang="en-US" altLang="ja-JP" sz="2000" b="1" dirty="0">
              <a:solidFill>
                <a:schemeClr val="accent4">
                  <a:lumMod val="75000"/>
                </a:schemeClr>
              </a:solidFill>
              <a:latin typeface="+mn-ea"/>
              <a:cs typeface="Meiryo UI" panose="020B0604030504040204" pitchFamily="50" charset="-128"/>
            </a:endParaRPr>
          </a:p>
        </p:txBody>
      </p:sp>
      <p:sp>
        <p:nvSpPr>
          <p:cNvPr id="15" name="テキスト ボックス 14">
            <a:extLst>
              <a:ext uri="{FF2B5EF4-FFF2-40B4-BE49-F238E27FC236}">
                <a16:creationId xmlns:a16="http://schemas.microsoft.com/office/drawing/2014/main" id="{9B017A0E-93B5-6CAB-5901-47B4D1B25788}"/>
              </a:ext>
            </a:extLst>
          </p:cNvPr>
          <p:cNvSpPr txBox="1"/>
          <p:nvPr/>
        </p:nvSpPr>
        <p:spPr>
          <a:xfrm>
            <a:off x="242956" y="1394808"/>
            <a:ext cx="6620261" cy="685509"/>
          </a:xfrm>
          <a:prstGeom prst="rect">
            <a:avLst/>
          </a:prstGeom>
          <a:noFill/>
        </p:spPr>
        <p:txBody>
          <a:bodyPr wrap="square" rtlCol="0">
            <a:spAutoFit/>
          </a:bodyPr>
          <a:lstStyle/>
          <a:p>
            <a:pPr>
              <a:lnSpc>
                <a:spcPct val="120000"/>
              </a:lnSpc>
              <a:defRPr/>
            </a:pPr>
            <a:r>
              <a:rPr lang="ja-JP" altLang="en-US" sz="1653" b="1" dirty="0">
                <a:latin typeface="+mn-ea"/>
                <a:cs typeface="Meiryo UI" panose="020B0604030504040204" pitchFamily="50" charset="-128"/>
              </a:rPr>
              <a:t>ほぼ同じ場所に、検知エリアを二つ設定。</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面積変化しきい値を以下に設定した。</a:t>
            </a:r>
            <a:endParaRPr lang="en-US" altLang="ja-JP" sz="1653" b="1" dirty="0">
              <a:latin typeface="+mn-ea"/>
              <a:cs typeface="Meiryo UI" panose="020B0604030504040204" pitchFamily="50" charset="-128"/>
            </a:endParaRPr>
          </a:p>
        </p:txBody>
      </p:sp>
      <p:grpSp>
        <p:nvGrpSpPr>
          <p:cNvPr id="8" name="グループ化 7">
            <a:extLst>
              <a:ext uri="{FF2B5EF4-FFF2-40B4-BE49-F238E27FC236}">
                <a16:creationId xmlns:a16="http://schemas.microsoft.com/office/drawing/2014/main" id="{C2D3D5E9-E280-18AE-5D6B-3073E4BEF066}"/>
              </a:ext>
            </a:extLst>
          </p:cNvPr>
          <p:cNvGrpSpPr/>
          <p:nvPr/>
        </p:nvGrpSpPr>
        <p:grpSpPr>
          <a:xfrm>
            <a:off x="220654" y="2360558"/>
            <a:ext cx="6694512" cy="4905858"/>
            <a:chOff x="220654" y="2360558"/>
            <a:chExt cx="6694512" cy="4905858"/>
          </a:xfrm>
        </p:grpSpPr>
        <p:pic>
          <p:nvPicPr>
            <p:cNvPr id="7" name="図 6">
              <a:extLst>
                <a:ext uri="{FF2B5EF4-FFF2-40B4-BE49-F238E27FC236}">
                  <a16:creationId xmlns:a16="http://schemas.microsoft.com/office/drawing/2014/main" id="{E0049AE7-EB25-B91B-D5A2-883290E5CF44}"/>
                </a:ext>
              </a:extLst>
            </p:cNvPr>
            <p:cNvPicPr>
              <a:picLocks noChangeAspect="1"/>
            </p:cNvPicPr>
            <p:nvPr/>
          </p:nvPicPr>
          <p:blipFill>
            <a:blip r:embed="rId2"/>
            <a:stretch>
              <a:fillRect/>
            </a:stretch>
          </p:blipFill>
          <p:spPr>
            <a:xfrm>
              <a:off x="3637851" y="2360558"/>
              <a:ext cx="3277315" cy="4905858"/>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9127B662-3940-90D1-60DD-D04D625D5DA7}"/>
                </a:ext>
              </a:extLst>
            </p:cNvPr>
            <p:cNvPicPr>
              <a:picLocks noChangeAspect="1"/>
            </p:cNvPicPr>
            <p:nvPr/>
          </p:nvPicPr>
          <p:blipFill>
            <a:blip r:embed="rId3"/>
            <a:stretch>
              <a:fillRect/>
            </a:stretch>
          </p:blipFill>
          <p:spPr>
            <a:xfrm>
              <a:off x="231147" y="2360558"/>
              <a:ext cx="3277315" cy="4890762"/>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07FEC3B7-B941-2525-9A94-4EC445B512B4}"/>
                </a:ext>
              </a:extLst>
            </p:cNvPr>
            <p:cNvSpPr/>
            <p:nvPr/>
          </p:nvSpPr>
          <p:spPr>
            <a:xfrm>
              <a:off x="220654" y="5102688"/>
              <a:ext cx="3208772" cy="6933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0" name="正方形/長方形 9">
              <a:extLst>
                <a:ext uri="{FF2B5EF4-FFF2-40B4-BE49-F238E27FC236}">
                  <a16:creationId xmlns:a16="http://schemas.microsoft.com/office/drawing/2014/main" id="{EFAE7592-5029-B906-6FC2-EB52107B81B6}"/>
                </a:ext>
              </a:extLst>
            </p:cNvPr>
            <p:cNvSpPr/>
            <p:nvPr/>
          </p:nvSpPr>
          <p:spPr>
            <a:xfrm>
              <a:off x="3615969" y="5110548"/>
              <a:ext cx="3208772" cy="685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grpSp>
      <p:pic>
        <p:nvPicPr>
          <p:cNvPr id="21" name="図 20">
            <a:extLst>
              <a:ext uri="{FF2B5EF4-FFF2-40B4-BE49-F238E27FC236}">
                <a16:creationId xmlns:a16="http://schemas.microsoft.com/office/drawing/2014/main" id="{731F9F36-F3BB-438F-2764-E81A80EB34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1367" y="1036051"/>
            <a:ext cx="6855890" cy="3142767"/>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CCC92E5D-2AC6-5EE1-056F-74D6910DC71E}"/>
              </a:ext>
            </a:extLst>
          </p:cNvPr>
          <p:cNvSpPr txBox="1"/>
          <p:nvPr/>
        </p:nvSpPr>
        <p:spPr>
          <a:xfrm>
            <a:off x="7357097" y="4370668"/>
            <a:ext cx="6855890" cy="2060244"/>
          </a:xfrm>
          <a:prstGeom prst="rect">
            <a:avLst/>
          </a:prstGeom>
          <a:noFill/>
        </p:spPr>
        <p:txBody>
          <a:bodyPr wrap="square" rtlCol="0">
            <a:spAutoFit/>
          </a:bodyPr>
          <a:lstStyle/>
          <a:p>
            <a:pPr>
              <a:lnSpc>
                <a:spcPct val="120000"/>
              </a:lnSpc>
              <a:spcBef>
                <a:spcPts val="1200"/>
              </a:spcBef>
              <a:defRPr/>
            </a:pPr>
            <a:r>
              <a:rPr lang="ja-JP" altLang="en-US" sz="1653" b="1" dirty="0">
                <a:latin typeface="+mn-ea"/>
                <a:cs typeface="Meiryo UI" panose="020B0604030504040204" pitchFamily="50" charset="-128"/>
              </a:rPr>
              <a:t>面積変化率は、ほぼ</a:t>
            </a:r>
            <a:r>
              <a:rPr lang="en-US" altLang="ja-JP" sz="1653" b="1" dirty="0">
                <a:latin typeface="+mn-ea"/>
                <a:cs typeface="Meiryo UI" panose="020B0604030504040204" pitchFamily="50" charset="-128"/>
              </a:rPr>
              <a:t>64%</a:t>
            </a:r>
            <a:r>
              <a:rPr lang="ja-JP" altLang="en-US" sz="1653" b="1" dirty="0">
                <a:latin typeface="+mn-ea"/>
                <a:cs typeface="Meiryo UI" panose="020B0604030504040204" pitchFamily="50" charset="-128"/>
              </a:rPr>
              <a:t>と推定。</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エリア</a:t>
            </a:r>
            <a:r>
              <a:rPr lang="en-US" altLang="ja-JP" sz="1653" b="1" dirty="0">
                <a:latin typeface="+mn-ea"/>
                <a:cs typeface="Meiryo UI" panose="020B0604030504040204" pitchFamily="50" charset="-128"/>
              </a:rPr>
              <a:t>-1 </a:t>
            </a:r>
            <a:r>
              <a:rPr lang="ja-JP" altLang="en-US" sz="1653" b="1" dirty="0">
                <a:latin typeface="+mn-ea"/>
                <a:cs typeface="Meiryo UI" panose="020B0604030504040204" pitchFamily="50" charset="-128"/>
              </a:rPr>
              <a:t>面積変化しきい値 </a:t>
            </a:r>
            <a:r>
              <a:rPr lang="en-US" altLang="ja-JP" sz="1653" b="1" dirty="0">
                <a:latin typeface="+mn-ea"/>
                <a:cs typeface="Meiryo UI" panose="020B0604030504040204" pitchFamily="50" charset="-128"/>
              </a:rPr>
              <a:t>40(</a:t>
            </a:r>
            <a:r>
              <a:rPr lang="ja-JP" altLang="en-US" sz="1653" b="1" dirty="0">
                <a:latin typeface="+mn-ea"/>
                <a:cs typeface="Meiryo UI" panose="020B0604030504040204" pitchFamily="50" charset="-128"/>
              </a:rPr>
              <a:t>欠品率）を超えたため発報</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エリア</a:t>
            </a:r>
            <a:r>
              <a:rPr lang="en-US" altLang="ja-JP" sz="1653" b="1" dirty="0">
                <a:latin typeface="+mn-ea"/>
                <a:cs typeface="Meiryo UI" panose="020B0604030504040204" pitchFamily="50" charset="-128"/>
              </a:rPr>
              <a:t>-2 </a:t>
            </a:r>
            <a:r>
              <a:rPr lang="ja-JP" altLang="en-US" sz="1653" b="1" dirty="0">
                <a:latin typeface="+mn-ea"/>
                <a:cs typeface="Meiryo UI" panose="020B0604030504040204" pitchFamily="50" charset="-128"/>
              </a:rPr>
              <a:t>面積変化しきい値 </a:t>
            </a:r>
            <a:r>
              <a:rPr lang="en-US" altLang="ja-JP" sz="1653" b="1" dirty="0">
                <a:latin typeface="+mn-ea"/>
                <a:cs typeface="Meiryo UI" panose="020B0604030504040204" pitchFamily="50" charset="-128"/>
              </a:rPr>
              <a:t>70(</a:t>
            </a:r>
            <a:r>
              <a:rPr lang="ja-JP" altLang="en-US" sz="1653" b="1" dirty="0">
                <a:latin typeface="+mn-ea"/>
                <a:cs typeface="Meiryo UI" panose="020B0604030504040204" pitchFamily="50" charset="-128"/>
              </a:rPr>
              <a:t>欠品率）を超えていないため無発報</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エリア</a:t>
            </a:r>
            <a:r>
              <a:rPr lang="en-US" altLang="ja-JP" sz="1653" b="1" dirty="0">
                <a:latin typeface="+mn-ea"/>
                <a:cs typeface="Meiryo UI" panose="020B0604030504040204" pitchFamily="50" charset="-128"/>
              </a:rPr>
              <a:t>-2</a:t>
            </a:r>
            <a:r>
              <a:rPr lang="ja-JP" altLang="en-US" sz="1653" b="1" dirty="0">
                <a:latin typeface="+mn-ea"/>
                <a:cs typeface="Meiryo UI" panose="020B0604030504040204" pitchFamily="50" charset="-128"/>
              </a:rPr>
              <a:t> その後欠品が</a:t>
            </a:r>
            <a:r>
              <a:rPr lang="en-US" altLang="ja-JP" sz="1653" b="1" dirty="0">
                <a:latin typeface="+mn-ea"/>
                <a:cs typeface="Meiryo UI" panose="020B0604030504040204" pitchFamily="50" charset="-128"/>
              </a:rPr>
              <a:t>70</a:t>
            </a:r>
            <a:r>
              <a:rPr lang="ja-JP" altLang="en-US" sz="1653" b="1" dirty="0">
                <a:latin typeface="+mn-ea"/>
                <a:cs typeface="Meiryo UI" panose="020B0604030504040204" pitchFamily="50" charset="-128"/>
              </a:rPr>
              <a:t>を超えると発報</a:t>
            </a:r>
            <a:endParaRPr lang="en-US" altLang="ja-JP" sz="1653" b="1" dirty="0">
              <a:latin typeface="+mn-ea"/>
              <a:cs typeface="Meiryo UI" panose="020B0604030504040204" pitchFamily="50" charset="-128"/>
            </a:endParaRPr>
          </a:p>
          <a:p>
            <a:pPr>
              <a:lnSpc>
                <a:spcPct val="120000"/>
              </a:lnSpc>
              <a:spcBef>
                <a:spcPts val="1200"/>
              </a:spcBef>
              <a:defRPr/>
            </a:pPr>
            <a:r>
              <a:rPr lang="ja-JP" altLang="en-US" sz="1653" b="1" dirty="0">
                <a:latin typeface="+mn-ea"/>
                <a:cs typeface="Meiryo UI" panose="020B0604030504040204" pitchFamily="50" charset="-128"/>
              </a:rPr>
              <a:t>このように検知エリアと欠品率を紐づけた設定ができるため</a:t>
            </a:r>
            <a:br>
              <a:rPr lang="en-US" altLang="ja-JP" sz="1653" b="1" dirty="0">
                <a:latin typeface="+mn-ea"/>
                <a:cs typeface="Meiryo UI" panose="020B0604030504040204" pitchFamily="50" charset="-128"/>
              </a:rPr>
            </a:br>
            <a:r>
              <a:rPr lang="ja-JP" altLang="en-US" sz="1653" b="1" dirty="0">
                <a:latin typeface="+mn-ea"/>
                <a:cs typeface="Meiryo UI" panose="020B0604030504040204" pitchFamily="50" charset="-128"/>
              </a:rPr>
              <a:t>欠品</a:t>
            </a:r>
            <a:r>
              <a:rPr lang="en-US" altLang="ja-JP" sz="1653" b="1" dirty="0">
                <a:latin typeface="+mn-ea"/>
                <a:cs typeface="Meiryo UI" panose="020B0604030504040204" pitchFamily="50" charset="-128"/>
              </a:rPr>
              <a:t>40%</a:t>
            </a:r>
            <a:r>
              <a:rPr lang="ja-JP" altLang="en-US" sz="1653" b="1" dirty="0">
                <a:latin typeface="+mn-ea"/>
                <a:cs typeface="Meiryo UI" panose="020B0604030504040204" pitchFamily="50" charset="-128"/>
              </a:rPr>
              <a:t>で売り場確認、欠品</a:t>
            </a:r>
            <a:r>
              <a:rPr lang="en-US" altLang="ja-JP" sz="1653" b="1" dirty="0">
                <a:latin typeface="+mn-ea"/>
                <a:cs typeface="Meiryo UI" panose="020B0604030504040204" pitchFamily="50" charset="-128"/>
              </a:rPr>
              <a:t>70%</a:t>
            </a:r>
            <a:r>
              <a:rPr lang="ja-JP" altLang="en-US" sz="1653" b="1" dirty="0">
                <a:latin typeface="+mn-ea"/>
                <a:cs typeface="Meiryo UI" panose="020B0604030504040204" pitchFamily="50" charset="-128"/>
              </a:rPr>
              <a:t>で即在庫補充などの運用が可能。</a:t>
            </a:r>
            <a:endParaRPr lang="en-US" altLang="ja-JP" sz="1653" b="1" dirty="0">
              <a:latin typeface="+mn-ea"/>
              <a:cs typeface="Meiryo UI" panose="020B0604030504040204" pitchFamily="50" charset="-128"/>
            </a:endParaRPr>
          </a:p>
        </p:txBody>
      </p:sp>
      <p:sp>
        <p:nvSpPr>
          <p:cNvPr id="2" name="テキスト ボックス 1">
            <a:extLst>
              <a:ext uri="{FF2B5EF4-FFF2-40B4-BE49-F238E27FC236}">
                <a16:creationId xmlns:a16="http://schemas.microsoft.com/office/drawing/2014/main" id="{4490CC99-632D-527A-99E4-7D2E137A345C}"/>
              </a:ext>
            </a:extLst>
          </p:cNvPr>
          <p:cNvSpPr txBox="1"/>
          <p:nvPr/>
        </p:nvSpPr>
        <p:spPr>
          <a:xfrm>
            <a:off x="7398033" y="6669961"/>
            <a:ext cx="6855890" cy="346698"/>
          </a:xfrm>
          <a:prstGeom prst="rect">
            <a:avLst/>
          </a:prstGeom>
          <a:noFill/>
        </p:spPr>
        <p:txBody>
          <a:bodyPr wrap="square" rtlCol="0">
            <a:spAutoFit/>
          </a:bodyPr>
          <a:lstStyle/>
          <a:p>
            <a:pPr>
              <a:defRPr/>
            </a:pPr>
            <a:r>
              <a:rPr lang="ja-JP" altLang="en-US" sz="1653" b="1" u="sng" dirty="0">
                <a:solidFill>
                  <a:srgbClr val="FF0000"/>
                </a:solidFill>
                <a:latin typeface="+mn-ea"/>
                <a:cs typeface="Meiryo UI" panose="020B0604030504040204" pitchFamily="50" charset="-128"/>
              </a:rPr>
              <a:t>検知エリア番号を付与したコマンドが発報されます。</a:t>
            </a:r>
            <a:endParaRPr lang="en-US" altLang="ja-JP" sz="1653" b="1" u="sng" dirty="0">
              <a:solidFill>
                <a:srgbClr val="FF0000"/>
              </a:solidFill>
              <a:latin typeface="+mn-ea"/>
              <a:cs typeface="Meiryo UI" panose="020B0604030504040204" pitchFamily="50" charset="-128"/>
            </a:endParaRPr>
          </a:p>
        </p:txBody>
      </p:sp>
    </p:spTree>
    <p:extLst>
      <p:ext uri="{BB962C8B-B14F-4D97-AF65-F5344CB8AC3E}">
        <p14:creationId xmlns:p14="http://schemas.microsoft.com/office/powerpoint/2010/main" val="3303436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置き去り検知の使い方</a:t>
            </a:r>
            <a:endParaRPr kumimoji="1" lang="ja-JP" altLang="en-US" dirty="0"/>
          </a:p>
        </p:txBody>
      </p:sp>
      <p:sp>
        <p:nvSpPr>
          <p:cNvPr id="3" name="テキスト ボックス 2">
            <a:extLst>
              <a:ext uri="{FF2B5EF4-FFF2-40B4-BE49-F238E27FC236}">
                <a16:creationId xmlns:a16="http://schemas.microsoft.com/office/drawing/2014/main" id="{F63A5AA7-BCF3-B644-4F25-37CDC0025EC7}"/>
              </a:ext>
            </a:extLst>
          </p:cNvPr>
          <p:cNvSpPr txBox="1"/>
          <p:nvPr/>
        </p:nvSpPr>
        <p:spPr>
          <a:xfrm>
            <a:off x="208779" y="745685"/>
            <a:ext cx="9185327" cy="1015663"/>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不審物などの置き去りを検知したい場合に使用します。</a:t>
            </a:r>
            <a:br>
              <a:rPr lang="en-US" altLang="ja-JP" sz="2000" b="1" dirty="0">
                <a:solidFill>
                  <a:schemeClr val="accent4">
                    <a:lumMod val="75000"/>
                  </a:schemeClr>
                </a:solidFill>
                <a:latin typeface="+mn-ea"/>
                <a:cs typeface="Meiryo UI" panose="020B0604030504040204" pitchFamily="50" charset="-128"/>
              </a:rPr>
            </a:br>
            <a:r>
              <a:rPr lang="ja-JP" altLang="en-US" sz="2000" b="1" dirty="0">
                <a:solidFill>
                  <a:schemeClr val="accent4">
                    <a:lumMod val="75000"/>
                  </a:schemeClr>
                </a:solidFill>
                <a:latin typeface="+mn-ea"/>
                <a:cs typeface="Meiryo UI" panose="020B0604030504040204" pitchFamily="50" charset="-128"/>
              </a:rPr>
              <a:t>置き去り検知を</a:t>
            </a:r>
            <a:r>
              <a:rPr lang="en-US" altLang="ja-JP" sz="2000" b="1" dirty="0">
                <a:solidFill>
                  <a:schemeClr val="accent4">
                    <a:lumMod val="75000"/>
                  </a:schemeClr>
                </a:solidFill>
                <a:latin typeface="+mn-ea"/>
                <a:cs typeface="Meiryo UI" panose="020B0604030504040204" pitchFamily="50" charset="-128"/>
              </a:rPr>
              <a:t>On</a:t>
            </a:r>
            <a:r>
              <a:rPr lang="ja-JP" altLang="en-US" sz="2000" b="1" dirty="0">
                <a:solidFill>
                  <a:schemeClr val="accent4">
                    <a:lumMod val="75000"/>
                  </a:schemeClr>
                </a:solidFill>
                <a:latin typeface="+mn-ea"/>
                <a:cs typeface="Meiryo UI" panose="020B0604030504040204" pitchFamily="50" charset="-128"/>
              </a:rPr>
              <a:t>にすると、面積しきい値の概念が無効化されます。</a:t>
            </a:r>
            <a:br>
              <a:rPr lang="en-US" altLang="ja-JP" sz="2000" b="1" dirty="0">
                <a:solidFill>
                  <a:schemeClr val="accent4">
                    <a:lumMod val="75000"/>
                  </a:schemeClr>
                </a:solidFill>
                <a:latin typeface="+mn-ea"/>
                <a:cs typeface="Meiryo UI" panose="020B0604030504040204" pitchFamily="50" charset="-128"/>
              </a:rPr>
            </a:br>
            <a:r>
              <a:rPr lang="ja-JP" altLang="en-US" sz="2000" b="1" dirty="0">
                <a:solidFill>
                  <a:schemeClr val="accent4">
                    <a:lumMod val="75000"/>
                  </a:schemeClr>
                </a:solidFill>
                <a:latin typeface="+mn-ea"/>
                <a:cs typeface="Meiryo UI" panose="020B0604030504040204" pitchFamily="50" charset="-128"/>
              </a:rPr>
              <a:t>初期設定は、</a:t>
            </a:r>
            <a:r>
              <a:rPr lang="en-US" altLang="ja-JP" sz="2000" b="1" dirty="0">
                <a:solidFill>
                  <a:schemeClr val="accent4">
                    <a:lumMod val="75000"/>
                  </a:schemeClr>
                </a:solidFill>
                <a:latin typeface="+mn-ea"/>
                <a:cs typeface="Meiryo UI" panose="020B0604030504040204" pitchFamily="50" charset="-128"/>
              </a:rPr>
              <a:t>Off</a:t>
            </a:r>
            <a:r>
              <a:rPr lang="ja-JP" altLang="en-US" sz="2000" b="1" dirty="0">
                <a:solidFill>
                  <a:schemeClr val="accent4">
                    <a:lumMod val="75000"/>
                  </a:schemeClr>
                </a:solidFill>
                <a:latin typeface="+mn-ea"/>
                <a:cs typeface="Meiryo UI" panose="020B0604030504040204" pitchFamily="50" charset="-128"/>
              </a:rPr>
              <a:t>です。</a:t>
            </a:r>
            <a:endParaRPr lang="en-US" altLang="ja-JP" sz="2000" b="1" dirty="0">
              <a:solidFill>
                <a:schemeClr val="accent4">
                  <a:lumMod val="75000"/>
                </a:schemeClr>
              </a:solidFill>
              <a:latin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84CEFA84-C2EE-785F-C69C-4F7632E01F04}"/>
              </a:ext>
            </a:extLst>
          </p:cNvPr>
          <p:cNvSpPr txBox="1"/>
          <p:nvPr/>
        </p:nvSpPr>
        <p:spPr>
          <a:xfrm>
            <a:off x="208779" y="1852153"/>
            <a:ext cx="8818374" cy="738344"/>
          </a:xfrm>
          <a:prstGeom prst="rect">
            <a:avLst/>
          </a:prstGeom>
          <a:noFill/>
        </p:spPr>
        <p:txBody>
          <a:bodyPr wrap="square" rtlCol="0">
            <a:spAutoFit/>
          </a:bodyPr>
          <a:lstStyle/>
          <a:p>
            <a:pPr>
              <a:lnSpc>
                <a:spcPct val="120000"/>
              </a:lnSpc>
              <a:defRPr/>
            </a:pPr>
            <a:r>
              <a:rPr lang="ja-JP" altLang="en-US" sz="1800" b="1" dirty="0">
                <a:latin typeface="+mn-ea"/>
                <a:cs typeface="Meiryo UI" panose="020B0604030504040204" pitchFamily="50" charset="-128"/>
              </a:rPr>
              <a:t>置き去り物の大きさ（面積）は予測できないため、面積しきい値の設定に関わらず</a:t>
            </a:r>
            <a:endParaRPr lang="en-US" altLang="ja-JP" sz="1800" b="1" dirty="0">
              <a:latin typeface="+mn-ea"/>
              <a:cs typeface="Meiryo UI" panose="020B0604030504040204" pitchFamily="50" charset="-128"/>
            </a:endParaRPr>
          </a:p>
          <a:p>
            <a:pPr>
              <a:lnSpc>
                <a:spcPct val="120000"/>
              </a:lnSpc>
              <a:defRPr/>
            </a:pPr>
            <a:r>
              <a:rPr lang="ja-JP" altLang="en-US" sz="1800" b="1" dirty="0">
                <a:latin typeface="+mn-ea"/>
                <a:cs typeface="Meiryo UI" panose="020B0604030504040204" pitchFamily="50" charset="-128"/>
              </a:rPr>
              <a:t>一定の大きさの物体を検知します。（画面の横幅の</a:t>
            </a:r>
            <a:r>
              <a:rPr lang="en-US" altLang="ja-JP" sz="1800" b="1" dirty="0">
                <a:latin typeface="+mn-ea"/>
                <a:cs typeface="Meiryo UI" panose="020B0604030504040204" pitchFamily="50" charset="-128"/>
              </a:rPr>
              <a:t>5</a:t>
            </a:r>
            <a:r>
              <a:rPr lang="ja-JP" altLang="en-US" sz="1800" b="1" dirty="0">
                <a:latin typeface="+mn-ea"/>
                <a:cs typeface="Meiryo UI" panose="020B0604030504040204" pitchFamily="50" charset="-128"/>
              </a:rPr>
              <a:t>～</a:t>
            </a:r>
            <a:r>
              <a:rPr lang="en-US" altLang="ja-JP" sz="1800" b="1" dirty="0">
                <a:latin typeface="+mn-ea"/>
                <a:cs typeface="Meiryo UI" panose="020B0604030504040204" pitchFamily="50" charset="-128"/>
              </a:rPr>
              <a:t>50%</a:t>
            </a:r>
            <a:r>
              <a:rPr lang="ja-JP" altLang="en-US" sz="1800" b="1" dirty="0">
                <a:latin typeface="+mn-ea"/>
                <a:cs typeface="Meiryo UI" panose="020B0604030504040204" pitchFamily="50" charset="-128"/>
              </a:rPr>
              <a:t>）</a:t>
            </a:r>
            <a:endParaRPr lang="en-US" altLang="ja-JP" sz="1800" b="1" dirty="0">
              <a:latin typeface="+mn-ea"/>
              <a:cs typeface="Meiryo UI" panose="020B0604030504040204" pitchFamily="50" charset="-128"/>
            </a:endParaRPr>
          </a:p>
        </p:txBody>
      </p:sp>
      <p:grpSp>
        <p:nvGrpSpPr>
          <p:cNvPr id="5" name="グループ化 4">
            <a:extLst>
              <a:ext uri="{FF2B5EF4-FFF2-40B4-BE49-F238E27FC236}">
                <a16:creationId xmlns:a16="http://schemas.microsoft.com/office/drawing/2014/main" id="{FB47BCD4-032A-FD9E-57C3-07F9909E54B5}"/>
              </a:ext>
            </a:extLst>
          </p:cNvPr>
          <p:cNvGrpSpPr/>
          <p:nvPr/>
        </p:nvGrpSpPr>
        <p:grpSpPr>
          <a:xfrm>
            <a:off x="9669398" y="1284020"/>
            <a:ext cx="4211702" cy="6136283"/>
            <a:chOff x="9305957" y="1173139"/>
            <a:chExt cx="4211702" cy="6136283"/>
          </a:xfrm>
        </p:grpSpPr>
        <p:pic>
          <p:nvPicPr>
            <p:cNvPr id="7" name="図 6">
              <a:extLst>
                <a:ext uri="{FF2B5EF4-FFF2-40B4-BE49-F238E27FC236}">
                  <a16:creationId xmlns:a16="http://schemas.microsoft.com/office/drawing/2014/main" id="{0F5A412F-D058-18FC-6603-E7752054E0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00" t="2330" r="3170" b="1511"/>
            <a:stretch/>
          </p:blipFill>
          <p:spPr>
            <a:xfrm>
              <a:off x="9440947" y="1173139"/>
              <a:ext cx="4076712" cy="613628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F0E1B344-9794-0EE9-986F-86822D28D41F}"/>
                </a:ext>
              </a:extLst>
            </p:cNvPr>
            <p:cNvSpPr/>
            <p:nvPr/>
          </p:nvSpPr>
          <p:spPr>
            <a:xfrm>
              <a:off x="9305957" y="5975576"/>
              <a:ext cx="4211701" cy="72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grpSp>
      <p:pic>
        <p:nvPicPr>
          <p:cNvPr id="10" name="図 9">
            <a:extLst>
              <a:ext uri="{FF2B5EF4-FFF2-40B4-BE49-F238E27FC236}">
                <a16:creationId xmlns:a16="http://schemas.microsoft.com/office/drawing/2014/main" id="{639BE3D6-86C5-0631-FB7D-ED2A38613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593" y="2639263"/>
            <a:ext cx="8818374" cy="48354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7601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置き去り検知の使い方</a:t>
            </a:r>
            <a:endParaRPr kumimoji="1" lang="ja-JP" altLang="en-US" dirty="0"/>
          </a:p>
        </p:txBody>
      </p:sp>
      <p:sp>
        <p:nvSpPr>
          <p:cNvPr id="3" name="テキスト ボックス 2">
            <a:extLst>
              <a:ext uri="{FF2B5EF4-FFF2-40B4-BE49-F238E27FC236}">
                <a16:creationId xmlns:a16="http://schemas.microsoft.com/office/drawing/2014/main" id="{F63A5AA7-BCF3-B644-4F25-37CDC0025EC7}"/>
              </a:ext>
            </a:extLst>
          </p:cNvPr>
          <p:cNvSpPr txBox="1"/>
          <p:nvPr/>
        </p:nvSpPr>
        <p:spPr>
          <a:xfrm>
            <a:off x="242234" y="824428"/>
            <a:ext cx="3805660" cy="400110"/>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置き去り検知固有の挙動</a:t>
            </a:r>
            <a:endParaRPr lang="en-US" altLang="ja-JP" sz="2000" b="1" dirty="0">
              <a:solidFill>
                <a:schemeClr val="accent4">
                  <a:lumMod val="75000"/>
                </a:schemeClr>
              </a:solidFill>
              <a:latin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84CEFA84-C2EE-785F-C69C-4F7632E01F04}"/>
              </a:ext>
            </a:extLst>
          </p:cNvPr>
          <p:cNvSpPr txBox="1"/>
          <p:nvPr/>
        </p:nvSpPr>
        <p:spPr>
          <a:xfrm>
            <a:off x="242234" y="1489658"/>
            <a:ext cx="8392403" cy="738344"/>
          </a:xfrm>
          <a:prstGeom prst="rect">
            <a:avLst/>
          </a:prstGeom>
          <a:noFill/>
        </p:spPr>
        <p:txBody>
          <a:bodyPr wrap="square" rtlCol="0">
            <a:spAutoFit/>
          </a:bodyPr>
          <a:lstStyle/>
          <a:p>
            <a:pPr>
              <a:lnSpc>
                <a:spcPct val="120000"/>
              </a:lnSpc>
              <a:defRPr/>
            </a:pPr>
            <a:r>
              <a:rPr lang="ja-JP" altLang="en-US" sz="1800" b="1" dirty="0">
                <a:latin typeface="+mn-ea"/>
                <a:cs typeface="Meiryo UI" panose="020B0604030504040204" pitchFamily="50" charset="-128"/>
              </a:rPr>
              <a:t>面積変化しきい値の</a:t>
            </a:r>
            <a:r>
              <a:rPr lang="en-US" altLang="ja-JP" sz="1800" b="1" dirty="0">
                <a:latin typeface="+mn-ea"/>
                <a:cs typeface="Meiryo UI" panose="020B0604030504040204" pitchFamily="50" charset="-128"/>
              </a:rPr>
              <a:t>50%</a:t>
            </a:r>
            <a:r>
              <a:rPr lang="ja-JP" altLang="en-US" sz="1800" b="1" dirty="0">
                <a:latin typeface="+mn-ea"/>
                <a:cs typeface="Meiryo UI" panose="020B0604030504040204" pitchFamily="50" charset="-128"/>
              </a:rPr>
              <a:t>以下の物体ですが、置き去り検知を優先し発報します。</a:t>
            </a:r>
            <a:endParaRPr lang="en-US" altLang="ja-JP" sz="1800" b="1" dirty="0">
              <a:latin typeface="+mn-ea"/>
              <a:cs typeface="Meiryo UI" panose="020B0604030504040204" pitchFamily="50" charset="-128"/>
            </a:endParaRPr>
          </a:p>
          <a:p>
            <a:pPr>
              <a:lnSpc>
                <a:spcPct val="120000"/>
              </a:lnSpc>
              <a:defRPr/>
            </a:pP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画面の横幅の</a:t>
            </a:r>
            <a:r>
              <a:rPr lang="en-US" altLang="ja-JP" sz="1800" b="1" dirty="0">
                <a:latin typeface="+mn-ea"/>
                <a:cs typeface="Meiryo UI" panose="020B0604030504040204" pitchFamily="50" charset="-128"/>
              </a:rPr>
              <a:t>5</a:t>
            </a:r>
            <a:r>
              <a:rPr lang="ja-JP" altLang="en-US" sz="1800" b="1" dirty="0">
                <a:latin typeface="+mn-ea"/>
                <a:cs typeface="Meiryo UI" panose="020B0604030504040204" pitchFamily="50" charset="-128"/>
              </a:rPr>
              <a:t>～</a:t>
            </a:r>
            <a:r>
              <a:rPr lang="en-US" altLang="ja-JP" sz="1800" b="1" dirty="0">
                <a:latin typeface="+mn-ea"/>
                <a:cs typeface="Meiryo UI" panose="020B0604030504040204" pitchFamily="50" charset="-128"/>
              </a:rPr>
              <a:t>50%</a:t>
            </a:r>
            <a:r>
              <a:rPr lang="ja-JP" altLang="en-US" sz="1800" b="1" dirty="0">
                <a:latin typeface="+mn-ea"/>
                <a:cs typeface="Meiryo UI" panose="020B0604030504040204" pitchFamily="50" charset="-128"/>
              </a:rPr>
              <a:t>で検知します。</a:t>
            </a:r>
            <a:endParaRPr lang="en-US" altLang="ja-JP" sz="1800" b="1" dirty="0">
              <a:latin typeface="+mn-ea"/>
              <a:cs typeface="Meiryo UI" panose="020B0604030504040204" pitchFamily="50" charset="-128"/>
            </a:endParaRPr>
          </a:p>
        </p:txBody>
      </p:sp>
      <p:grpSp>
        <p:nvGrpSpPr>
          <p:cNvPr id="5" name="グループ化 4">
            <a:extLst>
              <a:ext uri="{FF2B5EF4-FFF2-40B4-BE49-F238E27FC236}">
                <a16:creationId xmlns:a16="http://schemas.microsoft.com/office/drawing/2014/main" id="{A14EADFD-7786-BAEC-C559-D6E0E4A0A47D}"/>
              </a:ext>
            </a:extLst>
          </p:cNvPr>
          <p:cNvGrpSpPr/>
          <p:nvPr/>
        </p:nvGrpSpPr>
        <p:grpSpPr>
          <a:xfrm>
            <a:off x="9588782" y="1224538"/>
            <a:ext cx="4214701" cy="6048621"/>
            <a:chOff x="9302957" y="1224538"/>
            <a:chExt cx="4214701" cy="6048621"/>
          </a:xfrm>
        </p:grpSpPr>
        <p:pic>
          <p:nvPicPr>
            <p:cNvPr id="7" name="図 6">
              <a:extLst>
                <a:ext uri="{FF2B5EF4-FFF2-40B4-BE49-F238E27FC236}">
                  <a16:creationId xmlns:a16="http://schemas.microsoft.com/office/drawing/2014/main" id="{0F5A412F-D058-18FC-6603-E7752054E0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77" t="3135" r="3239" b="2079"/>
            <a:stretch/>
          </p:blipFill>
          <p:spPr>
            <a:xfrm>
              <a:off x="9478284" y="1224538"/>
              <a:ext cx="4036373" cy="604862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F0E1B344-9794-0EE9-986F-86822D28D41F}"/>
                </a:ext>
              </a:extLst>
            </p:cNvPr>
            <p:cNvSpPr/>
            <p:nvPr/>
          </p:nvSpPr>
          <p:spPr>
            <a:xfrm>
              <a:off x="9305957" y="5975576"/>
              <a:ext cx="4211701" cy="72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0" name="正方形/長方形 9">
              <a:extLst>
                <a:ext uri="{FF2B5EF4-FFF2-40B4-BE49-F238E27FC236}">
                  <a16:creationId xmlns:a16="http://schemas.microsoft.com/office/drawing/2014/main" id="{BE228F61-BA44-71B7-4834-2E92EB41BF31}"/>
                </a:ext>
              </a:extLst>
            </p:cNvPr>
            <p:cNvSpPr/>
            <p:nvPr/>
          </p:nvSpPr>
          <p:spPr>
            <a:xfrm>
              <a:off x="9302957" y="4676668"/>
              <a:ext cx="4211701" cy="7289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grpSp>
      <p:pic>
        <p:nvPicPr>
          <p:cNvPr id="14" name="図 13">
            <a:extLst>
              <a:ext uri="{FF2B5EF4-FFF2-40B4-BE49-F238E27FC236}">
                <a16:creationId xmlns:a16="http://schemas.microsoft.com/office/drawing/2014/main" id="{21D72AFA-138A-56B5-B7A6-A319E5786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3981" y="3856833"/>
            <a:ext cx="5476003" cy="3099023"/>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3BE467C0-11D6-6E05-FD8B-4106AF0746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740" y="2493122"/>
            <a:ext cx="4479682" cy="2499684"/>
          </a:xfrm>
          <a:prstGeom prst="rect">
            <a:avLst/>
          </a:prstGeom>
          <a:effectLst>
            <a:outerShdw blurRad="50800" dist="38100" dir="2700000" algn="tl" rotWithShape="0">
              <a:prstClr val="black">
                <a:alpha val="40000"/>
              </a:prstClr>
            </a:outerShdw>
          </a:effectLst>
        </p:spPr>
      </p:pic>
      <p:sp>
        <p:nvSpPr>
          <p:cNvPr id="15" name="テキスト ボックス 14">
            <a:extLst>
              <a:ext uri="{FF2B5EF4-FFF2-40B4-BE49-F238E27FC236}">
                <a16:creationId xmlns:a16="http://schemas.microsoft.com/office/drawing/2014/main" id="{63DE0E9B-3183-5C7D-AD65-FF9FA4753684}"/>
              </a:ext>
            </a:extLst>
          </p:cNvPr>
          <p:cNvSpPr txBox="1"/>
          <p:nvPr/>
        </p:nvSpPr>
        <p:spPr>
          <a:xfrm>
            <a:off x="3427376" y="6988481"/>
            <a:ext cx="5142633" cy="369332"/>
          </a:xfrm>
          <a:prstGeom prst="rect">
            <a:avLst/>
          </a:prstGeom>
          <a:noFill/>
        </p:spPr>
        <p:txBody>
          <a:bodyPr wrap="square" rtlCol="0">
            <a:spAutoFit/>
          </a:bodyPr>
          <a:lstStyle/>
          <a:p>
            <a:pPr>
              <a:defRPr/>
            </a:pPr>
            <a:r>
              <a:rPr lang="ja-JP" altLang="en-US" sz="1800" b="1" dirty="0">
                <a:latin typeface="+mn-ea"/>
                <a:cs typeface="Meiryo UI" panose="020B0604030504040204" pitchFamily="50" charset="-128"/>
              </a:rPr>
              <a:t>検知エリア外では、検知・発報動作はしません。</a:t>
            </a:r>
            <a:endParaRPr lang="en-US" altLang="ja-JP" sz="1800" b="1" dirty="0">
              <a:latin typeface="+mn-ea"/>
              <a:cs typeface="Meiryo UI" panose="020B0604030504040204" pitchFamily="50" charset="-128"/>
            </a:endParaRPr>
          </a:p>
        </p:txBody>
      </p:sp>
    </p:spTree>
    <p:extLst>
      <p:ext uri="{BB962C8B-B14F-4D97-AF65-F5344CB8AC3E}">
        <p14:creationId xmlns:p14="http://schemas.microsoft.com/office/powerpoint/2010/main" val="745766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4D2FCEA-24F9-FEA1-4697-0E3E6017D605}"/>
              </a:ext>
            </a:extLst>
          </p:cNvPr>
          <p:cNvPicPr>
            <a:picLocks noChangeAspect="1"/>
          </p:cNvPicPr>
          <p:nvPr/>
        </p:nvPicPr>
        <p:blipFill>
          <a:blip r:embed="rId2"/>
          <a:stretch>
            <a:fillRect/>
          </a:stretch>
        </p:blipFill>
        <p:spPr>
          <a:xfrm>
            <a:off x="11056535" y="1351911"/>
            <a:ext cx="3140289" cy="470074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078BE7B-2801-32F2-E197-39CDA704312F}"/>
              </a:ext>
            </a:extLst>
          </p:cNvPr>
          <p:cNvPicPr>
            <a:picLocks noChangeAspect="1"/>
          </p:cNvPicPr>
          <p:nvPr/>
        </p:nvPicPr>
        <p:blipFill>
          <a:blip r:embed="rId3"/>
          <a:stretch>
            <a:fillRect/>
          </a:stretch>
        </p:blipFill>
        <p:spPr>
          <a:xfrm>
            <a:off x="7783962" y="1363063"/>
            <a:ext cx="3146778" cy="470074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置き去り検知の使い方</a:t>
            </a:r>
            <a:endParaRPr kumimoji="1" lang="ja-JP" altLang="en-US" dirty="0"/>
          </a:p>
        </p:txBody>
      </p:sp>
      <p:sp>
        <p:nvSpPr>
          <p:cNvPr id="3" name="テキスト ボックス 2">
            <a:extLst>
              <a:ext uri="{FF2B5EF4-FFF2-40B4-BE49-F238E27FC236}">
                <a16:creationId xmlns:a16="http://schemas.microsoft.com/office/drawing/2014/main" id="{F63A5AA7-BCF3-B644-4F25-37CDC0025EC7}"/>
              </a:ext>
            </a:extLst>
          </p:cNvPr>
          <p:cNvSpPr txBox="1"/>
          <p:nvPr/>
        </p:nvSpPr>
        <p:spPr>
          <a:xfrm>
            <a:off x="249157" y="764703"/>
            <a:ext cx="4456658" cy="431657"/>
          </a:xfrm>
          <a:prstGeom prst="rect">
            <a:avLst/>
          </a:prstGeom>
          <a:noFill/>
        </p:spPr>
        <p:txBody>
          <a:bodyPr wrap="square" rtlCol="0">
            <a:spAutoFit/>
          </a:bodyPr>
          <a:lstStyle/>
          <a:p>
            <a:pPr>
              <a:defRPr/>
            </a:pPr>
            <a:r>
              <a:rPr lang="ja-JP" altLang="en-US" sz="2205" b="1" dirty="0">
                <a:solidFill>
                  <a:schemeClr val="accent4">
                    <a:lumMod val="75000"/>
                  </a:schemeClr>
                </a:solidFill>
                <a:latin typeface="+mn-ea"/>
                <a:cs typeface="Meiryo UI" panose="020B0604030504040204" pitchFamily="50" charset="-128"/>
              </a:rPr>
              <a:t>置き去り検知と他の検知の併用</a:t>
            </a:r>
            <a:endParaRPr lang="en-US" altLang="ja-JP" sz="2205" b="1" dirty="0">
              <a:solidFill>
                <a:schemeClr val="accent4">
                  <a:lumMod val="75000"/>
                </a:schemeClr>
              </a:solidFill>
              <a:latin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84CEFA84-C2EE-785F-C69C-4F7632E01F04}"/>
              </a:ext>
            </a:extLst>
          </p:cNvPr>
          <p:cNvSpPr txBox="1"/>
          <p:nvPr/>
        </p:nvSpPr>
        <p:spPr>
          <a:xfrm>
            <a:off x="257147" y="1363063"/>
            <a:ext cx="5976386" cy="738344"/>
          </a:xfrm>
          <a:prstGeom prst="rect">
            <a:avLst/>
          </a:prstGeom>
          <a:noFill/>
        </p:spPr>
        <p:txBody>
          <a:bodyPr wrap="square" rtlCol="0">
            <a:spAutoFit/>
          </a:bodyPr>
          <a:lstStyle/>
          <a:p>
            <a:pPr>
              <a:lnSpc>
                <a:spcPct val="120000"/>
              </a:lnSpc>
              <a:defRPr/>
            </a:pPr>
            <a:r>
              <a:rPr lang="ja-JP" altLang="en-US" sz="1800" b="1" dirty="0">
                <a:latin typeface="+mn-ea"/>
                <a:cs typeface="Meiryo UI" panose="020B0604030504040204" pitchFamily="50" charset="-128"/>
              </a:rPr>
              <a:t>①</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検知エリア</a:t>
            </a:r>
            <a:r>
              <a:rPr lang="en-US" altLang="ja-JP" sz="1800" b="1" dirty="0">
                <a:latin typeface="+mn-ea"/>
                <a:cs typeface="Meiryo UI" panose="020B0604030504040204" pitchFamily="50" charset="-128"/>
              </a:rPr>
              <a:t>-1</a:t>
            </a:r>
            <a:r>
              <a:rPr lang="ja-JP" altLang="en-US" sz="1400" b="1" dirty="0">
                <a:latin typeface="+mn-ea"/>
                <a:cs typeface="Meiryo UI" panose="020B0604030504040204" pitchFamily="50" charset="-128"/>
              </a:rPr>
              <a:t>（</a:t>
            </a:r>
            <a:r>
              <a:rPr lang="en-US" altLang="ja-JP" sz="1400" b="1" dirty="0" err="1">
                <a:latin typeface="+mn-ea"/>
                <a:cs typeface="Meiryo UI" panose="020B0604030504040204" pitchFamily="50" charset="-128"/>
              </a:rPr>
              <a:t>Area1</a:t>
            </a:r>
            <a:r>
              <a:rPr lang="ja-JP" altLang="en-US" sz="1400" b="1" dirty="0">
                <a:latin typeface="+mn-ea"/>
                <a:cs typeface="Meiryo UI" panose="020B0604030504040204" pitchFamily="50" charset="-128"/>
              </a:rPr>
              <a:t>）</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 で置き去り検知</a:t>
            </a:r>
            <a:endParaRPr lang="en-US" altLang="ja-JP" sz="1800" b="1" dirty="0">
              <a:latin typeface="+mn-ea"/>
              <a:cs typeface="Meiryo UI" panose="020B0604030504040204" pitchFamily="50" charset="-128"/>
            </a:endParaRPr>
          </a:p>
          <a:p>
            <a:pPr>
              <a:lnSpc>
                <a:spcPct val="120000"/>
              </a:lnSpc>
              <a:defRPr/>
            </a:pPr>
            <a:r>
              <a:rPr lang="ja-JP" altLang="en-US" sz="1800" b="1" dirty="0">
                <a:latin typeface="+mn-ea"/>
                <a:cs typeface="Meiryo UI" panose="020B0604030504040204" pitchFamily="50" charset="-128"/>
              </a:rPr>
              <a:t>②</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検知エリア</a:t>
            </a:r>
            <a:r>
              <a:rPr lang="en-US" altLang="ja-JP" sz="1800" b="1" dirty="0">
                <a:latin typeface="+mn-ea"/>
                <a:cs typeface="Meiryo UI" panose="020B0604030504040204" pitchFamily="50" charset="-128"/>
              </a:rPr>
              <a:t>-2</a:t>
            </a:r>
            <a:r>
              <a:rPr lang="ja-JP" altLang="en-US" sz="1400" b="1" dirty="0">
                <a:latin typeface="+mn-ea"/>
                <a:cs typeface="Meiryo UI" panose="020B0604030504040204" pitchFamily="50" charset="-128"/>
              </a:rPr>
              <a:t>（</a:t>
            </a:r>
            <a:r>
              <a:rPr lang="en-US" altLang="ja-JP" sz="1400" b="1" dirty="0" err="1">
                <a:latin typeface="+mn-ea"/>
                <a:cs typeface="Meiryo UI" panose="020B0604030504040204" pitchFamily="50" charset="-128"/>
              </a:rPr>
              <a:t>Area2</a:t>
            </a:r>
            <a:r>
              <a:rPr lang="ja-JP" altLang="en-US" sz="1400" b="1" dirty="0">
                <a:latin typeface="+mn-ea"/>
                <a:cs typeface="Meiryo UI" panose="020B0604030504040204" pitchFamily="50" charset="-128"/>
              </a:rPr>
              <a:t>）</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 で状態変化検知を設定します。</a:t>
            </a:r>
            <a:endParaRPr lang="en-US" altLang="ja-JP" sz="1800" b="1" dirty="0">
              <a:latin typeface="+mn-ea"/>
              <a:cs typeface="Meiryo UI" panose="020B0604030504040204" pitchFamily="50" charset="-128"/>
            </a:endParaRPr>
          </a:p>
        </p:txBody>
      </p:sp>
      <p:pic>
        <p:nvPicPr>
          <p:cNvPr id="19" name="図 18">
            <a:extLst>
              <a:ext uri="{FF2B5EF4-FFF2-40B4-BE49-F238E27FC236}">
                <a16:creationId xmlns:a16="http://schemas.microsoft.com/office/drawing/2014/main" id="{AE660C44-1258-22F4-3B79-1AC2B7ED77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593" y="2703884"/>
            <a:ext cx="6442541" cy="3618107"/>
          </a:xfrm>
          <a:prstGeom prst="rect">
            <a:avLst/>
          </a:prstGeom>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F0E1B344-9794-0EE9-986F-86822D28D41F}"/>
              </a:ext>
            </a:extLst>
          </p:cNvPr>
          <p:cNvSpPr/>
          <p:nvPr/>
        </p:nvSpPr>
        <p:spPr>
          <a:xfrm>
            <a:off x="7783962" y="5018049"/>
            <a:ext cx="2731638" cy="5315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0" name="正方形/長方形 9">
            <a:extLst>
              <a:ext uri="{FF2B5EF4-FFF2-40B4-BE49-F238E27FC236}">
                <a16:creationId xmlns:a16="http://schemas.microsoft.com/office/drawing/2014/main" id="{BE228F61-BA44-71B7-4834-2E92EB41BF31}"/>
              </a:ext>
            </a:extLst>
          </p:cNvPr>
          <p:cNvSpPr/>
          <p:nvPr/>
        </p:nvSpPr>
        <p:spPr>
          <a:xfrm>
            <a:off x="11056535" y="4638907"/>
            <a:ext cx="2782149" cy="910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3" name="楕円 12">
            <a:extLst>
              <a:ext uri="{FF2B5EF4-FFF2-40B4-BE49-F238E27FC236}">
                <a16:creationId xmlns:a16="http://schemas.microsoft.com/office/drawing/2014/main" id="{02148B98-B3C8-61E1-9744-D7064329BC36}"/>
              </a:ext>
            </a:extLst>
          </p:cNvPr>
          <p:cNvSpPr/>
          <p:nvPr/>
        </p:nvSpPr>
        <p:spPr>
          <a:xfrm>
            <a:off x="11175922" y="1050828"/>
            <a:ext cx="301083" cy="301083"/>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2</a:t>
            </a:r>
            <a:endParaRPr kumimoji="1" lang="ja-JP" altLang="en-US" sz="1800" b="1" dirty="0">
              <a:solidFill>
                <a:srgbClr val="FF0000"/>
              </a:solidFill>
              <a:latin typeface="+mn-ea"/>
            </a:endParaRPr>
          </a:p>
        </p:txBody>
      </p:sp>
      <p:sp>
        <p:nvSpPr>
          <p:cNvPr id="14" name="楕円 13">
            <a:extLst>
              <a:ext uri="{FF2B5EF4-FFF2-40B4-BE49-F238E27FC236}">
                <a16:creationId xmlns:a16="http://schemas.microsoft.com/office/drawing/2014/main" id="{7D71397A-A3FA-6481-8050-48912CE24792}"/>
              </a:ext>
            </a:extLst>
          </p:cNvPr>
          <p:cNvSpPr/>
          <p:nvPr/>
        </p:nvSpPr>
        <p:spPr>
          <a:xfrm>
            <a:off x="7865598" y="1043439"/>
            <a:ext cx="301083" cy="301083"/>
          </a:xfrm>
          <a:prstGeom prst="ellipse">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1</a:t>
            </a:r>
            <a:endParaRPr kumimoji="1" lang="ja-JP" altLang="en-US" sz="1800" b="1" dirty="0">
              <a:solidFill>
                <a:srgbClr val="FF0000"/>
              </a:solidFill>
              <a:latin typeface="+mn-ea"/>
            </a:endParaRPr>
          </a:p>
        </p:txBody>
      </p:sp>
    </p:spTree>
    <p:extLst>
      <p:ext uri="{BB962C8B-B14F-4D97-AF65-F5344CB8AC3E}">
        <p14:creationId xmlns:p14="http://schemas.microsoft.com/office/powerpoint/2010/main" val="3246994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置き去り検知の使い方</a:t>
            </a:r>
            <a:endParaRPr kumimoji="1" lang="ja-JP" altLang="en-US" dirty="0"/>
          </a:p>
        </p:txBody>
      </p:sp>
      <p:sp>
        <p:nvSpPr>
          <p:cNvPr id="3" name="テキスト ボックス 2">
            <a:extLst>
              <a:ext uri="{FF2B5EF4-FFF2-40B4-BE49-F238E27FC236}">
                <a16:creationId xmlns:a16="http://schemas.microsoft.com/office/drawing/2014/main" id="{F63A5AA7-BCF3-B644-4F25-37CDC0025EC7}"/>
              </a:ext>
            </a:extLst>
          </p:cNvPr>
          <p:cNvSpPr txBox="1"/>
          <p:nvPr/>
        </p:nvSpPr>
        <p:spPr>
          <a:xfrm>
            <a:off x="293561" y="780234"/>
            <a:ext cx="7375118" cy="431657"/>
          </a:xfrm>
          <a:prstGeom prst="rect">
            <a:avLst/>
          </a:prstGeom>
          <a:noFill/>
        </p:spPr>
        <p:txBody>
          <a:bodyPr wrap="square" rtlCol="0">
            <a:spAutoFit/>
          </a:bodyPr>
          <a:lstStyle/>
          <a:p>
            <a:pPr>
              <a:defRPr/>
            </a:pPr>
            <a:r>
              <a:rPr lang="ja-JP" altLang="en-US" sz="2205" b="1" dirty="0">
                <a:solidFill>
                  <a:schemeClr val="accent4">
                    <a:lumMod val="75000"/>
                  </a:schemeClr>
                </a:solidFill>
                <a:latin typeface="+mn-ea"/>
                <a:cs typeface="Meiryo UI" panose="020B0604030504040204" pitchFamily="50" charset="-128"/>
              </a:rPr>
              <a:t>置き去り検知と状態変化検知を併用した場合の検知例</a:t>
            </a:r>
            <a:endParaRPr lang="en-US" altLang="ja-JP" sz="2205" b="1" dirty="0">
              <a:solidFill>
                <a:schemeClr val="accent4">
                  <a:lumMod val="75000"/>
                </a:schemeClr>
              </a:solidFill>
              <a:latin typeface="+mn-ea"/>
              <a:cs typeface="Meiryo UI" panose="020B0604030504040204" pitchFamily="50" charset="-128"/>
            </a:endParaRPr>
          </a:p>
        </p:txBody>
      </p:sp>
      <p:sp>
        <p:nvSpPr>
          <p:cNvPr id="4" name="テキスト ボックス 3">
            <a:extLst>
              <a:ext uri="{FF2B5EF4-FFF2-40B4-BE49-F238E27FC236}">
                <a16:creationId xmlns:a16="http://schemas.microsoft.com/office/drawing/2014/main" id="{84CEFA84-C2EE-785F-C69C-4F7632E01F04}"/>
              </a:ext>
            </a:extLst>
          </p:cNvPr>
          <p:cNvSpPr txBox="1"/>
          <p:nvPr/>
        </p:nvSpPr>
        <p:spPr>
          <a:xfrm>
            <a:off x="8828450" y="1433325"/>
            <a:ext cx="4604700" cy="810094"/>
          </a:xfrm>
          <a:prstGeom prst="rect">
            <a:avLst/>
          </a:prstGeom>
          <a:noFill/>
        </p:spPr>
        <p:txBody>
          <a:bodyPr wrap="square" rtlCol="0">
            <a:spAutoFit/>
          </a:bodyPr>
          <a:lstStyle/>
          <a:p>
            <a:pPr>
              <a:lnSpc>
                <a:spcPct val="120000"/>
              </a:lnSpc>
              <a:defRPr/>
            </a:pPr>
            <a:r>
              <a:rPr lang="ja-JP" altLang="en-US" sz="2000" b="1" dirty="0">
                <a:latin typeface="+mn-ea"/>
                <a:cs typeface="Meiryo UI" panose="020B0604030504040204" pitchFamily="50" charset="-128"/>
              </a:rPr>
              <a:t>①：検知エリア</a:t>
            </a:r>
            <a:r>
              <a:rPr lang="en-US" altLang="ja-JP" sz="2000" b="1" dirty="0">
                <a:latin typeface="+mn-ea"/>
                <a:cs typeface="Meiryo UI" panose="020B0604030504040204" pitchFamily="50" charset="-128"/>
              </a:rPr>
              <a:t>-1</a:t>
            </a:r>
            <a:r>
              <a:rPr lang="ja-JP" altLang="en-US" sz="2000" b="1" dirty="0">
                <a:latin typeface="+mn-ea"/>
                <a:cs typeface="Meiryo UI" panose="020B0604030504040204" pitchFamily="50" charset="-128"/>
              </a:rPr>
              <a:t> （置き去り検知）</a:t>
            </a:r>
            <a:endParaRPr lang="en-US" altLang="ja-JP" sz="2000" b="1" dirty="0">
              <a:latin typeface="+mn-ea"/>
              <a:cs typeface="Meiryo UI" panose="020B0604030504040204" pitchFamily="50" charset="-128"/>
            </a:endParaRPr>
          </a:p>
          <a:p>
            <a:pPr>
              <a:lnSpc>
                <a:spcPct val="120000"/>
              </a:lnSpc>
              <a:defRPr/>
            </a:pPr>
            <a:r>
              <a:rPr lang="ja-JP" altLang="en-US" sz="2000" b="1" dirty="0">
                <a:latin typeface="+mn-ea"/>
                <a:cs typeface="Meiryo UI" panose="020B0604030504040204" pitchFamily="50" charset="-128"/>
              </a:rPr>
              <a:t>②：検知エリア</a:t>
            </a:r>
            <a:r>
              <a:rPr lang="en-US" altLang="ja-JP" sz="2000" b="1" dirty="0">
                <a:latin typeface="+mn-ea"/>
                <a:cs typeface="Meiryo UI" panose="020B0604030504040204" pitchFamily="50" charset="-128"/>
              </a:rPr>
              <a:t>-2</a:t>
            </a:r>
            <a:r>
              <a:rPr lang="ja-JP" altLang="en-US" sz="2000" b="1" dirty="0">
                <a:latin typeface="+mn-ea"/>
                <a:cs typeface="Meiryo UI" panose="020B0604030504040204" pitchFamily="50" charset="-128"/>
              </a:rPr>
              <a:t> （状態変化検知）</a:t>
            </a:r>
            <a:endParaRPr lang="en-US" altLang="ja-JP" sz="2000" b="1" dirty="0">
              <a:latin typeface="+mn-ea"/>
              <a:cs typeface="Meiryo UI" panose="020B0604030504040204" pitchFamily="50" charset="-128"/>
            </a:endParaRPr>
          </a:p>
        </p:txBody>
      </p:sp>
      <p:pic>
        <p:nvPicPr>
          <p:cNvPr id="5" name="図 4">
            <a:extLst>
              <a:ext uri="{FF2B5EF4-FFF2-40B4-BE49-F238E27FC236}">
                <a16:creationId xmlns:a16="http://schemas.microsoft.com/office/drawing/2014/main" id="{434B463B-F7A1-F627-F1D2-FEE4EFE97F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106" y="1433325"/>
            <a:ext cx="8188089" cy="5632156"/>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BBF086A-087F-76B9-198E-32211E222543}"/>
              </a:ext>
            </a:extLst>
          </p:cNvPr>
          <p:cNvSpPr txBox="1"/>
          <p:nvPr/>
        </p:nvSpPr>
        <p:spPr>
          <a:xfrm>
            <a:off x="2673803" y="7167978"/>
            <a:ext cx="5968392" cy="369332"/>
          </a:xfrm>
          <a:prstGeom prst="rect">
            <a:avLst/>
          </a:prstGeom>
          <a:noFill/>
        </p:spPr>
        <p:txBody>
          <a:bodyPr wrap="square" rtlCol="0">
            <a:spAutoFit/>
          </a:bodyPr>
          <a:lstStyle/>
          <a:p>
            <a:pPr algn="r">
              <a:defRPr/>
            </a:pPr>
            <a:r>
              <a:rPr lang="ja-JP" altLang="en-US" sz="1800" b="1" u="sng" dirty="0">
                <a:solidFill>
                  <a:srgbClr val="FF0000"/>
                </a:solidFill>
                <a:latin typeface="+mn-ea"/>
                <a:cs typeface="Meiryo UI" panose="020B0604030504040204" pitchFamily="50" charset="-128"/>
              </a:rPr>
              <a:t>検知エリア番号を付与したコマンドが発報されます。</a:t>
            </a:r>
            <a:endParaRPr lang="en-US" altLang="ja-JP" sz="1800" b="1" u="sng" dirty="0">
              <a:solidFill>
                <a:srgbClr val="FF0000"/>
              </a:solidFill>
              <a:latin typeface="+mn-ea"/>
              <a:cs typeface="Meiryo UI" panose="020B0604030504040204" pitchFamily="50" charset="-128"/>
            </a:endParaRPr>
          </a:p>
        </p:txBody>
      </p:sp>
      <p:sp>
        <p:nvSpPr>
          <p:cNvPr id="9" name="楕円 8">
            <a:extLst>
              <a:ext uri="{FF2B5EF4-FFF2-40B4-BE49-F238E27FC236}">
                <a16:creationId xmlns:a16="http://schemas.microsoft.com/office/drawing/2014/main" id="{79423EC6-3645-70DF-81EF-1796B222A6A9}"/>
              </a:ext>
            </a:extLst>
          </p:cNvPr>
          <p:cNvSpPr/>
          <p:nvPr/>
        </p:nvSpPr>
        <p:spPr>
          <a:xfrm>
            <a:off x="4663610" y="1591466"/>
            <a:ext cx="301083" cy="301083"/>
          </a:xfrm>
          <a:prstGeom prst="ellipse">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2</a:t>
            </a:r>
            <a:endParaRPr kumimoji="1" lang="ja-JP" altLang="en-US" sz="1800" b="1" dirty="0">
              <a:solidFill>
                <a:srgbClr val="FF0000"/>
              </a:solidFill>
              <a:latin typeface="+mn-ea"/>
            </a:endParaRPr>
          </a:p>
        </p:txBody>
      </p:sp>
      <p:sp>
        <p:nvSpPr>
          <p:cNvPr id="11" name="楕円 10">
            <a:extLst>
              <a:ext uri="{FF2B5EF4-FFF2-40B4-BE49-F238E27FC236}">
                <a16:creationId xmlns:a16="http://schemas.microsoft.com/office/drawing/2014/main" id="{EAC70EF5-0DD1-3151-BC0F-266F3BC505A5}"/>
              </a:ext>
            </a:extLst>
          </p:cNvPr>
          <p:cNvSpPr/>
          <p:nvPr/>
        </p:nvSpPr>
        <p:spPr>
          <a:xfrm>
            <a:off x="818027" y="4611830"/>
            <a:ext cx="301083" cy="301083"/>
          </a:xfrm>
          <a:prstGeom prst="ellipse">
            <a:avLst/>
          </a:prstGeom>
          <a:solidFill>
            <a:schemeClr val="bg1"/>
          </a:solidFill>
          <a:ln w="3810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nchorCtr="1"/>
          <a:lstStyle/>
          <a:p>
            <a:pPr algn="ctr"/>
            <a:r>
              <a:rPr kumimoji="1" lang="en-US" altLang="ja-JP" sz="1800" b="1" dirty="0">
                <a:solidFill>
                  <a:srgbClr val="FF0000"/>
                </a:solidFill>
                <a:latin typeface="+mn-ea"/>
              </a:rPr>
              <a:t>1</a:t>
            </a:r>
            <a:endParaRPr kumimoji="1" lang="ja-JP" altLang="en-US" sz="1800" b="1" dirty="0">
              <a:solidFill>
                <a:srgbClr val="FF0000"/>
              </a:solidFill>
              <a:latin typeface="+mn-ea"/>
            </a:endParaRPr>
          </a:p>
        </p:txBody>
      </p:sp>
    </p:spTree>
    <p:extLst>
      <p:ext uri="{BB962C8B-B14F-4D97-AF65-F5344CB8AC3E}">
        <p14:creationId xmlns:p14="http://schemas.microsoft.com/office/powerpoint/2010/main" val="121690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１．製品の概要</a:t>
            </a:r>
            <a:endParaRPr kumimoji="1" lang="ja-JP" altLang="en-US" dirty="0"/>
          </a:p>
        </p:txBody>
      </p:sp>
    </p:spTree>
    <p:extLst>
      <p:ext uri="{BB962C8B-B14F-4D97-AF65-F5344CB8AC3E}">
        <p14:creationId xmlns:p14="http://schemas.microsoft.com/office/powerpoint/2010/main" val="3494334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A2DC38-6017-5CDE-3A21-7B3FF0B1E850}"/>
              </a:ext>
            </a:extLst>
          </p:cNvPr>
          <p:cNvPicPr>
            <a:picLocks noChangeAspect="1"/>
          </p:cNvPicPr>
          <p:nvPr/>
        </p:nvPicPr>
        <p:blipFill>
          <a:blip r:embed="rId2"/>
          <a:stretch>
            <a:fillRect/>
          </a:stretch>
        </p:blipFill>
        <p:spPr>
          <a:xfrm>
            <a:off x="9855467" y="1798897"/>
            <a:ext cx="3523241" cy="5649965"/>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低照度（白黒</a:t>
            </a:r>
            <a:r>
              <a:rPr lang="en-US" altLang="ja-JP" dirty="0"/>
              <a:t>IR</a:t>
            </a:r>
            <a:r>
              <a:rPr lang="ja-JP" altLang="en-US" dirty="0"/>
              <a:t>モード）での運用</a:t>
            </a:r>
            <a:endParaRPr kumimoji="1" lang="ja-JP" altLang="en-US" dirty="0"/>
          </a:p>
        </p:txBody>
      </p:sp>
      <p:sp>
        <p:nvSpPr>
          <p:cNvPr id="6" name="テキスト ボックス 5">
            <a:extLst>
              <a:ext uri="{FF2B5EF4-FFF2-40B4-BE49-F238E27FC236}">
                <a16:creationId xmlns:a16="http://schemas.microsoft.com/office/drawing/2014/main" id="{E5B8BEC1-834F-50B3-5297-07A519E80F57}"/>
              </a:ext>
            </a:extLst>
          </p:cNvPr>
          <p:cNvSpPr txBox="1"/>
          <p:nvPr/>
        </p:nvSpPr>
        <p:spPr>
          <a:xfrm>
            <a:off x="253383" y="650562"/>
            <a:ext cx="12983113" cy="810094"/>
          </a:xfrm>
          <a:prstGeom prst="rect">
            <a:avLst/>
          </a:prstGeom>
          <a:noFill/>
        </p:spPr>
        <p:txBody>
          <a:bodyPr wrap="square" rtlCol="0">
            <a:spAutoFit/>
          </a:bodyPr>
          <a:lstStyle/>
          <a:p>
            <a:pPr>
              <a:lnSpc>
                <a:spcPct val="120000"/>
              </a:lnSpc>
              <a:defRPr/>
            </a:pPr>
            <a:r>
              <a:rPr lang="en-US" altLang="ja-JP" sz="2000" b="1" dirty="0">
                <a:solidFill>
                  <a:schemeClr val="accent4">
                    <a:lumMod val="75000"/>
                  </a:schemeClr>
                </a:solidFill>
                <a:latin typeface="+mn-ea"/>
                <a:cs typeface="Meiryo UI" panose="020B0604030504040204" pitchFamily="50" charset="-128"/>
              </a:rPr>
              <a:t>P7</a:t>
            </a:r>
            <a:r>
              <a:rPr lang="ja-JP" altLang="en-US" sz="2000" b="1" dirty="0">
                <a:solidFill>
                  <a:schemeClr val="accent4">
                    <a:lumMod val="75000"/>
                  </a:schemeClr>
                </a:solidFill>
                <a:latin typeface="+mn-ea"/>
                <a:cs typeface="Meiryo UI" panose="020B0604030504040204" pitchFamily="50" charset="-128"/>
              </a:rPr>
              <a:t>に記載のとおり、照度不足等の厳しい環境では検知・判定する精度が劣化いたします。</a:t>
            </a:r>
            <a:br>
              <a:rPr lang="en-US" altLang="ja-JP" sz="2000" b="1" dirty="0">
                <a:solidFill>
                  <a:schemeClr val="accent4">
                    <a:lumMod val="75000"/>
                  </a:schemeClr>
                </a:solidFill>
                <a:latin typeface="+mn-ea"/>
                <a:cs typeface="Meiryo UI" panose="020B0604030504040204" pitchFamily="50" charset="-128"/>
              </a:rPr>
            </a:br>
            <a:r>
              <a:rPr lang="ja-JP" altLang="en-US" sz="2000" b="1" dirty="0">
                <a:solidFill>
                  <a:schemeClr val="accent4">
                    <a:lumMod val="75000"/>
                  </a:schemeClr>
                </a:solidFill>
                <a:latin typeface="+mn-ea"/>
                <a:cs typeface="Meiryo UI" panose="020B0604030504040204" pitchFamily="50" charset="-128"/>
              </a:rPr>
              <a:t>いくつかの設定で一定の向上は見込めますが、あらゆる環境での精度保証には至りませんのでご注意ください。</a:t>
            </a:r>
            <a:endParaRPr lang="en-US" altLang="ja-JP" sz="2000" b="1" dirty="0">
              <a:solidFill>
                <a:schemeClr val="accent4">
                  <a:lumMod val="75000"/>
                </a:schemeClr>
              </a:solidFill>
              <a:latin typeface="+mn-ea"/>
              <a:cs typeface="Meiryo UI" panose="020B0604030504040204" pitchFamily="50" charset="-128"/>
            </a:endParaRPr>
          </a:p>
        </p:txBody>
      </p:sp>
      <p:sp>
        <p:nvSpPr>
          <p:cNvPr id="7" name="テキスト ボックス 6">
            <a:extLst>
              <a:ext uri="{FF2B5EF4-FFF2-40B4-BE49-F238E27FC236}">
                <a16:creationId xmlns:a16="http://schemas.microsoft.com/office/drawing/2014/main" id="{D01ED181-CB09-5973-2E0A-992D94F6B8E2}"/>
              </a:ext>
            </a:extLst>
          </p:cNvPr>
          <p:cNvSpPr txBox="1"/>
          <p:nvPr/>
        </p:nvSpPr>
        <p:spPr>
          <a:xfrm>
            <a:off x="357593" y="1798898"/>
            <a:ext cx="12612103" cy="1403141"/>
          </a:xfrm>
          <a:prstGeom prst="rect">
            <a:avLst/>
          </a:prstGeom>
          <a:noFill/>
        </p:spPr>
        <p:txBody>
          <a:bodyPr wrap="square" rtlCol="0">
            <a:spAutoFit/>
          </a:bodyPr>
          <a:lstStyle/>
          <a:p>
            <a:pPr>
              <a:lnSpc>
                <a:spcPct val="120000"/>
              </a:lnSpc>
              <a:defRPr/>
            </a:pPr>
            <a:r>
              <a:rPr lang="ja-JP" altLang="en-US" sz="1800" b="1" dirty="0">
                <a:latin typeface="+mn-ea"/>
                <a:cs typeface="Meiryo UI" panose="020B0604030504040204" pitchFamily="50" charset="-128"/>
              </a:rPr>
              <a:t>周囲の照度により、カラー</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白黒映像に切り替わるカメラ機種でシステムを構築する場合、</a:t>
            </a:r>
            <a:endParaRPr lang="en-US" altLang="ja-JP" sz="1800" b="1" dirty="0">
              <a:latin typeface="+mn-ea"/>
              <a:cs typeface="Meiryo UI" panose="020B0604030504040204" pitchFamily="50" charset="-128"/>
            </a:endParaRPr>
          </a:p>
          <a:p>
            <a:pPr>
              <a:lnSpc>
                <a:spcPct val="120000"/>
              </a:lnSpc>
              <a:defRPr/>
            </a:pPr>
            <a:r>
              <a:rPr lang="ja-JP" altLang="en-US" sz="1800" b="1" dirty="0">
                <a:latin typeface="+mn-ea"/>
                <a:cs typeface="Meiryo UI" panose="020B0604030504040204" pitchFamily="50" charset="-128"/>
              </a:rPr>
              <a:t>カラー</a:t>
            </a:r>
            <a:r>
              <a:rPr lang="en-US" altLang="ja-JP" sz="1800" b="1" dirty="0">
                <a:latin typeface="+mn-ea"/>
                <a:cs typeface="Meiryo UI" panose="020B0604030504040204" pitchFamily="50" charset="-128"/>
              </a:rPr>
              <a:t>/</a:t>
            </a:r>
            <a:r>
              <a:rPr lang="ja-JP" altLang="en-US" sz="1800" b="1" dirty="0">
                <a:latin typeface="+mn-ea"/>
                <a:cs typeface="Meiryo UI" panose="020B0604030504040204" pitchFamily="50" charset="-128"/>
              </a:rPr>
              <a:t>白黒それぞれの画像で学習をさせてください。</a:t>
            </a:r>
            <a:br>
              <a:rPr lang="en-US" altLang="ja-JP" sz="1800" b="1" dirty="0">
                <a:latin typeface="+mn-ea"/>
                <a:cs typeface="Meiryo UI" panose="020B0604030504040204" pitchFamily="50" charset="-128"/>
              </a:rPr>
            </a:br>
            <a:r>
              <a:rPr lang="ja-JP" altLang="en-US" sz="1800" b="1" dirty="0">
                <a:latin typeface="+mn-ea"/>
                <a:cs typeface="Meiryo UI" panose="020B0604030504040204" pitchFamily="50" charset="-128"/>
              </a:rPr>
              <a:t>実際の運用時の照度環境での画像を収集して、学習させてください。</a:t>
            </a:r>
            <a:endParaRPr lang="en-US" altLang="ja-JP" sz="1800" b="1" dirty="0">
              <a:latin typeface="+mn-ea"/>
              <a:cs typeface="Meiryo UI" panose="020B0604030504040204" pitchFamily="50" charset="-128"/>
            </a:endParaRPr>
          </a:p>
          <a:p>
            <a:pPr>
              <a:lnSpc>
                <a:spcPct val="120000"/>
              </a:lnSpc>
              <a:defRPr/>
            </a:pPr>
            <a:r>
              <a:rPr lang="en-US" altLang="ja-JP" sz="1800" b="1" dirty="0">
                <a:latin typeface="+mn-ea"/>
                <a:cs typeface="Meiryo UI" panose="020B0604030504040204" pitchFamily="50" charset="-128"/>
              </a:rPr>
              <a:t>IR-LED</a:t>
            </a:r>
            <a:r>
              <a:rPr lang="ja-JP" altLang="en-US" sz="1800" b="1" dirty="0">
                <a:latin typeface="+mn-ea"/>
                <a:cs typeface="Meiryo UI" panose="020B0604030504040204" pitchFamily="50" charset="-128"/>
              </a:rPr>
              <a:t>を使用する場合は、その状態の画像で学習させてください。</a:t>
            </a:r>
            <a:endParaRPr lang="en-US" altLang="ja-JP" sz="1800" b="1" dirty="0">
              <a:latin typeface="+mn-ea"/>
              <a:cs typeface="Meiryo UI" panose="020B0604030504040204" pitchFamily="50" charset="-128"/>
            </a:endParaRPr>
          </a:p>
        </p:txBody>
      </p:sp>
    </p:spTree>
    <p:extLst>
      <p:ext uri="{BB962C8B-B14F-4D97-AF65-F5344CB8AC3E}">
        <p14:creationId xmlns:p14="http://schemas.microsoft.com/office/powerpoint/2010/main" val="2389191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FEFFADE-3FCF-E91B-ADD0-1B992727EC9A}"/>
              </a:ext>
            </a:extLst>
          </p:cNvPr>
          <p:cNvPicPr>
            <a:picLocks noChangeAspect="1"/>
          </p:cNvPicPr>
          <p:nvPr/>
        </p:nvPicPr>
        <p:blipFill>
          <a:blip r:embed="rId2"/>
          <a:stretch>
            <a:fillRect/>
          </a:stretch>
        </p:blipFill>
        <p:spPr>
          <a:xfrm>
            <a:off x="635090" y="4547359"/>
            <a:ext cx="3211516" cy="276016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9DFBBBC-D79E-0841-A3C3-1085FA8E36FC}"/>
              </a:ext>
            </a:extLst>
          </p:cNvPr>
          <p:cNvPicPr>
            <a:picLocks noChangeAspect="1"/>
          </p:cNvPicPr>
          <p:nvPr/>
        </p:nvPicPr>
        <p:blipFill>
          <a:blip r:embed="rId3"/>
          <a:stretch>
            <a:fillRect/>
          </a:stretch>
        </p:blipFill>
        <p:spPr>
          <a:xfrm>
            <a:off x="635090" y="1261998"/>
            <a:ext cx="3211516" cy="286148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低照度（白黒</a:t>
            </a:r>
            <a:r>
              <a:rPr lang="en-US" altLang="ja-JP" dirty="0"/>
              <a:t>IR</a:t>
            </a:r>
            <a:r>
              <a:rPr lang="ja-JP" altLang="en-US" dirty="0"/>
              <a:t>モード）での運用</a:t>
            </a:r>
            <a:endParaRPr kumimoji="1" lang="ja-JP" altLang="en-US" dirty="0"/>
          </a:p>
        </p:txBody>
      </p:sp>
      <p:sp>
        <p:nvSpPr>
          <p:cNvPr id="5" name="正方形/長方形 4">
            <a:extLst>
              <a:ext uri="{FF2B5EF4-FFF2-40B4-BE49-F238E27FC236}">
                <a16:creationId xmlns:a16="http://schemas.microsoft.com/office/drawing/2014/main" id="{0918B012-37BB-0C82-FC73-D29860E61DB5}"/>
              </a:ext>
            </a:extLst>
          </p:cNvPr>
          <p:cNvSpPr/>
          <p:nvPr/>
        </p:nvSpPr>
        <p:spPr>
          <a:xfrm>
            <a:off x="962316" y="2296206"/>
            <a:ext cx="2572621" cy="837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0" name="テキスト ボックス 9">
            <a:extLst>
              <a:ext uri="{FF2B5EF4-FFF2-40B4-BE49-F238E27FC236}">
                <a16:creationId xmlns:a16="http://schemas.microsoft.com/office/drawing/2014/main" id="{60A92601-C307-D094-310A-03C2119F4DFB}"/>
              </a:ext>
            </a:extLst>
          </p:cNvPr>
          <p:cNvSpPr txBox="1"/>
          <p:nvPr/>
        </p:nvSpPr>
        <p:spPr>
          <a:xfrm>
            <a:off x="253385" y="714754"/>
            <a:ext cx="7077496" cy="400110"/>
          </a:xfrm>
          <a:prstGeom prst="rect">
            <a:avLst/>
          </a:prstGeom>
          <a:noFill/>
        </p:spPr>
        <p:txBody>
          <a:bodyPr wrap="square" rtlCol="0">
            <a:spAutoFit/>
          </a:bodyPr>
          <a:lstStyle/>
          <a:p>
            <a:pPr>
              <a:defRPr/>
            </a:pPr>
            <a:r>
              <a:rPr lang="ja-JP" altLang="en-US" sz="2000" b="1" dirty="0">
                <a:solidFill>
                  <a:schemeClr val="accent4">
                    <a:lumMod val="75000"/>
                  </a:schemeClr>
                </a:solidFill>
                <a:latin typeface="+mn-ea"/>
                <a:cs typeface="Meiryo UI" panose="020B0604030504040204" pitchFamily="50" charset="-128"/>
              </a:rPr>
              <a:t>２つの学習モデルを作って、基準画像を学習させる</a:t>
            </a:r>
            <a:endParaRPr lang="en-US" altLang="ja-JP" sz="2000" b="1" dirty="0">
              <a:solidFill>
                <a:schemeClr val="accent4">
                  <a:lumMod val="75000"/>
                </a:schemeClr>
              </a:solidFill>
              <a:latin typeface="+mn-ea"/>
              <a:cs typeface="Meiryo UI" panose="020B0604030504040204" pitchFamily="50" charset="-128"/>
            </a:endParaRPr>
          </a:p>
        </p:txBody>
      </p:sp>
      <p:pic>
        <p:nvPicPr>
          <p:cNvPr id="13" name="図 12">
            <a:extLst>
              <a:ext uri="{FF2B5EF4-FFF2-40B4-BE49-F238E27FC236}">
                <a16:creationId xmlns:a16="http://schemas.microsoft.com/office/drawing/2014/main" id="{D63F828E-ECAA-DCB6-9248-862C3718B6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1652" y="1321118"/>
            <a:ext cx="2151365" cy="1458553"/>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F76605DC-31D5-4DDC-2D79-0F53241564C1}"/>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4571649" y="4330904"/>
            <a:ext cx="2151365" cy="145855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FD236BF0-0AA3-B866-E1B9-2C1F6302CB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61776" y="2585200"/>
            <a:ext cx="2151367" cy="1602549"/>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1DFEC37B-3612-C7E6-4E7E-C05FC236DAC4}"/>
              </a:ext>
            </a:extLst>
          </p:cNvPr>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6131778" y="5704978"/>
            <a:ext cx="2151367" cy="1602549"/>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4FB65B35-0407-C6F1-60A4-0AD3B0A91DE2}"/>
              </a:ext>
            </a:extLst>
          </p:cNvPr>
          <p:cNvSpPr txBox="1"/>
          <p:nvPr/>
        </p:nvSpPr>
        <p:spPr>
          <a:xfrm>
            <a:off x="9074586" y="1114864"/>
            <a:ext cx="4757661" cy="646331"/>
          </a:xfrm>
          <a:prstGeom prst="rect">
            <a:avLst/>
          </a:prstGeom>
          <a:noFill/>
        </p:spPr>
        <p:txBody>
          <a:bodyPr wrap="square" rtlCol="0">
            <a:spAutoFit/>
          </a:bodyPr>
          <a:lstStyle/>
          <a:p>
            <a:pPr>
              <a:defRPr/>
            </a:pPr>
            <a:r>
              <a:rPr lang="ja-JP" altLang="en-US" sz="1800" b="1" dirty="0">
                <a:solidFill>
                  <a:schemeClr val="accent4">
                    <a:lumMod val="75000"/>
                  </a:schemeClr>
                </a:solidFill>
                <a:latin typeface="+mn-ea"/>
                <a:cs typeface="Meiryo UI" panose="020B0604030504040204" pitchFamily="50" charset="-128"/>
              </a:rPr>
              <a:t>カメラが白黒撮影になったら、自動的に</a:t>
            </a:r>
            <a:br>
              <a:rPr lang="en-US" altLang="ja-JP" sz="1800" b="1" dirty="0">
                <a:solidFill>
                  <a:schemeClr val="accent4">
                    <a:lumMod val="75000"/>
                  </a:schemeClr>
                </a:solidFill>
                <a:latin typeface="+mn-ea"/>
                <a:cs typeface="Meiryo UI" panose="020B0604030504040204" pitchFamily="50" charset="-128"/>
              </a:rPr>
            </a:br>
            <a:r>
              <a:rPr lang="ja-JP" altLang="en-US" sz="1800" b="1" dirty="0">
                <a:solidFill>
                  <a:schemeClr val="accent4">
                    <a:lumMod val="75000"/>
                  </a:schemeClr>
                </a:solidFill>
                <a:latin typeface="+mn-ea"/>
                <a:cs typeface="Meiryo UI" panose="020B0604030504040204" pitchFamily="50" charset="-128"/>
              </a:rPr>
              <a:t>白黒の学習モデルを参照して判定する</a:t>
            </a:r>
            <a:endParaRPr lang="en-US" altLang="ja-JP" sz="1800" b="1" dirty="0">
              <a:solidFill>
                <a:schemeClr val="accent4">
                  <a:lumMod val="75000"/>
                </a:schemeClr>
              </a:solidFill>
              <a:latin typeface="+mn-ea"/>
              <a:cs typeface="Meiryo UI" panose="020B0604030504040204" pitchFamily="50" charset="-128"/>
            </a:endParaRPr>
          </a:p>
        </p:txBody>
      </p:sp>
      <p:sp>
        <p:nvSpPr>
          <p:cNvPr id="12" name="正方形/長方形 11">
            <a:extLst>
              <a:ext uri="{FF2B5EF4-FFF2-40B4-BE49-F238E27FC236}">
                <a16:creationId xmlns:a16="http://schemas.microsoft.com/office/drawing/2014/main" id="{B6621168-7B41-FA1A-8E96-B35381AA9E8C}"/>
              </a:ext>
            </a:extLst>
          </p:cNvPr>
          <p:cNvSpPr/>
          <p:nvPr/>
        </p:nvSpPr>
        <p:spPr>
          <a:xfrm>
            <a:off x="953085" y="5542252"/>
            <a:ext cx="2572621" cy="837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18" name="図 17">
            <a:extLst>
              <a:ext uri="{FF2B5EF4-FFF2-40B4-BE49-F238E27FC236}">
                <a16:creationId xmlns:a16="http://schemas.microsoft.com/office/drawing/2014/main" id="{353B7CF9-9C72-94AA-356E-1C6924084F39}"/>
              </a:ext>
            </a:extLst>
          </p:cNvPr>
          <p:cNvPicPr>
            <a:picLocks noChangeAspect="1"/>
          </p:cNvPicPr>
          <p:nvPr/>
        </p:nvPicPr>
        <p:blipFill>
          <a:blip r:embed="rId10"/>
          <a:stretch>
            <a:fillRect/>
          </a:stretch>
        </p:blipFill>
        <p:spPr>
          <a:xfrm>
            <a:off x="9194820" y="1888211"/>
            <a:ext cx="4757661" cy="44913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60072E8D-9F94-21B5-392E-94311241DB05}"/>
              </a:ext>
            </a:extLst>
          </p:cNvPr>
          <p:cNvSpPr/>
          <p:nvPr/>
        </p:nvSpPr>
        <p:spPr>
          <a:xfrm>
            <a:off x="9194820" y="5060180"/>
            <a:ext cx="2357843" cy="64479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5126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4</a:t>
            </a:r>
            <a:r>
              <a:rPr lang="ja-JP" altLang="en-US" dirty="0"/>
              <a:t>．参考情報</a:t>
            </a:r>
            <a:endParaRPr kumimoji="1" lang="ja-JP" altLang="en-US" dirty="0"/>
          </a:p>
        </p:txBody>
      </p:sp>
    </p:spTree>
    <p:extLst>
      <p:ext uri="{BB962C8B-B14F-4D97-AF65-F5344CB8AC3E}">
        <p14:creationId xmlns:p14="http://schemas.microsoft.com/office/powerpoint/2010/main" val="190926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388F3B4-B6CB-EF2A-9F21-E3185DAB9504}"/>
              </a:ext>
            </a:extLst>
          </p:cNvPr>
          <p:cNvSpPr>
            <a:spLocks noGrp="1"/>
          </p:cNvSpPr>
          <p:nvPr>
            <p:ph type="title"/>
          </p:nvPr>
        </p:nvSpPr>
        <p:spPr/>
        <p:txBody>
          <a:bodyPr/>
          <a:lstStyle/>
          <a:p>
            <a:r>
              <a:rPr lang="ja-JP" altLang="en-US" dirty="0"/>
              <a:t>質問集</a:t>
            </a:r>
          </a:p>
        </p:txBody>
      </p:sp>
      <p:sp>
        <p:nvSpPr>
          <p:cNvPr id="6" name="テキスト ボックス 5">
            <a:extLst>
              <a:ext uri="{FF2B5EF4-FFF2-40B4-BE49-F238E27FC236}">
                <a16:creationId xmlns:a16="http://schemas.microsoft.com/office/drawing/2014/main" id="{42DACCCE-CFA6-D15B-3CCC-267F26668F72}"/>
              </a:ext>
            </a:extLst>
          </p:cNvPr>
          <p:cNvSpPr txBox="1"/>
          <p:nvPr/>
        </p:nvSpPr>
        <p:spPr>
          <a:xfrm>
            <a:off x="620110" y="1901498"/>
            <a:ext cx="13127421" cy="3171702"/>
          </a:xfrm>
          <a:prstGeom prst="rect">
            <a:avLst/>
          </a:prstGeom>
          <a:noFill/>
        </p:spPr>
        <p:txBody>
          <a:bodyPr wrap="square">
            <a:spAutoFit/>
          </a:bodyPr>
          <a:lstStyle/>
          <a:p>
            <a:pPr algn="ctr"/>
            <a:r>
              <a:rPr lang="en-US" altLang="ja-JP" sz="3400" b="1" dirty="0">
                <a:latin typeface="+mn-ea"/>
              </a:rPr>
              <a:t>AI</a:t>
            </a:r>
            <a:r>
              <a:rPr lang="ja-JP" altLang="en-US" sz="3400" b="1" dirty="0">
                <a:latin typeface="+mn-ea"/>
              </a:rPr>
              <a:t>状態変化検知アプリケーション</a:t>
            </a:r>
            <a:r>
              <a:rPr lang="ja-JP" altLang="en-US" sz="2800" b="1" dirty="0">
                <a:latin typeface="+mn-ea"/>
              </a:rPr>
              <a:t>（</a:t>
            </a:r>
            <a:r>
              <a:rPr lang="en-US" altLang="ja-JP" sz="2800" b="1" dirty="0">
                <a:latin typeface="+mn-ea"/>
              </a:rPr>
              <a:t>WV-</a:t>
            </a:r>
            <a:r>
              <a:rPr lang="en-US" altLang="ja-JP" sz="2800" b="1" dirty="0" err="1">
                <a:latin typeface="+mn-ea"/>
              </a:rPr>
              <a:t>XAE400W</a:t>
            </a:r>
            <a:r>
              <a:rPr lang="ja-JP" altLang="en-US" sz="2800" b="1" dirty="0">
                <a:latin typeface="+mn-ea"/>
              </a:rPr>
              <a:t>）</a:t>
            </a:r>
            <a:r>
              <a:rPr lang="en-US" altLang="ja-JP" sz="2800" b="1" dirty="0">
                <a:latin typeface="+mn-ea"/>
              </a:rPr>
              <a:t> </a:t>
            </a:r>
            <a:r>
              <a:rPr lang="ja-JP" altLang="en-US" sz="3400" b="1" dirty="0">
                <a:latin typeface="+mn-ea"/>
              </a:rPr>
              <a:t>よくある質問集</a:t>
            </a:r>
          </a:p>
          <a:p>
            <a:pPr marL="357188">
              <a:lnSpc>
                <a:spcPct val="120000"/>
              </a:lnSpc>
              <a:spcBef>
                <a:spcPts val="2400"/>
              </a:spcBef>
            </a:pPr>
            <a:r>
              <a:rPr lang="ja-JP" altLang="en-US" b="1" dirty="0">
                <a:latin typeface="+mn-ea"/>
              </a:rPr>
              <a:t>■はじめに</a:t>
            </a:r>
          </a:p>
          <a:p>
            <a:pPr marL="536575">
              <a:lnSpc>
                <a:spcPct val="120000"/>
              </a:lnSpc>
              <a:spcBef>
                <a:spcPts val="1200"/>
              </a:spcBef>
            </a:pPr>
            <a:r>
              <a:rPr lang="ja-JP" altLang="en-US" b="1" dirty="0">
                <a:latin typeface="+mn-ea"/>
              </a:rPr>
              <a:t>本書では、 </a:t>
            </a:r>
            <a:r>
              <a:rPr lang="en-US" altLang="ja-JP" b="1" dirty="0">
                <a:latin typeface="+mn-ea"/>
              </a:rPr>
              <a:t>AI</a:t>
            </a:r>
            <a:r>
              <a:rPr lang="ja-JP" altLang="en-US" b="1" dirty="0">
                <a:latin typeface="+mn-ea"/>
              </a:rPr>
              <a:t>状態変化検知アプリケーション</a:t>
            </a:r>
            <a:r>
              <a:rPr lang="en-US" altLang="ja-JP" b="1" dirty="0">
                <a:latin typeface="+mn-ea"/>
              </a:rPr>
              <a:t>(WV-</a:t>
            </a:r>
            <a:r>
              <a:rPr lang="en-US" altLang="ja-JP" b="1" dirty="0" err="1">
                <a:latin typeface="+mn-ea"/>
              </a:rPr>
              <a:t>XAE400W</a:t>
            </a:r>
            <a:r>
              <a:rPr lang="en-US" altLang="ja-JP" b="1" dirty="0">
                <a:latin typeface="+mn-ea"/>
              </a:rPr>
              <a:t>)</a:t>
            </a:r>
            <a:r>
              <a:rPr lang="ja-JP" altLang="en-US" b="1" dirty="0">
                <a:latin typeface="+mn-ea"/>
              </a:rPr>
              <a:t>における</a:t>
            </a:r>
          </a:p>
          <a:p>
            <a:pPr marL="536575">
              <a:lnSpc>
                <a:spcPct val="120000"/>
              </a:lnSpc>
            </a:pPr>
            <a:r>
              <a:rPr lang="en-US" altLang="ja-JP" b="1" dirty="0">
                <a:latin typeface="+mn-ea"/>
              </a:rPr>
              <a:t>FAQ</a:t>
            </a:r>
            <a:r>
              <a:rPr lang="ja-JP" altLang="en-US" b="1" dirty="0">
                <a:latin typeface="+mn-ea"/>
              </a:rPr>
              <a:t>の情報についてお知らせいたします。</a:t>
            </a:r>
          </a:p>
          <a:p>
            <a:pPr marL="536575">
              <a:lnSpc>
                <a:spcPct val="120000"/>
              </a:lnSpc>
              <a:spcBef>
                <a:spcPts val="1200"/>
              </a:spcBef>
            </a:pPr>
            <a:r>
              <a:rPr lang="ja-JP" altLang="en-US" b="1" dirty="0">
                <a:latin typeface="+mn-ea"/>
              </a:rPr>
              <a:t>本アプリケーションご使用時は、設置条件および学習用画像の集め方によって取得できる検知精度が大きく左右されますので、事前の現場確認を行ったうえで、設置することをお勧めします。</a:t>
            </a:r>
          </a:p>
        </p:txBody>
      </p:sp>
    </p:spTree>
    <p:extLst>
      <p:ext uri="{BB962C8B-B14F-4D97-AF65-F5344CB8AC3E}">
        <p14:creationId xmlns:p14="http://schemas.microsoft.com/office/powerpoint/2010/main" val="3489544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388F3B4-B6CB-EF2A-9F21-E3185DAB9504}"/>
              </a:ext>
            </a:extLst>
          </p:cNvPr>
          <p:cNvSpPr>
            <a:spLocks noGrp="1"/>
          </p:cNvSpPr>
          <p:nvPr>
            <p:ph type="title"/>
          </p:nvPr>
        </p:nvSpPr>
        <p:spPr/>
        <p:txBody>
          <a:bodyPr/>
          <a:lstStyle/>
          <a:p>
            <a:r>
              <a:rPr lang="ja-JP" altLang="en-US" dirty="0"/>
              <a:t>質問集</a:t>
            </a:r>
          </a:p>
        </p:txBody>
      </p:sp>
      <p:sp>
        <p:nvSpPr>
          <p:cNvPr id="6" name="テキスト ボックス 5">
            <a:extLst>
              <a:ext uri="{FF2B5EF4-FFF2-40B4-BE49-F238E27FC236}">
                <a16:creationId xmlns:a16="http://schemas.microsoft.com/office/drawing/2014/main" id="{B90A7F38-6D50-D43F-6698-C835AD37BC54}"/>
              </a:ext>
            </a:extLst>
          </p:cNvPr>
          <p:cNvSpPr txBox="1"/>
          <p:nvPr/>
        </p:nvSpPr>
        <p:spPr>
          <a:xfrm>
            <a:off x="6379975" y="7171293"/>
            <a:ext cx="7592210" cy="369332"/>
          </a:xfrm>
          <a:prstGeom prst="rect">
            <a:avLst/>
          </a:prstGeom>
          <a:solidFill>
            <a:srgbClr val="FFFF00"/>
          </a:solidFill>
        </p:spPr>
        <p:txBody>
          <a:bodyPr wrap="square">
            <a:spAutoFit/>
          </a:bodyPr>
          <a:lstStyle/>
          <a:p>
            <a:r>
              <a:rPr lang="ja-JP" altLang="en-US" sz="1800" b="1" dirty="0"/>
              <a:t>詳細につきましては、設置業者様または販売店様へご確認ください。</a:t>
            </a:r>
          </a:p>
        </p:txBody>
      </p:sp>
      <p:graphicFrame>
        <p:nvGraphicFramePr>
          <p:cNvPr id="8" name="表 7">
            <a:extLst>
              <a:ext uri="{FF2B5EF4-FFF2-40B4-BE49-F238E27FC236}">
                <a16:creationId xmlns:a16="http://schemas.microsoft.com/office/drawing/2014/main" id="{A3D84BA4-0BAF-C88D-69A1-8407C15677C2}"/>
              </a:ext>
            </a:extLst>
          </p:cNvPr>
          <p:cNvGraphicFramePr>
            <a:graphicFrameLocks noGrp="1"/>
          </p:cNvGraphicFramePr>
          <p:nvPr>
            <p:extLst>
              <p:ext uri="{D42A27DB-BD31-4B8C-83A1-F6EECF244321}">
                <p14:modId xmlns:p14="http://schemas.microsoft.com/office/powerpoint/2010/main" val="3566477602"/>
              </p:ext>
            </p:extLst>
          </p:nvPr>
        </p:nvGraphicFramePr>
        <p:xfrm>
          <a:off x="428027" y="844132"/>
          <a:ext cx="13544158" cy="622649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79780">
                  <a:extLst>
                    <a:ext uri="{9D8B030D-6E8A-4147-A177-3AD203B41FA5}">
                      <a16:colId xmlns:a16="http://schemas.microsoft.com/office/drawing/2014/main" val="1205713191"/>
                    </a:ext>
                  </a:extLst>
                </a:gridCol>
                <a:gridCol w="1006793">
                  <a:extLst>
                    <a:ext uri="{9D8B030D-6E8A-4147-A177-3AD203B41FA5}">
                      <a16:colId xmlns:a16="http://schemas.microsoft.com/office/drawing/2014/main" val="1851214195"/>
                    </a:ext>
                  </a:extLst>
                </a:gridCol>
                <a:gridCol w="5408930">
                  <a:extLst>
                    <a:ext uri="{9D8B030D-6E8A-4147-A177-3AD203B41FA5}">
                      <a16:colId xmlns:a16="http://schemas.microsoft.com/office/drawing/2014/main" val="1654910213"/>
                    </a:ext>
                  </a:extLst>
                </a:gridCol>
                <a:gridCol w="6348655">
                  <a:extLst>
                    <a:ext uri="{9D8B030D-6E8A-4147-A177-3AD203B41FA5}">
                      <a16:colId xmlns:a16="http://schemas.microsoft.com/office/drawing/2014/main" val="1287649133"/>
                    </a:ext>
                  </a:extLst>
                </a:gridCol>
              </a:tblGrid>
              <a:tr h="370840">
                <a:tc>
                  <a:txBody>
                    <a:bodyPr/>
                    <a:lstStyle/>
                    <a:p>
                      <a:pPr algn="ctr"/>
                      <a:r>
                        <a:rPr lang="en-US" altLang="ja-JP" sz="2400" dirty="0">
                          <a:effectLst>
                            <a:outerShdw blurRad="38100" dist="38100" dir="2700000" algn="tl">
                              <a:srgbClr val="000000">
                                <a:alpha val="43137"/>
                              </a:srgbClr>
                            </a:outerShdw>
                          </a:effectLst>
                          <a:latin typeface="+mn-ea"/>
                          <a:ea typeface="+mn-ea"/>
                        </a:rPr>
                        <a:t>No</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分類</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質問</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回答</a:t>
                      </a:r>
                      <a:endParaRPr kumimoji="1" lang="ja-JP" altLang="en-US" sz="2400" dirty="0">
                        <a:effectLst>
                          <a:outerShdw blurRad="38100" dist="38100" dir="2700000" algn="tl">
                            <a:srgbClr val="000000">
                              <a:alpha val="43137"/>
                            </a:srgbClr>
                          </a:outerShdw>
                        </a:effectLst>
                        <a:latin typeface="+mn-ea"/>
                        <a:ea typeface="+mn-ea"/>
                      </a:endParaRPr>
                    </a:p>
                  </a:txBody>
                  <a:tcPr anchor="ctr"/>
                </a:tc>
                <a:extLst>
                  <a:ext uri="{0D108BD9-81ED-4DB2-BD59-A6C34878D82A}">
                    <a16:rowId xmlns:a16="http://schemas.microsoft.com/office/drawing/2014/main" val="2261736504"/>
                  </a:ext>
                </a:extLst>
              </a:tr>
              <a:tr h="370840">
                <a:tc>
                  <a:txBody>
                    <a:bodyPr/>
                    <a:lstStyle/>
                    <a:p>
                      <a:pPr algn="ctr"/>
                      <a:r>
                        <a:rPr kumimoji="1" lang="ja-JP" altLang="en-US" sz="1800" b="1" dirty="0">
                          <a:latin typeface="+mn-ea"/>
                          <a:ea typeface="+mn-ea"/>
                        </a:rPr>
                        <a:t>１</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共通</a:t>
                      </a:r>
                      <a:endParaRPr kumimoji="1" lang="ja-JP" altLang="en-US" sz="1800" b="1" dirty="0">
                        <a:latin typeface="+mn-ea"/>
                        <a:ea typeface="+mn-ea"/>
                      </a:endParaRPr>
                    </a:p>
                  </a:txBody>
                  <a:tcPr anchor="ctr"/>
                </a:tc>
                <a:tc>
                  <a:txBody>
                    <a:bodyPr/>
                    <a:lstStyle/>
                    <a:p>
                      <a:r>
                        <a:rPr lang="ja-JP" altLang="en-US" sz="1600" b="1" dirty="0">
                          <a:latin typeface="+mn-ea"/>
                          <a:ea typeface="+mn-ea"/>
                        </a:rPr>
                        <a:t>サポートしている</a:t>
                      </a:r>
                      <a:r>
                        <a:rPr lang="en-US" altLang="ja-JP" sz="1600" b="1" dirty="0">
                          <a:latin typeface="+mn-ea"/>
                          <a:ea typeface="+mn-ea"/>
                        </a:rPr>
                        <a:t>SD</a:t>
                      </a:r>
                      <a:r>
                        <a:rPr lang="ja-JP" altLang="en-US" sz="1600" b="1" dirty="0">
                          <a:latin typeface="+mn-ea"/>
                          <a:ea typeface="+mn-ea"/>
                        </a:rPr>
                        <a:t>メモリーカードを教えてください。</a:t>
                      </a:r>
                      <a:endParaRPr kumimoji="1" lang="ja-JP" altLang="en-US" sz="1600" b="1" dirty="0">
                        <a:latin typeface="+mn-ea"/>
                        <a:ea typeface="+mn-ea"/>
                      </a:endParaRPr>
                    </a:p>
                  </a:txBody>
                  <a:tcPr anchor="ctr"/>
                </a:tc>
                <a:tc>
                  <a:txBody>
                    <a:bodyPr/>
                    <a:lstStyle/>
                    <a:p>
                      <a:pPr>
                        <a:lnSpc>
                          <a:spcPct val="110000"/>
                        </a:lnSpc>
                      </a:pPr>
                      <a:r>
                        <a:rPr kumimoji="1" lang="ja-JP" altLang="en-US" sz="1600" b="1" dirty="0">
                          <a:latin typeface="+mn-ea"/>
                          <a:ea typeface="+mn-ea"/>
                        </a:rPr>
                        <a:t>最低でも</a:t>
                      </a:r>
                      <a:r>
                        <a:rPr kumimoji="1" lang="en-US" altLang="ja-JP" sz="1600" b="1" dirty="0" err="1">
                          <a:latin typeface="+mn-ea"/>
                          <a:ea typeface="+mn-ea"/>
                        </a:rPr>
                        <a:t>4GB</a:t>
                      </a:r>
                      <a:r>
                        <a:rPr kumimoji="1" lang="ja-JP" altLang="en-US" sz="1600" b="1" dirty="0">
                          <a:latin typeface="+mn-ea"/>
                          <a:ea typeface="+mn-ea"/>
                        </a:rPr>
                        <a:t>以上の容量が必要です。</a:t>
                      </a:r>
                    </a:p>
                    <a:p>
                      <a:pPr>
                        <a:lnSpc>
                          <a:spcPct val="110000"/>
                        </a:lnSpc>
                      </a:pPr>
                      <a:r>
                        <a:rPr kumimoji="1" lang="en-US" altLang="ja-JP" sz="1600" b="1" dirty="0" err="1">
                          <a:latin typeface="+mn-ea"/>
                          <a:ea typeface="+mn-ea"/>
                        </a:rPr>
                        <a:t>i</a:t>
                      </a:r>
                      <a:r>
                        <a:rPr kumimoji="1" lang="en-US" altLang="ja-JP" sz="1600" b="1" dirty="0">
                          <a:latin typeface="+mn-ea"/>
                          <a:ea typeface="+mn-ea"/>
                        </a:rPr>
                        <a:t>-PRO</a:t>
                      </a:r>
                      <a:r>
                        <a:rPr kumimoji="1" lang="ja-JP" altLang="en-US" sz="1600" b="1" dirty="0">
                          <a:latin typeface="+mn-ea"/>
                          <a:ea typeface="+mn-ea"/>
                        </a:rPr>
                        <a:t>機器専用</a:t>
                      </a:r>
                      <a:r>
                        <a:rPr kumimoji="1" lang="en-US" altLang="ja-JP" sz="1600" b="1" dirty="0">
                          <a:latin typeface="+mn-ea"/>
                          <a:ea typeface="+mn-ea"/>
                        </a:rPr>
                        <a:t>SD</a:t>
                      </a:r>
                      <a:r>
                        <a:rPr kumimoji="1" lang="ja-JP" altLang="en-US" sz="1600" b="1" dirty="0">
                          <a:latin typeface="+mn-ea"/>
                          <a:ea typeface="+mn-ea"/>
                        </a:rPr>
                        <a:t>メモリーカードを推奨します。</a:t>
                      </a:r>
                    </a:p>
                  </a:txBody>
                  <a:tcPr/>
                </a:tc>
                <a:extLst>
                  <a:ext uri="{0D108BD9-81ED-4DB2-BD59-A6C34878D82A}">
                    <a16:rowId xmlns:a16="http://schemas.microsoft.com/office/drawing/2014/main" val="730088022"/>
                  </a:ext>
                </a:extLst>
              </a:tr>
              <a:tr h="370840">
                <a:tc>
                  <a:txBody>
                    <a:bodyPr/>
                    <a:lstStyle/>
                    <a:p>
                      <a:pPr algn="ctr"/>
                      <a:r>
                        <a:rPr kumimoji="1" lang="ja-JP" altLang="en-US" sz="1800" b="1" dirty="0">
                          <a:latin typeface="+mn-ea"/>
                          <a:ea typeface="+mn-ea"/>
                        </a:rPr>
                        <a:t>２</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共通</a:t>
                      </a:r>
                      <a:endParaRPr kumimoji="1" lang="ja-JP" altLang="en-US" sz="1800" b="1" dirty="0">
                        <a:latin typeface="+mn-ea"/>
                        <a:ea typeface="+mn-ea"/>
                      </a:endParaRPr>
                    </a:p>
                  </a:txBody>
                  <a:tcPr anchor="ctr"/>
                </a:tc>
                <a:tc>
                  <a:txBody>
                    <a:bodyPr/>
                    <a:lstStyle/>
                    <a:p>
                      <a:r>
                        <a:rPr kumimoji="1" lang="en-US" altLang="ja-JP" sz="1600" b="1" dirty="0">
                          <a:latin typeface="+mn-ea"/>
                          <a:ea typeface="+mn-ea"/>
                        </a:rPr>
                        <a:t>SD</a:t>
                      </a:r>
                      <a:r>
                        <a:rPr kumimoji="1" lang="ja-JP" altLang="en-US" sz="1600" b="1" dirty="0">
                          <a:latin typeface="+mn-ea"/>
                          <a:ea typeface="+mn-ea"/>
                        </a:rPr>
                        <a:t>カード録画との同時使用は可能ですか？ </a:t>
                      </a:r>
                    </a:p>
                  </a:txBody>
                  <a:tcPr anchor="ctr"/>
                </a:tc>
                <a:tc>
                  <a:txBody>
                    <a:bodyPr/>
                    <a:lstStyle/>
                    <a:p>
                      <a:pPr>
                        <a:lnSpc>
                          <a:spcPct val="110000"/>
                        </a:lnSpc>
                      </a:pPr>
                      <a:r>
                        <a:rPr kumimoji="1" lang="ja-JP" altLang="en-US" sz="1600" b="1" dirty="0">
                          <a:latin typeface="+mn-ea"/>
                          <a:ea typeface="+mn-ea"/>
                        </a:rPr>
                        <a:t>同時使用可能ですが、本製品の起動時・学習用画像を収集時・学習時に、カメラの</a:t>
                      </a:r>
                      <a:r>
                        <a:rPr kumimoji="1" lang="en-US" altLang="ja-JP" sz="1600" b="1" dirty="0">
                          <a:latin typeface="+mn-ea"/>
                          <a:ea typeface="+mn-ea"/>
                        </a:rPr>
                        <a:t>SD</a:t>
                      </a:r>
                      <a:r>
                        <a:rPr kumimoji="1" lang="ja-JP" altLang="en-US" sz="1600" b="1" dirty="0">
                          <a:latin typeface="+mn-ea"/>
                          <a:ea typeface="+mn-ea"/>
                        </a:rPr>
                        <a:t>メモリーカードへの録画に影響する可能性があります。</a:t>
                      </a:r>
                    </a:p>
                  </a:txBody>
                  <a:tcPr/>
                </a:tc>
                <a:extLst>
                  <a:ext uri="{0D108BD9-81ED-4DB2-BD59-A6C34878D82A}">
                    <a16:rowId xmlns:a16="http://schemas.microsoft.com/office/drawing/2014/main" val="1801562278"/>
                  </a:ext>
                </a:extLst>
              </a:tr>
              <a:tr h="370840">
                <a:tc>
                  <a:txBody>
                    <a:bodyPr/>
                    <a:lstStyle/>
                    <a:p>
                      <a:pPr algn="ctr"/>
                      <a:r>
                        <a:rPr kumimoji="1" lang="ja-JP" altLang="en-US" sz="1800" b="1" dirty="0">
                          <a:latin typeface="+mn-ea"/>
                          <a:ea typeface="+mn-ea"/>
                        </a:rPr>
                        <a:t>３</a:t>
                      </a:r>
                    </a:p>
                  </a:txBody>
                  <a:tcPr anchor="ctr"/>
                </a:tc>
                <a:tc>
                  <a:txBody>
                    <a:bodyPr/>
                    <a:lstStyle/>
                    <a:p>
                      <a:pPr algn="ctr"/>
                      <a:r>
                        <a:rPr lang="ja-JP" altLang="en-US" sz="1800" b="1" dirty="0">
                          <a:latin typeface="+mn-ea"/>
                          <a:ea typeface="+mn-ea"/>
                        </a:rPr>
                        <a:t>共通</a:t>
                      </a:r>
                      <a:endParaRPr kumimoji="1" lang="ja-JP" altLang="en-US" sz="1800" b="1" dirty="0">
                        <a:latin typeface="+mn-ea"/>
                        <a:ea typeface="+mn-ea"/>
                      </a:endParaRPr>
                    </a:p>
                  </a:txBody>
                  <a:tcPr anchor="ctr"/>
                </a:tc>
                <a:tc>
                  <a:txBody>
                    <a:bodyPr/>
                    <a:lstStyle/>
                    <a:p>
                      <a:r>
                        <a:rPr kumimoji="1" lang="en-US" altLang="ja-JP" sz="1600" b="1" dirty="0">
                          <a:latin typeface="+mn-ea"/>
                          <a:ea typeface="+mn-ea"/>
                        </a:rPr>
                        <a:t>SD</a:t>
                      </a:r>
                      <a:r>
                        <a:rPr kumimoji="1" lang="ja-JP" altLang="en-US" sz="1600" b="1" dirty="0">
                          <a:latin typeface="+mn-ea"/>
                          <a:ea typeface="+mn-ea"/>
                        </a:rPr>
                        <a:t>メモリーカードの容量はどのくらい使いますか？</a:t>
                      </a:r>
                    </a:p>
                  </a:txBody>
                  <a:tcPr anchor="ctr"/>
                </a:tc>
                <a:tc>
                  <a:txBody>
                    <a:bodyPr/>
                    <a:lstStyle/>
                    <a:p>
                      <a:pPr>
                        <a:lnSpc>
                          <a:spcPct val="110000"/>
                        </a:lnSpc>
                      </a:pPr>
                      <a:r>
                        <a:rPr kumimoji="1" lang="ja-JP" altLang="en-US" sz="1600" b="1" dirty="0">
                          <a:latin typeface="+mn-ea"/>
                          <a:ea typeface="+mn-ea"/>
                        </a:rPr>
                        <a:t>以下が使用量の目安となります。</a:t>
                      </a:r>
                    </a:p>
                    <a:p>
                      <a:pPr>
                        <a:lnSpc>
                          <a:spcPct val="110000"/>
                        </a:lnSpc>
                      </a:pPr>
                      <a:r>
                        <a:rPr kumimoji="1" lang="ja-JP" altLang="en-US" sz="1600" b="1" dirty="0">
                          <a:latin typeface="+mn-ea"/>
                          <a:ea typeface="+mn-ea"/>
                        </a:rPr>
                        <a:t>・学習モデル</a:t>
                      </a:r>
                      <a:r>
                        <a:rPr kumimoji="1" lang="en-US" altLang="ja-JP" sz="1600" b="1" dirty="0">
                          <a:latin typeface="+mn-ea"/>
                          <a:ea typeface="+mn-ea"/>
                        </a:rPr>
                        <a:t>1</a:t>
                      </a:r>
                      <a:r>
                        <a:rPr kumimoji="1" lang="ja-JP" altLang="en-US" sz="1600" b="1" dirty="0">
                          <a:latin typeface="+mn-ea"/>
                          <a:ea typeface="+mn-ea"/>
                        </a:rPr>
                        <a:t>つあたり：約</a:t>
                      </a:r>
                      <a:r>
                        <a:rPr kumimoji="1" lang="en-US" altLang="ja-JP" sz="1600" b="1" dirty="0" err="1">
                          <a:latin typeface="+mn-ea"/>
                          <a:ea typeface="+mn-ea"/>
                        </a:rPr>
                        <a:t>100MB</a:t>
                      </a:r>
                      <a:endParaRPr kumimoji="1" lang="en-US" altLang="ja-JP" sz="1600" b="1" dirty="0">
                        <a:latin typeface="+mn-ea"/>
                        <a:ea typeface="+mn-ea"/>
                      </a:endParaRPr>
                    </a:p>
                    <a:p>
                      <a:pPr>
                        <a:lnSpc>
                          <a:spcPct val="110000"/>
                        </a:lnSpc>
                      </a:pPr>
                      <a:r>
                        <a:rPr kumimoji="1" lang="ja-JP" altLang="en-US" sz="1600" b="1" dirty="0">
                          <a:latin typeface="+mn-ea"/>
                          <a:ea typeface="+mn-ea"/>
                        </a:rPr>
                        <a:t>・学習用画像</a:t>
                      </a:r>
                      <a:r>
                        <a:rPr kumimoji="1" lang="en-US" altLang="ja-JP" sz="1600" b="1" dirty="0">
                          <a:latin typeface="+mn-ea"/>
                          <a:ea typeface="+mn-ea"/>
                        </a:rPr>
                        <a:t>1</a:t>
                      </a:r>
                      <a:r>
                        <a:rPr kumimoji="1" lang="ja-JP" altLang="en-US" sz="1600" b="1" dirty="0">
                          <a:latin typeface="+mn-ea"/>
                          <a:ea typeface="+mn-ea"/>
                        </a:rPr>
                        <a:t>枚あたり：約</a:t>
                      </a:r>
                      <a:r>
                        <a:rPr kumimoji="1" lang="en-US" altLang="ja-JP" sz="1600" b="1" dirty="0" err="1">
                          <a:latin typeface="+mn-ea"/>
                          <a:ea typeface="+mn-ea"/>
                        </a:rPr>
                        <a:t>5MB</a:t>
                      </a:r>
                      <a:r>
                        <a:rPr kumimoji="1" lang="en-US" altLang="ja-JP" sz="1600" b="1" dirty="0">
                          <a:latin typeface="+mn-ea"/>
                          <a:ea typeface="+mn-ea"/>
                        </a:rPr>
                        <a:t>(</a:t>
                      </a:r>
                      <a:r>
                        <a:rPr kumimoji="1" lang="en-US" altLang="ja-JP" sz="1600" b="1" dirty="0" err="1">
                          <a:latin typeface="+mn-ea"/>
                          <a:ea typeface="+mn-ea"/>
                        </a:rPr>
                        <a:t>4K</a:t>
                      </a:r>
                      <a:r>
                        <a:rPr kumimoji="1" lang="ja-JP" altLang="en-US" sz="1600" b="1" dirty="0">
                          <a:latin typeface="+mn-ea"/>
                          <a:ea typeface="+mn-ea"/>
                        </a:rPr>
                        <a:t>解像度の場合）</a:t>
                      </a:r>
                      <a:endParaRPr kumimoji="1" lang="en-US" altLang="ja-JP" sz="1600" b="1" dirty="0">
                        <a:latin typeface="+mn-ea"/>
                        <a:ea typeface="+mn-ea"/>
                      </a:endParaRPr>
                    </a:p>
                    <a:p>
                      <a:pPr>
                        <a:lnSpc>
                          <a:spcPct val="110000"/>
                        </a:lnSpc>
                      </a:pPr>
                      <a:r>
                        <a:rPr kumimoji="1" lang="ja-JP" altLang="en-US" sz="1600" b="1" dirty="0">
                          <a:latin typeface="+mn-ea"/>
                          <a:ea typeface="+mn-ea"/>
                        </a:rPr>
                        <a:t>　　　　　　　　　　　  約</a:t>
                      </a:r>
                      <a:r>
                        <a:rPr kumimoji="1" lang="en-US" altLang="ja-JP" sz="1600" b="1" dirty="0" err="1">
                          <a:latin typeface="+mn-ea"/>
                          <a:ea typeface="+mn-ea"/>
                        </a:rPr>
                        <a:t>1MB</a:t>
                      </a:r>
                      <a:r>
                        <a:rPr kumimoji="1" lang="en-US" altLang="ja-JP" sz="1600" b="1" dirty="0">
                          <a:latin typeface="+mn-ea"/>
                          <a:ea typeface="+mn-ea"/>
                        </a:rPr>
                        <a:t>(</a:t>
                      </a:r>
                      <a:r>
                        <a:rPr kumimoji="1" lang="en-US" altLang="ja-JP" sz="1600" b="1" dirty="0" err="1">
                          <a:latin typeface="+mn-ea"/>
                          <a:ea typeface="+mn-ea"/>
                        </a:rPr>
                        <a:t>FullHD</a:t>
                      </a:r>
                      <a:r>
                        <a:rPr kumimoji="1" lang="ja-JP" altLang="en-US" sz="1600" b="1" dirty="0">
                          <a:latin typeface="+mn-ea"/>
                          <a:ea typeface="+mn-ea"/>
                        </a:rPr>
                        <a:t>解像度の場合</a:t>
                      </a:r>
                      <a:r>
                        <a:rPr kumimoji="1" lang="en-US" altLang="ja-JP" sz="1600" b="1" dirty="0">
                          <a:latin typeface="+mn-ea"/>
                          <a:ea typeface="+mn-ea"/>
                        </a:rPr>
                        <a:t>)</a:t>
                      </a:r>
                    </a:p>
                    <a:p>
                      <a:pPr>
                        <a:lnSpc>
                          <a:spcPct val="110000"/>
                        </a:lnSpc>
                      </a:pPr>
                      <a:r>
                        <a:rPr kumimoji="1" lang="ja-JP" altLang="en-US" sz="1600" b="1" dirty="0">
                          <a:latin typeface="+mn-ea"/>
                          <a:ea typeface="+mn-ea"/>
                        </a:rPr>
                        <a:t>実際の残容量は、カメラ本体の</a:t>
                      </a:r>
                      <a:r>
                        <a:rPr kumimoji="1" lang="en-US" altLang="ja-JP" sz="1600" b="1" dirty="0">
                          <a:latin typeface="+mn-ea"/>
                          <a:ea typeface="+mn-ea"/>
                        </a:rPr>
                        <a:t>[SD</a:t>
                      </a:r>
                      <a:r>
                        <a:rPr kumimoji="1" lang="ja-JP" altLang="en-US" sz="1600" b="1" dirty="0">
                          <a:latin typeface="+mn-ea"/>
                          <a:ea typeface="+mn-ea"/>
                        </a:rPr>
                        <a:t>メモリーカード</a:t>
                      </a:r>
                      <a:r>
                        <a:rPr kumimoji="1" lang="en-US" altLang="ja-JP" sz="1600" b="1" dirty="0">
                          <a:latin typeface="+mn-ea"/>
                          <a:ea typeface="+mn-ea"/>
                        </a:rPr>
                        <a:t>]</a:t>
                      </a:r>
                      <a:r>
                        <a:rPr kumimoji="1" lang="ja-JP" altLang="en-US" sz="1600" b="1" dirty="0">
                          <a:latin typeface="+mn-ea"/>
                          <a:ea typeface="+mn-ea"/>
                        </a:rPr>
                        <a:t>メニューで確認できます。</a:t>
                      </a:r>
                    </a:p>
                  </a:txBody>
                  <a:tcPr/>
                </a:tc>
                <a:extLst>
                  <a:ext uri="{0D108BD9-81ED-4DB2-BD59-A6C34878D82A}">
                    <a16:rowId xmlns:a16="http://schemas.microsoft.com/office/drawing/2014/main" val="3063408361"/>
                  </a:ext>
                </a:extLst>
              </a:tr>
              <a:tr h="370840">
                <a:tc>
                  <a:txBody>
                    <a:bodyPr/>
                    <a:lstStyle/>
                    <a:p>
                      <a:pPr algn="ctr"/>
                      <a:r>
                        <a:rPr kumimoji="1" lang="ja-JP" altLang="en-US" sz="1800" b="1" dirty="0">
                          <a:latin typeface="+mn-ea"/>
                          <a:ea typeface="+mn-ea"/>
                        </a:rPr>
                        <a:t>４</a:t>
                      </a:r>
                    </a:p>
                  </a:txBody>
                  <a:tcPr anchor="ctr"/>
                </a:tc>
                <a:tc>
                  <a:txBody>
                    <a:bodyPr/>
                    <a:lstStyle/>
                    <a:p>
                      <a:pPr algn="ctr"/>
                      <a:r>
                        <a:rPr lang="ja-JP" altLang="en-US" sz="1800" b="1" dirty="0">
                          <a:latin typeface="+mn-ea"/>
                          <a:ea typeface="+mn-ea"/>
                        </a:rPr>
                        <a:t>共通</a:t>
                      </a:r>
                      <a:endParaRPr kumimoji="1" lang="ja-JP" altLang="en-US" sz="1800" b="1" dirty="0">
                        <a:latin typeface="+mn-ea"/>
                        <a:ea typeface="+mn-ea"/>
                      </a:endParaRPr>
                    </a:p>
                  </a:txBody>
                  <a:tcPr anchor="ctr"/>
                </a:tc>
                <a:tc>
                  <a:txBody>
                    <a:bodyPr/>
                    <a:lstStyle/>
                    <a:p>
                      <a:r>
                        <a:rPr kumimoji="1" lang="ja-JP" altLang="en-US" sz="1600" b="1" dirty="0">
                          <a:latin typeface="+mn-ea"/>
                          <a:ea typeface="+mn-ea"/>
                        </a:rPr>
                        <a:t>屋外でも使えますか？ </a:t>
                      </a:r>
                    </a:p>
                  </a:txBody>
                  <a:tcPr anchor="ctr"/>
                </a:tc>
                <a:tc>
                  <a:txBody>
                    <a:bodyPr/>
                    <a:lstStyle/>
                    <a:p>
                      <a:pPr>
                        <a:lnSpc>
                          <a:spcPct val="110000"/>
                        </a:lnSpc>
                      </a:pPr>
                      <a:r>
                        <a:rPr kumimoji="1" lang="ja-JP" altLang="en-US" sz="1600" b="1" dirty="0">
                          <a:latin typeface="+mn-ea"/>
                          <a:ea typeface="+mn-ea"/>
                        </a:rPr>
                        <a:t>屋内使用を推奨します。屋外は気候・日照変動・季節など変動要因が大きく、検知性能が低下する可能性があります。</a:t>
                      </a:r>
                    </a:p>
                  </a:txBody>
                  <a:tcPr/>
                </a:tc>
                <a:extLst>
                  <a:ext uri="{0D108BD9-81ED-4DB2-BD59-A6C34878D82A}">
                    <a16:rowId xmlns:a16="http://schemas.microsoft.com/office/drawing/2014/main" val="3711025832"/>
                  </a:ext>
                </a:extLst>
              </a:tr>
              <a:tr h="370840">
                <a:tc>
                  <a:txBody>
                    <a:bodyPr/>
                    <a:lstStyle/>
                    <a:p>
                      <a:pPr algn="ctr"/>
                      <a:r>
                        <a:rPr kumimoji="1" lang="ja-JP" altLang="en-US" sz="1800" b="1" dirty="0">
                          <a:latin typeface="+mn-ea"/>
                          <a:ea typeface="+mn-ea"/>
                        </a:rPr>
                        <a:t>５</a:t>
                      </a:r>
                    </a:p>
                  </a:txBody>
                  <a:tcPr anchor="ctr"/>
                </a:tc>
                <a:tc>
                  <a:txBody>
                    <a:bodyPr/>
                    <a:lstStyle/>
                    <a:p>
                      <a:pPr algn="ctr"/>
                      <a:r>
                        <a:rPr lang="ja-JP" altLang="en-US" sz="1800" b="1" dirty="0">
                          <a:latin typeface="+mn-ea"/>
                          <a:ea typeface="+mn-ea"/>
                        </a:rPr>
                        <a:t>共通</a:t>
                      </a:r>
                      <a:endParaRPr kumimoji="1" lang="ja-JP" altLang="en-US" sz="1800" b="1" dirty="0">
                        <a:latin typeface="+mn-ea"/>
                        <a:ea typeface="+mn-ea"/>
                      </a:endParaRPr>
                    </a:p>
                  </a:txBody>
                  <a:tcPr anchor="ctr"/>
                </a:tc>
                <a:tc>
                  <a:txBody>
                    <a:bodyPr/>
                    <a:lstStyle/>
                    <a:p>
                      <a:r>
                        <a:rPr kumimoji="1" lang="ja-JP" altLang="en-US" sz="1600" b="1" dirty="0">
                          <a:latin typeface="+mn-ea"/>
                          <a:ea typeface="+mn-ea"/>
                        </a:rPr>
                        <a:t>カメラ本体の妨害検知や</a:t>
                      </a:r>
                      <a:r>
                        <a:rPr kumimoji="1" lang="en-US" altLang="ja-JP" sz="1600" b="1" dirty="0" err="1">
                          <a:latin typeface="+mn-ea"/>
                          <a:ea typeface="+mn-ea"/>
                        </a:rPr>
                        <a:t>i-VMD</a:t>
                      </a:r>
                      <a:r>
                        <a:rPr kumimoji="1" lang="ja-JP" altLang="en-US" sz="1600" b="1" dirty="0">
                          <a:latin typeface="+mn-ea"/>
                          <a:ea typeface="+mn-ea"/>
                        </a:rPr>
                        <a:t>との違いは何ですか？</a:t>
                      </a:r>
                    </a:p>
                  </a:txBody>
                  <a:tcPr anchor="ctr"/>
                </a:tc>
                <a:tc>
                  <a:txBody>
                    <a:bodyPr/>
                    <a:lstStyle/>
                    <a:p>
                      <a:pPr>
                        <a:lnSpc>
                          <a:spcPct val="110000"/>
                        </a:lnSpc>
                      </a:pPr>
                      <a:r>
                        <a:rPr kumimoji="1" lang="ja-JP" altLang="en-US" sz="1600" b="1" dirty="0">
                          <a:latin typeface="+mn-ea"/>
                          <a:ea typeface="+mn-ea"/>
                        </a:rPr>
                        <a:t>妨害検知や</a:t>
                      </a:r>
                      <a:r>
                        <a:rPr kumimoji="1" lang="en-US" altLang="ja-JP" sz="1600" b="1" dirty="0" err="1">
                          <a:latin typeface="+mn-ea"/>
                          <a:ea typeface="+mn-ea"/>
                        </a:rPr>
                        <a:t>i-VMD</a:t>
                      </a:r>
                      <a:r>
                        <a:rPr kumimoji="1" lang="ja-JP" altLang="en-US" sz="1600" b="1" dirty="0">
                          <a:latin typeface="+mn-ea"/>
                          <a:ea typeface="+mn-ea"/>
                        </a:rPr>
                        <a:t>では直近の輝度の変化のみ検知していますが、</a:t>
                      </a:r>
                      <a:r>
                        <a:rPr kumimoji="1" lang="en-US" altLang="ja-JP" sz="1600" b="1" dirty="0">
                          <a:latin typeface="+mn-ea"/>
                          <a:ea typeface="+mn-ea"/>
                        </a:rPr>
                        <a:t>AI</a:t>
                      </a:r>
                      <a:r>
                        <a:rPr kumimoji="1" lang="ja-JP" altLang="en-US" sz="1600" b="1" dirty="0">
                          <a:latin typeface="+mn-ea"/>
                          <a:ea typeface="+mn-ea"/>
                        </a:rPr>
                        <a:t>状態変化検知では、画像の輝度・色に加えて、</a:t>
                      </a:r>
                      <a:r>
                        <a:rPr kumimoji="1" lang="en-US" altLang="ja-JP" sz="1600" b="1" dirty="0">
                          <a:latin typeface="+mn-ea"/>
                          <a:ea typeface="+mn-ea"/>
                        </a:rPr>
                        <a:t>AI</a:t>
                      </a:r>
                      <a:r>
                        <a:rPr kumimoji="1" lang="ja-JP" altLang="en-US" sz="1600" b="1" dirty="0">
                          <a:latin typeface="+mn-ea"/>
                          <a:ea typeface="+mn-ea"/>
                        </a:rPr>
                        <a:t>処理で得られた画像の様々な特徴を学習し、変化を検知することで、</a:t>
                      </a:r>
                      <a:r>
                        <a:rPr kumimoji="1" lang="en-US" altLang="ja-JP" sz="1600" b="1" dirty="0" err="1">
                          <a:latin typeface="+mn-ea"/>
                          <a:ea typeface="+mn-ea"/>
                        </a:rPr>
                        <a:t>i-VMD</a:t>
                      </a:r>
                      <a:r>
                        <a:rPr kumimoji="1" lang="ja-JP" altLang="en-US" sz="1600" b="1" dirty="0">
                          <a:latin typeface="+mn-ea"/>
                          <a:ea typeface="+mn-ea"/>
                        </a:rPr>
                        <a:t>に比べて日照変動などに対するロバスト性が向上しています。また、</a:t>
                      </a:r>
                      <a:r>
                        <a:rPr kumimoji="1" lang="en-US" altLang="ja-JP" sz="1600" b="1" dirty="0">
                          <a:latin typeface="+mn-ea"/>
                          <a:ea typeface="+mn-ea"/>
                        </a:rPr>
                        <a:t>AI</a:t>
                      </a:r>
                      <a:r>
                        <a:rPr kumimoji="1" lang="ja-JP" altLang="en-US" sz="1600" b="1" dirty="0">
                          <a:latin typeface="+mn-ea"/>
                          <a:ea typeface="+mn-ea"/>
                        </a:rPr>
                        <a:t>状態変化検知では学習に使用する画像を選択することができます。</a:t>
                      </a:r>
                    </a:p>
                    <a:p>
                      <a:pPr>
                        <a:lnSpc>
                          <a:spcPct val="110000"/>
                        </a:lnSpc>
                      </a:pPr>
                      <a:r>
                        <a:rPr kumimoji="1" lang="ja-JP" altLang="en-US" sz="1600" b="1" dirty="0">
                          <a:latin typeface="+mn-ea"/>
                          <a:ea typeface="+mn-ea"/>
                        </a:rPr>
                        <a:t>さらに、</a:t>
                      </a:r>
                      <a:r>
                        <a:rPr kumimoji="1" lang="en-US" altLang="ja-JP" sz="1600" b="1" dirty="0">
                          <a:latin typeface="+mn-ea"/>
                          <a:ea typeface="+mn-ea"/>
                        </a:rPr>
                        <a:t>[</a:t>
                      </a:r>
                      <a:r>
                        <a:rPr kumimoji="1" lang="ja-JP" altLang="en-US" sz="1600" b="1" dirty="0">
                          <a:latin typeface="+mn-ea"/>
                          <a:ea typeface="+mn-ea"/>
                        </a:rPr>
                        <a:t>人物を状態変化から除外</a:t>
                      </a:r>
                      <a:r>
                        <a:rPr kumimoji="1" lang="en-US" altLang="ja-JP" sz="1600" b="1" dirty="0">
                          <a:latin typeface="+mn-ea"/>
                          <a:ea typeface="+mn-ea"/>
                        </a:rPr>
                        <a:t>]</a:t>
                      </a:r>
                      <a:r>
                        <a:rPr kumimoji="1" lang="ja-JP" altLang="en-US" sz="1600" b="1" dirty="0">
                          <a:latin typeface="+mn-ea"/>
                          <a:ea typeface="+mn-ea"/>
                        </a:rPr>
                        <a:t>を</a:t>
                      </a:r>
                      <a:r>
                        <a:rPr kumimoji="1" lang="en-US" altLang="ja-JP" sz="1600" b="1" dirty="0">
                          <a:latin typeface="+mn-ea"/>
                          <a:ea typeface="+mn-ea"/>
                        </a:rPr>
                        <a:t>On</a:t>
                      </a:r>
                      <a:r>
                        <a:rPr kumimoji="1" lang="ja-JP" altLang="en-US" sz="1600" b="1" dirty="0">
                          <a:latin typeface="+mn-ea"/>
                          <a:ea typeface="+mn-ea"/>
                        </a:rPr>
                        <a:t>にすることにより、人を検知対象から除外することができます。</a:t>
                      </a:r>
                    </a:p>
                  </a:txBody>
                  <a:tcPr/>
                </a:tc>
                <a:extLst>
                  <a:ext uri="{0D108BD9-81ED-4DB2-BD59-A6C34878D82A}">
                    <a16:rowId xmlns:a16="http://schemas.microsoft.com/office/drawing/2014/main" val="2786957200"/>
                  </a:ext>
                </a:extLst>
              </a:tr>
            </a:tbl>
          </a:graphicData>
        </a:graphic>
      </p:graphicFrame>
    </p:spTree>
    <p:extLst>
      <p:ext uri="{BB962C8B-B14F-4D97-AF65-F5344CB8AC3E}">
        <p14:creationId xmlns:p14="http://schemas.microsoft.com/office/powerpoint/2010/main" val="3766636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388F3B4-B6CB-EF2A-9F21-E3185DAB9504}"/>
              </a:ext>
            </a:extLst>
          </p:cNvPr>
          <p:cNvSpPr>
            <a:spLocks noGrp="1"/>
          </p:cNvSpPr>
          <p:nvPr>
            <p:ph type="title"/>
          </p:nvPr>
        </p:nvSpPr>
        <p:spPr/>
        <p:txBody>
          <a:bodyPr/>
          <a:lstStyle/>
          <a:p>
            <a:r>
              <a:rPr lang="ja-JP" altLang="en-US" dirty="0"/>
              <a:t>質問集</a:t>
            </a:r>
          </a:p>
        </p:txBody>
      </p:sp>
      <p:sp>
        <p:nvSpPr>
          <p:cNvPr id="4" name="テキスト ボックス 3">
            <a:extLst>
              <a:ext uri="{FF2B5EF4-FFF2-40B4-BE49-F238E27FC236}">
                <a16:creationId xmlns:a16="http://schemas.microsoft.com/office/drawing/2014/main" id="{2A94E5AB-CD12-861E-0C5A-78B6FAE0DF9A}"/>
              </a:ext>
            </a:extLst>
          </p:cNvPr>
          <p:cNvSpPr txBox="1"/>
          <p:nvPr/>
        </p:nvSpPr>
        <p:spPr>
          <a:xfrm>
            <a:off x="6379975" y="7171293"/>
            <a:ext cx="7592210" cy="369332"/>
          </a:xfrm>
          <a:prstGeom prst="rect">
            <a:avLst/>
          </a:prstGeom>
          <a:solidFill>
            <a:srgbClr val="FFFF00"/>
          </a:solidFill>
        </p:spPr>
        <p:txBody>
          <a:bodyPr wrap="square">
            <a:spAutoFit/>
          </a:bodyPr>
          <a:lstStyle/>
          <a:p>
            <a:r>
              <a:rPr lang="ja-JP" altLang="en-US" sz="1800" b="1" dirty="0"/>
              <a:t>詳細につきましては、設置業者様または販売店様へご確認ください。</a:t>
            </a:r>
          </a:p>
        </p:txBody>
      </p:sp>
      <p:graphicFrame>
        <p:nvGraphicFramePr>
          <p:cNvPr id="6" name="表 5">
            <a:extLst>
              <a:ext uri="{FF2B5EF4-FFF2-40B4-BE49-F238E27FC236}">
                <a16:creationId xmlns:a16="http://schemas.microsoft.com/office/drawing/2014/main" id="{B4826551-FEFE-6EE8-0DAC-76D4E04A6E69}"/>
              </a:ext>
            </a:extLst>
          </p:cNvPr>
          <p:cNvGraphicFramePr>
            <a:graphicFrameLocks noGrp="1"/>
          </p:cNvGraphicFramePr>
          <p:nvPr>
            <p:extLst>
              <p:ext uri="{D42A27DB-BD31-4B8C-83A1-F6EECF244321}">
                <p14:modId xmlns:p14="http://schemas.microsoft.com/office/powerpoint/2010/main" val="1046014742"/>
              </p:ext>
            </p:extLst>
          </p:nvPr>
        </p:nvGraphicFramePr>
        <p:xfrm>
          <a:off x="428027" y="844132"/>
          <a:ext cx="13544158" cy="488537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79780">
                  <a:extLst>
                    <a:ext uri="{9D8B030D-6E8A-4147-A177-3AD203B41FA5}">
                      <a16:colId xmlns:a16="http://schemas.microsoft.com/office/drawing/2014/main" val="1205713191"/>
                    </a:ext>
                  </a:extLst>
                </a:gridCol>
                <a:gridCol w="1006793">
                  <a:extLst>
                    <a:ext uri="{9D8B030D-6E8A-4147-A177-3AD203B41FA5}">
                      <a16:colId xmlns:a16="http://schemas.microsoft.com/office/drawing/2014/main" val="1851214195"/>
                    </a:ext>
                  </a:extLst>
                </a:gridCol>
                <a:gridCol w="5408930">
                  <a:extLst>
                    <a:ext uri="{9D8B030D-6E8A-4147-A177-3AD203B41FA5}">
                      <a16:colId xmlns:a16="http://schemas.microsoft.com/office/drawing/2014/main" val="1654910213"/>
                    </a:ext>
                  </a:extLst>
                </a:gridCol>
                <a:gridCol w="6348655">
                  <a:extLst>
                    <a:ext uri="{9D8B030D-6E8A-4147-A177-3AD203B41FA5}">
                      <a16:colId xmlns:a16="http://schemas.microsoft.com/office/drawing/2014/main" val="1287649133"/>
                    </a:ext>
                  </a:extLst>
                </a:gridCol>
              </a:tblGrid>
              <a:tr h="370840">
                <a:tc>
                  <a:txBody>
                    <a:bodyPr/>
                    <a:lstStyle/>
                    <a:p>
                      <a:pPr algn="ctr"/>
                      <a:r>
                        <a:rPr lang="en-US" altLang="ja-JP" sz="2400" dirty="0">
                          <a:effectLst>
                            <a:outerShdw blurRad="38100" dist="38100" dir="2700000" algn="tl">
                              <a:srgbClr val="000000">
                                <a:alpha val="43137"/>
                              </a:srgbClr>
                            </a:outerShdw>
                          </a:effectLst>
                          <a:latin typeface="+mn-ea"/>
                          <a:ea typeface="+mn-ea"/>
                        </a:rPr>
                        <a:t>No</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分類</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質問</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回答</a:t>
                      </a:r>
                      <a:endParaRPr kumimoji="1" lang="ja-JP" altLang="en-US" sz="2400" dirty="0">
                        <a:effectLst>
                          <a:outerShdw blurRad="38100" dist="38100" dir="2700000" algn="tl">
                            <a:srgbClr val="000000">
                              <a:alpha val="43137"/>
                            </a:srgbClr>
                          </a:outerShdw>
                        </a:effectLst>
                        <a:latin typeface="+mn-ea"/>
                        <a:ea typeface="+mn-ea"/>
                      </a:endParaRPr>
                    </a:p>
                  </a:txBody>
                  <a:tcPr anchor="ctr"/>
                </a:tc>
                <a:extLst>
                  <a:ext uri="{0D108BD9-81ED-4DB2-BD59-A6C34878D82A}">
                    <a16:rowId xmlns:a16="http://schemas.microsoft.com/office/drawing/2014/main" val="2261736504"/>
                  </a:ext>
                </a:extLst>
              </a:tr>
              <a:tr h="370840">
                <a:tc>
                  <a:txBody>
                    <a:bodyPr/>
                    <a:lstStyle/>
                    <a:p>
                      <a:pPr algn="ctr"/>
                      <a:r>
                        <a:rPr kumimoji="1" lang="ja-JP" altLang="en-US" sz="1800" b="1" dirty="0">
                          <a:latin typeface="+mn-ea"/>
                          <a:ea typeface="+mn-ea"/>
                        </a:rPr>
                        <a:t>１</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学習</a:t>
                      </a:r>
                      <a:endParaRPr kumimoji="1" lang="ja-JP" altLang="en-US" sz="1800" b="1" dirty="0">
                        <a:latin typeface="+mn-ea"/>
                        <a:ea typeface="+mn-ea"/>
                      </a:endParaRPr>
                    </a:p>
                  </a:txBody>
                  <a:tcPr anchor="ctr"/>
                </a:tc>
                <a:tc>
                  <a:txBody>
                    <a:bodyPr/>
                    <a:lstStyle/>
                    <a:p>
                      <a:r>
                        <a:rPr lang="ja-JP" altLang="en-US" sz="1600" b="1" dirty="0">
                          <a:latin typeface="+mn-ea"/>
                          <a:ea typeface="+mn-ea"/>
                        </a:rPr>
                        <a:t>学習用画像はどのくらい集めれば良いですか？</a:t>
                      </a:r>
                      <a:endParaRPr kumimoji="1" lang="ja-JP" altLang="en-US" sz="1600" b="1" dirty="0">
                        <a:latin typeface="+mn-ea"/>
                        <a:ea typeface="+mn-ea"/>
                      </a:endParaRPr>
                    </a:p>
                  </a:txBody>
                  <a:tcPr anchor="ctr"/>
                </a:tc>
                <a:tc>
                  <a:txBody>
                    <a:bodyPr/>
                    <a:lstStyle/>
                    <a:p>
                      <a:pPr>
                        <a:lnSpc>
                          <a:spcPct val="110000"/>
                        </a:lnSpc>
                      </a:pPr>
                      <a:r>
                        <a:rPr kumimoji="1" lang="ja-JP" altLang="en-US" sz="1600" b="1" dirty="0">
                          <a:latin typeface="+mn-ea"/>
                          <a:ea typeface="+mn-ea"/>
                        </a:rPr>
                        <a:t>照明や光の当たり具合の違い等、通常状態において映り方が異なるパターンの画像を集めて下さい。照明があまり変わらない環境では、数枚程度で十分な性能が得られる場合がありますし、 見た目が多種多様に変わる環境では、</a:t>
                      </a:r>
                      <a:r>
                        <a:rPr kumimoji="1" lang="en-US" altLang="ja-JP" sz="1600" b="1" dirty="0">
                          <a:latin typeface="+mn-ea"/>
                          <a:ea typeface="+mn-ea"/>
                        </a:rPr>
                        <a:t>100</a:t>
                      </a:r>
                      <a:r>
                        <a:rPr kumimoji="1" lang="ja-JP" altLang="en-US" sz="1600" b="1" dirty="0">
                          <a:latin typeface="+mn-ea"/>
                          <a:ea typeface="+mn-ea"/>
                        </a:rPr>
                        <a:t>枚程度必要な場合があります。</a:t>
                      </a:r>
                    </a:p>
                  </a:txBody>
                  <a:tcPr/>
                </a:tc>
                <a:extLst>
                  <a:ext uri="{0D108BD9-81ED-4DB2-BD59-A6C34878D82A}">
                    <a16:rowId xmlns:a16="http://schemas.microsoft.com/office/drawing/2014/main" val="730088022"/>
                  </a:ext>
                </a:extLst>
              </a:tr>
              <a:tr h="370840">
                <a:tc>
                  <a:txBody>
                    <a:bodyPr/>
                    <a:lstStyle/>
                    <a:p>
                      <a:pPr algn="ctr"/>
                      <a:r>
                        <a:rPr kumimoji="1" lang="ja-JP" altLang="en-US" sz="1800" b="1" dirty="0">
                          <a:latin typeface="+mn-ea"/>
                          <a:ea typeface="+mn-ea"/>
                        </a:rPr>
                        <a:t>２</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学習</a:t>
                      </a:r>
                      <a:endParaRPr kumimoji="1" lang="ja-JP" altLang="en-US" sz="1800" b="1" dirty="0">
                        <a:latin typeface="+mn-ea"/>
                        <a:ea typeface="+mn-ea"/>
                      </a:endParaRPr>
                    </a:p>
                  </a:txBody>
                  <a:tcPr anchor="ctr"/>
                </a:tc>
                <a:tc>
                  <a:txBody>
                    <a:bodyPr/>
                    <a:lstStyle/>
                    <a:p>
                      <a:r>
                        <a:rPr kumimoji="1" lang="ja-JP" altLang="en-US" sz="1600" b="1" dirty="0">
                          <a:latin typeface="+mn-ea"/>
                          <a:ea typeface="+mn-ea"/>
                        </a:rPr>
                        <a:t>正常状態の画像ではなく、検知させたい状態を学習することもできますか？</a:t>
                      </a:r>
                    </a:p>
                  </a:txBody>
                  <a:tcPr anchor="ct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検知エリア設定</a:t>
                      </a:r>
                      <a:r>
                        <a:rPr kumimoji="1" lang="en-US" altLang="ja-JP" sz="1600" b="1" dirty="0">
                          <a:latin typeface="+mn-ea"/>
                          <a:ea typeface="+mn-ea"/>
                        </a:rPr>
                        <a:t>]</a:t>
                      </a:r>
                      <a:r>
                        <a:rPr kumimoji="1" lang="ja-JP" altLang="en-US" sz="1600" b="1" dirty="0">
                          <a:latin typeface="+mn-ea"/>
                          <a:ea typeface="+mn-ea"/>
                        </a:rPr>
                        <a:t>で</a:t>
                      </a:r>
                      <a:r>
                        <a:rPr kumimoji="1" lang="en-US" altLang="ja-JP" sz="1600" b="1" dirty="0">
                          <a:latin typeface="+mn-ea"/>
                          <a:ea typeface="+mn-ea"/>
                        </a:rPr>
                        <a:t>[</a:t>
                      </a:r>
                      <a:r>
                        <a:rPr kumimoji="1" lang="ja-JP" altLang="en-US" sz="1600" b="1" dirty="0">
                          <a:latin typeface="+mn-ea"/>
                          <a:ea typeface="+mn-ea"/>
                        </a:rPr>
                        <a:t>状態反転</a:t>
                      </a:r>
                      <a:r>
                        <a:rPr kumimoji="1" lang="en-US" altLang="ja-JP" sz="1600" b="1" dirty="0">
                          <a:latin typeface="+mn-ea"/>
                          <a:ea typeface="+mn-ea"/>
                        </a:rPr>
                        <a:t>]</a:t>
                      </a:r>
                      <a:r>
                        <a:rPr kumimoji="1" lang="ja-JP" altLang="en-US" sz="1600" b="1" dirty="0">
                          <a:latin typeface="+mn-ea"/>
                          <a:ea typeface="+mn-ea"/>
                        </a:rPr>
                        <a:t>を</a:t>
                      </a:r>
                      <a:r>
                        <a:rPr kumimoji="1" lang="en-US" altLang="ja-JP" sz="1600" b="1" dirty="0">
                          <a:latin typeface="+mn-ea"/>
                          <a:ea typeface="+mn-ea"/>
                        </a:rPr>
                        <a:t>ON</a:t>
                      </a:r>
                      <a:r>
                        <a:rPr kumimoji="1" lang="ja-JP" altLang="en-US" sz="1600" b="1" dirty="0">
                          <a:latin typeface="+mn-ea"/>
                          <a:ea typeface="+mn-ea"/>
                        </a:rPr>
                        <a:t>にすると、検知エリアが学習時と同じ状態となった時にアラーム通知できます。</a:t>
                      </a:r>
                    </a:p>
                  </a:txBody>
                  <a:tcPr/>
                </a:tc>
                <a:extLst>
                  <a:ext uri="{0D108BD9-81ED-4DB2-BD59-A6C34878D82A}">
                    <a16:rowId xmlns:a16="http://schemas.microsoft.com/office/drawing/2014/main" val="1801562278"/>
                  </a:ext>
                </a:extLst>
              </a:tr>
              <a:tr h="370840">
                <a:tc>
                  <a:txBody>
                    <a:bodyPr/>
                    <a:lstStyle/>
                    <a:p>
                      <a:pPr algn="ctr"/>
                      <a:r>
                        <a:rPr kumimoji="1" lang="ja-JP" altLang="en-US" sz="1800" b="1" dirty="0">
                          <a:latin typeface="+mn-ea"/>
                          <a:ea typeface="+mn-ea"/>
                        </a:rPr>
                        <a:t>３</a:t>
                      </a:r>
                    </a:p>
                  </a:txBody>
                  <a:tcPr anchor="ctr"/>
                </a:tc>
                <a:tc>
                  <a:txBody>
                    <a:bodyPr/>
                    <a:lstStyle/>
                    <a:p>
                      <a:pPr algn="ctr"/>
                      <a:r>
                        <a:rPr lang="ja-JP" altLang="en-US" sz="1800" b="1" dirty="0">
                          <a:latin typeface="+mn-ea"/>
                          <a:ea typeface="+mn-ea"/>
                        </a:rPr>
                        <a:t>学習</a:t>
                      </a:r>
                      <a:endParaRPr kumimoji="1" lang="ja-JP" altLang="en-US" sz="1800" b="1" dirty="0">
                        <a:latin typeface="+mn-ea"/>
                        <a:ea typeface="+mn-ea"/>
                      </a:endParaRPr>
                    </a:p>
                  </a:txBody>
                  <a:tcPr anchor="ctr"/>
                </a:tc>
                <a:tc>
                  <a:txBody>
                    <a:bodyPr/>
                    <a:lstStyle/>
                    <a:p>
                      <a:r>
                        <a:rPr kumimoji="1" lang="ja-JP" altLang="en-US" sz="1600" b="1" dirty="0">
                          <a:latin typeface="+mn-ea"/>
                          <a:ea typeface="+mn-ea"/>
                        </a:rPr>
                        <a:t>学習モデルを</a:t>
                      </a:r>
                      <a:r>
                        <a:rPr kumimoji="1" lang="en-US" altLang="ja-JP" sz="1600" b="1" dirty="0">
                          <a:latin typeface="+mn-ea"/>
                          <a:ea typeface="+mn-ea"/>
                        </a:rPr>
                        <a:t>3</a:t>
                      </a:r>
                      <a:r>
                        <a:rPr kumimoji="1" lang="ja-JP" altLang="en-US" sz="1600" b="1" dirty="0">
                          <a:latin typeface="+mn-ea"/>
                          <a:ea typeface="+mn-ea"/>
                        </a:rPr>
                        <a:t>つ保存できるが、どう使い分ければよいですか？</a:t>
                      </a:r>
                    </a:p>
                  </a:txBody>
                  <a:tcPr anchor="ctr"/>
                </a:tc>
                <a:tc>
                  <a:txBody>
                    <a:bodyPr/>
                    <a:lstStyle/>
                    <a:p>
                      <a:pPr>
                        <a:lnSpc>
                          <a:spcPct val="110000"/>
                        </a:lnSpc>
                      </a:pPr>
                      <a:r>
                        <a:rPr kumimoji="1" lang="ja-JP" altLang="en-US" sz="1600" b="1" dirty="0">
                          <a:latin typeface="+mn-ea"/>
                          <a:ea typeface="+mn-ea"/>
                        </a:rPr>
                        <a:t>白黒映像でも検知を行いたい場合、カラー映像用の学習モデル、白黒映像用の学習モデルを作成できます。</a:t>
                      </a:r>
                    </a:p>
                    <a:p>
                      <a:pPr>
                        <a:lnSpc>
                          <a:spcPct val="110000"/>
                        </a:lnSpc>
                      </a:pPr>
                      <a:r>
                        <a:rPr kumimoji="1" lang="ja-JP" altLang="en-US" sz="1600" b="1" dirty="0">
                          <a:latin typeface="+mn-ea"/>
                          <a:ea typeface="+mn-ea"/>
                        </a:rPr>
                        <a:t>また、学習用画像を追加して検知精度を試したい場合に、学習済みのモデルを残しておくことができます。</a:t>
                      </a:r>
                    </a:p>
                  </a:txBody>
                  <a:tcPr/>
                </a:tc>
                <a:extLst>
                  <a:ext uri="{0D108BD9-81ED-4DB2-BD59-A6C34878D82A}">
                    <a16:rowId xmlns:a16="http://schemas.microsoft.com/office/drawing/2014/main" val="3063408361"/>
                  </a:ext>
                </a:extLst>
              </a:tr>
              <a:tr h="370840">
                <a:tc>
                  <a:txBody>
                    <a:bodyPr/>
                    <a:lstStyle/>
                    <a:p>
                      <a:pPr algn="ctr"/>
                      <a:r>
                        <a:rPr kumimoji="1" lang="ja-JP" altLang="en-US" sz="1800" b="1" dirty="0">
                          <a:latin typeface="+mn-ea"/>
                          <a:ea typeface="+mn-ea"/>
                        </a:rPr>
                        <a:t>４</a:t>
                      </a:r>
                    </a:p>
                  </a:txBody>
                  <a:tcPr anchor="ctr"/>
                </a:tc>
                <a:tc>
                  <a:txBody>
                    <a:bodyPr/>
                    <a:lstStyle/>
                    <a:p>
                      <a:pPr algn="ctr"/>
                      <a:r>
                        <a:rPr kumimoji="1" lang="ja-JP" altLang="en-US" sz="1800" b="1" dirty="0">
                          <a:latin typeface="+mn-ea"/>
                          <a:ea typeface="+mn-ea"/>
                        </a:rPr>
                        <a:t>学習</a:t>
                      </a:r>
                    </a:p>
                  </a:txBody>
                  <a:tcPr anchor="ctr"/>
                </a:tc>
                <a:tc>
                  <a:txBody>
                    <a:bodyPr/>
                    <a:lstStyle/>
                    <a:p>
                      <a:r>
                        <a:rPr kumimoji="1" lang="ja-JP" altLang="en-US" sz="1600" b="1" dirty="0">
                          <a:latin typeface="+mn-ea"/>
                          <a:ea typeface="+mn-ea"/>
                        </a:rPr>
                        <a:t>学習にかかる時間を教えてください。</a:t>
                      </a:r>
                    </a:p>
                  </a:txBody>
                  <a:tcPr anchor="ctr"/>
                </a:tc>
                <a:tc>
                  <a:txBody>
                    <a:bodyPr/>
                    <a:lstStyle/>
                    <a:p>
                      <a:pPr>
                        <a:lnSpc>
                          <a:spcPct val="110000"/>
                        </a:lnSpc>
                      </a:pPr>
                      <a:r>
                        <a:rPr kumimoji="1" lang="ja-JP" altLang="en-US" sz="1600" b="1" dirty="0">
                          <a:latin typeface="+mn-ea"/>
                          <a:ea typeface="+mn-ea"/>
                        </a:rPr>
                        <a:t>学習画像の枚数によって異なりますが、以下が目安です。</a:t>
                      </a:r>
                    </a:p>
                    <a:p>
                      <a:pPr>
                        <a:lnSpc>
                          <a:spcPct val="110000"/>
                        </a:lnSpc>
                      </a:pPr>
                      <a:r>
                        <a:rPr kumimoji="1" lang="ja-JP" altLang="en-US" sz="1600" b="1" dirty="0">
                          <a:latin typeface="+mn-ea"/>
                          <a:ea typeface="+mn-ea"/>
                        </a:rPr>
                        <a:t>・</a:t>
                      </a:r>
                      <a:r>
                        <a:rPr kumimoji="1" lang="en-US" altLang="ja-JP" sz="1600" b="1" dirty="0">
                          <a:latin typeface="+mn-ea"/>
                          <a:ea typeface="+mn-ea"/>
                        </a:rPr>
                        <a:t>10</a:t>
                      </a:r>
                      <a:r>
                        <a:rPr kumimoji="1" lang="ja-JP" altLang="en-US" sz="1600" b="1" dirty="0">
                          <a:latin typeface="+mn-ea"/>
                          <a:ea typeface="+mn-ea"/>
                        </a:rPr>
                        <a:t>枚学習時 ： </a:t>
                      </a:r>
                      <a:r>
                        <a:rPr kumimoji="1" lang="en-US" altLang="ja-JP" sz="1600" b="1" dirty="0">
                          <a:latin typeface="+mn-ea"/>
                          <a:ea typeface="+mn-ea"/>
                        </a:rPr>
                        <a:t>3</a:t>
                      </a:r>
                      <a:r>
                        <a:rPr kumimoji="1" lang="ja-JP" altLang="en-US" sz="1600" b="1" dirty="0">
                          <a:latin typeface="+mn-ea"/>
                          <a:ea typeface="+mn-ea"/>
                        </a:rPr>
                        <a:t>分</a:t>
                      </a:r>
                    </a:p>
                    <a:p>
                      <a:pPr>
                        <a:lnSpc>
                          <a:spcPct val="110000"/>
                        </a:lnSpc>
                      </a:pPr>
                      <a:r>
                        <a:rPr kumimoji="1" lang="ja-JP" altLang="en-US" sz="1600" b="1" dirty="0">
                          <a:latin typeface="+mn-ea"/>
                          <a:ea typeface="+mn-ea"/>
                        </a:rPr>
                        <a:t>・</a:t>
                      </a:r>
                      <a:r>
                        <a:rPr kumimoji="1" lang="en-US" altLang="ja-JP" sz="1600" b="1" dirty="0">
                          <a:latin typeface="+mn-ea"/>
                          <a:ea typeface="+mn-ea"/>
                        </a:rPr>
                        <a:t>200</a:t>
                      </a:r>
                      <a:r>
                        <a:rPr kumimoji="1" lang="ja-JP" altLang="en-US" sz="1600" b="1" dirty="0">
                          <a:latin typeface="+mn-ea"/>
                          <a:ea typeface="+mn-ea"/>
                        </a:rPr>
                        <a:t>枚学習時：</a:t>
                      </a:r>
                      <a:r>
                        <a:rPr kumimoji="1" lang="en-US" altLang="ja-JP" sz="1600" b="1" dirty="0">
                          <a:latin typeface="+mn-ea"/>
                          <a:ea typeface="+mn-ea"/>
                        </a:rPr>
                        <a:t>10</a:t>
                      </a:r>
                      <a:r>
                        <a:rPr kumimoji="1" lang="ja-JP" altLang="en-US" sz="1600" b="1" dirty="0">
                          <a:latin typeface="+mn-ea"/>
                          <a:ea typeface="+mn-ea"/>
                        </a:rPr>
                        <a:t>分</a:t>
                      </a:r>
                    </a:p>
                  </a:txBody>
                  <a:tcPr/>
                </a:tc>
                <a:extLst>
                  <a:ext uri="{0D108BD9-81ED-4DB2-BD59-A6C34878D82A}">
                    <a16:rowId xmlns:a16="http://schemas.microsoft.com/office/drawing/2014/main" val="3711025832"/>
                  </a:ext>
                </a:extLst>
              </a:tr>
              <a:tr h="370840">
                <a:tc>
                  <a:txBody>
                    <a:bodyPr/>
                    <a:lstStyle/>
                    <a:p>
                      <a:pPr algn="ctr"/>
                      <a:r>
                        <a:rPr kumimoji="1" lang="ja-JP" altLang="en-US" sz="1800" b="1" dirty="0">
                          <a:latin typeface="+mn-ea"/>
                          <a:ea typeface="+mn-ea"/>
                        </a:rPr>
                        <a:t>５</a:t>
                      </a:r>
                    </a:p>
                  </a:txBody>
                  <a:tcPr anchor="ctr"/>
                </a:tc>
                <a:tc>
                  <a:txBody>
                    <a:bodyPr/>
                    <a:lstStyle/>
                    <a:p>
                      <a:pPr algn="ctr"/>
                      <a:r>
                        <a:rPr lang="ja-JP" altLang="en-US" sz="1800" b="1" dirty="0">
                          <a:latin typeface="+mn-ea"/>
                          <a:ea typeface="+mn-ea"/>
                        </a:rPr>
                        <a:t>学習</a:t>
                      </a:r>
                      <a:endParaRPr kumimoji="1" lang="ja-JP" altLang="en-US" sz="1800" b="1" dirty="0">
                        <a:latin typeface="+mn-ea"/>
                        <a:ea typeface="+mn-ea"/>
                      </a:endParaRPr>
                    </a:p>
                  </a:txBody>
                  <a:tcPr anchor="ctr"/>
                </a:tc>
                <a:tc>
                  <a:txBody>
                    <a:bodyPr/>
                    <a:lstStyle/>
                    <a:p>
                      <a:r>
                        <a:rPr kumimoji="1" lang="ja-JP" altLang="en-US" sz="1600" b="1" dirty="0">
                          <a:latin typeface="+mn-ea"/>
                          <a:ea typeface="+mn-ea"/>
                        </a:rPr>
                        <a:t>学習にかかる時間を教えてください。</a:t>
                      </a:r>
                    </a:p>
                  </a:txBody>
                  <a:tcPr anchor="ctr"/>
                </a:tc>
                <a:tc>
                  <a:txBody>
                    <a:bodyPr/>
                    <a:lstStyle/>
                    <a:p>
                      <a:pPr>
                        <a:lnSpc>
                          <a:spcPct val="110000"/>
                        </a:lnSpc>
                      </a:pPr>
                      <a:r>
                        <a:rPr kumimoji="1" lang="ja-JP" altLang="en-US" sz="1600" b="1" dirty="0">
                          <a:latin typeface="+mn-ea"/>
                          <a:ea typeface="+mn-ea"/>
                        </a:rPr>
                        <a:t>画像ごとに学習させるエリアを変えたい場合や、より小さい検知対象物を検知したい場合などに設定します。</a:t>
                      </a:r>
                    </a:p>
                  </a:txBody>
                  <a:tcPr/>
                </a:tc>
                <a:extLst>
                  <a:ext uri="{0D108BD9-81ED-4DB2-BD59-A6C34878D82A}">
                    <a16:rowId xmlns:a16="http://schemas.microsoft.com/office/drawing/2014/main" val="2786957200"/>
                  </a:ext>
                </a:extLst>
              </a:tr>
            </a:tbl>
          </a:graphicData>
        </a:graphic>
      </p:graphicFrame>
    </p:spTree>
    <p:extLst>
      <p:ext uri="{BB962C8B-B14F-4D97-AF65-F5344CB8AC3E}">
        <p14:creationId xmlns:p14="http://schemas.microsoft.com/office/powerpoint/2010/main" val="3075059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388F3B4-B6CB-EF2A-9F21-E3185DAB9504}"/>
              </a:ext>
            </a:extLst>
          </p:cNvPr>
          <p:cNvSpPr>
            <a:spLocks noGrp="1"/>
          </p:cNvSpPr>
          <p:nvPr>
            <p:ph type="title"/>
          </p:nvPr>
        </p:nvSpPr>
        <p:spPr/>
        <p:txBody>
          <a:bodyPr/>
          <a:lstStyle/>
          <a:p>
            <a:r>
              <a:rPr lang="ja-JP" altLang="en-US" dirty="0"/>
              <a:t>質問集</a:t>
            </a:r>
          </a:p>
        </p:txBody>
      </p:sp>
      <p:sp>
        <p:nvSpPr>
          <p:cNvPr id="4" name="テキスト ボックス 3">
            <a:extLst>
              <a:ext uri="{FF2B5EF4-FFF2-40B4-BE49-F238E27FC236}">
                <a16:creationId xmlns:a16="http://schemas.microsoft.com/office/drawing/2014/main" id="{679C291B-E6AE-6428-B81D-DB95E6B53CFF}"/>
              </a:ext>
            </a:extLst>
          </p:cNvPr>
          <p:cNvSpPr txBox="1"/>
          <p:nvPr/>
        </p:nvSpPr>
        <p:spPr>
          <a:xfrm>
            <a:off x="6379975" y="7171293"/>
            <a:ext cx="7592210" cy="369332"/>
          </a:xfrm>
          <a:prstGeom prst="rect">
            <a:avLst/>
          </a:prstGeom>
          <a:solidFill>
            <a:srgbClr val="FFFF00"/>
          </a:solidFill>
        </p:spPr>
        <p:txBody>
          <a:bodyPr wrap="square">
            <a:spAutoFit/>
          </a:bodyPr>
          <a:lstStyle/>
          <a:p>
            <a:r>
              <a:rPr lang="ja-JP" altLang="en-US" sz="1800" b="1" dirty="0"/>
              <a:t>詳細につきましては、設置業者様または販売店様へご確認ください。</a:t>
            </a:r>
          </a:p>
        </p:txBody>
      </p:sp>
      <p:graphicFrame>
        <p:nvGraphicFramePr>
          <p:cNvPr id="6" name="表 5">
            <a:extLst>
              <a:ext uri="{FF2B5EF4-FFF2-40B4-BE49-F238E27FC236}">
                <a16:creationId xmlns:a16="http://schemas.microsoft.com/office/drawing/2014/main" id="{3C809323-FCD7-103B-3BCC-D39FB5CA6C0C}"/>
              </a:ext>
            </a:extLst>
          </p:cNvPr>
          <p:cNvGraphicFramePr>
            <a:graphicFrameLocks noGrp="1"/>
          </p:cNvGraphicFramePr>
          <p:nvPr>
            <p:extLst>
              <p:ext uri="{D42A27DB-BD31-4B8C-83A1-F6EECF244321}">
                <p14:modId xmlns:p14="http://schemas.microsoft.com/office/powerpoint/2010/main" val="2458403499"/>
              </p:ext>
            </p:extLst>
          </p:nvPr>
        </p:nvGraphicFramePr>
        <p:xfrm>
          <a:off x="428027" y="654951"/>
          <a:ext cx="13544158" cy="643172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79780">
                  <a:extLst>
                    <a:ext uri="{9D8B030D-6E8A-4147-A177-3AD203B41FA5}">
                      <a16:colId xmlns:a16="http://schemas.microsoft.com/office/drawing/2014/main" val="1205713191"/>
                    </a:ext>
                  </a:extLst>
                </a:gridCol>
                <a:gridCol w="1006793">
                  <a:extLst>
                    <a:ext uri="{9D8B030D-6E8A-4147-A177-3AD203B41FA5}">
                      <a16:colId xmlns:a16="http://schemas.microsoft.com/office/drawing/2014/main" val="1851214195"/>
                    </a:ext>
                  </a:extLst>
                </a:gridCol>
                <a:gridCol w="5408930">
                  <a:extLst>
                    <a:ext uri="{9D8B030D-6E8A-4147-A177-3AD203B41FA5}">
                      <a16:colId xmlns:a16="http://schemas.microsoft.com/office/drawing/2014/main" val="1654910213"/>
                    </a:ext>
                  </a:extLst>
                </a:gridCol>
                <a:gridCol w="6348655">
                  <a:extLst>
                    <a:ext uri="{9D8B030D-6E8A-4147-A177-3AD203B41FA5}">
                      <a16:colId xmlns:a16="http://schemas.microsoft.com/office/drawing/2014/main" val="1287649133"/>
                    </a:ext>
                  </a:extLst>
                </a:gridCol>
              </a:tblGrid>
              <a:tr h="370840">
                <a:tc>
                  <a:txBody>
                    <a:bodyPr/>
                    <a:lstStyle/>
                    <a:p>
                      <a:pPr algn="ctr"/>
                      <a:r>
                        <a:rPr lang="en-US" altLang="ja-JP" sz="2400" dirty="0">
                          <a:effectLst>
                            <a:outerShdw blurRad="38100" dist="38100" dir="2700000" algn="tl">
                              <a:srgbClr val="000000">
                                <a:alpha val="43137"/>
                              </a:srgbClr>
                            </a:outerShdw>
                          </a:effectLst>
                          <a:latin typeface="+mn-ea"/>
                          <a:ea typeface="+mn-ea"/>
                        </a:rPr>
                        <a:t>No</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分類</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質問</a:t>
                      </a:r>
                      <a:endParaRPr kumimoji="1" lang="ja-JP" altLang="en-US" sz="2400" dirty="0">
                        <a:effectLst>
                          <a:outerShdw blurRad="38100" dist="38100" dir="2700000" algn="tl">
                            <a:srgbClr val="000000">
                              <a:alpha val="43137"/>
                            </a:srgbClr>
                          </a:outerShdw>
                        </a:effectLst>
                        <a:latin typeface="+mn-ea"/>
                        <a:ea typeface="+mn-ea"/>
                      </a:endParaRPr>
                    </a:p>
                  </a:txBody>
                  <a:tcPr anchor="ctr"/>
                </a:tc>
                <a:tc>
                  <a:txBody>
                    <a:bodyPr/>
                    <a:lstStyle/>
                    <a:p>
                      <a:pPr algn="ctr"/>
                      <a:r>
                        <a:rPr lang="ja-JP" altLang="en-US" sz="2400" dirty="0">
                          <a:effectLst>
                            <a:outerShdw blurRad="38100" dist="38100" dir="2700000" algn="tl">
                              <a:srgbClr val="000000">
                                <a:alpha val="43137"/>
                              </a:srgbClr>
                            </a:outerShdw>
                          </a:effectLst>
                          <a:latin typeface="+mn-ea"/>
                          <a:ea typeface="+mn-ea"/>
                        </a:rPr>
                        <a:t>回答</a:t>
                      </a:r>
                      <a:endParaRPr kumimoji="1" lang="ja-JP" altLang="en-US" sz="2400" dirty="0">
                        <a:effectLst>
                          <a:outerShdw blurRad="38100" dist="38100" dir="2700000" algn="tl">
                            <a:srgbClr val="000000">
                              <a:alpha val="43137"/>
                            </a:srgbClr>
                          </a:outerShdw>
                        </a:effectLst>
                        <a:latin typeface="+mn-ea"/>
                        <a:ea typeface="+mn-ea"/>
                      </a:endParaRPr>
                    </a:p>
                  </a:txBody>
                  <a:tcPr anchor="ctr"/>
                </a:tc>
                <a:extLst>
                  <a:ext uri="{0D108BD9-81ED-4DB2-BD59-A6C34878D82A}">
                    <a16:rowId xmlns:a16="http://schemas.microsoft.com/office/drawing/2014/main" val="2261736504"/>
                  </a:ext>
                </a:extLst>
              </a:tr>
              <a:tr h="370840">
                <a:tc>
                  <a:txBody>
                    <a:bodyPr/>
                    <a:lstStyle/>
                    <a:p>
                      <a:pPr algn="ctr"/>
                      <a:r>
                        <a:rPr kumimoji="1" lang="ja-JP" altLang="en-US" sz="1800" b="1" dirty="0">
                          <a:latin typeface="+mn-ea"/>
                          <a:ea typeface="+mn-ea"/>
                        </a:rPr>
                        <a:t>１</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ja-JP" altLang="en-US" sz="1600" b="1" dirty="0">
                          <a:latin typeface="+mn-ea"/>
                          <a:ea typeface="+mn-ea"/>
                        </a:rPr>
                        <a:t>検知できる最小サイズは？</a:t>
                      </a:r>
                    </a:p>
                  </a:txBody>
                  <a:tcPr anchor="ctr"/>
                </a:tc>
                <a:tc>
                  <a:txBody>
                    <a:bodyPr/>
                    <a:lstStyle/>
                    <a:p>
                      <a:pPr>
                        <a:lnSpc>
                          <a:spcPct val="110000"/>
                        </a:lnSpc>
                      </a:pPr>
                      <a:r>
                        <a:rPr kumimoji="1" lang="ja-JP" altLang="en-US" sz="1600" b="1" dirty="0">
                          <a:latin typeface="+mn-ea"/>
                          <a:ea typeface="+mn-ea"/>
                        </a:rPr>
                        <a:t>画面の横幅</a:t>
                      </a:r>
                      <a:r>
                        <a:rPr kumimoji="1" lang="en-US" altLang="ja-JP" sz="1600" b="1" dirty="0">
                          <a:latin typeface="+mn-ea"/>
                          <a:ea typeface="+mn-ea"/>
                        </a:rPr>
                        <a:t>5%</a:t>
                      </a:r>
                      <a:r>
                        <a:rPr kumimoji="1" lang="ja-JP" altLang="en-US" sz="1600" b="1" dirty="0">
                          <a:latin typeface="+mn-ea"/>
                          <a:ea typeface="+mn-ea"/>
                        </a:rPr>
                        <a:t>以上が目安となります。</a:t>
                      </a:r>
                    </a:p>
                    <a:p>
                      <a:pPr>
                        <a:lnSpc>
                          <a:spcPct val="110000"/>
                        </a:lnSpc>
                      </a:pPr>
                      <a:r>
                        <a:rPr kumimoji="1" lang="en-US" altLang="ja-JP" sz="1600" b="1" dirty="0" err="1">
                          <a:latin typeface="+mn-ea"/>
                          <a:ea typeface="+mn-ea"/>
                        </a:rPr>
                        <a:t>iCT</a:t>
                      </a:r>
                      <a:r>
                        <a:rPr kumimoji="1" lang="ja-JP" altLang="en-US" sz="1600" b="1" dirty="0">
                          <a:latin typeface="+mn-ea"/>
                          <a:ea typeface="+mn-ea"/>
                        </a:rPr>
                        <a:t>のライブ画の</a:t>
                      </a:r>
                      <a:r>
                        <a:rPr kumimoji="1" lang="en-US" altLang="ja-JP" sz="1600" b="1" dirty="0">
                          <a:latin typeface="+mn-ea"/>
                          <a:ea typeface="+mn-ea"/>
                        </a:rPr>
                        <a:t>1</a:t>
                      </a:r>
                      <a:r>
                        <a:rPr kumimoji="1" lang="ja-JP" altLang="en-US" sz="1600" b="1" dirty="0">
                          <a:latin typeface="+mn-ea"/>
                          <a:ea typeface="+mn-ea"/>
                        </a:rPr>
                        <a:t>グリッドを目安として下さい。</a:t>
                      </a:r>
                    </a:p>
                  </a:txBody>
                  <a:tcPr/>
                </a:tc>
                <a:extLst>
                  <a:ext uri="{0D108BD9-81ED-4DB2-BD59-A6C34878D82A}">
                    <a16:rowId xmlns:a16="http://schemas.microsoft.com/office/drawing/2014/main" val="730088022"/>
                  </a:ext>
                </a:extLst>
              </a:tr>
              <a:tr h="370840">
                <a:tc>
                  <a:txBody>
                    <a:bodyPr/>
                    <a:lstStyle/>
                    <a:p>
                      <a:pPr algn="ctr"/>
                      <a:r>
                        <a:rPr kumimoji="1" lang="ja-JP" altLang="en-US" sz="1800" b="1" dirty="0">
                          <a:latin typeface="+mn-ea"/>
                          <a:ea typeface="+mn-ea"/>
                        </a:rPr>
                        <a:t>２</a:t>
                      </a:r>
                      <a:endParaRPr kumimoji="1" lang="en-US" altLang="ja-JP" sz="1800" b="1" dirty="0">
                        <a:latin typeface="+mn-ea"/>
                        <a:ea typeface="+mn-ea"/>
                      </a:endParaRPr>
                    </a:p>
                  </a:txBody>
                  <a:tcPr anchor="ctr"/>
                </a:tc>
                <a:tc>
                  <a:txBody>
                    <a:bodyPr/>
                    <a:lstStyle/>
                    <a:p>
                      <a:pPr algn="ct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ja-JP" altLang="en-US" sz="1600" b="1" dirty="0">
                          <a:latin typeface="+mn-ea"/>
                          <a:ea typeface="+mn-ea"/>
                        </a:rPr>
                        <a:t>色の違いも検知できますか？</a:t>
                      </a:r>
                    </a:p>
                  </a:txBody>
                  <a:tcPr anchor="ct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画像変化しきい値</a:t>
                      </a:r>
                      <a:r>
                        <a:rPr kumimoji="1" lang="en-US" altLang="ja-JP" sz="1600" b="1" dirty="0">
                          <a:latin typeface="+mn-ea"/>
                          <a:ea typeface="+mn-ea"/>
                        </a:rPr>
                        <a:t>]</a:t>
                      </a:r>
                      <a:r>
                        <a:rPr kumimoji="1" lang="ja-JP" altLang="en-US" sz="1600" b="1" dirty="0">
                          <a:latin typeface="+mn-ea"/>
                          <a:ea typeface="+mn-ea"/>
                        </a:rPr>
                        <a:t>の調整が必要になる場合がありますが、検知できます。</a:t>
                      </a:r>
                    </a:p>
                    <a:p>
                      <a:pPr>
                        <a:lnSpc>
                          <a:spcPct val="110000"/>
                        </a:lnSpc>
                      </a:pPr>
                      <a:r>
                        <a:rPr kumimoji="1" lang="ja-JP" altLang="en-US" sz="1600" b="1" dirty="0">
                          <a:latin typeface="+mn-ea"/>
                          <a:ea typeface="+mn-ea"/>
                        </a:rPr>
                        <a:t>ただし色の違いの程度によりますので、ご確認の上ご使用ください。</a:t>
                      </a:r>
                    </a:p>
                  </a:txBody>
                  <a:tcPr/>
                </a:tc>
                <a:extLst>
                  <a:ext uri="{0D108BD9-81ED-4DB2-BD59-A6C34878D82A}">
                    <a16:rowId xmlns:a16="http://schemas.microsoft.com/office/drawing/2014/main" val="1801562278"/>
                  </a:ext>
                </a:extLst>
              </a:tr>
              <a:tr h="370840">
                <a:tc>
                  <a:txBody>
                    <a:bodyPr/>
                    <a:lstStyle/>
                    <a:p>
                      <a:pPr algn="ctr"/>
                      <a:r>
                        <a:rPr kumimoji="1" lang="ja-JP" altLang="en-US" sz="1800" b="1" dirty="0">
                          <a:latin typeface="+mn-ea"/>
                          <a:ea typeface="+mn-ea"/>
                        </a:rPr>
                        <a:t>３</a:t>
                      </a:r>
                    </a:p>
                  </a:txBody>
                  <a:tcPr anchor="ctr"/>
                </a:tc>
                <a:tc>
                  <a:txBody>
                    <a:bodyPr/>
                    <a:lstStyle/>
                    <a:p>
                      <a:pPr algn="ct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ja-JP" altLang="en-US" sz="1600" b="1" dirty="0">
                          <a:latin typeface="+mn-ea"/>
                          <a:ea typeface="+mn-ea"/>
                        </a:rPr>
                        <a:t>検知したい状態になってもアラームが出ません。</a:t>
                      </a:r>
                    </a:p>
                  </a:txBody>
                  <a:tcPr anchor="ctr"/>
                </a:tc>
                <a:tc>
                  <a:txBody>
                    <a:bodyPr/>
                    <a:lstStyle/>
                    <a:p>
                      <a:pPr>
                        <a:lnSpc>
                          <a:spcPct val="110000"/>
                        </a:lnSpc>
                      </a:pPr>
                      <a:r>
                        <a:rPr kumimoji="1" lang="ja-JP" altLang="en-US" sz="1600" b="1" dirty="0">
                          <a:latin typeface="+mn-ea"/>
                          <a:ea typeface="+mn-ea"/>
                        </a:rPr>
                        <a:t>以下の内容をご確認ください。</a:t>
                      </a:r>
                    </a:p>
                    <a:p>
                      <a:pPr>
                        <a:lnSpc>
                          <a:spcPct val="110000"/>
                        </a:lnSpc>
                      </a:pPr>
                      <a:r>
                        <a:rPr kumimoji="1" lang="ja-JP" altLang="en-US" sz="1600" b="1" dirty="0">
                          <a:latin typeface="+mn-ea"/>
                          <a:ea typeface="+mn-ea"/>
                        </a:rPr>
                        <a:t>・デモ画面で状態変化した場所が赤く表示されていますか？</a:t>
                      </a:r>
                    </a:p>
                    <a:p>
                      <a:pPr marL="357188" indent="-177800">
                        <a:lnSpc>
                          <a:spcPct val="110000"/>
                        </a:lnSpc>
                      </a:pPr>
                      <a:r>
                        <a:rPr kumimoji="1" lang="ja-JP" altLang="en-US" sz="1600" b="1" dirty="0">
                          <a:latin typeface="+mn-ea"/>
                          <a:ea typeface="+mn-ea"/>
                        </a:rPr>
                        <a:t>→</a:t>
                      </a:r>
                      <a:r>
                        <a:rPr kumimoji="1" lang="en-US" altLang="ja-JP" sz="1600" b="1" dirty="0">
                          <a:latin typeface="+mn-ea"/>
                          <a:ea typeface="+mn-ea"/>
                        </a:rPr>
                        <a:t>[</a:t>
                      </a:r>
                      <a:r>
                        <a:rPr kumimoji="1" lang="ja-JP" altLang="en-US" sz="1600" b="1" dirty="0">
                          <a:latin typeface="+mn-ea"/>
                          <a:ea typeface="+mn-ea"/>
                        </a:rPr>
                        <a:t>画像変化しきい値</a:t>
                      </a:r>
                      <a:r>
                        <a:rPr kumimoji="1" lang="en-US" altLang="ja-JP" sz="1600" b="1" dirty="0">
                          <a:latin typeface="+mn-ea"/>
                          <a:ea typeface="+mn-ea"/>
                        </a:rPr>
                        <a:t>]</a:t>
                      </a:r>
                      <a:r>
                        <a:rPr kumimoji="1" lang="ja-JP" altLang="en-US" sz="1600" b="1" dirty="0">
                          <a:latin typeface="+mn-ea"/>
                          <a:ea typeface="+mn-ea"/>
                        </a:rPr>
                        <a:t>を調整してください。赤く表示される範囲が変わります。</a:t>
                      </a:r>
                    </a:p>
                    <a:p>
                      <a:pPr marL="179388" indent="-179388">
                        <a:lnSpc>
                          <a:spcPct val="110000"/>
                        </a:lnSpc>
                      </a:pPr>
                      <a:r>
                        <a:rPr kumimoji="1" lang="ja-JP" altLang="en-US" sz="1600" b="1" dirty="0">
                          <a:latin typeface="+mn-ea"/>
                          <a:ea typeface="+mn-ea"/>
                        </a:rPr>
                        <a:t>・デモ画面に表示される面積比</a:t>
                      </a:r>
                      <a:r>
                        <a:rPr kumimoji="1" lang="en-US" altLang="ja-JP" sz="1600" b="1" dirty="0">
                          <a:latin typeface="+mn-ea"/>
                          <a:ea typeface="+mn-ea"/>
                        </a:rPr>
                        <a:t>(%)</a:t>
                      </a:r>
                      <a:r>
                        <a:rPr kumimoji="1" lang="ja-JP" altLang="en-US" sz="1600" b="1" dirty="0">
                          <a:latin typeface="+mn-ea"/>
                          <a:ea typeface="+mn-ea"/>
                        </a:rPr>
                        <a:t>は、検知したい対象物の大きさと合っていますか？</a:t>
                      </a:r>
                    </a:p>
                    <a:p>
                      <a:pPr marL="179388" indent="0">
                        <a:lnSpc>
                          <a:spcPct val="110000"/>
                        </a:lnSpc>
                      </a:pPr>
                      <a:r>
                        <a:rPr kumimoji="1" lang="ja-JP" altLang="en-US" sz="1600" b="1" dirty="0">
                          <a:latin typeface="+mn-ea"/>
                          <a:ea typeface="+mn-ea"/>
                        </a:rPr>
                        <a:t>→</a:t>
                      </a:r>
                      <a:r>
                        <a:rPr kumimoji="1" lang="en-US" altLang="ja-JP" sz="1600" b="1" dirty="0">
                          <a:latin typeface="+mn-ea"/>
                          <a:ea typeface="+mn-ea"/>
                        </a:rPr>
                        <a:t>[</a:t>
                      </a:r>
                      <a:r>
                        <a:rPr kumimoji="1" lang="ja-JP" altLang="en-US" sz="1600" b="1" dirty="0">
                          <a:latin typeface="+mn-ea"/>
                          <a:ea typeface="+mn-ea"/>
                        </a:rPr>
                        <a:t>画像変化しきい値</a:t>
                      </a:r>
                      <a:r>
                        <a:rPr kumimoji="1" lang="en-US" altLang="ja-JP" sz="1600" b="1" dirty="0">
                          <a:latin typeface="+mn-ea"/>
                          <a:ea typeface="+mn-ea"/>
                        </a:rPr>
                        <a:t>]</a:t>
                      </a:r>
                      <a:r>
                        <a:rPr kumimoji="1" lang="ja-JP" altLang="en-US" sz="1600" b="1" dirty="0">
                          <a:latin typeface="+mn-ea"/>
                          <a:ea typeface="+mn-ea"/>
                        </a:rPr>
                        <a:t>を調整してください。</a:t>
                      </a:r>
                    </a:p>
                    <a:p>
                      <a:pPr>
                        <a:lnSpc>
                          <a:spcPct val="110000"/>
                        </a:lnSpc>
                      </a:pPr>
                      <a:r>
                        <a:rPr kumimoji="1" lang="ja-JP" altLang="en-US" sz="1600" b="1" dirty="0">
                          <a:latin typeface="+mn-ea"/>
                          <a:ea typeface="+mn-ea"/>
                        </a:rPr>
                        <a:t>・検知したい状態は、</a:t>
                      </a:r>
                      <a:r>
                        <a:rPr kumimoji="1" lang="en-US" altLang="ja-JP" sz="1600" b="1" dirty="0">
                          <a:latin typeface="+mn-ea"/>
                          <a:ea typeface="+mn-ea"/>
                        </a:rPr>
                        <a:t>[</a:t>
                      </a:r>
                      <a:r>
                        <a:rPr kumimoji="1" lang="ja-JP" altLang="en-US" sz="1600" b="1" dirty="0">
                          <a:latin typeface="+mn-ea"/>
                          <a:ea typeface="+mn-ea"/>
                        </a:rPr>
                        <a:t>検知時間</a:t>
                      </a:r>
                      <a:r>
                        <a:rPr kumimoji="1" lang="en-US" altLang="ja-JP" sz="1600" b="1" dirty="0">
                          <a:latin typeface="+mn-ea"/>
                          <a:ea typeface="+mn-ea"/>
                        </a:rPr>
                        <a:t>]</a:t>
                      </a:r>
                      <a:r>
                        <a:rPr kumimoji="1" lang="ja-JP" altLang="en-US" sz="1600" b="1" dirty="0">
                          <a:latin typeface="+mn-ea"/>
                          <a:ea typeface="+mn-ea"/>
                        </a:rPr>
                        <a:t>より長く継続していますか？</a:t>
                      </a:r>
                    </a:p>
                    <a:p>
                      <a:pPr marL="179388" indent="0">
                        <a:lnSpc>
                          <a:spcPct val="110000"/>
                        </a:lnSpc>
                      </a:pPr>
                      <a:r>
                        <a:rPr kumimoji="1" lang="ja-JP" altLang="en-US" sz="1600" b="1" dirty="0">
                          <a:latin typeface="+mn-ea"/>
                          <a:ea typeface="+mn-ea"/>
                        </a:rPr>
                        <a:t>→</a:t>
                      </a:r>
                      <a:r>
                        <a:rPr kumimoji="1" lang="en-US" altLang="ja-JP" sz="1600" b="1" dirty="0">
                          <a:latin typeface="+mn-ea"/>
                          <a:ea typeface="+mn-ea"/>
                        </a:rPr>
                        <a:t>[</a:t>
                      </a:r>
                      <a:r>
                        <a:rPr kumimoji="1" lang="ja-JP" altLang="en-US" sz="1600" b="1" dirty="0">
                          <a:latin typeface="+mn-ea"/>
                          <a:ea typeface="+mn-ea"/>
                        </a:rPr>
                        <a:t>検知時間</a:t>
                      </a:r>
                      <a:r>
                        <a:rPr kumimoji="1" lang="en-US" altLang="ja-JP" sz="1600" b="1" dirty="0">
                          <a:latin typeface="+mn-ea"/>
                          <a:ea typeface="+mn-ea"/>
                        </a:rPr>
                        <a:t>]</a:t>
                      </a:r>
                      <a:r>
                        <a:rPr kumimoji="1" lang="ja-JP" altLang="en-US" sz="1600" b="1" dirty="0">
                          <a:latin typeface="+mn-ea"/>
                          <a:ea typeface="+mn-ea"/>
                        </a:rPr>
                        <a:t>を調整してください。</a:t>
                      </a:r>
                    </a:p>
                  </a:txBody>
                  <a:tcPr/>
                </a:tc>
                <a:extLst>
                  <a:ext uri="{0D108BD9-81ED-4DB2-BD59-A6C34878D82A}">
                    <a16:rowId xmlns:a16="http://schemas.microsoft.com/office/drawing/2014/main" val="3063408361"/>
                  </a:ext>
                </a:extLst>
              </a:tr>
              <a:tr h="370840">
                <a:tc>
                  <a:txBody>
                    <a:bodyPr/>
                    <a:lstStyle/>
                    <a:p>
                      <a:pPr algn="ctr"/>
                      <a:r>
                        <a:rPr kumimoji="1" lang="ja-JP" altLang="en-US" sz="1800" b="1" dirty="0">
                          <a:latin typeface="+mn-ea"/>
                          <a:ea typeface="+mn-ea"/>
                        </a:rPr>
                        <a:t>４</a:t>
                      </a:r>
                    </a:p>
                  </a:txBody>
                  <a:tcPr anchor="ctr"/>
                </a:tc>
                <a:tc>
                  <a:txBody>
                    <a:bodyPr/>
                    <a:lstStyle/>
                    <a:p>
                      <a:pPr algn="ctr"/>
                      <a:r>
                        <a:rPr kumimoji="1" lang="ja-JP" altLang="en-US" sz="1800" b="1" dirty="0">
                          <a:latin typeface="+mn-ea"/>
                          <a:ea typeface="+mn-ea"/>
                        </a:rPr>
                        <a:t>検知</a:t>
                      </a:r>
                    </a:p>
                  </a:txBody>
                  <a:tcPr anchor="ctr"/>
                </a:tc>
                <a:tc>
                  <a:txBody>
                    <a:bodyPr/>
                    <a:lstStyle/>
                    <a:p>
                      <a:r>
                        <a:rPr kumimoji="1" lang="ja-JP" altLang="en-US" sz="1600" b="1" dirty="0">
                          <a:latin typeface="+mn-ea"/>
                          <a:ea typeface="+mn-ea"/>
                        </a:rPr>
                        <a:t>人が映った際に、アラームが出てしまいます。</a:t>
                      </a:r>
                    </a:p>
                  </a:txBody>
                  <a:tcPr anchor="ct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人物を状態変化から除外</a:t>
                      </a:r>
                      <a:r>
                        <a:rPr kumimoji="1" lang="en-US" altLang="ja-JP" sz="1600" b="1" dirty="0">
                          <a:latin typeface="+mn-ea"/>
                          <a:ea typeface="+mn-ea"/>
                        </a:rPr>
                        <a:t>]</a:t>
                      </a:r>
                      <a:r>
                        <a:rPr kumimoji="1" lang="ja-JP" altLang="en-US" sz="1600" b="1" dirty="0">
                          <a:latin typeface="+mn-ea"/>
                          <a:ea typeface="+mn-ea"/>
                        </a:rPr>
                        <a:t>を</a:t>
                      </a:r>
                      <a:r>
                        <a:rPr kumimoji="1" lang="en-US" altLang="ja-JP" sz="1600" b="1" dirty="0">
                          <a:latin typeface="+mn-ea"/>
                          <a:ea typeface="+mn-ea"/>
                        </a:rPr>
                        <a:t>ON</a:t>
                      </a:r>
                      <a:r>
                        <a:rPr kumimoji="1" lang="ja-JP" altLang="en-US" sz="1600" b="1" dirty="0">
                          <a:latin typeface="+mn-ea"/>
                          <a:ea typeface="+mn-ea"/>
                        </a:rPr>
                        <a:t>に設定してください。</a:t>
                      </a:r>
                    </a:p>
                  </a:txBody>
                  <a:tcPr/>
                </a:tc>
                <a:extLst>
                  <a:ext uri="{0D108BD9-81ED-4DB2-BD59-A6C34878D82A}">
                    <a16:rowId xmlns:a16="http://schemas.microsoft.com/office/drawing/2014/main" val="3711025832"/>
                  </a:ext>
                </a:extLst>
              </a:tr>
              <a:tr h="370840">
                <a:tc>
                  <a:txBody>
                    <a:bodyPr/>
                    <a:lstStyle/>
                    <a:p>
                      <a:pPr algn="ctr"/>
                      <a:r>
                        <a:rPr kumimoji="1" lang="ja-JP" altLang="en-US" sz="1800" b="1" dirty="0">
                          <a:latin typeface="+mn-ea"/>
                          <a:ea typeface="+mn-ea"/>
                        </a:rPr>
                        <a:t>５</a:t>
                      </a:r>
                    </a:p>
                  </a:txBody>
                  <a:tcPr anchor="ctr"/>
                </a:tc>
                <a:tc>
                  <a:txBody>
                    <a:bodyPr/>
                    <a:lstStyle/>
                    <a:p>
                      <a:pPr algn="ct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en-US" altLang="ja-JP" sz="1600" b="1" dirty="0">
                          <a:latin typeface="+mn-ea"/>
                          <a:ea typeface="+mn-ea"/>
                        </a:rPr>
                        <a:t>[</a:t>
                      </a:r>
                      <a:r>
                        <a:rPr kumimoji="1" lang="ja-JP" altLang="en-US" sz="1600" b="1" dirty="0">
                          <a:latin typeface="+mn-ea"/>
                          <a:ea typeface="+mn-ea"/>
                        </a:rPr>
                        <a:t>人物を状態変化から除外</a:t>
                      </a:r>
                      <a:r>
                        <a:rPr kumimoji="1" lang="en-US" altLang="ja-JP" sz="1600" b="1" dirty="0">
                          <a:latin typeface="+mn-ea"/>
                          <a:ea typeface="+mn-ea"/>
                        </a:rPr>
                        <a:t>]</a:t>
                      </a:r>
                      <a:r>
                        <a:rPr kumimoji="1" lang="ja-JP" altLang="en-US" sz="1600" b="1" dirty="0">
                          <a:latin typeface="+mn-ea"/>
                          <a:ea typeface="+mn-ea"/>
                        </a:rPr>
                        <a:t>を</a:t>
                      </a:r>
                      <a:r>
                        <a:rPr kumimoji="1" lang="en-US" altLang="ja-JP" sz="1600" b="1" dirty="0">
                          <a:latin typeface="+mn-ea"/>
                          <a:ea typeface="+mn-ea"/>
                        </a:rPr>
                        <a:t>ON</a:t>
                      </a:r>
                      <a:r>
                        <a:rPr kumimoji="1" lang="ja-JP" altLang="en-US" sz="1600" b="1" dirty="0">
                          <a:latin typeface="+mn-ea"/>
                          <a:ea typeface="+mn-ea"/>
                        </a:rPr>
                        <a:t>にしても、人物の影でアラームが出てしまいます。 </a:t>
                      </a:r>
                    </a:p>
                  </a:txBody>
                  <a:tcPr anchor="ct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画像変化閾値</a:t>
                      </a:r>
                      <a:r>
                        <a:rPr kumimoji="1" lang="en-US" altLang="ja-JP" sz="1600" b="1" dirty="0">
                          <a:latin typeface="+mn-ea"/>
                          <a:ea typeface="+mn-ea"/>
                        </a:rPr>
                        <a:t>]</a:t>
                      </a:r>
                      <a:r>
                        <a:rPr kumimoji="1" lang="ja-JP" altLang="en-US" sz="1600" b="1" dirty="0">
                          <a:latin typeface="+mn-ea"/>
                          <a:ea typeface="+mn-ea"/>
                        </a:rPr>
                        <a:t>を高くすることで、誤検知が抑制される可能性があります。</a:t>
                      </a:r>
                    </a:p>
                  </a:txBody>
                  <a:tcPr/>
                </a:tc>
                <a:extLst>
                  <a:ext uri="{0D108BD9-81ED-4DB2-BD59-A6C34878D82A}">
                    <a16:rowId xmlns:a16="http://schemas.microsoft.com/office/drawing/2014/main" val="2786957200"/>
                  </a:ext>
                </a:extLst>
              </a:tr>
              <a:tr h="370840">
                <a:tc>
                  <a:txBody>
                    <a:bodyPr/>
                    <a:lstStyle/>
                    <a:p>
                      <a:pPr algn="ctr"/>
                      <a:r>
                        <a:rPr kumimoji="1" lang="ja-JP" altLang="en-US" sz="1800" b="1" dirty="0">
                          <a:latin typeface="+mn-ea"/>
                          <a:ea typeface="+mn-ea"/>
                        </a:rPr>
                        <a:t>６</a:t>
                      </a:r>
                      <a:endParaRPr kumimoji="1" lang="en-US" altLang="ja-JP" sz="1800" b="1" dirty="0">
                        <a:latin typeface="+mn-ea"/>
                        <a:ea typeface="+mn-ea"/>
                      </a:endParaRPr>
                    </a:p>
                  </a:txBody>
                  <a:tcPr anchor="ctr"/>
                </a:tc>
                <a:tc>
                  <a:txBody>
                    <a:bodyPr/>
                    <a:lstStyle/>
                    <a:p>
                      <a:pPr marL="0" marR="0" lvl="0" indent="0" algn="ctr" defTabSz="1079906" rtl="0" eaLnBrk="1" fontAlgn="auto" latinLnBrk="0" hangingPunct="1">
                        <a:lnSpc>
                          <a:spcPct val="100000"/>
                        </a:lnSpc>
                        <a:spcBef>
                          <a:spcPts val="0"/>
                        </a:spcBef>
                        <a:spcAft>
                          <a:spcPts val="0"/>
                        </a:spcAft>
                        <a:buClrTx/>
                        <a:buSzTx/>
                        <a:buFontTx/>
                        <a:buNone/>
                        <a:tabLst/>
                        <a:defRPr/>
                      </a:pP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ja-JP" altLang="en-US" sz="1600" b="1" dirty="0">
                          <a:latin typeface="+mn-ea"/>
                          <a:ea typeface="+mn-ea"/>
                        </a:rPr>
                        <a:t>照明が落ちて暗くなった場合も正しく判定されますか？</a:t>
                      </a:r>
                    </a:p>
                  </a:txBody>
                  <a:tcPr anchor="ctr"/>
                </a:tc>
                <a:tc>
                  <a:txBody>
                    <a:bodyPr/>
                    <a:lstStyle/>
                    <a:p>
                      <a:pPr>
                        <a:lnSpc>
                          <a:spcPct val="110000"/>
                        </a:lnSpc>
                      </a:pPr>
                      <a:r>
                        <a:rPr kumimoji="1" lang="ja-JP" altLang="en-US" sz="1600" b="1" dirty="0">
                          <a:latin typeface="+mn-ea"/>
                          <a:ea typeface="+mn-ea"/>
                        </a:rPr>
                        <a:t>暗い状態の画像も学習データに入れることにより、正しく判定されることがあります。</a:t>
                      </a:r>
                    </a:p>
                  </a:txBody>
                  <a:tcPr/>
                </a:tc>
                <a:extLst>
                  <a:ext uri="{0D108BD9-81ED-4DB2-BD59-A6C34878D82A}">
                    <a16:rowId xmlns:a16="http://schemas.microsoft.com/office/drawing/2014/main" val="1770923226"/>
                  </a:ext>
                </a:extLst>
              </a:tr>
              <a:tr h="370840">
                <a:tc>
                  <a:txBody>
                    <a:bodyPr/>
                    <a:lstStyle/>
                    <a:p>
                      <a:pPr algn="ctr"/>
                      <a:r>
                        <a:rPr kumimoji="1" lang="ja-JP" altLang="en-US" sz="1800" b="1" dirty="0">
                          <a:latin typeface="+mn-ea"/>
                          <a:ea typeface="+mn-ea"/>
                        </a:rPr>
                        <a:t>７</a:t>
                      </a:r>
                    </a:p>
                  </a:txBody>
                  <a:tcPr anchor="ctr"/>
                </a:tc>
                <a:tc>
                  <a:txBody>
                    <a:bodyPr/>
                    <a:lstStyle/>
                    <a:p>
                      <a:pPr marL="0" marR="0" lvl="0" indent="0" algn="ctr" defTabSz="1079906" rtl="0" eaLnBrk="1" fontAlgn="auto" latinLnBrk="0" hangingPunct="1">
                        <a:lnSpc>
                          <a:spcPct val="100000"/>
                        </a:lnSpc>
                        <a:spcBef>
                          <a:spcPts val="0"/>
                        </a:spcBef>
                        <a:spcAft>
                          <a:spcPts val="0"/>
                        </a:spcAft>
                        <a:buClrTx/>
                        <a:buSzTx/>
                        <a:buFontTx/>
                        <a:buNone/>
                        <a:tabLst/>
                        <a:defRPr/>
                      </a:pPr>
                      <a:r>
                        <a:rPr lang="ja-JP" altLang="en-US" sz="1800" b="1" dirty="0">
                          <a:latin typeface="+mn-ea"/>
                          <a:ea typeface="+mn-ea"/>
                        </a:rPr>
                        <a:t>検知</a:t>
                      </a:r>
                      <a:endParaRPr kumimoji="1" lang="ja-JP" altLang="en-US" sz="1800" b="1" dirty="0">
                        <a:latin typeface="+mn-ea"/>
                        <a:ea typeface="+mn-ea"/>
                      </a:endParaRPr>
                    </a:p>
                  </a:txBody>
                  <a:tcPr anchor="ctr"/>
                </a:tc>
                <a:tc>
                  <a:txBody>
                    <a:bodyPr/>
                    <a:lstStyle/>
                    <a:p>
                      <a:r>
                        <a:rPr kumimoji="1" lang="ja-JP" altLang="en-US" sz="1600" b="1" dirty="0">
                          <a:latin typeface="+mn-ea"/>
                          <a:ea typeface="+mn-ea"/>
                        </a:rPr>
                        <a:t>置き去り物を検知できますか？</a:t>
                      </a:r>
                    </a:p>
                  </a:txBody>
                  <a:tcPr anchor="ct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置き去り検知</a:t>
                      </a:r>
                      <a:r>
                        <a:rPr kumimoji="1" lang="en-US" altLang="ja-JP" sz="1600" b="1" dirty="0">
                          <a:latin typeface="+mn-ea"/>
                          <a:ea typeface="+mn-ea"/>
                        </a:rPr>
                        <a:t>]</a:t>
                      </a:r>
                      <a:r>
                        <a:rPr kumimoji="1" lang="ja-JP" altLang="en-US" sz="1600" b="1" dirty="0">
                          <a:latin typeface="+mn-ea"/>
                          <a:ea typeface="+mn-ea"/>
                        </a:rPr>
                        <a:t>を有効にすることで、検知できます。</a:t>
                      </a:r>
                    </a:p>
                  </a:txBody>
                  <a:tcPr/>
                </a:tc>
                <a:extLst>
                  <a:ext uri="{0D108BD9-81ED-4DB2-BD59-A6C34878D82A}">
                    <a16:rowId xmlns:a16="http://schemas.microsoft.com/office/drawing/2014/main" val="821124594"/>
                  </a:ext>
                </a:extLst>
              </a:tr>
            </a:tbl>
          </a:graphicData>
        </a:graphic>
      </p:graphicFrame>
    </p:spTree>
    <p:extLst>
      <p:ext uri="{BB962C8B-B14F-4D97-AF65-F5344CB8AC3E}">
        <p14:creationId xmlns:p14="http://schemas.microsoft.com/office/powerpoint/2010/main" val="70611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707629888"/>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 -</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0.90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2023/11/xx</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tIns="90000" numCol="1"/>
          <a:lstStyle/>
          <a:p>
            <a:r>
              <a:rPr kumimoji="1" lang="en-US" altLang="ja-JP" sz="2800" b="1" dirty="0">
                <a:solidFill>
                  <a:schemeClr val="bg1"/>
                </a:solidFill>
                <a:latin typeface="+mn-ea"/>
                <a:ea typeface="+mn-ea"/>
              </a:rPr>
              <a:t>AI</a:t>
            </a:r>
            <a:r>
              <a:rPr kumimoji="1" lang="ja-JP" altLang="en-US" sz="2800" b="1" dirty="0">
                <a:solidFill>
                  <a:schemeClr val="bg1"/>
                </a:solidFill>
                <a:latin typeface="+mn-ea"/>
                <a:ea typeface="+mn-ea"/>
              </a:rPr>
              <a:t>状態変化検知</a:t>
            </a:r>
            <a:r>
              <a:rPr lang="ja-JP" altLang="en-US" sz="2800" b="1" dirty="0">
                <a:solidFill>
                  <a:schemeClr val="bg1"/>
                </a:solidFill>
                <a:latin typeface="+mn-ea"/>
                <a:ea typeface="+mn-ea"/>
              </a:rPr>
              <a:t>アプリ</a:t>
            </a:r>
            <a:r>
              <a:rPr kumimoji="1" lang="ja-JP" altLang="en-US" sz="2800" b="1" dirty="0">
                <a:solidFill>
                  <a:schemeClr val="bg1"/>
                </a:solidFill>
                <a:latin typeface="+mn-ea"/>
                <a:ea typeface="+mn-ea"/>
              </a:rPr>
              <a:t>とは</a:t>
            </a:r>
          </a:p>
        </p:txBody>
      </p:sp>
      <p:sp>
        <p:nvSpPr>
          <p:cNvPr id="23" name="テキスト ボックス 22">
            <a:extLst>
              <a:ext uri="{FF2B5EF4-FFF2-40B4-BE49-F238E27FC236}">
                <a16:creationId xmlns:a16="http://schemas.microsoft.com/office/drawing/2014/main" id="{B02EB779-ADD0-9149-4E62-AA00C8E5E904}"/>
              </a:ext>
            </a:extLst>
          </p:cNvPr>
          <p:cNvSpPr txBox="1"/>
          <p:nvPr/>
        </p:nvSpPr>
        <p:spPr>
          <a:xfrm>
            <a:off x="405385" y="810892"/>
            <a:ext cx="13589438" cy="971874"/>
          </a:xfrm>
          <a:prstGeom prst="rect">
            <a:avLst/>
          </a:prstGeom>
          <a:noFill/>
          <a:ln w="9525" cap="flat" cmpd="sng" algn="ctr">
            <a:no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56689" tIns="56689" rIns="56689" bIns="56689" rtlCol="0" anchor="ctr">
            <a:noAutofit/>
          </a:bodyPr>
          <a:lstStyle/>
          <a:p>
            <a:pPr algn="ctr">
              <a:buClr>
                <a:schemeClr val="tx1"/>
              </a:buClr>
            </a:pPr>
            <a:r>
              <a:rPr lang="ja-JP" altLang="en-US" sz="2800" b="1" dirty="0">
                <a:solidFill>
                  <a:schemeClr val="tx1"/>
                </a:solidFill>
                <a:latin typeface="+mn-ea"/>
                <a:cs typeface="Meiryo UI" panose="020B0604030504040204" pitchFamily="50" charset="-128"/>
              </a:rPr>
              <a:t>カメラごとに基準状態を学習させ、状態変化時にアラーム通知する</a:t>
            </a:r>
            <a:r>
              <a:rPr lang="en-US" altLang="ja-JP" sz="2800" b="1" dirty="0">
                <a:solidFill>
                  <a:schemeClr val="tx1"/>
                </a:solidFill>
                <a:latin typeface="+mn-ea"/>
                <a:cs typeface="Meiryo UI" panose="020B0604030504040204" pitchFamily="50" charset="-128"/>
              </a:rPr>
              <a:t>AI</a:t>
            </a:r>
            <a:r>
              <a:rPr lang="ja-JP" altLang="en-US" sz="2800" b="1" dirty="0">
                <a:solidFill>
                  <a:schemeClr val="tx1"/>
                </a:solidFill>
                <a:latin typeface="+mn-ea"/>
                <a:cs typeface="Meiryo UI" panose="020B0604030504040204" pitchFamily="50" charset="-128"/>
              </a:rPr>
              <a:t>アプリ</a:t>
            </a:r>
          </a:p>
        </p:txBody>
      </p:sp>
      <p:sp>
        <p:nvSpPr>
          <p:cNvPr id="3" name="矢印: 五方向 2">
            <a:extLst>
              <a:ext uri="{FF2B5EF4-FFF2-40B4-BE49-F238E27FC236}">
                <a16:creationId xmlns:a16="http://schemas.microsoft.com/office/drawing/2014/main" id="{05598C2F-F6F6-7992-A395-930CF628C933}"/>
              </a:ext>
            </a:extLst>
          </p:cNvPr>
          <p:cNvSpPr/>
          <p:nvPr/>
        </p:nvSpPr>
        <p:spPr>
          <a:xfrm>
            <a:off x="405385" y="1952796"/>
            <a:ext cx="4526882" cy="571874"/>
          </a:xfrm>
          <a:prstGeom prst="homePlat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5" b="1" dirty="0">
                <a:solidFill>
                  <a:schemeClr val="bg1"/>
                </a:solidFill>
                <a:latin typeface="+mn-ea"/>
              </a:rPr>
              <a:t>運用前：基準状態を学習させる</a:t>
            </a:r>
          </a:p>
        </p:txBody>
      </p:sp>
      <p:sp>
        <p:nvSpPr>
          <p:cNvPr id="4" name="矢印: 五方向 3">
            <a:extLst>
              <a:ext uri="{FF2B5EF4-FFF2-40B4-BE49-F238E27FC236}">
                <a16:creationId xmlns:a16="http://schemas.microsoft.com/office/drawing/2014/main" id="{D4EBEF06-CE9C-EE44-868D-A01E07165FA0}"/>
              </a:ext>
            </a:extLst>
          </p:cNvPr>
          <p:cNvSpPr/>
          <p:nvPr/>
        </p:nvSpPr>
        <p:spPr>
          <a:xfrm>
            <a:off x="4932268" y="1952796"/>
            <a:ext cx="9051731" cy="571874"/>
          </a:xfrm>
          <a:prstGeom prst="homePlate">
            <a:avLst/>
          </a:prstGeom>
          <a:solidFill>
            <a:srgbClr val="6464E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5" b="1" dirty="0">
                <a:solidFill>
                  <a:schemeClr val="tx1"/>
                </a:solidFill>
                <a:latin typeface="+mn-ea"/>
              </a:rPr>
              <a:t>運用後：基準状態から変化を検知した場合にアラーム</a:t>
            </a:r>
          </a:p>
        </p:txBody>
      </p:sp>
      <p:pic>
        <p:nvPicPr>
          <p:cNvPr id="5" name="図 4">
            <a:extLst>
              <a:ext uri="{FF2B5EF4-FFF2-40B4-BE49-F238E27FC236}">
                <a16:creationId xmlns:a16="http://schemas.microsoft.com/office/drawing/2014/main" id="{683E56D5-C022-BE57-E67E-6E6F0B02C7F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9196"/>
          <a:stretch/>
        </p:blipFill>
        <p:spPr>
          <a:xfrm>
            <a:off x="655202" y="4640627"/>
            <a:ext cx="4038209" cy="2811122"/>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6" name="四角形: 角を丸くする 5">
            <a:extLst>
              <a:ext uri="{FF2B5EF4-FFF2-40B4-BE49-F238E27FC236}">
                <a16:creationId xmlns:a16="http://schemas.microsoft.com/office/drawing/2014/main" id="{EBC3119E-F195-330A-624F-C51F2F47B92B}"/>
              </a:ext>
            </a:extLst>
          </p:cNvPr>
          <p:cNvSpPr/>
          <p:nvPr/>
        </p:nvSpPr>
        <p:spPr>
          <a:xfrm>
            <a:off x="1814375" y="5122252"/>
            <a:ext cx="1451897" cy="1847869"/>
          </a:xfrm>
          <a:prstGeom prst="roundRect">
            <a:avLst>
              <a:gd name="adj" fmla="val 5923"/>
            </a:avLst>
          </a:prstGeom>
          <a:noFill/>
          <a:ln w="57150">
            <a:solidFill>
              <a:srgbClr val="646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10" name="図 9" descr="座る, フロント, 小さい, テーブル が含まれている画像&#10;&#10;自動的に生成された説明">
            <a:extLst>
              <a:ext uri="{FF2B5EF4-FFF2-40B4-BE49-F238E27FC236}">
                <a16:creationId xmlns:a16="http://schemas.microsoft.com/office/drawing/2014/main" id="{2D857070-366C-1075-F84B-8AA333C89D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4957" y="3381812"/>
            <a:ext cx="987824" cy="987824"/>
          </a:xfrm>
          <a:prstGeom prst="rect">
            <a:avLst/>
          </a:prstGeom>
        </p:spPr>
      </p:pic>
      <p:cxnSp>
        <p:nvCxnSpPr>
          <p:cNvPr id="12" name="直線矢印コネクタ 11">
            <a:extLst>
              <a:ext uri="{FF2B5EF4-FFF2-40B4-BE49-F238E27FC236}">
                <a16:creationId xmlns:a16="http://schemas.microsoft.com/office/drawing/2014/main" id="{4A372237-DB3C-5A89-9E69-67CE0B282ACF}"/>
              </a:ext>
            </a:extLst>
          </p:cNvPr>
          <p:cNvCxnSpPr>
            <a:cxnSpLocks/>
            <a:stCxn id="10" idx="2"/>
          </p:cNvCxnSpPr>
          <p:nvPr/>
        </p:nvCxnSpPr>
        <p:spPr>
          <a:xfrm flipH="1">
            <a:off x="2468095" y="4369636"/>
            <a:ext cx="1120774" cy="1152964"/>
          </a:xfrm>
          <a:prstGeom prst="straightConnector1">
            <a:avLst/>
          </a:prstGeom>
          <a:ln w="19050">
            <a:solidFill>
              <a:srgbClr val="6464E6"/>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44BF552B-22E0-31D0-CEE4-4B6E56361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7092" y="3381812"/>
            <a:ext cx="626861" cy="682766"/>
          </a:xfrm>
          <a:prstGeom prst="rect">
            <a:avLst/>
          </a:prstGeom>
        </p:spPr>
      </p:pic>
      <p:pic>
        <p:nvPicPr>
          <p:cNvPr id="28" name="図 27">
            <a:extLst>
              <a:ext uri="{FF2B5EF4-FFF2-40B4-BE49-F238E27FC236}">
                <a16:creationId xmlns:a16="http://schemas.microsoft.com/office/drawing/2014/main" id="{DD115F06-4817-E0DA-71DD-38DA638EA4D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18943" r="255"/>
          <a:stretch/>
        </p:blipFill>
        <p:spPr>
          <a:xfrm>
            <a:off x="5245057" y="4640627"/>
            <a:ext cx="4038211" cy="2811122"/>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34" name="四角形: 角を丸くする 33">
            <a:extLst>
              <a:ext uri="{FF2B5EF4-FFF2-40B4-BE49-F238E27FC236}">
                <a16:creationId xmlns:a16="http://schemas.microsoft.com/office/drawing/2014/main" id="{7D76B4B5-3CE5-0B85-4D0E-664803766103}"/>
              </a:ext>
            </a:extLst>
          </p:cNvPr>
          <p:cNvSpPr/>
          <p:nvPr/>
        </p:nvSpPr>
        <p:spPr>
          <a:xfrm>
            <a:off x="6360164" y="5002260"/>
            <a:ext cx="1451897" cy="1847869"/>
          </a:xfrm>
          <a:prstGeom prst="roundRect">
            <a:avLst>
              <a:gd name="adj" fmla="val 5923"/>
            </a:avLst>
          </a:prstGeom>
          <a:noFill/>
          <a:ln w="57150">
            <a:solidFill>
              <a:srgbClr val="646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pic>
        <p:nvPicPr>
          <p:cNvPr id="35" name="図 34" descr="座る, フロント, 小さい, テーブル が含まれている画像&#10;&#10;自動的に生成された説明">
            <a:extLst>
              <a:ext uri="{FF2B5EF4-FFF2-40B4-BE49-F238E27FC236}">
                <a16:creationId xmlns:a16="http://schemas.microsoft.com/office/drawing/2014/main" id="{8AF3D863-845C-1038-C697-CFBA9D12E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281" y="3366947"/>
            <a:ext cx="987824" cy="987824"/>
          </a:xfrm>
          <a:prstGeom prst="rect">
            <a:avLst/>
          </a:prstGeom>
        </p:spPr>
      </p:pic>
      <p:pic>
        <p:nvPicPr>
          <p:cNvPr id="36" name="図 35" descr="アイコン&#10;&#10;自動的に生成された説明">
            <a:extLst>
              <a:ext uri="{FF2B5EF4-FFF2-40B4-BE49-F238E27FC236}">
                <a16:creationId xmlns:a16="http://schemas.microsoft.com/office/drawing/2014/main" id="{10ACB2CD-2305-EC41-8873-5A055F95A1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6408" y="3399530"/>
            <a:ext cx="626861" cy="682766"/>
          </a:xfrm>
          <a:prstGeom prst="rect">
            <a:avLst/>
          </a:prstGeom>
        </p:spPr>
      </p:pic>
      <p:cxnSp>
        <p:nvCxnSpPr>
          <p:cNvPr id="37" name="直線矢印コネクタ 36">
            <a:extLst>
              <a:ext uri="{FF2B5EF4-FFF2-40B4-BE49-F238E27FC236}">
                <a16:creationId xmlns:a16="http://schemas.microsoft.com/office/drawing/2014/main" id="{327EE75B-D25A-DF01-6B63-0950B55A550D}"/>
              </a:ext>
            </a:extLst>
          </p:cNvPr>
          <p:cNvCxnSpPr>
            <a:cxnSpLocks/>
            <a:stCxn id="35" idx="2"/>
          </p:cNvCxnSpPr>
          <p:nvPr/>
        </p:nvCxnSpPr>
        <p:spPr>
          <a:xfrm flipH="1">
            <a:off x="7084691" y="4354771"/>
            <a:ext cx="1060503" cy="1167829"/>
          </a:xfrm>
          <a:prstGeom prst="straightConnector1">
            <a:avLst/>
          </a:prstGeom>
          <a:ln w="19050">
            <a:solidFill>
              <a:srgbClr val="6464E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吹き出し: 角を丸めた四角形 45">
            <a:extLst>
              <a:ext uri="{FF2B5EF4-FFF2-40B4-BE49-F238E27FC236}">
                <a16:creationId xmlns:a16="http://schemas.microsoft.com/office/drawing/2014/main" id="{3F4CE0B7-8DAF-B488-D1C2-CDBD8D4AAF51}"/>
              </a:ext>
            </a:extLst>
          </p:cNvPr>
          <p:cNvSpPr/>
          <p:nvPr/>
        </p:nvSpPr>
        <p:spPr>
          <a:xfrm>
            <a:off x="655201" y="2935843"/>
            <a:ext cx="2213213" cy="682767"/>
          </a:xfrm>
          <a:prstGeom prst="wedgeRoundRectCallout">
            <a:avLst>
              <a:gd name="adj1" fmla="val 55636"/>
              <a:gd name="adj2" fmla="val -13069"/>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890" b="1" dirty="0">
                <a:solidFill>
                  <a:schemeClr val="tx1"/>
                </a:solidFill>
                <a:latin typeface="+mn-ea"/>
              </a:rPr>
              <a:t>この状態が</a:t>
            </a:r>
            <a:r>
              <a:rPr lang="ja-JP" altLang="en-US" sz="1890" b="1" dirty="0">
                <a:solidFill>
                  <a:srgbClr val="6464E6"/>
                </a:solidFill>
                <a:latin typeface="+mn-ea"/>
              </a:rPr>
              <a:t>基準</a:t>
            </a:r>
            <a:r>
              <a:rPr lang="ja-JP" altLang="en-US" sz="1890" b="1" dirty="0">
                <a:solidFill>
                  <a:schemeClr val="tx1"/>
                </a:solidFill>
                <a:latin typeface="+mn-ea"/>
              </a:rPr>
              <a:t>！</a:t>
            </a:r>
          </a:p>
        </p:txBody>
      </p:sp>
      <p:sp>
        <p:nvSpPr>
          <p:cNvPr id="50" name="吹き出し: 角を丸めた四角形 49">
            <a:extLst>
              <a:ext uri="{FF2B5EF4-FFF2-40B4-BE49-F238E27FC236}">
                <a16:creationId xmlns:a16="http://schemas.microsoft.com/office/drawing/2014/main" id="{6D73E0CB-0E3A-F5CC-9BF1-51E7737318C9}"/>
              </a:ext>
            </a:extLst>
          </p:cNvPr>
          <p:cNvSpPr/>
          <p:nvPr/>
        </p:nvSpPr>
        <p:spPr>
          <a:xfrm>
            <a:off x="5044953" y="2925909"/>
            <a:ext cx="2577828" cy="682767"/>
          </a:xfrm>
          <a:prstGeom prst="wedgeRoundRectCallout">
            <a:avLst>
              <a:gd name="adj1" fmla="val 56501"/>
              <a:gd name="adj2" fmla="val -3"/>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r>
              <a:rPr lang="ja-JP" altLang="en-US" sz="1890" b="1" dirty="0">
                <a:solidFill>
                  <a:schemeClr val="tx1"/>
                </a:solidFill>
                <a:latin typeface="+mn-ea"/>
              </a:rPr>
              <a:t>状態は変わって</a:t>
            </a:r>
            <a:endParaRPr lang="en-US" altLang="ja-JP" sz="1890" b="1" dirty="0">
              <a:solidFill>
                <a:schemeClr val="tx1"/>
              </a:solidFill>
              <a:latin typeface="+mn-ea"/>
            </a:endParaRPr>
          </a:p>
          <a:p>
            <a:r>
              <a:rPr lang="ja-JP" altLang="en-US" sz="1890" b="1" dirty="0">
                <a:solidFill>
                  <a:schemeClr val="tx1"/>
                </a:solidFill>
                <a:latin typeface="+mn-ea"/>
              </a:rPr>
              <a:t>いないので</a:t>
            </a:r>
            <a:r>
              <a:rPr lang="ja-JP" altLang="en-US" sz="1890" b="1" dirty="0">
                <a:solidFill>
                  <a:srgbClr val="6464E6"/>
                </a:solidFill>
                <a:latin typeface="+mn-ea"/>
              </a:rPr>
              <a:t>通知せず</a:t>
            </a:r>
            <a:r>
              <a:rPr lang="ja-JP" altLang="en-US" sz="1890" b="1" dirty="0">
                <a:solidFill>
                  <a:schemeClr val="tx1"/>
                </a:solidFill>
                <a:latin typeface="+mn-ea"/>
              </a:rPr>
              <a:t>！</a:t>
            </a:r>
          </a:p>
        </p:txBody>
      </p:sp>
      <p:pic>
        <p:nvPicPr>
          <p:cNvPr id="52" name="図 51">
            <a:extLst>
              <a:ext uri="{FF2B5EF4-FFF2-40B4-BE49-F238E27FC236}">
                <a16:creationId xmlns:a16="http://schemas.microsoft.com/office/drawing/2014/main" id="{51253970-B500-68A2-C0FC-188446FAA5F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l="18980"/>
          <a:stretch/>
        </p:blipFill>
        <p:spPr>
          <a:xfrm>
            <a:off x="9669807" y="4640627"/>
            <a:ext cx="4049037" cy="2811122"/>
          </a:xfrm>
          <a:prstGeom prst="rect">
            <a:avLst/>
          </a:prstGeom>
          <a:effectLst>
            <a:outerShdw blurRad="50800" dist="38100" dir="2700000" algn="tl" rotWithShape="0">
              <a:prstClr val="black">
                <a:alpha val="40000"/>
              </a:prstClr>
            </a:outerShdw>
          </a:effectLst>
        </p:spPr>
      </p:pic>
      <p:pic>
        <p:nvPicPr>
          <p:cNvPr id="53" name="図 52" descr="座る, フロント, 小さい, テーブル が含まれている画像&#10;&#10;自動的に生成された説明">
            <a:extLst>
              <a:ext uri="{FF2B5EF4-FFF2-40B4-BE49-F238E27FC236}">
                <a16:creationId xmlns:a16="http://schemas.microsoft.com/office/drawing/2014/main" id="{9569E713-C494-56A7-07C4-FE0E3D73D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40441" y="3419383"/>
            <a:ext cx="987824" cy="987824"/>
          </a:xfrm>
          <a:prstGeom prst="rect">
            <a:avLst/>
          </a:prstGeom>
        </p:spPr>
      </p:pic>
      <p:pic>
        <p:nvPicPr>
          <p:cNvPr id="54" name="図 53" descr="アイコン&#10;&#10;自動的に生成された説明">
            <a:extLst>
              <a:ext uri="{FF2B5EF4-FFF2-40B4-BE49-F238E27FC236}">
                <a16:creationId xmlns:a16="http://schemas.microsoft.com/office/drawing/2014/main" id="{A863F3A0-6CF0-85AD-B817-30938FF39B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91983" y="3399530"/>
            <a:ext cx="626861" cy="682766"/>
          </a:xfrm>
          <a:prstGeom prst="rect">
            <a:avLst/>
          </a:prstGeom>
        </p:spPr>
      </p:pic>
      <p:sp>
        <p:nvSpPr>
          <p:cNvPr id="55" name="吹き出し: 角を丸めた四角形 54">
            <a:extLst>
              <a:ext uri="{FF2B5EF4-FFF2-40B4-BE49-F238E27FC236}">
                <a16:creationId xmlns:a16="http://schemas.microsoft.com/office/drawing/2014/main" id="{4E846BCC-F5F8-65B5-88EF-CABC5E76EEAB}"/>
              </a:ext>
            </a:extLst>
          </p:cNvPr>
          <p:cNvSpPr/>
          <p:nvPr/>
        </p:nvSpPr>
        <p:spPr>
          <a:xfrm>
            <a:off x="9669806" y="2925910"/>
            <a:ext cx="2282660" cy="682767"/>
          </a:xfrm>
          <a:prstGeom prst="wedgeRoundRectCallout">
            <a:avLst>
              <a:gd name="adj1" fmla="val 55636"/>
              <a:gd name="adj2" fmla="val -13069"/>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r>
              <a:rPr lang="ja-JP" altLang="en-US" sz="1890" b="1" dirty="0">
                <a:solidFill>
                  <a:schemeClr val="tx1"/>
                </a:solidFill>
                <a:latin typeface="+mn-ea"/>
              </a:rPr>
              <a:t>基準状態ではない！</a:t>
            </a:r>
            <a:endParaRPr lang="en-US" altLang="ja-JP" sz="1890" b="1" dirty="0">
              <a:solidFill>
                <a:schemeClr val="tx1"/>
              </a:solidFill>
              <a:latin typeface="+mn-ea"/>
            </a:endParaRPr>
          </a:p>
          <a:p>
            <a:r>
              <a:rPr lang="ja-JP" altLang="en-US" sz="1890" b="1" dirty="0">
                <a:solidFill>
                  <a:srgbClr val="FF0000"/>
                </a:solidFill>
                <a:latin typeface="+mn-ea"/>
              </a:rPr>
              <a:t>アラームを通知</a:t>
            </a:r>
            <a:r>
              <a:rPr lang="ja-JP" altLang="en-US" sz="1890" b="1" dirty="0">
                <a:solidFill>
                  <a:schemeClr val="tx1"/>
                </a:solidFill>
                <a:latin typeface="+mn-ea"/>
              </a:rPr>
              <a:t>！</a:t>
            </a:r>
          </a:p>
        </p:txBody>
      </p:sp>
      <p:sp>
        <p:nvSpPr>
          <p:cNvPr id="56" name="四角形: 角を丸くする 55">
            <a:extLst>
              <a:ext uri="{FF2B5EF4-FFF2-40B4-BE49-F238E27FC236}">
                <a16:creationId xmlns:a16="http://schemas.microsoft.com/office/drawing/2014/main" id="{A4E07272-1EEC-F57A-9397-26483EC2865D}"/>
              </a:ext>
            </a:extLst>
          </p:cNvPr>
          <p:cNvSpPr/>
          <p:nvPr/>
        </p:nvSpPr>
        <p:spPr>
          <a:xfrm>
            <a:off x="10688543" y="5002260"/>
            <a:ext cx="1451897" cy="1847869"/>
          </a:xfrm>
          <a:prstGeom prst="roundRect">
            <a:avLst>
              <a:gd name="adj" fmla="val 5923"/>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cxnSp>
        <p:nvCxnSpPr>
          <p:cNvPr id="57" name="直線矢印コネクタ 56">
            <a:extLst>
              <a:ext uri="{FF2B5EF4-FFF2-40B4-BE49-F238E27FC236}">
                <a16:creationId xmlns:a16="http://schemas.microsoft.com/office/drawing/2014/main" id="{8C323810-8349-26AB-95B1-714DE572400B}"/>
              </a:ext>
            </a:extLst>
          </p:cNvPr>
          <p:cNvCxnSpPr>
            <a:cxnSpLocks/>
          </p:cNvCxnSpPr>
          <p:nvPr/>
        </p:nvCxnSpPr>
        <p:spPr>
          <a:xfrm flipH="1">
            <a:off x="11626553" y="4422129"/>
            <a:ext cx="1007799" cy="110047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グラフィックス 1" descr="警告 単色塗りつぶし">
            <a:extLst>
              <a:ext uri="{FF2B5EF4-FFF2-40B4-BE49-F238E27FC236}">
                <a16:creationId xmlns:a16="http://schemas.microsoft.com/office/drawing/2014/main" id="{12662B18-51A4-AFC7-36EA-559DEA06BE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083440" y="3125235"/>
            <a:ext cx="451173" cy="451173"/>
          </a:xfrm>
          <a:prstGeom prst="rect">
            <a:avLst/>
          </a:prstGeom>
        </p:spPr>
      </p:pic>
      <p:sp>
        <p:nvSpPr>
          <p:cNvPr id="8" name="テキスト ボックス 7">
            <a:extLst>
              <a:ext uri="{FF2B5EF4-FFF2-40B4-BE49-F238E27FC236}">
                <a16:creationId xmlns:a16="http://schemas.microsoft.com/office/drawing/2014/main" id="{478554CE-717A-3949-27BE-E0A58D98F67D}"/>
              </a:ext>
            </a:extLst>
          </p:cNvPr>
          <p:cNvSpPr txBox="1"/>
          <p:nvPr/>
        </p:nvSpPr>
        <p:spPr>
          <a:xfrm>
            <a:off x="5234233" y="3816876"/>
            <a:ext cx="2205856" cy="577081"/>
          </a:xfrm>
          <a:prstGeom prst="rect">
            <a:avLst/>
          </a:prstGeom>
          <a:noFill/>
        </p:spPr>
        <p:txBody>
          <a:bodyPr wrap="square" rtlCol="0">
            <a:spAutoFit/>
          </a:bodyPr>
          <a:lstStyle/>
          <a:p>
            <a:r>
              <a:rPr lang="ja-JP" altLang="en-US" sz="1575" b="1" dirty="0">
                <a:solidFill>
                  <a:srgbClr val="00B050"/>
                </a:solidFill>
                <a:latin typeface="+mn-ea"/>
              </a:rPr>
              <a:t>人物検出を有効化することも可能です</a:t>
            </a:r>
          </a:p>
        </p:txBody>
      </p:sp>
    </p:spTree>
    <p:extLst>
      <p:ext uri="{BB962C8B-B14F-4D97-AF65-F5344CB8AC3E}">
        <p14:creationId xmlns:p14="http://schemas.microsoft.com/office/powerpoint/2010/main" val="23413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B02EB779-ADD0-9149-4E62-AA00C8E5E904}"/>
              </a:ext>
            </a:extLst>
          </p:cNvPr>
          <p:cNvSpPr txBox="1"/>
          <p:nvPr/>
        </p:nvSpPr>
        <p:spPr>
          <a:xfrm>
            <a:off x="405385" y="554415"/>
            <a:ext cx="13589438" cy="648320"/>
          </a:xfrm>
          <a:prstGeom prst="rect">
            <a:avLst/>
          </a:prstGeom>
          <a:noFill/>
          <a:ln w="9525" cap="flat" cmpd="sng" algn="ctr">
            <a:no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none" lIns="56689" tIns="56689" rIns="56689" bIns="56689" rtlCol="0" anchor="ctr">
            <a:noAutofit/>
          </a:bodyPr>
          <a:lstStyle/>
          <a:p>
            <a:pPr algn="ctr">
              <a:buClr>
                <a:schemeClr val="tx1"/>
              </a:buClr>
            </a:pPr>
            <a:r>
              <a:rPr lang="ja-JP" altLang="en-US" sz="2400" b="1" dirty="0">
                <a:solidFill>
                  <a:schemeClr val="tx1"/>
                </a:solidFill>
                <a:latin typeface="+mn-ea"/>
                <a:cs typeface="Meiryo UI" panose="020B0604030504040204" pitchFamily="50" charset="-128"/>
              </a:rPr>
              <a:t>利用環境に応じて学習モデルの状態を基準とするか、変化後とするかを設定可能</a:t>
            </a:r>
          </a:p>
        </p:txBody>
      </p:sp>
      <p:sp>
        <p:nvSpPr>
          <p:cNvPr id="2" name="角丸四角形 71">
            <a:extLst>
              <a:ext uri="{FF2B5EF4-FFF2-40B4-BE49-F238E27FC236}">
                <a16:creationId xmlns:a16="http://schemas.microsoft.com/office/drawing/2014/main" id="{3AC464D9-C7DC-490C-7D03-D917DA0E03BD}"/>
              </a:ext>
            </a:extLst>
          </p:cNvPr>
          <p:cNvSpPr/>
          <p:nvPr/>
        </p:nvSpPr>
        <p:spPr>
          <a:xfrm>
            <a:off x="405385" y="4236250"/>
            <a:ext cx="13589438" cy="408015"/>
          </a:xfrm>
          <a:prstGeom prst="roundRect">
            <a:avLst>
              <a:gd name="adj" fmla="val 50000"/>
            </a:avLst>
          </a:prstGeom>
          <a:solidFill>
            <a:srgbClr val="6464E6"/>
          </a:solidFill>
          <a:ln>
            <a:headEnd/>
            <a:tailEnd/>
          </a:ln>
        </p:spPr>
        <p:style>
          <a:lnRef idx="1">
            <a:schemeClr val="accent5"/>
          </a:lnRef>
          <a:fillRef idx="2">
            <a:schemeClr val="accent5"/>
          </a:fillRef>
          <a:effectRef idx="1">
            <a:schemeClr val="accent5"/>
          </a:effectRef>
          <a:fontRef idx="minor">
            <a:schemeClr val="dk1"/>
          </a:fontRef>
        </p:style>
        <p:txBody>
          <a:bodyPr lIns="150986" tIns="0" rIns="75494" bIns="0" anchor="ctr"/>
          <a:lstStyle/>
          <a:p>
            <a:pPr defTabSz="2739821" fontAlgn="base">
              <a:spcBef>
                <a:spcPct val="0"/>
              </a:spcBef>
              <a:spcAft>
                <a:spcPct val="0"/>
              </a:spcAft>
              <a:buClr>
                <a:srgbClr val="1F497D"/>
              </a:buClr>
              <a:defRPr/>
            </a:pPr>
            <a:r>
              <a:rPr lang="ja-JP" altLang="en-US" sz="2400" b="1" dirty="0">
                <a:ln>
                  <a:prstDash val="solid"/>
                </a:ln>
                <a:solidFill>
                  <a:schemeClr val="bg1"/>
                </a:solidFill>
                <a:latin typeface="+mn-ea"/>
              </a:rPr>
              <a:t>商品棚の欠品検知</a:t>
            </a:r>
            <a:r>
              <a:rPr lang="en-US" altLang="ja-JP" sz="2400" b="1" dirty="0">
                <a:ln>
                  <a:prstDash val="solid"/>
                </a:ln>
                <a:solidFill>
                  <a:schemeClr val="bg1"/>
                </a:solidFill>
                <a:latin typeface="+mn-ea"/>
              </a:rPr>
              <a:t>	</a:t>
            </a:r>
            <a:r>
              <a:rPr lang="ja-JP" altLang="en-US" sz="2400" b="1" dirty="0">
                <a:ln>
                  <a:prstDash val="solid"/>
                </a:ln>
                <a:solidFill>
                  <a:schemeClr val="bg1"/>
                </a:solidFill>
                <a:latin typeface="+mn-ea"/>
              </a:rPr>
              <a:t>（元の状態を状態変化後とし、その状態に変化した時に検知）</a:t>
            </a:r>
            <a:endParaRPr lang="en-US" altLang="ja-JP" sz="2400" b="1" dirty="0">
              <a:ln>
                <a:prstDash val="solid"/>
              </a:ln>
              <a:solidFill>
                <a:schemeClr val="bg1"/>
              </a:solidFill>
              <a:latin typeface="+mn-ea"/>
            </a:endParaRPr>
          </a:p>
        </p:txBody>
      </p:sp>
      <p:pic>
        <p:nvPicPr>
          <p:cNvPr id="9" name="図 8">
            <a:extLst>
              <a:ext uri="{FF2B5EF4-FFF2-40B4-BE49-F238E27FC236}">
                <a16:creationId xmlns:a16="http://schemas.microsoft.com/office/drawing/2014/main" id="{D8563105-594F-6FDB-FCFC-892A85A78C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5348" y="2028573"/>
            <a:ext cx="3404324" cy="1917558"/>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E0EDA793-F2AB-28D6-731A-6699A4A65549}"/>
              </a:ext>
            </a:extLst>
          </p:cNvPr>
          <p:cNvSpPr txBox="1"/>
          <p:nvPr/>
        </p:nvSpPr>
        <p:spPr>
          <a:xfrm>
            <a:off x="955348" y="1663641"/>
            <a:ext cx="3404322" cy="294500"/>
          </a:xfrm>
          <a:prstGeom prst="rect">
            <a:avLst/>
          </a:prstGeom>
          <a:solidFill>
            <a:srgbClr val="6464E6">
              <a:alpha val="70000"/>
            </a:srgbClr>
          </a:solidFill>
          <a:ln>
            <a:noFill/>
          </a:ln>
        </p:spPr>
        <p:txBody>
          <a:bodyPr wrap="none" lIns="56689" tIns="56689" rIns="56689" bIns="56689" rtlCol="0" anchor="ctr">
            <a:noAutofit/>
          </a:bodyPr>
          <a:lstStyle/>
          <a:p>
            <a:pPr algn="ctr"/>
            <a:r>
              <a:rPr lang="ja-JP" altLang="en-US" sz="1732" b="1" dirty="0">
                <a:latin typeface="+mn-ea"/>
              </a:rPr>
              <a:t>学習用画像</a:t>
            </a:r>
          </a:p>
        </p:txBody>
      </p:sp>
      <p:sp>
        <p:nvSpPr>
          <p:cNvPr id="24" name="矢印: 右 23">
            <a:extLst>
              <a:ext uri="{FF2B5EF4-FFF2-40B4-BE49-F238E27FC236}">
                <a16:creationId xmlns:a16="http://schemas.microsoft.com/office/drawing/2014/main" id="{D7EBEBE2-2D29-7363-8E06-BFEDCC317800}"/>
              </a:ext>
            </a:extLst>
          </p:cNvPr>
          <p:cNvSpPr/>
          <p:nvPr/>
        </p:nvSpPr>
        <p:spPr>
          <a:xfrm>
            <a:off x="4942087" y="2563449"/>
            <a:ext cx="3404324" cy="1126284"/>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800" b="1" dirty="0">
                <a:solidFill>
                  <a:schemeClr val="tx1"/>
                </a:solidFill>
                <a:latin typeface="+mn-ea"/>
              </a:rPr>
              <a:t>ポスターが持ち去られると</a:t>
            </a:r>
            <a:r>
              <a:rPr lang="en-US" altLang="ja-JP" sz="1800" b="1" dirty="0">
                <a:solidFill>
                  <a:schemeClr val="tx1"/>
                </a:solidFill>
                <a:latin typeface="+mn-ea"/>
              </a:rPr>
              <a:t>…</a:t>
            </a:r>
            <a:endParaRPr lang="ja-JP" altLang="en-US" sz="1800" b="1" dirty="0">
              <a:solidFill>
                <a:schemeClr val="tx1"/>
              </a:solidFill>
              <a:latin typeface="+mn-ea"/>
            </a:endParaRPr>
          </a:p>
        </p:txBody>
      </p:sp>
      <p:pic>
        <p:nvPicPr>
          <p:cNvPr id="27" name="図 26">
            <a:extLst>
              <a:ext uri="{FF2B5EF4-FFF2-40B4-BE49-F238E27FC236}">
                <a16:creationId xmlns:a16="http://schemas.microsoft.com/office/drawing/2014/main" id="{44C00A7F-B3CE-B5A4-2E21-47A0E76158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9985" t="10495" r="1"/>
          <a:stretch/>
        </p:blipFill>
        <p:spPr>
          <a:xfrm>
            <a:off x="9228933" y="2010389"/>
            <a:ext cx="2129548" cy="2139182"/>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0F66061A-0759-E3AD-67DD-FE0A3ABB290B}"/>
              </a:ext>
            </a:extLst>
          </p:cNvPr>
          <p:cNvSpPr txBox="1"/>
          <p:nvPr/>
        </p:nvSpPr>
        <p:spPr>
          <a:xfrm>
            <a:off x="8440417" y="1674498"/>
            <a:ext cx="3580021" cy="304663"/>
          </a:xfrm>
          <a:prstGeom prst="rect">
            <a:avLst/>
          </a:prstGeom>
          <a:solidFill>
            <a:srgbClr val="FF0000">
              <a:alpha val="70000"/>
            </a:srgbClr>
          </a:solidFill>
          <a:ln>
            <a:noFill/>
          </a:ln>
        </p:spPr>
        <p:txBody>
          <a:bodyPr wrap="none" lIns="56689" tIns="56689" rIns="56689" bIns="56689" rtlCol="0" anchor="ctr">
            <a:noAutofit/>
          </a:bodyPr>
          <a:lstStyle/>
          <a:p>
            <a:pPr algn="ctr"/>
            <a:r>
              <a:rPr lang="ja-JP" altLang="en-US" sz="1732" b="1" dirty="0">
                <a:solidFill>
                  <a:schemeClr val="bg1"/>
                </a:solidFill>
                <a:latin typeface="+mn-ea"/>
              </a:rPr>
              <a:t>状態変化検知イメージ</a:t>
            </a:r>
          </a:p>
        </p:txBody>
      </p:sp>
      <p:sp>
        <p:nvSpPr>
          <p:cNvPr id="30" name="角丸四角形 71">
            <a:extLst>
              <a:ext uri="{FF2B5EF4-FFF2-40B4-BE49-F238E27FC236}">
                <a16:creationId xmlns:a16="http://schemas.microsoft.com/office/drawing/2014/main" id="{1E5AD572-3912-F93B-7DD4-027C09A7B6D2}"/>
              </a:ext>
            </a:extLst>
          </p:cNvPr>
          <p:cNvSpPr/>
          <p:nvPr/>
        </p:nvSpPr>
        <p:spPr>
          <a:xfrm>
            <a:off x="405387" y="1168947"/>
            <a:ext cx="13589438" cy="408015"/>
          </a:xfrm>
          <a:prstGeom prst="roundRect">
            <a:avLst>
              <a:gd name="adj" fmla="val 50000"/>
            </a:avLst>
          </a:prstGeom>
          <a:solidFill>
            <a:srgbClr val="6464E6"/>
          </a:solidFill>
          <a:ln>
            <a:headEnd/>
            <a:tailEnd/>
          </a:ln>
        </p:spPr>
        <p:style>
          <a:lnRef idx="1">
            <a:schemeClr val="accent5"/>
          </a:lnRef>
          <a:fillRef idx="2">
            <a:schemeClr val="accent5"/>
          </a:fillRef>
          <a:effectRef idx="1">
            <a:schemeClr val="accent5"/>
          </a:effectRef>
          <a:fontRef idx="minor">
            <a:schemeClr val="dk1"/>
          </a:fontRef>
        </p:style>
        <p:txBody>
          <a:bodyPr lIns="150986" tIns="0" rIns="75494" bIns="0" anchor="ctr"/>
          <a:lstStyle/>
          <a:p>
            <a:pPr defTabSz="2739821" fontAlgn="base">
              <a:spcBef>
                <a:spcPct val="0"/>
              </a:spcBef>
              <a:spcAft>
                <a:spcPct val="0"/>
              </a:spcAft>
              <a:buClr>
                <a:srgbClr val="1F497D"/>
              </a:buClr>
              <a:defRPr/>
            </a:pPr>
            <a:r>
              <a:rPr lang="ja-JP" altLang="en-US" sz="2400" b="1" dirty="0">
                <a:ln>
                  <a:prstDash val="solid"/>
                </a:ln>
                <a:solidFill>
                  <a:schemeClr val="bg1"/>
                </a:solidFill>
                <a:latin typeface="+mn-ea"/>
              </a:rPr>
              <a:t>展示物の持ち去り検知（元の状態を基準とし、元の状態から変化したときに検知）</a:t>
            </a:r>
            <a:endParaRPr lang="en-US" altLang="ja-JP" sz="2400" b="1" dirty="0">
              <a:ln>
                <a:prstDash val="solid"/>
              </a:ln>
              <a:solidFill>
                <a:schemeClr val="bg1"/>
              </a:solidFill>
              <a:latin typeface="+mn-ea"/>
            </a:endParaRPr>
          </a:p>
        </p:txBody>
      </p:sp>
      <p:pic>
        <p:nvPicPr>
          <p:cNvPr id="31" name="図 30">
            <a:extLst>
              <a:ext uri="{FF2B5EF4-FFF2-40B4-BE49-F238E27FC236}">
                <a16:creationId xmlns:a16="http://schemas.microsoft.com/office/drawing/2014/main" id="{AB8A848A-9C16-EBAE-AC0E-427CE724EFB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05092" y="5124520"/>
            <a:ext cx="2302529" cy="2285967"/>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C87CE021-19AA-C124-E226-DAD0B67006DB}"/>
              </a:ext>
            </a:extLst>
          </p:cNvPr>
          <p:cNvSpPr txBox="1"/>
          <p:nvPr/>
        </p:nvSpPr>
        <p:spPr>
          <a:xfrm>
            <a:off x="1505092" y="4762474"/>
            <a:ext cx="2302529" cy="308547"/>
          </a:xfrm>
          <a:prstGeom prst="rect">
            <a:avLst/>
          </a:prstGeom>
          <a:solidFill>
            <a:srgbClr val="6464E6">
              <a:alpha val="70000"/>
            </a:srgbClr>
          </a:solidFill>
          <a:ln>
            <a:noFill/>
          </a:ln>
        </p:spPr>
        <p:txBody>
          <a:bodyPr wrap="none" lIns="56689" tIns="56689" rIns="56689" bIns="56689" rtlCol="0" anchor="ctr">
            <a:noAutofit/>
          </a:bodyPr>
          <a:lstStyle/>
          <a:p>
            <a:pPr algn="ctr"/>
            <a:r>
              <a:rPr lang="ja-JP" altLang="en-US" sz="1732" b="1" dirty="0">
                <a:latin typeface="+mn-ea"/>
              </a:rPr>
              <a:t>学習用画像</a:t>
            </a:r>
          </a:p>
        </p:txBody>
      </p:sp>
      <p:sp>
        <p:nvSpPr>
          <p:cNvPr id="33" name="吹き出し: 角を丸めた四角形 32">
            <a:extLst>
              <a:ext uri="{FF2B5EF4-FFF2-40B4-BE49-F238E27FC236}">
                <a16:creationId xmlns:a16="http://schemas.microsoft.com/office/drawing/2014/main" id="{6BECE0C9-6F94-1B79-E097-9A3763F8C8A1}"/>
              </a:ext>
            </a:extLst>
          </p:cNvPr>
          <p:cNvSpPr/>
          <p:nvPr/>
        </p:nvSpPr>
        <p:spPr>
          <a:xfrm>
            <a:off x="4571288" y="1836141"/>
            <a:ext cx="2342468" cy="682767"/>
          </a:xfrm>
          <a:prstGeom prst="wedgeRoundRectCallout">
            <a:avLst>
              <a:gd name="adj1" fmla="val -57232"/>
              <a:gd name="adj2" fmla="val 31666"/>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890" b="1" dirty="0">
                <a:solidFill>
                  <a:schemeClr val="tx1"/>
                </a:solidFill>
                <a:latin typeface="+mn-ea"/>
              </a:rPr>
              <a:t>展示物がある状態が</a:t>
            </a:r>
            <a:endParaRPr lang="en-US" altLang="ja-JP" sz="1890" b="1" dirty="0">
              <a:solidFill>
                <a:schemeClr val="tx1"/>
              </a:solidFill>
              <a:latin typeface="+mn-ea"/>
            </a:endParaRPr>
          </a:p>
          <a:p>
            <a:pPr algn="ctr"/>
            <a:r>
              <a:rPr lang="ja-JP" altLang="en-US" sz="1890" b="1" dirty="0">
                <a:solidFill>
                  <a:srgbClr val="6464E6"/>
                </a:solidFill>
                <a:latin typeface="+mn-ea"/>
              </a:rPr>
              <a:t>正常</a:t>
            </a:r>
            <a:r>
              <a:rPr lang="ja-JP" altLang="en-US" sz="1890" b="1" dirty="0">
                <a:solidFill>
                  <a:schemeClr val="tx1"/>
                </a:solidFill>
                <a:latin typeface="+mn-ea"/>
              </a:rPr>
              <a:t>と学習させる</a:t>
            </a:r>
          </a:p>
        </p:txBody>
      </p:sp>
      <p:sp>
        <p:nvSpPr>
          <p:cNvPr id="39" name="吹き出し: 角を丸めた四角形 38">
            <a:extLst>
              <a:ext uri="{FF2B5EF4-FFF2-40B4-BE49-F238E27FC236}">
                <a16:creationId xmlns:a16="http://schemas.microsoft.com/office/drawing/2014/main" id="{AF3B295D-A61D-9D5F-F971-49117D498D12}"/>
              </a:ext>
            </a:extLst>
          </p:cNvPr>
          <p:cNvSpPr/>
          <p:nvPr/>
        </p:nvSpPr>
        <p:spPr>
          <a:xfrm>
            <a:off x="4010174" y="4928694"/>
            <a:ext cx="2535592" cy="682767"/>
          </a:xfrm>
          <a:prstGeom prst="wedgeRoundRectCallout">
            <a:avLst>
              <a:gd name="adj1" fmla="val -57725"/>
              <a:gd name="adj2" fmla="val 34861"/>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890" b="1" dirty="0">
                <a:solidFill>
                  <a:schemeClr val="tx1"/>
                </a:solidFill>
                <a:latin typeface="+mn-ea"/>
              </a:rPr>
              <a:t>棚に何もない状態が</a:t>
            </a:r>
            <a:endParaRPr lang="en-US" altLang="ja-JP" sz="1890" b="1" dirty="0">
              <a:solidFill>
                <a:schemeClr val="tx1"/>
              </a:solidFill>
              <a:latin typeface="+mn-ea"/>
            </a:endParaRPr>
          </a:p>
          <a:p>
            <a:pPr algn="ctr"/>
            <a:r>
              <a:rPr lang="ja-JP" altLang="en-US" sz="1890" b="1" dirty="0">
                <a:solidFill>
                  <a:srgbClr val="FF0000"/>
                </a:solidFill>
                <a:latin typeface="+mn-ea"/>
              </a:rPr>
              <a:t>変化後</a:t>
            </a:r>
            <a:r>
              <a:rPr lang="ja-JP" altLang="en-US" sz="1890" b="1" dirty="0">
                <a:solidFill>
                  <a:schemeClr val="tx1"/>
                </a:solidFill>
                <a:latin typeface="+mn-ea"/>
              </a:rPr>
              <a:t>と学習させる</a:t>
            </a:r>
            <a:endParaRPr lang="en-US" altLang="ja-JP" sz="1890" b="1" dirty="0">
              <a:solidFill>
                <a:schemeClr val="tx1"/>
              </a:solidFill>
              <a:latin typeface="+mn-ea"/>
            </a:endParaRPr>
          </a:p>
        </p:txBody>
      </p:sp>
      <p:sp>
        <p:nvSpPr>
          <p:cNvPr id="40" name="矢印: 右 39">
            <a:extLst>
              <a:ext uri="{FF2B5EF4-FFF2-40B4-BE49-F238E27FC236}">
                <a16:creationId xmlns:a16="http://schemas.microsoft.com/office/drawing/2014/main" id="{97411C3F-06ED-54E7-2149-0A05240A8B3E}"/>
              </a:ext>
            </a:extLst>
          </p:cNvPr>
          <p:cNvSpPr/>
          <p:nvPr/>
        </p:nvSpPr>
        <p:spPr>
          <a:xfrm>
            <a:off x="4942084" y="5506530"/>
            <a:ext cx="3404324" cy="1126284"/>
          </a:xfrm>
          <a:prstGeom prst="rightArrow">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b="1" dirty="0">
                <a:solidFill>
                  <a:schemeClr val="tx1"/>
                </a:solidFill>
                <a:latin typeface="+mn-ea"/>
              </a:rPr>
              <a:t>商品が棚から無くなると</a:t>
            </a:r>
            <a:r>
              <a:rPr lang="en-US" altLang="ja-JP" sz="1800" b="1" dirty="0">
                <a:solidFill>
                  <a:schemeClr val="tx1"/>
                </a:solidFill>
                <a:latin typeface="+mn-ea"/>
              </a:rPr>
              <a:t>…</a:t>
            </a:r>
            <a:endParaRPr lang="ja-JP" altLang="en-US" sz="1800" b="1" dirty="0">
              <a:solidFill>
                <a:schemeClr val="tx1"/>
              </a:solidFill>
              <a:latin typeface="+mn-ea"/>
            </a:endParaRPr>
          </a:p>
        </p:txBody>
      </p:sp>
      <p:sp>
        <p:nvSpPr>
          <p:cNvPr id="3" name="テキスト ボックス 2">
            <a:extLst>
              <a:ext uri="{FF2B5EF4-FFF2-40B4-BE49-F238E27FC236}">
                <a16:creationId xmlns:a16="http://schemas.microsoft.com/office/drawing/2014/main" id="{E7391506-1E43-B36C-E3C8-43B0BC56DC06}"/>
              </a:ext>
            </a:extLst>
          </p:cNvPr>
          <p:cNvSpPr txBox="1"/>
          <p:nvPr/>
        </p:nvSpPr>
        <p:spPr>
          <a:xfrm>
            <a:off x="8465797" y="4748638"/>
            <a:ext cx="3580021" cy="291410"/>
          </a:xfrm>
          <a:prstGeom prst="rect">
            <a:avLst/>
          </a:prstGeom>
          <a:solidFill>
            <a:srgbClr val="FF0000">
              <a:alpha val="70000"/>
            </a:srgbClr>
          </a:solidFill>
          <a:ln>
            <a:noFill/>
          </a:ln>
        </p:spPr>
        <p:txBody>
          <a:bodyPr wrap="none" lIns="56689" tIns="56689" rIns="56689" bIns="56689" rtlCol="0" anchor="ctr">
            <a:noAutofit/>
          </a:bodyPr>
          <a:lstStyle/>
          <a:p>
            <a:pPr algn="ctr"/>
            <a:r>
              <a:rPr lang="ja-JP" altLang="en-US" sz="1732" b="1" dirty="0">
                <a:solidFill>
                  <a:schemeClr val="bg1"/>
                </a:solidFill>
                <a:latin typeface="+mn-ea"/>
              </a:rPr>
              <a:t>状態変化検知イメージ</a:t>
            </a:r>
          </a:p>
        </p:txBody>
      </p:sp>
      <p:sp>
        <p:nvSpPr>
          <p:cNvPr id="38" name="吹き出し: 角を丸めた四角形 37">
            <a:extLst>
              <a:ext uri="{FF2B5EF4-FFF2-40B4-BE49-F238E27FC236}">
                <a16:creationId xmlns:a16="http://schemas.microsoft.com/office/drawing/2014/main" id="{7B6A3921-95BF-CC3F-B710-02BE7F0C68C5}"/>
              </a:ext>
            </a:extLst>
          </p:cNvPr>
          <p:cNvSpPr/>
          <p:nvPr/>
        </p:nvSpPr>
        <p:spPr>
          <a:xfrm>
            <a:off x="12185206" y="4827886"/>
            <a:ext cx="1809616" cy="682767"/>
          </a:xfrm>
          <a:prstGeom prst="wedgeRoundRectCallout">
            <a:avLst>
              <a:gd name="adj1" fmla="val -61558"/>
              <a:gd name="adj2" fmla="val 33536"/>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890" b="1" dirty="0">
                <a:solidFill>
                  <a:srgbClr val="FF0000"/>
                </a:solidFill>
                <a:latin typeface="+mn-ea"/>
              </a:rPr>
              <a:t>変化後の状態</a:t>
            </a:r>
            <a:r>
              <a:rPr lang="ja-JP" altLang="en-US" sz="1890" b="1" dirty="0">
                <a:solidFill>
                  <a:schemeClr val="tx1"/>
                </a:solidFill>
                <a:latin typeface="+mn-ea"/>
              </a:rPr>
              <a:t>を</a:t>
            </a:r>
            <a:endParaRPr lang="en-US" altLang="ja-JP" sz="1890" b="1" dirty="0">
              <a:solidFill>
                <a:schemeClr val="tx1"/>
              </a:solidFill>
              <a:latin typeface="+mn-ea"/>
            </a:endParaRPr>
          </a:p>
          <a:p>
            <a:pPr algn="ctr"/>
            <a:r>
              <a:rPr lang="ja-JP" altLang="en-US" sz="1890" b="1" dirty="0">
                <a:solidFill>
                  <a:schemeClr val="tx1"/>
                </a:solidFill>
                <a:latin typeface="+mn-ea"/>
              </a:rPr>
              <a:t>検知！</a:t>
            </a:r>
          </a:p>
        </p:txBody>
      </p:sp>
      <p:grpSp>
        <p:nvGrpSpPr>
          <p:cNvPr id="15" name="グループ化 14">
            <a:extLst>
              <a:ext uri="{FF2B5EF4-FFF2-40B4-BE49-F238E27FC236}">
                <a16:creationId xmlns:a16="http://schemas.microsoft.com/office/drawing/2014/main" id="{FE88F9E4-A860-C432-CEBC-40D5541D769A}"/>
              </a:ext>
            </a:extLst>
          </p:cNvPr>
          <p:cNvGrpSpPr/>
          <p:nvPr/>
        </p:nvGrpSpPr>
        <p:grpSpPr>
          <a:xfrm>
            <a:off x="9283432" y="5074524"/>
            <a:ext cx="2506802" cy="2096259"/>
            <a:chOff x="6087043" y="3601284"/>
            <a:chExt cx="1374495" cy="1149392"/>
          </a:xfrm>
        </p:grpSpPr>
        <p:pic>
          <p:nvPicPr>
            <p:cNvPr id="41" name="図 40">
              <a:extLst>
                <a:ext uri="{FF2B5EF4-FFF2-40B4-BE49-F238E27FC236}">
                  <a16:creationId xmlns:a16="http://schemas.microsoft.com/office/drawing/2014/main" id="{C8B1F102-84FB-2D5C-D26F-BE3DD4187D7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0673" t="10401"/>
            <a:stretch/>
          </p:blipFill>
          <p:spPr>
            <a:xfrm>
              <a:off x="6087043" y="3601284"/>
              <a:ext cx="1121446" cy="1149392"/>
            </a:xfrm>
            <a:prstGeom prst="rect">
              <a:avLst/>
            </a:prstGeom>
            <a:effectLst>
              <a:outerShdw blurRad="50800" dist="38100" dir="2700000" algn="tl" rotWithShape="0">
                <a:prstClr val="black">
                  <a:alpha val="40000"/>
                </a:prstClr>
              </a:outerShdw>
            </a:effectLst>
          </p:spPr>
        </p:pic>
        <p:sp>
          <p:nvSpPr>
            <p:cNvPr id="4" name="四角形吹き出し 26">
              <a:extLst>
                <a:ext uri="{FF2B5EF4-FFF2-40B4-BE49-F238E27FC236}">
                  <a16:creationId xmlns:a16="http://schemas.microsoft.com/office/drawing/2014/main" id="{11B5DA86-1B5C-D3CB-8427-25DDF6FA33A5}"/>
                </a:ext>
              </a:extLst>
            </p:cNvPr>
            <p:cNvSpPr/>
            <p:nvPr/>
          </p:nvSpPr>
          <p:spPr>
            <a:xfrm>
              <a:off x="6847488" y="3733644"/>
              <a:ext cx="614050" cy="162046"/>
            </a:xfrm>
            <a:prstGeom prst="wedgeRectCallout">
              <a:avLst>
                <a:gd name="adj1" fmla="val -64963"/>
                <a:gd name="adj2" fmla="val -43419"/>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ja-JP" sz="1260" b="1" dirty="0">
                <a:solidFill>
                  <a:prstClr val="black"/>
                </a:solidFill>
                <a:latin typeface="+mn-ea"/>
              </a:endParaRPr>
            </a:p>
            <a:p>
              <a:pPr algn="ctr">
                <a:defRPr/>
              </a:pPr>
              <a:r>
                <a:rPr lang="ja-JP" altLang="en-US" sz="1260" b="1" dirty="0">
                  <a:solidFill>
                    <a:prstClr val="black"/>
                  </a:solidFill>
                  <a:latin typeface="+mn-ea"/>
                </a:rPr>
                <a:t>欠品状態</a:t>
              </a:r>
              <a:endParaRPr lang="en-US" altLang="ja-JP" sz="1260" b="1" dirty="0">
                <a:solidFill>
                  <a:prstClr val="black"/>
                </a:solidFill>
                <a:latin typeface="+mn-ea"/>
              </a:endParaRPr>
            </a:p>
            <a:p>
              <a:pPr algn="ctr">
                <a:defRPr/>
              </a:pPr>
              <a:endParaRPr lang="en-US" altLang="ja-JP" sz="1260" b="1" dirty="0">
                <a:solidFill>
                  <a:prstClr val="black"/>
                </a:solidFill>
                <a:latin typeface="+mn-ea"/>
              </a:endParaRPr>
            </a:p>
          </p:txBody>
        </p:sp>
        <p:sp>
          <p:nvSpPr>
            <p:cNvPr id="6" name="四角形吹き出し 29">
              <a:extLst>
                <a:ext uri="{FF2B5EF4-FFF2-40B4-BE49-F238E27FC236}">
                  <a16:creationId xmlns:a16="http://schemas.microsoft.com/office/drawing/2014/main" id="{21A8B630-025B-76DA-1790-9EFC943122B4}"/>
                </a:ext>
              </a:extLst>
            </p:cNvPr>
            <p:cNvSpPr/>
            <p:nvPr/>
          </p:nvSpPr>
          <p:spPr>
            <a:xfrm>
              <a:off x="6847488" y="4527117"/>
              <a:ext cx="614050" cy="162046"/>
            </a:xfrm>
            <a:prstGeom prst="wedgeRectCallout">
              <a:avLst>
                <a:gd name="adj1" fmla="val -67775"/>
                <a:gd name="adj2" fmla="val -11235"/>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ja-JP" sz="1260" b="1" dirty="0">
                <a:solidFill>
                  <a:prstClr val="black"/>
                </a:solidFill>
                <a:latin typeface="+mn-ea"/>
              </a:endParaRPr>
            </a:p>
            <a:p>
              <a:pPr algn="ctr">
                <a:defRPr/>
              </a:pPr>
              <a:r>
                <a:rPr lang="ja-JP" altLang="en-US" sz="1260" b="1" dirty="0">
                  <a:solidFill>
                    <a:prstClr val="black"/>
                  </a:solidFill>
                  <a:latin typeface="+mn-ea"/>
                </a:rPr>
                <a:t>欠品状態</a:t>
              </a:r>
              <a:endParaRPr lang="en-US" altLang="ja-JP" sz="1260" b="1" dirty="0">
                <a:solidFill>
                  <a:prstClr val="black"/>
                </a:solidFill>
                <a:latin typeface="+mn-ea"/>
              </a:endParaRPr>
            </a:p>
            <a:p>
              <a:pPr algn="ctr">
                <a:defRPr/>
              </a:pPr>
              <a:endParaRPr lang="en-US" altLang="ja-JP" sz="1260" b="1" dirty="0">
                <a:solidFill>
                  <a:prstClr val="black"/>
                </a:solidFill>
                <a:latin typeface="+mn-ea"/>
              </a:endParaRPr>
            </a:p>
          </p:txBody>
        </p:sp>
        <p:sp>
          <p:nvSpPr>
            <p:cNvPr id="8" name="四角形吹き出し 30">
              <a:extLst>
                <a:ext uri="{FF2B5EF4-FFF2-40B4-BE49-F238E27FC236}">
                  <a16:creationId xmlns:a16="http://schemas.microsoft.com/office/drawing/2014/main" id="{09D146C2-F35D-06CA-3B35-C61643EBB4A5}"/>
                </a:ext>
              </a:extLst>
            </p:cNvPr>
            <p:cNvSpPr/>
            <p:nvPr/>
          </p:nvSpPr>
          <p:spPr>
            <a:xfrm>
              <a:off x="6847488" y="4323797"/>
              <a:ext cx="614050" cy="162046"/>
            </a:xfrm>
            <a:prstGeom prst="wedgeRectCallout">
              <a:avLst>
                <a:gd name="adj1" fmla="val -68065"/>
                <a:gd name="adj2" fmla="val -8151"/>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ja-JP" sz="1260" b="1" dirty="0">
                <a:solidFill>
                  <a:prstClr val="black"/>
                </a:solidFill>
                <a:latin typeface="+mn-ea"/>
              </a:endParaRPr>
            </a:p>
            <a:p>
              <a:pPr algn="ctr">
                <a:defRPr/>
              </a:pPr>
              <a:r>
                <a:rPr lang="ja-JP" altLang="en-US" sz="1260" b="1" dirty="0">
                  <a:solidFill>
                    <a:prstClr val="black"/>
                  </a:solidFill>
                  <a:latin typeface="+mn-ea"/>
                </a:rPr>
                <a:t>欠品状態</a:t>
              </a:r>
              <a:endParaRPr lang="en-US" altLang="ja-JP" sz="1260" b="1" dirty="0">
                <a:solidFill>
                  <a:prstClr val="black"/>
                </a:solidFill>
                <a:latin typeface="+mn-ea"/>
              </a:endParaRPr>
            </a:p>
            <a:p>
              <a:pPr algn="ctr">
                <a:defRPr/>
              </a:pPr>
              <a:endParaRPr lang="en-US" altLang="ja-JP" sz="1260" b="1" dirty="0">
                <a:solidFill>
                  <a:prstClr val="black"/>
                </a:solidFill>
                <a:latin typeface="+mn-ea"/>
              </a:endParaRPr>
            </a:p>
          </p:txBody>
        </p:sp>
        <p:sp>
          <p:nvSpPr>
            <p:cNvPr id="10" name="四角形吹き出し 26">
              <a:extLst>
                <a:ext uri="{FF2B5EF4-FFF2-40B4-BE49-F238E27FC236}">
                  <a16:creationId xmlns:a16="http://schemas.microsoft.com/office/drawing/2014/main" id="{6D4E7D75-21EF-2B24-EA9A-1395146C4BBA}"/>
                </a:ext>
              </a:extLst>
            </p:cNvPr>
            <p:cNvSpPr/>
            <p:nvPr/>
          </p:nvSpPr>
          <p:spPr>
            <a:xfrm>
              <a:off x="6847488" y="3942524"/>
              <a:ext cx="614050" cy="162046"/>
            </a:xfrm>
            <a:prstGeom prst="wedgeRectCallout">
              <a:avLst>
                <a:gd name="adj1" fmla="val -64963"/>
                <a:gd name="adj2" fmla="val -43419"/>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ja-JP" sz="1260" b="1" dirty="0">
                <a:solidFill>
                  <a:prstClr val="black"/>
                </a:solidFill>
                <a:latin typeface="+mn-ea"/>
              </a:endParaRPr>
            </a:p>
            <a:p>
              <a:pPr algn="ctr">
                <a:defRPr/>
              </a:pPr>
              <a:r>
                <a:rPr lang="ja-JP" altLang="en-US" sz="1260" b="1" dirty="0">
                  <a:solidFill>
                    <a:prstClr val="black"/>
                  </a:solidFill>
                  <a:latin typeface="+mn-ea"/>
                </a:rPr>
                <a:t>欠品状態</a:t>
              </a:r>
              <a:endParaRPr lang="en-US" altLang="ja-JP" sz="1260" b="1" dirty="0">
                <a:solidFill>
                  <a:prstClr val="black"/>
                </a:solidFill>
                <a:latin typeface="+mn-ea"/>
              </a:endParaRPr>
            </a:p>
            <a:p>
              <a:pPr algn="ctr">
                <a:defRPr/>
              </a:pPr>
              <a:endParaRPr lang="en-US" altLang="ja-JP" sz="1260" b="1" dirty="0">
                <a:solidFill>
                  <a:prstClr val="black"/>
                </a:solidFill>
                <a:latin typeface="+mn-ea"/>
              </a:endParaRPr>
            </a:p>
          </p:txBody>
        </p:sp>
        <p:sp>
          <p:nvSpPr>
            <p:cNvPr id="12" name="四角形吹き出し 26">
              <a:extLst>
                <a:ext uri="{FF2B5EF4-FFF2-40B4-BE49-F238E27FC236}">
                  <a16:creationId xmlns:a16="http://schemas.microsoft.com/office/drawing/2014/main" id="{6CC73AE0-01DA-173E-917D-70C827EAA78F}"/>
                </a:ext>
              </a:extLst>
            </p:cNvPr>
            <p:cNvSpPr/>
            <p:nvPr/>
          </p:nvSpPr>
          <p:spPr>
            <a:xfrm>
              <a:off x="6847488" y="4133160"/>
              <a:ext cx="614050" cy="162046"/>
            </a:xfrm>
            <a:prstGeom prst="wedgeRectCallout">
              <a:avLst>
                <a:gd name="adj1" fmla="val -71943"/>
                <a:gd name="adj2" fmla="val -21377"/>
              </a:avLst>
            </a:prstGeom>
            <a:solidFill>
              <a:schemeClr val="bg1"/>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260" b="1" dirty="0">
                  <a:solidFill>
                    <a:prstClr val="black"/>
                  </a:solidFill>
                  <a:latin typeface="+mn-ea"/>
                </a:rPr>
                <a:t>商品有り</a:t>
              </a:r>
              <a:endParaRPr lang="en-US" altLang="ja-JP" sz="1260" b="1" dirty="0">
                <a:solidFill>
                  <a:prstClr val="black"/>
                </a:solidFill>
                <a:latin typeface="+mn-ea"/>
              </a:endParaRPr>
            </a:p>
          </p:txBody>
        </p:sp>
      </p:grpSp>
      <p:sp>
        <p:nvSpPr>
          <p:cNvPr id="13" name="正方形/長方形 12">
            <a:extLst>
              <a:ext uri="{FF2B5EF4-FFF2-40B4-BE49-F238E27FC236}">
                <a16:creationId xmlns:a16="http://schemas.microsoft.com/office/drawing/2014/main" id="{2479C1F0-43FD-1A9C-29E3-A21BA3DBA532}"/>
              </a:ext>
            </a:extLst>
          </p:cNvPr>
          <p:cNvSpPr/>
          <p:nvPr/>
        </p:nvSpPr>
        <p:spPr>
          <a:xfrm>
            <a:off x="8485797" y="7230905"/>
            <a:ext cx="3580021" cy="308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732" b="1" dirty="0">
                <a:solidFill>
                  <a:schemeClr val="tx1"/>
                </a:solidFill>
                <a:latin typeface="+mn-ea"/>
              </a:rPr>
              <a:t>エリアを個別に設定し、それぞれで検知可能</a:t>
            </a:r>
          </a:p>
        </p:txBody>
      </p:sp>
      <p:sp>
        <p:nvSpPr>
          <p:cNvPr id="14" name="吹き出し: 角を丸めた四角形 13">
            <a:extLst>
              <a:ext uri="{FF2B5EF4-FFF2-40B4-BE49-F238E27FC236}">
                <a16:creationId xmlns:a16="http://schemas.microsoft.com/office/drawing/2014/main" id="{8EF6FBC0-0023-1F0E-2B4A-2EB3F125D5E7}"/>
              </a:ext>
            </a:extLst>
          </p:cNvPr>
          <p:cNvSpPr/>
          <p:nvPr/>
        </p:nvSpPr>
        <p:spPr>
          <a:xfrm>
            <a:off x="11750236" y="2033787"/>
            <a:ext cx="2244585" cy="682767"/>
          </a:xfrm>
          <a:prstGeom prst="wedgeRoundRectCallout">
            <a:avLst>
              <a:gd name="adj1" fmla="val -61558"/>
              <a:gd name="adj2" fmla="val 33536"/>
              <a:gd name="adj3" fmla="val 16667"/>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6689" tIns="56689" rIns="56689" bIns="56689" rtlCol="0" anchor="ctr"/>
          <a:lstStyle/>
          <a:p>
            <a:pPr algn="ctr"/>
            <a:r>
              <a:rPr lang="ja-JP" altLang="en-US" sz="1890" b="1" dirty="0">
                <a:solidFill>
                  <a:schemeClr val="tx1"/>
                </a:solidFill>
                <a:latin typeface="+mn-ea"/>
              </a:rPr>
              <a:t>展示物がないので</a:t>
            </a:r>
            <a:endParaRPr lang="en-US" altLang="ja-JP" sz="1890" b="1" dirty="0">
              <a:solidFill>
                <a:schemeClr val="tx1"/>
              </a:solidFill>
              <a:latin typeface="+mn-ea"/>
            </a:endParaRPr>
          </a:p>
          <a:p>
            <a:pPr algn="ctr"/>
            <a:r>
              <a:rPr lang="ja-JP" altLang="en-US" sz="1890" b="1" dirty="0">
                <a:solidFill>
                  <a:srgbClr val="FF0000"/>
                </a:solidFill>
                <a:latin typeface="+mn-ea"/>
              </a:rPr>
              <a:t>変化検知</a:t>
            </a:r>
            <a:r>
              <a:rPr lang="ja-JP" altLang="en-US" sz="1890" b="1" dirty="0">
                <a:solidFill>
                  <a:schemeClr val="tx1"/>
                </a:solidFill>
                <a:latin typeface="+mn-ea"/>
              </a:rPr>
              <a:t>！</a:t>
            </a:r>
          </a:p>
        </p:txBody>
      </p:sp>
      <p:sp>
        <p:nvSpPr>
          <p:cNvPr id="5" name="タイトル 4">
            <a:extLst>
              <a:ext uri="{FF2B5EF4-FFF2-40B4-BE49-F238E27FC236}">
                <a16:creationId xmlns:a16="http://schemas.microsoft.com/office/drawing/2014/main" id="{6AB29C73-0193-9281-A3EA-CFF870441C5D}"/>
              </a:ext>
            </a:extLst>
          </p:cNvPr>
          <p:cNvSpPr>
            <a:spLocks noGrp="1"/>
          </p:cNvSpPr>
          <p:nvPr>
            <p:ph type="title"/>
          </p:nvPr>
        </p:nvSpPr>
        <p:spPr>
          <a:xfrm>
            <a:off x="0" y="-6292"/>
            <a:ext cx="14400213" cy="558798"/>
          </a:xfrm>
        </p:spPr>
        <p:txBody>
          <a:bodyPr tIns="72000"/>
          <a:lstStyle/>
          <a:p>
            <a:r>
              <a:rPr lang="ja-JP" altLang="en-US" sz="2800" b="1" dirty="0">
                <a:solidFill>
                  <a:schemeClr val="bg1"/>
                </a:solidFill>
                <a:latin typeface="+mn-ea"/>
                <a:ea typeface="+mn-ea"/>
              </a:rPr>
              <a:t>検知の方法</a:t>
            </a:r>
            <a:endParaRPr lang="ja-JP" altLang="en-US" dirty="0"/>
          </a:p>
        </p:txBody>
      </p:sp>
    </p:spTree>
    <p:extLst>
      <p:ext uri="{BB962C8B-B14F-4D97-AF65-F5344CB8AC3E}">
        <p14:creationId xmlns:p14="http://schemas.microsoft.com/office/powerpoint/2010/main" val="143442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descr="図書館にいる&#10;&#10;中程度の精度で自動的に生成された説明">
            <a:extLst>
              <a:ext uri="{FF2B5EF4-FFF2-40B4-BE49-F238E27FC236}">
                <a16:creationId xmlns:a16="http://schemas.microsoft.com/office/drawing/2014/main" id="{31C606EA-81BD-65A5-A889-B7E5E0EAF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7435" y="2207466"/>
            <a:ext cx="2430286" cy="1742130"/>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BBDE5499-B30B-2947-10B5-74E0371E5534}"/>
              </a:ext>
            </a:extLst>
          </p:cNvPr>
          <p:cNvSpPr txBox="1"/>
          <p:nvPr/>
        </p:nvSpPr>
        <p:spPr>
          <a:xfrm>
            <a:off x="3387377" y="2201315"/>
            <a:ext cx="3839727" cy="566473"/>
          </a:xfrm>
          <a:prstGeom prst="homePlate">
            <a:avLst/>
          </a:prstGeom>
          <a:solidFill>
            <a:srgbClr val="6464E6"/>
          </a:solidFill>
          <a:effectLst/>
        </p:spPr>
        <p:txBody>
          <a:bodyPr wrap="none" lIns="56689" tIns="0" rIns="0" bIns="0" rtlCol="0" anchor="ctr">
            <a:noAutofit/>
          </a:bodyPr>
          <a:lstStyle/>
          <a:p>
            <a:r>
              <a:rPr lang="ja-JP" altLang="en-US" sz="2205" b="1" dirty="0">
                <a:solidFill>
                  <a:schemeClr val="bg1"/>
                </a:solidFill>
                <a:latin typeface="+mn-ea"/>
              </a:rPr>
              <a:t>開扉・閉扉状態の検知</a:t>
            </a:r>
            <a:endParaRPr lang="en-US" altLang="ja-JP" sz="2205" b="1" dirty="0">
              <a:solidFill>
                <a:schemeClr val="bg1"/>
              </a:solidFill>
              <a:latin typeface="+mn-ea"/>
            </a:endParaRPr>
          </a:p>
        </p:txBody>
      </p:sp>
      <p:grpSp>
        <p:nvGrpSpPr>
          <p:cNvPr id="14" name="グループ化 13">
            <a:extLst>
              <a:ext uri="{FF2B5EF4-FFF2-40B4-BE49-F238E27FC236}">
                <a16:creationId xmlns:a16="http://schemas.microsoft.com/office/drawing/2014/main" id="{F22D6B79-043F-281E-02E5-C9FEB607686E}"/>
              </a:ext>
            </a:extLst>
          </p:cNvPr>
          <p:cNvGrpSpPr/>
          <p:nvPr/>
        </p:nvGrpSpPr>
        <p:grpSpPr>
          <a:xfrm>
            <a:off x="3471647" y="2869651"/>
            <a:ext cx="897516" cy="897516"/>
            <a:chOff x="7747201" y="1899409"/>
            <a:chExt cx="245805" cy="245805"/>
          </a:xfrm>
        </p:grpSpPr>
        <p:sp>
          <p:nvSpPr>
            <p:cNvPr id="20" name="楕円 19">
              <a:extLst>
                <a:ext uri="{FF2B5EF4-FFF2-40B4-BE49-F238E27FC236}">
                  <a16:creationId xmlns:a16="http://schemas.microsoft.com/office/drawing/2014/main" id="{372DE65F-3CD6-C86E-2FBA-CCFF524E9E6D}"/>
                </a:ext>
              </a:extLst>
            </p:cNvPr>
            <p:cNvSpPr/>
            <p:nvPr/>
          </p:nvSpPr>
          <p:spPr>
            <a:xfrm>
              <a:off x="7747201" y="1899409"/>
              <a:ext cx="245805" cy="245805"/>
            </a:xfrm>
            <a:prstGeom prst="ellips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a:latin typeface="+mn-ea"/>
              </a:endParaRPr>
            </a:p>
          </p:txBody>
        </p:sp>
        <p:pic>
          <p:nvPicPr>
            <p:cNvPr id="22" name="グラフィックス 21" descr="安全 単色塗りつぶし">
              <a:extLst>
                <a:ext uri="{FF2B5EF4-FFF2-40B4-BE49-F238E27FC236}">
                  <a16:creationId xmlns:a16="http://schemas.microsoft.com/office/drawing/2014/main" id="{20E2BC76-9B30-C4EA-04F1-431A1A038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3889" y="1935876"/>
              <a:ext cx="172429" cy="172429"/>
            </a:xfrm>
            <a:prstGeom prst="rect">
              <a:avLst/>
            </a:prstGeom>
          </p:spPr>
        </p:pic>
      </p:grpSp>
      <p:sp>
        <p:nvSpPr>
          <p:cNvPr id="12" name="テキスト ボックス 11">
            <a:extLst>
              <a:ext uri="{FF2B5EF4-FFF2-40B4-BE49-F238E27FC236}">
                <a16:creationId xmlns:a16="http://schemas.microsoft.com/office/drawing/2014/main" id="{3641A03A-5C8C-6507-322A-BEC9DF20C9BB}"/>
              </a:ext>
            </a:extLst>
          </p:cNvPr>
          <p:cNvSpPr txBox="1"/>
          <p:nvPr/>
        </p:nvSpPr>
        <p:spPr>
          <a:xfrm>
            <a:off x="467634" y="1064132"/>
            <a:ext cx="6759471" cy="1124514"/>
          </a:xfrm>
          <a:prstGeom prst="rect">
            <a:avLst/>
          </a:prstGeom>
          <a:noFill/>
        </p:spPr>
        <p:txBody>
          <a:bodyPr wrap="none" rtlCol="0" anchor="ctr">
            <a:noAutofit/>
          </a:bodyPr>
          <a:lstStyle/>
          <a:p>
            <a:pPr marL="269982" indent="-269982">
              <a:buFont typeface="Arial" panose="020B0604020202020204" pitchFamily="34" charset="0"/>
              <a:buChar char="•"/>
              <a:defRPr/>
            </a:pPr>
            <a:r>
              <a:rPr lang="ja-JP" altLang="en-US" sz="2400" b="1" dirty="0">
                <a:solidFill>
                  <a:prstClr val="black"/>
                </a:solidFill>
                <a:latin typeface="+mn-ea"/>
              </a:rPr>
              <a:t>金庫や書庫など、重要物を保存する扉の締め</a:t>
            </a:r>
            <a:br>
              <a:rPr lang="en-US" altLang="ja-JP" sz="2400" b="1" dirty="0">
                <a:solidFill>
                  <a:prstClr val="black"/>
                </a:solidFill>
                <a:latin typeface="+mn-ea"/>
              </a:rPr>
            </a:br>
            <a:r>
              <a:rPr lang="ja-JP" altLang="en-US" sz="2400" b="1" dirty="0">
                <a:solidFill>
                  <a:prstClr val="black"/>
                </a:solidFill>
                <a:latin typeface="+mn-ea"/>
              </a:rPr>
              <a:t>忘れや開放状態を防止したい</a:t>
            </a:r>
            <a:endParaRPr lang="en-US" altLang="ja-JP" sz="2400" b="1" dirty="0">
              <a:solidFill>
                <a:prstClr val="black"/>
              </a:solidFill>
              <a:latin typeface="+mn-ea"/>
            </a:endParaRPr>
          </a:p>
        </p:txBody>
      </p:sp>
      <p:grpSp>
        <p:nvGrpSpPr>
          <p:cNvPr id="48" name="グループ化 47">
            <a:extLst>
              <a:ext uri="{FF2B5EF4-FFF2-40B4-BE49-F238E27FC236}">
                <a16:creationId xmlns:a16="http://schemas.microsoft.com/office/drawing/2014/main" id="{52FBC96C-52DA-1A9C-81DB-3C782CE1F69B}"/>
              </a:ext>
            </a:extLst>
          </p:cNvPr>
          <p:cNvGrpSpPr/>
          <p:nvPr/>
        </p:nvGrpSpPr>
        <p:grpSpPr>
          <a:xfrm>
            <a:off x="10288139" y="2879828"/>
            <a:ext cx="875546" cy="875546"/>
            <a:chOff x="7324033" y="6617887"/>
            <a:chExt cx="317149" cy="317149"/>
          </a:xfrm>
        </p:grpSpPr>
        <p:sp>
          <p:nvSpPr>
            <p:cNvPr id="29" name="楕円 28">
              <a:extLst>
                <a:ext uri="{FF2B5EF4-FFF2-40B4-BE49-F238E27FC236}">
                  <a16:creationId xmlns:a16="http://schemas.microsoft.com/office/drawing/2014/main" id="{683BDB0F-F888-31FC-328A-3416F9C6D929}"/>
                </a:ext>
              </a:extLst>
            </p:cNvPr>
            <p:cNvSpPr/>
            <p:nvPr/>
          </p:nvSpPr>
          <p:spPr>
            <a:xfrm>
              <a:off x="7324033" y="6617887"/>
              <a:ext cx="317149" cy="317149"/>
            </a:xfrm>
            <a:prstGeom prst="ellips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a:latin typeface="+mn-ea"/>
              </a:endParaRPr>
            </a:p>
          </p:txBody>
        </p:sp>
        <p:pic>
          <p:nvPicPr>
            <p:cNvPr id="32" name="グラフィックス 31" descr="食品用の袋 単色塗りつぶし">
              <a:extLst>
                <a:ext uri="{FF2B5EF4-FFF2-40B4-BE49-F238E27FC236}">
                  <a16:creationId xmlns:a16="http://schemas.microsoft.com/office/drawing/2014/main" id="{0BB51A54-D597-02FC-6C8F-4C56F4D978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2189" y="6654944"/>
              <a:ext cx="234904" cy="234904"/>
            </a:xfrm>
            <a:prstGeom prst="rect">
              <a:avLst/>
            </a:prstGeom>
          </p:spPr>
        </p:pic>
      </p:grpSp>
      <p:sp>
        <p:nvSpPr>
          <p:cNvPr id="38" name="テキスト ボックス 37">
            <a:extLst>
              <a:ext uri="{FF2B5EF4-FFF2-40B4-BE49-F238E27FC236}">
                <a16:creationId xmlns:a16="http://schemas.microsoft.com/office/drawing/2014/main" id="{3AF91CAA-7484-78B8-07B7-D0EC744CD8B8}"/>
              </a:ext>
            </a:extLst>
          </p:cNvPr>
          <p:cNvSpPr txBox="1"/>
          <p:nvPr/>
        </p:nvSpPr>
        <p:spPr>
          <a:xfrm>
            <a:off x="406620" y="4437514"/>
            <a:ext cx="6793486" cy="1124512"/>
          </a:xfrm>
          <a:prstGeom prst="rect">
            <a:avLst/>
          </a:prstGeom>
          <a:noFill/>
        </p:spPr>
        <p:txBody>
          <a:bodyPr wrap="none" rtlCol="0" anchor="ctr">
            <a:noAutofit/>
          </a:bodyPr>
          <a:lstStyle/>
          <a:p>
            <a:pPr marL="269982" indent="-269982">
              <a:buFont typeface="Arial" panose="020B0604020202020204" pitchFamily="34" charset="0"/>
              <a:buChar char="•"/>
              <a:defRPr/>
            </a:pPr>
            <a:r>
              <a:rPr lang="ja-JP" altLang="en-US" sz="2400" b="1" dirty="0">
                <a:solidFill>
                  <a:prstClr val="black"/>
                </a:solidFill>
                <a:latin typeface="+mn-ea"/>
              </a:rPr>
              <a:t>展示品など、本来置いてあるべき場所から</a:t>
            </a:r>
            <a:br>
              <a:rPr lang="en-US" altLang="ja-JP" sz="2400" b="1" dirty="0">
                <a:solidFill>
                  <a:prstClr val="black"/>
                </a:solidFill>
                <a:latin typeface="+mn-ea"/>
              </a:rPr>
            </a:br>
            <a:r>
              <a:rPr lang="ja-JP" altLang="en-US" sz="2400" b="1" dirty="0">
                <a:solidFill>
                  <a:prstClr val="black"/>
                </a:solidFill>
                <a:latin typeface="+mn-ea"/>
              </a:rPr>
              <a:t>持ち去られた場合は、速やかに捜索したい</a:t>
            </a:r>
            <a:endParaRPr lang="en-US" altLang="ja-JP" sz="2400" b="1" dirty="0">
              <a:solidFill>
                <a:prstClr val="black"/>
              </a:solidFill>
              <a:latin typeface="+mn-ea"/>
            </a:endParaRPr>
          </a:p>
        </p:txBody>
      </p:sp>
      <p:sp>
        <p:nvSpPr>
          <p:cNvPr id="39" name="テキスト ボックス 38">
            <a:extLst>
              <a:ext uri="{FF2B5EF4-FFF2-40B4-BE49-F238E27FC236}">
                <a16:creationId xmlns:a16="http://schemas.microsoft.com/office/drawing/2014/main" id="{BAF516FE-C3C0-3449-A556-702501EFA666}"/>
              </a:ext>
            </a:extLst>
          </p:cNvPr>
          <p:cNvSpPr txBox="1"/>
          <p:nvPr/>
        </p:nvSpPr>
        <p:spPr>
          <a:xfrm>
            <a:off x="7237605" y="1064132"/>
            <a:ext cx="6759471" cy="1124514"/>
          </a:xfrm>
          <a:prstGeom prst="rect">
            <a:avLst/>
          </a:prstGeom>
          <a:noFill/>
        </p:spPr>
        <p:txBody>
          <a:bodyPr wrap="none" rtlCol="0" anchor="ctr">
            <a:noAutofit/>
          </a:bodyPr>
          <a:lstStyle/>
          <a:p>
            <a:pPr marL="269982" indent="-269982">
              <a:buFont typeface="Arial" panose="020B0604020202020204" pitchFamily="34" charset="0"/>
              <a:buChar char="•"/>
              <a:defRPr/>
            </a:pPr>
            <a:r>
              <a:rPr lang="ja-JP" altLang="en-US" sz="2400" b="1" dirty="0">
                <a:solidFill>
                  <a:prstClr val="black"/>
                </a:solidFill>
                <a:latin typeface="+mn-ea"/>
              </a:rPr>
              <a:t>陳列棚の欠品状況を迅速にキャッチして、</a:t>
            </a:r>
            <a:br>
              <a:rPr lang="en-US" altLang="ja-JP" sz="2400" b="1" dirty="0">
                <a:solidFill>
                  <a:prstClr val="black"/>
                </a:solidFill>
                <a:latin typeface="+mn-ea"/>
              </a:rPr>
            </a:br>
            <a:r>
              <a:rPr lang="ja-JP" altLang="en-US" sz="2400" b="1" dirty="0">
                <a:solidFill>
                  <a:prstClr val="black"/>
                </a:solidFill>
                <a:latin typeface="+mn-ea"/>
              </a:rPr>
              <a:t>商品を補充したい</a:t>
            </a:r>
            <a:endParaRPr lang="en-US" altLang="ja-JP" sz="2400" b="1" dirty="0">
              <a:solidFill>
                <a:prstClr val="black"/>
              </a:solidFill>
              <a:latin typeface="+mn-ea"/>
            </a:endParaRPr>
          </a:p>
        </p:txBody>
      </p:sp>
      <p:sp>
        <p:nvSpPr>
          <p:cNvPr id="40" name="テキスト ボックス 39">
            <a:extLst>
              <a:ext uri="{FF2B5EF4-FFF2-40B4-BE49-F238E27FC236}">
                <a16:creationId xmlns:a16="http://schemas.microsoft.com/office/drawing/2014/main" id="{C9CD03CF-3134-CB04-EEC3-86DCFF44BB36}"/>
              </a:ext>
            </a:extLst>
          </p:cNvPr>
          <p:cNvSpPr txBox="1"/>
          <p:nvPr/>
        </p:nvSpPr>
        <p:spPr>
          <a:xfrm>
            <a:off x="7200105" y="4454191"/>
            <a:ext cx="6793486" cy="1124512"/>
          </a:xfrm>
          <a:prstGeom prst="rect">
            <a:avLst/>
          </a:prstGeom>
          <a:noFill/>
        </p:spPr>
        <p:txBody>
          <a:bodyPr wrap="none" rtlCol="0" anchor="ctr">
            <a:noAutofit/>
          </a:bodyPr>
          <a:lstStyle/>
          <a:p>
            <a:pPr marL="269982" indent="-269982">
              <a:buFont typeface="Arial" panose="020B0604020202020204" pitchFamily="34" charset="0"/>
              <a:buChar char="•"/>
              <a:defRPr/>
            </a:pPr>
            <a:r>
              <a:rPr lang="ja-JP" altLang="en-US" sz="2400" b="1" dirty="0">
                <a:solidFill>
                  <a:prstClr val="black"/>
                </a:solidFill>
                <a:latin typeface="+mn-ea"/>
              </a:rPr>
              <a:t>駐車禁止場所に車が停められた場合には、</a:t>
            </a:r>
            <a:br>
              <a:rPr lang="en-US" altLang="ja-JP" sz="2400" b="1" dirty="0">
                <a:solidFill>
                  <a:prstClr val="black"/>
                </a:solidFill>
                <a:latin typeface="+mn-ea"/>
              </a:rPr>
            </a:br>
            <a:r>
              <a:rPr lang="ja-JP" altLang="en-US" sz="2400" b="1" dirty="0">
                <a:solidFill>
                  <a:prstClr val="black"/>
                </a:solidFill>
                <a:latin typeface="+mn-ea"/>
              </a:rPr>
              <a:t>直ちに退去を警告したい</a:t>
            </a:r>
            <a:endParaRPr lang="en-US" altLang="ja-JP" sz="2400" b="1" dirty="0">
              <a:solidFill>
                <a:prstClr val="black"/>
              </a:solidFill>
              <a:latin typeface="+mn-ea"/>
            </a:endParaRPr>
          </a:p>
        </p:txBody>
      </p:sp>
      <p:sp>
        <p:nvSpPr>
          <p:cNvPr id="42" name="テキスト ボックス 41">
            <a:extLst>
              <a:ext uri="{FF2B5EF4-FFF2-40B4-BE49-F238E27FC236}">
                <a16:creationId xmlns:a16="http://schemas.microsoft.com/office/drawing/2014/main" id="{70E38D57-FED5-6F91-4BE6-BC69F14972CE}"/>
              </a:ext>
            </a:extLst>
          </p:cNvPr>
          <p:cNvSpPr txBox="1"/>
          <p:nvPr/>
        </p:nvSpPr>
        <p:spPr>
          <a:xfrm>
            <a:off x="4369162" y="2740899"/>
            <a:ext cx="2868442" cy="1124512"/>
          </a:xfrm>
          <a:prstGeom prst="rect">
            <a:avLst/>
          </a:prstGeom>
          <a:noFill/>
        </p:spPr>
        <p:txBody>
          <a:bodyPr wrap="none" rtlCol="0" anchor="ctr">
            <a:noAutofit/>
          </a:bodyPr>
          <a:lstStyle/>
          <a:p>
            <a:pPr>
              <a:defRPr/>
            </a:pPr>
            <a:r>
              <a:rPr lang="ja-JP" altLang="en-US" sz="2000" b="1" dirty="0">
                <a:solidFill>
                  <a:prstClr val="black"/>
                </a:solidFill>
                <a:latin typeface="+mn-ea"/>
              </a:rPr>
              <a:t>例えば金融機関で！</a:t>
            </a:r>
            <a:endParaRPr lang="en-US" altLang="ja-JP" sz="2000" b="1" dirty="0">
              <a:solidFill>
                <a:prstClr val="black"/>
              </a:solidFill>
              <a:latin typeface="+mn-ea"/>
            </a:endParaRPr>
          </a:p>
        </p:txBody>
      </p:sp>
      <p:sp>
        <p:nvSpPr>
          <p:cNvPr id="44" name="テキスト ボックス 43">
            <a:extLst>
              <a:ext uri="{FF2B5EF4-FFF2-40B4-BE49-F238E27FC236}">
                <a16:creationId xmlns:a16="http://schemas.microsoft.com/office/drawing/2014/main" id="{5BFD32BB-6D52-58EB-6E31-EA2451968154}"/>
              </a:ext>
            </a:extLst>
          </p:cNvPr>
          <p:cNvSpPr txBox="1"/>
          <p:nvPr/>
        </p:nvSpPr>
        <p:spPr>
          <a:xfrm>
            <a:off x="10180862" y="2201315"/>
            <a:ext cx="3839727" cy="566473"/>
          </a:xfrm>
          <a:prstGeom prst="homePlate">
            <a:avLst/>
          </a:prstGeom>
          <a:solidFill>
            <a:srgbClr val="6464E6"/>
          </a:solidFill>
          <a:effectLst/>
        </p:spPr>
        <p:txBody>
          <a:bodyPr wrap="none" lIns="56689" tIns="0" rIns="0" bIns="0" rtlCol="0" anchor="ctr">
            <a:noAutofit/>
          </a:bodyPr>
          <a:lstStyle/>
          <a:p>
            <a:r>
              <a:rPr lang="ja-JP" altLang="en-US" sz="2205" b="1" dirty="0">
                <a:solidFill>
                  <a:schemeClr val="bg1"/>
                </a:solidFill>
                <a:latin typeface="+mn-ea"/>
              </a:rPr>
              <a:t>欠品状態の検知</a:t>
            </a:r>
            <a:endParaRPr lang="en-US" altLang="ja-JP" sz="2205" b="1" dirty="0">
              <a:solidFill>
                <a:schemeClr val="bg1"/>
              </a:solidFill>
              <a:latin typeface="+mn-ea"/>
            </a:endParaRPr>
          </a:p>
        </p:txBody>
      </p:sp>
      <p:sp>
        <p:nvSpPr>
          <p:cNvPr id="50" name="テキスト ボックス 49">
            <a:extLst>
              <a:ext uri="{FF2B5EF4-FFF2-40B4-BE49-F238E27FC236}">
                <a16:creationId xmlns:a16="http://schemas.microsoft.com/office/drawing/2014/main" id="{54942476-B240-4684-1336-7AD9D9CE7FF7}"/>
              </a:ext>
            </a:extLst>
          </p:cNvPr>
          <p:cNvSpPr txBox="1"/>
          <p:nvPr/>
        </p:nvSpPr>
        <p:spPr>
          <a:xfrm>
            <a:off x="11147305" y="2800150"/>
            <a:ext cx="2883718" cy="1124512"/>
          </a:xfrm>
          <a:prstGeom prst="rect">
            <a:avLst/>
          </a:prstGeom>
          <a:noFill/>
        </p:spPr>
        <p:txBody>
          <a:bodyPr wrap="none" rtlCol="0" anchor="ctr">
            <a:noAutofit/>
          </a:bodyPr>
          <a:lstStyle/>
          <a:p>
            <a:pPr>
              <a:defRPr/>
            </a:pPr>
            <a:r>
              <a:rPr lang="ja-JP" altLang="en-US" sz="2000" b="1" dirty="0">
                <a:solidFill>
                  <a:prstClr val="black"/>
                </a:solidFill>
                <a:latin typeface="+mn-ea"/>
              </a:rPr>
              <a:t>例えば小売店で！</a:t>
            </a:r>
            <a:endParaRPr lang="en-US" altLang="ja-JP" sz="2000" b="1" dirty="0">
              <a:solidFill>
                <a:prstClr val="black"/>
              </a:solidFill>
              <a:latin typeface="+mn-ea"/>
            </a:endParaRPr>
          </a:p>
        </p:txBody>
      </p:sp>
      <p:sp>
        <p:nvSpPr>
          <p:cNvPr id="51" name="テキスト ボックス 50">
            <a:extLst>
              <a:ext uri="{FF2B5EF4-FFF2-40B4-BE49-F238E27FC236}">
                <a16:creationId xmlns:a16="http://schemas.microsoft.com/office/drawing/2014/main" id="{9336564C-65DA-8932-C65B-0630B98175B1}"/>
              </a:ext>
            </a:extLst>
          </p:cNvPr>
          <p:cNvSpPr txBox="1"/>
          <p:nvPr/>
        </p:nvSpPr>
        <p:spPr>
          <a:xfrm>
            <a:off x="3360379" y="5561278"/>
            <a:ext cx="3839727" cy="566473"/>
          </a:xfrm>
          <a:prstGeom prst="homePlate">
            <a:avLst/>
          </a:prstGeom>
          <a:solidFill>
            <a:srgbClr val="6464E6"/>
          </a:solidFill>
          <a:effectLst/>
        </p:spPr>
        <p:txBody>
          <a:bodyPr wrap="none" lIns="56689" tIns="0" rIns="0" bIns="0" rtlCol="0" anchor="ctr">
            <a:noAutofit/>
          </a:bodyPr>
          <a:lstStyle/>
          <a:p>
            <a:r>
              <a:rPr lang="ja-JP" altLang="en-US" sz="2205" b="1" dirty="0">
                <a:solidFill>
                  <a:schemeClr val="bg1"/>
                </a:solidFill>
                <a:latin typeface="+mn-ea"/>
              </a:rPr>
              <a:t>貴重品の持ち去り検知</a:t>
            </a:r>
            <a:endParaRPr lang="en-US" altLang="ja-JP" sz="2205" b="1" dirty="0">
              <a:solidFill>
                <a:schemeClr val="bg1"/>
              </a:solidFill>
              <a:latin typeface="+mn-ea"/>
            </a:endParaRPr>
          </a:p>
        </p:txBody>
      </p:sp>
      <p:sp>
        <p:nvSpPr>
          <p:cNvPr id="55" name="楕円 54">
            <a:extLst>
              <a:ext uri="{FF2B5EF4-FFF2-40B4-BE49-F238E27FC236}">
                <a16:creationId xmlns:a16="http://schemas.microsoft.com/office/drawing/2014/main" id="{279D0346-F236-C690-79A8-33BEBC115FFD}"/>
              </a:ext>
            </a:extLst>
          </p:cNvPr>
          <p:cNvSpPr/>
          <p:nvPr/>
        </p:nvSpPr>
        <p:spPr>
          <a:xfrm>
            <a:off x="3444649" y="6277409"/>
            <a:ext cx="897516" cy="897516"/>
          </a:xfrm>
          <a:prstGeom prst="ellips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57" name="テキスト ボックス 56">
            <a:extLst>
              <a:ext uri="{FF2B5EF4-FFF2-40B4-BE49-F238E27FC236}">
                <a16:creationId xmlns:a16="http://schemas.microsoft.com/office/drawing/2014/main" id="{77CD6660-B4EB-6B69-0820-AE0B72379236}"/>
              </a:ext>
            </a:extLst>
          </p:cNvPr>
          <p:cNvSpPr txBox="1"/>
          <p:nvPr/>
        </p:nvSpPr>
        <p:spPr>
          <a:xfrm>
            <a:off x="4342164" y="6148657"/>
            <a:ext cx="2868442" cy="1124512"/>
          </a:xfrm>
          <a:prstGeom prst="rect">
            <a:avLst/>
          </a:prstGeom>
          <a:noFill/>
        </p:spPr>
        <p:txBody>
          <a:bodyPr wrap="none" rtlCol="0" anchor="ctr">
            <a:noAutofit/>
          </a:bodyPr>
          <a:lstStyle/>
          <a:p>
            <a:pPr>
              <a:defRPr/>
            </a:pPr>
            <a:r>
              <a:rPr lang="ja-JP" altLang="en-US" sz="2000" b="1" dirty="0">
                <a:solidFill>
                  <a:prstClr val="black"/>
                </a:solidFill>
                <a:latin typeface="+mn-ea"/>
              </a:rPr>
              <a:t>例えば展示会場で！</a:t>
            </a:r>
            <a:endParaRPr lang="en-US" altLang="ja-JP" sz="2000" b="1" dirty="0">
              <a:solidFill>
                <a:prstClr val="black"/>
              </a:solidFill>
              <a:latin typeface="+mn-ea"/>
            </a:endParaRPr>
          </a:p>
        </p:txBody>
      </p:sp>
      <p:sp>
        <p:nvSpPr>
          <p:cNvPr id="62" name="テキスト ボックス 61">
            <a:extLst>
              <a:ext uri="{FF2B5EF4-FFF2-40B4-BE49-F238E27FC236}">
                <a16:creationId xmlns:a16="http://schemas.microsoft.com/office/drawing/2014/main" id="{42482E26-D77A-C857-596A-D19A5AEF24ED}"/>
              </a:ext>
            </a:extLst>
          </p:cNvPr>
          <p:cNvSpPr txBox="1"/>
          <p:nvPr/>
        </p:nvSpPr>
        <p:spPr>
          <a:xfrm>
            <a:off x="10153863" y="5582184"/>
            <a:ext cx="3839727" cy="566473"/>
          </a:xfrm>
          <a:prstGeom prst="homePlate">
            <a:avLst/>
          </a:prstGeom>
          <a:solidFill>
            <a:srgbClr val="6464E6"/>
          </a:solidFill>
          <a:effectLst/>
        </p:spPr>
        <p:txBody>
          <a:bodyPr wrap="none" lIns="56689" tIns="0" rIns="0" bIns="0" rtlCol="0" anchor="ctr">
            <a:noAutofit/>
          </a:bodyPr>
          <a:lstStyle/>
          <a:p>
            <a:r>
              <a:rPr lang="ja-JP" altLang="en-US" sz="2205" b="1" dirty="0">
                <a:solidFill>
                  <a:schemeClr val="bg1"/>
                </a:solidFill>
                <a:latin typeface="+mn-ea"/>
              </a:rPr>
              <a:t>迷惑駐車の検知</a:t>
            </a:r>
            <a:endParaRPr lang="en-US" altLang="ja-JP" sz="2205" b="1" dirty="0">
              <a:solidFill>
                <a:schemeClr val="bg1"/>
              </a:solidFill>
              <a:latin typeface="+mn-ea"/>
            </a:endParaRPr>
          </a:p>
        </p:txBody>
      </p:sp>
      <p:sp>
        <p:nvSpPr>
          <p:cNvPr id="64" name="楕円 63">
            <a:extLst>
              <a:ext uri="{FF2B5EF4-FFF2-40B4-BE49-F238E27FC236}">
                <a16:creationId xmlns:a16="http://schemas.microsoft.com/office/drawing/2014/main" id="{BE28BCEB-8BCA-99E3-0E8E-A19BAB28C243}"/>
              </a:ext>
            </a:extLst>
          </p:cNvPr>
          <p:cNvSpPr/>
          <p:nvPr/>
        </p:nvSpPr>
        <p:spPr>
          <a:xfrm>
            <a:off x="10261141" y="6267277"/>
            <a:ext cx="875546" cy="875546"/>
          </a:xfrm>
          <a:prstGeom prst="ellipse">
            <a:avLst/>
          </a:prstGeom>
          <a:solidFill>
            <a:srgbClr val="646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b="1">
              <a:latin typeface="+mn-ea"/>
            </a:endParaRPr>
          </a:p>
        </p:txBody>
      </p:sp>
      <p:sp>
        <p:nvSpPr>
          <p:cNvPr id="66" name="テキスト ボックス 65">
            <a:extLst>
              <a:ext uri="{FF2B5EF4-FFF2-40B4-BE49-F238E27FC236}">
                <a16:creationId xmlns:a16="http://schemas.microsoft.com/office/drawing/2014/main" id="{32308893-6522-F194-A70C-D48D57141870}"/>
              </a:ext>
            </a:extLst>
          </p:cNvPr>
          <p:cNvSpPr txBox="1"/>
          <p:nvPr/>
        </p:nvSpPr>
        <p:spPr>
          <a:xfrm>
            <a:off x="11122964" y="6161708"/>
            <a:ext cx="2883718" cy="1124512"/>
          </a:xfrm>
          <a:prstGeom prst="rect">
            <a:avLst/>
          </a:prstGeom>
          <a:noFill/>
        </p:spPr>
        <p:txBody>
          <a:bodyPr wrap="none" rtlCol="0" anchor="ctr">
            <a:noAutofit/>
          </a:bodyPr>
          <a:lstStyle/>
          <a:p>
            <a:pPr>
              <a:defRPr/>
            </a:pPr>
            <a:r>
              <a:rPr lang="ja-JP" altLang="en-US" sz="2000" b="1" dirty="0">
                <a:solidFill>
                  <a:prstClr val="black"/>
                </a:solidFill>
                <a:latin typeface="+mn-ea"/>
              </a:rPr>
              <a:t>例えば駐車場で！</a:t>
            </a:r>
            <a:endParaRPr lang="en-US" altLang="ja-JP" sz="2000" b="1" dirty="0">
              <a:solidFill>
                <a:prstClr val="black"/>
              </a:solidFill>
              <a:latin typeface="+mn-ea"/>
            </a:endParaRPr>
          </a:p>
        </p:txBody>
      </p:sp>
      <p:pic>
        <p:nvPicPr>
          <p:cNvPr id="68" name="図 67" descr="立つ, 部屋, 女性, 子供 が含まれている画像&#10;&#10;自動的に生成された説明">
            <a:extLst>
              <a:ext uri="{FF2B5EF4-FFF2-40B4-BE49-F238E27FC236}">
                <a16:creationId xmlns:a16="http://schemas.microsoft.com/office/drawing/2014/main" id="{16DB16F1-3FE5-0355-0B07-946DA96394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13711" y="5560663"/>
            <a:ext cx="2291526" cy="1703657"/>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70" name="グラフィックス 69" descr="イーゼル 単色塗りつぶし">
            <a:extLst>
              <a:ext uri="{FF2B5EF4-FFF2-40B4-BE49-F238E27FC236}">
                <a16:creationId xmlns:a16="http://schemas.microsoft.com/office/drawing/2014/main" id="{FF4A714C-BBF1-5918-D222-1EFD8EAEC0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42352" y="6381663"/>
            <a:ext cx="684603" cy="684603"/>
          </a:xfrm>
          <a:prstGeom prst="rect">
            <a:avLst/>
          </a:prstGeom>
        </p:spPr>
      </p:pic>
      <p:pic>
        <p:nvPicPr>
          <p:cNvPr id="72" name="グラフィックス 71" descr="車 単色塗りつぶし">
            <a:extLst>
              <a:ext uri="{FF2B5EF4-FFF2-40B4-BE49-F238E27FC236}">
                <a16:creationId xmlns:a16="http://schemas.microsoft.com/office/drawing/2014/main" id="{864C5DF9-8055-2E8A-9D79-FEEBA30887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11025" y="6310620"/>
            <a:ext cx="788857" cy="788857"/>
          </a:xfrm>
          <a:prstGeom prst="rect">
            <a:avLst/>
          </a:prstGeom>
        </p:spPr>
      </p:pic>
      <p:pic>
        <p:nvPicPr>
          <p:cNvPr id="74" name="図 73" descr="屋内, 建物, 座る, 汚い が含まれている画像&#10;&#10;自動的に生成された説明">
            <a:extLst>
              <a:ext uri="{FF2B5EF4-FFF2-40B4-BE49-F238E27FC236}">
                <a16:creationId xmlns:a16="http://schemas.microsoft.com/office/drawing/2014/main" id="{CDADE6C3-5874-4B52-708E-6D70A3615DD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35084" y="2187280"/>
            <a:ext cx="2366193" cy="1687712"/>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788E1545-1CB4-9F04-4505-2A89813157B4}"/>
              </a:ext>
            </a:extLst>
          </p:cNvPr>
          <p:cNvPicPr>
            <a:picLocks noChangeAspect="1"/>
          </p:cNvPicPr>
          <p:nvPr/>
        </p:nvPicPr>
        <p:blipFill>
          <a:blip r:embed="rId14"/>
          <a:stretch>
            <a:fillRect/>
          </a:stretch>
        </p:blipFill>
        <p:spPr>
          <a:xfrm>
            <a:off x="7627435" y="5514962"/>
            <a:ext cx="2455868" cy="1740777"/>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2F05CAD1-25EB-E817-9AB7-0CCCAB63F145}"/>
              </a:ext>
            </a:extLst>
          </p:cNvPr>
          <p:cNvSpPr>
            <a:spLocks noGrp="1"/>
          </p:cNvSpPr>
          <p:nvPr>
            <p:ph type="title"/>
          </p:nvPr>
        </p:nvSpPr>
        <p:spPr>
          <a:xfrm>
            <a:off x="-2" y="0"/>
            <a:ext cx="14400213" cy="558798"/>
          </a:xfrm>
        </p:spPr>
        <p:txBody>
          <a:bodyPr/>
          <a:lstStyle/>
          <a:p>
            <a:r>
              <a:rPr lang="ja-JP" altLang="en-US" sz="2800" b="1" dirty="0">
                <a:solidFill>
                  <a:schemeClr val="bg1"/>
                </a:solidFill>
                <a:latin typeface="+mn-ea"/>
                <a:ea typeface="+mn-ea"/>
              </a:rPr>
              <a:t>ご提案のケース</a:t>
            </a:r>
            <a:endParaRPr lang="ja-JP" altLang="en-US" dirty="0"/>
          </a:p>
        </p:txBody>
      </p:sp>
    </p:spTree>
    <p:extLst>
      <p:ext uri="{BB962C8B-B14F-4D97-AF65-F5344CB8AC3E}">
        <p14:creationId xmlns:p14="http://schemas.microsoft.com/office/powerpoint/2010/main" val="1791000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D44F5DE-3C72-8014-20E4-7B7914743AE4}"/>
              </a:ext>
            </a:extLst>
          </p:cNvPr>
          <p:cNvSpPr/>
          <p:nvPr/>
        </p:nvSpPr>
        <p:spPr>
          <a:xfrm>
            <a:off x="8340829" y="4426823"/>
            <a:ext cx="4860164" cy="2552046"/>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49" name="テキスト ボックス 48"/>
          <p:cNvSpPr txBox="1"/>
          <p:nvPr/>
        </p:nvSpPr>
        <p:spPr>
          <a:xfrm>
            <a:off x="8340828" y="4676210"/>
            <a:ext cx="4860165" cy="2148922"/>
          </a:xfrm>
          <a:prstGeom prst="rect">
            <a:avLst/>
          </a:prstGeom>
          <a:noFill/>
        </p:spPr>
        <p:txBody>
          <a:bodyPr wrap="square" rtlCol="0">
            <a:spAutoFit/>
          </a:bodyPr>
          <a:lstStyle/>
          <a:p>
            <a:pPr algn="ctr"/>
            <a:r>
              <a:rPr lang="ja-JP" altLang="en-US" sz="2400" b="1" dirty="0">
                <a:solidFill>
                  <a:prstClr val="black"/>
                </a:solidFill>
                <a:latin typeface="+mn-ea"/>
                <a:cs typeface="Calibri" panose="020F0502020204030204" pitchFamily="34" charset="0"/>
              </a:rPr>
              <a:t>従来ソフトが苦手なシーン</a:t>
            </a:r>
            <a:endParaRPr lang="en-US" altLang="ja-JP" sz="2400" b="1" dirty="0">
              <a:solidFill>
                <a:prstClr val="black"/>
              </a:solidFill>
              <a:latin typeface="+mn-ea"/>
              <a:cs typeface="Calibri" panose="020F0502020204030204" pitchFamily="34" charset="0"/>
            </a:endParaRPr>
          </a:p>
          <a:p>
            <a:pPr marL="1706563" indent="-539750">
              <a:lnSpc>
                <a:spcPct val="120000"/>
              </a:lnSpc>
              <a:spcBef>
                <a:spcPts val="1800"/>
              </a:spcBef>
              <a:tabLst>
                <a:tab pos="1795463" algn="l"/>
              </a:tabLst>
            </a:pPr>
            <a:r>
              <a:rPr lang="en-US" altLang="ja-JP" sz="2000" b="1" dirty="0">
                <a:solidFill>
                  <a:prstClr val="black"/>
                </a:solidFill>
                <a:latin typeface="+mn-ea"/>
                <a:cs typeface="Calibri" panose="020F0502020204030204" pitchFamily="34" charset="0"/>
              </a:rPr>
              <a:t>1. </a:t>
            </a:r>
            <a:r>
              <a:rPr lang="ja-JP" altLang="en-US" sz="2000" b="1" dirty="0">
                <a:solidFill>
                  <a:prstClr val="black"/>
                </a:solidFill>
                <a:latin typeface="+mn-ea"/>
                <a:cs typeface="Calibri" panose="020F0502020204030204" pitchFamily="34" charset="0"/>
              </a:rPr>
              <a:t>人通りが多い</a:t>
            </a:r>
            <a:endParaRPr lang="en-US" altLang="ja-JP" sz="2000" b="1" dirty="0">
              <a:solidFill>
                <a:prstClr val="black"/>
              </a:solidFill>
              <a:latin typeface="+mn-ea"/>
              <a:cs typeface="Calibri" panose="020F0502020204030204" pitchFamily="34" charset="0"/>
            </a:endParaRPr>
          </a:p>
          <a:p>
            <a:pPr marL="1706563" indent="-539750">
              <a:lnSpc>
                <a:spcPct val="120000"/>
              </a:lnSpc>
              <a:tabLst>
                <a:tab pos="1795463" algn="l"/>
              </a:tabLst>
            </a:pPr>
            <a:r>
              <a:rPr lang="en-US" altLang="ja-JP" sz="2000" b="1" dirty="0">
                <a:solidFill>
                  <a:prstClr val="black"/>
                </a:solidFill>
                <a:latin typeface="+mn-ea"/>
                <a:cs typeface="Calibri" panose="020F0502020204030204" pitchFamily="34" charset="0"/>
              </a:rPr>
              <a:t>2. </a:t>
            </a:r>
            <a:r>
              <a:rPr lang="ja-JP" altLang="en-US" sz="2000" b="1" dirty="0">
                <a:solidFill>
                  <a:prstClr val="black"/>
                </a:solidFill>
                <a:latin typeface="+mn-ea"/>
                <a:cs typeface="Calibri" panose="020F0502020204030204" pitchFamily="34" charset="0"/>
              </a:rPr>
              <a:t>人が立ち止まる</a:t>
            </a:r>
            <a:endParaRPr lang="en-US" altLang="ja-JP" sz="2000" b="1" dirty="0">
              <a:solidFill>
                <a:prstClr val="black"/>
              </a:solidFill>
              <a:latin typeface="+mn-ea"/>
              <a:cs typeface="Calibri" panose="020F0502020204030204" pitchFamily="34" charset="0"/>
            </a:endParaRPr>
          </a:p>
          <a:p>
            <a:pPr marL="1706563" indent="-539750">
              <a:lnSpc>
                <a:spcPct val="120000"/>
              </a:lnSpc>
              <a:tabLst>
                <a:tab pos="1795463" algn="l"/>
              </a:tabLst>
            </a:pPr>
            <a:r>
              <a:rPr lang="en-US" altLang="ja-JP" sz="2000" b="1" dirty="0">
                <a:solidFill>
                  <a:prstClr val="black"/>
                </a:solidFill>
                <a:latin typeface="+mn-ea"/>
                <a:cs typeface="Calibri" panose="020F0502020204030204" pitchFamily="34" charset="0"/>
              </a:rPr>
              <a:t>3. </a:t>
            </a:r>
            <a:r>
              <a:rPr lang="ja-JP" altLang="en-US" sz="2000" b="1" dirty="0">
                <a:solidFill>
                  <a:prstClr val="black"/>
                </a:solidFill>
                <a:latin typeface="+mn-ea"/>
                <a:cs typeface="Calibri" panose="020F0502020204030204" pitchFamily="34" charset="0"/>
              </a:rPr>
              <a:t>輝度変化が少ない</a:t>
            </a:r>
            <a:endParaRPr lang="en-US" altLang="ja-JP" sz="2000" b="1" dirty="0">
              <a:solidFill>
                <a:prstClr val="black"/>
              </a:solidFill>
              <a:latin typeface="+mn-ea"/>
              <a:cs typeface="Calibri" panose="020F0502020204030204" pitchFamily="34" charset="0"/>
            </a:endParaRPr>
          </a:p>
          <a:p>
            <a:pPr marL="1706563" indent="-539750">
              <a:lnSpc>
                <a:spcPct val="120000"/>
              </a:lnSpc>
              <a:tabLst>
                <a:tab pos="1795463" algn="l"/>
              </a:tabLst>
            </a:pPr>
            <a:r>
              <a:rPr lang="en-US" altLang="ja-JP" sz="2000" b="1" dirty="0">
                <a:solidFill>
                  <a:prstClr val="black"/>
                </a:solidFill>
                <a:latin typeface="+mn-ea"/>
                <a:cs typeface="Calibri" panose="020F0502020204030204" pitchFamily="34" charset="0"/>
              </a:rPr>
              <a:t>4. </a:t>
            </a:r>
            <a:r>
              <a:rPr lang="ja-JP" altLang="en-US" sz="2000" b="1" dirty="0">
                <a:solidFill>
                  <a:prstClr val="black"/>
                </a:solidFill>
                <a:latin typeface="+mn-ea"/>
                <a:cs typeface="Calibri" panose="020F0502020204030204" pitchFamily="34" charset="0"/>
              </a:rPr>
              <a:t>光の影響</a:t>
            </a:r>
            <a:endParaRPr lang="en-US" altLang="ja-JP" sz="2000" b="1" dirty="0">
              <a:solidFill>
                <a:prstClr val="black"/>
              </a:solidFill>
              <a:latin typeface="+mn-ea"/>
              <a:cs typeface="Calibri" panose="020F0502020204030204" pitchFamily="34" charset="0"/>
            </a:endParaRPr>
          </a:p>
        </p:txBody>
      </p:sp>
      <p:graphicFrame>
        <p:nvGraphicFramePr>
          <p:cNvPr id="12" name="表 11"/>
          <p:cNvGraphicFramePr>
            <a:graphicFrameLocks noGrp="1"/>
          </p:cNvGraphicFramePr>
          <p:nvPr>
            <p:extLst>
              <p:ext uri="{D42A27DB-BD31-4B8C-83A1-F6EECF244321}">
                <p14:modId xmlns:p14="http://schemas.microsoft.com/office/powerpoint/2010/main" val="2689776067"/>
              </p:ext>
            </p:extLst>
          </p:nvPr>
        </p:nvGraphicFramePr>
        <p:xfrm>
          <a:off x="865444" y="958029"/>
          <a:ext cx="12848485" cy="3164966"/>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961495">
                  <a:extLst>
                    <a:ext uri="{9D8B030D-6E8A-4147-A177-3AD203B41FA5}">
                      <a16:colId xmlns:a16="http://schemas.microsoft.com/office/drawing/2014/main" val="4243382395"/>
                    </a:ext>
                  </a:extLst>
                </a:gridCol>
                <a:gridCol w="5443495">
                  <a:extLst>
                    <a:ext uri="{9D8B030D-6E8A-4147-A177-3AD203B41FA5}">
                      <a16:colId xmlns:a16="http://schemas.microsoft.com/office/drawing/2014/main" val="116993410"/>
                    </a:ext>
                  </a:extLst>
                </a:gridCol>
                <a:gridCol w="5443495">
                  <a:extLst>
                    <a:ext uri="{9D8B030D-6E8A-4147-A177-3AD203B41FA5}">
                      <a16:colId xmlns:a16="http://schemas.microsoft.com/office/drawing/2014/main" val="1304567250"/>
                    </a:ext>
                  </a:extLst>
                </a:gridCol>
              </a:tblGrid>
              <a:tr h="770372">
                <a:tc>
                  <a:txBody>
                    <a:bodyPr/>
                    <a:lstStyle/>
                    <a:p>
                      <a:r>
                        <a:rPr kumimoji="1" lang="ja-JP" altLang="en-US" sz="1800" b="1" dirty="0">
                          <a:latin typeface="+mn-ea"/>
                          <a:ea typeface="+mn-ea"/>
                        </a:rPr>
                        <a:t>品名</a:t>
                      </a:r>
                      <a:endParaRPr kumimoji="1" lang="en-US" altLang="ja-JP" sz="1800" b="1" dirty="0">
                        <a:latin typeface="+mn-ea"/>
                        <a:ea typeface="+mn-ea"/>
                      </a:endParaRPr>
                    </a:p>
                  </a:txBody>
                  <a:tcPr marL="143990" marR="143990" marT="71995" marB="71995"/>
                </a:tc>
                <a:tc>
                  <a:txBody>
                    <a:bodyPr/>
                    <a:lstStyle/>
                    <a:p>
                      <a:r>
                        <a:rPr kumimoji="1" lang="ja-JP" altLang="en-US" sz="1800" b="1" dirty="0">
                          <a:latin typeface="+mn-ea"/>
                          <a:ea typeface="+mn-ea"/>
                        </a:rPr>
                        <a:t>インテリジェント</a:t>
                      </a:r>
                      <a:r>
                        <a:rPr kumimoji="1" lang="en-US" altLang="ja-JP" sz="1800" b="1" dirty="0">
                          <a:latin typeface="+mn-ea"/>
                          <a:ea typeface="+mn-ea"/>
                        </a:rPr>
                        <a:t>VMD</a:t>
                      </a:r>
                      <a:br>
                        <a:rPr kumimoji="1" lang="en-US" altLang="ja-JP" sz="1800" b="1" dirty="0">
                          <a:latin typeface="+mn-ea"/>
                          <a:ea typeface="+mn-ea"/>
                        </a:rPr>
                      </a:br>
                      <a:r>
                        <a:rPr kumimoji="1" lang="ja-JP" altLang="en-US" sz="1800" b="1" dirty="0">
                          <a:latin typeface="+mn-ea"/>
                          <a:ea typeface="+mn-ea"/>
                        </a:rPr>
                        <a:t>（ビデオモーションディテクター）</a:t>
                      </a:r>
                      <a:endParaRPr kumimoji="1" lang="en-US" altLang="ja-JP" sz="1800" b="1" dirty="0">
                        <a:latin typeface="+mn-ea"/>
                        <a:ea typeface="+mn-ea"/>
                      </a:endParaRPr>
                    </a:p>
                  </a:txBody>
                  <a:tcPr marL="143990" marR="143990" marT="71995" marB="71995">
                    <a:solidFill>
                      <a:schemeClr val="accent1">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altLang="ja-JP" sz="1800" b="1" dirty="0">
                          <a:latin typeface="+mn-ea"/>
                          <a:ea typeface="+mn-ea"/>
                        </a:rPr>
                        <a:t>AI</a:t>
                      </a:r>
                      <a:r>
                        <a:rPr lang="ja-JP" altLang="en-US" sz="1800" b="1" dirty="0">
                          <a:latin typeface="+mn-ea"/>
                          <a:ea typeface="+mn-ea"/>
                        </a:rPr>
                        <a:t>状態変化検知アプリ</a:t>
                      </a:r>
                      <a:endParaRPr lang="en-US" altLang="ja-JP" sz="1800" b="1" dirty="0">
                        <a:latin typeface="+mn-ea"/>
                        <a:ea typeface="+mn-ea"/>
                      </a:endParaRPr>
                    </a:p>
                  </a:txBody>
                  <a:tcPr marL="143990" marR="143990" marT="71995" marB="71995">
                    <a:solidFill>
                      <a:schemeClr val="accent2">
                        <a:lumMod val="20000"/>
                        <a:lumOff val="80000"/>
                      </a:schemeClr>
                    </a:solidFill>
                  </a:tcPr>
                </a:tc>
                <a:extLst>
                  <a:ext uri="{0D108BD9-81ED-4DB2-BD59-A6C34878D82A}">
                    <a16:rowId xmlns:a16="http://schemas.microsoft.com/office/drawing/2014/main" val="2977367967"/>
                  </a:ext>
                </a:extLst>
              </a:tr>
              <a:tr h="1007928">
                <a:tc>
                  <a:txBody>
                    <a:bodyPr/>
                    <a:lstStyle/>
                    <a:p>
                      <a:r>
                        <a:rPr kumimoji="1" lang="ja-JP" altLang="en-US" sz="1800" b="1" dirty="0">
                          <a:latin typeface="+mn-ea"/>
                          <a:ea typeface="+mn-ea"/>
                        </a:rPr>
                        <a:t>検知対象</a:t>
                      </a:r>
                    </a:p>
                  </a:txBody>
                  <a:tcPr marL="143990" marR="143990" marT="71995" marB="71995"/>
                </a:tc>
                <a:tc>
                  <a:txBody>
                    <a:bodyPr/>
                    <a:lstStyle/>
                    <a:p>
                      <a:r>
                        <a:rPr kumimoji="1" lang="ja-JP" altLang="en-US" sz="1800" b="1" dirty="0">
                          <a:latin typeface="+mn-ea"/>
                          <a:ea typeface="+mn-ea"/>
                        </a:rPr>
                        <a:t>直近の撮影シーンを背景として学習し、比較検出</a:t>
                      </a:r>
                    </a:p>
                  </a:txBody>
                  <a:tcPr marL="143990" marR="143990" marT="71995" marB="71995">
                    <a:solidFill>
                      <a:schemeClr val="accent1">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1800" b="1" dirty="0">
                          <a:latin typeface="+mn-ea"/>
                          <a:ea typeface="+mn-ea"/>
                        </a:rPr>
                        <a:t>あらかじめ設定した ３つのシーンと比較検出</a:t>
                      </a:r>
                      <a:br>
                        <a:rPr lang="en-US" altLang="ja-JP" sz="1800" b="1" dirty="0">
                          <a:latin typeface="+mn-ea"/>
                          <a:ea typeface="+mn-ea"/>
                        </a:rPr>
                      </a:br>
                      <a:r>
                        <a:rPr lang="en-US" altLang="ja-JP" sz="1800" b="1" dirty="0">
                          <a:latin typeface="+mn-ea"/>
                          <a:ea typeface="+mn-ea"/>
                        </a:rPr>
                        <a:t>※</a:t>
                      </a:r>
                      <a:r>
                        <a:rPr lang="ja-JP" altLang="en-US" sz="1800" b="1" dirty="0">
                          <a:latin typeface="+mn-ea"/>
                          <a:ea typeface="+mn-ea"/>
                        </a:rPr>
                        <a:t>カラーモード</a:t>
                      </a:r>
                      <a:r>
                        <a:rPr lang="en-US" altLang="ja-JP" sz="1800" b="1" dirty="0">
                          <a:latin typeface="+mn-ea"/>
                          <a:ea typeface="+mn-ea"/>
                        </a:rPr>
                        <a:t>,</a:t>
                      </a:r>
                      <a:r>
                        <a:rPr lang="ja-JP" altLang="en-US" sz="1800" b="1" dirty="0">
                          <a:latin typeface="+mn-ea"/>
                          <a:ea typeface="+mn-ea"/>
                        </a:rPr>
                        <a:t>白黒モード</a:t>
                      </a:r>
                      <a:r>
                        <a:rPr lang="en-US" altLang="ja-JP" sz="1800" b="1" dirty="0">
                          <a:latin typeface="+mn-ea"/>
                          <a:ea typeface="+mn-ea"/>
                        </a:rPr>
                        <a:t>,</a:t>
                      </a:r>
                      <a:r>
                        <a:rPr lang="ja-JP" altLang="en-US" sz="1800" b="1" dirty="0">
                          <a:latin typeface="+mn-ea"/>
                          <a:ea typeface="+mn-ea"/>
                        </a:rPr>
                        <a:t>イベント用レイアウトなど</a:t>
                      </a:r>
                      <a:endParaRPr kumimoji="1" lang="ja-JP" altLang="en-US" sz="1800" b="1" dirty="0">
                        <a:latin typeface="+mn-ea"/>
                        <a:ea typeface="+mn-ea"/>
                      </a:endParaRPr>
                    </a:p>
                  </a:txBody>
                  <a:tcPr marL="143990" marR="143990" marT="71995" marB="71995">
                    <a:solidFill>
                      <a:schemeClr val="accent2">
                        <a:lumMod val="20000"/>
                        <a:lumOff val="80000"/>
                      </a:schemeClr>
                    </a:solidFill>
                  </a:tcPr>
                </a:tc>
                <a:extLst>
                  <a:ext uri="{0D108BD9-81ED-4DB2-BD59-A6C34878D82A}">
                    <a16:rowId xmlns:a16="http://schemas.microsoft.com/office/drawing/2014/main" val="2975545021"/>
                  </a:ext>
                </a:extLst>
              </a:tr>
              <a:tr h="462222">
                <a:tc>
                  <a:txBody>
                    <a:bodyPr/>
                    <a:lstStyle/>
                    <a:p>
                      <a:r>
                        <a:rPr kumimoji="1" lang="ja-JP" altLang="en-US" sz="1800" b="1" dirty="0">
                          <a:latin typeface="+mn-ea"/>
                          <a:ea typeface="+mn-ea"/>
                        </a:rPr>
                        <a:t>検知条件</a:t>
                      </a:r>
                    </a:p>
                  </a:txBody>
                  <a:tcPr marL="143990" marR="143990" marT="71995" marB="71995"/>
                </a:tc>
                <a:tc>
                  <a:txBody>
                    <a:bodyPr/>
                    <a:lstStyle/>
                    <a:p>
                      <a:r>
                        <a:rPr kumimoji="1" lang="ja-JP" altLang="en-US" sz="1800" b="1" dirty="0">
                          <a:latin typeface="+mn-ea"/>
                          <a:ea typeface="+mn-ea"/>
                        </a:rPr>
                        <a:t>輝度変化</a:t>
                      </a:r>
                    </a:p>
                  </a:txBody>
                  <a:tcPr marL="143990" marR="143990" marT="71995" marB="71995">
                    <a:solidFill>
                      <a:schemeClr val="accent1">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latin typeface="+mn-ea"/>
                          <a:ea typeface="+mn-ea"/>
                        </a:rPr>
                        <a:t>輝度、色、画素ごとの変化度合い</a:t>
                      </a:r>
                    </a:p>
                  </a:txBody>
                  <a:tcPr marL="143990" marR="143990" marT="71995" marB="71995">
                    <a:solidFill>
                      <a:schemeClr val="accent2">
                        <a:lumMod val="20000"/>
                        <a:lumOff val="80000"/>
                      </a:schemeClr>
                    </a:solidFill>
                  </a:tcPr>
                </a:tc>
                <a:extLst>
                  <a:ext uri="{0D108BD9-81ED-4DB2-BD59-A6C34878D82A}">
                    <a16:rowId xmlns:a16="http://schemas.microsoft.com/office/drawing/2014/main" val="173394289"/>
                  </a:ext>
                </a:extLst>
              </a:tr>
              <a:tr h="462222">
                <a:tc>
                  <a:txBody>
                    <a:bodyPr/>
                    <a:lstStyle/>
                    <a:p>
                      <a:r>
                        <a:rPr kumimoji="1" lang="ja-JP" altLang="en-US" sz="1800" b="1" dirty="0">
                          <a:latin typeface="+mn-ea"/>
                          <a:ea typeface="+mn-ea"/>
                        </a:rPr>
                        <a:t>人物検出</a:t>
                      </a:r>
                    </a:p>
                  </a:txBody>
                  <a:tcPr marL="143990" marR="143990" marT="71995" marB="71995"/>
                </a:tc>
                <a:tc>
                  <a:txBody>
                    <a:bodyPr/>
                    <a:lstStyle/>
                    <a:p>
                      <a:r>
                        <a:rPr kumimoji="1" lang="ja-JP" altLang="en-US" sz="1800" b="1" dirty="0">
                          <a:latin typeface="+mn-ea"/>
                          <a:ea typeface="+mn-ea"/>
                        </a:rPr>
                        <a:t>常に行う</a:t>
                      </a:r>
                    </a:p>
                  </a:txBody>
                  <a:tcPr marL="143990" marR="143990" marT="71995" marB="71995">
                    <a:solidFill>
                      <a:schemeClr val="accent1">
                        <a:lumMod val="20000"/>
                        <a:lumOff val="8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800" b="1" dirty="0">
                          <a:solidFill>
                            <a:srgbClr val="FF0000"/>
                          </a:solidFill>
                          <a:latin typeface="+mn-ea"/>
                          <a:ea typeface="+mn-ea"/>
                        </a:rPr>
                        <a:t>検出する</a:t>
                      </a:r>
                      <a:r>
                        <a:rPr kumimoji="1" lang="en-US" altLang="ja-JP" sz="1800" b="1" dirty="0">
                          <a:solidFill>
                            <a:srgbClr val="FF0000"/>
                          </a:solidFill>
                          <a:latin typeface="+mn-ea"/>
                          <a:ea typeface="+mn-ea"/>
                        </a:rPr>
                        <a:t>/</a:t>
                      </a:r>
                      <a:r>
                        <a:rPr kumimoji="1" lang="ja-JP" altLang="en-US" sz="1800" b="1" dirty="0">
                          <a:solidFill>
                            <a:srgbClr val="FF0000"/>
                          </a:solidFill>
                          <a:latin typeface="+mn-ea"/>
                          <a:ea typeface="+mn-ea"/>
                        </a:rPr>
                        <a:t>しないを選定可能</a:t>
                      </a:r>
                    </a:p>
                  </a:txBody>
                  <a:tcPr marL="143990" marR="143990" marT="71995" marB="71995">
                    <a:solidFill>
                      <a:schemeClr val="accent2">
                        <a:lumMod val="20000"/>
                        <a:lumOff val="80000"/>
                      </a:schemeClr>
                    </a:solidFill>
                  </a:tcPr>
                </a:tc>
                <a:extLst>
                  <a:ext uri="{0D108BD9-81ED-4DB2-BD59-A6C34878D82A}">
                    <a16:rowId xmlns:a16="http://schemas.microsoft.com/office/drawing/2014/main" val="3354513252"/>
                  </a:ext>
                </a:extLst>
              </a:tr>
              <a:tr h="462222">
                <a:tc>
                  <a:txBody>
                    <a:bodyPr/>
                    <a:lstStyle/>
                    <a:p>
                      <a:r>
                        <a:rPr kumimoji="1" lang="ja-JP" altLang="en-US" sz="1800" b="1" dirty="0">
                          <a:latin typeface="+mn-ea"/>
                          <a:ea typeface="+mn-ea"/>
                        </a:rPr>
                        <a:t>検知範囲</a:t>
                      </a:r>
                    </a:p>
                  </a:txBody>
                  <a:tcPr marL="143990" marR="143990" marT="71995" marB="71995"/>
                </a:tc>
                <a:tc>
                  <a:txBody>
                    <a:bodyPr/>
                    <a:lstStyle/>
                    <a:p>
                      <a:r>
                        <a:rPr kumimoji="1" lang="ja-JP" altLang="en-US" sz="1800" b="1" dirty="0">
                          <a:latin typeface="+mn-ea"/>
                          <a:ea typeface="+mn-ea"/>
                        </a:rPr>
                        <a:t>設定した範囲全体</a:t>
                      </a:r>
                    </a:p>
                  </a:txBody>
                  <a:tcPr marL="143990" marR="143990" marT="71995" marB="71995">
                    <a:solidFill>
                      <a:schemeClr val="accent1">
                        <a:lumMod val="20000"/>
                        <a:lumOff val="80000"/>
                      </a:schemeClr>
                    </a:solidFill>
                  </a:tcPr>
                </a:tc>
                <a:tc>
                  <a:txBody>
                    <a:bodyPr/>
                    <a:lstStyle/>
                    <a:p>
                      <a:r>
                        <a:rPr lang="ja-JP" altLang="en-US" sz="1800" b="1" dirty="0">
                          <a:latin typeface="+mn-ea"/>
                          <a:ea typeface="+mn-ea"/>
                        </a:rPr>
                        <a:t>設定した範囲内の総画素での変化率</a:t>
                      </a:r>
                      <a:endParaRPr kumimoji="1" lang="ja-JP" altLang="en-US" sz="1800" b="1" dirty="0">
                        <a:solidFill>
                          <a:srgbClr val="FF0000"/>
                        </a:solidFill>
                        <a:latin typeface="+mn-ea"/>
                        <a:ea typeface="+mn-ea"/>
                      </a:endParaRPr>
                    </a:p>
                  </a:txBody>
                  <a:tcPr marL="143990" marR="143990" marT="71995" marB="71995">
                    <a:solidFill>
                      <a:schemeClr val="accent2">
                        <a:lumMod val="20000"/>
                        <a:lumOff val="80000"/>
                      </a:schemeClr>
                    </a:solidFill>
                  </a:tcPr>
                </a:tc>
                <a:extLst>
                  <a:ext uri="{0D108BD9-81ED-4DB2-BD59-A6C34878D82A}">
                    <a16:rowId xmlns:a16="http://schemas.microsoft.com/office/drawing/2014/main" val="298914252"/>
                  </a:ext>
                </a:extLst>
              </a:tr>
            </a:tbl>
          </a:graphicData>
        </a:graphic>
      </p:graphicFrame>
      <p:pic>
        <p:nvPicPr>
          <p:cNvPr id="9" name="図 8">
            <a:extLst>
              <a:ext uri="{FF2B5EF4-FFF2-40B4-BE49-F238E27FC236}">
                <a16:creationId xmlns:a16="http://schemas.microsoft.com/office/drawing/2014/main" id="{6587213F-5705-2D01-BF59-9C2A933B5BE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1000"/>
                    </a14:imgEffect>
                  </a14:imgLayer>
                </a14:imgProps>
              </a:ext>
            </a:extLst>
          </a:blip>
          <a:srcRect b="11305"/>
          <a:stretch/>
        </p:blipFill>
        <p:spPr>
          <a:xfrm>
            <a:off x="1088468" y="4260115"/>
            <a:ext cx="2598386" cy="1469896"/>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F771CDF6-6EA8-660C-7F3F-B4AC696D6FAC}"/>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contrast="40000"/>
                    </a14:imgEffect>
                  </a14:imgLayer>
                </a14:imgProps>
              </a:ext>
            </a:extLst>
          </a:blip>
          <a:srcRect b="11305"/>
          <a:stretch/>
        </p:blipFill>
        <p:spPr>
          <a:xfrm>
            <a:off x="4069519" y="4260115"/>
            <a:ext cx="2598386" cy="1469896"/>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37E58FC5-A793-8D40-1CCE-65A505EBC0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1000"/>
                    </a14:imgEffect>
                  </a14:imgLayer>
                </a14:imgProps>
              </a:ext>
            </a:extLst>
          </a:blip>
          <a:srcRect b="11305"/>
          <a:stretch/>
        </p:blipFill>
        <p:spPr>
          <a:xfrm>
            <a:off x="1088468" y="5967492"/>
            <a:ext cx="2598386" cy="1469896"/>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737480C6-2657-214C-EAB0-036211EC75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09" b="94415" l="2993" r="98063">
                        <a14:foregroundMark x1="93134" y1="33777" x2="93134" y2="33777"/>
                        <a14:foregroundMark x1="92606" y1="20479" x2="92606" y2="20479"/>
                        <a14:foregroundMark x1="30106" y1="48404" x2="31514" y2="46277"/>
                        <a14:foregroundMark x1="5634" y1="51064" x2="5634" y2="51064"/>
                        <a14:foregroundMark x1="17782" y1="48936" x2="17782" y2="48936"/>
                        <a14:foregroundMark x1="24648" y1="51064" x2="24648" y2="51064"/>
                        <a14:foregroundMark x1="27817" y1="53191" x2="27817" y2="53191"/>
                        <a14:foregroundMark x1="16725" y1="51862" x2="16725" y2="51862"/>
                        <a14:foregroundMark x1="34859" y1="47074" x2="34859" y2="47074"/>
                        <a14:foregroundMark x1="97183" y1="49734" x2="97183" y2="49734"/>
                        <a14:foregroundMark x1="26937" y1="24734" x2="26937" y2="24734"/>
                        <a14:foregroundMark x1="60211" y1="72074" x2="60211" y2="72074"/>
                        <a14:foregroundMark x1="95775" y1="75000" x2="95775" y2="75000"/>
                        <a14:foregroundMark x1="92606" y1="81117" x2="92606" y2="81117"/>
                        <a14:foregroundMark x1="54225" y1="92287" x2="54225" y2="92287"/>
                        <a14:foregroundMark x1="27465" y1="65691" x2="27465" y2="63830"/>
                        <a14:foregroundMark x1="28873" y1="64362" x2="28873" y2="64362"/>
                        <a14:foregroundMark x1="20423" y1="66489" x2="36620" y2="78989"/>
                        <a14:foregroundMark x1="30106" y1="24734" x2="30106" y2="24734"/>
                        <a14:foregroundMark x1="39965" y1="17021" x2="79577" y2="9309"/>
                        <a14:foregroundMark x1="31514" y1="23936" x2="31514" y2="23936"/>
                        <a14:foregroundMark x1="33451" y1="23936" x2="17077" y2="63564"/>
                        <a14:foregroundMark x1="17077" y1="63564" x2="39965" y2="70745"/>
                        <a14:foregroundMark x1="39965" y1="70745" x2="62500" y2="67819"/>
                        <a14:foregroundMark x1="62500" y1="67819" x2="62500" y2="67819"/>
                        <a14:foregroundMark x1="12148" y1="87500" x2="6162" y2="58777"/>
                        <a14:foregroundMark x1="6162" y1="58777" x2="7570" y2="59574"/>
                        <a14:foregroundMark x1="8979" y1="91755" x2="8451" y2="79787"/>
                        <a14:foregroundMark x1="22359" y1="84574" x2="46127" y2="87766"/>
                        <a14:foregroundMark x1="46127" y1="87766" x2="60739" y2="85372"/>
                        <a14:foregroundMark x1="95423" y1="73404" x2="95423" y2="73404"/>
                        <a14:foregroundMark x1="93486" y1="74202" x2="93486" y2="74202"/>
                        <a14:foregroundMark x1="95423" y1="81117" x2="94014" y2="69947"/>
                        <a14:foregroundMark x1="11620" y1="47606" x2="43134" y2="50532"/>
                        <a14:foregroundMark x1="36620" y1="47606" x2="43134" y2="46277"/>
                        <a14:foregroundMark x1="20070" y1="75000" x2="22359" y2="72872"/>
                        <a14:foregroundMark x1="2993" y1="80585" x2="5634" y2="59574"/>
                        <a14:foregroundMark x1="59859" y1="89628" x2="60211" y2="78989"/>
                        <a14:foregroundMark x1="57394" y1="94415" x2="57394" y2="88830"/>
                        <a14:foregroundMark x1="60211" y1="88298" x2="62500" y2="81117"/>
                        <a14:foregroundMark x1="60739" y1="90957" x2="60739" y2="90957"/>
                        <a14:foregroundMark x1="62148" y1="88830" x2="62148" y2="88830"/>
                        <a14:foregroundMark x1="62148" y1="86702" x2="62148" y2="86702"/>
                        <a14:foregroundMark x1="22359" y1="80585" x2="22359" y2="80585"/>
                        <a14:foregroundMark x1="97711" y1="42021" x2="97711" y2="42021"/>
                        <a14:foregroundMark x1="97711" y1="38564" x2="97711" y2="38564"/>
                        <a14:foregroundMark x1="98063" y1="41489" x2="98063" y2="41489"/>
                      </a14:backgroundRemoval>
                    </a14:imgEffect>
                  </a14:imgLayer>
                </a14:imgProps>
              </a:ext>
            </a:extLst>
          </a:blip>
          <a:stretch>
            <a:fillRect/>
          </a:stretch>
        </p:blipFill>
        <p:spPr>
          <a:xfrm>
            <a:off x="2227061" y="6656129"/>
            <a:ext cx="1162909" cy="769812"/>
          </a:xfrm>
          <a:prstGeom prst="rect">
            <a:avLst/>
          </a:prstGeom>
        </p:spPr>
      </p:pic>
      <p:sp>
        <p:nvSpPr>
          <p:cNvPr id="3" name="タイトル 2">
            <a:extLst>
              <a:ext uri="{FF2B5EF4-FFF2-40B4-BE49-F238E27FC236}">
                <a16:creationId xmlns:a16="http://schemas.microsoft.com/office/drawing/2014/main" id="{4C20FC79-5623-FC27-4DCC-A6952AA94086}"/>
              </a:ext>
            </a:extLst>
          </p:cNvPr>
          <p:cNvSpPr>
            <a:spLocks noGrp="1"/>
          </p:cNvSpPr>
          <p:nvPr>
            <p:ph type="title"/>
          </p:nvPr>
        </p:nvSpPr>
        <p:spPr>
          <a:xfrm>
            <a:off x="-1" y="1217"/>
            <a:ext cx="14400213" cy="558798"/>
          </a:xfrm>
        </p:spPr>
        <p:txBody>
          <a:bodyPr/>
          <a:lstStyle/>
          <a:p>
            <a:r>
              <a:rPr lang="ja-JP" altLang="en-US" sz="2800" b="1" dirty="0">
                <a:solidFill>
                  <a:schemeClr val="bg1"/>
                </a:solidFill>
                <a:latin typeface="+mn-ea"/>
                <a:ea typeface="+mn-ea"/>
              </a:rPr>
              <a:t>従来方式からの進化点</a:t>
            </a:r>
            <a:endParaRPr lang="ja-JP" altLang="en-US" dirty="0"/>
          </a:p>
        </p:txBody>
      </p:sp>
    </p:spTree>
    <p:extLst>
      <p:ext uri="{BB962C8B-B14F-4D97-AF65-F5344CB8AC3E}">
        <p14:creationId xmlns:p14="http://schemas.microsoft.com/office/powerpoint/2010/main" val="2445774130"/>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bg1">
              <a:lumMod val="7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デバイダー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9.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C32B5397506E846A72188F880F6821C" ma:contentTypeVersion="14" ma:contentTypeDescription="新しいドキュメントを作成します。" ma:contentTypeScope="" ma:versionID="2316b979f68c53ffe2eb7bc89a9b2431">
  <xsd:schema xmlns:xsd="http://www.w3.org/2001/XMLSchema" xmlns:xs="http://www.w3.org/2001/XMLSchema" xmlns:p="http://schemas.microsoft.com/office/2006/metadata/properties" xmlns:ns2="029b008a-38f6-472e-9402-0c77a140d9e8" xmlns:ns3="bd80ffce-d805-4c52-9498-aa37b120e129" targetNamespace="http://schemas.microsoft.com/office/2006/metadata/properties" ma:root="true" ma:fieldsID="1af830b661498776ec9da5ee8f99f4f9" ns2:_="" ns3:_="">
    <xsd:import namespace="029b008a-38f6-472e-9402-0c77a140d9e8"/>
    <xsd:import namespace="bd80ffce-d805-4c52-9498-aa37b120e1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b008a-38f6-472e-9402-0c77a140d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2be6e9e3-41ef-49ff-beeb-6e46cb411a7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80ffce-d805-4c52-9498-aa37b120e1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6742c0a-f346-4a65-981c-6a4c0b005f9f}" ma:internalName="TaxCatchAll" ma:showField="CatchAllData" ma:web="bd80ffce-d805-4c52-9498-aa37b120e1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80ffce-d805-4c52-9498-aa37b120e129" xsi:nil="true"/>
    <lcf76f155ced4ddcb4097134ff3c332f xmlns="029b008a-38f6-472e-9402-0c77a140d9e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DC95D0-569A-4156-AF35-070AF7D1BF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9b008a-38f6-472e-9402-0c77a140d9e8"/>
    <ds:schemaRef ds:uri="bd80ffce-d805-4c52-9498-aa37b120e1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2E6146-A1C4-4995-B27A-A1E6360522A0}">
  <ds:schemaRefs>
    <ds:schemaRef ds:uri="http://schemas.microsoft.com/office/2006/documentManagement/types"/>
    <ds:schemaRef ds:uri="http://purl.org/dc/elements/1.1/"/>
    <ds:schemaRef ds:uri="http://www.w3.org/XML/1998/namespace"/>
    <ds:schemaRef ds:uri="029b008a-38f6-472e-9402-0c77a140d9e8"/>
    <ds:schemaRef ds:uri="http://schemas.microsoft.com/office/2006/metadata/properties"/>
    <ds:schemaRef ds:uri="http://schemas.openxmlformats.org/package/2006/metadata/core-properties"/>
    <ds:schemaRef ds:uri="http://purl.org/dc/dcmitype/"/>
    <ds:schemaRef ds:uri="http://schemas.microsoft.com/office/infopath/2007/PartnerControls"/>
    <ds:schemaRef ds:uri="bd80ffce-d805-4c52-9498-aa37b120e129"/>
    <ds:schemaRef ds:uri="http://purl.org/dc/terms/"/>
  </ds:schemaRefs>
</ds:datastoreItem>
</file>

<file path=customXml/itemProps3.xml><?xml version="1.0" encoding="utf-8"?>
<ds:datastoreItem xmlns:ds="http://schemas.openxmlformats.org/officeDocument/2006/customXml" ds:itemID="{32A330E6-B583-477C-9D4D-674175CC30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4404</Words>
  <Application>Microsoft Office PowerPoint</Application>
  <PresentationFormat>ユーザー設定</PresentationFormat>
  <Paragraphs>485</Paragraphs>
  <Slides>58</Slides>
  <Notes>12</Notes>
  <HiddenSlides>0</HiddenSlides>
  <MMClips>0</MMClips>
  <ScaleCrop>false</ScaleCrop>
  <HeadingPairs>
    <vt:vector size="6" baseType="variant">
      <vt:variant>
        <vt:lpstr>使用されているフォント</vt:lpstr>
      </vt:variant>
      <vt:variant>
        <vt:i4>6</vt:i4>
      </vt:variant>
      <vt:variant>
        <vt:lpstr>テーマ</vt:lpstr>
      </vt:variant>
      <vt:variant>
        <vt:i4>9</vt:i4>
      </vt:variant>
      <vt:variant>
        <vt:lpstr>スライド タイトル</vt:lpstr>
      </vt:variant>
      <vt:variant>
        <vt:i4>58</vt:i4>
      </vt:variant>
    </vt:vector>
  </HeadingPairs>
  <TitlesOfParts>
    <vt:vector size="73" baseType="lpstr">
      <vt:lpstr>Meiryo UI</vt:lpstr>
      <vt:lpstr>Yu Gothic UI</vt:lpstr>
      <vt:lpstr>游ゴシック</vt:lpstr>
      <vt:lpstr>Arial</vt:lpstr>
      <vt:lpstr>Calibri</vt:lpstr>
      <vt:lpstr>Calibri Light</vt:lpstr>
      <vt:lpstr>タイトルスライドS</vt:lpstr>
      <vt:lpstr>1_Office テーマ</vt:lpstr>
      <vt:lpstr>2_Office テーマ</vt:lpstr>
      <vt:lpstr>タイトルスライド</vt:lpstr>
      <vt:lpstr>メインスライドS</vt:lpstr>
      <vt:lpstr>デバイダー</vt:lpstr>
      <vt:lpstr>デバイダーS</vt:lpstr>
      <vt:lpstr>エンドスライド</vt:lpstr>
      <vt:lpstr>1_メインスライド</vt:lpstr>
      <vt:lpstr>PowerPoint プレゼンテーション</vt:lpstr>
      <vt:lpstr>0．はじめに</vt:lpstr>
      <vt:lpstr>本書の位置づけとその他情報の参照先</vt:lpstr>
      <vt:lpstr>製品概要のご紹介</vt:lpstr>
      <vt:lpstr>１．製品の概要</vt:lpstr>
      <vt:lpstr>AI状態変化検知アプリとは</vt:lpstr>
      <vt:lpstr>検知の方法</vt:lpstr>
      <vt:lpstr>ご提案のケース</vt:lpstr>
      <vt:lpstr>従来方式からの進化点</vt:lpstr>
      <vt:lpstr>概要と使用環境</vt:lpstr>
      <vt:lpstr>適合カメラ機種</vt:lpstr>
      <vt:lpstr>2．検証動画</vt:lpstr>
      <vt:lpstr>扉開放を検知</vt:lpstr>
      <vt:lpstr>人物侵入は除外</vt:lpstr>
      <vt:lpstr>消火器の持ち去り</vt:lpstr>
      <vt:lpstr>カメラの向きを変更</vt:lpstr>
      <vt:lpstr>置き去りを検知</vt:lpstr>
      <vt:lpstr>配電盤の開放を検知</vt:lpstr>
      <vt:lpstr>長時間駐車（条件未達により未検知）</vt:lpstr>
      <vt:lpstr>長時間駐車（条件変更により検知）</vt:lpstr>
      <vt:lpstr>[置去/持去検知] 人通りの多い場所での失報削減</vt:lpstr>
      <vt:lpstr>[置去/持去検知] 人が立ち止まることによる誤報削減</vt:lpstr>
      <vt:lpstr>[置去/持去検知] 輝度変化が少ない場合の失報削減</vt:lpstr>
      <vt:lpstr>[置去/持去検知] 光の影響による誤報削減</vt:lpstr>
      <vt:lpstr>状態変化検知アプリ 設置環境のご注意点</vt:lpstr>
      <vt:lpstr>3．システム設計・設定</vt:lpstr>
      <vt:lpstr>環境変更</vt:lpstr>
      <vt:lpstr>環境変更</vt:lpstr>
      <vt:lpstr>環境変更</vt:lpstr>
      <vt:lpstr>環境変更</vt:lpstr>
      <vt:lpstr>カメラの設置条件</vt:lpstr>
      <vt:lpstr>重要なカメラ設定</vt:lpstr>
      <vt:lpstr>設定画面を開く</vt:lpstr>
      <vt:lpstr>設定画面を開く</vt:lpstr>
      <vt:lpstr>設定画面を開く</vt:lpstr>
      <vt:lpstr>設定画面を開く</vt:lpstr>
      <vt:lpstr>設定画面を開く</vt:lpstr>
      <vt:lpstr>各条件での設定と動作確認</vt:lpstr>
      <vt:lpstr>状態変化検知の使い方</vt:lpstr>
      <vt:lpstr>状態変化検知の使い方</vt:lpstr>
      <vt:lpstr>状態変化検知の使い方</vt:lpstr>
      <vt:lpstr>人物の状態変化を除外する（共通）</vt:lpstr>
      <vt:lpstr>状態反転（欠品検知など）の使い方</vt:lpstr>
      <vt:lpstr>状態反転（欠品検知など）の使い方</vt:lpstr>
      <vt:lpstr>状態反転（欠品検知など）の使い方</vt:lpstr>
      <vt:lpstr>置き去り検知の使い方</vt:lpstr>
      <vt:lpstr>置き去り検知の使い方</vt:lpstr>
      <vt:lpstr>置き去り検知の使い方</vt:lpstr>
      <vt:lpstr>置き去り検知の使い方</vt:lpstr>
      <vt:lpstr>低照度（白黒IRモード）での運用</vt:lpstr>
      <vt:lpstr>低照度（白黒IRモード）での運用</vt:lpstr>
      <vt:lpstr>4．参考情報</vt:lpstr>
      <vt:lpstr>質問集</vt:lpstr>
      <vt:lpstr>質問集</vt:lpstr>
      <vt:lpstr>質問集</vt:lpstr>
      <vt:lpstr>質問集</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94</cp:revision>
  <dcterms:created xsi:type="dcterms:W3CDTF">2023-09-13T06:53:30Z</dcterms:created>
  <dcterms:modified xsi:type="dcterms:W3CDTF">2023-12-26T05:04:16Z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0x0101000C32B5397506E846A72188F880F6821C</vt:lpwstr>
  </property>
  <property fmtid="{D5CDD505-2E9C-101B-9397-08002B2CF9AE}" pid="3" name="MediaServiceImageTags">
    <vt:lpwstr/>
  </property>
</Properties>
</file>