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747" r:id="rId6"/>
    <p:sldMasterId id="2147483749" r:id="rId7"/>
    <p:sldMasterId id="2147483777" r:id="rId8"/>
  </p:sldMasterIdLst>
  <p:notesMasterIdLst>
    <p:notesMasterId r:id="rId43"/>
  </p:notesMasterIdLst>
  <p:handoutMasterIdLst>
    <p:handoutMasterId r:id="rId44"/>
  </p:handoutMasterIdLst>
  <p:sldIdLst>
    <p:sldId id="1044" r:id="rId9"/>
    <p:sldId id="1045" r:id="rId10"/>
    <p:sldId id="643" r:id="rId11"/>
    <p:sldId id="3110" r:id="rId12"/>
    <p:sldId id="3100" r:id="rId13"/>
    <p:sldId id="1020" r:id="rId14"/>
    <p:sldId id="3120" r:id="rId15"/>
    <p:sldId id="3121" r:id="rId16"/>
    <p:sldId id="3122" r:id="rId17"/>
    <p:sldId id="3123" r:id="rId18"/>
    <p:sldId id="3124" r:id="rId19"/>
    <p:sldId id="3091" r:id="rId20"/>
    <p:sldId id="3099" r:id="rId21"/>
    <p:sldId id="1031" r:id="rId22"/>
    <p:sldId id="3118" r:id="rId23"/>
    <p:sldId id="1021" r:id="rId24"/>
    <p:sldId id="1038" r:id="rId25"/>
    <p:sldId id="3114" r:id="rId26"/>
    <p:sldId id="1039" r:id="rId27"/>
    <p:sldId id="1030" r:id="rId28"/>
    <p:sldId id="1026" r:id="rId29"/>
    <p:sldId id="1025" r:id="rId30"/>
    <p:sldId id="1022" r:id="rId31"/>
    <p:sldId id="3038" r:id="rId32"/>
    <p:sldId id="3103" r:id="rId33"/>
    <p:sldId id="3104" r:id="rId34"/>
    <p:sldId id="3113" r:id="rId35"/>
    <p:sldId id="1032" r:id="rId36"/>
    <p:sldId id="3095" r:id="rId37"/>
    <p:sldId id="940" r:id="rId38"/>
    <p:sldId id="941" r:id="rId39"/>
    <p:sldId id="1043" r:id="rId40"/>
    <p:sldId id="974" r:id="rId41"/>
    <p:sldId id="879" r:id="rId42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585EB"/>
    <a:srgbClr val="6464E6"/>
    <a:srgbClr val="CFD5EA"/>
    <a:srgbClr val="0000FF"/>
    <a:srgbClr val="D60093"/>
    <a:srgbClr val="00FF00"/>
    <a:srgbClr val="7F7F7F"/>
    <a:srgbClr val="A6A6A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9" autoAdjust="0"/>
    <p:restoredTop sz="96804" autoAdjust="0"/>
  </p:normalViewPr>
  <p:slideViewPr>
    <p:cSldViewPr snapToGrid="0">
      <p:cViewPr varScale="1">
        <p:scale>
          <a:sx n="91" d="100"/>
          <a:sy n="91" d="100"/>
        </p:scale>
        <p:origin x="1074" y="84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2023/10/11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2023/10/11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86D4-9565-4095-8A76-0895444DB0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2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1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0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sdt.i-pro.com/i-pro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WVU_e9dOKKk?feature=oembed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WVU_e9dOKK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4QOR8Oz8K0?feature=oembed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S4QOR8Oz8K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-pro.com/products_and_solutions/ja/surveillance/learning-and-support/tools/learning-and-support/tools/ip-setting-softwar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i-pro.com/products_and_solutions/ja/surveillance/learning-and-support/tools/learning-and-support/tools/ict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0" y="3016062"/>
            <a:ext cx="11069852" cy="15696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コンパクトドームカメラ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2023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10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1.00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F616C08-13D8-F7DB-182E-4D3C6BC59213}"/>
              </a:ext>
            </a:extLst>
          </p:cNvPr>
          <p:cNvGrpSpPr/>
          <p:nvPr/>
        </p:nvGrpSpPr>
        <p:grpSpPr>
          <a:xfrm>
            <a:off x="10021690" y="3811932"/>
            <a:ext cx="2482932" cy="1102942"/>
            <a:chOff x="7593800" y="5249779"/>
            <a:chExt cx="2482932" cy="110294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E9C0C06-11D5-8751-C1B9-30AC3C3A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7654" y="5249779"/>
              <a:ext cx="835224" cy="1072989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2031A8C-1A00-EA32-3A99-62618E5F2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5411" y="5267539"/>
              <a:ext cx="841321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CE6B8E71-0086-054E-0EA9-9460D639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3800" y="5368866"/>
              <a:ext cx="707197" cy="951058"/>
            </a:xfrm>
            <a:prstGeom prst="rect">
              <a:avLst/>
            </a:prstGeom>
          </p:spPr>
        </p:pic>
      </p:grpSp>
      <p:pic>
        <p:nvPicPr>
          <p:cNvPr id="20" name="図 19" descr="屋内, 座る, 写真, 小さい が含まれている画像&#10;&#10;自動的に生成された説明">
            <a:extLst>
              <a:ext uri="{FF2B5EF4-FFF2-40B4-BE49-F238E27FC236}">
                <a16:creationId xmlns:a16="http://schemas.microsoft.com/office/drawing/2014/main" id="{02BDFCBD-2759-A40F-D5C0-9A5E7054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59" y="6559990"/>
            <a:ext cx="1409423" cy="128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 descr="皿の上に置かれたカメラ&#10;&#10;低い精度で自動的に生成された説明">
            <a:extLst>
              <a:ext uri="{FF2B5EF4-FFF2-40B4-BE49-F238E27FC236}">
                <a16:creationId xmlns:a16="http://schemas.microsoft.com/office/drawing/2014/main" id="{F6D7579B-A47A-B87E-7E6E-0A5DC269D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8" y="5130752"/>
            <a:ext cx="1346767" cy="1222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8702952-0260-7D76-89B5-6FE59CB05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7208" y="6453868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11001A9-0F3D-3062-C090-EA2DCD82A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7208" y="5039613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X,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40645264"/>
              </p:ext>
            </p:extLst>
          </p:nvPr>
        </p:nvGraphicFramePr>
        <p:xfrm>
          <a:off x="487212" y="1021488"/>
          <a:ext cx="13565488" cy="20721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6319542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412671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(30/25fps)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2756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077459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7467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【4MP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WV-S32402-F2L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WV-S35402-F2L / WV-X35402-F2LM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3607095" y="3267113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85604"/>
              </p:ext>
            </p:extLst>
          </p:nvPr>
        </p:nvGraphicFramePr>
        <p:xfrm>
          <a:off x="487212" y="4176011"/>
          <a:ext cx="135654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22329563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321883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11343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【2MP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WV-S32302-F2L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WV-S32302-F2L1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WV-S35302-F2L / WV-S35302-F2L1 / WV-X35402-F2LM 】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D4630B8-EF02-E34C-B3DC-6E8703379764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FB22F7-2DE3-7D57-7189-F7A8DFD2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C799A34-3171-52D4-CF29-177044C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6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U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6712811"/>
              </p:ext>
            </p:extLst>
          </p:nvPr>
        </p:nvGraphicFramePr>
        <p:xfrm>
          <a:off x="487212" y="1021488"/>
          <a:ext cx="11719688" cy="11440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屋内モデル：</a:t>
            </a:r>
            <a:r>
              <a:rPr kumimoji="1" lang="en-US" altLang="ja-JP" sz="1600" b="1" dirty="0">
                <a:latin typeface="+mn-ea"/>
              </a:rPr>
              <a:t>WV-U31401-F2L/ WV-U31301-F2L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1900995" y="2404514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2094"/>
              </p:ext>
            </p:extLst>
          </p:nvPr>
        </p:nvGraphicFramePr>
        <p:xfrm>
          <a:off x="487212" y="4176011"/>
          <a:ext cx="117196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屋外モデル：</a:t>
            </a:r>
            <a:r>
              <a:rPr kumimoji="1" lang="en-US" altLang="ja-JP" sz="1600" b="1" dirty="0">
                <a:latin typeface="+mn-ea"/>
              </a:rPr>
              <a:t>WV-U35401-F2L/ WV-U35301-F2L 】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3B513D9-B4F3-6779-13DE-52B23AE1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163" y="197874"/>
            <a:ext cx="413640" cy="5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600" dirty="0"/>
              <a:t>【</a:t>
            </a:r>
            <a:r>
              <a:rPr lang="ja-JP" altLang="en-US" sz="1600" dirty="0"/>
              <a:t>補足説明</a:t>
            </a:r>
            <a:r>
              <a:rPr kumimoji="1" lang="en-US" altLang="ja-JP" sz="16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本機に同時にアクセスできるユーザーは、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）画像を受信しているユーザーと、</a:t>
            </a:r>
            <a:r>
              <a:rPr kumimoji="1" lang="en-US" altLang="ja-JP" sz="1600" dirty="0"/>
              <a:t>JPEG</a:t>
            </a:r>
            <a:r>
              <a:rPr kumimoji="1" lang="ja-JP" altLang="en-US" sz="1600" dirty="0"/>
              <a:t>画像を受信しているユーザーとを合計した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までです。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ただし、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配信量制御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ビットレート</a:t>
            </a:r>
            <a:r>
              <a:rPr kumimoji="1" lang="en-US" altLang="ja-JP" sz="1600" dirty="0"/>
              <a:t>)]</a:t>
            </a:r>
            <a:r>
              <a:rPr kumimoji="1" lang="ja-JP" altLang="en-US" sz="1600" dirty="0"/>
              <a:t>、</a:t>
            </a:r>
            <a:r>
              <a:rPr kumimoji="1" lang="en-US" altLang="ja-JP" sz="1600" dirty="0"/>
              <a:t>[1</a:t>
            </a:r>
            <a:r>
              <a:rPr kumimoji="1" lang="ja-JP" altLang="en-US" sz="1600" dirty="0"/>
              <a:t>クライアントあたりのビットレート*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の設定によっては、アクセスできるユーザー数が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以下に制限される場合があります。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アクセスできる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を超えた場合は、アクセス超過メッセージが表示されます。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600" dirty="0"/>
              <a:t>[</a:t>
            </a:r>
            <a:r>
              <a:rPr kumimoji="1" lang="ja-JP" altLang="en-US" sz="1600" dirty="0"/>
              <a:t>ストリーム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配信方式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マルチキャスト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に設定したとき、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</a:t>
            </a:r>
            <a:r>
              <a:rPr kumimoji="1" lang="en-US" altLang="ja-JP" sz="1600" dirty="0"/>
              <a:t>2</a:t>
            </a:r>
            <a:r>
              <a:rPr kumimoji="1" lang="ja-JP" altLang="en-US" sz="16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latin typeface="+mn-ea"/>
              </a:rPr>
              <a:t>■最大ユーザーアクセス数および最大帯域幅は下記の通りです。</a:t>
            </a:r>
            <a:endParaRPr kumimoji="1" lang="en-US" altLang="ja-JP" sz="18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22956"/>
              </p:ext>
            </p:extLst>
          </p:nvPr>
        </p:nvGraphicFramePr>
        <p:xfrm>
          <a:off x="845555" y="1199001"/>
          <a:ext cx="6400094" cy="21571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0047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マルチセンサー部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4880525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最大ユーザーアクセス数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14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最大帯域幅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25</a:t>
                      </a:r>
                      <a:r>
                        <a:rPr kumimoji="1" lang="ja-JP" altLang="en-US" sz="2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93FA945-EFCC-DCCD-3D8B-31587BD61AB2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DE7E519-A889-B4C2-D363-F2105D1F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22153D4-D77F-B1AC-1390-59DC6BCD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96732590"/>
              </p:ext>
            </p:extLst>
          </p:nvPr>
        </p:nvGraphicFramePr>
        <p:xfrm>
          <a:off x="1149395" y="1107755"/>
          <a:ext cx="11043114" cy="5208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397475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095664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160688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2389287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動体検知アプリケーション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プライバシーガードアプリケーション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u="none" strike="noStrike" dirty="0" err="1"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kumimoji="1" lang="ja-JP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〇</a:t>
                      </a:r>
                      <a:r>
                        <a:rPr kumimoji="1" lang="ja-JP" altLang="en-US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*</a:t>
                      </a:r>
                      <a:r>
                        <a:rPr kumimoji="1" lang="en-US" altLang="ja-JP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ja-JP" alt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fontAlgn="t"/>
                      <a:r>
                        <a:rPr lang="en-US" altLang="ja-JP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 err="1"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en-US" altLang="ja-JP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t"/>
                      <a:r>
                        <a:rPr lang="en-US" altLang="ja-JP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956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ナンバー認識アプリケーション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069324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顔検知アプリケーション 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人物属性識別アプリケーション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車両属性識別アプリケーション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0333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混雑検知アプリケーション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状態変化検知アプリケーション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CEDC0-4F74-9709-C8EB-61C77E6959B4}"/>
              </a:ext>
            </a:extLst>
          </p:cNvPr>
          <p:cNvSpPr txBox="1"/>
          <p:nvPr/>
        </p:nvSpPr>
        <p:spPr>
          <a:xfrm>
            <a:off x="8995655" y="6439981"/>
            <a:ext cx="2917786" cy="551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*</a:t>
            </a:r>
            <a:r>
              <a:rPr kumimoji="1" lang="en-US" altLang="ja-JP" sz="1400" b="1" dirty="0">
                <a:latin typeface="+mn-ea"/>
              </a:rPr>
              <a:t>1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2024</a:t>
            </a:r>
            <a:r>
              <a:rPr kumimoji="1" lang="ja-JP" altLang="en-US" sz="1400" b="1" dirty="0">
                <a:latin typeface="+mn-ea"/>
              </a:rPr>
              <a:t>年</a:t>
            </a:r>
            <a:r>
              <a:rPr kumimoji="1" lang="en-US" altLang="ja-JP" sz="1400" b="1" dirty="0">
                <a:latin typeface="+mn-ea"/>
              </a:rPr>
              <a:t>3</a:t>
            </a:r>
            <a:r>
              <a:rPr kumimoji="1" lang="ja-JP" altLang="en-US" sz="1400" b="1" dirty="0">
                <a:latin typeface="+mn-ea"/>
              </a:rPr>
              <a:t>月を以て販売終了</a:t>
            </a:r>
            <a:endParaRPr kumimoji="1" lang="en-US" altLang="ja-JP" sz="14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1400" b="1" dirty="0">
                <a:latin typeface="+mn-ea"/>
              </a:rPr>
              <a:t>*2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90</a:t>
            </a:r>
            <a:r>
              <a:rPr kumimoji="1" lang="ja-JP" altLang="en-US" sz="1400" b="1" dirty="0">
                <a:latin typeface="+mn-ea"/>
              </a:rPr>
              <a:t>日間お試し版となります。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7D16B8A-0E66-D219-2F90-0FE523EAD03E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C7F84B4-30BC-F4D1-2579-28824D28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50D2E23-17DE-D862-509B-D81DAEBC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2" y="-419"/>
              <a:ext cx="841321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FCE9C885-4C62-B085-A1F8-4A2F320E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1" y="1817493"/>
            <a:ext cx="9635273" cy="4530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1-5.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10183342" y="1788712"/>
            <a:ext cx="4025287" cy="353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」から「屋内」＞「ドーム」を選択（左図は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動体検知の例）　　アイコンをドラッグ</a:t>
            </a:r>
            <a:r>
              <a:rPr lang="en-US" altLang="ja-JP" sz="1400" b="1" dirty="0">
                <a:latin typeface="+mn-ea"/>
              </a:rPr>
              <a:t>&amp;</a:t>
            </a:r>
            <a:r>
              <a:rPr lang="ja-JP" altLang="en-US" sz="1400" b="1" dirty="0">
                <a:latin typeface="+mn-ea"/>
              </a:rPr>
              <a:t>ドロップで任意の位置に設定</a:t>
            </a:r>
            <a:endParaRPr lang="en-US" altLang="ja-JP" sz="1400" b="1" dirty="0">
              <a:latin typeface="+mn-ea"/>
            </a:endParaRPr>
          </a:p>
          <a:p>
            <a:pPr marL="536575" indent="-179388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＊</a:t>
            </a:r>
            <a:r>
              <a:rPr lang="en-US" altLang="ja-JP" sz="1400" b="1" dirty="0">
                <a:latin typeface="+mn-ea"/>
              </a:rPr>
              <a:t>U</a:t>
            </a:r>
            <a:r>
              <a:rPr lang="ja-JP" altLang="en-US" sz="1400" b="1" dirty="0">
                <a:latin typeface="+mn-ea"/>
              </a:rPr>
              <a:t>シリーズは 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アプリ非対応のため、「カメラ選択」から選択してください。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②「品番」から、該当のコンパクトドームカメラの品番を選択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③ 高さを設定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④ 人のアイコンをドラッグしながら移動させて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アプリの検知可能エリアを確認・決定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3" y="730107"/>
            <a:ext cx="11152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対象カメラ品番は、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3.80</a:t>
            </a:r>
            <a:r>
              <a:rPr lang="ja-JP" altLang="en-US" sz="2000" b="1" dirty="0">
                <a:latin typeface="+mn-ea"/>
              </a:rPr>
              <a:t> 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834690" y="2569932"/>
            <a:ext cx="909863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453839" y="2003593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7461735" y="2544554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3722785" y="371419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19A9C05-115B-1270-E84B-E920B9739FE1}"/>
              </a:ext>
            </a:extLst>
          </p:cNvPr>
          <p:cNvSpPr/>
          <p:nvPr/>
        </p:nvSpPr>
        <p:spPr>
          <a:xfrm>
            <a:off x="4064166" y="3657713"/>
            <a:ext cx="536654" cy="496730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212153" y="1199459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50BEBA-E3DC-92E2-26EF-4290A26EE3E7}"/>
              </a:ext>
            </a:extLst>
          </p:cNvPr>
          <p:cNvSpPr/>
          <p:nvPr/>
        </p:nvSpPr>
        <p:spPr>
          <a:xfrm>
            <a:off x="7826399" y="2038783"/>
            <a:ext cx="1556398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721621-0367-3FBC-B9E4-7EF2EDB3943A}"/>
              </a:ext>
            </a:extLst>
          </p:cNvPr>
          <p:cNvSpPr txBox="1"/>
          <p:nvPr/>
        </p:nvSpPr>
        <p:spPr>
          <a:xfrm>
            <a:off x="2044385" y="41228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ドラッグ</a:t>
            </a:r>
            <a:endParaRPr kumimoji="1" lang="en-US" altLang="ja-JP" sz="1400" b="1" dirty="0">
              <a:latin typeface="+mn-ea"/>
            </a:endParaRPr>
          </a:p>
          <a:p>
            <a:pPr algn="l"/>
            <a:r>
              <a:rPr kumimoji="1" lang="ja-JP" altLang="en-US" sz="1400" b="1" dirty="0">
                <a:latin typeface="+mn-ea"/>
              </a:rPr>
              <a:t>＆ドロップ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0C79205-ED16-F9DF-49E6-1BA6C901D5BC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4517D7C-7610-6D69-9C2C-2A1EFE76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18408FA5-F1E6-8D22-E411-7CB995C4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39EFD84-ECA0-A7DC-8DD6-39081B26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78EDF081-8F6E-1537-D43A-663BAFFCF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49" y="4962380"/>
            <a:ext cx="2882892" cy="65223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DD76437-A3BD-CBC7-B080-DB853465B3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848"/>
          <a:stretch/>
        </p:blipFill>
        <p:spPr>
          <a:xfrm>
            <a:off x="3241832" y="4972890"/>
            <a:ext cx="865874" cy="188416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6FE317-604B-D9F8-34F1-535338F06016}"/>
              </a:ext>
            </a:extLst>
          </p:cNvPr>
          <p:cNvSpPr/>
          <p:nvPr/>
        </p:nvSpPr>
        <p:spPr>
          <a:xfrm>
            <a:off x="3297116" y="5453401"/>
            <a:ext cx="788030" cy="574953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4133218" y="5646921"/>
            <a:ext cx="290052" cy="29005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8E1E0A52-58F4-1CF6-357D-B56131A2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625" y="5571112"/>
            <a:ext cx="2018441" cy="186361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B5C8A01-8553-3A4E-16B3-5C6C158C19C4}"/>
              </a:ext>
            </a:extLst>
          </p:cNvPr>
          <p:cNvCxnSpPr>
            <a:cxnSpLocks/>
            <a:stCxn id="26" idx="3"/>
            <a:endCxn id="10" idx="3"/>
          </p:cNvCxnSpPr>
          <p:nvPr/>
        </p:nvCxnSpPr>
        <p:spPr>
          <a:xfrm flipH="1">
            <a:off x="6792551" y="2170015"/>
            <a:ext cx="2590246" cy="4952010"/>
          </a:xfrm>
          <a:prstGeom prst="bentConnector3">
            <a:avLst>
              <a:gd name="adj1" fmla="val -8825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50117-9742-EC5E-F6D6-0A1498F086C2}"/>
              </a:ext>
            </a:extLst>
          </p:cNvPr>
          <p:cNvSpPr/>
          <p:nvPr/>
        </p:nvSpPr>
        <p:spPr>
          <a:xfrm>
            <a:off x="5120126" y="6961253"/>
            <a:ext cx="1672425" cy="32154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7" name="矢印: 上カーブ 36">
            <a:extLst>
              <a:ext uri="{FF2B5EF4-FFF2-40B4-BE49-F238E27FC236}">
                <a16:creationId xmlns:a16="http://schemas.microsoft.com/office/drawing/2014/main" id="{D931E6EB-99D4-C981-8FAB-3832FD32B643}"/>
              </a:ext>
            </a:extLst>
          </p:cNvPr>
          <p:cNvSpPr/>
          <p:nvPr/>
        </p:nvSpPr>
        <p:spPr>
          <a:xfrm rot="16781394" flipV="1">
            <a:off x="2411208" y="4697451"/>
            <a:ext cx="1547381" cy="728396"/>
          </a:xfrm>
          <a:prstGeom prst="curvedUpArrow">
            <a:avLst>
              <a:gd name="adj1" fmla="val 22652"/>
              <a:gd name="adj2" fmla="val 46447"/>
              <a:gd name="adj3" fmla="val 22341"/>
            </a:avLst>
          </a:prstGeom>
          <a:solidFill>
            <a:srgbClr val="FFFF0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2">
            <a:extLst>
              <a:ext uri="{FF2B5EF4-FFF2-40B4-BE49-F238E27FC236}">
                <a16:creationId xmlns:a16="http://schemas.microsoft.com/office/drawing/2014/main" id="{B930EF39-7834-CBC5-F038-E129B4121C0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13991356"/>
              </p:ext>
            </p:extLst>
          </p:nvPr>
        </p:nvGraphicFramePr>
        <p:xfrm>
          <a:off x="843935" y="1625953"/>
          <a:ext cx="11343851" cy="5760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62455">
                  <a:extLst>
                    <a:ext uri="{9D8B030D-6E8A-4147-A177-3AD203B41FA5}">
                      <a16:colId xmlns:a16="http://schemas.microsoft.com/office/drawing/2014/main" val="2710702486"/>
                    </a:ext>
                  </a:extLst>
                </a:gridCol>
                <a:gridCol w="6097905">
                  <a:extLst>
                    <a:ext uri="{9D8B030D-6E8A-4147-A177-3AD203B41FA5}">
                      <a16:colId xmlns:a16="http://schemas.microsoft.com/office/drawing/2014/main" val="3466039618"/>
                    </a:ext>
                  </a:extLst>
                </a:gridCol>
                <a:gridCol w="3383491">
                  <a:extLst>
                    <a:ext uri="{9D8B030D-6E8A-4147-A177-3AD203B41FA5}">
                      <a16:colId xmlns:a16="http://schemas.microsoft.com/office/drawing/2014/main" val="3389491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AI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アプリ例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検知範囲確認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カメラ画角確認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119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動体検知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　　　　　　　　　　　　　　　　　　　　　　　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8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人物属性識別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00620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48CAE98E-6D65-743E-8D6E-3B226E45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1-5.</a:t>
            </a:r>
            <a:r>
              <a:rPr kumimoji="1" lang="ja-JP" altLang="en-US" dirty="0"/>
              <a:t> </a:t>
            </a:r>
            <a:r>
              <a:rPr kumimoji="1" lang="en-US" altLang="ja-JP" dirty="0"/>
              <a:t>SDT</a:t>
            </a:r>
            <a:r>
              <a:rPr kumimoji="1" lang="ja-JP" altLang="en-US" dirty="0"/>
              <a:t>を使用した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アプリケーションの検知有効範囲の確認について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0119A2-BA80-5036-7DF8-49CF16D8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6" y="2365998"/>
            <a:ext cx="5550145" cy="166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F76C76-928F-B283-0D0B-927E5E6A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671" y="2210422"/>
            <a:ext cx="2650425" cy="2163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E90890-2CAD-25E0-1853-B1427EB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6" y="4817819"/>
            <a:ext cx="5550145" cy="2255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58A7D4-F229-FC7C-D1BD-CB66CD011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671" y="4789857"/>
            <a:ext cx="2650425" cy="21811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コンテンツ プレースホルダー 1">
            <a:extLst>
              <a:ext uri="{FF2B5EF4-FFF2-40B4-BE49-F238E27FC236}">
                <a16:creationId xmlns:a16="http://schemas.microsoft.com/office/drawing/2014/main" id="{2AC72E3A-0333-5046-F60C-6137F247966B}"/>
              </a:ext>
            </a:extLst>
          </p:cNvPr>
          <p:cNvSpPr txBox="1">
            <a:spLocks/>
          </p:cNvSpPr>
          <p:nvPr/>
        </p:nvSpPr>
        <p:spPr>
          <a:xfrm>
            <a:off x="315755" y="651522"/>
            <a:ext cx="13390330" cy="474368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10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6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■</a:t>
            </a:r>
            <a:r>
              <a:rPr lang="en-US" altLang="ja-JP" dirty="0"/>
              <a:t>AI</a:t>
            </a:r>
            <a:r>
              <a:rPr lang="ja-JP" altLang="en-US" dirty="0"/>
              <a:t>アプリケーション毎に、検知範囲が異なりますので、</a:t>
            </a:r>
            <a:r>
              <a:rPr lang="en-US" altLang="ja-JP" dirty="0"/>
              <a:t>SDT</a:t>
            </a:r>
            <a:r>
              <a:rPr lang="ja-JP" altLang="en-US" dirty="0"/>
              <a:t>を使用して最適画角を確認してください。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98450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3" y="1207008"/>
            <a:ext cx="4003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</a:p>
          <a:p>
            <a:pPr algn="l"/>
            <a:endParaRPr kumimoji="1" lang="ja-JP" altLang="en-US"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9E3D4CF-33F0-1F5E-C26E-EB378155509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B9AD9F2-8BA3-4B6C-8A28-2E3D476D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3784A3B-A3FA-756F-4065-0F31E5270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655C84A-8DAE-8EAB-95C1-7E4B7458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開梱・同梱物の確認（屋内モデル）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2706610-8E1B-C947-2B49-EFCF31AE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762" y="56810"/>
            <a:ext cx="488524" cy="6275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FE1595D-6C90-9BFA-8713-6F478936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83" y="1210114"/>
            <a:ext cx="10218537" cy="602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877398-8A3A-9C6F-094B-371226BD0AD5}"/>
              </a:ext>
            </a:extLst>
          </p:cNvPr>
          <p:cNvSpPr txBox="1"/>
          <p:nvPr/>
        </p:nvSpPr>
        <p:spPr>
          <a:xfrm>
            <a:off x="9590567" y="524867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AD18F1-E10F-24E0-9297-E878FE4670EC}"/>
              </a:ext>
            </a:extLst>
          </p:cNvPr>
          <p:cNvSpPr txBox="1"/>
          <p:nvPr/>
        </p:nvSpPr>
        <p:spPr>
          <a:xfrm>
            <a:off x="6461143" y="680876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9335BD9-2ACF-C090-C22C-D446B98DE3FE}"/>
              </a:ext>
            </a:extLst>
          </p:cNvPr>
          <p:cNvSpPr txBox="1"/>
          <p:nvPr/>
        </p:nvSpPr>
        <p:spPr>
          <a:xfrm>
            <a:off x="3019738" y="4091288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353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開梱・同梱物の確認（屋外モデル）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CCBA1BA-FD90-07E5-D61D-F720D242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7"/>
          <a:stretch/>
        </p:blipFill>
        <p:spPr>
          <a:xfrm>
            <a:off x="8714976" y="3817088"/>
            <a:ext cx="5374587" cy="340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09977CF-16F4-8375-0DDD-D0C65E43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3" y="1210114"/>
            <a:ext cx="8029657" cy="490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0B8B3EB-F6E0-443B-2379-0BB2F6CB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237" y="5259310"/>
            <a:ext cx="1267002" cy="52394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5EFB25-C1B1-6C46-89FB-536B55FDE5FF}"/>
              </a:ext>
            </a:extLst>
          </p:cNvPr>
          <p:cNvSpPr txBox="1"/>
          <p:nvPr/>
        </p:nvSpPr>
        <p:spPr>
          <a:xfrm>
            <a:off x="5685237" y="5259310"/>
            <a:ext cx="878487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5A043B5-8781-1309-A8C6-4B53D47667DF}"/>
              </a:ext>
            </a:extLst>
          </p:cNvPr>
          <p:cNvSpPr txBox="1"/>
          <p:nvPr/>
        </p:nvSpPr>
        <p:spPr>
          <a:xfrm>
            <a:off x="6661739" y="5048107"/>
            <a:ext cx="1493433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防水ラバー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77DA5CA-6757-3090-B554-D28988D99131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2706610-8E1B-C947-2B49-EFCF31AE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E7B2ACB-2B7E-7A45-1463-4309CDFB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ABEEA6B-F89D-BF4B-A03F-8598ED1C2B96}"/>
              </a:ext>
            </a:extLst>
          </p:cNvPr>
          <p:cNvSpPr txBox="1"/>
          <p:nvPr/>
        </p:nvSpPr>
        <p:spPr>
          <a:xfrm>
            <a:off x="3616911" y="509887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FA93AF-91E1-BB97-67D1-E34965162455}"/>
              </a:ext>
            </a:extLst>
          </p:cNvPr>
          <p:cNvSpPr txBox="1"/>
          <p:nvPr/>
        </p:nvSpPr>
        <p:spPr>
          <a:xfrm>
            <a:off x="1162483" y="504810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418E2472-0359-11C8-F7A4-EEEE62261AD2}"/>
              </a:ext>
            </a:extLst>
          </p:cNvPr>
          <p:cNvCxnSpPr/>
          <p:nvPr/>
        </p:nvCxnSpPr>
        <p:spPr>
          <a:xfrm flipH="1">
            <a:off x="5996763" y="2746510"/>
            <a:ext cx="372139" cy="698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80A80E-DA50-F3F5-E4ED-E238FAFC14B5}"/>
              </a:ext>
            </a:extLst>
          </p:cNvPr>
          <p:cNvSpPr txBox="1"/>
          <p:nvPr/>
        </p:nvSpPr>
        <p:spPr>
          <a:xfrm>
            <a:off x="5880671" y="2324105"/>
            <a:ext cx="2370194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RJ45</a:t>
            </a:r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防水コネクター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668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０．はじめに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5A94F3-18C6-A856-94CF-9084E6DB27F0}"/>
              </a:ext>
            </a:extLst>
          </p:cNvPr>
          <p:cNvSpPr txBox="1"/>
          <p:nvPr/>
        </p:nvSpPr>
        <p:spPr>
          <a:xfrm>
            <a:off x="7632065" y="1250416"/>
            <a:ext cx="6100191" cy="203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左図のスロット部に挿入</a:t>
            </a:r>
            <a:endParaRPr lang="en-US" altLang="ja-JP" sz="2000" b="1" dirty="0">
              <a:latin typeface="+mn-ea"/>
            </a:endParaRPr>
          </a:p>
          <a:p>
            <a:pPr marL="268288" indent="-268288"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＊挿入方向に注意の上、奥までしっかりと挿入してください。</a:t>
            </a:r>
            <a:endParaRPr lang="en-US" altLang="ja-JP" sz="20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129FD7-222B-B216-5814-DAA56364F8BB}"/>
              </a:ext>
            </a:extLst>
          </p:cNvPr>
          <p:cNvGrpSpPr/>
          <p:nvPr/>
        </p:nvGrpSpPr>
        <p:grpSpPr>
          <a:xfrm>
            <a:off x="588066" y="1552278"/>
            <a:ext cx="6583077" cy="3156355"/>
            <a:chOff x="861335" y="1510237"/>
            <a:chExt cx="5906813" cy="283211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BABD00A-B4B0-3AE4-A397-1A0BE1E10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620" t="40577" r="7185" b="20972"/>
            <a:stretch/>
          </p:blipFill>
          <p:spPr>
            <a:xfrm>
              <a:off x="861335" y="1510237"/>
              <a:ext cx="5906813" cy="28321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0D97216-2B7F-B288-7120-88DF441671DC}"/>
                </a:ext>
              </a:extLst>
            </p:cNvPr>
            <p:cNvSpPr/>
            <p:nvPr/>
          </p:nvSpPr>
          <p:spPr>
            <a:xfrm>
              <a:off x="2890345" y="2480441"/>
              <a:ext cx="1734207" cy="1271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オンライン メディア 30" title="i-PRO 屋内コンパクトドームカメラ - 天井面への設置手順">
            <a:hlinkClick r:id="" action="ppaction://media"/>
            <a:extLst>
              <a:ext uri="{FF2B5EF4-FFF2-40B4-BE49-F238E27FC236}">
                <a16:creationId xmlns:a16="http://schemas.microsoft.com/office/drawing/2014/main" id="{BC57C49A-8818-A6B4-81C6-4C0BAECCF1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設置について（屋内・天井設置）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43839D-D5EB-CA17-2608-FFC00BEF5CCF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04FCF-B3C5-3689-F271-63EB1E485565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https://www.youtube.com/watch?v=WVU_e9dOKKk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D2E52A71-B043-8321-2008-088431F7A369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・天井固定用ネジ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16mm×2</a:t>
            </a:r>
            <a:r>
              <a:rPr lang="ja-JP" altLang="en-US" sz="1400" b="1" dirty="0">
                <a:latin typeface="+mn-ea"/>
              </a:rPr>
              <a:t>本（または 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</a:t>
            </a:r>
            <a:r>
              <a:rPr lang="ja-JP" altLang="en-US" sz="1400" b="1" baseline="30000" dirty="0">
                <a:latin typeface="+mn-ea"/>
              </a:rPr>
              <a:t> *</a:t>
            </a:r>
            <a:r>
              <a:rPr lang="en-US" altLang="ja-JP" sz="1400" b="1" baseline="30000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）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：設置面が平坦な面ではなく固定が不安定な場合は、ねじ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本を使用して固定してください。</a:t>
            </a: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8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714375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DDD1077-385E-8389-67ED-01A2E5D17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3378" y="3279240"/>
            <a:ext cx="2413334" cy="23788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オンライン メディア 10" title="i-PRO 屋外コンパクトドームカメラ - WV-QJB502を使用した壁面設置手順">
            <a:hlinkClick r:id="" action="ppaction://media"/>
            <a:extLst>
              <a:ext uri="{FF2B5EF4-FFF2-40B4-BE49-F238E27FC236}">
                <a16:creationId xmlns:a16="http://schemas.microsoft.com/office/drawing/2014/main" id="{1214FCBB-3C97-6050-E55A-FC89953028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設置について（屋外・壁面設置）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https://www.youtube.com/watch?v=S4QOR8Oz8K0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B62B4FE-67B5-4726-3CFD-460D01B111CB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取付金具</a:t>
            </a:r>
            <a:r>
              <a:rPr lang="en-US" altLang="ja-JP" sz="1800" b="1" dirty="0">
                <a:latin typeface="+mn-ea"/>
              </a:rPr>
              <a:t> </a:t>
            </a:r>
          </a:p>
          <a:p>
            <a:pPr marL="424972" lvl="1" indent="0">
              <a:lnSpc>
                <a:spcPct val="110000"/>
              </a:lnSpc>
              <a:buNone/>
            </a:pPr>
            <a:r>
              <a:rPr lang="en-US" altLang="ja-JP" sz="1400" b="1" dirty="0">
                <a:latin typeface="+mn-ea"/>
              </a:rPr>
              <a:t>WV-QJB502A-W</a:t>
            </a: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575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</a:t>
            </a:r>
            <a:r>
              <a:rPr lang="en-US" altLang="ja-JP" sz="1400" b="1" dirty="0">
                <a:latin typeface="+mn-ea"/>
              </a:rPr>
              <a:t>WV-QJB502A-W</a:t>
            </a:r>
            <a:r>
              <a:rPr lang="ja-JP" altLang="en-US" sz="1400" b="1" dirty="0">
                <a:latin typeface="+mn-ea"/>
              </a:rPr>
              <a:t> 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538163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  <a:p>
            <a:pPr marL="538163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RJ45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防水コネクターの取付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A067F7-1D2E-1198-A39C-2FA9A0BADD77}"/>
              </a:ext>
            </a:extLst>
          </p:cNvPr>
          <p:cNvSpPr txBox="1"/>
          <p:nvPr/>
        </p:nvSpPr>
        <p:spPr>
          <a:xfrm>
            <a:off x="1282262" y="6843893"/>
            <a:ext cx="8270481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kumimoji="1" lang="en-US" altLang="ja-JP" sz="1600" b="1" dirty="0">
                <a:latin typeface="+mn-ea"/>
              </a:rPr>
              <a:t>WV-QJB502-W</a:t>
            </a:r>
            <a:r>
              <a:rPr kumimoji="1" lang="ja-JP" altLang="en-US" sz="1600" b="1" dirty="0">
                <a:latin typeface="+mn-ea"/>
              </a:rPr>
              <a:t>」を使用した「</a:t>
            </a:r>
            <a:r>
              <a:rPr lang="ja-JP" altLang="en-US" sz="1600" b="1" dirty="0">
                <a:latin typeface="+mn-ea"/>
              </a:rPr>
              <a:t>壁面</a:t>
            </a:r>
            <a:r>
              <a:rPr kumimoji="1" lang="ja-JP" altLang="en-US" sz="1600" b="1" dirty="0">
                <a:latin typeface="+mn-ea"/>
              </a:rPr>
              <a:t>設置」の手順です。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574AC5F-CD76-625C-52F4-B829FF24E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922" y="1990000"/>
            <a:ext cx="947154" cy="10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53F289B-DFF7-5EE5-702D-42CF3CB0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3-1. IP</a:t>
            </a:r>
            <a:r>
              <a:rPr lang="ja-JP" altLang="en-US" dirty="0"/>
              <a:t>簡単設定ツールについて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C7608E-9D91-873A-BFD6-1017B1EA8C4F}"/>
              </a:ext>
            </a:extLst>
          </p:cNvPr>
          <p:cNvSpPr txBox="1"/>
          <p:nvPr/>
        </p:nvSpPr>
        <p:spPr>
          <a:xfrm>
            <a:off x="422953" y="754147"/>
            <a:ext cx="12056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+mn-ea"/>
              </a:rPr>
              <a:t>IP</a:t>
            </a:r>
            <a:r>
              <a:rPr lang="ja-JP" altLang="en-US" sz="2000" b="1" dirty="0">
                <a:latin typeface="+mn-ea"/>
              </a:rPr>
              <a:t>簡単設定ツールを起動すると、接続されている</a:t>
            </a:r>
            <a:r>
              <a:rPr lang="en-US" altLang="ja-JP" sz="2000" b="1" dirty="0" err="1">
                <a:latin typeface="+mn-ea"/>
              </a:rPr>
              <a:t>i</a:t>
            </a:r>
            <a:r>
              <a:rPr lang="en-US" altLang="ja-JP" sz="2000" b="1" dirty="0">
                <a:latin typeface="+mn-ea"/>
              </a:rPr>
              <a:t>-PRO</a:t>
            </a:r>
            <a:r>
              <a:rPr lang="ja-JP" altLang="en-US" sz="2000" b="1" dirty="0">
                <a:latin typeface="+mn-ea"/>
              </a:rPr>
              <a:t>カメラが一覧で表示されます。</a:t>
            </a:r>
            <a:endParaRPr lang="en-US" altLang="ja-JP" sz="2000" b="1" dirty="0"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BD3021-8C39-F099-2606-36865F19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95" y="1349604"/>
            <a:ext cx="11437837" cy="4609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E81A8F-75F5-4DEB-EC24-D7DA49C11F83}"/>
              </a:ext>
            </a:extLst>
          </p:cNvPr>
          <p:cNvSpPr txBox="1"/>
          <p:nvPr/>
        </p:nvSpPr>
        <p:spPr>
          <a:xfrm>
            <a:off x="985103" y="6157161"/>
            <a:ext cx="12430006" cy="1334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①カメラの</a:t>
            </a:r>
            <a:r>
              <a:rPr lang="en-US" altLang="ja-JP" sz="1600" b="1" dirty="0">
                <a:latin typeface="+mn-ea"/>
              </a:rPr>
              <a:t>MAC</a:t>
            </a:r>
            <a:r>
              <a:rPr lang="ja-JP" altLang="en-US" sz="1600" b="1" dirty="0">
                <a:latin typeface="+mn-ea"/>
              </a:rPr>
              <a:t>アドレスや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アドレス、ポート番号、機器名、品番、シリアル番号、さらには 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アドレスの重複の確認が可能です。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②任意のカメラをダブルクリックすることで、ブラウザ画面の表示が可能です。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③任意のカメラを選択し、ネットワーク設定の変更が可能です。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簡単設定ツールでの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アドレス設定方法は、</a:t>
            </a:r>
            <a:r>
              <a:rPr kumimoji="1" lang="ja-JP" altLang="en-US" sz="1600" b="1" dirty="0">
                <a:latin typeface="+mn-ea"/>
                <a:hlinkClick r:id="rId4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の「簡単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43654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70338"/>
            <a:ext cx="6755925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＊マルチセンサー部と</a:t>
            </a:r>
            <a:r>
              <a:rPr kumimoji="1" lang="en-US" altLang="ja-JP" dirty="0"/>
              <a:t>PTZ</a:t>
            </a:r>
            <a:r>
              <a:rPr kumimoji="1" lang="ja-JP" altLang="en-US" dirty="0"/>
              <a:t>部のそれぞれで設定必要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2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74460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444182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74459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444182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444182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444181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74459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74459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2967318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512021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787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16C83FB-CE0C-0700-B76E-8E00955497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957" y="717021"/>
            <a:ext cx="13419759" cy="7257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設定画面の「詳細設定」＞「基本」の「画面回転」設定で、以下のように運用に合わせた画角の選択が可能です。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A6B93AE-00E2-736C-2858-90FB5B37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3-3.</a:t>
            </a:r>
            <a:r>
              <a:rPr kumimoji="1" lang="ja-JP" altLang="en-US" dirty="0"/>
              <a:t> </a:t>
            </a: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画像回転設定</a:t>
            </a:r>
            <a:r>
              <a:rPr kumimoji="1" lang="ja-JP" altLang="en-US" dirty="0"/>
              <a:t>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3EF837-27DF-9BED-584E-38008EA1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36" y="1785826"/>
            <a:ext cx="5944889" cy="5688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5F5813-CD67-1341-3C74-391329D2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4" y="1785826"/>
            <a:ext cx="5646991" cy="4006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A42C2-A2EF-074D-C4CE-DAC6800D6F1B}"/>
              </a:ext>
            </a:extLst>
          </p:cNvPr>
          <p:cNvSpPr txBox="1"/>
          <p:nvPr/>
        </p:nvSpPr>
        <p:spPr>
          <a:xfrm>
            <a:off x="1993087" y="1424504"/>
            <a:ext cx="29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画面回転設定：０</a:t>
            </a:r>
            <a:r>
              <a:rPr lang="en-US" altLang="ja-JP" sz="1600" b="1" dirty="0">
                <a:latin typeface="+mn-ea"/>
              </a:rPr>
              <a:t>°(Off)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0BD225-A42C-EC82-7A45-C76613A6E519}"/>
              </a:ext>
            </a:extLst>
          </p:cNvPr>
          <p:cNvSpPr txBox="1"/>
          <p:nvPr/>
        </p:nvSpPr>
        <p:spPr>
          <a:xfrm>
            <a:off x="8923129" y="1447272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</a:t>
            </a:r>
            <a:r>
              <a:rPr lang="en-US" altLang="ja-JP" sz="1600" b="1" dirty="0">
                <a:latin typeface="+mn-ea"/>
              </a:rPr>
              <a:t>90°</a:t>
            </a:r>
            <a:r>
              <a:rPr kumimoji="1" lang="en-US" altLang="ja-JP" sz="1600" b="1" dirty="0">
                <a:latin typeface="+mn-ea"/>
              </a:rPr>
              <a:t>】</a:t>
            </a:r>
            <a:r>
              <a:rPr kumimoji="1" lang="ja-JP" altLang="en-US" sz="1600" b="1" baseline="30000" dirty="0">
                <a:latin typeface="+mn-ea"/>
              </a:rPr>
              <a:t>*</a:t>
            </a:r>
            <a:r>
              <a:rPr kumimoji="1" lang="en-US" altLang="ja-JP" sz="1600" b="1" baseline="30000" dirty="0">
                <a:latin typeface="+mn-ea"/>
              </a:rPr>
              <a:t>1</a:t>
            </a:r>
            <a:endParaRPr kumimoji="1" lang="ja-JP" altLang="en-US" sz="1600" b="1" baseline="30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4A6385-D0B9-CA01-18C3-B501A5CC2A3E}"/>
              </a:ext>
            </a:extLst>
          </p:cNvPr>
          <p:cNvSpPr txBox="1"/>
          <p:nvPr/>
        </p:nvSpPr>
        <p:spPr>
          <a:xfrm>
            <a:off x="627684" y="6483635"/>
            <a:ext cx="5741585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*</a:t>
            </a:r>
            <a:r>
              <a:rPr kumimoji="1" lang="en-US" altLang="ja-JP" sz="1600" b="1" dirty="0">
                <a:latin typeface="+mn-ea"/>
              </a:rPr>
              <a:t>1</a:t>
            </a:r>
            <a:r>
              <a:rPr kumimoji="1" lang="ja-JP" altLang="en-US" sz="1600" b="1" dirty="0">
                <a:latin typeface="+mn-ea"/>
              </a:rPr>
              <a:t>：画像回転設定を </a:t>
            </a:r>
            <a:r>
              <a:rPr kumimoji="1" lang="en-US" altLang="ja-JP" sz="1600" b="1" dirty="0">
                <a:latin typeface="+mn-ea"/>
              </a:rPr>
              <a:t>90°</a:t>
            </a:r>
            <a:r>
              <a:rPr kumimoji="1" lang="ja-JP" altLang="en-US" sz="1600" b="1" dirty="0">
                <a:latin typeface="+mn-ea"/>
              </a:rPr>
              <a:t>、</a:t>
            </a:r>
            <a:r>
              <a:rPr kumimoji="1" lang="en-US" altLang="ja-JP" sz="1600" b="1" dirty="0">
                <a:latin typeface="+mn-ea"/>
              </a:rPr>
              <a:t>270°</a:t>
            </a:r>
            <a:r>
              <a:rPr kumimoji="1" lang="ja-JP" altLang="en-US" sz="1600" b="1" dirty="0">
                <a:latin typeface="+mn-ea"/>
              </a:rPr>
              <a:t>に設定するには、</a:t>
            </a:r>
            <a:endParaRPr kumimoji="1" lang="en-US" altLang="ja-JP" sz="1600" b="1" dirty="0">
              <a:latin typeface="+mn-ea"/>
            </a:endParaRPr>
          </a:p>
          <a:p>
            <a:pPr marL="452438" algn="l">
              <a:lnSpc>
                <a:spcPct val="120000"/>
              </a:lnSpc>
              <a:tabLst>
                <a:tab pos="452438" algn="l"/>
              </a:tabLst>
            </a:pPr>
            <a:r>
              <a:rPr lang="ja-JP" altLang="en-US" sz="1600" b="1" dirty="0">
                <a:latin typeface="+mn-ea"/>
              </a:rPr>
              <a:t>撮像モードを「</a:t>
            </a:r>
            <a:r>
              <a:rPr lang="en-US" altLang="ja-JP" sz="1600" b="1" dirty="0">
                <a:latin typeface="+mn-ea"/>
              </a:rPr>
              <a:t>16</a:t>
            </a:r>
            <a:r>
              <a:rPr lang="ja-JP" altLang="en-US" sz="1600" b="1" dirty="0">
                <a:latin typeface="+mn-ea"/>
              </a:rPr>
              <a:t>：</a:t>
            </a:r>
            <a:r>
              <a:rPr lang="en-US" altLang="ja-JP" sz="1600" b="1" dirty="0">
                <a:latin typeface="+mn-ea"/>
              </a:rPr>
              <a:t>9</a:t>
            </a:r>
            <a:r>
              <a:rPr lang="ja-JP" altLang="en-US" sz="1600" b="1" dirty="0">
                <a:latin typeface="+mn-ea"/>
              </a:rPr>
              <a:t>モード（</a:t>
            </a:r>
            <a:r>
              <a:rPr lang="en-US" altLang="ja-JP" sz="1600" b="1" dirty="0">
                <a:latin typeface="+mn-ea"/>
              </a:rPr>
              <a:t>30fps</a:t>
            </a:r>
            <a:r>
              <a:rPr lang="ja-JP" altLang="en-US" sz="1600" b="1" dirty="0">
                <a:latin typeface="+mn-ea"/>
              </a:rPr>
              <a:t>モード）」にする必要があります。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3626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3-4. </a:t>
            </a:r>
            <a:r>
              <a:rPr kumimoji="1" lang="en-US" altLang="ja-JP" dirty="0" err="1"/>
              <a:t>iCT</a:t>
            </a:r>
            <a:r>
              <a:rPr kumimoji="1" lang="ja-JP" altLang="en-US" dirty="0"/>
              <a:t>（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64B235-AEFF-85BF-B1CE-AF8ED5E3CE4D}"/>
              </a:ext>
            </a:extLst>
          </p:cNvPr>
          <p:cNvSpPr txBox="1"/>
          <p:nvPr/>
        </p:nvSpPr>
        <p:spPr>
          <a:xfrm>
            <a:off x="265817" y="653259"/>
            <a:ext cx="1391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コンパクトドームカメラ </a:t>
            </a:r>
            <a:r>
              <a:rPr lang="en-US" altLang="ja-JP" sz="2000" b="1" dirty="0">
                <a:latin typeface="+mn-ea"/>
              </a:rPr>
              <a:t>X,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S</a:t>
            </a:r>
            <a:r>
              <a:rPr lang="ja-JP" altLang="en-US" sz="2000" b="1" dirty="0">
                <a:latin typeface="+mn-ea"/>
              </a:rPr>
              <a:t>シリーズ （</a:t>
            </a:r>
            <a:r>
              <a:rPr lang="en-US" altLang="ja-JP" sz="2000" b="1" dirty="0">
                <a:latin typeface="+mn-ea"/>
              </a:rPr>
              <a:t>2MP</a:t>
            </a:r>
            <a:r>
              <a:rPr lang="ja-JP" altLang="en-US" sz="2000" b="1" dirty="0">
                <a:latin typeface="+mn-ea"/>
              </a:rPr>
              <a:t>モデル）</a:t>
            </a:r>
            <a:r>
              <a:rPr lang="ja-JP" altLang="en-US" sz="2000" b="1" dirty="0"/>
              <a:t>は、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3.8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2023.9.21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en-US" altLang="ja-JP" sz="1800" b="1" dirty="0">
                <a:latin typeface="+mn-ea"/>
              </a:rPr>
              <a:t>【</a:t>
            </a:r>
            <a:r>
              <a:rPr lang="en-US" altLang="ja-JP" sz="1800" b="1" dirty="0" err="1">
                <a:latin typeface="+mn-ea"/>
              </a:rPr>
              <a:t>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URL】</a:t>
            </a:r>
          </a:p>
          <a:p>
            <a:pPr marL="179388">
              <a:spcBef>
                <a:spcPts val="600"/>
              </a:spcBef>
            </a:pPr>
            <a:r>
              <a:rPr lang="en-US" altLang="ja-JP" sz="1800" b="1" dirty="0">
                <a:latin typeface="+mn-ea"/>
                <a:hlinkClick r:id="rId2"/>
              </a:rPr>
              <a:t>https://i-pro.com/products_and_solutions/ja/surveillance/learning-and-support/tools/learning-and-support/tools/ict</a:t>
            </a:r>
            <a:endParaRPr lang="en-US" altLang="ja-JP" sz="1800" b="1" dirty="0"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A16FCAC-F2B8-E06A-62B7-45D41EF5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48" y="2092576"/>
            <a:ext cx="12485690" cy="4944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B451C6-4B65-F9E1-FE1E-A63BAC315BCC}"/>
              </a:ext>
            </a:extLst>
          </p:cNvPr>
          <p:cNvSpPr txBox="1"/>
          <p:nvPr/>
        </p:nvSpPr>
        <p:spPr>
          <a:xfrm>
            <a:off x="1006368" y="7182650"/>
            <a:ext cx="11216532" cy="37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設定ツールでの設定方法詳細については、</a:t>
            </a:r>
            <a:r>
              <a:rPr kumimoji="1" lang="ja-JP" altLang="en-US" sz="1600" b="1" dirty="0">
                <a:latin typeface="+mn-ea"/>
                <a:hlinkClick r:id="rId2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C72A7CD-EB5D-3732-B99E-F47C2C0D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83" y="1366431"/>
            <a:ext cx="3886742" cy="3867690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1006013"/>
            <a:ext cx="6721377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ボタンを「</a:t>
            </a:r>
            <a:r>
              <a:rPr kumimoji="1" lang="en-US" altLang="ja-JP" sz="1800" dirty="0"/>
              <a:t>ON</a:t>
            </a:r>
            <a:r>
              <a:rPr kumimoji="1" lang="ja-JP" altLang="en-US" sz="1800" dirty="0"/>
              <a:t>」にすることで、本体を工場初期化することが可能です。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ボタンの位置は、左図の通りです。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①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②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ボタンを押しながら、本機の電源を入れる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ボタンは、電源を入れたあとでも</a:t>
            </a:r>
            <a:r>
              <a:rPr lang="en-US" altLang="ja-JP" sz="1800" dirty="0"/>
              <a:t>15</a:t>
            </a:r>
            <a:r>
              <a:rPr lang="ja-JP" altLang="en-US" sz="1800" dirty="0"/>
              <a:t>秒以上押し続ける</a:t>
            </a:r>
            <a:endParaRPr lang="en-US" altLang="ja-JP" sz="1800" dirty="0"/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④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ボタンを離す</a:t>
            </a:r>
          </a:p>
          <a:p>
            <a:pPr marL="174625" indent="-174625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・約</a:t>
            </a:r>
            <a:r>
              <a:rPr lang="en-US" altLang="ja-JP" sz="1800" dirty="0"/>
              <a:t>2</a:t>
            </a:r>
            <a:r>
              <a:rPr lang="ja-JP" altLang="en-US" sz="1800" dirty="0"/>
              <a:t>分後に本機が起動されて、ネットワーク設定データを含む設定が初期化されます。正常に起動しない場合は、もう一度やり直してください。</a:t>
            </a:r>
            <a:endParaRPr kumimoji="1" lang="ja-JP" altLang="en-US" sz="18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3-5. </a:t>
            </a:r>
            <a:r>
              <a:rPr kumimoji="1" lang="ja-JP" altLang="en-US" dirty="0"/>
              <a:t>工場初期化の手順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06B10-6D5F-D0E5-765A-63C567609E26}"/>
              </a:ext>
            </a:extLst>
          </p:cNvPr>
          <p:cNvSpPr txBox="1"/>
          <p:nvPr/>
        </p:nvSpPr>
        <p:spPr>
          <a:xfrm>
            <a:off x="4629001" y="2777673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INITIAL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SET</a:t>
            </a:r>
            <a:r>
              <a:rPr kumimoji="1" lang="ja-JP" altLang="en-US" sz="1600" b="1" dirty="0">
                <a:latin typeface="+mn-ea"/>
              </a:rPr>
              <a:t> ボタン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C51F7FC-CD8C-5011-9484-CBB6F4E2D94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783724" y="2638096"/>
            <a:ext cx="845277" cy="3088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32AC1-7766-B991-B613-892473D32F02}"/>
              </a:ext>
            </a:extLst>
          </p:cNvPr>
          <p:cNvSpPr txBox="1"/>
          <p:nvPr/>
        </p:nvSpPr>
        <p:spPr>
          <a:xfrm>
            <a:off x="1748781" y="548934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上から見た図</a:t>
            </a:r>
            <a:r>
              <a:rPr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542925" indent="-258763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②商品の仕様・設定・操作の詳細説明（カタログ・</a:t>
            </a:r>
            <a:r>
              <a:rPr lang="en-US" altLang="ja-JP" sz="2000" dirty="0"/>
              <a:t>Web</a:t>
            </a:r>
            <a:r>
              <a:rPr lang="ja-JP" altLang="en-US" sz="2000" dirty="0"/>
              <a:t>ガイド ・ユーザーマニュアル）については以下の「ダウンロード一覧」ページの該当機種選択して参照してください。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「ホーム」＞「セキュリティ」＞「ダウンロード一覧」：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800" dirty="0">
                <a:hlinkClick r:id="rId2"/>
              </a:rPr>
              <a:t>https://i-pro.com/products_and_solutions/ja/surveillance/documentation-database</a:t>
            </a:r>
            <a:endParaRPr lang="en-US" altLang="ja-JP" sz="1800" dirty="0"/>
          </a:p>
          <a:p>
            <a:pPr marL="1073150" indent="-6350">
              <a:lnSpc>
                <a:spcPct val="120000"/>
              </a:lnSpc>
              <a:spcBef>
                <a:spcPts val="945"/>
              </a:spcBef>
              <a:buNone/>
              <a:tabLst>
                <a:tab pos="1169988" algn="l"/>
              </a:tabLst>
            </a:pPr>
            <a:r>
              <a:rPr lang="ja-JP" altLang="en-US" sz="1600" dirty="0"/>
              <a:t>＊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ガイド、ユーザーマニュアルは「商品マニュアル」からダウンロード可能です。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34B68B0-D13A-7C85-A2F3-D6443E1AB24D}"/>
              </a:ext>
            </a:extLst>
          </p:cNvPr>
          <p:cNvGrpSpPr/>
          <p:nvPr/>
        </p:nvGrpSpPr>
        <p:grpSpPr>
          <a:xfrm>
            <a:off x="1456660" y="5103258"/>
            <a:ext cx="10132828" cy="2274457"/>
            <a:chOff x="1552354" y="4926838"/>
            <a:chExt cx="10132828" cy="227445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0E2964E-9DAE-3BDD-6A49-1D3EBE3D9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1" t="8542" r="2731" b="3521"/>
            <a:stretch/>
          </p:blipFill>
          <p:spPr>
            <a:xfrm>
              <a:off x="1775638" y="5266168"/>
              <a:ext cx="9909544" cy="19351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0038D6E-AC38-DDC2-A7DC-05AC122BC202}"/>
                </a:ext>
              </a:extLst>
            </p:cNvPr>
            <p:cNvSpPr/>
            <p:nvPr/>
          </p:nvSpPr>
          <p:spPr>
            <a:xfrm>
              <a:off x="4316819" y="5337544"/>
              <a:ext cx="1063255" cy="9781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33D6754-AD30-4036-CFCD-C31B049CE7EF}"/>
                </a:ext>
              </a:extLst>
            </p:cNvPr>
            <p:cNvSpPr txBox="1"/>
            <p:nvPr/>
          </p:nvSpPr>
          <p:spPr>
            <a:xfrm>
              <a:off x="1552354" y="4926838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/>
                <a:t>【</a:t>
              </a:r>
              <a:r>
                <a:rPr kumimoji="1" lang="ja-JP" altLang="en-US" sz="1600" b="1" dirty="0"/>
                <a:t>固定ドームの例</a:t>
              </a:r>
              <a:r>
                <a:rPr kumimoji="1" lang="en-US" altLang="ja-JP" sz="1600" b="1" dirty="0"/>
                <a:t>】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kumimoji="1" lang="en-US" altLang="ja-JP" dirty="0"/>
              <a:t>【</a:t>
            </a:r>
            <a:r>
              <a:rPr kumimoji="1" lang="ja-JP" altLang="en-US" dirty="0"/>
              <a:t>参考</a:t>
            </a:r>
            <a:r>
              <a:rPr kumimoji="1" lang="en-US" altLang="ja-JP" dirty="0"/>
              <a:t>】</a:t>
            </a:r>
            <a:r>
              <a:rPr kumimoji="1" lang="ja-JP" altLang="en-US" dirty="0"/>
              <a:t>新旧モデルの画角差について</a:t>
            </a:r>
          </a:p>
        </p:txBody>
      </p:sp>
    </p:spTree>
    <p:extLst>
      <p:ext uri="{BB962C8B-B14F-4D97-AF65-F5344CB8AC3E}">
        <p14:creationId xmlns:p14="http://schemas.microsoft.com/office/powerpoint/2010/main" val="47530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【</a:t>
            </a:r>
            <a:r>
              <a:rPr lang="ja-JP" altLang="en-US" dirty="0"/>
              <a:t>参考</a:t>
            </a:r>
            <a:r>
              <a:rPr lang="en-US" altLang="ja-JP" dirty="0"/>
              <a:t>】</a:t>
            </a:r>
            <a:r>
              <a:rPr lang="ja-JP" altLang="en-US" dirty="0"/>
              <a:t>固定ドームとの画角比較動画</a:t>
            </a:r>
            <a:endParaRPr kumimoji="1" lang="ja-JP" altLang="en-US" dirty="0"/>
          </a:p>
        </p:txBody>
      </p:sp>
      <p:pic>
        <p:nvPicPr>
          <p:cNvPr id="3" name="自社比較">
            <a:hlinkClick r:id="" action="ppaction://media"/>
            <a:extLst>
              <a:ext uri="{FF2B5EF4-FFF2-40B4-BE49-F238E27FC236}">
                <a16:creationId xmlns:a16="http://schemas.microsoft.com/office/drawing/2014/main" id="{9AF61572-3403-6BF5-82DF-EFF5E4CF9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489" b="21679"/>
          <a:stretch/>
        </p:blipFill>
        <p:spPr>
          <a:xfrm>
            <a:off x="879581" y="1734923"/>
            <a:ext cx="12205797" cy="3627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17A39E-CF71-B315-4950-9961A1CCDC5B}"/>
              </a:ext>
            </a:extLst>
          </p:cNvPr>
          <p:cNvSpPr txBox="1"/>
          <p:nvPr/>
        </p:nvSpPr>
        <p:spPr>
          <a:xfrm>
            <a:off x="746234" y="773845"/>
            <a:ext cx="1275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画角の水平方向および垂直方向について視野角が広がり、固定ドームの従来モデルよりも改善されています。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6158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23010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2023/9/30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2B471C-1428-90FC-5311-EF93D667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ラインナップ一覧</a:t>
            </a: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5138C1A-FEB7-AD53-A626-2F82B0F93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02957"/>
              </p:ext>
            </p:extLst>
          </p:nvPr>
        </p:nvGraphicFramePr>
        <p:xfrm>
          <a:off x="1339163" y="1292449"/>
          <a:ext cx="10992368" cy="5529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99413">
                  <a:extLst>
                    <a:ext uri="{9D8B030D-6E8A-4147-A177-3AD203B41FA5}">
                      <a16:colId xmlns:a16="http://schemas.microsoft.com/office/drawing/2014/main" val="310276288"/>
                    </a:ext>
                  </a:extLst>
                </a:gridCol>
                <a:gridCol w="2297213">
                  <a:extLst>
                    <a:ext uri="{9D8B030D-6E8A-4147-A177-3AD203B41FA5}">
                      <a16:colId xmlns:a16="http://schemas.microsoft.com/office/drawing/2014/main" val="460539763"/>
                    </a:ext>
                  </a:extLst>
                </a:gridCol>
                <a:gridCol w="1495742">
                  <a:extLst>
                    <a:ext uri="{9D8B030D-6E8A-4147-A177-3AD203B41FA5}">
                      <a16:colId xmlns:a16="http://schemas.microsoft.com/office/drawing/2014/main" val="2074481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品名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品番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発売時期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1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7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WV-S32302-F2L1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WV-S35302-F2L1 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14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WV-X35302-F2LM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4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810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6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70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2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61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WV-X35402-F2LM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53194"/>
                  </a:ext>
                </a:extLst>
              </a:tr>
            </a:tbl>
          </a:graphicData>
        </a:graphic>
      </p:graphicFrame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824C612-F27F-AD6B-70B1-773D8A868D5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A99330F-DBA1-FD64-A832-086D6463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EB21068-E97E-AA09-D7EC-6EA3A051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F3F6771-B095-C7B4-0446-F454A23D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93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．撮像モードでの制限事項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簡単設定ツールについて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 ３ステップについて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．画像回転設定について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新旧モデルの画角差について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3149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84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１．設計・</a:t>
            </a:r>
            <a:r>
              <a:rPr kumimoji="1" lang="ja-JP" altLang="en-US" dirty="0"/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従来モデルとのスペック比較（屋内モデル）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74223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WV-S32302-F2L1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（黒）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WV-U31401-F2L</a:t>
                      </a:r>
                      <a:endParaRPr kumimoji="1" lang="ja-JP" altLang="en-US" sz="12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WV-U31301-F2L</a:t>
                      </a:r>
                      <a:endParaRPr kumimoji="1" lang="en-US" altLang="ja-JP" sz="12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WV-S3131L</a:t>
                      </a:r>
                      <a:endParaRPr kumimoji="1" lang="ja-JP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119 mm</a:t>
                      </a:r>
                      <a:endParaRPr kumimoji="1" lang="en-US" altLang="ja-JP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13" name="図 4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661FB415-C19A-92EC-84CC-3D6A2A19B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1436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7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D690084D-EC81-1C08-A195-5637916A0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764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C937309-CCB4-9EE9-6EB3-96B4FB951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697" y="1576968"/>
            <a:ext cx="468000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A0DA0E5-5038-5C13-324D-CC0DAA783F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9C34668-235E-B9EC-F293-CB965AC245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F87FD56-0A3C-D886-2934-6F4D8C292304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7F230F0-C1AA-FB7D-08AA-BE1BC74D7E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48420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40EDD4-AAE1-0464-6E14-256C41A5E081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3860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00344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WV-S35302-F2L1 </a:t>
                      </a:r>
                      <a:r>
                        <a:rPr kumimoji="1" lang="ja-JP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（黒）</a:t>
                      </a:r>
                      <a:endParaRPr kumimoji="1" lang="en-US" altLang="ja-JP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WV-U35401-F2L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WV-U35301-F2L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9F7572A-1962-89CF-F8BF-D6650CC7BB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51726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図 8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8F7A4654-C2E6-1DB7-3203-3BCD064B2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588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11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BCF8F4C9-4E53-3D6D-0826-8B7B06D5B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493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363" y="1587726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8334044-242B-2A95-1A47-03E7CAC1BAA5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DD97C1-0C22-C2B9-BF9D-3CD440AB0C07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1901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 車載モデル）</a:t>
            </a:r>
            <a:endParaRPr kumimoji="1" lang="ja-JP" altLang="en-US" sz="2000" dirty="0"/>
          </a:p>
        </p:txBody>
      </p: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815919"/>
              </p:ext>
            </p:extLst>
          </p:nvPr>
        </p:nvGraphicFramePr>
        <p:xfrm>
          <a:off x="246060" y="756000"/>
          <a:ext cx="9321076" cy="65597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WV-X35402-F2LM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WV-X35302-F2LM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-40℃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+60℃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77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731" y="1521109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A898C2-27CD-5EBE-9F8B-07A34DCC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6345" y="127975"/>
            <a:ext cx="492090" cy="6347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537C3A-F04A-49F1-E42C-8FFC9C3F1D80}"/>
              </a:ext>
            </a:extLst>
          </p:cNvPr>
          <p:cNvSpPr txBox="1"/>
          <p:nvPr/>
        </p:nvSpPr>
        <p:spPr>
          <a:xfrm>
            <a:off x="7286747" y="7370182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CA0369-05D0-DA11-0AF1-F68F38E97871}"/>
              </a:ext>
            </a:extLst>
          </p:cNvPr>
          <p:cNvSpPr txBox="1"/>
          <p:nvPr/>
        </p:nvSpPr>
        <p:spPr>
          <a:xfrm>
            <a:off x="3198438" y="7370182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088442783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3396</Words>
  <Application>Microsoft Office PowerPoint</Application>
  <PresentationFormat>ユーザー設定</PresentationFormat>
  <Paragraphs>783</Paragraphs>
  <Slides>34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34</vt:i4>
      </vt:variant>
    </vt:vector>
  </HeadingPairs>
  <TitlesOfParts>
    <vt:vector size="47" baseType="lpstr">
      <vt:lpstr>Meiryo UI</vt:lpstr>
      <vt:lpstr>Yu Gothic UI</vt:lpstr>
      <vt:lpstr>游ゴシック</vt:lpstr>
      <vt:lpstr>Arial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PowerPoint プレゼンテーション</vt:lpstr>
      <vt:lpstr>０．はじめに</vt:lpstr>
      <vt:lpstr>本書の位置づけとその他情報の参照先</vt:lpstr>
      <vt:lpstr>ラインナップ一覧</vt:lpstr>
      <vt:lpstr>目次</vt:lpstr>
      <vt:lpstr>１．設計・導入</vt:lpstr>
      <vt:lpstr>1-1. 従来モデルとのスペック比較（屋内モデル）</vt:lpstr>
      <vt:lpstr>1-1. 従来モデルとのスペック比較（屋外モデル）</vt:lpstr>
      <vt:lpstr>1-1. 従来モデルとのスペック比較（屋外 車載モデル）</vt:lpstr>
      <vt:lpstr>1-2. 撮像モードでの制限事項（X, Sシリーズ）</vt:lpstr>
      <vt:lpstr>1-2. 撮像モードでの制限事項（Uシリーズ）</vt:lpstr>
      <vt:lpstr>1-3. 配信性能について</vt:lpstr>
      <vt:lpstr>1-4. 対応AIアプリケーション一覧表</vt:lpstr>
      <vt:lpstr>1-5. SDT（システムデザインツール）でのシステム設計</vt:lpstr>
      <vt:lpstr>1-5. SDTを使用したAIアプリケーションの検知有効範囲の確認について</vt:lpstr>
      <vt:lpstr>２．施工・調整</vt:lpstr>
      <vt:lpstr>2-1. 取扱説明書（設置編）へのアクセス方法</vt:lpstr>
      <vt:lpstr>2-2. 開梱・同梱物の確認（屋内モデル）</vt:lpstr>
      <vt:lpstr>2-2. 開梱・同梱物の確認（屋外モデル）</vt:lpstr>
      <vt:lpstr>2-3. microSD メモリーカードについて</vt:lpstr>
      <vt:lpstr>2-4. 設置について（屋内・天井設置）</vt:lpstr>
      <vt:lpstr>2-4. 設置について（屋外・壁面設置）</vt:lpstr>
      <vt:lpstr>３．設定</vt:lpstr>
      <vt:lpstr>3-1. IP簡単設定ツールについて</vt:lpstr>
      <vt:lpstr>3-2. 初期設定 その１</vt:lpstr>
      <vt:lpstr>3-2. 初期設定 その２</vt:lpstr>
      <vt:lpstr>3-3. 画像回転設定について</vt:lpstr>
      <vt:lpstr>3-4. iCT（i-PRO 設定ツール）での設定</vt:lpstr>
      <vt:lpstr>3-5. 工場初期化の手順</vt:lpstr>
      <vt:lpstr>【参考】新旧モデルの画角差について</vt:lpstr>
      <vt:lpstr>【参考】固定ドームとの画角比較動画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2023-09-13T06:53:30Z</dcterms:created>
  <dcterms:modified xsi:type="dcterms:W3CDTF">2023-10-11T01:52:39Z</dcterms:modified>
</cp:coreProperties>
</file>