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769" r:id="rId1"/>
    <p:sldMasterId id="2147483796" r:id="rId2"/>
    <p:sldMasterId id="2147483810" r:id="rId3"/>
    <p:sldMasterId id="2147483739" r:id="rId4"/>
    <p:sldMasterId id="2147483774" r:id="rId5"/>
    <p:sldMasterId id="2147483747" r:id="rId6"/>
    <p:sldMasterId id="2147483749" r:id="rId7"/>
    <p:sldMasterId id="2147483777" r:id="rId8"/>
  </p:sldMasterIdLst>
  <p:notesMasterIdLst>
    <p:notesMasterId r:id="rId62"/>
  </p:notesMasterIdLst>
  <p:handoutMasterIdLst>
    <p:handoutMasterId r:id="rId63"/>
  </p:handoutMasterIdLst>
  <p:sldIdLst>
    <p:sldId id="1044" r:id="rId9"/>
    <p:sldId id="1045" r:id="rId10"/>
    <p:sldId id="643" r:id="rId11"/>
    <p:sldId id="3110" r:id="rId12"/>
    <p:sldId id="3117" r:id="rId13"/>
    <p:sldId id="1020" r:id="rId14"/>
    <p:sldId id="1047" r:id="rId15"/>
    <p:sldId id="3089" r:id="rId16"/>
    <p:sldId id="3091" r:id="rId17"/>
    <p:sldId id="3099" r:id="rId18"/>
    <p:sldId id="1029" r:id="rId19"/>
    <p:sldId id="1031" r:id="rId20"/>
    <p:sldId id="1021" r:id="rId21"/>
    <p:sldId id="1038" r:id="rId22"/>
    <p:sldId id="3119" r:id="rId23"/>
    <p:sldId id="1039" r:id="rId24"/>
    <p:sldId id="1030" r:id="rId25"/>
    <p:sldId id="1026" r:id="rId26"/>
    <p:sldId id="1027" r:id="rId27"/>
    <p:sldId id="1025" r:id="rId28"/>
    <p:sldId id="3111" r:id="rId29"/>
    <p:sldId id="3112" r:id="rId30"/>
    <p:sldId id="3113" r:id="rId31"/>
    <p:sldId id="1022" r:id="rId32"/>
    <p:sldId id="3105" r:id="rId33"/>
    <p:sldId id="3103" r:id="rId34"/>
    <p:sldId id="3104" r:id="rId35"/>
    <p:sldId id="3101" r:id="rId36"/>
    <p:sldId id="1032" r:id="rId37"/>
    <p:sldId id="3095" r:id="rId38"/>
    <p:sldId id="940" r:id="rId39"/>
    <p:sldId id="941" r:id="rId40"/>
    <p:sldId id="1012" r:id="rId41"/>
    <p:sldId id="1013" r:id="rId42"/>
    <p:sldId id="1017" r:id="rId43"/>
    <p:sldId id="1010" r:id="rId44"/>
    <p:sldId id="943" r:id="rId45"/>
    <p:sldId id="945" r:id="rId46"/>
    <p:sldId id="946" r:id="rId47"/>
    <p:sldId id="997" r:id="rId48"/>
    <p:sldId id="1001" r:id="rId49"/>
    <p:sldId id="993" r:id="rId50"/>
    <p:sldId id="995" r:id="rId51"/>
    <p:sldId id="1009" r:id="rId52"/>
    <p:sldId id="996" r:id="rId53"/>
    <p:sldId id="3116" r:id="rId54"/>
    <p:sldId id="3107" r:id="rId55"/>
    <p:sldId id="3118" r:id="rId56"/>
    <p:sldId id="3114" r:id="rId57"/>
    <p:sldId id="3109" r:id="rId58"/>
    <p:sldId id="1043" r:id="rId59"/>
    <p:sldId id="974" r:id="rId60"/>
    <p:sldId id="879" r:id="rId61"/>
  </p:sldIdLst>
  <p:sldSz cx="14400213" cy="8099425"/>
  <p:notesSz cx="6807200" cy="9939338"/>
  <p:defaultText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78" userDrawn="1">
          <p15:clr>
            <a:srgbClr val="A4A3A4"/>
          </p15:clr>
        </p15:guide>
        <p15:guide id="2" pos="45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FFCC"/>
    <a:srgbClr val="E9EBF5"/>
    <a:srgbClr val="CFD5EA"/>
    <a:srgbClr val="7F7F7F"/>
    <a:srgbClr val="6464E6"/>
    <a:srgbClr val="4472C4"/>
    <a:srgbClr val="FF9999"/>
    <a:srgbClr val="99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28" autoAdjust="0"/>
    <p:restoredTop sz="96804" autoAdjust="0"/>
  </p:normalViewPr>
  <p:slideViewPr>
    <p:cSldViewPr snapToGrid="0">
      <p:cViewPr varScale="1">
        <p:scale>
          <a:sx n="91" d="100"/>
          <a:sy n="91" d="100"/>
        </p:scale>
        <p:origin x="1062" y="84"/>
      </p:cViewPr>
      <p:guideLst>
        <p:guide orient="horz" pos="2578"/>
        <p:guide pos="4536"/>
      </p:guideLst>
    </p:cSldViewPr>
  </p:slideViewPr>
  <p:outlineViewPr>
    <p:cViewPr>
      <p:scale>
        <a:sx n="50" d="100"/>
        <a:sy n="50" d="100"/>
      </p:scale>
      <p:origin x="0" y="-2203"/>
    </p:cViewPr>
  </p:outlineViewPr>
  <p:notesTextViewPr>
    <p:cViewPr>
      <p:scale>
        <a:sx n="125" d="100"/>
        <a:sy n="125" d="100"/>
      </p:scale>
      <p:origin x="0" y="0"/>
    </p:cViewPr>
  </p:notesTextViewPr>
  <p:sorterViewPr>
    <p:cViewPr varScale="1">
      <p:scale>
        <a:sx n="1" d="1"/>
        <a:sy n="1" d="1"/>
      </p:scale>
      <p:origin x="0" y="-2366"/>
    </p:cViewPr>
  </p:sorterViewPr>
  <p:notesViewPr>
    <p:cSldViewPr snapToGrid="0">
      <p:cViewPr varScale="1">
        <p:scale>
          <a:sx n="81" d="100"/>
          <a:sy n="81" d="100"/>
        </p:scale>
        <p:origin x="371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7E87C3A2-2373-4ABE-8926-5A5254B060E8}" type="datetimeFigureOut">
              <a:rPr kumimoji="1" lang="ja-JP" altLang="en-US" smtClean="0"/>
              <a:t>2023/9/27</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D78261ED-2AB2-47F2-A475-69AABA5264C3}" type="slidenum">
              <a:rPr kumimoji="1" lang="ja-JP" altLang="en-US" smtClean="0"/>
              <a:t>‹#›</a:t>
            </a:fld>
            <a:endParaRPr kumimoji="1" lang="ja-JP" altLang="en-US"/>
          </a:p>
        </p:txBody>
      </p:sp>
    </p:spTree>
    <p:extLst>
      <p:ext uri="{BB962C8B-B14F-4D97-AF65-F5344CB8AC3E}">
        <p14:creationId xmlns:p14="http://schemas.microsoft.com/office/powerpoint/2010/main" val="4086302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1DFC337-01E1-430A-801F-0DC88464FE40}" type="datetimeFigureOut">
              <a:rPr kumimoji="1" lang="ja-JP" altLang="en-US" smtClean="0"/>
              <a:t>2023/9/27</a:t>
            </a:fld>
            <a:endParaRPr kumimoji="1" lang="ja-JP" altLang="en-US" dirty="0"/>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4A4C184-49D7-457F-8C52-A704908F5F0A}" type="slidenum">
              <a:rPr kumimoji="1" lang="ja-JP" altLang="en-US" smtClean="0"/>
              <a:t>‹#›</a:t>
            </a:fld>
            <a:endParaRPr kumimoji="1" lang="ja-JP" altLang="en-US" dirty="0"/>
          </a:p>
        </p:txBody>
      </p:sp>
    </p:spTree>
    <p:extLst>
      <p:ext uri="{BB962C8B-B14F-4D97-AF65-F5344CB8AC3E}">
        <p14:creationId xmlns:p14="http://schemas.microsoft.com/office/powerpoint/2010/main" val="2074988846"/>
      </p:ext>
    </p:extLst>
  </p:cSld>
  <p:clrMap bg1="lt1" tx1="dk1" bg2="lt2" tx2="dk2" accent1="accent1" accent2="accent2" accent3="accent3" accent4="accent4" accent5="accent5" accent6="accent6" hlink="hlink" folHlink="folHlink"/>
  <p:notesStyle>
    <a:lvl1pPr marL="0" algn="l" defTabSz="1439906" rtl="0" eaLnBrk="1" latinLnBrk="0" hangingPunct="1">
      <a:defRPr kumimoji="1" sz="1890" kern="1200">
        <a:solidFill>
          <a:schemeClr val="tx1"/>
        </a:solidFill>
        <a:latin typeface="+mn-lt"/>
        <a:ea typeface="+mn-ea"/>
        <a:cs typeface="+mn-cs"/>
      </a:defRPr>
    </a:lvl1pPr>
    <a:lvl2pPr marL="719953" algn="l" defTabSz="1439906" rtl="0" eaLnBrk="1" latinLnBrk="0" hangingPunct="1">
      <a:defRPr kumimoji="1" sz="1890" kern="1200">
        <a:solidFill>
          <a:schemeClr val="tx1"/>
        </a:solidFill>
        <a:latin typeface="+mn-lt"/>
        <a:ea typeface="+mn-ea"/>
        <a:cs typeface="+mn-cs"/>
      </a:defRPr>
    </a:lvl2pPr>
    <a:lvl3pPr marL="1439906" algn="l" defTabSz="1439906" rtl="0" eaLnBrk="1" latinLnBrk="0" hangingPunct="1">
      <a:defRPr kumimoji="1" sz="1890" kern="1200">
        <a:solidFill>
          <a:schemeClr val="tx1"/>
        </a:solidFill>
        <a:latin typeface="+mn-lt"/>
        <a:ea typeface="+mn-ea"/>
        <a:cs typeface="+mn-cs"/>
      </a:defRPr>
    </a:lvl3pPr>
    <a:lvl4pPr marL="2159859" algn="l" defTabSz="1439906" rtl="0" eaLnBrk="1" latinLnBrk="0" hangingPunct="1">
      <a:defRPr kumimoji="1" sz="1890" kern="1200">
        <a:solidFill>
          <a:schemeClr val="tx1"/>
        </a:solidFill>
        <a:latin typeface="+mn-lt"/>
        <a:ea typeface="+mn-ea"/>
        <a:cs typeface="+mn-cs"/>
      </a:defRPr>
    </a:lvl4pPr>
    <a:lvl5pPr marL="2879811" algn="l" defTabSz="1439906" rtl="0" eaLnBrk="1" latinLnBrk="0" hangingPunct="1">
      <a:defRPr kumimoji="1" sz="1890" kern="1200">
        <a:solidFill>
          <a:schemeClr val="tx1"/>
        </a:solidFill>
        <a:latin typeface="+mn-lt"/>
        <a:ea typeface="+mn-ea"/>
        <a:cs typeface="+mn-cs"/>
      </a:defRPr>
    </a:lvl5pPr>
    <a:lvl6pPr marL="3599764" algn="l" defTabSz="1439906" rtl="0" eaLnBrk="1" latinLnBrk="0" hangingPunct="1">
      <a:defRPr kumimoji="1" sz="1890" kern="1200">
        <a:solidFill>
          <a:schemeClr val="tx1"/>
        </a:solidFill>
        <a:latin typeface="+mn-lt"/>
        <a:ea typeface="+mn-ea"/>
        <a:cs typeface="+mn-cs"/>
      </a:defRPr>
    </a:lvl6pPr>
    <a:lvl7pPr marL="4319717" algn="l" defTabSz="1439906" rtl="0" eaLnBrk="1" latinLnBrk="0" hangingPunct="1">
      <a:defRPr kumimoji="1" sz="1890" kern="1200">
        <a:solidFill>
          <a:schemeClr val="tx1"/>
        </a:solidFill>
        <a:latin typeface="+mn-lt"/>
        <a:ea typeface="+mn-ea"/>
        <a:cs typeface="+mn-cs"/>
      </a:defRPr>
    </a:lvl7pPr>
    <a:lvl8pPr marL="5039670" algn="l" defTabSz="1439906" rtl="0" eaLnBrk="1" latinLnBrk="0" hangingPunct="1">
      <a:defRPr kumimoji="1" sz="1890" kern="1200">
        <a:solidFill>
          <a:schemeClr val="tx1"/>
        </a:solidFill>
        <a:latin typeface="+mn-lt"/>
        <a:ea typeface="+mn-ea"/>
        <a:cs typeface="+mn-cs"/>
      </a:defRPr>
    </a:lvl8pPr>
    <a:lvl9pPr marL="5759623" algn="l" defTabSz="1439906" rtl="0" eaLnBrk="1" latinLnBrk="0" hangingPunct="1">
      <a:defRPr kumimoji="1" sz="189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956B86D4-9565-4095-8A76-0895444DB010}" type="slidenum">
              <a:rPr lang="en-US" smtClean="0"/>
              <a:t>24</a:t>
            </a:fld>
            <a:endParaRPr lang="en-US"/>
          </a:p>
        </p:txBody>
      </p:sp>
    </p:spTree>
    <p:extLst>
      <p:ext uri="{BB962C8B-B14F-4D97-AF65-F5344CB8AC3E}">
        <p14:creationId xmlns:p14="http://schemas.microsoft.com/office/powerpoint/2010/main" val="1146511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43</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25232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173273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1714" rtl="0" eaLnBrk="1" fontAlgn="base" latinLnBrk="0" hangingPunct="1">
                <a:lnSpc>
                  <a:spcPct val="100000"/>
                </a:lnSpc>
                <a:spcBef>
                  <a:spcPct val="0"/>
                </a:spcBef>
                <a:spcAft>
                  <a:spcPct val="0"/>
                </a:spcAft>
                <a:buClrTx/>
                <a:buSzTx/>
                <a:buFontTx/>
                <a:buNone/>
                <a:tabLst/>
                <a:defRPr/>
              </a:pPr>
              <a:t>31</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965301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1714" rtl="0" eaLnBrk="1" fontAlgn="base" latinLnBrk="0" hangingPunct="1">
                <a:lnSpc>
                  <a:spcPct val="100000"/>
                </a:lnSpc>
                <a:spcBef>
                  <a:spcPct val="0"/>
                </a:spcBef>
                <a:spcAft>
                  <a:spcPct val="0"/>
                </a:spcAft>
                <a:buClrTx/>
                <a:buSzTx/>
                <a:buFontTx/>
                <a:buNone/>
                <a:tabLst/>
                <a:defRPr/>
              </a:pPr>
              <a:t>32</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68062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86265" indent="-86265" defTabSz="451714" fontAlgn="base">
              <a:spcBef>
                <a:spcPct val="0"/>
              </a:spcBef>
              <a:spcAft>
                <a:spcPct val="0"/>
              </a:spcAft>
              <a:defRPr/>
            </a:pP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1714"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51714" rtl="0" eaLnBrk="1" fontAlgn="base" latinLnBrk="0" hangingPunct="1">
                <a:lnSpc>
                  <a:spcPct val="100000"/>
                </a:lnSpc>
                <a:spcBef>
                  <a:spcPct val="0"/>
                </a:spcBef>
                <a:spcAft>
                  <a:spcPct val="0"/>
                </a:spcAft>
                <a:buClrTx/>
                <a:buSzTx/>
                <a:buFontTx/>
                <a:buNone/>
                <a:tabLst/>
                <a:defRPr/>
              </a:pPr>
              <a:t>36</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609576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793430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116560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65082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648943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44F106-CE4D-4C0B-9204-00F638B8A095}"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1404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 name="タイトル 3">
            <a:extLst>
              <a:ext uri="{FF2B5EF4-FFF2-40B4-BE49-F238E27FC236}">
                <a16:creationId xmlns:a16="http://schemas.microsoft.com/office/drawing/2014/main" id="{E9D3CB28-D3C9-DD29-9B7A-DB4DC2807CD1}"/>
              </a:ext>
            </a:extLst>
          </p:cNvPr>
          <p:cNvSpPr>
            <a:spLocks noGrp="1"/>
          </p:cNvSpPr>
          <p:nvPr>
            <p:ph type="title"/>
          </p:nvPr>
        </p:nvSpPr>
        <p:spPr>
          <a:xfrm>
            <a:off x="1711961" y="3144520"/>
            <a:ext cx="10530840" cy="1565275"/>
          </a:xfrm>
          <a:prstGeom prst="rect">
            <a:avLst/>
          </a:prstGeom>
        </p:spPr>
        <p:txBody>
          <a:bodyPr/>
          <a:lstStyle>
            <a:lvl1pPr algn="ctr">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a:t>マスター タイトルの書式設定</a:t>
            </a:r>
          </a:p>
        </p:txBody>
      </p:sp>
    </p:spTree>
    <p:extLst>
      <p:ext uri="{BB962C8B-B14F-4D97-AF65-F5344CB8AC3E}">
        <p14:creationId xmlns:p14="http://schemas.microsoft.com/office/powerpoint/2010/main" val="264767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173491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934718"/>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293068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メインS_インターナルユースオンリー">
    <p:spTree>
      <p:nvGrpSpPr>
        <p:cNvPr id="1" name=""/>
        <p:cNvGrpSpPr/>
        <p:nvPr/>
      </p:nvGrpSpPr>
      <p:grpSpPr>
        <a:xfrm>
          <a:off x="0" y="0"/>
          <a:ext cx="0" cy="0"/>
          <a:chOff x="0" y="0"/>
          <a:chExt cx="0" cy="0"/>
        </a:xfrm>
      </p:grpSpPr>
      <p:sp>
        <p:nvSpPr>
          <p:cNvPr id="8" name="テキスト ボックス 7"/>
          <p:cNvSpPr txBox="1"/>
          <p:nvPr userDrawn="1"/>
        </p:nvSpPr>
        <p:spPr>
          <a:xfrm>
            <a:off x="9631197"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
        <p:nvSpPr>
          <p:cNvPr id="4" name="AutoShape 13"/>
          <p:cNvSpPr>
            <a:spLocks noChangeArrowheads="1"/>
          </p:cNvSpPr>
          <p:nvPr userDrawn="1"/>
        </p:nvSpPr>
        <p:spPr bwMode="auto">
          <a:xfrm>
            <a:off x="12020801" y="7527161"/>
            <a:ext cx="2267750" cy="226756"/>
          </a:xfrm>
          <a:prstGeom prst="roundRect">
            <a:avLst>
              <a:gd name="adj" fmla="val 16667"/>
            </a:avLst>
          </a:prstGeom>
          <a:noFill/>
          <a:ln w="28575">
            <a:solidFill>
              <a:srgbClr val="FF0000"/>
            </a:solidFill>
            <a:round/>
            <a:headEnd/>
            <a:tailEnd/>
          </a:ln>
          <a:effectLst/>
        </p:spPr>
        <p:txBody>
          <a:bodyPr wrap="none" anchor="ctr"/>
          <a:lstStyle/>
          <a:p>
            <a:pPr marL="0" marR="0" lvl="0" indent="0" algn="ctr" defTabSz="1439871" eaLnBrk="1" fontAlgn="auto" latinLnBrk="0" hangingPunct="1">
              <a:lnSpc>
                <a:spcPct val="100000"/>
              </a:lnSpc>
              <a:spcBef>
                <a:spcPts val="0"/>
              </a:spcBef>
              <a:spcAft>
                <a:spcPts val="0"/>
              </a:spcAft>
              <a:buClrTx/>
              <a:buSzTx/>
              <a:buFontTx/>
              <a:buNone/>
              <a:tabLst/>
              <a:defRPr/>
            </a:pPr>
            <a:r>
              <a:rPr kumimoji="0" lang="en-US" altLang="ja-JP" sz="1417" b="1" i="0" u="none" strike="noStrike" kern="0" cap="none" spc="0" normalizeH="0" baseline="0" noProof="0" dirty="0">
                <a:ln>
                  <a:noFill/>
                </a:ln>
                <a:solidFill>
                  <a:srgbClr val="FF5050"/>
                </a:solidFill>
                <a:effectLst/>
                <a:uLnTx/>
                <a:uFillTx/>
                <a:latin typeface="Yu Gothic UI" panose="020B0500000000000000" pitchFamily="50" charset="-128"/>
                <a:ea typeface="Yu Gothic UI" panose="020B0500000000000000" pitchFamily="50" charset="-128"/>
                <a:cs typeface="+mn-cs"/>
              </a:rPr>
              <a:t>Internal use only</a:t>
            </a:r>
          </a:p>
        </p:txBody>
      </p:sp>
    </p:spTree>
    <p:extLst>
      <p:ext uri="{BB962C8B-B14F-4D97-AF65-F5344CB8AC3E}">
        <p14:creationId xmlns:p14="http://schemas.microsoft.com/office/powerpoint/2010/main" val="36179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a:lnSpc>
                <a:spcPct val="100000"/>
              </a:lnSpc>
              <a:defRPr b="1">
                <a:latin typeface="+mn-ea"/>
                <a:ea typeface="+mn-ea"/>
              </a:defRPr>
            </a:lvl1pPr>
            <a:lvl2pPr>
              <a:lnSpc>
                <a:spcPct val="100000"/>
              </a:lnSpc>
              <a:defRPr b="1">
                <a:latin typeface="+mn-ea"/>
                <a:ea typeface="+mn-ea"/>
              </a:defRPr>
            </a:lvl2pPr>
            <a:lvl3pPr>
              <a:lnSpc>
                <a:spcPct val="100000"/>
              </a:lnSpc>
              <a:defRPr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44350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0"/>
            <a:ext cx="14400213" cy="8099425"/>
          </a:xfrm>
          <a:prstGeom prst="rect">
            <a:avLst/>
          </a:prstGeom>
        </p:spPr>
        <p:txBody>
          <a:bodyPr anchor="ctr" anchorCtr="0"/>
          <a:lstStyle>
            <a:lvl1pPr algn="ctr">
              <a:defRPr sz="6929" baseline="0">
                <a:solidFill>
                  <a:schemeClr val="bg1"/>
                </a:solidFill>
                <a:latin typeface="Calibri" panose="020F0502020204030204" pitchFamily="34" charset="0"/>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135173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1214980" y="615358"/>
            <a:ext cx="11977752" cy="6841577"/>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spTree>
    <p:extLst>
      <p:ext uri="{BB962C8B-B14F-4D97-AF65-F5344CB8AC3E}">
        <p14:creationId xmlns:p14="http://schemas.microsoft.com/office/powerpoint/2010/main" val="4027922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13073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336370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51464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1988011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558798"/>
          </a:xfrm>
          <a:prstGeom prst="rect">
            <a:avLst/>
          </a:prstGeom>
        </p:spPr>
        <p:txBody>
          <a:bodyPr anchor="ctr" anchorCtr="0"/>
          <a:lstStyle>
            <a:lvl1pPr marL="182563"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8070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a:lnSpc>
                <a:spcPct val="100000"/>
              </a:lnSpc>
              <a:defRPr sz="2000" b="1">
                <a:latin typeface="+mn-ea"/>
                <a:ea typeface="+mn-ea"/>
              </a:defRPr>
            </a:lvl1pPr>
            <a:lvl2pPr>
              <a:lnSpc>
                <a:spcPct val="100000"/>
              </a:lnSpc>
              <a:defRPr sz="1800" b="1">
                <a:latin typeface="+mn-ea"/>
                <a:ea typeface="+mn-ea"/>
              </a:defRPr>
            </a:lvl2pPr>
            <a:lvl3pPr>
              <a:lnSpc>
                <a:spcPct val="100000"/>
              </a:lnSpc>
              <a:defRPr sz="1600"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
        <p:nvSpPr>
          <p:cNvPr id="4" name="タイトル 3"/>
          <p:cNvSpPr>
            <a:spLocks noGrp="1"/>
          </p:cNvSpPr>
          <p:nvPr>
            <p:ph type="title"/>
          </p:nvPr>
        </p:nvSpPr>
        <p:spPr>
          <a:xfrm>
            <a:off x="0" y="2"/>
            <a:ext cx="14400213" cy="541419"/>
          </a:xfrm>
          <a:prstGeom prst="rect">
            <a:avLst/>
          </a:prstGeom>
        </p:spPr>
        <p:txBody>
          <a:bodyPr anchor="ctr" anchorCtr="0"/>
          <a:lstStyle>
            <a:lvl1pPr marL="279982"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74530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メインS_インターナルユースオンリー">
    <p:spTree>
      <p:nvGrpSpPr>
        <p:cNvPr id="1" name=""/>
        <p:cNvGrpSpPr/>
        <p:nvPr/>
      </p:nvGrpSpPr>
      <p:grpSpPr>
        <a:xfrm>
          <a:off x="0" y="0"/>
          <a:ext cx="0" cy="0"/>
          <a:chOff x="0" y="0"/>
          <a:chExt cx="0" cy="0"/>
        </a:xfrm>
      </p:grpSpPr>
      <p:sp>
        <p:nvSpPr>
          <p:cNvPr id="8" name="テキスト ボックス 7"/>
          <p:cNvSpPr txBox="1"/>
          <p:nvPr userDrawn="1"/>
        </p:nvSpPr>
        <p:spPr>
          <a:xfrm>
            <a:off x="9631197"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
        <p:nvSpPr>
          <p:cNvPr id="4" name="AutoShape 13"/>
          <p:cNvSpPr>
            <a:spLocks noChangeArrowheads="1"/>
          </p:cNvSpPr>
          <p:nvPr userDrawn="1"/>
        </p:nvSpPr>
        <p:spPr bwMode="auto">
          <a:xfrm>
            <a:off x="12020801" y="7527161"/>
            <a:ext cx="2267750" cy="226756"/>
          </a:xfrm>
          <a:prstGeom prst="roundRect">
            <a:avLst>
              <a:gd name="adj" fmla="val 16667"/>
            </a:avLst>
          </a:prstGeom>
          <a:noFill/>
          <a:ln w="28575">
            <a:solidFill>
              <a:srgbClr val="FF0000"/>
            </a:solidFill>
            <a:round/>
            <a:headEnd/>
            <a:tailEnd/>
          </a:ln>
          <a:effectLst/>
        </p:spPr>
        <p:txBody>
          <a:bodyPr wrap="none" anchor="ctr"/>
          <a:lstStyle/>
          <a:p>
            <a:pPr marL="0" marR="0" lvl="0" indent="0" algn="ctr" defTabSz="1439871" eaLnBrk="1" fontAlgn="auto" latinLnBrk="0" hangingPunct="1">
              <a:lnSpc>
                <a:spcPct val="100000"/>
              </a:lnSpc>
              <a:spcBef>
                <a:spcPts val="0"/>
              </a:spcBef>
              <a:spcAft>
                <a:spcPts val="0"/>
              </a:spcAft>
              <a:buClrTx/>
              <a:buSzTx/>
              <a:buFontTx/>
              <a:buNone/>
              <a:tabLst/>
              <a:defRPr/>
            </a:pPr>
            <a:r>
              <a:rPr kumimoji="0" lang="en-US" altLang="ja-JP" sz="1417" b="1" i="0" u="none" strike="noStrike" kern="0" cap="none" spc="0" normalizeH="0" baseline="0" noProof="0" dirty="0">
                <a:ln>
                  <a:noFill/>
                </a:ln>
                <a:solidFill>
                  <a:srgbClr val="FF5050"/>
                </a:solidFill>
                <a:effectLst/>
                <a:uLnTx/>
                <a:uFillTx/>
                <a:latin typeface="Yu Gothic UI" panose="020B0500000000000000" pitchFamily="50" charset="-128"/>
                <a:ea typeface="Yu Gothic UI" panose="020B0500000000000000" pitchFamily="50" charset="-128"/>
                <a:cs typeface="+mn-cs"/>
              </a:rPr>
              <a:t>Internal use only</a:t>
            </a:r>
          </a:p>
        </p:txBody>
      </p:sp>
    </p:spTree>
    <p:extLst>
      <p:ext uri="{BB962C8B-B14F-4D97-AF65-F5344CB8AC3E}">
        <p14:creationId xmlns:p14="http://schemas.microsoft.com/office/powerpoint/2010/main" val="2095214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099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680010" y="2733259"/>
            <a:ext cx="12420184" cy="1564889"/>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1080266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16.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1506025" y="2554424"/>
            <a:ext cx="11104095" cy="2485217"/>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4"/>
          <a:stretch>
            <a:fillRect/>
          </a:stretch>
        </p:blipFill>
        <p:spPr>
          <a:xfrm>
            <a:off x="12610121" y="1680811"/>
            <a:ext cx="883290" cy="87361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5" name="テキスト ボックス 4"/>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83235708"/>
      </p:ext>
    </p:extLst>
  </p:cSld>
  <p:clrMap bg1="lt1" tx1="dk1" bg2="lt2" tx2="dk2" accent1="accent1" accent2="accent2" accent3="accent3" accent4="accent4" accent5="accent5" accent6="accent6" hlink="hlink" folHlink="folHlink"/>
  <p:sldLayoutIdLst>
    <p:sldLayoutId id="2147483770" r:id="rId1"/>
    <p:sldLayoutId id="2147483826" r:id="rId2"/>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90015" y="7506968"/>
            <a:ext cx="3240048" cy="431219"/>
          </a:xfrm>
          <a:prstGeom prst="rect">
            <a:avLst/>
          </a:prstGeom>
        </p:spPr>
        <p:txBody>
          <a:bodyPr vert="horz" lIns="91440" tIns="45720" rIns="91440" bIns="45720" rtlCol="0" anchor="ctr"/>
          <a:lstStyle>
            <a:lvl1pPr algn="l">
              <a:defRPr sz="1417">
                <a:solidFill>
                  <a:schemeClr val="tx1">
                    <a:tint val="75000"/>
                  </a:schemeClr>
                </a:solidFill>
              </a:defRPr>
            </a:lvl1pPr>
          </a:lstStyle>
          <a:p>
            <a:fld id="{C764DE79-268F-4C1A-8933-263129D2AF90}" type="datetimeFigureOut">
              <a:rPr lang="en-US" dirty="0"/>
              <a:t>9/27/2023</a:t>
            </a:fld>
            <a:endParaRPr lang="en-US" dirty="0"/>
          </a:p>
        </p:txBody>
      </p:sp>
      <p:sp>
        <p:nvSpPr>
          <p:cNvPr id="5" name="Footer Placeholder 4"/>
          <p:cNvSpPr>
            <a:spLocks noGrp="1"/>
          </p:cNvSpPr>
          <p:nvPr>
            <p:ph type="ftr" sz="quarter" idx="3"/>
          </p:nvPr>
        </p:nvSpPr>
        <p:spPr>
          <a:xfrm>
            <a:off x="4770071" y="7506968"/>
            <a:ext cx="4860072" cy="431219"/>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170150" y="7506968"/>
            <a:ext cx="3240048" cy="431219"/>
          </a:xfrm>
          <a:prstGeom prst="rect">
            <a:avLst/>
          </a:prstGeom>
        </p:spPr>
        <p:txBody>
          <a:bodyPr vert="horz" lIns="91440" tIns="45720" rIns="91440" bIns="45720" rtlCol="0" anchor="ctr"/>
          <a:lstStyle>
            <a:lvl1pPr algn="r">
              <a:defRPr sz="1417">
                <a:solidFill>
                  <a:schemeClr val="tx1">
                    <a:tint val="75000"/>
                  </a:schemeClr>
                </a:solidFill>
              </a:defRPr>
            </a:lvl1pPr>
          </a:lstStyle>
          <a:p>
            <a:fld id="{48F63A3B-78C7-47BE-AE5E-E10140E04643}" type="slidenum">
              <a:rPr lang="en-US" dirty="0"/>
              <a:t>‹#›</a:t>
            </a:fld>
            <a:endParaRPr lang="en-US" dirty="0"/>
          </a:p>
        </p:txBody>
      </p:sp>
      <p:sp>
        <p:nvSpPr>
          <p:cNvPr id="7" name="正方形/長方形 6">
            <a:extLst>
              <a:ext uri="{FF2B5EF4-FFF2-40B4-BE49-F238E27FC236}">
                <a16:creationId xmlns:a16="http://schemas.microsoft.com/office/drawing/2014/main" id="{736BA7AC-75F1-9A9C-DC92-1A483EA6DD68}"/>
              </a:ext>
            </a:extLst>
          </p:cNvPr>
          <p:cNvSpPr/>
          <p:nvPr userDrawn="1"/>
        </p:nvSpPr>
        <p:spPr>
          <a:xfrm>
            <a:off x="953227" y="2858616"/>
            <a:ext cx="11104095" cy="17582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8" name="図 7">
            <a:extLst>
              <a:ext uri="{FF2B5EF4-FFF2-40B4-BE49-F238E27FC236}">
                <a16:creationId xmlns:a16="http://schemas.microsoft.com/office/drawing/2014/main" id="{1E1D7988-760A-6A20-57BE-37C1E9EF6CB6}"/>
              </a:ext>
            </a:extLst>
          </p:cNvPr>
          <p:cNvPicPr>
            <a:picLocks noChangeAspect="1"/>
          </p:cNvPicPr>
          <p:nvPr userDrawn="1"/>
        </p:nvPicPr>
        <p:blipFill>
          <a:blip r:embed="rId4"/>
          <a:stretch>
            <a:fillRect/>
          </a:stretch>
        </p:blipFill>
        <p:spPr>
          <a:xfrm>
            <a:off x="12056934" y="2014471"/>
            <a:ext cx="883290" cy="873614"/>
          </a:xfrm>
          <a:prstGeom prst="rect">
            <a:avLst/>
          </a:prstGeom>
        </p:spPr>
      </p:pic>
      <p:pic>
        <p:nvPicPr>
          <p:cNvPr id="9" name="図 8">
            <a:extLst>
              <a:ext uri="{FF2B5EF4-FFF2-40B4-BE49-F238E27FC236}">
                <a16:creationId xmlns:a16="http://schemas.microsoft.com/office/drawing/2014/main" id="{5750C216-51EA-5389-88A7-C778AA2F35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10" name="テキスト ボックス 9">
            <a:extLst>
              <a:ext uri="{FF2B5EF4-FFF2-40B4-BE49-F238E27FC236}">
                <a16:creationId xmlns:a16="http://schemas.microsoft.com/office/drawing/2014/main" id="{6A783B49-F0FE-2F06-E592-13772A7D4304}"/>
              </a:ext>
            </a:extLst>
          </p:cNvPr>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073608544"/>
      </p:ext>
    </p:extLst>
  </p:cSld>
  <p:clrMap bg1="lt1" tx1="dk1" bg2="lt2" tx2="dk2" accent1="accent1" accent2="accent2" accent3="accent3" accent4="accent4" accent5="accent5" accent6="accent6" hlink="hlink" folHlink="folHlink"/>
  <p:sldLayoutIdLst>
    <p:sldLayoutId id="2147483808" r:id="rId1"/>
    <p:sldLayoutId id="2147483809" r:id="rId2"/>
  </p:sldLayoutIdLst>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77BDE-C04A-6D01-9626-01364EA55E7A}"/>
              </a:ext>
            </a:extLst>
          </p:cNvPr>
          <p:cNvSpPr/>
          <p:nvPr userDrawn="1"/>
        </p:nvSpPr>
        <p:spPr>
          <a:xfrm>
            <a:off x="0" y="-4401"/>
            <a:ext cx="14400213" cy="57336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9" name="テキスト ボックス 8">
            <a:extLst>
              <a:ext uri="{FF2B5EF4-FFF2-40B4-BE49-F238E27FC236}">
                <a16:creationId xmlns:a16="http://schemas.microsoft.com/office/drawing/2014/main" id="{70019D05-30C8-D214-B2EB-B55BC799953E}"/>
              </a:ext>
            </a:extLst>
          </p:cNvPr>
          <p:cNvSpPr txBox="1"/>
          <p:nvPr userDrawn="1"/>
        </p:nvSpPr>
        <p:spPr>
          <a:xfrm>
            <a:off x="11893789" y="7770775"/>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0" name="図 9">
            <a:extLst>
              <a:ext uri="{FF2B5EF4-FFF2-40B4-BE49-F238E27FC236}">
                <a16:creationId xmlns:a16="http://schemas.microsoft.com/office/drawing/2014/main" id="{E758868E-982C-B2C7-6D34-42221B0BC8B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74728" y="7735879"/>
            <a:ext cx="1135913" cy="264457"/>
          </a:xfrm>
          <a:prstGeom prst="rect">
            <a:avLst/>
          </a:prstGeom>
        </p:spPr>
      </p:pic>
      <p:cxnSp>
        <p:nvCxnSpPr>
          <p:cNvPr id="11" name="直線コネクタ 10">
            <a:extLst>
              <a:ext uri="{FF2B5EF4-FFF2-40B4-BE49-F238E27FC236}">
                <a16:creationId xmlns:a16="http://schemas.microsoft.com/office/drawing/2014/main" id="{50376A08-0A7D-F738-1B70-F6AD1ACF54EE}"/>
              </a:ext>
            </a:extLst>
          </p:cNvPr>
          <p:cNvCxnSpPr/>
          <p:nvPr userDrawn="1"/>
        </p:nvCxnSpPr>
        <p:spPr>
          <a:xfrm>
            <a:off x="0" y="761385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40977"/>
      </p:ext>
    </p:extLst>
  </p:cSld>
  <p:clrMap bg1="lt1" tx1="dk1" bg2="lt2" tx2="dk2" accent1="accent1" accent2="accent2" accent3="accent3" accent4="accent4" accent5="accent5" accent6="accent6" hlink="hlink" folHlink="folHlink"/>
  <p:sldLayoutIdLst>
    <p:sldLayoutId id="2147483823" r:id="rId1"/>
    <p:sldLayoutId id="2147483827" r:id="rId2"/>
    <p:sldLayoutId id="2147483828" r:id="rId3"/>
    <p:sldLayoutId id="2147483829" r:id="rId4"/>
  </p:sldLayoutIdLst>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5040" y="669390"/>
            <a:ext cx="3095737" cy="720733"/>
          </a:xfrm>
          <a:prstGeom prst="rect">
            <a:avLst/>
          </a:prstGeom>
        </p:spPr>
      </p:pic>
      <p:sp>
        <p:nvSpPr>
          <p:cNvPr id="6" name="テキスト ボックス 5"/>
          <p:cNvSpPr txBox="1"/>
          <p:nvPr userDrawn="1"/>
        </p:nvSpPr>
        <p:spPr>
          <a:xfrm>
            <a:off x="531357" y="7678918"/>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sp>
        <p:nvSpPr>
          <p:cNvPr id="5" name="正方形/長方形 4"/>
          <p:cNvSpPr/>
          <p:nvPr userDrawn="1"/>
        </p:nvSpPr>
        <p:spPr>
          <a:xfrm>
            <a:off x="13761853" y="7422"/>
            <a:ext cx="638361" cy="63830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
        <p:nvSpPr>
          <p:cNvPr id="8" name="正方形/長方形 7"/>
          <p:cNvSpPr/>
          <p:nvPr userDrawn="1"/>
        </p:nvSpPr>
        <p:spPr>
          <a:xfrm>
            <a:off x="11831929" y="645727"/>
            <a:ext cx="1929925" cy="192975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Tree>
    <p:extLst>
      <p:ext uri="{BB962C8B-B14F-4D97-AF65-F5344CB8AC3E}">
        <p14:creationId xmlns:p14="http://schemas.microsoft.com/office/powerpoint/2010/main" val="4055463314"/>
      </p:ext>
    </p:extLst>
  </p:cSld>
  <p:clrMap bg1="lt1" tx1="dk1" bg2="lt2" tx2="dk2" accent1="accent1" accent2="accent2" accent3="accent3" accent4="accent4" accent5="accent5" accent6="accent6" hlink="hlink" folHlink="folHlink"/>
  <p:sldLayoutIdLst>
    <p:sldLayoutId id="2147483740" r:id="rId1"/>
    <p:sldLayoutId id="2147483825" r:id="rId2"/>
  </p:sldLayoutIdLst>
  <p:txStyles>
    <p:titleStyle>
      <a:lvl1pPr algn="ctr" defTabSz="719953" rtl="0" eaLnBrk="1" fontAlgn="base" hangingPunct="1">
        <a:spcBef>
          <a:spcPct val="0"/>
        </a:spcBef>
        <a:spcAft>
          <a:spcPct val="0"/>
        </a:spcAft>
        <a:defRPr kumimoji="1" sz="6929" kern="1200">
          <a:solidFill>
            <a:schemeClr val="tx1"/>
          </a:solidFill>
          <a:latin typeface="+mj-lt"/>
          <a:ea typeface="+mj-ea"/>
          <a:cs typeface="ＭＳ Ｐゴシック" charset="0"/>
        </a:defRPr>
      </a:lvl1pPr>
      <a:lvl2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2pPr>
      <a:lvl3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3pPr>
      <a:lvl4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4pPr>
      <a:lvl5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5pPr>
      <a:lvl6pPr marL="719953"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6pPr>
      <a:lvl7pPr marL="1439906"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7pPr>
      <a:lvl8pPr marL="2159859"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8pPr>
      <a:lvl9pPr marL="2879811"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9pPr>
    </p:titleStyle>
    <p:bodyStyle>
      <a:lvl1pPr marL="539965" indent="-539965" algn="l" defTabSz="719953" rtl="0" eaLnBrk="1" fontAlgn="base" hangingPunct="1">
        <a:spcBef>
          <a:spcPct val="20000"/>
        </a:spcBef>
        <a:spcAft>
          <a:spcPct val="0"/>
        </a:spcAft>
        <a:buFont typeface="Arial" charset="0"/>
        <a:buChar char="•"/>
        <a:defRPr kumimoji="1" sz="5039" kern="1200">
          <a:solidFill>
            <a:schemeClr val="tx1"/>
          </a:solidFill>
          <a:latin typeface="+mn-lt"/>
          <a:ea typeface="+mn-ea"/>
          <a:cs typeface="ＭＳ Ｐゴシック" charset="0"/>
        </a:defRPr>
      </a:lvl1pPr>
      <a:lvl2pPr marL="1169923" indent="-449971" algn="l" defTabSz="719953" rtl="0" eaLnBrk="1" fontAlgn="base" hangingPunct="1">
        <a:spcBef>
          <a:spcPct val="20000"/>
        </a:spcBef>
        <a:spcAft>
          <a:spcPct val="0"/>
        </a:spcAft>
        <a:buFont typeface="Arial" charset="0"/>
        <a:buChar char="–"/>
        <a:defRPr kumimoji="1" sz="4409" kern="1200">
          <a:solidFill>
            <a:schemeClr val="tx1"/>
          </a:solidFill>
          <a:latin typeface="+mn-lt"/>
          <a:ea typeface="+mn-ea"/>
          <a:cs typeface="+mn-cs"/>
        </a:defRPr>
      </a:lvl2pPr>
      <a:lvl3pPr marL="1799882" indent="-359976" algn="l" defTabSz="719953" rtl="0" eaLnBrk="1" fontAlgn="base" hangingPunct="1">
        <a:spcBef>
          <a:spcPct val="20000"/>
        </a:spcBef>
        <a:spcAft>
          <a:spcPct val="0"/>
        </a:spcAft>
        <a:buFont typeface="Arial" charset="0"/>
        <a:buChar char="•"/>
        <a:defRPr kumimoji="1" sz="3779" kern="1200">
          <a:solidFill>
            <a:schemeClr val="tx1"/>
          </a:solidFill>
          <a:latin typeface="+mn-lt"/>
          <a:ea typeface="+mn-ea"/>
          <a:cs typeface="+mn-cs"/>
        </a:defRPr>
      </a:lvl3pPr>
      <a:lvl4pPr marL="2519835"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4pPr>
      <a:lvl5pPr marL="3239788"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5pPr>
      <a:lvl6pPr marL="3959741"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6pPr>
      <a:lvl7pPr marL="4679693"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7pPr>
      <a:lvl8pPr marL="5399646"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8pPr>
      <a:lvl9pPr marL="6119599"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9pPr>
    </p:bodyStyle>
    <p:otherStyle>
      <a:defPPr>
        <a:defRPr lang="ja-JP"/>
      </a:defPPr>
      <a:lvl1pPr marL="0" algn="l" defTabSz="719953" rtl="0" eaLnBrk="1" latinLnBrk="0" hangingPunct="1">
        <a:defRPr kumimoji="1" sz="2834" kern="1200">
          <a:solidFill>
            <a:schemeClr val="tx1"/>
          </a:solidFill>
          <a:latin typeface="+mn-lt"/>
          <a:ea typeface="+mn-ea"/>
          <a:cs typeface="+mn-cs"/>
        </a:defRPr>
      </a:lvl1pPr>
      <a:lvl2pPr marL="719953" algn="l" defTabSz="719953" rtl="0" eaLnBrk="1" latinLnBrk="0" hangingPunct="1">
        <a:defRPr kumimoji="1" sz="2834" kern="1200">
          <a:solidFill>
            <a:schemeClr val="tx1"/>
          </a:solidFill>
          <a:latin typeface="+mn-lt"/>
          <a:ea typeface="+mn-ea"/>
          <a:cs typeface="+mn-cs"/>
        </a:defRPr>
      </a:lvl2pPr>
      <a:lvl3pPr marL="1439906" algn="l" defTabSz="719953" rtl="0" eaLnBrk="1" latinLnBrk="0" hangingPunct="1">
        <a:defRPr kumimoji="1" sz="2834" kern="1200">
          <a:solidFill>
            <a:schemeClr val="tx1"/>
          </a:solidFill>
          <a:latin typeface="+mn-lt"/>
          <a:ea typeface="+mn-ea"/>
          <a:cs typeface="+mn-cs"/>
        </a:defRPr>
      </a:lvl3pPr>
      <a:lvl4pPr marL="2159859" algn="l" defTabSz="719953" rtl="0" eaLnBrk="1" latinLnBrk="0" hangingPunct="1">
        <a:defRPr kumimoji="1" sz="2834" kern="1200">
          <a:solidFill>
            <a:schemeClr val="tx1"/>
          </a:solidFill>
          <a:latin typeface="+mn-lt"/>
          <a:ea typeface="+mn-ea"/>
          <a:cs typeface="+mn-cs"/>
        </a:defRPr>
      </a:lvl4pPr>
      <a:lvl5pPr marL="2879811" algn="l" defTabSz="719953" rtl="0" eaLnBrk="1" latinLnBrk="0" hangingPunct="1">
        <a:defRPr kumimoji="1" sz="2834" kern="1200">
          <a:solidFill>
            <a:schemeClr val="tx1"/>
          </a:solidFill>
          <a:latin typeface="+mn-lt"/>
          <a:ea typeface="+mn-ea"/>
          <a:cs typeface="+mn-cs"/>
        </a:defRPr>
      </a:lvl5pPr>
      <a:lvl6pPr marL="3599764" algn="l" defTabSz="719953" rtl="0" eaLnBrk="1" latinLnBrk="0" hangingPunct="1">
        <a:defRPr kumimoji="1" sz="2834" kern="1200">
          <a:solidFill>
            <a:schemeClr val="tx1"/>
          </a:solidFill>
          <a:latin typeface="+mn-lt"/>
          <a:ea typeface="+mn-ea"/>
          <a:cs typeface="+mn-cs"/>
        </a:defRPr>
      </a:lvl6pPr>
      <a:lvl7pPr marL="4319717" algn="l" defTabSz="719953" rtl="0" eaLnBrk="1" latinLnBrk="0" hangingPunct="1">
        <a:defRPr kumimoji="1" sz="2834" kern="1200">
          <a:solidFill>
            <a:schemeClr val="tx1"/>
          </a:solidFill>
          <a:latin typeface="+mn-lt"/>
          <a:ea typeface="+mn-ea"/>
          <a:cs typeface="+mn-cs"/>
        </a:defRPr>
      </a:lvl7pPr>
      <a:lvl8pPr marL="5039670" algn="l" defTabSz="719953" rtl="0" eaLnBrk="1" latinLnBrk="0" hangingPunct="1">
        <a:defRPr kumimoji="1" sz="2834" kern="1200">
          <a:solidFill>
            <a:schemeClr val="tx1"/>
          </a:solidFill>
          <a:latin typeface="+mn-lt"/>
          <a:ea typeface="+mn-ea"/>
          <a:cs typeface="+mn-cs"/>
        </a:defRPr>
      </a:lvl8pPr>
      <a:lvl9pPr marL="5759623" algn="l" defTabSz="719953"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1" userDrawn="1">
          <p15:clr>
            <a:srgbClr val="F26B43"/>
          </p15:clr>
        </p15:guide>
        <p15:guide id="2" pos="42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402"/>
            <a:ext cx="14400213" cy="96294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sz="377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8"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0" marR="0" lvl="0" indent="0" algn="ctr" defTabSz="719953" rtl="0" eaLnBrk="1" fontAlgn="base" latinLnBrk="0" hangingPunct="1">
              <a:lnSpc>
                <a:spcPct val="100000"/>
              </a:lnSpc>
              <a:spcBef>
                <a:spcPct val="0"/>
              </a:spcBef>
              <a:spcAft>
                <a:spcPct val="0"/>
              </a:spcAft>
              <a:buClrTx/>
              <a:buSzTx/>
              <a:buFontTx/>
              <a:buNone/>
              <a:tabLst/>
              <a:defRPr/>
            </a:pPr>
            <a:fld id="{EE88B8E2-C3DB-4B2A-ADFB-45BB59B1B2E8}" type="slidenum">
              <a:rPr kumimoji="1" lang="ja-JP" altLang="en-US" sz="1417" b="1" i="0" u="none" strike="noStrike" kern="1200" cap="none" spc="0" normalizeH="0" baseline="0" noProof="0" smtClean="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pPr marL="0" marR="0" lvl="0" indent="0" algn="ctr" defTabSz="719953" rtl="0" eaLnBrk="1" fontAlgn="base" latinLnBrk="0" hangingPunct="1">
                <a:lnSpc>
                  <a:spcPct val="100000"/>
                </a:lnSpc>
                <a:spcBef>
                  <a:spcPct val="0"/>
                </a:spcBef>
                <a:spcAft>
                  <a:spcPct val="0"/>
                </a:spcAft>
                <a:buClrTx/>
                <a:buSzTx/>
                <a:buFontTx/>
                <a:buNone/>
                <a:tabLst/>
                <a:defRPr/>
              </a:pPr>
              <a:t>‹#›</a:t>
            </a:fld>
            <a:endParaRPr kumimoji="1" lang="ja-JP" altLang="en-US" sz="1417"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sp>
        <p:nvSpPr>
          <p:cNvPr id="10" name="テキスト ボックス 9"/>
          <p:cNvSpPr txBox="1"/>
          <p:nvPr userDrawn="1"/>
        </p:nvSpPr>
        <p:spPr>
          <a:xfrm>
            <a:off x="11985229" y="7689931"/>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図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08" y="7633717"/>
            <a:ext cx="1331429" cy="309976"/>
          </a:xfrm>
          <a:prstGeom prst="rect">
            <a:avLst/>
          </a:prstGeom>
        </p:spPr>
      </p:pic>
      <p:cxnSp>
        <p:nvCxnSpPr>
          <p:cNvPr id="13" name="直線コネクタ 12"/>
          <p:cNvCxnSpPr/>
          <p:nvPr userDrawn="1"/>
        </p:nvCxnSpPr>
        <p:spPr>
          <a:xfrm>
            <a:off x="0" y="745129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1394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82" r:id="rId3"/>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14400213" cy="8099425"/>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1730" y="7096730"/>
            <a:ext cx="2374476" cy="552813"/>
          </a:xfrm>
          <a:prstGeom prst="rect">
            <a:avLst/>
          </a:prstGeom>
        </p:spPr>
      </p:pic>
      <p:sp>
        <p:nvSpPr>
          <p:cNvPr id="4" name="テキスト ボックス 3"/>
          <p:cNvSpPr txBox="1"/>
          <p:nvPr userDrawn="1"/>
        </p:nvSpPr>
        <p:spPr>
          <a:xfrm>
            <a:off x="249605" y="739036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2365571053"/>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11" userDrawn="1">
          <p15:clr>
            <a:srgbClr val="F26B43"/>
          </p15:clr>
        </p15:guide>
        <p15:guide id="2" pos="728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14400213" cy="80994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 name="テキスト ボックス 2"/>
          <p:cNvSpPr txBox="1"/>
          <p:nvPr userDrawn="1"/>
        </p:nvSpPr>
        <p:spPr>
          <a:xfrm>
            <a:off x="11885355" y="766874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4072128326"/>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1"/>
            <a:ext cx="14400213" cy="9538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348">
              <a:ln>
                <a:noFill/>
              </a:ln>
            </a:endParaRPr>
          </a:p>
        </p:txBody>
      </p:sp>
      <p:pic>
        <p:nvPicPr>
          <p:cNvPr id="24" name="図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8161" y="7757597"/>
            <a:ext cx="1140971" cy="265635"/>
          </a:xfrm>
          <a:prstGeom prst="rect">
            <a:avLst/>
          </a:prstGeom>
        </p:spPr>
      </p:pic>
      <p:cxnSp>
        <p:nvCxnSpPr>
          <p:cNvPr id="26" name="直線コネクタ 25"/>
          <p:cNvCxnSpPr/>
          <p:nvPr userDrawn="1"/>
        </p:nvCxnSpPr>
        <p:spPr>
          <a:xfrm>
            <a:off x="0" y="7653061"/>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1417" b="1" smtClean="0">
                <a:solidFill>
                  <a:schemeClr val="tx1"/>
                </a:solidFill>
              </a:rPr>
              <a:pPr algn="ctr"/>
              <a:t>‹#›</a:t>
            </a:fld>
            <a:endParaRPr lang="ja-JP" altLang="en-US" sz="1417" b="1" dirty="0">
              <a:solidFill>
                <a:schemeClr val="tx1"/>
              </a:solidFill>
            </a:endParaRPr>
          </a:p>
        </p:txBody>
      </p:sp>
      <p:pic>
        <p:nvPicPr>
          <p:cNvPr id="2" name="図 1"/>
          <p:cNvPicPr>
            <a:picLocks noChangeAspect="1"/>
          </p:cNvPicPr>
          <p:nvPr userDrawn="1"/>
        </p:nvPicPr>
        <p:blipFill>
          <a:blip r:embed="rId4"/>
          <a:stretch>
            <a:fillRect/>
          </a:stretch>
        </p:blipFill>
        <p:spPr>
          <a:xfrm>
            <a:off x="12005057" y="7740310"/>
            <a:ext cx="2313834" cy="345605"/>
          </a:xfrm>
          <a:prstGeom prst="rect">
            <a:avLst/>
          </a:prstGeom>
        </p:spPr>
      </p:pic>
    </p:spTree>
    <p:extLst>
      <p:ext uri="{BB962C8B-B14F-4D97-AF65-F5344CB8AC3E}">
        <p14:creationId xmlns:p14="http://schemas.microsoft.com/office/powerpoint/2010/main" val="401006100"/>
      </p:ext>
    </p:extLst>
  </p:cSld>
  <p:clrMap bg1="lt1" tx1="dk1" bg2="lt2" tx2="dk2" accent1="accent1" accent2="accent2" accent3="accent3" accent4="accent4" accent5="accent5" accent6="accent6" hlink="hlink" folHlink="folHlink"/>
  <p:sldLayoutIdLst>
    <p:sldLayoutId id="2147483778" r:id="rId1"/>
  </p:sldLayoutIdLst>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1" userDrawn="1">
          <p15:clr>
            <a:srgbClr val="F26B43"/>
          </p15:clr>
        </p15:guide>
        <p15:guide id="2" orient="horz" pos="4694" userDrawn="1">
          <p15:clr>
            <a:srgbClr val="F26B43"/>
          </p15:clr>
        </p15:guide>
        <p15:guide id="3" orient="horz" pos="4801" userDrawn="1">
          <p15:clr>
            <a:srgbClr val="F26B43"/>
          </p15:clr>
        </p15:guide>
        <p15:guide id="4" orient="horz" pos="497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11.png"/><Relationship Id="rId5" Type="http://schemas.microsoft.com/office/2007/relationships/hdphoto" Target="../media/hdphoto4.wdp"/><Relationship Id="rId10" Type="http://schemas.openxmlformats.org/officeDocument/2006/relationships/image" Target="../media/image10.png"/><Relationship Id="rId4" Type="http://schemas.openxmlformats.org/officeDocument/2006/relationships/image" Target="../media/image16.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hyperlink" Target="https://sdt.i-pro.com/i-pro/" TargetMode="External"/><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dbPIWDW0uAk" TargetMode="External"/><Relationship Id="rId2" Type="http://schemas.openxmlformats.org/officeDocument/2006/relationships/slideLayout" Target="../slideLayouts/slideLayout5.xml"/><Relationship Id="rId1" Type="http://schemas.openxmlformats.org/officeDocument/2006/relationships/video" Target="https://www.youtube.com/embed/dbPIWDW0uAk?feature=oembed"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video" Target="https://www.youtube.com/embed/Db5jK0UDlPc?feature=oembed" TargetMode="Externa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hyperlink" Target="https://www.youtube.com/watch?v=Db5jK0UDlPc"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jpeg"/><Relationship Id="rId7"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video" Target="https://www.youtube.com/embed/M-WaXTsnzMs?feature=oembed" TargetMode="Externa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watch?v=M-WaXTsnzM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video" Target="https://www.youtube.com/embed/sSbG1k4_6rE?feature=oembed" TargetMode="Externa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hyperlink" Target="https://www.youtube.com/watch?v=sSbG1k4_6r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slideLayout" Target="../slideLayouts/slideLayout5.xml"/><Relationship Id="rId1" Type="http://schemas.openxmlformats.org/officeDocument/2006/relationships/video" Target="https://www.youtube.com/embed/RR2uo-NPBDY?feature=oembed" TargetMode="Externa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1.png"/><Relationship Id="rId4" Type="http://schemas.openxmlformats.org/officeDocument/2006/relationships/hyperlink" Target="https://www.youtube.com/watch?v=RR2uo-NPBDY" TargetMode="External"/><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6.jpeg"/><Relationship Id="rId7" Type="http://schemas.openxmlformats.org/officeDocument/2006/relationships/image" Target="../media/image30.png"/><Relationship Id="rId2" Type="http://schemas.openxmlformats.org/officeDocument/2006/relationships/slideLayout" Target="../slideLayouts/slideLayout5.xml"/><Relationship Id="rId1" Type="http://schemas.openxmlformats.org/officeDocument/2006/relationships/video" Target="https://www.youtube.com/embed/b0n0Lo9K4Pg?feature=oembed"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youtube.com/watch?v=b0n0Lo9K4Pg" TargetMode="External"/><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i-pro.com/products_and_solutions/ja/surveillance/learning-and-support/tools/learning-and-support/tools/ip-setting-software"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hyperlink" Target="https://i-pro.com/products_and_solutions/ja/surveillance/documentation-database/quxishuomingshu-caozuoshedingbian-wv-asa100ux-wv-asa100wuxt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i-pro.com/products_and_solutions/ja/surveillance/learning-and-support/tools/learning-and-support/tools/ict" TargetMode="Externa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i-pro.com/products_and_solutions/ja/surveillance/documentation-database/quxishuomingshu-caozuoshedingbian-wv-asa100ux-wv-asa100wuxta"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oleObject" Target="../embeddings/oleObject1.bin"/><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oleObject" Target="../embeddings/oleObject2.bin"/><Relationship Id="rId4" Type="http://schemas.openxmlformats.org/officeDocument/2006/relationships/image" Target="../media/image47.png"/><Relationship Id="rId9"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2.mp4"/><Relationship Id="rId7" Type="http://schemas.openxmlformats.org/officeDocument/2006/relationships/image" Target="../media/image5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7.wdp"/><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1.png"/><Relationship Id="rId5" Type="http://schemas.microsoft.com/office/2007/relationships/hdphoto" Target="../media/hdphoto7.wdp"/><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7.wdp"/><Relationship Id="rId3" Type="http://schemas.microsoft.com/office/2007/relationships/hdphoto" Target="../media/hdphoto10.wdp"/><Relationship Id="rId7" Type="http://schemas.microsoft.com/office/2007/relationships/hdphoto" Target="../media/hdphoto12.wdp"/><Relationship Id="rId12" Type="http://schemas.openxmlformats.org/officeDocument/2006/relationships/image" Target="../media/image54.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4.png"/><Relationship Id="rId11" Type="http://schemas.microsoft.com/office/2007/relationships/hdphoto" Target="../media/hdphoto14.wdp"/><Relationship Id="rId5" Type="http://schemas.microsoft.com/office/2007/relationships/hdphoto" Target="../media/hdphoto11.wdp"/><Relationship Id="rId10" Type="http://schemas.openxmlformats.org/officeDocument/2006/relationships/image" Target="../media/image66.png"/><Relationship Id="rId4" Type="http://schemas.openxmlformats.org/officeDocument/2006/relationships/image" Target="../media/image63.png"/><Relationship Id="rId9" Type="http://schemas.microsoft.com/office/2007/relationships/hdphoto" Target="../media/hdphoto13.wdp"/></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50.png"/><Relationship Id="rId10" Type="http://schemas.openxmlformats.org/officeDocument/2006/relationships/image" Target="../media/image73.png"/><Relationship Id="rId4" Type="http://schemas.openxmlformats.org/officeDocument/2006/relationships/image" Target="../media/image68.jpeg"/><Relationship Id="rId9" Type="http://schemas.openxmlformats.org/officeDocument/2006/relationships/image" Target="../media/image7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513540" y="3016062"/>
            <a:ext cx="11069852" cy="1569660"/>
          </a:xfrm>
          <a:prstGeom prst="rect">
            <a:avLst/>
          </a:prstGeom>
        </p:spPr>
        <p:txBody>
          <a:bodyPr wrap="square" anchor="b">
            <a:spAutoFit/>
          </a:bodyPr>
          <a:lstStyle/>
          <a:p>
            <a:pPr algn="ctr"/>
            <a:r>
              <a:rPr lang="ja-JP" altLang="en-US" sz="48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小型球体 </a:t>
            </a:r>
            <a:r>
              <a:rPr lang="en-US" altLang="ja-JP" sz="48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IR-PTZ</a:t>
            </a:r>
            <a:r>
              <a:rPr lang="ja-JP" altLang="en-US" sz="48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カメラ</a:t>
            </a:r>
            <a:endParaRPr lang="en-US" altLang="ja-JP" sz="48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endParaRPr>
          </a:p>
          <a:p>
            <a:pPr algn="ctr"/>
            <a:r>
              <a:rPr lang="ja-JP" altLang="en-US" sz="48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rPr>
              <a:t>システム設計資料</a:t>
            </a:r>
            <a:endParaRPr lang="en-US" altLang="ja-JP" sz="48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ahoma" panose="020B0604030504040204" pitchFamily="34" charset="0"/>
            </a:endParaRPr>
          </a:p>
        </p:txBody>
      </p:sp>
      <p:sp>
        <p:nvSpPr>
          <p:cNvPr id="15" name="正方形/長方形 14"/>
          <p:cNvSpPr/>
          <p:nvPr/>
        </p:nvSpPr>
        <p:spPr>
          <a:xfrm>
            <a:off x="1395269" y="6079859"/>
            <a:ext cx="3056827" cy="480131"/>
          </a:xfrm>
          <a:prstGeom prst="rect">
            <a:avLst/>
          </a:prstGeom>
        </p:spPr>
        <p:txBody>
          <a:bodyPr wrap="square" anchor="b">
            <a:spAutoFit/>
          </a:bodyPr>
          <a:lstStyle/>
          <a:p>
            <a:r>
              <a:rPr lang="en-US" altLang="ja-JP" sz="2520" b="1" dirty="0">
                <a:latin typeface="Yu Gothic UI" panose="020B0500000000000000" pitchFamily="50" charset="-128"/>
                <a:ea typeface="Yu Gothic UI" panose="020B0500000000000000" pitchFamily="50" charset="-128"/>
                <a:cs typeface="Calibri Light" panose="020F0302020204030204" pitchFamily="34" charset="0"/>
              </a:rPr>
              <a:t>2023</a:t>
            </a:r>
            <a:r>
              <a:rPr lang="ja-JP" altLang="en-US" sz="2520" b="1" dirty="0">
                <a:latin typeface="Yu Gothic UI" panose="020B0500000000000000" pitchFamily="50" charset="-128"/>
                <a:ea typeface="Yu Gothic UI" panose="020B0500000000000000" pitchFamily="50" charset="-128"/>
                <a:cs typeface="Calibri Light" panose="020F0302020204030204" pitchFamily="34" charset="0"/>
              </a:rPr>
              <a:t>年 </a:t>
            </a:r>
            <a:r>
              <a:rPr lang="en-US" altLang="ja-JP" sz="2520" b="1" dirty="0">
                <a:latin typeface="Yu Gothic UI" panose="020B0500000000000000" pitchFamily="50" charset="-128"/>
                <a:ea typeface="Yu Gothic UI" panose="020B0500000000000000" pitchFamily="50" charset="-128"/>
                <a:cs typeface="Calibri Light" panose="020F0302020204030204" pitchFamily="34" charset="0"/>
              </a:rPr>
              <a:t>10</a:t>
            </a:r>
            <a:r>
              <a:rPr lang="ja-JP" altLang="en-US" sz="2520" b="1" dirty="0">
                <a:latin typeface="Yu Gothic UI" panose="020B0500000000000000" pitchFamily="50" charset="-128"/>
                <a:ea typeface="Yu Gothic UI" panose="020B0500000000000000" pitchFamily="50" charset="-128"/>
                <a:cs typeface="Calibri Light" panose="020F0302020204030204" pitchFamily="34" charset="0"/>
              </a:rPr>
              <a:t>月</a:t>
            </a:r>
            <a:endParaRPr lang="en-US" altLang="ja-JP" sz="2520" b="1" dirty="0">
              <a:latin typeface="Yu Gothic UI" panose="020B0500000000000000" pitchFamily="50" charset="-128"/>
              <a:ea typeface="Yu Gothic UI" panose="020B0500000000000000" pitchFamily="50" charset="-128"/>
              <a:cs typeface="Calibri Light" panose="020F0302020204030204" pitchFamily="34" charset="0"/>
            </a:endParaRPr>
          </a:p>
        </p:txBody>
      </p:sp>
      <p:sp>
        <p:nvSpPr>
          <p:cNvPr id="16" name="正方形/長方形 15"/>
          <p:cNvSpPr/>
          <p:nvPr/>
        </p:nvSpPr>
        <p:spPr>
          <a:xfrm>
            <a:off x="1395268" y="5501986"/>
            <a:ext cx="2897876" cy="480131"/>
          </a:xfrm>
          <a:prstGeom prst="rect">
            <a:avLst/>
          </a:prstGeom>
        </p:spPr>
        <p:txBody>
          <a:bodyPr wrap="square" anchor="b">
            <a:spAutoFit/>
          </a:bodyPr>
          <a:lstStyle/>
          <a:p>
            <a:r>
              <a:rPr lang="en-US" altLang="ja-JP" sz="2520" b="1" dirty="0">
                <a:latin typeface="Yu Gothic UI" panose="020B0500000000000000" pitchFamily="50" charset="-128"/>
                <a:ea typeface="Yu Gothic UI" panose="020B0500000000000000" pitchFamily="50" charset="-128"/>
                <a:cs typeface="Calibri Light" panose="020F0302020204030204" pitchFamily="34" charset="0"/>
              </a:rPr>
              <a:t>Ver</a:t>
            </a:r>
            <a:r>
              <a:rPr lang="ja-JP" altLang="en-US" sz="2520" b="1" dirty="0">
                <a:latin typeface="Yu Gothic UI" panose="020B0500000000000000" pitchFamily="50" charset="-128"/>
                <a:ea typeface="Yu Gothic UI" panose="020B0500000000000000" pitchFamily="50" charset="-128"/>
                <a:cs typeface="Calibri Light" panose="020F0302020204030204" pitchFamily="34" charset="0"/>
              </a:rPr>
              <a:t> </a:t>
            </a:r>
            <a:r>
              <a:rPr lang="en-US" altLang="ja-JP" sz="2520" b="1">
                <a:latin typeface="Yu Gothic UI" panose="020B0500000000000000" pitchFamily="50" charset="-128"/>
                <a:ea typeface="Yu Gothic UI" panose="020B0500000000000000" pitchFamily="50" charset="-128"/>
                <a:cs typeface="Calibri Light" panose="020F0302020204030204" pitchFamily="34" charset="0"/>
              </a:rPr>
              <a:t>1.00</a:t>
            </a:r>
            <a:endParaRPr lang="en-US" altLang="ja-JP" sz="2520" b="1" dirty="0">
              <a:latin typeface="Yu Gothic UI" panose="020B0500000000000000" pitchFamily="50" charset="-128"/>
              <a:ea typeface="Yu Gothic UI" panose="020B0500000000000000" pitchFamily="50" charset="-128"/>
              <a:cs typeface="Calibri Light" panose="020F0302020204030204" pitchFamily="34" charset="0"/>
            </a:endParaRPr>
          </a:p>
        </p:txBody>
      </p:sp>
      <p:pic>
        <p:nvPicPr>
          <p:cNvPr id="2" name="図 1">
            <a:extLst>
              <a:ext uri="{FF2B5EF4-FFF2-40B4-BE49-F238E27FC236}">
                <a16:creationId xmlns:a16="http://schemas.microsoft.com/office/drawing/2014/main" id="{8E31C226-0320-8E73-82A7-4ED82CE25562}"/>
              </a:ext>
            </a:extLst>
          </p:cNvPr>
          <p:cNvPicPr>
            <a:picLocks noChangeAspect="1"/>
          </p:cNvPicPr>
          <p:nvPr/>
        </p:nvPicPr>
        <p:blipFill>
          <a:blip r:embed="rId2"/>
          <a:stretch>
            <a:fillRect/>
          </a:stretch>
        </p:blipFill>
        <p:spPr>
          <a:xfrm>
            <a:off x="10303931" y="5151984"/>
            <a:ext cx="1522504" cy="2152999"/>
          </a:xfrm>
          <a:prstGeom prst="rect">
            <a:avLst/>
          </a:prstGeom>
          <a:effectLst>
            <a:outerShdw blurRad="50800" dist="38100" dir="2700000" algn="tl" rotWithShape="0">
              <a:prstClr val="black">
                <a:alpha val="40000"/>
              </a:prstClr>
            </a:outerShdw>
          </a:effectLst>
        </p:spPr>
      </p:pic>
      <p:pic>
        <p:nvPicPr>
          <p:cNvPr id="3" name="図 2">
            <a:extLst>
              <a:ext uri="{FF2B5EF4-FFF2-40B4-BE49-F238E27FC236}">
                <a16:creationId xmlns:a16="http://schemas.microsoft.com/office/drawing/2014/main" id="{4D77BD8A-9994-1DAD-5F98-7CEB499E8ACA}"/>
              </a:ext>
            </a:extLst>
          </p:cNvPr>
          <p:cNvPicPr>
            <a:picLocks noChangeAspect="1"/>
          </p:cNvPicPr>
          <p:nvPr/>
        </p:nvPicPr>
        <p:blipFill>
          <a:blip r:embed="rId3"/>
          <a:stretch>
            <a:fillRect/>
          </a:stretch>
        </p:blipFill>
        <p:spPr>
          <a:xfrm>
            <a:off x="11906173" y="5277471"/>
            <a:ext cx="1354437" cy="2565038"/>
          </a:xfrm>
          <a:prstGeom prst="rect">
            <a:avLst/>
          </a:prstGeom>
          <a:effectLst>
            <a:outerShdw blurRad="50800" dist="38100" dir="2700000" algn="tl" rotWithShape="0">
              <a:prstClr val="black">
                <a:alpha val="40000"/>
              </a:prstClr>
            </a:outerShdw>
          </a:effectLst>
        </p:spPr>
      </p:pic>
      <p:grpSp>
        <p:nvGrpSpPr>
          <p:cNvPr id="4" name="グループ化 3">
            <a:extLst>
              <a:ext uri="{FF2B5EF4-FFF2-40B4-BE49-F238E27FC236}">
                <a16:creationId xmlns:a16="http://schemas.microsoft.com/office/drawing/2014/main" id="{D1CD52AC-A98A-1E88-F897-644C68629BA0}"/>
              </a:ext>
            </a:extLst>
          </p:cNvPr>
          <p:cNvGrpSpPr/>
          <p:nvPr/>
        </p:nvGrpSpPr>
        <p:grpSpPr>
          <a:xfrm>
            <a:off x="10925266" y="3103108"/>
            <a:ext cx="970397" cy="634724"/>
            <a:chOff x="11703115" y="-419"/>
            <a:chExt cx="1659078" cy="1085182"/>
          </a:xfrm>
        </p:grpSpPr>
        <p:pic>
          <p:nvPicPr>
            <p:cNvPr id="5" name="図 4">
              <a:extLst>
                <a:ext uri="{FF2B5EF4-FFF2-40B4-BE49-F238E27FC236}">
                  <a16:creationId xmlns:a16="http://schemas.microsoft.com/office/drawing/2014/main" id="{BB17780B-758F-9096-3711-3736F8F82417}"/>
                </a:ext>
              </a:extLst>
            </p:cNvPr>
            <p:cNvPicPr>
              <a:picLocks noChangeAspect="1"/>
            </p:cNvPicPr>
            <p:nvPr/>
          </p:nvPicPr>
          <p:blipFill>
            <a:blip r:embed="rId4"/>
            <a:stretch>
              <a:fillRect/>
            </a:stretch>
          </p:blipFill>
          <p:spPr>
            <a:xfrm>
              <a:off x="11703115" y="0"/>
              <a:ext cx="835224" cy="1072989"/>
            </a:xfrm>
            <a:prstGeom prst="rect">
              <a:avLst/>
            </a:prstGeom>
          </p:spPr>
        </p:pic>
        <p:pic>
          <p:nvPicPr>
            <p:cNvPr id="6" name="図 5">
              <a:extLst>
                <a:ext uri="{FF2B5EF4-FFF2-40B4-BE49-F238E27FC236}">
                  <a16:creationId xmlns:a16="http://schemas.microsoft.com/office/drawing/2014/main" id="{C9D9A26D-E04C-EC31-4266-775C6EC102D8}"/>
                </a:ext>
              </a:extLst>
            </p:cNvPr>
            <p:cNvPicPr>
              <a:picLocks noChangeAspect="1"/>
            </p:cNvPicPr>
            <p:nvPr/>
          </p:nvPicPr>
          <p:blipFill>
            <a:blip r:embed="rId5"/>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1003854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DBC4126D-2F5E-D0AB-1820-065FDDC84557}"/>
              </a:ext>
            </a:extLst>
          </p:cNvPr>
          <p:cNvGraphicFramePr>
            <a:graphicFrameLocks noGrp="1"/>
          </p:cNvGraphicFramePr>
          <p:nvPr>
            <p:ph sz="quarter" idx="10"/>
            <p:extLst>
              <p:ext uri="{D42A27DB-BD31-4B8C-83A1-F6EECF244321}">
                <p14:modId xmlns:p14="http://schemas.microsoft.com/office/powerpoint/2010/main" val="310722409"/>
              </p:ext>
            </p:extLst>
          </p:nvPr>
        </p:nvGraphicFramePr>
        <p:xfrm>
          <a:off x="1149395" y="1107755"/>
          <a:ext cx="9872051" cy="4933680"/>
        </p:xfrm>
        <a:graphic>
          <a:graphicData uri="http://schemas.openxmlformats.org/drawingml/2006/table">
            <a:tbl>
              <a:tblPr>
                <a:effectLst>
                  <a:outerShdw blurRad="50800" dist="38100" dir="2700000" algn="tl" rotWithShape="0">
                    <a:prstClr val="black">
                      <a:alpha val="40000"/>
                    </a:prstClr>
                  </a:outerShdw>
                </a:effectLst>
                <a:tableStyleId>{5940675A-B579-460E-94D1-54222C63F5DA}</a:tableStyleId>
              </a:tblPr>
              <a:tblGrid>
                <a:gridCol w="4397475">
                  <a:extLst>
                    <a:ext uri="{9D8B030D-6E8A-4147-A177-3AD203B41FA5}">
                      <a16:colId xmlns:a16="http://schemas.microsoft.com/office/drawing/2014/main" val="4033604304"/>
                    </a:ext>
                  </a:extLst>
                </a:gridCol>
                <a:gridCol w="2095664">
                  <a:extLst>
                    <a:ext uri="{9D8B030D-6E8A-4147-A177-3AD203B41FA5}">
                      <a16:colId xmlns:a16="http://schemas.microsoft.com/office/drawing/2014/main" val="1442804328"/>
                    </a:ext>
                  </a:extLst>
                </a:gridCol>
                <a:gridCol w="2073887">
                  <a:extLst>
                    <a:ext uri="{9D8B030D-6E8A-4147-A177-3AD203B41FA5}">
                      <a16:colId xmlns:a16="http://schemas.microsoft.com/office/drawing/2014/main" val="3935011811"/>
                    </a:ext>
                  </a:extLst>
                </a:gridCol>
                <a:gridCol w="1305025">
                  <a:extLst>
                    <a:ext uri="{9D8B030D-6E8A-4147-A177-3AD203B41FA5}">
                      <a16:colId xmlns:a16="http://schemas.microsoft.com/office/drawing/2014/main" val="268758382"/>
                    </a:ext>
                  </a:extLst>
                </a:gridCol>
              </a:tblGrid>
              <a:tr h="263153">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2000" b="1" u="none" strike="noStrike" dirty="0">
                          <a:solidFill>
                            <a:schemeClr val="bg1"/>
                          </a:solidFill>
                          <a:effectLst>
                            <a:outerShdw blurRad="38100" dist="38100" dir="2700000" algn="tl">
                              <a:srgbClr val="000000">
                                <a:alpha val="43137"/>
                              </a:srgbClr>
                            </a:outerShdw>
                          </a:effectLst>
                          <a:latin typeface="+mn-ea"/>
                          <a:ea typeface="+mn-ea"/>
                        </a:rPr>
                        <a:t>ソフトウェア名称</a:t>
                      </a:r>
                    </a:p>
                  </a:txBody>
                  <a:tcPr marL="108000" marR="108000" marT="108000" marB="108000" anchor="ctr">
                    <a:solidFill>
                      <a:srgbClr val="6464E6"/>
                    </a:solidFill>
                  </a:tcPr>
                </a:tc>
                <a:tc>
                  <a:txBody>
                    <a:bodyPr/>
                    <a:lstStyle/>
                    <a:p>
                      <a:pPr algn="ctr" fontAlgn="t"/>
                      <a:r>
                        <a:rPr lang="ja-JP" altLang="en-US" sz="2000" b="1" u="none" strike="noStrike" dirty="0">
                          <a:solidFill>
                            <a:schemeClr val="bg1"/>
                          </a:solidFill>
                          <a:effectLst>
                            <a:outerShdw blurRad="38100" dist="38100" dir="2700000" algn="tl">
                              <a:srgbClr val="000000">
                                <a:alpha val="43137"/>
                              </a:srgbClr>
                            </a:outerShdw>
                          </a:effectLst>
                          <a:latin typeface="+mn-ea"/>
                          <a:ea typeface="+mn-ea"/>
                        </a:rPr>
                        <a:t>製品品番</a:t>
                      </a:r>
                      <a:endParaRPr lang="ja-JP" altLang="en-US" sz="2000" b="1" i="0" u="none" strike="noStrike" dirty="0">
                        <a:solidFill>
                          <a:schemeClr val="bg1"/>
                        </a:solidFill>
                        <a:effectLst>
                          <a:outerShdw blurRad="38100" dist="38100" dir="2700000" algn="tl">
                            <a:srgbClr val="000000">
                              <a:alpha val="43137"/>
                            </a:srgbClr>
                          </a:outerShdw>
                        </a:effectLst>
                        <a:latin typeface="+mn-ea"/>
                        <a:ea typeface="+mn-ea"/>
                      </a:endParaRPr>
                    </a:p>
                  </a:txBody>
                  <a:tcPr marL="108000" marR="108000" marT="108000" marB="108000" anchor="ctr">
                    <a:lnR w="12700" cap="flat" cmpd="sng" algn="ctr">
                      <a:solidFill>
                        <a:schemeClr val="tx1"/>
                      </a:solidFill>
                      <a:prstDash val="solid"/>
                      <a:round/>
                      <a:headEnd type="none" w="med" len="med"/>
                      <a:tailEnd type="none" w="med" len="med"/>
                    </a:lnR>
                    <a:solidFill>
                      <a:srgbClr val="6464E6"/>
                    </a:solidFill>
                  </a:tcPr>
                </a:tc>
                <a:tc>
                  <a:txBody>
                    <a:bodyPr/>
                    <a:lstStyle/>
                    <a:p>
                      <a:pPr algn="ctr" fontAlgn="t"/>
                      <a:r>
                        <a:rPr lang="ja-JP" altLang="en-US" sz="1800" b="1" u="none" strike="noStrike" dirty="0">
                          <a:solidFill>
                            <a:schemeClr val="bg1"/>
                          </a:solidFill>
                          <a:effectLst>
                            <a:outerShdw blurRad="38100" dist="38100" dir="2700000" algn="tl">
                              <a:srgbClr val="000000">
                                <a:alpha val="43137"/>
                              </a:srgbClr>
                            </a:outerShdw>
                          </a:effectLst>
                          <a:latin typeface="+mn-ea"/>
                          <a:ea typeface="+mn-ea"/>
                        </a:rPr>
                        <a:t>プリインストール</a:t>
                      </a:r>
                    </a:p>
                  </a:txBody>
                  <a:tcPr marL="72000" marR="108000" marT="108000" marB="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6464E6"/>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1800" b="1" u="none" strike="noStrike" dirty="0">
                          <a:solidFill>
                            <a:schemeClr val="bg1"/>
                          </a:solidFill>
                          <a:effectLst>
                            <a:outerShdw blurRad="38100" dist="38100" dir="2700000" algn="tl">
                              <a:srgbClr val="000000">
                                <a:alpha val="43137"/>
                              </a:srgbClr>
                            </a:outerShdw>
                          </a:effectLst>
                          <a:latin typeface="+mn-ea"/>
                          <a:ea typeface="+mn-ea"/>
                        </a:rPr>
                        <a:t>対応状況</a:t>
                      </a:r>
                      <a:endParaRPr lang="ja-JP" altLang="en-US" sz="1800" b="1" i="0" u="none" strike="noStrike" dirty="0">
                        <a:solidFill>
                          <a:schemeClr val="bg1"/>
                        </a:solidFill>
                        <a:effectLst>
                          <a:outerShdw blurRad="38100" dist="38100" dir="2700000" algn="tl">
                            <a:srgbClr val="000000">
                              <a:alpha val="43137"/>
                            </a:srgbClr>
                          </a:outerShdw>
                        </a:effectLst>
                        <a:latin typeface="+mn-ea"/>
                        <a:ea typeface="+mn-ea"/>
                      </a:endParaRPr>
                    </a:p>
                  </a:txBody>
                  <a:tcPr marL="72000" marR="108000" marT="108000" marB="108000" anchor="ctr">
                    <a:lnL w="12700" cap="flat" cmpd="sng" algn="ctr">
                      <a:solidFill>
                        <a:schemeClr val="tx1"/>
                      </a:solidFill>
                      <a:prstDash val="solid"/>
                      <a:round/>
                      <a:headEnd type="none" w="med" len="med"/>
                      <a:tailEnd type="none" w="med" len="med"/>
                    </a:lnL>
                    <a:solidFill>
                      <a:srgbClr val="6464E6"/>
                    </a:solidFill>
                  </a:tcPr>
                </a:tc>
                <a:extLst>
                  <a:ext uri="{0D108BD9-81ED-4DB2-BD59-A6C34878D82A}">
                    <a16:rowId xmlns:a16="http://schemas.microsoft.com/office/drawing/2014/main" val="1298396191"/>
                  </a:ext>
                </a:extLst>
              </a:tr>
              <a:tr h="263153">
                <a:tc>
                  <a:txBody>
                    <a:bodyPr/>
                    <a:lstStyle/>
                    <a:p>
                      <a:pPr algn="l" fontAlgn="t"/>
                      <a:r>
                        <a:rPr lang="en-US" altLang="ja-JP" sz="1800" b="1" u="none" strike="noStrike" dirty="0">
                          <a:effectLst/>
                          <a:latin typeface="+mn-ea"/>
                          <a:ea typeface="+mn-ea"/>
                        </a:rPr>
                        <a:t>AI</a:t>
                      </a:r>
                      <a:r>
                        <a:rPr lang="ja-JP" altLang="en-US" sz="1800" b="1" u="none" strike="noStrike" dirty="0">
                          <a:effectLst/>
                          <a:latin typeface="+mn-ea"/>
                          <a:ea typeface="+mn-ea"/>
                        </a:rPr>
                        <a:t>動体検知アプリケーション</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dirty="0">
                          <a:effectLst/>
                          <a:latin typeface="+mn-ea"/>
                          <a:ea typeface="+mn-ea"/>
                        </a:rPr>
                        <a:t>WV-XAE200WUX</a:t>
                      </a:r>
                      <a:endParaRPr 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〇</a:t>
                      </a:r>
                      <a:r>
                        <a:rPr lang="ja-JP" altLang="en-US" sz="1800" b="1" u="none" strike="noStrike" baseline="30000" dirty="0">
                          <a:effectLst/>
                          <a:latin typeface="+mn-ea"/>
                          <a:ea typeface="+mn-ea"/>
                        </a:rPr>
                        <a:t> *</a:t>
                      </a:r>
                      <a:r>
                        <a:rPr lang="en-US" altLang="ja-JP" sz="1800" b="1" u="none" strike="noStrike" baseline="30000" dirty="0">
                          <a:effectLst/>
                          <a:latin typeface="+mn-ea"/>
                          <a:ea typeface="+mn-ea"/>
                        </a:rPr>
                        <a:t>2</a:t>
                      </a:r>
                      <a:endParaRPr lang="ja-JP" altLang="en-US" sz="1800" b="1" i="0" u="none" strike="noStrike" baseline="30000" dirty="0">
                        <a:solidFill>
                          <a:srgbClr val="333333"/>
                        </a:solidFill>
                        <a:effectLst/>
                        <a:latin typeface="+mn-ea"/>
                        <a:ea typeface="+mn-ea"/>
                      </a:endParaRPr>
                    </a:p>
                  </a:txBody>
                  <a:tcPr marL="108000" marR="108000" marT="108000" marB="108000" anchor="ctr">
                    <a:lnR w="12700" cap="flat" cmpd="sng" algn="ctr">
                      <a:solidFill>
                        <a:schemeClr val="tx1"/>
                      </a:solidFill>
                      <a:prstDash val="solid"/>
                      <a:round/>
                      <a:headEnd type="none" w="med" len="med"/>
                      <a:tailEnd type="none" w="med" len="med"/>
                    </a:ln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068608190"/>
                  </a:ext>
                </a:extLst>
              </a:tr>
              <a:tr h="263153">
                <a:tc>
                  <a:txBody>
                    <a:bodyPr/>
                    <a:lstStyle/>
                    <a:p>
                      <a:pPr algn="l" fontAlgn="t"/>
                      <a:r>
                        <a:rPr lang="en-US" altLang="ja-JP" sz="1800" b="1" u="none" strike="noStrike">
                          <a:effectLst/>
                          <a:latin typeface="+mn-ea"/>
                          <a:ea typeface="+mn-ea"/>
                        </a:rPr>
                        <a:t>AI</a:t>
                      </a:r>
                      <a:r>
                        <a:rPr lang="ja-JP" altLang="en-US" sz="1800" b="1" u="none" strike="noStrike">
                          <a:effectLst/>
                          <a:latin typeface="+mn-ea"/>
                          <a:ea typeface="+mn-ea"/>
                        </a:rPr>
                        <a:t>プライバシーガードアプリケーション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dirty="0">
                          <a:effectLst/>
                          <a:latin typeface="+mn-ea"/>
                          <a:ea typeface="+mn-ea"/>
                        </a:rPr>
                        <a:t>WV-XAE201WUX</a:t>
                      </a:r>
                      <a:endParaRPr 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〇</a:t>
                      </a:r>
                      <a:r>
                        <a:rPr kumimoji="1" lang="ja-JP" altLang="en-US" sz="1800" b="1" i="0" u="none" strike="noStrike" kern="1200" cap="none" spc="0" normalizeH="0" baseline="30000" noProof="0" dirty="0">
                          <a:ln>
                            <a:noFill/>
                          </a:ln>
                          <a:solidFill>
                            <a:prstClr val="black"/>
                          </a:solidFill>
                          <a:effectLst/>
                          <a:uLnTx/>
                          <a:uFillTx/>
                          <a:latin typeface="游ゴシック" panose="020B0400000000000000" pitchFamily="50" charset="-128"/>
                          <a:ea typeface="+mn-ea"/>
                          <a:cs typeface="+mn-cs"/>
                        </a:rPr>
                        <a:t> *</a:t>
                      </a:r>
                      <a:r>
                        <a:rPr kumimoji="1" lang="en-US" altLang="ja-JP" sz="1800" b="1" i="0" u="none" strike="noStrike" kern="1200" cap="none" spc="0" normalizeH="0" baseline="30000" noProof="0" dirty="0">
                          <a:ln>
                            <a:noFill/>
                          </a:ln>
                          <a:solidFill>
                            <a:prstClr val="black"/>
                          </a:solidFill>
                          <a:effectLst/>
                          <a:uLnTx/>
                          <a:uFillTx/>
                          <a:latin typeface="游ゴシック" panose="020B0400000000000000" pitchFamily="50" charset="-128"/>
                          <a:ea typeface="+mn-ea"/>
                          <a:cs typeface="+mn-cs"/>
                        </a:rPr>
                        <a:t>2</a:t>
                      </a:r>
                      <a:endParaRPr kumimoji="1" lang="ja-JP" altLang="en-US" sz="1800" b="1" i="0" u="none" strike="noStrike" kern="1200" cap="none" spc="0" normalizeH="0" baseline="30000" noProof="0" dirty="0">
                        <a:ln>
                          <a:noFill/>
                        </a:ln>
                        <a:solidFill>
                          <a:srgbClr val="333333"/>
                        </a:solidFill>
                        <a:effectLst/>
                        <a:uLnTx/>
                        <a:uFillTx/>
                        <a:latin typeface="游ゴシック" panose="020B0400000000000000" pitchFamily="50" charset="-128"/>
                        <a:ea typeface="+mn-ea"/>
                        <a:cs typeface="+mn-cs"/>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1715429569"/>
                  </a:ext>
                </a:extLst>
              </a:tr>
              <a:tr h="263153">
                <a:tc>
                  <a:txBody>
                    <a:bodyPr/>
                    <a:lstStyle/>
                    <a:p>
                      <a:pPr algn="l" fontAlgn="t"/>
                      <a:r>
                        <a:rPr lang="ja-JP" altLang="en-US" sz="1800" b="1" u="none" strike="noStrike">
                          <a:effectLst/>
                          <a:latin typeface="+mn-ea"/>
                          <a:ea typeface="+mn-ea"/>
                        </a:rPr>
                        <a:t>ナンバー認識アプリケーション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a:effectLst/>
                          <a:latin typeface="+mn-ea"/>
                          <a:ea typeface="+mn-ea"/>
                        </a:rPr>
                        <a:t>WV-XAE202WUX</a:t>
                      </a:r>
                      <a:endParaRPr 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i="0" u="none" strike="noStrike" dirty="0">
                          <a:solidFill>
                            <a:srgbClr val="333333"/>
                          </a:solidFill>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3397069324"/>
                  </a:ext>
                </a:extLst>
              </a:tr>
              <a:tr h="263153">
                <a:tc>
                  <a:txBody>
                    <a:bodyPr/>
                    <a:lstStyle/>
                    <a:p>
                      <a:pPr algn="l" fontAlgn="t"/>
                      <a:r>
                        <a:rPr lang="en-US" altLang="ja-JP" sz="1800" b="1" u="none" strike="noStrike" dirty="0">
                          <a:effectLst/>
                          <a:latin typeface="+mn-ea"/>
                          <a:ea typeface="+mn-ea"/>
                        </a:rPr>
                        <a:t>AI</a:t>
                      </a:r>
                      <a:r>
                        <a:rPr lang="ja-JP" altLang="en-US" sz="1800" b="1" u="none" strike="noStrike" dirty="0">
                          <a:effectLst/>
                          <a:latin typeface="+mn-ea"/>
                          <a:ea typeface="+mn-ea"/>
                        </a:rPr>
                        <a:t>顔検知アプリケーション </a:t>
                      </a:r>
                      <a:r>
                        <a:rPr lang="ja-JP" altLang="en-US" sz="1800" b="1" u="none" strike="noStrike" baseline="30000" dirty="0">
                          <a:effectLst/>
                          <a:latin typeface="+mn-ea"/>
                          <a:ea typeface="+mn-ea"/>
                        </a:rPr>
                        <a:t>*</a:t>
                      </a:r>
                      <a:r>
                        <a:rPr lang="en-US" altLang="ja-JP" sz="1800" b="1" u="none" strike="noStrike" baseline="30000" dirty="0">
                          <a:effectLst/>
                          <a:latin typeface="+mn-ea"/>
                          <a:ea typeface="+mn-ea"/>
                        </a:rPr>
                        <a:t>1</a:t>
                      </a:r>
                      <a:endParaRPr lang="ja-JP" altLang="en-US" sz="1800" b="1" i="0" u="none" strike="noStrike" baseline="30000" dirty="0">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dirty="0">
                          <a:effectLst/>
                          <a:latin typeface="+mn-ea"/>
                          <a:ea typeface="+mn-ea"/>
                        </a:rPr>
                        <a:t>WV-XAE204WUX</a:t>
                      </a:r>
                      <a:endParaRPr 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solidFill>
                            <a:srgbClr val="FF0000"/>
                          </a:solidFill>
                          <a:effectLst/>
                          <a:latin typeface="+mn-ea"/>
                          <a:ea typeface="+mn-ea"/>
                        </a:rPr>
                        <a:t>非対応</a:t>
                      </a:r>
                      <a:endParaRPr lang="ja-JP" altLang="en-US" sz="1800" b="1" i="0" u="none" strike="noStrike" dirty="0">
                        <a:solidFill>
                          <a:srgbClr val="FF0000"/>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1098563657"/>
                  </a:ext>
                </a:extLst>
              </a:tr>
              <a:tr h="263153">
                <a:tc>
                  <a:txBody>
                    <a:bodyPr/>
                    <a:lstStyle/>
                    <a:p>
                      <a:pPr algn="l" fontAlgn="t"/>
                      <a:r>
                        <a:rPr lang="en-US" altLang="ja-JP" sz="1800" b="1" u="none" strike="noStrike">
                          <a:effectLst/>
                          <a:latin typeface="+mn-ea"/>
                          <a:ea typeface="+mn-ea"/>
                        </a:rPr>
                        <a:t>AI</a:t>
                      </a:r>
                      <a:r>
                        <a:rPr lang="ja-JP" altLang="en-US" sz="1800" b="1" u="none" strike="noStrike">
                          <a:effectLst/>
                          <a:latin typeface="+mn-ea"/>
                          <a:ea typeface="+mn-ea"/>
                        </a:rPr>
                        <a:t>人物属性識別アプリケーション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dirty="0">
                          <a:effectLst/>
                          <a:latin typeface="+mn-ea"/>
                          <a:ea typeface="+mn-ea"/>
                        </a:rPr>
                        <a:t>WV-XAE205WUX</a:t>
                      </a:r>
                      <a:endParaRPr 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i="0" u="none" strike="noStrike" dirty="0">
                          <a:solidFill>
                            <a:srgbClr val="333333"/>
                          </a:solidFill>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3972925982"/>
                  </a:ext>
                </a:extLst>
              </a:tr>
              <a:tr h="263153">
                <a:tc>
                  <a:txBody>
                    <a:bodyPr/>
                    <a:lstStyle/>
                    <a:p>
                      <a:pPr algn="l" fontAlgn="t"/>
                      <a:r>
                        <a:rPr lang="en-US" altLang="ja-JP" sz="1800" b="1" u="none" strike="noStrike">
                          <a:effectLst/>
                          <a:latin typeface="+mn-ea"/>
                          <a:ea typeface="+mn-ea"/>
                        </a:rPr>
                        <a:t>AI</a:t>
                      </a:r>
                      <a:r>
                        <a:rPr lang="ja-JP" altLang="en-US" sz="1800" b="1" u="none" strike="noStrike">
                          <a:effectLst/>
                          <a:latin typeface="+mn-ea"/>
                          <a:ea typeface="+mn-ea"/>
                        </a:rPr>
                        <a:t>車両属性識別アプリケーション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dirty="0">
                          <a:effectLst/>
                          <a:latin typeface="+mn-ea"/>
                          <a:ea typeface="+mn-ea"/>
                        </a:rPr>
                        <a:t>WV-XAE206WUX</a:t>
                      </a:r>
                      <a:endParaRPr 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i="0" u="none" strike="noStrike" dirty="0">
                          <a:solidFill>
                            <a:srgbClr val="333333"/>
                          </a:solidFill>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2107315118"/>
                  </a:ext>
                </a:extLst>
              </a:tr>
              <a:tr h="263153">
                <a:tc>
                  <a:txBody>
                    <a:bodyPr/>
                    <a:lstStyle/>
                    <a:p>
                      <a:pPr algn="l" fontAlgn="t"/>
                      <a:r>
                        <a:rPr lang="en-US" altLang="ja-JP" sz="1800" b="1" u="none" strike="noStrike" dirty="0">
                          <a:effectLst/>
                          <a:latin typeface="+mn-ea"/>
                          <a:ea typeface="+mn-ea"/>
                        </a:rPr>
                        <a:t>AI</a:t>
                      </a:r>
                      <a:r>
                        <a:rPr lang="ja-JP" altLang="en-US" sz="1800" b="1" u="none" strike="noStrike" dirty="0">
                          <a:effectLst/>
                          <a:latin typeface="+mn-ea"/>
                          <a:ea typeface="+mn-ea"/>
                        </a:rPr>
                        <a:t>マスク非着用検知アプリケーション</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dirty="0">
                          <a:effectLst/>
                          <a:latin typeface="+mn-ea"/>
                          <a:ea typeface="+mn-ea"/>
                        </a:rPr>
                        <a:t>WV-XAE203WUX</a:t>
                      </a:r>
                      <a:endParaRPr lang="en-US"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i="0" u="none" strike="noStrike" dirty="0">
                          <a:solidFill>
                            <a:srgbClr val="333333"/>
                          </a:solidFill>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3341903339"/>
                  </a:ext>
                </a:extLst>
              </a:tr>
              <a:tr h="263153">
                <a:tc>
                  <a:txBody>
                    <a:bodyPr/>
                    <a:lstStyle/>
                    <a:p>
                      <a:pPr algn="l" fontAlgn="t"/>
                      <a:r>
                        <a:rPr lang="en-US" altLang="ja-JP" sz="1800" b="1" u="none" strike="noStrike">
                          <a:effectLst/>
                          <a:latin typeface="+mn-ea"/>
                          <a:ea typeface="+mn-ea"/>
                        </a:rPr>
                        <a:t>AI</a:t>
                      </a:r>
                      <a:r>
                        <a:rPr lang="ja-JP" altLang="en-US" sz="1800" b="1" u="none" strike="noStrike">
                          <a:effectLst/>
                          <a:latin typeface="+mn-ea"/>
                          <a:ea typeface="+mn-ea"/>
                        </a:rPr>
                        <a:t>混雑検知アプリケーション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a:effectLst/>
                          <a:latin typeface="+mn-ea"/>
                          <a:ea typeface="+mn-ea"/>
                        </a:rPr>
                        <a:t>WV-XAE207WUX</a:t>
                      </a:r>
                      <a:endParaRPr 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i="0" u="none" strike="noStrike" dirty="0">
                          <a:solidFill>
                            <a:srgbClr val="333333"/>
                          </a:solidFill>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4205666693"/>
                  </a:ext>
                </a:extLst>
              </a:tr>
              <a:tr h="263153">
                <a:tc>
                  <a:txBody>
                    <a:bodyPr/>
                    <a:lstStyle/>
                    <a:p>
                      <a:pPr algn="l" fontAlgn="t"/>
                      <a:r>
                        <a:rPr lang="en-US" altLang="ja-JP" sz="1800" b="1" u="none" strike="noStrike">
                          <a:effectLst/>
                          <a:latin typeface="+mn-ea"/>
                          <a:ea typeface="+mn-ea"/>
                        </a:rPr>
                        <a:t>AI</a:t>
                      </a:r>
                      <a:r>
                        <a:rPr lang="ja-JP" altLang="en-US" sz="1800" b="1" u="none" strike="noStrike">
                          <a:effectLst/>
                          <a:latin typeface="+mn-ea"/>
                          <a:ea typeface="+mn-ea"/>
                        </a:rPr>
                        <a:t>状態変化検知アプリケーション</a:t>
                      </a:r>
                      <a:endParaRPr lang="ja-JP" alt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l" fontAlgn="t"/>
                      <a:r>
                        <a:rPr lang="en-US" sz="1800" b="1" u="none" strike="noStrike">
                          <a:effectLst/>
                          <a:latin typeface="+mn-ea"/>
                          <a:ea typeface="+mn-ea"/>
                        </a:rPr>
                        <a:t>WV-XAE400W</a:t>
                      </a:r>
                      <a:endParaRPr lang="en-US" sz="1800" b="1" i="0" u="none" strike="noStrike">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i="0" u="none" strike="noStrike" dirty="0">
                          <a:solidFill>
                            <a:srgbClr val="333333"/>
                          </a:solidFill>
                          <a:effectLst/>
                          <a:latin typeface="+mn-ea"/>
                          <a:ea typeface="+mn-ea"/>
                        </a:rPr>
                        <a:t>✕</a:t>
                      </a:r>
                      <a:endParaRPr lang="en-US" altLang="ja-JP" sz="1800" b="1" i="0" u="none" strike="noStrike" dirty="0">
                        <a:solidFill>
                          <a:srgbClr val="333333"/>
                        </a:solidFill>
                        <a:effectLst/>
                        <a:latin typeface="+mn-ea"/>
                        <a:ea typeface="+mn-ea"/>
                      </a:endParaRPr>
                    </a:p>
                  </a:txBody>
                  <a:tcPr marL="108000" marR="108000" marT="108000" marB="108000" anchor="ctr">
                    <a:solidFill>
                      <a:schemeClr val="bg1"/>
                    </a:solidFill>
                  </a:tcPr>
                </a:tc>
                <a:tc>
                  <a:txBody>
                    <a:bodyPr/>
                    <a:lstStyle/>
                    <a:p>
                      <a:pPr algn="ctr" fontAlgn="t"/>
                      <a:r>
                        <a:rPr lang="ja-JP" altLang="en-US" sz="1800" b="1" u="none" strike="noStrike" dirty="0">
                          <a:effectLst/>
                          <a:latin typeface="+mn-ea"/>
                          <a:ea typeface="+mn-ea"/>
                        </a:rPr>
                        <a:t>対応</a:t>
                      </a:r>
                      <a:endParaRPr lang="ja-JP" altLang="en-US" sz="1800" b="1" i="0" u="none" strike="noStrike" dirty="0">
                        <a:solidFill>
                          <a:srgbClr val="333333"/>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1429146555"/>
                  </a:ext>
                </a:extLst>
              </a:tr>
            </a:tbl>
          </a:graphicData>
        </a:graphic>
      </p:graphicFrame>
      <p:sp>
        <p:nvSpPr>
          <p:cNvPr id="3" name="タイトル 2">
            <a:extLst>
              <a:ext uri="{FF2B5EF4-FFF2-40B4-BE49-F238E27FC236}">
                <a16:creationId xmlns:a16="http://schemas.microsoft.com/office/drawing/2014/main" id="{AA9F1FA1-4475-8079-5C8E-2669564B971C}"/>
              </a:ext>
            </a:extLst>
          </p:cNvPr>
          <p:cNvSpPr>
            <a:spLocks noGrp="1"/>
          </p:cNvSpPr>
          <p:nvPr>
            <p:ph type="title"/>
          </p:nvPr>
        </p:nvSpPr>
        <p:spPr/>
        <p:txBody>
          <a:bodyPr/>
          <a:lstStyle/>
          <a:p>
            <a:r>
              <a:rPr kumimoji="1" lang="en-US" altLang="ja-JP" dirty="0"/>
              <a:t>1-4. </a:t>
            </a:r>
            <a:r>
              <a:rPr kumimoji="1" lang="ja-JP" altLang="en-US" dirty="0"/>
              <a:t>対応</a:t>
            </a:r>
            <a:r>
              <a:rPr kumimoji="1" lang="en-US" altLang="ja-JP" dirty="0"/>
              <a:t>AI</a:t>
            </a:r>
            <a:r>
              <a:rPr kumimoji="1" lang="ja-JP" altLang="en-US" dirty="0"/>
              <a:t>アプリケーション一覧表</a:t>
            </a:r>
          </a:p>
        </p:txBody>
      </p:sp>
      <p:sp>
        <p:nvSpPr>
          <p:cNvPr id="2" name="テキスト ボックス 1">
            <a:extLst>
              <a:ext uri="{FF2B5EF4-FFF2-40B4-BE49-F238E27FC236}">
                <a16:creationId xmlns:a16="http://schemas.microsoft.com/office/drawing/2014/main" id="{42ECEDC0-4F74-9709-C8EB-61C77E6959B4}"/>
              </a:ext>
            </a:extLst>
          </p:cNvPr>
          <p:cNvSpPr txBox="1"/>
          <p:nvPr/>
        </p:nvSpPr>
        <p:spPr>
          <a:xfrm>
            <a:off x="7748746" y="6207760"/>
            <a:ext cx="2917786" cy="551689"/>
          </a:xfrm>
          <a:prstGeom prst="rect">
            <a:avLst/>
          </a:prstGeom>
          <a:noFill/>
        </p:spPr>
        <p:txBody>
          <a:bodyPr wrap="none" rtlCol="0">
            <a:spAutoFit/>
          </a:bodyPr>
          <a:lstStyle/>
          <a:p>
            <a:pPr algn="l"/>
            <a:r>
              <a:rPr kumimoji="1" lang="ja-JP" altLang="en-US" sz="1400" b="1" dirty="0">
                <a:latin typeface="+mn-ea"/>
              </a:rPr>
              <a:t>*</a:t>
            </a:r>
            <a:r>
              <a:rPr kumimoji="1" lang="en-US" altLang="ja-JP" sz="1400" b="1" dirty="0">
                <a:latin typeface="+mn-ea"/>
              </a:rPr>
              <a:t>1</a:t>
            </a:r>
            <a:r>
              <a:rPr kumimoji="1" lang="ja-JP" altLang="en-US" sz="1400" b="1" dirty="0">
                <a:latin typeface="+mn-ea"/>
              </a:rPr>
              <a:t>：</a:t>
            </a:r>
            <a:r>
              <a:rPr kumimoji="1" lang="en-US" altLang="ja-JP" sz="1400" b="1" dirty="0">
                <a:latin typeface="+mn-ea"/>
              </a:rPr>
              <a:t>2024</a:t>
            </a:r>
            <a:r>
              <a:rPr kumimoji="1" lang="ja-JP" altLang="en-US" sz="1400" b="1" dirty="0">
                <a:latin typeface="+mn-ea"/>
              </a:rPr>
              <a:t>年</a:t>
            </a:r>
            <a:r>
              <a:rPr kumimoji="1" lang="en-US" altLang="ja-JP" sz="1400" b="1" dirty="0">
                <a:latin typeface="+mn-ea"/>
              </a:rPr>
              <a:t>3</a:t>
            </a:r>
            <a:r>
              <a:rPr kumimoji="1" lang="ja-JP" altLang="en-US" sz="1400" b="1" dirty="0">
                <a:latin typeface="+mn-ea"/>
              </a:rPr>
              <a:t>月を以て販売終了</a:t>
            </a:r>
            <a:endParaRPr kumimoji="1" lang="en-US" altLang="ja-JP" sz="1400" b="1" dirty="0">
              <a:latin typeface="+mn-ea"/>
            </a:endParaRPr>
          </a:p>
          <a:p>
            <a:pPr algn="l">
              <a:lnSpc>
                <a:spcPct val="120000"/>
              </a:lnSpc>
            </a:pPr>
            <a:r>
              <a:rPr kumimoji="1" lang="en-US" altLang="ja-JP" sz="1400" b="1" dirty="0">
                <a:latin typeface="+mn-ea"/>
              </a:rPr>
              <a:t>*2</a:t>
            </a:r>
            <a:r>
              <a:rPr kumimoji="1" lang="ja-JP" altLang="en-US" sz="1400" b="1" dirty="0">
                <a:latin typeface="+mn-ea"/>
              </a:rPr>
              <a:t>：</a:t>
            </a:r>
            <a:r>
              <a:rPr kumimoji="1" lang="en-US" altLang="ja-JP" sz="1400" b="1" dirty="0">
                <a:latin typeface="+mn-ea"/>
              </a:rPr>
              <a:t>90</a:t>
            </a:r>
            <a:r>
              <a:rPr kumimoji="1" lang="ja-JP" altLang="en-US" sz="1400" b="1" dirty="0">
                <a:latin typeface="+mn-ea"/>
              </a:rPr>
              <a:t>日間お試し版となります。</a:t>
            </a:r>
          </a:p>
        </p:txBody>
      </p:sp>
      <p:grpSp>
        <p:nvGrpSpPr>
          <p:cNvPr id="4" name="グループ化 3">
            <a:extLst>
              <a:ext uri="{FF2B5EF4-FFF2-40B4-BE49-F238E27FC236}">
                <a16:creationId xmlns:a16="http://schemas.microsoft.com/office/drawing/2014/main" id="{D0969104-DFAC-7BFE-964D-0350D7FAAA0C}"/>
              </a:ext>
            </a:extLst>
          </p:cNvPr>
          <p:cNvGrpSpPr/>
          <p:nvPr/>
        </p:nvGrpSpPr>
        <p:grpSpPr>
          <a:xfrm>
            <a:off x="13158038" y="127975"/>
            <a:ext cx="970397" cy="634724"/>
            <a:chOff x="11703115" y="-419"/>
            <a:chExt cx="1659078" cy="1085182"/>
          </a:xfrm>
        </p:grpSpPr>
        <p:pic>
          <p:nvPicPr>
            <p:cNvPr id="5" name="図 4">
              <a:extLst>
                <a:ext uri="{FF2B5EF4-FFF2-40B4-BE49-F238E27FC236}">
                  <a16:creationId xmlns:a16="http://schemas.microsoft.com/office/drawing/2014/main" id="{1E928952-E029-2D51-4B52-4A5DB9475347}"/>
                </a:ext>
              </a:extLst>
            </p:cNvPr>
            <p:cNvPicPr>
              <a:picLocks noChangeAspect="1"/>
            </p:cNvPicPr>
            <p:nvPr/>
          </p:nvPicPr>
          <p:blipFill>
            <a:blip r:embed="rId2"/>
            <a:stretch>
              <a:fillRect/>
            </a:stretch>
          </p:blipFill>
          <p:spPr>
            <a:xfrm>
              <a:off x="11703115" y="0"/>
              <a:ext cx="835224" cy="1072989"/>
            </a:xfrm>
            <a:prstGeom prst="rect">
              <a:avLst/>
            </a:prstGeom>
          </p:spPr>
        </p:pic>
        <p:pic>
          <p:nvPicPr>
            <p:cNvPr id="7" name="図 6">
              <a:extLst>
                <a:ext uri="{FF2B5EF4-FFF2-40B4-BE49-F238E27FC236}">
                  <a16:creationId xmlns:a16="http://schemas.microsoft.com/office/drawing/2014/main" id="{9D394EB4-318D-76E4-01FC-998D6FC9FF0B}"/>
                </a:ext>
              </a:extLst>
            </p:cNvPr>
            <p:cNvPicPr>
              <a:picLocks noChangeAspect="1"/>
            </p:cNvPicPr>
            <p:nvPr/>
          </p:nvPicPr>
          <p:blipFill>
            <a:blip r:embed="rId3"/>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83844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5B6024E-E3BB-CD3F-A797-A948781F67F8}"/>
              </a:ext>
            </a:extLst>
          </p:cNvPr>
          <p:cNvSpPr>
            <a:spLocks noGrp="1"/>
          </p:cNvSpPr>
          <p:nvPr>
            <p:ph type="title"/>
          </p:nvPr>
        </p:nvSpPr>
        <p:spPr/>
        <p:txBody>
          <a:bodyPr/>
          <a:lstStyle/>
          <a:p>
            <a:pPr marL="268288"/>
            <a:r>
              <a:rPr lang="en-US" altLang="ja-JP" dirty="0"/>
              <a:t>1-5. PoE</a:t>
            </a:r>
            <a:r>
              <a:rPr lang="ja-JP" altLang="en-US" dirty="0"/>
              <a:t>給電ユニットの準備</a:t>
            </a:r>
          </a:p>
        </p:txBody>
      </p:sp>
      <p:sp>
        <p:nvSpPr>
          <p:cNvPr id="2" name="テキスト ボックス 1">
            <a:extLst>
              <a:ext uri="{FF2B5EF4-FFF2-40B4-BE49-F238E27FC236}">
                <a16:creationId xmlns:a16="http://schemas.microsoft.com/office/drawing/2014/main" id="{B06BC56F-BBEC-84C4-D3A6-4C6CB8314C58}"/>
              </a:ext>
            </a:extLst>
          </p:cNvPr>
          <p:cNvSpPr txBox="1"/>
          <p:nvPr/>
        </p:nvSpPr>
        <p:spPr>
          <a:xfrm>
            <a:off x="418163" y="707652"/>
            <a:ext cx="8368316" cy="2593467"/>
          </a:xfrm>
          <a:prstGeom prst="rect">
            <a:avLst/>
          </a:prstGeom>
          <a:noFill/>
        </p:spPr>
        <p:txBody>
          <a:bodyPr wrap="none" rtlCol="0">
            <a:spAutoFit/>
          </a:bodyPr>
          <a:lstStyle/>
          <a:p>
            <a:pPr>
              <a:lnSpc>
                <a:spcPct val="110000"/>
              </a:lnSpc>
            </a:pPr>
            <a:r>
              <a:rPr lang="ja-JP" altLang="en-US" sz="2000" b="1" dirty="0">
                <a:latin typeface="+mn-ea"/>
              </a:rPr>
              <a:t>本機運用では、</a:t>
            </a:r>
            <a:r>
              <a:rPr lang="en-US" altLang="ja-JP" sz="2000" b="1" dirty="0">
                <a:latin typeface="+mn-ea"/>
              </a:rPr>
              <a:t>PoE++ (IEEE 802.3bt) </a:t>
            </a:r>
            <a:r>
              <a:rPr lang="ja-JP" altLang="en-US" sz="2000" b="1" dirty="0">
                <a:latin typeface="+mn-ea"/>
              </a:rPr>
              <a:t>の給電ユニットが必要</a:t>
            </a:r>
            <a:endParaRPr lang="en-US" altLang="ja-JP" sz="2000" b="1" dirty="0">
              <a:latin typeface="+mn-ea"/>
            </a:endParaRPr>
          </a:p>
          <a:p>
            <a:pPr marL="279982">
              <a:lnSpc>
                <a:spcPct val="110000"/>
              </a:lnSpc>
              <a:spcBef>
                <a:spcPts val="945"/>
              </a:spcBef>
            </a:pPr>
            <a:r>
              <a:rPr lang="ja-JP" altLang="en-US" sz="1800" b="1" dirty="0">
                <a:latin typeface="+mn-ea"/>
              </a:rPr>
              <a:t>＜参考＞</a:t>
            </a:r>
            <a:endParaRPr lang="en-US" altLang="ja-JP" sz="1800" b="1" dirty="0">
              <a:latin typeface="+mn-ea"/>
            </a:endParaRPr>
          </a:p>
          <a:p>
            <a:pPr marL="569963">
              <a:lnSpc>
                <a:spcPct val="110000"/>
              </a:lnSpc>
            </a:pPr>
            <a:r>
              <a:rPr lang="en-US" altLang="ja-JP" sz="1800" b="1" dirty="0">
                <a:latin typeface="+mn-ea"/>
              </a:rPr>
              <a:t>PoE+ </a:t>
            </a:r>
            <a:r>
              <a:rPr lang="ja-JP" altLang="en-US" sz="1800" b="1" dirty="0">
                <a:latin typeface="+mn-ea"/>
              </a:rPr>
              <a:t>給電では、キッティング目的でのみ動作可能。以下の動作制限あり</a:t>
            </a:r>
            <a:endParaRPr lang="en-US" altLang="ja-JP" sz="1800" b="1" dirty="0">
              <a:latin typeface="+mn-ea"/>
            </a:endParaRPr>
          </a:p>
          <a:p>
            <a:pPr marL="984935" indent="-279982">
              <a:lnSpc>
                <a:spcPct val="110000"/>
              </a:lnSpc>
              <a:spcBef>
                <a:spcPts val="945"/>
              </a:spcBef>
              <a:buFont typeface="Arial" panose="020B0604020202020204" pitchFamily="34" charset="0"/>
              <a:buChar char="•"/>
            </a:pPr>
            <a:r>
              <a:rPr lang="ja-JP" altLang="en-US" sz="1800" b="1" dirty="0">
                <a:latin typeface="+mn-ea"/>
              </a:rPr>
              <a:t>ストリーミングのみで利用可能</a:t>
            </a:r>
            <a:endParaRPr lang="en-US" altLang="ja-JP" sz="1800" b="1" dirty="0">
              <a:latin typeface="+mn-ea"/>
            </a:endParaRPr>
          </a:p>
          <a:p>
            <a:pPr marL="984935" indent="-279982">
              <a:lnSpc>
                <a:spcPct val="110000"/>
              </a:lnSpc>
              <a:buFont typeface="Arial" panose="020B0604020202020204" pitchFamily="34" charset="0"/>
              <a:buChar char="•"/>
            </a:pPr>
            <a:r>
              <a:rPr lang="ja-JP" altLang="en-US" sz="1800" b="1" dirty="0">
                <a:latin typeface="+mn-ea"/>
              </a:rPr>
              <a:t>パン</a:t>
            </a:r>
            <a:r>
              <a:rPr lang="en-US" altLang="ja-JP" sz="1800" b="1" dirty="0">
                <a:latin typeface="+mn-ea"/>
              </a:rPr>
              <a:t>/</a:t>
            </a:r>
            <a:r>
              <a:rPr lang="ja-JP" altLang="en-US" sz="1800" b="1" dirty="0">
                <a:latin typeface="+mn-ea"/>
              </a:rPr>
              <a:t>チルト</a:t>
            </a:r>
            <a:r>
              <a:rPr lang="en-US" altLang="ja-JP" sz="1800" b="1" dirty="0">
                <a:latin typeface="+mn-ea"/>
              </a:rPr>
              <a:t>/</a:t>
            </a:r>
            <a:r>
              <a:rPr lang="ja-JP" altLang="en-US" sz="1800" b="1" dirty="0">
                <a:latin typeface="+mn-ea"/>
              </a:rPr>
              <a:t>ズームが機能しない</a:t>
            </a:r>
            <a:endParaRPr lang="en-US" altLang="ja-JP" sz="1800" b="1" dirty="0">
              <a:latin typeface="+mn-ea"/>
            </a:endParaRPr>
          </a:p>
          <a:p>
            <a:pPr marL="984935" indent="-279982">
              <a:lnSpc>
                <a:spcPct val="110000"/>
              </a:lnSpc>
              <a:buFont typeface="Arial" panose="020B0604020202020204" pitchFamily="34" charset="0"/>
              <a:buChar char="•"/>
            </a:pPr>
            <a:r>
              <a:rPr lang="ja-JP" altLang="en-US" sz="1800" b="1" dirty="0">
                <a:latin typeface="+mn-ea"/>
              </a:rPr>
              <a:t>ブラウザ画面にアクセスするとエラーメッセージ表示</a:t>
            </a:r>
            <a:endParaRPr lang="en-US" altLang="ja-JP" sz="1800" b="1" dirty="0">
              <a:latin typeface="+mn-ea"/>
            </a:endParaRPr>
          </a:p>
          <a:p>
            <a:pPr marL="569963">
              <a:lnSpc>
                <a:spcPct val="110000"/>
              </a:lnSpc>
              <a:spcBef>
                <a:spcPts val="945"/>
              </a:spcBef>
            </a:pPr>
            <a:r>
              <a:rPr lang="en-US" altLang="ja-JP" sz="1800" b="1" dirty="0">
                <a:latin typeface="+mn-ea"/>
              </a:rPr>
              <a:t>PoE </a:t>
            </a:r>
            <a:r>
              <a:rPr lang="ja-JP" altLang="en-US" sz="1800" b="1" dirty="0">
                <a:latin typeface="+mn-ea"/>
              </a:rPr>
              <a:t>給電では動作不可</a:t>
            </a:r>
            <a:endParaRPr lang="en-US" altLang="ja-JP" sz="1800" b="1" dirty="0">
              <a:latin typeface="+mn-ea"/>
            </a:endParaRPr>
          </a:p>
        </p:txBody>
      </p:sp>
      <p:graphicFrame>
        <p:nvGraphicFramePr>
          <p:cNvPr id="15" name="表 15">
            <a:extLst>
              <a:ext uri="{FF2B5EF4-FFF2-40B4-BE49-F238E27FC236}">
                <a16:creationId xmlns:a16="http://schemas.microsoft.com/office/drawing/2014/main" id="{3B598338-E75F-8FE2-DF52-773C719684C5}"/>
              </a:ext>
            </a:extLst>
          </p:cNvPr>
          <p:cNvGraphicFramePr>
            <a:graphicFrameLocks noGrp="1"/>
          </p:cNvGraphicFramePr>
          <p:nvPr/>
        </p:nvGraphicFramePr>
        <p:xfrm>
          <a:off x="1142124" y="4531362"/>
          <a:ext cx="9080356" cy="277392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507893">
                  <a:extLst>
                    <a:ext uri="{9D8B030D-6E8A-4147-A177-3AD203B41FA5}">
                      <a16:colId xmlns:a16="http://schemas.microsoft.com/office/drawing/2014/main" val="2287354352"/>
                    </a:ext>
                  </a:extLst>
                </a:gridCol>
                <a:gridCol w="4372690">
                  <a:extLst>
                    <a:ext uri="{9D8B030D-6E8A-4147-A177-3AD203B41FA5}">
                      <a16:colId xmlns:a16="http://schemas.microsoft.com/office/drawing/2014/main" val="2020171481"/>
                    </a:ext>
                  </a:extLst>
                </a:gridCol>
                <a:gridCol w="3199773">
                  <a:extLst>
                    <a:ext uri="{9D8B030D-6E8A-4147-A177-3AD203B41FA5}">
                      <a16:colId xmlns:a16="http://schemas.microsoft.com/office/drawing/2014/main" val="813497401"/>
                    </a:ext>
                  </a:extLst>
                </a:gridCol>
              </a:tblGrid>
              <a:tr h="431969">
                <a:tc>
                  <a:txBody>
                    <a:bodyPr/>
                    <a:lstStyle/>
                    <a:p>
                      <a:pPr algn="ctr"/>
                      <a:r>
                        <a:rPr kumimoji="1" lang="ja-JP" altLang="en-US" sz="1900" b="1" dirty="0">
                          <a:solidFill>
                            <a:schemeClr val="bg1"/>
                          </a:solidFill>
                          <a:effectLst>
                            <a:outerShdw blurRad="38100" dist="38100" dir="2700000" algn="tl">
                              <a:srgbClr val="000000">
                                <a:alpha val="43137"/>
                              </a:srgbClr>
                            </a:outerShdw>
                          </a:effectLst>
                        </a:rPr>
                        <a:t>メーカー</a:t>
                      </a:r>
                    </a:p>
                  </a:txBody>
                  <a:tcPr marL="143990" marR="143990" marT="71995" marB="71995">
                    <a:solidFill>
                      <a:srgbClr val="6464E6"/>
                    </a:solidFill>
                  </a:tcPr>
                </a:tc>
                <a:tc>
                  <a:txBody>
                    <a:bodyPr/>
                    <a:lstStyle/>
                    <a:p>
                      <a:pPr algn="ctr"/>
                      <a:r>
                        <a:rPr kumimoji="1" lang="ja-JP" altLang="en-US" sz="1900" b="1" dirty="0">
                          <a:solidFill>
                            <a:schemeClr val="bg1"/>
                          </a:solidFill>
                          <a:effectLst>
                            <a:outerShdw blurRad="38100" dist="38100" dir="2700000" algn="tl">
                              <a:srgbClr val="000000">
                                <a:alpha val="43137"/>
                              </a:srgbClr>
                            </a:outerShdw>
                          </a:effectLst>
                        </a:rPr>
                        <a:t>品番</a:t>
                      </a:r>
                    </a:p>
                  </a:txBody>
                  <a:tcPr marL="143990" marR="143990" marT="71995" marB="71995">
                    <a:solidFill>
                      <a:srgbClr val="6464E6"/>
                    </a:solidFill>
                  </a:tcPr>
                </a:tc>
                <a:tc>
                  <a:txBody>
                    <a:bodyPr/>
                    <a:lstStyle/>
                    <a:p>
                      <a:pPr algn="ctr"/>
                      <a:r>
                        <a:rPr kumimoji="1" lang="ja-JP" altLang="en-US" sz="1900" b="1" dirty="0">
                          <a:solidFill>
                            <a:schemeClr val="bg1"/>
                          </a:solidFill>
                          <a:effectLst>
                            <a:outerShdw blurRad="38100" dist="38100" dir="2700000" algn="tl">
                              <a:srgbClr val="000000">
                                <a:alpha val="43137"/>
                              </a:srgbClr>
                            </a:outerShdw>
                          </a:effectLst>
                        </a:rPr>
                        <a:t>外観</a:t>
                      </a:r>
                    </a:p>
                  </a:txBody>
                  <a:tcPr marL="143990" marR="143990" marT="71995" marB="71995">
                    <a:solidFill>
                      <a:srgbClr val="6464E6"/>
                    </a:solidFill>
                  </a:tcPr>
                </a:tc>
                <a:extLst>
                  <a:ext uri="{0D108BD9-81ED-4DB2-BD59-A6C34878D82A}">
                    <a16:rowId xmlns:a16="http://schemas.microsoft.com/office/drawing/2014/main" val="1477807801"/>
                  </a:ext>
                </a:extLst>
              </a:tr>
              <a:tr h="610957">
                <a:tc>
                  <a:txBody>
                    <a:bodyPr/>
                    <a:lstStyle/>
                    <a:p>
                      <a:r>
                        <a:rPr kumimoji="1" lang="en-US" altLang="ja-JP" sz="1900" b="1" dirty="0" err="1">
                          <a:latin typeface="+mn-ea"/>
                          <a:ea typeface="+mn-ea"/>
                        </a:rPr>
                        <a:t>i</a:t>
                      </a:r>
                      <a:r>
                        <a:rPr kumimoji="1" lang="en-US" altLang="ja-JP" sz="1900" b="1" dirty="0">
                          <a:latin typeface="+mn-ea"/>
                          <a:ea typeface="+mn-ea"/>
                        </a:rPr>
                        <a:t>-PRO</a:t>
                      </a:r>
                      <a:endParaRPr kumimoji="1" lang="ja-JP" altLang="en-US" sz="1900" b="1" dirty="0">
                        <a:latin typeface="+mn-ea"/>
                        <a:ea typeface="+mn-ea"/>
                      </a:endParaRPr>
                    </a:p>
                  </a:txBody>
                  <a:tcPr marL="143990" marR="143990" marT="71995" marB="71995">
                    <a:solidFill>
                      <a:schemeClr val="bg1"/>
                    </a:solidFill>
                  </a:tcPr>
                </a:tc>
                <a:tc>
                  <a:txBody>
                    <a:bodyPr/>
                    <a:lstStyle/>
                    <a:p>
                      <a:pPr marL="0" indent="0">
                        <a:lnSpc>
                          <a:spcPct val="100000"/>
                        </a:lnSpc>
                        <a:buNone/>
                      </a:pPr>
                      <a:r>
                        <a:rPr lang="en-US" altLang="ja-JP" sz="1700" b="1" dirty="0">
                          <a:latin typeface="+mn-ea"/>
                          <a:ea typeface="+mn-ea"/>
                        </a:rPr>
                        <a:t>WJ-PU201UX</a:t>
                      </a:r>
                    </a:p>
                    <a:p>
                      <a:pPr marL="0" indent="0">
                        <a:lnSpc>
                          <a:spcPct val="110000"/>
                        </a:lnSpc>
                        <a:spcBef>
                          <a:spcPts val="0"/>
                        </a:spcBef>
                        <a:buNone/>
                      </a:pPr>
                      <a:r>
                        <a:rPr lang="en-US" altLang="ja-JP" sz="1300" b="1" dirty="0">
                          <a:latin typeface="+mn-ea"/>
                          <a:ea typeface="+mn-ea"/>
                        </a:rPr>
                        <a:t>PoE</a:t>
                      </a:r>
                      <a:r>
                        <a:rPr lang="ja-JP" altLang="en-US" sz="1300" b="1" dirty="0">
                          <a:latin typeface="+mn-ea"/>
                          <a:ea typeface="+mn-ea"/>
                        </a:rPr>
                        <a:t>カメラ電源ユニット</a:t>
                      </a:r>
                      <a:r>
                        <a:rPr lang="en-US" altLang="ja-JP" sz="1300" b="1" dirty="0">
                          <a:latin typeface="+mn-ea"/>
                          <a:ea typeface="+mn-ea"/>
                        </a:rPr>
                        <a:t>(1ch )</a:t>
                      </a:r>
                      <a:r>
                        <a:rPr lang="ja-JP" altLang="en-US" sz="1300" b="1" dirty="0">
                          <a:latin typeface="+mn-ea"/>
                          <a:ea typeface="+mn-ea"/>
                        </a:rPr>
                        <a:t>　</a:t>
                      </a:r>
                      <a:r>
                        <a:rPr lang="en-US" altLang="ja-JP" sz="1300" b="1" dirty="0">
                          <a:latin typeface="+mn-ea"/>
                          <a:ea typeface="+mn-ea"/>
                        </a:rPr>
                        <a:t>PoE++ 60W</a:t>
                      </a:r>
                      <a:r>
                        <a:rPr lang="ja-JP" altLang="en-US" sz="1300" b="1" dirty="0">
                          <a:latin typeface="+mn-ea"/>
                          <a:ea typeface="+mn-ea"/>
                        </a:rPr>
                        <a:t>給電対応</a:t>
                      </a:r>
                      <a:endParaRPr lang="en-US" altLang="ja-JP" sz="1300" b="1" dirty="0">
                        <a:latin typeface="+mn-ea"/>
                        <a:ea typeface="+mn-ea"/>
                      </a:endParaRPr>
                    </a:p>
                  </a:txBody>
                  <a:tcPr marL="143990" marR="143990" marT="71995" marB="71995">
                    <a:solidFill>
                      <a:schemeClr val="bg1"/>
                    </a:solidFill>
                  </a:tcPr>
                </a:tc>
                <a:tc>
                  <a:txBody>
                    <a:bodyPr/>
                    <a:lstStyle/>
                    <a:p>
                      <a:endParaRPr kumimoji="1" lang="en-US" altLang="ja-JP" sz="1400" dirty="0">
                        <a:latin typeface="+mn-ea"/>
                        <a:ea typeface="+mn-ea"/>
                      </a:endParaRPr>
                    </a:p>
                    <a:p>
                      <a:endParaRPr kumimoji="1" lang="ja-JP" altLang="en-US" sz="1400" dirty="0">
                        <a:latin typeface="+mn-ea"/>
                        <a:ea typeface="+mn-ea"/>
                      </a:endParaRPr>
                    </a:p>
                  </a:txBody>
                  <a:tcPr marL="143990" marR="143990" marT="71995" marB="71995">
                    <a:solidFill>
                      <a:schemeClr val="bg1"/>
                    </a:solidFill>
                  </a:tcPr>
                </a:tc>
                <a:extLst>
                  <a:ext uri="{0D108BD9-81ED-4DB2-BD59-A6C34878D82A}">
                    <a16:rowId xmlns:a16="http://schemas.microsoft.com/office/drawing/2014/main" val="4013174812"/>
                  </a:ext>
                </a:extLst>
              </a:tr>
              <a:tr h="575959">
                <a:tc rowSpan="2">
                  <a:txBody>
                    <a:bodyPr/>
                    <a:lstStyle/>
                    <a:p>
                      <a:r>
                        <a:rPr kumimoji="1" lang="en-US" altLang="ja-JP" sz="1900" b="1" dirty="0">
                          <a:latin typeface="+mn-ea"/>
                          <a:ea typeface="+mn-ea"/>
                        </a:rPr>
                        <a:t>Panasonic</a:t>
                      </a:r>
                      <a:endParaRPr kumimoji="1" lang="ja-JP" altLang="en-US" sz="1900" b="1" dirty="0">
                        <a:latin typeface="+mn-ea"/>
                        <a:ea typeface="+mn-ea"/>
                      </a:endParaRPr>
                    </a:p>
                  </a:txBody>
                  <a:tcPr marL="143990" marR="143990" marT="71995" marB="71995">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700" b="1" u="none" strike="noStrike" kern="1200" cap="none" spc="0" normalizeH="0" baseline="0" noProof="0" dirty="0">
                          <a:ln>
                            <a:noFill/>
                          </a:ln>
                          <a:solidFill>
                            <a:prstClr val="black"/>
                          </a:solidFill>
                          <a:effectLst/>
                          <a:uLnTx/>
                          <a:uFillTx/>
                          <a:latin typeface="+mn-ea"/>
                          <a:ea typeface="+mn-ea"/>
                        </a:rPr>
                        <a:t>GA-ML4TWPoE++(PN260496)</a:t>
                      </a:r>
                      <a:endParaRPr kumimoji="1" lang="ja-JP" altLang="en-US" sz="1700" b="1" u="none" strike="noStrike" kern="1200" cap="none" spc="0" normalizeH="0" baseline="0" noProof="0" dirty="0">
                        <a:ln>
                          <a:noFill/>
                        </a:ln>
                        <a:solidFill>
                          <a:prstClr val="black"/>
                        </a:solidFill>
                        <a:effectLst/>
                        <a:uLnTx/>
                        <a:uFillTx/>
                        <a:latin typeface="+mn-ea"/>
                        <a:ea typeface="+mn-ea"/>
                      </a:endParaRPr>
                    </a:p>
                  </a:txBody>
                  <a:tcPr marL="143990" marR="143990" marT="71995" marB="71995">
                    <a:solidFill>
                      <a:schemeClr val="bg1"/>
                    </a:solidFill>
                  </a:tcPr>
                </a:tc>
                <a:tc>
                  <a:txBody>
                    <a:bodyPr/>
                    <a:lstStyle/>
                    <a:p>
                      <a:endParaRPr kumimoji="1" lang="en-US" altLang="ja-JP" sz="1400" dirty="0">
                        <a:latin typeface="+mn-ea"/>
                        <a:ea typeface="+mn-ea"/>
                      </a:endParaRPr>
                    </a:p>
                    <a:p>
                      <a:endParaRPr kumimoji="1" lang="ja-JP" altLang="en-US" sz="1400" dirty="0">
                        <a:latin typeface="+mn-ea"/>
                        <a:ea typeface="+mn-ea"/>
                      </a:endParaRPr>
                    </a:p>
                  </a:txBody>
                  <a:tcPr marL="143990" marR="143990" marT="71995" marB="71995">
                    <a:solidFill>
                      <a:schemeClr val="bg1"/>
                    </a:solidFill>
                  </a:tcPr>
                </a:tc>
                <a:extLst>
                  <a:ext uri="{0D108BD9-81ED-4DB2-BD59-A6C34878D82A}">
                    <a16:rowId xmlns:a16="http://schemas.microsoft.com/office/drawing/2014/main" val="2349169576"/>
                  </a:ext>
                </a:extLst>
              </a:tr>
              <a:tr h="575959">
                <a:tc vMerge="1">
                  <a:txBody>
                    <a:bodyPr/>
                    <a:lstStyle/>
                    <a:p>
                      <a:endParaRPr kumimoji="1" lang="ja-JP" altLang="en-US"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700" b="1" u="none" strike="noStrike" kern="1200" cap="none" spc="0" normalizeH="0" baseline="0" noProof="0" dirty="0">
                          <a:ln>
                            <a:noFill/>
                          </a:ln>
                          <a:solidFill>
                            <a:prstClr val="black"/>
                          </a:solidFill>
                          <a:effectLst/>
                          <a:uLnTx/>
                          <a:uFillTx/>
                          <a:latin typeface="+mn-ea"/>
                          <a:ea typeface="+mn-ea"/>
                        </a:rPr>
                        <a:t>ZEQUO 2200 (PN26241)</a:t>
                      </a:r>
                      <a:r>
                        <a:rPr kumimoji="1" lang="ja-JP" altLang="en-US" sz="1700" b="1" u="none" strike="noStrike" kern="1200" cap="none" spc="0" normalizeH="0" baseline="0" noProof="0" dirty="0">
                          <a:ln>
                            <a:noFill/>
                          </a:ln>
                          <a:solidFill>
                            <a:prstClr val="black"/>
                          </a:solidFill>
                          <a:effectLst/>
                          <a:uLnTx/>
                          <a:uFillTx/>
                          <a:latin typeface="+mn-ea"/>
                          <a:ea typeface="+mn-ea"/>
                        </a:rPr>
                        <a:t>　</a:t>
                      </a:r>
                      <a:r>
                        <a:rPr kumimoji="1" lang="ja-JP" altLang="en-US" sz="1300" b="1" u="none" strike="noStrike" kern="1200" cap="none" spc="0" normalizeH="0" baseline="0" noProof="0" dirty="0">
                          <a:ln>
                            <a:noFill/>
                          </a:ln>
                          <a:solidFill>
                            <a:prstClr val="black"/>
                          </a:solidFill>
                          <a:effectLst/>
                          <a:uLnTx/>
                          <a:uFillTx/>
                          <a:latin typeface="+mn-ea"/>
                          <a:ea typeface="+mn-ea"/>
                        </a:rPr>
                        <a:t>＊現在は販売終了</a:t>
                      </a:r>
                    </a:p>
                  </a:txBody>
                  <a:tcPr marL="143990" marR="143990" marT="71995" marB="71995">
                    <a:solidFill>
                      <a:schemeClr val="bg1"/>
                    </a:solidFill>
                  </a:tcPr>
                </a:tc>
                <a:tc>
                  <a:txBody>
                    <a:bodyPr/>
                    <a:lstStyle/>
                    <a:p>
                      <a:endParaRPr kumimoji="1" lang="en-US" altLang="ja-JP" sz="1400" dirty="0">
                        <a:latin typeface="+mn-ea"/>
                        <a:ea typeface="+mn-ea"/>
                      </a:endParaRPr>
                    </a:p>
                    <a:p>
                      <a:endParaRPr kumimoji="1" lang="ja-JP" altLang="en-US" sz="1400" dirty="0">
                        <a:latin typeface="+mn-ea"/>
                        <a:ea typeface="+mn-ea"/>
                      </a:endParaRPr>
                    </a:p>
                  </a:txBody>
                  <a:tcPr marL="143990" marR="143990" marT="71995" marB="71995">
                    <a:solidFill>
                      <a:schemeClr val="bg1"/>
                    </a:solidFill>
                  </a:tcPr>
                </a:tc>
                <a:extLst>
                  <a:ext uri="{0D108BD9-81ED-4DB2-BD59-A6C34878D82A}">
                    <a16:rowId xmlns:a16="http://schemas.microsoft.com/office/drawing/2014/main" val="1914718293"/>
                  </a:ext>
                </a:extLst>
              </a:tr>
              <a:tr h="575959">
                <a:tc>
                  <a:txBody>
                    <a:bodyPr/>
                    <a:lstStyle/>
                    <a:p>
                      <a:r>
                        <a:rPr kumimoji="1" lang="en-US" altLang="ja-JP" sz="1900" b="1" dirty="0">
                          <a:latin typeface="+mn-ea"/>
                          <a:ea typeface="+mn-ea"/>
                        </a:rPr>
                        <a:t>Cisco</a:t>
                      </a:r>
                      <a:endParaRPr kumimoji="1" lang="ja-JP" altLang="en-US" sz="1900" b="1" dirty="0">
                        <a:latin typeface="+mn-ea"/>
                        <a:ea typeface="+mn-ea"/>
                      </a:endParaRPr>
                    </a:p>
                  </a:txBody>
                  <a:tcPr marL="143990" marR="143990" marT="71995" marB="71995">
                    <a:solidFill>
                      <a:schemeClr val="bg1"/>
                    </a:solidFill>
                  </a:tcPr>
                </a:tc>
                <a:tc>
                  <a:txBody>
                    <a:bodyPr/>
                    <a:lstStyle/>
                    <a:p>
                      <a:r>
                        <a:rPr kumimoji="1" lang="en-US" altLang="ja-JP" sz="1700" b="1" dirty="0">
                          <a:latin typeface="+mn-ea"/>
                          <a:ea typeface="+mn-ea"/>
                        </a:rPr>
                        <a:t>WS-C2960X-24PS-L</a:t>
                      </a:r>
                    </a:p>
                  </a:txBody>
                  <a:tcPr marL="143990" marR="143990" marT="71995" marB="71995">
                    <a:solidFill>
                      <a:schemeClr val="bg1"/>
                    </a:solidFill>
                  </a:tcPr>
                </a:tc>
                <a:tc>
                  <a:txBody>
                    <a:bodyPr/>
                    <a:lstStyle/>
                    <a:p>
                      <a:endParaRPr kumimoji="1" lang="en-US" altLang="ja-JP" sz="1400" dirty="0">
                        <a:latin typeface="+mn-ea"/>
                        <a:ea typeface="+mn-ea"/>
                      </a:endParaRPr>
                    </a:p>
                    <a:p>
                      <a:endParaRPr kumimoji="1" lang="ja-JP" altLang="en-US" sz="1400" dirty="0">
                        <a:latin typeface="+mn-ea"/>
                        <a:ea typeface="+mn-ea"/>
                      </a:endParaRPr>
                    </a:p>
                  </a:txBody>
                  <a:tcPr marL="143990" marR="143990" marT="71995" marB="71995">
                    <a:solidFill>
                      <a:schemeClr val="bg1"/>
                    </a:solidFill>
                  </a:tcPr>
                </a:tc>
                <a:extLst>
                  <a:ext uri="{0D108BD9-81ED-4DB2-BD59-A6C34878D82A}">
                    <a16:rowId xmlns:a16="http://schemas.microsoft.com/office/drawing/2014/main" val="2773339363"/>
                  </a:ext>
                </a:extLst>
              </a:tr>
            </a:tbl>
          </a:graphicData>
        </a:graphic>
      </p:graphicFrame>
      <p:pic>
        <p:nvPicPr>
          <p:cNvPr id="4" name="図 3">
            <a:extLst>
              <a:ext uri="{FF2B5EF4-FFF2-40B4-BE49-F238E27FC236}">
                <a16:creationId xmlns:a16="http://schemas.microsoft.com/office/drawing/2014/main" id="{10AED05D-1608-3E11-5364-58DFBC1D66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02" b="91281" l="7955" r="92500">
                        <a14:foregroundMark x1="63636" y1="8174" x2="63636" y2="8174"/>
                        <a14:foregroundMark x1="11591" y1="67302" x2="11591" y2="67302"/>
                        <a14:foregroundMark x1="7955" y1="82289" x2="7955" y2="82289"/>
                        <a14:foregroundMark x1="40455" y1="91553" x2="40455" y2="91553"/>
                        <a14:foregroundMark x1="92500" y1="31880" x2="92500" y2="31880"/>
                      </a14:backgroundRemoval>
                    </a14:imgEffect>
                  </a14:imgLayer>
                </a14:imgProps>
              </a:ext>
            </a:extLst>
          </a:blip>
          <a:stretch>
            <a:fillRect/>
          </a:stretch>
        </p:blipFill>
        <p:spPr>
          <a:xfrm>
            <a:off x="8313179" y="4972309"/>
            <a:ext cx="734929" cy="612997"/>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C5358267-16C2-33F1-E9B2-0CB58AEA8DE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95" b="93182" l="1200" r="96200">
                        <a14:foregroundMark x1="5900" y1="45130" x2="5900" y2="45130"/>
                        <a14:foregroundMark x1="1200" y1="48701" x2="1200" y2="48701"/>
                        <a14:foregroundMark x1="35200" y1="5195" x2="35200" y2="5195"/>
                        <a14:foregroundMark x1="96200" y1="46753" x2="96200" y2="46753"/>
                        <a14:foregroundMark x1="82800" y1="93182" x2="82800" y2="93182"/>
                      </a14:backgroundRemoval>
                    </a14:imgEffect>
                  </a14:imgLayer>
                </a14:imgProps>
              </a:ext>
            </a:extLst>
          </a:blip>
          <a:stretch>
            <a:fillRect/>
          </a:stretch>
        </p:blipFill>
        <p:spPr>
          <a:xfrm>
            <a:off x="7926704" y="6216793"/>
            <a:ext cx="1459142" cy="449417"/>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69850B01-D03D-4463-3E2E-0905D76DA5A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302" b="89302" l="7983" r="92743">
                        <a14:foregroundMark x1="7983" y1="44651" x2="7983" y2="44651"/>
                        <a14:foregroundMark x1="92743" y1="47442" x2="92743" y2="47442"/>
                      </a14:backgroundRemoval>
                    </a14:imgEffect>
                  </a14:imgLayer>
                </a14:imgProps>
              </a:ext>
            </a:extLst>
          </a:blip>
          <a:stretch>
            <a:fillRect/>
          </a:stretch>
        </p:blipFill>
        <p:spPr>
          <a:xfrm>
            <a:off x="7542449" y="6735814"/>
            <a:ext cx="2276385" cy="710337"/>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78E94541-22D6-F3D9-0F78-9D5144D8C52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5100" y1="65161" x2="45100" y2="65161"/>
                        <a14:foregroundMark x1="54600" y1="68387" x2="54600" y2="68387"/>
                        <a14:foregroundMark x1="57500" y1="69032" x2="57500" y2="69032"/>
                        <a14:foregroundMark x1="62800" y1="76774" x2="62800" y2="76774"/>
                      </a14:backgroundRemoval>
                    </a14:imgEffect>
                  </a14:imgLayer>
                </a14:imgProps>
              </a:ext>
            </a:extLst>
          </a:blip>
          <a:srcRect l="12779" t="16044" r="11433" b="14958"/>
          <a:stretch/>
        </p:blipFill>
        <p:spPr>
          <a:xfrm>
            <a:off x="8127109" y="5659273"/>
            <a:ext cx="1058328" cy="448026"/>
          </a:xfrm>
          <a:prstGeom prst="rect">
            <a:avLst/>
          </a:prstGeom>
          <a:effectLst>
            <a:outerShdw blurRad="50800" dist="38100" dir="2700000" algn="tl" rotWithShape="0">
              <a:prstClr val="black">
                <a:alpha val="40000"/>
              </a:prstClr>
            </a:outerShdw>
          </a:effectLst>
        </p:spPr>
      </p:pic>
      <p:sp>
        <p:nvSpPr>
          <p:cNvPr id="17" name="テキスト ボックス 16">
            <a:extLst>
              <a:ext uri="{FF2B5EF4-FFF2-40B4-BE49-F238E27FC236}">
                <a16:creationId xmlns:a16="http://schemas.microsoft.com/office/drawing/2014/main" id="{2F614F28-355D-12B9-226B-9DFE1B424333}"/>
              </a:ext>
            </a:extLst>
          </p:cNvPr>
          <p:cNvSpPr txBox="1"/>
          <p:nvPr/>
        </p:nvSpPr>
        <p:spPr>
          <a:xfrm>
            <a:off x="418163" y="3945615"/>
            <a:ext cx="7215025" cy="400110"/>
          </a:xfrm>
          <a:prstGeom prst="rect">
            <a:avLst/>
          </a:prstGeom>
          <a:noFill/>
        </p:spPr>
        <p:txBody>
          <a:bodyPr wrap="square">
            <a:spAutoFit/>
          </a:bodyPr>
          <a:lstStyle/>
          <a:p>
            <a:r>
              <a:rPr lang="ja-JP" altLang="en-US" sz="2000" b="1" dirty="0"/>
              <a:t>■動作検証使用モデル</a:t>
            </a:r>
          </a:p>
        </p:txBody>
      </p:sp>
      <p:grpSp>
        <p:nvGrpSpPr>
          <p:cNvPr id="5" name="グループ化 4">
            <a:extLst>
              <a:ext uri="{FF2B5EF4-FFF2-40B4-BE49-F238E27FC236}">
                <a16:creationId xmlns:a16="http://schemas.microsoft.com/office/drawing/2014/main" id="{48D3619A-58DF-F8AD-394E-756B184DA0B3}"/>
              </a:ext>
            </a:extLst>
          </p:cNvPr>
          <p:cNvGrpSpPr/>
          <p:nvPr/>
        </p:nvGrpSpPr>
        <p:grpSpPr>
          <a:xfrm>
            <a:off x="13158038" y="127975"/>
            <a:ext cx="970397" cy="634724"/>
            <a:chOff x="11703115" y="-419"/>
            <a:chExt cx="1659078" cy="1085182"/>
          </a:xfrm>
        </p:grpSpPr>
        <p:pic>
          <p:nvPicPr>
            <p:cNvPr id="6" name="図 5">
              <a:extLst>
                <a:ext uri="{FF2B5EF4-FFF2-40B4-BE49-F238E27FC236}">
                  <a16:creationId xmlns:a16="http://schemas.microsoft.com/office/drawing/2014/main" id="{266FBC94-5EA5-FBB5-0A97-B58DF666D557}"/>
                </a:ext>
              </a:extLst>
            </p:cNvPr>
            <p:cNvPicPr>
              <a:picLocks noChangeAspect="1"/>
            </p:cNvPicPr>
            <p:nvPr/>
          </p:nvPicPr>
          <p:blipFill>
            <a:blip r:embed="rId10"/>
            <a:stretch>
              <a:fillRect/>
            </a:stretch>
          </p:blipFill>
          <p:spPr>
            <a:xfrm>
              <a:off x="11703115" y="0"/>
              <a:ext cx="835224" cy="1072989"/>
            </a:xfrm>
            <a:prstGeom prst="rect">
              <a:avLst/>
            </a:prstGeom>
          </p:spPr>
        </p:pic>
        <p:pic>
          <p:nvPicPr>
            <p:cNvPr id="7" name="図 6">
              <a:extLst>
                <a:ext uri="{FF2B5EF4-FFF2-40B4-BE49-F238E27FC236}">
                  <a16:creationId xmlns:a16="http://schemas.microsoft.com/office/drawing/2014/main" id="{75A552D6-0018-E305-E112-BE65195791CE}"/>
                </a:ext>
              </a:extLst>
            </p:cNvPr>
            <p:cNvPicPr>
              <a:picLocks noChangeAspect="1"/>
            </p:cNvPicPr>
            <p:nvPr/>
          </p:nvPicPr>
          <p:blipFill>
            <a:blip r:embed="rId11"/>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2331632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A1F08E11-89CA-DA76-26F3-9D81C33E2C05}"/>
              </a:ext>
            </a:extLst>
          </p:cNvPr>
          <p:cNvPicPr>
            <a:picLocks noChangeAspect="1"/>
          </p:cNvPicPr>
          <p:nvPr/>
        </p:nvPicPr>
        <p:blipFill>
          <a:blip r:embed="rId2"/>
          <a:stretch>
            <a:fillRect/>
          </a:stretch>
        </p:blipFill>
        <p:spPr>
          <a:xfrm>
            <a:off x="299111" y="1767628"/>
            <a:ext cx="9666205" cy="549695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pPr marL="268288"/>
            <a:r>
              <a:rPr kumimoji="1" lang="en-US" altLang="ja-JP" dirty="0"/>
              <a:t>1-6. SDT</a:t>
            </a:r>
            <a:r>
              <a:rPr kumimoji="1" lang="ja-JP" altLang="en-US" dirty="0"/>
              <a:t>（システムデザインツール）でのシステム設計</a:t>
            </a:r>
          </a:p>
        </p:txBody>
      </p:sp>
      <p:sp>
        <p:nvSpPr>
          <p:cNvPr id="4" name="テキスト ボックス 3">
            <a:extLst>
              <a:ext uri="{FF2B5EF4-FFF2-40B4-BE49-F238E27FC236}">
                <a16:creationId xmlns:a16="http://schemas.microsoft.com/office/drawing/2014/main" id="{DD8A41DD-82F4-E99C-BC87-39C902326107}"/>
              </a:ext>
            </a:extLst>
          </p:cNvPr>
          <p:cNvSpPr txBox="1"/>
          <p:nvPr/>
        </p:nvSpPr>
        <p:spPr>
          <a:xfrm>
            <a:off x="10135495" y="1767628"/>
            <a:ext cx="4025287" cy="3464025"/>
          </a:xfrm>
          <a:prstGeom prst="rect">
            <a:avLst/>
          </a:prstGeom>
          <a:noFill/>
        </p:spPr>
        <p:txBody>
          <a:bodyPr wrap="square">
            <a:spAutoFit/>
          </a:bodyPr>
          <a:lstStyle/>
          <a:p>
            <a:pPr marL="279982" indent="-279982">
              <a:lnSpc>
                <a:spcPct val="110000"/>
              </a:lnSpc>
              <a:spcBef>
                <a:spcPts val="945"/>
              </a:spcBef>
            </a:pPr>
            <a:r>
              <a:rPr lang="ja-JP" altLang="en-US" sz="1400" b="1" dirty="0">
                <a:latin typeface="+mn-ea"/>
              </a:rPr>
              <a:t>①「カメラ選択</a:t>
            </a:r>
            <a:r>
              <a:rPr lang="en-US" altLang="ja-JP" sz="1400" b="1" dirty="0">
                <a:latin typeface="+mn-ea"/>
              </a:rPr>
              <a:t>(</a:t>
            </a:r>
            <a:r>
              <a:rPr lang="ja-JP" altLang="en-US" sz="1400" b="1" dirty="0">
                <a:latin typeface="+mn-ea"/>
              </a:rPr>
              <a:t>用途別</a:t>
            </a:r>
            <a:r>
              <a:rPr lang="en-US" altLang="ja-JP" sz="1400" b="1" dirty="0">
                <a:latin typeface="+mn-ea"/>
              </a:rPr>
              <a:t>)</a:t>
            </a:r>
            <a:r>
              <a:rPr lang="ja-JP" altLang="en-US" sz="1400" b="1" dirty="0">
                <a:latin typeface="+mn-ea"/>
              </a:rPr>
              <a:t>」から「</a:t>
            </a:r>
            <a:r>
              <a:rPr lang="en-US" altLang="ja-JP" sz="1400" b="1" dirty="0">
                <a:latin typeface="+mn-ea"/>
              </a:rPr>
              <a:t>PTZ</a:t>
            </a:r>
            <a:r>
              <a:rPr lang="ja-JP" altLang="en-US" sz="1400" b="1" dirty="0">
                <a:latin typeface="+mn-ea"/>
              </a:rPr>
              <a:t>」を選択（左例では</a:t>
            </a:r>
            <a:r>
              <a:rPr lang="en-US" altLang="ja-JP" sz="1400" b="1" dirty="0">
                <a:latin typeface="+mn-ea"/>
              </a:rPr>
              <a:t>AI</a:t>
            </a:r>
            <a:r>
              <a:rPr lang="ja-JP" altLang="en-US" sz="1400" b="1" dirty="0">
                <a:latin typeface="+mn-ea"/>
              </a:rPr>
              <a:t>動体検知）、アイコンをドラッグ</a:t>
            </a:r>
            <a:r>
              <a:rPr lang="en-US" altLang="ja-JP" sz="1400" b="1" dirty="0">
                <a:latin typeface="+mn-ea"/>
              </a:rPr>
              <a:t>&amp;</a:t>
            </a:r>
            <a:r>
              <a:rPr lang="ja-JP" altLang="en-US" sz="1400" b="1" dirty="0">
                <a:latin typeface="+mn-ea"/>
              </a:rPr>
              <a:t>ドロップで任意の位置に設定</a:t>
            </a:r>
            <a:endParaRPr lang="en-US" altLang="ja-JP" sz="1400" b="1" dirty="0">
              <a:latin typeface="+mn-ea"/>
            </a:endParaRPr>
          </a:p>
          <a:p>
            <a:pPr marL="273050" indent="-273050">
              <a:lnSpc>
                <a:spcPct val="110000"/>
              </a:lnSpc>
              <a:spcBef>
                <a:spcPts val="1200"/>
              </a:spcBef>
            </a:pPr>
            <a:r>
              <a:rPr lang="ja-JP" altLang="en-US" sz="1400" b="1" dirty="0">
                <a:latin typeface="+mn-ea"/>
              </a:rPr>
              <a:t>②「品番」から、該当の品番を選択</a:t>
            </a:r>
            <a:endParaRPr lang="en-US" altLang="ja-JP" sz="1400" b="1" dirty="0">
              <a:latin typeface="+mn-ea"/>
            </a:endParaRPr>
          </a:p>
          <a:p>
            <a:pPr>
              <a:lnSpc>
                <a:spcPct val="110000"/>
              </a:lnSpc>
              <a:spcBef>
                <a:spcPts val="1200"/>
              </a:spcBef>
            </a:pPr>
            <a:r>
              <a:rPr lang="ja-JP" altLang="en-US" sz="1400" b="1" dirty="0">
                <a:latin typeface="+mn-ea"/>
              </a:rPr>
              <a:t>③ 高さを設定し、角度を調整</a:t>
            </a:r>
            <a:endParaRPr lang="en-US" altLang="ja-JP" sz="1400" b="1" dirty="0">
              <a:latin typeface="+mn-ea"/>
            </a:endParaRPr>
          </a:p>
          <a:p>
            <a:pPr marL="265113" indent="-265113">
              <a:lnSpc>
                <a:spcPct val="110000"/>
              </a:lnSpc>
              <a:spcBef>
                <a:spcPts val="1200"/>
              </a:spcBef>
            </a:pPr>
            <a:r>
              <a:rPr lang="ja-JP" altLang="en-US" sz="1400" b="1" dirty="0">
                <a:latin typeface="+mn-ea"/>
              </a:rPr>
              <a:t>④ 視野角を調整（左図のように撮像範囲の末端をドラッグしても調整可能）</a:t>
            </a:r>
            <a:endParaRPr lang="en-US" altLang="ja-JP" sz="1400" b="1" dirty="0">
              <a:latin typeface="+mn-ea"/>
            </a:endParaRPr>
          </a:p>
          <a:p>
            <a:pPr marL="265113">
              <a:lnSpc>
                <a:spcPct val="110000"/>
              </a:lnSpc>
              <a:spcBef>
                <a:spcPts val="600"/>
              </a:spcBef>
            </a:pPr>
            <a:r>
              <a:rPr lang="ja-JP" altLang="en-US" sz="1400" b="1" dirty="0">
                <a:latin typeface="+mn-ea"/>
              </a:rPr>
              <a:t>＊視野角調整は</a:t>
            </a:r>
            <a:r>
              <a:rPr lang="en-US" altLang="ja-JP" sz="1400" b="1" dirty="0">
                <a:latin typeface="+mn-ea"/>
              </a:rPr>
              <a:t>2MP</a:t>
            </a:r>
            <a:r>
              <a:rPr lang="ja-JP" altLang="en-US" sz="1400" b="1" dirty="0">
                <a:latin typeface="+mn-ea"/>
              </a:rPr>
              <a:t>モデルのみ</a:t>
            </a:r>
            <a:endParaRPr lang="en-US" altLang="ja-JP" sz="1400" b="1" dirty="0">
              <a:latin typeface="+mn-ea"/>
            </a:endParaRPr>
          </a:p>
          <a:p>
            <a:pPr marL="361950">
              <a:lnSpc>
                <a:spcPct val="110000"/>
              </a:lnSpc>
            </a:pPr>
            <a:r>
              <a:rPr lang="ja-JP" altLang="en-US" sz="1200" b="1" dirty="0">
                <a:latin typeface="+mn-ea"/>
              </a:rPr>
              <a:t>（</a:t>
            </a:r>
            <a:r>
              <a:rPr lang="en-US" altLang="ja-JP" sz="1200" b="1" dirty="0">
                <a:latin typeface="+mn-ea"/>
              </a:rPr>
              <a:t>WV-S66300-Z4L</a:t>
            </a:r>
            <a:r>
              <a:rPr lang="ja-JP" altLang="en-US" sz="1200" b="1" dirty="0">
                <a:latin typeface="+mn-ea"/>
              </a:rPr>
              <a:t> </a:t>
            </a:r>
            <a:r>
              <a:rPr lang="en-US" altLang="ja-JP" sz="1200" b="1" dirty="0">
                <a:latin typeface="+mn-ea"/>
              </a:rPr>
              <a:t>/</a:t>
            </a:r>
            <a:r>
              <a:rPr lang="ja-JP" altLang="en-US" sz="1200" b="1" dirty="0">
                <a:latin typeface="+mn-ea"/>
              </a:rPr>
              <a:t> </a:t>
            </a:r>
            <a:r>
              <a:rPr lang="en-US" altLang="ja-JP" sz="1200" b="1" dirty="0">
                <a:latin typeface="+mn-ea"/>
              </a:rPr>
              <a:t>WV-X66300-Z4LS </a:t>
            </a:r>
            <a:r>
              <a:rPr lang="ja-JP" altLang="en-US" sz="1200" b="1" dirty="0">
                <a:latin typeface="+mn-ea"/>
              </a:rPr>
              <a:t>）</a:t>
            </a:r>
            <a:endParaRPr lang="en-US" altLang="ja-JP" sz="1200" b="1" dirty="0">
              <a:latin typeface="+mn-ea"/>
            </a:endParaRPr>
          </a:p>
          <a:p>
            <a:pPr marL="265113" indent="-265113">
              <a:lnSpc>
                <a:spcPct val="110000"/>
              </a:lnSpc>
              <a:spcBef>
                <a:spcPts val="1200"/>
              </a:spcBef>
            </a:pPr>
            <a:r>
              <a:rPr lang="ja-JP" altLang="en-US" sz="1400" b="1" dirty="0">
                <a:latin typeface="+mn-ea"/>
              </a:rPr>
              <a:t>⑤ 人のアイコンをドラッグしながら移動させて</a:t>
            </a:r>
            <a:r>
              <a:rPr lang="en-US" altLang="ja-JP" sz="1400" b="1" dirty="0">
                <a:latin typeface="+mn-ea"/>
              </a:rPr>
              <a:t>AI</a:t>
            </a:r>
            <a:r>
              <a:rPr lang="ja-JP" altLang="en-US" sz="1400" b="1" dirty="0">
                <a:latin typeface="+mn-ea"/>
              </a:rPr>
              <a:t>アプリの検知可能エリアを確認・決定</a:t>
            </a:r>
            <a:endParaRPr lang="en-US" altLang="ja-JP" sz="1400" b="1" dirty="0">
              <a:latin typeface="+mn-ea"/>
            </a:endParaRPr>
          </a:p>
        </p:txBody>
      </p:sp>
      <p:sp>
        <p:nvSpPr>
          <p:cNvPr id="6" name="テキスト ボックス 5">
            <a:extLst>
              <a:ext uri="{FF2B5EF4-FFF2-40B4-BE49-F238E27FC236}">
                <a16:creationId xmlns:a16="http://schemas.microsoft.com/office/drawing/2014/main" id="{B05EA789-0C41-5447-5838-4980DAB82B06}"/>
              </a:ext>
            </a:extLst>
          </p:cNvPr>
          <p:cNvSpPr txBox="1"/>
          <p:nvPr/>
        </p:nvSpPr>
        <p:spPr>
          <a:xfrm>
            <a:off x="212153" y="730107"/>
            <a:ext cx="11152967" cy="400110"/>
          </a:xfrm>
          <a:prstGeom prst="rect">
            <a:avLst/>
          </a:prstGeom>
          <a:noFill/>
        </p:spPr>
        <p:txBody>
          <a:bodyPr wrap="square">
            <a:spAutoFit/>
          </a:bodyPr>
          <a:lstStyle/>
          <a:p>
            <a:r>
              <a:rPr lang="ja-JP" altLang="en-US" sz="2000" b="1" dirty="0">
                <a:latin typeface="+mn-ea"/>
              </a:rPr>
              <a:t>小型球体</a:t>
            </a:r>
            <a:r>
              <a:rPr lang="en-US" altLang="ja-JP" sz="2000" b="1" dirty="0">
                <a:latin typeface="+mn-ea"/>
              </a:rPr>
              <a:t>IR-PTZ</a:t>
            </a:r>
            <a:r>
              <a:rPr lang="ja-JP" altLang="en-US" sz="2000" b="1" dirty="0">
                <a:latin typeface="+mn-ea"/>
              </a:rPr>
              <a:t>カメラは、</a:t>
            </a:r>
            <a:r>
              <a:rPr lang="en-US" altLang="ja-JP" sz="2000" b="1" dirty="0">
                <a:latin typeface="+mn-ea"/>
              </a:rPr>
              <a:t>SDT</a:t>
            </a:r>
            <a:r>
              <a:rPr lang="ja-JP" altLang="en-US" sz="2000" b="1" dirty="0">
                <a:latin typeface="+mn-ea"/>
              </a:rPr>
              <a:t> </a:t>
            </a:r>
            <a:r>
              <a:rPr lang="en-US" altLang="ja-JP" sz="2000" b="1" dirty="0">
                <a:latin typeface="+mn-ea"/>
              </a:rPr>
              <a:t>Ver. 3.8</a:t>
            </a:r>
            <a:r>
              <a:rPr lang="ja-JP" altLang="en-US" sz="1400" b="1" dirty="0">
                <a:latin typeface="+mn-ea"/>
              </a:rPr>
              <a:t>（</a:t>
            </a:r>
            <a:r>
              <a:rPr lang="en-US" altLang="ja-JP" sz="1400" b="1" dirty="0">
                <a:latin typeface="+mn-ea"/>
              </a:rPr>
              <a:t>2023.9.22</a:t>
            </a:r>
            <a:r>
              <a:rPr lang="ja-JP" altLang="en-US" sz="1400" b="1" dirty="0">
                <a:latin typeface="+mn-ea"/>
              </a:rPr>
              <a:t> リリース）</a:t>
            </a:r>
            <a:r>
              <a:rPr lang="en-US" altLang="ja-JP" sz="1400" b="1" dirty="0">
                <a:latin typeface="+mn-ea"/>
              </a:rPr>
              <a:t> </a:t>
            </a:r>
            <a:r>
              <a:rPr lang="ja-JP" altLang="en-US" sz="2000" b="1" dirty="0">
                <a:latin typeface="+mn-ea"/>
              </a:rPr>
              <a:t>以降で対応</a:t>
            </a:r>
            <a:endParaRPr lang="en-US" altLang="ja-JP" sz="2000" b="1" dirty="0">
              <a:latin typeface="+mn-ea"/>
            </a:endParaRPr>
          </a:p>
        </p:txBody>
      </p:sp>
      <p:sp>
        <p:nvSpPr>
          <p:cNvPr id="13" name="正方形/長方形 12">
            <a:extLst>
              <a:ext uri="{FF2B5EF4-FFF2-40B4-BE49-F238E27FC236}">
                <a16:creationId xmlns:a16="http://schemas.microsoft.com/office/drawing/2014/main" id="{3D6FE317-604B-D9F8-34F1-535338F06016}"/>
              </a:ext>
            </a:extLst>
          </p:cNvPr>
          <p:cNvSpPr/>
          <p:nvPr/>
        </p:nvSpPr>
        <p:spPr>
          <a:xfrm>
            <a:off x="3166212" y="4358089"/>
            <a:ext cx="725128" cy="523219"/>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6" name="正方形/長方形 15">
            <a:extLst>
              <a:ext uri="{FF2B5EF4-FFF2-40B4-BE49-F238E27FC236}">
                <a16:creationId xmlns:a16="http://schemas.microsoft.com/office/drawing/2014/main" id="{7D197112-967E-CD0C-1BFD-6EA61928FFA5}"/>
              </a:ext>
            </a:extLst>
          </p:cNvPr>
          <p:cNvSpPr/>
          <p:nvPr/>
        </p:nvSpPr>
        <p:spPr>
          <a:xfrm>
            <a:off x="7984862" y="3136738"/>
            <a:ext cx="1020915" cy="262463"/>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8" name="楕円 17">
            <a:extLst>
              <a:ext uri="{FF2B5EF4-FFF2-40B4-BE49-F238E27FC236}">
                <a16:creationId xmlns:a16="http://schemas.microsoft.com/office/drawing/2014/main" id="{A1605872-E5B8-259F-1227-CA0F24D174B4}"/>
              </a:ext>
            </a:extLst>
          </p:cNvPr>
          <p:cNvSpPr/>
          <p:nvPr/>
        </p:nvSpPr>
        <p:spPr>
          <a:xfrm>
            <a:off x="4377256" y="4477621"/>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1</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19" name="楕円 18">
            <a:extLst>
              <a:ext uri="{FF2B5EF4-FFF2-40B4-BE49-F238E27FC236}">
                <a16:creationId xmlns:a16="http://schemas.microsoft.com/office/drawing/2014/main" id="{69F3EB3B-BC8D-5B1E-2194-73CA56B01A9E}"/>
              </a:ext>
            </a:extLst>
          </p:cNvPr>
          <p:cNvSpPr/>
          <p:nvPr/>
        </p:nvSpPr>
        <p:spPr>
          <a:xfrm>
            <a:off x="7636009" y="2602926"/>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ja-JP" altLang="en-US" sz="1890" b="1" dirty="0">
                <a:solidFill>
                  <a:srgbClr val="FF0000"/>
                </a:solidFill>
                <a:latin typeface="Yu Gothic UI" panose="020B0500000000000000" pitchFamily="50" charset="-128"/>
                <a:ea typeface="Yu Gothic UI" panose="020B0500000000000000" pitchFamily="50" charset="-128"/>
              </a:rPr>
              <a:t>２</a:t>
            </a:r>
          </a:p>
        </p:txBody>
      </p:sp>
      <p:sp>
        <p:nvSpPr>
          <p:cNvPr id="20" name="楕円 19">
            <a:extLst>
              <a:ext uri="{FF2B5EF4-FFF2-40B4-BE49-F238E27FC236}">
                <a16:creationId xmlns:a16="http://schemas.microsoft.com/office/drawing/2014/main" id="{75A5701E-E979-5031-8985-0A95BFFB5373}"/>
              </a:ext>
            </a:extLst>
          </p:cNvPr>
          <p:cNvSpPr/>
          <p:nvPr/>
        </p:nvSpPr>
        <p:spPr>
          <a:xfrm>
            <a:off x="7636009" y="3127304"/>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3</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30" name="楕円 29">
            <a:extLst>
              <a:ext uri="{FF2B5EF4-FFF2-40B4-BE49-F238E27FC236}">
                <a16:creationId xmlns:a16="http://schemas.microsoft.com/office/drawing/2014/main" id="{DA19EEC8-0A5D-B6E8-6571-4574C2532B8F}"/>
              </a:ext>
            </a:extLst>
          </p:cNvPr>
          <p:cNvSpPr/>
          <p:nvPr/>
        </p:nvSpPr>
        <p:spPr>
          <a:xfrm>
            <a:off x="8586872" y="3604905"/>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4</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32" name="正方形/長方形 31">
            <a:extLst>
              <a:ext uri="{FF2B5EF4-FFF2-40B4-BE49-F238E27FC236}">
                <a16:creationId xmlns:a16="http://schemas.microsoft.com/office/drawing/2014/main" id="{919A9C05-115B-1270-E84B-E920B9739FE1}"/>
              </a:ext>
            </a:extLst>
          </p:cNvPr>
          <p:cNvSpPr/>
          <p:nvPr/>
        </p:nvSpPr>
        <p:spPr>
          <a:xfrm>
            <a:off x="7141745" y="4860811"/>
            <a:ext cx="574274" cy="540721"/>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21" name="楕円 20">
            <a:extLst>
              <a:ext uri="{FF2B5EF4-FFF2-40B4-BE49-F238E27FC236}">
                <a16:creationId xmlns:a16="http://schemas.microsoft.com/office/drawing/2014/main" id="{A1F00148-E14D-236E-23E3-6703D9C22A49}"/>
              </a:ext>
            </a:extLst>
          </p:cNvPr>
          <p:cNvSpPr/>
          <p:nvPr/>
        </p:nvSpPr>
        <p:spPr>
          <a:xfrm>
            <a:off x="6806529" y="5020855"/>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5</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7" name="テキスト ボックス 6">
            <a:extLst>
              <a:ext uri="{FF2B5EF4-FFF2-40B4-BE49-F238E27FC236}">
                <a16:creationId xmlns:a16="http://schemas.microsoft.com/office/drawing/2014/main" id="{D1F72D17-001D-F6C2-4CB2-2598672BDBE5}"/>
              </a:ext>
            </a:extLst>
          </p:cNvPr>
          <p:cNvSpPr txBox="1"/>
          <p:nvPr/>
        </p:nvSpPr>
        <p:spPr>
          <a:xfrm>
            <a:off x="212153" y="1199459"/>
            <a:ext cx="4746812" cy="369332"/>
          </a:xfrm>
          <a:prstGeom prst="rect">
            <a:avLst/>
          </a:prstGeom>
          <a:noFill/>
        </p:spPr>
        <p:txBody>
          <a:bodyPr wrap="none" rtlCol="0">
            <a:spAutoFit/>
          </a:bodyPr>
          <a:lstStyle/>
          <a:p>
            <a:r>
              <a:rPr kumimoji="1" lang="en-US" altLang="ja-JP" sz="1800" b="1" dirty="0">
                <a:latin typeface="+mn-ea"/>
              </a:rPr>
              <a:t>SDT</a:t>
            </a:r>
            <a:r>
              <a:rPr kumimoji="1" lang="ja-JP" altLang="en-US" sz="1800" b="1" dirty="0">
                <a:latin typeface="+mn-ea"/>
              </a:rPr>
              <a:t>の</a:t>
            </a:r>
            <a:r>
              <a:rPr kumimoji="1" lang="en-US" altLang="ja-JP" sz="1800" b="1" dirty="0">
                <a:latin typeface="+mn-ea"/>
              </a:rPr>
              <a:t>URL</a:t>
            </a:r>
            <a:r>
              <a:rPr kumimoji="1" lang="ja-JP" altLang="en-US" sz="1800" b="1" dirty="0">
                <a:latin typeface="+mn-ea"/>
              </a:rPr>
              <a:t>：</a:t>
            </a:r>
            <a:r>
              <a:rPr kumimoji="1" lang="en-US" altLang="ja-JP" sz="1800" b="1" dirty="0">
                <a:latin typeface="+mn-ea"/>
                <a:hlinkClick r:id="rId3"/>
              </a:rPr>
              <a:t>https://sdt.i-pro.com/i-pro/</a:t>
            </a:r>
            <a:endParaRPr kumimoji="1" lang="ja-JP" altLang="en-US" sz="1800" b="1" dirty="0">
              <a:latin typeface="+mn-ea"/>
            </a:endParaRPr>
          </a:p>
        </p:txBody>
      </p:sp>
      <p:sp>
        <p:nvSpPr>
          <p:cNvPr id="26" name="正方形/長方形 25">
            <a:extLst>
              <a:ext uri="{FF2B5EF4-FFF2-40B4-BE49-F238E27FC236}">
                <a16:creationId xmlns:a16="http://schemas.microsoft.com/office/drawing/2014/main" id="{4650BEBA-E3DC-92E2-26EF-4290A26EE3E7}"/>
              </a:ext>
            </a:extLst>
          </p:cNvPr>
          <p:cNvSpPr/>
          <p:nvPr/>
        </p:nvSpPr>
        <p:spPr>
          <a:xfrm>
            <a:off x="7984862" y="2641312"/>
            <a:ext cx="1393054" cy="262463"/>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37" name="矢印: 上カーブ 36">
            <a:extLst>
              <a:ext uri="{FF2B5EF4-FFF2-40B4-BE49-F238E27FC236}">
                <a16:creationId xmlns:a16="http://schemas.microsoft.com/office/drawing/2014/main" id="{D931E6EB-99D4-C981-8FAB-3832FD32B643}"/>
              </a:ext>
            </a:extLst>
          </p:cNvPr>
          <p:cNvSpPr/>
          <p:nvPr/>
        </p:nvSpPr>
        <p:spPr>
          <a:xfrm rot="1714049" flipV="1">
            <a:off x="3789682" y="4272180"/>
            <a:ext cx="1351269" cy="630608"/>
          </a:xfrm>
          <a:prstGeom prst="curvedUpArrow">
            <a:avLst>
              <a:gd name="adj1" fmla="val 22652"/>
              <a:gd name="adj2" fmla="val 46447"/>
              <a:gd name="adj3" fmla="val 22341"/>
            </a:avLst>
          </a:prstGeom>
          <a:solidFill>
            <a:srgbClr val="FFFF00"/>
          </a:solidFill>
          <a:ln w="381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テキスト ボックス 37">
            <a:extLst>
              <a:ext uri="{FF2B5EF4-FFF2-40B4-BE49-F238E27FC236}">
                <a16:creationId xmlns:a16="http://schemas.microsoft.com/office/drawing/2014/main" id="{E4721621-0367-3FBC-B9E4-7EF2EDB3943A}"/>
              </a:ext>
            </a:extLst>
          </p:cNvPr>
          <p:cNvSpPr txBox="1"/>
          <p:nvPr/>
        </p:nvSpPr>
        <p:spPr>
          <a:xfrm>
            <a:off x="3891340" y="3563203"/>
            <a:ext cx="1261884" cy="523220"/>
          </a:xfrm>
          <a:prstGeom prst="rect">
            <a:avLst/>
          </a:prstGeom>
          <a:noFill/>
        </p:spPr>
        <p:txBody>
          <a:bodyPr wrap="none" rtlCol="0">
            <a:spAutoFit/>
          </a:bodyPr>
          <a:lstStyle/>
          <a:p>
            <a:pPr algn="l"/>
            <a:r>
              <a:rPr kumimoji="1" lang="ja-JP" altLang="en-US" sz="1400" b="1" dirty="0">
                <a:solidFill>
                  <a:srgbClr val="FFFF00"/>
                </a:solidFill>
                <a:latin typeface="+mn-ea"/>
              </a:rPr>
              <a:t>ドラッグ</a:t>
            </a:r>
            <a:endParaRPr kumimoji="1" lang="en-US" altLang="ja-JP" sz="1400" b="1" dirty="0">
              <a:solidFill>
                <a:srgbClr val="FFFF00"/>
              </a:solidFill>
              <a:latin typeface="+mn-ea"/>
            </a:endParaRPr>
          </a:p>
          <a:p>
            <a:pPr algn="l"/>
            <a:r>
              <a:rPr lang="ja-JP" altLang="en-US" sz="1400" b="1" dirty="0">
                <a:solidFill>
                  <a:srgbClr val="FFFF00"/>
                </a:solidFill>
                <a:latin typeface="+mn-ea"/>
              </a:rPr>
              <a:t>　</a:t>
            </a:r>
            <a:r>
              <a:rPr kumimoji="1" lang="ja-JP" altLang="en-US" sz="1400" b="1" dirty="0">
                <a:solidFill>
                  <a:srgbClr val="FFFF00"/>
                </a:solidFill>
                <a:latin typeface="+mn-ea"/>
              </a:rPr>
              <a:t>＆ドロップ</a:t>
            </a:r>
          </a:p>
        </p:txBody>
      </p:sp>
      <p:grpSp>
        <p:nvGrpSpPr>
          <p:cNvPr id="5" name="グループ化 4">
            <a:extLst>
              <a:ext uri="{FF2B5EF4-FFF2-40B4-BE49-F238E27FC236}">
                <a16:creationId xmlns:a16="http://schemas.microsoft.com/office/drawing/2014/main" id="{9DC239B6-38E1-91D1-A685-6EAEAC07866C}"/>
              </a:ext>
            </a:extLst>
          </p:cNvPr>
          <p:cNvGrpSpPr/>
          <p:nvPr/>
        </p:nvGrpSpPr>
        <p:grpSpPr>
          <a:xfrm>
            <a:off x="13158038" y="127975"/>
            <a:ext cx="970397" cy="634724"/>
            <a:chOff x="11703115" y="-419"/>
            <a:chExt cx="1659078" cy="1085182"/>
          </a:xfrm>
        </p:grpSpPr>
        <p:pic>
          <p:nvPicPr>
            <p:cNvPr id="12" name="図 11">
              <a:extLst>
                <a:ext uri="{FF2B5EF4-FFF2-40B4-BE49-F238E27FC236}">
                  <a16:creationId xmlns:a16="http://schemas.microsoft.com/office/drawing/2014/main" id="{1104B7D1-1CA2-8F12-8DD7-6C3845ACC029}"/>
                </a:ext>
              </a:extLst>
            </p:cNvPr>
            <p:cNvPicPr>
              <a:picLocks noChangeAspect="1"/>
            </p:cNvPicPr>
            <p:nvPr/>
          </p:nvPicPr>
          <p:blipFill>
            <a:blip r:embed="rId4"/>
            <a:stretch>
              <a:fillRect/>
            </a:stretch>
          </p:blipFill>
          <p:spPr>
            <a:xfrm>
              <a:off x="11703115" y="0"/>
              <a:ext cx="835224" cy="1072989"/>
            </a:xfrm>
            <a:prstGeom prst="rect">
              <a:avLst/>
            </a:prstGeom>
          </p:spPr>
        </p:pic>
        <p:pic>
          <p:nvPicPr>
            <p:cNvPr id="22" name="図 21">
              <a:extLst>
                <a:ext uri="{FF2B5EF4-FFF2-40B4-BE49-F238E27FC236}">
                  <a16:creationId xmlns:a16="http://schemas.microsoft.com/office/drawing/2014/main" id="{EED0B82E-07B0-D5C0-C30E-6BC07CF76045}"/>
                </a:ext>
              </a:extLst>
            </p:cNvPr>
            <p:cNvPicPr>
              <a:picLocks noChangeAspect="1"/>
            </p:cNvPicPr>
            <p:nvPr/>
          </p:nvPicPr>
          <p:blipFill>
            <a:blip r:embed="rId5"/>
            <a:stretch>
              <a:fillRect/>
            </a:stretch>
          </p:blipFill>
          <p:spPr>
            <a:xfrm>
              <a:off x="12520871" y="-419"/>
              <a:ext cx="841322" cy="1085182"/>
            </a:xfrm>
            <a:prstGeom prst="rect">
              <a:avLst/>
            </a:prstGeom>
          </p:spPr>
        </p:pic>
      </p:grpSp>
      <p:pic>
        <p:nvPicPr>
          <p:cNvPr id="40" name="図 39">
            <a:extLst>
              <a:ext uri="{FF2B5EF4-FFF2-40B4-BE49-F238E27FC236}">
                <a16:creationId xmlns:a16="http://schemas.microsoft.com/office/drawing/2014/main" id="{2E794AF4-5203-4FD1-F772-09DD20B459E7}"/>
              </a:ext>
            </a:extLst>
          </p:cNvPr>
          <p:cNvPicPr>
            <a:picLocks noChangeAspect="1"/>
          </p:cNvPicPr>
          <p:nvPr/>
        </p:nvPicPr>
        <p:blipFill rotWithShape="1">
          <a:blip r:embed="rId6"/>
          <a:srcRect b="5145"/>
          <a:stretch/>
        </p:blipFill>
        <p:spPr>
          <a:xfrm>
            <a:off x="4131867" y="5665864"/>
            <a:ext cx="2114524" cy="1797558"/>
          </a:xfrm>
          <a:prstGeom prst="rect">
            <a:avLst/>
          </a:prstGeom>
          <a:ln w="28575">
            <a:solidFill>
              <a:srgbClr val="FF0000"/>
            </a:solidFill>
          </a:ln>
        </p:spPr>
      </p:pic>
      <p:sp>
        <p:nvSpPr>
          <p:cNvPr id="10" name="正方形/長方形 9">
            <a:extLst>
              <a:ext uri="{FF2B5EF4-FFF2-40B4-BE49-F238E27FC236}">
                <a16:creationId xmlns:a16="http://schemas.microsoft.com/office/drawing/2014/main" id="{1AE50117-9742-EC5E-F6D6-0A1498F086C2}"/>
              </a:ext>
            </a:extLst>
          </p:cNvPr>
          <p:cNvSpPr/>
          <p:nvPr/>
        </p:nvSpPr>
        <p:spPr>
          <a:xfrm>
            <a:off x="4242292" y="7108394"/>
            <a:ext cx="1672425" cy="321544"/>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28" name="コネクタ: カギ線 27">
            <a:extLst>
              <a:ext uri="{FF2B5EF4-FFF2-40B4-BE49-F238E27FC236}">
                <a16:creationId xmlns:a16="http://schemas.microsoft.com/office/drawing/2014/main" id="{5B5C8A01-8553-3A4E-16B3-5C6C158C19C4}"/>
              </a:ext>
            </a:extLst>
          </p:cNvPr>
          <p:cNvCxnSpPr>
            <a:cxnSpLocks/>
            <a:stCxn id="26" idx="3"/>
            <a:endCxn id="10" idx="3"/>
          </p:cNvCxnSpPr>
          <p:nvPr/>
        </p:nvCxnSpPr>
        <p:spPr>
          <a:xfrm flipH="1">
            <a:off x="5914717" y="2772544"/>
            <a:ext cx="3463199" cy="4496622"/>
          </a:xfrm>
          <a:prstGeom prst="bentConnector3">
            <a:avLst>
              <a:gd name="adj1" fmla="val -10592"/>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760F781E-F9AA-4B6C-CA88-1E6F81DF7A38}"/>
              </a:ext>
            </a:extLst>
          </p:cNvPr>
          <p:cNvSpPr/>
          <p:nvPr/>
        </p:nvSpPr>
        <p:spPr>
          <a:xfrm>
            <a:off x="8883685" y="3646469"/>
            <a:ext cx="684421" cy="262464"/>
          </a:xfrm>
          <a:prstGeom prst="rect">
            <a:avLst/>
          </a:prstGeom>
          <a:noFill/>
          <a:ln w="1905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Tree>
    <p:extLst>
      <p:ext uri="{BB962C8B-B14F-4D97-AF65-F5344CB8AC3E}">
        <p14:creationId xmlns:p14="http://schemas.microsoft.com/office/powerpoint/2010/main" val="132898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179388"/>
            <a:r>
              <a:rPr lang="ja-JP" altLang="en-US" dirty="0"/>
              <a:t>２．</a:t>
            </a:r>
            <a:r>
              <a:rPr kumimoji="1" lang="ja-JP" altLang="en-US" dirty="0"/>
              <a:t>施工・調整</a:t>
            </a:r>
          </a:p>
        </p:txBody>
      </p:sp>
    </p:spTree>
    <p:extLst>
      <p:ext uri="{BB962C8B-B14F-4D97-AF65-F5344CB8AC3E}">
        <p14:creationId xmlns:p14="http://schemas.microsoft.com/office/powerpoint/2010/main" val="2415372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pPr marL="268288" indent="3175"/>
            <a:r>
              <a:rPr kumimoji="1" lang="en-US" altLang="ja-JP" dirty="0"/>
              <a:t>2-1. </a:t>
            </a:r>
            <a:r>
              <a:rPr kumimoji="1" lang="ja-JP" altLang="en-US" dirty="0"/>
              <a:t>取扱説明書（設置編）へのアクセス方法</a:t>
            </a:r>
          </a:p>
        </p:txBody>
      </p:sp>
      <p:sp>
        <p:nvSpPr>
          <p:cNvPr id="5" name="テキスト ボックス 4">
            <a:extLst>
              <a:ext uri="{FF2B5EF4-FFF2-40B4-BE49-F238E27FC236}">
                <a16:creationId xmlns:a16="http://schemas.microsoft.com/office/drawing/2014/main" id="{021B796C-E500-EAD3-4DD3-CAC776D928F9}"/>
              </a:ext>
            </a:extLst>
          </p:cNvPr>
          <p:cNvSpPr txBox="1"/>
          <p:nvPr/>
        </p:nvSpPr>
        <p:spPr>
          <a:xfrm>
            <a:off x="2242027" y="728853"/>
            <a:ext cx="6637190" cy="338554"/>
          </a:xfrm>
          <a:prstGeom prst="rect">
            <a:avLst/>
          </a:prstGeom>
          <a:noFill/>
        </p:spPr>
        <p:txBody>
          <a:bodyPr wrap="square">
            <a:spAutoFit/>
          </a:bodyPr>
          <a:lstStyle/>
          <a:p>
            <a:r>
              <a:rPr lang="en-US" altLang="ja-JP" sz="1600" b="1" dirty="0">
                <a:latin typeface="+mn-ea"/>
                <a:hlinkClick r:id="rId3"/>
              </a:rPr>
              <a:t>https://www.youtube.com/watch?v=dbPIWDW0uAk</a:t>
            </a:r>
            <a:endParaRPr lang="ja-JP" altLang="en-US" sz="1600" b="1" dirty="0">
              <a:latin typeface="+mn-ea"/>
            </a:endParaRPr>
          </a:p>
        </p:txBody>
      </p:sp>
      <p:sp>
        <p:nvSpPr>
          <p:cNvPr id="6" name="テキスト ボックス 5">
            <a:extLst>
              <a:ext uri="{FF2B5EF4-FFF2-40B4-BE49-F238E27FC236}">
                <a16:creationId xmlns:a16="http://schemas.microsoft.com/office/drawing/2014/main" id="{1F9B0DB1-DD5D-ADB9-4901-E06D7814507C}"/>
              </a:ext>
            </a:extLst>
          </p:cNvPr>
          <p:cNvSpPr txBox="1"/>
          <p:nvPr/>
        </p:nvSpPr>
        <p:spPr>
          <a:xfrm>
            <a:off x="81341" y="698075"/>
            <a:ext cx="2332690" cy="400110"/>
          </a:xfrm>
          <a:prstGeom prst="rect">
            <a:avLst/>
          </a:prstGeom>
          <a:noFill/>
        </p:spPr>
        <p:txBody>
          <a:bodyPr wrap="none" rtlCol="0">
            <a:spAutoFit/>
          </a:bodyPr>
          <a:lstStyle/>
          <a:p>
            <a:r>
              <a:rPr lang="en-US" altLang="ja-JP" sz="2000" b="1" dirty="0">
                <a:latin typeface="+mn-ea"/>
              </a:rPr>
              <a:t>【YouTube</a:t>
            </a:r>
            <a:r>
              <a:rPr lang="ja-JP" altLang="en-US" sz="2000" b="1" dirty="0">
                <a:latin typeface="+mn-ea"/>
              </a:rPr>
              <a:t>動画</a:t>
            </a:r>
            <a:r>
              <a:rPr lang="en-US" altLang="ja-JP" sz="2000" b="1" dirty="0">
                <a:latin typeface="+mn-ea"/>
              </a:rPr>
              <a:t>】</a:t>
            </a:r>
            <a:endParaRPr lang="ja-JP" altLang="en-US" sz="2000" b="1" dirty="0">
              <a:latin typeface="+mn-ea"/>
            </a:endParaRPr>
          </a:p>
        </p:txBody>
      </p:sp>
      <p:pic>
        <p:nvPicPr>
          <p:cNvPr id="4" name="オンライン メディア 3" title="取扱説明書へのアクセス方法">
            <a:hlinkClick r:id="" action="ppaction://media"/>
            <a:extLst>
              <a:ext uri="{FF2B5EF4-FFF2-40B4-BE49-F238E27FC236}">
                <a16:creationId xmlns:a16="http://schemas.microsoft.com/office/drawing/2014/main" id="{38570426-DE57-B648-04E2-580A513EC49F}"/>
              </a:ext>
            </a:extLst>
          </p:cNvPr>
          <p:cNvPicPr>
            <a:picLocks noRot="1" noChangeAspect="1"/>
          </p:cNvPicPr>
          <p:nvPr>
            <a:videoFile r:link="rId1"/>
          </p:nvPr>
        </p:nvPicPr>
        <p:blipFill>
          <a:blip r:embed="rId4">
            <a:duotone>
              <a:prstClr val="black"/>
              <a:schemeClr val="accent5">
                <a:tint val="45000"/>
                <a:satMod val="400000"/>
              </a:schemeClr>
            </a:duotone>
          </a:blip>
          <a:stretch>
            <a:fillRect/>
          </a:stretch>
        </p:blipFill>
        <p:spPr>
          <a:xfrm>
            <a:off x="447719" y="1402617"/>
            <a:ext cx="9070222" cy="51246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テキスト ボックス 2">
            <a:extLst>
              <a:ext uri="{FF2B5EF4-FFF2-40B4-BE49-F238E27FC236}">
                <a16:creationId xmlns:a16="http://schemas.microsoft.com/office/drawing/2014/main" id="{E2E7A31B-EC34-4408-7016-8B8C912AF061}"/>
              </a:ext>
            </a:extLst>
          </p:cNvPr>
          <p:cNvSpPr txBox="1"/>
          <p:nvPr/>
        </p:nvSpPr>
        <p:spPr>
          <a:xfrm>
            <a:off x="9948673" y="1207008"/>
            <a:ext cx="4003822" cy="1508105"/>
          </a:xfrm>
          <a:prstGeom prst="rect">
            <a:avLst/>
          </a:prstGeom>
          <a:noFill/>
        </p:spPr>
        <p:txBody>
          <a:bodyPr wrap="square" rtlCol="0">
            <a:spAutoFit/>
          </a:bodyPr>
          <a:lstStyle/>
          <a:p>
            <a:pPr algn="l">
              <a:lnSpc>
                <a:spcPct val="120000"/>
              </a:lnSpc>
            </a:pPr>
            <a:r>
              <a:rPr kumimoji="1" lang="ja-JP" altLang="en-US" sz="2000" b="1" dirty="0">
                <a:latin typeface="+mn-ea"/>
              </a:rPr>
              <a:t>梱包箱の側面にある</a:t>
            </a:r>
            <a:r>
              <a:rPr lang="ja-JP" altLang="en-US" sz="2000" b="1" dirty="0">
                <a:latin typeface="+mn-ea"/>
              </a:rPr>
              <a:t>「</a:t>
            </a:r>
            <a:r>
              <a:rPr kumimoji="1" lang="en-US" altLang="ja-JP" sz="2000" b="1" dirty="0">
                <a:latin typeface="+mn-ea"/>
              </a:rPr>
              <a:t>2</a:t>
            </a:r>
            <a:r>
              <a:rPr kumimoji="1" lang="ja-JP" altLang="en-US" sz="2000" b="1" dirty="0">
                <a:latin typeface="+mn-ea"/>
              </a:rPr>
              <a:t>次元バーコード」より、取扱説明書「設置編」にアクセス可能</a:t>
            </a:r>
          </a:p>
          <a:p>
            <a:pPr algn="l"/>
            <a:endParaRPr kumimoji="1" lang="ja-JP" altLang="en-US" sz="2000" dirty="0"/>
          </a:p>
        </p:txBody>
      </p:sp>
      <p:grpSp>
        <p:nvGrpSpPr>
          <p:cNvPr id="7" name="グループ化 6">
            <a:extLst>
              <a:ext uri="{FF2B5EF4-FFF2-40B4-BE49-F238E27FC236}">
                <a16:creationId xmlns:a16="http://schemas.microsoft.com/office/drawing/2014/main" id="{8EF30C7F-BA87-1DCE-BC32-B1A1BE13D745}"/>
              </a:ext>
            </a:extLst>
          </p:cNvPr>
          <p:cNvGrpSpPr/>
          <p:nvPr/>
        </p:nvGrpSpPr>
        <p:grpSpPr>
          <a:xfrm>
            <a:off x="13158038" y="127975"/>
            <a:ext cx="970397" cy="634724"/>
            <a:chOff x="11703115" y="-419"/>
            <a:chExt cx="1659078" cy="1085182"/>
          </a:xfrm>
        </p:grpSpPr>
        <p:pic>
          <p:nvPicPr>
            <p:cNvPr id="8" name="図 7">
              <a:extLst>
                <a:ext uri="{FF2B5EF4-FFF2-40B4-BE49-F238E27FC236}">
                  <a16:creationId xmlns:a16="http://schemas.microsoft.com/office/drawing/2014/main" id="{C14EFBD4-B0D2-6C0A-A953-3276ED36E8EC}"/>
                </a:ext>
              </a:extLst>
            </p:cNvPr>
            <p:cNvPicPr>
              <a:picLocks noChangeAspect="1"/>
            </p:cNvPicPr>
            <p:nvPr/>
          </p:nvPicPr>
          <p:blipFill>
            <a:blip r:embed="rId5"/>
            <a:stretch>
              <a:fillRect/>
            </a:stretch>
          </p:blipFill>
          <p:spPr>
            <a:xfrm>
              <a:off x="11703115" y="0"/>
              <a:ext cx="835224" cy="1072989"/>
            </a:xfrm>
            <a:prstGeom prst="rect">
              <a:avLst/>
            </a:prstGeom>
          </p:spPr>
        </p:pic>
        <p:pic>
          <p:nvPicPr>
            <p:cNvPr id="9" name="図 8">
              <a:extLst>
                <a:ext uri="{FF2B5EF4-FFF2-40B4-BE49-F238E27FC236}">
                  <a16:creationId xmlns:a16="http://schemas.microsoft.com/office/drawing/2014/main" id="{29BFFD2D-93EB-C73E-C03F-068FF01D5464}"/>
                </a:ext>
              </a:extLst>
            </p:cNvPr>
            <p:cNvPicPr>
              <a:picLocks noChangeAspect="1"/>
            </p:cNvPicPr>
            <p:nvPr/>
          </p:nvPicPr>
          <p:blipFill>
            <a:blip r:embed="rId6"/>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392552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79B666D-D86C-E3A6-5A61-246491E19C02}"/>
              </a:ext>
            </a:extLst>
          </p:cNvPr>
          <p:cNvSpPr>
            <a:spLocks noGrp="1"/>
          </p:cNvSpPr>
          <p:nvPr>
            <p:ph sz="quarter" idx="10"/>
          </p:nvPr>
        </p:nvSpPr>
        <p:spPr>
          <a:xfrm>
            <a:off x="1014693" y="1765953"/>
            <a:ext cx="12370826" cy="2872683"/>
          </a:xfrm>
          <a:ln w="38100">
            <a:solidFill>
              <a:srgbClr val="FF0000"/>
            </a:solidFill>
          </a:ln>
        </p:spPr>
        <p:txBody>
          <a:bodyPr wrap="square" lIns="360000" tIns="360000" rIns="360000" bIns="360000">
            <a:spAutoFit/>
          </a:bodyPr>
          <a:lstStyle/>
          <a:p>
            <a:pPr marL="0" indent="0">
              <a:lnSpc>
                <a:spcPct val="150000"/>
              </a:lnSpc>
              <a:spcBef>
                <a:spcPts val="0"/>
              </a:spcBef>
              <a:buNone/>
            </a:pPr>
            <a:r>
              <a:rPr kumimoji="1" lang="ja-JP" altLang="en-US" sz="3200" dirty="0">
                <a:solidFill>
                  <a:srgbClr val="FF0000"/>
                </a:solidFill>
              </a:rPr>
              <a:t>本機は吊り下げ専用です。</a:t>
            </a:r>
            <a:endParaRPr kumimoji="1" lang="en-US" altLang="ja-JP" sz="3200" dirty="0">
              <a:solidFill>
                <a:srgbClr val="FF0000"/>
              </a:solidFill>
            </a:endParaRPr>
          </a:p>
          <a:p>
            <a:pPr marL="0" indent="0">
              <a:lnSpc>
                <a:spcPct val="150000"/>
              </a:lnSpc>
              <a:spcBef>
                <a:spcPts val="0"/>
              </a:spcBef>
              <a:buNone/>
            </a:pPr>
            <a:r>
              <a:rPr kumimoji="1" lang="ja-JP" altLang="en-US" sz="3200" dirty="0"/>
              <a:t>据え置きや傾けた状態で使用すると、正常に動作しなかったり、</a:t>
            </a:r>
            <a:endParaRPr kumimoji="1" lang="en-US" altLang="ja-JP" sz="3200" dirty="0"/>
          </a:p>
          <a:p>
            <a:pPr marL="0" indent="0">
              <a:lnSpc>
                <a:spcPct val="150000"/>
              </a:lnSpc>
              <a:spcBef>
                <a:spcPts val="0"/>
              </a:spcBef>
              <a:buNone/>
            </a:pPr>
            <a:r>
              <a:rPr kumimoji="1" lang="ja-JP" altLang="en-US" sz="3200" dirty="0"/>
              <a:t>寿命が短くなる 場合があります。</a:t>
            </a:r>
          </a:p>
        </p:txBody>
      </p:sp>
      <p:sp>
        <p:nvSpPr>
          <p:cNvPr id="3" name="タイトル 2">
            <a:extLst>
              <a:ext uri="{FF2B5EF4-FFF2-40B4-BE49-F238E27FC236}">
                <a16:creationId xmlns:a16="http://schemas.microsoft.com/office/drawing/2014/main" id="{29EA5D98-9BAA-B8FD-2CE9-26D0AD9075D7}"/>
              </a:ext>
            </a:extLst>
          </p:cNvPr>
          <p:cNvSpPr>
            <a:spLocks noGrp="1"/>
          </p:cNvSpPr>
          <p:nvPr>
            <p:ph type="title"/>
          </p:nvPr>
        </p:nvSpPr>
        <p:spPr/>
        <p:txBody>
          <a:bodyPr/>
          <a:lstStyle/>
          <a:p>
            <a:pPr marL="0">
              <a:tabLst>
                <a:tab pos="0" algn="l"/>
              </a:tabLst>
            </a:pPr>
            <a:r>
              <a:rPr lang="en-US" altLang="ja-JP" dirty="0"/>
              <a:t>【</a:t>
            </a:r>
            <a:r>
              <a:rPr lang="ja-JP" altLang="en-US" dirty="0"/>
              <a:t>重要</a:t>
            </a:r>
            <a:r>
              <a:rPr kumimoji="1" lang="en-US" altLang="ja-JP" dirty="0"/>
              <a:t>】</a:t>
            </a:r>
            <a:r>
              <a:rPr kumimoji="1" lang="ja-JP" altLang="en-US" dirty="0"/>
              <a:t>カメラの取付方法について</a:t>
            </a:r>
          </a:p>
        </p:txBody>
      </p:sp>
    </p:spTree>
    <p:extLst>
      <p:ext uri="{BB962C8B-B14F-4D97-AF65-F5344CB8AC3E}">
        <p14:creationId xmlns:p14="http://schemas.microsoft.com/office/powerpoint/2010/main" val="1887914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pPr marL="268288" indent="3175"/>
            <a:r>
              <a:rPr kumimoji="1" lang="en-US" altLang="ja-JP" dirty="0"/>
              <a:t>2-2. </a:t>
            </a:r>
            <a:r>
              <a:rPr kumimoji="1" lang="ja-JP" altLang="en-US" dirty="0"/>
              <a:t>開梱・同梱物の確認</a:t>
            </a:r>
          </a:p>
        </p:txBody>
      </p:sp>
      <p:sp>
        <p:nvSpPr>
          <p:cNvPr id="12" name="テキスト ボックス 11">
            <a:extLst>
              <a:ext uri="{FF2B5EF4-FFF2-40B4-BE49-F238E27FC236}">
                <a16:creationId xmlns:a16="http://schemas.microsoft.com/office/drawing/2014/main" id="{55FE7BE5-4D9E-5BB9-25A2-BA68583961AD}"/>
              </a:ext>
            </a:extLst>
          </p:cNvPr>
          <p:cNvSpPr txBox="1"/>
          <p:nvPr/>
        </p:nvSpPr>
        <p:spPr>
          <a:xfrm>
            <a:off x="267927" y="684402"/>
            <a:ext cx="5057795" cy="400110"/>
          </a:xfrm>
          <a:prstGeom prst="rect">
            <a:avLst/>
          </a:prstGeom>
          <a:noFill/>
        </p:spPr>
        <p:txBody>
          <a:bodyPr wrap="none" rtlCol="0">
            <a:spAutoFit/>
          </a:bodyPr>
          <a:lstStyle/>
          <a:p>
            <a:pPr algn="l"/>
            <a:r>
              <a:rPr kumimoji="1" lang="ja-JP" altLang="en-US" sz="2000" b="1" dirty="0"/>
              <a:t>開梱時に本体と同梱物をご確認ください。</a:t>
            </a:r>
          </a:p>
        </p:txBody>
      </p:sp>
      <p:grpSp>
        <p:nvGrpSpPr>
          <p:cNvPr id="33" name="グループ化 32">
            <a:extLst>
              <a:ext uri="{FF2B5EF4-FFF2-40B4-BE49-F238E27FC236}">
                <a16:creationId xmlns:a16="http://schemas.microsoft.com/office/drawing/2014/main" id="{21711DA5-CF07-9ABF-0D10-26124B728F32}"/>
              </a:ext>
            </a:extLst>
          </p:cNvPr>
          <p:cNvGrpSpPr/>
          <p:nvPr/>
        </p:nvGrpSpPr>
        <p:grpSpPr>
          <a:xfrm>
            <a:off x="1949552" y="1210114"/>
            <a:ext cx="9145276" cy="6173061"/>
            <a:chOff x="1949552" y="1210114"/>
            <a:chExt cx="9145276" cy="6173061"/>
          </a:xfrm>
        </p:grpSpPr>
        <p:pic>
          <p:nvPicPr>
            <p:cNvPr id="14" name="図 13">
              <a:extLst>
                <a:ext uri="{FF2B5EF4-FFF2-40B4-BE49-F238E27FC236}">
                  <a16:creationId xmlns:a16="http://schemas.microsoft.com/office/drawing/2014/main" id="{CAFC9381-0A77-DB4E-706A-0B3B49829B87}"/>
                </a:ext>
              </a:extLst>
            </p:cNvPr>
            <p:cNvPicPr>
              <a:picLocks noChangeAspect="1"/>
            </p:cNvPicPr>
            <p:nvPr/>
          </p:nvPicPr>
          <p:blipFill>
            <a:blip r:embed="rId2"/>
            <a:stretch>
              <a:fillRect/>
            </a:stretch>
          </p:blipFill>
          <p:spPr>
            <a:xfrm>
              <a:off x="1949552" y="1210114"/>
              <a:ext cx="9145276" cy="6173061"/>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D76C9288-A571-7BA4-B09E-453279800FD3}"/>
                </a:ext>
              </a:extLst>
            </p:cNvPr>
            <p:cNvSpPr txBox="1"/>
            <p:nvPr/>
          </p:nvSpPr>
          <p:spPr>
            <a:xfrm>
              <a:off x="2042648" y="5543079"/>
              <a:ext cx="1508352" cy="42240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lang="ja-JP" altLang="en-US" sz="1800" dirty="0">
                  <a:solidFill>
                    <a:schemeClr val="bg1"/>
                  </a:solidFill>
                  <a:effectLst>
                    <a:outerShdw blurRad="38100" dist="38100" dir="2700000" algn="tl">
                      <a:srgbClr val="000000">
                        <a:alpha val="43137"/>
                      </a:srgbClr>
                    </a:outerShdw>
                  </a:effectLst>
                  <a:latin typeface="+mn-ea"/>
                </a:rPr>
                <a:t>束線バンド</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sp>
          <p:nvSpPr>
            <p:cNvPr id="9" name="テキスト ボックス 8">
              <a:extLst>
                <a:ext uri="{FF2B5EF4-FFF2-40B4-BE49-F238E27FC236}">
                  <a16:creationId xmlns:a16="http://schemas.microsoft.com/office/drawing/2014/main" id="{D5A8729D-458F-ECC0-718F-6A1FE2E80E45}"/>
                </a:ext>
              </a:extLst>
            </p:cNvPr>
            <p:cNvSpPr txBox="1"/>
            <p:nvPr/>
          </p:nvSpPr>
          <p:spPr>
            <a:xfrm>
              <a:off x="4335891" y="3561835"/>
              <a:ext cx="1408839" cy="42240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lang="ja-JP" altLang="en-US" sz="1800" dirty="0">
                  <a:solidFill>
                    <a:schemeClr val="bg1"/>
                  </a:solidFill>
                  <a:effectLst>
                    <a:outerShdw blurRad="38100" dist="38100" dir="2700000" algn="tl">
                      <a:srgbClr val="000000">
                        <a:alpha val="43137"/>
                      </a:srgbClr>
                    </a:outerShdw>
                  </a:effectLst>
                  <a:latin typeface="+mn-ea"/>
                </a:rPr>
                <a:t>防水ラバー</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sp>
          <p:nvSpPr>
            <p:cNvPr id="10" name="テキスト ボックス 9">
              <a:extLst>
                <a:ext uri="{FF2B5EF4-FFF2-40B4-BE49-F238E27FC236}">
                  <a16:creationId xmlns:a16="http://schemas.microsoft.com/office/drawing/2014/main" id="{143C67C2-61C3-7CCA-FB20-EF0516B68E46}"/>
                </a:ext>
              </a:extLst>
            </p:cNvPr>
            <p:cNvSpPr txBox="1"/>
            <p:nvPr/>
          </p:nvSpPr>
          <p:spPr>
            <a:xfrm>
              <a:off x="2711757" y="2622142"/>
              <a:ext cx="2369779" cy="42240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lang="en-US" altLang="ja-JP" sz="1800" dirty="0">
                  <a:solidFill>
                    <a:schemeClr val="bg1"/>
                  </a:solidFill>
                  <a:effectLst>
                    <a:outerShdw blurRad="38100" dist="38100" dir="2700000" algn="tl">
                      <a:srgbClr val="000000">
                        <a:alpha val="43137"/>
                      </a:srgbClr>
                    </a:outerShdw>
                  </a:effectLst>
                  <a:latin typeface="+mn-ea"/>
                </a:rPr>
                <a:t>RJ45</a:t>
              </a:r>
              <a:r>
                <a:rPr lang="ja-JP" altLang="en-US" sz="1800" dirty="0">
                  <a:solidFill>
                    <a:schemeClr val="bg1"/>
                  </a:solidFill>
                  <a:effectLst>
                    <a:outerShdw blurRad="38100" dist="38100" dir="2700000" algn="tl">
                      <a:srgbClr val="000000">
                        <a:alpha val="43137"/>
                      </a:srgbClr>
                    </a:outerShdw>
                  </a:effectLst>
                  <a:latin typeface="+mn-ea"/>
                </a:rPr>
                <a:t>防水コネクター</a:t>
              </a:r>
              <a:endParaRPr lang="en-US" altLang="ja-JP" sz="1800" dirty="0">
                <a:solidFill>
                  <a:schemeClr val="bg1"/>
                </a:solidFill>
                <a:effectLst>
                  <a:outerShdw blurRad="38100" dist="38100" dir="2700000" algn="tl">
                    <a:srgbClr val="000000">
                      <a:alpha val="43137"/>
                    </a:srgbClr>
                  </a:outerShdw>
                </a:effectLst>
                <a:latin typeface="+mn-ea"/>
              </a:endParaRPr>
            </a:p>
          </p:txBody>
        </p:sp>
        <p:sp>
          <p:nvSpPr>
            <p:cNvPr id="11" name="テキスト ボックス 10">
              <a:extLst>
                <a:ext uri="{FF2B5EF4-FFF2-40B4-BE49-F238E27FC236}">
                  <a16:creationId xmlns:a16="http://schemas.microsoft.com/office/drawing/2014/main" id="{AC660EA3-1ABA-27CC-DBD2-28A94D8E541E}"/>
                </a:ext>
              </a:extLst>
            </p:cNvPr>
            <p:cNvSpPr txBox="1"/>
            <p:nvPr/>
          </p:nvSpPr>
          <p:spPr>
            <a:xfrm>
              <a:off x="3457404" y="6373427"/>
              <a:ext cx="878487" cy="42240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lang="ja-JP" altLang="en-US" sz="1800" dirty="0">
                  <a:solidFill>
                    <a:schemeClr val="bg1"/>
                  </a:solidFill>
                  <a:effectLst>
                    <a:outerShdw blurRad="38100" dist="38100" dir="2700000" algn="tl">
                      <a:srgbClr val="000000">
                        <a:alpha val="43137"/>
                      </a:srgbClr>
                    </a:outerShdw>
                  </a:effectLst>
                  <a:latin typeface="+mn-ea"/>
                </a:rPr>
                <a:t>ビット</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cxnSp>
          <p:nvCxnSpPr>
            <p:cNvPr id="16" name="直線コネクタ 15">
              <a:extLst>
                <a:ext uri="{FF2B5EF4-FFF2-40B4-BE49-F238E27FC236}">
                  <a16:creationId xmlns:a16="http://schemas.microsoft.com/office/drawing/2014/main" id="{818BF8C9-A48C-750D-03A2-8BDDB0A95DC4}"/>
                </a:ext>
              </a:extLst>
            </p:cNvPr>
            <p:cNvCxnSpPr>
              <a:cxnSpLocks/>
              <a:stCxn id="11" idx="0"/>
            </p:cNvCxnSpPr>
            <p:nvPr/>
          </p:nvCxnSpPr>
          <p:spPr>
            <a:xfrm flipV="1">
              <a:off x="3896648" y="5331877"/>
              <a:ext cx="139324" cy="104155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8225346-5484-AEBF-E47A-065CD55A3117}"/>
                </a:ext>
              </a:extLst>
            </p:cNvPr>
            <p:cNvCxnSpPr>
              <a:cxnSpLocks/>
              <a:endCxn id="10" idx="2"/>
            </p:cNvCxnSpPr>
            <p:nvPr/>
          </p:nvCxnSpPr>
          <p:spPr>
            <a:xfrm flipV="1">
              <a:off x="3804745" y="3044547"/>
              <a:ext cx="91902" cy="7670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0B0D530F-517C-FADA-8243-CAE45F8C2EF2}"/>
                </a:ext>
              </a:extLst>
            </p:cNvPr>
            <p:cNvSpPr txBox="1"/>
            <p:nvPr/>
          </p:nvSpPr>
          <p:spPr>
            <a:xfrm>
              <a:off x="5166928" y="5543079"/>
              <a:ext cx="1408839" cy="42240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lang="ja-JP" altLang="en-US" sz="1800" dirty="0">
                  <a:solidFill>
                    <a:schemeClr val="bg1"/>
                  </a:solidFill>
                  <a:effectLst>
                    <a:outerShdw blurRad="38100" dist="38100" dir="2700000" algn="tl">
                      <a:srgbClr val="000000">
                        <a:alpha val="43137"/>
                      </a:srgbClr>
                    </a:outerShdw>
                  </a:effectLst>
                  <a:latin typeface="+mn-ea"/>
                </a:rPr>
                <a:t>防水テープ</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sp>
          <p:nvSpPr>
            <p:cNvPr id="22" name="テキスト ボックス 21">
              <a:extLst>
                <a:ext uri="{FF2B5EF4-FFF2-40B4-BE49-F238E27FC236}">
                  <a16:creationId xmlns:a16="http://schemas.microsoft.com/office/drawing/2014/main" id="{E3FEC826-4BBA-013A-9FF3-4B8A828C5B7A}"/>
                </a:ext>
              </a:extLst>
            </p:cNvPr>
            <p:cNvSpPr txBox="1"/>
            <p:nvPr/>
          </p:nvSpPr>
          <p:spPr>
            <a:xfrm>
              <a:off x="4682046" y="6563722"/>
              <a:ext cx="1408839" cy="42240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lang="ja-JP" altLang="en-US" sz="1800" dirty="0">
                  <a:solidFill>
                    <a:schemeClr val="bg1"/>
                  </a:solidFill>
                  <a:effectLst>
                    <a:outerShdw blurRad="38100" dist="38100" dir="2700000" algn="tl">
                      <a:srgbClr val="000000">
                        <a:alpha val="43137"/>
                      </a:srgbClr>
                    </a:outerShdw>
                  </a:effectLst>
                  <a:latin typeface="+mn-ea"/>
                </a:rPr>
                <a:t>クランパー</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cxnSp>
          <p:nvCxnSpPr>
            <p:cNvPr id="24" name="直線コネクタ 23">
              <a:extLst>
                <a:ext uri="{FF2B5EF4-FFF2-40B4-BE49-F238E27FC236}">
                  <a16:creationId xmlns:a16="http://schemas.microsoft.com/office/drawing/2014/main" id="{295936DA-CC53-B4B7-9362-1EABFF0800B8}"/>
                </a:ext>
              </a:extLst>
            </p:cNvPr>
            <p:cNvCxnSpPr>
              <a:cxnSpLocks/>
              <a:stCxn id="21" idx="0"/>
            </p:cNvCxnSpPr>
            <p:nvPr/>
          </p:nvCxnSpPr>
          <p:spPr>
            <a:xfrm flipH="1" flipV="1">
              <a:off x="5386466" y="4985452"/>
              <a:ext cx="484882" cy="55762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F799BE4-2CEA-B6C8-883F-482398E45AE9}"/>
                </a:ext>
              </a:extLst>
            </p:cNvPr>
            <p:cNvCxnSpPr>
              <a:cxnSpLocks/>
              <a:stCxn id="22" idx="0"/>
            </p:cNvCxnSpPr>
            <p:nvPr/>
          </p:nvCxnSpPr>
          <p:spPr>
            <a:xfrm flipH="1" flipV="1">
              <a:off x="4810931" y="5864772"/>
              <a:ext cx="575535" cy="69895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92B17ABC-FA37-2A3A-BB06-6F4167FA59DA}"/>
                </a:ext>
              </a:extLst>
            </p:cNvPr>
            <p:cNvSpPr txBox="1"/>
            <p:nvPr/>
          </p:nvSpPr>
          <p:spPr>
            <a:xfrm>
              <a:off x="8471712" y="6214247"/>
              <a:ext cx="1408839" cy="42240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txBody>
            <a:bodyPr wrap="square" tIns="72000" bIns="72000" rtlCol="0">
              <a:spAutoFit/>
            </a:bodyPr>
            <a:lstStyle/>
            <a:p>
              <a:pPr algn="ctr"/>
              <a:r>
                <a:rPr lang="ja-JP" altLang="en-US" sz="1800" dirty="0">
                  <a:solidFill>
                    <a:schemeClr val="bg1"/>
                  </a:solidFill>
                  <a:effectLst>
                    <a:outerShdw blurRad="38100" dist="38100" dir="2700000" algn="tl">
                      <a:srgbClr val="000000">
                        <a:alpha val="43137"/>
                      </a:srgbClr>
                    </a:outerShdw>
                  </a:effectLst>
                  <a:latin typeface="+mn-ea"/>
                </a:rPr>
                <a:t>本体</a:t>
              </a:r>
              <a:endParaRPr kumimoji="1" lang="en-US" altLang="ja-JP" sz="1800" dirty="0">
                <a:solidFill>
                  <a:schemeClr val="bg1"/>
                </a:solidFill>
                <a:effectLst>
                  <a:outerShdw blurRad="38100" dist="38100" dir="2700000" algn="tl">
                    <a:srgbClr val="000000">
                      <a:alpha val="43137"/>
                    </a:srgbClr>
                  </a:outerShdw>
                </a:effectLst>
                <a:latin typeface="+mn-ea"/>
              </a:endParaRPr>
            </a:p>
          </p:txBody>
        </p:sp>
      </p:grpSp>
      <p:grpSp>
        <p:nvGrpSpPr>
          <p:cNvPr id="3" name="グループ化 2">
            <a:extLst>
              <a:ext uri="{FF2B5EF4-FFF2-40B4-BE49-F238E27FC236}">
                <a16:creationId xmlns:a16="http://schemas.microsoft.com/office/drawing/2014/main" id="{96E17490-2FE5-4881-774E-AE2B275EBE59}"/>
              </a:ext>
            </a:extLst>
          </p:cNvPr>
          <p:cNvGrpSpPr/>
          <p:nvPr/>
        </p:nvGrpSpPr>
        <p:grpSpPr>
          <a:xfrm>
            <a:off x="13158038" y="127975"/>
            <a:ext cx="970397" cy="634724"/>
            <a:chOff x="11703115" y="-419"/>
            <a:chExt cx="1659078" cy="1085182"/>
          </a:xfrm>
        </p:grpSpPr>
        <p:pic>
          <p:nvPicPr>
            <p:cNvPr id="4" name="図 3">
              <a:extLst>
                <a:ext uri="{FF2B5EF4-FFF2-40B4-BE49-F238E27FC236}">
                  <a16:creationId xmlns:a16="http://schemas.microsoft.com/office/drawing/2014/main" id="{A9264D33-D020-84FB-C8C1-8CE6599BB480}"/>
                </a:ext>
              </a:extLst>
            </p:cNvPr>
            <p:cNvPicPr>
              <a:picLocks noChangeAspect="1"/>
            </p:cNvPicPr>
            <p:nvPr/>
          </p:nvPicPr>
          <p:blipFill>
            <a:blip r:embed="rId3"/>
            <a:stretch>
              <a:fillRect/>
            </a:stretch>
          </p:blipFill>
          <p:spPr>
            <a:xfrm>
              <a:off x="11703115" y="0"/>
              <a:ext cx="835224" cy="1072989"/>
            </a:xfrm>
            <a:prstGeom prst="rect">
              <a:avLst/>
            </a:prstGeom>
          </p:spPr>
        </p:pic>
        <p:pic>
          <p:nvPicPr>
            <p:cNvPr id="5" name="図 4">
              <a:extLst>
                <a:ext uri="{FF2B5EF4-FFF2-40B4-BE49-F238E27FC236}">
                  <a16:creationId xmlns:a16="http://schemas.microsoft.com/office/drawing/2014/main" id="{490388B6-86C1-7315-25DA-BFF090C73467}"/>
                </a:ext>
              </a:extLst>
            </p:cNvPr>
            <p:cNvPicPr>
              <a:picLocks noChangeAspect="1"/>
            </p:cNvPicPr>
            <p:nvPr/>
          </p:nvPicPr>
          <p:blipFill>
            <a:blip r:embed="rId4"/>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2786682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5B6024E-E3BB-CD3F-A797-A948781F67F8}"/>
              </a:ext>
            </a:extLst>
          </p:cNvPr>
          <p:cNvSpPr>
            <a:spLocks noGrp="1"/>
          </p:cNvSpPr>
          <p:nvPr>
            <p:ph type="title"/>
          </p:nvPr>
        </p:nvSpPr>
        <p:spPr/>
        <p:txBody>
          <a:bodyPr/>
          <a:lstStyle/>
          <a:p>
            <a:pPr marL="268288"/>
            <a:r>
              <a:rPr lang="en-US" altLang="ja-JP" dirty="0"/>
              <a:t>2-3. microSD</a:t>
            </a:r>
            <a:r>
              <a:rPr lang="ja-JP" altLang="en-US" dirty="0"/>
              <a:t> メモリーカードについて</a:t>
            </a:r>
          </a:p>
        </p:txBody>
      </p:sp>
      <p:sp>
        <p:nvSpPr>
          <p:cNvPr id="15" name="テキスト ボックス 14">
            <a:extLst>
              <a:ext uri="{FF2B5EF4-FFF2-40B4-BE49-F238E27FC236}">
                <a16:creationId xmlns:a16="http://schemas.microsoft.com/office/drawing/2014/main" id="{885A94F3-18C6-A856-94CF-9084E6DB27F0}"/>
              </a:ext>
            </a:extLst>
          </p:cNvPr>
          <p:cNvSpPr txBox="1"/>
          <p:nvPr/>
        </p:nvSpPr>
        <p:spPr>
          <a:xfrm>
            <a:off x="7632065" y="1250416"/>
            <a:ext cx="6100191" cy="2036070"/>
          </a:xfrm>
          <a:prstGeom prst="rect">
            <a:avLst/>
          </a:prstGeom>
          <a:noFill/>
        </p:spPr>
        <p:txBody>
          <a:bodyPr wrap="square" rtlCol="0">
            <a:spAutoFit/>
          </a:bodyPr>
          <a:lstStyle/>
          <a:p>
            <a:pPr>
              <a:lnSpc>
                <a:spcPct val="120000"/>
              </a:lnSpc>
            </a:pPr>
            <a:r>
              <a:rPr lang="en-US" altLang="ja-JP" sz="2000" b="1" dirty="0">
                <a:latin typeface="+mn-ea"/>
              </a:rPr>
              <a:t>microSD</a:t>
            </a:r>
            <a:r>
              <a:rPr lang="ja-JP" altLang="en-US" sz="2000" b="1" dirty="0">
                <a:latin typeface="+mn-ea"/>
              </a:rPr>
              <a:t>メモリーカードは、</a:t>
            </a:r>
            <a:r>
              <a:rPr lang="en-US" altLang="ja-JP" sz="2000" b="1" dirty="0">
                <a:latin typeface="+mn-ea"/>
              </a:rPr>
              <a:t>SDXC</a:t>
            </a:r>
            <a:r>
              <a:rPr lang="ja-JP" altLang="en-US" sz="2000" b="1" dirty="0">
                <a:latin typeface="+mn-ea"/>
              </a:rPr>
              <a:t>規格までに対応</a:t>
            </a:r>
            <a:endParaRPr lang="en-US" altLang="ja-JP" sz="2000" b="1" dirty="0">
              <a:latin typeface="+mn-ea"/>
            </a:endParaRPr>
          </a:p>
          <a:p>
            <a:pPr>
              <a:lnSpc>
                <a:spcPct val="120000"/>
              </a:lnSpc>
              <a:spcBef>
                <a:spcPts val="1890"/>
              </a:spcBef>
            </a:pPr>
            <a:r>
              <a:rPr lang="ja-JP" altLang="en-US" sz="2000" b="1" dirty="0">
                <a:latin typeface="+mn-ea"/>
              </a:rPr>
              <a:t>左図のように、スロット部にそれぞれ挿入</a:t>
            </a:r>
            <a:endParaRPr lang="en-US" altLang="ja-JP" sz="2000" b="1" dirty="0">
              <a:latin typeface="+mn-ea"/>
            </a:endParaRPr>
          </a:p>
          <a:p>
            <a:pPr marL="268288" indent="-268288">
              <a:lnSpc>
                <a:spcPct val="120000"/>
              </a:lnSpc>
              <a:spcBef>
                <a:spcPts val="1890"/>
              </a:spcBef>
            </a:pPr>
            <a:r>
              <a:rPr lang="ja-JP" altLang="en-US" sz="2000" b="1" dirty="0">
                <a:latin typeface="+mn-ea"/>
              </a:rPr>
              <a:t>＊挿入方向に注意の上、奥までしっかりと挿入してください。</a:t>
            </a:r>
            <a:endParaRPr lang="en-US" altLang="ja-JP" sz="2000" b="1" dirty="0">
              <a:latin typeface="+mn-ea"/>
            </a:endParaRPr>
          </a:p>
        </p:txBody>
      </p:sp>
      <p:pic>
        <p:nvPicPr>
          <p:cNvPr id="31" name="図 30">
            <a:extLst>
              <a:ext uri="{FF2B5EF4-FFF2-40B4-BE49-F238E27FC236}">
                <a16:creationId xmlns:a16="http://schemas.microsoft.com/office/drawing/2014/main" id="{FE4F0E83-C50B-DDE3-FF45-7A4BE626E6D7}"/>
              </a:ext>
            </a:extLst>
          </p:cNvPr>
          <p:cNvPicPr>
            <a:picLocks noChangeAspect="1"/>
          </p:cNvPicPr>
          <p:nvPr/>
        </p:nvPicPr>
        <p:blipFill>
          <a:blip r:embed="rId2"/>
          <a:stretch>
            <a:fillRect/>
          </a:stretch>
        </p:blipFill>
        <p:spPr>
          <a:xfrm>
            <a:off x="573180" y="1209408"/>
            <a:ext cx="6626926" cy="3145809"/>
          </a:xfrm>
          <a:prstGeom prst="rect">
            <a:avLst/>
          </a:prstGeom>
        </p:spPr>
      </p:pic>
      <p:grpSp>
        <p:nvGrpSpPr>
          <p:cNvPr id="2" name="グループ化 1">
            <a:extLst>
              <a:ext uri="{FF2B5EF4-FFF2-40B4-BE49-F238E27FC236}">
                <a16:creationId xmlns:a16="http://schemas.microsoft.com/office/drawing/2014/main" id="{FD5D69E7-CC7C-59CF-E4EC-72F6908638F6}"/>
              </a:ext>
            </a:extLst>
          </p:cNvPr>
          <p:cNvGrpSpPr/>
          <p:nvPr/>
        </p:nvGrpSpPr>
        <p:grpSpPr>
          <a:xfrm>
            <a:off x="13158038" y="127975"/>
            <a:ext cx="970397" cy="634724"/>
            <a:chOff x="11703115" y="-419"/>
            <a:chExt cx="1659078" cy="1085182"/>
          </a:xfrm>
        </p:grpSpPr>
        <p:pic>
          <p:nvPicPr>
            <p:cNvPr id="4" name="図 3">
              <a:extLst>
                <a:ext uri="{FF2B5EF4-FFF2-40B4-BE49-F238E27FC236}">
                  <a16:creationId xmlns:a16="http://schemas.microsoft.com/office/drawing/2014/main" id="{722F80F9-DAFB-849C-B9FA-94C668B13393}"/>
                </a:ext>
              </a:extLst>
            </p:cNvPr>
            <p:cNvPicPr>
              <a:picLocks noChangeAspect="1"/>
            </p:cNvPicPr>
            <p:nvPr/>
          </p:nvPicPr>
          <p:blipFill>
            <a:blip r:embed="rId3"/>
            <a:stretch>
              <a:fillRect/>
            </a:stretch>
          </p:blipFill>
          <p:spPr>
            <a:xfrm>
              <a:off x="11703115" y="0"/>
              <a:ext cx="835224" cy="1072989"/>
            </a:xfrm>
            <a:prstGeom prst="rect">
              <a:avLst/>
            </a:prstGeom>
          </p:spPr>
        </p:pic>
        <p:pic>
          <p:nvPicPr>
            <p:cNvPr id="5" name="図 4">
              <a:extLst>
                <a:ext uri="{FF2B5EF4-FFF2-40B4-BE49-F238E27FC236}">
                  <a16:creationId xmlns:a16="http://schemas.microsoft.com/office/drawing/2014/main" id="{0C68A6AD-0B9A-323A-6B82-A70621ADA2FC}"/>
                </a:ext>
              </a:extLst>
            </p:cNvPr>
            <p:cNvPicPr>
              <a:picLocks noChangeAspect="1"/>
            </p:cNvPicPr>
            <p:nvPr/>
          </p:nvPicPr>
          <p:blipFill>
            <a:blip r:embed="rId4"/>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489732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オンライン メディア 4" title="i-PRO 球体IR-PTZ AI カメラ - WV-QJB505-Wを使用した天井設置手順">
            <a:hlinkClick r:id="" action="ppaction://media"/>
            <a:extLst>
              <a:ext uri="{FF2B5EF4-FFF2-40B4-BE49-F238E27FC236}">
                <a16:creationId xmlns:a16="http://schemas.microsoft.com/office/drawing/2014/main" id="{B8CDD602-2D1B-6B3B-CAB3-E4258C3A9852}"/>
              </a:ext>
            </a:extLst>
          </p:cNvPr>
          <p:cNvPicPr>
            <a:picLocks noRot="1" noChangeAspect="1"/>
          </p:cNvPicPr>
          <p:nvPr>
            <a:videoFile r:link="rId1"/>
          </p:nvPr>
        </p:nvPicPr>
        <p:blipFill>
          <a:blip r:embed="rId3">
            <a:duotone>
              <a:prstClr val="black"/>
              <a:schemeClr val="accent5">
                <a:tint val="45000"/>
                <a:satMod val="400000"/>
              </a:schemeClr>
            </a:duotone>
          </a:blip>
          <a:stretch>
            <a:fillRect/>
          </a:stretch>
        </p:blipFill>
        <p:spPr>
          <a:xfrm>
            <a:off x="360000" y="1368000"/>
            <a:ext cx="9070222" cy="5124676"/>
          </a:xfrm>
          <a:prstGeom prst="rect">
            <a:avLst/>
          </a:prstGeom>
          <a:ln w="127000" cap="sq">
            <a:solidFill>
              <a:srgbClr val="000000"/>
            </a:solidFill>
            <a:miter lim="800000"/>
          </a:ln>
          <a:effectLst>
            <a:outerShdw blurRad="50800" dist="38100" dir="2700000" algn="tl" rotWithShape="0">
              <a:prstClr val="black">
                <a:alpha val="40000"/>
              </a:prstClr>
            </a:outerShdw>
          </a:effectLst>
        </p:spPr>
      </p:pic>
      <p:sp>
        <p:nvSpPr>
          <p:cNvPr id="3" name="タイトル 2">
            <a:extLst>
              <a:ext uri="{FF2B5EF4-FFF2-40B4-BE49-F238E27FC236}">
                <a16:creationId xmlns:a16="http://schemas.microsoft.com/office/drawing/2014/main" id="{5A3B40ED-54C3-9816-8DB1-D7F3F801E204}"/>
              </a:ext>
            </a:extLst>
          </p:cNvPr>
          <p:cNvSpPr>
            <a:spLocks noGrp="1"/>
          </p:cNvSpPr>
          <p:nvPr>
            <p:ph type="title"/>
          </p:nvPr>
        </p:nvSpPr>
        <p:spPr/>
        <p:txBody>
          <a:bodyPr/>
          <a:lstStyle/>
          <a:p>
            <a:pPr marL="268288"/>
            <a:r>
              <a:rPr lang="en-US" altLang="ja-JP" dirty="0"/>
              <a:t>2-4. </a:t>
            </a:r>
            <a:r>
              <a:rPr lang="ja-JP" altLang="en-US" dirty="0"/>
              <a:t>設置について（天井設置）</a:t>
            </a:r>
          </a:p>
        </p:txBody>
      </p:sp>
      <p:sp>
        <p:nvSpPr>
          <p:cNvPr id="6" name="テキスト ボックス 5">
            <a:extLst>
              <a:ext uri="{FF2B5EF4-FFF2-40B4-BE49-F238E27FC236}">
                <a16:creationId xmlns:a16="http://schemas.microsoft.com/office/drawing/2014/main" id="{4014854C-1784-6DDE-FFD7-7E32C73D815E}"/>
              </a:ext>
            </a:extLst>
          </p:cNvPr>
          <p:cNvSpPr txBox="1"/>
          <p:nvPr/>
        </p:nvSpPr>
        <p:spPr>
          <a:xfrm>
            <a:off x="2340000" y="720000"/>
            <a:ext cx="6185733" cy="369332"/>
          </a:xfrm>
          <a:prstGeom prst="rect">
            <a:avLst/>
          </a:prstGeom>
          <a:noFill/>
        </p:spPr>
        <p:txBody>
          <a:bodyPr wrap="square">
            <a:spAutoFit/>
          </a:bodyPr>
          <a:lstStyle/>
          <a:p>
            <a:r>
              <a:rPr lang="en-US" altLang="ja-JP" sz="1800" b="1" dirty="0">
                <a:latin typeface="+mn-ea"/>
                <a:hlinkClick r:id="rId4"/>
              </a:rPr>
              <a:t>https://www.youtube.com/watch?v=Db5jK0UDlPc</a:t>
            </a:r>
            <a:endParaRPr lang="en-US" altLang="ja-JP" sz="1800" b="1" dirty="0">
              <a:latin typeface="+mn-ea"/>
            </a:endParaRPr>
          </a:p>
        </p:txBody>
      </p:sp>
      <p:sp>
        <p:nvSpPr>
          <p:cNvPr id="7" name="テキスト ボックス 6">
            <a:extLst>
              <a:ext uri="{FF2B5EF4-FFF2-40B4-BE49-F238E27FC236}">
                <a16:creationId xmlns:a16="http://schemas.microsoft.com/office/drawing/2014/main" id="{0643839D-D5EB-CA17-2608-FFC00BEF5CCF}"/>
              </a:ext>
            </a:extLst>
          </p:cNvPr>
          <p:cNvSpPr txBox="1"/>
          <p:nvPr/>
        </p:nvSpPr>
        <p:spPr>
          <a:xfrm>
            <a:off x="0" y="720000"/>
            <a:ext cx="2332690" cy="400110"/>
          </a:xfrm>
          <a:prstGeom prst="rect">
            <a:avLst/>
          </a:prstGeom>
          <a:noFill/>
        </p:spPr>
        <p:txBody>
          <a:bodyPr wrap="none" rtlCol="0">
            <a:spAutoFit/>
          </a:bodyPr>
          <a:lstStyle/>
          <a:p>
            <a:r>
              <a:rPr lang="en-US" altLang="ja-JP" sz="2000" b="1" dirty="0">
                <a:latin typeface="+mn-ea"/>
              </a:rPr>
              <a:t>【YouTube</a:t>
            </a:r>
            <a:r>
              <a:rPr lang="ja-JP" altLang="en-US" sz="2000" b="1" dirty="0">
                <a:latin typeface="+mn-ea"/>
              </a:rPr>
              <a:t>動画</a:t>
            </a:r>
            <a:r>
              <a:rPr lang="en-US" altLang="ja-JP" sz="2000" b="1" dirty="0">
                <a:latin typeface="+mn-ea"/>
              </a:rPr>
              <a:t>】</a:t>
            </a:r>
            <a:endParaRPr lang="ja-JP" altLang="en-US" sz="2000" b="1" dirty="0">
              <a:latin typeface="+mn-ea"/>
            </a:endParaRPr>
          </a:p>
        </p:txBody>
      </p:sp>
      <p:sp>
        <p:nvSpPr>
          <p:cNvPr id="8" name="テキスト ボックス 7">
            <a:extLst>
              <a:ext uri="{FF2B5EF4-FFF2-40B4-BE49-F238E27FC236}">
                <a16:creationId xmlns:a16="http://schemas.microsoft.com/office/drawing/2014/main" id="{8E629F7C-5F73-954A-3439-1234F692117B}"/>
              </a:ext>
            </a:extLst>
          </p:cNvPr>
          <p:cNvSpPr txBox="1"/>
          <p:nvPr/>
        </p:nvSpPr>
        <p:spPr>
          <a:xfrm>
            <a:off x="1619480" y="6804000"/>
            <a:ext cx="7933263" cy="371064"/>
          </a:xfrm>
          <a:prstGeom prst="rect">
            <a:avLst/>
          </a:prstGeom>
          <a:noFill/>
        </p:spPr>
        <p:txBody>
          <a:bodyPr wrap="square" rtlCol="0">
            <a:spAutoFit/>
          </a:bodyPr>
          <a:lstStyle/>
          <a:p>
            <a:pPr>
              <a:lnSpc>
                <a:spcPct val="120000"/>
              </a:lnSpc>
            </a:pPr>
            <a:r>
              <a:rPr kumimoji="1" lang="ja-JP" altLang="en-US" sz="1600" b="1" dirty="0">
                <a:latin typeface="+mn-ea"/>
              </a:rPr>
              <a:t>＊この動画は「ベース金具 </a:t>
            </a:r>
            <a:r>
              <a:rPr kumimoji="1" lang="en-US" altLang="ja-JP" sz="1600" b="1" dirty="0">
                <a:latin typeface="+mn-ea"/>
              </a:rPr>
              <a:t>WV-QJB505-W</a:t>
            </a:r>
            <a:r>
              <a:rPr kumimoji="1" lang="ja-JP" altLang="en-US" sz="1600" b="1" dirty="0">
                <a:latin typeface="+mn-ea"/>
              </a:rPr>
              <a:t>」を使用した「天井設置」の手順です。</a:t>
            </a:r>
          </a:p>
        </p:txBody>
      </p:sp>
      <p:sp>
        <p:nvSpPr>
          <p:cNvPr id="10" name="コンテンツ プレースホルダー 5">
            <a:extLst>
              <a:ext uri="{FF2B5EF4-FFF2-40B4-BE49-F238E27FC236}">
                <a16:creationId xmlns:a16="http://schemas.microsoft.com/office/drawing/2014/main" id="{25E15C2C-4A07-FD44-0DFC-4C5C90EA7438}"/>
              </a:ext>
            </a:extLst>
          </p:cNvPr>
          <p:cNvSpPr txBox="1">
            <a:spLocks/>
          </p:cNvSpPr>
          <p:nvPr/>
        </p:nvSpPr>
        <p:spPr>
          <a:xfrm>
            <a:off x="9826660" y="1198290"/>
            <a:ext cx="4499140" cy="5384014"/>
          </a:xfrm>
          <a:prstGeom prst="rect">
            <a:avLst/>
          </a:prstGeom>
        </p:spPr>
        <p:txBody>
          <a:bodyPr vert="horz" lIns="143990" tIns="71995" rIns="143990" bIns="7199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ja-JP" altLang="en-US" sz="1800" b="1" dirty="0">
                <a:latin typeface="+mn-ea"/>
              </a:rPr>
              <a:t>取付金具</a:t>
            </a:r>
            <a:r>
              <a:rPr lang="en-US" altLang="ja-JP" sz="1800" b="1" dirty="0">
                <a:latin typeface="+mn-ea"/>
              </a:rPr>
              <a:t> </a:t>
            </a:r>
          </a:p>
          <a:p>
            <a:pPr marL="424972" lvl="1" indent="0">
              <a:lnSpc>
                <a:spcPct val="110000"/>
              </a:lnSpc>
              <a:buNone/>
            </a:pPr>
            <a:r>
              <a:rPr lang="en-US" altLang="ja-JP" sz="1400" b="1" dirty="0">
                <a:latin typeface="+mn-ea"/>
              </a:rPr>
              <a:t>WV-QJB505-W</a:t>
            </a:r>
          </a:p>
          <a:p>
            <a:pPr marL="424972" lvl="1" indent="0">
              <a:lnSpc>
                <a:spcPct val="110000"/>
              </a:lnSpc>
              <a:spcBef>
                <a:spcPts val="0"/>
              </a:spcBef>
              <a:buNone/>
            </a:pPr>
            <a:endParaRPr lang="en-US" altLang="ja-JP" sz="1575" b="1" dirty="0">
              <a:latin typeface="+mn-ea"/>
            </a:endParaRPr>
          </a:p>
          <a:p>
            <a:pPr marL="424972" lvl="1" indent="0">
              <a:lnSpc>
                <a:spcPct val="110000"/>
              </a:lnSpc>
              <a:buNone/>
            </a:pPr>
            <a:endParaRPr lang="en-US" altLang="ja-JP" sz="1732" b="1" dirty="0">
              <a:latin typeface="+mn-ea"/>
            </a:endParaRPr>
          </a:p>
          <a:p>
            <a:pPr marL="424972" lvl="1" indent="0">
              <a:lnSpc>
                <a:spcPct val="110000"/>
              </a:lnSpc>
              <a:buNone/>
            </a:pPr>
            <a:endParaRPr lang="en-US" altLang="ja-JP" sz="1732" b="1" dirty="0">
              <a:latin typeface="+mn-ea"/>
            </a:endParaRPr>
          </a:p>
          <a:p>
            <a:pPr>
              <a:lnSpc>
                <a:spcPct val="110000"/>
              </a:lnSpc>
            </a:pPr>
            <a:r>
              <a:rPr lang="ja-JP" altLang="en-US" sz="1800" b="1" dirty="0">
                <a:latin typeface="+mn-ea"/>
              </a:rPr>
              <a:t>別途調達必要部材</a:t>
            </a:r>
            <a:endParaRPr lang="en-US" altLang="ja-JP" sz="1800" b="1" dirty="0">
              <a:latin typeface="+mn-ea"/>
            </a:endParaRPr>
          </a:p>
          <a:p>
            <a:pPr marL="268288" lvl="1" indent="0">
              <a:lnSpc>
                <a:spcPct val="110000"/>
              </a:lnSpc>
              <a:buNone/>
            </a:pPr>
            <a:r>
              <a:rPr lang="ja-JP" altLang="en-US" sz="1400" b="1" dirty="0">
                <a:latin typeface="+mn-ea"/>
              </a:rPr>
              <a:t>・</a:t>
            </a:r>
            <a:r>
              <a:rPr lang="en-US" altLang="ja-JP" sz="1400" b="1" dirty="0">
                <a:latin typeface="+mn-ea"/>
              </a:rPr>
              <a:t>WV-QWL505-W</a:t>
            </a:r>
            <a:r>
              <a:rPr lang="ja-JP" altLang="en-US" sz="1400" b="1" dirty="0">
                <a:latin typeface="+mn-ea"/>
              </a:rPr>
              <a:t> 天井固定用ネジ </a:t>
            </a:r>
            <a:endParaRPr lang="en-US" altLang="ja-JP" sz="1400" b="1" dirty="0">
              <a:latin typeface="+mn-ea"/>
            </a:endParaRPr>
          </a:p>
          <a:p>
            <a:pPr marL="538163" lvl="1" indent="0">
              <a:lnSpc>
                <a:spcPct val="110000"/>
              </a:lnSpc>
              <a:spcBef>
                <a:spcPts val="0"/>
              </a:spcBef>
              <a:buNone/>
            </a:pPr>
            <a:r>
              <a:rPr lang="en-US" altLang="ja-JP" sz="1400" b="1" dirty="0">
                <a:latin typeface="+mn-ea"/>
              </a:rPr>
              <a:t>M4</a:t>
            </a:r>
            <a:r>
              <a:rPr lang="ja-JP" altLang="en-US" sz="1400" b="1" dirty="0">
                <a:latin typeface="+mn-ea"/>
              </a:rPr>
              <a:t>ｘ</a:t>
            </a:r>
            <a:r>
              <a:rPr lang="en-US" altLang="ja-JP" sz="1400" b="1" dirty="0">
                <a:latin typeface="+mn-ea"/>
              </a:rPr>
              <a:t>16mm</a:t>
            </a:r>
            <a:r>
              <a:rPr lang="ja-JP" altLang="en-US" sz="1400" b="1" dirty="0">
                <a:latin typeface="+mn-ea"/>
              </a:rPr>
              <a:t> </a:t>
            </a:r>
            <a:r>
              <a:rPr lang="en-US" altLang="ja-JP" sz="1400" b="1" dirty="0">
                <a:latin typeface="+mn-ea"/>
              </a:rPr>
              <a:t>×4</a:t>
            </a:r>
            <a:r>
              <a:rPr lang="ja-JP" altLang="en-US" sz="1400" b="1" dirty="0">
                <a:latin typeface="+mn-ea"/>
              </a:rPr>
              <a:t>本</a:t>
            </a:r>
            <a:endParaRPr lang="en-US" altLang="ja-JP" sz="1400" b="1" dirty="0">
              <a:latin typeface="+mn-ea"/>
            </a:endParaRPr>
          </a:p>
          <a:p>
            <a:pPr>
              <a:lnSpc>
                <a:spcPct val="110000"/>
              </a:lnSpc>
              <a:spcBef>
                <a:spcPts val="1800"/>
              </a:spcBef>
            </a:pPr>
            <a:r>
              <a:rPr lang="ja-JP" altLang="en-US" sz="1800" b="1" dirty="0">
                <a:latin typeface="+mn-ea"/>
              </a:rPr>
              <a:t>注意点</a:t>
            </a:r>
            <a:endParaRPr lang="en-US" altLang="ja-JP" sz="1800" b="1" dirty="0">
              <a:latin typeface="+mn-ea"/>
            </a:endParaRPr>
          </a:p>
          <a:p>
            <a:pPr marL="452438" marR="0" lvl="1" indent="-190500" algn="l" defTabSz="1079929"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①下記</a:t>
            </a:r>
            <a:r>
              <a:rPr lang="ja-JP" altLang="en-US" sz="1400" b="1" dirty="0">
                <a:solidFill>
                  <a:prstClr val="black"/>
                </a:solidFill>
                <a:latin typeface="游ゴシック" panose="020B0400000000000000" pitchFamily="50" charset="-128"/>
                <a:ea typeface="游ゴシック" panose="020B0400000000000000" pitchFamily="50" charset="-128"/>
              </a:rPr>
              <a:t>作業</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は、本体を取り付ける前に実施してください。</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microSD</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カードの挿入</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lang="ja-JP" altLang="en-US" sz="1400" b="1" dirty="0">
                <a:solidFill>
                  <a:prstClr val="black"/>
                </a:solidFill>
                <a:latin typeface="游ゴシック" panose="020B0400000000000000" pitchFamily="50" charset="-128"/>
                <a:ea typeface="游ゴシック" panose="020B0400000000000000" pitchFamily="50" charset="-128"/>
              </a:rPr>
              <a:t>・補助ワイヤーの取付</a:t>
            </a:r>
            <a:endParaRPr lang="en-US" altLang="ja-JP" sz="1400" b="1" dirty="0">
              <a:solidFill>
                <a:prstClr val="black"/>
              </a:solidFill>
              <a:latin typeface="游ゴシック" panose="020B0400000000000000" pitchFamily="50" charset="-128"/>
              <a:ea typeface="游ゴシック" panose="020B0400000000000000" pitchFamily="50" charset="-128"/>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RJ45</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防水コネクターの取付</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52438" marR="0" lvl="1" indent="-176213" algn="l" defTabSz="1079929" rtl="0" eaLnBrk="1" fontAlgn="auto" latinLnBrk="0" hangingPunct="1">
              <a:lnSpc>
                <a:spcPct val="100000"/>
              </a:lnSpc>
              <a:spcBef>
                <a:spcPts val="945"/>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②</a:t>
            </a:r>
            <a:r>
              <a:rPr lang="ja-JP" altLang="en-US" sz="1400" b="1" dirty="0">
                <a:solidFill>
                  <a:prstClr val="black"/>
                </a:solidFill>
                <a:latin typeface="+mn-ea"/>
              </a:rPr>
              <a:t>ベース金具に本体を固定する際、ウェッジの向きに注意してください。</a:t>
            </a:r>
            <a:endParaRPr kumimoji="1" lang="en-US" altLang="ja-JP" sz="1400" b="1" i="0" u="none" strike="noStrike" kern="1200" cap="none" spc="0" normalizeH="0" baseline="0" noProof="0" dirty="0">
              <a:ln>
                <a:noFill/>
              </a:ln>
              <a:solidFill>
                <a:prstClr val="black"/>
              </a:solidFill>
              <a:effectLst/>
              <a:uLnTx/>
              <a:uFillTx/>
              <a:latin typeface="+mn-ea"/>
              <a:cs typeface="+mn-cs"/>
            </a:endParaRPr>
          </a:p>
        </p:txBody>
      </p:sp>
      <p:pic>
        <p:nvPicPr>
          <p:cNvPr id="11" name="図 10">
            <a:extLst>
              <a:ext uri="{FF2B5EF4-FFF2-40B4-BE49-F238E27FC236}">
                <a16:creationId xmlns:a16="http://schemas.microsoft.com/office/drawing/2014/main" id="{A4014C6C-2B21-4B58-22F9-28F1990A66D3}"/>
              </a:ext>
            </a:extLst>
          </p:cNvPr>
          <p:cNvPicPr>
            <a:picLocks noChangeAspect="1"/>
          </p:cNvPicPr>
          <p:nvPr/>
        </p:nvPicPr>
        <p:blipFill>
          <a:blip r:embed="rId5"/>
          <a:stretch>
            <a:fillRect/>
          </a:stretch>
        </p:blipFill>
        <p:spPr>
          <a:xfrm>
            <a:off x="11003509" y="1811852"/>
            <a:ext cx="1072721" cy="1072721"/>
          </a:xfrm>
          <a:prstGeom prst="rect">
            <a:avLst/>
          </a:prstGeom>
          <a:effectLst>
            <a:outerShdw blurRad="50800" dist="38100" dir="2700000" algn="tl" rotWithShape="0">
              <a:prstClr val="black">
                <a:alpha val="40000"/>
              </a:prstClr>
            </a:outerShdw>
          </a:effectLst>
        </p:spPr>
      </p:pic>
      <p:grpSp>
        <p:nvGrpSpPr>
          <p:cNvPr id="2" name="グループ化 1">
            <a:extLst>
              <a:ext uri="{FF2B5EF4-FFF2-40B4-BE49-F238E27FC236}">
                <a16:creationId xmlns:a16="http://schemas.microsoft.com/office/drawing/2014/main" id="{D86EDAD5-83B2-DD34-B9F6-DAF053A542D8}"/>
              </a:ext>
            </a:extLst>
          </p:cNvPr>
          <p:cNvGrpSpPr/>
          <p:nvPr/>
        </p:nvGrpSpPr>
        <p:grpSpPr>
          <a:xfrm>
            <a:off x="13158038" y="127975"/>
            <a:ext cx="970397" cy="634724"/>
            <a:chOff x="11703115" y="-419"/>
            <a:chExt cx="1659078" cy="1085182"/>
          </a:xfrm>
        </p:grpSpPr>
        <p:pic>
          <p:nvPicPr>
            <p:cNvPr id="4" name="図 3">
              <a:extLst>
                <a:ext uri="{FF2B5EF4-FFF2-40B4-BE49-F238E27FC236}">
                  <a16:creationId xmlns:a16="http://schemas.microsoft.com/office/drawing/2014/main" id="{EBB6617D-20CF-3D18-8389-B4EAD6AD2241}"/>
                </a:ext>
              </a:extLst>
            </p:cNvPr>
            <p:cNvPicPr>
              <a:picLocks noChangeAspect="1"/>
            </p:cNvPicPr>
            <p:nvPr/>
          </p:nvPicPr>
          <p:blipFill>
            <a:blip r:embed="rId6"/>
            <a:stretch>
              <a:fillRect/>
            </a:stretch>
          </p:blipFill>
          <p:spPr>
            <a:xfrm>
              <a:off x="11703115" y="0"/>
              <a:ext cx="835224" cy="1072989"/>
            </a:xfrm>
            <a:prstGeom prst="rect">
              <a:avLst/>
            </a:prstGeom>
          </p:spPr>
        </p:pic>
        <p:pic>
          <p:nvPicPr>
            <p:cNvPr id="9" name="図 8">
              <a:extLst>
                <a:ext uri="{FF2B5EF4-FFF2-40B4-BE49-F238E27FC236}">
                  <a16:creationId xmlns:a16="http://schemas.microsoft.com/office/drawing/2014/main" id="{5E6C3BC8-B66E-2A74-F0F7-14F7CD9F7FD0}"/>
                </a:ext>
              </a:extLst>
            </p:cNvPr>
            <p:cNvPicPr>
              <a:picLocks noChangeAspect="1"/>
            </p:cNvPicPr>
            <p:nvPr/>
          </p:nvPicPr>
          <p:blipFill>
            <a:blip r:embed="rId7"/>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80331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オンライン メディア 9" title="i-PRO 球体IR-PTZ AI カメラ - WV-QEM505-Wを使用した天井埋込設置手順">
            <a:hlinkClick r:id="" action="ppaction://media"/>
            <a:extLst>
              <a:ext uri="{FF2B5EF4-FFF2-40B4-BE49-F238E27FC236}">
                <a16:creationId xmlns:a16="http://schemas.microsoft.com/office/drawing/2014/main" id="{2C50F637-A89F-33EB-F42A-EDF4F340211F}"/>
              </a:ext>
            </a:extLst>
          </p:cNvPr>
          <p:cNvPicPr>
            <a:picLocks noRot="1" noChangeAspect="1"/>
          </p:cNvPicPr>
          <p:nvPr>
            <a:videoFile r:link="rId1"/>
          </p:nvPr>
        </p:nvPicPr>
        <p:blipFill>
          <a:blip r:embed="rId3">
            <a:duotone>
              <a:prstClr val="black"/>
              <a:schemeClr val="accent5">
                <a:tint val="45000"/>
                <a:satMod val="400000"/>
              </a:schemeClr>
            </a:duotone>
          </a:blip>
          <a:stretch>
            <a:fillRect/>
          </a:stretch>
        </p:blipFill>
        <p:spPr>
          <a:xfrm>
            <a:off x="360000" y="1368000"/>
            <a:ext cx="9070223" cy="51246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タイトル 1">
            <a:extLst>
              <a:ext uri="{FF2B5EF4-FFF2-40B4-BE49-F238E27FC236}">
                <a16:creationId xmlns:a16="http://schemas.microsoft.com/office/drawing/2014/main" id="{0F791205-9951-02DB-E4B0-B892277AAC94}"/>
              </a:ext>
            </a:extLst>
          </p:cNvPr>
          <p:cNvSpPr>
            <a:spLocks noGrp="1"/>
          </p:cNvSpPr>
          <p:nvPr>
            <p:ph type="title"/>
          </p:nvPr>
        </p:nvSpPr>
        <p:spPr/>
        <p:txBody>
          <a:bodyPr/>
          <a:lstStyle/>
          <a:p>
            <a:pPr marL="268288"/>
            <a:r>
              <a:rPr lang="en-US" altLang="ja-JP" dirty="0"/>
              <a:t>2-4. </a:t>
            </a:r>
            <a:r>
              <a:rPr lang="ja-JP" altLang="en-US" dirty="0"/>
              <a:t>設置について（</a:t>
            </a:r>
            <a:r>
              <a:rPr kumimoji="1" lang="ja-JP" altLang="en-US" dirty="0"/>
              <a:t>天井埋込設置）</a:t>
            </a:r>
          </a:p>
        </p:txBody>
      </p:sp>
      <p:sp>
        <p:nvSpPr>
          <p:cNvPr id="4" name="テキスト ボックス 3">
            <a:extLst>
              <a:ext uri="{FF2B5EF4-FFF2-40B4-BE49-F238E27FC236}">
                <a16:creationId xmlns:a16="http://schemas.microsoft.com/office/drawing/2014/main" id="{46405911-C9E2-2E9B-9CEF-8BA676488A3E}"/>
              </a:ext>
            </a:extLst>
          </p:cNvPr>
          <p:cNvSpPr txBox="1"/>
          <p:nvPr/>
        </p:nvSpPr>
        <p:spPr>
          <a:xfrm>
            <a:off x="2340000" y="720000"/>
            <a:ext cx="6822398" cy="383182"/>
          </a:xfrm>
          <a:prstGeom prst="rect">
            <a:avLst/>
          </a:prstGeom>
          <a:noFill/>
        </p:spPr>
        <p:txBody>
          <a:bodyPr wrap="square">
            <a:spAutoFit/>
          </a:bodyPr>
          <a:lstStyle/>
          <a:p>
            <a:r>
              <a:rPr lang="en-US" altLang="ja-JP" sz="1800" b="1" dirty="0">
                <a:latin typeface="+mn-ea"/>
                <a:hlinkClick r:id="rId4"/>
              </a:rPr>
              <a:t>https://www.youtube.com/watch?v=M-WaXTsnzMs</a:t>
            </a:r>
            <a:endParaRPr lang="ja-JP" altLang="en-US" sz="1800" b="1" dirty="0">
              <a:latin typeface="+mn-ea"/>
            </a:endParaRPr>
          </a:p>
        </p:txBody>
      </p:sp>
      <p:sp>
        <p:nvSpPr>
          <p:cNvPr id="6" name="テキスト ボックス 5">
            <a:extLst>
              <a:ext uri="{FF2B5EF4-FFF2-40B4-BE49-F238E27FC236}">
                <a16:creationId xmlns:a16="http://schemas.microsoft.com/office/drawing/2014/main" id="{E90CF615-26E4-BDDB-636D-E1E4616D7E1D}"/>
              </a:ext>
            </a:extLst>
          </p:cNvPr>
          <p:cNvSpPr txBox="1"/>
          <p:nvPr/>
        </p:nvSpPr>
        <p:spPr>
          <a:xfrm>
            <a:off x="0" y="720000"/>
            <a:ext cx="2332690" cy="400110"/>
          </a:xfrm>
          <a:prstGeom prst="rect">
            <a:avLst/>
          </a:prstGeom>
          <a:noFill/>
        </p:spPr>
        <p:txBody>
          <a:bodyPr wrap="none" rtlCol="0">
            <a:spAutoFit/>
          </a:bodyPr>
          <a:lstStyle/>
          <a:p>
            <a:r>
              <a:rPr lang="en-US" altLang="ja-JP" sz="2000" b="1" dirty="0">
                <a:latin typeface="+mn-ea"/>
              </a:rPr>
              <a:t>【YouTube</a:t>
            </a:r>
            <a:r>
              <a:rPr lang="ja-JP" altLang="en-US" sz="2000" b="1" dirty="0">
                <a:latin typeface="+mn-ea"/>
              </a:rPr>
              <a:t>動画</a:t>
            </a:r>
            <a:r>
              <a:rPr lang="en-US" altLang="ja-JP" sz="2000" b="1" dirty="0">
                <a:latin typeface="+mn-ea"/>
              </a:rPr>
              <a:t>】</a:t>
            </a:r>
            <a:endParaRPr lang="ja-JP" altLang="en-US" sz="2000" b="1" dirty="0">
              <a:latin typeface="+mn-ea"/>
            </a:endParaRPr>
          </a:p>
        </p:txBody>
      </p:sp>
      <p:sp>
        <p:nvSpPr>
          <p:cNvPr id="5" name="コンテンツ プレースホルダー 5">
            <a:extLst>
              <a:ext uri="{FF2B5EF4-FFF2-40B4-BE49-F238E27FC236}">
                <a16:creationId xmlns:a16="http://schemas.microsoft.com/office/drawing/2014/main" id="{8F8C95BB-0684-B9D6-B160-B46F60352981}"/>
              </a:ext>
            </a:extLst>
          </p:cNvPr>
          <p:cNvSpPr txBox="1">
            <a:spLocks/>
          </p:cNvSpPr>
          <p:nvPr/>
        </p:nvSpPr>
        <p:spPr>
          <a:xfrm>
            <a:off x="9707009" y="740061"/>
            <a:ext cx="4475156" cy="5438988"/>
          </a:xfrm>
          <a:prstGeom prst="rect">
            <a:avLst/>
          </a:prstGeom>
        </p:spPr>
        <p:txBody>
          <a:bodyPr vert="horz" lIns="143990" tIns="71995" rIns="143990" bIns="7199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ja-JP" altLang="en-US" sz="1800" b="1" dirty="0">
                <a:latin typeface="+mn-ea"/>
              </a:rPr>
              <a:t>取付金具</a:t>
            </a:r>
            <a:r>
              <a:rPr lang="en-US" altLang="ja-JP" sz="1800" b="1" dirty="0">
                <a:latin typeface="+mn-ea"/>
              </a:rPr>
              <a:t> </a:t>
            </a:r>
          </a:p>
          <a:p>
            <a:pPr marL="424972" lvl="1" indent="0">
              <a:lnSpc>
                <a:spcPct val="100000"/>
              </a:lnSpc>
              <a:buNone/>
            </a:pPr>
            <a:r>
              <a:rPr lang="en-US" altLang="ja-JP" sz="1400" b="1" dirty="0">
                <a:latin typeface="+mn-ea"/>
              </a:rPr>
              <a:t>WV-QEM505-W</a:t>
            </a:r>
          </a:p>
          <a:p>
            <a:pPr marL="424972" lvl="1" indent="0">
              <a:lnSpc>
                <a:spcPct val="100000"/>
              </a:lnSpc>
              <a:spcBef>
                <a:spcPts val="0"/>
              </a:spcBef>
              <a:buNone/>
            </a:pPr>
            <a:endParaRPr lang="en-US" altLang="ja-JP" sz="1400" b="1" dirty="0">
              <a:latin typeface="+mn-ea"/>
            </a:endParaRPr>
          </a:p>
          <a:p>
            <a:pPr marL="424972" lvl="1" indent="0">
              <a:lnSpc>
                <a:spcPct val="100000"/>
              </a:lnSpc>
              <a:spcBef>
                <a:spcPts val="0"/>
              </a:spcBef>
              <a:buNone/>
            </a:pPr>
            <a:endParaRPr lang="en-US" altLang="ja-JP" sz="1400" b="1" dirty="0">
              <a:latin typeface="+mn-ea"/>
            </a:endParaRPr>
          </a:p>
          <a:p>
            <a:pPr>
              <a:lnSpc>
                <a:spcPct val="100000"/>
              </a:lnSpc>
              <a:spcBef>
                <a:spcPts val="1200"/>
              </a:spcBef>
            </a:pPr>
            <a:r>
              <a:rPr lang="ja-JP" altLang="en-US" sz="1800" b="1" dirty="0">
                <a:latin typeface="+mn-ea"/>
              </a:rPr>
              <a:t>別途調達必要部材</a:t>
            </a:r>
            <a:endParaRPr lang="en-US" altLang="ja-JP" sz="1800" b="1" dirty="0">
              <a:latin typeface="+mn-ea"/>
            </a:endParaRPr>
          </a:p>
          <a:p>
            <a:pPr marL="268288" lvl="1" indent="0">
              <a:lnSpc>
                <a:spcPct val="100000"/>
              </a:lnSpc>
              <a:buNone/>
            </a:pPr>
            <a:r>
              <a:rPr lang="ja-JP" altLang="en-US" sz="1400" b="1" dirty="0">
                <a:latin typeface="+mn-ea"/>
              </a:rPr>
              <a:t>・アンカーボルト</a:t>
            </a:r>
            <a:r>
              <a:rPr lang="en-US" altLang="ja-JP" sz="1400" b="1" dirty="0">
                <a:latin typeface="+mn-ea"/>
              </a:rPr>
              <a:t>(M10) 2</a:t>
            </a:r>
            <a:r>
              <a:rPr lang="ja-JP" altLang="en-US" sz="1400" b="1" dirty="0">
                <a:latin typeface="+mn-ea"/>
              </a:rPr>
              <a:t>本</a:t>
            </a:r>
            <a:endParaRPr lang="en-US" altLang="ja-JP" sz="1400" b="1" dirty="0">
              <a:latin typeface="+mn-ea"/>
            </a:endParaRPr>
          </a:p>
          <a:p>
            <a:pPr marL="268288" lvl="1" indent="0">
              <a:lnSpc>
                <a:spcPct val="100000"/>
              </a:lnSpc>
              <a:buNone/>
            </a:pPr>
            <a:r>
              <a:rPr lang="ja-JP" altLang="en-US" sz="1400" b="1" dirty="0">
                <a:latin typeface="+mn-ea"/>
              </a:rPr>
              <a:t>・アンカーナット</a:t>
            </a:r>
            <a:r>
              <a:rPr lang="en-US" altLang="ja-JP" sz="1400" b="1" dirty="0">
                <a:latin typeface="+mn-ea"/>
              </a:rPr>
              <a:t>(M10) 6</a:t>
            </a:r>
            <a:r>
              <a:rPr lang="ja-JP" altLang="en-US" sz="1400" b="1" dirty="0">
                <a:latin typeface="+mn-ea"/>
              </a:rPr>
              <a:t>個</a:t>
            </a:r>
            <a:endParaRPr lang="en-US" altLang="ja-JP" sz="1400" b="1" dirty="0">
              <a:latin typeface="+mn-ea"/>
            </a:endParaRPr>
          </a:p>
          <a:p>
            <a:pPr>
              <a:lnSpc>
                <a:spcPct val="100000"/>
              </a:lnSpc>
              <a:spcBef>
                <a:spcPts val="1200"/>
              </a:spcBef>
            </a:pPr>
            <a:r>
              <a:rPr lang="ja-JP" altLang="en-US" sz="1800" b="1" dirty="0">
                <a:latin typeface="+mn-ea"/>
              </a:rPr>
              <a:t>注意点</a:t>
            </a:r>
            <a:endParaRPr lang="en-US" altLang="ja-JP" sz="1800" b="1" dirty="0">
              <a:latin typeface="+mn-ea"/>
            </a:endParaRPr>
          </a:p>
          <a:p>
            <a:pPr marL="452438" marR="0" lvl="1" indent="-190500" algn="l" defTabSz="1079929" rtl="0" eaLnBrk="1" fontAlgn="auto" latinLnBrk="0" hangingPunct="1">
              <a:lnSpc>
                <a:spcPct val="12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①下記作業は、本体を取り付ける前に実施してください。</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microSD</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カードの挿入</a:t>
            </a:r>
            <a:endParaRPr lang="en-US" altLang="ja-JP" sz="1400" b="1" dirty="0">
              <a:solidFill>
                <a:prstClr val="black"/>
              </a:solidFill>
              <a:latin typeface="游ゴシック" panose="020B0400000000000000" pitchFamily="50" charset="-128"/>
              <a:ea typeface="游ゴシック" panose="020B0400000000000000" pitchFamily="50" charset="-128"/>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・補助ワイヤーの取付</a:t>
            </a: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RJ45</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防水コネクターの取付</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52438" marR="0" lvl="1" indent="-190500" algn="l" defTabSz="1079929" rtl="0" eaLnBrk="1" fontAlgn="auto" latinLnBrk="0" hangingPunct="1">
              <a:lnSpc>
                <a:spcPct val="12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②天井埋込金具に本体を固定する際、ウェッジの向きに注意してください。</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452438" lvl="1" indent="-190500">
              <a:lnSpc>
                <a:spcPct val="120000"/>
              </a:lnSpc>
              <a:spcBef>
                <a:spcPts val="600"/>
              </a:spcBef>
              <a:buNone/>
            </a:pPr>
            <a:r>
              <a:rPr lang="ja-JP" altLang="en-US" sz="1400" b="1" dirty="0">
                <a:latin typeface="+mn-ea"/>
              </a:rPr>
              <a:t>③取付天井が以下の内容を確保できていることを事前確認してください。</a:t>
            </a:r>
            <a:endParaRPr lang="en-US" altLang="ja-JP" sz="1400" b="1" dirty="0">
              <a:latin typeface="+mn-ea"/>
            </a:endParaRPr>
          </a:p>
          <a:p>
            <a:pPr marL="844945" lvl="1" indent="0">
              <a:lnSpc>
                <a:spcPct val="100000"/>
              </a:lnSpc>
              <a:spcBef>
                <a:spcPts val="600"/>
              </a:spcBef>
              <a:buNone/>
            </a:pPr>
            <a:r>
              <a:rPr lang="ja-JP" altLang="en-US" sz="1200" b="1" dirty="0">
                <a:latin typeface="+mn-ea"/>
              </a:rPr>
              <a:t>天井板の厚さ：</a:t>
            </a:r>
            <a:r>
              <a:rPr lang="en-US" altLang="ja-JP" sz="1200" b="1" dirty="0">
                <a:latin typeface="+mn-ea"/>
              </a:rPr>
              <a:t>9</a:t>
            </a:r>
            <a:r>
              <a:rPr lang="ja-JP" altLang="en-US" sz="1200" b="1" dirty="0">
                <a:latin typeface="+mn-ea"/>
              </a:rPr>
              <a:t>～</a:t>
            </a:r>
            <a:r>
              <a:rPr lang="en-US" altLang="ja-JP" sz="1200" b="1" dirty="0">
                <a:latin typeface="+mn-ea"/>
              </a:rPr>
              <a:t>40mm</a:t>
            </a:r>
          </a:p>
          <a:p>
            <a:pPr marL="844945" lvl="1" indent="0">
              <a:lnSpc>
                <a:spcPct val="100000"/>
              </a:lnSpc>
              <a:spcBef>
                <a:spcPts val="0"/>
              </a:spcBef>
              <a:buNone/>
            </a:pPr>
            <a:r>
              <a:rPr lang="ja-JP" altLang="en-US" sz="1200" b="1" dirty="0">
                <a:latin typeface="+mn-ea"/>
              </a:rPr>
              <a:t>天井裏の高さ：</a:t>
            </a:r>
            <a:r>
              <a:rPr lang="en-US" altLang="ja-JP" sz="1200" b="1" dirty="0">
                <a:latin typeface="+mn-ea"/>
              </a:rPr>
              <a:t>165mm</a:t>
            </a:r>
            <a:r>
              <a:rPr lang="ja-JP" altLang="en-US" sz="1200" b="1" dirty="0">
                <a:latin typeface="+mn-ea"/>
              </a:rPr>
              <a:t>以上</a:t>
            </a:r>
            <a:endParaRPr lang="en-US" altLang="ja-JP" sz="1200" b="1" dirty="0">
              <a:latin typeface="+mn-ea"/>
            </a:endParaRPr>
          </a:p>
        </p:txBody>
      </p:sp>
      <p:pic>
        <p:nvPicPr>
          <p:cNvPr id="9" name="図 8">
            <a:extLst>
              <a:ext uri="{FF2B5EF4-FFF2-40B4-BE49-F238E27FC236}">
                <a16:creationId xmlns:a16="http://schemas.microsoft.com/office/drawing/2014/main" id="{60EA8749-5CA8-96EC-F899-FDE2572D8B08}"/>
              </a:ext>
            </a:extLst>
          </p:cNvPr>
          <p:cNvPicPr>
            <a:picLocks noChangeAspect="1"/>
          </p:cNvPicPr>
          <p:nvPr/>
        </p:nvPicPr>
        <p:blipFill>
          <a:blip r:embed="rId5"/>
          <a:stretch>
            <a:fillRect/>
          </a:stretch>
        </p:blipFill>
        <p:spPr>
          <a:xfrm>
            <a:off x="10807791" y="6200069"/>
            <a:ext cx="1798442" cy="1352448"/>
          </a:xfrm>
          <a:prstGeom prst="rect">
            <a:avLst/>
          </a:prstGeom>
        </p:spPr>
      </p:pic>
      <p:sp>
        <p:nvSpPr>
          <p:cNvPr id="12" name="テキスト ボックス 11">
            <a:extLst>
              <a:ext uri="{FF2B5EF4-FFF2-40B4-BE49-F238E27FC236}">
                <a16:creationId xmlns:a16="http://schemas.microsoft.com/office/drawing/2014/main" id="{1945A59E-B76B-B40A-B333-D6B0A8B85984}"/>
              </a:ext>
            </a:extLst>
          </p:cNvPr>
          <p:cNvSpPr txBox="1"/>
          <p:nvPr/>
        </p:nvSpPr>
        <p:spPr>
          <a:xfrm>
            <a:off x="903382" y="6840000"/>
            <a:ext cx="8649361" cy="371064"/>
          </a:xfrm>
          <a:prstGeom prst="rect">
            <a:avLst/>
          </a:prstGeom>
          <a:noFill/>
        </p:spPr>
        <p:txBody>
          <a:bodyPr wrap="square" rtlCol="0">
            <a:spAutoFit/>
          </a:bodyPr>
          <a:lstStyle/>
          <a:p>
            <a:pPr>
              <a:lnSpc>
                <a:spcPct val="120000"/>
              </a:lnSpc>
            </a:pPr>
            <a:r>
              <a:rPr kumimoji="1" lang="ja-JP" altLang="en-US" sz="1600" b="1" dirty="0">
                <a:latin typeface="+mn-ea"/>
              </a:rPr>
              <a:t>＊この動画は「天井埋込金具 </a:t>
            </a:r>
            <a:r>
              <a:rPr kumimoji="1" lang="en-US" altLang="ja-JP" sz="1600" b="1" dirty="0">
                <a:latin typeface="+mn-ea"/>
              </a:rPr>
              <a:t>WV-QEM505-W</a:t>
            </a:r>
            <a:r>
              <a:rPr kumimoji="1" lang="ja-JP" altLang="en-US" sz="1600" b="1" dirty="0">
                <a:latin typeface="+mn-ea"/>
              </a:rPr>
              <a:t>」を使用した「天井埋込設置」の手順です。</a:t>
            </a:r>
          </a:p>
        </p:txBody>
      </p:sp>
      <p:pic>
        <p:nvPicPr>
          <p:cNvPr id="13" name="図 12">
            <a:extLst>
              <a:ext uri="{FF2B5EF4-FFF2-40B4-BE49-F238E27FC236}">
                <a16:creationId xmlns:a16="http://schemas.microsoft.com/office/drawing/2014/main" id="{C1B8077B-70E6-9DD3-930F-5B04074D9F4A}"/>
              </a:ext>
            </a:extLst>
          </p:cNvPr>
          <p:cNvPicPr>
            <a:picLocks noChangeAspect="1"/>
          </p:cNvPicPr>
          <p:nvPr/>
        </p:nvPicPr>
        <p:blipFill>
          <a:blip r:embed="rId6"/>
          <a:stretch>
            <a:fillRect/>
          </a:stretch>
        </p:blipFill>
        <p:spPr>
          <a:xfrm>
            <a:off x="12084420" y="808568"/>
            <a:ext cx="1229008" cy="1229008"/>
          </a:xfrm>
          <a:prstGeom prst="rect">
            <a:avLst/>
          </a:prstGeom>
          <a:effectLst>
            <a:outerShdw blurRad="50800" dist="38100" dir="2700000" algn="tl" rotWithShape="0">
              <a:prstClr val="black">
                <a:alpha val="40000"/>
              </a:prstClr>
            </a:outerShdw>
          </a:effectLst>
        </p:spPr>
      </p:pic>
      <p:grpSp>
        <p:nvGrpSpPr>
          <p:cNvPr id="3" name="グループ化 2">
            <a:extLst>
              <a:ext uri="{FF2B5EF4-FFF2-40B4-BE49-F238E27FC236}">
                <a16:creationId xmlns:a16="http://schemas.microsoft.com/office/drawing/2014/main" id="{5C990573-255A-D39B-D736-E42E5B550776}"/>
              </a:ext>
            </a:extLst>
          </p:cNvPr>
          <p:cNvGrpSpPr/>
          <p:nvPr/>
        </p:nvGrpSpPr>
        <p:grpSpPr>
          <a:xfrm>
            <a:off x="13158038" y="127975"/>
            <a:ext cx="970397" cy="634724"/>
            <a:chOff x="11703115" y="-419"/>
            <a:chExt cx="1659078" cy="1085182"/>
          </a:xfrm>
        </p:grpSpPr>
        <p:pic>
          <p:nvPicPr>
            <p:cNvPr id="7" name="図 6">
              <a:extLst>
                <a:ext uri="{FF2B5EF4-FFF2-40B4-BE49-F238E27FC236}">
                  <a16:creationId xmlns:a16="http://schemas.microsoft.com/office/drawing/2014/main" id="{A809766F-0C25-BC04-E6DB-BBD4023094BD}"/>
                </a:ext>
              </a:extLst>
            </p:cNvPr>
            <p:cNvPicPr>
              <a:picLocks noChangeAspect="1"/>
            </p:cNvPicPr>
            <p:nvPr/>
          </p:nvPicPr>
          <p:blipFill>
            <a:blip r:embed="rId7"/>
            <a:stretch>
              <a:fillRect/>
            </a:stretch>
          </p:blipFill>
          <p:spPr>
            <a:xfrm>
              <a:off x="11703115" y="0"/>
              <a:ext cx="835224" cy="1072989"/>
            </a:xfrm>
            <a:prstGeom prst="rect">
              <a:avLst/>
            </a:prstGeom>
          </p:spPr>
        </p:pic>
        <p:pic>
          <p:nvPicPr>
            <p:cNvPr id="8" name="図 7">
              <a:extLst>
                <a:ext uri="{FF2B5EF4-FFF2-40B4-BE49-F238E27FC236}">
                  <a16:creationId xmlns:a16="http://schemas.microsoft.com/office/drawing/2014/main" id="{3463979F-58CC-DD13-EF1F-CD7415B203B7}"/>
                </a:ext>
              </a:extLst>
            </p:cNvPr>
            <p:cNvPicPr>
              <a:picLocks noChangeAspect="1"/>
            </p:cNvPicPr>
            <p:nvPr/>
          </p:nvPicPr>
          <p:blipFill>
            <a:blip r:embed="rId8"/>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395823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82C89AA-E4F1-AD7B-E9C6-89EAB0CE8664}"/>
              </a:ext>
            </a:extLst>
          </p:cNvPr>
          <p:cNvSpPr>
            <a:spLocks noGrp="1"/>
          </p:cNvSpPr>
          <p:nvPr>
            <p:ph type="title"/>
          </p:nvPr>
        </p:nvSpPr>
        <p:spPr/>
        <p:txBody>
          <a:bodyPr/>
          <a:lstStyle/>
          <a:p>
            <a:pPr marL="179388"/>
            <a:r>
              <a:rPr lang="ja-JP" altLang="en-US" dirty="0"/>
              <a:t>０．はじめに</a:t>
            </a:r>
          </a:p>
        </p:txBody>
      </p:sp>
    </p:spTree>
    <p:extLst>
      <p:ext uri="{BB962C8B-B14F-4D97-AF65-F5344CB8AC3E}">
        <p14:creationId xmlns:p14="http://schemas.microsoft.com/office/powerpoint/2010/main" val="3189236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オンライン メディア 12" title="i-PRO 球体IR-PTZ AI カメラ - WV-QWL502-Wを使用した壁面設置手順">
            <a:hlinkClick r:id="" action="ppaction://media"/>
            <a:extLst>
              <a:ext uri="{FF2B5EF4-FFF2-40B4-BE49-F238E27FC236}">
                <a16:creationId xmlns:a16="http://schemas.microsoft.com/office/drawing/2014/main" id="{649AC362-B8D2-ADF6-2E01-00CB6578C422}"/>
              </a:ext>
            </a:extLst>
          </p:cNvPr>
          <p:cNvPicPr>
            <a:picLocks noRot="1" noChangeAspect="1"/>
          </p:cNvPicPr>
          <p:nvPr>
            <a:videoFile r:link="rId1"/>
          </p:nvPr>
        </p:nvPicPr>
        <p:blipFill>
          <a:blip r:embed="rId3">
            <a:duotone>
              <a:prstClr val="black"/>
              <a:schemeClr val="accent5">
                <a:tint val="45000"/>
                <a:satMod val="400000"/>
              </a:schemeClr>
            </a:duotone>
          </a:blip>
          <a:stretch>
            <a:fillRect/>
          </a:stretch>
        </p:blipFill>
        <p:spPr>
          <a:xfrm>
            <a:off x="359999" y="1368000"/>
            <a:ext cx="9070223" cy="5124676"/>
          </a:xfrm>
          <a:prstGeom prst="rect">
            <a:avLst/>
          </a:prstGeom>
          <a:ln w="127000" cap="sq">
            <a:solidFill>
              <a:srgbClr val="000000"/>
            </a:solidFill>
            <a:miter lim="800000"/>
          </a:ln>
          <a:effectLst>
            <a:outerShdw blurRad="50800" dist="38100" dir="2700000" algn="tl" rotWithShape="0">
              <a:prstClr val="black">
                <a:alpha val="40000"/>
              </a:prstClr>
            </a:outerShdw>
          </a:effectLst>
        </p:spPr>
      </p:pic>
      <p:sp>
        <p:nvSpPr>
          <p:cNvPr id="3" name="タイトル 2">
            <a:extLst>
              <a:ext uri="{FF2B5EF4-FFF2-40B4-BE49-F238E27FC236}">
                <a16:creationId xmlns:a16="http://schemas.microsoft.com/office/drawing/2014/main" id="{5A3B40ED-54C3-9816-8DB1-D7F3F801E204}"/>
              </a:ext>
            </a:extLst>
          </p:cNvPr>
          <p:cNvSpPr>
            <a:spLocks noGrp="1"/>
          </p:cNvSpPr>
          <p:nvPr>
            <p:ph type="title"/>
          </p:nvPr>
        </p:nvSpPr>
        <p:spPr/>
        <p:txBody>
          <a:bodyPr/>
          <a:lstStyle/>
          <a:p>
            <a:pPr marL="268288"/>
            <a:r>
              <a:rPr lang="en-US" altLang="ja-JP" dirty="0"/>
              <a:t>2-4. </a:t>
            </a:r>
            <a:r>
              <a:rPr lang="ja-JP" altLang="en-US" dirty="0"/>
              <a:t>設置について（壁面設置）</a:t>
            </a:r>
          </a:p>
        </p:txBody>
      </p:sp>
      <p:sp>
        <p:nvSpPr>
          <p:cNvPr id="6" name="テキスト ボックス 5">
            <a:extLst>
              <a:ext uri="{FF2B5EF4-FFF2-40B4-BE49-F238E27FC236}">
                <a16:creationId xmlns:a16="http://schemas.microsoft.com/office/drawing/2014/main" id="{BD25F376-2311-0715-6A88-ECEBA742FFBF}"/>
              </a:ext>
            </a:extLst>
          </p:cNvPr>
          <p:cNvSpPr txBox="1"/>
          <p:nvPr/>
        </p:nvSpPr>
        <p:spPr>
          <a:xfrm>
            <a:off x="2340000" y="720000"/>
            <a:ext cx="6398155" cy="383182"/>
          </a:xfrm>
          <a:prstGeom prst="rect">
            <a:avLst/>
          </a:prstGeom>
          <a:noFill/>
        </p:spPr>
        <p:txBody>
          <a:bodyPr wrap="square">
            <a:spAutoFit/>
          </a:bodyPr>
          <a:lstStyle/>
          <a:p>
            <a:r>
              <a:rPr lang="en-US" altLang="ja-JP" sz="1800" b="1" dirty="0">
                <a:latin typeface="+mn-ea"/>
                <a:hlinkClick r:id="rId4"/>
              </a:rPr>
              <a:t>https://www.youtube.com/watch?v=sSbG1k4_6rE</a:t>
            </a:r>
            <a:endParaRPr lang="ja-JP" altLang="en-US" sz="1800" b="1" dirty="0">
              <a:latin typeface="+mn-ea"/>
            </a:endParaRPr>
          </a:p>
        </p:txBody>
      </p:sp>
      <p:sp>
        <p:nvSpPr>
          <p:cNvPr id="7" name="テキスト ボックス 6">
            <a:extLst>
              <a:ext uri="{FF2B5EF4-FFF2-40B4-BE49-F238E27FC236}">
                <a16:creationId xmlns:a16="http://schemas.microsoft.com/office/drawing/2014/main" id="{A92EDE3D-E209-403C-C582-BDB83D37C716}"/>
              </a:ext>
            </a:extLst>
          </p:cNvPr>
          <p:cNvSpPr txBox="1"/>
          <p:nvPr/>
        </p:nvSpPr>
        <p:spPr>
          <a:xfrm>
            <a:off x="0" y="720000"/>
            <a:ext cx="2332690" cy="400110"/>
          </a:xfrm>
          <a:prstGeom prst="rect">
            <a:avLst/>
          </a:prstGeom>
          <a:noFill/>
        </p:spPr>
        <p:txBody>
          <a:bodyPr wrap="none" rtlCol="0">
            <a:spAutoFit/>
          </a:bodyPr>
          <a:lstStyle/>
          <a:p>
            <a:r>
              <a:rPr lang="en-US" altLang="ja-JP" sz="2000" b="1" dirty="0">
                <a:latin typeface="+mn-ea"/>
              </a:rPr>
              <a:t>【YouTube</a:t>
            </a:r>
            <a:r>
              <a:rPr lang="ja-JP" altLang="en-US" sz="2000" b="1" dirty="0">
                <a:latin typeface="+mn-ea"/>
              </a:rPr>
              <a:t>動画</a:t>
            </a:r>
            <a:r>
              <a:rPr lang="en-US" altLang="ja-JP" sz="2000" b="1" dirty="0">
                <a:latin typeface="+mn-ea"/>
              </a:rPr>
              <a:t>】</a:t>
            </a:r>
            <a:endParaRPr lang="ja-JP" altLang="en-US" sz="2000" b="1" dirty="0">
              <a:latin typeface="+mn-ea"/>
            </a:endParaRPr>
          </a:p>
        </p:txBody>
      </p:sp>
      <p:sp>
        <p:nvSpPr>
          <p:cNvPr id="4" name="コンテンツ プレースホルダー 5">
            <a:extLst>
              <a:ext uri="{FF2B5EF4-FFF2-40B4-BE49-F238E27FC236}">
                <a16:creationId xmlns:a16="http://schemas.microsoft.com/office/drawing/2014/main" id="{1B62B4FE-67B5-4726-3CFD-460D01B111CB}"/>
              </a:ext>
            </a:extLst>
          </p:cNvPr>
          <p:cNvSpPr txBox="1">
            <a:spLocks/>
          </p:cNvSpPr>
          <p:nvPr/>
        </p:nvSpPr>
        <p:spPr>
          <a:xfrm>
            <a:off x="9653444" y="1361031"/>
            <a:ext cx="4499140" cy="6032852"/>
          </a:xfrm>
          <a:prstGeom prst="rect">
            <a:avLst/>
          </a:prstGeom>
        </p:spPr>
        <p:txBody>
          <a:bodyPr vert="horz" lIns="143990" tIns="71995" rIns="143990" bIns="7199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ja-JP" altLang="en-US" sz="1800" b="1" dirty="0">
                <a:latin typeface="+mn-ea"/>
              </a:rPr>
              <a:t>取付金具</a:t>
            </a:r>
            <a:r>
              <a:rPr lang="en-US" altLang="ja-JP" sz="1800" b="1" dirty="0">
                <a:latin typeface="+mn-ea"/>
              </a:rPr>
              <a:t> </a:t>
            </a:r>
          </a:p>
          <a:p>
            <a:pPr marL="424972" lvl="1" indent="0">
              <a:lnSpc>
                <a:spcPct val="110000"/>
              </a:lnSpc>
              <a:buNone/>
            </a:pPr>
            <a:r>
              <a:rPr lang="en-US" altLang="ja-JP" sz="1400" b="1" dirty="0">
                <a:latin typeface="+mn-ea"/>
              </a:rPr>
              <a:t>WV-QWL502-W</a:t>
            </a:r>
          </a:p>
          <a:p>
            <a:pPr marL="424972" lvl="1" indent="0">
              <a:lnSpc>
                <a:spcPct val="110000"/>
              </a:lnSpc>
              <a:spcBef>
                <a:spcPts val="0"/>
              </a:spcBef>
              <a:buNone/>
            </a:pPr>
            <a:endParaRPr lang="en-US" altLang="ja-JP" sz="1575" b="1" dirty="0">
              <a:latin typeface="+mn-ea"/>
            </a:endParaRPr>
          </a:p>
          <a:p>
            <a:pPr marL="424972" lvl="1" indent="0">
              <a:lnSpc>
                <a:spcPct val="110000"/>
              </a:lnSpc>
              <a:buNone/>
            </a:pPr>
            <a:endParaRPr lang="en-US" altLang="ja-JP" sz="1732" b="1" dirty="0">
              <a:latin typeface="+mn-ea"/>
            </a:endParaRPr>
          </a:p>
          <a:p>
            <a:pPr marL="424972" lvl="1" indent="0">
              <a:lnSpc>
                <a:spcPct val="110000"/>
              </a:lnSpc>
              <a:buNone/>
            </a:pPr>
            <a:endParaRPr lang="en-US" altLang="ja-JP" sz="1732" b="1" dirty="0">
              <a:latin typeface="+mn-ea"/>
            </a:endParaRPr>
          </a:p>
          <a:p>
            <a:pPr>
              <a:lnSpc>
                <a:spcPct val="110000"/>
              </a:lnSpc>
            </a:pPr>
            <a:r>
              <a:rPr lang="ja-JP" altLang="en-US" sz="1800" b="1" dirty="0">
                <a:latin typeface="+mn-ea"/>
              </a:rPr>
              <a:t>別途調達必要部材</a:t>
            </a:r>
            <a:endParaRPr lang="en-US" altLang="ja-JP" sz="1800" b="1" dirty="0">
              <a:latin typeface="+mn-ea"/>
            </a:endParaRPr>
          </a:p>
          <a:p>
            <a:pPr marL="268288" lvl="1" indent="0">
              <a:lnSpc>
                <a:spcPct val="110000"/>
              </a:lnSpc>
              <a:buNone/>
            </a:pPr>
            <a:r>
              <a:rPr lang="ja-JP" altLang="en-US" sz="1400" b="1" dirty="0">
                <a:latin typeface="+mn-ea"/>
              </a:rPr>
              <a:t>・</a:t>
            </a:r>
            <a:r>
              <a:rPr lang="en-US" altLang="ja-JP" sz="1400" b="1" dirty="0">
                <a:latin typeface="+mn-ea"/>
              </a:rPr>
              <a:t>WV-QWL502-W</a:t>
            </a:r>
            <a:r>
              <a:rPr lang="ja-JP" altLang="en-US" sz="1400" b="1" dirty="0">
                <a:latin typeface="+mn-ea"/>
              </a:rPr>
              <a:t> 壁面固定用ネジ </a:t>
            </a:r>
            <a:endParaRPr lang="en-US" altLang="ja-JP" sz="1400" b="1" dirty="0">
              <a:latin typeface="+mn-ea"/>
            </a:endParaRPr>
          </a:p>
          <a:p>
            <a:pPr marL="452438" lvl="1" indent="0">
              <a:lnSpc>
                <a:spcPct val="110000"/>
              </a:lnSpc>
              <a:spcBef>
                <a:spcPts val="0"/>
              </a:spcBef>
              <a:buNone/>
            </a:pPr>
            <a:r>
              <a:rPr lang="en-US" altLang="ja-JP" sz="1400" b="1" dirty="0">
                <a:latin typeface="+mn-ea"/>
              </a:rPr>
              <a:t>M10</a:t>
            </a:r>
            <a:r>
              <a:rPr lang="ja-JP" altLang="en-US" sz="1400" b="1" dirty="0">
                <a:latin typeface="+mn-ea"/>
              </a:rPr>
              <a:t> またはアンカーボルト</a:t>
            </a:r>
            <a:r>
              <a:rPr lang="en-US" altLang="ja-JP" sz="1400" b="1" dirty="0">
                <a:latin typeface="+mn-ea"/>
              </a:rPr>
              <a:t>×4</a:t>
            </a:r>
            <a:r>
              <a:rPr lang="ja-JP" altLang="en-US" sz="1400" b="1" dirty="0">
                <a:latin typeface="+mn-ea"/>
              </a:rPr>
              <a:t>本</a:t>
            </a:r>
            <a:endParaRPr lang="en-US" altLang="ja-JP" sz="1400" b="1" dirty="0">
              <a:latin typeface="+mn-ea"/>
            </a:endParaRPr>
          </a:p>
          <a:p>
            <a:pPr>
              <a:lnSpc>
                <a:spcPct val="110000"/>
              </a:lnSpc>
              <a:spcBef>
                <a:spcPts val="1800"/>
              </a:spcBef>
            </a:pPr>
            <a:r>
              <a:rPr lang="ja-JP" altLang="en-US" sz="1800" b="1" dirty="0">
                <a:latin typeface="+mn-ea"/>
              </a:rPr>
              <a:t>注意点</a:t>
            </a:r>
            <a:endParaRPr lang="en-US" altLang="ja-JP" sz="1800" b="1" dirty="0">
              <a:latin typeface="+mn-ea"/>
            </a:endParaRPr>
          </a:p>
          <a:p>
            <a:pPr marL="538163" marR="0" lvl="1" indent="-276225" algn="l" defTabSz="1079929" rtl="0" eaLnBrk="1" fontAlgn="auto" latinLnBrk="0" hangingPunct="1">
              <a:lnSpc>
                <a:spcPct val="12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①下記作業は、本体を取り付ける前に実施してください。</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a:t>
            </a:r>
            <a:r>
              <a:rPr kumimoji="1" lang="en-US" altLang="ja-JP" sz="1400" b="1" i="0" u="none" strike="noStrike" kern="1200" cap="none" spc="0" normalizeH="0" baseline="0" noProof="0" dirty="0">
                <a:ln>
                  <a:noFill/>
                </a:ln>
                <a:solidFill>
                  <a:prstClr val="black"/>
                </a:solidFill>
                <a:effectLst/>
                <a:uLnTx/>
                <a:uFillTx/>
                <a:latin typeface="+mn-ea"/>
                <a:cs typeface="+mn-cs"/>
              </a:rPr>
              <a:t>microSD</a:t>
            </a:r>
            <a:r>
              <a:rPr kumimoji="1" lang="ja-JP" altLang="en-US" sz="1400" b="1" i="0" u="none" strike="noStrike" kern="1200" cap="none" spc="0" normalizeH="0" baseline="0" noProof="0" dirty="0">
                <a:ln>
                  <a:noFill/>
                </a:ln>
                <a:solidFill>
                  <a:prstClr val="black"/>
                </a:solidFill>
                <a:effectLst/>
                <a:uLnTx/>
                <a:uFillTx/>
                <a:latin typeface="+mn-ea"/>
                <a:cs typeface="+mn-cs"/>
              </a:rPr>
              <a:t>カードの挿入</a:t>
            </a:r>
            <a:endParaRPr lang="en-US" altLang="ja-JP" sz="1400" b="1" dirty="0">
              <a:solidFill>
                <a:prstClr val="black"/>
              </a:solidFill>
              <a:latin typeface="+mn-ea"/>
            </a:endParaRPr>
          </a:p>
          <a:p>
            <a:pPr marL="452438" marR="0" lvl="1" indent="-6350" algn="l" defTabSz="1079929" rtl="0" eaLnBrk="1" fontAlgn="auto" latinLnBrk="0" hangingPunct="1">
              <a:lnSpc>
                <a:spcPct val="12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また、</a:t>
            </a:r>
            <a:r>
              <a:rPr kumimoji="1" lang="en-US" altLang="ja-JP" sz="1400" b="1" i="0" u="none" strike="noStrike" kern="1200" cap="none" spc="0" normalizeH="0" baseline="0" noProof="0" dirty="0">
                <a:ln>
                  <a:noFill/>
                </a:ln>
                <a:solidFill>
                  <a:prstClr val="black"/>
                </a:solidFill>
                <a:effectLst/>
                <a:uLnTx/>
                <a:uFillTx/>
                <a:latin typeface="+mn-ea"/>
                <a:cs typeface="+mn-cs"/>
              </a:rPr>
              <a:t>RJ45</a:t>
            </a:r>
            <a:r>
              <a:rPr kumimoji="1" lang="ja-JP" altLang="en-US" sz="1400" b="1" i="0" u="none" strike="noStrike" kern="1200" cap="none" spc="0" normalizeH="0" baseline="0" noProof="0" dirty="0">
                <a:ln>
                  <a:noFill/>
                </a:ln>
                <a:solidFill>
                  <a:prstClr val="black"/>
                </a:solidFill>
                <a:effectLst/>
                <a:uLnTx/>
                <a:uFillTx/>
                <a:latin typeface="+mn-ea"/>
                <a:cs typeface="+mn-cs"/>
              </a:rPr>
              <a:t>防水コネクターの取付は、</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452438"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上カバー取付の前に実施してください。</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452438" marR="0" lvl="1" indent="-190500" algn="l" defTabSz="1079929" rtl="0" eaLnBrk="1" fontAlgn="auto" latinLnBrk="0" hangingPunct="1">
              <a:lnSpc>
                <a:spcPct val="12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②</a:t>
            </a:r>
            <a:r>
              <a:rPr lang="ja-JP" altLang="en-US" sz="1400" b="1" dirty="0">
                <a:solidFill>
                  <a:prstClr val="black"/>
                </a:solidFill>
                <a:latin typeface="游ゴシック" panose="020B0400000000000000" pitchFamily="50" charset="-128"/>
                <a:ea typeface="游ゴシック" panose="020B0400000000000000" pitchFamily="50" charset="-128"/>
              </a:rPr>
              <a:t>壁取付</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金具に本体を固定する際、ウェッジの向きに注意してください。</a:t>
            </a:r>
            <a:endParaRPr kumimoji="1" lang="en-US" altLang="ja-JP" sz="1400" b="1" i="0" u="none" strike="noStrike" kern="1200" cap="none" spc="0" normalizeH="0" baseline="0" noProof="0" dirty="0">
              <a:ln>
                <a:noFill/>
              </a:ln>
              <a:solidFill>
                <a:prstClr val="black"/>
              </a:solidFill>
              <a:effectLst/>
              <a:uLnTx/>
              <a:uFillTx/>
              <a:latin typeface="+mn-ea"/>
              <a:cs typeface="+mn-cs"/>
            </a:endParaRPr>
          </a:p>
        </p:txBody>
      </p:sp>
      <p:sp>
        <p:nvSpPr>
          <p:cNvPr id="10" name="テキスト ボックス 9">
            <a:extLst>
              <a:ext uri="{FF2B5EF4-FFF2-40B4-BE49-F238E27FC236}">
                <a16:creationId xmlns:a16="http://schemas.microsoft.com/office/drawing/2014/main" id="{BB1E7F3C-5F53-25FC-5366-0036E28D6464}"/>
              </a:ext>
            </a:extLst>
          </p:cNvPr>
          <p:cNvSpPr txBox="1"/>
          <p:nvPr/>
        </p:nvSpPr>
        <p:spPr>
          <a:xfrm>
            <a:off x="1586429" y="6840000"/>
            <a:ext cx="7966314" cy="371064"/>
          </a:xfrm>
          <a:prstGeom prst="rect">
            <a:avLst/>
          </a:prstGeom>
          <a:noFill/>
        </p:spPr>
        <p:txBody>
          <a:bodyPr wrap="square" rtlCol="0">
            <a:spAutoFit/>
          </a:bodyPr>
          <a:lstStyle/>
          <a:p>
            <a:pPr>
              <a:lnSpc>
                <a:spcPct val="120000"/>
              </a:lnSpc>
            </a:pPr>
            <a:r>
              <a:rPr kumimoji="1" lang="ja-JP" altLang="en-US" sz="1600" b="1" dirty="0">
                <a:latin typeface="+mn-ea"/>
              </a:rPr>
              <a:t>＊この動画は「壁取付金具 </a:t>
            </a:r>
            <a:r>
              <a:rPr kumimoji="1" lang="en-US" altLang="ja-JP" sz="1600" b="1" dirty="0">
                <a:latin typeface="+mn-ea"/>
              </a:rPr>
              <a:t>WV-QWL502-W</a:t>
            </a:r>
            <a:r>
              <a:rPr kumimoji="1" lang="ja-JP" altLang="en-US" sz="1600" b="1" dirty="0">
                <a:latin typeface="+mn-ea"/>
              </a:rPr>
              <a:t>」を使用した「壁面設置」の手順です。</a:t>
            </a:r>
          </a:p>
        </p:txBody>
      </p:sp>
      <p:pic>
        <p:nvPicPr>
          <p:cNvPr id="11" name="図 10">
            <a:extLst>
              <a:ext uri="{FF2B5EF4-FFF2-40B4-BE49-F238E27FC236}">
                <a16:creationId xmlns:a16="http://schemas.microsoft.com/office/drawing/2014/main" id="{BCB10B40-61B4-2689-7866-9659FAEB817E}"/>
              </a:ext>
            </a:extLst>
          </p:cNvPr>
          <p:cNvPicPr>
            <a:picLocks noChangeAspect="1"/>
          </p:cNvPicPr>
          <p:nvPr/>
        </p:nvPicPr>
        <p:blipFill>
          <a:blip r:embed="rId5"/>
          <a:stretch>
            <a:fillRect/>
          </a:stretch>
        </p:blipFill>
        <p:spPr>
          <a:xfrm>
            <a:off x="11454836" y="1712988"/>
            <a:ext cx="1247662" cy="1247662"/>
          </a:xfrm>
          <a:prstGeom prst="rect">
            <a:avLst/>
          </a:prstGeom>
          <a:effectLst>
            <a:outerShdw blurRad="50800" dist="38100" dir="2700000" algn="tl" rotWithShape="0">
              <a:prstClr val="black">
                <a:alpha val="40000"/>
              </a:prstClr>
            </a:outerShdw>
          </a:effectLst>
        </p:spPr>
      </p:pic>
      <p:grpSp>
        <p:nvGrpSpPr>
          <p:cNvPr id="2" name="グループ化 1">
            <a:extLst>
              <a:ext uri="{FF2B5EF4-FFF2-40B4-BE49-F238E27FC236}">
                <a16:creationId xmlns:a16="http://schemas.microsoft.com/office/drawing/2014/main" id="{D93E3DDA-478E-66F0-A3AC-BBE30C764E7D}"/>
              </a:ext>
            </a:extLst>
          </p:cNvPr>
          <p:cNvGrpSpPr/>
          <p:nvPr/>
        </p:nvGrpSpPr>
        <p:grpSpPr>
          <a:xfrm>
            <a:off x="13158038" y="127975"/>
            <a:ext cx="970397" cy="634724"/>
            <a:chOff x="11703115" y="-419"/>
            <a:chExt cx="1659078" cy="1085182"/>
          </a:xfrm>
        </p:grpSpPr>
        <p:pic>
          <p:nvPicPr>
            <p:cNvPr id="5" name="図 4">
              <a:extLst>
                <a:ext uri="{FF2B5EF4-FFF2-40B4-BE49-F238E27FC236}">
                  <a16:creationId xmlns:a16="http://schemas.microsoft.com/office/drawing/2014/main" id="{E3CC3780-3226-474F-D4C3-DEA5DEB3430B}"/>
                </a:ext>
              </a:extLst>
            </p:cNvPr>
            <p:cNvPicPr>
              <a:picLocks noChangeAspect="1"/>
            </p:cNvPicPr>
            <p:nvPr/>
          </p:nvPicPr>
          <p:blipFill>
            <a:blip r:embed="rId6"/>
            <a:stretch>
              <a:fillRect/>
            </a:stretch>
          </p:blipFill>
          <p:spPr>
            <a:xfrm>
              <a:off x="11703115" y="0"/>
              <a:ext cx="835224" cy="1072989"/>
            </a:xfrm>
            <a:prstGeom prst="rect">
              <a:avLst/>
            </a:prstGeom>
          </p:spPr>
        </p:pic>
        <p:pic>
          <p:nvPicPr>
            <p:cNvPr id="8" name="図 7">
              <a:extLst>
                <a:ext uri="{FF2B5EF4-FFF2-40B4-BE49-F238E27FC236}">
                  <a16:creationId xmlns:a16="http://schemas.microsoft.com/office/drawing/2014/main" id="{4A33B2DA-7094-739C-6C8E-552BAACE6389}"/>
                </a:ext>
              </a:extLst>
            </p:cNvPr>
            <p:cNvPicPr>
              <a:picLocks noChangeAspect="1"/>
            </p:cNvPicPr>
            <p:nvPr/>
          </p:nvPicPr>
          <p:blipFill>
            <a:blip r:embed="rId7"/>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239471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ンライン メディア 1" title="i-PRO 球体IR-PTZ AI カメラ - WV-QWL501 とWV-QSR506-Wを使用した壁吊り下げ設置手順">
            <a:hlinkClick r:id="" action="ppaction://media"/>
            <a:extLst>
              <a:ext uri="{FF2B5EF4-FFF2-40B4-BE49-F238E27FC236}">
                <a16:creationId xmlns:a16="http://schemas.microsoft.com/office/drawing/2014/main" id="{3D5591DA-6613-CD8D-D00A-8C608AAEA5B0}"/>
              </a:ext>
            </a:extLst>
          </p:cNvPr>
          <p:cNvPicPr>
            <a:picLocks noRot="1" noChangeAspect="1"/>
          </p:cNvPicPr>
          <p:nvPr>
            <a:videoFile r:link="rId1"/>
          </p:nvPr>
        </p:nvPicPr>
        <p:blipFill>
          <a:blip r:embed="rId3">
            <a:duotone>
              <a:prstClr val="black"/>
              <a:schemeClr val="accent5">
                <a:tint val="45000"/>
                <a:satMod val="400000"/>
              </a:schemeClr>
            </a:duotone>
          </a:blip>
          <a:stretch>
            <a:fillRect/>
          </a:stretch>
        </p:blipFill>
        <p:spPr>
          <a:xfrm>
            <a:off x="359998" y="1368000"/>
            <a:ext cx="9070223" cy="51246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タイトル 2">
            <a:extLst>
              <a:ext uri="{FF2B5EF4-FFF2-40B4-BE49-F238E27FC236}">
                <a16:creationId xmlns:a16="http://schemas.microsoft.com/office/drawing/2014/main" id="{5A3B40ED-54C3-9816-8DB1-D7F3F801E204}"/>
              </a:ext>
            </a:extLst>
          </p:cNvPr>
          <p:cNvSpPr>
            <a:spLocks noGrp="1"/>
          </p:cNvSpPr>
          <p:nvPr>
            <p:ph type="title"/>
          </p:nvPr>
        </p:nvSpPr>
        <p:spPr/>
        <p:txBody>
          <a:bodyPr/>
          <a:lstStyle/>
          <a:p>
            <a:pPr marL="268288"/>
            <a:r>
              <a:rPr lang="en-US" altLang="ja-JP" dirty="0"/>
              <a:t>2-4. </a:t>
            </a:r>
            <a:r>
              <a:rPr lang="ja-JP" altLang="en-US" dirty="0"/>
              <a:t>設置について（壁吊り下げ設置）</a:t>
            </a:r>
          </a:p>
        </p:txBody>
      </p:sp>
      <p:sp>
        <p:nvSpPr>
          <p:cNvPr id="6" name="テキスト ボックス 5">
            <a:extLst>
              <a:ext uri="{FF2B5EF4-FFF2-40B4-BE49-F238E27FC236}">
                <a16:creationId xmlns:a16="http://schemas.microsoft.com/office/drawing/2014/main" id="{BD25F376-2311-0715-6A88-ECEBA742FFBF}"/>
              </a:ext>
            </a:extLst>
          </p:cNvPr>
          <p:cNvSpPr txBox="1"/>
          <p:nvPr/>
        </p:nvSpPr>
        <p:spPr>
          <a:xfrm>
            <a:off x="2340000" y="720000"/>
            <a:ext cx="6398155" cy="383182"/>
          </a:xfrm>
          <a:prstGeom prst="rect">
            <a:avLst/>
          </a:prstGeom>
          <a:noFill/>
        </p:spPr>
        <p:txBody>
          <a:bodyPr wrap="square">
            <a:spAutoFit/>
          </a:bodyPr>
          <a:lstStyle/>
          <a:p>
            <a:r>
              <a:rPr lang="en-US" altLang="ja-JP" sz="1800" b="1" dirty="0">
                <a:latin typeface="+mn-ea"/>
                <a:hlinkClick r:id="rId4"/>
              </a:rPr>
              <a:t>https://www.youtube.com/watch?v=RR2uo-NPBDY</a:t>
            </a:r>
            <a:endParaRPr lang="ja-JP" altLang="en-US" sz="1800" b="1" dirty="0">
              <a:latin typeface="+mn-ea"/>
            </a:endParaRPr>
          </a:p>
        </p:txBody>
      </p:sp>
      <p:sp>
        <p:nvSpPr>
          <p:cNvPr id="7" name="テキスト ボックス 6">
            <a:extLst>
              <a:ext uri="{FF2B5EF4-FFF2-40B4-BE49-F238E27FC236}">
                <a16:creationId xmlns:a16="http://schemas.microsoft.com/office/drawing/2014/main" id="{A92EDE3D-E209-403C-C582-BDB83D37C716}"/>
              </a:ext>
            </a:extLst>
          </p:cNvPr>
          <p:cNvSpPr txBox="1"/>
          <p:nvPr/>
        </p:nvSpPr>
        <p:spPr>
          <a:xfrm>
            <a:off x="0" y="720000"/>
            <a:ext cx="2332690" cy="400110"/>
          </a:xfrm>
          <a:prstGeom prst="rect">
            <a:avLst/>
          </a:prstGeom>
          <a:noFill/>
        </p:spPr>
        <p:txBody>
          <a:bodyPr wrap="none" rtlCol="0">
            <a:spAutoFit/>
          </a:bodyPr>
          <a:lstStyle/>
          <a:p>
            <a:r>
              <a:rPr lang="en-US" altLang="ja-JP" sz="2000" b="1" dirty="0">
                <a:latin typeface="+mn-ea"/>
              </a:rPr>
              <a:t>【YouTube</a:t>
            </a:r>
            <a:r>
              <a:rPr lang="ja-JP" altLang="en-US" sz="2000" b="1" dirty="0">
                <a:latin typeface="+mn-ea"/>
              </a:rPr>
              <a:t>動画</a:t>
            </a:r>
            <a:r>
              <a:rPr lang="en-US" altLang="ja-JP" sz="2000" b="1" dirty="0">
                <a:latin typeface="+mn-ea"/>
              </a:rPr>
              <a:t>】</a:t>
            </a:r>
            <a:endParaRPr lang="ja-JP" altLang="en-US" sz="2000" b="1" dirty="0">
              <a:latin typeface="+mn-ea"/>
            </a:endParaRPr>
          </a:p>
        </p:txBody>
      </p:sp>
      <p:sp>
        <p:nvSpPr>
          <p:cNvPr id="4" name="コンテンツ プレースホルダー 5">
            <a:extLst>
              <a:ext uri="{FF2B5EF4-FFF2-40B4-BE49-F238E27FC236}">
                <a16:creationId xmlns:a16="http://schemas.microsoft.com/office/drawing/2014/main" id="{1B62B4FE-67B5-4726-3CFD-460D01B111CB}"/>
              </a:ext>
            </a:extLst>
          </p:cNvPr>
          <p:cNvSpPr txBox="1">
            <a:spLocks/>
          </p:cNvSpPr>
          <p:nvPr/>
        </p:nvSpPr>
        <p:spPr>
          <a:xfrm>
            <a:off x="9642686" y="720000"/>
            <a:ext cx="4499140" cy="6032852"/>
          </a:xfrm>
          <a:prstGeom prst="rect">
            <a:avLst/>
          </a:prstGeom>
        </p:spPr>
        <p:txBody>
          <a:bodyPr vert="horz" lIns="143990" tIns="71995" rIns="143990" bIns="7199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ja-JP" altLang="en-US" sz="1800" b="1" dirty="0">
                <a:latin typeface="+mn-ea"/>
              </a:rPr>
              <a:t>取付金具</a:t>
            </a:r>
            <a:r>
              <a:rPr lang="en-US" altLang="ja-JP" sz="1800" b="1" dirty="0">
                <a:latin typeface="+mn-ea"/>
              </a:rPr>
              <a:t> </a:t>
            </a:r>
          </a:p>
          <a:p>
            <a:pPr marL="424972" lvl="1" indent="0">
              <a:lnSpc>
                <a:spcPct val="110000"/>
              </a:lnSpc>
              <a:spcBef>
                <a:spcPts val="200"/>
              </a:spcBef>
              <a:buNone/>
            </a:pPr>
            <a:r>
              <a:rPr lang="en-US" altLang="ja-JP" sz="1400" b="1" dirty="0">
                <a:latin typeface="+mn-ea"/>
              </a:rPr>
              <a:t>WV-QWL501-W</a:t>
            </a:r>
            <a:r>
              <a:rPr lang="ja-JP" altLang="en-US" sz="1400" b="1" dirty="0">
                <a:latin typeface="+mn-ea"/>
              </a:rPr>
              <a:t> ✚ </a:t>
            </a:r>
            <a:r>
              <a:rPr lang="en-US" altLang="ja-JP" sz="1400" b="1" dirty="0">
                <a:latin typeface="+mn-ea"/>
              </a:rPr>
              <a:t>WV-QSR506-W</a:t>
            </a:r>
          </a:p>
          <a:p>
            <a:pPr marL="424972" lvl="1" indent="0">
              <a:lnSpc>
                <a:spcPct val="110000"/>
              </a:lnSpc>
              <a:spcBef>
                <a:spcPts val="200"/>
              </a:spcBef>
              <a:buNone/>
            </a:pPr>
            <a:endParaRPr lang="en-US" altLang="ja-JP" sz="1400" b="1" dirty="0">
              <a:latin typeface="+mn-ea"/>
            </a:endParaRPr>
          </a:p>
          <a:p>
            <a:pPr marL="424972" lvl="1" indent="0">
              <a:lnSpc>
                <a:spcPct val="110000"/>
              </a:lnSpc>
              <a:spcBef>
                <a:spcPts val="200"/>
              </a:spcBef>
              <a:buNone/>
            </a:pPr>
            <a:endParaRPr lang="en-US" altLang="ja-JP" sz="1400" b="1" dirty="0">
              <a:latin typeface="+mn-ea"/>
            </a:endParaRPr>
          </a:p>
          <a:p>
            <a:pPr marL="424972" lvl="1" indent="0">
              <a:lnSpc>
                <a:spcPct val="110000"/>
              </a:lnSpc>
              <a:buNone/>
            </a:pPr>
            <a:endParaRPr lang="en-US" altLang="ja-JP" sz="1800" b="1" dirty="0">
              <a:latin typeface="+mn-ea"/>
            </a:endParaRPr>
          </a:p>
          <a:p>
            <a:pPr>
              <a:lnSpc>
                <a:spcPct val="110000"/>
              </a:lnSpc>
              <a:spcBef>
                <a:spcPts val="600"/>
              </a:spcBef>
            </a:pPr>
            <a:r>
              <a:rPr lang="ja-JP" altLang="en-US" sz="1800" b="1" dirty="0">
                <a:latin typeface="+mn-ea"/>
              </a:rPr>
              <a:t>その他調達商品</a:t>
            </a:r>
            <a:endParaRPr lang="en-US" altLang="ja-JP" sz="1800" b="1" dirty="0">
              <a:latin typeface="+mn-ea"/>
            </a:endParaRPr>
          </a:p>
          <a:p>
            <a:pPr marL="452438" indent="0">
              <a:lnSpc>
                <a:spcPct val="110000"/>
              </a:lnSpc>
              <a:spcBef>
                <a:spcPts val="200"/>
              </a:spcBef>
              <a:buNone/>
            </a:pPr>
            <a:r>
              <a:rPr lang="ja-JP" altLang="en-US" sz="1400" b="1" dirty="0">
                <a:latin typeface="+mn-ea"/>
              </a:rPr>
              <a:t>マイクユニット ✚ マルチケーブル</a:t>
            </a:r>
            <a:endParaRPr lang="en-US" altLang="ja-JP" sz="1400" b="1" dirty="0">
              <a:latin typeface="+mn-ea"/>
            </a:endParaRPr>
          </a:p>
          <a:p>
            <a:pPr marL="355600" indent="0">
              <a:lnSpc>
                <a:spcPct val="110000"/>
              </a:lnSpc>
              <a:spcBef>
                <a:spcPts val="0"/>
              </a:spcBef>
              <a:buNone/>
            </a:pPr>
            <a:r>
              <a:rPr lang="ja-JP" altLang="en-US" sz="1400" b="1" dirty="0">
                <a:latin typeface="+mn-ea"/>
              </a:rPr>
              <a:t>  </a:t>
            </a:r>
            <a:endParaRPr lang="en-US" altLang="ja-JP" sz="1400" b="1" dirty="0">
              <a:latin typeface="+mn-ea"/>
            </a:endParaRPr>
          </a:p>
          <a:p>
            <a:pPr marL="355600" indent="0">
              <a:lnSpc>
                <a:spcPct val="110000"/>
              </a:lnSpc>
              <a:spcBef>
                <a:spcPts val="0"/>
              </a:spcBef>
              <a:buNone/>
            </a:pPr>
            <a:endParaRPr lang="en-US" altLang="ja-JP" sz="1400" b="1" dirty="0">
              <a:latin typeface="+mn-ea"/>
            </a:endParaRPr>
          </a:p>
          <a:p>
            <a:pPr marL="355600" indent="0">
              <a:lnSpc>
                <a:spcPct val="110000"/>
              </a:lnSpc>
              <a:spcBef>
                <a:spcPts val="0"/>
              </a:spcBef>
              <a:buNone/>
            </a:pPr>
            <a:endParaRPr lang="en-US" altLang="ja-JP" sz="1400" b="1" dirty="0">
              <a:latin typeface="+mn-ea"/>
            </a:endParaRPr>
          </a:p>
          <a:p>
            <a:pPr>
              <a:lnSpc>
                <a:spcPct val="110000"/>
              </a:lnSpc>
            </a:pPr>
            <a:r>
              <a:rPr lang="ja-JP" altLang="en-US" sz="1800" b="1" dirty="0">
                <a:latin typeface="+mn-ea"/>
              </a:rPr>
              <a:t>別途調達必要部材</a:t>
            </a:r>
            <a:endParaRPr lang="en-US" altLang="ja-JP" sz="1800" b="1" dirty="0">
              <a:latin typeface="+mn-ea"/>
            </a:endParaRPr>
          </a:p>
          <a:p>
            <a:pPr marL="268288" lvl="1" indent="0">
              <a:lnSpc>
                <a:spcPct val="110000"/>
              </a:lnSpc>
              <a:spcBef>
                <a:spcPts val="300"/>
              </a:spcBef>
              <a:buNone/>
            </a:pPr>
            <a:r>
              <a:rPr lang="ja-JP" altLang="en-US" sz="1400" b="1" dirty="0">
                <a:latin typeface="+mn-ea"/>
              </a:rPr>
              <a:t>・</a:t>
            </a:r>
            <a:r>
              <a:rPr lang="en-US" altLang="ja-JP" sz="1400" b="1" dirty="0">
                <a:latin typeface="+mn-ea"/>
              </a:rPr>
              <a:t>WV-QWL501-W</a:t>
            </a:r>
            <a:r>
              <a:rPr lang="ja-JP" altLang="en-US" sz="1400" b="1" dirty="0">
                <a:latin typeface="+mn-ea"/>
              </a:rPr>
              <a:t>壁面固定用ネジ </a:t>
            </a:r>
            <a:endParaRPr lang="en-US" altLang="ja-JP" sz="1400" b="1" dirty="0">
              <a:latin typeface="+mn-ea"/>
            </a:endParaRPr>
          </a:p>
          <a:p>
            <a:pPr marL="538163" lvl="1" indent="0">
              <a:lnSpc>
                <a:spcPct val="110000"/>
              </a:lnSpc>
              <a:spcBef>
                <a:spcPts val="0"/>
              </a:spcBef>
              <a:buNone/>
            </a:pPr>
            <a:r>
              <a:rPr lang="en-US" altLang="ja-JP" sz="1400" b="1" dirty="0">
                <a:latin typeface="+mn-ea"/>
              </a:rPr>
              <a:t>M10×4</a:t>
            </a:r>
            <a:r>
              <a:rPr lang="ja-JP" altLang="en-US" sz="1400" b="1" dirty="0">
                <a:latin typeface="+mn-ea"/>
              </a:rPr>
              <a:t>本</a:t>
            </a:r>
            <a:endParaRPr lang="en-US" altLang="ja-JP" sz="1400" b="1" dirty="0">
              <a:latin typeface="+mn-ea"/>
            </a:endParaRPr>
          </a:p>
          <a:p>
            <a:pPr>
              <a:lnSpc>
                <a:spcPct val="110000"/>
              </a:lnSpc>
              <a:spcBef>
                <a:spcPts val="600"/>
              </a:spcBef>
            </a:pPr>
            <a:r>
              <a:rPr lang="ja-JP" altLang="en-US" sz="1800" b="1" dirty="0">
                <a:latin typeface="+mn-ea"/>
              </a:rPr>
              <a:t>注意点</a:t>
            </a:r>
            <a:endParaRPr lang="en-US" altLang="ja-JP" sz="1800" b="1" dirty="0">
              <a:latin typeface="+mn-ea"/>
            </a:endParaRPr>
          </a:p>
          <a:p>
            <a:pPr marL="538163" marR="0" lvl="1" indent="-276225" algn="l" defTabSz="1079929" rtl="0" eaLnBrk="1" fontAlgn="auto" latinLnBrk="0" hangingPunct="1">
              <a:lnSpc>
                <a:spcPct val="12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①補助ワイヤーはあらかじめ壁面取付金具と吊り下げ金具の中を通しておいてください。</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538163" marR="0" lvl="1" indent="-276225" algn="l" defTabSz="1079929" rtl="0" eaLnBrk="1" fontAlgn="auto" latinLnBrk="0" hangingPunct="1">
              <a:lnSpc>
                <a:spcPct val="12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②下記作業は、本体カバーを取り付ける前に実施してください。</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a:t>
            </a:r>
            <a:r>
              <a:rPr kumimoji="1" lang="en-US" altLang="ja-JP" sz="1400" b="1" i="0" u="none" strike="noStrike" kern="1200" cap="none" spc="0" normalizeH="0" baseline="0" noProof="0" dirty="0">
                <a:ln>
                  <a:noFill/>
                </a:ln>
                <a:solidFill>
                  <a:prstClr val="black"/>
                </a:solidFill>
                <a:effectLst/>
                <a:uLnTx/>
                <a:uFillTx/>
                <a:latin typeface="+mn-ea"/>
                <a:cs typeface="+mn-cs"/>
              </a:rPr>
              <a:t>microSD</a:t>
            </a:r>
            <a:r>
              <a:rPr kumimoji="1" lang="ja-JP" altLang="en-US" sz="1400" b="1" i="0" u="none" strike="noStrike" kern="1200" cap="none" spc="0" normalizeH="0" baseline="0" noProof="0" dirty="0">
                <a:ln>
                  <a:noFill/>
                </a:ln>
                <a:solidFill>
                  <a:prstClr val="black"/>
                </a:solidFill>
                <a:effectLst/>
                <a:uLnTx/>
                <a:uFillTx/>
                <a:latin typeface="+mn-ea"/>
                <a:cs typeface="+mn-cs"/>
              </a:rPr>
              <a:t>カードの挿入</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・マイクユニットとマルチケーブルの配線</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lang="ja-JP" altLang="en-US" sz="1400" b="1" dirty="0">
                <a:solidFill>
                  <a:prstClr val="black"/>
                </a:solidFill>
                <a:latin typeface="+mn-ea"/>
              </a:rPr>
              <a:t>・</a:t>
            </a:r>
            <a:r>
              <a:rPr lang="en-US" altLang="ja-JP" sz="1400" b="1" dirty="0">
                <a:solidFill>
                  <a:prstClr val="black"/>
                </a:solidFill>
                <a:latin typeface="+mn-ea"/>
              </a:rPr>
              <a:t>RJ45</a:t>
            </a:r>
            <a:r>
              <a:rPr lang="ja-JP" altLang="en-US" sz="1400" b="1" dirty="0">
                <a:solidFill>
                  <a:prstClr val="black"/>
                </a:solidFill>
                <a:latin typeface="+mn-ea"/>
              </a:rPr>
              <a:t>防水コネクターの取付</a:t>
            </a:r>
            <a:endParaRPr lang="en-US" altLang="ja-JP" sz="1400" b="1" dirty="0">
              <a:solidFill>
                <a:prstClr val="black"/>
              </a:solidFill>
              <a:latin typeface="+mn-ea"/>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・補助ワイヤーの取付</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447675" lvl="1" indent="-179388">
              <a:lnSpc>
                <a:spcPct val="120000"/>
              </a:lnSpc>
              <a:spcBef>
                <a:spcPts val="300"/>
              </a:spcBef>
              <a:buNone/>
            </a:pPr>
            <a:r>
              <a:rPr lang="ja-JP" altLang="en-US" sz="1400" b="1" dirty="0">
                <a:latin typeface="+mn-ea"/>
              </a:rPr>
              <a:t>③吊り下げ金具に本体を固定する際、ウェッジの向きに注意してください。</a:t>
            </a:r>
            <a:endParaRPr lang="en-US" altLang="ja-JP" sz="1400" dirty="0">
              <a:latin typeface="+mn-ea"/>
            </a:endParaRPr>
          </a:p>
        </p:txBody>
      </p:sp>
      <p:pic>
        <p:nvPicPr>
          <p:cNvPr id="5" name="図 4">
            <a:extLst>
              <a:ext uri="{FF2B5EF4-FFF2-40B4-BE49-F238E27FC236}">
                <a16:creationId xmlns:a16="http://schemas.microsoft.com/office/drawing/2014/main" id="{6C663C64-DE6B-F593-64E2-4A3E0FA54F7C}"/>
              </a:ext>
            </a:extLst>
          </p:cNvPr>
          <p:cNvPicPr>
            <a:picLocks noChangeAspect="1"/>
          </p:cNvPicPr>
          <p:nvPr/>
        </p:nvPicPr>
        <p:blipFill rotWithShape="1">
          <a:blip r:embed="rId5"/>
          <a:srcRect l="18515" t="13047" r="18053" b="12967"/>
          <a:stretch/>
        </p:blipFill>
        <p:spPr>
          <a:xfrm>
            <a:off x="10514893" y="1367244"/>
            <a:ext cx="698788" cy="815052"/>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F8B44E9D-AA53-953A-F046-960B1793A97A}"/>
              </a:ext>
            </a:extLst>
          </p:cNvPr>
          <p:cNvSpPr txBox="1"/>
          <p:nvPr/>
        </p:nvSpPr>
        <p:spPr>
          <a:xfrm>
            <a:off x="482520" y="6840000"/>
            <a:ext cx="9070223" cy="666529"/>
          </a:xfrm>
          <a:prstGeom prst="rect">
            <a:avLst/>
          </a:prstGeom>
          <a:noFill/>
        </p:spPr>
        <p:txBody>
          <a:bodyPr wrap="square" rtlCol="0">
            <a:spAutoFit/>
          </a:bodyPr>
          <a:lstStyle/>
          <a:p>
            <a:pPr marL="179388" indent="-179388">
              <a:lnSpc>
                <a:spcPct val="120000"/>
              </a:lnSpc>
            </a:pPr>
            <a:r>
              <a:rPr kumimoji="1" lang="ja-JP" altLang="en-US" sz="1600" b="1" dirty="0">
                <a:latin typeface="+mn-ea"/>
              </a:rPr>
              <a:t>＊この動画は「壁取付金具 </a:t>
            </a:r>
            <a:r>
              <a:rPr kumimoji="1" lang="en-US" altLang="ja-JP" sz="1600" b="1" dirty="0">
                <a:latin typeface="+mn-ea"/>
              </a:rPr>
              <a:t>WV-QWL501-W</a:t>
            </a:r>
            <a:r>
              <a:rPr kumimoji="1" lang="ja-JP" altLang="en-US" sz="1600" b="1" dirty="0">
                <a:latin typeface="+mn-ea"/>
              </a:rPr>
              <a:t>」と「吊り下げ金具 </a:t>
            </a:r>
            <a:r>
              <a:rPr kumimoji="1" lang="en-US" altLang="ja-JP" sz="1600" b="1" dirty="0">
                <a:latin typeface="+mn-ea"/>
              </a:rPr>
              <a:t>WV-QSR506-W</a:t>
            </a:r>
            <a:r>
              <a:rPr kumimoji="1" lang="ja-JP" altLang="en-US" sz="1600" b="1" dirty="0">
                <a:latin typeface="+mn-ea"/>
              </a:rPr>
              <a:t>」を使用した「壁吊り下げ設置」の手順です。（併せて「マイクユニット </a:t>
            </a:r>
            <a:r>
              <a:rPr kumimoji="1" lang="en-US" altLang="ja-JP" sz="1600" b="1" dirty="0">
                <a:latin typeface="+mn-ea"/>
              </a:rPr>
              <a:t>WV-PM500</a:t>
            </a:r>
            <a:r>
              <a:rPr kumimoji="1" lang="ja-JP" altLang="en-US" sz="1600" b="1" dirty="0">
                <a:latin typeface="+mn-ea"/>
              </a:rPr>
              <a:t>」の取付手順も説明）</a:t>
            </a:r>
          </a:p>
        </p:txBody>
      </p:sp>
      <p:pic>
        <p:nvPicPr>
          <p:cNvPr id="10" name="図 9">
            <a:extLst>
              <a:ext uri="{FF2B5EF4-FFF2-40B4-BE49-F238E27FC236}">
                <a16:creationId xmlns:a16="http://schemas.microsoft.com/office/drawing/2014/main" id="{D6BBF97C-A742-0B73-6D02-5E1E36E3ED20}"/>
              </a:ext>
            </a:extLst>
          </p:cNvPr>
          <p:cNvPicPr>
            <a:picLocks noChangeAspect="1"/>
          </p:cNvPicPr>
          <p:nvPr/>
        </p:nvPicPr>
        <p:blipFill>
          <a:blip r:embed="rId6"/>
          <a:stretch>
            <a:fillRect/>
          </a:stretch>
        </p:blipFill>
        <p:spPr>
          <a:xfrm>
            <a:off x="12085888" y="1367244"/>
            <a:ext cx="764666" cy="764666"/>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F6A41A78-A638-E7DA-4483-DE3FC6AAF79F}"/>
              </a:ext>
            </a:extLst>
          </p:cNvPr>
          <p:cNvPicPr>
            <a:picLocks noChangeAspect="1"/>
          </p:cNvPicPr>
          <p:nvPr/>
        </p:nvPicPr>
        <p:blipFill>
          <a:blip r:embed="rId7"/>
          <a:stretch>
            <a:fillRect/>
          </a:stretch>
        </p:blipFill>
        <p:spPr>
          <a:xfrm>
            <a:off x="10440551" y="2934862"/>
            <a:ext cx="880398" cy="880398"/>
          </a:xfrm>
          <a:prstGeom prst="rect">
            <a:avLst/>
          </a:prstGeom>
          <a:effectLst>
            <a:outerShdw blurRad="50800" dist="38100" dir="2700000" algn="tl" rotWithShape="0">
              <a:prstClr val="black">
                <a:alpha val="40000"/>
              </a:prstClr>
            </a:outerShdw>
          </a:effectLst>
        </p:spPr>
      </p:pic>
      <p:sp>
        <p:nvSpPr>
          <p:cNvPr id="14" name="テキスト ボックス 13">
            <a:extLst>
              <a:ext uri="{FF2B5EF4-FFF2-40B4-BE49-F238E27FC236}">
                <a16:creationId xmlns:a16="http://schemas.microsoft.com/office/drawing/2014/main" id="{F4BE95DB-DD35-2C75-698C-56E0FBE7D6EE}"/>
              </a:ext>
            </a:extLst>
          </p:cNvPr>
          <p:cNvSpPr txBox="1"/>
          <p:nvPr/>
        </p:nvSpPr>
        <p:spPr>
          <a:xfrm>
            <a:off x="11733410" y="2834784"/>
            <a:ext cx="1319592" cy="276999"/>
          </a:xfrm>
          <a:prstGeom prst="rect">
            <a:avLst/>
          </a:prstGeom>
          <a:noFill/>
        </p:spPr>
        <p:txBody>
          <a:bodyPr wrap="none" rtlCol="0">
            <a:spAutoFit/>
          </a:bodyPr>
          <a:lstStyle/>
          <a:p>
            <a:pPr algn="l"/>
            <a:r>
              <a:rPr kumimoji="1" lang="en-US" altLang="ja-JP" sz="1200" b="1" dirty="0">
                <a:latin typeface="+mn-ea"/>
              </a:rPr>
              <a:t>WV-QCA501UX</a:t>
            </a:r>
          </a:p>
        </p:txBody>
      </p:sp>
      <p:pic>
        <p:nvPicPr>
          <p:cNvPr id="15" name="図 14">
            <a:extLst>
              <a:ext uri="{FF2B5EF4-FFF2-40B4-BE49-F238E27FC236}">
                <a16:creationId xmlns:a16="http://schemas.microsoft.com/office/drawing/2014/main" id="{8C35E997-F451-3880-4434-A54782670835}"/>
              </a:ext>
            </a:extLst>
          </p:cNvPr>
          <p:cNvPicPr>
            <a:picLocks noChangeAspect="1"/>
          </p:cNvPicPr>
          <p:nvPr/>
        </p:nvPicPr>
        <p:blipFill rotWithShape="1">
          <a:blip r:embed="rId8"/>
          <a:srcRect t="31720" b="29421"/>
          <a:stretch/>
        </p:blipFill>
        <p:spPr>
          <a:xfrm>
            <a:off x="11784258" y="3017996"/>
            <a:ext cx="1319592" cy="512788"/>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D5E45349-E896-5EB3-94D3-FB6DDAFF97E3}"/>
              </a:ext>
            </a:extLst>
          </p:cNvPr>
          <p:cNvSpPr txBox="1"/>
          <p:nvPr/>
        </p:nvSpPr>
        <p:spPr>
          <a:xfrm>
            <a:off x="10356776" y="2832944"/>
            <a:ext cx="1015021" cy="276999"/>
          </a:xfrm>
          <a:prstGeom prst="rect">
            <a:avLst/>
          </a:prstGeom>
          <a:noFill/>
        </p:spPr>
        <p:txBody>
          <a:bodyPr wrap="none" rtlCol="0">
            <a:spAutoFit/>
          </a:bodyPr>
          <a:lstStyle/>
          <a:p>
            <a:pPr algn="l"/>
            <a:r>
              <a:rPr kumimoji="1" lang="en-US" altLang="ja-JP" sz="1200" b="1" dirty="0">
                <a:latin typeface="+mn-ea"/>
              </a:rPr>
              <a:t>WV-PM500</a:t>
            </a:r>
          </a:p>
        </p:txBody>
      </p:sp>
      <p:grpSp>
        <p:nvGrpSpPr>
          <p:cNvPr id="9" name="グループ化 8">
            <a:extLst>
              <a:ext uri="{FF2B5EF4-FFF2-40B4-BE49-F238E27FC236}">
                <a16:creationId xmlns:a16="http://schemas.microsoft.com/office/drawing/2014/main" id="{811D6582-57CA-72B8-4528-54815C3CE3D1}"/>
              </a:ext>
            </a:extLst>
          </p:cNvPr>
          <p:cNvGrpSpPr/>
          <p:nvPr/>
        </p:nvGrpSpPr>
        <p:grpSpPr>
          <a:xfrm>
            <a:off x="13158038" y="127975"/>
            <a:ext cx="970397" cy="634724"/>
            <a:chOff x="11703115" y="-419"/>
            <a:chExt cx="1659078" cy="1085182"/>
          </a:xfrm>
        </p:grpSpPr>
        <p:pic>
          <p:nvPicPr>
            <p:cNvPr id="12" name="図 11">
              <a:extLst>
                <a:ext uri="{FF2B5EF4-FFF2-40B4-BE49-F238E27FC236}">
                  <a16:creationId xmlns:a16="http://schemas.microsoft.com/office/drawing/2014/main" id="{B0280F91-9E97-A679-FB17-47750C0F3377}"/>
                </a:ext>
              </a:extLst>
            </p:cNvPr>
            <p:cNvPicPr>
              <a:picLocks noChangeAspect="1"/>
            </p:cNvPicPr>
            <p:nvPr/>
          </p:nvPicPr>
          <p:blipFill>
            <a:blip r:embed="rId9"/>
            <a:stretch>
              <a:fillRect/>
            </a:stretch>
          </p:blipFill>
          <p:spPr>
            <a:xfrm>
              <a:off x="11703115" y="0"/>
              <a:ext cx="835224" cy="1072989"/>
            </a:xfrm>
            <a:prstGeom prst="rect">
              <a:avLst/>
            </a:prstGeom>
          </p:spPr>
        </p:pic>
        <p:pic>
          <p:nvPicPr>
            <p:cNvPr id="13" name="図 12">
              <a:extLst>
                <a:ext uri="{FF2B5EF4-FFF2-40B4-BE49-F238E27FC236}">
                  <a16:creationId xmlns:a16="http://schemas.microsoft.com/office/drawing/2014/main" id="{ECF29423-5A02-58B0-1CB2-27B4E02A42AB}"/>
                </a:ext>
              </a:extLst>
            </p:cNvPr>
            <p:cNvPicPr>
              <a:picLocks noChangeAspect="1"/>
            </p:cNvPicPr>
            <p:nvPr/>
          </p:nvPicPr>
          <p:blipFill>
            <a:blip r:embed="rId10"/>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348165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ンライン メディア 1" title="i-PRO 球体IR-PTZ AI カメラ - WV-QWL502-Wを使用したポール設置手順">
            <a:hlinkClick r:id="" action="ppaction://media"/>
            <a:extLst>
              <a:ext uri="{FF2B5EF4-FFF2-40B4-BE49-F238E27FC236}">
                <a16:creationId xmlns:a16="http://schemas.microsoft.com/office/drawing/2014/main" id="{32E09899-740B-5959-F16E-B467420B1653}"/>
              </a:ext>
            </a:extLst>
          </p:cNvPr>
          <p:cNvPicPr>
            <a:picLocks noRot="1" noChangeAspect="1"/>
          </p:cNvPicPr>
          <p:nvPr>
            <a:videoFile r:link="rId1"/>
          </p:nvPr>
        </p:nvPicPr>
        <p:blipFill>
          <a:blip r:embed="rId3">
            <a:duotone>
              <a:prstClr val="black"/>
              <a:schemeClr val="accent5">
                <a:tint val="45000"/>
                <a:satMod val="400000"/>
              </a:schemeClr>
            </a:duotone>
          </a:blip>
          <a:stretch>
            <a:fillRect/>
          </a:stretch>
        </p:blipFill>
        <p:spPr>
          <a:xfrm>
            <a:off x="359999" y="1368000"/>
            <a:ext cx="9070223" cy="51246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タイトル 2">
            <a:extLst>
              <a:ext uri="{FF2B5EF4-FFF2-40B4-BE49-F238E27FC236}">
                <a16:creationId xmlns:a16="http://schemas.microsoft.com/office/drawing/2014/main" id="{5A3B40ED-54C3-9816-8DB1-D7F3F801E204}"/>
              </a:ext>
            </a:extLst>
          </p:cNvPr>
          <p:cNvSpPr>
            <a:spLocks noGrp="1"/>
          </p:cNvSpPr>
          <p:nvPr>
            <p:ph type="title"/>
          </p:nvPr>
        </p:nvSpPr>
        <p:spPr/>
        <p:txBody>
          <a:bodyPr/>
          <a:lstStyle/>
          <a:p>
            <a:pPr marL="268288"/>
            <a:r>
              <a:rPr lang="en-US" altLang="ja-JP" dirty="0"/>
              <a:t>2-4. </a:t>
            </a:r>
            <a:r>
              <a:rPr lang="ja-JP" altLang="en-US" dirty="0"/>
              <a:t>設置について（ポール設置）</a:t>
            </a:r>
          </a:p>
        </p:txBody>
      </p:sp>
      <p:sp>
        <p:nvSpPr>
          <p:cNvPr id="6" name="テキスト ボックス 5">
            <a:extLst>
              <a:ext uri="{FF2B5EF4-FFF2-40B4-BE49-F238E27FC236}">
                <a16:creationId xmlns:a16="http://schemas.microsoft.com/office/drawing/2014/main" id="{BD25F376-2311-0715-6A88-ECEBA742FFBF}"/>
              </a:ext>
            </a:extLst>
          </p:cNvPr>
          <p:cNvSpPr txBox="1"/>
          <p:nvPr/>
        </p:nvSpPr>
        <p:spPr>
          <a:xfrm>
            <a:off x="2340000" y="720000"/>
            <a:ext cx="6398155" cy="383182"/>
          </a:xfrm>
          <a:prstGeom prst="rect">
            <a:avLst/>
          </a:prstGeom>
          <a:noFill/>
        </p:spPr>
        <p:txBody>
          <a:bodyPr wrap="square">
            <a:spAutoFit/>
          </a:bodyPr>
          <a:lstStyle/>
          <a:p>
            <a:r>
              <a:rPr lang="en-US" altLang="ja-JP" sz="1800" b="1" dirty="0">
                <a:latin typeface="+mn-ea"/>
                <a:hlinkClick r:id="rId4"/>
              </a:rPr>
              <a:t>https://www.youtube.com/watch?v=b0n0Lo9K4Pg</a:t>
            </a:r>
            <a:endParaRPr lang="ja-JP" altLang="en-US" sz="1800" b="1" dirty="0">
              <a:latin typeface="+mn-ea"/>
            </a:endParaRPr>
          </a:p>
        </p:txBody>
      </p:sp>
      <p:sp>
        <p:nvSpPr>
          <p:cNvPr id="7" name="テキスト ボックス 6">
            <a:extLst>
              <a:ext uri="{FF2B5EF4-FFF2-40B4-BE49-F238E27FC236}">
                <a16:creationId xmlns:a16="http://schemas.microsoft.com/office/drawing/2014/main" id="{A92EDE3D-E209-403C-C582-BDB83D37C716}"/>
              </a:ext>
            </a:extLst>
          </p:cNvPr>
          <p:cNvSpPr txBox="1"/>
          <p:nvPr/>
        </p:nvSpPr>
        <p:spPr>
          <a:xfrm>
            <a:off x="0" y="720000"/>
            <a:ext cx="2332690" cy="400110"/>
          </a:xfrm>
          <a:prstGeom prst="rect">
            <a:avLst/>
          </a:prstGeom>
          <a:noFill/>
        </p:spPr>
        <p:txBody>
          <a:bodyPr wrap="none" rtlCol="0">
            <a:spAutoFit/>
          </a:bodyPr>
          <a:lstStyle/>
          <a:p>
            <a:r>
              <a:rPr lang="en-US" altLang="ja-JP" sz="2000" b="1" dirty="0">
                <a:latin typeface="+mn-ea"/>
              </a:rPr>
              <a:t>【YouTube</a:t>
            </a:r>
            <a:r>
              <a:rPr lang="ja-JP" altLang="en-US" sz="2000" b="1" dirty="0">
                <a:latin typeface="+mn-ea"/>
              </a:rPr>
              <a:t>動画</a:t>
            </a:r>
            <a:r>
              <a:rPr lang="en-US" altLang="ja-JP" sz="2000" b="1" dirty="0">
                <a:latin typeface="+mn-ea"/>
              </a:rPr>
              <a:t>】</a:t>
            </a:r>
            <a:endParaRPr lang="ja-JP" altLang="en-US" sz="2000" b="1" dirty="0">
              <a:latin typeface="+mn-ea"/>
            </a:endParaRPr>
          </a:p>
        </p:txBody>
      </p:sp>
      <p:sp>
        <p:nvSpPr>
          <p:cNvPr id="8" name="テキスト ボックス 7">
            <a:extLst>
              <a:ext uri="{FF2B5EF4-FFF2-40B4-BE49-F238E27FC236}">
                <a16:creationId xmlns:a16="http://schemas.microsoft.com/office/drawing/2014/main" id="{8578FD5E-6D0C-D2C0-0F1A-A636CBCDC0C8}"/>
              </a:ext>
            </a:extLst>
          </p:cNvPr>
          <p:cNvSpPr txBox="1"/>
          <p:nvPr/>
        </p:nvSpPr>
        <p:spPr>
          <a:xfrm>
            <a:off x="1299990" y="6840000"/>
            <a:ext cx="8252753" cy="666529"/>
          </a:xfrm>
          <a:prstGeom prst="rect">
            <a:avLst/>
          </a:prstGeom>
          <a:noFill/>
        </p:spPr>
        <p:txBody>
          <a:bodyPr wrap="square" rtlCol="0">
            <a:spAutoFit/>
          </a:bodyPr>
          <a:lstStyle/>
          <a:p>
            <a:pPr>
              <a:lnSpc>
                <a:spcPct val="120000"/>
              </a:lnSpc>
            </a:pPr>
            <a:r>
              <a:rPr kumimoji="1" lang="ja-JP" altLang="en-US" sz="1600" b="1" dirty="0">
                <a:latin typeface="+mn-ea"/>
              </a:rPr>
              <a:t>＊この動画は「壁取付金具 </a:t>
            </a:r>
            <a:r>
              <a:rPr kumimoji="1" lang="en-US" altLang="ja-JP" sz="1600" b="1" dirty="0">
                <a:latin typeface="+mn-ea"/>
              </a:rPr>
              <a:t>WV-QWL502-W</a:t>
            </a:r>
            <a:r>
              <a:rPr kumimoji="1" lang="ja-JP" altLang="en-US" sz="1600" b="1" dirty="0">
                <a:latin typeface="+mn-ea"/>
              </a:rPr>
              <a:t>」を使用した「ポール設置」の手順です。</a:t>
            </a:r>
            <a:endParaRPr kumimoji="1" lang="en-US" altLang="ja-JP" sz="1600" b="1" dirty="0">
              <a:latin typeface="+mn-ea"/>
            </a:endParaRPr>
          </a:p>
          <a:p>
            <a:pPr marL="273050">
              <a:lnSpc>
                <a:spcPct val="120000"/>
              </a:lnSpc>
            </a:pPr>
            <a:r>
              <a:rPr lang="ja-JP" altLang="en-US" sz="1600" b="1" dirty="0">
                <a:latin typeface="+mn-ea"/>
              </a:rPr>
              <a:t>（併せて「マイクユニット </a:t>
            </a:r>
            <a:r>
              <a:rPr lang="en-US" altLang="ja-JP" sz="1600" b="1" dirty="0">
                <a:latin typeface="+mn-ea"/>
              </a:rPr>
              <a:t>WV-PM500</a:t>
            </a:r>
            <a:r>
              <a:rPr lang="ja-JP" altLang="en-US" sz="1600" b="1" dirty="0">
                <a:latin typeface="+mn-ea"/>
              </a:rPr>
              <a:t>」の取付手順も説明）</a:t>
            </a:r>
            <a:endParaRPr kumimoji="1" lang="ja-JP" altLang="en-US" sz="1600" b="1" dirty="0">
              <a:latin typeface="+mn-ea"/>
            </a:endParaRPr>
          </a:p>
        </p:txBody>
      </p:sp>
      <p:sp>
        <p:nvSpPr>
          <p:cNvPr id="10" name="コンテンツ プレースホルダー 5">
            <a:extLst>
              <a:ext uri="{FF2B5EF4-FFF2-40B4-BE49-F238E27FC236}">
                <a16:creationId xmlns:a16="http://schemas.microsoft.com/office/drawing/2014/main" id="{28DBD623-010A-E337-9031-2ABB8A77E192}"/>
              </a:ext>
            </a:extLst>
          </p:cNvPr>
          <p:cNvSpPr txBox="1">
            <a:spLocks/>
          </p:cNvSpPr>
          <p:nvPr/>
        </p:nvSpPr>
        <p:spPr>
          <a:xfrm>
            <a:off x="9642686" y="720000"/>
            <a:ext cx="4499140" cy="6032852"/>
          </a:xfrm>
          <a:prstGeom prst="rect">
            <a:avLst/>
          </a:prstGeom>
        </p:spPr>
        <p:txBody>
          <a:bodyPr vert="horz" lIns="143990" tIns="71995" rIns="143990" bIns="7199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ja-JP" altLang="en-US" sz="1800" b="1" dirty="0">
                <a:latin typeface="+mn-ea"/>
              </a:rPr>
              <a:t>取付金具</a:t>
            </a:r>
            <a:r>
              <a:rPr lang="en-US" altLang="ja-JP" sz="1800" b="1" dirty="0">
                <a:latin typeface="+mn-ea"/>
              </a:rPr>
              <a:t> </a:t>
            </a:r>
          </a:p>
          <a:p>
            <a:pPr marL="424972" lvl="1" indent="0">
              <a:lnSpc>
                <a:spcPct val="110000"/>
              </a:lnSpc>
              <a:spcBef>
                <a:spcPts val="200"/>
              </a:spcBef>
              <a:buNone/>
            </a:pPr>
            <a:r>
              <a:rPr lang="en-US" altLang="ja-JP" sz="1400" b="1" dirty="0">
                <a:latin typeface="+mn-ea"/>
              </a:rPr>
              <a:t>WV-QWL502-W</a:t>
            </a:r>
          </a:p>
          <a:p>
            <a:pPr marL="424972" lvl="1" indent="0">
              <a:lnSpc>
                <a:spcPct val="110000"/>
              </a:lnSpc>
              <a:spcBef>
                <a:spcPts val="200"/>
              </a:spcBef>
              <a:buNone/>
            </a:pPr>
            <a:endParaRPr lang="en-US" altLang="ja-JP" sz="1400" b="1" dirty="0">
              <a:latin typeface="+mn-ea"/>
            </a:endParaRPr>
          </a:p>
          <a:p>
            <a:pPr marL="424972" lvl="1" indent="0">
              <a:lnSpc>
                <a:spcPct val="110000"/>
              </a:lnSpc>
              <a:buNone/>
            </a:pPr>
            <a:endParaRPr lang="en-US" altLang="ja-JP" sz="1800" b="1" dirty="0">
              <a:latin typeface="+mn-ea"/>
            </a:endParaRPr>
          </a:p>
          <a:p>
            <a:pPr>
              <a:lnSpc>
                <a:spcPct val="110000"/>
              </a:lnSpc>
              <a:spcBef>
                <a:spcPts val="600"/>
              </a:spcBef>
            </a:pPr>
            <a:r>
              <a:rPr lang="ja-JP" altLang="en-US" sz="1800" b="1" dirty="0">
                <a:latin typeface="+mn-ea"/>
              </a:rPr>
              <a:t>その他調達商品</a:t>
            </a:r>
            <a:endParaRPr lang="en-US" altLang="ja-JP" sz="1800" b="1" dirty="0">
              <a:latin typeface="+mn-ea"/>
            </a:endParaRPr>
          </a:p>
          <a:p>
            <a:pPr marL="452438" indent="0">
              <a:lnSpc>
                <a:spcPct val="110000"/>
              </a:lnSpc>
              <a:spcBef>
                <a:spcPts val="200"/>
              </a:spcBef>
              <a:buNone/>
            </a:pPr>
            <a:r>
              <a:rPr lang="ja-JP" altLang="en-US" sz="1400" b="1" dirty="0">
                <a:latin typeface="+mn-ea"/>
              </a:rPr>
              <a:t>マイクユニット ✚ マルチケーブル</a:t>
            </a:r>
            <a:endParaRPr lang="en-US" altLang="ja-JP" sz="1400" b="1" dirty="0">
              <a:latin typeface="+mn-ea"/>
            </a:endParaRPr>
          </a:p>
          <a:p>
            <a:pPr marL="355600" indent="0">
              <a:lnSpc>
                <a:spcPct val="110000"/>
              </a:lnSpc>
              <a:spcBef>
                <a:spcPts val="0"/>
              </a:spcBef>
              <a:buNone/>
            </a:pPr>
            <a:r>
              <a:rPr lang="ja-JP" altLang="en-US" sz="1400" b="1" dirty="0">
                <a:latin typeface="+mn-ea"/>
              </a:rPr>
              <a:t>  </a:t>
            </a:r>
            <a:endParaRPr lang="en-US" altLang="ja-JP" sz="1400" b="1" dirty="0">
              <a:latin typeface="+mn-ea"/>
            </a:endParaRPr>
          </a:p>
          <a:p>
            <a:pPr marL="355600" indent="0">
              <a:lnSpc>
                <a:spcPct val="110000"/>
              </a:lnSpc>
              <a:spcBef>
                <a:spcPts val="0"/>
              </a:spcBef>
              <a:buNone/>
            </a:pPr>
            <a:endParaRPr lang="en-US" altLang="ja-JP" sz="1400" b="1" dirty="0">
              <a:latin typeface="+mn-ea"/>
            </a:endParaRPr>
          </a:p>
          <a:p>
            <a:pPr marL="355600" indent="0">
              <a:lnSpc>
                <a:spcPct val="110000"/>
              </a:lnSpc>
              <a:spcBef>
                <a:spcPts val="0"/>
              </a:spcBef>
              <a:buNone/>
            </a:pPr>
            <a:endParaRPr lang="en-US" altLang="ja-JP" sz="1400" b="1" dirty="0">
              <a:latin typeface="+mn-ea"/>
            </a:endParaRPr>
          </a:p>
          <a:p>
            <a:pPr>
              <a:lnSpc>
                <a:spcPct val="110000"/>
              </a:lnSpc>
            </a:pPr>
            <a:r>
              <a:rPr lang="ja-JP" altLang="en-US" sz="1800" b="1" dirty="0">
                <a:latin typeface="+mn-ea"/>
              </a:rPr>
              <a:t>別途調達必要部材</a:t>
            </a:r>
            <a:endParaRPr lang="en-US" altLang="ja-JP" sz="1800" b="1" dirty="0">
              <a:latin typeface="+mn-ea"/>
            </a:endParaRPr>
          </a:p>
          <a:p>
            <a:pPr marL="268288" lvl="1" indent="0">
              <a:lnSpc>
                <a:spcPct val="110000"/>
              </a:lnSpc>
              <a:spcBef>
                <a:spcPts val="300"/>
              </a:spcBef>
              <a:buNone/>
            </a:pPr>
            <a:r>
              <a:rPr lang="ja-JP" altLang="en-US" sz="1400" b="1" dirty="0">
                <a:latin typeface="+mn-ea"/>
              </a:rPr>
              <a:t>・</a:t>
            </a:r>
            <a:r>
              <a:rPr lang="en-US" altLang="ja-JP" sz="1400" b="1" dirty="0">
                <a:latin typeface="+mn-ea"/>
              </a:rPr>
              <a:t>WV-QWL501-W</a:t>
            </a:r>
            <a:r>
              <a:rPr lang="ja-JP" altLang="en-US" sz="1400" b="1" dirty="0">
                <a:latin typeface="+mn-ea"/>
              </a:rPr>
              <a:t>壁面固定用ネジ </a:t>
            </a:r>
            <a:endParaRPr lang="en-US" altLang="ja-JP" sz="1400" b="1" dirty="0">
              <a:latin typeface="+mn-ea"/>
            </a:endParaRPr>
          </a:p>
          <a:p>
            <a:pPr marL="538163" lvl="1" indent="0">
              <a:lnSpc>
                <a:spcPct val="110000"/>
              </a:lnSpc>
              <a:spcBef>
                <a:spcPts val="0"/>
              </a:spcBef>
              <a:buNone/>
            </a:pPr>
            <a:r>
              <a:rPr lang="en-US" altLang="ja-JP" sz="1400" b="1" dirty="0">
                <a:latin typeface="+mn-ea"/>
              </a:rPr>
              <a:t>M10×4</a:t>
            </a:r>
            <a:r>
              <a:rPr lang="ja-JP" altLang="en-US" sz="1400" b="1" dirty="0">
                <a:latin typeface="+mn-ea"/>
              </a:rPr>
              <a:t>本</a:t>
            </a:r>
            <a:endParaRPr lang="en-US" altLang="ja-JP" sz="1400" b="1" dirty="0">
              <a:latin typeface="+mn-ea"/>
            </a:endParaRPr>
          </a:p>
          <a:p>
            <a:pPr>
              <a:lnSpc>
                <a:spcPct val="110000"/>
              </a:lnSpc>
              <a:spcBef>
                <a:spcPts val="600"/>
              </a:spcBef>
            </a:pPr>
            <a:r>
              <a:rPr lang="ja-JP" altLang="en-US" sz="1800" b="1" dirty="0">
                <a:latin typeface="+mn-ea"/>
              </a:rPr>
              <a:t>注意点</a:t>
            </a:r>
            <a:endParaRPr lang="en-US" altLang="ja-JP" sz="1800" b="1" dirty="0">
              <a:latin typeface="+mn-ea"/>
            </a:endParaRPr>
          </a:p>
          <a:p>
            <a:pPr marL="538163" marR="0" lvl="1" indent="-276225" algn="l" defTabSz="1079929" rtl="0" eaLnBrk="1" fontAlgn="auto" latinLnBrk="0" hangingPunct="1">
              <a:lnSpc>
                <a:spcPct val="12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①マイクユニットはあらかじめマルチケーブルを接続し、壁取付金具に取り付けてください。</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538163" marR="0" lvl="1" indent="-276225" algn="l" defTabSz="1079929" rtl="0" eaLnBrk="1" fontAlgn="auto" latinLnBrk="0" hangingPunct="1">
              <a:lnSpc>
                <a:spcPct val="120000"/>
              </a:lnSpc>
              <a:spcBef>
                <a:spcPts val="300"/>
              </a:spcBef>
              <a:spcAft>
                <a:spcPts val="0"/>
              </a:spcAft>
              <a:buClrTx/>
              <a:buSzTx/>
              <a:buFontTx/>
              <a:buNone/>
              <a:tabLst/>
              <a:defRPr/>
            </a:pPr>
            <a:r>
              <a:rPr lang="ja-JP" altLang="en-US" sz="1400" b="1" dirty="0">
                <a:solidFill>
                  <a:prstClr val="black"/>
                </a:solidFill>
                <a:latin typeface="+mn-ea"/>
              </a:rPr>
              <a:t>②</a:t>
            </a:r>
            <a:r>
              <a:rPr kumimoji="1" lang="ja-JP" altLang="en-US" sz="1400" b="1" i="0" u="none" strike="noStrike" kern="1200" cap="none" spc="0" normalizeH="0" baseline="0" noProof="0" dirty="0">
                <a:ln>
                  <a:noFill/>
                </a:ln>
                <a:solidFill>
                  <a:prstClr val="black"/>
                </a:solidFill>
                <a:effectLst/>
                <a:uLnTx/>
                <a:uFillTx/>
                <a:latin typeface="+mn-ea"/>
                <a:cs typeface="+mn-cs"/>
              </a:rPr>
              <a:t>下記作業は、本体を取り付ける前に実施してください。</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a:t>
            </a:r>
            <a:r>
              <a:rPr kumimoji="1" lang="en-US" altLang="ja-JP" sz="1400" b="1" i="0" u="none" strike="noStrike" kern="1200" cap="none" spc="0" normalizeH="0" baseline="0" noProof="0" dirty="0">
                <a:ln>
                  <a:noFill/>
                </a:ln>
                <a:solidFill>
                  <a:prstClr val="black"/>
                </a:solidFill>
                <a:effectLst/>
                <a:uLnTx/>
                <a:uFillTx/>
                <a:latin typeface="+mn-ea"/>
                <a:cs typeface="+mn-cs"/>
              </a:rPr>
              <a:t>microSD</a:t>
            </a:r>
            <a:r>
              <a:rPr kumimoji="1" lang="ja-JP" altLang="en-US" sz="1400" b="1" i="0" u="none" strike="noStrike" kern="1200" cap="none" spc="0" normalizeH="0" baseline="0" noProof="0" dirty="0">
                <a:ln>
                  <a:noFill/>
                </a:ln>
                <a:solidFill>
                  <a:prstClr val="black"/>
                </a:solidFill>
                <a:effectLst/>
                <a:uLnTx/>
                <a:uFillTx/>
                <a:latin typeface="+mn-ea"/>
                <a:cs typeface="+mn-cs"/>
              </a:rPr>
              <a:t>カードの挿入</a:t>
            </a:r>
            <a:endParaRPr lang="en-US" altLang="ja-JP" sz="1400" b="1" dirty="0">
              <a:solidFill>
                <a:prstClr val="black"/>
              </a:solidFill>
              <a:latin typeface="+mn-ea"/>
            </a:endParaRPr>
          </a:p>
          <a:p>
            <a:pPr marL="452438" marR="0" lvl="1" indent="-6350" algn="l" defTabSz="1079929" rtl="0" eaLnBrk="1" fontAlgn="auto" latinLnBrk="0" hangingPunct="1">
              <a:lnSpc>
                <a:spcPct val="12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また</a:t>
            </a:r>
            <a:r>
              <a:rPr lang="ja-JP" altLang="en-US" sz="1400" b="1" dirty="0">
                <a:solidFill>
                  <a:prstClr val="black"/>
                </a:solidFill>
                <a:latin typeface="+mn-ea"/>
              </a:rPr>
              <a:t>、</a:t>
            </a:r>
            <a:r>
              <a:rPr kumimoji="1" lang="ja-JP" altLang="en-US" sz="1400" b="1" i="0" u="none" strike="noStrike" kern="1200" cap="none" spc="0" normalizeH="0" baseline="0" noProof="0" dirty="0">
                <a:ln>
                  <a:noFill/>
                </a:ln>
                <a:solidFill>
                  <a:prstClr val="black"/>
                </a:solidFill>
                <a:effectLst/>
                <a:uLnTx/>
                <a:uFillTx/>
                <a:latin typeface="+mn-ea"/>
                <a:cs typeface="+mn-cs"/>
              </a:rPr>
              <a:t>下記作業は、上カバー取付の前に実施してください</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cs typeface="+mn-cs"/>
              </a:rPr>
              <a:t>・マイクユニットとマルチケーブルの配線</a:t>
            </a:r>
            <a:endParaRPr kumimoji="1" lang="en-US" altLang="ja-JP" sz="1400" b="1" i="0" u="none" strike="noStrike" kern="1200" cap="none" spc="0" normalizeH="0" baseline="0" noProof="0" dirty="0">
              <a:ln>
                <a:noFill/>
              </a:ln>
              <a:solidFill>
                <a:prstClr val="black"/>
              </a:solidFill>
              <a:effectLst/>
              <a:uLnTx/>
              <a:uFillTx/>
              <a:latin typeface="+mn-ea"/>
              <a:cs typeface="+mn-cs"/>
            </a:endParaRPr>
          </a:p>
          <a:p>
            <a:pPr marL="536575" marR="0" lvl="1" indent="-6350" algn="l" defTabSz="1079929" rtl="0" eaLnBrk="1" fontAlgn="auto" latinLnBrk="0" hangingPunct="1">
              <a:lnSpc>
                <a:spcPct val="120000"/>
              </a:lnSpc>
              <a:spcBef>
                <a:spcPts val="0"/>
              </a:spcBef>
              <a:spcAft>
                <a:spcPts val="0"/>
              </a:spcAft>
              <a:buClrTx/>
              <a:buSzTx/>
              <a:buFontTx/>
              <a:buNone/>
              <a:tabLst/>
              <a:defRPr/>
            </a:pPr>
            <a:r>
              <a:rPr lang="ja-JP" altLang="en-US" sz="1400" b="1" dirty="0">
                <a:solidFill>
                  <a:prstClr val="black"/>
                </a:solidFill>
                <a:latin typeface="+mn-ea"/>
              </a:rPr>
              <a:t>・</a:t>
            </a:r>
            <a:r>
              <a:rPr lang="en-US" altLang="ja-JP" sz="1400" b="1" dirty="0">
                <a:solidFill>
                  <a:prstClr val="black"/>
                </a:solidFill>
                <a:latin typeface="+mn-ea"/>
              </a:rPr>
              <a:t>RJ45</a:t>
            </a:r>
            <a:r>
              <a:rPr lang="ja-JP" altLang="en-US" sz="1400" b="1" dirty="0">
                <a:solidFill>
                  <a:prstClr val="black"/>
                </a:solidFill>
                <a:latin typeface="+mn-ea"/>
              </a:rPr>
              <a:t>防水コネクターの取付</a:t>
            </a:r>
            <a:endParaRPr lang="en-US" altLang="ja-JP" sz="1400" b="1" dirty="0">
              <a:solidFill>
                <a:prstClr val="black"/>
              </a:solidFill>
              <a:latin typeface="+mn-ea"/>
            </a:endParaRPr>
          </a:p>
          <a:p>
            <a:pPr marL="447675" lvl="1" indent="-179388">
              <a:lnSpc>
                <a:spcPct val="120000"/>
              </a:lnSpc>
              <a:spcBef>
                <a:spcPts val="300"/>
              </a:spcBef>
              <a:buNone/>
            </a:pPr>
            <a:r>
              <a:rPr lang="ja-JP" altLang="en-US" sz="1400" b="1" dirty="0">
                <a:latin typeface="+mn-ea"/>
              </a:rPr>
              <a:t>③壁取付金具に本体を固定する際、ウェッジの向きに注意してください。</a:t>
            </a:r>
            <a:endParaRPr lang="en-US" altLang="ja-JP" sz="1400" dirty="0">
              <a:latin typeface="+mn-ea"/>
            </a:endParaRPr>
          </a:p>
        </p:txBody>
      </p:sp>
      <p:pic>
        <p:nvPicPr>
          <p:cNvPr id="15" name="図 14">
            <a:extLst>
              <a:ext uri="{FF2B5EF4-FFF2-40B4-BE49-F238E27FC236}">
                <a16:creationId xmlns:a16="http://schemas.microsoft.com/office/drawing/2014/main" id="{52B09AEB-C06A-E326-0C6B-6878372A2707}"/>
              </a:ext>
            </a:extLst>
          </p:cNvPr>
          <p:cNvPicPr>
            <a:picLocks noChangeAspect="1"/>
          </p:cNvPicPr>
          <p:nvPr/>
        </p:nvPicPr>
        <p:blipFill>
          <a:blip r:embed="rId5"/>
          <a:stretch>
            <a:fillRect/>
          </a:stretch>
        </p:blipFill>
        <p:spPr>
          <a:xfrm>
            <a:off x="10440551" y="2655157"/>
            <a:ext cx="880398" cy="880398"/>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63B44712-3A45-DAAC-3DEF-2E2D72CF5115}"/>
              </a:ext>
            </a:extLst>
          </p:cNvPr>
          <p:cNvSpPr txBox="1"/>
          <p:nvPr/>
        </p:nvSpPr>
        <p:spPr>
          <a:xfrm>
            <a:off x="11733410" y="2555079"/>
            <a:ext cx="1319592" cy="276999"/>
          </a:xfrm>
          <a:prstGeom prst="rect">
            <a:avLst/>
          </a:prstGeom>
          <a:noFill/>
        </p:spPr>
        <p:txBody>
          <a:bodyPr wrap="none" rtlCol="0">
            <a:spAutoFit/>
          </a:bodyPr>
          <a:lstStyle/>
          <a:p>
            <a:pPr algn="l"/>
            <a:r>
              <a:rPr kumimoji="1" lang="en-US" altLang="ja-JP" sz="1200" b="1" dirty="0">
                <a:latin typeface="+mn-ea"/>
              </a:rPr>
              <a:t>WV-QCA501UX</a:t>
            </a:r>
          </a:p>
        </p:txBody>
      </p:sp>
      <p:pic>
        <p:nvPicPr>
          <p:cNvPr id="17" name="図 16">
            <a:extLst>
              <a:ext uri="{FF2B5EF4-FFF2-40B4-BE49-F238E27FC236}">
                <a16:creationId xmlns:a16="http://schemas.microsoft.com/office/drawing/2014/main" id="{EF3D0671-315C-70E4-4B93-D661989DD69C}"/>
              </a:ext>
            </a:extLst>
          </p:cNvPr>
          <p:cNvPicPr>
            <a:picLocks noChangeAspect="1"/>
          </p:cNvPicPr>
          <p:nvPr/>
        </p:nvPicPr>
        <p:blipFill rotWithShape="1">
          <a:blip r:embed="rId6"/>
          <a:srcRect t="31720" b="29421"/>
          <a:stretch/>
        </p:blipFill>
        <p:spPr>
          <a:xfrm>
            <a:off x="11784258" y="2738291"/>
            <a:ext cx="1319592" cy="512788"/>
          </a:xfrm>
          <a:prstGeom prst="rect">
            <a:avLst/>
          </a:prstGeom>
          <a:effectLst>
            <a:outerShdw blurRad="50800" dist="38100" dir="2700000" algn="tl" rotWithShape="0">
              <a:prstClr val="black">
                <a:alpha val="40000"/>
              </a:prstClr>
            </a:outerShdw>
          </a:effectLst>
        </p:spPr>
      </p:pic>
      <p:sp>
        <p:nvSpPr>
          <p:cNvPr id="18" name="テキスト ボックス 17">
            <a:extLst>
              <a:ext uri="{FF2B5EF4-FFF2-40B4-BE49-F238E27FC236}">
                <a16:creationId xmlns:a16="http://schemas.microsoft.com/office/drawing/2014/main" id="{9EC706F5-5EBB-EC84-5174-49FA9B173A64}"/>
              </a:ext>
            </a:extLst>
          </p:cNvPr>
          <p:cNvSpPr txBox="1"/>
          <p:nvPr/>
        </p:nvSpPr>
        <p:spPr>
          <a:xfrm>
            <a:off x="10356776" y="2553239"/>
            <a:ext cx="1015021" cy="276999"/>
          </a:xfrm>
          <a:prstGeom prst="rect">
            <a:avLst/>
          </a:prstGeom>
          <a:noFill/>
        </p:spPr>
        <p:txBody>
          <a:bodyPr wrap="none" rtlCol="0">
            <a:spAutoFit/>
          </a:bodyPr>
          <a:lstStyle/>
          <a:p>
            <a:pPr algn="l"/>
            <a:r>
              <a:rPr kumimoji="1" lang="en-US" altLang="ja-JP" sz="1200" b="1" dirty="0">
                <a:latin typeface="+mn-ea"/>
              </a:rPr>
              <a:t>WV-PM500</a:t>
            </a:r>
          </a:p>
        </p:txBody>
      </p:sp>
      <p:pic>
        <p:nvPicPr>
          <p:cNvPr id="19" name="図 18">
            <a:extLst>
              <a:ext uri="{FF2B5EF4-FFF2-40B4-BE49-F238E27FC236}">
                <a16:creationId xmlns:a16="http://schemas.microsoft.com/office/drawing/2014/main" id="{B659BB8F-42B6-12CC-A90A-EC67E5F0A13E}"/>
              </a:ext>
            </a:extLst>
          </p:cNvPr>
          <p:cNvPicPr>
            <a:picLocks noChangeAspect="1"/>
          </p:cNvPicPr>
          <p:nvPr/>
        </p:nvPicPr>
        <p:blipFill>
          <a:blip r:embed="rId7"/>
          <a:stretch>
            <a:fillRect/>
          </a:stretch>
        </p:blipFill>
        <p:spPr>
          <a:xfrm>
            <a:off x="11607758" y="1051847"/>
            <a:ext cx="904910" cy="904910"/>
          </a:xfrm>
          <a:prstGeom prst="rect">
            <a:avLst/>
          </a:prstGeom>
          <a:effectLst>
            <a:outerShdw blurRad="50800" dist="38100" dir="2700000" algn="tl" rotWithShape="0">
              <a:prstClr val="black">
                <a:alpha val="40000"/>
              </a:prstClr>
            </a:outerShdw>
          </a:effectLst>
        </p:spPr>
      </p:pic>
      <p:grpSp>
        <p:nvGrpSpPr>
          <p:cNvPr id="4" name="グループ化 3">
            <a:extLst>
              <a:ext uri="{FF2B5EF4-FFF2-40B4-BE49-F238E27FC236}">
                <a16:creationId xmlns:a16="http://schemas.microsoft.com/office/drawing/2014/main" id="{A74F5C2A-699E-4ABA-2897-78ED23D4BEDD}"/>
              </a:ext>
            </a:extLst>
          </p:cNvPr>
          <p:cNvGrpSpPr/>
          <p:nvPr/>
        </p:nvGrpSpPr>
        <p:grpSpPr>
          <a:xfrm>
            <a:off x="13158038" y="127975"/>
            <a:ext cx="970397" cy="634724"/>
            <a:chOff x="11703115" y="-419"/>
            <a:chExt cx="1659078" cy="1085182"/>
          </a:xfrm>
        </p:grpSpPr>
        <p:pic>
          <p:nvPicPr>
            <p:cNvPr id="5" name="図 4">
              <a:extLst>
                <a:ext uri="{FF2B5EF4-FFF2-40B4-BE49-F238E27FC236}">
                  <a16:creationId xmlns:a16="http://schemas.microsoft.com/office/drawing/2014/main" id="{350014D0-5FB8-653C-5A74-2E8B9AF23F79}"/>
                </a:ext>
              </a:extLst>
            </p:cNvPr>
            <p:cNvPicPr>
              <a:picLocks noChangeAspect="1"/>
            </p:cNvPicPr>
            <p:nvPr/>
          </p:nvPicPr>
          <p:blipFill>
            <a:blip r:embed="rId8"/>
            <a:stretch>
              <a:fillRect/>
            </a:stretch>
          </p:blipFill>
          <p:spPr>
            <a:xfrm>
              <a:off x="11703115" y="0"/>
              <a:ext cx="835224" cy="1072989"/>
            </a:xfrm>
            <a:prstGeom prst="rect">
              <a:avLst/>
            </a:prstGeom>
          </p:spPr>
        </p:pic>
        <p:pic>
          <p:nvPicPr>
            <p:cNvPr id="9" name="図 8">
              <a:extLst>
                <a:ext uri="{FF2B5EF4-FFF2-40B4-BE49-F238E27FC236}">
                  <a16:creationId xmlns:a16="http://schemas.microsoft.com/office/drawing/2014/main" id="{B98D81C9-36E9-E687-7AF2-7B3CD67205A0}"/>
                </a:ext>
              </a:extLst>
            </p:cNvPr>
            <p:cNvPicPr>
              <a:picLocks noChangeAspect="1"/>
            </p:cNvPicPr>
            <p:nvPr/>
          </p:nvPicPr>
          <p:blipFill>
            <a:blip r:embed="rId9"/>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226764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表 20">
            <a:extLst>
              <a:ext uri="{FF2B5EF4-FFF2-40B4-BE49-F238E27FC236}">
                <a16:creationId xmlns:a16="http://schemas.microsoft.com/office/drawing/2014/main" id="{5B330139-6056-3657-FB6F-BAA5155D9BD9}"/>
              </a:ext>
            </a:extLst>
          </p:cNvPr>
          <p:cNvGraphicFramePr>
            <a:graphicFrameLocks noGrp="1"/>
          </p:cNvGraphicFramePr>
          <p:nvPr>
            <p:extLst>
              <p:ext uri="{D42A27DB-BD31-4B8C-83A1-F6EECF244321}">
                <p14:modId xmlns:p14="http://schemas.microsoft.com/office/powerpoint/2010/main" val="134490966"/>
              </p:ext>
            </p:extLst>
          </p:nvPr>
        </p:nvGraphicFramePr>
        <p:xfrm>
          <a:off x="616728" y="1188096"/>
          <a:ext cx="13166756" cy="62484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583378">
                  <a:extLst>
                    <a:ext uri="{9D8B030D-6E8A-4147-A177-3AD203B41FA5}">
                      <a16:colId xmlns:a16="http://schemas.microsoft.com/office/drawing/2014/main" val="3178011310"/>
                    </a:ext>
                  </a:extLst>
                </a:gridCol>
                <a:gridCol w="6583378">
                  <a:extLst>
                    <a:ext uri="{9D8B030D-6E8A-4147-A177-3AD203B41FA5}">
                      <a16:colId xmlns:a16="http://schemas.microsoft.com/office/drawing/2014/main" val="1100116436"/>
                    </a:ext>
                  </a:extLst>
                </a:gridCol>
              </a:tblGrid>
              <a:tr h="370840">
                <a:tc>
                  <a:txBody>
                    <a:bodyPr/>
                    <a:lstStyle/>
                    <a:p>
                      <a:pPr algn="ctr"/>
                      <a:r>
                        <a:rPr kumimoji="1" lang="ja-JP" altLang="en-US" sz="2000" dirty="0">
                          <a:solidFill>
                            <a:schemeClr val="bg1"/>
                          </a:solidFill>
                          <a:effectLst>
                            <a:outerShdw blurRad="38100" dist="38100" dir="2700000" algn="tl">
                              <a:srgbClr val="000000">
                                <a:alpha val="43137"/>
                              </a:srgbClr>
                            </a:outerShdw>
                          </a:effectLst>
                          <a:latin typeface="+mn-ea"/>
                          <a:ea typeface="+mn-ea"/>
                        </a:rPr>
                        <a:t>マルチケーブル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gn="ctr"/>
                      <a:r>
                        <a:rPr kumimoji="1" lang="en-US" altLang="ja-JP" sz="2000" dirty="0">
                          <a:latin typeface="+mn-ea"/>
                          <a:ea typeface="+mn-ea"/>
                        </a:rPr>
                        <a:t>RJ45</a:t>
                      </a:r>
                      <a:r>
                        <a:rPr kumimoji="1" lang="ja-JP" altLang="en-US" sz="2000" dirty="0">
                          <a:latin typeface="+mn-ea"/>
                          <a:ea typeface="+mn-ea"/>
                        </a:rPr>
                        <a:t>防水コネクター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1385194169"/>
                  </a:ext>
                </a:extLst>
              </a:tr>
              <a:tr h="370840">
                <a:tc>
                  <a:txBody>
                    <a:bodyPr/>
                    <a:lstStyle/>
                    <a:p>
                      <a:pPr algn="ctr"/>
                      <a:r>
                        <a:rPr kumimoji="1" lang="ja-JP" altLang="en-US" sz="2000" b="1" dirty="0">
                          <a:solidFill>
                            <a:schemeClr val="bg1"/>
                          </a:solidFill>
                          <a:effectLst>
                            <a:outerShdw blurRad="38100" dist="38100" dir="2700000" algn="tl">
                              <a:srgbClr val="000000">
                                <a:alpha val="43137"/>
                              </a:srgbClr>
                            </a:outerShdw>
                          </a:effectLst>
                          <a:latin typeface="+mn-ea"/>
                          <a:ea typeface="+mn-ea"/>
                        </a:rPr>
                        <a:t>防水テープ処理：</a:t>
                      </a:r>
                      <a:r>
                        <a:rPr kumimoji="1" lang="ja-JP" altLang="en-US" sz="2000" b="1" dirty="0">
                          <a:solidFill>
                            <a:srgbClr val="FF0000"/>
                          </a:solidFill>
                          <a:effectLst>
                            <a:outerShdw blurRad="38100" dist="38100" dir="2700000" algn="tl">
                              <a:srgbClr val="000000">
                                <a:alpha val="43137"/>
                              </a:srgbClr>
                            </a:outerShdw>
                          </a:effectLst>
                          <a:latin typeface="+mn-ea"/>
                          <a:ea typeface="+mn-ea"/>
                        </a:rPr>
                        <a:t>必須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gn="ctr"/>
                      <a:r>
                        <a:rPr kumimoji="1" lang="ja-JP" altLang="en-US" sz="2000" b="1" dirty="0">
                          <a:solidFill>
                            <a:schemeClr val="bg1"/>
                          </a:solidFill>
                          <a:effectLst>
                            <a:outerShdw blurRad="38100" dist="38100" dir="2700000" algn="tl">
                              <a:srgbClr val="000000">
                                <a:alpha val="43137"/>
                              </a:srgbClr>
                            </a:outerShdw>
                          </a:effectLst>
                          <a:latin typeface="+mn-ea"/>
                          <a:ea typeface="+mn-ea"/>
                        </a:rPr>
                        <a:t>防水テープ処理：</a:t>
                      </a:r>
                      <a:r>
                        <a:rPr kumimoji="1" lang="ja-JP" altLang="en-US" sz="2000" b="1" dirty="0">
                          <a:solidFill>
                            <a:srgbClr val="CCFFFF"/>
                          </a:solidFill>
                          <a:effectLst>
                            <a:outerShdw blurRad="38100" dist="38100" dir="2700000" algn="tl">
                              <a:srgbClr val="000000">
                                <a:alpha val="43137"/>
                              </a:srgbClr>
                            </a:outerShdw>
                          </a:effectLst>
                          <a:latin typeface="+mn-ea"/>
                          <a:ea typeface="+mn-ea"/>
                        </a:rPr>
                        <a:t>適宜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72C4"/>
                    </a:solidFill>
                  </a:tcPr>
                </a:tc>
                <a:extLst>
                  <a:ext uri="{0D108BD9-81ED-4DB2-BD59-A6C34878D82A}">
                    <a16:rowId xmlns:a16="http://schemas.microsoft.com/office/drawing/2014/main" val="1815946720"/>
                  </a:ext>
                </a:extLst>
              </a:tr>
              <a:tr h="370840">
                <a:tc>
                  <a:txBody>
                    <a:bodyPr/>
                    <a:lstStyle/>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en-US" altLang="ja-JP" sz="1600" dirty="0">
                        <a:latin typeface="+mn-ea"/>
                        <a:ea typeface="+mn-ea"/>
                      </a:endParaRPr>
                    </a:p>
                    <a:p>
                      <a:endParaRPr kumimoji="1" lang="ja-JP" altLang="en-US" sz="16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dirty="0">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5049536"/>
                  </a:ext>
                </a:extLst>
              </a:tr>
            </a:tbl>
          </a:graphicData>
        </a:graphic>
      </p:graphicFrame>
      <p:sp>
        <p:nvSpPr>
          <p:cNvPr id="2" name="コンテンツ プレースホルダー 1">
            <a:extLst>
              <a:ext uri="{FF2B5EF4-FFF2-40B4-BE49-F238E27FC236}">
                <a16:creationId xmlns:a16="http://schemas.microsoft.com/office/drawing/2014/main" id="{733363C7-66D0-F12B-B480-FAB7F8C28CE8}"/>
              </a:ext>
            </a:extLst>
          </p:cNvPr>
          <p:cNvSpPr>
            <a:spLocks noGrp="1"/>
          </p:cNvSpPr>
          <p:nvPr>
            <p:ph sz="quarter" idx="10"/>
          </p:nvPr>
        </p:nvSpPr>
        <p:spPr>
          <a:xfrm>
            <a:off x="451794" y="725428"/>
            <a:ext cx="10150114" cy="541419"/>
          </a:xfrm>
        </p:spPr>
        <p:txBody>
          <a:bodyPr/>
          <a:lstStyle/>
          <a:p>
            <a:pPr marL="0" indent="0">
              <a:buNone/>
            </a:pPr>
            <a:r>
              <a:rPr lang="ja-JP" altLang="en-US" dirty="0"/>
              <a:t>防水テープで防水処理を行う場合は以下内容にご留意ください。</a:t>
            </a:r>
            <a:endParaRPr kumimoji="1" lang="ja-JP" altLang="en-US" dirty="0"/>
          </a:p>
        </p:txBody>
      </p:sp>
      <p:sp>
        <p:nvSpPr>
          <p:cNvPr id="3" name="タイトル 2">
            <a:extLst>
              <a:ext uri="{FF2B5EF4-FFF2-40B4-BE49-F238E27FC236}">
                <a16:creationId xmlns:a16="http://schemas.microsoft.com/office/drawing/2014/main" id="{9C498059-F953-F13A-3917-B0027D240335}"/>
              </a:ext>
            </a:extLst>
          </p:cNvPr>
          <p:cNvSpPr>
            <a:spLocks noGrp="1"/>
          </p:cNvSpPr>
          <p:nvPr>
            <p:ph type="title"/>
          </p:nvPr>
        </p:nvSpPr>
        <p:spPr/>
        <p:txBody>
          <a:bodyPr/>
          <a:lstStyle/>
          <a:p>
            <a:r>
              <a:rPr kumimoji="1" lang="en-US" altLang="ja-JP" dirty="0"/>
              <a:t>2-5.</a:t>
            </a:r>
            <a:r>
              <a:rPr kumimoji="1" lang="ja-JP" altLang="en-US" dirty="0"/>
              <a:t> 防水テープ処理について</a:t>
            </a:r>
          </a:p>
        </p:txBody>
      </p:sp>
      <p:pic>
        <p:nvPicPr>
          <p:cNvPr id="9" name="図 8">
            <a:extLst>
              <a:ext uri="{FF2B5EF4-FFF2-40B4-BE49-F238E27FC236}">
                <a16:creationId xmlns:a16="http://schemas.microsoft.com/office/drawing/2014/main" id="{A6025F66-AB0D-9CA9-D1F7-BFDBE227FEC1}"/>
              </a:ext>
            </a:extLst>
          </p:cNvPr>
          <p:cNvPicPr>
            <a:picLocks noChangeAspect="1"/>
          </p:cNvPicPr>
          <p:nvPr/>
        </p:nvPicPr>
        <p:blipFill>
          <a:blip r:embed="rId2"/>
          <a:stretch>
            <a:fillRect/>
          </a:stretch>
        </p:blipFill>
        <p:spPr>
          <a:xfrm>
            <a:off x="7437411" y="2161019"/>
            <a:ext cx="6076744" cy="339008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7B80AE3F-CDB0-6259-75E0-D2CCE34E109B}"/>
              </a:ext>
            </a:extLst>
          </p:cNvPr>
          <p:cNvPicPr>
            <a:picLocks noChangeAspect="1"/>
          </p:cNvPicPr>
          <p:nvPr/>
        </p:nvPicPr>
        <p:blipFill>
          <a:blip r:embed="rId3"/>
          <a:stretch>
            <a:fillRect/>
          </a:stretch>
        </p:blipFill>
        <p:spPr>
          <a:xfrm>
            <a:off x="8444474" y="5760786"/>
            <a:ext cx="4314868" cy="1368974"/>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F2D9C2A0-36F1-1331-96C6-B9898D8268EE}"/>
              </a:ext>
            </a:extLst>
          </p:cNvPr>
          <p:cNvPicPr>
            <a:picLocks noChangeAspect="1"/>
          </p:cNvPicPr>
          <p:nvPr/>
        </p:nvPicPr>
        <p:blipFill rotWithShape="1">
          <a:blip r:embed="rId4"/>
          <a:srcRect l="1359"/>
          <a:stretch/>
        </p:blipFill>
        <p:spPr>
          <a:xfrm>
            <a:off x="1259436" y="2063556"/>
            <a:ext cx="4967296" cy="5212532"/>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0279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179388"/>
            <a:r>
              <a:rPr lang="ja-JP" altLang="en-US" dirty="0"/>
              <a:t>３．設定</a:t>
            </a:r>
            <a:endParaRPr kumimoji="1" lang="ja-JP" altLang="en-US" dirty="0"/>
          </a:p>
        </p:txBody>
      </p:sp>
    </p:spTree>
    <p:extLst>
      <p:ext uri="{BB962C8B-B14F-4D97-AF65-F5344CB8AC3E}">
        <p14:creationId xmlns:p14="http://schemas.microsoft.com/office/powerpoint/2010/main" val="543576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53F289B-DFF7-5EE5-702D-42CF3CB01945}"/>
              </a:ext>
            </a:extLst>
          </p:cNvPr>
          <p:cNvSpPr>
            <a:spLocks noGrp="1"/>
          </p:cNvSpPr>
          <p:nvPr>
            <p:ph type="title"/>
          </p:nvPr>
        </p:nvSpPr>
        <p:spPr/>
        <p:txBody>
          <a:bodyPr/>
          <a:lstStyle/>
          <a:p>
            <a:pPr marL="268288" indent="3175"/>
            <a:r>
              <a:rPr lang="en-US" altLang="ja-JP" dirty="0"/>
              <a:t>3-1. IP</a:t>
            </a:r>
            <a:r>
              <a:rPr lang="ja-JP" altLang="en-US" dirty="0"/>
              <a:t>簡単設定ツールについて</a:t>
            </a:r>
          </a:p>
        </p:txBody>
      </p:sp>
      <p:sp>
        <p:nvSpPr>
          <p:cNvPr id="7" name="テキスト ボックス 6">
            <a:extLst>
              <a:ext uri="{FF2B5EF4-FFF2-40B4-BE49-F238E27FC236}">
                <a16:creationId xmlns:a16="http://schemas.microsoft.com/office/drawing/2014/main" id="{8492F8FC-945C-2AB6-9E38-C1ECE3BF83C1}"/>
              </a:ext>
            </a:extLst>
          </p:cNvPr>
          <p:cNvSpPr txBox="1"/>
          <p:nvPr/>
        </p:nvSpPr>
        <p:spPr>
          <a:xfrm>
            <a:off x="422953" y="754147"/>
            <a:ext cx="12056779" cy="400110"/>
          </a:xfrm>
          <a:prstGeom prst="rect">
            <a:avLst/>
          </a:prstGeom>
          <a:noFill/>
        </p:spPr>
        <p:txBody>
          <a:bodyPr wrap="square">
            <a:spAutoFit/>
          </a:bodyPr>
          <a:lstStyle/>
          <a:p>
            <a:r>
              <a:rPr lang="en-US" altLang="ja-JP" sz="2000" b="1" dirty="0">
                <a:latin typeface="+mn-ea"/>
              </a:rPr>
              <a:t>IP</a:t>
            </a:r>
            <a:r>
              <a:rPr lang="ja-JP" altLang="en-US" sz="2000" b="1" dirty="0">
                <a:latin typeface="+mn-ea"/>
              </a:rPr>
              <a:t>簡単設定ツールを起動すると、接続されている</a:t>
            </a:r>
            <a:r>
              <a:rPr lang="en-US" altLang="ja-JP" sz="2000" b="1" dirty="0" err="1">
                <a:latin typeface="+mn-ea"/>
              </a:rPr>
              <a:t>i</a:t>
            </a:r>
            <a:r>
              <a:rPr lang="en-US" altLang="ja-JP" sz="2000" b="1" dirty="0">
                <a:latin typeface="+mn-ea"/>
              </a:rPr>
              <a:t>-PRO</a:t>
            </a:r>
            <a:r>
              <a:rPr lang="ja-JP" altLang="en-US" sz="2000" b="1" dirty="0">
                <a:latin typeface="+mn-ea"/>
              </a:rPr>
              <a:t>カメラが一覧で表示されます。</a:t>
            </a:r>
            <a:endParaRPr lang="en-US" altLang="ja-JP" sz="2000" b="1" dirty="0">
              <a:latin typeface="+mn-ea"/>
            </a:endParaRPr>
          </a:p>
        </p:txBody>
      </p:sp>
      <p:sp>
        <p:nvSpPr>
          <p:cNvPr id="8" name="テキスト ボックス 7">
            <a:extLst>
              <a:ext uri="{FF2B5EF4-FFF2-40B4-BE49-F238E27FC236}">
                <a16:creationId xmlns:a16="http://schemas.microsoft.com/office/drawing/2014/main" id="{7796C490-E4A9-605E-110A-03C8B46A0292}"/>
              </a:ext>
            </a:extLst>
          </p:cNvPr>
          <p:cNvSpPr txBox="1"/>
          <p:nvPr/>
        </p:nvSpPr>
        <p:spPr>
          <a:xfrm>
            <a:off x="985103" y="6157161"/>
            <a:ext cx="12430006" cy="1334404"/>
          </a:xfrm>
          <a:prstGeom prst="rect">
            <a:avLst/>
          </a:prstGeom>
          <a:noFill/>
        </p:spPr>
        <p:txBody>
          <a:bodyPr wrap="none" rtlCol="0">
            <a:spAutoFit/>
          </a:bodyPr>
          <a:lstStyle/>
          <a:p>
            <a:pPr algn="l">
              <a:lnSpc>
                <a:spcPct val="120000"/>
              </a:lnSpc>
            </a:pPr>
            <a:r>
              <a:rPr lang="ja-JP" altLang="en-US" sz="1600" b="1" dirty="0">
                <a:latin typeface="+mn-ea"/>
              </a:rPr>
              <a:t>①カメラの</a:t>
            </a:r>
            <a:r>
              <a:rPr lang="en-US" altLang="ja-JP" sz="1600" b="1" dirty="0">
                <a:latin typeface="+mn-ea"/>
              </a:rPr>
              <a:t>MAC</a:t>
            </a:r>
            <a:r>
              <a:rPr lang="ja-JP" altLang="en-US" sz="1600" b="1" dirty="0">
                <a:latin typeface="+mn-ea"/>
              </a:rPr>
              <a:t>アドレスや</a:t>
            </a:r>
            <a:r>
              <a:rPr lang="en-US" altLang="ja-JP" sz="1600" b="1" dirty="0">
                <a:latin typeface="+mn-ea"/>
              </a:rPr>
              <a:t>IP</a:t>
            </a:r>
            <a:r>
              <a:rPr lang="ja-JP" altLang="en-US" sz="1600" b="1" dirty="0">
                <a:latin typeface="+mn-ea"/>
              </a:rPr>
              <a:t>アドレス、ポート番号、機器名、品番、シリアル番号、さらには </a:t>
            </a:r>
            <a:r>
              <a:rPr lang="en-US" altLang="ja-JP" sz="1600" b="1" dirty="0">
                <a:latin typeface="+mn-ea"/>
              </a:rPr>
              <a:t>IP</a:t>
            </a:r>
            <a:r>
              <a:rPr lang="ja-JP" altLang="en-US" sz="1600" b="1" dirty="0">
                <a:latin typeface="+mn-ea"/>
              </a:rPr>
              <a:t>アドレスの重複の確認が可能です。</a:t>
            </a:r>
            <a:endParaRPr lang="en-US" altLang="ja-JP" sz="1600" b="1" dirty="0">
              <a:latin typeface="+mn-ea"/>
            </a:endParaRPr>
          </a:p>
          <a:p>
            <a:pPr algn="l">
              <a:lnSpc>
                <a:spcPct val="120000"/>
              </a:lnSpc>
            </a:pPr>
            <a:r>
              <a:rPr lang="ja-JP" altLang="en-US" sz="1600" b="1" dirty="0">
                <a:latin typeface="+mn-ea"/>
              </a:rPr>
              <a:t>②任意のカメラをダブルクリックすることで、ブラウザ画面の表示が可能です。</a:t>
            </a:r>
            <a:endParaRPr lang="en-US" altLang="ja-JP" sz="1600" b="1" dirty="0">
              <a:latin typeface="+mn-ea"/>
            </a:endParaRPr>
          </a:p>
          <a:p>
            <a:pPr algn="l">
              <a:lnSpc>
                <a:spcPct val="120000"/>
              </a:lnSpc>
            </a:pPr>
            <a:r>
              <a:rPr lang="ja-JP" altLang="en-US" sz="1600" b="1" dirty="0">
                <a:latin typeface="+mn-ea"/>
              </a:rPr>
              <a:t>③任意のカメラを選択し、ネットワーク設定の変更が可能です。</a:t>
            </a:r>
            <a:endParaRPr lang="en-US" altLang="ja-JP" sz="1600" b="1" dirty="0">
              <a:latin typeface="+mn-ea"/>
            </a:endParaRPr>
          </a:p>
          <a:p>
            <a:pPr>
              <a:lnSpc>
                <a:spcPct val="120000"/>
              </a:lnSpc>
              <a:spcBef>
                <a:spcPts val="600"/>
              </a:spcBef>
            </a:pPr>
            <a:r>
              <a:rPr kumimoji="1" lang="ja-JP" altLang="en-US" sz="1600" b="1" dirty="0">
                <a:latin typeface="+mn-ea"/>
              </a:rPr>
              <a:t>＊</a:t>
            </a:r>
            <a:r>
              <a:rPr kumimoji="1" lang="en-US" altLang="ja-JP" sz="1600" b="1" dirty="0">
                <a:latin typeface="+mn-ea"/>
              </a:rPr>
              <a:t>IP</a:t>
            </a:r>
            <a:r>
              <a:rPr kumimoji="1" lang="ja-JP" altLang="en-US" sz="1600" b="1" dirty="0">
                <a:latin typeface="+mn-ea"/>
              </a:rPr>
              <a:t>簡単設定ツールでの</a:t>
            </a:r>
            <a:r>
              <a:rPr kumimoji="1" lang="en-US" altLang="ja-JP" sz="1600" b="1" dirty="0">
                <a:latin typeface="+mn-ea"/>
              </a:rPr>
              <a:t>IP</a:t>
            </a:r>
            <a:r>
              <a:rPr kumimoji="1" lang="ja-JP" altLang="en-US" sz="1600" b="1" dirty="0">
                <a:latin typeface="+mn-ea"/>
              </a:rPr>
              <a:t>アドレス設定方法は、</a:t>
            </a:r>
            <a:r>
              <a:rPr kumimoji="1" lang="ja-JP" altLang="en-US" sz="1600" b="1" dirty="0">
                <a:latin typeface="+mn-ea"/>
                <a:hlinkClick r:id="rId3"/>
              </a:rPr>
              <a:t>こちら</a:t>
            </a:r>
            <a:r>
              <a:rPr kumimoji="1" lang="ja-JP" altLang="en-US" sz="1600" b="1" dirty="0">
                <a:latin typeface="+mn-ea"/>
              </a:rPr>
              <a:t>の簡単</a:t>
            </a:r>
            <a:r>
              <a:rPr kumimoji="1" lang="en-US" altLang="ja-JP" sz="1600" b="1" dirty="0">
                <a:latin typeface="+mn-ea"/>
              </a:rPr>
              <a:t>IP</a:t>
            </a:r>
            <a:r>
              <a:rPr kumimoji="1" lang="ja-JP" altLang="en-US" sz="1600" b="1" dirty="0">
                <a:latin typeface="+mn-ea"/>
              </a:rPr>
              <a:t>設定ツール 操作説明書 を参照してください。</a:t>
            </a:r>
          </a:p>
        </p:txBody>
      </p:sp>
      <p:grpSp>
        <p:nvGrpSpPr>
          <p:cNvPr id="10" name="グループ化 9">
            <a:extLst>
              <a:ext uri="{FF2B5EF4-FFF2-40B4-BE49-F238E27FC236}">
                <a16:creationId xmlns:a16="http://schemas.microsoft.com/office/drawing/2014/main" id="{9FE24A5F-C274-6BB3-9253-76AE29553026}"/>
              </a:ext>
            </a:extLst>
          </p:cNvPr>
          <p:cNvGrpSpPr/>
          <p:nvPr/>
        </p:nvGrpSpPr>
        <p:grpSpPr>
          <a:xfrm>
            <a:off x="895065" y="1349604"/>
            <a:ext cx="11443911" cy="4612210"/>
            <a:chOff x="895065" y="1349604"/>
            <a:chExt cx="11443911" cy="4612210"/>
          </a:xfrm>
        </p:grpSpPr>
        <p:pic>
          <p:nvPicPr>
            <p:cNvPr id="6" name="図 5">
              <a:extLst>
                <a:ext uri="{FF2B5EF4-FFF2-40B4-BE49-F238E27FC236}">
                  <a16:creationId xmlns:a16="http://schemas.microsoft.com/office/drawing/2014/main" id="{F5D7C0D0-D2EE-2C33-408E-11436F1098F2}"/>
                </a:ext>
              </a:extLst>
            </p:cNvPr>
            <p:cNvPicPr>
              <a:picLocks noChangeAspect="1"/>
            </p:cNvPicPr>
            <p:nvPr/>
          </p:nvPicPr>
          <p:blipFill>
            <a:blip r:embed="rId4"/>
            <a:stretch>
              <a:fillRect/>
            </a:stretch>
          </p:blipFill>
          <p:spPr>
            <a:xfrm>
              <a:off x="895065" y="1349604"/>
              <a:ext cx="11443911" cy="4612210"/>
            </a:xfrm>
            <a:prstGeom prst="rect">
              <a:avLst/>
            </a:prstGeom>
            <a:effectLst>
              <a:outerShdw blurRad="50800" dist="38100" dir="2700000" algn="tl" rotWithShape="0">
                <a:prstClr val="black">
                  <a:alpha val="40000"/>
                </a:prstClr>
              </a:outerShdw>
            </a:effectLst>
          </p:spPr>
        </p:pic>
        <p:sp>
          <p:nvSpPr>
            <p:cNvPr id="9" name="正方形/長方形 8">
              <a:extLst>
                <a:ext uri="{FF2B5EF4-FFF2-40B4-BE49-F238E27FC236}">
                  <a16:creationId xmlns:a16="http://schemas.microsoft.com/office/drawing/2014/main" id="{F53AD5F8-7203-C0EB-F81E-0F5D1BA97A67}"/>
                </a:ext>
              </a:extLst>
            </p:cNvPr>
            <p:cNvSpPr/>
            <p:nvPr/>
          </p:nvSpPr>
          <p:spPr>
            <a:xfrm>
              <a:off x="1082566" y="3603159"/>
              <a:ext cx="9837682" cy="39400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 name="グループ化 1">
            <a:extLst>
              <a:ext uri="{FF2B5EF4-FFF2-40B4-BE49-F238E27FC236}">
                <a16:creationId xmlns:a16="http://schemas.microsoft.com/office/drawing/2014/main" id="{16B90A43-43ED-B1F0-356D-961FC86C6B70}"/>
              </a:ext>
            </a:extLst>
          </p:cNvPr>
          <p:cNvGrpSpPr/>
          <p:nvPr/>
        </p:nvGrpSpPr>
        <p:grpSpPr>
          <a:xfrm>
            <a:off x="13158038" y="127975"/>
            <a:ext cx="970397" cy="634724"/>
            <a:chOff x="11703115" y="-419"/>
            <a:chExt cx="1659078" cy="1085182"/>
          </a:xfrm>
        </p:grpSpPr>
        <p:pic>
          <p:nvPicPr>
            <p:cNvPr id="4" name="図 3">
              <a:extLst>
                <a:ext uri="{FF2B5EF4-FFF2-40B4-BE49-F238E27FC236}">
                  <a16:creationId xmlns:a16="http://schemas.microsoft.com/office/drawing/2014/main" id="{DF6E1DC9-3FDF-B31C-1278-0138DC14A966}"/>
                </a:ext>
              </a:extLst>
            </p:cNvPr>
            <p:cNvPicPr>
              <a:picLocks noChangeAspect="1"/>
            </p:cNvPicPr>
            <p:nvPr/>
          </p:nvPicPr>
          <p:blipFill>
            <a:blip r:embed="rId5"/>
            <a:stretch>
              <a:fillRect/>
            </a:stretch>
          </p:blipFill>
          <p:spPr>
            <a:xfrm>
              <a:off x="11703115" y="0"/>
              <a:ext cx="835224" cy="1072989"/>
            </a:xfrm>
            <a:prstGeom prst="rect">
              <a:avLst/>
            </a:prstGeom>
          </p:spPr>
        </p:pic>
        <p:pic>
          <p:nvPicPr>
            <p:cNvPr id="5" name="図 4">
              <a:extLst>
                <a:ext uri="{FF2B5EF4-FFF2-40B4-BE49-F238E27FC236}">
                  <a16:creationId xmlns:a16="http://schemas.microsoft.com/office/drawing/2014/main" id="{C3C84C58-608A-B5B2-36B7-8F33D3049D87}"/>
                </a:ext>
              </a:extLst>
            </p:cNvPr>
            <p:cNvPicPr>
              <a:picLocks noChangeAspect="1"/>
            </p:cNvPicPr>
            <p:nvPr/>
          </p:nvPicPr>
          <p:blipFill>
            <a:blip r:embed="rId6"/>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3276683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3B50E16-29B1-AE81-361C-CA59DFF66DB8}"/>
              </a:ext>
            </a:extLst>
          </p:cNvPr>
          <p:cNvPicPr>
            <a:picLocks noChangeAspect="1"/>
          </p:cNvPicPr>
          <p:nvPr/>
        </p:nvPicPr>
        <p:blipFill>
          <a:blip r:embed="rId2"/>
          <a:stretch>
            <a:fillRect/>
          </a:stretch>
        </p:blipFill>
        <p:spPr>
          <a:xfrm>
            <a:off x="461587" y="782163"/>
            <a:ext cx="6210814" cy="579005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コンテンツ プレースホルダー 1">
            <a:extLst>
              <a:ext uri="{FF2B5EF4-FFF2-40B4-BE49-F238E27FC236}">
                <a16:creationId xmlns:a16="http://schemas.microsoft.com/office/drawing/2014/main" id="{F74D81CC-8BC2-C976-8CB4-38B14E7B4B7E}"/>
              </a:ext>
            </a:extLst>
          </p:cNvPr>
          <p:cNvSpPr>
            <a:spLocks noGrp="1"/>
          </p:cNvSpPr>
          <p:nvPr>
            <p:ph sz="quarter" idx="10"/>
          </p:nvPr>
        </p:nvSpPr>
        <p:spPr>
          <a:xfrm>
            <a:off x="7200106" y="782163"/>
            <a:ext cx="6556087" cy="2808500"/>
          </a:xfrm>
        </p:spPr>
        <p:txBody>
          <a:bodyPr/>
          <a:lstStyle/>
          <a:p>
            <a:pPr marL="0" indent="0">
              <a:lnSpc>
                <a:spcPct val="120000"/>
              </a:lnSpc>
              <a:buNone/>
            </a:pPr>
            <a:r>
              <a:rPr lang="en-US" altLang="ja-JP" dirty="0"/>
              <a:t>【</a:t>
            </a:r>
            <a:r>
              <a:rPr kumimoji="1" lang="ja-JP" altLang="en-US" dirty="0"/>
              <a:t>管理者登録</a:t>
            </a:r>
            <a:r>
              <a:rPr kumimoji="1" lang="en-US" altLang="ja-JP" dirty="0"/>
              <a:t>】</a:t>
            </a:r>
          </a:p>
          <a:p>
            <a:pPr marL="452438" indent="-188913">
              <a:lnSpc>
                <a:spcPct val="120000"/>
              </a:lnSpc>
              <a:spcBef>
                <a:spcPts val="600"/>
              </a:spcBef>
              <a:buNone/>
              <a:tabLst>
                <a:tab pos="984250" algn="l"/>
              </a:tabLst>
            </a:pPr>
            <a:r>
              <a:rPr lang="ja-JP" altLang="en-US" dirty="0"/>
              <a:t>① 定められたユーザー名とパスワードを入力し、「設定」を押下</a:t>
            </a:r>
            <a:endParaRPr lang="en-US" altLang="ja-JP" dirty="0"/>
          </a:p>
          <a:p>
            <a:pPr marL="452438" indent="-188913">
              <a:lnSpc>
                <a:spcPct val="120000"/>
              </a:lnSpc>
              <a:spcBef>
                <a:spcPts val="1200"/>
              </a:spcBef>
              <a:buNone/>
              <a:tabLst>
                <a:tab pos="984250" algn="l"/>
              </a:tabLst>
            </a:pPr>
            <a:r>
              <a:rPr lang="ja-JP" altLang="en-US" dirty="0"/>
              <a:t>　⇒入力条件や留意事項は「お知らせ」を参照のこと</a:t>
            </a:r>
            <a:endParaRPr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4880773F-FD27-192A-B035-4BB616EE4204}"/>
              </a:ext>
            </a:extLst>
          </p:cNvPr>
          <p:cNvSpPr>
            <a:spLocks noGrp="1"/>
          </p:cNvSpPr>
          <p:nvPr>
            <p:ph type="title"/>
          </p:nvPr>
        </p:nvSpPr>
        <p:spPr/>
        <p:txBody>
          <a:bodyPr/>
          <a:lstStyle/>
          <a:p>
            <a:r>
              <a:rPr lang="en-US" altLang="ja-JP" dirty="0"/>
              <a:t>3-2. </a:t>
            </a:r>
            <a:r>
              <a:rPr lang="ja-JP" altLang="en-US" dirty="0"/>
              <a:t>初期設定 その１</a:t>
            </a:r>
            <a:endParaRPr kumimoji="1" lang="ja-JP" altLang="en-US" dirty="0"/>
          </a:p>
        </p:txBody>
      </p:sp>
      <p:sp>
        <p:nvSpPr>
          <p:cNvPr id="4" name="正方形/長方形 3">
            <a:extLst>
              <a:ext uri="{FF2B5EF4-FFF2-40B4-BE49-F238E27FC236}">
                <a16:creationId xmlns:a16="http://schemas.microsoft.com/office/drawing/2014/main" id="{E27F421D-2D10-ACF0-4237-18ECCA07C582}"/>
              </a:ext>
            </a:extLst>
          </p:cNvPr>
          <p:cNvSpPr/>
          <p:nvPr/>
        </p:nvSpPr>
        <p:spPr>
          <a:xfrm>
            <a:off x="591671" y="1981201"/>
            <a:ext cx="5952564" cy="27330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B840CA54-A181-DBE1-DE14-9EB40B9150C2}"/>
              </a:ext>
            </a:extLst>
          </p:cNvPr>
          <p:cNvSpPr/>
          <p:nvPr/>
        </p:nvSpPr>
        <p:spPr>
          <a:xfrm>
            <a:off x="6060141" y="1479176"/>
            <a:ext cx="369721" cy="36972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400" b="1" dirty="0">
                <a:solidFill>
                  <a:srgbClr val="FF0000"/>
                </a:solidFill>
                <a:latin typeface="Yu Gothic UI" panose="020B0500000000000000" pitchFamily="50" charset="-128"/>
                <a:ea typeface="Yu Gothic UI" panose="020B0500000000000000" pitchFamily="50" charset="-128"/>
              </a:rPr>
              <a:t>1</a:t>
            </a:r>
            <a:endParaRPr kumimoji="1" lang="ja-JP" altLang="en-US" sz="2400" b="1" dirty="0">
              <a:solidFill>
                <a:srgbClr val="FF0000"/>
              </a:solidFill>
              <a:latin typeface="Yu Gothic UI" panose="020B0500000000000000" pitchFamily="50" charset="-128"/>
              <a:ea typeface="Yu Gothic UI" panose="020B0500000000000000" pitchFamily="50" charset="-128"/>
            </a:endParaRPr>
          </a:p>
        </p:txBody>
      </p:sp>
      <p:grpSp>
        <p:nvGrpSpPr>
          <p:cNvPr id="5" name="グループ化 4">
            <a:extLst>
              <a:ext uri="{FF2B5EF4-FFF2-40B4-BE49-F238E27FC236}">
                <a16:creationId xmlns:a16="http://schemas.microsoft.com/office/drawing/2014/main" id="{AEB4F201-7426-DC2A-0D33-B7E142299E69}"/>
              </a:ext>
            </a:extLst>
          </p:cNvPr>
          <p:cNvGrpSpPr/>
          <p:nvPr/>
        </p:nvGrpSpPr>
        <p:grpSpPr>
          <a:xfrm>
            <a:off x="13158038" y="127975"/>
            <a:ext cx="970397" cy="634724"/>
            <a:chOff x="11703115" y="-419"/>
            <a:chExt cx="1659078" cy="1085182"/>
          </a:xfrm>
        </p:grpSpPr>
        <p:pic>
          <p:nvPicPr>
            <p:cNvPr id="7" name="図 6">
              <a:extLst>
                <a:ext uri="{FF2B5EF4-FFF2-40B4-BE49-F238E27FC236}">
                  <a16:creationId xmlns:a16="http://schemas.microsoft.com/office/drawing/2014/main" id="{445A615A-4F5C-E52E-1CC9-BC68A6BF99D2}"/>
                </a:ext>
              </a:extLst>
            </p:cNvPr>
            <p:cNvPicPr>
              <a:picLocks noChangeAspect="1"/>
            </p:cNvPicPr>
            <p:nvPr/>
          </p:nvPicPr>
          <p:blipFill>
            <a:blip r:embed="rId3"/>
            <a:stretch>
              <a:fillRect/>
            </a:stretch>
          </p:blipFill>
          <p:spPr>
            <a:xfrm>
              <a:off x="11703115" y="0"/>
              <a:ext cx="835224" cy="1072989"/>
            </a:xfrm>
            <a:prstGeom prst="rect">
              <a:avLst/>
            </a:prstGeom>
          </p:spPr>
        </p:pic>
        <p:pic>
          <p:nvPicPr>
            <p:cNvPr id="8" name="図 7">
              <a:extLst>
                <a:ext uri="{FF2B5EF4-FFF2-40B4-BE49-F238E27FC236}">
                  <a16:creationId xmlns:a16="http://schemas.microsoft.com/office/drawing/2014/main" id="{EB32B725-9117-24E0-E7FE-B69831BFEFA9}"/>
                </a:ext>
              </a:extLst>
            </p:cNvPr>
            <p:cNvPicPr>
              <a:picLocks noChangeAspect="1"/>
            </p:cNvPicPr>
            <p:nvPr/>
          </p:nvPicPr>
          <p:blipFill>
            <a:blip r:embed="rId4"/>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1607934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857E03E7-AE5A-B260-1B51-BE281B7C7151}"/>
              </a:ext>
            </a:extLst>
          </p:cNvPr>
          <p:cNvSpPr>
            <a:spLocks noGrp="1"/>
          </p:cNvSpPr>
          <p:nvPr>
            <p:ph sz="quarter" idx="10"/>
          </p:nvPr>
        </p:nvSpPr>
        <p:spPr>
          <a:xfrm>
            <a:off x="7200106" y="770338"/>
            <a:ext cx="6755925" cy="6822768"/>
          </a:xfrm>
        </p:spPr>
        <p:txBody>
          <a:bodyPr/>
          <a:lstStyle/>
          <a:p>
            <a:pPr marL="0" indent="0">
              <a:lnSpc>
                <a:spcPct val="120000"/>
              </a:lnSpc>
              <a:spcBef>
                <a:spcPts val="600"/>
              </a:spcBef>
              <a:buNone/>
            </a:pPr>
            <a:r>
              <a:rPr kumimoji="1" lang="en-US" altLang="ja-JP" dirty="0"/>
              <a:t>【</a:t>
            </a:r>
            <a:r>
              <a:rPr kumimoji="1" lang="ja-JP" altLang="en-US" dirty="0"/>
              <a:t>言語／日時設定</a:t>
            </a:r>
            <a:r>
              <a:rPr kumimoji="1" lang="en-US" altLang="ja-JP" dirty="0"/>
              <a:t>】</a:t>
            </a:r>
          </a:p>
          <a:p>
            <a:pPr marL="179388" indent="0">
              <a:lnSpc>
                <a:spcPct val="120000"/>
              </a:lnSpc>
              <a:spcBef>
                <a:spcPts val="600"/>
              </a:spcBef>
              <a:buNone/>
            </a:pPr>
            <a:r>
              <a:rPr kumimoji="1" lang="ja-JP" altLang="en-US" sz="1800" dirty="0"/>
              <a:t>① 下記の各項目を選択設定</a:t>
            </a:r>
            <a:endParaRPr kumimoji="1" lang="en-US" altLang="ja-JP" sz="1800" dirty="0"/>
          </a:p>
          <a:p>
            <a:pPr marL="179388" indent="0">
              <a:lnSpc>
                <a:spcPct val="120000"/>
              </a:lnSpc>
              <a:spcBef>
                <a:spcPts val="600"/>
              </a:spcBef>
              <a:buNone/>
            </a:pPr>
            <a:r>
              <a:rPr lang="ja-JP" altLang="en-US" sz="1800" dirty="0"/>
              <a:t>・</a:t>
            </a:r>
            <a:r>
              <a:rPr kumimoji="1" lang="ja-JP" altLang="en-US" sz="1800" dirty="0"/>
              <a:t>「メニュー言語」</a:t>
            </a:r>
            <a:endParaRPr kumimoji="1" lang="en-US" altLang="ja-JP" sz="1800" dirty="0"/>
          </a:p>
          <a:p>
            <a:pPr marL="179388" indent="0">
              <a:lnSpc>
                <a:spcPct val="120000"/>
              </a:lnSpc>
              <a:spcBef>
                <a:spcPts val="0"/>
              </a:spcBef>
              <a:buNone/>
            </a:pPr>
            <a:r>
              <a:rPr lang="ja-JP" altLang="en-US" sz="1800" dirty="0"/>
              <a:t>・</a:t>
            </a:r>
            <a:r>
              <a:rPr kumimoji="1" lang="ja-JP" altLang="en-US" sz="1800" dirty="0"/>
              <a:t>「日付・時刻表示」</a:t>
            </a:r>
            <a:endParaRPr kumimoji="1" lang="en-US" altLang="ja-JP" sz="1800" dirty="0"/>
          </a:p>
          <a:p>
            <a:pPr marL="179388" indent="0">
              <a:lnSpc>
                <a:spcPct val="120000"/>
              </a:lnSpc>
              <a:spcBef>
                <a:spcPts val="0"/>
              </a:spcBef>
              <a:buNone/>
            </a:pPr>
            <a:r>
              <a:rPr lang="ja-JP" altLang="en-US" sz="1800" dirty="0"/>
              <a:t>・</a:t>
            </a:r>
            <a:r>
              <a:rPr kumimoji="1" lang="ja-JP" altLang="en-US" sz="1800" dirty="0"/>
              <a:t>「時刻表示」</a:t>
            </a:r>
            <a:endParaRPr kumimoji="1" lang="en-US" altLang="ja-JP" sz="1800" dirty="0"/>
          </a:p>
          <a:p>
            <a:pPr marL="179388" indent="0">
              <a:lnSpc>
                <a:spcPct val="120000"/>
              </a:lnSpc>
              <a:spcBef>
                <a:spcPts val="0"/>
              </a:spcBef>
              <a:buNone/>
            </a:pPr>
            <a:r>
              <a:rPr lang="ja-JP" altLang="en-US" sz="1800" dirty="0"/>
              <a:t>・「日付表示形式」</a:t>
            </a:r>
            <a:endParaRPr lang="en-US" altLang="ja-JP" sz="1800" dirty="0"/>
          </a:p>
          <a:p>
            <a:pPr marL="179388" indent="0">
              <a:lnSpc>
                <a:spcPct val="120000"/>
              </a:lnSpc>
              <a:spcBef>
                <a:spcPts val="600"/>
              </a:spcBef>
              <a:buNone/>
            </a:pPr>
            <a:r>
              <a:rPr kumimoji="1" lang="ja-JP" altLang="en-US" sz="1800" dirty="0"/>
              <a:t>②「日付」、「時刻」、「日付・時刻表示位置」を設定</a:t>
            </a:r>
            <a:endParaRPr kumimoji="1" lang="en-US" altLang="ja-JP" sz="1800" dirty="0"/>
          </a:p>
          <a:p>
            <a:pPr marL="179388" indent="0">
              <a:lnSpc>
                <a:spcPct val="120000"/>
              </a:lnSpc>
              <a:spcBef>
                <a:spcPts val="600"/>
              </a:spcBef>
              <a:buNone/>
            </a:pPr>
            <a:r>
              <a:rPr lang="ja-JP" altLang="en-US" sz="1800" dirty="0"/>
              <a:t>　＊</a:t>
            </a:r>
            <a:endParaRPr lang="en-US" altLang="ja-JP" sz="1800" dirty="0"/>
          </a:p>
          <a:p>
            <a:pPr marL="179388" indent="0">
              <a:lnSpc>
                <a:spcPct val="120000"/>
              </a:lnSpc>
              <a:spcBef>
                <a:spcPts val="600"/>
              </a:spcBef>
              <a:buNone/>
            </a:pPr>
            <a:r>
              <a:rPr lang="ja-JP" altLang="en-US" sz="1800" dirty="0"/>
              <a:t>③ その他、基本以下に設定</a:t>
            </a:r>
            <a:endParaRPr lang="en-US" altLang="ja-JP" sz="1800" dirty="0"/>
          </a:p>
          <a:p>
            <a:pPr marL="179388" indent="0">
              <a:lnSpc>
                <a:spcPct val="120000"/>
              </a:lnSpc>
              <a:spcBef>
                <a:spcPts val="600"/>
              </a:spcBef>
              <a:buNone/>
            </a:pPr>
            <a:r>
              <a:rPr lang="ja-JP" altLang="en-US" sz="1800" dirty="0"/>
              <a:t>・「タイムゾーン」：”（</a:t>
            </a:r>
            <a:r>
              <a:rPr lang="en-US" altLang="ja-JP" sz="1800" dirty="0"/>
              <a:t>GMT+9:00</a:t>
            </a:r>
            <a:r>
              <a:rPr lang="ja-JP" altLang="en-US" sz="1800" dirty="0"/>
              <a:t>）大阪、札幌、東京”</a:t>
            </a:r>
            <a:endParaRPr lang="en-US" altLang="ja-JP" sz="1800" dirty="0"/>
          </a:p>
          <a:p>
            <a:pPr marL="179388" indent="0">
              <a:lnSpc>
                <a:spcPct val="120000"/>
              </a:lnSpc>
              <a:spcBef>
                <a:spcPts val="0"/>
              </a:spcBef>
              <a:buNone/>
            </a:pPr>
            <a:r>
              <a:rPr kumimoji="1" lang="ja-JP" altLang="en-US" sz="1800" dirty="0"/>
              <a:t>・「サマータイム：” </a:t>
            </a:r>
            <a:r>
              <a:rPr lang="en-US" altLang="ja-JP" sz="1800" dirty="0"/>
              <a:t>Out</a:t>
            </a:r>
            <a:r>
              <a:rPr kumimoji="1" lang="ja-JP" altLang="en-US" sz="1800" dirty="0"/>
              <a:t> ”」</a:t>
            </a:r>
            <a:endParaRPr kumimoji="1" lang="en-US" altLang="ja-JP" dirty="0"/>
          </a:p>
          <a:p>
            <a:pPr marL="0" indent="0">
              <a:lnSpc>
                <a:spcPct val="120000"/>
              </a:lnSpc>
              <a:buNone/>
            </a:pPr>
            <a:r>
              <a:rPr lang="en-US" altLang="ja-JP" dirty="0"/>
              <a:t>【</a:t>
            </a:r>
            <a:r>
              <a:rPr lang="ja-JP" altLang="en-US" dirty="0"/>
              <a:t>画面の設定</a:t>
            </a:r>
            <a:r>
              <a:rPr lang="en-US" altLang="ja-JP" dirty="0"/>
              <a:t>】</a:t>
            </a:r>
          </a:p>
          <a:p>
            <a:pPr marL="179388" indent="0">
              <a:lnSpc>
                <a:spcPct val="120000"/>
              </a:lnSpc>
              <a:spcBef>
                <a:spcPts val="600"/>
              </a:spcBef>
              <a:buNone/>
            </a:pPr>
            <a:r>
              <a:rPr kumimoji="1" lang="ja-JP" altLang="en-US" dirty="0"/>
              <a:t>④ 下記の各項目を選択設定</a:t>
            </a:r>
            <a:endParaRPr kumimoji="1" lang="en-US" altLang="ja-JP" dirty="0"/>
          </a:p>
          <a:p>
            <a:pPr marL="179388" indent="0">
              <a:lnSpc>
                <a:spcPct val="120000"/>
              </a:lnSpc>
              <a:spcBef>
                <a:spcPts val="600"/>
              </a:spcBef>
              <a:buNone/>
            </a:pPr>
            <a:r>
              <a:rPr lang="ja-JP" altLang="en-US" dirty="0"/>
              <a:t>・「色」</a:t>
            </a:r>
            <a:endParaRPr lang="en-US" altLang="ja-JP" dirty="0"/>
          </a:p>
          <a:p>
            <a:pPr marL="179388" indent="0">
              <a:lnSpc>
                <a:spcPct val="120000"/>
              </a:lnSpc>
              <a:spcBef>
                <a:spcPts val="0"/>
              </a:spcBef>
              <a:buNone/>
            </a:pPr>
            <a:r>
              <a:rPr kumimoji="1" lang="ja-JP" altLang="en-US" dirty="0"/>
              <a:t>・</a:t>
            </a:r>
            <a:r>
              <a:rPr lang="ja-JP" altLang="en-US" dirty="0"/>
              <a:t>「操作パネルの配置位置」</a:t>
            </a:r>
            <a:endParaRPr lang="en-US" altLang="ja-JP" dirty="0"/>
          </a:p>
          <a:p>
            <a:pPr marL="180975" indent="0">
              <a:lnSpc>
                <a:spcPct val="120000"/>
              </a:lnSpc>
              <a:spcBef>
                <a:spcPts val="600"/>
              </a:spcBef>
              <a:buNone/>
            </a:pPr>
            <a:r>
              <a:rPr lang="ja-JP" altLang="en-US" dirty="0"/>
              <a:t>⑤ </a:t>
            </a:r>
            <a:r>
              <a:rPr kumimoji="1" lang="ja-JP" altLang="en-US" dirty="0"/>
              <a:t>最後に「設定」をクリック</a:t>
            </a:r>
            <a:endParaRPr kumimoji="1" lang="en-US" altLang="ja-JP" dirty="0"/>
          </a:p>
          <a:p>
            <a:pPr marL="0" indent="0">
              <a:buNone/>
            </a:pPr>
            <a:endParaRPr kumimoji="1" lang="ja-JP" altLang="en-US" dirty="0"/>
          </a:p>
        </p:txBody>
      </p:sp>
      <p:sp>
        <p:nvSpPr>
          <p:cNvPr id="3" name="タイトル 2">
            <a:extLst>
              <a:ext uri="{FF2B5EF4-FFF2-40B4-BE49-F238E27FC236}">
                <a16:creationId xmlns:a16="http://schemas.microsoft.com/office/drawing/2014/main" id="{CE0CA04A-0217-4085-943C-CF403C082417}"/>
              </a:ext>
            </a:extLst>
          </p:cNvPr>
          <p:cNvSpPr>
            <a:spLocks noGrp="1"/>
          </p:cNvSpPr>
          <p:nvPr>
            <p:ph type="title"/>
          </p:nvPr>
        </p:nvSpPr>
        <p:spPr/>
        <p:txBody>
          <a:bodyPr/>
          <a:lstStyle/>
          <a:p>
            <a:r>
              <a:rPr lang="en-US" altLang="ja-JP" dirty="0"/>
              <a:t>3-2. </a:t>
            </a:r>
            <a:r>
              <a:rPr lang="ja-JP" altLang="en-US" dirty="0"/>
              <a:t>初期設定 その２</a:t>
            </a:r>
            <a:endParaRPr kumimoji="1" lang="ja-JP" altLang="en-US" dirty="0"/>
          </a:p>
        </p:txBody>
      </p:sp>
      <p:pic>
        <p:nvPicPr>
          <p:cNvPr id="5" name="図 4">
            <a:extLst>
              <a:ext uri="{FF2B5EF4-FFF2-40B4-BE49-F238E27FC236}">
                <a16:creationId xmlns:a16="http://schemas.microsoft.com/office/drawing/2014/main" id="{3AC1D7A0-3BB4-E47F-C3EC-DDFE25619C32}"/>
              </a:ext>
            </a:extLst>
          </p:cNvPr>
          <p:cNvPicPr>
            <a:picLocks noChangeAspect="1"/>
          </p:cNvPicPr>
          <p:nvPr/>
        </p:nvPicPr>
        <p:blipFill>
          <a:blip r:embed="rId2"/>
          <a:stretch>
            <a:fillRect/>
          </a:stretch>
        </p:blipFill>
        <p:spPr>
          <a:xfrm>
            <a:off x="444182" y="828171"/>
            <a:ext cx="6573167" cy="588727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楕円 3">
            <a:extLst>
              <a:ext uri="{FF2B5EF4-FFF2-40B4-BE49-F238E27FC236}">
                <a16:creationId xmlns:a16="http://schemas.microsoft.com/office/drawing/2014/main" id="{24126546-B536-2E97-C758-FA31A35F3EF2}"/>
              </a:ext>
            </a:extLst>
          </p:cNvPr>
          <p:cNvSpPr/>
          <p:nvPr/>
        </p:nvSpPr>
        <p:spPr>
          <a:xfrm>
            <a:off x="74460" y="1629901"/>
            <a:ext cx="324405" cy="3244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000" b="1" dirty="0">
                <a:solidFill>
                  <a:srgbClr val="FF0000"/>
                </a:solidFill>
                <a:latin typeface="Yu Gothic UI" panose="020B0500000000000000" pitchFamily="50" charset="-128"/>
                <a:ea typeface="Yu Gothic UI" panose="020B0500000000000000" pitchFamily="50" charset="-128"/>
              </a:rPr>
              <a:t>1</a:t>
            </a:r>
            <a:endParaRPr kumimoji="1" lang="ja-JP" altLang="en-US" sz="2000" b="1" dirty="0">
              <a:solidFill>
                <a:srgbClr val="FF0000"/>
              </a:solidFill>
              <a:latin typeface="Yu Gothic UI" panose="020B0500000000000000" pitchFamily="50" charset="-128"/>
              <a:ea typeface="Yu Gothic UI" panose="020B0500000000000000" pitchFamily="50" charset="-128"/>
            </a:endParaRPr>
          </a:p>
        </p:txBody>
      </p:sp>
      <p:sp>
        <p:nvSpPr>
          <p:cNvPr id="6" name="正方形/長方形 5">
            <a:extLst>
              <a:ext uri="{FF2B5EF4-FFF2-40B4-BE49-F238E27FC236}">
                <a16:creationId xmlns:a16="http://schemas.microsoft.com/office/drawing/2014/main" id="{B0304B68-7C37-9D06-719C-3CA5AE83E1BA}"/>
              </a:ext>
            </a:extLst>
          </p:cNvPr>
          <p:cNvSpPr/>
          <p:nvPr/>
        </p:nvSpPr>
        <p:spPr>
          <a:xfrm>
            <a:off x="444182" y="1647930"/>
            <a:ext cx="6573167" cy="70338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C33BC756-155B-C52E-0BF0-C128598459C5}"/>
              </a:ext>
            </a:extLst>
          </p:cNvPr>
          <p:cNvSpPr/>
          <p:nvPr/>
        </p:nvSpPr>
        <p:spPr>
          <a:xfrm>
            <a:off x="74459" y="2710985"/>
            <a:ext cx="324405" cy="3244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2000" b="1" dirty="0">
                <a:solidFill>
                  <a:srgbClr val="FF0000"/>
                </a:solidFill>
                <a:latin typeface="Yu Gothic UI" panose="020B0500000000000000" pitchFamily="50" charset="-128"/>
                <a:ea typeface="Yu Gothic UI" panose="020B0500000000000000" pitchFamily="50" charset="-128"/>
              </a:rPr>
              <a:t>2</a:t>
            </a:r>
            <a:endParaRPr kumimoji="1" lang="ja-JP" altLang="en-US" sz="2000" b="1" dirty="0">
              <a:solidFill>
                <a:srgbClr val="FF0000"/>
              </a:solidFill>
              <a:latin typeface="Yu Gothic UI" panose="020B0500000000000000" pitchFamily="50" charset="-128"/>
              <a:ea typeface="Yu Gothic UI" panose="020B0500000000000000" pitchFamily="50" charset="-128"/>
            </a:endParaRPr>
          </a:p>
        </p:txBody>
      </p:sp>
      <p:sp>
        <p:nvSpPr>
          <p:cNvPr id="8" name="正方形/長方形 7">
            <a:extLst>
              <a:ext uri="{FF2B5EF4-FFF2-40B4-BE49-F238E27FC236}">
                <a16:creationId xmlns:a16="http://schemas.microsoft.com/office/drawing/2014/main" id="{E463D479-79C2-53F2-330E-25B9BDCA3F25}"/>
              </a:ext>
            </a:extLst>
          </p:cNvPr>
          <p:cNvSpPr/>
          <p:nvPr/>
        </p:nvSpPr>
        <p:spPr>
          <a:xfrm>
            <a:off x="444182" y="2438400"/>
            <a:ext cx="6573167" cy="8695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C3A6A91-D287-44DA-41D2-74AC192A5A38}"/>
              </a:ext>
            </a:extLst>
          </p:cNvPr>
          <p:cNvSpPr/>
          <p:nvPr/>
        </p:nvSpPr>
        <p:spPr>
          <a:xfrm>
            <a:off x="444182" y="3395062"/>
            <a:ext cx="6573167" cy="132933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817D771-0557-ABEE-75E2-92930BDC1EC8}"/>
              </a:ext>
            </a:extLst>
          </p:cNvPr>
          <p:cNvSpPr/>
          <p:nvPr/>
        </p:nvSpPr>
        <p:spPr>
          <a:xfrm>
            <a:off x="444181" y="5313509"/>
            <a:ext cx="6573167" cy="70338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39470325-B222-AF6E-3DA7-B5CB91E44184}"/>
              </a:ext>
            </a:extLst>
          </p:cNvPr>
          <p:cNvSpPr/>
          <p:nvPr/>
        </p:nvSpPr>
        <p:spPr>
          <a:xfrm>
            <a:off x="74459" y="3897528"/>
            <a:ext cx="324405" cy="3244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000" b="1" dirty="0">
                <a:solidFill>
                  <a:srgbClr val="FF0000"/>
                </a:solidFill>
                <a:latin typeface="Yu Gothic UI" panose="020B0500000000000000" pitchFamily="50" charset="-128"/>
                <a:ea typeface="Yu Gothic UI" panose="020B0500000000000000" pitchFamily="50" charset="-128"/>
              </a:rPr>
              <a:t>3</a:t>
            </a:r>
            <a:endParaRPr kumimoji="1" lang="ja-JP" altLang="en-US" sz="2000" b="1" dirty="0">
              <a:solidFill>
                <a:srgbClr val="FF0000"/>
              </a:solidFill>
              <a:latin typeface="Yu Gothic UI" panose="020B0500000000000000" pitchFamily="50" charset="-128"/>
              <a:ea typeface="Yu Gothic UI" panose="020B0500000000000000" pitchFamily="50" charset="-128"/>
            </a:endParaRPr>
          </a:p>
        </p:txBody>
      </p:sp>
      <p:sp>
        <p:nvSpPr>
          <p:cNvPr id="12" name="楕円 11">
            <a:extLst>
              <a:ext uri="{FF2B5EF4-FFF2-40B4-BE49-F238E27FC236}">
                <a16:creationId xmlns:a16="http://schemas.microsoft.com/office/drawing/2014/main" id="{6CFBCDDE-1B86-61A0-B8F4-A75DF55C9757}"/>
              </a:ext>
            </a:extLst>
          </p:cNvPr>
          <p:cNvSpPr/>
          <p:nvPr/>
        </p:nvSpPr>
        <p:spPr>
          <a:xfrm>
            <a:off x="74459" y="5502998"/>
            <a:ext cx="324405" cy="3244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000" b="1" dirty="0">
                <a:solidFill>
                  <a:srgbClr val="FF0000"/>
                </a:solidFill>
                <a:latin typeface="Yu Gothic UI" panose="020B0500000000000000" pitchFamily="50" charset="-128"/>
                <a:ea typeface="Yu Gothic UI" panose="020B0500000000000000" pitchFamily="50" charset="-128"/>
              </a:rPr>
              <a:t>4</a:t>
            </a:r>
            <a:endParaRPr kumimoji="1" lang="ja-JP" altLang="en-US" sz="2000" b="1" dirty="0">
              <a:solidFill>
                <a:srgbClr val="FF0000"/>
              </a:solidFill>
              <a:latin typeface="Yu Gothic UI" panose="020B0500000000000000" pitchFamily="50" charset="-128"/>
              <a:ea typeface="Yu Gothic UI" panose="020B0500000000000000" pitchFamily="50" charset="-128"/>
            </a:endParaRPr>
          </a:p>
        </p:txBody>
      </p:sp>
      <p:sp>
        <p:nvSpPr>
          <p:cNvPr id="13" name="正方形/長方形 12">
            <a:extLst>
              <a:ext uri="{FF2B5EF4-FFF2-40B4-BE49-F238E27FC236}">
                <a16:creationId xmlns:a16="http://schemas.microsoft.com/office/drawing/2014/main" id="{8DA761DF-896B-0E4D-EB91-360FCD7514AA}"/>
              </a:ext>
            </a:extLst>
          </p:cNvPr>
          <p:cNvSpPr/>
          <p:nvPr/>
        </p:nvSpPr>
        <p:spPr>
          <a:xfrm>
            <a:off x="2967318" y="6096000"/>
            <a:ext cx="1532964" cy="5100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C28F14AE-22DC-E7B7-9B1D-05732774C2F6}"/>
              </a:ext>
            </a:extLst>
          </p:cNvPr>
          <p:cNvSpPr/>
          <p:nvPr/>
        </p:nvSpPr>
        <p:spPr>
          <a:xfrm>
            <a:off x="2512021" y="6188798"/>
            <a:ext cx="324405" cy="32440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kumimoji="1" lang="en-US" altLang="ja-JP" sz="2000" b="1" dirty="0">
                <a:solidFill>
                  <a:srgbClr val="FF0000"/>
                </a:solidFill>
                <a:latin typeface="Yu Gothic UI" panose="020B0500000000000000" pitchFamily="50" charset="-128"/>
                <a:ea typeface="Yu Gothic UI" panose="020B0500000000000000" pitchFamily="50" charset="-128"/>
              </a:rPr>
              <a:t>5</a:t>
            </a:r>
            <a:endParaRPr kumimoji="1" lang="ja-JP" altLang="en-US" sz="2000" b="1" dirty="0">
              <a:solidFill>
                <a:srgbClr val="FF0000"/>
              </a:solidFill>
              <a:latin typeface="Yu Gothic UI" panose="020B0500000000000000" pitchFamily="50" charset="-128"/>
              <a:ea typeface="Yu Gothic UI" panose="020B0500000000000000" pitchFamily="50" charset="-128"/>
            </a:endParaRPr>
          </a:p>
        </p:txBody>
      </p:sp>
      <p:grpSp>
        <p:nvGrpSpPr>
          <p:cNvPr id="15" name="グループ化 14">
            <a:extLst>
              <a:ext uri="{FF2B5EF4-FFF2-40B4-BE49-F238E27FC236}">
                <a16:creationId xmlns:a16="http://schemas.microsoft.com/office/drawing/2014/main" id="{4A694F82-E5BE-915C-D7BD-837685507438}"/>
              </a:ext>
            </a:extLst>
          </p:cNvPr>
          <p:cNvGrpSpPr/>
          <p:nvPr/>
        </p:nvGrpSpPr>
        <p:grpSpPr>
          <a:xfrm>
            <a:off x="13158038" y="127975"/>
            <a:ext cx="970397" cy="634724"/>
            <a:chOff x="11703115" y="-419"/>
            <a:chExt cx="1659078" cy="1085182"/>
          </a:xfrm>
        </p:grpSpPr>
        <p:pic>
          <p:nvPicPr>
            <p:cNvPr id="16" name="図 15">
              <a:extLst>
                <a:ext uri="{FF2B5EF4-FFF2-40B4-BE49-F238E27FC236}">
                  <a16:creationId xmlns:a16="http://schemas.microsoft.com/office/drawing/2014/main" id="{3BC4C1D2-FEDB-1066-68CF-0F5C24CF7074}"/>
                </a:ext>
              </a:extLst>
            </p:cNvPr>
            <p:cNvPicPr>
              <a:picLocks noChangeAspect="1"/>
            </p:cNvPicPr>
            <p:nvPr/>
          </p:nvPicPr>
          <p:blipFill>
            <a:blip r:embed="rId3"/>
            <a:stretch>
              <a:fillRect/>
            </a:stretch>
          </p:blipFill>
          <p:spPr>
            <a:xfrm>
              <a:off x="11703115" y="0"/>
              <a:ext cx="835224" cy="1072989"/>
            </a:xfrm>
            <a:prstGeom prst="rect">
              <a:avLst/>
            </a:prstGeom>
          </p:spPr>
        </p:pic>
        <p:pic>
          <p:nvPicPr>
            <p:cNvPr id="17" name="図 16">
              <a:extLst>
                <a:ext uri="{FF2B5EF4-FFF2-40B4-BE49-F238E27FC236}">
                  <a16:creationId xmlns:a16="http://schemas.microsoft.com/office/drawing/2014/main" id="{958E141C-6EF9-11C4-6BBC-6DF533386ACF}"/>
                </a:ext>
              </a:extLst>
            </p:cNvPr>
            <p:cNvPicPr>
              <a:picLocks noChangeAspect="1"/>
            </p:cNvPicPr>
            <p:nvPr/>
          </p:nvPicPr>
          <p:blipFill>
            <a:blip r:embed="rId4"/>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1815787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9CC482E-6DD5-90C4-DD5C-277E6810C3C4}"/>
              </a:ext>
            </a:extLst>
          </p:cNvPr>
          <p:cNvSpPr>
            <a:spLocks noGrp="1"/>
          </p:cNvSpPr>
          <p:nvPr>
            <p:ph sz="quarter" idx="10"/>
          </p:nvPr>
        </p:nvSpPr>
        <p:spPr>
          <a:xfrm>
            <a:off x="763845" y="635040"/>
            <a:ext cx="4901231" cy="445552"/>
          </a:xfrm>
        </p:spPr>
        <p:txBody>
          <a:bodyPr/>
          <a:lstStyle/>
          <a:p>
            <a:pPr marL="0" indent="0">
              <a:lnSpc>
                <a:spcPct val="120000"/>
              </a:lnSpc>
              <a:spcBef>
                <a:spcPts val="0"/>
              </a:spcBef>
              <a:buNone/>
            </a:pPr>
            <a:r>
              <a:rPr lang="ja-JP" altLang="en-US" dirty="0"/>
              <a:t>■ブラウザ画面</a:t>
            </a:r>
            <a:r>
              <a:rPr lang="ja-JP" altLang="en-US" sz="1600" dirty="0"/>
              <a:t>（例：</a:t>
            </a:r>
            <a:r>
              <a:rPr lang="en-US" altLang="ja-JP" sz="1600" dirty="0"/>
              <a:t>WV-S66300-Z4L</a:t>
            </a:r>
            <a:r>
              <a:rPr lang="ja-JP" altLang="en-US" sz="1600" dirty="0"/>
              <a:t>）</a:t>
            </a:r>
            <a:endParaRPr lang="en-US" altLang="ja-JP" sz="1600" dirty="0"/>
          </a:p>
        </p:txBody>
      </p:sp>
      <p:sp>
        <p:nvSpPr>
          <p:cNvPr id="3" name="タイトル 2">
            <a:extLst>
              <a:ext uri="{FF2B5EF4-FFF2-40B4-BE49-F238E27FC236}">
                <a16:creationId xmlns:a16="http://schemas.microsoft.com/office/drawing/2014/main" id="{DAA05FA0-E6DE-542E-3495-2CDD09C03E2C}"/>
              </a:ext>
            </a:extLst>
          </p:cNvPr>
          <p:cNvSpPr>
            <a:spLocks noGrp="1"/>
          </p:cNvSpPr>
          <p:nvPr>
            <p:ph type="title"/>
          </p:nvPr>
        </p:nvSpPr>
        <p:spPr/>
        <p:txBody>
          <a:bodyPr/>
          <a:lstStyle/>
          <a:p>
            <a:r>
              <a:rPr kumimoji="1" lang="en-US" altLang="ja-JP" dirty="0"/>
              <a:t>3-3. </a:t>
            </a:r>
            <a:r>
              <a:rPr kumimoji="1" lang="ja-JP" altLang="en-US" dirty="0"/>
              <a:t>カメラブラウザ</a:t>
            </a:r>
            <a:r>
              <a:rPr lang="ja-JP" altLang="en-US" dirty="0"/>
              <a:t>表示について</a:t>
            </a:r>
            <a:endParaRPr kumimoji="1" lang="ja-JP" altLang="en-US" dirty="0"/>
          </a:p>
        </p:txBody>
      </p:sp>
      <p:grpSp>
        <p:nvGrpSpPr>
          <p:cNvPr id="11" name="グループ化 10">
            <a:extLst>
              <a:ext uri="{FF2B5EF4-FFF2-40B4-BE49-F238E27FC236}">
                <a16:creationId xmlns:a16="http://schemas.microsoft.com/office/drawing/2014/main" id="{3FE64EFD-CBB5-BD85-E307-E3023C726FC8}"/>
              </a:ext>
            </a:extLst>
          </p:cNvPr>
          <p:cNvGrpSpPr/>
          <p:nvPr/>
        </p:nvGrpSpPr>
        <p:grpSpPr>
          <a:xfrm>
            <a:off x="2294737" y="6436964"/>
            <a:ext cx="7249566" cy="1178600"/>
            <a:chOff x="2670610" y="1157699"/>
            <a:chExt cx="7249566" cy="1178600"/>
          </a:xfrm>
        </p:grpSpPr>
        <p:sp>
          <p:nvSpPr>
            <p:cNvPr id="7" name="テキスト ボックス 6">
              <a:extLst>
                <a:ext uri="{FF2B5EF4-FFF2-40B4-BE49-F238E27FC236}">
                  <a16:creationId xmlns:a16="http://schemas.microsoft.com/office/drawing/2014/main" id="{0B803F50-89D7-3117-0D55-3D139E8ED165}"/>
                </a:ext>
              </a:extLst>
            </p:cNvPr>
            <p:cNvSpPr txBox="1"/>
            <p:nvPr/>
          </p:nvSpPr>
          <p:spPr>
            <a:xfrm>
              <a:off x="4343378" y="2028522"/>
              <a:ext cx="4673074" cy="307777"/>
            </a:xfrm>
            <a:prstGeom prst="rect">
              <a:avLst/>
            </a:prstGeom>
            <a:noFill/>
          </p:spPr>
          <p:txBody>
            <a:bodyPr wrap="none" rtlCol="0">
              <a:spAutoFit/>
            </a:bodyPr>
            <a:lstStyle/>
            <a:p>
              <a:pPr algn="l"/>
              <a:r>
                <a:rPr kumimoji="1" lang="ja-JP" altLang="en-US" sz="1400" b="1" dirty="0"/>
                <a:t>「商品マニュアル」のダウンロードアイコンをクリック</a:t>
              </a:r>
            </a:p>
          </p:txBody>
        </p:sp>
        <p:pic>
          <p:nvPicPr>
            <p:cNvPr id="6" name="図 5">
              <a:extLst>
                <a:ext uri="{FF2B5EF4-FFF2-40B4-BE49-F238E27FC236}">
                  <a16:creationId xmlns:a16="http://schemas.microsoft.com/office/drawing/2014/main" id="{5C627F6C-F5ED-CF34-BD67-E17A7AB57F69}"/>
                </a:ext>
              </a:extLst>
            </p:cNvPr>
            <p:cNvPicPr>
              <a:picLocks noChangeAspect="1"/>
            </p:cNvPicPr>
            <p:nvPr/>
          </p:nvPicPr>
          <p:blipFill>
            <a:blip r:embed="rId2"/>
            <a:stretch>
              <a:fillRect/>
            </a:stretch>
          </p:blipFill>
          <p:spPr>
            <a:xfrm>
              <a:off x="2670610" y="1157699"/>
              <a:ext cx="7249566" cy="845084"/>
            </a:xfrm>
            <a:prstGeom prst="rect">
              <a:avLst/>
            </a:prstGeom>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CA10447F-681D-2EE6-6D67-C6620A135143}"/>
                </a:ext>
              </a:extLst>
            </p:cNvPr>
            <p:cNvSpPr/>
            <p:nvPr/>
          </p:nvSpPr>
          <p:spPr>
            <a:xfrm>
              <a:off x="4550857" y="1202910"/>
              <a:ext cx="765545" cy="7302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5" name="図 14">
            <a:extLst>
              <a:ext uri="{FF2B5EF4-FFF2-40B4-BE49-F238E27FC236}">
                <a16:creationId xmlns:a16="http://schemas.microsoft.com/office/drawing/2014/main" id="{E0827691-3CD2-9170-F7BA-16FF9C7099D0}"/>
              </a:ext>
            </a:extLst>
          </p:cNvPr>
          <p:cNvPicPr>
            <a:picLocks noChangeAspect="1"/>
          </p:cNvPicPr>
          <p:nvPr/>
        </p:nvPicPr>
        <p:blipFill>
          <a:blip r:embed="rId3"/>
          <a:stretch>
            <a:fillRect/>
          </a:stretch>
        </p:blipFill>
        <p:spPr>
          <a:xfrm>
            <a:off x="876751" y="1080593"/>
            <a:ext cx="10085539" cy="4940096"/>
          </a:xfrm>
          <a:prstGeom prst="rect">
            <a:avLst/>
          </a:prstGeom>
        </p:spPr>
      </p:pic>
      <p:sp>
        <p:nvSpPr>
          <p:cNvPr id="16" name="テキスト ボックス 15">
            <a:extLst>
              <a:ext uri="{FF2B5EF4-FFF2-40B4-BE49-F238E27FC236}">
                <a16:creationId xmlns:a16="http://schemas.microsoft.com/office/drawing/2014/main" id="{95F11F94-66A9-4584-A72E-299441536123}"/>
              </a:ext>
            </a:extLst>
          </p:cNvPr>
          <p:cNvSpPr txBox="1"/>
          <p:nvPr/>
        </p:nvSpPr>
        <p:spPr>
          <a:xfrm>
            <a:off x="876751" y="6065900"/>
            <a:ext cx="9499716" cy="371064"/>
          </a:xfrm>
          <a:prstGeom prst="rect">
            <a:avLst/>
          </a:prstGeom>
          <a:noFill/>
        </p:spPr>
        <p:txBody>
          <a:bodyPr wrap="none" rtlCol="0">
            <a:spAutoFit/>
          </a:bodyPr>
          <a:lstStyle/>
          <a:p>
            <a:pPr marL="0" indent="0">
              <a:lnSpc>
                <a:spcPct val="120000"/>
              </a:lnSpc>
              <a:spcBef>
                <a:spcPts val="0"/>
              </a:spcBef>
              <a:buNone/>
            </a:pPr>
            <a:r>
              <a:rPr lang="ja-JP" altLang="en-US" sz="1600" b="1" dirty="0">
                <a:latin typeface="+mn-ea"/>
              </a:rPr>
              <a:t>ブラウザ画面での操作・設定等の詳細については、</a:t>
            </a:r>
            <a:r>
              <a:rPr lang="ja-JP" altLang="en-US" sz="1600" b="1" dirty="0">
                <a:latin typeface="+mn-ea"/>
                <a:hlinkClick r:id="rId4"/>
              </a:rPr>
              <a:t>こちら</a:t>
            </a:r>
            <a:r>
              <a:rPr lang="ja-JP" altLang="en-US" sz="1600" b="1" dirty="0">
                <a:latin typeface="+mn-ea"/>
              </a:rPr>
              <a:t> より「</a:t>
            </a:r>
            <a:r>
              <a:rPr lang="en-US" altLang="ja-JP" sz="1600" b="1" dirty="0">
                <a:latin typeface="+mn-ea"/>
              </a:rPr>
              <a:t>Web</a:t>
            </a:r>
            <a:r>
              <a:rPr lang="ja-JP" altLang="en-US" sz="1600" b="1" dirty="0">
                <a:latin typeface="+mn-ea"/>
              </a:rPr>
              <a:t>ガイド」を参照してください。</a:t>
            </a:r>
            <a:endParaRPr lang="en-US" altLang="ja-JP" sz="1600" b="1" dirty="0">
              <a:latin typeface="+mn-ea"/>
            </a:endParaRPr>
          </a:p>
        </p:txBody>
      </p:sp>
    </p:spTree>
    <p:extLst>
      <p:ext uri="{BB962C8B-B14F-4D97-AF65-F5344CB8AC3E}">
        <p14:creationId xmlns:p14="http://schemas.microsoft.com/office/powerpoint/2010/main" val="2596109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581FE-707D-701D-60E7-B37818423EE9}"/>
              </a:ext>
            </a:extLst>
          </p:cNvPr>
          <p:cNvSpPr>
            <a:spLocks noGrp="1"/>
          </p:cNvSpPr>
          <p:nvPr>
            <p:ph type="title"/>
          </p:nvPr>
        </p:nvSpPr>
        <p:spPr/>
        <p:txBody>
          <a:bodyPr/>
          <a:lstStyle/>
          <a:p>
            <a:pPr marL="268288"/>
            <a:r>
              <a:rPr kumimoji="1" lang="en-US" altLang="ja-JP" dirty="0"/>
              <a:t>3-4. </a:t>
            </a:r>
            <a:r>
              <a:rPr kumimoji="1" lang="en-US" altLang="ja-JP" dirty="0" err="1"/>
              <a:t>iCT</a:t>
            </a:r>
            <a:r>
              <a:rPr kumimoji="1" lang="ja-JP" altLang="en-US" dirty="0"/>
              <a:t>（</a:t>
            </a:r>
            <a:r>
              <a:rPr kumimoji="1" lang="en-US" altLang="ja-JP" dirty="0" err="1"/>
              <a:t>i</a:t>
            </a:r>
            <a:r>
              <a:rPr kumimoji="1" lang="en-US" altLang="ja-JP" dirty="0"/>
              <a:t>-PRO</a:t>
            </a:r>
            <a:r>
              <a:rPr kumimoji="1" lang="ja-JP" altLang="en-US" dirty="0"/>
              <a:t> 設定ツール）での設定</a:t>
            </a:r>
          </a:p>
        </p:txBody>
      </p:sp>
      <p:sp>
        <p:nvSpPr>
          <p:cNvPr id="4" name="テキスト ボックス 3">
            <a:extLst>
              <a:ext uri="{FF2B5EF4-FFF2-40B4-BE49-F238E27FC236}">
                <a16:creationId xmlns:a16="http://schemas.microsoft.com/office/drawing/2014/main" id="{6A8A8B5F-0171-709A-7F33-D1DF33F77446}"/>
              </a:ext>
            </a:extLst>
          </p:cNvPr>
          <p:cNvSpPr txBox="1"/>
          <p:nvPr/>
        </p:nvSpPr>
        <p:spPr>
          <a:xfrm>
            <a:off x="265817" y="653259"/>
            <a:ext cx="13912638" cy="1107996"/>
          </a:xfrm>
          <a:prstGeom prst="rect">
            <a:avLst/>
          </a:prstGeom>
          <a:noFill/>
        </p:spPr>
        <p:txBody>
          <a:bodyPr wrap="square">
            <a:spAutoFit/>
          </a:bodyPr>
          <a:lstStyle/>
          <a:p>
            <a:r>
              <a:rPr lang="ja-JP" altLang="en-US" sz="2000" b="1" dirty="0">
                <a:latin typeface="+mn-ea"/>
              </a:rPr>
              <a:t>小型球体 </a:t>
            </a:r>
            <a:r>
              <a:rPr lang="en-US" altLang="ja-JP" sz="2000" b="1" dirty="0">
                <a:latin typeface="+mn-ea"/>
              </a:rPr>
              <a:t>IR-PTZ</a:t>
            </a:r>
            <a:r>
              <a:rPr lang="ja-JP" altLang="en-US" sz="2000" b="1" dirty="0">
                <a:latin typeface="+mn-ea"/>
              </a:rPr>
              <a:t>カメラ</a:t>
            </a:r>
            <a:r>
              <a:rPr lang="ja-JP" altLang="en-US" sz="2000" b="1" dirty="0"/>
              <a:t>は、</a:t>
            </a:r>
            <a:r>
              <a:rPr lang="en-US" altLang="ja-JP" sz="2000" b="1" dirty="0">
                <a:latin typeface="+mn-ea"/>
              </a:rPr>
              <a:t>ICT</a:t>
            </a:r>
            <a:r>
              <a:rPr lang="ja-JP" altLang="en-US" sz="2000" b="1" dirty="0">
                <a:latin typeface="+mn-ea"/>
              </a:rPr>
              <a:t> </a:t>
            </a:r>
            <a:r>
              <a:rPr lang="en-US" altLang="ja-JP" sz="2000" b="1" dirty="0">
                <a:latin typeface="+mn-ea"/>
              </a:rPr>
              <a:t>Ver. 3.8</a:t>
            </a:r>
            <a:r>
              <a:rPr lang="ja-JP" altLang="en-US" sz="1400" b="1" dirty="0">
                <a:latin typeface="+mn-ea"/>
              </a:rPr>
              <a:t>（</a:t>
            </a:r>
            <a:r>
              <a:rPr lang="en-US" altLang="ja-JP" sz="1400" b="1" dirty="0">
                <a:latin typeface="+mn-ea"/>
              </a:rPr>
              <a:t>2023.9.21</a:t>
            </a:r>
            <a:r>
              <a:rPr lang="ja-JP" altLang="en-US" sz="1400" b="1" dirty="0">
                <a:latin typeface="+mn-ea"/>
              </a:rPr>
              <a:t> リリース）</a:t>
            </a:r>
            <a:r>
              <a:rPr lang="en-US" altLang="ja-JP" sz="2000" b="1" dirty="0">
                <a:latin typeface="+mn-ea"/>
              </a:rPr>
              <a:t> </a:t>
            </a:r>
            <a:r>
              <a:rPr lang="ja-JP" altLang="en-US" sz="2000" b="1" dirty="0"/>
              <a:t>以降で対応</a:t>
            </a:r>
            <a:endParaRPr lang="en-US" altLang="ja-JP" sz="2000" b="1" dirty="0"/>
          </a:p>
          <a:p>
            <a:pPr>
              <a:spcBef>
                <a:spcPts val="600"/>
              </a:spcBef>
            </a:pPr>
            <a:r>
              <a:rPr lang="en-US" altLang="ja-JP" sz="1800" b="1" dirty="0">
                <a:latin typeface="+mn-ea"/>
              </a:rPr>
              <a:t>【</a:t>
            </a:r>
            <a:r>
              <a:rPr lang="en-US" altLang="ja-JP" sz="1800" b="1" dirty="0" err="1">
                <a:latin typeface="+mn-ea"/>
              </a:rPr>
              <a:t>iCT</a:t>
            </a:r>
            <a:r>
              <a:rPr lang="ja-JP" altLang="en-US" sz="1800" b="1" dirty="0">
                <a:latin typeface="+mn-ea"/>
              </a:rPr>
              <a:t>のダウンロード</a:t>
            </a:r>
            <a:r>
              <a:rPr lang="en-US" altLang="ja-JP" sz="1800" b="1" dirty="0">
                <a:latin typeface="+mn-ea"/>
              </a:rPr>
              <a:t>URL】</a:t>
            </a:r>
          </a:p>
          <a:p>
            <a:pPr marL="179388">
              <a:spcBef>
                <a:spcPts val="600"/>
              </a:spcBef>
            </a:pPr>
            <a:r>
              <a:rPr lang="en-US" altLang="ja-JP" sz="1800" b="1" dirty="0">
                <a:latin typeface="+mn-ea"/>
                <a:hlinkClick r:id="rId2"/>
              </a:rPr>
              <a:t>https://i-pro.com/products_and_solutions/ja/surveillance/learning-and-support/tools/learning-and-support/tools/ict</a:t>
            </a:r>
            <a:endParaRPr lang="en-US" altLang="ja-JP" sz="1800" b="1" dirty="0">
              <a:latin typeface="+mn-ea"/>
            </a:endParaRPr>
          </a:p>
        </p:txBody>
      </p:sp>
      <p:pic>
        <p:nvPicPr>
          <p:cNvPr id="10" name="図 9">
            <a:extLst>
              <a:ext uri="{FF2B5EF4-FFF2-40B4-BE49-F238E27FC236}">
                <a16:creationId xmlns:a16="http://schemas.microsoft.com/office/drawing/2014/main" id="{0315209C-94B7-1890-DC36-931C3CC79E41}"/>
              </a:ext>
            </a:extLst>
          </p:cNvPr>
          <p:cNvPicPr>
            <a:picLocks noChangeAspect="1"/>
          </p:cNvPicPr>
          <p:nvPr/>
        </p:nvPicPr>
        <p:blipFill>
          <a:blip r:embed="rId3"/>
          <a:stretch>
            <a:fillRect/>
          </a:stretch>
        </p:blipFill>
        <p:spPr>
          <a:xfrm>
            <a:off x="881908" y="2069555"/>
            <a:ext cx="12686947" cy="5160153"/>
          </a:xfrm>
          <a:prstGeom prst="rect">
            <a:avLst/>
          </a:prstGeom>
        </p:spPr>
      </p:pic>
      <p:grpSp>
        <p:nvGrpSpPr>
          <p:cNvPr id="3" name="グループ化 2">
            <a:extLst>
              <a:ext uri="{FF2B5EF4-FFF2-40B4-BE49-F238E27FC236}">
                <a16:creationId xmlns:a16="http://schemas.microsoft.com/office/drawing/2014/main" id="{4BF89216-D2BE-72C2-7E43-DE09E99A8D36}"/>
              </a:ext>
            </a:extLst>
          </p:cNvPr>
          <p:cNvGrpSpPr/>
          <p:nvPr/>
        </p:nvGrpSpPr>
        <p:grpSpPr>
          <a:xfrm>
            <a:off x="13158038" y="127975"/>
            <a:ext cx="970397" cy="634724"/>
            <a:chOff x="11703115" y="-419"/>
            <a:chExt cx="1659078" cy="1085182"/>
          </a:xfrm>
        </p:grpSpPr>
        <p:pic>
          <p:nvPicPr>
            <p:cNvPr id="5" name="図 4">
              <a:extLst>
                <a:ext uri="{FF2B5EF4-FFF2-40B4-BE49-F238E27FC236}">
                  <a16:creationId xmlns:a16="http://schemas.microsoft.com/office/drawing/2014/main" id="{E18EB073-6330-0C88-976A-C1EB77B340FF}"/>
                </a:ext>
              </a:extLst>
            </p:cNvPr>
            <p:cNvPicPr>
              <a:picLocks noChangeAspect="1"/>
            </p:cNvPicPr>
            <p:nvPr/>
          </p:nvPicPr>
          <p:blipFill>
            <a:blip r:embed="rId4"/>
            <a:stretch>
              <a:fillRect/>
            </a:stretch>
          </p:blipFill>
          <p:spPr>
            <a:xfrm>
              <a:off x="11703115" y="0"/>
              <a:ext cx="835224" cy="1072989"/>
            </a:xfrm>
            <a:prstGeom prst="rect">
              <a:avLst/>
            </a:prstGeom>
          </p:spPr>
        </p:pic>
        <p:pic>
          <p:nvPicPr>
            <p:cNvPr id="6" name="図 5">
              <a:extLst>
                <a:ext uri="{FF2B5EF4-FFF2-40B4-BE49-F238E27FC236}">
                  <a16:creationId xmlns:a16="http://schemas.microsoft.com/office/drawing/2014/main" id="{32E3FB76-C962-E84B-81FE-0153DB27E04C}"/>
                </a:ext>
              </a:extLst>
            </p:cNvPr>
            <p:cNvPicPr>
              <a:picLocks noChangeAspect="1"/>
            </p:cNvPicPr>
            <p:nvPr/>
          </p:nvPicPr>
          <p:blipFill>
            <a:blip r:embed="rId5"/>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616834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2"/>
            <a:ext cx="14400213" cy="558798"/>
          </a:xfrm>
        </p:spPr>
        <p:txBody>
          <a:bodyPr/>
          <a:lstStyle/>
          <a:p>
            <a:r>
              <a:rPr lang="ja-JP" altLang="en-US" sz="2800" dirty="0"/>
              <a:t>本書の位置づけと</a:t>
            </a:r>
            <a:r>
              <a:rPr kumimoji="1" lang="ja-JP" altLang="en-US" sz="2800" dirty="0"/>
              <a:t>その他情報の参照先</a:t>
            </a:r>
          </a:p>
        </p:txBody>
      </p:sp>
      <p:sp>
        <p:nvSpPr>
          <p:cNvPr id="7" name="コンテンツ プレースホルダー 1">
            <a:extLst>
              <a:ext uri="{FF2B5EF4-FFF2-40B4-BE49-F238E27FC236}">
                <a16:creationId xmlns:a16="http://schemas.microsoft.com/office/drawing/2014/main" id="{FCB13045-A5A1-049E-235C-9E728039BE21}"/>
              </a:ext>
            </a:extLst>
          </p:cNvPr>
          <p:cNvSpPr>
            <a:spLocks noGrp="1"/>
          </p:cNvSpPr>
          <p:nvPr>
            <p:ph sz="quarter" idx="10"/>
          </p:nvPr>
        </p:nvSpPr>
        <p:spPr>
          <a:xfrm>
            <a:off x="555718" y="898130"/>
            <a:ext cx="12852599" cy="6140255"/>
          </a:xfrm>
        </p:spPr>
        <p:txBody>
          <a:bodyPr/>
          <a:lstStyle/>
          <a:p>
            <a:pPr marL="0" indent="0">
              <a:buNone/>
            </a:pPr>
            <a:r>
              <a:rPr lang="ja-JP" altLang="en-US" sz="2000" dirty="0"/>
              <a:t>本書は、</a:t>
            </a:r>
            <a:r>
              <a:rPr lang="en-US" altLang="ja-JP" sz="2000" dirty="0"/>
              <a:t>SE</a:t>
            </a:r>
            <a:r>
              <a:rPr lang="ja-JP" altLang="en-US" sz="2000" dirty="0"/>
              <a:t>各位がシステムを設計・導入・設定するための情報を記載したものになります。</a:t>
            </a:r>
            <a:endParaRPr lang="en-US" altLang="ja-JP" sz="2000" dirty="0"/>
          </a:p>
          <a:p>
            <a:pPr marL="0" indent="0">
              <a:spcBef>
                <a:spcPts val="945"/>
              </a:spcBef>
              <a:buNone/>
            </a:pPr>
            <a:r>
              <a:rPr lang="ja-JP" altLang="en-US" sz="2000" dirty="0"/>
              <a:t>本書に未掲載の情報については、以下をご参照ください。</a:t>
            </a:r>
            <a:endParaRPr lang="en-US" altLang="ja-JP" sz="2000" dirty="0"/>
          </a:p>
          <a:p>
            <a:pPr marL="284981" indent="0">
              <a:lnSpc>
                <a:spcPct val="120000"/>
              </a:lnSpc>
              <a:spcBef>
                <a:spcPts val="2834"/>
              </a:spcBef>
              <a:buNone/>
            </a:pPr>
            <a:r>
              <a:rPr lang="ja-JP" altLang="en-US" sz="2000" dirty="0"/>
              <a:t>①商品仕様</a:t>
            </a:r>
            <a:r>
              <a:rPr lang="en-US" altLang="ja-JP" sz="2000" dirty="0"/>
              <a:t>/</a:t>
            </a:r>
            <a:r>
              <a:rPr lang="ja-JP" altLang="en-US" sz="2000" dirty="0"/>
              <a:t>機能の概要説明：商品説明資料</a:t>
            </a:r>
            <a:endParaRPr lang="en-US" altLang="ja-JP" sz="2000" dirty="0"/>
          </a:p>
          <a:p>
            <a:pPr marL="542925" indent="-258763">
              <a:lnSpc>
                <a:spcPct val="120000"/>
              </a:lnSpc>
              <a:spcBef>
                <a:spcPts val="2834"/>
              </a:spcBef>
              <a:buNone/>
            </a:pPr>
            <a:r>
              <a:rPr lang="ja-JP" altLang="en-US" sz="2000" dirty="0"/>
              <a:t>②商品の仕様・設定・操作の詳細説明（カタログ・</a:t>
            </a:r>
            <a:r>
              <a:rPr lang="en-US" altLang="ja-JP" sz="2000" dirty="0"/>
              <a:t>Web</a:t>
            </a:r>
            <a:r>
              <a:rPr lang="ja-JP" altLang="en-US" sz="2000" dirty="0"/>
              <a:t>ガイド ・ユーザーマニュアル）については以下の「ダウンロード一覧」ページの該当機種選択して参照してください。</a:t>
            </a:r>
            <a:endParaRPr lang="en-US" altLang="ja-JP" sz="2000" dirty="0"/>
          </a:p>
          <a:p>
            <a:pPr marL="704954" indent="0">
              <a:lnSpc>
                <a:spcPct val="120000"/>
              </a:lnSpc>
              <a:spcBef>
                <a:spcPts val="1800"/>
              </a:spcBef>
              <a:buNone/>
              <a:tabLst>
                <a:tab pos="704954" algn="l"/>
              </a:tabLst>
            </a:pPr>
            <a:r>
              <a:rPr lang="ja-JP" altLang="en-US" sz="1800" dirty="0"/>
              <a:t>「ホーム」＞「セキュリティ」＞「ダウンロード一覧」：</a:t>
            </a:r>
            <a:endParaRPr lang="en-US" altLang="ja-JP" sz="1800" dirty="0"/>
          </a:p>
          <a:p>
            <a:pPr marL="1129926" indent="0">
              <a:lnSpc>
                <a:spcPct val="120000"/>
              </a:lnSpc>
              <a:spcBef>
                <a:spcPts val="0"/>
              </a:spcBef>
              <a:buNone/>
              <a:tabLst>
                <a:tab pos="1129926" algn="l"/>
              </a:tabLst>
            </a:pPr>
            <a:r>
              <a:rPr lang="en-US" altLang="ja-JP" sz="1800" dirty="0">
                <a:hlinkClick r:id="rId2"/>
              </a:rPr>
              <a:t>https://i-pro.com/products_and_solutions/ja/surveillance/documentation-database</a:t>
            </a:r>
            <a:endParaRPr lang="en-US" altLang="ja-JP" sz="1800" dirty="0"/>
          </a:p>
          <a:p>
            <a:pPr marL="1073150" indent="-6350">
              <a:lnSpc>
                <a:spcPct val="120000"/>
              </a:lnSpc>
              <a:spcBef>
                <a:spcPts val="945"/>
              </a:spcBef>
              <a:buNone/>
              <a:tabLst>
                <a:tab pos="1169988" algn="l"/>
              </a:tabLst>
            </a:pPr>
            <a:r>
              <a:rPr lang="ja-JP" altLang="en-US" sz="1600" dirty="0"/>
              <a:t>＊</a:t>
            </a:r>
            <a:r>
              <a:rPr lang="en-US" altLang="ja-JP" sz="1600" dirty="0"/>
              <a:t>Web</a:t>
            </a:r>
            <a:r>
              <a:rPr lang="ja-JP" altLang="en-US" sz="1600" dirty="0"/>
              <a:t>ガイド、ユーザーマニュアルは「商品マニュアル」からダウンロード可能です。</a:t>
            </a:r>
            <a:endParaRPr lang="en-US" altLang="ja-JP" sz="1600" dirty="0"/>
          </a:p>
          <a:p>
            <a:pPr marL="0" indent="0">
              <a:buNone/>
            </a:pPr>
            <a:endParaRPr lang="ja-JP" altLang="en-US" sz="2834" dirty="0"/>
          </a:p>
        </p:txBody>
      </p:sp>
      <p:grpSp>
        <p:nvGrpSpPr>
          <p:cNvPr id="8" name="グループ化 7">
            <a:extLst>
              <a:ext uri="{FF2B5EF4-FFF2-40B4-BE49-F238E27FC236}">
                <a16:creationId xmlns:a16="http://schemas.microsoft.com/office/drawing/2014/main" id="{C5B94C0C-54DC-24F6-C18B-08014C9F82E3}"/>
              </a:ext>
            </a:extLst>
          </p:cNvPr>
          <p:cNvGrpSpPr/>
          <p:nvPr/>
        </p:nvGrpSpPr>
        <p:grpSpPr>
          <a:xfrm>
            <a:off x="1456660" y="5103258"/>
            <a:ext cx="10132828" cy="2274457"/>
            <a:chOff x="1552354" y="4926838"/>
            <a:chExt cx="10132828" cy="2274457"/>
          </a:xfrm>
        </p:grpSpPr>
        <p:pic>
          <p:nvPicPr>
            <p:cNvPr id="9" name="図 8">
              <a:extLst>
                <a:ext uri="{FF2B5EF4-FFF2-40B4-BE49-F238E27FC236}">
                  <a16:creationId xmlns:a16="http://schemas.microsoft.com/office/drawing/2014/main" id="{0E32DDE0-6809-B2BF-412E-63DD11AE8DBC}"/>
                </a:ext>
              </a:extLst>
            </p:cNvPr>
            <p:cNvPicPr>
              <a:picLocks noChangeAspect="1"/>
            </p:cNvPicPr>
            <p:nvPr/>
          </p:nvPicPr>
          <p:blipFill rotWithShape="1">
            <a:blip r:embed="rId3"/>
            <a:srcRect l="3301" t="8542" r="2731" b="3521"/>
            <a:stretch/>
          </p:blipFill>
          <p:spPr>
            <a:xfrm>
              <a:off x="1775638" y="5266168"/>
              <a:ext cx="9909544" cy="1935127"/>
            </a:xfrm>
            <a:prstGeom prst="rect">
              <a:avLst/>
            </a:prstGeom>
            <a:effectLst>
              <a:outerShdw blurRad="50800" dist="38100" dir="2700000" algn="tl" rotWithShape="0">
                <a:prstClr val="black">
                  <a:alpha val="40000"/>
                </a:prstClr>
              </a:outerShdw>
            </a:effectLst>
          </p:spPr>
        </p:pic>
        <p:sp>
          <p:nvSpPr>
            <p:cNvPr id="10" name="正方形/長方形 9">
              <a:extLst>
                <a:ext uri="{FF2B5EF4-FFF2-40B4-BE49-F238E27FC236}">
                  <a16:creationId xmlns:a16="http://schemas.microsoft.com/office/drawing/2014/main" id="{4D6EEECD-0B1C-0747-1FDD-48EDAC7DF764}"/>
                </a:ext>
              </a:extLst>
            </p:cNvPr>
            <p:cNvSpPr/>
            <p:nvPr/>
          </p:nvSpPr>
          <p:spPr>
            <a:xfrm>
              <a:off x="4316819" y="5337544"/>
              <a:ext cx="1063255" cy="97819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C62E6B8-2E8E-869D-08B7-8718229F035A}"/>
                </a:ext>
              </a:extLst>
            </p:cNvPr>
            <p:cNvSpPr txBox="1"/>
            <p:nvPr/>
          </p:nvSpPr>
          <p:spPr>
            <a:xfrm>
              <a:off x="1552354" y="4926838"/>
              <a:ext cx="2031325" cy="338554"/>
            </a:xfrm>
            <a:prstGeom prst="rect">
              <a:avLst/>
            </a:prstGeom>
            <a:noFill/>
          </p:spPr>
          <p:txBody>
            <a:bodyPr wrap="none" rtlCol="0">
              <a:spAutoFit/>
            </a:bodyPr>
            <a:lstStyle/>
            <a:p>
              <a:pPr algn="l"/>
              <a:r>
                <a:rPr kumimoji="1" lang="en-US" altLang="ja-JP" sz="1600" b="1" dirty="0"/>
                <a:t>【</a:t>
              </a:r>
              <a:r>
                <a:rPr kumimoji="1" lang="ja-JP" altLang="en-US" sz="1600" b="1" dirty="0"/>
                <a:t>固定ドームの例</a:t>
              </a:r>
              <a:r>
                <a:rPr kumimoji="1" lang="en-US" altLang="ja-JP" sz="1600" b="1" dirty="0"/>
                <a:t>】</a:t>
              </a:r>
              <a:endParaRPr kumimoji="1" lang="ja-JP" altLang="en-US" sz="1600" b="1" dirty="0"/>
            </a:p>
          </p:txBody>
        </p:sp>
      </p:grpSp>
    </p:spTree>
    <p:extLst>
      <p:ext uri="{BB962C8B-B14F-4D97-AF65-F5344CB8AC3E}">
        <p14:creationId xmlns:p14="http://schemas.microsoft.com/office/powerpoint/2010/main" val="2806681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F74373E-1800-E916-3F14-5890779F3562}"/>
              </a:ext>
            </a:extLst>
          </p:cNvPr>
          <p:cNvSpPr>
            <a:spLocks noGrp="1"/>
          </p:cNvSpPr>
          <p:nvPr>
            <p:ph sz="quarter" idx="10"/>
          </p:nvPr>
        </p:nvSpPr>
        <p:spPr>
          <a:xfrm>
            <a:off x="7200106" y="1006013"/>
            <a:ext cx="6721377" cy="1867367"/>
          </a:xfrm>
        </p:spPr>
        <p:txBody>
          <a:bodyPr/>
          <a:lstStyle/>
          <a:p>
            <a:pPr marL="0" indent="0">
              <a:lnSpc>
                <a:spcPct val="120000"/>
              </a:lnSpc>
              <a:spcBef>
                <a:spcPts val="600"/>
              </a:spcBef>
              <a:buNone/>
            </a:pPr>
            <a:r>
              <a:rPr kumimoji="1" lang="en-US" altLang="ja-JP" sz="1800" dirty="0"/>
              <a:t>INITIAL SET</a:t>
            </a:r>
            <a:r>
              <a:rPr kumimoji="1" lang="ja-JP" altLang="en-US" sz="1800" dirty="0"/>
              <a:t>ボタンを「</a:t>
            </a:r>
            <a:r>
              <a:rPr kumimoji="1" lang="en-US" altLang="ja-JP" sz="1800" dirty="0"/>
              <a:t>ON</a:t>
            </a:r>
            <a:r>
              <a:rPr kumimoji="1" lang="ja-JP" altLang="en-US" sz="1800" dirty="0"/>
              <a:t>」にすることで、本体を工場初期化することが可能です。</a:t>
            </a:r>
            <a:endParaRPr kumimoji="1" lang="en-US" altLang="ja-JP" sz="1800" dirty="0"/>
          </a:p>
          <a:p>
            <a:pPr marL="0" indent="0">
              <a:lnSpc>
                <a:spcPct val="120000"/>
              </a:lnSpc>
              <a:spcBef>
                <a:spcPts val="600"/>
              </a:spcBef>
              <a:buNone/>
            </a:pPr>
            <a:r>
              <a:rPr kumimoji="1" lang="en-US" altLang="ja-JP" sz="1800" dirty="0"/>
              <a:t>INITIAL SET</a:t>
            </a:r>
            <a:r>
              <a:rPr kumimoji="1" lang="ja-JP" altLang="en-US" sz="1800" dirty="0"/>
              <a:t>ボタンの位置は、左図の通りです。</a:t>
            </a:r>
          </a:p>
          <a:p>
            <a:pPr marL="0" indent="0">
              <a:lnSpc>
                <a:spcPct val="120000"/>
              </a:lnSpc>
              <a:spcBef>
                <a:spcPts val="1800"/>
              </a:spcBef>
              <a:buNone/>
            </a:pPr>
            <a:r>
              <a:rPr lang="ja-JP" altLang="en-US" sz="1800" dirty="0"/>
              <a:t>①  </a:t>
            </a:r>
            <a:r>
              <a:rPr kumimoji="1" lang="en-US" altLang="ja-JP" sz="1800" dirty="0"/>
              <a:t>[INITIAL SET]</a:t>
            </a:r>
            <a:r>
              <a:rPr kumimoji="1" lang="ja-JP" altLang="en-US" sz="1800" dirty="0"/>
              <a:t>スイッチを右側に動かして、「</a:t>
            </a:r>
            <a:r>
              <a:rPr kumimoji="1" lang="en-US" altLang="ja-JP" sz="1800" dirty="0"/>
              <a:t>ON</a:t>
            </a:r>
            <a:r>
              <a:rPr kumimoji="1" lang="ja-JP" altLang="en-US" sz="1800" dirty="0"/>
              <a:t>」にする</a:t>
            </a:r>
            <a:endParaRPr kumimoji="1" lang="en-US" altLang="ja-JP" sz="1800" dirty="0"/>
          </a:p>
          <a:p>
            <a:pPr marL="0" indent="0">
              <a:lnSpc>
                <a:spcPct val="120000"/>
              </a:lnSpc>
              <a:spcBef>
                <a:spcPts val="600"/>
              </a:spcBef>
              <a:buNone/>
            </a:pPr>
            <a:r>
              <a:rPr lang="ja-JP" altLang="en-US" sz="1800" dirty="0"/>
              <a:t>② </a:t>
            </a:r>
            <a:r>
              <a:rPr kumimoji="1" lang="ja-JP" altLang="en-US" sz="1800" dirty="0"/>
              <a:t>本機の電源を入れて、約</a:t>
            </a:r>
            <a:r>
              <a:rPr kumimoji="1" lang="en-US" altLang="ja-JP" sz="1800" dirty="0"/>
              <a:t>15</a:t>
            </a:r>
            <a:r>
              <a:rPr kumimoji="1" lang="ja-JP" altLang="en-US" sz="1800" dirty="0"/>
              <a:t>秒待機する</a:t>
            </a:r>
          </a:p>
          <a:p>
            <a:pPr marL="0" indent="0">
              <a:lnSpc>
                <a:spcPct val="120000"/>
              </a:lnSpc>
              <a:spcBef>
                <a:spcPts val="600"/>
              </a:spcBef>
              <a:buNone/>
            </a:pPr>
            <a:r>
              <a:rPr lang="ja-JP" altLang="en-US" sz="1800" dirty="0"/>
              <a:t>③ </a:t>
            </a:r>
            <a:r>
              <a:rPr lang="en-US" altLang="ja-JP" sz="1800" dirty="0"/>
              <a:t>[INITIAL SET]</a:t>
            </a:r>
            <a:r>
              <a:rPr lang="ja-JP" altLang="en-US" sz="1800" dirty="0"/>
              <a:t>スイッチを左側に動かして、「</a:t>
            </a:r>
            <a:r>
              <a:rPr lang="en-US" altLang="ja-JP" sz="1800" dirty="0"/>
              <a:t>OFF</a:t>
            </a:r>
            <a:r>
              <a:rPr lang="ja-JP" altLang="en-US" sz="1800" dirty="0"/>
              <a:t>」にする</a:t>
            </a:r>
          </a:p>
          <a:p>
            <a:pPr marL="174625" indent="-174625">
              <a:lnSpc>
                <a:spcPct val="120000"/>
              </a:lnSpc>
              <a:spcBef>
                <a:spcPts val="1800"/>
              </a:spcBef>
              <a:buNone/>
            </a:pPr>
            <a:r>
              <a:rPr lang="ja-JP" altLang="en-US" sz="1800" dirty="0"/>
              <a:t>・約</a:t>
            </a:r>
            <a:r>
              <a:rPr lang="en-US" altLang="ja-JP" sz="1800" dirty="0"/>
              <a:t>2</a:t>
            </a:r>
            <a:r>
              <a:rPr lang="ja-JP" altLang="en-US" sz="1800" dirty="0"/>
              <a:t>分後に本機が起動されて、ネットワーク設定データを含む設定が初期化されます。正常に起動しない場合は、もう一度やり直してください。</a:t>
            </a:r>
            <a:endParaRPr kumimoji="1" lang="ja-JP" altLang="en-US" sz="1800" dirty="0"/>
          </a:p>
        </p:txBody>
      </p:sp>
      <p:sp>
        <p:nvSpPr>
          <p:cNvPr id="3" name="タイトル 2">
            <a:extLst>
              <a:ext uri="{FF2B5EF4-FFF2-40B4-BE49-F238E27FC236}">
                <a16:creationId xmlns:a16="http://schemas.microsoft.com/office/drawing/2014/main" id="{FD9F994C-4282-E4B7-2A8B-C3DC90A8EA7B}"/>
              </a:ext>
            </a:extLst>
          </p:cNvPr>
          <p:cNvSpPr>
            <a:spLocks noGrp="1"/>
          </p:cNvSpPr>
          <p:nvPr>
            <p:ph type="title"/>
          </p:nvPr>
        </p:nvSpPr>
        <p:spPr/>
        <p:txBody>
          <a:bodyPr/>
          <a:lstStyle/>
          <a:p>
            <a:pPr marL="268288"/>
            <a:r>
              <a:rPr kumimoji="1" lang="en-US" altLang="ja-JP" dirty="0"/>
              <a:t>3-5. </a:t>
            </a:r>
            <a:r>
              <a:rPr kumimoji="1" lang="ja-JP" altLang="en-US" dirty="0"/>
              <a:t>工場初期化の手順</a:t>
            </a:r>
          </a:p>
        </p:txBody>
      </p:sp>
      <p:pic>
        <p:nvPicPr>
          <p:cNvPr id="22" name="図 21">
            <a:extLst>
              <a:ext uri="{FF2B5EF4-FFF2-40B4-BE49-F238E27FC236}">
                <a16:creationId xmlns:a16="http://schemas.microsoft.com/office/drawing/2014/main" id="{D928B443-0D1C-ABA0-E4E5-CD2B6D9A8D74}"/>
              </a:ext>
            </a:extLst>
          </p:cNvPr>
          <p:cNvPicPr>
            <a:picLocks noChangeAspect="1"/>
          </p:cNvPicPr>
          <p:nvPr/>
        </p:nvPicPr>
        <p:blipFill>
          <a:blip r:embed="rId2"/>
          <a:stretch>
            <a:fillRect/>
          </a:stretch>
        </p:blipFill>
        <p:spPr>
          <a:xfrm>
            <a:off x="269973" y="1704985"/>
            <a:ext cx="6626926" cy="3145809"/>
          </a:xfrm>
          <a:prstGeom prst="rect">
            <a:avLst/>
          </a:prstGeom>
        </p:spPr>
      </p:pic>
      <p:sp>
        <p:nvSpPr>
          <p:cNvPr id="4" name="テキスト ボックス 3">
            <a:extLst>
              <a:ext uri="{FF2B5EF4-FFF2-40B4-BE49-F238E27FC236}">
                <a16:creationId xmlns:a16="http://schemas.microsoft.com/office/drawing/2014/main" id="{38406B10-6D5F-D0E5-765A-63C567609E26}"/>
              </a:ext>
            </a:extLst>
          </p:cNvPr>
          <p:cNvSpPr txBox="1"/>
          <p:nvPr/>
        </p:nvSpPr>
        <p:spPr>
          <a:xfrm>
            <a:off x="1910992" y="1324809"/>
            <a:ext cx="1210588" cy="338554"/>
          </a:xfrm>
          <a:prstGeom prst="rect">
            <a:avLst/>
          </a:prstGeom>
          <a:noFill/>
        </p:spPr>
        <p:txBody>
          <a:bodyPr wrap="none" rtlCol="0">
            <a:spAutoFit/>
          </a:bodyPr>
          <a:lstStyle/>
          <a:p>
            <a:pPr algn="l"/>
            <a:r>
              <a:rPr lang="ja-JP" altLang="en-US" sz="1600" b="1" dirty="0"/>
              <a:t>飾りカバー</a:t>
            </a:r>
            <a:endParaRPr kumimoji="1" lang="ja-JP" altLang="en-US" sz="1600" b="1" dirty="0"/>
          </a:p>
        </p:txBody>
      </p:sp>
      <p:cxnSp>
        <p:nvCxnSpPr>
          <p:cNvPr id="6" name="直線矢印コネクタ 5">
            <a:extLst>
              <a:ext uri="{FF2B5EF4-FFF2-40B4-BE49-F238E27FC236}">
                <a16:creationId xmlns:a16="http://schemas.microsoft.com/office/drawing/2014/main" id="{AC51F7FC-CD8C-5011-9484-CBB6F4E2D94D}"/>
              </a:ext>
            </a:extLst>
          </p:cNvPr>
          <p:cNvCxnSpPr>
            <a:cxnSpLocks/>
            <a:stCxn id="4" idx="2"/>
          </p:cNvCxnSpPr>
          <p:nvPr/>
        </p:nvCxnSpPr>
        <p:spPr>
          <a:xfrm flipH="1">
            <a:off x="2024009" y="1663363"/>
            <a:ext cx="492277" cy="7833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88D32AC1-7766-B991-B613-892473D32F02}"/>
              </a:ext>
            </a:extLst>
          </p:cNvPr>
          <p:cNvSpPr txBox="1"/>
          <p:nvPr/>
        </p:nvSpPr>
        <p:spPr>
          <a:xfrm>
            <a:off x="3008082" y="3364581"/>
            <a:ext cx="1709122" cy="338554"/>
          </a:xfrm>
          <a:prstGeom prst="rect">
            <a:avLst/>
          </a:prstGeom>
          <a:noFill/>
        </p:spPr>
        <p:txBody>
          <a:bodyPr wrap="none" rtlCol="0">
            <a:spAutoFit/>
          </a:bodyPr>
          <a:lstStyle/>
          <a:p>
            <a:pPr algn="l"/>
            <a:r>
              <a:rPr lang="en-US" altLang="ja-JP" sz="1600" b="1" dirty="0">
                <a:latin typeface="+mn-ea"/>
              </a:rPr>
              <a:t>SD</a:t>
            </a:r>
            <a:r>
              <a:rPr lang="ja-JP" altLang="en-US" sz="1600" b="1" dirty="0">
                <a:latin typeface="+mn-ea"/>
              </a:rPr>
              <a:t>カードカバー</a:t>
            </a:r>
            <a:endParaRPr kumimoji="1" lang="ja-JP" altLang="en-US" sz="1600" b="1" dirty="0">
              <a:latin typeface="+mn-ea"/>
            </a:endParaRPr>
          </a:p>
        </p:txBody>
      </p:sp>
      <p:cxnSp>
        <p:nvCxnSpPr>
          <p:cNvPr id="11" name="直線矢印コネクタ 10">
            <a:extLst>
              <a:ext uri="{FF2B5EF4-FFF2-40B4-BE49-F238E27FC236}">
                <a16:creationId xmlns:a16="http://schemas.microsoft.com/office/drawing/2014/main" id="{3DF5D003-1603-29D0-6631-F99495110E8C}"/>
              </a:ext>
            </a:extLst>
          </p:cNvPr>
          <p:cNvCxnSpPr>
            <a:stCxn id="9" idx="1"/>
          </p:cNvCxnSpPr>
          <p:nvPr/>
        </p:nvCxnSpPr>
        <p:spPr>
          <a:xfrm flipH="1" flipV="1">
            <a:off x="2024009" y="2732926"/>
            <a:ext cx="984073" cy="8009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D13D4D8C-ADB7-A2CB-6F98-20CDD23F2EAB}"/>
              </a:ext>
            </a:extLst>
          </p:cNvPr>
          <p:cNvSpPr txBox="1"/>
          <p:nvPr/>
        </p:nvSpPr>
        <p:spPr>
          <a:xfrm>
            <a:off x="710590" y="5065342"/>
            <a:ext cx="6186309" cy="594778"/>
          </a:xfrm>
          <a:prstGeom prst="rect">
            <a:avLst/>
          </a:prstGeom>
          <a:noFill/>
        </p:spPr>
        <p:txBody>
          <a:bodyPr wrap="none" rtlCol="0">
            <a:spAutoFit/>
          </a:bodyPr>
          <a:lstStyle/>
          <a:p>
            <a:pPr algn="l">
              <a:lnSpc>
                <a:spcPct val="120000"/>
              </a:lnSpc>
            </a:pPr>
            <a:r>
              <a:rPr lang="ja-JP" altLang="en-US" sz="1400" b="1" dirty="0">
                <a:latin typeface="+mn-ea"/>
              </a:rPr>
              <a:t>＊「飾りカバー」および「</a:t>
            </a:r>
            <a:r>
              <a:rPr lang="en-US" altLang="ja-JP" sz="1400" b="1" dirty="0">
                <a:latin typeface="+mn-ea"/>
              </a:rPr>
              <a:t>SD</a:t>
            </a:r>
            <a:r>
              <a:rPr lang="ja-JP" altLang="en-US" sz="1400" b="1" dirty="0">
                <a:latin typeface="+mn-ea"/>
              </a:rPr>
              <a:t>カードカバー」の脱着方法詳細については、</a:t>
            </a:r>
            <a:endParaRPr lang="en-US" altLang="ja-JP" sz="1400" b="1" dirty="0">
              <a:latin typeface="+mn-ea"/>
            </a:endParaRPr>
          </a:p>
          <a:p>
            <a:pPr marL="174625" algn="l">
              <a:lnSpc>
                <a:spcPct val="120000"/>
              </a:lnSpc>
            </a:pPr>
            <a:r>
              <a:rPr kumimoji="1" lang="ja-JP" altLang="en-US" sz="1400" b="1" dirty="0">
                <a:latin typeface="+mn-ea"/>
              </a:rPr>
              <a:t>「設置について」ページのリンク動画を参照願います。</a:t>
            </a:r>
          </a:p>
        </p:txBody>
      </p:sp>
      <p:grpSp>
        <p:nvGrpSpPr>
          <p:cNvPr id="5" name="グループ化 4">
            <a:extLst>
              <a:ext uri="{FF2B5EF4-FFF2-40B4-BE49-F238E27FC236}">
                <a16:creationId xmlns:a16="http://schemas.microsoft.com/office/drawing/2014/main" id="{B5E7396F-9B83-AAEE-8CCF-C32448D5D1B7}"/>
              </a:ext>
            </a:extLst>
          </p:cNvPr>
          <p:cNvGrpSpPr/>
          <p:nvPr/>
        </p:nvGrpSpPr>
        <p:grpSpPr>
          <a:xfrm>
            <a:off x="13158038" y="127975"/>
            <a:ext cx="970397" cy="634724"/>
            <a:chOff x="11703115" y="-419"/>
            <a:chExt cx="1659078" cy="1085182"/>
          </a:xfrm>
        </p:grpSpPr>
        <p:pic>
          <p:nvPicPr>
            <p:cNvPr id="7" name="図 6">
              <a:extLst>
                <a:ext uri="{FF2B5EF4-FFF2-40B4-BE49-F238E27FC236}">
                  <a16:creationId xmlns:a16="http://schemas.microsoft.com/office/drawing/2014/main" id="{3E81C356-0816-541C-1D9D-22A97B6DF024}"/>
                </a:ext>
              </a:extLst>
            </p:cNvPr>
            <p:cNvPicPr>
              <a:picLocks noChangeAspect="1"/>
            </p:cNvPicPr>
            <p:nvPr/>
          </p:nvPicPr>
          <p:blipFill>
            <a:blip r:embed="rId3"/>
            <a:stretch>
              <a:fillRect/>
            </a:stretch>
          </p:blipFill>
          <p:spPr>
            <a:xfrm>
              <a:off x="11703115" y="0"/>
              <a:ext cx="835224" cy="1072989"/>
            </a:xfrm>
            <a:prstGeom prst="rect">
              <a:avLst/>
            </a:prstGeom>
          </p:spPr>
        </p:pic>
        <p:pic>
          <p:nvPicPr>
            <p:cNvPr id="8" name="図 7">
              <a:extLst>
                <a:ext uri="{FF2B5EF4-FFF2-40B4-BE49-F238E27FC236}">
                  <a16:creationId xmlns:a16="http://schemas.microsoft.com/office/drawing/2014/main" id="{6E45498E-1476-CB32-59FF-784C7B6353B6}"/>
                </a:ext>
              </a:extLst>
            </p:cNvPr>
            <p:cNvPicPr>
              <a:picLocks noChangeAspect="1"/>
            </p:cNvPicPr>
            <p:nvPr/>
          </p:nvPicPr>
          <p:blipFill>
            <a:blip r:embed="rId4"/>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2575649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0"/>
            <a:r>
              <a:rPr kumimoji="1" lang="en-US" altLang="ja-JP" dirty="0"/>
              <a:t>【</a:t>
            </a:r>
            <a:r>
              <a:rPr kumimoji="1" lang="ja-JP" altLang="en-US" dirty="0"/>
              <a:t>参考①</a:t>
            </a:r>
            <a:r>
              <a:rPr kumimoji="1" lang="en-US" altLang="ja-JP" dirty="0"/>
              <a:t>】</a:t>
            </a:r>
            <a:r>
              <a:rPr lang="en-US" altLang="ja-JP" dirty="0"/>
              <a:t>AI</a:t>
            </a:r>
            <a:r>
              <a:rPr lang="ja-JP" altLang="en-US" dirty="0"/>
              <a:t>自動追尾について</a:t>
            </a:r>
            <a:endParaRPr kumimoji="1" lang="ja-JP" altLang="en-US" dirty="0"/>
          </a:p>
        </p:txBody>
      </p:sp>
      <p:grpSp>
        <p:nvGrpSpPr>
          <p:cNvPr id="2" name="グループ化 1">
            <a:extLst>
              <a:ext uri="{FF2B5EF4-FFF2-40B4-BE49-F238E27FC236}">
                <a16:creationId xmlns:a16="http://schemas.microsoft.com/office/drawing/2014/main" id="{46D7650F-D545-BD01-BBCA-4690F20E365A}"/>
              </a:ext>
            </a:extLst>
          </p:cNvPr>
          <p:cNvGrpSpPr/>
          <p:nvPr/>
        </p:nvGrpSpPr>
        <p:grpSpPr>
          <a:xfrm>
            <a:off x="10719638" y="3732350"/>
            <a:ext cx="970397" cy="634724"/>
            <a:chOff x="11703115" y="-419"/>
            <a:chExt cx="1659078" cy="1085182"/>
          </a:xfrm>
        </p:grpSpPr>
        <p:pic>
          <p:nvPicPr>
            <p:cNvPr id="3" name="図 2">
              <a:extLst>
                <a:ext uri="{FF2B5EF4-FFF2-40B4-BE49-F238E27FC236}">
                  <a16:creationId xmlns:a16="http://schemas.microsoft.com/office/drawing/2014/main" id="{61E2CDB2-5315-F29A-39DA-FB7C8E1C62C6}"/>
                </a:ext>
              </a:extLst>
            </p:cNvPr>
            <p:cNvPicPr>
              <a:picLocks noChangeAspect="1"/>
            </p:cNvPicPr>
            <p:nvPr/>
          </p:nvPicPr>
          <p:blipFill>
            <a:blip r:embed="rId2"/>
            <a:stretch>
              <a:fillRect/>
            </a:stretch>
          </p:blipFill>
          <p:spPr>
            <a:xfrm>
              <a:off x="11703115" y="0"/>
              <a:ext cx="835224" cy="1072989"/>
            </a:xfrm>
            <a:prstGeom prst="rect">
              <a:avLst/>
            </a:prstGeom>
          </p:spPr>
        </p:pic>
        <p:pic>
          <p:nvPicPr>
            <p:cNvPr id="5" name="図 4">
              <a:extLst>
                <a:ext uri="{FF2B5EF4-FFF2-40B4-BE49-F238E27FC236}">
                  <a16:creationId xmlns:a16="http://schemas.microsoft.com/office/drawing/2014/main" id="{B530998B-135E-FE74-6D5B-B3D2E97917EA}"/>
                </a:ext>
              </a:extLst>
            </p:cNvPr>
            <p:cNvPicPr>
              <a:picLocks noChangeAspect="1"/>
            </p:cNvPicPr>
            <p:nvPr/>
          </p:nvPicPr>
          <p:blipFill>
            <a:blip r:embed="rId3"/>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475306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1237" y="569171"/>
            <a:ext cx="14398976" cy="461665"/>
          </a:xfrm>
          <a:prstGeom prst="rect">
            <a:avLst/>
          </a:prstGeom>
          <a:solidFill>
            <a:schemeClr val="bg1">
              <a:lumMod val="95000"/>
            </a:schemeClr>
          </a:solidFill>
        </p:spPr>
        <p:txBody>
          <a:bodyPr wrap="square" rtlCol="0">
            <a:spAutoFit/>
          </a:bodyPr>
          <a:lstStyle/>
          <a:p>
            <a:pPr marL="269875" defTabSz="719953" fontAlgn="base">
              <a:spcBef>
                <a:spcPct val="0"/>
              </a:spcBef>
              <a:spcAft>
                <a:spcPct val="0"/>
              </a:spcAft>
              <a:defRPr/>
            </a:pPr>
            <a:r>
              <a:rPr lang="en-US" altLang="ja-JP" sz="2400" b="1" dirty="0">
                <a:solidFill>
                  <a:srgbClr val="6464E6"/>
                </a:solidFill>
                <a:latin typeface="Yu Gothic UI" panose="020B0500000000000000" pitchFamily="50" charset="-128"/>
                <a:ea typeface="Yu Gothic UI" panose="020B0500000000000000" pitchFamily="50" charset="-128"/>
              </a:rPr>
              <a:t>AI</a:t>
            </a:r>
            <a:r>
              <a:rPr lang="ja-JP" altLang="en-US" sz="2400" b="1" dirty="0">
                <a:solidFill>
                  <a:srgbClr val="6464E6"/>
                </a:solidFill>
                <a:latin typeface="Yu Gothic UI" panose="020B0500000000000000" pitchFamily="50" charset="-128"/>
                <a:ea typeface="Yu Gothic UI" panose="020B0500000000000000" pitchFamily="50" charset="-128"/>
              </a:rPr>
              <a:t>により追尾精度が向上、コントローラなどでの手動追尾操作が不要に</a:t>
            </a:r>
            <a:r>
              <a:rPr lang="ja-JP" altLang="en-US" sz="2400" b="1" baseline="30000" dirty="0">
                <a:solidFill>
                  <a:srgbClr val="6464E6"/>
                </a:solidFill>
                <a:latin typeface="Yu Gothic UI" panose="020B0500000000000000" pitchFamily="50" charset="-128"/>
                <a:ea typeface="Yu Gothic UI" panose="020B0500000000000000" pitchFamily="50" charset="-128"/>
              </a:rPr>
              <a:t> *</a:t>
            </a:r>
            <a:r>
              <a:rPr lang="en-US" altLang="ja-JP" sz="2400" b="1" baseline="30000" dirty="0">
                <a:solidFill>
                  <a:srgbClr val="6464E6"/>
                </a:solidFill>
                <a:latin typeface="Yu Gothic UI" panose="020B0500000000000000" pitchFamily="50" charset="-128"/>
                <a:ea typeface="Yu Gothic UI" panose="020B0500000000000000" pitchFamily="50" charset="-128"/>
              </a:rPr>
              <a:t>1</a:t>
            </a:r>
          </a:p>
        </p:txBody>
      </p:sp>
      <p:sp>
        <p:nvSpPr>
          <p:cNvPr id="2" name="タイトル 1"/>
          <p:cNvSpPr>
            <a:spLocks noGrp="1"/>
          </p:cNvSpPr>
          <p:nvPr>
            <p:ph type="title"/>
          </p:nvPr>
        </p:nvSpPr>
        <p:spPr/>
        <p:txBody>
          <a:bodyPr/>
          <a:lstStyle/>
          <a:p>
            <a:pPr marL="268288"/>
            <a:r>
              <a:rPr kumimoji="1" lang="en-US" altLang="ja-JP" dirty="0"/>
              <a:t>AI</a:t>
            </a:r>
            <a:r>
              <a:rPr kumimoji="1" lang="ja-JP" altLang="en-US" dirty="0"/>
              <a:t>自動</a:t>
            </a:r>
            <a:r>
              <a:rPr lang="ja-JP" altLang="en-US" dirty="0"/>
              <a:t>追尾の概要</a:t>
            </a:r>
            <a:endParaRPr kumimoji="1" lang="ja-JP" altLang="en-US" dirty="0"/>
          </a:p>
        </p:txBody>
      </p:sp>
      <p:graphicFrame>
        <p:nvGraphicFramePr>
          <p:cNvPr id="32" name="表 31"/>
          <p:cNvGraphicFramePr>
            <a:graphicFrameLocks noGrp="1"/>
          </p:cNvGraphicFramePr>
          <p:nvPr>
            <p:extLst>
              <p:ext uri="{D42A27DB-BD31-4B8C-83A1-F6EECF244321}">
                <p14:modId xmlns:p14="http://schemas.microsoft.com/office/powerpoint/2010/main" val="2497732103"/>
              </p:ext>
            </p:extLst>
          </p:nvPr>
        </p:nvGraphicFramePr>
        <p:xfrm>
          <a:off x="462143" y="5232168"/>
          <a:ext cx="12925351" cy="2260368"/>
        </p:xfrm>
        <a:graphic>
          <a:graphicData uri="http://schemas.openxmlformats.org/drawingml/2006/table">
            <a:tbl>
              <a:tblPr firstRow="1" bandRow="1">
                <a:effectLst>
                  <a:outerShdw blurRad="50800" dist="38100" dir="2700000" algn="tl" rotWithShape="0">
                    <a:prstClr val="black">
                      <a:alpha val="40000"/>
                    </a:prstClr>
                  </a:outerShdw>
                </a:effectLst>
              </a:tblPr>
              <a:tblGrid>
                <a:gridCol w="1035952">
                  <a:extLst>
                    <a:ext uri="{9D8B030D-6E8A-4147-A177-3AD203B41FA5}">
                      <a16:colId xmlns:a16="http://schemas.microsoft.com/office/drawing/2014/main" val="4098487681"/>
                    </a:ext>
                  </a:extLst>
                </a:gridCol>
                <a:gridCol w="1784861">
                  <a:extLst>
                    <a:ext uri="{9D8B030D-6E8A-4147-A177-3AD203B41FA5}">
                      <a16:colId xmlns:a16="http://schemas.microsoft.com/office/drawing/2014/main" val="458886361"/>
                    </a:ext>
                  </a:extLst>
                </a:gridCol>
                <a:gridCol w="1094921">
                  <a:extLst>
                    <a:ext uri="{9D8B030D-6E8A-4147-A177-3AD203B41FA5}">
                      <a16:colId xmlns:a16="http://schemas.microsoft.com/office/drawing/2014/main" val="2925929522"/>
                    </a:ext>
                  </a:extLst>
                </a:gridCol>
                <a:gridCol w="1554880">
                  <a:extLst>
                    <a:ext uri="{9D8B030D-6E8A-4147-A177-3AD203B41FA5}">
                      <a16:colId xmlns:a16="http://schemas.microsoft.com/office/drawing/2014/main" val="2885951132"/>
                    </a:ext>
                  </a:extLst>
                </a:gridCol>
                <a:gridCol w="7454737">
                  <a:extLst>
                    <a:ext uri="{9D8B030D-6E8A-4147-A177-3AD203B41FA5}">
                      <a16:colId xmlns:a16="http://schemas.microsoft.com/office/drawing/2014/main" val="2362235371"/>
                    </a:ext>
                  </a:extLst>
                </a:gridCol>
              </a:tblGrid>
              <a:tr h="320670">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endParaRPr lang="ja-JP" altLang="en-US" sz="17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ja-JP" alt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rPr>
                        <a:t>対象物</a:t>
                      </a:r>
                    </a:p>
                  </a:txBody>
                  <a:tcPr marL="56689" marR="56689" marT="28344" marB="2834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en-US" altLang="ja-JP"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AI</a:t>
                      </a:r>
                      <a:endParaRPr 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ja-JP" alt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現行</a:t>
                      </a:r>
                      <a:endParaRPr lang="ja-JP" alt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lang="ja-JP" alt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説明</a:t>
                      </a:r>
                      <a:endParaRPr lang="ja-JP" altLang="en-US" sz="18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0A99A"/>
                    </a:solidFill>
                  </a:tcPr>
                </a:tc>
                <a:extLst>
                  <a:ext uri="{0D108BD9-81ED-4DB2-BD59-A6C34878D82A}">
                    <a16:rowId xmlns:a16="http://schemas.microsoft.com/office/drawing/2014/main" val="4084447033"/>
                  </a:ext>
                </a:extLst>
              </a:tr>
              <a:tr h="320670">
                <a:tc rowSpan="3">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b="1" dirty="0">
                          <a:latin typeface="Yu Gothic UI" panose="020B0500000000000000" pitchFamily="50" charset="-128"/>
                          <a:ea typeface="Yu Gothic UI" panose="020B0500000000000000" pitchFamily="50" charset="-128"/>
                        </a:rPr>
                        <a:t>検知</a:t>
                      </a:r>
                      <a:endParaRPr lang="ja-JP" altLang="en-US" sz="1800" b="1"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cs typeface="+mn-cs"/>
                        </a:rPr>
                        <a:t>人</a:t>
                      </a:r>
                      <a:endParaRPr lang="ja-JP" altLang="en-US"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solidFill>
                            <a:srgbClr val="6666FF"/>
                          </a:solidFill>
                          <a:latin typeface="Yu Gothic UI" panose="020B0500000000000000" pitchFamily="50" charset="-128"/>
                          <a:ea typeface="Yu Gothic UI" panose="020B0500000000000000" pitchFamily="50" charset="-128"/>
                        </a:rPr>
                        <a:t>◎</a:t>
                      </a:r>
                      <a:endParaRPr lang="ja-JP" altLang="en-US" sz="18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a:latin typeface="Yu Gothic UI" panose="020B0500000000000000" pitchFamily="50" charset="-128"/>
                          <a:ea typeface="Yu Gothic UI" panose="020B0500000000000000" pitchFamily="50" charset="-128"/>
                          <a:cs typeface="+mn-cs"/>
                        </a:rPr>
                        <a:t>△</a:t>
                      </a:r>
                      <a:endParaRPr lang="en-US" altLang="ja-JP"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rowSpan="3">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rPr>
                        <a:t>現行</a:t>
                      </a:r>
                      <a:r>
                        <a:rPr lang="en-US" altLang="ja-JP" sz="1800" baseline="0" dirty="0">
                          <a:latin typeface="Yu Gothic UI" panose="020B0500000000000000" pitchFamily="50" charset="-128"/>
                          <a:ea typeface="Yu Gothic UI" panose="020B0500000000000000" pitchFamily="50" charset="-128"/>
                        </a:rPr>
                        <a:t>: </a:t>
                      </a:r>
                      <a:r>
                        <a:rPr lang="ja-JP" altLang="en-US" sz="1800" baseline="0" dirty="0">
                          <a:latin typeface="Yu Gothic UI" panose="020B0500000000000000" pitchFamily="50" charset="-128"/>
                          <a:ea typeface="Yu Gothic UI" panose="020B0500000000000000" pitchFamily="50" charset="-128"/>
                        </a:rPr>
                        <a:t>頭部の形で検知</a:t>
                      </a:r>
                      <a:endParaRPr lang="en-US" altLang="ja-JP" sz="1800" baseline="0" dirty="0">
                        <a:latin typeface="Yu Gothic UI" panose="020B0500000000000000" pitchFamily="50" charset="-128"/>
                        <a:ea typeface="Yu Gothic UI" panose="020B0500000000000000" pitchFamily="50" charset="-128"/>
                      </a:endParaRPr>
                    </a:p>
                    <a:p>
                      <a:r>
                        <a:rPr lang="en-US" altLang="ja-JP" sz="1800" b="1" dirty="0">
                          <a:latin typeface="Yu Gothic UI" panose="020B0500000000000000" pitchFamily="50" charset="-128"/>
                          <a:ea typeface="Yu Gothic UI" panose="020B0500000000000000" pitchFamily="50" charset="-128"/>
                        </a:rPr>
                        <a:t>AI</a:t>
                      </a:r>
                      <a:r>
                        <a:rPr lang="en-US" altLang="ja-JP" sz="1800" b="1" baseline="0" dirty="0">
                          <a:latin typeface="Yu Gothic UI" panose="020B0500000000000000" pitchFamily="50" charset="-128"/>
                          <a:ea typeface="Yu Gothic UI" panose="020B0500000000000000" pitchFamily="50" charset="-128"/>
                        </a:rPr>
                        <a:t> : </a:t>
                      </a:r>
                      <a:r>
                        <a:rPr lang="ja-JP" altLang="en-US" sz="1800" b="1" baseline="0" dirty="0">
                          <a:latin typeface="Yu Gothic UI" panose="020B0500000000000000" pitchFamily="50" charset="-128"/>
                          <a:ea typeface="Yu Gothic UI" panose="020B0500000000000000" pitchFamily="50" charset="-128"/>
                        </a:rPr>
                        <a:t>人・車・二輪車を特定して検知</a:t>
                      </a:r>
                      <a:endParaRPr lang="ja-JP" altLang="en-US" sz="1800" b="1"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extLst>
                  <a:ext uri="{0D108BD9-81ED-4DB2-BD59-A6C34878D82A}">
                    <a16:rowId xmlns:a16="http://schemas.microsoft.com/office/drawing/2014/main" val="3792430120"/>
                  </a:ext>
                </a:extLst>
              </a:tr>
              <a:tr h="320670">
                <a:tc vMerge="1">
                  <a:txBody>
                    <a:bodyPr/>
                    <a:lstStyle/>
                    <a:p>
                      <a:endParaRPr lang="ja-JP" altLang="en-US" sz="7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rPr>
                        <a:t>車</a:t>
                      </a:r>
                      <a:endParaRPr lang="ja-JP" altLang="en-US"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solidFill>
                            <a:srgbClr val="6666FF"/>
                          </a:solidFill>
                          <a:latin typeface="Yu Gothic UI" panose="020B0500000000000000" pitchFamily="50" charset="-128"/>
                          <a:ea typeface="Yu Gothic UI" panose="020B0500000000000000" pitchFamily="50" charset="-128"/>
                        </a:rPr>
                        <a:t>◎</a:t>
                      </a:r>
                      <a:endParaRPr lang="ja-JP" altLang="en-US" sz="18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en-US" altLang="ja-JP" sz="1800" dirty="0">
                          <a:latin typeface="Yu Gothic UI" panose="020B0500000000000000" pitchFamily="50" charset="-128"/>
                          <a:ea typeface="Yu Gothic UI" panose="020B0500000000000000" pitchFamily="50" charset="-128"/>
                        </a:rPr>
                        <a:t>×</a:t>
                      </a:r>
                      <a:endParaRPr lang="en-US" altLang="ja-JP"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vMerge="1">
                  <a:txBody>
                    <a:bodyPr/>
                    <a:lstStyle/>
                    <a:p>
                      <a:endParaRPr lang="ja-JP" altLang="en-US" sz="7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4701469"/>
                  </a:ext>
                </a:extLst>
              </a:tr>
              <a:tr h="320670">
                <a:tc vMerge="1">
                  <a:txBody>
                    <a:bodyPr/>
                    <a:lstStyle/>
                    <a:p>
                      <a:endParaRPr lang="ja-JP" altLang="en-US" sz="800" dirty="0">
                        <a:latin typeface="+mn-ea"/>
                        <a:ea typeface="+mn-ea"/>
                      </a:endParaRPr>
                    </a:p>
                  </a:txBody>
                  <a:tcPr marL="72000" marR="72000" marT="18000" marB="18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rPr>
                        <a:t>二輪車</a:t>
                      </a:r>
                      <a:endParaRPr lang="ja-JP" altLang="en-US"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solidFill>
                            <a:srgbClr val="6666FF"/>
                          </a:solidFill>
                          <a:latin typeface="Yu Gothic UI" panose="020B0500000000000000" pitchFamily="50" charset="-128"/>
                          <a:ea typeface="Yu Gothic UI" panose="020B0500000000000000" pitchFamily="50" charset="-128"/>
                        </a:rPr>
                        <a:t>◎</a:t>
                      </a:r>
                      <a:endParaRPr lang="ja-JP" altLang="en-US" sz="18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kumimoji="1" lang="en-US" altLang="ja-JP" sz="1800" kern="1200" dirty="0">
                          <a:solidFill>
                            <a:schemeClr val="tx1"/>
                          </a:solidFill>
                          <a:latin typeface="Yu Gothic UI" panose="020B0500000000000000" pitchFamily="50" charset="-128"/>
                          <a:ea typeface="Yu Gothic UI" panose="020B0500000000000000" pitchFamily="50" charset="-128"/>
                          <a:cs typeface="Calibri" panose="020F0502020204030204" pitchFamily="34" charset="0"/>
                        </a:rPr>
                        <a:t>×</a:t>
                      </a: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vMerge="1">
                  <a:txBody>
                    <a:bodyPr/>
                    <a:lstStyle/>
                    <a:p>
                      <a:endParaRPr lang="ja-JP" altLang="en-US" sz="800" dirty="0">
                        <a:latin typeface="+mn-ea"/>
                        <a:ea typeface="+mn-ea"/>
                      </a:endParaRPr>
                    </a:p>
                  </a:txBody>
                  <a:tcPr marL="72000" marR="72000" marT="18000" marB="18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40448832"/>
                  </a:ext>
                </a:extLst>
              </a:tr>
              <a:tr h="584651">
                <a:tc rowSpan="2">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b="1" dirty="0">
                          <a:latin typeface="Yu Gothic UI" panose="020B0500000000000000" pitchFamily="50" charset="-128"/>
                          <a:ea typeface="Yu Gothic UI" panose="020B0500000000000000" pitchFamily="50" charset="-128"/>
                        </a:rPr>
                        <a:t>追尾</a:t>
                      </a:r>
                      <a:endParaRPr lang="ja-JP" altLang="en-US" sz="1800" b="1"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cs typeface="Calibri" panose="020F0502020204030204" pitchFamily="34" charset="0"/>
                        </a:rPr>
                        <a:t>単独の場合</a:t>
                      </a: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solidFill>
                            <a:srgbClr val="6666FF"/>
                          </a:solidFill>
                          <a:latin typeface="Yu Gothic UI" panose="020B0500000000000000" pitchFamily="50" charset="-128"/>
                          <a:ea typeface="Yu Gothic UI" panose="020B0500000000000000" pitchFamily="50" charset="-128"/>
                        </a:rPr>
                        <a:t>◎</a:t>
                      </a:r>
                      <a:endParaRPr lang="ja-JP" altLang="en-US" sz="1800" dirty="0">
                        <a:solidFill>
                          <a:srgbClr val="6666FF"/>
                        </a:solidFill>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a:latin typeface="Yu Gothic UI" panose="020B0500000000000000" pitchFamily="50" charset="-128"/>
                          <a:ea typeface="Yu Gothic UI" panose="020B0500000000000000" pitchFamily="50" charset="-128"/>
                          <a:cs typeface="Calibri" panose="020F0502020204030204" pitchFamily="34" charset="0"/>
                        </a:rPr>
                        <a:t>△～〇</a:t>
                      </a:r>
                      <a:endParaRPr lang="ja-JP" altLang="en-US"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baseline="0" dirty="0">
                          <a:latin typeface="Yu Gothic UI" panose="020B0500000000000000" pitchFamily="50" charset="-128"/>
                          <a:ea typeface="Yu Gothic UI" panose="020B0500000000000000" pitchFamily="50" charset="-128"/>
                        </a:rPr>
                        <a:t>現行</a:t>
                      </a:r>
                      <a:r>
                        <a:rPr lang="en-US" altLang="ja-JP" sz="1800" baseline="0" dirty="0">
                          <a:latin typeface="Yu Gothic UI" panose="020B0500000000000000" pitchFamily="50" charset="-128"/>
                          <a:ea typeface="Yu Gothic UI" panose="020B0500000000000000" pitchFamily="50" charset="-128"/>
                        </a:rPr>
                        <a:t> : </a:t>
                      </a:r>
                      <a:r>
                        <a:rPr lang="ja-JP" altLang="en-US" sz="1800" baseline="0" dirty="0">
                          <a:latin typeface="Yu Gothic UI" panose="020B0500000000000000" pitchFamily="50" charset="-128"/>
                          <a:ea typeface="Yu Gothic UI" panose="020B0500000000000000" pitchFamily="50" charset="-128"/>
                        </a:rPr>
                        <a:t>道路の白線などを誤追尾することあり</a:t>
                      </a:r>
                      <a:endParaRPr lang="en-US" altLang="ja-JP" sz="1800" dirty="0">
                        <a:latin typeface="Yu Gothic UI" panose="020B0500000000000000" pitchFamily="50" charset="-128"/>
                        <a:ea typeface="Yu Gothic UI" panose="020B0500000000000000" pitchFamily="50" charset="-128"/>
                      </a:endParaRPr>
                    </a:p>
                    <a:p>
                      <a:r>
                        <a:rPr lang="en-US" altLang="ja-JP" sz="1800" b="1" dirty="0">
                          <a:latin typeface="Yu Gothic UI" panose="020B0500000000000000" pitchFamily="50" charset="-128"/>
                          <a:ea typeface="Yu Gothic UI" panose="020B0500000000000000" pitchFamily="50" charset="-128"/>
                        </a:rPr>
                        <a:t>AI</a:t>
                      </a:r>
                      <a:r>
                        <a:rPr lang="en-US" altLang="ja-JP" sz="1800" b="1" baseline="0" dirty="0">
                          <a:latin typeface="Yu Gothic UI" panose="020B0500000000000000" pitchFamily="50" charset="-128"/>
                          <a:ea typeface="Yu Gothic UI" panose="020B0500000000000000" pitchFamily="50" charset="-128"/>
                        </a:rPr>
                        <a:t> : </a:t>
                      </a:r>
                      <a:r>
                        <a:rPr lang="ja-JP" altLang="en-US" sz="1800" b="1" baseline="0" dirty="0">
                          <a:latin typeface="Yu Gothic UI" panose="020B0500000000000000" pitchFamily="50" charset="-128"/>
                          <a:ea typeface="Yu Gothic UI" panose="020B0500000000000000" pitchFamily="50" charset="-128"/>
                        </a:rPr>
                        <a:t>人・車・二輪車を特定した後、テンプレートマッチング</a:t>
                      </a:r>
                      <a:endParaRPr lang="ja-JP" altLang="en-US" sz="1800" b="1"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20000"/>
                      </a:srgbClr>
                    </a:solidFill>
                  </a:tcPr>
                </a:tc>
                <a:extLst>
                  <a:ext uri="{0D108BD9-81ED-4DB2-BD59-A6C34878D82A}">
                    <a16:rowId xmlns:a16="http://schemas.microsoft.com/office/drawing/2014/main" val="3853412138"/>
                  </a:ext>
                </a:extLst>
              </a:tr>
              <a:tr h="320670">
                <a:tc vMerge="1">
                  <a:txBody>
                    <a:bodyPr/>
                    <a:lstStyle/>
                    <a:p>
                      <a:endParaRPr lang="ja-JP" altLang="en-US" sz="7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ja-JP" altLang="en-US" sz="1800" dirty="0">
                          <a:latin typeface="Yu Gothic UI" panose="020B0500000000000000" pitchFamily="50" charset="-128"/>
                          <a:ea typeface="Yu Gothic UI" panose="020B0500000000000000" pitchFamily="50" charset="-128"/>
                        </a:rPr>
                        <a:t>複数人いる場合</a:t>
                      </a:r>
                      <a:endParaRPr lang="ja-JP" altLang="en-US" sz="1800"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latin typeface="Yu Gothic UI" panose="020B0500000000000000" pitchFamily="50" charset="-128"/>
                          <a:ea typeface="Yu Gothic UI" panose="020B0500000000000000" pitchFamily="50" charset="-128"/>
                          <a:cs typeface="Calibri" panose="020F0502020204030204" pitchFamily="34" charset="0"/>
                        </a:rPr>
                        <a:t>〇～◎</a:t>
                      </a: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algn="ctr"/>
                      <a:r>
                        <a:rPr lang="ja-JP" altLang="en-US" sz="1800" dirty="0">
                          <a:latin typeface="Yu Gothic UI" panose="020B0500000000000000" pitchFamily="50" charset="-128"/>
                          <a:ea typeface="Yu Gothic UI" panose="020B0500000000000000" pitchFamily="50" charset="-128"/>
                          <a:cs typeface="Calibri" panose="020F0502020204030204" pitchFamily="34" charset="0"/>
                        </a:rPr>
                        <a:t>△～〇</a:t>
                      </a: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r>
                        <a:rPr lang="en-US" altLang="ja-JP" sz="1800" b="1" dirty="0">
                          <a:latin typeface="Yu Gothic UI" panose="020B0500000000000000" pitchFamily="50" charset="-128"/>
                          <a:ea typeface="Yu Gothic UI" panose="020B0500000000000000" pitchFamily="50" charset="-128"/>
                        </a:rPr>
                        <a:t>10</a:t>
                      </a:r>
                      <a:r>
                        <a:rPr lang="ja-JP" altLang="en-US" sz="1800" b="1" dirty="0">
                          <a:latin typeface="Yu Gothic UI" panose="020B0500000000000000" pitchFamily="50" charset="-128"/>
                          <a:ea typeface="Yu Gothic UI" panose="020B0500000000000000" pitchFamily="50" charset="-128"/>
                        </a:rPr>
                        <a:t>人の中で検出、追尾可能</a:t>
                      </a:r>
                      <a:endParaRPr lang="ja-JP" altLang="en-US" sz="1800" b="1" dirty="0">
                        <a:latin typeface="Yu Gothic UI" panose="020B0500000000000000" pitchFamily="50" charset="-128"/>
                        <a:ea typeface="Yu Gothic UI" panose="020B0500000000000000" pitchFamily="50" charset="-128"/>
                        <a:cs typeface="Calibri" panose="020F0502020204030204" pitchFamily="34" charset="0"/>
                      </a:endParaRPr>
                    </a:p>
                  </a:txBody>
                  <a:tcPr marL="56689" marR="56689" marT="28344" marB="2834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0A99A">
                        <a:tint val="40000"/>
                      </a:srgbClr>
                    </a:solidFill>
                  </a:tcPr>
                </a:tc>
                <a:extLst>
                  <a:ext uri="{0D108BD9-81ED-4DB2-BD59-A6C34878D82A}">
                    <a16:rowId xmlns:a16="http://schemas.microsoft.com/office/drawing/2014/main" val="555770806"/>
                  </a:ext>
                </a:extLst>
              </a:tr>
            </a:tbl>
          </a:graphicData>
        </a:graphic>
      </p:graphicFrame>
      <p:sp>
        <p:nvSpPr>
          <p:cNvPr id="33" name="正方形/長方形 32"/>
          <p:cNvSpPr/>
          <p:nvPr/>
        </p:nvSpPr>
        <p:spPr>
          <a:xfrm>
            <a:off x="3278626" y="5227571"/>
            <a:ext cx="1120467" cy="2297495"/>
          </a:xfrm>
          <a:prstGeom prst="rect">
            <a:avLst/>
          </a:prstGeom>
          <a:noFill/>
          <a:ln w="28575" cap="flat" cmpd="sng" algn="ctr">
            <a:solidFill>
              <a:srgbClr val="D36163"/>
            </a:solid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sp>
        <p:nvSpPr>
          <p:cNvPr id="35" name="テキスト ボックス 34"/>
          <p:cNvSpPr txBox="1"/>
          <p:nvPr/>
        </p:nvSpPr>
        <p:spPr>
          <a:xfrm>
            <a:off x="331653" y="4844996"/>
            <a:ext cx="3397499" cy="382576"/>
          </a:xfrm>
          <a:prstGeom prst="rect">
            <a:avLst/>
          </a:prstGeom>
          <a:noFill/>
        </p:spPr>
        <p:txBody>
          <a:bodyPr wrap="square" lIns="56689" tIns="56689" rIns="56689" bIns="56689" rtlCol="0" anchor="ctr" anchorCtr="0">
            <a:noAutofit/>
          </a:bodyPr>
          <a:lstStyle/>
          <a:p>
            <a:pPr defTabSz="719953" fontAlgn="base">
              <a:spcBef>
                <a:spcPct val="0"/>
              </a:spcBef>
              <a:spcAft>
                <a:spcPct val="0"/>
              </a:spcAft>
              <a:defRPr/>
            </a:pPr>
            <a:r>
              <a:rPr kumimoji="0" lang="ja-JP" altLang="en-US" sz="20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精度評価</a:t>
            </a:r>
            <a:endParaRPr kumimoji="0" lang="en-US" altLang="ja-JP" sz="20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p:txBody>
      </p:sp>
      <p:graphicFrame>
        <p:nvGraphicFramePr>
          <p:cNvPr id="36" name="表 35"/>
          <p:cNvGraphicFramePr>
            <a:graphicFrameLocks noGrp="1"/>
          </p:cNvGraphicFramePr>
          <p:nvPr>
            <p:extLst>
              <p:ext uri="{D42A27DB-BD31-4B8C-83A1-F6EECF244321}">
                <p14:modId xmlns:p14="http://schemas.microsoft.com/office/powerpoint/2010/main" val="3434602615"/>
              </p:ext>
            </p:extLst>
          </p:nvPr>
        </p:nvGraphicFramePr>
        <p:xfrm>
          <a:off x="447544" y="1607834"/>
          <a:ext cx="7739572" cy="2581317"/>
        </p:xfrm>
        <a:graphic>
          <a:graphicData uri="http://schemas.openxmlformats.org/drawingml/2006/table">
            <a:tbl>
              <a:tblPr firstRow="1" bandRow="1">
                <a:effectLst>
                  <a:outerShdw blurRad="50800" dist="38100" dir="2700000" algn="tl" rotWithShape="0">
                    <a:prstClr val="black">
                      <a:alpha val="40000"/>
                    </a:prstClr>
                  </a:outerShdw>
                </a:effectLst>
              </a:tblPr>
              <a:tblGrid>
                <a:gridCol w="1002639">
                  <a:extLst>
                    <a:ext uri="{9D8B030D-6E8A-4147-A177-3AD203B41FA5}">
                      <a16:colId xmlns:a16="http://schemas.microsoft.com/office/drawing/2014/main" val="2158689129"/>
                    </a:ext>
                  </a:extLst>
                </a:gridCol>
                <a:gridCol w="6736933">
                  <a:extLst>
                    <a:ext uri="{9D8B030D-6E8A-4147-A177-3AD203B41FA5}">
                      <a16:colId xmlns:a16="http://schemas.microsoft.com/office/drawing/2014/main" val="4118252476"/>
                    </a:ext>
                  </a:extLst>
                </a:gridCol>
              </a:tblGrid>
              <a:tr h="431969">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endParaRPr kumimoji="1" lang="ja-JP" altLang="en-US" sz="1900" dirty="0">
                        <a:latin typeface="+mn-ea"/>
                        <a:ea typeface="+mn-ea"/>
                      </a:endParaRPr>
                    </a:p>
                  </a:txBody>
                  <a:tcPr marL="143990" marR="143990" marT="71995" marB="71995">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tc>
                  <a:txBody>
                    <a:bodyPr/>
                    <a:lstStyle>
                      <a:lvl1pPr marL="0" algn="l" defTabSz="914400" rtl="0" eaLnBrk="1" latinLnBrk="0" hangingPunct="1">
                        <a:defRPr kumimoji="1" sz="1800" b="1" kern="1200">
                          <a:solidFill>
                            <a:schemeClr val="lt1"/>
                          </a:solidFill>
                          <a:latin typeface="Calibri"/>
                          <a:ea typeface="Yu Gothic UI"/>
                        </a:defRPr>
                      </a:lvl1pPr>
                      <a:lvl2pPr marL="457200" algn="l" defTabSz="914400" rtl="0" eaLnBrk="1" latinLnBrk="0" hangingPunct="1">
                        <a:defRPr kumimoji="1" sz="1800" b="1" kern="1200">
                          <a:solidFill>
                            <a:schemeClr val="lt1"/>
                          </a:solidFill>
                          <a:latin typeface="Calibri"/>
                          <a:ea typeface="Yu Gothic UI"/>
                        </a:defRPr>
                      </a:lvl2pPr>
                      <a:lvl3pPr marL="914400" algn="l" defTabSz="914400" rtl="0" eaLnBrk="1" latinLnBrk="0" hangingPunct="1">
                        <a:defRPr kumimoji="1" sz="1800" b="1" kern="1200">
                          <a:solidFill>
                            <a:schemeClr val="lt1"/>
                          </a:solidFill>
                          <a:latin typeface="Calibri"/>
                          <a:ea typeface="Yu Gothic UI"/>
                        </a:defRPr>
                      </a:lvl3pPr>
                      <a:lvl4pPr marL="1371600" algn="l" defTabSz="914400" rtl="0" eaLnBrk="1" latinLnBrk="0" hangingPunct="1">
                        <a:defRPr kumimoji="1" sz="1800" b="1" kern="1200">
                          <a:solidFill>
                            <a:schemeClr val="lt1"/>
                          </a:solidFill>
                          <a:latin typeface="Calibri"/>
                          <a:ea typeface="Yu Gothic UI"/>
                        </a:defRPr>
                      </a:lvl4pPr>
                      <a:lvl5pPr marL="1828800" algn="l" defTabSz="914400" rtl="0" eaLnBrk="1" latinLnBrk="0" hangingPunct="1">
                        <a:defRPr kumimoji="1" sz="1800" b="1" kern="1200">
                          <a:solidFill>
                            <a:schemeClr val="lt1"/>
                          </a:solidFill>
                          <a:latin typeface="Calibri"/>
                          <a:ea typeface="Yu Gothic UI"/>
                        </a:defRPr>
                      </a:lvl5pPr>
                      <a:lvl6pPr marL="2286000" algn="l" defTabSz="914400" rtl="0" eaLnBrk="1" latinLnBrk="0" hangingPunct="1">
                        <a:defRPr kumimoji="1" sz="1800" b="1" kern="1200">
                          <a:solidFill>
                            <a:schemeClr val="lt1"/>
                          </a:solidFill>
                          <a:latin typeface="Calibri"/>
                          <a:ea typeface="Yu Gothic UI"/>
                        </a:defRPr>
                      </a:lvl6pPr>
                      <a:lvl7pPr marL="2743200" algn="l" defTabSz="914400" rtl="0" eaLnBrk="1" latinLnBrk="0" hangingPunct="1">
                        <a:defRPr kumimoji="1" sz="1800" b="1" kern="1200">
                          <a:solidFill>
                            <a:schemeClr val="lt1"/>
                          </a:solidFill>
                          <a:latin typeface="Calibri"/>
                          <a:ea typeface="Yu Gothic UI"/>
                        </a:defRPr>
                      </a:lvl7pPr>
                      <a:lvl8pPr marL="3200400" algn="l" defTabSz="914400" rtl="0" eaLnBrk="1" latinLnBrk="0" hangingPunct="1">
                        <a:defRPr kumimoji="1" sz="1800" b="1" kern="1200">
                          <a:solidFill>
                            <a:schemeClr val="lt1"/>
                          </a:solidFill>
                          <a:latin typeface="Calibri"/>
                          <a:ea typeface="Yu Gothic UI"/>
                        </a:defRPr>
                      </a:lvl8pPr>
                      <a:lvl9pPr marL="3657600" algn="l" defTabSz="914400" rtl="0" eaLnBrk="1" latinLnBrk="0" hangingPunct="1">
                        <a:defRPr kumimoji="1" sz="1800" b="1" kern="1200">
                          <a:solidFill>
                            <a:schemeClr val="lt1"/>
                          </a:solidFill>
                          <a:latin typeface="Calibri"/>
                          <a:ea typeface="Yu Gothic UI"/>
                        </a:defRPr>
                      </a:lvl9pPr>
                    </a:lstStyle>
                    <a:p>
                      <a:pPr algn="ctr"/>
                      <a:r>
                        <a:rPr kumimoji="1" lang="ja-JP" altLang="en-US" sz="2000" dirty="0">
                          <a:effectLst>
                            <a:outerShdw blurRad="38100" dist="38100" dir="2700000" algn="tl">
                              <a:srgbClr val="000000">
                                <a:alpha val="43137"/>
                              </a:srgbClr>
                            </a:outerShdw>
                          </a:effectLst>
                          <a:latin typeface="+mn-ea"/>
                          <a:ea typeface="+mn-ea"/>
                        </a:rPr>
                        <a:t>アイテム</a:t>
                      </a:r>
                    </a:p>
                  </a:txBody>
                  <a:tcPr marL="143990" marR="143990" marT="71995" marB="71995">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464E6"/>
                    </a:solidFill>
                  </a:tcPr>
                </a:tc>
                <a:extLst>
                  <a:ext uri="{0D108BD9-81ED-4DB2-BD59-A6C34878D82A}">
                    <a16:rowId xmlns:a16="http://schemas.microsoft.com/office/drawing/2014/main" val="2747621163"/>
                  </a:ext>
                </a:extLst>
              </a:tr>
              <a:tr h="431969">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indent="0">
                        <a:buFont typeface="Wingdings" panose="05000000000000000000" pitchFamily="2" charset="2"/>
                        <a:buNone/>
                      </a:pPr>
                      <a:r>
                        <a:rPr lang="ja-JP" altLang="en-US" sz="1800" b="1" u="none" dirty="0">
                          <a:solidFill>
                            <a:schemeClr val="tx1"/>
                          </a:solidFill>
                          <a:latin typeface="+mn-ea"/>
                          <a:ea typeface="+mn-ea"/>
                          <a:cs typeface="Calibri" panose="020F0502020204030204" pitchFamily="34" charset="0"/>
                        </a:rPr>
                        <a:t>検知</a:t>
                      </a:r>
                      <a:endParaRPr lang="en-US" altLang="ja-JP" sz="1800" b="1" u="none" dirty="0">
                        <a:solidFill>
                          <a:schemeClr val="tx1"/>
                        </a:solidFill>
                        <a:latin typeface="+mn-ea"/>
                        <a:ea typeface="+mn-ea"/>
                        <a:cs typeface="Calibri" panose="020F0502020204030204" pitchFamily="34" charset="0"/>
                      </a:endParaRPr>
                    </a:p>
                  </a:txBody>
                  <a:tcPr marL="143990" marR="143990" marT="71995" marB="71995">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ja-JP" sz="1800" b="1" u="none" dirty="0">
                          <a:solidFill>
                            <a:schemeClr val="tx1"/>
                          </a:solidFill>
                          <a:latin typeface="+mn-ea"/>
                          <a:ea typeface="+mn-ea"/>
                          <a:cs typeface="Calibri" panose="020F0502020204030204" pitchFamily="34" charset="0"/>
                        </a:rPr>
                        <a:t>AI</a:t>
                      </a:r>
                      <a:r>
                        <a:rPr lang="ja-JP" altLang="en-US" sz="1800" b="1" u="none" dirty="0">
                          <a:solidFill>
                            <a:schemeClr val="tx1"/>
                          </a:solidFill>
                          <a:latin typeface="+mn-ea"/>
                          <a:ea typeface="+mn-ea"/>
                          <a:cs typeface="Calibri" panose="020F0502020204030204" pitchFamily="34" charset="0"/>
                        </a:rPr>
                        <a:t>で人・車・二輪車を検知</a:t>
                      </a:r>
                      <a:endParaRPr lang="en-US" altLang="ja-JP" sz="1800" b="1" u="none" dirty="0">
                        <a:solidFill>
                          <a:schemeClr val="tx1"/>
                        </a:solidFill>
                        <a:latin typeface="+mn-ea"/>
                        <a:ea typeface="+mn-ea"/>
                        <a:cs typeface="Calibri" panose="020F0502020204030204" pitchFamily="34" charset="0"/>
                      </a:endParaRPr>
                    </a:p>
                  </a:txBody>
                  <a:tcPr marL="143990" marR="143990" marT="71995" marB="71995">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extLst>
                  <a:ext uri="{0D108BD9-81ED-4DB2-BD59-A6C34878D82A}">
                    <a16:rowId xmlns:a16="http://schemas.microsoft.com/office/drawing/2014/main" val="2915489492"/>
                  </a:ext>
                </a:extLst>
              </a:tr>
              <a:tr h="1007928">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indent="0">
                        <a:buFont typeface="Wingdings" panose="05000000000000000000" pitchFamily="2" charset="2"/>
                        <a:buNone/>
                      </a:pPr>
                      <a:r>
                        <a:rPr lang="ja-JP" altLang="en-US" sz="1800" b="1" u="none" dirty="0">
                          <a:solidFill>
                            <a:schemeClr val="tx1"/>
                          </a:solidFill>
                          <a:latin typeface="+mn-ea"/>
                          <a:ea typeface="+mn-ea"/>
                          <a:cs typeface="Calibri" panose="020F0502020204030204" pitchFamily="34" charset="0"/>
                        </a:rPr>
                        <a:t>追尾</a:t>
                      </a:r>
                      <a:r>
                        <a:rPr lang="ja-JP" altLang="en-US" sz="1800" b="1" u="none" baseline="30000" dirty="0">
                          <a:solidFill>
                            <a:schemeClr val="tx1"/>
                          </a:solidFill>
                          <a:latin typeface="+mn-ea"/>
                          <a:ea typeface="+mn-ea"/>
                          <a:cs typeface="Calibri" panose="020F0502020204030204" pitchFamily="34" charset="0"/>
                        </a:rPr>
                        <a:t> *</a:t>
                      </a:r>
                      <a:r>
                        <a:rPr lang="en-US" altLang="ja-JP" sz="1800" b="1" u="none" baseline="30000" dirty="0">
                          <a:solidFill>
                            <a:schemeClr val="tx1"/>
                          </a:solidFill>
                          <a:latin typeface="+mn-ea"/>
                          <a:ea typeface="+mn-ea"/>
                          <a:cs typeface="Calibri" panose="020F0502020204030204" pitchFamily="34" charset="0"/>
                        </a:rPr>
                        <a:t>1</a:t>
                      </a:r>
                    </a:p>
                  </a:txBody>
                  <a:tcPr marL="143990" marR="143990" marT="71995" marB="719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2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171450" indent="-171450">
                        <a:buFont typeface="Wingdings" panose="05000000000000000000" pitchFamily="2" charset="2"/>
                        <a:buChar char="ü"/>
                      </a:pPr>
                      <a:r>
                        <a:rPr lang="ja-JP" altLang="en-US" sz="1800" b="1" u="none" dirty="0">
                          <a:solidFill>
                            <a:schemeClr val="tx1"/>
                          </a:solidFill>
                          <a:latin typeface="+mn-ea"/>
                          <a:ea typeface="+mn-ea"/>
                          <a:cs typeface="Calibri" panose="020F0502020204030204" pitchFamily="34" charset="0"/>
                        </a:rPr>
                        <a:t>背景への</a:t>
                      </a:r>
                      <a:r>
                        <a:rPr lang="ja-JP" altLang="en-US" sz="1800" b="1" u="none" dirty="0">
                          <a:solidFill>
                            <a:schemeClr val="accent1"/>
                          </a:solidFill>
                          <a:latin typeface="+mn-ea"/>
                          <a:ea typeface="+mn-ea"/>
                          <a:cs typeface="Calibri" panose="020F0502020204030204" pitchFamily="34" charset="0"/>
                        </a:rPr>
                        <a:t>誤追尾を最小化</a:t>
                      </a:r>
                      <a:endParaRPr lang="en-US" altLang="ja-JP" sz="1800" b="1" u="none" dirty="0">
                        <a:solidFill>
                          <a:schemeClr val="accent1"/>
                        </a:solidFill>
                        <a:latin typeface="+mn-ea"/>
                        <a:ea typeface="+mn-ea"/>
                        <a:cs typeface="Calibri" panose="020F0502020204030204" pitchFamily="34" charset="0"/>
                      </a:endParaRPr>
                    </a:p>
                    <a:p>
                      <a:pPr marL="171450" indent="-171450">
                        <a:buFont typeface="Wingdings" panose="05000000000000000000" pitchFamily="2" charset="2"/>
                        <a:buChar char="ü"/>
                      </a:pPr>
                      <a:r>
                        <a:rPr lang="ja-JP" altLang="en-US" sz="1800" b="1" u="none" dirty="0">
                          <a:solidFill>
                            <a:srgbClr val="6464E6"/>
                          </a:solidFill>
                          <a:latin typeface="+mn-ea"/>
                          <a:ea typeface="+mn-ea"/>
                          <a:cs typeface="Calibri" panose="020F0502020204030204" pitchFamily="34" charset="0"/>
                        </a:rPr>
                        <a:t>複数人</a:t>
                      </a:r>
                      <a:r>
                        <a:rPr kumimoji="1" lang="ja-JP" altLang="en-US" sz="16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a:t>
                      </a:r>
                      <a:r>
                        <a:rPr lang="ja-JP" altLang="en-US" sz="1600" b="1" u="none" dirty="0">
                          <a:solidFill>
                            <a:schemeClr val="tx1"/>
                          </a:solidFill>
                          <a:latin typeface="+mn-ea"/>
                          <a:ea typeface="+mn-ea"/>
                          <a:cs typeface="Calibri" panose="020F0502020204030204" pitchFamily="34" charset="0"/>
                        </a:rPr>
                        <a:t>最大</a:t>
                      </a:r>
                      <a:r>
                        <a:rPr lang="en-US" altLang="ja-JP" sz="1600" b="1" u="none" dirty="0">
                          <a:solidFill>
                            <a:schemeClr val="tx1"/>
                          </a:solidFill>
                          <a:latin typeface="+mn-ea"/>
                          <a:ea typeface="+mn-ea"/>
                          <a:cs typeface="Calibri" panose="020F0502020204030204" pitchFamily="34" charset="0"/>
                        </a:rPr>
                        <a:t>10</a:t>
                      </a:r>
                      <a:r>
                        <a:rPr lang="ja-JP" altLang="en-US" sz="1600" b="1" u="none" dirty="0">
                          <a:solidFill>
                            <a:schemeClr val="tx1"/>
                          </a:solidFill>
                          <a:latin typeface="+mn-ea"/>
                          <a:ea typeface="+mn-ea"/>
                          <a:cs typeface="Calibri" panose="020F0502020204030204" pitchFamily="34" charset="0"/>
                        </a:rPr>
                        <a:t>人まで）</a:t>
                      </a:r>
                      <a:r>
                        <a:rPr lang="ja-JP" altLang="en-US" sz="1800" b="1" u="none" dirty="0">
                          <a:solidFill>
                            <a:schemeClr val="tx1"/>
                          </a:solidFill>
                          <a:latin typeface="+mn-ea"/>
                          <a:ea typeface="+mn-ea"/>
                          <a:cs typeface="Calibri" panose="020F0502020204030204" pitchFamily="34" charset="0"/>
                        </a:rPr>
                        <a:t>いるシーンでも特定の人物を</a:t>
                      </a:r>
                      <a:r>
                        <a:rPr kumimoji="1" lang="ja-JP" altLang="en-US" sz="1800" b="1" u="none" kern="1200" dirty="0">
                          <a:solidFill>
                            <a:schemeClr val="accent1"/>
                          </a:solidFill>
                          <a:latin typeface="+mn-ea"/>
                          <a:ea typeface="+mn-ea"/>
                          <a:cs typeface="Calibri" panose="020F0502020204030204" pitchFamily="34" charset="0"/>
                        </a:rPr>
                        <a:t>追尾継続</a:t>
                      </a:r>
                      <a:endParaRPr lang="en-US" altLang="ja-JP" sz="1800" b="1" u="none" dirty="0">
                        <a:solidFill>
                          <a:schemeClr val="tx1"/>
                        </a:solidFill>
                        <a:latin typeface="+mn-ea"/>
                        <a:ea typeface="+mn-ea"/>
                        <a:cs typeface="Calibri" panose="020F0502020204030204" pitchFamily="34" charset="0"/>
                      </a:endParaRPr>
                    </a:p>
                    <a:p>
                      <a:pPr marL="171450" indent="-171450">
                        <a:buFont typeface="Wingdings" panose="05000000000000000000" pitchFamily="2" charset="2"/>
                        <a:buChar char="ü"/>
                      </a:pPr>
                      <a:r>
                        <a:rPr lang="ja-JP" altLang="en-US" sz="1800" b="1" u="none" dirty="0">
                          <a:solidFill>
                            <a:schemeClr val="accent1"/>
                          </a:solidFill>
                          <a:latin typeface="+mn-ea"/>
                          <a:ea typeface="+mn-ea"/>
                          <a:cs typeface="Calibri" panose="020F0502020204030204" pitchFamily="34" charset="0"/>
                        </a:rPr>
                        <a:t>なめらかな追従</a:t>
                      </a:r>
                      <a:endParaRPr lang="en-US" altLang="ja-JP" sz="1800" b="1" u="none" dirty="0">
                        <a:solidFill>
                          <a:schemeClr val="accent1"/>
                        </a:solidFill>
                        <a:latin typeface="+mn-ea"/>
                        <a:ea typeface="+mn-ea"/>
                        <a:cs typeface="Calibri" panose="020F0502020204030204" pitchFamily="34" charset="0"/>
                      </a:endParaRPr>
                    </a:p>
                  </a:txBody>
                  <a:tcPr marL="143990" marR="143990" marT="71995" marB="719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20000"/>
                      </a:srgbClr>
                    </a:solidFill>
                  </a:tcPr>
                </a:tc>
                <a:extLst>
                  <a:ext uri="{0D108BD9-81ED-4DB2-BD59-A6C34878D82A}">
                    <a16:rowId xmlns:a16="http://schemas.microsoft.com/office/drawing/2014/main" val="673547600"/>
                  </a:ext>
                </a:extLst>
              </a:tr>
              <a:tr h="431969">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0" indent="0">
                        <a:buFont typeface="Wingdings" panose="05000000000000000000" pitchFamily="2" charset="2"/>
                        <a:buNone/>
                      </a:pPr>
                      <a:r>
                        <a:rPr lang="ja-JP" altLang="en-US" sz="1800" b="1" u="none" dirty="0">
                          <a:solidFill>
                            <a:schemeClr val="tx1"/>
                          </a:solidFill>
                          <a:latin typeface="+mn-ea"/>
                          <a:ea typeface="+mn-ea"/>
                          <a:cs typeface="Calibri" panose="020F0502020204030204" pitchFamily="34" charset="0"/>
                        </a:rPr>
                        <a:t>連動</a:t>
                      </a:r>
                      <a:endParaRPr lang="en-US" altLang="ja-JP" sz="1800" b="1" u="none" dirty="0">
                        <a:solidFill>
                          <a:schemeClr val="tx1"/>
                        </a:solidFill>
                        <a:latin typeface="+mn-ea"/>
                        <a:ea typeface="+mn-ea"/>
                        <a:cs typeface="Calibri" panose="020F0502020204030204" pitchFamily="34" charset="0"/>
                      </a:endParaRPr>
                    </a:p>
                  </a:txBody>
                  <a:tcPr marL="143990" marR="143990" marT="71995" marB="719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tc>
                  <a:txBody>
                    <a:bodyPr/>
                    <a:lstStyle>
                      <a:lvl1pPr marL="0" algn="l" defTabSz="914400" rtl="0" eaLnBrk="1" latinLnBrk="0" hangingPunct="1">
                        <a:defRPr kumimoji="1" sz="1800" kern="1200">
                          <a:solidFill>
                            <a:schemeClr val="dk1"/>
                          </a:solidFill>
                          <a:latin typeface="Calibri"/>
                          <a:ea typeface="Yu Gothic UI"/>
                        </a:defRPr>
                      </a:lvl1pPr>
                      <a:lvl2pPr marL="457200" algn="l" defTabSz="914400" rtl="0" eaLnBrk="1" latinLnBrk="0" hangingPunct="1">
                        <a:defRPr kumimoji="1" sz="1800" kern="1200">
                          <a:solidFill>
                            <a:schemeClr val="dk1"/>
                          </a:solidFill>
                          <a:latin typeface="Calibri"/>
                          <a:ea typeface="Yu Gothic UI"/>
                        </a:defRPr>
                      </a:lvl2pPr>
                      <a:lvl3pPr marL="914400" algn="l" defTabSz="914400" rtl="0" eaLnBrk="1" latinLnBrk="0" hangingPunct="1">
                        <a:defRPr kumimoji="1" sz="1800" kern="1200">
                          <a:solidFill>
                            <a:schemeClr val="dk1"/>
                          </a:solidFill>
                          <a:latin typeface="Calibri"/>
                          <a:ea typeface="Yu Gothic UI"/>
                        </a:defRPr>
                      </a:lvl3pPr>
                      <a:lvl4pPr marL="1371600" algn="l" defTabSz="914400" rtl="0" eaLnBrk="1" latinLnBrk="0" hangingPunct="1">
                        <a:defRPr kumimoji="1" sz="1800" kern="1200">
                          <a:solidFill>
                            <a:schemeClr val="dk1"/>
                          </a:solidFill>
                          <a:latin typeface="Calibri"/>
                          <a:ea typeface="Yu Gothic UI"/>
                        </a:defRPr>
                      </a:lvl4pPr>
                      <a:lvl5pPr marL="1828800" algn="l" defTabSz="914400" rtl="0" eaLnBrk="1" latinLnBrk="0" hangingPunct="1">
                        <a:defRPr kumimoji="1" sz="1800" kern="1200">
                          <a:solidFill>
                            <a:schemeClr val="dk1"/>
                          </a:solidFill>
                          <a:latin typeface="Calibri"/>
                          <a:ea typeface="Yu Gothic UI"/>
                        </a:defRPr>
                      </a:lvl5pPr>
                      <a:lvl6pPr marL="2286000" algn="l" defTabSz="914400" rtl="0" eaLnBrk="1" latinLnBrk="0" hangingPunct="1">
                        <a:defRPr kumimoji="1" sz="1800" kern="1200">
                          <a:solidFill>
                            <a:schemeClr val="dk1"/>
                          </a:solidFill>
                          <a:latin typeface="Calibri"/>
                          <a:ea typeface="Yu Gothic UI"/>
                        </a:defRPr>
                      </a:lvl6pPr>
                      <a:lvl7pPr marL="2743200" algn="l" defTabSz="914400" rtl="0" eaLnBrk="1" latinLnBrk="0" hangingPunct="1">
                        <a:defRPr kumimoji="1" sz="1800" kern="1200">
                          <a:solidFill>
                            <a:schemeClr val="dk1"/>
                          </a:solidFill>
                          <a:latin typeface="Calibri"/>
                          <a:ea typeface="Yu Gothic UI"/>
                        </a:defRPr>
                      </a:lvl7pPr>
                      <a:lvl8pPr marL="3200400" algn="l" defTabSz="914400" rtl="0" eaLnBrk="1" latinLnBrk="0" hangingPunct="1">
                        <a:defRPr kumimoji="1" sz="1800" kern="1200">
                          <a:solidFill>
                            <a:schemeClr val="dk1"/>
                          </a:solidFill>
                          <a:latin typeface="Calibri"/>
                          <a:ea typeface="Yu Gothic UI"/>
                        </a:defRPr>
                      </a:lvl8pPr>
                      <a:lvl9pPr marL="3657600" algn="l" defTabSz="914400" rtl="0" eaLnBrk="1" latinLnBrk="0" hangingPunct="1">
                        <a:defRPr kumimoji="1" sz="1800" kern="1200">
                          <a:solidFill>
                            <a:schemeClr val="dk1"/>
                          </a:solidFill>
                          <a:latin typeface="Calibri"/>
                          <a:ea typeface="Yu Gothic UI"/>
                        </a:defRPr>
                      </a:lvl9p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ja-JP" sz="1800" b="1" u="none" dirty="0">
                          <a:solidFill>
                            <a:schemeClr val="tx1"/>
                          </a:solidFill>
                          <a:latin typeface="+mn-ea"/>
                          <a:ea typeface="+mn-ea"/>
                          <a:cs typeface="Calibri" panose="020F0502020204030204" pitchFamily="34" charset="0"/>
                        </a:rPr>
                        <a:t>AI</a:t>
                      </a:r>
                      <a:r>
                        <a:rPr lang="ja-JP" altLang="en-US" sz="1800" b="1" u="none" dirty="0">
                          <a:solidFill>
                            <a:schemeClr val="tx1"/>
                          </a:solidFill>
                          <a:latin typeface="+mn-ea"/>
                          <a:ea typeface="+mn-ea"/>
                          <a:cs typeface="Calibri" panose="020F0502020204030204" pitchFamily="34" charset="0"/>
                        </a:rPr>
                        <a:t>検知カメラ⇒</a:t>
                      </a:r>
                      <a:r>
                        <a:rPr lang="en-US" altLang="ja-JP" sz="1800" b="1" u="none" dirty="0">
                          <a:solidFill>
                            <a:schemeClr val="tx1"/>
                          </a:solidFill>
                          <a:latin typeface="+mn-ea"/>
                          <a:ea typeface="+mn-ea"/>
                          <a:cs typeface="Calibri" panose="020F0502020204030204" pitchFamily="34" charset="0"/>
                        </a:rPr>
                        <a:t>PTZ</a:t>
                      </a:r>
                      <a:r>
                        <a:rPr lang="ja-JP" altLang="en-US" sz="1800" b="1" u="none" dirty="0">
                          <a:solidFill>
                            <a:schemeClr val="tx1"/>
                          </a:solidFill>
                          <a:latin typeface="+mn-ea"/>
                          <a:ea typeface="+mn-ea"/>
                          <a:cs typeface="Calibri" panose="020F0502020204030204" pitchFamily="34" charset="0"/>
                        </a:rPr>
                        <a:t>カメラ（本機種）および外部</a:t>
                      </a:r>
                      <a:r>
                        <a:rPr lang="en-US" altLang="ja-JP" sz="1800" b="1" u="none" dirty="0">
                          <a:solidFill>
                            <a:schemeClr val="tx1"/>
                          </a:solidFill>
                          <a:latin typeface="+mn-ea"/>
                          <a:ea typeface="+mn-ea"/>
                          <a:cs typeface="Calibri" panose="020F0502020204030204" pitchFamily="34" charset="0"/>
                        </a:rPr>
                        <a:t>PTZ</a:t>
                      </a:r>
                      <a:r>
                        <a:rPr lang="ja-JP" altLang="en-US" sz="1800" b="1" u="none" dirty="0">
                          <a:solidFill>
                            <a:schemeClr val="tx1"/>
                          </a:solidFill>
                          <a:latin typeface="+mn-ea"/>
                          <a:ea typeface="+mn-ea"/>
                          <a:cs typeface="Calibri" panose="020F0502020204030204" pitchFamily="34" charset="0"/>
                        </a:rPr>
                        <a:t>カメラと</a:t>
                      </a:r>
                      <a:r>
                        <a:rPr lang="ja-JP" altLang="en-US" sz="1800" b="1" u="none" dirty="0">
                          <a:solidFill>
                            <a:schemeClr val="accent1"/>
                          </a:solidFill>
                          <a:latin typeface="+mn-ea"/>
                          <a:ea typeface="+mn-ea"/>
                          <a:cs typeface="Calibri" panose="020F0502020204030204" pitchFamily="34" charset="0"/>
                        </a:rPr>
                        <a:t>連動可能</a:t>
                      </a:r>
                      <a:endParaRPr lang="ja-JP" altLang="en-US" sz="1800" b="1" u="none" dirty="0">
                        <a:solidFill>
                          <a:schemeClr val="tx1"/>
                        </a:solidFill>
                        <a:latin typeface="+mn-ea"/>
                        <a:ea typeface="+mn-ea"/>
                        <a:cs typeface="Calibri" panose="020F0502020204030204" pitchFamily="34" charset="0"/>
                      </a:endParaRPr>
                    </a:p>
                  </a:txBody>
                  <a:tcPr marL="143990" marR="143990" marT="71995" marB="719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DC0BF">
                        <a:tint val="40000"/>
                      </a:srgbClr>
                    </a:solidFill>
                  </a:tcPr>
                </a:tc>
                <a:extLst>
                  <a:ext uri="{0D108BD9-81ED-4DB2-BD59-A6C34878D82A}">
                    <a16:rowId xmlns:a16="http://schemas.microsoft.com/office/drawing/2014/main" val="474682842"/>
                  </a:ext>
                </a:extLst>
              </a:tr>
            </a:tbl>
          </a:graphicData>
        </a:graphic>
      </p:graphicFrame>
      <p:sp>
        <p:nvSpPr>
          <p:cNvPr id="37" name="角丸四角形 36"/>
          <p:cNvSpPr/>
          <p:nvPr/>
        </p:nvSpPr>
        <p:spPr>
          <a:xfrm>
            <a:off x="8246338" y="1651758"/>
            <a:ext cx="5985268" cy="3538854"/>
          </a:xfrm>
          <a:prstGeom prst="roundRect">
            <a:avLst>
              <a:gd name="adj" fmla="val 4063"/>
            </a:avLst>
          </a:prstGeom>
          <a:solidFill>
            <a:srgbClr val="FFFFFF"/>
          </a:solidFill>
          <a:ln w="12700" cap="flat" cmpd="sng" algn="ctr">
            <a:solidFill>
              <a:srgbClr val="6464E6">
                <a:shade val="50000"/>
              </a:srgbClr>
            </a:solidFill>
            <a:prstDash val="solid"/>
            <a:miter lim="800000"/>
          </a:ln>
          <a:effectLst/>
        </p:spPr>
        <p:txBody>
          <a:bodyPr rtlCol="0" anchor="ctr"/>
          <a:lstStyle/>
          <a:p>
            <a:pPr algn="ctr" defTabSz="719953" fontAlgn="base">
              <a:spcBef>
                <a:spcPct val="0"/>
              </a:spcBef>
              <a:spcAft>
                <a:spcPct val="0"/>
              </a:spcAft>
              <a:defRPr/>
            </a:pPr>
            <a:endParaRPr kumimoji="0" lang="ja-JP" altLang="en-US" sz="2834" kern="0" dirty="0">
              <a:solidFill>
                <a:srgbClr val="FFFFFF"/>
              </a:solidFill>
              <a:latin typeface="Yu Gothic UI" panose="020B0500000000000000" pitchFamily="50" charset="-128"/>
              <a:ea typeface="Yu Gothic UI" panose="020B0500000000000000" pitchFamily="50" charset="-128"/>
            </a:endParaRPr>
          </a:p>
        </p:txBody>
      </p:sp>
      <p:sp>
        <p:nvSpPr>
          <p:cNvPr id="39" name="正方形/長方形 38"/>
          <p:cNvSpPr/>
          <p:nvPr/>
        </p:nvSpPr>
        <p:spPr>
          <a:xfrm>
            <a:off x="9021646" y="3671899"/>
            <a:ext cx="4470272" cy="1439967"/>
          </a:xfrm>
          <a:prstGeom prst="rect">
            <a:avLst/>
          </a:prstGeom>
          <a:solidFill>
            <a:srgbClr val="BDC0BF">
              <a:lumMod val="40000"/>
              <a:lumOff val="60000"/>
            </a:srgbClr>
          </a:solidFill>
          <a:ln w="12700" cap="flat" cmpd="sng" algn="ctr">
            <a:solidFill>
              <a:srgbClr val="E2E3E3"/>
            </a:solid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grpSp>
        <p:nvGrpSpPr>
          <p:cNvPr id="40" name="グループ化 39"/>
          <p:cNvGrpSpPr/>
          <p:nvPr/>
        </p:nvGrpSpPr>
        <p:grpSpPr>
          <a:xfrm>
            <a:off x="11566341" y="3788414"/>
            <a:ext cx="1153534" cy="1003864"/>
            <a:chOff x="8030450" y="3151361"/>
            <a:chExt cx="565142" cy="529528"/>
          </a:xfrm>
        </p:grpSpPr>
        <p:graphicFrame>
          <p:nvGraphicFramePr>
            <p:cNvPr id="44" name="Object 82"/>
            <p:cNvGraphicFramePr>
              <a:graphicFrameLocks noChangeAspect="1"/>
            </p:cNvGraphicFramePr>
            <p:nvPr/>
          </p:nvGraphicFramePr>
          <p:xfrm>
            <a:off x="8030450" y="3151361"/>
            <a:ext cx="565142" cy="529528"/>
          </p:xfrm>
          <a:graphic>
            <a:graphicData uri="http://schemas.openxmlformats.org/presentationml/2006/ole">
              <mc:AlternateContent xmlns:mc="http://schemas.openxmlformats.org/markup-compatibility/2006">
                <mc:Choice xmlns:v="urn:schemas-microsoft-com:vml" Requires="v">
                  <p:oleObj name="Image" r:id="rId3" imgW="3250794" imgH="3047619" progId="Photoshop.Image.6">
                    <p:embed/>
                  </p:oleObj>
                </mc:Choice>
                <mc:Fallback>
                  <p:oleObj name="Image" r:id="rId3" imgW="3250794" imgH="3047619" progId="Photoshop.Image.6">
                    <p:embed/>
                    <p:pic>
                      <p:nvPicPr>
                        <p:cNvPr id="44" name="Object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0450" y="3151361"/>
                          <a:ext cx="565142" cy="52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 name="Rectangle 86"/>
            <p:cNvSpPr>
              <a:spLocks noChangeArrowheads="1"/>
            </p:cNvSpPr>
            <p:nvPr/>
          </p:nvSpPr>
          <p:spPr bwMode="auto">
            <a:xfrm>
              <a:off x="8157106" y="3267929"/>
              <a:ext cx="239368" cy="327032"/>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719953" fontAlgn="base">
                <a:spcBef>
                  <a:spcPct val="0"/>
                </a:spcBef>
                <a:spcAft>
                  <a:spcPct val="0"/>
                </a:spcAft>
                <a:defRPr/>
              </a:pPr>
              <a:endParaRPr lang="ja-JP" altLang="en-US" sz="3149" kern="0" dirty="0">
                <a:solidFill>
                  <a:srgbClr val="1F497D"/>
                </a:solidFill>
                <a:latin typeface="Yu Gothic UI" panose="020B0500000000000000" pitchFamily="50" charset="-128"/>
                <a:ea typeface="Yu Gothic UI" panose="020B0500000000000000" pitchFamily="50" charset="-128"/>
              </a:endParaRPr>
            </a:p>
          </p:txBody>
        </p:sp>
      </p:grpSp>
      <p:grpSp>
        <p:nvGrpSpPr>
          <p:cNvPr id="47" name="グループ化 46"/>
          <p:cNvGrpSpPr/>
          <p:nvPr/>
        </p:nvGrpSpPr>
        <p:grpSpPr>
          <a:xfrm>
            <a:off x="9747013" y="3819098"/>
            <a:ext cx="1153534" cy="1003866"/>
            <a:chOff x="5447382" y="3741700"/>
            <a:chExt cx="928832" cy="870300"/>
          </a:xfrm>
        </p:grpSpPr>
        <p:graphicFrame>
          <p:nvGraphicFramePr>
            <p:cNvPr id="48" name="Object 83"/>
            <p:cNvGraphicFramePr>
              <a:graphicFrameLocks noChangeAspect="1"/>
            </p:cNvGraphicFramePr>
            <p:nvPr/>
          </p:nvGraphicFramePr>
          <p:xfrm>
            <a:off x="5447382" y="3741700"/>
            <a:ext cx="928832" cy="870300"/>
          </p:xfrm>
          <a:graphic>
            <a:graphicData uri="http://schemas.openxmlformats.org/presentationml/2006/ole">
              <mc:AlternateContent xmlns:mc="http://schemas.openxmlformats.org/markup-compatibility/2006">
                <mc:Choice xmlns:v="urn:schemas-microsoft-com:vml" Requires="v">
                  <p:oleObj name="Image" r:id="rId5" imgW="3250794" imgH="3047619" progId="Photoshop.Image.6">
                    <p:embed/>
                  </p:oleObj>
                </mc:Choice>
                <mc:Fallback>
                  <p:oleObj name="Image" r:id="rId5" imgW="3250794" imgH="3047619" progId="Photoshop.Image.6">
                    <p:embed/>
                    <p:pic>
                      <p:nvPicPr>
                        <p:cNvPr id="48" name="Object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7382" y="3741700"/>
                          <a:ext cx="928832" cy="8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 name="Rectangle 86"/>
            <p:cNvSpPr>
              <a:spLocks noChangeArrowheads="1"/>
            </p:cNvSpPr>
            <p:nvPr/>
          </p:nvSpPr>
          <p:spPr bwMode="auto">
            <a:xfrm>
              <a:off x="5703578" y="3812460"/>
              <a:ext cx="393410" cy="628989"/>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719953" fontAlgn="base">
                <a:spcBef>
                  <a:spcPct val="0"/>
                </a:spcBef>
                <a:spcAft>
                  <a:spcPct val="0"/>
                </a:spcAft>
                <a:defRPr/>
              </a:pPr>
              <a:endParaRPr lang="ja-JP" altLang="en-US" sz="3779" kern="0">
                <a:solidFill>
                  <a:srgbClr val="1F497D"/>
                </a:solidFill>
                <a:latin typeface="Yu Gothic UI" panose="020B0500000000000000" pitchFamily="50" charset="-128"/>
                <a:ea typeface="Yu Gothic UI" panose="020B0500000000000000" pitchFamily="50" charset="-128"/>
              </a:endParaRPr>
            </a:p>
          </p:txBody>
        </p:sp>
      </p:grpSp>
      <p:sp>
        <p:nvSpPr>
          <p:cNvPr id="50" name="AutoShape 87"/>
          <p:cNvSpPr>
            <a:spLocks noChangeArrowheads="1"/>
          </p:cNvSpPr>
          <p:nvPr/>
        </p:nvSpPr>
        <p:spPr bwMode="auto">
          <a:xfrm>
            <a:off x="11017996" y="4092314"/>
            <a:ext cx="425875" cy="473248"/>
          </a:xfrm>
          <a:prstGeom prst="rightArrow">
            <a:avLst>
              <a:gd name="adj1" fmla="val 35944"/>
              <a:gd name="adj2" fmla="val 53300"/>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719953" fontAlgn="base">
              <a:spcBef>
                <a:spcPct val="0"/>
              </a:spcBef>
              <a:spcAft>
                <a:spcPct val="0"/>
              </a:spcAft>
              <a:defRPr/>
            </a:pPr>
            <a:endParaRPr lang="ja-JP" altLang="en-US" sz="472" kern="0">
              <a:solidFill>
                <a:srgbClr val="1F497D"/>
              </a:solidFill>
              <a:latin typeface="Yu Gothic UI" panose="020B0500000000000000" pitchFamily="50" charset="-128"/>
              <a:ea typeface="Yu Gothic UI" panose="020B0500000000000000" pitchFamily="50" charset="-128"/>
            </a:endParaRPr>
          </a:p>
        </p:txBody>
      </p:sp>
      <p:sp>
        <p:nvSpPr>
          <p:cNvPr id="51" name="テキスト ボックス 50"/>
          <p:cNvSpPr txBox="1"/>
          <p:nvPr/>
        </p:nvSpPr>
        <p:spPr>
          <a:xfrm>
            <a:off x="9542097" y="4791228"/>
            <a:ext cx="3456451" cy="332558"/>
          </a:xfrm>
          <a:prstGeom prst="rect">
            <a:avLst/>
          </a:prstGeom>
          <a:noFill/>
        </p:spPr>
        <p:txBody>
          <a:bodyPr wrap="square" lIns="56689" tIns="56689" rIns="56689" bIns="56689" rtlCol="0">
            <a:spAutoFit/>
          </a:bodyPr>
          <a:lstStyle/>
          <a:p>
            <a:pPr defTabSz="719953" fontAlgn="base">
              <a:spcBef>
                <a:spcPct val="0"/>
              </a:spcBef>
              <a:spcAft>
                <a:spcPct val="0"/>
              </a:spcAft>
              <a:tabLst>
                <a:tab pos="0" algn="l"/>
              </a:tabLst>
              <a:defRPr/>
            </a:pPr>
            <a:r>
              <a:rPr lang="ja-JP" altLang="en-US" sz="1400" b="1" dirty="0">
                <a:solidFill>
                  <a:prstClr val="black"/>
                </a:solidFill>
                <a:latin typeface="Yu Gothic UI" panose="020B0500000000000000" pitchFamily="50" charset="-128"/>
                <a:ea typeface="Yu Gothic UI" panose="020B0500000000000000" pitchFamily="50" charset="-128"/>
                <a:cs typeface="Calibri" panose="020F0502020204030204" pitchFamily="34" charset="0"/>
              </a:rPr>
              <a:t>背景特徴に引っ張られず、「人」のみを追尾</a:t>
            </a:r>
          </a:p>
        </p:txBody>
      </p:sp>
      <p:sp>
        <p:nvSpPr>
          <p:cNvPr id="52" name="正方形/長方形 51"/>
          <p:cNvSpPr/>
          <p:nvPr/>
        </p:nvSpPr>
        <p:spPr>
          <a:xfrm>
            <a:off x="9021646" y="2249248"/>
            <a:ext cx="4470272" cy="1340228"/>
          </a:xfrm>
          <a:prstGeom prst="rect">
            <a:avLst/>
          </a:prstGeom>
          <a:solidFill>
            <a:srgbClr val="E2E3E3"/>
          </a:solidFill>
          <a:ln w="12700" cap="flat" cmpd="sng" algn="ctr">
            <a:solidFill>
              <a:srgbClr val="E2E3E3"/>
            </a:solid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pic>
        <p:nvPicPr>
          <p:cNvPr id="53" name="図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05663" y="2308065"/>
            <a:ext cx="2152874" cy="1015444"/>
          </a:xfrm>
          <a:prstGeom prst="rect">
            <a:avLst/>
          </a:prstGeom>
        </p:spPr>
      </p:pic>
      <p:pic>
        <p:nvPicPr>
          <p:cNvPr id="60" name="図 5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77625" y="2392531"/>
            <a:ext cx="589325" cy="718240"/>
          </a:xfrm>
          <a:prstGeom prst="rect">
            <a:avLst/>
          </a:prstGeom>
        </p:spPr>
      </p:pic>
      <p:sp>
        <p:nvSpPr>
          <p:cNvPr id="63" name="テキスト ボックス 62">
            <a:extLst>
              <a:ext uri="{FF2B5EF4-FFF2-40B4-BE49-F238E27FC236}">
                <a16:creationId xmlns:a16="http://schemas.microsoft.com/office/drawing/2014/main" id="{AE2A54F0-2570-4F9F-AAA5-8D7C141CA55E}"/>
              </a:ext>
            </a:extLst>
          </p:cNvPr>
          <p:cNvSpPr txBox="1"/>
          <p:nvPr/>
        </p:nvSpPr>
        <p:spPr>
          <a:xfrm>
            <a:off x="9312055" y="3195869"/>
            <a:ext cx="1474062" cy="332558"/>
          </a:xfrm>
          <a:prstGeom prst="rect">
            <a:avLst/>
          </a:prstGeom>
          <a:solidFill>
            <a:srgbClr val="D36163">
              <a:lumMod val="20000"/>
              <a:lumOff val="80000"/>
            </a:srgbClr>
          </a:solidFill>
          <a:ln>
            <a:solidFill>
              <a:srgbClr val="D36163"/>
            </a:solidFill>
          </a:ln>
        </p:spPr>
        <p:txBody>
          <a:bodyPr wrap="square" lIns="0" tIns="56689" rIns="0" bIns="56689" rtlCol="0">
            <a:spAutoFit/>
          </a:bodyPr>
          <a:lstStyle/>
          <a:p>
            <a:pPr algn="ctr" defTabSz="719953" fontAlgn="base">
              <a:spcBef>
                <a:spcPct val="0"/>
              </a:spcBef>
              <a:spcAft>
                <a:spcPct val="0"/>
              </a:spcAft>
              <a:defRPr/>
            </a:pPr>
            <a:r>
              <a:rPr kumimoji="0" lang="en-US" altLang="ja-JP" sz="1400" b="1" kern="0" dirty="0">
                <a:solidFill>
                  <a:srgbClr val="D36163"/>
                </a:solidFill>
                <a:latin typeface="Yu Gothic UI" panose="020B0500000000000000" pitchFamily="50" charset="-128"/>
                <a:ea typeface="Yu Gothic UI" panose="020B0500000000000000" pitchFamily="50" charset="-128"/>
                <a:cs typeface="Calibri" panose="020F0502020204030204" pitchFamily="34" charset="0"/>
              </a:rPr>
              <a:t>AI</a:t>
            </a:r>
            <a:r>
              <a:rPr kumimoji="0" lang="ja-JP" altLang="en-US" sz="1400" b="1" kern="0" dirty="0">
                <a:solidFill>
                  <a:srgbClr val="D36163"/>
                </a:solidFill>
                <a:latin typeface="Yu Gothic UI" panose="020B0500000000000000" pitchFamily="50" charset="-128"/>
                <a:ea typeface="Yu Gothic UI" panose="020B0500000000000000" pitchFamily="50" charset="-128"/>
                <a:cs typeface="Calibri" panose="020F0502020204030204" pitchFamily="34" charset="0"/>
              </a:rPr>
              <a:t>物体検知</a:t>
            </a:r>
          </a:p>
        </p:txBody>
      </p:sp>
      <p:sp>
        <p:nvSpPr>
          <p:cNvPr id="64" name="テキスト ボックス 63"/>
          <p:cNvSpPr txBox="1"/>
          <p:nvPr/>
        </p:nvSpPr>
        <p:spPr>
          <a:xfrm>
            <a:off x="10638099" y="2511422"/>
            <a:ext cx="395011" cy="599105"/>
          </a:xfrm>
          <a:prstGeom prst="rect">
            <a:avLst/>
          </a:prstGeom>
          <a:noFill/>
        </p:spPr>
        <p:txBody>
          <a:bodyPr wrap="none" lIns="56689" tIns="56689" rIns="56689" bIns="56689" rtlCol="0">
            <a:spAutoFit/>
          </a:bodyPr>
          <a:lstStyle/>
          <a:p>
            <a:pPr marL="137492" indent="-137492" defTabSz="719953" fontAlgn="base">
              <a:spcBef>
                <a:spcPct val="0"/>
              </a:spcBef>
              <a:spcAft>
                <a:spcPct val="0"/>
              </a:spcAft>
              <a:defRPr/>
            </a:pPr>
            <a:r>
              <a:rPr lang="en-US" altLang="ja-JP" sz="3149" b="1"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rPr>
              <a:t>+</a:t>
            </a:r>
            <a:endParaRPr lang="ja-JP" altLang="en-US" sz="3149" b="1" dirty="0">
              <a:solidFill>
                <a:prstClr val="black"/>
              </a:solidFill>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65" name="テキスト ボックス 64">
            <a:extLst>
              <a:ext uri="{FF2B5EF4-FFF2-40B4-BE49-F238E27FC236}">
                <a16:creationId xmlns:a16="http://schemas.microsoft.com/office/drawing/2014/main" id="{AE2A54F0-2570-4F9F-AAA5-8D7C141CA55E}"/>
              </a:ext>
            </a:extLst>
          </p:cNvPr>
          <p:cNvSpPr txBox="1"/>
          <p:nvPr/>
        </p:nvSpPr>
        <p:spPr>
          <a:xfrm>
            <a:off x="11620647" y="3196010"/>
            <a:ext cx="1603763" cy="332558"/>
          </a:xfrm>
          <a:prstGeom prst="rect">
            <a:avLst/>
          </a:prstGeom>
          <a:solidFill>
            <a:srgbClr val="D36163">
              <a:lumMod val="20000"/>
              <a:lumOff val="80000"/>
            </a:srgbClr>
          </a:solidFill>
          <a:ln>
            <a:solidFill>
              <a:srgbClr val="D36163"/>
            </a:solidFill>
          </a:ln>
        </p:spPr>
        <p:txBody>
          <a:bodyPr wrap="square" lIns="0" tIns="56689" rIns="0" bIns="56689" rtlCol="0">
            <a:spAutoFit/>
          </a:bodyPr>
          <a:lstStyle/>
          <a:p>
            <a:pPr algn="ctr" defTabSz="719953" fontAlgn="base">
              <a:spcBef>
                <a:spcPct val="0"/>
              </a:spcBef>
              <a:spcAft>
                <a:spcPct val="0"/>
              </a:spcAft>
              <a:defRPr/>
            </a:pPr>
            <a:r>
              <a:rPr kumimoji="0" lang="ja-JP" altLang="en-US" sz="1400" b="1" kern="0" dirty="0">
                <a:solidFill>
                  <a:srgbClr val="D36163"/>
                </a:solidFill>
                <a:latin typeface="Yu Gothic UI" panose="020B0500000000000000" pitchFamily="50" charset="-128"/>
                <a:ea typeface="Yu Gothic UI" panose="020B0500000000000000" pitchFamily="50" charset="-128"/>
                <a:cs typeface="Calibri" panose="020F0502020204030204" pitchFamily="34" charset="0"/>
              </a:rPr>
              <a:t>テンプレートマッチング</a:t>
            </a:r>
          </a:p>
        </p:txBody>
      </p:sp>
      <p:sp>
        <p:nvSpPr>
          <p:cNvPr id="68" name="正方形/長方形 67"/>
          <p:cNvSpPr/>
          <p:nvPr/>
        </p:nvSpPr>
        <p:spPr>
          <a:xfrm>
            <a:off x="11035622" y="2719805"/>
            <a:ext cx="585232" cy="295359"/>
          </a:xfrm>
          <a:prstGeom prst="rect">
            <a:avLst/>
          </a:prstGeom>
          <a:solidFill>
            <a:srgbClr val="E2E3E3"/>
          </a:solidFill>
          <a:ln w="12700" cap="flat" cmpd="sng" algn="ctr">
            <a:no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sp>
        <p:nvSpPr>
          <p:cNvPr id="69" name="二等辺三角形 68"/>
          <p:cNvSpPr/>
          <p:nvPr/>
        </p:nvSpPr>
        <p:spPr>
          <a:xfrm rot="10800000">
            <a:off x="10988325" y="3505025"/>
            <a:ext cx="433746" cy="143267"/>
          </a:xfrm>
          <a:prstGeom prst="triangle">
            <a:avLst/>
          </a:prstGeom>
          <a:solidFill>
            <a:srgbClr val="6464E6"/>
          </a:solidFill>
          <a:ln w="12700" cap="flat" cmpd="sng" algn="ctr">
            <a:solidFill>
              <a:srgbClr val="6464E6">
                <a:shade val="50000"/>
              </a:srgbClr>
            </a:solid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Yu Gothic UI" panose="020B0500000000000000" pitchFamily="50" charset="-128"/>
              <a:ea typeface="Yu Gothic UI" panose="020B0500000000000000" pitchFamily="50" charset="-128"/>
            </a:endParaRPr>
          </a:p>
        </p:txBody>
      </p:sp>
      <p:sp>
        <p:nvSpPr>
          <p:cNvPr id="70" name="テキスト ボックス 69"/>
          <p:cNvSpPr txBox="1"/>
          <p:nvPr/>
        </p:nvSpPr>
        <p:spPr>
          <a:xfrm>
            <a:off x="331653" y="1244520"/>
            <a:ext cx="3397499" cy="382576"/>
          </a:xfrm>
          <a:prstGeom prst="rect">
            <a:avLst/>
          </a:prstGeom>
          <a:noFill/>
        </p:spPr>
        <p:txBody>
          <a:bodyPr wrap="square" lIns="56689" tIns="56689" rIns="56689" bIns="56689" rtlCol="0" anchor="ctr" anchorCtr="0">
            <a:noAutofit/>
          </a:bodyPr>
          <a:lstStyle/>
          <a:p>
            <a:pPr defTabSz="719953" fontAlgn="base">
              <a:spcBef>
                <a:spcPct val="0"/>
              </a:spcBef>
              <a:spcAft>
                <a:spcPct val="0"/>
              </a:spcAft>
              <a:defRPr/>
            </a:pPr>
            <a:r>
              <a:rPr kumimoji="0" lang="ja-JP" altLang="en-US" sz="20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rPr>
              <a:t>改善の概要</a:t>
            </a:r>
            <a:endParaRPr kumimoji="0" lang="en-US" altLang="ja-JP" sz="2000" b="1" kern="0" dirty="0">
              <a:solidFill>
                <a:srgbClr val="000000">
                  <a:lumMod val="75000"/>
                  <a:lumOff val="25000"/>
                </a:srgbClr>
              </a:solidFill>
              <a:latin typeface="Yu Gothic UI" panose="020B0500000000000000" pitchFamily="50" charset="-128"/>
              <a:ea typeface="Yu Gothic UI" panose="020B0500000000000000" pitchFamily="50" charset="-128"/>
              <a:cs typeface="Calibri" panose="020F0502020204030204" pitchFamily="34" charset="0"/>
            </a:endParaRPr>
          </a:p>
        </p:txBody>
      </p:sp>
      <p:pic>
        <p:nvPicPr>
          <p:cNvPr id="71" name="Picture 1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804345" y="1685987"/>
            <a:ext cx="298620" cy="283687"/>
          </a:xfrm>
          <a:prstGeom prst="rect">
            <a:avLst/>
          </a:prstGeom>
          <a:noFill/>
          <a:ln>
            <a:noFill/>
          </a:ln>
          <a:effectLst>
            <a:outerShdw blurRad="1016000" dist="330200" dir="3840000" sx="55000" sy="55000" algn="ctr" rotWithShape="0">
              <a:sysClr val="windowText" lastClr="000000">
                <a:lumMod val="50000"/>
                <a:lumOff val="50000"/>
              </a:sys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正方形/長方形 72"/>
          <p:cNvSpPr/>
          <p:nvPr/>
        </p:nvSpPr>
        <p:spPr>
          <a:xfrm>
            <a:off x="8212762" y="1627096"/>
            <a:ext cx="6186832" cy="660181"/>
          </a:xfrm>
          <a:prstGeom prst="rect">
            <a:avLst/>
          </a:prstGeom>
        </p:spPr>
        <p:txBody>
          <a:bodyPr wrap="square">
            <a:spAutoFit/>
          </a:bodyPr>
          <a:lstStyle/>
          <a:p>
            <a:pPr defTabSz="719953">
              <a:defRPr/>
            </a:pPr>
            <a:r>
              <a:rPr lang="en-US" altLang="ja-JP" sz="1800" b="1"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AI </a:t>
            </a:r>
            <a:r>
              <a:rPr lang="ja-JP" altLang="en-US" sz="1800" b="1"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ハイブリッド追尾方式：</a:t>
            </a:r>
            <a:r>
              <a:rPr lang="en-US" altLang="ja-JP" sz="1653"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 </a:t>
            </a:r>
            <a:r>
              <a:rPr lang="en-US" altLang="ja-JP" sz="1600"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a:t>
            </a:r>
            <a:r>
              <a:rPr lang="ja-JP" altLang="en-US" sz="1600"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現行はテンプレートマッチングのみ</a:t>
            </a:r>
            <a:r>
              <a:rPr lang="en-US" altLang="ja-JP" sz="1600" u="sng"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a:t>
            </a:r>
          </a:p>
          <a:p>
            <a:pPr defTabSz="719953">
              <a:defRPr/>
            </a:pPr>
            <a:r>
              <a:rPr lang="en-US" altLang="ja-JP" sz="1800"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AI</a:t>
            </a:r>
            <a:r>
              <a:rPr lang="ja-JP" altLang="en-US" sz="1800" dirty="0">
                <a:solidFill>
                  <a:srgbClr val="000000"/>
                </a:solidFill>
                <a:latin typeface="Yu Gothic UI" panose="020B0500000000000000" pitchFamily="50" charset="-128"/>
                <a:ea typeface="Yu Gothic UI" panose="020B0500000000000000" pitchFamily="50" charset="-128"/>
                <a:cs typeface="Calibri" panose="020F0502020204030204" pitchFamily="34" charset="0"/>
              </a:rPr>
              <a:t>による物体検知を利用し、テンプレートマッチングで追尾</a:t>
            </a:r>
            <a:endParaRPr lang="en-US" altLang="ja-JP" sz="1800" dirty="0">
              <a:solidFill>
                <a:srgbClr val="000000"/>
              </a:solidFill>
              <a:latin typeface="Yu Gothic UI" panose="020B0500000000000000" pitchFamily="50" charset="-128"/>
              <a:ea typeface="Yu Gothic UI" panose="020B0500000000000000" pitchFamily="50" charset="-128"/>
              <a:cs typeface="Calibri" panose="020F0502020204030204" pitchFamily="34" charset="0"/>
            </a:endParaRPr>
          </a:p>
        </p:txBody>
      </p:sp>
      <p:sp>
        <p:nvSpPr>
          <p:cNvPr id="3" name="テキスト ボックス 2">
            <a:extLst>
              <a:ext uri="{FF2B5EF4-FFF2-40B4-BE49-F238E27FC236}">
                <a16:creationId xmlns:a16="http://schemas.microsoft.com/office/drawing/2014/main" id="{5BACFD39-61A3-1D1C-D107-FF67CCF6CF6E}"/>
              </a:ext>
            </a:extLst>
          </p:cNvPr>
          <p:cNvSpPr txBox="1"/>
          <p:nvPr/>
        </p:nvSpPr>
        <p:spPr>
          <a:xfrm>
            <a:off x="2154960" y="4256933"/>
            <a:ext cx="6126998" cy="528478"/>
          </a:xfrm>
          <a:prstGeom prst="rect">
            <a:avLst/>
          </a:prstGeom>
          <a:noFill/>
        </p:spPr>
        <p:txBody>
          <a:bodyPr wrap="none" rtlCol="0">
            <a:spAutoFit/>
          </a:bodyPr>
          <a:lstStyle/>
          <a:p>
            <a:r>
              <a:rPr lang="ja-JP" altLang="en-US" sz="1400" dirty="0">
                <a:latin typeface="Yu Gothic UI" panose="020B0500000000000000" pitchFamily="50" charset="-128"/>
                <a:ea typeface="Yu Gothic UI" panose="020B0500000000000000" pitchFamily="50" charset="-128"/>
              </a:rPr>
              <a:t>*</a:t>
            </a:r>
            <a:r>
              <a:rPr lang="en-US" altLang="ja-JP" sz="1400" dirty="0">
                <a:latin typeface="Yu Gothic UI" panose="020B0500000000000000" pitchFamily="50" charset="-128"/>
                <a:ea typeface="Yu Gothic UI" panose="020B0500000000000000" pitchFamily="50" charset="-128"/>
              </a:rPr>
              <a:t>1</a:t>
            </a:r>
            <a:r>
              <a:rPr lang="ja-JP" altLang="en-US" sz="1400" dirty="0">
                <a:latin typeface="Yu Gothic UI" panose="020B0500000000000000" pitchFamily="50" charset="-128"/>
                <a:ea typeface="Yu Gothic UI" panose="020B0500000000000000" pitchFamily="50" charset="-128"/>
              </a:rPr>
              <a:t>：追尾対象の移動・カメラの画角によっては別の対象を追尾するケースもあります。</a:t>
            </a:r>
            <a:endParaRPr lang="en-US" altLang="ja-JP" sz="1400" dirty="0">
              <a:latin typeface="Yu Gothic UI" panose="020B0500000000000000" pitchFamily="50" charset="-128"/>
              <a:ea typeface="Yu Gothic UI" panose="020B0500000000000000" pitchFamily="50" charset="-128"/>
            </a:endParaRPr>
          </a:p>
          <a:p>
            <a:r>
              <a:rPr lang="ja-JP" altLang="en-US" sz="1400" dirty="0">
                <a:latin typeface="Yu Gothic UI" panose="020B0500000000000000" pitchFamily="50" charset="-128"/>
                <a:ea typeface="Yu Gothic UI" panose="020B0500000000000000" pitchFamily="50" charset="-128"/>
              </a:rPr>
              <a:t>　　対象を右クリックすることで、追尾対象として再設定可能です。</a:t>
            </a:r>
          </a:p>
        </p:txBody>
      </p:sp>
    </p:spTree>
    <p:extLst>
      <p:ext uri="{BB962C8B-B14F-4D97-AF65-F5344CB8AC3E}">
        <p14:creationId xmlns:p14="http://schemas.microsoft.com/office/powerpoint/2010/main" val="615811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268288"/>
            <a:r>
              <a:rPr lang="en-US" altLang="ja-JP" dirty="0"/>
              <a:t>AI</a:t>
            </a:r>
            <a:r>
              <a:rPr lang="ja-JP" altLang="en-US" dirty="0"/>
              <a:t>自動追尾（車両／人物）</a:t>
            </a:r>
            <a:endParaRPr kumimoji="1" lang="ja-JP" altLang="en-US" dirty="0"/>
          </a:p>
        </p:txBody>
      </p:sp>
      <p:graphicFrame>
        <p:nvGraphicFramePr>
          <p:cNvPr id="4" name="表 5">
            <a:extLst>
              <a:ext uri="{FF2B5EF4-FFF2-40B4-BE49-F238E27FC236}">
                <a16:creationId xmlns:a16="http://schemas.microsoft.com/office/drawing/2014/main" id="{9BC51D87-B174-57D3-8AF8-A9CDBF3BE396}"/>
              </a:ext>
            </a:extLst>
          </p:cNvPr>
          <p:cNvGraphicFramePr>
            <a:graphicFrameLocks noGrp="1"/>
          </p:cNvGraphicFramePr>
          <p:nvPr>
            <p:extLst>
              <p:ext uri="{D42A27DB-BD31-4B8C-83A1-F6EECF244321}">
                <p14:modId xmlns:p14="http://schemas.microsoft.com/office/powerpoint/2010/main" val="1261849792"/>
              </p:ext>
            </p:extLst>
          </p:nvPr>
        </p:nvGraphicFramePr>
        <p:xfrm>
          <a:off x="224593" y="1093862"/>
          <a:ext cx="13951027" cy="4908324"/>
        </p:xfrm>
        <a:graphic>
          <a:graphicData uri="http://schemas.openxmlformats.org/drawingml/2006/table">
            <a:tbl>
              <a:tblPr firstRow="1" bandRow="1">
                <a:tableStyleId>{5940675A-B579-460E-94D1-54222C63F5DA}</a:tableStyleId>
              </a:tblPr>
              <a:tblGrid>
                <a:gridCol w="658339">
                  <a:extLst>
                    <a:ext uri="{9D8B030D-6E8A-4147-A177-3AD203B41FA5}">
                      <a16:colId xmlns:a16="http://schemas.microsoft.com/office/drawing/2014/main" val="3313185444"/>
                    </a:ext>
                  </a:extLst>
                </a:gridCol>
                <a:gridCol w="6870953">
                  <a:extLst>
                    <a:ext uri="{9D8B030D-6E8A-4147-A177-3AD203B41FA5}">
                      <a16:colId xmlns:a16="http://schemas.microsoft.com/office/drawing/2014/main" val="3304642784"/>
                    </a:ext>
                  </a:extLst>
                </a:gridCol>
                <a:gridCol w="6421735">
                  <a:extLst>
                    <a:ext uri="{9D8B030D-6E8A-4147-A177-3AD203B41FA5}">
                      <a16:colId xmlns:a16="http://schemas.microsoft.com/office/drawing/2014/main" val="3044721451"/>
                    </a:ext>
                  </a:extLst>
                </a:gridCol>
              </a:tblGrid>
              <a:tr h="833327">
                <a:tc>
                  <a:txBody>
                    <a:bodyPr/>
                    <a:lstStyle/>
                    <a:p>
                      <a:pPr marL="625475" marR="0" lvl="0" indent="-625475" algn="ctr" defTabSz="4572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検知</a:t>
                      </a:r>
                      <a:endParaRPr kumimoji="1" lang="en-US" altLang="ja-JP"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p>
                      <a:pPr marL="625475" marR="0" lvl="0" indent="-625475" algn="ctr" defTabSz="4572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設定</a:t>
                      </a:r>
                      <a:endParaRPr kumimoji="1" lang="en-US" altLang="ja-JP"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txBody>
                  <a:tcPr marL="56689" marR="56689" marT="56689" marB="5668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検出オブジェクト：車両</a:t>
                      </a:r>
                      <a:endParaRPr kumimoji="1" lang="en-US" altLang="ja-JP" sz="16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p>
                      <a:pPr marL="625475" marR="0" lvl="0" indent="-625475" algn="l" defTabSz="4572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トリガー：任意のプリセット位置で自動パン、プリセットシーケンス、パトロール中</a:t>
                      </a:r>
                      <a:endParaRPr kumimoji="1" lang="en-US" altLang="ja-JP"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p>
                      <a:pPr marL="447675"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（設定エリア：</a:t>
                      </a:r>
                      <a:r>
                        <a:rPr kumimoji="1" lang="en-US" altLang="ja-JP"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8</a:t>
                      </a: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rPr>
                        <a:t>エリア）</a:t>
                      </a:r>
                      <a:endParaRPr kumimoji="1" lang="en-US" altLang="ja-JP" sz="16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endParaRPr>
                    </a:p>
                  </a:txBody>
                  <a:tcPr marL="143990" marR="143990" marT="56689" marB="56689">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ja-JP" altLang="en-US" sz="1600" dirty="0">
                          <a:latin typeface="Yu Gothic UI" panose="020B0500000000000000" pitchFamily="50" charset="-128"/>
                          <a:ea typeface="Yu Gothic UI" panose="020B0500000000000000" pitchFamily="50" charset="-128"/>
                        </a:rPr>
                        <a:t>検出オブジェクト：人物</a:t>
                      </a:r>
                    </a:p>
                    <a:p>
                      <a:endParaRPr kumimoji="1" lang="ja-JP" altLang="en-US" sz="1600" dirty="0">
                        <a:latin typeface="Yu Gothic UI" panose="020B0500000000000000" pitchFamily="50" charset="-128"/>
                        <a:ea typeface="Yu Gothic UI" panose="020B0500000000000000" pitchFamily="50" charset="-128"/>
                      </a:endParaRPr>
                    </a:p>
                  </a:txBody>
                  <a:tcPr marL="143990" marR="143990" marT="56689" marB="56689">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4955088"/>
                  </a:ext>
                </a:extLst>
              </a:tr>
              <a:tr h="62395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説明</a:t>
                      </a:r>
                      <a:endParaRPr kumimoji="1" lang="en-US" altLang="ja-JP" sz="18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endParaRPr>
                    </a:p>
                  </a:txBody>
                  <a:tcPr marL="56689" marR="56689" marT="56689" marB="5668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オブジェクト（車両）を検出し、</a:t>
                      </a:r>
                      <a:r>
                        <a:rPr kumimoji="1" lang="ja-JP" altLang="en-US" sz="16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自動的に追尾を開始</a:t>
                      </a:r>
                    </a:p>
                    <a:p>
                      <a:pPr marL="0" marR="0" lvl="0" indent="0" algn="l" defTabSz="4572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人と車両の両方が存在する環境でも、</a:t>
                      </a:r>
                      <a:r>
                        <a:rPr kumimoji="1" lang="ja-JP" altLang="en-US" sz="16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rPr>
                        <a:t>車両のみを追尾</a:t>
                      </a:r>
                      <a:endParaRPr kumimoji="1" lang="en-US" altLang="ja-JP" sz="1600" b="1" i="0" u="none" strike="noStrike" kern="1200" cap="none" spc="0" normalizeH="0" baseline="0" noProof="0" dirty="0">
                        <a:ln>
                          <a:noFill/>
                        </a:ln>
                        <a:solidFill>
                          <a:srgbClr val="000000">
                            <a:lumMod val="85000"/>
                            <a:lumOff val="15000"/>
                          </a:srgbClr>
                        </a:solidFill>
                        <a:effectLst/>
                        <a:uLnTx/>
                        <a:uFillTx/>
                        <a:latin typeface="Yu Gothic UI" panose="020B0500000000000000" pitchFamily="50" charset="-128"/>
                        <a:ea typeface="Yu Gothic UI" panose="020B0500000000000000" pitchFamily="50" charset="-128"/>
                        <a:cs typeface="+mn-cs"/>
                      </a:endParaRPr>
                    </a:p>
                  </a:txBody>
                  <a:tcPr marL="143990" marR="143990" marT="71995" marB="7199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kumimoji="1" lang="ja-JP" altLang="en-US" sz="1600" dirty="0">
                          <a:latin typeface="Yu Gothic UI" panose="020B0500000000000000" pitchFamily="50" charset="-128"/>
                          <a:ea typeface="Yu Gothic UI" panose="020B0500000000000000" pitchFamily="50" charset="-128"/>
                        </a:rPr>
                        <a:t>ターゲットと他の通行者がすれ違う場合、カメラは</a:t>
                      </a:r>
                      <a:r>
                        <a:rPr kumimoji="1" lang="ja-JP" altLang="en-US" sz="1600" b="1" dirty="0">
                          <a:latin typeface="Yu Gothic UI" panose="020B0500000000000000" pitchFamily="50" charset="-128"/>
                          <a:ea typeface="Yu Gothic UI" panose="020B0500000000000000" pitchFamily="50" charset="-128"/>
                        </a:rPr>
                        <a:t>ターゲットを追尾継続</a:t>
                      </a:r>
                      <a:endParaRPr kumimoji="1" lang="en-US" altLang="ja-JP" sz="1600" dirty="0">
                        <a:latin typeface="Yu Gothic UI" panose="020B0500000000000000" pitchFamily="50" charset="-128"/>
                        <a:ea typeface="Yu Gothic UI" panose="020B0500000000000000" pitchFamily="50" charset="-128"/>
                      </a:endParaRPr>
                    </a:p>
                  </a:txBody>
                  <a:tcPr marL="143990" marR="143990" marT="71995" marB="7199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5019294"/>
                  </a:ext>
                </a:extLst>
              </a:tr>
              <a:tr h="3431756">
                <a:tc>
                  <a:txBody>
                    <a:bodyPr/>
                    <a:lstStyle/>
                    <a:p>
                      <a:pPr algn="ctr"/>
                      <a:r>
                        <a:rPr kumimoji="1" lang="ja-JP" altLang="en-US" sz="1800" b="1" dirty="0">
                          <a:latin typeface="Yu Gothic UI" panose="020B0500000000000000" pitchFamily="50" charset="-128"/>
                          <a:ea typeface="Yu Gothic UI" panose="020B0500000000000000" pitchFamily="50" charset="-128"/>
                        </a:rPr>
                        <a:t>参考</a:t>
                      </a:r>
                      <a:endParaRPr kumimoji="1" lang="en-US" altLang="ja-JP" sz="1800" b="1" dirty="0">
                        <a:latin typeface="Yu Gothic UI" panose="020B0500000000000000" pitchFamily="50" charset="-128"/>
                        <a:ea typeface="Yu Gothic UI" panose="020B0500000000000000" pitchFamily="50" charset="-128"/>
                      </a:endParaRPr>
                    </a:p>
                    <a:p>
                      <a:pPr algn="ctr"/>
                      <a:r>
                        <a:rPr kumimoji="1" lang="ja-JP" altLang="en-US" sz="1800" b="1" dirty="0">
                          <a:latin typeface="Yu Gothic UI" panose="020B0500000000000000" pitchFamily="50" charset="-128"/>
                          <a:ea typeface="Yu Gothic UI" panose="020B0500000000000000" pitchFamily="50" charset="-128"/>
                        </a:rPr>
                        <a:t>動画</a:t>
                      </a:r>
                    </a:p>
                  </a:txBody>
                  <a:tcPr marL="56689" marR="56689" marT="56689" marB="56689"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600" dirty="0">
                        <a:latin typeface="Yu Gothic UI" panose="020B0500000000000000" pitchFamily="50" charset="-128"/>
                        <a:ea typeface="Yu Gothic UI" panose="020B0500000000000000" pitchFamily="50" charset="-128"/>
                      </a:endParaRPr>
                    </a:p>
                    <a:p>
                      <a:endParaRPr kumimoji="1" lang="en-US" altLang="ja-JP" sz="1600" dirty="0">
                        <a:latin typeface="Yu Gothic UI" panose="020B0500000000000000" pitchFamily="50" charset="-128"/>
                        <a:ea typeface="Yu Gothic UI" panose="020B0500000000000000" pitchFamily="50" charset="-128"/>
                      </a:endParaRPr>
                    </a:p>
                  </a:txBody>
                  <a:tcPr marL="143990" marR="143990" marT="71995" marB="7199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400" dirty="0">
                        <a:latin typeface="Yu Gothic UI" panose="020B0500000000000000" pitchFamily="50" charset="-128"/>
                        <a:ea typeface="Yu Gothic UI" panose="020B0500000000000000" pitchFamily="50" charset="-128"/>
                      </a:endParaRPr>
                    </a:p>
                    <a:p>
                      <a:endParaRPr kumimoji="1" lang="en-US" altLang="ja-JP" sz="1600" dirty="0">
                        <a:latin typeface="Yu Gothic UI" panose="020B0500000000000000" pitchFamily="50" charset="-128"/>
                        <a:ea typeface="Yu Gothic UI" panose="020B0500000000000000" pitchFamily="50" charset="-128"/>
                      </a:endParaRPr>
                    </a:p>
                  </a:txBody>
                  <a:tcPr marL="143990" marR="143990" marT="71995" marB="7199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8441150"/>
                  </a:ext>
                </a:extLst>
              </a:tr>
            </a:tbl>
          </a:graphicData>
        </a:graphic>
      </p:graphicFrame>
      <p:pic>
        <p:nvPicPr>
          <p:cNvPr id="14" name="2-1-2_オートトラック_すれ違い_人_昼_resiz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098795" y="2640567"/>
            <a:ext cx="5706316" cy="3209802"/>
          </a:xfrm>
          <a:prstGeom prst="rect">
            <a:avLst/>
          </a:prstGeom>
          <a:effectLst>
            <a:outerShdw blurRad="50800" dist="38100" dir="2700000" algn="tl" rotWithShape="0">
              <a:prstClr val="black">
                <a:alpha val="40000"/>
              </a:prstClr>
            </a:outerShdw>
          </a:effectLst>
        </p:spPr>
      </p:pic>
      <p:pic>
        <p:nvPicPr>
          <p:cNvPr id="17" name="2-1-1_ゲートで侵入検知_車でオートトラックー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8024" t="18335" r="1034" b="5420"/>
          <a:stretch>
            <a:fillRect/>
          </a:stretch>
        </p:blipFill>
        <p:spPr>
          <a:xfrm>
            <a:off x="1196139" y="2640567"/>
            <a:ext cx="6115071" cy="3209802"/>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E25EAEF8-F6C8-8720-95EF-4B55E5E24138}"/>
              </a:ext>
            </a:extLst>
          </p:cNvPr>
          <p:cNvSpPr txBox="1"/>
          <p:nvPr/>
        </p:nvSpPr>
        <p:spPr>
          <a:xfrm>
            <a:off x="736976" y="6032960"/>
            <a:ext cx="10435987" cy="1378839"/>
          </a:xfrm>
          <a:prstGeom prst="rect">
            <a:avLst/>
          </a:prstGeom>
          <a:noFill/>
          <a:effectLst/>
        </p:spPr>
        <p:txBody>
          <a:bodyPr wrap="square" tIns="0" bIns="0" rtlCol="0">
            <a:spAutoFit/>
          </a:bodyPr>
          <a:lstStyle/>
          <a:p>
            <a:pPr>
              <a:lnSpc>
                <a:spcPct val="120000"/>
              </a:lnSpc>
            </a:pPr>
            <a:r>
              <a:rPr lang="en-US" altLang="ja-JP" sz="1600" b="1" dirty="0">
                <a:latin typeface="+mn-ea"/>
              </a:rPr>
              <a:t>【</a:t>
            </a:r>
            <a:r>
              <a:rPr lang="ja-JP" altLang="en-US" sz="1600" b="1" dirty="0">
                <a:latin typeface="+mn-ea"/>
              </a:rPr>
              <a:t>留意点</a:t>
            </a:r>
            <a:r>
              <a:rPr lang="en-US" altLang="ja-JP" sz="1600" b="1" dirty="0">
                <a:latin typeface="+mn-ea"/>
              </a:rPr>
              <a:t>】</a:t>
            </a:r>
            <a:r>
              <a:rPr lang="ja-JP" altLang="en-US" sz="1600" b="1" dirty="0">
                <a:latin typeface="+mn-ea"/>
              </a:rPr>
              <a:t>・</a:t>
            </a:r>
            <a:r>
              <a:rPr lang="en-US" altLang="ja-JP" sz="1600" b="1" dirty="0">
                <a:latin typeface="+mn-ea"/>
              </a:rPr>
              <a:t>10</a:t>
            </a:r>
            <a:r>
              <a:rPr lang="ja-JP" altLang="en-US" sz="1600" b="1" dirty="0">
                <a:latin typeface="+mn-ea"/>
              </a:rPr>
              <a:t> </a:t>
            </a:r>
            <a:r>
              <a:rPr lang="en-US" altLang="ja-JP" sz="1600" b="1" dirty="0">
                <a:latin typeface="+mn-ea"/>
              </a:rPr>
              <a:t>lux</a:t>
            </a:r>
            <a:r>
              <a:rPr lang="ja-JP" altLang="en-US" sz="1600" b="1" dirty="0">
                <a:latin typeface="+mn-ea"/>
              </a:rPr>
              <a:t>以上の照度がある環境での運用が適切です。</a:t>
            </a:r>
            <a:endParaRPr lang="en-US" altLang="ja-JP" sz="1600" b="1" dirty="0">
              <a:latin typeface="+mn-ea"/>
            </a:endParaRPr>
          </a:p>
          <a:p>
            <a:pPr marL="984935">
              <a:lnSpc>
                <a:spcPct val="120000"/>
              </a:lnSpc>
            </a:pPr>
            <a:r>
              <a:rPr lang="ja-JP" altLang="en-US" sz="1600" b="1" dirty="0">
                <a:latin typeface="+mn-ea"/>
              </a:rPr>
              <a:t>・障害物などにより</a:t>
            </a:r>
            <a:r>
              <a:rPr lang="en-US" altLang="ja-JP" sz="1600" b="1" dirty="0">
                <a:latin typeface="+mn-ea"/>
              </a:rPr>
              <a:t>1</a:t>
            </a:r>
            <a:r>
              <a:rPr lang="ja-JP" altLang="en-US" sz="1600" b="1" dirty="0">
                <a:latin typeface="+mn-ea"/>
              </a:rPr>
              <a:t>秒以上ターゲットが遮られると、追尾が停止することがあります。</a:t>
            </a:r>
            <a:endParaRPr lang="en-US" altLang="ja-JP" sz="1600" b="1" dirty="0">
              <a:latin typeface="+mn-ea"/>
            </a:endParaRPr>
          </a:p>
          <a:p>
            <a:pPr marL="984935">
              <a:lnSpc>
                <a:spcPct val="120000"/>
              </a:lnSpc>
            </a:pPr>
            <a:r>
              <a:rPr lang="ja-JP" altLang="en-US" sz="1600" b="1" dirty="0">
                <a:latin typeface="+mn-ea"/>
              </a:rPr>
              <a:t>・人物同士で</a:t>
            </a:r>
            <a:r>
              <a:rPr lang="en-US" altLang="ja-JP" sz="1600" b="1" dirty="0">
                <a:latin typeface="+mn-ea"/>
              </a:rPr>
              <a:t>1</a:t>
            </a:r>
            <a:r>
              <a:rPr lang="ja-JP" altLang="en-US" sz="1600" b="1" dirty="0">
                <a:latin typeface="+mn-ea"/>
              </a:rPr>
              <a:t>秒以上 ほぼ重なった状態となった場合に、人物同士が</a:t>
            </a:r>
            <a:endParaRPr lang="en-US" altLang="ja-JP" sz="1600" b="1" dirty="0">
              <a:latin typeface="+mn-ea"/>
            </a:endParaRPr>
          </a:p>
          <a:p>
            <a:pPr marL="1272417"/>
            <a:r>
              <a:rPr lang="ja-JP" altLang="en-US" sz="1600" b="1" dirty="0">
                <a:latin typeface="+mn-ea"/>
              </a:rPr>
              <a:t>①同系色の場合、手前の人物が追尾ターゲットとなることがあります。</a:t>
            </a:r>
            <a:endParaRPr lang="en-US" altLang="ja-JP" sz="1600" b="1" dirty="0">
              <a:latin typeface="+mn-ea"/>
            </a:endParaRPr>
          </a:p>
          <a:p>
            <a:pPr marL="1272417"/>
            <a:r>
              <a:rPr lang="ja-JP" altLang="en-US" sz="1600" b="1" dirty="0">
                <a:latin typeface="+mn-ea"/>
              </a:rPr>
              <a:t>②極端に異なる色の場合、追尾が停止することがあります。</a:t>
            </a:r>
          </a:p>
        </p:txBody>
      </p:sp>
    </p:spTree>
    <p:extLst>
      <p:ext uri="{BB962C8B-B14F-4D97-AF65-F5344CB8AC3E}">
        <p14:creationId xmlns:p14="http://schemas.microsoft.com/office/powerpoint/2010/main" val="3689902934"/>
      </p:ext>
    </p:extLst>
  </p:cSld>
  <p:clrMapOvr>
    <a:masterClrMapping/>
  </p:clrMapOvr>
  <p:timing>
    <p:tnLst>
      <p:par>
        <p:cTn id="1" dur="indefinite" restart="never" nodeType="tmRoot">
          <p:childTnLst>
            <p:video>
              <p:cMediaNode vol="80000">
                <p:cTn id="2" fill="hold" display="0">
                  <p:stCondLst>
                    <p:cond delay="indefinite"/>
                  </p:stCondLst>
                </p:cTn>
                <p:tgtEl>
                  <p:spTgt spid="14"/>
                </p:tgtEl>
              </p:cMediaNode>
            </p:video>
            <p:video>
              <p:cMediaNode vol="80000">
                <p:cTn id="3" fill="hold" display="0">
                  <p:stCondLst>
                    <p:cond delay="indefinite"/>
                  </p:stCondLst>
                </p:cTn>
                <p:tgtEl>
                  <p:spTgt spid="17"/>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512C2D79-374D-4099-B739-3553DC9DE304}"/>
              </a:ext>
            </a:extLst>
          </p:cNvPr>
          <p:cNvSpPr/>
          <p:nvPr/>
        </p:nvSpPr>
        <p:spPr>
          <a:xfrm>
            <a:off x="627907" y="3158821"/>
            <a:ext cx="5873541" cy="1336308"/>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2" name="タイトル 1">
            <a:extLst>
              <a:ext uri="{FF2B5EF4-FFF2-40B4-BE49-F238E27FC236}">
                <a16:creationId xmlns:a16="http://schemas.microsoft.com/office/drawing/2014/main" id="{18981B6F-8D28-6576-48DB-3EB907C43937}"/>
              </a:ext>
            </a:extLst>
          </p:cNvPr>
          <p:cNvSpPr>
            <a:spLocks noGrp="1"/>
          </p:cNvSpPr>
          <p:nvPr>
            <p:ph type="title"/>
          </p:nvPr>
        </p:nvSpPr>
        <p:spPr/>
        <p:txBody>
          <a:bodyPr/>
          <a:lstStyle/>
          <a:p>
            <a:pPr marL="268288"/>
            <a:r>
              <a:rPr kumimoji="1" lang="en-US" altLang="ja-JP" dirty="0"/>
              <a:t>AI</a:t>
            </a:r>
            <a:r>
              <a:rPr kumimoji="1" lang="ja-JP" altLang="en-US" dirty="0"/>
              <a:t>自動追尾の動作原理と流れ①</a:t>
            </a:r>
            <a:r>
              <a:rPr lang="ja-JP" altLang="en-US" dirty="0"/>
              <a:t>（単一カメラでの追尾）　</a:t>
            </a:r>
          </a:p>
        </p:txBody>
      </p:sp>
      <p:sp>
        <p:nvSpPr>
          <p:cNvPr id="12" name="正方形/長方形 11">
            <a:extLst>
              <a:ext uri="{FF2B5EF4-FFF2-40B4-BE49-F238E27FC236}">
                <a16:creationId xmlns:a16="http://schemas.microsoft.com/office/drawing/2014/main" id="{0629DEB9-45A6-979B-B9A2-CF3F5AF1E6E8}"/>
              </a:ext>
            </a:extLst>
          </p:cNvPr>
          <p:cNvSpPr/>
          <p:nvPr/>
        </p:nvSpPr>
        <p:spPr>
          <a:xfrm>
            <a:off x="533986" y="1216962"/>
            <a:ext cx="6102828" cy="416430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000" b="1" dirty="0">
                <a:solidFill>
                  <a:schemeClr val="tx1"/>
                </a:solidFill>
                <a:latin typeface="+mn-ea"/>
              </a:rPr>
              <a:t>① オブジェクトが設定エリアに入ると</a:t>
            </a:r>
            <a:r>
              <a:rPr lang="en-US" altLang="ja-JP" sz="2000" b="1" dirty="0">
                <a:solidFill>
                  <a:schemeClr val="tx1"/>
                </a:solidFill>
                <a:latin typeface="+mn-ea"/>
              </a:rPr>
              <a:t>AI</a:t>
            </a:r>
            <a:r>
              <a:rPr lang="ja-JP" altLang="en-US" sz="2000" b="1" dirty="0">
                <a:solidFill>
                  <a:schemeClr val="tx1"/>
                </a:solidFill>
                <a:latin typeface="+mn-ea"/>
              </a:rPr>
              <a:t>検知</a:t>
            </a:r>
          </a:p>
        </p:txBody>
      </p:sp>
      <p:pic>
        <p:nvPicPr>
          <p:cNvPr id="13" name="図 12">
            <a:extLst>
              <a:ext uri="{FF2B5EF4-FFF2-40B4-BE49-F238E27FC236}">
                <a16:creationId xmlns:a16="http://schemas.microsoft.com/office/drawing/2014/main" id="{A13C8B03-983C-7DE8-07FB-9C5BBA51878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1083627" y="3189240"/>
            <a:ext cx="703163" cy="1429541"/>
          </a:xfrm>
          <a:prstGeom prst="rect">
            <a:avLst/>
          </a:prstGeom>
          <a:effectLst/>
        </p:spPr>
      </p:pic>
      <p:pic>
        <p:nvPicPr>
          <p:cNvPr id="19" name="図 18">
            <a:extLst>
              <a:ext uri="{FF2B5EF4-FFF2-40B4-BE49-F238E27FC236}">
                <a16:creationId xmlns:a16="http://schemas.microsoft.com/office/drawing/2014/main" id="{C3586DAE-9FC1-FAE8-23D5-6D6BB40878A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3132256" y="2807705"/>
            <a:ext cx="703163" cy="1429541"/>
          </a:xfrm>
          <a:prstGeom prst="rect">
            <a:avLst/>
          </a:prstGeom>
          <a:effectLst/>
        </p:spPr>
      </p:pic>
      <p:sp>
        <p:nvSpPr>
          <p:cNvPr id="24" name="テキスト ボックス 23">
            <a:extLst>
              <a:ext uri="{FF2B5EF4-FFF2-40B4-BE49-F238E27FC236}">
                <a16:creationId xmlns:a16="http://schemas.microsoft.com/office/drawing/2014/main" id="{35F46E3C-8801-9A05-94E6-44F4545E9A98}"/>
              </a:ext>
            </a:extLst>
          </p:cNvPr>
          <p:cNvSpPr txBox="1"/>
          <p:nvPr/>
        </p:nvSpPr>
        <p:spPr>
          <a:xfrm>
            <a:off x="1927335" y="1977694"/>
            <a:ext cx="1298753" cy="358881"/>
          </a:xfrm>
          <a:prstGeom prst="rect">
            <a:avLst/>
          </a:prstGeom>
          <a:noFill/>
        </p:spPr>
        <p:txBody>
          <a:bodyPr wrap="none" rtlCol="0">
            <a:spAutoFit/>
          </a:bodyPr>
          <a:lstStyle/>
          <a:p>
            <a:r>
              <a:rPr lang="ja-JP" altLang="en-US" sz="1732" b="1" dirty="0"/>
              <a:t>設定エリア</a:t>
            </a:r>
          </a:p>
        </p:txBody>
      </p:sp>
      <p:sp>
        <p:nvSpPr>
          <p:cNvPr id="18" name="正方形/長方形 17">
            <a:extLst>
              <a:ext uri="{FF2B5EF4-FFF2-40B4-BE49-F238E27FC236}">
                <a16:creationId xmlns:a16="http://schemas.microsoft.com/office/drawing/2014/main" id="{F8C12A1A-0FD8-2DED-CE05-0412DF306097}"/>
              </a:ext>
            </a:extLst>
          </p:cNvPr>
          <p:cNvSpPr/>
          <p:nvPr/>
        </p:nvSpPr>
        <p:spPr>
          <a:xfrm>
            <a:off x="2042482" y="2344455"/>
            <a:ext cx="2883861" cy="1954949"/>
          </a:xfrm>
          <a:prstGeom prst="rect">
            <a:avLst/>
          </a:prstGeom>
          <a:noFill/>
          <a:ln w="25400">
            <a:solidFill>
              <a:schemeClr val="bg1"/>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6" name="正方形/長方形 15">
            <a:extLst>
              <a:ext uri="{FF2B5EF4-FFF2-40B4-BE49-F238E27FC236}">
                <a16:creationId xmlns:a16="http://schemas.microsoft.com/office/drawing/2014/main" id="{4C167B97-2E45-250A-3118-21C2B076B6BF}"/>
              </a:ext>
            </a:extLst>
          </p:cNvPr>
          <p:cNvSpPr/>
          <p:nvPr/>
        </p:nvSpPr>
        <p:spPr>
          <a:xfrm>
            <a:off x="3144719" y="2734334"/>
            <a:ext cx="678237" cy="1429541"/>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7" name="テキスト ボックス 16">
            <a:extLst>
              <a:ext uri="{FF2B5EF4-FFF2-40B4-BE49-F238E27FC236}">
                <a16:creationId xmlns:a16="http://schemas.microsoft.com/office/drawing/2014/main" id="{BB6478CF-D46F-CBF7-B2C0-2A2C1E6B65B9}"/>
              </a:ext>
            </a:extLst>
          </p:cNvPr>
          <p:cNvSpPr txBox="1"/>
          <p:nvPr/>
        </p:nvSpPr>
        <p:spPr>
          <a:xfrm>
            <a:off x="2699959" y="4394488"/>
            <a:ext cx="4831687" cy="1288349"/>
          </a:xfrm>
          <a:prstGeom prst="wedgeRectCallout">
            <a:avLst>
              <a:gd name="adj1" fmla="val -24973"/>
              <a:gd name="adj2" fmla="val -40377"/>
            </a:avLst>
          </a:prstGeom>
          <a:solidFill>
            <a:srgbClr val="0000FF"/>
          </a:solidFill>
          <a:effectLst>
            <a:outerShdw blurRad="50800" dist="38100" dir="2700000" algn="tl" rotWithShape="0">
              <a:prstClr val="black">
                <a:alpha val="40000"/>
              </a:prstClr>
            </a:outerShdw>
          </a:effectLst>
        </p:spPr>
        <p:txBody>
          <a:bodyPr wrap="square" tIns="56689" bIns="0" rtlCol="0">
            <a:spAutoFit/>
          </a:bodyPr>
          <a:lstStyle/>
          <a:p>
            <a:r>
              <a:rPr lang="ja-JP" altLang="en-US" sz="1600" b="1" dirty="0">
                <a:solidFill>
                  <a:schemeClr val="bg1"/>
                </a:solidFill>
                <a:effectLst>
                  <a:outerShdw blurRad="38100" dist="38100" dir="2700000" algn="tl">
                    <a:srgbClr val="000000">
                      <a:alpha val="43137"/>
                    </a:srgbClr>
                  </a:outerShdw>
                </a:effectLst>
                <a:latin typeface="+mn-ea"/>
              </a:rPr>
              <a:t>検知条件：</a:t>
            </a:r>
            <a:r>
              <a:rPr lang="en-US" altLang="ja-JP" sz="1600" b="1" dirty="0">
                <a:solidFill>
                  <a:schemeClr val="bg1"/>
                </a:solidFill>
                <a:effectLst>
                  <a:outerShdw blurRad="38100" dist="38100" dir="2700000" algn="tl">
                    <a:srgbClr val="000000">
                      <a:alpha val="43137"/>
                    </a:srgbClr>
                  </a:outerShdw>
                </a:effectLst>
                <a:latin typeface="+mn-ea"/>
              </a:rPr>
              <a:t>AI-VMD</a:t>
            </a:r>
            <a:r>
              <a:rPr lang="ja-JP" altLang="en-US" sz="1600" b="1" dirty="0">
                <a:solidFill>
                  <a:schemeClr val="bg1"/>
                </a:solidFill>
                <a:effectLst>
                  <a:outerShdw blurRad="38100" dist="38100" dir="2700000" algn="tl">
                    <a:srgbClr val="000000">
                      <a:alpha val="43137"/>
                    </a:srgbClr>
                  </a:outerShdw>
                </a:effectLst>
                <a:latin typeface="+mn-ea"/>
              </a:rPr>
              <a:t>と同様</a:t>
            </a:r>
            <a:endParaRPr lang="en-US" altLang="ja-JP" sz="1600" b="1" dirty="0">
              <a:solidFill>
                <a:schemeClr val="bg1"/>
              </a:solidFill>
              <a:effectLst>
                <a:outerShdw blurRad="38100" dist="38100" dir="2700000" algn="tl">
                  <a:srgbClr val="000000">
                    <a:alpha val="43137"/>
                  </a:srgbClr>
                </a:outerShdw>
              </a:effectLst>
              <a:latin typeface="+mn-ea"/>
            </a:endParaRPr>
          </a:p>
          <a:p>
            <a:r>
              <a:rPr lang="ja-JP" altLang="en-US" sz="1600" b="1" dirty="0">
                <a:solidFill>
                  <a:schemeClr val="bg1"/>
                </a:solidFill>
                <a:effectLst>
                  <a:outerShdw blurRad="38100" dist="38100" dir="2700000" algn="tl">
                    <a:srgbClr val="000000">
                      <a:alpha val="43137"/>
                    </a:srgbClr>
                  </a:outerShdw>
                </a:effectLst>
                <a:latin typeface="+mn-ea"/>
              </a:rPr>
              <a:t> ・人物：全身、肩甲骨上の頭、顔　</a:t>
            </a:r>
            <a:endParaRPr lang="en-US" altLang="ja-JP" sz="1600" b="1" dirty="0">
              <a:solidFill>
                <a:schemeClr val="bg1"/>
              </a:solidFill>
              <a:effectLst>
                <a:outerShdw blurRad="38100" dist="38100" dir="2700000" algn="tl">
                  <a:srgbClr val="000000">
                    <a:alpha val="43137"/>
                  </a:srgbClr>
                </a:outerShdw>
              </a:effectLst>
              <a:latin typeface="+mn-ea"/>
            </a:endParaRPr>
          </a:p>
          <a:p>
            <a:r>
              <a:rPr lang="ja-JP" altLang="en-US" sz="1600" b="1" dirty="0">
                <a:solidFill>
                  <a:schemeClr val="bg1"/>
                </a:solidFill>
                <a:effectLst>
                  <a:outerShdw blurRad="38100" dist="38100" dir="2700000" algn="tl">
                    <a:srgbClr val="000000">
                      <a:alpha val="43137"/>
                    </a:srgbClr>
                  </a:outerShdw>
                </a:effectLst>
                <a:latin typeface="+mn-ea"/>
              </a:rPr>
              <a:t> ・車両：タイヤがある物体の上に車体がある</a:t>
            </a:r>
            <a:endParaRPr lang="en-US" altLang="ja-JP" sz="1600" b="1" dirty="0">
              <a:solidFill>
                <a:schemeClr val="bg1"/>
              </a:solidFill>
              <a:effectLst>
                <a:outerShdw blurRad="38100" dist="38100" dir="2700000" algn="tl">
                  <a:srgbClr val="000000">
                    <a:alpha val="43137"/>
                  </a:srgbClr>
                </a:outerShdw>
              </a:effectLst>
              <a:latin typeface="+mn-ea"/>
            </a:endParaRPr>
          </a:p>
          <a:p>
            <a:r>
              <a:rPr lang="ja-JP" altLang="en-US" sz="1600" b="1" dirty="0">
                <a:solidFill>
                  <a:schemeClr val="bg1"/>
                </a:solidFill>
                <a:effectLst>
                  <a:outerShdw blurRad="38100" dist="38100" dir="2700000" algn="tl">
                    <a:srgbClr val="000000">
                      <a:alpha val="43137"/>
                    </a:srgbClr>
                  </a:outerShdw>
                </a:effectLst>
                <a:latin typeface="+mn-ea"/>
              </a:rPr>
              <a:t> ・二輪車：タイヤがあり、人が乗っている</a:t>
            </a:r>
            <a:endParaRPr lang="en-US" altLang="ja-JP" sz="1600" b="1" dirty="0">
              <a:solidFill>
                <a:schemeClr val="bg1"/>
              </a:solidFill>
              <a:effectLst>
                <a:outerShdw blurRad="38100" dist="38100" dir="2700000" algn="tl">
                  <a:srgbClr val="000000">
                    <a:alpha val="43137"/>
                  </a:srgbClr>
                </a:outerShdw>
              </a:effectLst>
              <a:latin typeface="+mn-ea"/>
            </a:endParaRPr>
          </a:p>
          <a:p>
            <a:pPr marL="1134926"/>
            <a:r>
              <a:rPr lang="ja-JP" altLang="en-US" sz="1600" b="1" dirty="0">
                <a:solidFill>
                  <a:schemeClr val="bg1"/>
                </a:solidFill>
                <a:effectLst>
                  <a:outerShdw blurRad="38100" dist="38100" dir="2700000" algn="tl">
                    <a:srgbClr val="000000">
                      <a:alpha val="43137"/>
                    </a:srgbClr>
                  </a:outerShdw>
                </a:effectLst>
                <a:latin typeface="+mn-ea"/>
              </a:rPr>
              <a:t>＊放置自転車は認識しない</a:t>
            </a:r>
            <a:endParaRPr lang="en-US" altLang="ja-JP" sz="1600" b="1" dirty="0">
              <a:solidFill>
                <a:schemeClr val="bg1"/>
              </a:solidFill>
              <a:effectLst>
                <a:outerShdw blurRad="38100" dist="38100" dir="2700000" algn="tl">
                  <a:srgbClr val="000000">
                    <a:alpha val="43137"/>
                  </a:srgbClr>
                </a:outerShdw>
              </a:effectLst>
              <a:latin typeface="+mn-ea"/>
            </a:endParaRPr>
          </a:p>
        </p:txBody>
      </p:sp>
      <p:pic>
        <p:nvPicPr>
          <p:cNvPr id="28" name="図 27">
            <a:extLst>
              <a:ext uri="{FF2B5EF4-FFF2-40B4-BE49-F238E27FC236}">
                <a16:creationId xmlns:a16="http://schemas.microsoft.com/office/drawing/2014/main" id="{8FF9B21F-48F1-B86E-0FD0-083AD8E0282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5337881" y="2404060"/>
            <a:ext cx="703163" cy="1429541"/>
          </a:xfrm>
          <a:prstGeom prst="rect">
            <a:avLst/>
          </a:prstGeom>
          <a:effectLst/>
        </p:spPr>
      </p:pic>
      <p:sp>
        <p:nvSpPr>
          <p:cNvPr id="29" name="正方形/長方形 28">
            <a:extLst>
              <a:ext uri="{FF2B5EF4-FFF2-40B4-BE49-F238E27FC236}">
                <a16:creationId xmlns:a16="http://schemas.microsoft.com/office/drawing/2014/main" id="{ACCD207F-A1E7-2412-E37A-1C48B07D2AB6}"/>
              </a:ext>
            </a:extLst>
          </p:cNvPr>
          <p:cNvSpPr/>
          <p:nvPr/>
        </p:nvSpPr>
        <p:spPr>
          <a:xfrm>
            <a:off x="5350344" y="2330688"/>
            <a:ext cx="678237" cy="1429541"/>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21" name="直線矢印コネクタ 20">
            <a:extLst>
              <a:ext uri="{FF2B5EF4-FFF2-40B4-BE49-F238E27FC236}">
                <a16:creationId xmlns:a16="http://schemas.microsoft.com/office/drawing/2014/main" id="{81FE8822-C8CF-B2D9-08A9-33CD2D19ACE4}"/>
              </a:ext>
            </a:extLst>
          </p:cNvPr>
          <p:cNvCxnSpPr>
            <a:cxnSpLocks/>
          </p:cNvCxnSpPr>
          <p:nvPr/>
        </p:nvCxnSpPr>
        <p:spPr>
          <a:xfrm flipV="1">
            <a:off x="1521948" y="2033697"/>
            <a:ext cx="4167512" cy="1048573"/>
          </a:xfrm>
          <a:prstGeom prst="straightConnector1">
            <a:avLst/>
          </a:prstGeom>
          <a:ln w="12700">
            <a:solidFill>
              <a:srgbClr val="FF9966"/>
            </a:solidFill>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8F1A2AA0-AB90-ECEB-EDCC-55C30479870C}"/>
              </a:ext>
            </a:extLst>
          </p:cNvPr>
          <p:cNvSpPr txBox="1"/>
          <p:nvPr/>
        </p:nvSpPr>
        <p:spPr>
          <a:xfrm>
            <a:off x="3750249" y="2577091"/>
            <a:ext cx="907621" cy="431657"/>
          </a:xfrm>
          <a:prstGeom prst="rect">
            <a:avLst/>
          </a:prstGeom>
          <a:noFill/>
        </p:spPr>
        <p:txBody>
          <a:bodyPr wrap="none" rtlCol="0">
            <a:spAutoFit/>
          </a:bodyPr>
          <a:lstStyle/>
          <a:p>
            <a:r>
              <a:rPr lang="ja-JP" altLang="en-US" sz="2205" b="1" dirty="0"/>
              <a:t>①</a:t>
            </a:r>
            <a:r>
              <a:rPr lang="en-US" altLang="ja-JP" sz="2205" b="1" dirty="0"/>
              <a:t>,</a:t>
            </a:r>
            <a:r>
              <a:rPr lang="ja-JP" altLang="en-US" sz="2205" b="1" dirty="0"/>
              <a:t> ②</a:t>
            </a:r>
          </a:p>
        </p:txBody>
      </p:sp>
      <p:grpSp>
        <p:nvGrpSpPr>
          <p:cNvPr id="43" name="グループ化 42">
            <a:extLst>
              <a:ext uri="{FF2B5EF4-FFF2-40B4-BE49-F238E27FC236}">
                <a16:creationId xmlns:a16="http://schemas.microsoft.com/office/drawing/2014/main" id="{B27792DA-AF1E-DF8A-FE06-B98DA98D6895}"/>
              </a:ext>
            </a:extLst>
          </p:cNvPr>
          <p:cNvGrpSpPr/>
          <p:nvPr/>
        </p:nvGrpSpPr>
        <p:grpSpPr>
          <a:xfrm>
            <a:off x="7639005" y="4299403"/>
            <a:ext cx="6364298" cy="2963040"/>
            <a:chOff x="4747149" y="772826"/>
            <a:chExt cx="4041616" cy="1881664"/>
          </a:xfrm>
        </p:grpSpPr>
        <p:pic>
          <p:nvPicPr>
            <p:cNvPr id="64" name="図 63">
              <a:extLst>
                <a:ext uri="{FF2B5EF4-FFF2-40B4-BE49-F238E27FC236}">
                  <a16:creationId xmlns:a16="http://schemas.microsoft.com/office/drawing/2014/main" id="{DDEF2E36-8823-0E5E-336F-182659A6D198}"/>
                </a:ext>
              </a:extLst>
            </p:cNvPr>
            <p:cNvPicPr>
              <a:picLocks noChangeAspect="1"/>
            </p:cNvPicPr>
            <p:nvPr/>
          </p:nvPicPr>
          <p:blipFill rotWithShape="1">
            <a:blip r:embed="rId4"/>
            <a:srcRect l="11611" r="13558"/>
            <a:stretch/>
          </p:blipFill>
          <p:spPr>
            <a:xfrm>
              <a:off x="6992105" y="1540304"/>
              <a:ext cx="1573919" cy="554784"/>
            </a:xfrm>
            <a:prstGeom prst="rect">
              <a:avLst/>
            </a:prstGeom>
          </p:spPr>
        </p:pic>
        <p:grpSp>
          <p:nvGrpSpPr>
            <p:cNvPr id="56" name="グループ化 55">
              <a:extLst>
                <a:ext uri="{FF2B5EF4-FFF2-40B4-BE49-F238E27FC236}">
                  <a16:creationId xmlns:a16="http://schemas.microsoft.com/office/drawing/2014/main" id="{54E06FFB-2CF2-1E8E-13AE-F42226DB3C65}"/>
                </a:ext>
              </a:extLst>
            </p:cNvPr>
            <p:cNvGrpSpPr/>
            <p:nvPr/>
          </p:nvGrpSpPr>
          <p:grpSpPr>
            <a:xfrm>
              <a:off x="5160865" y="1576285"/>
              <a:ext cx="1078603" cy="321029"/>
              <a:chOff x="5158424" y="1501197"/>
              <a:chExt cx="1556054" cy="463135"/>
            </a:xfrm>
          </p:grpSpPr>
          <p:sp>
            <p:nvSpPr>
              <p:cNvPr id="55" name="フリーフォーム: 図形 54">
                <a:extLst>
                  <a:ext uri="{FF2B5EF4-FFF2-40B4-BE49-F238E27FC236}">
                    <a16:creationId xmlns:a16="http://schemas.microsoft.com/office/drawing/2014/main" id="{3D18765E-25B5-45AC-8EB1-C4E42EF673B5}"/>
                  </a:ext>
                </a:extLst>
              </p:cNvPr>
              <p:cNvSpPr/>
              <p:nvPr/>
            </p:nvSpPr>
            <p:spPr>
              <a:xfrm>
                <a:off x="5158424" y="1610309"/>
                <a:ext cx="1556054" cy="354023"/>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nvGrpSpPr>
              <p:cNvPr id="50" name="グループ化 49">
                <a:extLst>
                  <a:ext uri="{FF2B5EF4-FFF2-40B4-BE49-F238E27FC236}">
                    <a16:creationId xmlns:a16="http://schemas.microsoft.com/office/drawing/2014/main" id="{132A920E-50E6-57FB-E01F-B6A5F5F4BA52}"/>
                  </a:ext>
                </a:extLst>
              </p:cNvPr>
              <p:cNvGrpSpPr/>
              <p:nvPr/>
            </p:nvGrpSpPr>
            <p:grpSpPr>
              <a:xfrm>
                <a:off x="5826438" y="1501197"/>
                <a:ext cx="202159" cy="432086"/>
                <a:chOff x="5624185" y="1431437"/>
                <a:chExt cx="446540" cy="954417"/>
              </a:xfrm>
            </p:grpSpPr>
            <p:pic>
              <p:nvPicPr>
                <p:cNvPr id="46" name="図 45">
                  <a:extLst>
                    <a:ext uri="{FF2B5EF4-FFF2-40B4-BE49-F238E27FC236}">
                      <a16:creationId xmlns:a16="http://schemas.microsoft.com/office/drawing/2014/main" id="{CE95B9B2-0A3E-A6D8-209A-E30FB85415B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5624185" y="1478031"/>
                  <a:ext cx="446540" cy="907823"/>
                </a:xfrm>
                <a:prstGeom prst="rect">
                  <a:avLst/>
                </a:prstGeom>
                <a:effectLst/>
              </p:spPr>
            </p:pic>
            <p:sp>
              <p:nvSpPr>
                <p:cNvPr id="47" name="八角形 46">
                  <a:extLst>
                    <a:ext uri="{FF2B5EF4-FFF2-40B4-BE49-F238E27FC236}">
                      <a16:creationId xmlns:a16="http://schemas.microsoft.com/office/drawing/2014/main" id="{92C2F950-BF2C-FB14-1DB0-BFD74CC99423}"/>
                    </a:ext>
                  </a:extLst>
                </p:cNvPr>
                <p:cNvSpPr/>
                <p:nvPr/>
              </p:nvSpPr>
              <p:spPr>
                <a:xfrm>
                  <a:off x="5632099" y="1431437"/>
                  <a:ext cx="430711" cy="907823"/>
                </a:xfrm>
                <a:prstGeom prst="octagon">
                  <a:avLst>
                    <a:gd name="adj" fmla="val 0"/>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grpSp>
        <p:sp>
          <p:nvSpPr>
            <p:cNvPr id="54" name="正方形/長方形 53">
              <a:extLst>
                <a:ext uri="{FF2B5EF4-FFF2-40B4-BE49-F238E27FC236}">
                  <a16:creationId xmlns:a16="http://schemas.microsoft.com/office/drawing/2014/main" id="{A6AD7FD9-5EA8-6DCC-065E-6FFBDC2B9ED6}"/>
                </a:ext>
              </a:extLst>
            </p:cNvPr>
            <p:cNvSpPr/>
            <p:nvPr/>
          </p:nvSpPr>
          <p:spPr>
            <a:xfrm>
              <a:off x="4929015" y="1138401"/>
              <a:ext cx="1573919" cy="1010719"/>
            </a:xfrm>
            <a:prstGeom prst="rect">
              <a:avLst/>
            </a:prstGeom>
            <a:noFill/>
            <a:ln w="25400">
              <a:solidFill>
                <a:schemeClr val="tx1"/>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nvGrpSpPr>
            <p:cNvPr id="59" name="グループ化 58">
              <a:extLst>
                <a:ext uri="{FF2B5EF4-FFF2-40B4-BE49-F238E27FC236}">
                  <a16:creationId xmlns:a16="http://schemas.microsoft.com/office/drawing/2014/main" id="{200EB3CC-18C1-4CD8-122F-A230A45EDAF1}"/>
                </a:ext>
              </a:extLst>
            </p:cNvPr>
            <p:cNvGrpSpPr/>
            <p:nvPr/>
          </p:nvGrpSpPr>
          <p:grpSpPr>
            <a:xfrm>
              <a:off x="7637991" y="1421781"/>
              <a:ext cx="259234" cy="554076"/>
              <a:chOff x="5624185" y="1431437"/>
              <a:chExt cx="446540" cy="954417"/>
            </a:xfrm>
          </p:grpSpPr>
          <p:pic>
            <p:nvPicPr>
              <p:cNvPr id="60" name="図 59">
                <a:extLst>
                  <a:ext uri="{FF2B5EF4-FFF2-40B4-BE49-F238E27FC236}">
                    <a16:creationId xmlns:a16="http://schemas.microsoft.com/office/drawing/2014/main" id="{977537F6-1CC7-4EEA-C842-EA8F53AF975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5624185" y="1478031"/>
                <a:ext cx="446540" cy="907823"/>
              </a:xfrm>
              <a:prstGeom prst="rect">
                <a:avLst/>
              </a:prstGeom>
              <a:effectLst/>
            </p:spPr>
          </p:pic>
          <p:sp>
            <p:nvSpPr>
              <p:cNvPr id="61" name="八角形 60">
                <a:extLst>
                  <a:ext uri="{FF2B5EF4-FFF2-40B4-BE49-F238E27FC236}">
                    <a16:creationId xmlns:a16="http://schemas.microsoft.com/office/drawing/2014/main" id="{42534A64-FAD4-28EC-493A-A481ECAD0C52}"/>
                  </a:ext>
                </a:extLst>
              </p:cNvPr>
              <p:cNvSpPr/>
              <p:nvPr/>
            </p:nvSpPr>
            <p:spPr>
              <a:xfrm>
                <a:off x="5632099" y="1431437"/>
                <a:ext cx="430711" cy="907823"/>
              </a:xfrm>
              <a:prstGeom prst="octagon">
                <a:avLst>
                  <a:gd name="adj" fmla="val 0"/>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sp>
          <p:nvSpPr>
            <p:cNvPr id="62" name="正方形/長方形 61">
              <a:extLst>
                <a:ext uri="{FF2B5EF4-FFF2-40B4-BE49-F238E27FC236}">
                  <a16:creationId xmlns:a16="http://schemas.microsoft.com/office/drawing/2014/main" id="{403A0702-7676-B6E7-84DF-23920B01E2F0}"/>
                </a:ext>
              </a:extLst>
            </p:cNvPr>
            <p:cNvSpPr/>
            <p:nvPr/>
          </p:nvSpPr>
          <p:spPr>
            <a:xfrm>
              <a:off x="6992105" y="1138401"/>
              <a:ext cx="1573919" cy="1010719"/>
            </a:xfrm>
            <a:prstGeom prst="rect">
              <a:avLst/>
            </a:prstGeom>
            <a:noFill/>
            <a:ln w="25400">
              <a:solidFill>
                <a:schemeClr val="tx1"/>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66" name="直線コネクタ 65">
              <a:extLst>
                <a:ext uri="{FF2B5EF4-FFF2-40B4-BE49-F238E27FC236}">
                  <a16:creationId xmlns:a16="http://schemas.microsoft.com/office/drawing/2014/main" id="{6529C01D-2386-791F-5D88-4252C1D24523}"/>
                </a:ext>
              </a:extLst>
            </p:cNvPr>
            <p:cNvCxnSpPr>
              <a:stCxn id="47" idx="0"/>
              <a:endCxn id="61" idx="5"/>
            </p:cNvCxnSpPr>
            <p:nvPr/>
          </p:nvCxnSpPr>
          <p:spPr>
            <a:xfrm flipV="1">
              <a:off x="5761556" y="1421781"/>
              <a:ext cx="1881029" cy="1545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55C270E4-D5CB-C8E1-EB20-F4F4490FED8F}"/>
                </a:ext>
              </a:extLst>
            </p:cNvPr>
            <p:cNvCxnSpPr>
              <a:stCxn id="47" idx="1"/>
              <a:endCxn id="61" idx="3"/>
            </p:cNvCxnSpPr>
            <p:nvPr/>
          </p:nvCxnSpPr>
          <p:spPr>
            <a:xfrm>
              <a:off x="5761556" y="1861170"/>
              <a:ext cx="1881029" cy="87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9" name="二等辺三角形 68">
              <a:extLst>
                <a:ext uri="{FF2B5EF4-FFF2-40B4-BE49-F238E27FC236}">
                  <a16:creationId xmlns:a16="http://schemas.microsoft.com/office/drawing/2014/main" id="{C9C01671-C995-8BB8-971B-F4A5613A5D75}"/>
                </a:ext>
              </a:extLst>
            </p:cNvPr>
            <p:cNvSpPr/>
            <p:nvPr/>
          </p:nvSpPr>
          <p:spPr>
            <a:xfrm rot="5371594" flipH="1">
              <a:off x="6622069" y="1992813"/>
              <a:ext cx="298572" cy="170377"/>
            </a:xfrm>
            <a:prstGeom prst="triangle">
              <a:avLst/>
            </a:prstGeom>
            <a:solidFill>
              <a:schemeClr val="accent1">
                <a:lumMod val="75000"/>
              </a:schemeClr>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2941" tIns="0" rIns="122941" bIns="153943" numCol="1" spcCol="1270" anchor="ctr" anchorCtr="0">
              <a:noAutofit/>
            </a:bodyPr>
            <a:lstStyle/>
            <a:p>
              <a:endParaRPr lang="ja-JP" altLang="en-US" sz="2520" b="1">
                <a:effectLst>
                  <a:outerShdw blurRad="38100" dist="38100" dir="2700000" algn="tl">
                    <a:srgbClr val="000000">
                      <a:alpha val="43137"/>
                    </a:srgbClr>
                  </a:outerShdw>
                </a:effectLst>
                <a:latin typeface="+mn-ea"/>
              </a:endParaRPr>
            </a:p>
          </p:txBody>
        </p:sp>
        <p:sp>
          <p:nvSpPr>
            <p:cNvPr id="70" name="テキスト ボックス 69">
              <a:extLst>
                <a:ext uri="{FF2B5EF4-FFF2-40B4-BE49-F238E27FC236}">
                  <a16:creationId xmlns:a16="http://schemas.microsoft.com/office/drawing/2014/main" id="{D41D0B07-78A9-8767-D664-E5335000EF55}"/>
                </a:ext>
              </a:extLst>
            </p:cNvPr>
            <p:cNvSpPr txBox="1"/>
            <p:nvPr/>
          </p:nvSpPr>
          <p:spPr>
            <a:xfrm>
              <a:off x="6294301" y="2216454"/>
              <a:ext cx="850216" cy="234542"/>
            </a:xfrm>
            <a:prstGeom prst="rect">
              <a:avLst/>
            </a:prstGeom>
            <a:noFill/>
          </p:spPr>
          <p:txBody>
            <a:bodyPr wrap="none" rtlCol="0">
              <a:spAutoFit/>
            </a:bodyPr>
            <a:lstStyle/>
            <a:p>
              <a:r>
                <a:rPr lang="ja-JP" altLang="en-US" sz="1800" b="1" dirty="0"/>
                <a:t>自動ズーム</a:t>
              </a:r>
            </a:p>
          </p:txBody>
        </p:sp>
        <p:sp>
          <p:nvSpPr>
            <p:cNvPr id="71" name="テキスト ボックス 70">
              <a:extLst>
                <a:ext uri="{FF2B5EF4-FFF2-40B4-BE49-F238E27FC236}">
                  <a16:creationId xmlns:a16="http://schemas.microsoft.com/office/drawing/2014/main" id="{74F9F4F7-0150-B64F-E1B0-6B17BDB0B3C6}"/>
                </a:ext>
              </a:extLst>
            </p:cNvPr>
            <p:cNvSpPr txBox="1"/>
            <p:nvPr/>
          </p:nvSpPr>
          <p:spPr>
            <a:xfrm>
              <a:off x="4844812" y="2169555"/>
              <a:ext cx="899079" cy="214997"/>
            </a:xfrm>
            <a:prstGeom prst="rect">
              <a:avLst/>
            </a:prstGeom>
            <a:noFill/>
          </p:spPr>
          <p:txBody>
            <a:bodyPr wrap="none" rtlCol="0">
              <a:spAutoFit/>
            </a:bodyPr>
            <a:lstStyle/>
            <a:p>
              <a:r>
                <a:rPr lang="ja-JP" altLang="en-US" sz="1600" b="1" dirty="0"/>
                <a:t>モニター映像</a:t>
              </a:r>
            </a:p>
          </p:txBody>
        </p:sp>
        <p:sp>
          <p:nvSpPr>
            <p:cNvPr id="73" name="正方形/長方形 72">
              <a:extLst>
                <a:ext uri="{FF2B5EF4-FFF2-40B4-BE49-F238E27FC236}">
                  <a16:creationId xmlns:a16="http://schemas.microsoft.com/office/drawing/2014/main" id="{4F0DC324-0C99-7679-3AAA-2943734FBCF5}"/>
                </a:ext>
              </a:extLst>
            </p:cNvPr>
            <p:cNvSpPr/>
            <p:nvPr/>
          </p:nvSpPr>
          <p:spPr>
            <a:xfrm>
              <a:off x="4747149" y="772826"/>
              <a:ext cx="4041616" cy="1881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000" b="1" dirty="0">
                  <a:solidFill>
                    <a:schemeClr val="tx1"/>
                  </a:solidFill>
                  <a:latin typeface="+mn-ea"/>
                </a:rPr>
                <a:t>③ ②と同時に、自動ズーム実行</a:t>
              </a:r>
              <a:r>
                <a:rPr lang="ja-JP" altLang="en-US" sz="1800" b="1" dirty="0">
                  <a:solidFill>
                    <a:schemeClr val="tx1"/>
                  </a:solidFill>
                  <a:latin typeface="+mn-ea"/>
                </a:rPr>
                <a:t>（事前設定必要）</a:t>
              </a:r>
              <a:endParaRPr lang="en-US" altLang="ja-JP" sz="1800" b="1" dirty="0">
                <a:solidFill>
                  <a:schemeClr val="tx1"/>
                </a:solidFill>
                <a:latin typeface="+mn-ea"/>
              </a:endParaRPr>
            </a:p>
            <a:p>
              <a:endParaRPr lang="ja-JP" altLang="en-US" sz="2205" b="1" dirty="0">
                <a:solidFill>
                  <a:schemeClr val="tx1"/>
                </a:solidFill>
                <a:latin typeface="+mn-ea"/>
              </a:endParaRPr>
            </a:p>
          </p:txBody>
        </p:sp>
      </p:grpSp>
      <p:sp>
        <p:nvSpPr>
          <p:cNvPr id="75" name="テキスト ボックス 74">
            <a:extLst>
              <a:ext uri="{FF2B5EF4-FFF2-40B4-BE49-F238E27FC236}">
                <a16:creationId xmlns:a16="http://schemas.microsoft.com/office/drawing/2014/main" id="{444AA744-0600-218D-1DA4-5858861BB0C3}"/>
              </a:ext>
            </a:extLst>
          </p:cNvPr>
          <p:cNvSpPr txBox="1"/>
          <p:nvPr/>
        </p:nvSpPr>
        <p:spPr>
          <a:xfrm>
            <a:off x="6020587" y="2210791"/>
            <a:ext cx="466794" cy="431657"/>
          </a:xfrm>
          <a:prstGeom prst="rect">
            <a:avLst/>
          </a:prstGeom>
          <a:noFill/>
        </p:spPr>
        <p:txBody>
          <a:bodyPr wrap="none" rtlCol="0">
            <a:spAutoFit/>
          </a:bodyPr>
          <a:lstStyle/>
          <a:p>
            <a:r>
              <a:rPr lang="ja-JP" altLang="en-US" sz="2205" b="1" dirty="0"/>
              <a:t>③</a:t>
            </a:r>
          </a:p>
        </p:txBody>
      </p:sp>
      <p:grpSp>
        <p:nvGrpSpPr>
          <p:cNvPr id="44" name="グループ化 43">
            <a:extLst>
              <a:ext uri="{FF2B5EF4-FFF2-40B4-BE49-F238E27FC236}">
                <a16:creationId xmlns:a16="http://schemas.microsoft.com/office/drawing/2014/main" id="{189453A7-2159-2094-E9A6-A8E444100351}"/>
              </a:ext>
            </a:extLst>
          </p:cNvPr>
          <p:cNvGrpSpPr/>
          <p:nvPr/>
        </p:nvGrpSpPr>
        <p:grpSpPr>
          <a:xfrm>
            <a:off x="7635135" y="1226076"/>
            <a:ext cx="6364298" cy="2963040"/>
            <a:chOff x="4753727" y="2817715"/>
            <a:chExt cx="4041616" cy="1881664"/>
          </a:xfrm>
        </p:grpSpPr>
        <p:sp>
          <p:nvSpPr>
            <p:cNvPr id="74" name="正方形/長方形 73">
              <a:extLst>
                <a:ext uri="{FF2B5EF4-FFF2-40B4-BE49-F238E27FC236}">
                  <a16:creationId xmlns:a16="http://schemas.microsoft.com/office/drawing/2014/main" id="{E4A73AA3-0A71-131B-D5A5-37FE22126015}"/>
                </a:ext>
              </a:extLst>
            </p:cNvPr>
            <p:cNvSpPr/>
            <p:nvPr/>
          </p:nvSpPr>
          <p:spPr>
            <a:xfrm>
              <a:off x="4753727" y="2817715"/>
              <a:ext cx="4041616" cy="18816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424972" indent="-424972"/>
              <a:r>
                <a:rPr lang="ja-JP" altLang="en-US" sz="2000" b="1" dirty="0">
                  <a:solidFill>
                    <a:schemeClr val="tx1"/>
                  </a:solidFill>
                  <a:latin typeface="+mn-ea"/>
                </a:rPr>
                <a:t>② モニター映像の中心にオブジェクトが収まるように追尾</a:t>
              </a:r>
              <a:endParaRPr lang="en-US" altLang="ja-JP" sz="2000" b="1" dirty="0">
                <a:solidFill>
                  <a:schemeClr val="tx1"/>
                </a:solidFill>
                <a:latin typeface="+mn-ea"/>
              </a:endParaRPr>
            </a:p>
            <a:p>
              <a:endParaRPr lang="ja-JP" altLang="en-US" sz="2205" b="1" dirty="0">
                <a:solidFill>
                  <a:schemeClr val="tx1"/>
                </a:solidFill>
                <a:latin typeface="+mn-ea"/>
              </a:endParaRPr>
            </a:p>
          </p:txBody>
        </p:sp>
        <p:grpSp>
          <p:nvGrpSpPr>
            <p:cNvPr id="79" name="グループ化 78">
              <a:extLst>
                <a:ext uri="{FF2B5EF4-FFF2-40B4-BE49-F238E27FC236}">
                  <a16:creationId xmlns:a16="http://schemas.microsoft.com/office/drawing/2014/main" id="{DA532E28-BBE2-A695-C93B-E0CCF9475525}"/>
                </a:ext>
              </a:extLst>
            </p:cNvPr>
            <p:cNvGrpSpPr/>
            <p:nvPr/>
          </p:nvGrpSpPr>
          <p:grpSpPr>
            <a:xfrm>
              <a:off x="5875262" y="3445147"/>
              <a:ext cx="1573920" cy="1010719"/>
              <a:chOff x="5847966" y="3499739"/>
              <a:chExt cx="1573920" cy="1010719"/>
            </a:xfrm>
          </p:grpSpPr>
          <p:pic>
            <p:nvPicPr>
              <p:cNvPr id="76" name="図 75">
                <a:extLst>
                  <a:ext uri="{FF2B5EF4-FFF2-40B4-BE49-F238E27FC236}">
                    <a16:creationId xmlns:a16="http://schemas.microsoft.com/office/drawing/2014/main" id="{20E5D17C-8D23-EC69-A1A3-0CE2E4EEC2E8}"/>
                  </a:ext>
                </a:extLst>
              </p:cNvPr>
              <p:cNvPicPr>
                <a:picLocks noChangeAspect="1"/>
              </p:cNvPicPr>
              <p:nvPr/>
            </p:nvPicPr>
            <p:blipFill rotWithShape="1">
              <a:blip r:embed="rId5"/>
              <a:srcRect l="48360" b="11028"/>
              <a:stretch/>
            </p:blipFill>
            <p:spPr>
              <a:xfrm>
                <a:off x="5847966" y="3748383"/>
                <a:ext cx="1159233" cy="762075"/>
              </a:xfrm>
              <a:prstGeom prst="rect">
                <a:avLst/>
              </a:prstGeom>
            </p:spPr>
          </p:pic>
          <p:sp>
            <p:nvSpPr>
              <p:cNvPr id="77" name="正方形/長方形 76">
                <a:extLst>
                  <a:ext uri="{FF2B5EF4-FFF2-40B4-BE49-F238E27FC236}">
                    <a16:creationId xmlns:a16="http://schemas.microsoft.com/office/drawing/2014/main" id="{35773E72-2304-9E02-BA2A-8E4C34A4D728}"/>
                  </a:ext>
                </a:extLst>
              </p:cNvPr>
              <p:cNvSpPr/>
              <p:nvPr/>
            </p:nvSpPr>
            <p:spPr>
              <a:xfrm>
                <a:off x="5847967" y="3499739"/>
                <a:ext cx="1573919" cy="1010719"/>
              </a:xfrm>
              <a:prstGeom prst="rect">
                <a:avLst/>
              </a:prstGeom>
              <a:noFill/>
              <a:ln w="25400">
                <a:solidFill>
                  <a:schemeClr val="tx1"/>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78" name="正方形/長方形 77">
                <a:extLst>
                  <a:ext uri="{FF2B5EF4-FFF2-40B4-BE49-F238E27FC236}">
                    <a16:creationId xmlns:a16="http://schemas.microsoft.com/office/drawing/2014/main" id="{47100E2F-AF41-8AD7-7C7A-CD552A7F1B54}"/>
                  </a:ext>
                </a:extLst>
              </p:cNvPr>
              <p:cNvSpPr/>
              <p:nvPr/>
            </p:nvSpPr>
            <p:spPr>
              <a:xfrm>
                <a:off x="6537013" y="3753583"/>
                <a:ext cx="252748" cy="531813"/>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sp>
          <p:nvSpPr>
            <p:cNvPr id="80" name="テキスト ボックス 79">
              <a:extLst>
                <a:ext uri="{FF2B5EF4-FFF2-40B4-BE49-F238E27FC236}">
                  <a16:creationId xmlns:a16="http://schemas.microsoft.com/office/drawing/2014/main" id="{86DD2CEC-26D1-7F21-44CF-1AAD78FA45E1}"/>
                </a:ext>
              </a:extLst>
            </p:cNvPr>
            <p:cNvSpPr txBox="1"/>
            <p:nvPr/>
          </p:nvSpPr>
          <p:spPr>
            <a:xfrm>
              <a:off x="6169797" y="4480341"/>
              <a:ext cx="890935" cy="214997"/>
            </a:xfrm>
            <a:prstGeom prst="rect">
              <a:avLst/>
            </a:prstGeom>
            <a:noFill/>
          </p:spPr>
          <p:txBody>
            <a:bodyPr wrap="none" rtlCol="0">
              <a:spAutoFit/>
            </a:bodyPr>
            <a:lstStyle/>
            <a:p>
              <a:r>
                <a:rPr lang="ja-JP" altLang="en-US" sz="1600" b="1" dirty="0"/>
                <a:t>モニター映像</a:t>
              </a:r>
            </a:p>
          </p:txBody>
        </p:sp>
      </p:grpSp>
      <p:cxnSp>
        <p:nvCxnSpPr>
          <p:cNvPr id="5" name="直線矢印コネクタ 4">
            <a:extLst>
              <a:ext uri="{FF2B5EF4-FFF2-40B4-BE49-F238E27FC236}">
                <a16:creationId xmlns:a16="http://schemas.microsoft.com/office/drawing/2014/main" id="{A1C72631-AB42-0783-C1E0-25DAA59F7F4D}"/>
              </a:ext>
            </a:extLst>
          </p:cNvPr>
          <p:cNvCxnSpPr>
            <a:cxnSpLocks/>
            <a:stCxn id="16" idx="3"/>
            <a:endCxn id="28" idx="3"/>
          </p:cNvCxnSpPr>
          <p:nvPr/>
        </p:nvCxnSpPr>
        <p:spPr>
          <a:xfrm flipV="1">
            <a:off x="3822955" y="3118831"/>
            <a:ext cx="1514926" cy="330274"/>
          </a:xfrm>
          <a:prstGeom prst="straightConnector1">
            <a:avLst/>
          </a:prstGeom>
          <a:ln w="28575">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85409028-A1DC-0291-845C-E22B0B1C818E}"/>
              </a:ext>
            </a:extLst>
          </p:cNvPr>
          <p:cNvSpPr txBox="1"/>
          <p:nvPr/>
        </p:nvSpPr>
        <p:spPr>
          <a:xfrm>
            <a:off x="3921662" y="3454725"/>
            <a:ext cx="1313180" cy="431657"/>
          </a:xfrm>
          <a:prstGeom prst="rect">
            <a:avLst/>
          </a:prstGeom>
          <a:noFill/>
        </p:spPr>
        <p:txBody>
          <a:bodyPr wrap="none" rtlCol="0">
            <a:spAutoFit/>
          </a:bodyPr>
          <a:lstStyle/>
          <a:p>
            <a:r>
              <a:rPr lang="ja-JP" altLang="en-US" sz="2205" b="1" dirty="0">
                <a:solidFill>
                  <a:srgbClr val="0000FF"/>
                </a:solidFill>
              </a:rPr>
              <a:t>自動追尾</a:t>
            </a:r>
          </a:p>
        </p:txBody>
      </p:sp>
      <p:sp>
        <p:nvSpPr>
          <p:cNvPr id="10" name="テキスト ボックス 9">
            <a:extLst>
              <a:ext uri="{FF2B5EF4-FFF2-40B4-BE49-F238E27FC236}">
                <a16:creationId xmlns:a16="http://schemas.microsoft.com/office/drawing/2014/main" id="{E4EF2B38-07A9-6BC2-86E4-9161A4204BAB}"/>
              </a:ext>
            </a:extLst>
          </p:cNvPr>
          <p:cNvSpPr txBox="1"/>
          <p:nvPr/>
        </p:nvSpPr>
        <p:spPr>
          <a:xfrm>
            <a:off x="4632486" y="1805111"/>
            <a:ext cx="630301" cy="358881"/>
          </a:xfrm>
          <a:prstGeom prst="rect">
            <a:avLst/>
          </a:prstGeom>
          <a:noFill/>
        </p:spPr>
        <p:txBody>
          <a:bodyPr wrap="none" rtlCol="0">
            <a:spAutoFit/>
          </a:bodyPr>
          <a:lstStyle/>
          <a:p>
            <a:r>
              <a:rPr lang="ja-JP" altLang="en-US" sz="1732" b="1" dirty="0"/>
              <a:t>歩行</a:t>
            </a:r>
          </a:p>
        </p:txBody>
      </p:sp>
      <p:sp>
        <p:nvSpPr>
          <p:cNvPr id="35" name="テキスト ボックス 34">
            <a:extLst>
              <a:ext uri="{FF2B5EF4-FFF2-40B4-BE49-F238E27FC236}">
                <a16:creationId xmlns:a16="http://schemas.microsoft.com/office/drawing/2014/main" id="{C7E1FD10-7A7C-B007-8D71-436921CFADC7}"/>
              </a:ext>
            </a:extLst>
          </p:cNvPr>
          <p:cNvSpPr txBox="1"/>
          <p:nvPr/>
        </p:nvSpPr>
        <p:spPr>
          <a:xfrm>
            <a:off x="307654" y="6918357"/>
            <a:ext cx="909223" cy="310406"/>
          </a:xfrm>
          <a:prstGeom prst="rect">
            <a:avLst/>
          </a:prstGeom>
          <a:noFill/>
        </p:spPr>
        <p:txBody>
          <a:bodyPr wrap="none" rtlCol="0">
            <a:spAutoFit/>
          </a:bodyPr>
          <a:lstStyle/>
          <a:p>
            <a:r>
              <a:rPr lang="ja-JP" altLang="en-US" sz="1400" b="1" dirty="0"/>
              <a:t>全身検知</a:t>
            </a:r>
          </a:p>
        </p:txBody>
      </p:sp>
      <p:sp>
        <p:nvSpPr>
          <p:cNvPr id="36" name="テキスト ボックス 35">
            <a:extLst>
              <a:ext uri="{FF2B5EF4-FFF2-40B4-BE49-F238E27FC236}">
                <a16:creationId xmlns:a16="http://schemas.microsoft.com/office/drawing/2014/main" id="{C19BF923-8A88-B06C-C578-C518B77B847C}"/>
              </a:ext>
            </a:extLst>
          </p:cNvPr>
          <p:cNvSpPr txBox="1"/>
          <p:nvPr/>
        </p:nvSpPr>
        <p:spPr>
          <a:xfrm>
            <a:off x="1315921" y="6928227"/>
            <a:ext cx="909223" cy="528478"/>
          </a:xfrm>
          <a:prstGeom prst="rect">
            <a:avLst/>
          </a:prstGeom>
          <a:noFill/>
        </p:spPr>
        <p:txBody>
          <a:bodyPr wrap="none" rtlCol="0">
            <a:spAutoFit/>
          </a:bodyPr>
          <a:lstStyle/>
          <a:p>
            <a:r>
              <a:rPr lang="ja-JP" altLang="en-US" sz="1400" b="1" dirty="0">
                <a:latin typeface="+mn-ea"/>
              </a:rPr>
              <a:t>肩甲骨上</a:t>
            </a:r>
            <a:endParaRPr lang="en-US" altLang="ja-JP" sz="1400" b="1" dirty="0">
              <a:latin typeface="+mn-ea"/>
            </a:endParaRPr>
          </a:p>
          <a:p>
            <a:r>
              <a:rPr lang="ja-JP" altLang="en-US" sz="1400" b="1" dirty="0">
                <a:latin typeface="+mn-ea"/>
              </a:rPr>
              <a:t>の頭検知</a:t>
            </a:r>
          </a:p>
        </p:txBody>
      </p:sp>
      <p:sp>
        <p:nvSpPr>
          <p:cNvPr id="37" name="テキスト ボックス 36">
            <a:extLst>
              <a:ext uri="{FF2B5EF4-FFF2-40B4-BE49-F238E27FC236}">
                <a16:creationId xmlns:a16="http://schemas.microsoft.com/office/drawing/2014/main" id="{6614BBC3-0CF2-5203-A065-5FC47999D39C}"/>
              </a:ext>
            </a:extLst>
          </p:cNvPr>
          <p:cNvSpPr txBox="1"/>
          <p:nvPr/>
        </p:nvSpPr>
        <p:spPr>
          <a:xfrm>
            <a:off x="2419818" y="6914875"/>
            <a:ext cx="728084" cy="310406"/>
          </a:xfrm>
          <a:prstGeom prst="rect">
            <a:avLst/>
          </a:prstGeom>
          <a:noFill/>
        </p:spPr>
        <p:txBody>
          <a:bodyPr wrap="none" rtlCol="0">
            <a:spAutoFit/>
          </a:bodyPr>
          <a:lstStyle/>
          <a:p>
            <a:r>
              <a:rPr lang="ja-JP" altLang="en-US" sz="1400" b="1" dirty="0"/>
              <a:t>顔検知</a:t>
            </a:r>
          </a:p>
        </p:txBody>
      </p:sp>
      <p:pic>
        <p:nvPicPr>
          <p:cNvPr id="38" name="図 37">
            <a:extLst>
              <a:ext uri="{FF2B5EF4-FFF2-40B4-BE49-F238E27FC236}">
                <a16:creationId xmlns:a16="http://schemas.microsoft.com/office/drawing/2014/main" id="{B7DC4287-3BDB-FFD4-6572-D31F29E50AFE}"/>
              </a:ext>
            </a:extLst>
          </p:cNvPr>
          <p:cNvPicPr>
            <a:picLocks noChangeAspect="1"/>
          </p:cNvPicPr>
          <p:nvPr/>
        </p:nvPicPr>
        <p:blipFill>
          <a:blip r:embed="rId6"/>
          <a:stretch>
            <a:fillRect/>
          </a:stretch>
        </p:blipFill>
        <p:spPr>
          <a:xfrm>
            <a:off x="558638" y="5904653"/>
            <a:ext cx="543554" cy="1023575"/>
          </a:xfrm>
          <a:prstGeom prst="rect">
            <a:avLst/>
          </a:prstGeom>
        </p:spPr>
      </p:pic>
      <p:pic>
        <p:nvPicPr>
          <p:cNvPr id="39" name="図 38">
            <a:extLst>
              <a:ext uri="{FF2B5EF4-FFF2-40B4-BE49-F238E27FC236}">
                <a16:creationId xmlns:a16="http://schemas.microsoft.com/office/drawing/2014/main" id="{4162B597-E615-9D84-DE22-C40F451B379D}"/>
              </a:ext>
            </a:extLst>
          </p:cNvPr>
          <p:cNvPicPr>
            <a:picLocks noChangeAspect="1"/>
          </p:cNvPicPr>
          <p:nvPr/>
        </p:nvPicPr>
        <p:blipFill>
          <a:blip r:embed="rId7"/>
          <a:stretch>
            <a:fillRect/>
          </a:stretch>
        </p:blipFill>
        <p:spPr>
          <a:xfrm>
            <a:off x="1512797" y="5902288"/>
            <a:ext cx="570021" cy="1052347"/>
          </a:xfrm>
          <a:prstGeom prst="rect">
            <a:avLst/>
          </a:prstGeom>
        </p:spPr>
      </p:pic>
      <p:pic>
        <p:nvPicPr>
          <p:cNvPr id="42" name="図 41">
            <a:extLst>
              <a:ext uri="{FF2B5EF4-FFF2-40B4-BE49-F238E27FC236}">
                <a16:creationId xmlns:a16="http://schemas.microsoft.com/office/drawing/2014/main" id="{71D7E50D-EFD8-B12E-542C-6497B9381EA4}"/>
              </a:ext>
            </a:extLst>
          </p:cNvPr>
          <p:cNvPicPr>
            <a:picLocks noChangeAspect="1"/>
          </p:cNvPicPr>
          <p:nvPr/>
        </p:nvPicPr>
        <p:blipFill>
          <a:blip r:embed="rId8"/>
          <a:stretch>
            <a:fillRect/>
          </a:stretch>
        </p:blipFill>
        <p:spPr>
          <a:xfrm>
            <a:off x="2523282" y="5922316"/>
            <a:ext cx="578050" cy="1052347"/>
          </a:xfrm>
          <a:prstGeom prst="rect">
            <a:avLst/>
          </a:prstGeom>
        </p:spPr>
      </p:pic>
      <p:sp>
        <p:nvSpPr>
          <p:cNvPr id="48" name="テキスト ボックス 47">
            <a:extLst>
              <a:ext uri="{FF2B5EF4-FFF2-40B4-BE49-F238E27FC236}">
                <a16:creationId xmlns:a16="http://schemas.microsoft.com/office/drawing/2014/main" id="{F0E8F465-FB9C-1C1C-2B16-B6AE38B3F314}"/>
              </a:ext>
            </a:extLst>
          </p:cNvPr>
          <p:cNvSpPr txBox="1"/>
          <p:nvPr/>
        </p:nvSpPr>
        <p:spPr>
          <a:xfrm>
            <a:off x="1056404" y="6215731"/>
            <a:ext cx="614271" cy="607539"/>
          </a:xfrm>
          <a:prstGeom prst="rect">
            <a:avLst/>
          </a:prstGeom>
          <a:noFill/>
        </p:spPr>
        <p:txBody>
          <a:bodyPr wrap="none" rtlCol="0">
            <a:spAutoFit/>
          </a:bodyPr>
          <a:lstStyle/>
          <a:p>
            <a:r>
              <a:rPr lang="ja-JP" altLang="en-US" sz="3348" b="1" dirty="0"/>
              <a:t>＞</a:t>
            </a:r>
          </a:p>
        </p:txBody>
      </p:sp>
      <p:sp>
        <p:nvSpPr>
          <p:cNvPr id="49" name="テキスト ボックス 48">
            <a:extLst>
              <a:ext uri="{FF2B5EF4-FFF2-40B4-BE49-F238E27FC236}">
                <a16:creationId xmlns:a16="http://schemas.microsoft.com/office/drawing/2014/main" id="{DB9F063D-1BE0-4E3E-B0B1-97549211B012}"/>
              </a:ext>
            </a:extLst>
          </p:cNvPr>
          <p:cNvSpPr txBox="1"/>
          <p:nvPr/>
        </p:nvSpPr>
        <p:spPr>
          <a:xfrm>
            <a:off x="2100423" y="6192194"/>
            <a:ext cx="614271" cy="607539"/>
          </a:xfrm>
          <a:prstGeom prst="rect">
            <a:avLst/>
          </a:prstGeom>
          <a:noFill/>
        </p:spPr>
        <p:txBody>
          <a:bodyPr wrap="none" rtlCol="0">
            <a:spAutoFit/>
          </a:bodyPr>
          <a:lstStyle/>
          <a:p>
            <a:r>
              <a:rPr lang="ja-JP" altLang="en-US" sz="3348" b="1" dirty="0"/>
              <a:t>＞</a:t>
            </a:r>
          </a:p>
        </p:txBody>
      </p:sp>
      <p:sp>
        <p:nvSpPr>
          <p:cNvPr id="3" name="テキスト ボックス 2">
            <a:extLst>
              <a:ext uri="{FF2B5EF4-FFF2-40B4-BE49-F238E27FC236}">
                <a16:creationId xmlns:a16="http://schemas.microsoft.com/office/drawing/2014/main" id="{FC1A56D3-DA40-D87A-D6F0-22F91846B959}"/>
              </a:ext>
            </a:extLst>
          </p:cNvPr>
          <p:cNvSpPr txBox="1"/>
          <p:nvPr/>
        </p:nvSpPr>
        <p:spPr>
          <a:xfrm>
            <a:off x="3087144" y="5923781"/>
            <a:ext cx="4440696" cy="1077218"/>
          </a:xfrm>
          <a:prstGeom prst="rect">
            <a:avLst/>
          </a:prstGeom>
          <a:noFill/>
        </p:spPr>
        <p:txBody>
          <a:bodyPr wrap="square" rtlCol="0">
            <a:spAutoFit/>
          </a:bodyPr>
          <a:lstStyle/>
          <a:p>
            <a:r>
              <a:rPr lang="en-US" altLang="ja-JP" sz="1600" b="1" dirty="0">
                <a:latin typeface="+mn-ea"/>
              </a:rPr>
              <a:t>【</a:t>
            </a:r>
            <a:r>
              <a:rPr lang="ja-JP" altLang="en-US" sz="1600" b="1" dirty="0">
                <a:latin typeface="+mn-ea"/>
              </a:rPr>
              <a:t>メモ</a:t>
            </a:r>
            <a:r>
              <a:rPr lang="en-US" altLang="ja-JP" sz="1600" b="1" dirty="0">
                <a:latin typeface="+mn-ea"/>
              </a:rPr>
              <a:t>】</a:t>
            </a:r>
          </a:p>
          <a:p>
            <a:pPr marL="284981" indent="-284981"/>
            <a:r>
              <a:rPr lang="ja-JP" altLang="en-US" sz="1600" b="1" dirty="0">
                <a:latin typeface="+mn-ea"/>
              </a:rPr>
              <a:t>　 検知エリア内で、障害物などにより人物の下半身が遮られても、肩甲骨上の頭もしくは顔の検知で、追尾可能</a:t>
            </a:r>
          </a:p>
        </p:txBody>
      </p:sp>
    </p:spTree>
    <p:extLst>
      <p:ext uri="{BB962C8B-B14F-4D97-AF65-F5344CB8AC3E}">
        <p14:creationId xmlns:p14="http://schemas.microsoft.com/office/powerpoint/2010/main" val="135062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0629DEB9-45A6-979B-B9A2-CF3F5AF1E6E8}"/>
              </a:ext>
            </a:extLst>
          </p:cNvPr>
          <p:cNvSpPr/>
          <p:nvPr/>
        </p:nvSpPr>
        <p:spPr>
          <a:xfrm>
            <a:off x="533984" y="1216961"/>
            <a:ext cx="6666122" cy="604699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000" b="1" dirty="0">
                <a:solidFill>
                  <a:schemeClr val="tx1"/>
                </a:solidFill>
                <a:latin typeface="+mn-ea"/>
              </a:rPr>
              <a:t>① 自動追尾</a:t>
            </a:r>
            <a:r>
              <a:rPr lang="ja-JP" altLang="en-US" sz="1800" b="1" dirty="0">
                <a:solidFill>
                  <a:schemeClr val="tx1"/>
                </a:solidFill>
                <a:latin typeface="+mn-ea"/>
              </a:rPr>
              <a:t>（</a:t>
            </a:r>
            <a:r>
              <a:rPr lang="en-US" altLang="ja-JP" sz="1800" b="1" dirty="0">
                <a:solidFill>
                  <a:schemeClr val="tx1"/>
                </a:solidFill>
                <a:latin typeface="+mn-ea"/>
              </a:rPr>
              <a:t>PTZ-1</a:t>
            </a:r>
            <a:r>
              <a:rPr lang="ja-JP" altLang="en-US" sz="1800" b="1" dirty="0">
                <a:solidFill>
                  <a:schemeClr val="tx1"/>
                </a:solidFill>
                <a:latin typeface="+mn-ea"/>
              </a:rPr>
              <a:t>）</a:t>
            </a:r>
          </a:p>
        </p:txBody>
      </p:sp>
      <p:sp>
        <p:nvSpPr>
          <p:cNvPr id="2" name="タイトル 1">
            <a:extLst>
              <a:ext uri="{FF2B5EF4-FFF2-40B4-BE49-F238E27FC236}">
                <a16:creationId xmlns:a16="http://schemas.microsoft.com/office/drawing/2014/main" id="{18981B6F-8D28-6576-48DB-3EB907C43937}"/>
              </a:ext>
            </a:extLst>
          </p:cNvPr>
          <p:cNvSpPr>
            <a:spLocks noGrp="1"/>
          </p:cNvSpPr>
          <p:nvPr>
            <p:ph type="title"/>
          </p:nvPr>
        </p:nvSpPr>
        <p:spPr/>
        <p:txBody>
          <a:bodyPr/>
          <a:lstStyle/>
          <a:p>
            <a:pPr marL="268288"/>
            <a:r>
              <a:rPr kumimoji="1" lang="en-US" altLang="ja-JP" dirty="0"/>
              <a:t>AI</a:t>
            </a:r>
            <a:r>
              <a:rPr kumimoji="1" lang="ja-JP" altLang="en-US" dirty="0"/>
              <a:t>自動追尾の動作原理と流れ②</a:t>
            </a:r>
            <a:r>
              <a:rPr lang="ja-JP" altLang="en-US" dirty="0"/>
              <a:t>（複数カメラでの追尾連動）　</a:t>
            </a:r>
          </a:p>
        </p:txBody>
      </p:sp>
      <p:sp>
        <p:nvSpPr>
          <p:cNvPr id="73" name="正方形/長方形 72">
            <a:extLst>
              <a:ext uri="{FF2B5EF4-FFF2-40B4-BE49-F238E27FC236}">
                <a16:creationId xmlns:a16="http://schemas.microsoft.com/office/drawing/2014/main" id="{4F0DC324-0C99-7679-3AAA-2943734FBCF5}"/>
              </a:ext>
            </a:extLst>
          </p:cNvPr>
          <p:cNvSpPr/>
          <p:nvPr/>
        </p:nvSpPr>
        <p:spPr>
          <a:xfrm>
            <a:off x="7475912" y="1216962"/>
            <a:ext cx="6561118" cy="29630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800" b="1" dirty="0">
                <a:solidFill>
                  <a:schemeClr val="tx1"/>
                </a:solidFill>
                <a:latin typeface="+mn-ea"/>
              </a:rPr>
              <a:t>② 事前設定した画角に入ると独自アラーム通知</a:t>
            </a:r>
            <a:endParaRPr lang="en-US" altLang="ja-JP" sz="1800" b="1" dirty="0">
              <a:solidFill>
                <a:schemeClr val="tx1"/>
              </a:solidFill>
              <a:latin typeface="+mn-ea"/>
            </a:endParaRPr>
          </a:p>
          <a:p>
            <a:pPr marL="279982"/>
            <a:r>
              <a:rPr lang="ja-JP" altLang="en-US" sz="1800" b="1" dirty="0">
                <a:solidFill>
                  <a:schemeClr val="tx1"/>
                </a:solidFill>
                <a:latin typeface="+mn-ea"/>
              </a:rPr>
              <a:t>（</a:t>
            </a:r>
            <a:r>
              <a:rPr lang="en-US" altLang="ja-JP" sz="1800" b="1" dirty="0">
                <a:solidFill>
                  <a:schemeClr val="tx1"/>
                </a:solidFill>
                <a:latin typeface="+mn-ea"/>
              </a:rPr>
              <a:t>PTZ-1</a:t>
            </a:r>
            <a:r>
              <a:rPr lang="ja-JP" altLang="en-US" sz="1800" b="1" dirty="0">
                <a:solidFill>
                  <a:schemeClr val="tx1"/>
                </a:solidFill>
                <a:latin typeface="+mn-ea"/>
              </a:rPr>
              <a:t>⇒</a:t>
            </a:r>
            <a:r>
              <a:rPr lang="en-US" altLang="ja-JP" sz="1800" b="1" dirty="0">
                <a:solidFill>
                  <a:schemeClr val="tx1"/>
                </a:solidFill>
                <a:latin typeface="+mn-ea"/>
              </a:rPr>
              <a:t>PTZ-2</a:t>
            </a:r>
            <a:r>
              <a:rPr lang="ja-JP" altLang="en-US" sz="1800" b="1" dirty="0">
                <a:solidFill>
                  <a:schemeClr val="tx1"/>
                </a:solidFill>
                <a:latin typeface="+mn-ea"/>
              </a:rPr>
              <a:t>）</a:t>
            </a:r>
            <a:endParaRPr lang="en-US" altLang="ja-JP" sz="1800" b="1" dirty="0">
              <a:solidFill>
                <a:schemeClr val="tx1"/>
              </a:solidFill>
              <a:latin typeface="+mn-ea"/>
            </a:endParaRPr>
          </a:p>
          <a:p>
            <a:pPr marL="424972">
              <a:spcBef>
                <a:spcPts val="472"/>
              </a:spcBef>
            </a:pPr>
            <a:r>
              <a:rPr lang="ja-JP" altLang="en-US" sz="1800" b="1" dirty="0">
                <a:solidFill>
                  <a:schemeClr val="tx1"/>
                </a:solidFill>
                <a:latin typeface="+mn-ea"/>
              </a:rPr>
              <a:t>＊検知</a:t>
            </a:r>
            <a:r>
              <a:rPr lang="en-US" altLang="ja-JP" sz="1800" b="1" dirty="0">
                <a:solidFill>
                  <a:schemeClr val="tx1"/>
                </a:solidFill>
                <a:latin typeface="+mn-ea"/>
              </a:rPr>
              <a:t>ID</a:t>
            </a:r>
            <a:r>
              <a:rPr lang="ja-JP" altLang="en-US" sz="1800" b="1" dirty="0">
                <a:solidFill>
                  <a:schemeClr val="tx1"/>
                </a:solidFill>
                <a:latin typeface="+mn-ea"/>
              </a:rPr>
              <a:t>は引き継がれません。</a:t>
            </a:r>
            <a:endParaRPr lang="en-US" altLang="ja-JP" sz="1800" b="1" dirty="0">
              <a:solidFill>
                <a:schemeClr val="tx1"/>
              </a:solidFill>
              <a:latin typeface="+mn-ea"/>
            </a:endParaRPr>
          </a:p>
          <a:p>
            <a:pPr>
              <a:spcBef>
                <a:spcPts val="945"/>
              </a:spcBef>
            </a:pPr>
            <a:r>
              <a:rPr lang="ja-JP" altLang="en-US" sz="1800" b="1" dirty="0">
                <a:solidFill>
                  <a:schemeClr val="tx1"/>
                </a:solidFill>
                <a:latin typeface="+mn-ea"/>
              </a:rPr>
              <a:t>③ プリセット移動（</a:t>
            </a:r>
            <a:r>
              <a:rPr lang="en-US" altLang="ja-JP" sz="1800" b="1" dirty="0">
                <a:solidFill>
                  <a:schemeClr val="tx1"/>
                </a:solidFill>
                <a:latin typeface="+mn-ea"/>
              </a:rPr>
              <a:t>PTZ-2</a:t>
            </a:r>
            <a:r>
              <a:rPr lang="ja-JP" altLang="en-US" sz="1800" b="1" dirty="0">
                <a:solidFill>
                  <a:schemeClr val="tx1"/>
                </a:solidFill>
                <a:latin typeface="+mn-ea"/>
              </a:rPr>
              <a:t>）</a:t>
            </a:r>
            <a:endParaRPr lang="en-US" altLang="ja-JP" sz="1800" b="1" dirty="0">
              <a:solidFill>
                <a:schemeClr val="tx1"/>
              </a:solidFill>
              <a:latin typeface="+mn-ea"/>
            </a:endParaRPr>
          </a:p>
          <a:p>
            <a:pPr>
              <a:spcBef>
                <a:spcPts val="945"/>
              </a:spcBef>
            </a:pPr>
            <a:r>
              <a:rPr lang="ja-JP" altLang="en-US" sz="1800" b="1" dirty="0">
                <a:solidFill>
                  <a:schemeClr val="tx1"/>
                </a:solidFill>
                <a:latin typeface="+mn-ea"/>
              </a:rPr>
              <a:t>④ 検知後に自動ズーム実行（</a:t>
            </a:r>
            <a:r>
              <a:rPr lang="en-US" altLang="ja-JP" sz="1800" b="1" dirty="0">
                <a:solidFill>
                  <a:schemeClr val="tx1"/>
                </a:solidFill>
                <a:latin typeface="+mn-ea"/>
              </a:rPr>
              <a:t>PTZ-2</a:t>
            </a:r>
            <a:r>
              <a:rPr lang="ja-JP" altLang="en-US" sz="1800" b="1" dirty="0">
                <a:solidFill>
                  <a:schemeClr val="tx1"/>
                </a:solidFill>
                <a:latin typeface="+mn-ea"/>
              </a:rPr>
              <a:t>）</a:t>
            </a:r>
            <a:endParaRPr lang="en-US" altLang="ja-JP" sz="1800" b="1" dirty="0">
              <a:solidFill>
                <a:schemeClr val="tx1"/>
              </a:solidFill>
              <a:latin typeface="+mn-ea"/>
            </a:endParaRPr>
          </a:p>
          <a:p>
            <a:pPr>
              <a:spcBef>
                <a:spcPts val="945"/>
              </a:spcBef>
            </a:pPr>
            <a:r>
              <a:rPr lang="ja-JP" altLang="en-US" sz="1800" b="1" dirty="0">
                <a:solidFill>
                  <a:schemeClr val="tx1"/>
                </a:solidFill>
                <a:latin typeface="+mn-ea"/>
              </a:rPr>
              <a:t>⑤ ④とほぼ同時に自動追尾（</a:t>
            </a:r>
            <a:r>
              <a:rPr lang="en-US" altLang="ja-JP" sz="1800" b="1" dirty="0">
                <a:solidFill>
                  <a:schemeClr val="tx1"/>
                </a:solidFill>
                <a:latin typeface="+mn-ea"/>
              </a:rPr>
              <a:t>PTZ-2</a:t>
            </a:r>
            <a:r>
              <a:rPr lang="ja-JP" altLang="en-US" sz="1800" b="1" dirty="0">
                <a:solidFill>
                  <a:schemeClr val="tx1"/>
                </a:solidFill>
                <a:latin typeface="+mn-ea"/>
              </a:rPr>
              <a:t>）</a:t>
            </a:r>
            <a:endParaRPr lang="en-US" altLang="ja-JP" sz="1800" b="1" dirty="0">
              <a:solidFill>
                <a:schemeClr val="tx1"/>
              </a:solidFill>
              <a:latin typeface="+mn-ea"/>
            </a:endParaRPr>
          </a:p>
          <a:p>
            <a:pPr>
              <a:spcBef>
                <a:spcPts val="945"/>
              </a:spcBef>
            </a:pPr>
            <a:endParaRPr lang="en-US" altLang="ja-JP" sz="1890" b="1" dirty="0">
              <a:solidFill>
                <a:schemeClr val="tx1"/>
              </a:solidFill>
              <a:latin typeface="+mn-ea"/>
            </a:endParaRPr>
          </a:p>
        </p:txBody>
      </p:sp>
      <p:sp>
        <p:nvSpPr>
          <p:cNvPr id="3" name="直方体 2">
            <a:extLst>
              <a:ext uri="{FF2B5EF4-FFF2-40B4-BE49-F238E27FC236}">
                <a16:creationId xmlns:a16="http://schemas.microsoft.com/office/drawing/2014/main" id="{88EA1504-A2F5-655C-1103-252391B71C6D}"/>
              </a:ext>
            </a:extLst>
          </p:cNvPr>
          <p:cNvSpPr/>
          <p:nvPr/>
        </p:nvSpPr>
        <p:spPr>
          <a:xfrm>
            <a:off x="689933" y="2823786"/>
            <a:ext cx="4772894" cy="2609089"/>
          </a:xfrm>
          <a:prstGeom prst="cube">
            <a:avLst>
              <a:gd name="adj" fmla="val 37698"/>
            </a:avLst>
          </a:prstGeom>
          <a:solidFill>
            <a:schemeClr val="bg1">
              <a:lumMod val="65000"/>
            </a:schemeClr>
          </a:solidFill>
          <a:ln w="25400">
            <a:no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35" name="直線矢印コネクタ 34">
            <a:extLst>
              <a:ext uri="{FF2B5EF4-FFF2-40B4-BE49-F238E27FC236}">
                <a16:creationId xmlns:a16="http://schemas.microsoft.com/office/drawing/2014/main" id="{595E7300-2B15-AC0F-5416-BBE4EC9845A2}"/>
              </a:ext>
            </a:extLst>
          </p:cNvPr>
          <p:cNvCxnSpPr>
            <a:cxnSpLocks/>
          </p:cNvCxnSpPr>
          <p:nvPr/>
        </p:nvCxnSpPr>
        <p:spPr>
          <a:xfrm>
            <a:off x="1453187" y="4673148"/>
            <a:ext cx="2300463" cy="0"/>
          </a:xfrm>
          <a:prstGeom prst="straightConnector1">
            <a:avLst/>
          </a:prstGeom>
          <a:ln w="28575">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E011AB2F-C5E1-16DD-C486-3C183A3AF414}"/>
              </a:ext>
            </a:extLst>
          </p:cNvPr>
          <p:cNvCxnSpPr>
            <a:cxnSpLocks/>
          </p:cNvCxnSpPr>
          <p:nvPr/>
        </p:nvCxnSpPr>
        <p:spPr>
          <a:xfrm flipV="1">
            <a:off x="4771651" y="3555747"/>
            <a:ext cx="754143" cy="774480"/>
          </a:xfrm>
          <a:prstGeom prst="straightConnector1">
            <a:avLst/>
          </a:prstGeom>
          <a:ln w="28575">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01B94ADE-7220-4AE0-77DA-260F4F5F8839}"/>
              </a:ext>
            </a:extLst>
          </p:cNvPr>
          <p:cNvSpPr txBox="1"/>
          <p:nvPr/>
        </p:nvSpPr>
        <p:spPr>
          <a:xfrm>
            <a:off x="543887" y="2035592"/>
            <a:ext cx="797013" cy="383182"/>
          </a:xfrm>
          <a:prstGeom prst="rect">
            <a:avLst/>
          </a:prstGeom>
          <a:noFill/>
        </p:spPr>
        <p:txBody>
          <a:bodyPr wrap="none" rtlCol="0">
            <a:spAutoFit/>
          </a:bodyPr>
          <a:lstStyle/>
          <a:p>
            <a:r>
              <a:rPr lang="en-US" altLang="ja-JP" sz="1800" b="1" dirty="0">
                <a:latin typeface="Yu Gothic UI" panose="020B0500000000000000" pitchFamily="50" charset="-128"/>
                <a:ea typeface="Yu Gothic UI" panose="020B0500000000000000" pitchFamily="50" charset="-128"/>
              </a:rPr>
              <a:t>PTZ-1</a:t>
            </a:r>
            <a:endParaRPr lang="ja-JP" altLang="en-US" sz="1800" b="1" dirty="0">
              <a:latin typeface="Yu Gothic UI" panose="020B0500000000000000" pitchFamily="50" charset="-128"/>
              <a:ea typeface="Yu Gothic UI" panose="020B0500000000000000" pitchFamily="50" charset="-128"/>
            </a:endParaRPr>
          </a:p>
        </p:txBody>
      </p:sp>
      <p:sp>
        <p:nvSpPr>
          <p:cNvPr id="41" name="テキスト ボックス 40">
            <a:extLst>
              <a:ext uri="{FF2B5EF4-FFF2-40B4-BE49-F238E27FC236}">
                <a16:creationId xmlns:a16="http://schemas.microsoft.com/office/drawing/2014/main" id="{848B2DA4-F84A-7EC0-C9C5-120D963FB285}"/>
              </a:ext>
            </a:extLst>
          </p:cNvPr>
          <p:cNvSpPr txBox="1"/>
          <p:nvPr/>
        </p:nvSpPr>
        <p:spPr>
          <a:xfrm>
            <a:off x="6196602" y="4484366"/>
            <a:ext cx="833882" cy="383182"/>
          </a:xfrm>
          <a:prstGeom prst="rect">
            <a:avLst/>
          </a:prstGeom>
          <a:noFill/>
        </p:spPr>
        <p:txBody>
          <a:bodyPr wrap="none" rtlCol="0">
            <a:spAutoFit/>
          </a:bodyPr>
          <a:lstStyle/>
          <a:p>
            <a:pPr algn="ctr"/>
            <a:r>
              <a:rPr lang="en-US" altLang="ja-JP" sz="1800" b="1" dirty="0">
                <a:latin typeface="Yu Gothic UI" panose="020B0500000000000000" pitchFamily="50" charset="-128"/>
                <a:ea typeface="Yu Gothic UI" panose="020B0500000000000000" pitchFamily="50" charset="-128"/>
              </a:rPr>
              <a:t>PTZ-2</a:t>
            </a:r>
            <a:endParaRPr lang="ja-JP" altLang="en-US" sz="1800" b="1" dirty="0">
              <a:latin typeface="Yu Gothic UI" panose="020B0500000000000000" pitchFamily="50" charset="-128"/>
              <a:ea typeface="Yu Gothic UI" panose="020B0500000000000000" pitchFamily="50" charset="-128"/>
            </a:endParaRPr>
          </a:p>
        </p:txBody>
      </p:sp>
      <p:sp>
        <p:nvSpPr>
          <p:cNvPr id="42" name="テキスト ボックス 41">
            <a:extLst>
              <a:ext uri="{FF2B5EF4-FFF2-40B4-BE49-F238E27FC236}">
                <a16:creationId xmlns:a16="http://schemas.microsoft.com/office/drawing/2014/main" id="{46E7C085-F18C-3593-199C-786DB66EFE5B}"/>
              </a:ext>
            </a:extLst>
          </p:cNvPr>
          <p:cNvSpPr txBox="1"/>
          <p:nvPr/>
        </p:nvSpPr>
        <p:spPr>
          <a:xfrm>
            <a:off x="2186659" y="4190144"/>
            <a:ext cx="441146" cy="400110"/>
          </a:xfrm>
          <a:prstGeom prst="rect">
            <a:avLst/>
          </a:prstGeom>
          <a:noFill/>
        </p:spPr>
        <p:txBody>
          <a:bodyPr wrap="none" rtlCol="0">
            <a:spAutoFit/>
          </a:bodyPr>
          <a:lstStyle/>
          <a:p>
            <a:r>
              <a:rPr lang="ja-JP" altLang="en-US" sz="2000" b="1" dirty="0">
                <a:latin typeface="Yu Gothic UI" panose="020B0500000000000000" pitchFamily="50" charset="-128"/>
                <a:ea typeface="Yu Gothic UI" panose="020B0500000000000000" pitchFamily="50" charset="-128"/>
              </a:rPr>
              <a:t>①</a:t>
            </a:r>
          </a:p>
        </p:txBody>
      </p:sp>
      <p:sp>
        <p:nvSpPr>
          <p:cNvPr id="43" name="テキスト ボックス 42">
            <a:extLst>
              <a:ext uri="{FF2B5EF4-FFF2-40B4-BE49-F238E27FC236}">
                <a16:creationId xmlns:a16="http://schemas.microsoft.com/office/drawing/2014/main" id="{75E72159-D598-2864-1C45-4A8B3AB77928}"/>
              </a:ext>
            </a:extLst>
          </p:cNvPr>
          <p:cNvSpPr txBox="1"/>
          <p:nvPr/>
        </p:nvSpPr>
        <p:spPr>
          <a:xfrm>
            <a:off x="3715568" y="6299511"/>
            <a:ext cx="1107996" cy="677108"/>
          </a:xfrm>
          <a:prstGeom prst="rect">
            <a:avLst/>
          </a:prstGeom>
          <a:noFill/>
        </p:spPr>
        <p:txBody>
          <a:bodyPr wrap="none" rtlCol="0">
            <a:spAutoFit/>
          </a:bodyPr>
          <a:lstStyle/>
          <a:p>
            <a:pPr algn="ctr"/>
            <a:r>
              <a:rPr lang="ja-JP" altLang="en-US" sz="2000" b="1" dirty="0">
                <a:latin typeface="Yu Gothic UI" panose="020B0500000000000000" pitchFamily="50" charset="-128"/>
                <a:ea typeface="Yu Gothic UI" panose="020B0500000000000000" pitchFamily="50" charset="-128"/>
              </a:rPr>
              <a:t>②</a:t>
            </a:r>
            <a:endParaRPr lang="en-US" altLang="ja-JP" sz="2000" b="1" dirty="0">
              <a:latin typeface="Yu Gothic UI" panose="020B0500000000000000" pitchFamily="50" charset="-128"/>
              <a:ea typeface="Yu Gothic UI" panose="020B0500000000000000" pitchFamily="50" charset="-128"/>
            </a:endParaRPr>
          </a:p>
          <a:p>
            <a:pPr algn="ctr"/>
            <a:r>
              <a:rPr lang="ja-JP" altLang="en-US" sz="1800" b="1" dirty="0">
                <a:latin typeface="Yu Gothic UI" panose="020B0500000000000000" pitchFamily="50" charset="-128"/>
                <a:ea typeface="Yu Gothic UI" panose="020B0500000000000000" pitchFamily="50" charset="-128"/>
              </a:rPr>
              <a:t>設定画角</a:t>
            </a:r>
          </a:p>
        </p:txBody>
      </p:sp>
      <p:grpSp>
        <p:nvGrpSpPr>
          <p:cNvPr id="6" name="グループ化 5">
            <a:extLst>
              <a:ext uri="{FF2B5EF4-FFF2-40B4-BE49-F238E27FC236}">
                <a16:creationId xmlns:a16="http://schemas.microsoft.com/office/drawing/2014/main" id="{ADD83A5E-7EF0-1C80-04C0-3F08AAD42179}"/>
              </a:ext>
            </a:extLst>
          </p:cNvPr>
          <p:cNvGrpSpPr/>
          <p:nvPr/>
        </p:nvGrpSpPr>
        <p:grpSpPr>
          <a:xfrm>
            <a:off x="1048654" y="4790894"/>
            <a:ext cx="533975" cy="982201"/>
            <a:chOff x="889721" y="2620806"/>
            <a:chExt cx="339098" cy="623742"/>
          </a:xfrm>
        </p:grpSpPr>
        <p:pic>
          <p:nvPicPr>
            <p:cNvPr id="4" name="図 3">
              <a:extLst>
                <a:ext uri="{FF2B5EF4-FFF2-40B4-BE49-F238E27FC236}">
                  <a16:creationId xmlns:a16="http://schemas.microsoft.com/office/drawing/2014/main" id="{B6AACA09-2C35-5BA4-DC8E-7E370ADF61C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889721" y="2625473"/>
              <a:ext cx="339098" cy="619075"/>
            </a:xfrm>
            <a:prstGeom prst="rect">
              <a:avLst/>
            </a:prstGeom>
          </p:spPr>
        </p:pic>
        <p:sp>
          <p:nvSpPr>
            <p:cNvPr id="5" name="正方形/長方形 4">
              <a:extLst>
                <a:ext uri="{FF2B5EF4-FFF2-40B4-BE49-F238E27FC236}">
                  <a16:creationId xmlns:a16="http://schemas.microsoft.com/office/drawing/2014/main" id="{0638D9CA-9204-AC56-4E2A-4B8BBE71C064}"/>
                </a:ext>
              </a:extLst>
            </p:cNvPr>
            <p:cNvSpPr/>
            <p:nvPr/>
          </p:nvSpPr>
          <p:spPr>
            <a:xfrm>
              <a:off x="915763" y="2620806"/>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grpSp>
        <p:nvGrpSpPr>
          <p:cNvPr id="7" name="グループ化 6">
            <a:extLst>
              <a:ext uri="{FF2B5EF4-FFF2-40B4-BE49-F238E27FC236}">
                <a16:creationId xmlns:a16="http://schemas.microsoft.com/office/drawing/2014/main" id="{9DE233D7-404C-007D-4263-570057CD795F}"/>
              </a:ext>
            </a:extLst>
          </p:cNvPr>
          <p:cNvGrpSpPr/>
          <p:nvPr/>
        </p:nvGrpSpPr>
        <p:grpSpPr>
          <a:xfrm>
            <a:off x="3977931" y="4729595"/>
            <a:ext cx="533975" cy="982201"/>
            <a:chOff x="889721" y="2620806"/>
            <a:chExt cx="339098" cy="623742"/>
          </a:xfrm>
        </p:grpSpPr>
        <p:pic>
          <p:nvPicPr>
            <p:cNvPr id="8" name="図 7">
              <a:extLst>
                <a:ext uri="{FF2B5EF4-FFF2-40B4-BE49-F238E27FC236}">
                  <a16:creationId xmlns:a16="http://schemas.microsoft.com/office/drawing/2014/main" id="{B6C15B47-531B-6364-6967-2A43DE1E071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571" l="30000" r="53906">
                          <a14:foregroundMark x1="38125" y1="10286" x2="41406" y2="10000"/>
                          <a14:foregroundMark x1="35938" y1="90286" x2="38438" y2="90571"/>
                          <a14:foregroundMark x1="39531" y1="61714" x2="39531" y2="61714"/>
                          <a14:foregroundMark x1="35156" y1="52000" x2="35156" y2="52000"/>
                        </a14:backgroundRemoval>
                      </a14:imgEffect>
                    </a14:imgLayer>
                  </a14:imgProps>
                </a:ext>
              </a:extLst>
            </a:blip>
            <a:srcRect l="27052" r="42993"/>
            <a:stretch/>
          </p:blipFill>
          <p:spPr>
            <a:xfrm flipH="1">
              <a:off x="889721" y="2625473"/>
              <a:ext cx="339098" cy="619075"/>
            </a:xfrm>
            <a:prstGeom prst="rect">
              <a:avLst/>
            </a:prstGeom>
          </p:spPr>
        </p:pic>
        <p:sp>
          <p:nvSpPr>
            <p:cNvPr id="9" name="正方形/長方形 8">
              <a:extLst>
                <a:ext uri="{FF2B5EF4-FFF2-40B4-BE49-F238E27FC236}">
                  <a16:creationId xmlns:a16="http://schemas.microsoft.com/office/drawing/2014/main" id="{59BF22B8-4FEF-3AE6-98C2-60422149FF2B}"/>
                </a:ext>
              </a:extLst>
            </p:cNvPr>
            <p:cNvSpPr/>
            <p:nvPr/>
          </p:nvSpPr>
          <p:spPr>
            <a:xfrm>
              <a:off x="915763" y="2620806"/>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sp>
        <p:nvSpPr>
          <p:cNvPr id="11" name="テキスト ボックス 10">
            <a:extLst>
              <a:ext uri="{FF2B5EF4-FFF2-40B4-BE49-F238E27FC236}">
                <a16:creationId xmlns:a16="http://schemas.microsoft.com/office/drawing/2014/main" id="{8F77D862-A003-A0C9-5F14-55AFA5D60B8E}"/>
              </a:ext>
            </a:extLst>
          </p:cNvPr>
          <p:cNvSpPr txBox="1"/>
          <p:nvPr/>
        </p:nvSpPr>
        <p:spPr>
          <a:xfrm>
            <a:off x="5076813" y="5488450"/>
            <a:ext cx="830677" cy="400110"/>
          </a:xfrm>
          <a:prstGeom prst="rect">
            <a:avLst/>
          </a:prstGeom>
          <a:noFill/>
        </p:spPr>
        <p:txBody>
          <a:bodyPr wrap="none" rtlCol="0">
            <a:spAutoFit/>
          </a:bodyPr>
          <a:lstStyle/>
          <a:p>
            <a:r>
              <a:rPr lang="ja-JP" altLang="en-US" sz="2000" b="1" dirty="0">
                <a:latin typeface="Yu Gothic UI" panose="020B0500000000000000" pitchFamily="50" charset="-128"/>
                <a:ea typeface="Yu Gothic UI" panose="020B0500000000000000" pitchFamily="50" charset="-128"/>
              </a:rPr>
              <a:t>③</a:t>
            </a:r>
            <a:r>
              <a:rPr lang="en-US" altLang="ja-JP" sz="2000" b="1" dirty="0">
                <a:latin typeface="Yu Gothic UI" panose="020B0500000000000000" pitchFamily="50" charset="-128"/>
                <a:ea typeface="Yu Gothic UI" panose="020B0500000000000000" pitchFamily="50" charset="-128"/>
              </a:rPr>
              <a:t>,</a:t>
            </a:r>
            <a:r>
              <a:rPr lang="ja-JP" altLang="en-US" sz="2000" b="1" dirty="0">
                <a:latin typeface="Yu Gothic UI" panose="020B0500000000000000" pitchFamily="50" charset="-128"/>
                <a:ea typeface="Yu Gothic UI" panose="020B0500000000000000" pitchFamily="50" charset="-128"/>
              </a:rPr>
              <a:t> ④</a:t>
            </a:r>
          </a:p>
        </p:txBody>
      </p:sp>
      <p:sp>
        <p:nvSpPr>
          <p:cNvPr id="23" name="フリーフォーム: 図形 22">
            <a:extLst>
              <a:ext uri="{FF2B5EF4-FFF2-40B4-BE49-F238E27FC236}">
                <a16:creationId xmlns:a16="http://schemas.microsoft.com/office/drawing/2014/main" id="{55D83548-5D20-BDFC-9197-52D84D618B30}"/>
              </a:ext>
            </a:extLst>
          </p:cNvPr>
          <p:cNvSpPr/>
          <p:nvPr/>
        </p:nvSpPr>
        <p:spPr>
          <a:xfrm>
            <a:off x="1096805" y="4890730"/>
            <a:ext cx="4635542" cy="1096180"/>
          </a:xfrm>
          <a:custGeom>
            <a:avLst/>
            <a:gdLst>
              <a:gd name="connsiteX0" fmla="*/ 0 w 2943778"/>
              <a:gd name="connsiteY0" fmla="*/ 696124 h 696124"/>
              <a:gd name="connsiteX1" fmla="*/ 2318447 w 2943778"/>
              <a:gd name="connsiteY1" fmla="*/ 696124 h 696124"/>
              <a:gd name="connsiteX2" fmla="*/ 2943778 w 2943778"/>
              <a:gd name="connsiteY2" fmla="*/ 0 h 696124"/>
            </a:gdLst>
            <a:ahLst/>
            <a:cxnLst>
              <a:cxn ang="0">
                <a:pos x="connsiteX0" y="connsiteY0"/>
              </a:cxn>
              <a:cxn ang="0">
                <a:pos x="connsiteX1" y="connsiteY1"/>
              </a:cxn>
              <a:cxn ang="0">
                <a:pos x="connsiteX2" y="connsiteY2"/>
              </a:cxn>
            </a:cxnLst>
            <a:rect l="l" t="t" r="r" b="b"/>
            <a:pathLst>
              <a:path w="2943778" h="696124">
                <a:moveTo>
                  <a:pt x="0" y="696124"/>
                </a:moveTo>
                <a:lnTo>
                  <a:pt x="2318447" y="696124"/>
                </a:lnTo>
                <a:lnTo>
                  <a:pt x="2943778" y="0"/>
                </a:lnTo>
              </a:path>
            </a:pathLst>
          </a:cu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25" name="テキスト ボックス 24">
            <a:extLst>
              <a:ext uri="{FF2B5EF4-FFF2-40B4-BE49-F238E27FC236}">
                <a16:creationId xmlns:a16="http://schemas.microsoft.com/office/drawing/2014/main" id="{5BD69B1F-B24D-2BAC-CF01-7EABD2D775BF}"/>
              </a:ext>
            </a:extLst>
          </p:cNvPr>
          <p:cNvSpPr txBox="1"/>
          <p:nvPr/>
        </p:nvSpPr>
        <p:spPr>
          <a:xfrm>
            <a:off x="4794115" y="3438902"/>
            <a:ext cx="441146" cy="400110"/>
          </a:xfrm>
          <a:prstGeom prst="rect">
            <a:avLst/>
          </a:prstGeom>
          <a:noFill/>
        </p:spPr>
        <p:txBody>
          <a:bodyPr wrap="none" rtlCol="0">
            <a:spAutoFit/>
          </a:bodyPr>
          <a:lstStyle/>
          <a:p>
            <a:r>
              <a:rPr lang="ja-JP" altLang="en-US" sz="2000" b="1" dirty="0">
                <a:latin typeface="Yu Gothic UI" panose="020B0500000000000000" pitchFamily="50" charset="-128"/>
                <a:ea typeface="Yu Gothic UI" panose="020B0500000000000000" pitchFamily="50" charset="-128"/>
              </a:rPr>
              <a:t>⑤</a:t>
            </a:r>
          </a:p>
        </p:txBody>
      </p:sp>
      <p:sp>
        <p:nvSpPr>
          <p:cNvPr id="26" name="正方形/長方形 25">
            <a:extLst>
              <a:ext uri="{FF2B5EF4-FFF2-40B4-BE49-F238E27FC236}">
                <a16:creationId xmlns:a16="http://schemas.microsoft.com/office/drawing/2014/main" id="{1CF967CD-00D3-1D32-9E5B-6E5A94A66FDD}"/>
              </a:ext>
            </a:extLst>
          </p:cNvPr>
          <p:cNvSpPr/>
          <p:nvPr/>
        </p:nvSpPr>
        <p:spPr>
          <a:xfrm>
            <a:off x="3886861" y="4626068"/>
            <a:ext cx="717464" cy="1687150"/>
          </a:xfrm>
          <a:prstGeom prst="rect">
            <a:avLst/>
          </a:prstGeom>
          <a:noFill/>
          <a:ln w="25400">
            <a:solidFill>
              <a:schemeClr val="tx1"/>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nvGrpSpPr>
          <p:cNvPr id="33" name="グループ化 32">
            <a:extLst>
              <a:ext uri="{FF2B5EF4-FFF2-40B4-BE49-F238E27FC236}">
                <a16:creationId xmlns:a16="http://schemas.microsoft.com/office/drawing/2014/main" id="{B93B6111-3CBE-07BB-3AD7-7FD75C1D4D01}"/>
              </a:ext>
            </a:extLst>
          </p:cNvPr>
          <p:cNvGrpSpPr/>
          <p:nvPr/>
        </p:nvGrpSpPr>
        <p:grpSpPr>
          <a:xfrm>
            <a:off x="4721427" y="4578130"/>
            <a:ext cx="490942" cy="1019162"/>
            <a:chOff x="3222097" y="2485691"/>
            <a:chExt cx="311770" cy="647214"/>
          </a:xfrm>
        </p:grpSpPr>
        <p:pic>
          <p:nvPicPr>
            <p:cNvPr id="48" name="図 47">
              <a:extLst>
                <a:ext uri="{FF2B5EF4-FFF2-40B4-BE49-F238E27FC236}">
                  <a16:creationId xmlns:a16="http://schemas.microsoft.com/office/drawing/2014/main" id="{0EA5C187-D1A6-3E13-15D7-40AB7D45E91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3230490" y="2516134"/>
              <a:ext cx="303377" cy="616771"/>
            </a:xfrm>
            <a:prstGeom prst="rect">
              <a:avLst/>
            </a:prstGeom>
            <a:effectLst/>
          </p:spPr>
        </p:pic>
        <p:sp>
          <p:nvSpPr>
            <p:cNvPr id="32" name="正方形/長方形 31">
              <a:extLst>
                <a:ext uri="{FF2B5EF4-FFF2-40B4-BE49-F238E27FC236}">
                  <a16:creationId xmlns:a16="http://schemas.microsoft.com/office/drawing/2014/main" id="{318D6D90-9B3B-011A-839F-F5CC08E43A0C}"/>
                </a:ext>
              </a:extLst>
            </p:cNvPr>
            <p:cNvSpPr/>
            <p:nvPr/>
          </p:nvSpPr>
          <p:spPr>
            <a:xfrm>
              <a:off x="3222097" y="2485691"/>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grpSp>
        <p:nvGrpSpPr>
          <p:cNvPr id="34" name="グループ化 33">
            <a:extLst>
              <a:ext uri="{FF2B5EF4-FFF2-40B4-BE49-F238E27FC236}">
                <a16:creationId xmlns:a16="http://schemas.microsoft.com/office/drawing/2014/main" id="{4D0EFBB6-D1C9-D119-5ED4-0663756DDBFD}"/>
              </a:ext>
            </a:extLst>
          </p:cNvPr>
          <p:cNvGrpSpPr/>
          <p:nvPr/>
        </p:nvGrpSpPr>
        <p:grpSpPr>
          <a:xfrm>
            <a:off x="5371615" y="3843780"/>
            <a:ext cx="490942" cy="1019162"/>
            <a:chOff x="3222097" y="2485691"/>
            <a:chExt cx="311770" cy="647214"/>
          </a:xfrm>
        </p:grpSpPr>
        <p:pic>
          <p:nvPicPr>
            <p:cNvPr id="36" name="図 35">
              <a:extLst>
                <a:ext uri="{FF2B5EF4-FFF2-40B4-BE49-F238E27FC236}">
                  <a16:creationId xmlns:a16="http://schemas.microsoft.com/office/drawing/2014/main" id="{D1779C3C-F67C-3897-08FC-1284AD3E15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3230490" y="2516134"/>
              <a:ext cx="303377" cy="616771"/>
            </a:xfrm>
            <a:prstGeom prst="rect">
              <a:avLst/>
            </a:prstGeom>
            <a:effectLst/>
          </p:spPr>
        </p:pic>
        <p:sp>
          <p:nvSpPr>
            <p:cNvPr id="37" name="正方形/長方形 36">
              <a:extLst>
                <a:ext uri="{FF2B5EF4-FFF2-40B4-BE49-F238E27FC236}">
                  <a16:creationId xmlns:a16="http://schemas.microsoft.com/office/drawing/2014/main" id="{470F8B98-E9E8-6C37-6047-D6833F45B0E7}"/>
                </a:ext>
              </a:extLst>
            </p:cNvPr>
            <p:cNvSpPr/>
            <p:nvPr/>
          </p:nvSpPr>
          <p:spPr>
            <a:xfrm>
              <a:off x="3222097" y="2485691"/>
              <a:ext cx="281320" cy="619075"/>
            </a:xfrm>
            <a:prstGeom prst="rect">
              <a:avLst/>
            </a:prstGeom>
            <a:noFill/>
            <a:ln w="1905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grpSp>
      <p:cxnSp>
        <p:nvCxnSpPr>
          <p:cNvPr id="44" name="直線矢印コネクタ 43">
            <a:extLst>
              <a:ext uri="{FF2B5EF4-FFF2-40B4-BE49-F238E27FC236}">
                <a16:creationId xmlns:a16="http://schemas.microsoft.com/office/drawing/2014/main" id="{778BB884-0ED5-BACE-D3C7-01523B81E793}"/>
              </a:ext>
            </a:extLst>
          </p:cNvPr>
          <p:cNvCxnSpPr>
            <a:cxnSpLocks/>
            <a:endCxn id="32" idx="3"/>
          </p:cNvCxnSpPr>
          <p:nvPr/>
        </p:nvCxnSpPr>
        <p:spPr>
          <a:xfrm flipH="1">
            <a:off x="5164419" y="3736595"/>
            <a:ext cx="1794112" cy="132896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CF076311-C1A3-EA87-F9F6-DF64A60F959E}"/>
              </a:ext>
            </a:extLst>
          </p:cNvPr>
          <p:cNvCxnSpPr>
            <a:cxnSpLocks/>
            <a:endCxn id="37" idx="3"/>
          </p:cNvCxnSpPr>
          <p:nvPr/>
        </p:nvCxnSpPr>
        <p:spPr>
          <a:xfrm flipH="1">
            <a:off x="5814607" y="3829973"/>
            <a:ext cx="939521" cy="50123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AA15510F-1C6A-5E50-C6FA-0B1E4AEB5F6F}"/>
              </a:ext>
            </a:extLst>
          </p:cNvPr>
          <p:cNvCxnSpPr>
            <a:cxnSpLocks/>
            <a:endCxn id="4" idx="0"/>
          </p:cNvCxnSpPr>
          <p:nvPr/>
        </p:nvCxnSpPr>
        <p:spPr>
          <a:xfrm flipH="1">
            <a:off x="1315642" y="3176080"/>
            <a:ext cx="237177" cy="1622164"/>
          </a:xfrm>
          <a:prstGeom prst="straightConnector1">
            <a:avLst/>
          </a:prstGeom>
          <a:ln w="127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31317307-4F0D-A7A1-7A9C-8E35FFD6432E}"/>
              </a:ext>
            </a:extLst>
          </p:cNvPr>
          <p:cNvCxnSpPr>
            <a:cxnSpLocks/>
            <a:endCxn id="8" idx="0"/>
          </p:cNvCxnSpPr>
          <p:nvPr/>
        </p:nvCxnSpPr>
        <p:spPr>
          <a:xfrm>
            <a:off x="1552820" y="3176080"/>
            <a:ext cx="2692100" cy="1560864"/>
          </a:xfrm>
          <a:prstGeom prst="straightConnector1">
            <a:avLst/>
          </a:prstGeom>
          <a:ln w="127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1" name="コネクタ: カギ線 90">
            <a:extLst>
              <a:ext uri="{FF2B5EF4-FFF2-40B4-BE49-F238E27FC236}">
                <a16:creationId xmlns:a16="http://schemas.microsoft.com/office/drawing/2014/main" id="{CCA72DF3-341D-4007-CCD2-AE214134429B}"/>
              </a:ext>
            </a:extLst>
          </p:cNvPr>
          <p:cNvCxnSpPr>
            <a:cxnSpLocks/>
            <a:endCxn id="17" idx="0"/>
          </p:cNvCxnSpPr>
          <p:nvPr/>
        </p:nvCxnSpPr>
        <p:spPr>
          <a:xfrm rot="16200000" flipH="1">
            <a:off x="3971967" y="-253074"/>
            <a:ext cx="548862" cy="5324083"/>
          </a:xfrm>
          <a:prstGeom prst="bentConnector3">
            <a:avLst>
              <a:gd name="adj1" fmla="val -61176"/>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9" name="テキスト ボックス 98">
            <a:extLst>
              <a:ext uri="{FF2B5EF4-FFF2-40B4-BE49-F238E27FC236}">
                <a16:creationId xmlns:a16="http://schemas.microsoft.com/office/drawing/2014/main" id="{46F7843C-33DD-56D1-9324-F7D8F8976D75}"/>
              </a:ext>
            </a:extLst>
          </p:cNvPr>
          <p:cNvSpPr txBox="1"/>
          <p:nvPr/>
        </p:nvSpPr>
        <p:spPr>
          <a:xfrm>
            <a:off x="2902746" y="1819764"/>
            <a:ext cx="2159567" cy="400110"/>
          </a:xfrm>
          <a:prstGeom prst="rect">
            <a:avLst/>
          </a:prstGeom>
          <a:noFill/>
        </p:spPr>
        <p:txBody>
          <a:bodyPr wrap="none" rtlCol="0">
            <a:spAutoFit/>
          </a:bodyPr>
          <a:lstStyle/>
          <a:p>
            <a:pPr algn="ctr"/>
            <a:r>
              <a:rPr lang="ja-JP" altLang="en-US" sz="1800" b="1" dirty="0">
                <a:latin typeface="Yu Gothic UI" panose="020B0500000000000000" pitchFamily="50" charset="-128"/>
                <a:ea typeface="Yu Gothic UI" panose="020B0500000000000000" pitchFamily="50" charset="-128"/>
              </a:rPr>
              <a:t>② 独自</a:t>
            </a:r>
            <a:r>
              <a:rPr lang="ja-JP" altLang="en-US" sz="2000" b="1" dirty="0">
                <a:latin typeface="Yu Gothic UI" panose="020B0500000000000000" pitchFamily="50" charset="-128"/>
                <a:ea typeface="Yu Gothic UI" panose="020B0500000000000000" pitchFamily="50" charset="-128"/>
              </a:rPr>
              <a:t>アラーム</a:t>
            </a:r>
            <a:r>
              <a:rPr lang="ja-JP" altLang="en-US" sz="1800" b="1" dirty="0">
                <a:latin typeface="Yu Gothic UI" panose="020B0500000000000000" pitchFamily="50" charset="-128"/>
                <a:ea typeface="Yu Gothic UI" panose="020B0500000000000000" pitchFamily="50" charset="-128"/>
              </a:rPr>
              <a:t>通知</a:t>
            </a:r>
          </a:p>
        </p:txBody>
      </p:sp>
      <p:pic>
        <p:nvPicPr>
          <p:cNvPr id="17" name="図 16">
            <a:extLst>
              <a:ext uri="{FF2B5EF4-FFF2-40B4-BE49-F238E27FC236}">
                <a16:creationId xmlns:a16="http://schemas.microsoft.com/office/drawing/2014/main" id="{D6260167-D0DB-1766-09B6-3BF0E0486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925" b="93537" l="9870" r="89758">
                        <a14:foregroundMark x1="29795" y1="34291" x2="29795" y2="34291"/>
                        <a14:foregroundMark x1="32402" y1="33393" x2="28492" y2="45422"/>
                        <a14:foregroundMark x1="28492" y1="45422" x2="28678" y2="45063"/>
                        <a14:foregroundMark x1="31657" y1="28187" x2="24022" y2="50449"/>
                        <a14:foregroundMark x1="23277" y1="49013" x2="21415" y2="56912"/>
                        <a14:foregroundMark x1="21415" y1="59425" x2="21415" y2="59425"/>
                        <a14:foregroundMark x1="20484" y1="60144" x2="20484" y2="60144"/>
                        <a14:foregroundMark x1="29609" y1="53680" x2="29609" y2="53680"/>
                        <a14:foregroundMark x1="42644" y1="38959" x2="42644" y2="38959"/>
                        <a14:foregroundMark x1="36313" y1="29803" x2="36313" y2="46320"/>
                        <a14:foregroundMark x1="36313" y1="46320" x2="37058" y2="47756"/>
                        <a14:foregroundMark x1="47486" y1="30700" x2="57542" y2="48294"/>
                        <a14:foregroundMark x1="40782" y1="22442" x2="51769" y2="20646"/>
                        <a14:foregroundMark x1="51769" y1="20646" x2="57728" y2="21903"/>
                        <a14:foregroundMark x1="60335" y1="22083" x2="55307" y2="17235"/>
                        <a14:foregroundMark x1="44693" y1="14183" x2="50093" y2="12926"/>
                        <a14:foregroundMark x1="46369" y1="11670" x2="46369" y2="7899"/>
                        <a14:foregroundMark x1="44507" y1="7540" x2="46741" y2="6643"/>
                        <a14:foregroundMark x1="44320" y1="10233" x2="44693" y2="6643"/>
                        <a14:foregroundMark x1="45065" y1="5925" x2="45065" y2="5925"/>
                        <a14:foregroundMark x1="39851" y1="88510" x2="39851" y2="88510"/>
                        <a14:foregroundMark x1="50652" y1="93537" x2="50652" y2="93537"/>
                        <a14:foregroundMark x1="47300" y1="45781" x2="47300" y2="45781"/>
                        <a14:foregroundMark x1="42831" y1="14722" x2="42831" y2="14722"/>
                        <a14:foregroundMark x1="45065" y1="17774" x2="45065" y2="17774"/>
                      </a14:backgroundRemoval>
                    </a14:imgEffect>
                  </a14:imgLayer>
                </a14:imgProps>
              </a:ext>
            </a:extLst>
          </a:blip>
          <a:srcRect l="14241" r="16242"/>
          <a:stretch/>
        </p:blipFill>
        <p:spPr>
          <a:xfrm>
            <a:off x="6486347" y="2683397"/>
            <a:ext cx="844186" cy="1297494"/>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60693FE7-12ED-3B6D-8267-FFBBBD09B3CE}"/>
              </a:ext>
            </a:extLst>
          </p:cNvPr>
          <p:cNvPicPr>
            <a:picLocks noChangeAspect="1"/>
          </p:cNvPicPr>
          <p:nvPr/>
        </p:nvPicPr>
        <p:blipFill>
          <a:blip r:embed="rId8"/>
          <a:stretch>
            <a:fillRect/>
          </a:stretch>
        </p:blipFill>
        <p:spPr>
          <a:xfrm>
            <a:off x="1200554" y="1993113"/>
            <a:ext cx="664199" cy="12578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0730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1DC18A-BBB2-D292-2FC1-D37AF4E3D070}"/>
              </a:ext>
            </a:extLst>
          </p:cNvPr>
          <p:cNvSpPr>
            <a:spLocks noGrp="1"/>
          </p:cNvSpPr>
          <p:nvPr>
            <p:ph type="title"/>
          </p:nvPr>
        </p:nvSpPr>
        <p:spPr/>
        <p:txBody>
          <a:bodyPr/>
          <a:lstStyle/>
          <a:p>
            <a:r>
              <a:rPr kumimoji="1" lang="en-US" altLang="ja-JP" dirty="0"/>
              <a:t>【</a:t>
            </a:r>
            <a:r>
              <a:rPr kumimoji="1" lang="ja-JP" altLang="en-US" dirty="0"/>
              <a:t>参考</a:t>
            </a:r>
            <a:r>
              <a:rPr kumimoji="1" lang="en-US" altLang="ja-JP" dirty="0"/>
              <a:t>】</a:t>
            </a:r>
            <a:r>
              <a:rPr kumimoji="1" lang="ja-JP" altLang="en-US" dirty="0"/>
              <a:t>複数オブジェクトの間での自動追尾について</a:t>
            </a:r>
          </a:p>
        </p:txBody>
      </p:sp>
      <p:sp>
        <p:nvSpPr>
          <p:cNvPr id="3" name="フリーフォーム: 図形 2">
            <a:extLst>
              <a:ext uri="{FF2B5EF4-FFF2-40B4-BE49-F238E27FC236}">
                <a16:creationId xmlns:a16="http://schemas.microsoft.com/office/drawing/2014/main" id="{515623EB-75FA-4CE8-FF1E-4B94B1D78286}"/>
              </a:ext>
            </a:extLst>
          </p:cNvPr>
          <p:cNvSpPr/>
          <p:nvPr/>
        </p:nvSpPr>
        <p:spPr>
          <a:xfrm>
            <a:off x="922566" y="3304523"/>
            <a:ext cx="5873541" cy="1336308"/>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pic>
        <p:nvPicPr>
          <p:cNvPr id="4" name="図 3">
            <a:extLst>
              <a:ext uri="{FF2B5EF4-FFF2-40B4-BE49-F238E27FC236}">
                <a16:creationId xmlns:a16="http://schemas.microsoft.com/office/drawing/2014/main" id="{6051C198-CBCE-8FCA-158C-522A9C7497B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90000" l="10000" r="90000">
                        <a14:foregroundMark x1="50313" y1="8857" x2="50313" y2="8857"/>
                      </a14:backgroundRemoval>
                    </a14:imgEffect>
                  </a14:imgLayer>
                </a14:imgProps>
              </a:ext>
            </a:extLst>
          </a:blip>
          <a:srcRect l="27797" r="35153"/>
          <a:stretch/>
        </p:blipFill>
        <p:spPr>
          <a:xfrm>
            <a:off x="5350571" y="3424782"/>
            <a:ext cx="851048" cy="1256193"/>
          </a:xfrm>
          <a:prstGeom prst="rect">
            <a:avLst/>
          </a:prstGeom>
        </p:spPr>
      </p:pic>
      <p:pic>
        <p:nvPicPr>
          <p:cNvPr id="5" name="図 4">
            <a:extLst>
              <a:ext uri="{FF2B5EF4-FFF2-40B4-BE49-F238E27FC236}">
                <a16:creationId xmlns:a16="http://schemas.microsoft.com/office/drawing/2014/main" id="{E11A5BD7-7D12-FBEE-D801-3F3FA869687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29" b="92286" l="10000" r="90000">
                        <a14:foregroundMark x1="40781" y1="92286" x2="40781" y2="92286"/>
                        <a14:foregroundMark x1="47656" y1="9429" x2="47656" y2="9429"/>
                      </a14:backgroundRemoval>
                    </a14:imgEffect>
                  </a14:imgLayer>
                </a14:imgProps>
              </a:ext>
            </a:extLst>
          </a:blip>
          <a:srcRect l="31088" r="35845"/>
          <a:stretch/>
        </p:blipFill>
        <p:spPr>
          <a:xfrm>
            <a:off x="4290954" y="3373447"/>
            <a:ext cx="756847" cy="1251708"/>
          </a:xfrm>
          <a:prstGeom prst="rect">
            <a:avLst/>
          </a:prstGeom>
        </p:spPr>
      </p:pic>
      <p:pic>
        <p:nvPicPr>
          <p:cNvPr id="6" name="図 5">
            <a:extLst>
              <a:ext uri="{FF2B5EF4-FFF2-40B4-BE49-F238E27FC236}">
                <a16:creationId xmlns:a16="http://schemas.microsoft.com/office/drawing/2014/main" id="{D58D4F9C-1120-25BE-1AF5-91B62D6AF9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 b="93143" l="10000" r="90000">
                        <a14:foregroundMark x1="46250" y1="88000" x2="46250" y2="88000"/>
                        <a14:foregroundMark x1="53438" y1="91143" x2="53438" y2="91143"/>
                        <a14:foregroundMark x1="48750" y1="12857" x2="48750" y2="12857"/>
                        <a14:foregroundMark x1="49219" y1="12286" x2="49219" y2="12286"/>
                        <a14:foregroundMark x1="49688" y1="7429" x2="49688" y2="7429"/>
                        <a14:foregroundMark x1="46250" y1="93143" x2="46250" y2="93143"/>
                      </a14:backgroundRemoval>
                    </a14:imgEffect>
                  </a14:imgLayer>
                </a14:imgProps>
              </a:ext>
            </a:extLst>
          </a:blip>
          <a:srcRect l="27578" r="27061"/>
          <a:stretch/>
        </p:blipFill>
        <p:spPr>
          <a:xfrm>
            <a:off x="4493594" y="2482575"/>
            <a:ext cx="1108413" cy="1336308"/>
          </a:xfrm>
          <a:prstGeom prst="rect">
            <a:avLst/>
          </a:prstGeom>
        </p:spPr>
      </p:pic>
      <p:pic>
        <p:nvPicPr>
          <p:cNvPr id="10" name="図 9">
            <a:extLst>
              <a:ext uri="{FF2B5EF4-FFF2-40B4-BE49-F238E27FC236}">
                <a16:creationId xmlns:a16="http://schemas.microsoft.com/office/drawing/2014/main" id="{8A64FEBF-A60A-8655-9912-3621B8BC78B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57" b="90000" l="10000" r="90000">
                        <a14:foregroundMark x1="45938" y1="2857" x2="45938" y2="2857"/>
                        <a14:foregroundMark x1="53594" y1="14286" x2="56563" y2="81143"/>
                      </a14:backgroundRemoval>
                    </a14:imgEffect>
                  </a14:imgLayer>
                </a14:imgProps>
              </a:ext>
            </a:extLst>
          </a:blip>
          <a:srcRect l="28544" t="1" r="35422" b="6331"/>
          <a:stretch/>
        </p:blipFill>
        <p:spPr>
          <a:xfrm>
            <a:off x="1197005" y="3318928"/>
            <a:ext cx="880514" cy="1251708"/>
          </a:xfrm>
          <a:prstGeom prst="rect">
            <a:avLst/>
          </a:prstGeom>
        </p:spPr>
      </p:pic>
      <p:pic>
        <p:nvPicPr>
          <p:cNvPr id="12" name="図 11">
            <a:extLst>
              <a:ext uri="{FF2B5EF4-FFF2-40B4-BE49-F238E27FC236}">
                <a16:creationId xmlns:a16="http://schemas.microsoft.com/office/drawing/2014/main" id="{D21969B2-9EB5-477D-4D00-BA9B747122D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000" b="93143" l="10000" r="90000">
                        <a14:foregroundMark x1="36250" y1="91143" x2="36250" y2="91143"/>
                        <a14:foregroundMark x1="67500" y1="93143" x2="67500" y2="93143"/>
                        <a14:foregroundMark x1="62656" y1="8000" x2="62656" y2="8000"/>
                        <a14:foregroundMark x1="37188" y1="8286" x2="37188" y2="8286"/>
                      </a14:backgroundRemoval>
                    </a14:imgEffect>
                  </a14:imgLayer>
                </a14:imgProps>
              </a:ext>
            </a:extLst>
          </a:blip>
          <a:srcRect l="27988" r="22430"/>
          <a:stretch/>
        </p:blipFill>
        <p:spPr>
          <a:xfrm>
            <a:off x="2280159" y="2562689"/>
            <a:ext cx="1138921" cy="1256194"/>
          </a:xfrm>
          <a:prstGeom prst="rect">
            <a:avLst/>
          </a:prstGeom>
        </p:spPr>
      </p:pic>
      <p:sp>
        <p:nvSpPr>
          <p:cNvPr id="13" name="正方形/長方形 12">
            <a:extLst>
              <a:ext uri="{FF2B5EF4-FFF2-40B4-BE49-F238E27FC236}">
                <a16:creationId xmlns:a16="http://schemas.microsoft.com/office/drawing/2014/main" id="{1C48CEAF-8738-9648-59C0-9F8341EA9FFD}"/>
              </a:ext>
            </a:extLst>
          </p:cNvPr>
          <p:cNvSpPr/>
          <p:nvPr/>
        </p:nvSpPr>
        <p:spPr>
          <a:xfrm>
            <a:off x="560003" y="1781744"/>
            <a:ext cx="6567590" cy="453580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000" b="1" dirty="0">
                <a:solidFill>
                  <a:schemeClr val="tx1"/>
                </a:solidFill>
                <a:latin typeface="+mn-ea"/>
              </a:rPr>
              <a:t>① </a:t>
            </a:r>
            <a:r>
              <a:rPr lang="en-US" altLang="ja-JP" sz="2000" b="1" dirty="0">
                <a:solidFill>
                  <a:schemeClr val="tx1"/>
                </a:solidFill>
                <a:latin typeface="+mn-ea"/>
              </a:rPr>
              <a:t>AI</a:t>
            </a:r>
            <a:r>
              <a:rPr lang="ja-JP" altLang="en-US" sz="2000" b="1" dirty="0">
                <a:solidFill>
                  <a:schemeClr val="tx1"/>
                </a:solidFill>
                <a:latin typeface="+mn-ea"/>
              </a:rPr>
              <a:t>検知対象が複数名の間を通行</a:t>
            </a:r>
          </a:p>
        </p:txBody>
      </p:sp>
      <p:pic>
        <p:nvPicPr>
          <p:cNvPr id="11" name="図 10">
            <a:extLst>
              <a:ext uri="{FF2B5EF4-FFF2-40B4-BE49-F238E27FC236}">
                <a16:creationId xmlns:a16="http://schemas.microsoft.com/office/drawing/2014/main" id="{686E35B5-FB9F-ABD0-3FD4-28D7BEC3CCE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1802146" y="4378469"/>
            <a:ext cx="703163" cy="1429541"/>
          </a:xfrm>
          <a:prstGeom prst="rect">
            <a:avLst/>
          </a:prstGeom>
          <a:effectLst/>
        </p:spPr>
      </p:pic>
      <p:sp>
        <p:nvSpPr>
          <p:cNvPr id="17" name="フリーフォーム: 図形 16">
            <a:extLst>
              <a:ext uri="{FF2B5EF4-FFF2-40B4-BE49-F238E27FC236}">
                <a16:creationId xmlns:a16="http://schemas.microsoft.com/office/drawing/2014/main" id="{EFB1E61F-8467-74B9-E73D-157C5D034A8D}"/>
              </a:ext>
            </a:extLst>
          </p:cNvPr>
          <p:cNvSpPr/>
          <p:nvPr/>
        </p:nvSpPr>
        <p:spPr>
          <a:xfrm>
            <a:off x="2434977" y="3387384"/>
            <a:ext cx="1823935" cy="1429539"/>
          </a:xfrm>
          <a:custGeom>
            <a:avLst/>
            <a:gdLst>
              <a:gd name="connsiteX0" fmla="*/ 0 w 1158281"/>
              <a:gd name="connsiteY0" fmla="*/ 907822 h 907822"/>
              <a:gd name="connsiteX1" fmla="*/ 26314 w 1158281"/>
              <a:gd name="connsiteY1" fmla="*/ 874930 h 907822"/>
              <a:gd name="connsiteX2" fmla="*/ 59206 w 1158281"/>
              <a:gd name="connsiteY2" fmla="*/ 828881 h 907822"/>
              <a:gd name="connsiteX3" fmla="*/ 78941 w 1158281"/>
              <a:gd name="connsiteY3" fmla="*/ 815724 h 907822"/>
              <a:gd name="connsiteX4" fmla="*/ 124990 w 1158281"/>
              <a:gd name="connsiteY4" fmla="*/ 763097 h 907822"/>
              <a:gd name="connsiteX5" fmla="*/ 138147 w 1158281"/>
              <a:gd name="connsiteY5" fmla="*/ 743362 h 907822"/>
              <a:gd name="connsiteX6" fmla="*/ 157882 w 1158281"/>
              <a:gd name="connsiteY6" fmla="*/ 723626 h 907822"/>
              <a:gd name="connsiteX7" fmla="*/ 184196 w 1158281"/>
              <a:gd name="connsiteY7" fmla="*/ 684156 h 907822"/>
              <a:gd name="connsiteX8" fmla="*/ 203931 w 1158281"/>
              <a:gd name="connsiteY8" fmla="*/ 664421 h 907822"/>
              <a:gd name="connsiteX9" fmla="*/ 217088 w 1158281"/>
              <a:gd name="connsiteY9" fmla="*/ 644685 h 907822"/>
              <a:gd name="connsiteX10" fmla="*/ 256558 w 1158281"/>
              <a:gd name="connsiteY10" fmla="*/ 611793 h 907822"/>
              <a:gd name="connsiteX11" fmla="*/ 289450 w 1158281"/>
              <a:gd name="connsiteY11" fmla="*/ 565744 h 907822"/>
              <a:gd name="connsiteX12" fmla="*/ 342078 w 1158281"/>
              <a:gd name="connsiteY12" fmla="*/ 513117 h 907822"/>
              <a:gd name="connsiteX13" fmla="*/ 355235 w 1158281"/>
              <a:gd name="connsiteY13" fmla="*/ 493382 h 907822"/>
              <a:gd name="connsiteX14" fmla="*/ 374970 w 1158281"/>
              <a:gd name="connsiteY14" fmla="*/ 480225 h 907822"/>
              <a:gd name="connsiteX15" fmla="*/ 401284 w 1158281"/>
              <a:gd name="connsiteY15" fmla="*/ 460490 h 907822"/>
              <a:gd name="connsiteX16" fmla="*/ 421019 w 1158281"/>
              <a:gd name="connsiteY16" fmla="*/ 440754 h 907822"/>
              <a:gd name="connsiteX17" fmla="*/ 440754 w 1158281"/>
              <a:gd name="connsiteY17" fmla="*/ 427598 h 907822"/>
              <a:gd name="connsiteX18" fmla="*/ 493381 w 1158281"/>
              <a:gd name="connsiteY18" fmla="*/ 381549 h 907822"/>
              <a:gd name="connsiteX19" fmla="*/ 506538 w 1158281"/>
              <a:gd name="connsiteY19" fmla="*/ 361813 h 907822"/>
              <a:gd name="connsiteX20" fmla="*/ 532852 w 1158281"/>
              <a:gd name="connsiteY20" fmla="*/ 355235 h 907822"/>
              <a:gd name="connsiteX21" fmla="*/ 552587 w 1158281"/>
              <a:gd name="connsiteY21" fmla="*/ 342078 h 907822"/>
              <a:gd name="connsiteX22" fmla="*/ 598636 w 1158281"/>
              <a:gd name="connsiteY22" fmla="*/ 322343 h 907822"/>
              <a:gd name="connsiteX23" fmla="*/ 631528 w 1158281"/>
              <a:gd name="connsiteY23" fmla="*/ 315764 h 907822"/>
              <a:gd name="connsiteX24" fmla="*/ 651263 w 1158281"/>
              <a:gd name="connsiteY24" fmla="*/ 309186 h 907822"/>
              <a:gd name="connsiteX25" fmla="*/ 677577 w 1158281"/>
              <a:gd name="connsiteY25" fmla="*/ 302608 h 907822"/>
              <a:gd name="connsiteX26" fmla="*/ 736783 w 1158281"/>
              <a:gd name="connsiteY26" fmla="*/ 282872 h 907822"/>
              <a:gd name="connsiteX27" fmla="*/ 822302 w 1158281"/>
              <a:gd name="connsiteY27" fmla="*/ 276294 h 907822"/>
              <a:gd name="connsiteX28" fmla="*/ 980184 w 1158281"/>
              <a:gd name="connsiteY28" fmla="*/ 256559 h 907822"/>
              <a:gd name="connsiteX29" fmla="*/ 1032812 w 1158281"/>
              <a:gd name="connsiteY29" fmla="*/ 217088 h 907822"/>
              <a:gd name="connsiteX30" fmla="*/ 1078860 w 1158281"/>
              <a:gd name="connsiteY30" fmla="*/ 171039 h 907822"/>
              <a:gd name="connsiteX31" fmla="*/ 1118331 w 1158281"/>
              <a:gd name="connsiteY31" fmla="*/ 111834 h 907822"/>
              <a:gd name="connsiteX32" fmla="*/ 1131488 w 1158281"/>
              <a:gd name="connsiteY32" fmla="*/ 92098 h 907822"/>
              <a:gd name="connsiteX33" fmla="*/ 1151223 w 1158281"/>
              <a:gd name="connsiteY33" fmla="*/ 39471 h 907822"/>
              <a:gd name="connsiteX34" fmla="*/ 1157801 w 1158281"/>
              <a:gd name="connsiteY34" fmla="*/ 19736 h 907822"/>
              <a:gd name="connsiteX35" fmla="*/ 1157801 w 1158281"/>
              <a:gd name="connsiteY35" fmla="*/ 0 h 90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58281" h="907822">
                <a:moveTo>
                  <a:pt x="0" y="907822"/>
                </a:moveTo>
                <a:cubicBezTo>
                  <a:pt x="8771" y="896858"/>
                  <a:pt x="17889" y="886163"/>
                  <a:pt x="26314" y="874930"/>
                </a:cubicBezTo>
                <a:cubicBezTo>
                  <a:pt x="37518" y="859991"/>
                  <a:pt x="45869" y="842218"/>
                  <a:pt x="59206" y="828881"/>
                </a:cubicBezTo>
                <a:cubicBezTo>
                  <a:pt x="64796" y="823290"/>
                  <a:pt x="72867" y="820785"/>
                  <a:pt x="78941" y="815724"/>
                </a:cubicBezTo>
                <a:cubicBezTo>
                  <a:pt x="95169" y="802201"/>
                  <a:pt x="113142" y="778894"/>
                  <a:pt x="124990" y="763097"/>
                </a:cubicBezTo>
                <a:cubicBezTo>
                  <a:pt x="129734" y="756772"/>
                  <a:pt x="133086" y="749436"/>
                  <a:pt x="138147" y="743362"/>
                </a:cubicBezTo>
                <a:cubicBezTo>
                  <a:pt x="144103" y="736215"/>
                  <a:pt x="152170" y="730970"/>
                  <a:pt x="157882" y="723626"/>
                </a:cubicBezTo>
                <a:cubicBezTo>
                  <a:pt x="167590" y="711144"/>
                  <a:pt x="173015" y="695337"/>
                  <a:pt x="184196" y="684156"/>
                </a:cubicBezTo>
                <a:cubicBezTo>
                  <a:pt x="190774" y="677578"/>
                  <a:pt x="197975" y="671568"/>
                  <a:pt x="203931" y="664421"/>
                </a:cubicBezTo>
                <a:cubicBezTo>
                  <a:pt x="208993" y="658347"/>
                  <a:pt x="211497" y="650276"/>
                  <a:pt x="217088" y="644685"/>
                </a:cubicBezTo>
                <a:cubicBezTo>
                  <a:pt x="229198" y="632575"/>
                  <a:pt x="243401" y="622757"/>
                  <a:pt x="256558" y="611793"/>
                </a:cubicBezTo>
                <a:cubicBezTo>
                  <a:pt x="285119" y="554672"/>
                  <a:pt x="252114" y="613747"/>
                  <a:pt x="289450" y="565744"/>
                </a:cubicBezTo>
                <a:cubicBezTo>
                  <a:pt x="329862" y="513785"/>
                  <a:pt x="296251" y="536030"/>
                  <a:pt x="342078" y="513117"/>
                </a:cubicBezTo>
                <a:cubicBezTo>
                  <a:pt x="346464" y="506539"/>
                  <a:pt x="349644" y="498973"/>
                  <a:pt x="355235" y="493382"/>
                </a:cubicBezTo>
                <a:cubicBezTo>
                  <a:pt x="360826" y="487791"/>
                  <a:pt x="368536" y="484820"/>
                  <a:pt x="374970" y="480225"/>
                </a:cubicBezTo>
                <a:cubicBezTo>
                  <a:pt x="383892" y="473852"/>
                  <a:pt x="392959" y="467625"/>
                  <a:pt x="401284" y="460490"/>
                </a:cubicBezTo>
                <a:cubicBezTo>
                  <a:pt x="408348" y="454435"/>
                  <a:pt x="413872" y="446710"/>
                  <a:pt x="421019" y="440754"/>
                </a:cubicBezTo>
                <a:cubicBezTo>
                  <a:pt x="427093" y="435693"/>
                  <a:pt x="434751" y="432743"/>
                  <a:pt x="440754" y="427598"/>
                </a:cubicBezTo>
                <a:cubicBezTo>
                  <a:pt x="520256" y="359454"/>
                  <a:pt x="416986" y="438846"/>
                  <a:pt x="493381" y="381549"/>
                </a:cubicBezTo>
                <a:cubicBezTo>
                  <a:pt x="497767" y="374970"/>
                  <a:pt x="499959" y="366199"/>
                  <a:pt x="506538" y="361813"/>
                </a:cubicBezTo>
                <a:cubicBezTo>
                  <a:pt x="514061" y="356798"/>
                  <a:pt x="524542" y="358796"/>
                  <a:pt x="532852" y="355235"/>
                </a:cubicBezTo>
                <a:cubicBezTo>
                  <a:pt x="540119" y="352121"/>
                  <a:pt x="545722" y="346001"/>
                  <a:pt x="552587" y="342078"/>
                </a:cubicBezTo>
                <a:cubicBezTo>
                  <a:pt x="567232" y="333709"/>
                  <a:pt x="582234" y="326444"/>
                  <a:pt x="598636" y="322343"/>
                </a:cubicBezTo>
                <a:cubicBezTo>
                  <a:pt x="609483" y="319631"/>
                  <a:pt x="620681" y="318476"/>
                  <a:pt x="631528" y="315764"/>
                </a:cubicBezTo>
                <a:cubicBezTo>
                  <a:pt x="638255" y="314082"/>
                  <a:pt x="644596" y="311091"/>
                  <a:pt x="651263" y="309186"/>
                </a:cubicBezTo>
                <a:cubicBezTo>
                  <a:pt x="659956" y="306702"/>
                  <a:pt x="669000" y="305467"/>
                  <a:pt x="677577" y="302608"/>
                </a:cubicBezTo>
                <a:cubicBezTo>
                  <a:pt x="701352" y="294683"/>
                  <a:pt x="712421" y="285738"/>
                  <a:pt x="736783" y="282872"/>
                </a:cubicBezTo>
                <a:cubicBezTo>
                  <a:pt x="765178" y="279531"/>
                  <a:pt x="793877" y="279367"/>
                  <a:pt x="822302" y="276294"/>
                </a:cubicBezTo>
                <a:cubicBezTo>
                  <a:pt x="875032" y="270594"/>
                  <a:pt x="980184" y="256559"/>
                  <a:pt x="980184" y="256559"/>
                </a:cubicBezTo>
                <a:cubicBezTo>
                  <a:pt x="1043023" y="218854"/>
                  <a:pt x="988049" y="255456"/>
                  <a:pt x="1032812" y="217088"/>
                </a:cubicBezTo>
                <a:cubicBezTo>
                  <a:pt x="1070090" y="185136"/>
                  <a:pt x="1050353" y="211762"/>
                  <a:pt x="1078860" y="171039"/>
                </a:cubicBezTo>
                <a:cubicBezTo>
                  <a:pt x="1092462" y="151608"/>
                  <a:pt x="1105174" y="131569"/>
                  <a:pt x="1118331" y="111834"/>
                </a:cubicBezTo>
                <a:lnTo>
                  <a:pt x="1131488" y="92098"/>
                </a:lnTo>
                <a:cubicBezTo>
                  <a:pt x="1146419" y="47303"/>
                  <a:pt x="1127625" y="102399"/>
                  <a:pt x="1151223" y="39471"/>
                </a:cubicBezTo>
                <a:cubicBezTo>
                  <a:pt x="1153658" y="32978"/>
                  <a:pt x="1156661" y="26576"/>
                  <a:pt x="1157801" y="19736"/>
                </a:cubicBezTo>
                <a:cubicBezTo>
                  <a:pt x="1158882" y="13247"/>
                  <a:pt x="1157801" y="6579"/>
                  <a:pt x="1157801" y="0"/>
                </a:cubicBezTo>
              </a:path>
            </a:pathLst>
          </a:cu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9" name="テキスト ボックス 18">
            <a:extLst>
              <a:ext uri="{FF2B5EF4-FFF2-40B4-BE49-F238E27FC236}">
                <a16:creationId xmlns:a16="http://schemas.microsoft.com/office/drawing/2014/main" id="{7852744F-22D3-EC52-B4FC-F4B206CF805A}"/>
              </a:ext>
            </a:extLst>
          </p:cNvPr>
          <p:cNvSpPr txBox="1"/>
          <p:nvPr/>
        </p:nvSpPr>
        <p:spPr>
          <a:xfrm>
            <a:off x="3395412" y="2914461"/>
            <a:ext cx="1107996" cy="369332"/>
          </a:xfrm>
          <a:prstGeom prst="rect">
            <a:avLst/>
          </a:prstGeom>
          <a:noFill/>
        </p:spPr>
        <p:txBody>
          <a:bodyPr wrap="none" rtlCol="0">
            <a:spAutoFit/>
          </a:bodyPr>
          <a:lstStyle/>
          <a:p>
            <a:r>
              <a:rPr lang="ja-JP" altLang="en-US" sz="1800" b="1" dirty="0"/>
              <a:t>自動追尾</a:t>
            </a:r>
          </a:p>
        </p:txBody>
      </p:sp>
      <p:sp>
        <p:nvSpPr>
          <p:cNvPr id="20" name="フリーフォーム: 図形 19">
            <a:extLst>
              <a:ext uri="{FF2B5EF4-FFF2-40B4-BE49-F238E27FC236}">
                <a16:creationId xmlns:a16="http://schemas.microsoft.com/office/drawing/2014/main" id="{076BECB9-BE90-2996-3740-664478F1DE34}"/>
              </a:ext>
            </a:extLst>
          </p:cNvPr>
          <p:cNvSpPr/>
          <p:nvPr/>
        </p:nvSpPr>
        <p:spPr>
          <a:xfrm>
            <a:off x="7732735" y="3376138"/>
            <a:ext cx="5873541" cy="1336308"/>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pic>
        <p:nvPicPr>
          <p:cNvPr id="21" name="図 20">
            <a:extLst>
              <a:ext uri="{FF2B5EF4-FFF2-40B4-BE49-F238E27FC236}">
                <a16:creationId xmlns:a16="http://schemas.microsoft.com/office/drawing/2014/main" id="{8D0729C6-972B-47F5-A712-FF73CB60A03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857" b="90000" l="10000" r="90000">
                        <a14:foregroundMark x1="50313" y1="8857" x2="50313" y2="8857"/>
                      </a14:backgroundRemoval>
                    </a14:imgEffect>
                  </a14:imgLayer>
                </a14:imgProps>
              </a:ext>
            </a:extLst>
          </a:blip>
          <a:srcRect l="27797" r="35153"/>
          <a:stretch/>
        </p:blipFill>
        <p:spPr>
          <a:xfrm>
            <a:off x="12160740" y="3496398"/>
            <a:ext cx="851048" cy="1256193"/>
          </a:xfrm>
          <a:prstGeom prst="rect">
            <a:avLst/>
          </a:prstGeom>
        </p:spPr>
      </p:pic>
      <p:pic>
        <p:nvPicPr>
          <p:cNvPr id="22" name="図 21">
            <a:extLst>
              <a:ext uri="{FF2B5EF4-FFF2-40B4-BE49-F238E27FC236}">
                <a16:creationId xmlns:a16="http://schemas.microsoft.com/office/drawing/2014/main" id="{DB233A37-1C62-72C2-82EE-C93894AC76A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29" b="92286" l="10000" r="90000">
                        <a14:foregroundMark x1="40781" y1="92286" x2="40781" y2="92286"/>
                        <a14:foregroundMark x1="47656" y1="9429" x2="47656" y2="9429"/>
                      </a14:backgroundRemoval>
                    </a14:imgEffect>
                  </a14:imgLayer>
                </a14:imgProps>
              </a:ext>
            </a:extLst>
          </a:blip>
          <a:srcRect l="31088" r="35845"/>
          <a:stretch/>
        </p:blipFill>
        <p:spPr>
          <a:xfrm>
            <a:off x="11101122" y="3445063"/>
            <a:ext cx="756847" cy="1251708"/>
          </a:xfrm>
          <a:prstGeom prst="rect">
            <a:avLst/>
          </a:prstGeom>
        </p:spPr>
      </p:pic>
      <p:pic>
        <p:nvPicPr>
          <p:cNvPr id="23" name="図 22">
            <a:extLst>
              <a:ext uri="{FF2B5EF4-FFF2-40B4-BE49-F238E27FC236}">
                <a16:creationId xmlns:a16="http://schemas.microsoft.com/office/drawing/2014/main" id="{55A89CEF-C729-FC9E-D643-6F13BDA7BBF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429" b="93143" l="10000" r="90000">
                        <a14:foregroundMark x1="46250" y1="88000" x2="46250" y2="88000"/>
                        <a14:foregroundMark x1="53438" y1="91143" x2="53438" y2="91143"/>
                        <a14:foregroundMark x1="48750" y1="12857" x2="48750" y2="12857"/>
                        <a14:foregroundMark x1="49219" y1="12286" x2="49219" y2="12286"/>
                        <a14:foregroundMark x1="49688" y1="7429" x2="49688" y2="7429"/>
                        <a14:foregroundMark x1="46250" y1="93143" x2="46250" y2="93143"/>
                      </a14:backgroundRemoval>
                    </a14:imgEffect>
                  </a14:imgLayer>
                </a14:imgProps>
              </a:ext>
            </a:extLst>
          </a:blip>
          <a:srcRect l="27578" r="27061"/>
          <a:stretch/>
        </p:blipFill>
        <p:spPr>
          <a:xfrm>
            <a:off x="11303763" y="2554190"/>
            <a:ext cx="1108413" cy="1336308"/>
          </a:xfrm>
          <a:prstGeom prst="rect">
            <a:avLst/>
          </a:prstGeom>
        </p:spPr>
      </p:pic>
      <p:pic>
        <p:nvPicPr>
          <p:cNvPr id="24" name="図 23">
            <a:extLst>
              <a:ext uri="{FF2B5EF4-FFF2-40B4-BE49-F238E27FC236}">
                <a16:creationId xmlns:a16="http://schemas.microsoft.com/office/drawing/2014/main" id="{53572F3C-0BE9-3CE1-0573-8EA74125C95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57" b="90000" l="10000" r="90000">
                        <a14:foregroundMark x1="45938" y1="2857" x2="45938" y2="2857"/>
                        <a14:foregroundMark x1="53594" y1="14286" x2="56563" y2="81143"/>
                      </a14:backgroundRemoval>
                    </a14:imgEffect>
                  </a14:imgLayer>
                </a14:imgProps>
              </a:ext>
            </a:extLst>
          </a:blip>
          <a:srcRect l="28544" t="1" r="35422" b="6331"/>
          <a:stretch/>
        </p:blipFill>
        <p:spPr>
          <a:xfrm>
            <a:off x="8007173" y="3390544"/>
            <a:ext cx="880514" cy="1251708"/>
          </a:xfrm>
          <a:prstGeom prst="rect">
            <a:avLst/>
          </a:prstGeom>
        </p:spPr>
      </p:pic>
      <p:pic>
        <p:nvPicPr>
          <p:cNvPr id="25" name="図 24">
            <a:extLst>
              <a:ext uri="{FF2B5EF4-FFF2-40B4-BE49-F238E27FC236}">
                <a16:creationId xmlns:a16="http://schemas.microsoft.com/office/drawing/2014/main" id="{103258EC-70CC-4E2B-A76C-59BACAD220B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000" b="93143" l="10000" r="90000">
                        <a14:foregroundMark x1="36250" y1="91143" x2="36250" y2="91143"/>
                        <a14:foregroundMark x1="67500" y1="93143" x2="67500" y2="93143"/>
                        <a14:foregroundMark x1="62656" y1="8000" x2="62656" y2="8000"/>
                        <a14:foregroundMark x1="37188" y1="8286" x2="37188" y2="8286"/>
                      </a14:backgroundRemoval>
                    </a14:imgEffect>
                  </a14:imgLayer>
                </a14:imgProps>
              </a:ext>
            </a:extLst>
          </a:blip>
          <a:srcRect l="27988" r="22430"/>
          <a:stretch/>
        </p:blipFill>
        <p:spPr>
          <a:xfrm>
            <a:off x="9090328" y="2634304"/>
            <a:ext cx="1138921" cy="1256194"/>
          </a:xfrm>
          <a:prstGeom prst="rect">
            <a:avLst/>
          </a:prstGeom>
        </p:spPr>
      </p:pic>
      <p:sp>
        <p:nvSpPr>
          <p:cNvPr id="26" name="正方形/長方形 25">
            <a:extLst>
              <a:ext uri="{FF2B5EF4-FFF2-40B4-BE49-F238E27FC236}">
                <a16:creationId xmlns:a16="http://schemas.microsoft.com/office/drawing/2014/main" id="{5789BB71-BC5D-8969-1481-D4AB5449CADD}"/>
              </a:ext>
            </a:extLst>
          </p:cNvPr>
          <p:cNvSpPr/>
          <p:nvPr/>
        </p:nvSpPr>
        <p:spPr>
          <a:xfrm>
            <a:off x="7402032" y="1781745"/>
            <a:ext cx="6567590" cy="45358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424972" indent="-424972"/>
            <a:r>
              <a:rPr lang="ja-JP" altLang="en-US" sz="2000" b="1" dirty="0">
                <a:solidFill>
                  <a:schemeClr val="tx1"/>
                </a:solidFill>
              </a:rPr>
              <a:t>② 複数名の中の一人を右クリック（ロックオン）で</a:t>
            </a:r>
            <a:endParaRPr lang="en-US" altLang="ja-JP" sz="2000" b="1" dirty="0">
              <a:solidFill>
                <a:schemeClr val="tx1"/>
              </a:solidFill>
            </a:endParaRPr>
          </a:p>
          <a:p>
            <a:pPr marL="363538"/>
            <a:r>
              <a:rPr lang="ja-JP" altLang="en-US" sz="2000" b="1" dirty="0">
                <a:solidFill>
                  <a:schemeClr val="tx1"/>
                </a:solidFill>
              </a:rPr>
              <a:t>自動追尾開始</a:t>
            </a:r>
          </a:p>
        </p:txBody>
      </p:sp>
      <p:pic>
        <p:nvPicPr>
          <p:cNvPr id="27" name="図 26">
            <a:extLst>
              <a:ext uri="{FF2B5EF4-FFF2-40B4-BE49-F238E27FC236}">
                <a16:creationId xmlns:a16="http://schemas.microsoft.com/office/drawing/2014/main" id="{C09D4F25-35B8-53C4-2F6B-09982D26D61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57" b="76571" l="25781" r="50938">
                        <a14:foregroundMark x1="40156" y1="76571" x2="40156" y2="76571"/>
                        <a14:foregroundMark x1="35781" y1="8571" x2="35781" y2="8571"/>
                      </a14:backgroundRemoval>
                    </a14:imgEffect>
                  </a14:imgLayer>
                </a14:imgProps>
              </a:ext>
            </a:extLst>
          </a:blip>
          <a:srcRect l="22770" t="681" r="45791" b="15061"/>
          <a:stretch/>
        </p:blipFill>
        <p:spPr>
          <a:xfrm flipH="1">
            <a:off x="9620829" y="3330745"/>
            <a:ext cx="959143" cy="1405792"/>
          </a:xfrm>
          <a:prstGeom prst="rect">
            <a:avLst/>
          </a:prstGeom>
          <a:effectLst/>
        </p:spPr>
      </p:pic>
      <p:sp>
        <p:nvSpPr>
          <p:cNvPr id="28" name="フリーフォーム: 図形 27">
            <a:extLst>
              <a:ext uri="{FF2B5EF4-FFF2-40B4-BE49-F238E27FC236}">
                <a16:creationId xmlns:a16="http://schemas.microsoft.com/office/drawing/2014/main" id="{1BE92846-5111-2A96-1C71-A109379572B2}"/>
              </a:ext>
            </a:extLst>
          </p:cNvPr>
          <p:cNvSpPr/>
          <p:nvPr/>
        </p:nvSpPr>
        <p:spPr>
          <a:xfrm>
            <a:off x="10431888" y="3422265"/>
            <a:ext cx="871874" cy="390060"/>
          </a:xfrm>
          <a:custGeom>
            <a:avLst/>
            <a:gdLst>
              <a:gd name="connsiteX0" fmla="*/ 0 w 1158281"/>
              <a:gd name="connsiteY0" fmla="*/ 907822 h 907822"/>
              <a:gd name="connsiteX1" fmla="*/ 26314 w 1158281"/>
              <a:gd name="connsiteY1" fmla="*/ 874930 h 907822"/>
              <a:gd name="connsiteX2" fmla="*/ 59206 w 1158281"/>
              <a:gd name="connsiteY2" fmla="*/ 828881 h 907822"/>
              <a:gd name="connsiteX3" fmla="*/ 78941 w 1158281"/>
              <a:gd name="connsiteY3" fmla="*/ 815724 h 907822"/>
              <a:gd name="connsiteX4" fmla="*/ 124990 w 1158281"/>
              <a:gd name="connsiteY4" fmla="*/ 763097 h 907822"/>
              <a:gd name="connsiteX5" fmla="*/ 138147 w 1158281"/>
              <a:gd name="connsiteY5" fmla="*/ 743362 h 907822"/>
              <a:gd name="connsiteX6" fmla="*/ 157882 w 1158281"/>
              <a:gd name="connsiteY6" fmla="*/ 723626 h 907822"/>
              <a:gd name="connsiteX7" fmla="*/ 184196 w 1158281"/>
              <a:gd name="connsiteY7" fmla="*/ 684156 h 907822"/>
              <a:gd name="connsiteX8" fmla="*/ 203931 w 1158281"/>
              <a:gd name="connsiteY8" fmla="*/ 664421 h 907822"/>
              <a:gd name="connsiteX9" fmla="*/ 217088 w 1158281"/>
              <a:gd name="connsiteY9" fmla="*/ 644685 h 907822"/>
              <a:gd name="connsiteX10" fmla="*/ 256558 w 1158281"/>
              <a:gd name="connsiteY10" fmla="*/ 611793 h 907822"/>
              <a:gd name="connsiteX11" fmla="*/ 289450 w 1158281"/>
              <a:gd name="connsiteY11" fmla="*/ 565744 h 907822"/>
              <a:gd name="connsiteX12" fmla="*/ 342078 w 1158281"/>
              <a:gd name="connsiteY12" fmla="*/ 513117 h 907822"/>
              <a:gd name="connsiteX13" fmla="*/ 355235 w 1158281"/>
              <a:gd name="connsiteY13" fmla="*/ 493382 h 907822"/>
              <a:gd name="connsiteX14" fmla="*/ 374970 w 1158281"/>
              <a:gd name="connsiteY14" fmla="*/ 480225 h 907822"/>
              <a:gd name="connsiteX15" fmla="*/ 401284 w 1158281"/>
              <a:gd name="connsiteY15" fmla="*/ 460490 h 907822"/>
              <a:gd name="connsiteX16" fmla="*/ 421019 w 1158281"/>
              <a:gd name="connsiteY16" fmla="*/ 440754 h 907822"/>
              <a:gd name="connsiteX17" fmla="*/ 440754 w 1158281"/>
              <a:gd name="connsiteY17" fmla="*/ 427598 h 907822"/>
              <a:gd name="connsiteX18" fmla="*/ 493381 w 1158281"/>
              <a:gd name="connsiteY18" fmla="*/ 381549 h 907822"/>
              <a:gd name="connsiteX19" fmla="*/ 506538 w 1158281"/>
              <a:gd name="connsiteY19" fmla="*/ 361813 h 907822"/>
              <a:gd name="connsiteX20" fmla="*/ 532852 w 1158281"/>
              <a:gd name="connsiteY20" fmla="*/ 355235 h 907822"/>
              <a:gd name="connsiteX21" fmla="*/ 552587 w 1158281"/>
              <a:gd name="connsiteY21" fmla="*/ 342078 h 907822"/>
              <a:gd name="connsiteX22" fmla="*/ 598636 w 1158281"/>
              <a:gd name="connsiteY22" fmla="*/ 322343 h 907822"/>
              <a:gd name="connsiteX23" fmla="*/ 631528 w 1158281"/>
              <a:gd name="connsiteY23" fmla="*/ 315764 h 907822"/>
              <a:gd name="connsiteX24" fmla="*/ 651263 w 1158281"/>
              <a:gd name="connsiteY24" fmla="*/ 309186 h 907822"/>
              <a:gd name="connsiteX25" fmla="*/ 677577 w 1158281"/>
              <a:gd name="connsiteY25" fmla="*/ 302608 h 907822"/>
              <a:gd name="connsiteX26" fmla="*/ 736783 w 1158281"/>
              <a:gd name="connsiteY26" fmla="*/ 282872 h 907822"/>
              <a:gd name="connsiteX27" fmla="*/ 822302 w 1158281"/>
              <a:gd name="connsiteY27" fmla="*/ 276294 h 907822"/>
              <a:gd name="connsiteX28" fmla="*/ 980184 w 1158281"/>
              <a:gd name="connsiteY28" fmla="*/ 256559 h 907822"/>
              <a:gd name="connsiteX29" fmla="*/ 1032812 w 1158281"/>
              <a:gd name="connsiteY29" fmla="*/ 217088 h 907822"/>
              <a:gd name="connsiteX30" fmla="*/ 1078860 w 1158281"/>
              <a:gd name="connsiteY30" fmla="*/ 171039 h 907822"/>
              <a:gd name="connsiteX31" fmla="*/ 1118331 w 1158281"/>
              <a:gd name="connsiteY31" fmla="*/ 111834 h 907822"/>
              <a:gd name="connsiteX32" fmla="*/ 1131488 w 1158281"/>
              <a:gd name="connsiteY32" fmla="*/ 92098 h 907822"/>
              <a:gd name="connsiteX33" fmla="*/ 1151223 w 1158281"/>
              <a:gd name="connsiteY33" fmla="*/ 39471 h 907822"/>
              <a:gd name="connsiteX34" fmla="*/ 1157801 w 1158281"/>
              <a:gd name="connsiteY34" fmla="*/ 19736 h 907822"/>
              <a:gd name="connsiteX35" fmla="*/ 1157801 w 1158281"/>
              <a:gd name="connsiteY35" fmla="*/ 0 h 90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58281" h="907822">
                <a:moveTo>
                  <a:pt x="0" y="907822"/>
                </a:moveTo>
                <a:cubicBezTo>
                  <a:pt x="8771" y="896858"/>
                  <a:pt x="17889" y="886163"/>
                  <a:pt x="26314" y="874930"/>
                </a:cubicBezTo>
                <a:cubicBezTo>
                  <a:pt x="37518" y="859991"/>
                  <a:pt x="45869" y="842218"/>
                  <a:pt x="59206" y="828881"/>
                </a:cubicBezTo>
                <a:cubicBezTo>
                  <a:pt x="64796" y="823290"/>
                  <a:pt x="72867" y="820785"/>
                  <a:pt x="78941" y="815724"/>
                </a:cubicBezTo>
                <a:cubicBezTo>
                  <a:pt x="95169" y="802201"/>
                  <a:pt x="113142" y="778894"/>
                  <a:pt x="124990" y="763097"/>
                </a:cubicBezTo>
                <a:cubicBezTo>
                  <a:pt x="129734" y="756772"/>
                  <a:pt x="133086" y="749436"/>
                  <a:pt x="138147" y="743362"/>
                </a:cubicBezTo>
                <a:cubicBezTo>
                  <a:pt x="144103" y="736215"/>
                  <a:pt x="152170" y="730970"/>
                  <a:pt x="157882" y="723626"/>
                </a:cubicBezTo>
                <a:cubicBezTo>
                  <a:pt x="167590" y="711144"/>
                  <a:pt x="173015" y="695337"/>
                  <a:pt x="184196" y="684156"/>
                </a:cubicBezTo>
                <a:cubicBezTo>
                  <a:pt x="190774" y="677578"/>
                  <a:pt x="197975" y="671568"/>
                  <a:pt x="203931" y="664421"/>
                </a:cubicBezTo>
                <a:cubicBezTo>
                  <a:pt x="208993" y="658347"/>
                  <a:pt x="211497" y="650276"/>
                  <a:pt x="217088" y="644685"/>
                </a:cubicBezTo>
                <a:cubicBezTo>
                  <a:pt x="229198" y="632575"/>
                  <a:pt x="243401" y="622757"/>
                  <a:pt x="256558" y="611793"/>
                </a:cubicBezTo>
                <a:cubicBezTo>
                  <a:pt x="285119" y="554672"/>
                  <a:pt x="252114" y="613747"/>
                  <a:pt x="289450" y="565744"/>
                </a:cubicBezTo>
                <a:cubicBezTo>
                  <a:pt x="329862" y="513785"/>
                  <a:pt x="296251" y="536030"/>
                  <a:pt x="342078" y="513117"/>
                </a:cubicBezTo>
                <a:cubicBezTo>
                  <a:pt x="346464" y="506539"/>
                  <a:pt x="349644" y="498973"/>
                  <a:pt x="355235" y="493382"/>
                </a:cubicBezTo>
                <a:cubicBezTo>
                  <a:pt x="360826" y="487791"/>
                  <a:pt x="368536" y="484820"/>
                  <a:pt x="374970" y="480225"/>
                </a:cubicBezTo>
                <a:cubicBezTo>
                  <a:pt x="383892" y="473852"/>
                  <a:pt x="392959" y="467625"/>
                  <a:pt x="401284" y="460490"/>
                </a:cubicBezTo>
                <a:cubicBezTo>
                  <a:pt x="408348" y="454435"/>
                  <a:pt x="413872" y="446710"/>
                  <a:pt x="421019" y="440754"/>
                </a:cubicBezTo>
                <a:cubicBezTo>
                  <a:pt x="427093" y="435693"/>
                  <a:pt x="434751" y="432743"/>
                  <a:pt x="440754" y="427598"/>
                </a:cubicBezTo>
                <a:cubicBezTo>
                  <a:pt x="520256" y="359454"/>
                  <a:pt x="416986" y="438846"/>
                  <a:pt x="493381" y="381549"/>
                </a:cubicBezTo>
                <a:cubicBezTo>
                  <a:pt x="497767" y="374970"/>
                  <a:pt x="499959" y="366199"/>
                  <a:pt x="506538" y="361813"/>
                </a:cubicBezTo>
                <a:cubicBezTo>
                  <a:pt x="514061" y="356798"/>
                  <a:pt x="524542" y="358796"/>
                  <a:pt x="532852" y="355235"/>
                </a:cubicBezTo>
                <a:cubicBezTo>
                  <a:pt x="540119" y="352121"/>
                  <a:pt x="545722" y="346001"/>
                  <a:pt x="552587" y="342078"/>
                </a:cubicBezTo>
                <a:cubicBezTo>
                  <a:pt x="567232" y="333709"/>
                  <a:pt x="582234" y="326444"/>
                  <a:pt x="598636" y="322343"/>
                </a:cubicBezTo>
                <a:cubicBezTo>
                  <a:pt x="609483" y="319631"/>
                  <a:pt x="620681" y="318476"/>
                  <a:pt x="631528" y="315764"/>
                </a:cubicBezTo>
                <a:cubicBezTo>
                  <a:pt x="638255" y="314082"/>
                  <a:pt x="644596" y="311091"/>
                  <a:pt x="651263" y="309186"/>
                </a:cubicBezTo>
                <a:cubicBezTo>
                  <a:pt x="659956" y="306702"/>
                  <a:pt x="669000" y="305467"/>
                  <a:pt x="677577" y="302608"/>
                </a:cubicBezTo>
                <a:cubicBezTo>
                  <a:pt x="701352" y="294683"/>
                  <a:pt x="712421" y="285738"/>
                  <a:pt x="736783" y="282872"/>
                </a:cubicBezTo>
                <a:cubicBezTo>
                  <a:pt x="765178" y="279531"/>
                  <a:pt x="793877" y="279367"/>
                  <a:pt x="822302" y="276294"/>
                </a:cubicBezTo>
                <a:cubicBezTo>
                  <a:pt x="875032" y="270594"/>
                  <a:pt x="980184" y="256559"/>
                  <a:pt x="980184" y="256559"/>
                </a:cubicBezTo>
                <a:cubicBezTo>
                  <a:pt x="1043023" y="218854"/>
                  <a:pt x="988049" y="255456"/>
                  <a:pt x="1032812" y="217088"/>
                </a:cubicBezTo>
                <a:cubicBezTo>
                  <a:pt x="1070090" y="185136"/>
                  <a:pt x="1050353" y="211762"/>
                  <a:pt x="1078860" y="171039"/>
                </a:cubicBezTo>
                <a:cubicBezTo>
                  <a:pt x="1092462" y="151608"/>
                  <a:pt x="1105174" y="131569"/>
                  <a:pt x="1118331" y="111834"/>
                </a:cubicBezTo>
                <a:lnTo>
                  <a:pt x="1131488" y="92098"/>
                </a:lnTo>
                <a:cubicBezTo>
                  <a:pt x="1146419" y="47303"/>
                  <a:pt x="1127625" y="102399"/>
                  <a:pt x="1151223" y="39471"/>
                </a:cubicBezTo>
                <a:cubicBezTo>
                  <a:pt x="1153658" y="32978"/>
                  <a:pt x="1156661" y="26576"/>
                  <a:pt x="1157801" y="19736"/>
                </a:cubicBezTo>
                <a:cubicBezTo>
                  <a:pt x="1158882" y="13247"/>
                  <a:pt x="1157801" y="6579"/>
                  <a:pt x="1157801" y="0"/>
                </a:cubicBezTo>
              </a:path>
            </a:pathLst>
          </a:cu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30" name="テキスト ボックス 29">
            <a:extLst>
              <a:ext uri="{FF2B5EF4-FFF2-40B4-BE49-F238E27FC236}">
                <a16:creationId xmlns:a16="http://schemas.microsoft.com/office/drawing/2014/main" id="{DB9AB9E0-A247-528F-B7F8-5465FAC5B980}"/>
              </a:ext>
            </a:extLst>
          </p:cNvPr>
          <p:cNvSpPr txBox="1"/>
          <p:nvPr/>
        </p:nvSpPr>
        <p:spPr>
          <a:xfrm>
            <a:off x="10205581" y="2986076"/>
            <a:ext cx="1107996" cy="369332"/>
          </a:xfrm>
          <a:prstGeom prst="rect">
            <a:avLst/>
          </a:prstGeom>
          <a:noFill/>
        </p:spPr>
        <p:txBody>
          <a:bodyPr wrap="none" rtlCol="0">
            <a:spAutoFit/>
          </a:bodyPr>
          <a:lstStyle/>
          <a:p>
            <a:r>
              <a:rPr lang="ja-JP" altLang="en-US" sz="1800" b="1" dirty="0"/>
              <a:t>自動追尾</a:t>
            </a:r>
          </a:p>
        </p:txBody>
      </p:sp>
      <p:sp>
        <p:nvSpPr>
          <p:cNvPr id="32" name="テキスト ボックス 31">
            <a:extLst>
              <a:ext uri="{FF2B5EF4-FFF2-40B4-BE49-F238E27FC236}">
                <a16:creationId xmlns:a16="http://schemas.microsoft.com/office/drawing/2014/main" id="{59AEAFEF-5728-E980-DB51-8562496869B9}"/>
              </a:ext>
            </a:extLst>
          </p:cNvPr>
          <p:cNvSpPr txBox="1"/>
          <p:nvPr/>
        </p:nvSpPr>
        <p:spPr>
          <a:xfrm>
            <a:off x="3406" y="658646"/>
            <a:ext cx="11496921" cy="400110"/>
          </a:xfrm>
          <a:prstGeom prst="rect">
            <a:avLst/>
          </a:prstGeom>
          <a:noFill/>
        </p:spPr>
        <p:txBody>
          <a:bodyPr wrap="square" rtlCol="0">
            <a:spAutoFit/>
          </a:bodyPr>
          <a:lstStyle/>
          <a:p>
            <a:pPr marL="424972"/>
            <a:r>
              <a:rPr lang="ja-JP" altLang="en-US" sz="2000" b="1" dirty="0">
                <a:solidFill>
                  <a:srgbClr val="6464E6"/>
                </a:solidFill>
              </a:rPr>
              <a:t>以下のいずれのシーンにおいても自動追尾が可能</a:t>
            </a:r>
          </a:p>
        </p:txBody>
      </p:sp>
      <p:sp>
        <p:nvSpPr>
          <p:cNvPr id="8" name="テキスト ボックス 7">
            <a:extLst>
              <a:ext uri="{FF2B5EF4-FFF2-40B4-BE49-F238E27FC236}">
                <a16:creationId xmlns:a16="http://schemas.microsoft.com/office/drawing/2014/main" id="{FE2187A7-F795-26AE-BED6-60A7956A8D11}"/>
              </a:ext>
            </a:extLst>
          </p:cNvPr>
          <p:cNvSpPr txBox="1"/>
          <p:nvPr/>
        </p:nvSpPr>
        <p:spPr>
          <a:xfrm>
            <a:off x="890397" y="6520560"/>
            <a:ext cx="12472312" cy="707886"/>
          </a:xfrm>
          <a:prstGeom prst="rect">
            <a:avLst/>
          </a:prstGeom>
          <a:noFill/>
        </p:spPr>
        <p:txBody>
          <a:bodyPr wrap="square" rtlCol="0">
            <a:spAutoFit/>
          </a:bodyPr>
          <a:lstStyle/>
          <a:p>
            <a:pPr marL="1409908" indent="-1409908"/>
            <a:r>
              <a:rPr lang="en-US" altLang="ja-JP" sz="2000" b="1" dirty="0">
                <a:latin typeface="+mn-ea"/>
              </a:rPr>
              <a:t>【</a:t>
            </a:r>
            <a:r>
              <a:rPr lang="ja-JP" altLang="en-US" sz="2000" b="1" dirty="0">
                <a:latin typeface="+mn-ea"/>
              </a:rPr>
              <a:t>留意点</a:t>
            </a:r>
            <a:r>
              <a:rPr lang="en-US" altLang="ja-JP" sz="2000" b="1" dirty="0">
                <a:latin typeface="+mn-ea"/>
              </a:rPr>
              <a:t>】</a:t>
            </a:r>
            <a:r>
              <a:rPr lang="ja-JP" altLang="en-US" sz="2000" b="1" dirty="0">
                <a:latin typeface="+mn-ea"/>
              </a:rPr>
              <a:t>プリセット移動後などの自動検知エリアに複数のオブジェクトが存在する場合は、検知エリアの中心に近いオブジェクトを追尾対象とします。</a:t>
            </a:r>
            <a:endParaRPr lang="en-US" altLang="ja-JP" sz="2000" b="1" dirty="0">
              <a:latin typeface="+mn-ea"/>
            </a:endParaRPr>
          </a:p>
        </p:txBody>
      </p:sp>
      <p:sp>
        <p:nvSpPr>
          <p:cNvPr id="9" name="正方形/長方形 8">
            <a:extLst>
              <a:ext uri="{FF2B5EF4-FFF2-40B4-BE49-F238E27FC236}">
                <a16:creationId xmlns:a16="http://schemas.microsoft.com/office/drawing/2014/main" id="{F659D28C-B5B1-B422-1DE1-0A1F16D6047A}"/>
              </a:ext>
            </a:extLst>
          </p:cNvPr>
          <p:cNvSpPr/>
          <p:nvPr/>
        </p:nvSpPr>
        <p:spPr>
          <a:xfrm>
            <a:off x="648127" y="3818884"/>
            <a:ext cx="2883861" cy="1954949"/>
          </a:xfrm>
          <a:prstGeom prst="rect">
            <a:avLst/>
          </a:prstGeom>
          <a:noFill/>
          <a:ln w="25400">
            <a:solidFill>
              <a:schemeClr val="bg1">
                <a:lumMod val="95000"/>
              </a:schemeClr>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4" name="正方形/長方形 13">
            <a:extLst>
              <a:ext uri="{FF2B5EF4-FFF2-40B4-BE49-F238E27FC236}">
                <a16:creationId xmlns:a16="http://schemas.microsoft.com/office/drawing/2014/main" id="{BBE0470F-B45C-8E05-FE03-F91C75355615}"/>
              </a:ext>
            </a:extLst>
          </p:cNvPr>
          <p:cNvSpPr/>
          <p:nvPr/>
        </p:nvSpPr>
        <p:spPr>
          <a:xfrm>
            <a:off x="7765538" y="2552340"/>
            <a:ext cx="5680247" cy="2130888"/>
          </a:xfrm>
          <a:prstGeom prst="rect">
            <a:avLst/>
          </a:prstGeom>
          <a:noFill/>
          <a:ln w="25400">
            <a:solidFill>
              <a:srgbClr val="FF9966"/>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5" name="正方形/長方形 14">
            <a:extLst>
              <a:ext uri="{FF2B5EF4-FFF2-40B4-BE49-F238E27FC236}">
                <a16:creationId xmlns:a16="http://schemas.microsoft.com/office/drawing/2014/main" id="{57880F8D-C4C7-E500-E948-4FB77ED9BD6B}"/>
              </a:ext>
            </a:extLst>
          </p:cNvPr>
          <p:cNvSpPr/>
          <p:nvPr/>
        </p:nvSpPr>
        <p:spPr>
          <a:xfrm>
            <a:off x="9874093" y="3330744"/>
            <a:ext cx="627415" cy="1340308"/>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29" name="テキスト ボックス 28">
            <a:extLst>
              <a:ext uri="{FF2B5EF4-FFF2-40B4-BE49-F238E27FC236}">
                <a16:creationId xmlns:a16="http://schemas.microsoft.com/office/drawing/2014/main" id="{68515C31-B2C9-4AA5-4CD0-927BA87FD5EF}"/>
              </a:ext>
            </a:extLst>
          </p:cNvPr>
          <p:cNvSpPr txBox="1"/>
          <p:nvPr/>
        </p:nvSpPr>
        <p:spPr>
          <a:xfrm>
            <a:off x="10021938" y="4923391"/>
            <a:ext cx="2954655" cy="646331"/>
          </a:xfrm>
          <a:prstGeom prst="wedgeRectCallout">
            <a:avLst>
              <a:gd name="adj1" fmla="val -40264"/>
              <a:gd name="adj2" fmla="val -95667"/>
            </a:avLst>
          </a:prstGeom>
          <a:solidFill>
            <a:srgbClr val="00B050"/>
          </a:solidFill>
          <a:effectLst>
            <a:outerShdw blurRad="50800" dist="38100" dir="2700000" algn="tl" rotWithShape="0">
              <a:prstClr val="black">
                <a:alpha val="40000"/>
              </a:prstClr>
            </a:outerShdw>
          </a:effectLst>
        </p:spPr>
        <p:txBody>
          <a:bodyPr wrap="none" rtlCol="0">
            <a:spAutoFit/>
          </a:bodyPr>
          <a:lstStyle/>
          <a:p>
            <a:r>
              <a:rPr lang="ja-JP" altLang="en-US" sz="1800" b="1" dirty="0">
                <a:solidFill>
                  <a:schemeClr val="bg1"/>
                </a:solidFill>
                <a:effectLst>
                  <a:outerShdw blurRad="38100" dist="38100" dir="2700000" algn="tl">
                    <a:srgbClr val="000000">
                      <a:alpha val="43137"/>
                    </a:srgbClr>
                  </a:outerShdw>
                </a:effectLst>
                <a:latin typeface="+mn-ea"/>
              </a:rPr>
              <a:t>右クリックでロックオン、</a:t>
            </a:r>
            <a:endParaRPr lang="en-US" altLang="ja-JP" sz="1800" b="1" dirty="0">
              <a:solidFill>
                <a:schemeClr val="bg1"/>
              </a:solidFill>
              <a:effectLst>
                <a:outerShdw blurRad="38100" dist="38100" dir="2700000" algn="tl">
                  <a:srgbClr val="000000">
                    <a:alpha val="43137"/>
                  </a:srgbClr>
                </a:outerShdw>
              </a:effectLst>
              <a:latin typeface="+mn-ea"/>
            </a:endParaRPr>
          </a:p>
          <a:p>
            <a:r>
              <a:rPr lang="ja-JP" altLang="en-US" sz="1800" b="1" dirty="0">
                <a:solidFill>
                  <a:schemeClr val="bg1"/>
                </a:solidFill>
                <a:effectLst>
                  <a:outerShdw blurRad="38100" dist="38100" dir="2700000" algn="tl">
                    <a:srgbClr val="000000">
                      <a:alpha val="43137"/>
                    </a:srgbClr>
                  </a:outerShdw>
                </a:effectLst>
                <a:latin typeface="+mn-ea"/>
              </a:rPr>
              <a:t>追尾開始（ブラウザ操作）</a:t>
            </a:r>
            <a:endParaRPr lang="en-US" altLang="ja-JP" sz="1800" b="1" dirty="0">
              <a:solidFill>
                <a:schemeClr val="bg1"/>
              </a:solidFill>
              <a:effectLst>
                <a:outerShdw blurRad="38100" dist="38100" dir="2700000" algn="tl">
                  <a:srgbClr val="000000">
                    <a:alpha val="43137"/>
                  </a:srgbClr>
                </a:outerShdw>
              </a:effectLst>
              <a:latin typeface="+mn-ea"/>
            </a:endParaRPr>
          </a:p>
        </p:txBody>
      </p:sp>
      <p:sp>
        <p:nvSpPr>
          <p:cNvPr id="16" name="正方形/長方形 15">
            <a:extLst>
              <a:ext uri="{FF2B5EF4-FFF2-40B4-BE49-F238E27FC236}">
                <a16:creationId xmlns:a16="http://schemas.microsoft.com/office/drawing/2014/main" id="{2316BCE9-B8CB-9EEE-700A-DADC40480432}"/>
              </a:ext>
            </a:extLst>
          </p:cNvPr>
          <p:cNvSpPr/>
          <p:nvPr/>
        </p:nvSpPr>
        <p:spPr>
          <a:xfrm>
            <a:off x="1843278" y="4361053"/>
            <a:ext cx="627415" cy="1366188"/>
          </a:xfrm>
          <a:prstGeom prst="rect">
            <a:avLst/>
          </a:prstGeom>
          <a:noFill/>
          <a:ln w="25400">
            <a:solidFill>
              <a:srgbClr val="0000FF"/>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33" name="テキスト ボックス 32">
            <a:extLst>
              <a:ext uri="{FF2B5EF4-FFF2-40B4-BE49-F238E27FC236}">
                <a16:creationId xmlns:a16="http://schemas.microsoft.com/office/drawing/2014/main" id="{2EF65E56-3834-6170-D394-50E65B054792}"/>
              </a:ext>
            </a:extLst>
          </p:cNvPr>
          <p:cNvSpPr txBox="1"/>
          <p:nvPr/>
        </p:nvSpPr>
        <p:spPr>
          <a:xfrm>
            <a:off x="3973761" y="5367861"/>
            <a:ext cx="2032929" cy="369332"/>
          </a:xfrm>
          <a:prstGeom prst="wedgeRectCallout">
            <a:avLst>
              <a:gd name="adj1" fmla="val -122301"/>
              <a:gd name="adj2" fmla="val -114042"/>
            </a:avLst>
          </a:prstGeom>
          <a:solidFill>
            <a:srgbClr val="00B050"/>
          </a:solidFill>
          <a:effectLst>
            <a:outerShdw blurRad="50800" dist="38100" dir="2700000" algn="tl" rotWithShape="0">
              <a:prstClr val="black">
                <a:alpha val="40000"/>
              </a:prstClr>
            </a:outerShdw>
          </a:effectLst>
        </p:spPr>
        <p:txBody>
          <a:bodyPr wrap="none" rtlCol="0">
            <a:spAutoFit/>
          </a:bodyPr>
          <a:lstStyle/>
          <a:p>
            <a:r>
              <a:rPr lang="en-US" altLang="ja-JP" sz="1800" b="1" dirty="0">
                <a:solidFill>
                  <a:schemeClr val="bg1"/>
                </a:solidFill>
                <a:effectLst>
                  <a:outerShdw blurRad="38100" dist="38100" dir="2700000" algn="tl">
                    <a:srgbClr val="000000">
                      <a:alpha val="43137"/>
                    </a:srgbClr>
                  </a:outerShdw>
                </a:effectLst>
                <a:latin typeface="+mn-ea"/>
              </a:rPr>
              <a:t>AI</a:t>
            </a:r>
            <a:r>
              <a:rPr lang="ja-JP" altLang="en-US" sz="1800" b="1" dirty="0">
                <a:solidFill>
                  <a:schemeClr val="bg1"/>
                </a:solidFill>
                <a:effectLst>
                  <a:outerShdw blurRad="38100" dist="38100" dir="2700000" algn="tl">
                    <a:srgbClr val="000000">
                      <a:alpha val="43137"/>
                    </a:srgbClr>
                  </a:outerShdw>
                </a:effectLst>
                <a:latin typeface="+mn-ea"/>
              </a:rPr>
              <a:t>検知・追尾開始</a:t>
            </a:r>
          </a:p>
        </p:txBody>
      </p:sp>
      <p:sp>
        <p:nvSpPr>
          <p:cNvPr id="34" name="テキスト ボックス 33">
            <a:extLst>
              <a:ext uri="{FF2B5EF4-FFF2-40B4-BE49-F238E27FC236}">
                <a16:creationId xmlns:a16="http://schemas.microsoft.com/office/drawing/2014/main" id="{349F08AD-FE5D-EF07-2B2D-2F470BACE296}"/>
              </a:ext>
            </a:extLst>
          </p:cNvPr>
          <p:cNvSpPr txBox="1"/>
          <p:nvPr/>
        </p:nvSpPr>
        <p:spPr>
          <a:xfrm>
            <a:off x="893629" y="5844686"/>
            <a:ext cx="1394934" cy="383182"/>
          </a:xfrm>
          <a:prstGeom prst="rect">
            <a:avLst/>
          </a:prstGeom>
          <a:noFill/>
        </p:spPr>
        <p:txBody>
          <a:bodyPr wrap="none" rtlCol="0">
            <a:spAutoFit/>
          </a:bodyPr>
          <a:lstStyle/>
          <a:p>
            <a:r>
              <a:rPr lang="ja-JP" altLang="en-US" sz="1890" b="1" dirty="0"/>
              <a:t>設定エリア</a:t>
            </a:r>
          </a:p>
        </p:txBody>
      </p:sp>
    </p:spTree>
    <p:extLst>
      <p:ext uri="{BB962C8B-B14F-4D97-AF65-F5344CB8AC3E}">
        <p14:creationId xmlns:p14="http://schemas.microsoft.com/office/powerpoint/2010/main" val="3845643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テキスト ボックス 78"/>
          <p:cNvSpPr txBox="1"/>
          <p:nvPr/>
        </p:nvSpPr>
        <p:spPr>
          <a:xfrm>
            <a:off x="618" y="572875"/>
            <a:ext cx="14398976" cy="400110"/>
          </a:xfrm>
          <a:prstGeom prst="rect">
            <a:avLst/>
          </a:prstGeom>
          <a:solidFill>
            <a:schemeClr val="bg1">
              <a:lumMod val="95000"/>
            </a:schemeClr>
          </a:solidFill>
        </p:spPr>
        <p:txBody>
          <a:bodyPr wrap="square" rtlCol="0">
            <a:spAutoFit/>
          </a:bodyPr>
          <a:lstStyle/>
          <a:p>
            <a:pPr marL="176213" defTabSz="719953" fontAlgn="base">
              <a:spcBef>
                <a:spcPct val="0"/>
              </a:spcBef>
              <a:spcAft>
                <a:spcPct val="0"/>
              </a:spcAft>
              <a:defRPr/>
            </a:pPr>
            <a:r>
              <a:rPr lang="ja-JP" altLang="en-US" sz="2000" b="1" dirty="0">
                <a:solidFill>
                  <a:srgbClr val="6464E6"/>
                </a:solidFill>
                <a:latin typeface="Yu Gothic UI" panose="020B0500000000000000" pitchFamily="50" charset="-128"/>
                <a:ea typeface="Yu Gothic UI" panose="020B0500000000000000" pitchFamily="50" charset="-128"/>
              </a:rPr>
              <a:t>例：侵入者を検出して自動的に追尾</a:t>
            </a:r>
            <a:r>
              <a:rPr lang="ja-JP" altLang="en-US" sz="1600" b="1" dirty="0">
                <a:solidFill>
                  <a:srgbClr val="6464E6"/>
                </a:solidFill>
                <a:latin typeface="Yu Gothic UI" panose="020B0500000000000000" pitchFamily="50" charset="-128"/>
                <a:ea typeface="Yu Gothic UI" panose="020B0500000000000000" pitchFamily="50" charset="-128"/>
              </a:rPr>
              <a:t>　</a:t>
            </a:r>
            <a:r>
              <a:rPr lang="ja-JP" altLang="en-US" sz="1600" b="1" dirty="0">
                <a:solidFill>
                  <a:srgbClr val="000000"/>
                </a:solidFill>
                <a:latin typeface="Yu Gothic UI" panose="020B0500000000000000" pitchFamily="50" charset="-128"/>
                <a:ea typeface="Yu Gothic UI" panose="020B0500000000000000" pitchFamily="50" charset="-128"/>
              </a:rPr>
              <a:t>（詳細設定手順については 「</a:t>
            </a:r>
            <a:r>
              <a:rPr lang="en-US" altLang="zh-TW" sz="1600" b="1" dirty="0">
                <a:solidFill>
                  <a:srgbClr val="000000"/>
                </a:solidFill>
                <a:latin typeface="Yu Gothic UI" panose="020B0500000000000000" pitchFamily="50" charset="-128"/>
                <a:ea typeface="Yu Gothic UI" panose="020B0500000000000000" pitchFamily="50" charset="-128"/>
              </a:rPr>
              <a:t>【</a:t>
            </a:r>
            <a:r>
              <a:rPr lang="zh-TW" altLang="en-US" sz="1600" b="1" dirty="0">
                <a:solidFill>
                  <a:srgbClr val="000000"/>
                </a:solidFill>
                <a:latin typeface="Yu Gothic UI" panose="020B0500000000000000" pitchFamily="50" charset="-128"/>
                <a:ea typeface="Yu Gothic UI" panose="020B0500000000000000" pitchFamily="50" charset="-128"/>
              </a:rPr>
              <a:t>参考</a:t>
            </a:r>
            <a:r>
              <a:rPr lang="en-US" altLang="zh-TW" sz="1600" b="1" dirty="0">
                <a:solidFill>
                  <a:srgbClr val="000000"/>
                </a:solidFill>
                <a:latin typeface="Yu Gothic UI" panose="020B0500000000000000" pitchFamily="50" charset="-128"/>
                <a:ea typeface="Yu Gothic UI" panose="020B0500000000000000" pitchFamily="50" charset="-128"/>
              </a:rPr>
              <a:t>】AI</a:t>
            </a:r>
            <a:r>
              <a:rPr lang="zh-TW" altLang="en-US" sz="1600" b="1" dirty="0">
                <a:solidFill>
                  <a:srgbClr val="000000"/>
                </a:solidFill>
                <a:latin typeface="Yu Gothic UI" panose="020B0500000000000000" pitchFamily="50" charset="-128"/>
                <a:ea typeface="Yu Gothic UI" panose="020B0500000000000000" pitchFamily="50" charset="-128"/>
              </a:rPr>
              <a:t>自動追尾連携設定</a:t>
            </a:r>
            <a:r>
              <a:rPr lang="ja-JP" altLang="en-US" sz="1600" b="1" dirty="0">
                <a:solidFill>
                  <a:srgbClr val="000000"/>
                </a:solidFill>
                <a:latin typeface="Yu Gothic UI" panose="020B0500000000000000" pitchFamily="50" charset="-128"/>
                <a:ea typeface="Yu Gothic UI" panose="020B0500000000000000" pitchFamily="50" charset="-128"/>
              </a:rPr>
              <a:t>」 を参照）</a:t>
            </a:r>
          </a:p>
        </p:txBody>
      </p:sp>
      <p:sp>
        <p:nvSpPr>
          <p:cNvPr id="2" name="タイトル 1"/>
          <p:cNvSpPr>
            <a:spLocks noGrp="1"/>
          </p:cNvSpPr>
          <p:nvPr>
            <p:ph type="title"/>
          </p:nvPr>
        </p:nvSpPr>
        <p:spPr/>
        <p:txBody>
          <a:bodyPr/>
          <a:lstStyle/>
          <a:p>
            <a:pPr marL="268288"/>
            <a:r>
              <a:rPr lang="en-US" altLang="ja-JP" dirty="0"/>
              <a:t>AI</a:t>
            </a:r>
            <a:r>
              <a:rPr lang="ja-JP" altLang="en-US" dirty="0"/>
              <a:t>自動追尾（他カメラとの連携）</a:t>
            </a:r>
            <a:endParaRPr kumimoji="1" lang="ja-JP" altLang="en-US" dirty="0"/>
          </a:p>
        </p:txBody>
      </p:sp>
      <p:sp>
        <p:nvSpPr>
          <p:cNvPr id="82" name="正方形/長方形 81"/>
          <p:cNvSpPr/>
          <p:nvPr/>
        </p:nvSpPr>
        <p:spPr>
          <a:xfrm>
            <a:off x="10404819" y="3737884"/>
            <a:ext cx="3831158" cy="2928594"/>
          </a:xfrm>
          <a:prstGeom prst="rect">
            <a:avLst/>
          </a:prstGeom>
          <a:solidFill>
            <a:srgbClr val="BDC0BF">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mn-ea"/>
            </a:endParaRPr>
          </a:p>
        </p:txBody>
      </p:sp>
      <p:sp>
        <p:nvSpPr>
          <p:cNvPr id="83" name="正方形/長方形 82"/>
          <p:cNvSpPr/>
          <p:nvPr/>
        </p:nvSpPr>
        <p:spPr>
          <a:xfrm>
            <a:off x="5754697" y="3737885"/>
            <a:ext cx="4518766" cy="2943323"/>
          </a:xfrm>
          <a:prstGeom prst="rect">
            <a:avLst/>
          </a:prstGeom>
          <a:solidFill>
            <a:srgbClr val="BDC0BF">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defTabSz="719953" fontAlgn="base">
              <a:spcBef>
                <a:spcPct val="0"/>
              </a:spcBef>
              <a:spcAft>
                <a:spcPct val="0"/>
              </a:spcAft>
              <a:defRPr/>
            </a:pPr>
            <a:endParaRPr kumimoji="0" lang="ja-JP" altLang="en-US" sz="2834" kern="0" dirty="0">
              <a:solidFill>
                <a:srgbClr val="FFFFFF"/>
              </a:solidFill>
              <a:latin typeface="+mn-ea"/>
            </a:endParaRPr>
          </a:p>
        </p:txBody>
      </p:sp>
      <p:sp>
        <p:nvSpPr>
          <p:cNvPr id="84" name="正方形/長方形 83"/>
          <p:cNvSpPr/>
          <p:nvPr/>
        </p:nvSpPr>
        <p:spPr>
          <a:xfrm>
            <a:off x="179416" y="3737884"/>
            <a:ext cx="5451071" cy="2925610"/>
          </a:xfrm>
          <a:prstGeom prst="rect">
            <a:avLst/>
          </a:prstGeom>
          <a:solidFill>
            <a:srgbClr val="BDC0BF">
              <a:lumMod val="20000"/>
              <a:lumOff val="80000"/>
            </a:srgb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719953" fontAlgn="base">
              <a:spcBef>
                <a:spcPct val="0"/>
              </a:spcBef>
              <a:spcAft>
                <a:spcPct val="0"/>
              </a:spcAft>
              <a:defRPr/>
            </a:pPr>
            <a:endParaRPr kumimoji="0" lang="ja-JP" altLang="en-US" sz="2834" kern="0">
              <a:solidFill>
                <a:srgbClr val="FFFFFF"/>
              </a:solidFill>
              <a:latin typeface="+mn-ea"/>
            </a:endParaRPr>
          </a:p>
        </p:txBody>
      </p:sp>
      <p:grpSp>
        <p:nvGrpSpPr>
          <p:cNvPr id="85" name="グループ化 84"/>
          <p:cNvGrpSpPr/>
          <p:nvPr/>
        </p:nvGrpSpPr>
        <p:grpSpPr>
          <a:xfrm>
            <a:off x="7971462" y="5221278"/>
            <a:ext cx="2125786" cy="1299203"/>
            <a:chOff x="1202353" y="2733193"/>
            <a:chExt cx="3048000" cy="2286000"/>
          </a:xfrm>
        </p:grpSpPr>
        <p:pic>
          <p:nvPicPr>
            <p:cNvPr id="89" name="Picture 15" descr="NP5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02353" y="273319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17"/>
            <p:cNvSpPr>
              <a:spLocks noChangeArrowheads="1"/>
            </p:cNvSpPr>
            <p:nvPr/>
          </p:nvSpPr>
          <p:spPr bwMode="auto">
            <a:xfrm>
              <a:off x="1210292" y="3827479"/>
              <a:ext cx="1201738" cy="1029289"/>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0000">
                      <a:alpha val="2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1722" tIns="73696" rIns="141722" bIns="73696"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defTabSz="719953" fontAlgn="base">
                <a:spcBef>
                  <a:spcPct val="0"/>
                </a:spcBef>
                <a:spcAft>
                  <a:spcPct val="0"/>
                </a:spcAft>
                <a:defRPr/>
              </a:pPr>
              <a:endParaRPr lang="ja-JP" altLang="en-US" sz="2834">
                <a:solidFill>
                  <a:srgbClr val="808080"/>
                </a:solidFill>
                <a:latin typeface="+mn-ea"/>
                <a:ea typeface="+mn-ea"/>
              </a:endParaRPr>
            </a:p>
          </p:txBody>
        </p:sp>
      </p:grpSp>
      <p:grpSp>
        <p:nvGrpSpPr>
          <p:cNvPr id="91" name="グループ化 90"/>
          <p:cNvGrpSpPr/>
          <p:nvPr/>
        </p:nvGrpSpPr>
        <p:grpSpPr>
          <a:xfrm>
            <a:off x="10579762" y="5231942"/>
            <a:ext cx="2125786" cy="1299201"/>
            <a:chOff x="4995578" y="2736368"/>
            <a:chExt cx="3048000" cy="2286000"/>
          </a:xfrm>
        </p:grpSpPr>
        <p:pic>
          <p:nvPicPr>
            <p:cNvPr id="92" name="Picture 16" descr="SW39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95578" y="273636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Rectangle 22"/>
            <p:cNvSpPr>
              <a:spLocks noChangeArrowheads="1"/>
            </p:cNvSpPr>
            <p:nvPr/>
          </p:nvSpPr>
          <p:spPr bwMode="auto">
            <a:xfrm>
              <a:off x="7345078" y="3098818"/>
              <a:ext cx="434974" cy="1029290"/>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0000">
                      <a:alpha val="2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1722" tIns="73696" rIns="141722" bIns="73696"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defTabSz="719953" fontAlgn="base">
                <a:spcBef>
                  <a:spcPct val="0"/>
                </a:spcBef>
                <a:spcAft>
                  <a:spcPct val="0"/>
                </a:spcAft>
                <a:defRPr/>
              </a:pPr>
              <a:endParaRPr lang="ja-JP" altLang="en-US" sz="2834">
                <a:solidFill>
                  <a:srgbClr val="808080"/>
                </a:solidFill>
                <a:latin typeface="+mn-ea"/>
                <a:ea typeface="+mn-ea"/>
              </a:endParaRPr>
            </a:p>
          </p:txBody>
        </p:sp>
      </p:grpSp>
      <p:cxnSp>
        <p:nvCxnSpPr>
          <p:cNvPr id="94" name="直線矢印コネクタ 93"/>
          <p:cNvCxnSpPr>
            <a:stCxn id="109" idx="3"/>
          </p:cNvCxnSpPr>
          <p:nvPr/>
        </p:nvCxnSpPr>
        <p:spPr>
          <a:xfrm flipV="1">
            <a:off x="7476376" y="6183952"/>
            <a:ext cx="487890" cy="2"/>
          </a:xfrm>
          <a:prstGeom prst="straightConnector1">
            <a:avLst/>
          </a:prstGeom>
          <a:noFill/>
          <a:ln w="19050" cap="flat" cmpd="sng" algn="ctr">
            <a:solidFill>
              <a:srgbClr val="FFC000"/>
            </a:solidFill>
            <a:prstDash val="solid"/>
            <a:miter lim="800000"/>
            <a:tailEnd type="triangle"/>
          </a:ln>
          <a:effectLst/>
        </p:spPr>
      </p:cxnSp>
      <p:sp>
        <p:nvSpPr>
          <p:cNvPr id="96" name="テキスト ボックス 95"/>
          <p:cNvSpPr txBox="1"/>
          <p:nvPr/>
        </p:nvSpPr>
        <p:spPr>
          <a:xfrm>
            <a:off x="11156823" y="4129147"/>
            <a:ext cx="1247457" cy="400110"/>
          </a:xfrm>
          <a:prstGeom prst="rect">
            <a:avLst/>
          </a:prstGeom>
          <a:noFill/>
        </p:spPr>
        <p:txBody>
          <a:bodyPr wrap="none" rtlCol="0">
            <a:spAutoFit/>
          </a:bodyPr>
          <a:lstStyle/>
          <a:p>
            <a:pPr defTabSz="719953" fontAlgn="base">
              <a:spcBef>
                <a:spcPct val="0"/>
              </a:spcBef>
              <a:spcAft>
                <a:spcPct val="0"/>
              </a:spcAft>
              <a:defRPr/>
            </a:pPr>
            <a:r>
              <a:rPr lang="en-US" altLang="ja-JP" sz="2000" b="1" dirty="0">
                <a:solidFill>
                  <a:srgbClr val="6464E6"/>
                </a:solidFill>
                <a:latin typeface="+mn-ea"/>
              </a:rPr>
              <a:t>3. </a:t>
            </a:r>
            <a:r>
              <a:rPr lang="ja-JP" altLang="en-US" sz="2000" b="1" dirty="0">
                <a:solidFill>
                  <a:srgbClr val="6464E6"/>
                </a:solidFill>
                <a:latin typeface="+mn-ea"/>
              </a:rPr>
              <a:t>引継ぎ</a:t>
            </a:r>
          </a:p>
        </p:txBody>
      </p:sp>
      <p:sp>
        <p:nvSpPr>
          <p:cNvPr id="103" name="Rectangle 18"/>
          <p:cNvSpPr>
            <a:spLocks noChangeArrowheads="1"/>
          </p:cNvSpPr>
          <p:nvPr/>
        </p:nvSpPr>
        <p:spPr bwMode="auto">
          <a:xfrm>
            <a:off x="7969712" y="4922980"/>
            <a:ext cx="1755960" cy="246221"/>
          </a:xfrm>
          <a:prstGeom prst="rect">
            <a:avLst/>
          </a:prstGeom>
          <a:solidFill>
            <a:srgbClr val="7FCABE"/>
          </a:solidFill>
          <a:ln>
            <a:noFill/>
          </a:ln>
          <a:effectLst/>
        </p:spPr>
        <p:txBody>
          <a:bodyPr wrap="none" lIns="56689" tIns="0" rIns="56689" bIns="0" anchor="ctr">
            <a:sp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defTabSz="719953" fontAlgn="base">
              <a:spcBef>
                <a:spcPct val="0"/>
              </a:spcBef>
              <a:spcAft>
                <a:spcPct val="0"/>
              </a:spcAft>
              <a:defRPr/>
            </a:pPr>
            <a:r>
              <a:rPr lang="ja-JP" altLang="en-US" sz="1600" b="1" dirty="0">
                <a:solidFill>
                  <a:schemeClr val="tx1"/>
                </a:solidFill>
                <a:latin typeface="+mn-ea"/>
                <a:ea typeface="+mn-ea"/>
                <a:cs typeface="Calibri" panose="020F0502020204030204" pitchFamily="34" charset="0"/>
              </a:rPr>
              <a:t>自動追尾警報領域</a:t>
            </a:r>
          </a:p>
        </p:txBody>
      </p:sp>
      <p:sp>
        <p:nvSpPr>
          <p:cNvPr id="104" name="テキスト ボックス 103"/>
          <p:cNvSpPr txBox="1"/>
          <p:nvPr/>
        </p:nvSpPr>
        <p:spPr>
          <a:xfrm>
            <a:off x="11487807" y="4477108"/>
            <a:ext cx="2748170" cy="606928"/>
          </a:xfrm>
          <a:prstGeom prst="rect">
            <a:avLst/>
          </a:prstGeom>
          <a:noFill/>
        </p:spPr>
        <p:txBody>
          <a:bodyPr wrap="square" lIns="56689" tIns="56689" rIns="56689" bIns="56689" rtlCol="0">
            <a:spAutoFit/>
          </a:bodyPr>
          <a:lstStyle/>
          <a:p>
            <a:pPr defTabSz="719953" fontAlgn="base">
              <a:spcBef>
                <a:spcPct val="0"/>
              </a:spcBef>
              <a:spcAft>
                <a:spcPct val="0"/>
              </a:spcAft>
              <a:defRPr/>
            </a:pPr>
            <a:r>
              <a:rPr lang="ja-JP" altLang="en-US" sz="1600" b="1" dirty="0">
                <a:latin typeface="+mn-ea"/>
                <a:cs typeface="Calibri" panose="020F0502020204030204" pitchFamily="34" charset="0"/>
              </a:rPr>
              <a:t>他の</a:t>
            </a:r>
            <a:r>
              <a:rPr lang="en-US" altLang="ja-JP" sz="1600" b="1" dirty="0">
                <a:latin typeface="+mn-ea"/>
                <a:cs typeface="Calibri" panose="020F0502020204030204" pitchFamily="34" charset="0"/>
              </a:rPr>
              <a:t>PTZ</a:t>
            </a:r>
            <a:r>
              <a:rPr lang="ja-JP" altLang="en-US" sz="1600" b="1" dirty="0">
                <a:latin typeface="+mn-ea"/>
                <a:cs typeface="Calibri" panose="020F0502020204030204" pitchFamily="34" charset="0"/>
              </a:rPr>
              <a:t>カメラと連携して追尾を続ける</a:t>
            </a:r>
            <a:endParaRPr lang="en-US" altLang="ja-JP" sz="1600" b="1" dirty="0">
              <a:latin typeface="+mn-ea"/>
              <a:cs typeface="Calibri" panose="020F0502020204030204" pitchFamily="34" charset="0"/>
            </a:endParaRPr>
          </a:p>
        </p:txBody>
      </p:sp>
      <p:sp>
        <p:nvSpPr>
          <p:cNvPr id="105" name="テキスト ボックス 104"/>
          <p:cNvSpPr txBox="1"/>
          <p:nvPr/>
        </p:nvSpPr>
        <p:spPr>
          <a:xfrm>
            <a:off x="1139063" y="4964298"/>
            <a:ext cx="4008867" cy="611224"/>
          </a:xfrm>
          <a:prstGeom prst="rect">
            <a:avLst/>
          </a:prstGeom>
          <a:solidFill>
            <a:srgbClr val="7FCABE"/>
          </a:solidFill>
        </p:spPr>
        <p:txBody>
          <a:bodyPr wrap="square" lIns="56689" tIns="56689" rIns="56689" bIns="56689" rtlCol="0">
            <a:spAutoFit/>
          </a:bodyPr>
          <a:lstStyle/>
          <a:p>
            <a:pPr marL="137492" indent="-137492" defTabSz="719953" fontAlgn="base">
              <a:spcBef>
                <a:spcPct val="0"/>
              </a:spcBef>
              <a:spcAft>
                <a:spcPct val="0"/>
              </a:spcAft>
              <a:defRPr/>
            </a:pPr>
            <a:r>
              <a:rPr lang="ja-JP" altLang="en-US" sz="1600" b="1" dirty="0">
                <a:latin typeface="+mn-ea"/>
                <a:cs typeface="Calibri" panose="020F0502020204030204" pitchFamily="34" charset="0"/>
              </a:rPr>
              <a:t>侵入検知</a:t>
            </a:r>
            <a:endParaRPr lang="en-US" altLang="ja-JP" sz="1600" b="1" dirty="0">
              <a:latin typeface="+mn-ea"/>
              <a:cs typeface="Calibri" panose="020F0502020204030204" pitchFamily="34" charset="0"/>
            </a:endParaRPr>
          </a:p>
          <a:p>
            <a:pPr marL="137492" indent="-137492" defTabSz="719953" fontAlgn="base">
              <a:spcBef>
                <a:spcPct val="0"/>
              </a:spcBef>
              <a:spcAft>
                <a:spcPct val="0"/>
              </a:spcAft>
              <a:defRPr/>
            </a:pPr>
            <a:r>
              <a:rPr lang="ja-JP" altLang="en-US" sz="1600" b="1" dirty="0">
                <a:solidFill>
                  <a:srgbClr val="000000"/>
                </a:solidFill>
                <a:latin typeface="+mn-ea"/>
              </a:rPr>
              <a:t>画像をクリックして追尾指示できます</a:t>
            </a:r>
            <a:endParaRPr lang="ja-JP" altLang="en-US" sz="1600" b="1" dirty="0">
              <a:solidFill>
                <a:srgbClr val="000000">
                  <a:lumMod val="75000"/>
                  <a:lumOff val="25000"/>
                </a:srgbClr>
              </a:solidFill>
              <a:latin typeface="+mn-ea"/>
              <a:cs typeface="Calibri" panose="020F0502020204030204" pitchFamily="34" charset="0"/>
            </a:endParaRPr>
          </a:p>
        </p:txBody>
      </p:sp>
      <p:pic>
        <p:nvPicPr>
          <p:cNvPr id="106" name="図 10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65249" y="5465713"/>
            <a:ext cx="589325" cy="718240"/>
          </a:xfrm>
          <a:prstGeom prst="rect">
            <a:avLst/>
          </a:prstGeom>
        </p:spPr>
      </p:pic>
      <p:pic>
        <p:nvPicPr>
          <p:cNvPr id="107" name="図 10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1223" y="5570002"/>
            <a:ext cx="589325" cy="718240"/>
          </a:xfrm>
          <a:prstGeom prst="rect">
            <a:avLst/>
          </a:prstGeom>
        </p:spPr>
      </p:pic>
      <p:pic>
        <p:nvPicPr>
          <p:cNvPr id="108" name="図 10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4819" y="5676456"/>
            <a:ext cx="589325" cy="718240"/>
          </a:xfrm>
          <a:prstGeom prst="rect">
            <a:avLst/>
          </a:prstGeom>
        </p:spPr>
      </p:pic>
      <p:pic>
        <p:nvPicPr>
          <p:cNvPr id="109" name="図 10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7051" y="5824833"/>
            <a:ext cx="589325" cy="718240"/>
          </a:xfrm>
          <a:prstGeom prst="rect">
            <a:avLst/>
          </a:prstGeom>
        </p:spPr>
      </p:pic>
      <p:sp>
        <p:nvSpPr>
          <p:cNvPr id="110" name="Rectangle 86"/>
          <p:cNvSpPr>
            <a:spLocks noChangeAspect="1" noChangeArrowheads="1"/>
          </p:cNvSpPr>
          <p:nvPr/>
        </p:nvSpPr>
        <p:spPr bwMode="auto">
          <a:xfrm>
            <a:off x="6993248" y="5815808"/>
            <a:ext cx="376931" cy="752322"/>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719953" fontAlgn="base">
              <a:spcBef>
                <a:spcPct val="0"/>
              </a:spcBef>
              <a:spcAft>
                <a:spcPct val="0"/>
              </a:spcAft>
              <a:defRPr/>
            </a:pPr>
            <a:endParaRPr lang="ja-JP" altLang="en-US" sz="3779">
              <a:solidFill>
                <a:srgbClr val="1F497D"/>
              </a:solidFill>
              <a:latin typeface="+mn-ea"/>
              <a:ea typeface="+mn-ea"/>
            </a:endParaRPr>
          </a:p>
        </p:txBody>
      </p:sp>
      <p:sp>
        <p:nvSpPr>
          <p:cNvPr id="111" name="正方形/長方形 110"/>
          <p:cNvSpPr/>
          <p:nvPr/>
        </p:nvSpPr>
        <p:spPr>
          <a:xfrm>
            <a:off x="1118988" y="4211265"/>
            <a:ext cx="3078087" cy="400110"/>
          </a:xfrm>
          <a:prstGeom prst="rect">
            <a:avLst/>
          </a:prstGeom>
        </p:spPr>
        <p:txBody>
          <a:bodyPr wrap="none">
            <a:spAutoFit/>
          </a:bodyPr>
          <a:lstStyle/>
          <a:p>
            <a:pPr defTabSz="719953" fontAlgn="base">
              <a:spcBef>
                <a:spcPct val="0"/>
              </a:spcBef>
              <a:spcAft>
                <a:spcPct val="0"/>
              </a:spcAft>
              <a:defRPr/>
            </a:pPr>
            <a:r>
              <a:rPr lang="en-US" altLang="ja-JP" sz="2000" b="1" dirty="0">
                <a:solidFill>
                  <a:srgbClr val="6464E6"/>
                </a:solidFill>
                <a:latin typeface="+mn-ea"/>
                <a:cs typeface="Calibri" panose="020F0502020204030204" pitchFamily="34" charset="0"/>
              </a:rPr>
              <a:t>1. AI-VMD </a:t>
            </a:r>
            <a:r>
              <a:rPr lang="ja-JP" altLang="en-US" sz="2000" b="1" dirty="0">
                <a:solidFill>
                  <a:srgbClr val="6464E6"/>
                </a:solidFill>
                <a:latin typeface="+mn-ea"/>
                <a:cs typeface="Calibri" panose="020F0502020204030204" pitchFamily="34" charset="0"/>
              </a:rPr>
              <a:t>アラーム発生</a:t>
            </a:r>
            <a:endParaRPr lang="en-US" altLang="ja-JP" sz="2000" b="1" dirty="0">
              <a:solidFill>
                <a:srgbClr val="6464E6"/>
              </a:solidFill>
              <a:latin typeface="+mn-ea"/>
              <a:cs typeface="Calibri" panose="020F0502020204030204" pitchFamily="34" charset="0"/>
            </a:endParaRPr>
          </a:p>
        </p:txBody>
      </p:sp>
      <p:sp>
        <p:nvSpPr>
          <p:cNvPr id="112" name="正方形/長方形 111"/>
          <p:cNvSpPr>
            <a:spLocks noChangeAspect="1"/>
          </p:cNvSpPr>
          <p:nvPr/>
        </p:nvSpPr>
        <p:spPr>
          <a:xfrm>
            <a:off x="6570058" y="4112748"/>
            <a:ext cx="3678627" cy="707886"/>
          </a:xfrm>
          <a:prstGeom prst="rect">
            <a:avLst/>
          </a:prstGeom>
        </p:spPr>
        <p:txBody>
          <a:bodyPr wrap="square">
            <a:spAutoFit/>
          </a:bodyPr>
          <a:lstStyle/>
          <a:p>
            <a:pPr marL="263525" indent="-263525" defTabSz="719953" fontAlgn="base">
              <a:spcBef>
                <a:spcPct val="0"/>
              </a:spcBef>
              <a:spcAft>
                <a:spcPct val="0"/>
              </a:spcAft>
              <a:defRPr/>
            </a:pPr>
            <a:r>
              <a:rPr lang="en-US" altLang="ja-JP" sz="2000" b="1" dirty="0">
                <a:solidFill>
                  <a:srgbClr val="6464E6"/>
                </a:solidFill>
                <a:latin typeface="+mn-ea"/>
                <a:cs typeface="Calibri" panose="020F0502020204030204" pitchFamily="34" charset="0"/>
              </a:rPr>
              <a:t>2. </a:t>
            </a:r>
            <a:r>
              <a:rPr lang="ja-JP" altLang="en-US" sz="2000" b="1" dirty="0">
                <a:solidFill>
                  <a:srgbClr val="6464E6"/>
                </a:solidFill>
                <a:latin typeface="+mn-ea"/>
                <a:cs typeface="Calibri" panose="020F0502020204030204" pitchFamily="34" charset="0"/>
              </a:rPr>
              <a:t>自動で検知位置まで</a:t>
            </a:r>
            <a:r>
              <a:rPr lang="en-US" altLang="ja-JP" sz="2000" b="1" dirty="0">
                <a:solidFill>
                  <a:srgbClr val="6464E6"/>
                </a:solidFill>
                <a:latin typeface="+mn-ea"/>
                <a:cs typeface="Calibri" panose="020F0502020204030204" pitchFamily="34" charset="0"/>
              </a:rPr>
              <a:t>PTZ</a:t>
            </a:r>
            <a:r>
              <a:rPr lang="ja-JP" altLang="en-US" sz="2000" b="1" dirty="0">
                <a:solidFill>
                  <a:srgbClr val="6464E6"/>
                </a:solidFill>
                <a:latin typeface="+mn-ea"/>
                <a:cs typeface="Calibri" panose="020F0502020204030204" pitchFamily="34" charset="0"/>
              </a:rPr>
              <a:t>動作を行ない、追尾開始</a:t>
            </a:r>
            <a:endParaRPr lang="en-US" altLang="ja-JP" sz="2000" b="1" dirty="0">
              <a:solidFill>
                <a:srgbClr val="6464E6"/>
              </a:solidFill>
              <a:latin typeface="+mn-ea"/>
              <a:cs typeface="Calibri" panose="020F0502020204030204" pitchFamily="34" charset="0"/>
            </a:endParaRPr>
          </a:p>
        </p:txBody>
      </p:sp>
      <p:sp>
        <p:nvSpPr>
          <p:cNvPr id="115" name="テキスト ボックス 114"/>
          <p:cNvSpPr txBox="1"/>
          <p:nvPr/>
        </p:nvSpPr>
        <p:spPr>
          <a:xfrm>
            <a:off x="257490" y="3827336"/>
            <a:ext cx="2861517" cy="322846"/>
          </a:xfrm>
          <a:prstGeom prst="rect">
            <a:avLst/>
          </a:prstGeom>
          <a:solidFill>
            <a:srgbClr val="6464E6"/>
          </a:solidFill>
        </p:spPr>
        <p:txBody>
          <a:bodyPr wrap="square" lIns="56689" tIns="56689" rIns="56689" bIns="56689" rtlCol="0" anchor="ctr" anchorCtr="0">
            <a:noAutofit/>
          </a:bodyPr>
          <a:lstStyle/>
          <a:p>
            <a:pPr marL="137492" indent="-137492" algn="ctr" defTabSz="719953" fontAlgn="base">
              <a:spcBef>
                <a:spcPct val="0"/>
              </a:spcBef>
              <a:spcAft>
                <a:spcPct val="0"/>
              </a:spcAft>
              <a:defRPr/>
            </a:pPr>
            <a:r>
              <a:rPr kumimoji="0" lang="ja-JP" altLang="en-US" sz="2000" b="1" kern="0" dirty="0">
                <a:solidFill>
                  <a:srgbClr val="FFFFFF"/>
                </a:solidFill>
                <a:effectLst>
                  <a:outerShdw blurRad="38100" dist="38100" dir="2700000" algn="tl">
                    <a:srgbClr val="000000">
                      <a:alpha val="43137"/>
                    </a:srgbClr>
                  </a:outerShdw>
                </a:effectLst>
                <a:latin typeface="+mn-ea"/>
                <a:cs typeface="Calibri" panose="020F0502020204030204" pitchFamily="34" charset="0"/>
              </a:rPr>
              <a:t>マルチセンサーカメラ</a:t>
            </a:r>
          </a:p>
        </p:txBody>
      </p:sp>
      <p:sp>
        <p:nvSpPr>
          <p:cNvPr id="116" name="Rectangle 18"/>
          <p:cNvSpPr>
            <a:spLocks noChangeArrowheads="1"/>
          </p:cNvSpPr>
          <p:nvPr/>
        </p:nvSpPr>
        <p:spPr bwMode="auto">
          <a:xfrm>
            <a:off x="5871337" y="3807487"/>
            <a:ext cx="1605039" cy="324000"/>
          </a:xfrm>
          <a:prstGeom prst="rect">
            <a:avLst/>
          </a:prstGeom>
          <a:solidFill>
            <a:srgbClr val="6464E6"/>
          </a:solidFill>
          <a:ln>
            <a:noFill/>
          </a:ln>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2000" b="1" kern="0" dirty="0">
                <a:solidFill>
                  <a:srgbClr val="FFFFFF"/>
                </a:solidFill>
                <a:effectLst>
                  <a:outerShdw blurRad="38100" dist="38100" dir="2700000" algn="tl">
                    <a:srgbClr val="000000">
                      <a:alpha val="43137"/>
                    </a:srgbClr>
                  </a:outerShdw>
                </a:effectLst>
                <a:latin typeface="+mn-ea"/>
                <a:ea typeface="+mn-ea"/>
                <a:cs typeface="Calibri" panose="020F0502020204030204" pitchFamily="34" charset="0"/>
              </a:rPr>
              <a:t>PTZ</a:t>
            </a:r>
            <a:r>
              <a:rPr lang="ja-JP" altLang="en-US" sz="2000" b="1" kern="0" dirty="0">
                <a:solidFill>
                  <a:srgbClr val="FFFFFF"/>
                </a:solidFill>
                <a:effectLst>
                  <a:outerShdw blurRad="38100" dist="38100" dir="2700000" algn="tl">
                    <a:srgbClr val="000000">
                      <a:alpha val="43137"/>
                    </a:srgbClr>
                  </a:outerShdw>
                </a:effectLst>
                <a:latin typeface="+mn-ea"/>
                <a:ea typeface="+mn-ea"/>
                <a:cs typeface="Calibri" panose="020F0502020204030204" pitchFamily="34" charset="0"/>
              </a:rPr>
              <a:t>カメラ １</a:t>
            </a:r>
            <a:endParaRPr lang="en-US" altLang="ja-JP" sz="2000" b="1" kern="0" dirty="0">
              <a:solidFill>
                <a:srgbClr val="FFFFFF"/>
              </a:solidFill>
              <a:effectLst>
                <a:outerShdw blurRad="38100" dist="38100" dir="2700000" algn="tl">
                  <a:srgbClr val="000000">
                    <a:alpha val="43137"/>
                  </a:srgbClr>
                </a:outerShdw>
              </a:effectLst>
              <a:latin typeface="+mn-ea"/>
              <a:ea typeface="+mn-ea"/>
              <a:cs typeface="Calibri" panose="020F0502020204030204" pitchFamily="34" charset="0"/>
            </a:endParaRPr>
          </a:p>
        </p:txBody>
      </p:sp>
      <p:sp>
        <p:nvSpPr>
          <p:cNvPr id="117" name="Rectangle 18"/>
          <p:cNvSpPr>
            <a:spLocks noChangeArrowheads="1"/>
          </p:cNvSpPr>
          <p:nvPr/>
        </p:nvSpPr>
        <p:spPr bwMode="auto">
          <a:xfrm>
            <a:off x="10609724" y="3814805"/>
            <a:ext cx="1717488" cy="324000"/>
          </a:xfrm>
          <a:prstGeom prst="rect">
            <a:avLst/>
          </a:prstGeom>
          <a:solidFill>
            <a:srgbClr val="6464E6"/>
          </a:solidFill>
          <a:ln>
            <a:noFill/>
          </a:ln>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2000" b="1" kern="0" dirty="0">
                <a:solidFill>
                  <a:srgbClr val="FFFFFF"/>
                </a:solidFill>
                <a:effectLst>
                  <a:outerShdw blurRad="38100" dist="38100" dir="2700000" algn="tl">
                    <a:srgbClr val="000000">
                      <a:alpha val="43137"/>
                    </a:srgbClr>
                  </a:outerShdw>
                </a:effectLst>
                <a:latin typeface="+mn-ea"/>
                <a:ea typeface="+mn-ea"/>
                <a:cs typeface="Calibri" panose="020F0502020204030204" pitchFamily="34" charset="0"/>
              </a:rPr>
              <a:t>PTZ</a:t>
            </a:r>
            <a:r>
              <a:rPr lang="ja-JP" altLang="en-US" sz="2000" b="1" kern="0" dirty="0">
                <a:solidFill>
                  <a:srgbClr val="FFFFFF"/>
                </a:solidFill>
                <a:effectLst>
                  <a:outerShdw blurRad="38100" dist="38100" dir="2700000" algn="tl">
                    <a:srgbClr val="000000">
                      <a:alpha val="43137"/>
                    </a:srgbClr>
                  </a:outerShdw>
                </a:effectLst>
                <a:latin typeface="+mn-ea"/>
                <a:ea typeface="+mn-ea"/>
                <a:cs typeface="Calibri" panose="020F0502020204030204" pitchFamily="34" charset="0"/>
              </a:rPr>
              <a:t>カメラ ２</a:t>
            </a:r>
            <a:endParaRPr lang="en-US" altLang="ja-JP" sz="2000" b="1" kern="0" dirty="0">
              <a:solidFill>
                <a:srgbClr val="FFFFFF"/>
              </a:solidFill>
              <a:effectLst>
                <a:outerShdw blurRad="38100" dist="38100" dir="2700000" algn="tl">
                  <a:srgbClr val="000000">
                    <a:alpha val="43137"/>
                  </a:srgbClr>
                </a:outerShdw>
              </a:effectLst>
              <a:latin typeface="+mn-ea"/>
              <a:ea typeface="+mn-ea"/>
              <a:cs typeface="Calibri" panose="020F0502020204030204" pitchFamily="34" charset="0"/>
            </a:endParaRPr>
          </a:p>
        </p:txBody>
      </p:sp>
      <p:cxnSp>
        <p:nvCxnSpPr>
          <p:cNvPr id="118" name="直線矢印コネクタ 117"/>
          <p:cNvCxnSpPr/>
          <p:nvPr/>
        </p:nvCxnSpPr>
        <p:spPr>
          <a:xfrm flipV="1">
            <a:off x="8848338" y="5848618"/>
            <a:ext cx="3370051" cy="334031"/>
          </a:xfrm>
          <a:prstGeom prst="straightConnector1">
            <a:avLst/>
          </a:prstGeom>
          <a:noFill/>
          <a:ln w="19050" cap="flat" cmpd="sng" algn="ctr">
            <a:solidFill>
              <a:srgbClr val="FFC000"/>
            </a:solidFill>
            <a:prstDash val="solid"/>
            <a:miter lim="800000"/>
            <a:tailEnd type="triangle"/>
          </a:ln>
          <a:effectLst/>
        </p:spPr>
      </p:cxnSp>
      <p:pic>
        <p:nvPicPr>
          <p:cNvPr id="119" name="図 1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7371" y="4117891"/>
            <a:ext cx="536589" cy="814651"/>
          </a:xfrm>
          <a:prstGeom prst="rect">
            <a:avLst/>
          </a:prstGeom>
          <a:effectLst>
            <a:outerShdw blurRad="50800" dist="38100" dir="2700000" algn="tl" rotWithShape="0">
              <a:prstClr val="black">
                <a:alpha val="40000"/>
              </a:prstClr>
            </a:outerShdw>
          </a:effectLst>
        </p:spPr>
      </p:pic>
      <p:pic>
        <p:nvPicPr>
          <p:cNvPr id="120" name="図 1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393" y="5680174"/>
            <a:ext cx="5258505" cy="842110"/>
          </a:xfrm>
          <a:prstGeom prst="rect">
            <a:avLst/>
          </a:prstGeom>
        </p:spPr>
      </p:pic>
      <p:sp>
        <p:nvSpPr>
          <p:cNvPr id="127" name="Rectangle 85"/>
          <p:cNvSpPr>
            <a:spLocks noChangeArrowheads="1"/>
          </p:cNvSpPr>
          <p:nvPr/>
        </p:nvSpPr>
        <p:spPr bwMode="auto">
          <a:xfrm>
            <a:off x="1693253" y="5710099"/>
            <a:ext cx="249056" cy="75232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120000"/>
              </a:lnSpc>
              <a:defRPr kumimoji="1" sz="2400">
                <a:solidFill>
                  <a:schemeClr val="tx2"/>
                </a:solidFill>
                <a:latin typeface="Arial" panose="020B0604020202020204" pitchFamily="34" charset="0"/>
                <a:ea typeface="HGP創英角ｺﾞｼｯｸUB" panose="020B0900000000000000" pitchFamily="50" charset="-128"/>
              </a:defRPr>
            </a:lvl1pPr>
            <a:lvl2pPr marL="742950" indent="-285750">
              <a:lnSpc>
                <a:spcPct val="120000"/>
              </a:lnSpc>
              <a:defRPr kumimoji="1" sz="2400">
                <a:solidFill>
                  <a:schemeClr val="tx2"/>
                </a:solidFill>
                <a:latin typeface="Arial" panose="020B0604020202020204" pitchFamily="34" charset="0"/>
                <a:ea typeface="HGP創英角ｺﾞｼｯｸUB" panose="020B0900000000000000" pitchFamily="50" charset="-128"/>
              </a:defRPr>
            </a:lvl2pPr>
            <a:lvl3pPr marL="11430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3pPr>
            <a:lvl4pPr marL="16002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4pPr>
            <a:lvl5pPr marL="2057400" indent="-228600">
              <a:lnSpc>
                <a:spcPct val="120000"/>
              </a:lnSpc>
              <a:defRPr kumimoji="1" sz="2400">
                <a:solidFill>
                  <a:schemeClr val="tx2"/>
                </a:solidFill>
                <a:latin typeface="Arial" panose="020B0604020202020204" pitchFamily="34" charset="0"/>
                <a:ea typeface="HGP創英角ｺﾞｼｯｸUB" panose="020B0900000000000000" pitchFamily="50" charset="-128"/>
              </a:defRPr>
            </a:lvl5pPr>
            <a:lvl6pPr marL="25146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6pPr>
            <a:lvl7pPr marL="29718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7pPr>
            <a:lvl8pPr marL="34290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8pPr>
            <a:lvl9pPr marL="3886200" indent="-228600" eaLnBrk="0" fontAlgn="base" hangingPunct="0">
              <a:lnSpc>
                <a:spcPct val="120000"/>
              </a:lnSpc>
              <a:spcBef>
                <a:spcPct val="0"/>
              </a:spcBef>
              <a:spcAft>
                <a:spcPct val="0"/>
              </a:spcAft>
              <a:defRPr kumimoji="1" sz="2400">
                <a:solidFill>
                  <a:schemeClr val="tx2"/>
                </a:solidFill>
                <a:latin typeface="Arial" panose="020B0604020202020204" pitchFamily="34" charset="0"/>
                <a:ea typeface="HGP創英角ｺﾞｼｯｸUB" panose="020B0900000000000000" pitchFamily="50" charset="-128"/>
              </a:defRPr>
            </a:lvl9pPr>
          </a:lstStyle>
          <a:p>
            <a:pPr defTabSz="719953" fontAlgn="base">
              <a:spcBef>
                <a:spcPct val="0"/>
              </a:spcBef>
              <a:spcAft>
                <a:spcPct val="0"/>
              </a:spcAft>
              <a:defRPr/>
            </a:pPr>
            <a:endParaRPr lang="ja-JP" altLang="en-US" sz="3779">
              <a:solidFill>
                <a:srgbClr val="1F497D"/>
              </a:solidFill>
              <a:latin typeface="+mn-ea"/>
              <a:ea typeface="+mn-ea"/>
            </a:endParaRPr>
          </a:p>
        </p:txBody>
      </p:sp>
      <p:cxnSp>
        <p:nvCxnSpPr>
          <p:cNvPr id="128" name="直線矢印コネクタ 127"/>
          <p:cNvCxnSpPr>
            <a:endCxn id="110" idx="1"/>
          </p:cNvCxnSpPr>
          <p:nvPr/>
        </p:nvCxnSpPr>
        <p:spPr>
          <a:xfrm flipV="1">
            <a:off x="1930285" y="6191969"/>
            <a:ext cx="5062963" cy="30498"/>
          </a:xfrm>
          <a:prstGeom prst="straightConnector1">
            <a:avLst/>
          </a:prstGeom>
          <a:noFill/>
          <a:ln w="12700" cap="flat" cmpd="sng" algn="ctr">
            <a:solidFill>
              <a:srgbClr val="FFC000"/>
            </a:solidFill>
            <a:prstDash val="solid"/>
            <a:miter lim="800000"/>
            <a:tailEnd type="triangle"/>
          </a:ln>
          <a:effectLst/>
        </p:spPr>
      </p:cxnSp>
      <p:sp>
        <p:nvSpPr>
          <p:cNvPr id="129" name="下カーブ矢印 128"/>
          <p:cNvSpPr/>
          <p:nvPr/>
        </p:nvSpPr>
        <p:spPr>
          <a:xfrm>
            <a:off x="4949551" y="3278012"/>
            <a:ext cx="1503887" cy="449968"/>
          </a:xfrm>
          <a:prstGeom prst="curvedDownArrow">
            <a:avLst/>
          </a:prstGeom>
          <a:solidFill>
            <a:srgbClr val="D36163"/>
          </a:solidFill>
          <a:ln w="12700" cap="flat" cmpd="sng" algn="ctr">
            <a:no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000000"/>
              </a:solidFill>
              <a:latin typeface="Yu Gothic UI" panose="020B0500000000000000" pitchFamily="50" charset="-128"/>
              <a:ea typeface="Yu Gothic UI" panose="020B0500000000000000" pitchFamily="50" charset="-128"/>
            </a:endParaRPr>
          </a:p>
        </p:txBody>
      </p:sp>
      <p:sp>
        <p:nvSpPr>
          <p:cNvPr id="130" name="下カーブ矢印 129"/>
          <p:cNvSpPr/>
          <p:nvPr/>
        </p:nvSpPr>
        <p:spPr>
          <a:xfrm>
            <a:off x="9587198" y="3287916"/>
            <a:ext cx="1503887" cy="449968"/>
          </a:xfrm>
          <a:prstGeom prst="curvedDownArrow">
            <a:avLst/>
          </a:prstGeom>
          <a:solidFill>
            <a:srgbClr val="D36163"/>
          </a:solidFill>
          <a:ln w="12700" cap="flat" cmpd="sng" algn="ctr">
            <a:noFill/>
            <a:prstDash val="solid"/>
            <a:miter lim="800000"/>
          </a:ln>
          <a:effectLst/>
        </p:spPr>
        <p:txBody>
          <a:bodyPr rtlCol="0" anchor="ctr"/>
          <a:lstStyle/>
          <a:p>
            <a:pPr algn="ctr" defTabSz="719953" fontAlgn="base">
              <a:spcBef>
                <a:spcPct val="0"/>
              </a:spcBef>
              <a:spcAft>
                <a:spcPct val="0"/>
              </a:spcAft>
              <a:defRPr/>
            </a:pPr>
            <a:endParaRPr kumimoji="0" lang="ja-JP" altLang="en-US" sz="2834" kern="0">
              <a:solidFill>
                <a:srgbClr val="000000"/>
              </a:solidFill>
              <a:latin typeface="Yu Gothic UI" panose="020B0500000000000000" pitchFamily="50" charset="-128"/>
              <a:ea typeface="Yu Gothic UI" panose="020B0500000000000000" pitchFamily="50" charset="-128"/>
            </a:endParaRPr>
          </a:p>
        </p:txBody>
      </p:sp>
      <p:sp>
        <p:nvSpPr>
          <p:cNvPr id="131" name="テキスト ボックス 130"/>
          <p:cNvSpPr txBox="1"/>
          <p:nvPr/>
        </p:nvSpPr>
        <p:spPr>
          <a:xfrm>
            <a:off x="715309" y="6765974"/>
            <a:ext cx="2481378" cy="619188"/>
          </a:xfrm>
          <a:prstGeom prst="rect">
            <a:avLst/>
          </a:prstGeom>
          <a:solidFill>
            <a:srgbClr val="7FCABE"/>
          </a:solidFill>
          <a:ln w="3175">
            <a:noFill/>
          </a:ln>
        </p:spPr>
        <p:txBody>
          <a:bodyPr wrap="square" lIns="56689" tIns="28344" rIns="56689" bIns="28344" rtlCol="0" anchor="ctr" anchorCtr="0">
            <a:noAutofit/>
          </a:bodyPr>
          <a:lstStyle/>
          <a:p>
            <a:pPr defTabSz="719953" fontAlgn="base">
              <a:spcBef>
                <a:spcPct val="0"/>
              </a:spcBef>
              <a:spcAft>
                <a:spcPct val="0"/>
              </a:spcAft>
              <a:defRPr/>
            </a:pPr>
            <a:r>
              <a:rPr lang="ja-JP" altLang="en-US" sz="1800" b="1" dirty="0">
                <a:solidFill>
                  <a:srgbClr val="000000">
                    <a:lumMod val="85000"/>
                    <a:lumOff val="15000"/>
                  </a:srgbClr>
                </a:solidFill>
                <a:latin typeface="+mn-ea"/>
              </a:rPr>
              <a:t>トリガー</a:t>
            </a:r>
            <a:r>
              <a:rPr lang="en-US" altLang="ja-JP" sz="1800" b="1" dirty="0">
                <a:solidFill>
                  <a:srgbClr val="000000">
                    <a:lumMod val="85000"/>
                    <a:lumOff val="15000"/>
                  </a:srgbClr>
                </a:solidFill>
                <a:latin typeface="+mn-ea"/>
              </a:rPr>
              <a:t>  </a:t>
            </a:r>
            <a:r>
              <a:rPr lang="ja-JP" altLang="en-US" sz="1800" b="1" dirty="0">
                <a:solidFill>
                  <a:srgbClr val="000000">
                    <a:lumMod val="85000"/>
                    <a:lumOff val="15000"/>
                  </a:srgbClr>
                </a:solidFill>
                <a:latin typeface="+mn-ea"/>
              </a:rPr>
              <a:t>：</a:t>
            </a:r>
            <a:r>
              <a:rPr lang="en-US" altLang="ja-JP" sz="1800" b="1" dirty="0">
                <a:solidFill>
                  <a:srgbClr val="000000">
                    <a:lumMod val="85000"/>
                    <a:lumOff val="15000"/>
                  </a:srgbClr>
                </a:solidFill>
                <a:latin typeface="+mn-ea"/>
              </a:rPr>
              <a:t>AI-VMD</a:t>
            </a:r>
          </a:p>
        </p:txBody>
      </p:sp>
      <p:cxnSp>
        <p:nvCxnSpPr>
          <p:cNvPr id="132" name="直線矢印コネクタ 131"/>
          <p:cNvCxnSpPr>
            <a:cxnSpLocks/>
            <a:stCxn id="131" idx="3"/>
            <a:endCxn id="134" idx="1"/>
          </p:cNvCxnSpPr>
          <p:nvPr/>
        </p:nvCxnSpPr>
        <p:spPr>
          <a:xfrm flipV="1">
            <a:off x="3196687" y="7068677"/>
            <a:ext cx="2586025" cy="6891"/>
          </a:xfrm>
          <a:prstGeom prst="straightConnector1">
            <a:avLst/>
          </a:prstGeom>
          <a:noFill/>
          <a:ln w="12700" cap="flat" cmpd="sng" algn="ctr">
            <a:solidFill>
              <a:srgbClr val="FFC000"/>
            </a:solidFill>
            <a:prstDash val="solid"/>
            <a:miter lim="800000"/>
            <a:tailEnd type="triangle"/>
          </a:ln>
          <a:effectLst/>
        </p:spPr>
      </p:cxnSp>
      <p:sp>
        <p:nvSpPr>
          <p:cNvPr id="133" name="テキスト ボックス 132"/>
          <p:cNvSpPr txBox="1"/>
          <p:nvPr/>
        </p:nvSpPr>
        <p:spPr>
          <a:xfrm>
            <a:off x="4027839" y="6745821"/>
            <a:ext cx="646331" cy="369332"/>
          </a:xfrm>
          <a:prstGeom prst="rect">
            <a:avLst/>
          </a:prstGeom>
          <a:noFill/>
        </p:spPr>
        <p:txBody>
          <a:bodyPr wrap="none" rtlCol="0">
            <a:spAutoFit/>
          </a:bodyPr>
          <a:lstStyle/>
          <a:p>
            <a:pPr defTabSz="719953" fontAlgn="base">
              <a:spcBef>
                <a:spcPct val="0"/>
              </a:spcBef>
              <a:spcAft>
                <a:spcPct val="0"/>
              </a:spcAft>
              <a:defRPr/>
            </a:pPr>
            <a:r>
              <a:rPr lang="ja-JP" altLang="en-US" sz="1800" b="1" dirty="0">
                <a:solidFill>
                  <a:srgbClr val="000000"/>
                </a:solidFill>
                <a:latin typeface="+mn-ea"/>
              </a:rPr>
              <a:t>通知</a:t>
            </a:r>
          </a:p>
        </p:txBody>
      </p:sp>
      <p:sp>
        <p:nvSpPr>
          <p:cNvPr id="134" name="テキスト ボックス 133"/>
          <p:cNvSpPr txBox="1"/>
          <p:nvPr/>
        </p:nvSpPr>
        <p:spPr>
          <a:xfrm>
            <a:off x="5782712" y="6759083"/>
            <a:ext cx="1260218" cy="619188"/>
          </a:xfrm>
          <a:prstGeom prst="rect">
            <a:avLst/>
          </a:prstGeom>
          <a:solidFill>
            <a:srgbClr val="D36163">
              <a:lumMod val="20000"/>
              <a:lumOff val="80000"/>
            </a:srgbClr>
          </a:solidFill>
          <a:ln w="3175">
            <a:noFill/>
          </a:ln>
        </p:spPr>
        <p:txBody>
          <a:bodyPr wrap="square" lIns="56689" tIns="28344" rIns="56689" bIns="28344" rtlCol="0" anchor="ctr" anchorCtr="0">
            <a:noAutofit/>
          </a:bodyPr>
          <a:lstStyle/>
          <a:p>
            <a:pPr defTabSz="719953" fontAlgn="base">
              <a:spcBef>
                <a:spcPct val="0"/>
              </a:spcBef>
              <a:spcAft>
                <a:spcPct val="0"/>
              </a:spcAft>
              <a:defRPr/>
            </a:pPr>
            <a:r>
              <a:rPr kumimoji="0" lang="ja-JP" altLang="en-US" sz="1800" b="1" kern="0" dirty="0">
                <a:solidFill>
                  <a:srgbClr val="000000">
                    <a:lumMod val="85000"/>
                    <a:lumOff val="15000"/>
                  </a:srgbClr>
                </a:solidFill>
                <a:latin typeface="+mn-ea"/>
              </a:rPr>
              <a:t>プリセット位置に移動</a:t>
            </a:r>
          </a:p>
        </p:txBody>
      </p:sp>
      <p:sp>
        <p:nvSpPr>
          <p:cNvPr id="135" name="テキスト ボックス 134"/>
          <p:cNvSpPr txBox="1"/>
          <p:nvPr/>
        </p:nvSpPr>
        <p:spPr>
          <a:xfrm>
            <a:off x="7054235" y="6759083"/>
            <a:ext cx="1199345" cy="619188"/>
          </a:xfrm>
          <a:prstGeom prst="rect">
            <a:avLst/>
          </a:prstGeom>
          <a:solidFill>
            <a:srgbClr val="7FCABE"/>
          </a:solidFill>
          <a:ln w="3175">
            <a:solidFill>
              <a:srgbClr val="6464E6"/>
            </a:solidFill>
          </a:ln>
        </p:spPr>
        <p:txBody>
          <a:bodyPr wrap="square" lIns="56689" tIns="28344" rIns="56689" bIns="28344" rtlCol="0" anchor="ctr" anchorCtr="0">
            <a:noAutofit/>
          </a:bodyPr>
          <a:lstStyle/>
          <a:p>
            <a:pPr algn="ctr" defTabSz="719953" fontAlgn="base">
              <a:spcBef>
                <a:spcPct val="0"/>
              </a:spcBef>
              <a:spcAft>
                <a:spcPct val="0"/>
              </a:spcAft>
              <a:defRPr/>
            </a:pPr>
            <a:r>
              <a:rPr kumimoji="0" lang="ja-JP" altLang="en-US" sz="1800" b="1" kern="0" dirty="0">
                <a:solidFill>
                  <a:srgbClr val="000000">
                    <a:lumMod val="85000"/>
                    <a:lumOff val="15000"/>
                  </a:srgbClr>
                </a:solidFill>
                <a:latin typeface="+mn-ea"/>
              </a:rPr>
              <a:t>追尾開始</a:t>
            </a:r>
            <a:endParaRPr kumimoji="0" lang="en-US" altLang="ja-JP" sz="1800" b="1" kern="0" dirty="0">
              <a:solidFill>
                <a:srgbClr val="000000">
                  <a:lumMod val="85000"/>
                  <a:lumOff val="15000"/>
                </a:srgbClr>
              </a:solidFill>
              <a:latin typeface="+mn-ea"/>
            </a:endParaRPr>
          </a:p>
        </p:txBody>
      </p:sp>
      <p:sp>
        <p:nvSpPr>
          <p:cNvPr id="136" name="テキスト ボックス 135"/>
          <p:cNvSpPr txBox="1"/>
          <p:nvPr/>
        </p:nvSpPr>
        <p:spPr>
          <a:xfrm>
            <a:off x="8264090" y="6759083"/>
            <a:ext cx="1785144" cy="619188"/>
          </a:xfrm>
          <a:prstGeom prst="rect">
            <a:avLst/>
          </a:prstGeom>
          <a:solidFill>
            <a:srgbClr val="7FCABE"/>
          </a:solidFill>
          <a:ln w="3175">
            <a:solidFill>
              <a:srgbClr val="6464E6"/>
            </a:solidFill>
          </a:ln>
        </p:spPr>
        <p:txBody>
          <a:bodyPr wrap="square" lIns="56689" tIns="28344" rIns="56689" bIns="28344" rtlCol="0" anchor="ctr" anchorCtr="0">
            <a:noAutofit/>
          </a:bodyPr>
          <a:lstStyle/>
          <a:p>
            <a:pPr defTabSz="719953" fontAlgn="base">
              <a:spcBef>
                <a:spcPct val="0"/>
              </a:spcBef>
              <a:spcAft>
                <a:spcPct val="0"/>
              </a:spcAft>
              <a:defRPr/>
            </a:pPr>
            <a:r>
              <a:rPr kumimoji="0" lang="ja-JP" altLang="en-US" sz="1800" b="1" kern="0" dirty="0">
                <a:solidFill>
                  <a:srgbClr val="000000">
                    <a:lumMod val="85000"/>
                    <a:lumOff val="15000"/>
                  </a:srgbClr>
                </a:solidFill>
                <a:latin typeface="+mn-ea"/>
              </a:rPr>
              <a:t>トリガー：</a:t>
            </a:r>
            <a:r>
              <a:rPr kumimoji="0" lang="en-US" altLang="ja-JP" sz="1800" b="1" kern="0" dirty="0">
                <a:solidFill>
                  <a:srgbClr val="000000">
                    <a:lumMod val="85000"/>
                    <a:lumOff val="15000"/>
                  </a:srgbClr>
                </a:solidFill>
                <a:latin typeface="+mn-ea"/>
              </a:rPr>
              <a:t> </a:t>
            </a:r>
          </a:p>
          <a:p>
            <a:pPr defTabSz="719953" fontAlgn="base">
              <a:spcBef>
                <a:spcPct val="0"/>
              </a:spcBef>
              <a:spcAft>
                <a:spcPct val="0"/>
              </a:spcAft>
              <a:defRPr/>
            </a:pPr>
            <a:r>
              <a:rPr kumimoji="0" lang="ja-JP" altLang="en-US" sz="1800" b="1" kern="0" dirty="0">
                <a:solidFill>
                  <a:srgbClr val="000000">
                    <a:lumMod val="85000"/>
                    <a:lumOff val="15000"/>
                  </a:srgbClr>
                </a:solidFill>
                <a:latin typeface="+mn-ea"/>
              </a:rPr>
              <a:t>アラームエリア</a:t>
            </a:r>
            <a:endParaRPr kumimoji="0" lang="en-US" altLang="ja-JP" sz="1800" b="1" kern="0" dirty="0">
              <a:solidFill>
                <a:srgbClr val="000000">
                  <a:lumMod val="85000"/>
                  <a:lumOff val="15000"/>
                </a:srgbClr>
              </a:solidFill>
              <a:latin typeface="+mn-ea"/>
            </a:endParaRPr>
          </a:p>
        </p:txBody>
      </p:sp>
      <p:cxnSp>
        <p:nvCxnSpPr>
          <p:cNvPr id="137" name="直線矢印コネクタ 136"/>
          <p:cNvCxnSpPr/>
          <p:nvPr/>
        </p:nvCxnSpPr>
        <p:spPr>
          <a:xfrm>
            <a:off x="9979763" y="7057684"/>
            <a:ext cx="855903" cy="0"/>
          </a:xfrm>
          <a:prstGeom prst="straightConnector1">
            <a:avLst/>
          </a:prstGeom>
          <a:noFill/>
          <a:ln w="12700" cap="flat" cmpd="sng" algn="ctr">
            <a:solidFill>
              <a:srgbClr val="FFC000"/>
            </a:solidFill>
            <a:prstDash val="solid"/>
            <a:miter lim="800000"/>
            <a:tailEnd type="triangle"/>
          </a:ln>
          <a:effectLst/>
        </p:spPr>
      </p:cxnSp>
      <p:sp>
        <p:nvSpPr>
          <p:cNvPr id="138" name="テキスト ボックス 137"/>
          <p:cNvSpPr txBox="1"/>
          <p:nvPr/>
        </p:nvSpPr>
        <p:spPr>
          <a:xfrm>
            <a:off x="10071049" y="6738896"/>
            <a:ext cx="668773" cy="383182"/>
          </a:xfrm>
          <a:prstGeom prst="rect">
            <a:avLst/>
          </a:prstGeom>
          <a:noFill/>
        </p:spPr>
        <p:txBody>
          <a:bodyPr wrap="none" rtlCol="0">
            <a:spAutoFit/>
          </a:bodyPr>
          <a:lstStyle/>
          <a:p>
            <a:pPr defTabSz="719953" fontAlgn="base">
              <a:spcBef>
                <a:spcPct val="0"/>
              </a:spcBef>
              <a:spcAft>
                <a:spcPct val="0"/>
              </a:spcAft>
              <a:defRPr/>
            </a:pPr>
            <a:r>
              <a:rPr lang="ja-JP" altLang="en-US" sz="1800" b="1" dirty="0">
                <a:solidFill>
                  <a:srgbClr val="000000"/>
                </a:solidFill>
                <a:latin typeface="+mn-ea"/>
              </a:rPr>
              <a:t>通知</a:t>
            </a:r>
          </a:p>
        </p:txBody>
      </p:sp>
      <p:sp>
        <p:nvSpPr>
          <p:cNvPr id="139" name="テキスト ボックス 138"/>
          <p:cNvSpPr txBox="1"/>
          <p:nvPr/>
        </p:nvSpPr>
        <p:spPr>
          <a:xfrm>
            <a:off x="10824072" y="6759083"/>
            <a:ext cx="1394318" cy="619188"/>
          </a:xfrm>
          <a:prstGeom prst="rect">
            <a:avLst/>
          </a:prstGeom>
          <a:solidFill>
            <a:srgbClr val="D36163">
              <a:lumMod val="20000"/>
              <a:lumOff val="80000"/>
            </a:srgbClr>
          </a:solidFill>
          <a:ln w="3175">
            <a:noFill/>
          </a:ln>
        </p:spPr>
        <p:txBody>
          <a:bodyPr wrap="square" lIns="56689" tIns="28344" rIns="56689" bIns="28344" rtlCol="0" anchor="ctr" anchorCtr="0">
            <a:noAutofit/>
          </a:bodyPr>
          <a:lstStyle/>
          <a:p>
            <a:pPr defTabSz="719953" fontAlgn="base">
              <a:spcBef>
                <a:spcPct val="0"/>
              </a:spcBef>
              <a:spcAft>
                <a:spcPct val="0"/>
              </a:spcAft>
              <a:defRPr/>
            </a:pPr>
            <a:r>
              <a:rPr kumimoji="0" lang="ja-JP" altLang="en-US" sz="1800" b="1" kern="0" dirty="0">
                <a:solidFill>
                  <a:srgbClr val="000000">
                    <a:lumMod val="85000"/>
                    <a:lumOff val="15000"/>
                  </a:srgbClr>
                </a:solidFill>
                <a:latin typeface="+mn-ea"/>
              </a:rPr>
              <a:t>プリセット位置に移動</a:t>
            </a:r>
            <a:endParaRPr kumimoji="0" lang="en-US" altLang="ja-JP" sz="1800" b="1" kern="0" dirty="0">
              <a:solidFill>
                <a:srgbClr val="000000">
                  <a:lumMod val="85000"/>
                  <a:lumOff val="15000"/>
                </a:srgbClr>
              </a:solidFill>
              <a:latin typeface="+mn-ea"/>
            </a:endParaRPr>
          </a:p>
        </p:txBody>
      </p:sp>
      <p:sp>
        <p:nvSpPr>
          <p:cNvPr id="140" name="テキスト ボックス 139"/>
          <p:cNvSpPr txBox="1"/>
          <p:nvPr/>
        </p:nvSpPr>
        <p:spPr>
          <a:xfrm>
            <a:off x="12228559" y="6759083"/>
            <a:ext cx="1456345" cy="619188"/>
          </a:xfrm>
          <a:prstGeom prst="rect">
            <a:avLst/>
          </a:prstGeom>
          <a:solidFill>
            <a:srgbClr val="7FCABE"/>
          </a:solidFill>
          <a:ln w="3175">
            <a:solidFill>
              <a:srgbClr val="6464E6"/>
            </a:solidFill>
          </a:ln>
        </p:spPr>
        <p:txBody>
          <a:bodyPr wrap="square" lIns="56689" tIns="28344" rIns="56689" bIns="28344" rtlCol="0" anchor="ctr" anchorCtr="0">
            <a:noAutofit/>
          </a:bodyPr>
          <a:lstStyle/>
          <a:p>
            <a:pPr algn="ctr" defTabSz="719953" fontAlgn="base">
              <a:spcBef>
                <a:spcPct val="0"/>
              </a:spcBef>
              <a:spcAft>
                <a:spcPct val="0"/>
              </a:spcAft>
              <a:defRPr/>
            </a:pPr>
            <a:r>
              <a:rPr kumimoji="0" lang="ja-JP" altLang="en-US" sz="1800" b="1" kern="0" dirty="0">
                <a:solidFill>
                  <a:srgbClr val="000000">
                    <a:lumMod val="85000"/>
                    <a:lumOff val="15000"/>
                  </a:srgbClr>
                </a:solidFill>
                <a:latin typeface="+mn-ea"/>
              </a:rPr>
              <a:t>追尾開始</a:t>
            </a:r>
            <a:endParaRPr kumimoji="0" lang="en-US" altLang="ja-JP" sz="1800" b="1" kern="0" dirty="0">
              <a:solidFill>
                <a:srgbClr val="000000">
                  <a:lumMod val="85000"/>
                  <a:lumOff val="15000"/>
                </a:srgbClr>
              </a:solidFill>
              <a:latin typeface="+mn-ea"/>
            </a:endParaRPr>
          </a:p>
        </p:txBody>
      </p:sp>
      <p:pic>
        <p:nvPicPr>
          <p:cNvPr id="7" name="図 6" descr="グラフィカル ユーザー インターフェイス&#10;&#10;中程度の精度で自動的に生成された説明">
            <a:extLst>
              <a:ext uri="{FF2B5EF4-FFF2-40B4-BE49-F238E27FC236}">
                <a16:creationId xmlns:a16="http://schemas.microsoft.com/office/drawing/2014/main" id="{41FBC24E-0D97-A337-3AF1-A2BD3519811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81393" y="1067251"/>
            <a:ext cx="5219747" cy="2172869"/>
          </a:xfrm>
          <a:prstGeom prst="rect">
            <a:avLst/>
          </a:prstGeom>
          <a:effectLst>
            <a:outerShdw blurRad="50800" dist="38100" dir="2700000" algn="tl" rotWithShape="0">
              <a:prstClr val="black">
                <a:alpha val="40000"/>
              </a:prstClr>
            </a:outerShdw>
          </a:effectLst>
        </p:spPr>
      </p:pic>
      <p:sp>
        <p:nvSpPr>
          <p:cNvPr id="10" name="八角形 9">
            <a:extLst>
              <a:ext uri="{FF2B5EF4-FFF2-40B4-BE49-F238E27FC236}">
                <a16:creationId xmlns:a16="http://schemas.microsoft.com/office/drawing/2014/main" id="{388F3640-7048-342B-29E8-ABE22E6EB236}"/>
              </a:ext>
            </a:extLst>
          </p:cNvPr>
          <p:cNvSpPr/>
          <p:nvPr/>
        </p:nvSpPr>
        <p:spPr>
          <a:xfrm>
            <a:off x="3686135" y="1961331"/>
            <a:ext cx="449592" cy="436181"/>
          </a:xfrm>
          <a:prstGeom prst="octagon">
            <a:avLst>
              <a:gd name="adj" fmla="val 0"/>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08A35E58-343D-6241-A690-C9FC8ACC2781}"/>
              </a:ext>
            </a:extLst>
          </p:cNvPr>
          <p:cNvCxnSpPr>
            <a:cxnSpLocks/>
            <a:stCxn id="10" idx="5"/>
            <a:endCxn id="11" idx="0"/>
          </p:cNvCxnSpPr>
          <p:nvPr/>
        </p:nvCxnSpPr>
        <p:spPr>
          <a:xfrm flipH="1">
            <a:off x="3081289" y="1961331"/>
            <a:ext cx="604846" cy="81931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6D65B17-E2BC-014F-FF2D-921738E741FB}"/>
              </a:ext>
            </a:extLst>
          </p:cNvPr>
          <p:cNvCxnSpPr>
            <a:cxnSpLocks/>
            <a:stCxn id="10" idx="1"/>
            <a:endCxn id="11" idx="0"/>
          </p:cNvCxnSpPr>
          <p:nvPr/>
        </p:nvCxnSpPr>
        <p:spPr>
          <a:xfrm flipH="1">
            <a:off x="3081289" y="2397512"/>
            <a:ext cx="1054438" cy="38313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2EFD58C6-9680-1978-EE0F-E3F9ED6A63E8}"/>
              </a:ext>
            </a:extLst>
          </p:cNvPr>
          <p:cNvCxnSpPr>
            <a:cxnSpLocks/>
            <a:stCxn id="11" idx="1"/>
          </p:cNvCxnSpPr>
          <p:nvPr/>
        </p:nvCxnSpPr>
        <p:spPr>
          <a:xfrm flipH="1" flipV="1">
            <a:off x="2462088" y="2527794"/>
            <a:ext cx="269158" cy="469304"/>
          </a:xfrm>
          <a:prstGeom prst="straightConnector1">
            <a:avLst/>
          </a:prstGeom>
          <a:noFill/>
          <a:ln w="38100" cap="flat" cmpd="sng" algn="ctr">
            <a:solidFill>
              <a:srgbClr val="10A99A">
                <a:lumMod val="40000"/>
                <a:lumOff val="60000"/>
              </a:srgbClr>
            </a:solidFill>
            <a:prstDash val="solid"/>
            <a:miter lim="800000"/>
            <a:tailEnd type="triangle"/>
          </a:ln>
          <a:effectLst>
            <a:outerShdw blurRad="50800" dist="38100" dir="2700000" algn="tl" rotWithShape="0">
              <a:prstClr val="black">
                <a:alpha val="40000"/>
              </a:prstClr>
            </a:outerShdw>
          </a:effectLst>
        </p:spPr>
      </p:cxnSp>
      <p:sp>
        <p:nvSpPr>
          <p:cNvPr id="29" name="フリーフォーム: 図形 28">
            <a:extLst>
              <a:ext uri="{FF2B5EF4-FFF2-40B4-BE49-F238E27FC236}">
                <a16:creationId xmlns:a16="http://schemas.microsoft.com/office/drawing/2014/main" id="{87A3F94F-873F-C900-CFC3-ECE938567791}"/>
              </a:ext>
            </a:extLst>
          </p:cNvPr>
          <p:cNvSpPr/>
          <p:nvPr/>
        </p:nvSpPr>
        <p:spPr>
          <a:xfrm>
            <a:off x="1280160" y="1378168"/>
            <a:ext cx="2479039" cy="785911"/>
          </a:xfrm>
          <a:custGeom>
            <a:avLst/>
            <a:gdLst>
              <a:gd name="connsiteX0" fmla="*/ 2661920 w 2661920"/>
              <a:gd name="connsiteY0" fmla="*/ 975360 h 975360"/>
              <a:gd name="connsiteX1" fmla="*/ 2468880 w 2661920"/>
              <a:gd name="connsiteY1" fmla="*/ 955040 h 975360"/>
              <a:gd name="connsiteX2" fmla="*/ 2397760 w 2661920"/>
              <a:gd name="connsiteY2" fmla="*/ 944880 h 975360"/>
              <a:gd name="connsiteX3" fmla="*/ 2336800 w 2661920"/>
              <a:gd name="connsiteY3" fmla="*/ 914400 h 975360"/>
              <a:gd name="connsiteX4" fmla="*/ 2296160 w 2661920"/>
              <a:gd name="connsiteY4" fmla="*/ 894080 h 975360"/>
              <a:gd name="connsiteX5" fmla="*/ 2235200 w 2661920"/>
              <a:gd name="connsiteY5" fmla="*/ 853440 h 975360"/>
              <a:gd name="connsiteX6" fmla="*/ 2164080 w 2661920"/>
              <a:gd name="connsiteY6" fmla="*/ 822960 h 975360"/>
              <a:gd name="connsiteX7" fmla="*/ 2092960 w 2661920"/>
              <a:gd name="connsiteY7" fmla="*/ 782320 h 975360"/>
              <a:gd name="connsiteX8" fmla="*/ 2011680 w 2661920"/>
              <a:gd name="connsiteY8" fmla="*/ 721360 h 975360"/>
              <a:gd name="connsiteX9" fmla="*/ 1950720 w 2661920"/>
              <a:gd name="connsiteY9" fmla="*/ 701040 h 975360"/>
              <a:gd name="connsiteX10" fmla="*/ 1920240 w 2661920"/>
              <a:gd name="connsiteY10" fmla="*/ 680720 h 975360"/>
              <a:gd name="connsiteX11" fmla="*/ 1859280 w 2661920"/>
              <a:gd name="connsiteY11" fmla="*/ 660400 h 975360"/>
              <a:gd name="connsiteX12" fmla="*/ 1798320 w 2661920"/>
              <a:gd name="connsiteY12" fmla="*/ 629920 h 975360"/>
              <a:gd name="connsiteX13" fmla="*/ 1767840 w 2661920"/>
              <a:gd name="connsiteY13" fmla="*/ 619760 h 975360"/>
              <a:gd name="connsiteX14" fmla="*/ 1717040 w 2661920"/>
              <a:gd name="connsiteY14" fmla="*/ 589280 h 975360"/>
              <a:gd name="connsiteX15" fmla="*/ 1656080 w 2661920"/>
              <a:gd name="connsiteY15" fmla="*/ 568960 h 975360"/>
              <a:gd name="connsiteX16" fmla="*/ 1554480 w 2661920"/>
              <a:gd name="connsiteY16" fmla="*/ 528320 h 975360"/>
              <a:gd name="connsiteX17" fmla="*/ 1473200 w 2661920"/>
              <a:gd name="connsiteY17" fmla="*/ 497840 h 975360"/>
              <a:gd name="connsiteX18" fmla="*/ 1290320 w 2661920"/>
              <a:gd name="connsiteY18" fmla="*/ 477520 h 975360"/>
              <a:gd name="connsiteX19" fmla="*/ 1178560 w 2661920"/>
              <a:gd name="connsiteY19" fmla="*/ 457200 h 975360"/>
              <a:gd name="connsiteX20" fmla="*/ 1076960 w 2661920"/>
              <a:gd name="connsiteY20" fmla="*/ 426720 h 975360"/>
              <a:gd name="connsiteX21" fmla="*/ 1036320 w 2661920"/>
              <a:gd name="connsiteY21" fmla="*/ 416560 h 975360"/>
              <a:gd name="connsiteX22" fmla="*/ 975360 w 2661920"/>
              <a:gd name="connsiteY22" fmla="*/ 396240 h 975360"/>
              <a:gd name="connsiteX23" fmla="*/ 894080 w 2661920"/>
              <a:gd name="connsiteY23" fmla="*/ 325120 h 975360"/>
              <a:gd name="connsiteX24" fmla="*/ 863600 w 2661920"/>
              <a:gd name="connsiteY24" fmla="*/ 314960 h 975360"/>
              <a:gd name="connsiteX25" fmla="*/ 792480 w 2661920"/>
              <a:gd name="connsiteY25" fmla="*/ 274320 h 975360"/>
              <a:gd name="connsiteX26" fmla="*/ 762000 w 2661920"/>
              <a:gd name="connsiteY26" fmla="*/ 254000 h 975360"/>
              <a:gd name="connsiteX27" fmla="*/ 690880 w 2661920"/>
              <a:gd name="connsiteY27" fmla="*/ 233680 h 975360"/>
              <a:gd name="connsiteX28" fmla="*/ 660400 w 2661920"/>
              <a:gd name="connsiteY28" fmla="*/ 223520 h 975360"/>
              <a:gd name="connsiteX29" fmla="*/ 579120 w 2661920"/>
              <a:gd name="connsiteY29" fmla="*/ 203200 h 975360"/>
              <a:gd name="connsiteX30" fmla="*/ 487680 w 2661920"/>
              <a:gd name="connsiteY30" fmla="*/ 172720 h 975360"/>
              <a:gd name="connsiteX31" fmla="*/ 457200 w 2661920"/>
              <a:gd name="connsiteY31" fmla="*/ 162560 h 975360"/>
              <a:gd name="connsiteX32" fmla="*/ 426720 w 2661920"/>
              <a:gd name="connsiteY32" fmla="*/ 152400 h 975360"/>
              <a:gd name="connsiteX33" fmla="*/ 375920 w 2661920"/>
              <a:gd name="connsiteY33" fmla="*/ 142240 h 975360"/>
              <a:gd name="connsiteX34" fmla="*/ 284480 w 2661920"/>
              <a:gd name="connsiteY34" fmla="*/ 60960 h 975360"/>
              <a:gd name="connsiteX35" fmla="*/ 243840 w 2661920"/>
              <a:gd name="connsiteY35" fmla="*/ 20320 h 975360"/>
              <a:gd name="connsiteX36" fmla="*/ 193040 w 2661920"/>
              <a:gd name="connsiteY36" fmla="*/ 0 h 975360"/>
              <a:gd name="connsiteX37" fmla="*/ 50800 w 2661920"/>
              <a:gd name="connsiteY37" fmla="*/ 20320 h 975360"/>
              <a:gd name="connsiteX38" fmla="*/ 0 w 2661920"/>
              <a:gd name="connsiteY38" fmla="*/ 30480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61920" h="975360">
                <a:moveTo>
                  <a:pt x="2661920" y="975360"/>
                </a:moveTo>
                <a:cubicBezTo>
                  <a:pt x="2551343" y="953245"/>
                  <a:pt x="2664587" y="973679"/>
                  <a:pt x="2468880" y="955040"/>
                </a:cubicBezTo>
                <a:cubicBezTo>
                  <a:pt x="2445041" y="952770"/>
                  <a:pt x="2421467" y="948267"/>
                  <a:pt x="2397760" y="944880"/>
                </a:cubicBezTo>
                <a:cubicBezTo>
                  <a:pt x="2341877" y="926252"/>
                  <a:pt x="2391947" y="945913"/>
                  <a:pt x="2336800" y="914400"/>
                </a:cubicBezTo>
                <a:cubicBezTo>
                  <a:pt x="2323650" y="906886"/>
                  <a:pt x="2309147" y="901872"/>
                  <a:pt x="2296160" y="894080"/>
                </a:cubicBezTo>
                <a:cubicBezTo>
                  <a:pt x="2275219" y="881515"/>
                  <a:pt x="2257043" y="864362"/>
                  <a:pt x="2235200" y="853440"/>
                </a:cubicBezTo>
                <a:cubicBezTo>
                  <a:pt x="2184981" y="828331"/>
                  <a:pt x="2208928" y="837909"/>
                  <a:pt x="2164080" y="822960"/>
                </a:cubicBezTo>
                <a:cubicBezTo>
                  <a:pt x="2078797" y="737677"/>
                  <a:pt x="2191203" y="839628"/>
                  <a:pt x="2092960" y="782320"/>
                </a:cubicBezTo>
                <a:cubicBezTo>
                  <a:pt x="2063707" y="765256"/>
                  <a:pt x="2043809" y="732070"/>
                  <a:pt x="2011680" y="721360"/>
                </a:cubicBezTo>
                <a:cubicBezTo>
                  <a:pt x="1991360" y="714587"/>
                  <a:pt x="1968542" y="712921"/>
                  <a:pt x="1950720" y="701040"/>
                </a:cubicBezTo>
                <a:cubicBezTo>
                  <a:pt x="1940560" y="694267"/>
                  <a:pt x="1931398" y="685679"/>
                  <a:pt x="1920240" y="680720"/>
                </a:cubicBezTo>
                <a:cubicBezTo>
                  <a:pt x="1900667" y="672021"/>
                  <a:pt x="1878438" y="669979"/>
                  <a:pt x="1859280" y="660400"/>
                </a:cubicBezTo>
                <a:cubicBezTo>
                  <a:pt x="1838960" y="650240"/>
                  <a:pt x="1819080" y="639147"/>
                  <a:pt x="1798320" y="629920"/>
                </a:cubicBezTo>
                <a:cubicBezTo>
                  <a:pt x="1788533" y="625570"/>
                  <a:pt x="1777419" y="624549"/>
                  <a:pt x="1767840" y="619760"/>
                </a:cubicBezTo>
                <a:cubicBezTo>
                  <a:pt x="1750177" y="610929"/>
                  <a:pt x="1735017" y="597452"/>
                  <a:pt x="1717040" y="589280"/>
                </a:cubicBezTo>
                <a:cubicBezTo>
                  <a:pt x="1697541" y="580417"/>
                  <a:pt x="1675967" y="576915"/>
                  <a:pt x="1656080" y="568960"/>
                </a:cubicBezTo>
                <a:lnTo>
                  <a:pt x="1554480" y="528320"/>
                </a:lnTo>
                <a:cubicBezTo>
                  <a:pt x="1550243" y="526625"/>
                  <a:pt x="1487800" y="500495"/>
                  <a:pt x="1473200" y="497840"/>
                </a:cubicBezTo>
                <a:cubicBezTo>
                  <a:pt x="1438045" y="491448"/>
                  <a:pt x="1319493" y="480437"/>
                  <a:pt x="1290320" y="477520"/>
                </a:cubicBezTo>
                <a:cubicBezTo>
                  <a:pt x="1224925" y="455722"/>
                  <a:pt x="1293444" y="476347"/>
                  <a:pt x="1178560" y="457200"/>
                </a:cubicBezTo>
                <a:cubicBezTo>
                  <a:pt x="1143433" y="451346"/>
                  <a:pt x="1110835" y="436883"/>
                  <a:pt x="1076960" y="426720"/>
                </a:cubicBezTo>
                <a:cubicBezTo>
                  <a:pt x="1063585" y="422708"/>
                  <a:pt x="1049695" y="420572"/>
                  <a:pt x="1036320" y="416560"/>
                </a:cubicBezTo>
                <a:cubicBezTo>
                  <a:pt x="1015804" y="410405"/>
                  <a:pt x="975360" y="396240"/>
                  <a:pt x="975360" y="396240"/>
                </a:cubicBezTo>
                <a:cubicBezTo>
                  <a:pt x="948723" y="369603"/>
                  <a:pt x="927157" y="345793"/>
                  <a:pt x="894080" y="325120"/>
                </a:cubicBezTo>
                <a:cubicBezTo>
                  <a:pt x="884998" y="319444"/>
                  <a:pt x="873760" y="318347"/>
                  <a:pt x="863600" y="314960"/>
                </a:cubicBezTo>
                <a:cubicBezTo>
                  <a:pt x="765330" y="241258"/>
                  <a:pt x="870054" y="313107"/>
                  <a:pt x="792480" y="274320"/>
                </a:cubicBezTo>
                <a:cubicBezTo>
                  <a:pt x="781558" y="268859"/>
                  <a:pt x="772922" y="259461"/>
                  <a:pt x="762000" y="254000"/>
                </a:cubicBezTo>
                <a:cubicBezTo>
                  <a:pt x="745760" y="245880"/>
                  <a:pt x="706071" y="238020"/>
                  <a:pt x="690880" y="233680"/>
                </a:cubicBezTo>
                <a:cubicBezTo>
                  <a:pt x="680582" y="230738"/>
                  <a:pt x="670732" y="226338"/>
                  <a:pt x="660400" y="223520"/>
                </a:cubicBezTo>
                <a:cubicBezTo>
                  <a:pt x="633457" y="216172"/>
                  <a:pt x="605614" y="212031"/>
                  <a:pt x="579120" y="203200"/>
                </a:cubicBezTo>
                <a:lnTo>
                  <a:pt x="487680" y="172720"/>
                </a:lnTo>
                <a:lnTo>
                  <a:pt x="457200" y="162560"/>
                </a:lnTo>
                <a:cubicBezTo>
                  <a:pt x="447040" y="159173"/>
                  <a:pt x="437222" y="154500"/>
                  <a:pt x="426720" y="152400"/>
                </a:cubicBezTo>
                <a:lnTo>
                  <a:pt x="375920" y="142240"/>
                </a:lnTo>
                <a:cubicBezTo>
                  <a:pt x="321530" y="105980"/>
                  <a:pt x="354074" y="130554"/>
                  <a:pt x="284480" y="60960"/>
                </a:cubicBezTo>
                <a:cubicBezTo>
                  <a:pt x="270933" y="47413"/>
                  <a:pt x="261628" y="27435"/>
                  <a:pt x="243840" y="20320"/>
                </a:cubicBezTo>
                <a:lnTo>
                  <a:pt x="193040" y="0"/>
                </a:lnTo>
                <a:cubicBezTo>
                  <a:pt x="145627" y="6773"/>
                  <a:pt x="97966" y="11997"/>
                  <a:pt x="50800" y="20320"/>
                </a:cubicBezTo>
                <a:cubicBezTo>
                  <a:pt x="-18911" y="32622"/>
                  <a:pt x="51777" y="30480"/>
                  <a:pt x="0" y="30480"/>
                </a:cubicBezTo>
              </a:path>
            </a:pathLst>
          </a:custGeom>
          <a:noFill/>
          <a:ln w="19050">
            <a:solidFill>
              <a:srgbClr val="00FF00"/>
            </a:solidFill>
            <a:tailEnd type="triangle" w="lg" len="lg"/>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481347C7-D544-5D4A-15D3-3C4BB506AB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7925" y="974312"/>
            <a:ext cx="396145" cy="601429"/>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B970AA17-B591-221D-74AA-4C2448CCA19C}"/>
              </a:ext>
            </a:extLst>
          </p:cNvPr>
          <p:cNvPicPr>
            <a:picLocks noChangeAspect="1"/>
          </p:cNvPicPr>
          <p:nvPr/>
        </p:nvPicPr>
        <p:blipFill>
          <a:blip r:embed="rId9"/>
          <a:stretch>
            <a:fillRect/>
          </a:stretch>
        </p:blipFill>
        <p:spPr>
          <a:xfrm flipH="1">
            <a:off x="3684075" y="1923897"/>
            <a:ext cx="526041" cy="526041"/>
          </a:xfrm>
          <a:prstGeom prst="rect">
            <a:avLst/>
          </a:prstGeom>
          <a:effectLst>
            <a:glow rad="63500">
              <a:schemeClr val="accent2">
                <a:satMod val="175000"/>
                <a:alpha val="40000"/>
              </a:schemeClr>
            </a:glow>
          </a:effectLst>
        </p:spPr>
      </p:pic>
      <p:pic>
        <p:nvPicPr>
          <p:cNvPr id="34" name="図 33">
            <a:extLst>
              <a:ext uri="{FF2B5EF4-FFF2-40B4-BE49-F238E27FC236}">
                <a16:creationId xmlns:a16="http://schemas.microsoft.com/office/drawing/2014/main" id="{0D1A5E77-62C5-01D0-18C5-23C9A735F686}"/>
              </a:ext>
            </a:extLst>
          </p:cNvPr>
          <p:cNvPicPr>
            <a:picLocks noChangeAspect="1"/>
          </p:cNvPicPr>
          <p:nvPr/>
        </p:nvPicPr>
        <p:blipFill>
          <a:blip r:embed="rId9"/>
          <a:stretch>
            <a:fillRect/>
          </a:stretch>
        </p:blipFill>
        <p:spPr>
          <a:xfrm flipH="1">
            <a:off x="977867" y="1035024"/>
            <a:ext cx="526041" cy="526041"/>
          </a:xfrm>
          <a:prstGeom prst="rect">
            <a:avLst/>
          </a:prstGeom>
          <a:effectLst>
            <a:glow rad="101600">
              <a:schemeClr val="accent2">
                <a:satMod val="175000"/>
                <a:alpha val="40000"/>
              </a:schemeClr>
            </a:glow>
          </a:effectLst>
        </p:spPr>
      </p:pic>
      <p:sp>
        <p:nvSpPr>
          <p:cNvPr id="36" name="楕円 35">
            <a:extLst>
              <a:ext uri="{FF2B5EF4-FFF2-40B4-BE49-F238E27FC236}">
                <a16:creationId xmlns:a16="http://schemas.microsoft.com/office/drawing/2014/main" id="{7117C3AC-5EBC-A453-03BA-2F754AEB3628}"/>
              </a:ext>
            </a:extLst>
          </p:cNvPr>
          <p:cNvSpPr/>
          <p:nvPr/>
        </p:nvSpPr>
        <p:spPr>
          <a:xfrm>
            <a:off x="3608508" y="2591903"/>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1</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37" name="楕円 36">
            <a:extLst>
              <a:ext uri="{FF2B5EF4-FFF2-40B4-BE49-F238E27FC236}">
                <a16:creationId xmlns:a16="http://schemas.microsoft.com/office/drawing/2014/main" id="{E56571EC-FE72-34E0-F41E-3878A1E3A13A}"/>
              </a:ext>
            </a:extLst>
          </p:cNvPr>
          <p:cNvSpPr/>
          <p:nvPr/>
        </p:nvSpPr>
        <p:spPr>
          <a:xfrm>
            <a:off x="2050878" y="2798826"/>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2</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38" name="楕円 37">
            <a:extLst>
              <a:ext uri="{FF2B5EF4-FFF2-40B4-BE49-F238E27FC236}">
                <a16:creationId xmlns:a16="http://schemas.microsoft.com/office/drawing/2014/main" id="{007E994D-4EB5-CC2B-CBC8-0BF6E0EDE9B6}"/>
              </a:ext>
            </a:extLst>
          </p:cNvPr>
          <p:cNvSpPr/>
          <p:nvPr/>
        </p:nvSpPr>
        <p:spPr>
          <a:xfrm>
            <a:off x="1715089" y="1778871"/>
            <a:ext cx="290052" cy="290052"/>
          </a:xfrm>
          <a:prstGeom prst="ellipse">
            <a:avLst/>
          </a:prstGeom>
          <a:solidFill>
            <a:schemeClr val="bg1"/>
          </a:solidFill>
          <a:ln w="127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r>
              <a:rPr lang="en-US" altLang="ja-JP" sz="1890" b="1" dirty="0">
                <a:solidFill>
                  <a:srgbClr val="FF0000"/>
                </a:solidFill>
                <a:latin typeface="Yu Gothic UI" panose="020B0500000000000000" pitchFamily="50" charset="-128"/>
                <a:ea typeface="Yu Gothic UI" panose="020B0500000000000000" pitchFamily="50" charset="-128"/>
              </a:rPr>
              <a:t>3</a:t>
            </a:r>
            <a:endParaRPr lang="ja-JP" altLang="en-US" sz="1890" b="1" dirty="0">
              <a:solidFill>
                <a:srgbClr val="FF0000"/>
              </a:solidFill>
              <a:latin typeface="Yu Gothic UI" panose="020B0500000000000000" pitchFamily="50" charset="-128"/>
              <a:ea typeface="Yu Gothic UI" panose="020B0500000000000000" pitchFamily="50" charset="-128"/>
            </a:endParaRPr>
          </a:p>
        </p:txBody>
      </p:sp>
      <p:sp>
        <p:nvSpPr>
          <p:cNvPr id="40" name="テキスト ボックス 39">
            <a:extLst>
              <a:ext uri="{FF2B5EF4-FFF2-40B4-BE49-F238E27FC236}">
                <a16:creationId xmlns:a16="http://schemas.microsoft.com/office/drawing/2014/main" id="{72FE92BD-5D3C-6D81-D679-FC64F0B3D582}"/>
              </a:ext>
            </a:extLst>
          </p:cNvPr>
          <p:cNvSpPr txBox="1"/>
          <p:nvPr/>
        </p:nvSpPr>
        <p:spPr>
          <a:xfrm>
            <a:off x="3505780" y="1630635"/>
            <a:ext cx="800219" cy="338554"/>
          </a:xfrm>
          <a:prstGeom prst="rect">
            <a:avLst/>
          </a:prstGeom>
          <a:noFill/>
        </p:spPr>
        <p:txBody>
          <a:bodyPr wrap="none" rtlCol="0">
            <a:spAutoFit/>
          </a:bodyPr>
          <a:lstStyle/>
          <a:p>
            <a:pPr algn="l"/>
            <a:r>
              <a:rPr kumimoji="1" lang="ja-JP" altLang="en-US" sz="1600" b="1" dirty="0">
                <a:effectLst>
                  <a:outerShdw blurRad="38100" dist="38100" dir="2700000" algn="tl">
                    <a:srgbClr val="000000">
                      <a:alpha val="43137"/>
                    </a:srgbClr>
                  </a:outerShdw>
                </a:effectLst>
              </a:rPr>
              <a:t>侵入者</a:t>
            </a:r>
          </a:p>
        </p:txBody>
      </p:sp>
      <p:sp>
        <p:nvSpPr>
          <p:cNvPr id="41" name="テキスト ボックス 40">
            <a:extLst>
              <a:ext uri="{FF2B5EF4-FFF2-40B4-BE49-F238E27FC236}">
                <a16:creationId xmlns:a16="http://schemas.microsoft.com/office/drawing/2014/main" id="{27C8FFC3-2AA8-EF0C-FF27-DBE8C31D6B17}"/>
              </a:ext>
            </a:extLst>
          </p:cNvPr>
          <p:cNvSpPr txBox="1"/>
          <p:nvPr/>
        </p:nvSpPr>
        <p:spPr>
          <a:xfrm>
            <a:off x="5701494" y="1186140"/>
            <a:ext cx="8361584" cy="1557029"/>
          </a:xfrm>
          <a:prstGeom prst="rect">
            <a:avLst/>
          </a:prstGeom>
          <a:noFill/>
        </p:spPr>
        <p:txBody>
          <a:bodyPr wrap="none" rtlCol="0">
            <a:spAutoFit/>
          </a:bodyPr>
          <a:lstStyle/>
          <a:p>
            <a:pPr algn="l">
              <a:lnSpc>
                <a:spcPct val="120000"/>
              </a:lnSpc>
              <a:spcBef>
                <a:spcPts val="600"/>
              </a:spcBef>
            </a:pPr>
            <a:r>
              <a:rPr kumimoji="1" lang="ja-JP" altLang="en-US" sz="1800" b="1" dirty="0">
                <a:latin typeface="+mn-ea"/>
              </a:rPr>
              <a:t>① マルチセンサーカメラの </a:t>
            </a:r>
            <a:r>
              <a:rPr kumimoji="1" lang="en-US" altLang="ja-JP" sz="1800" b="1" dirty="0">
                <a:latin typeface="+mn-ea"/>
              </a:rPr>
              <a:t>AI-VMD</a:t>
            </a:r>
            <a:r>
              <a:rPr kumimoji="1" lang="ja-JP" altLang="en-US" sz="1800" b="1" dirty="0">
                <a:latin typeface="+mn-ea"/>
              </a:rPr>
              <a:t> 検知エリアで侵入者を検知</a:t>
            </a:r>
            <a:endParaRPr kumimoji="1" lang="en-US" altLang="ja-JP" sz="1800" b="1" dirty="0">
              <a:latin typeface="+mn-ea"/>
            </a:endParaRPr>
          </a:p>
          <a:p>
            <a:pPr algn="l">
              <a:lnSpc>
                <a:spcPct val="120000"/>
              </a:lnSpc>
              <a:spcBef>
                <a:spcPts val="600"/>
              </a:spcBef>
            </a:pPr>
            <a:r>
              <a:rPr lang="ja-JP" altLang="en-US" sz="1800" b="1" dirty="0">
                <a:latin typeface="+mn-ea"/>
              </a:rPr>
              <a:t>② </a:t>
            </a:r>
            <a:r>
              <a:rPr lang="en-US" altLang="ja-JP" sz="1800" b="1" dirty="0">
                <a:latin typeface="+mn-ea"/>
              </a:rPr>
              <a:t>PTZ</a:t>
            </a:r>
            <a:r>
              <a:rPr lang="ja-JP" altLang="en-US" sz="1800" b="1" dirty="0">
                <a:latin typeface="+mn-ea"/>
              </a:rPr>
              <a:t>カメラ </a:t>
            </a:r>
            <a:r>
              <a:rPr lang="en-US" altLang="ja-JP" sz="1800" b="1" dirty="0">
                <a:latin typeface="+mn-ea"/>
              </a:rPr>
              <a:t>1</a:t>
            </a:r>
            <a:r>
              <a:rPr lang="ja-JP" altLang="en-US" sz="1800" b="1" dirty="0">
                <a:latin typeface="+mn-ea"/>
              </a:rPr>
              <a:t> へ自動通知、自動追尾を開始（</a:t>
            </a:r>
            <a:r>
              <a:rPr lang="ja-JP" altLang="en-US" sz="1800" b="1" dirty="0">
                <a:solidFill>
                  <a:srgbClr val="0000FF"/>
                </a:solidFill>
                <a:latin typeface="+mn-ea"/>
              </a:rPr>
              <a:t>独自アラーム通知の設定不要</a:t>
            </a:r>
            <a:r>
              <a:rPr lang="ja-JP" altLang="en-US" sz="1800" b="1" dirty="0">
                <a:latin typeface="+mn-ea"/>
              </a:rPr>
              <a:t>）</a:t>
            </a:r>
            <a:endParaRPr lang="en-US" altLang="ja-JP" sz="1800" b="1" dirty="0">
              <a:latin typeface="+mn-ea"/>
            </a:endParaRPr>
          </a:p>
          <a:p>
            <a:pPr algn="l">
              <a:lnSpc>
                <a:spcPct val="120000"/>
              </a:lnSpc>
              <a:spcBef>
                <a:spcPts val="600"/>
              </a:spcBef>
            </a:pPr>
            <a:r>
              <a:rPr kumimoji="1" lang="ja-JP" altLang="en-US" sz="1800" b="1" dirty="0">
                <a:latin typeface="+mn-ea"/>
              </a:rPr>
              <a:t>③ 死角エリア付近で </a:t>
            </a:r>
            <a:r>
              <a:rPr kumimoji="1" lang="en-US" altLang="ja-JP" sz="1800" b="1" dirty="0">
                <a:latin typeface="+mn-ea"/>
              </a:rPr>
              <a:t>PTZ</a:t>
            </a:r>
            <a:r>
              <a:rPr lang="ja-JP" altLang="en-US" sz="1800" b="1" dirty="0">
                <a:latin typeface="+mn-ea"/>
              </a:rPr>
              <a:t>カメラ １</a:t>
            </a:r>
            <a:r>
              <a:rPr kumimoji="1" lang="ja-JP" altLang="en-US" sz="1800" b="1" dirty="0">
                <a:latin typeface="+mn-ea"/>
              </a:rPr>
              <a:t>⇒ </a:t>
            </a:r>
            <a:r>
              <a:rPr kumimoji="1" lang="en-US" altLang="ja-JP" sz="1800" b="1" dirty="0">
                <a:latin typeface="+mn-ea"/>
              </a:rPr>
              <a:t>PTZ</a:t>
            </a:r>
            <a:r>
              <a:rPr kumimoji="1" lang="ja-JP" altLang="en-US" sz="1800" b="1" dirty="0">
                <a:latin typeface="+mn-ea"/>
              </a:rPr>
              <a:t>カメラ ２</a:t>
            </a:r>
            <a:r>
              <a:rPr lang="ja-JP" altLang="en-US" sz="1800" b="1" dirty="0">
                <a:latin typeface="+mn-ea"/>
              </a:rPr>
              <a:t>に独自アラーム通知、</a:t>
            </a:r>
            <a:endParaRPr lang="en-US" altLang="ja-JP" sz="1800" b="1" dirty="0">
              <a:latin typeface="+mn-ea"/>
            </a:endParaRPr>
          </a:p>
          <a:p>
            <a:pPr marL="263525" algn="l">
              <a:lnSpc>
                <a:spcPct val="120000"/>
              </a:lnSpc>
            </a:pPr>
            <a:r>
              <a:rPr lang="ja-JP" altLang="en-US" sz="1800" b="1" dirty="0">
                <a:latin typeface="+mn-ea"/>
              </a:rPr>
              <a:t> </a:t>
            </a:r>
            <a:r>
              <a:rPr lang="en-US" altLang="ja-JP" sz="1800" b="1" dirty="0">
                <a:latin typeface="+mn-ea"/>
              </a:rPr>
              <a:t>PTZ</a:t>
            </a:r>
            <a:r>
              <a:rPr lang="ja-JP" altLang="en-US" sz="1800" b="1" dirty="0">
                <a:latin typeface="+mn-ea"/>
              </a:rPr>
              <a:t>カメラ ２ が自動追尾を開始</a:t>
            </a:r>
            <a:endParaRPr kumimoji="1" lang="ja-JP" altLang="en-US" sz="1800" b="1" dirty="0">
              <a:latin typeface="+mn-ea"/>
            </a:endParaRPr>
          </a:p>
        </p:txBody>
      </p:sp>
      <p:sp>
        <p:nvSpPr>
          <p:cNvPr id="42" name="テキスト ボックス 41">
            <a:extLst>
              <a:ext uri="{FF2B5EF4-FFF2-40B4-BE49-F238E27FC236}">
                <a16:creationId xmlns:a16="http://schemas.microsoft.com/office/drawing/2014/main" id="{DC92464C-6BBA-C05C-F639-EBE18B4BE209}"/>
              </a:ext>
            </a:extLst>
          </p:cNvPr>
          <p:cNvSpPr txBox="1"/>
          <p:nvPr/>
        </p:nvSpPr>
        <p:spPr>
          <a:xfrm>
            <a:off x="3637385" y="2878139"/>
            <a:ext cx="1859168" cy="369332"/>
          </a:xfrm>
          <a:prstGeom prst="rect">
            <a:avLst/>
          </a:prstGeom>
          <a:noFill/>
        </p:spPr>
        <p:txBody>
          <a:bodyPr wrap="square" rtlCol="0">
            <a:spAutoFit/>
          </a:bodyPr>
          <a:lstStyle/>
          <a:p>
            <a:pPr algn="ctr"/>
            <a:r>
              <a:rPr lang="en-US" altLang="ja-JP" sz="1800" b="1" dirty="0">
                <a:solidFill>
                  <a:srgbClr val="FFFF00"/>
                </a:solidFill>
                <a:effectLst>
                  <a:outerShdw blurRad="38100" dist="38100" dir="2700000" algn="tl">
                    <a:srgbClr val="000000">
                      <a:alpha val="43137"/>
                    </a:srgbClr>
                  </a:outerShdw>
                </a:effectLst>
                <a:latin typeface="+mn-ea"/>
              </a:rPr>
              <a:t>【</a:t>
            </a:r>
            <a:r>
              <a:rPr lang="ja-JP" altLang="en-US" sz="1800" b="1" dirty="0">
                <a:solidFill>
                  <a:srgbClr val="FFFF00"/>
                </a:solidFill>
                <a:effectLst>
                  <a:outerShdw blurRad="38100" dist="38100" dir="2700000" algn="tl">
                    <a:srgbClr val="000000">
                      <a:alpha val="43137"/>
                    </a:srgbClr>
                  </a:outerShdw>
                </a:effectLst>
                <a:latin typeface="+mn-ea"/>
              </a:rPr>
              <a:t>イメージ図</a:t>
            </a:r>
            <a:r>
              <a:rPr lang="en-US" altLang="ja-JP" sz="1800" b="1" dirty="0">
                <a:solidFill>
                  <a:srgbClr val="FFFF00"/>
                </a:solidFill>
                <a:effectLst>
                  <a:outerShdw blurRad="38100" dist="38100" dir="2700000" algn="tl">
                    <a:srgbClr val="000000">
                      <a:alpha val="43137"/>
                    </a:srgbClr>
                  </a:outerShdw>
                </a:effectLst>
                <a:latin typeface="+mn-ea"/>
              </a:rPr>
              <a:t>】</a:t>
            </a:r>
            <a:endParaRPr kumimoji="1" lang="ja-JP" altLang="en-US" sz="1800" b="1" dirty="0">
              <a:solidFill>
                <a:srgbClr val="FFFF00"/>
              </a:solidFill>
              <a:effectLst>
                <a:outerShdw blurRad="38100" dist="38100" dir="2700000" algn="tl">
                  <a:srgbClr val="000000">
                    <a:alpha val="43137"/>
                  </a:srgbClr>
                </a:outerShdw>
              </a:effectLst>
              <a:latin typeface="+mn-ea"/>
            </a:endParaRPr>
          </a:p>
        </p:txBody>
      </p:sp>
      <p:pic>
        <p:nvPicPr>
          <p:cNvPr id="3" name="図 2">
            <a:extLst>
              <a:ext uri="{FF2B5EF4-FFF2-40B4-BE49-F238E27FC236}">
                <a16:creationId xmlns:a16="http://schemas.microsoft.com/office/drawing/2014/main" id="{352C8482-534E-F506-E3B4-120F2514D7C5}"/>
              </a:ext>
            </a:extLst>
          </p:cNvPr>
          <p:cNvPicPr>
            <a:picLocks noChangeAspect="1"/>
          </p:cNvPicPr>
          <p:nvPr/>
        </p:nvPicPr>
        <p:blipFill>
          <a:blip r:embed="rId10"/>
          <a:stretch>
            <a:fillRect/>
          </a:stretch>
        </p:blipFill>
        <p:spPr>
          <a:xfrm>
            <a:off x="5995370" y="4134875"/>
            <a:ext cx="435257" cy="797667"/>
          </a:xfrm>
          <a:prstGeom prst="rect">
            <a:avLst/>
          </a:prstGeom>
        </p:spPr>
      </p:pic>
      <p:pic>
        <p:nvPicPr>
          <p:cNvPr id="9" name="図 8">
            <a:extLst>
              <a:ext uri="{FF2B5EF4-FFF2-40B4-BE49-F238E27FC236}">
                <a16:creationId xmlns:a16="http://schemas.microsoft.com/office/drawing/2014/main" id="{40890421-34C7-34EB-F1B9-FC4ADC2AED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754" y="4205140"/>
            <a:ext cx="836456" cy="517229"/>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901C9AD7-7D55-32BC-01F0-644591EB85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31246" y="2780646"/>
            <a:ext cx="700085" cy="432903"/>
          </a:xfrm>
          <a:prstGeom prst="rect">
            <a:avLst/>
          </a:prstGeom>
          <a:effectLst>
            <a:glow rad="139700">
              <a:srgbClr val="FF0000">
                <a:alpha val="40000"/>
              </a:srgbClr>
            </a:glow>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876F425F-BC54-BFC3-DCEA-1172284CCBAF}"/>
              </a:ext>
            </a:extLst>
          </p:cNvPr>
          <p:cNvPicPr>
            <a:picLocks noChangeAspect="1"/>
          </p:cNvPicPr>
          <p:nvPr/>
        </p:nvPicPr>
        <p:blipFill>
          <a:blip r:embed="rId10"/>
          <a:stretch>
            <a:fillRect/>
          </a:stretch>
        </p:blipFill>
        <p:spPr>
          <a:xfrm>
            <a:off x="2121791" y="2174871"/>
            <a:ext cx="330549" cy="605775"/>
          </a:xfrm>
          <a:prstGeom prst="rect">
            <a:avLst/>
          </a:prstGeom>
        </p:spPr>
      </p:pic>
      <p:cxnSp>
        <p:nvCxnSpPr>
          <p:cNvPr id="21" name="直線矢印コネクタ 20">
            <a:extLst>
              <a:ext uri="{FF2B5EF4-FFF2-40B4-BE49-F238E27FC236}">
                <a16:creationId xmlns:a16="http://schemas.microsoft.com/office/drawing/2014/main" id="{22CF54EA-6532-8FE9-D941-6CE849704859}"/>
              </a:ext>
            </a:extLst>
          </p:cNvPr>
          <p:cNvCxnSpPr>
            <a:cxnSpLocks/>
            <a:stCxn id="18" idx="0"/>
            <a:endCxn id="16" idx="2"/>
          </p:cNvCxnSpPr>
          <p:nvPr/>
        </p:nvCxnSpPr>
        <p:spPr>
          <a:xfrm flipH="1" flipV="1">
            <a:off x="1955998" y="1575741"/>
            <a:ext cx="331068" cy="599130"/>
          </a:xfrm>
          <a:prstGeom prst="straightConnector1">
            <a:avLst/>
          </a:prstGeom>
          <a:noFill/>
          <a:ln w="38100" cap="flat" cmpd="sng" algn="ctr">
            <a:solidFill>
              <a:srgbClr val="10A99A">
                <a:lumMod val="40000"/>
                <a:lumOff val="60000"/>
              </a:srgbClr>
            </a:solidFill>
            <a:prstDash val="solid"/>
            <a:miter lim="800000"/>
            <a:tailEnd type="triangle"/>
          </a:ln>
          <a:effectLst>
            <a:outerShdw blurRad="50800" dist="38100" dir="2700000" algn="tl" rotWithShape="0">
              <a:prstClr val="black">
                <a:alpha val="40000"/>
              </a:prstClr>
            </a:outerShdw>
          </a:effectLst>
        </p:spPr>
      </p:cxnSp>
      <p:sp>
        <p:nvSpPr>
          <p:cNvPr id="26" name="テキスト ボックス 25">
            <a:extLst>
              <a:ext uri="{FF2B5EF4-FFF2-40B4-BE49-F238E27FC236}">
                <a16:creationId xmlns:a16="http://schemas.microsoft.com/office/drawing/2014/main" id="{692B52D5-77B0-4872-E950-CDE046AD90A3}"/>
              </a:ext>
            </a:extLst>
          </p:cNvPr>
          <p:cNvSpPr txBox="1"/>
          <p:nvPr/>
        </p:nvSpPr>
        <p:spPr>
          <a:xfrm>
            <a:off x="58775" y="3422568"/>
            <a:ext cx="4854214" cy="307777"/>
          </a:xfrm>
          <a:prstGeom prst="rect">
            <a:avLst/>
          </a:prstGeom>
          <a:noFill/>
        </p:spPr>
        <p:txBody>
          <a:bodyPr wrap="none" rtlCol="0">
            <a:spAutoFit/>
          </a:bodyPr>
          <a:lstStyle/>
          <a:p>
            <a:pPr algn="l"/>
            <a:r>
              <a:rPr kumimoji="1" lang="en-US" altLang="ja-JP" sz="1400" b="1" dirty="0">
                <a:latin typeface="+mn-ea"/>
              </a:rPr>
              <a:t>【</a:t>
            </a:r>
            <a:r>
              <a:rPr kumimoji="1" lang="ja-JP" altLang="en-US" sz="1400" b="1" dirty="0">
                <a:latin typeface="+mn-ea"/>
              </a:rPr>
              <a:t>マルチセンサーカメラと</a:t>
            </a:r>
            <a:r>
              <a:rPr kumimoji="1" lang="en-US" altLang="ja-JP" sz="1400" b="1" dirty="0">
                <a:latin typeface="+mn-ea"/>
              </a:rPr>
              <a:t>PTZ</a:t>
            </a:r>
            <a:r>
              <a:rPr kumimoji="1" lang="ja-JP" altLang="en-US" sz="1400" b="1" dirty="0">
                <a:latin typeface="+mn-ea"/>
              </a:rPr>
              <a:t>カメラの</a:t>
            </a:r>
            <a:r>
              <a:rPr kumimoji="1" lang="en-US" altLang="ja-JP" sz="1400" b="1" dirty="0">
                <a:latin typeface="+mn-ea"/>
              </a:rPr>
              <a:t>AI</a:t>
            </a:r>
            <a:r>
              <a:rPr kumimoji="1" lang="ja-JP" altLang="en-US" sz="1400" b="1" dirty="0">
                <a:latin typeface="+mn-ea"/>
              </a:rPr>
              <a:t>自動連携の例</a:t>
            </a:r>
            <a:r>
              <a:rPr kumimoji="1" lang="en-US" altLang="ja-JP" sz="1400" b="1" dirty="0">
                <a:latin typeface="+mn-ea"/>
              </a:rPr>
              <a:t>】</a:t>
            </a:r>
            <a:endParaRPr kumimoji="1" lang="ja-JP" altLang="en-US" sz="1400" b="1" dirty="0">
              <a:latin typeface="+mn-ea"/>
            </a:endParaRPr>
          </a:p>
        </p:txBody>
      </p:sp>
    </p:spTree>
    <p:extLst>
      <p:ext uri="{BB962C8B-B14F-4D97-AF65-F5344CB8AC3E}">
        <p14:creationId xmlns:p14="http://schemas.microsoft.com/office/powerpoint/2010/main" val="2899945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614843147"/>
              </p:ext>
            </p:extLst>
          </p:nvPr>
        </p:nvGraphicFramePr>
        <p:xfrm>
          <a:off x="427919" y="769086"/>
          <a:ext cx="9478081" cy="2946286"/>
        </p:xfrm>
        <a:graphic>
          <a:graphicData uri="http://schemas.openxmlformats.org/drawingml/2006/table">
            <a:tbl>
              <a:tblPr firstRow="1" bandRow="1">
                <a:effectLst>
                  <a:outerShdw blurRad="50800" dist="38100" dir="2700000" algn="tl" rotWithShape="0">
                    <a:prstClr val="black">
                      <a:alpha val="40000"/>
                    </a:prstClr>
                  </a:outerShdw>
                </a:effectLst>
              </a:tblPr>
              <a:tblGrid>
                <a:gridCol w="1319601">
                  <a:extLst>
                    <a:ext uri="{9D8B030D-6E8A-4147-A177-3AD203B41FA5}">
                      <a16:colId xmlns:a16="http://schemas.microsoft.com/office/drawing/2014/main" val="2050843920"/>
                    </a:ext>
                  </a:extLst>
                </a:gridCol>
                <a:gridCol w="3312225">
                  <a:extLst>
                    <a:ext uri="{9D8B030D-6E8A-4147-A177-3AD203B41FA5}">
                      <a16:colId xmlns:a16="http://schemas.microsoft.com/office/drawing/2014/main" val="2293551984"/>
                    </a:ext>
                  </a:extLst>
                </a:gridCol>
                <a:gridCol w="4846255">
                  <a:extLst>
                    <a:ext uri="{9D8B030D-6E8A-4147-A177-3AD203B41FA5}">
                      <a16:colId xmlns:a16="http://schemas.microsoft.com/office/drawing/2014/main" val="1385136667"/>
                    </a:ext>
                  </a:extLst>
                </a:gridCol>
              </a:tblGrid>
              <a:tr h="353361">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200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機能</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p>
                      <a:pPr algn="ctr"/>
                      <a:r>
                        <a:rPr kumimoji="1" lang="ja-JP" altLang="en-US" sz="2000" b="1" dirty="0">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項目</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2000" b="1" baseline="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説明</a:t>
                      </a:r>
                      <a:endParaRPr kumimoji="1" lang="ja-JP" altLang="en-US" sz="2000" b="1"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6464E6"/>
                    </a:solidFill>
                  </a:tcPr>
                </a:tc>
                <a:extLst>
                  <a:ext uri="{0D108BD9-81ED-4DB2-BD59-A6C34878D82A}">
                    <a16:rowId xmlns:a16="http://schemas.microsoft.com/office/drawing/2014/main" val="1615303185"/>
                  </a:ext>
                </a:extLst>
              </a:tr>
              <a:tr h="545347">
                <a:tc rowSpan="2">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algn="ctr"/>
                      <a:r>
                        <a:rPr kumimoji="1" lang="ja-JP" altLang="en-US" sz="2000" b="1" dirty="0">
                          <a:latin typeface="Yu Gothic UI" panose="020B0500000000000000" pitchFamily="50" charset="-128"/>
                          <a:ea typeface="Yu Gothic UI" panose="020B0500000000000000" pitchFamily="50" charset="-128"/>
                        </a:rPr>
                        <a:t>検知</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検出対象</a:t>
                      </a:r>
                      <a:endParaRPr kumimoji="1" lang="en-US" altLang="ja-JP" sz="1800" dirty="0">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人、車、二輪車</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201573536"/>
                  </a:ext>
                </a:extLst>
              </a:tr>
              <a:tr h="545347">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最小サイズ</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dirty="0">
                          <a:solidFill>
                            <a:schemeClr val="tx1"/>
                          </a:solidFill>
                          <a:latin typeface="Yu Gothic UI" panose="020B0500000000000000" pitchFamily="50" charset="-128"/>
                          <a:ea typeface="Yu Gothic UI" panose="020B0500000000000000" pitchFamily="50" charset="-128"/>
                        </a:rPr>
                        <a:t>40x40 </a:t>
                      </a:r>
                      <a:r>
                        <a:rPr kumimoji="1" lang="ja-JP" altLang="en-US" sz="1800" dirty="0">
                          <a:solidFill>
                            <a:schemeClr val="tx1"/>
                          </a:solidFill>
                          <a:latin typeface="Yu Gothic UI" panose="020B0500000000000000" pitchFamily="50" charset="-128"/>
                          <a:ea typeface="Yu Gothic UI" panose="020B0500000000000000" pitchFamily="50" charset="-128"/>
                        </a:rPr>
                        <a:t>ピクセル</a:t>
                      </a:r>
                      <a:r>
                        <a:rPr kumimoji="1" lang="en-US" altLang="ja-JP" sz="1800" dirty="0">
                          <a:solidFill>
                            <a:schemeClr val="tx1"/>
                          </a:solidFill>
                          <a:latin typeface="Yu Gothic UI" panose="020B0500000000000000" pitchFamily="50" charset="-128"/>
                          <a:ea typeface="Yu Gothic UI" panose="020B0500000000000000" pitchFamily="50" charset="-128"/>
                        </a:rPr>
                        <a:t>(</a:t>
                      </a:r>
                      <a:r>
                        <a:rPr kumimoji="1" lang="ja-JP" altLang="en-US" sz="1800" dirty="0">
                          <a:solidFill>
                            <a:schemeClr val="tx1"/>
                          </a:solidFill>
                          <a:latin typeface="Yu Gothic UI" panose="020B0500000000000000" pitchFamily="50" charset="-128"/>
                          <a:ea typeface="Yu Gothic UI" panose="020B0500000000000000" pitchFamily="50" charset="-128"/>
                        </a:rPr>
                        <a:t>人</a:t>
                      </a:r>
                      <a:r>
                        <a:rPr kumimoji="1" lang="en-US" altLang="ja-JP" sz="1800" dirty="0">
                          <a:solidFill>
                            <a:schemeClr val="tx1"/>
                          </a:solidFill>
                          <a:latin typeface="Yu Gothic UI" panose="020B0500000000000000" pitchFamily="50" charset="-128"/>
                          <a:ea typeface="Yu Gothic UI" panose="020B0500000000000000" pitchFamily="50" charset="-128"/>
                        </a:rPr>
                        <a:t>)</a:t>
                      </a:r>
                    </a:p>
                    <a:p>
                      <a:r>
                        <a:rPr kumimoji="1" lang="en-US" altLang="ja-JP" sz="1800" b="1" dirty="0">
                          <a:solidFill>
                            <a:schemeClr val="tx1"/>
                          </a:solidFill>
                          <a:latin typeface="Yu Gothic UI" panose="020B0500000000000000" pitchFamily="50" charset="-128"/>
                          <a:ea typeface="Yu Gothic UI" panose="020B0500000000000000" pitchFamily="50" charset="-128"/>
                        </a:rPr>
                        <a:t>70x70</a:t>
                      </a:r>
                      <a:r>
                        <a:rPr kumimoji="1" lang="ja-JP" altLang="en-US" sz="1800" b="1" dirty="0">
                          <a:solidFill>
                            <a:schemeClr val="tx1"/>
                          </a:solidFill>
                          <a:latin typeface="Yu Gothic UI" panose="020B0500000000000000" pitchFamily="50" charset="-128"/>
                          <a:ea typeface="Yu Gothic UI" panose="020B0500000000000000" pitchFamily="50" charset="-128"/>
                        </a:rPr>
                        <a:t>ピクセル（車、二輪車）</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1071509374"/>
                  </a:ext>
                </a:extLst>
              </a:tr>
              <a:tr h="545347">
                <a:tc rowSpan="3">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1" dirty="0">
                          <a:latin typeface="Yu Gothic UI" panose="020B0500000000000000" pitchFamily="50" charset="-128"/>
                          <a:ea typeface="Yu Gothic UI" panose="020B0500000000000000" pitchFamily="50" charset="-128"/>
                        </a:rPr>
                        <a:t>追尾</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複数人環境での追尾</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最大</a:t>
                      </a:r>
                      <a:r>
                        <a:rPr kumimoji="1" lang="en-US" altLang="ja-JP" sz="1800" b="1" dirty="0">
                          <a:solidFill>
                            <a:srgbClr val="0000FF"/>
                          </a:solidFill>
                          <a:latin typeface="Yu Gothic UI" panose="020B0500000000000000" pitchFamily="50" charset="-128"/>
                          <a:ea typeface="Yu Gothic UI" panose="020B0500000000000000" pitchFamily="50" charset="-128"/>
                        </a:rPr>
                        <a:t>10</a:t>
                      </a:r>
                      <a:r>
                        <a:rPr kumimoji="1" lang="ja-JP" altLang="en-US" sz="1800" b="1" dirty="0">
                          <a:solidFill>
                            <a:srgbClr val="0000FF"/>
                          </a:solidFill>
                          <a:latin typeface="Yu Gothic UI" panose="020B0500000000000000" pitchFamily="50" charset="-128"/>
                          <a:ea typeface="Yu Gothic UI" panose="020B0500000000000000" pitchFamily="50" charset="-128"/>
                        </a:rPr>
                        <a:t>人</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663490950"/>
                  </a:ext>
                </a:extLst>
              </a:tr>
              <a:tr h="329362">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速度</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b="1" dirty="0">
                          <a:solidFill>
                            <a:srgbClr val="0000FF"/>
                          </a:solidFill>
                          <a:latin typeface="Yu Gothic UI" panose="020B0500000000000000" pitchFamily="50" charset="-128"/>
                          <a:ea typeface="Yu Gothic UI" panose="020B0500000000000000" pitchFamily="50" charset="-128"/>
                        </a:rPr>
                        <a:t>60km/h </a:t>
                      </a:r>
                      <a:r>
                        <a:rPr kumimoji="1" lang="ja-JP" altLang="en-US" sz="1800" b="1" dirty="0">
                          <a:solidFill>
                            <a:srgbClr val="0000FF"/>
                          </a:solidFill>
                          <a:latin typeface="Yu Gothic UI" panose="020B0500000000000000" pitchFamily="50" charset="-128"/>
                          <a:ea typeface="Yu Gothic UI" panose="020B0500000000000000" pitchFamily="50" charset="-128"/>
                        </a:rPr>
                        <a:t>（</a:t>
                      </a:r>
                      <a:r>
                        <a:rPr kumimoji="1" lang="en-US" altLang="ja-JP" sz="1800" b="1" dirty="0">
                          <a:solidFill>
                            <a:srgbClr val="0000FF"/>
                          </a:solidFill>
                          <a:latin typeface="Yu Gothic UI" panose="020B0500000000000000" pitchFamily="50" charset="-128"/>
                          <a:ea typeface="Yu Gothic UI" panose="020B0500000000000000" pitchFamily="50" charset="-128"/>
                        </a:rPr>
                        <a:t>WIDE</a:t>
                      </a:r>
                      <a:r>
                        <a:rPr kumimoji="1" lang="ja-JP" altLang="en-US" sz="1800" b="1" dirty="0">
                          <a:solidFill>
                            <a:srgbClr val="0000FF"/>
                          </a:solidFill>
                          <a:latin typeface="Yu Gothic UI" panose="020B0500000000000000" pitchFamily="50" charset="-128"/>
                          <a:ea typeface="Yu Gothic UI" panose="020B0500000000000000" pitchFamily="50" charset="-128"/>
                        </a:rPr>
                        <a:t>端）</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850303245"/>
                  </a:ext>
                </a:extLst>
              </a:tr>
              <a:tr h="329362">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照度</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dirty="0">
                          <a:solidFill>
                            <a:schemeClr val="tx1"/>
                          </a:solidFill>
                          <a:latin typeface="Yu Gothic UI" panose="020B0500000000000000" pitchFamily="50" charset="-128"/>
                          <a:ea typeface="Yu Gothic UI" panose="020B0500000000000000" pitchFamily="50" charset="-128"/>
                        </a:rPr>
                        <a:t>10</a:t>
                      </a:r>
                      <a:r>
                        <a:rPr kumimoji="1" lang="ja-JP" altLang="en-US" sz="1800" dirty="0">
                          <a:solidFill>
                            <a:schemeClr val="tx1"/>
                          </a:solidFill>
                          <a:latin typeface="Yu Gothic UI" panose="020B0500000000000000" pitchFamily="50" charset="-128"/>
                          <a:ea typeface="Yu Gothic UI" panose="020B0500000000000000" pitchFamily="50" charset="-128"/>
                        </a:rPr>
                        <a:t> </a:t>
                      </a:r>
                      <a:r>
                        <a:rPr kumimoji="1" lang="en-US" altLang="ja-JP" sz="1800" dirty="0">
                          <a:solidFill>
                            <a:schemeClr val="tx1"/>
                          </a:solidFill>
                          <a:latin typeface="Yu Gothic UI" panose="020B0500000000000000" pitchFamily="50" charset="-128"/>
                          <a:ea typeface="Yu Gothic UI" panose="020B0500000000000000" pitchFamily="50" charset="-128"/>
                        </a:rPr>
                        <a:t>lx </a:t>
                      </a:r>
                      <a:r>
                        <a:rPr kumimoji="1" lang="ja-JP" altLang="en-US" sz="1800" dirty="0">
                          <a:solidFill>
                            <a:schemeClr val="tx1"/>
                          </a:solidFill>
                          <a:latin typeface="Yu Gothic UI" panose="020B0500000000000000" pitchFamily="50" charset="-128"/>
                          <a:ea typeface="Yu Gothic UI" panose="020B0500000000000000" pitchFamily="50" charset="-128"/>
                        </a:rPr>
                        <a:t>以上</a:t>
                      </a:r>
                    </a:p>
                  </a:txBody>
                  <a:tcPr marL="113378" marR="113378" marT="56689" marB="5668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691486019"/>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1343747156"/>
              </p:ext>
            </p:extLst>
          </p:nvPr>
        </p:nvGraphicFramePr>
        <p:xfrm>
          <a:off x="427918" y="3835750"/>
          <a:ext cx="9488242" cy="3610171"/>
        </p:xfrm>
        <a:graphic>
          <a:graphicData uri="http://schemas.openxmlformats.org/drawingml/2006/table">
            <a:tbl>
              <a:tblPr firstRow="1" bandRow="1">
                <a:effectLst>
                  <a:outerShdw blurRad="50800" dist="38100" dir="2700000" algn="tl" rotWithShape="0">
                    <a:prstClr val="black">
                      <a:alpha val="40000"/>
                    </a:prstClr>
                  </a:outerShdw>
                </a:effectLst>
              </a:tblPr>
              <a:tblGrid>
                <a:gridCol w="1312606">
                  <a:extLst>
                    <a:ext uri="{9D8B030D-6E8A-4147-A177-3AD203B41FA5}">
                      <a16:colId xmlns:a16="http://schemas.microsoft.com/office/drawing/2014/main" val="2050843920"/>
                    </a:ext>
                  </a:extLst>
                </a:gridCol>
                <a:gridCol w="8175636">
                  <a:extLst>
                    <a:ext uri="{9D8B030D-6E8A-4147-A177-3AD203B41FA5}">
                      <a16:colId xmlns:a16="http://schemas.microsoft.com/office/drawing/2014/main" val="1385136667"/>
                    </a:ext>
                  </a:extLst>
                </a:gridCol>
              </a:tblGrid>
              <a:tr h="239460">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使用事例</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説明</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6464E6"/>
                    </a:solidFill>
                  </a:tcPr>
                </a:tc>
                <a:extLst>
                  <a:ext uri="{0D108BD9-81ED-4DB2-BD59-A6C34878D82A}">
                    <a16:rowId xmlns:a16="http://schemas.microsoft.com/office/drawing/2014/main" val="1615303185"/>
                  </a:ext>
                </a:extLst>
              </a:tr>
              <a:tr h="545347">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algn="ctr"/>
                      <a:r>
                        <a:rPr kumimoji="1" lang="ja-JP" altLang="en-US" sz="2000" b="1" dirty="0">
                          <a:latin typeface="Yu Gothic UI" panose="020B0500000000000000" pitchFamily="50" charset="-128"/>
                          <a:ea typeface="Yu Gothic UI" panose="020B0500000000000000" pitchFamily="50" charset="-128"/>
                        </a:rPr>
                        <a:t>手動</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「ライブ」画面でのロックオン</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p>
                      <a:r>
                        <a:rPr kumimoji="1" lang="en-US" altLang="ja-JP" sz="1800" b="1" dirty="0">
                          <a:solidFill>
                            <a:srgbClr val="0000FF"/>
                          </a:solidFill>
                          <a:latin typeface="Yu Gothic UI" panose="020B0500000000000000" pitchFamily="50" charset="-128"/>
                          <a:ea typeface="Yu Gothic UI" panose="020B0500000000000000" pitchFamily="50" charset="-128"/>
                        </a:rPr>
                        <a:t>VMS</a:t>
                      </a:r>
                      <a:r>
                        <a:rPr kumimoji="1" lang="ja-JP" altLang="en-US" sz="1800" b="1" dirty="0">
                          <a:solidFill>
                            <a:srgbClr val="0000FF"/>
                          </a:solidFill>
                          <a:latin typeface="Yu Gothic UI" panose="020B0500000000000000" pitchFamily="50" charset="-128"/>
                          <a:ea typeface="Yu Gothic UI" panose="020B0500000000000000" pitchFamily="50" charset="-128"/>
                        </a:rPr>
                        <a:t>操作画面でのロックオン</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201573536"/>
                  </a:ext>
                </a:extLst>
              </a:tr>
              <a:tr h="545347">
                <a:tc rowSpan="5">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algn="ctr"/>
                      <a:r>
                        <a:rPr kumimoji="1" lang="ja-JP" altLang="en-US" sz="2000" b="1" dirty="0">
                          <a:latin typeface="Yu Gothic UI" panose="020B0500000000000000" pitchFamily="50" charset="-128"/>
                          <a:ea typeface="Yu Gothic UI" panose="020B0500000000000000" pitchFamily="50" charset="-128"/>
                        </a:rPr>
                        <a:t>自動</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latin typeface="Yu Gothic UI" panose="020B0500000000000000" pitchFamily="50" charset="-128"/>
                          <a:ea typeface="Yu Gothic UI" panose="020B0500000000000000" pitchFamily="50" charset="-128"/>
                        </a:rPr>
                        <a:t>アラーム連動（ターミナル、</a:t>
                      </a:r>
                      <a:r>
                        <a:rPr kumimoji="1" lang="en-US" altLang="ja-JP" sz="1800" dirty="0">
                          <a:solidFill>
                            <a:schemeClr val="tx1"/>
                          </a:solidFill>
                          <a:latin typeface="Yu Gothic UI" panose="020B0500000000000000" pitchFamily="50" charset="-128"/>
                          <a:ea typeface="Yu Gothic UI" panose="020B0500000000000000" pitchFamily="50" charset="-128"/>
                        </a:rPr>
                        <a:t>VMD</a:t>
                      </a:r>
                      <a:r>
                        <a:rPr kumimoji="1" lang="ja-JP" altLang="en-US" sz="1800" dirty="0" err="1">
                          <a:solidFill>
                            <a:schemeClr val="tx1"/>
                          </a:solidFill>
                          <a:latin typeface="Yu Gothic UI" panose="020B0500000000000000" pitchFamily="50" charset="-128"/>
                          <a:ea typeface="Yu Gothic UI" panose="020B0500000000000000" pitchFamily="50" charset="-128"/>
                        </a:rPr>
                        <a:t>、</a:t>
                      </a:r>
                      <a:r>
                        <a:rPr kumimoji="1" lang="ja-JP" altLang="en-US" sz="1800" dirty="0">
                          <a:solidFill>
                            <a:schemeClr val="tx1"/>
                          </a:solidFill>
                          <a:latin typeface="Yu Gothic UI" panose="020B0500000000000000" pitchFamily="50" charset="-128"/>
                          <a:ea typeface="Yu Gothic UI" panose="020B0500000000000000" pitchFamily="50" charset="-128"/>
                        </a:rPr>
                        <a:t>サウンド検出、コマンド）</a:t>
                      </a:r>
                      <a:endParaRPr kumimoji="1" lang="en-US" altLang="ja-JP" sz="1800" dirty="0">
                        <a:solidFill>
                          <a:schemeClr val="tx1"/>
                        </a:solidFill>
                        <a:latin typeface="Yu Gothic UI" panose="020B0500000000000000" pitchFamily="50" charset="-128"/>
                        <a:ea typeface="Yu Gothic UI" panose="020B0500000000000000"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dirty="0">
                          <a:solidFill>
                            <a:schemeClr val="tx1"/>
                          </a:solidFill>
                          <a:latin typeface="Yu Gothic UI" panose="020B0500000000000000" pitchFamily="50" charset="-128"/>
                          <a:ea typeface="Yu Gothic UI" panose="020B0500000000000000" pitchFamily="50" charset="-128"/>
                        </a:rPr>
                        <a:t>-&gt;</a:t>
                      </a:r>
                      <a:r>
                        <a:rPr kumimoji="1" lang="ja-JP" altLang="en-US" sz="1800" dirty="0">
                          <a:solidFill>
                            <a:schemeClr val="tx1"/>
                          </a:solidFill>
                          <a:latin typeface="Yu Gothic UI" panose="020B0500000000000000" pitchFamily="50" charset="-128"/>
                          <a:ea typeface="Yu Gothic UI" panose="020B0500000000000000" pitchFamily="50" charset="-128"/>
                        </a:rPr>
                        <a:t>プリセット位置を移動して追尾を開始</a:t>
                      </a:r>
                      <a:endParaRPr kumimoji="1" lang="en-US" altLang="ja-JP" sz="1800"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1147643061"/>
                  </a:ext>
                </a:extLst>
              </a:tr>
              <a:tr h="545347">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solidFill>
                            <a:schemeClr val="tx1"/>
                          </a:solidFill>
                          <a:latin typeface="Yu Gothic UI" panose="020B0500000000000000" pitchFamily="50" charset="-128"/>
                          <a:ea typeface="Yu Gothic UI" panose="020B0500000000000000" pitchFamily="50" charset="-128"/>
                        </a:rPr>
                        <a:t>他のカメラからの</a:t>
                      </a:r>
                      <a:r>
                        <a:rPr kumimoji="1" lang="en-US" altLang="ja-JP" sz="1800" b="1" dirty="0">
                          <a:solidFill>
                            <a:srgbClr val="0000FF"/>
                          </a:solidFill>
                          <a:latin typeface="Yu Gothic UI" panose="020B0500000000000000" pitchFamily="50" charset="-128"/>
                          <a:ea typeface="Yu Gothic UI" panose="020B0500000000000000" pitchFamily="50" charset="-128"/>
                        </a:rPr>
                        <a:t>AI-VMD</a:t>
                      </a:r>
                      <a:r>
                        <a:rPr kumimoji="1" lang="ja-JP" altLang="en-US" sz="1800" dirty="0">
                          <a:solidFill>
                            <a:schemeClr val="tx1"/>
                          </a:solidFill>
                          <a:latin typeface="Yu Gothic UI" panose="020B0500000000000000" pitchFamily="50" charset="-128"/>
                          <a:ea typeface="Yu Gothic UI" panose="020B0500000000000000" pitchFamily="50" charset="-128"/>
                        </a:rPr>
                        <a:t>および</a:t>
                      </a:r>
                      <a:r>
                        <a:rPr kumimoji="1" lang="en-US" altLang="ja-JP" sz="1800" dirty="0">
                          <a:solidFill>
                            <a:schemeClr val="tx1"/>
                          </a:solidFill>
                          <a:latin typeface="Yu Gothic UI" panose="020B0500000000000000" pitchFamily="50" charset="-128"/>
                          <a:ea typeface="Yu Gothic UI" panose="020B0500000000000000" pitchFamily="50" charset="-128"/>
                        </a:rPr>
                        <a:t>VMD</a:t>
                      </a:r>
                      <a:r>
                        <a:rPr kumimoji="1" lang="ja-JP" altLang="en-US" sz="1800" dirty="0">
                          <a:solidFill>
                            <a:schemeClr val="tx1"/>
                          </a:solidFill>
                          <a:latin typeface="Yu Gothic UI" panose="020B0500000000000000" pitchFamily="50" charset="-128"/>
                          <a:ea typeface="Yu Gothic UI" panose="020B0500000000000000" pitchFamily="50" charset="-128"/>
                        </a:rPr>
                        <a:t>通知</a:t>
                      </a:r>
                      <a:br>
                        <a:rPr kumimoji="1" lang="en-US" altLang="ja-JP" sz="1800" dirty="0">
                          <a:solidFill>
                            <a:schemeClr val="tx1"/>
                          </a:solidFill>
                          <a:latin typeface="Yu Gothic UI" panose="020B0500000000000000" pitchFamily="50" charset="-128"/>
                          <a:ea typeface="Yu Gothic UI" panose="020B0500000000000000" pitchFamily="50" charset="-128"/>
                        </a:rPr>
                      </a:br>
                      <a:r>
                        <a:rPr kumimoji="1" lang="en-US" altLang="ja-JP" sz="1800" dirty="0">
                          <a:solidFill>
                            <a:schemeClr val="tx1"/>
                          </a:solidFill>
                          <a:latin typeface="Yu Gothic UI" panose="020B0500000000000000" pitchFamily="50" charset="-128"/>
                          <a:ea typeface="Yu Gothic UI" panose="020B0500000000000000" pitchFamily="50" charset="-128"/>
                        </a:rPr>
                        <a:t>-&gt;</a:t>
                      </a:r>
                      <a:r>
                        <a:rPr kumimoji="1" lang="ja-JP" altLang="en-US" sz="1800" dirty="0">
                          <a:solidFill>
                            <a:schemeClr val="tx1"/>
                          </a:solidFill>
                          <a:latin typeface="Yu Gothic UI" panose="020B0500000000000000" pitchFamily="50" charset="-128"/>
                          <a:ea typeface="Yu Gothic UI" panose="020B0500000000000000" pitchFamily="50" charset="-128"/>
                        </a:rPr>
                        <a:t>プリセット位置に移動して追尾を開始</a:t>
                      </a:r>
                      <a:endParaRPr kumimoji="1" lang="en-US" altLang="ja-JP" sz="1800"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663490950"/>
                  </a:ext>
                </a:extLst>
              </a:tr>
              <a:tr h="329362">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任意のプリセット位置</a:t>
                      </a:r>
                      <a:r>
                        <a:rPr kumimoji="1" lang="ja-JP" altLang="en-US" sz="1800" b="0" dirty="0">
                          <a:solidFill>
                            <a:schemeClr val="tx1"/>
                          </a:solidFill>
                          <a:latin typeface="Yu Gothic UI" panose="020B0500000000000000" pitchFamily="50" charset="-128"/>
                          <a:ea typeface="Yu Gothic UI" panose="020B0500000000000000" pitchFamily="50" charset="-128"/>
                        </a:rPr>
                        <a:t>で追尾対象を検出し、追尾を開始</a:t>
                      </a:r>
                      <a:endParaRPr kumimoji="1" lang="en-US" altLang="ja-JP" sz="1800" b="0"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50900541"/>
                  </a:ext>
                </a:extLst>
              </a:tr>
              <a:tr h="430543">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solidFill>
                            <a:srgbClr val="0000FF"/>
                          </a:solidFill>
                          <a:latin typeface="Yu Gothic UI" panose="020B0500000000000000" pitchFamily="50" charset="-128"/>
                          <a:ea typeface="Yu Gothic UI" panose="020B0500000000000000" pitchFamily="50" charset="-128"/>
                        </a:rPr>
                        <a:t>自動パン、プリセットシーケンス、パトロール中に、</a:t>
                      </a:r>
                      <a:r>
                        <a:rPr kumimoji="1" lang="ja-JP" altLang="en-US" sz="1800" b="0" dirty="0">
                          <a:solidFill>
                            <a:schemeClr val="tx1"/>
                          </a:solidFill>
                          <a:latin typeface="Yu Gothic UI" panose="020B0500000000000000" pitchFamily="50" charset="-128"/>
                          <a:ea typeface="Yu Gothic UI" panose="020B0500000000000000" pitchFamily="50" charset="-128"/>
                        </a:rPr>
                        <a:t>追尾対象を検出して追尾を開始</a:t>
                      </a:r>
                      <a:endParaRPr kumimoji="1" lang="en-US" altLang="ja-JP" sz="1800" b="0"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850303245"/>
                  </a:ext>
                </a:extLst>
              </a:tr>
              <a:tr h="329362">
                <a:tc vMerge="1">
                  <a:txBody>
                    <a:bodyPr/>
                    <a:lstStyle/>
                    <a:p>
                      <a:endParaRPr kumimoji="1" lang="ja-JP" altLang="en-US" sz="900" dirty="0"/>
                    </a:p>
                  </a:txBody>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設定エリア（</a:t>
                      </a:r>
                      <a:r>
                        <a:rPr kumimoji="1" lang="en-US" altLang="ja-JP" sz="1800" b="1" dirty="0">
                          <a:solidFill>
                            <a:srgbClr val="0000FF"/>
                          </a:solidFill>
                          <a:latin typeface="Yu Gothic UI" panose="020B0500000000000000" pitchFamily="50" charset="-128"/>
                          <a:ea typeface="Yu Gothic UI" panose="020B0500000000000000" pitchFamily="50" charset="-128"/>
                        </a:rPr>
                        <a:t>8</a:t>
                      </a:r>
                      <a:r>
                        <a:rPr kumimoji="1" lang="ja-JP" altLang="en-US" sz="1800" b="1" dirty="0">
                          <a:solidFill>
                            <a:srgbClr val="0000FF"/>
                          </a:solidFill>
                          <a:latin typeface="Yu Gothic UI" panose="020B0500000000000000" pitchFamily="50" charset="-128"/>
                          <a:ea typeface="Yu Gothic UI" panose="020B0500000000000000" pitchFamily="50" charset="-128"/>
                        </a:rPr>
                        <a:t>エリア）</a:t>
                      </a:r>
                      <a:r>
                        <a:rPr kumimoji="1" lang="ja-JP" altLang="en-US" sz="1800" b="0" dirty="0">
                          <a:solidFill>
                            <a:schemeClr val="tx1"/>
                          </a:solidFill>
                          <a:latin typeface="Yu Gothic UI" panose="020B0500000000000000" pitchFamily="50" charset="-128"/>
                          <a:ea typeface="Yu Gothic UI" panose="020B0500000000000000" pitchFamily="50" charset="-128"/>
                        </a:rPr>
                        <a:t>で、追尾対象を検出して追尾を開始</a:t>
                      </a:r>
                      <a:endParaRPr kumimoji="1" lang="en-US" altLang="ja-JP" sz="1800" b="0"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691486019"/>
                  </a:ext>
                </a:extLst>
              </a:tr>
            </a:tbl>
          </a:graphicData>
        </a:graphic>
      </p:graphicFrame>
      <p:sp>
        <p:nvSpPr>
          <p:cNvPr id="2" name="タイトル 1"/>
          <p:cNvSpPr>
            <a:spLocks noGrp="1"/>
          </p:cNvSpPr>
          <p:nvPr>
            <p:ph type="title"/>
          </p:nvPr>
        </p:nvSpPr>
        <p:spPr/>
        <p:txBody>
          <a:bodyPr/>
          <a:lstStyle/>
          <a:p>
            <a:pPr marL="268288"/>
            <a:r>
              <a:rPr lang="en-US" altLang="ja-JP" dirty="0"/>
              <a:t>AI</a:t>
            </a:r>
            <a:r>
              <a:rPr lang="ja-JP" altLang="en-US" dirty="0"/>
              <a:t>自動追尾の仕様</a:t>
            </a:r>
            <a:r>
              <a:rPr lang="ja-JP" altLang="en-US" sz="2000" dirty="0"/>
              <a:t>（</a:t>
            </a:r>
            <a:r>
              <a:rPr lang="en-US" altLang="ja-JP" sz="2000" dirty="0"/>
              <a:t>1/2</a:t>
            </a:r>
            <a:r>
              <a:rPr lang="ja-JP" altLang="en-US" sz="2000" dirty="0"/>
              <a:t>）</a:t>
            </a:r>
            <a:endParaRPr kumimoji="1" lang="ja-JP" altLang="en-US" dirty="0"/>
          </a:p>
        </p:txBody>
      </p:sp>
    </p:spTree>
    <p:extLst>
      <p:ext uri="{BB962C8B-B14F-4D97-AF65-F5344CB8AC3E}">
        <p14:creationId xmlns:p14="http://schemas.microsoft.com/office/powerpoint/2010/main" val="1159421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89251135"/>
              </p:ext>
            </p:extLst>
          </p:nvPr>
        </p:nvGraphicFramePr>
        <p:xfrm>
          <a:off x="468975" y="1220810"/>
          <a:ext cx="12103616" cy="5330810"/>
        </p:xfrm>
        <a:graphic>
          <a:graphicData uri="http://schemas.openxmlformats.org/drawingml/2006/table">
            <a:tbl>
              <a:tblPr firstRow="1" bandRow="1">
                <a:effectLst>
                  <a:outerShdw blurRad="50800" dist="38100" dir="2700000" algn="tl" rotWithShape="0">
                    <a:prstClr val="black">
                      <a:alpha val="40000"/>
                    </a:prstClr>
                  </a:outerShdw>
                </a:effectLst>
              </a:tblPr>
              <a:tblGrid>
                <a:gridCol w="3863160">
                  <a:extLst>
                    <a:ext uri="{9D8B030D-6E8A-4147-A177-3AD203B41FA5}">
                      <a16:colId xmlns:a16="http://schemas.microsoft.com/office/drawing/2014/main" val="2050843920"/>
                    </a:ext>
                  </a:extLst>
                </a:gridCol>
                <a:gridCol w="8240456">
                  <a:extLst>
                    <a:ext uri="{9D8B030D-6E8A-4147-A177-3AD203B41FA5}">
                      <a16:colId xmlns:a16="http://schemas.microsoft.com/office/drawing/2014/main" val="1385136667"/>
                    </a:ext>
                  </a:extLst>
                </a:gridCol>
              </a:tblGrid>
              <a:tr h="329362">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ja-JP" altLang="en-US"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設定項目</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464E6"/>
                    </a:solidFill>
                  </a:tcPr>
                </a:tc>
                <a:tc>
                  <a:txBody>
                    <a:bodyPr/>
                    <a:lstStyle>
                      <a:lvl1pPr marL="0" algn="l" defTabSz="685800" rtl="0" eaLnBrk="1" latinLnBrk="0" hangingPunct="1">
                        <a:defRPr kumimoji="1" sz="1350" b="1" kern="1200">
                          <a:solidFill>
                            <a:schemeClr val="lt1"/>
                          </a:solidFill>
                          <a:latin typeface="Yu Gothic UI"/>
                          <a:ea typeface="Yu Gothic UI"/>
                        </a:defRPr>
                      </a:lvl1pPr>
                      <a:lvl2pPr marL="342900" algn="l" defTabSz="685800" rtl="0" eaLnBrk="1" latinLnBrk="0" hangingPunct="1">
                        <a:defRPr kumimoji="1" sz="1350" b="1" kern="1200">
                          <a:solidFill>
                            <a:schemeClr val="lt1"/>
                          </a:solidFill>
                          <a:latin typeface="Yu Gothic UI"/>
                          <a:ea typeface="Yu Gothic UI"/>
                        </a:defRPr>
                      </a:lvl2pPr>
                      <a:lvl3pPr marL="685800" algn="l" defTabSz="685800" rtl="0" eaLnBrk="1" latinLnBrk="0" hangingPunct="1">
                        <a:defRPr kumimoji="1" sz="1350" b="1" kern="1200">
                          <a:solidFill>
                            <a:schemeClr val="lt1"/>
                          </a:solidFill>
                          <a:latin typeface="Yu Gothic UI"/>
                          <a:ea typeface="Yu Gothic UI"/>
                        </a:defRPr>
                      </a:lvl3pPr>
                      <a:lvl4pPr marL="1028700" algn="l" defTabSz="685800" rtl="0" eaLnBrk="1" latinLnBrk="0" hangingPunct="1">
                        <a:defRPr kumimoji="1" sz="1350" b="1" kern="1200">
                          <a:solidFill>
                            <a:schemeClr val="lt1"/>
                          </a:solidFill>
                          <a:latin typeface="Yu Gothic UI"/>
                          <a:ea typeface="Yu Gothic UI"/>
                        </a:defRPr>
                      </a:lvl4pPr>
                      <a:lvl5pPr marL="1371600" algn="l" defTabSz="685800" rtl="0" eaLnBrk="1" latinLnBrk="0" hangingPunct="1">
                        <a:defRPr kumimoji="1" sz="1350" b="1" kern="1200">
                          <a:solidFill>
                            <a:schemeClr val="lt1"/>
                          </a:solidFill>
                          <a:latin typeface="Yu Gothic UI"/>
                          <a:ea typeface="Yu Gothic UI"/>
                        </a:defRPr>
                      </a:lvl5pPr>
                      <a:lvl6pPr marL="1714500" algn="l" defTabSz="685800" rtl="0" eaLnBrk="1" latinLnBrk="0" hangingPunct="1">
                        <a:defRPr kumimoji="1" sz="1350" b="1" kern="1200">
                          <a:solidFill>
                            <a:schemeClr val="lt1"/>
                          </a:solidFill>
                          <a:latin typeface="Yu Gothic UI"/>
                          <a:ea typeface="Yu Gothic UI"/>
                        </a:defRPr>
                      </a:lvl6pPr>
                      <a:lvl7pPr marL="2057400" algn="l" defTabSz="685800" rtl="0" eaLnBrk="1" latinLnBrk="0" hangingPunct="1">
                        <a:defRPr kumimoji="1" sz="1350" b="1" kern="1200">
                          <a:solidFill>
                            <a:schemeClr val="lt1"/>
                          </a:solidFill>
                          <a:latin typeface="Yu Gothic UI"/>
                          <a:ea typeface="Yu Gothic UI"/>
                        </a:defRPr>
                      </a:lvl7pPr>
                      <a:lvl8pPr marL="2400300" algn="l" defTabSz="685800" rtl="0" eaLnBrk="1" latinLnBrk="0" hangingPunct="1">
                        <a:defRPr kumimoji="1" sz="1350" b="1" kern="1200">
                          <a:solidFill>
                            <a:schemeClr val="lt1"/>
                          </a:solidFill>
                          <a:latin typeface="Yu Gothic UI"/>
                          <a:ea typeface="Yu Gothic UI"/>
                        </a:defRPr>
                      </a:lvl8pPr>
                      <a:lvl9pPr marL="2743200" algn="l" defTabSz="685800" rtl="0" eaLnBrk="1" latinLnBrk="0" hangingPunct="1">
                        <a:defRPr kumimoji="1" sz="1350" b="1" kern="1200">
                          <a:solidFill>
                            <a:schemeClr val="lt1"/>
                          </a:solidFill>
                          <a:latin typeface="Yu Gothic UI"/>
                          <a:ea typeface="Yu Gothic UI"/>
                        </a:defRPr>
                      </a:lvl9pPr>
                    </a:lstStyle>
                    <a:p>
                      <a:pPr algn="ctr"/>
                      <a:r>
                        <a:rPr kumimoji="1" lang="en-US" altLang="ja-JP"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AI</a:t>
                      </a:r>
                      <a:r>
                        <a:rPr kumimoji="1" lang="ja-JP" altLang="en-US"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rPr>
                        <a:t>ベース</a:t>
                      </a:r>
                      <a:endParaRPr kumimoji="1" lang="en-US" altLang="ja-JP" sz="2000" dirty="0">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6464E6"/>
                    </a:solidFill>
                  </a:tcPr>
                </a:tc>
                <a:extLst>
                  <a:ext uri="{0D108BD9-81ED-4DB2-BD59-A6C34878D82A}">
                    <a16:rowId xmlns:a16="http://schemas.microsoft.com/office/drawing/2014/main" val="1615303185"/>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検知オブジェクト</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dirty="0">
                          <a:solidFill>
                            <a:srgbClr val="0000FF"/>
                          </a:solidFill>
                          <a:latin typeface="Yu Gothic UI" panose="020B0500000000000000" pitchFamily="50" charset="-128"/>
                          <a:ea typeface="Yu Gothic UI" panose="020B0500000000000000" pitchFamily="50" charset="-128"/>
                        </a:rPr>
                        <a:t>人物／車／二輪車</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201573536"/>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追尾対象の表示サイズ</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大</a:t>
                      </a:r>
                      <a:r>
                        <a:rPr kumimoji="1" lang="en-US" altLang="ja-JP" sz="1800" dirty="0">
                          <a:latin typeface="Yu Gothic UI" panose="020B0500000000000000" pitchFamily="50" charset="-128"/>
                          <a:ea typeface="Yu Gothic UI" panose="020B0500000000000000" pitchFamily="50" charset="-128"/>
                        </a:rPr>
                        <a:t>(</a:t>
                      </a:r>
                      <a:r>
                        <a:rPr kumimoji="1" lang="ja-JP" altLang="en-US" sz="1800" dirty="0">
                          <a:latin typeface="Yu Gothic UI" panose="020B0500000000000000" pitchFamily="50" charset="-128"/>
                          <a:ea typeface="Yu Gothic UI" panose="020B0500000000000000" pitchFamily="50" charset="-128"/>
                        </a:rPr>
                        <a:t>画面の</a:t>
                      </a:r>
                      <a:r>
                        <a:rPr kumimoji="1" lang="en-US" altLang="ja-JP" sz="1800" dirty="0">
                          <a:latin typeface="Yu Gothic UI" panose="020B0500000000000000" pitchFamily="50" charset="-128"/>
                          <a:ea typeface="Yu Gothic UI" panose="020B0500000000000000" pitchFamily="50" charset="-128"/>
                        </a:rPr>
                        <a:t>3/4)/</a:t>
                      </a:r>
                      <a:r>
                        <a:rPr kumimoji="1" lang="ja-JP" altLang="en-US" sz="1800" dirty="0">
                          <a:latin typeface="Yu Gothic UI" panose="020B0500000000000000" pitchFamily="50" charset="-128"/>
                          <a:ea typeface="Yu Gothic UI" panose="020B0500000000000000" pitchFamily="50" charset="-128"/>
                        </a:rPr>
                        <a:t>中</a:t>
                      </a:r>
                      <a:r>
                        <a:rPr kumimoji="1" lang="en-US" altLang="ja-JP" sz="1800" dirty="0">
                          <a:latin typeface="Yu Gothic UI" panose="020B0500000000000000" pitchFamily="50" charset="-128"/>
                          <a:ea typeface="Yu Gothic UI" panose="020B0500000000000000" pitchFamily="50" charset="-128"/>
                        </a:rPr>
                        <a:t>(</a:t>
                      </a:r>
                      <a:r>
                        <a:rPr kumimoji="1" lang="ja-JP" altLang="en-US" sz="1800" dirty="0">
                          <a:latin typeface="Yu Gothic UI" panose="020B0500000000000000" pitchFamily="50" charset="-128"/>
                          <a:ea typeface="Yu Gothic UI" panose="020B0500000000000000" pitchFamily="50" charset="-128"/>
                        </a:rPr>
                        <a:t>画面の</a:t>
                      </a:r>
                      <a:r>
                        <a:rPr kumimoji="1" lang="en-US" altLang="ja-JP" sz="1800" dirty="0">
                          <a:latin typeface="Yu Gothic UI" panose="020B0500000000000000" pitchFamily="50" charset="-128"/>
                          <a:ea typeface="Yu Gothic UI" panose="020B0500000000000000" pitchFamily="50" charset="-128"/>
                        </a:rPr>
                        <a:t>1/2)/</a:t>
                      </a:r>
                      <a:r>
                        <a:rPr kumimoji="1" lang="ja-JP" altLang="en-US" sz="1800" dirty="0">
                          <a:latin typeface="Yu Gothic UI" panose="020B0500000000000000" pitchFamily="50" charset="-128"/>
                          <a:ea typeface="Yu Gothic UI" panose="020B0500000000000000" pitchFamily="50" charset="-128"/>
                        </a:rPr>
                        <a:t>小</a:t>
                      </a:r>
                      <a:r>
                        <a:rPr kumimoji="1" lang="en-US" altLang="ja-JP" sz="1800" dirty="0">
                          <a:latin typeface="Yu Gothic UI" panose="020B0500000000000000" pitchFamily="50" charset="-128"/>
                          <a:ea typeface="Yu Gothic UI" panose="020B0500000000000000" pitchFamily="50" charset="-128"/>
                        </a:rPr>
                        <a:t>(</a:t>
                      </a:r>
                      <a:r>
                        <a:rPr kumimoji="1" lang="ja-JP" altLang="en-US" sz="1800" dirty="0">
                          <a:latin typeface="Yu Gothic UI" panose="020B0500000000000000" pitchFamily="50" charset="-128"/>
                          <a:ea typeface="Yu Gothic UI" panose="020B0500000000000000" pitchFamily="50" charset="-128"/>
                        </a:rPr>
                        <a:t>画面の</a:t>
                      </a:r>
                      <a:r>
                        <a:rPr kumimoji="1" lang="en-US" altLang="ja-JP" sz="1800" dirty="0">
                          <a:latin typeface="Yu Gothic UI" panose="020B0500000000000000" pitchFamily="50" charset="-128"/>
                          <a:ea typeface="Yu Gothic UI" panose="020B0500000000000000" pitchFamily="50" charset="-128"/>
                        </a:rPr>
                        <a:t>1/4)/</a:t>
                      </a:r>
                      <a:r>
                        <a:rPr kumimoji="1" lang="ja-JP" altLang="en-US" sz="1800" dirty="0">
                          <a:latin typeface="Yu Gothic UI" panose="020B0500000000000000" pitchFamily="50" charset="-128"/>
                          <a:ea typeface="Yu Gothic UI" panose="020B0500000000000000" pitchFamily="50" charset="-128"/>
                        </a:rPr>
                        <a:t>サイズ調整なし</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3500050848"/>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感度</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高</a:t>
                      </a:r>
                      <a:r>
                        <a:rPr kumimoji="1" lang="en-US" altLang="ja-JP" sz="1800" dirty="0">
                          <a:latin typeface="Yu Gothic UI" panose="020B0500000000000000" pitchFamily="50" charset="-128"/>
                          <a:ea typeface="Yu Gothic UI" panose="020B0500000000000000" pitchFamily="50" charset="-128"/>
                        </a:rPr>
                        <a:t>/</a:t>
                      </a:r>
                      <a:r>
                        <a:rPr kumimoji="1" lang="ja-JP" altLang="en-US" sz="1800" dirty="0">
                          <a:latin typeface="Yu Gothic UI" panose="020B0500000000000000" pitchFamily="50" charset="-128"/>
                          <a:ea typeface="Yu Gothic UI" panose="020B0500000000000000" pitchFamily="50" charset="-128"/>
                        </a:rPr>
                        <a:t>中</a:t>
                      </a:r>
                      <a:r>
                        <a:rPr kumimoji="1" lang="en-US" altLang="ja-JP" sz="1800" dirty="0">
                          <a:latin typeface="Yu Gothic UI" panose="020B0500000000000000" pitchFamily="50" charset="-128"/>
                          <a:ea typeface="Yu Gothic UI" panose="020B0500000000000000" pitchFamily="50" charset="-128"/>
                        </a:rPr>
                        <a:t>/</a:t>
                      </a:r>
                      <a:r>
                        <a:rPr kumimoji="1" lang="ja-JP" altLang="en-US" sz="1800" dirty="0">
                          <a:latin typeface="Yu Gothic UI" panose="020B0500000000000000" pitchFamily="50" charset="-128"/>
                          <a:ea typeface="Yu Gothic UI" panose="020B0500000000000000" pitchFamily="50" charset="-128"/>
                        </a:rPr>
                        <a:t>低</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670062640"/>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latin typeface="Yu Gothic UI" panose="020B0500000000000000" pitchFamily="50" charset="-128"/>
                          <a:ea typeface="Yu Gothic UI" panose="020B0500000000000000" pitchFamily="50" charset="-128"/>
                        </a:rPr>
                        <a:t>追尾最長時間</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dirty="0">
                          <a:latin typeface="Yu Gothic UI" panose="020B0500000000000000" pitchFamily="50" charset="-128"/>
                          <a:ea typeface="Yu Gothic UI" panose="020B0500000000000000" pitchFamily="50" charset="-128"/>
                        </a:rPr>
                        <a:t>Off</a:t>
                      </a:r>
                      <a:r>
                        <a:rPr kumimoji="1" lang="ja-JP" altLang="en-US" sz="1800" dirty="0">
                          <a:latin typeface="Yu Gothic UI" panose="020B0500000000000000" pitchFamily="50" charset="-128"/>
                          <a:ea typeface="Yu Gothic UI" panose="020B0500000000000000" pitchFamily="50" charset="-128"/>
                        </a:rPr>
                        <a:t>（制限なし）</a:t>
                      </a:r>
                      <a:r>
                        <a:rPr kumimoji="1" lang="en-US" altLang="ja-JP" sz="1800" dirty="0">
                          <a:latin typeface="Yu Gothic UI" panose="020B0500000000000000" pitchFamily="50" charset="-128"/>
                          <a:ea typeface="Yu Gothic UI" panose="020B0500000000000000" pitchFamily="50" charset="-128"/>
                        </a:rPr>
                        <a:t>/10s/20s/30s/40s/50s/1min/2min/3min/5min/10min</a:t>
                      </a:r>
                      <a:endParaRPr kumimoji="1" lang="ja-JP" altLang="en-US" sz="1800" dirty="0">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490443097"/>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自動追尾情報付加</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dirty="0">
                          <a:latin typeface="Yu Gothic UI" panose="020B0500000000000000" pitchFamily="50" charset="-128"/>
                          <a:ea typeface="Yu Gothic UI" panose="020B0500000000000000" pitchFamily="50" charset="-128"/>
                        </a:rPr>
                        <a:t>Off/On</a:t>
                      </a:r>
                      <a:r>
                        <a:rPr kumimoji="1" lang="ja-JP" altLang="en-US" sz="1800" dirty="0">
                          <a:latin typeface="Yu Gothic UI" panose="020B0500000000000000" pitchFamily="50" charset="-128"/>
                          <a:ea typeface="Yu Gothic UI" panose="020B0500000000000000" pitchFamily="50" charset="-128"/>
                        </a:rPr>
                        <a:t>（ライブ画表示なし）</a:t>
                      </a:r>
                      <a:r>
                        <a:rPr kumimoji="1" lang="en-US" altLang="ja-JP" sz="1800" dirty="0">
                          <a:latin typeface="Yu Gothic UI" panose="020B0500000000000000" pitchFamily="50" charset="-128"/>
                          <a:ea typeface="Yu Gothic UI" panose="020B0500000000000000" pitchFamily="50" charset="-128"/>
                        </a:rPr>
                        <a:t>/On</a:t>
                      </a:r>
                      <a:r>
                        <a:rPr kumimoji="1" lang="ja-JP" altLang="en-US" sz="1800" dirty="0">
                          <a:latin typeface="Yu Gothic UI" panose="020B0500000000000000" pitchFamily="50" charset="-128"/>
                          <a:ea typeface="Yu Gothic UI" panose="020B0500000000000000" pitchFamily="50" charset="-128"/>
                        </a:rPr>
                        <a:t>（ライブ画表示あり）</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411166874"/>
                  </a:ext>
                </a:extLst>
              </a:tr>
              <a:tr h="76133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自動追尾起動設定</a:t>
                      </a:r>
                      <a:endParaRPr kumimoji="1" lang="en-US" altLang="ja-JP" sz="1800" dirty="0">
                        <a:latin typeface="Yu Gothic UI" panose="020B0500000000000000" pitchFamily="50" charset="-128"/>
                        <a:ea typeface="Yu Gothic UI" panose="020B0500000000000000" pitchFamily="50" charset="-128"/>
                      </a:endParaRP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b="1" baseline="0" dirty="0">
                          <a:solidFill>
                            <a:srgbClr val="0000FF"/>
                          </a:solidFill>
                          <a:latin typeface="Yu Gothic UI" panose="020B0500000000000000" pitchFamily="50" charset="-128"/>
                          <a:ea typeface="Yu Gothic UI" panose="020B0500000000000000" pitchFamily="50" charset="-128"/>
                        </a:rPr>
                        <a:t>オートパン、プリセットシーケンス</a:t>
                      </a:r>
                      <a:r>
                        <a:rPr kumimoji="1" lang="en-US" altLang="ja-JP" sz="1800" b="1" baseline="0" dirty="0">
                          <a:solidFill>
                            <a:srgbClr val="0000FF"/>
                          </a:solidFill>
                          <a:latin typeface="Yu Gothic UI" panose="020B0500000000000000" pitchFamily="50" charset="-128"/>
                          <a:ea typeface="Yu Gothic UI" panose="020B0500000000000000" pitchFamily="50" charset="-128"/>
                        </a:rPr>
                        <a:t>/</a:t>
                      </a:r>
                      <a:r>
                        <a:rPr kumimoji="1" lang="ja-JP" altLang="en-US" sz="1800" b="1" baseline="0" dirty="0">
                          <a:solidFill>
                            <a:srgbClr val="0000FF"/>
                          </a:solidFill>
                          <a:latin typeface="Yu Gothic UI" panose="020B0500000000000000" pitchFamily="50" charset="-128"/>
                          <a:ea typeface="Yu Gothic UI" panose="020B0500000000000000" pitchFamily="50" charset="-128"/>
                        </a:rPr>
                        <a:t>プリセットポジション、プリセットポジション選択、パトロール</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p>
                      <a:r>
                        <a:rPr kumimoji="1" lang="ja-JP" altLang="en-US" sz="1800" b="1" dirty="0">
                          <a:solidFill>
                            <a:srgbClr val="0000FF"/>
                          </a:solidFill>
                          <a:latin typeface="Yu Gothic UI" panose="020B0500000000000000" pitchFamily="50" charset="-128"/>
                          <a:ea typeface="Yu Gothic UI" panose="020B0500000000000000" pitchFamily="50" charset="-128"/>
                        </a:rPr>
                        <a:t>自動追尾起動設定エリア</a:t>
                      </a:r>
                      <a:r>
                        <a:rPr kumimoji="1" lang="en-US" altLang="ja-JP" sz="1800" b="1" baseline="0" dirty="0">
                          <a:solidFill>
                            <a:srgbClr val="0000FF"/>
                          </a:solidFill>
                          <a:latin typeface="Yu Gothic UI" panose="020B0500000000000000" pitchFamily="50" charset="-128"/>
                          <a:ea typeface="Yu Gothic UI" panose="020B0500000000000000" pitchFamily="50" charset="-128"/>
                        </a:rPr>
                        <a:t>(8</a:t>
                      </a:r>
                      <a:r>
                        <a:rPr kumimoji="1" lang="ja-JP" altLang="en-US" sz="1800" b="1" baseline="0" dirty="0">
                          <a:solidFill>
                            <a:srgbClr val="0000FF"/>
                          </a:solidFill>
                          <a:latin typeface="Yu Gothic UI" panose="020B0500000000000000" pitchFamily="50" charset="-128"/>
                          <a:ea typeface="Yu Gothic UI" panose="020B0500000000000000" pitchFamily="50" charset="-128"/>
                        </a:rPr>
                        <a:t>か所</a:t>
                      </a:r>
                      <a:r>
                        <a:rPr kumimoji="1" lang="en-US" altLang="ja-JP" sz="1800" b="1" baseline="0" dirty="0">
                          <a:solidFill>
                            <a:srgbClr val="0000FF"/>
                          </a:solidFill>
                          <a:latin typeface="Yu Gothic UI" panose="020B0500000000000000" pitchFamily="50" charset="-128"/>
                          <a:ea typeface="Yu Gothic UI" panose="020B0500000000000000" pitchFamily="50" charset="-128"/>
                        </a:rPr>
                        <a:t>, </a:t>
                      </a:r>
                      <a:r>
                        <a:rPr kumimoji="1" lang="ja-JP" altLang="en-US" sz="1800" b="1" baseline="0" dirty="0">
                          <a:solidFill>
                            <a:srgbClr val="0000FF"/>
                          </a:solidFill>
                          <a:latin typeface="Yu Gothic UI" panose="020B0500000000000000" pitchFamily="50" charset="-128"/>
                          <a:ea typeface="Yu Gothic UI" panose="020B0500000000000000" pitchFamily="50" charset="-128"/>
                        </a:rPr>
                        <a:t>四辺形設定</a:t>
                      </a:r>
                      <a:r>
                        <a:rPr kumimoji="1" lang="en-US" altLang="ja-JP" sz="1800" b="1" baseline="0" dirty="0">
                          <a:solidFill>
                            <a:srgbClr val="0000FF"/>
                          </a:solidFill>
                          <a:latin typeface="Yu Gothic UI" panose="020B0500000000000000" pitchFamily="50" charset="-128"/>
                          <a:ea typeface="Yu Gothic UI" panose="020B0500000000000000" pitchFamily="50" charset="-128"/>
                        </a:rPr>
                        <a:t>)</a:t>
                      </a:r>
                      <a:endParaRPr kumimoji="1" lang="en-US" altLang="ja-JP" sz="1800" b="1" dirty="0">
                        <a:solidFill>
                          <a:srgbClr val="0000FF"/>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766381732"/>
                  </a:ext>
                </a:extLst>
              </a:tr>
              <a:tr h="545347">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自動追尾アラーム設定</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dirty="0">
                          <a:latin typeface="Yu Gothic UI" panose="020B0500000000000000" pitchFamily="50" charset="-128"/>
                          <a:ea typeface="Yu Gothic UI" panose="020B0500000000000000" pitchFamily="50" charset="-128"/>
                        </a:rPr>
                        <a:t>Off/On(</a:t>
                      </a:r>
                      <a:r>
                        <a:rPr kumimoji="1" lang="ja-JP" altLang="en-US" sz="1800" dirty="0">
                          <a:latin typeface="Yu Gothic UI" panose="020B0500000000000000" pitchFamily="50" charset="-128"/>
                          <a:ea typeface="Yu Gothic UI" panose="020B0500000000000000" pitchFamily="50" charset="-128"/>
                        </a:rPr>
                        <a:t>追尾開始時</a:t>
                      </a:r>
                      <a:r>
                        <a:rPr kumimoji="1" lang="en-US" altLang="ja-JP" sz="1800" dirty="0">
                          <a:latin typeface="Yu Gothic UI" panose="020B0500000000000000" pitchFamily="50" charset="-128"/>
                          <a:ea typeface="Yu Gothic UI" panose="020B0500000000000000" pitchFamily="50" charset="-128"/>
                        </a:rPr>
                        <a:t>)/On(</a:t>
                      </a:r>
                      <a:r>
                        <a:rPr kumimoji="1" lang="ja-JP" altLang="en-US" sz="1800" dirty="0">
                          <a:latin typeface="Yu Gothic UI" panose="020B0500000000000000" pitchFamily="50" charset="-128"/>
                          <a:ea typeface="Yu Gothic UI" panose="020B0500000000000000" pitchFamily="50" charset="-128"/>
                        </a:rPr>
                        <a:t>アラーム検出時間経過時</a:t>
                      </a:r>
                      <a:r>
                        <a:rPr kumimoji="1" lang="en-US" altLang="ja-JP" sz="1800" dirty="0">
                          <a:latin typeface="Yu Gothic UI" panose="020B0500000000000000" pitchFamily="50" charset="-128"/>
                          <a:ea typeface="Yu Gothic UI" panose="020B0500000000000000" pitchFamily="50" charset="-128"/>
                        </a:rPr>
                        <a:t>)/</a:t>
                      </a:r>
                    </a:p>
                    <a:p>
                      <a:r>
                        <a:rPr kumimoji="1" lang="en-US" altLang="ja-JP" sz="1800" dirty="0">
                          <a:latin typeface="Yu Gothic UI" panose="020B0500000000000000" pitchFamily="50" charset="-128"/>
                          <a:ea typeface="Yu Gothic UI" panose="020B0500000000000000" pitchFamily="50" charset="-128"/>
                        </a:rPr>
                        <a:t>On(</a:t>
                      </a:r>
                      <a:r>
                        <a:rPr kumimoji="1" lang="ja-JP" altLang="en-US" sz="1800" dirty="0">
                          <a:latin typeface="Yu Gothic UI" panose="020B0500000000000000" pitchFamily="50" charset="-128"/>
                          <a:ea typeface="Yu Gothic UI" panose="020B0500000000000000" pitchFamily="50" charset="-128"/>
                        </a:rPr>
                        <a:t>アラームエリア侵入時（</a:t>
                      </a:r>
                      <a:r>
                        <a:rPr kumimoji="1" lang="en-US" altLang="ja-JP" sz="1800" b="1" dirty="0">
                          <a:solidFill>
                            <a:srgbClr val="0000FF"/>
                          </a:solidFill>
                          <a:latin typeface="Yu Gothic UI" panose="020B0500000000000000" pitchFamily="50" charset="-128"/>
                          <a:ea typeface="Yu Gothic UI" panose="020B0500000000000000" pitchFamily="50" charset="-128"/>
                        </a:rPr>
                        <a:t>8</a:t>
                      </a:r>
                      <a:r>
                        <a:rPr kumimoji="1" lang="ja-JP" altLang="en-US" sz="1800" b="1" dirty="0">
                          <a:solidFill>
                            <a:srgbClr val="0000FF"/>
                          </a:solidFill>
                          <a:latin typeface="Yu Gothic UI" panose="020B0500000000000000" pitchFamily="50" charset="-128"/>
                          <a:ea typeface="Yu Gothic UI" panose="020B0500000000000000" pitchFamily="50" charset="-128"/>
                        </a:rPr>
                        <a:t>か所</a:t>
                      </a:r>
                      <a:r>
                        <a:rPr kumimoji="1" lang="en-US" altLang="ja-JP" sz="1800" b="1" dirty="0">
                          <a:solidFill>
                            <a:srgbClr val="0000FF"/>
                          </a:solidFill>
                          <a:latin typeface="Yu Gothic UI" panose="020B0500000000000000" pitchFamily="50" charset="-128"/>
                          <a:ea typeface="Yu Gothic UI" panose="020B0500000000000000" pitchFamily="50" charset="-128"/>
                        </a:rPr>
                        <a:t>,</a:t>
                      </a:r>
                      <a:r>
                        <a:rPr kumimoji="1" lang="ja-JP" altLang="en-US" sz="1800" b="1" dirty="0">
                          <a:solidFill>
                            <a:srgbClr val="0000FF"/>
                          </a:solidFill>
                          <a:latin typeface="Yu Gothic UI" panose="020B0500000000000000" pitchFamily="50" charset="-128"/>
                          <a:ea typeface="Yu Gothic UI" panose="020B0500000000000000" pitchFamily="50" charset="-128"/>
                        </a:rPr>
                        <a:t>四辺形設定</a:t>
                      </a:r>
                      <a:r>
                        <a:rPr kumimoji="1" lang="ja-JP" altLang="en-US" sz="1800" dirty="0">
                          <a:solidFill>
                            <a:schemeClr val="tx1"/>
                          </a:solidFill>
                          <a:latin typeface="Yu Gothic UI" panose="020B0500000000000000" pitchFamily="50" charset="-128"/>
                          <a:ea typeface="Yu Gothic UI" panose="020B0500000000000000" pitchFamily="50" charset="-128"/>
                        </a:rPr>
                        <a:t>）</a:t>
                      </a:r>
                      <a:r>
                        <a:rPr kumimoji="1" lang="en-US" altLang="ja-JP" sz="1800" dirty="0">
                          <a:latin typeface="Yu Gothic UI" panose="020B0500000000000000" pitchFamily="50" charset="-128"/>
                          <a:ea typeface="Yu Gothic UI" panose="020B0500000000000000" pitchFamily="50" charset="-128"/>
                        </a:rPr>
                        <a:t>)</a:t>
                      </a:r>
                      <a:endParaRPr kumimoji="1" lang="ja-JP" altLang="en-US" sz="1800" dirty="0">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3753769800"/>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アラームエリア</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en-US" altLang="ja-JP" sz="1800" b="1" kern="1200" baseline="0" dirty="0">
                          <a:solidFill>
                            <a:srgbClr val="0000FF"/>
                          </a:solidFill>
                          <a:latin typeface="Yu Gothic UI" panose="020B0500000000000000" pitchFamily="50" charset="-128"/>
                          <a:ea typeface="Yu Gothic UI" panose="020B0500000000000000" pitchFamily="50" charset="-128"/>
                          <a:cs typeface="+mn-cs"/>
                        </a:rPr>
                        <a:t>8</a:t>
                      </a:r>
                      <a:r>
                        <a:rPr kumimoji="1" lang="ja-JP" altLang="en-US" sz="1800" b="1" kern="1200" baseline="0" dirty="0">
                          <a:solidFill>
                            <a:srgbClr val="0000FF"/>
                          </a:solidFill>
                          <a:latin typeface="Yu Gothic UI" panose="020B0500000000000000" pitchFamily="50" charset="-128"/>
                          <a:ea typeface="Yu Gothic UI" panose="020B0500000000000000" pitchFamily="50" charset="-128"/>
                          <a:cs typeface="+mn-cs"/>
                        </a:rPr>
                        <a:t>か所</a:t>
                      </a:r>
                      <a:r>
                        <a:rPr kumimoji="1" lang="en-US" altLang="ja-JP" sz="1800" b="1" kern="1200" baseline="0" dirty="0">
                          <a:solidFill>
                            <a:srgbClr val="0000FF"/>
                          </a:solidFill>
                          <a:latin typeface="Yu Gothic UI" panose="020B0500000000000000" pitchFamily="50" charset="-128"/>
                          <a:ea typeface="Yu Gothic UI" panose="020B0500000000000000" pitchFamily="50" charset="-128"/>
                          <a:cs typeface="+mn-cs"/>
                        </a:rPr>
                        <a:t>, </a:t>
                      </a:r>
                      <a:r>
                        <a:rPr kumimoji="1" lang="ja-JP" altLang="en-US" sz="1800" b="1" kern="1200" baseline="0" dirty="0">
                          <a:solidFill>
                            <a:srgbClr val="0000FF"/>
                          </a:solidFill>
                          <a:latin typeface="Yu Gothic UI" panose="020B0500000000000000" pitchFamily="50" charset="-128"/>
                          <a:ea typeface="Yu Gothic UI" panose="020B0500000000000000" pitchFamily="50" charset="-128"/>
                          <a:cs typeface="+mn-cs"/>
                        </a:rPr>
                        <a:t>四辺形設定</a:t>
                      </a:r>
                      <a:endParaRPr kumimoji="1" lang="ja-JP" altLang="en-US" sz="1800" b="1" dirty="0">
                        <a:solidFill>
                          <a:schemeClr val="tx1"/>
                        </a:solidFill>
                        <a:latin typeface="Yu Gothic UI" panose="020B0500000000000000" pitchFamily="50" charset="-128"/>
                        <a:ea typeface="Yu Gothic UI" panose="020B0500000000000000" pitchFamily="50" charset="-128"/>
                      </a:endParaRP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3163035463"/>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検知マスクエリア設定</a:t>
                      </a:r>
                      <a:endParaRPr kumimoji="1" lang="en-US" altLang="ja-JP" sz="1800" dirty="0">
                        <a:latin typeface="Yu Gothic UI" panose="020B0500000000000000" pitchFamily="50" charset="-128"/>
                        <a:ea typeface="Yu Gothic UI" panose="020B0500000000000000" pitchFamily="50" charset="-128"/>
                      </a:endParaRP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Yu Gothic UI" panose="020B0500000000000000" pitchFamily="50" charset="-128"/>
                          <a:ea typeface="Yu Gothic UI" panose="020B0500000000000000" pitchFamily="50" charset="-128"/>
                        </a:rPr>
                        <a:t>なし</a:t>
                      </a:r>
                      <a:r>
                        <a:rPr kumimoji="1" lang="en-US" altLang="ja-JP" sz="1800" dirty="0">
                          <a:solidFill>
                            <a:srgbClr val="FF0000"/>
                          </a:solidFill>
                          <a:latin typeface="Yu Gothic UI" panose="020B0500000000000000" pitchFamily="50" charset="-128"/>
                          <a:ea typeface="Yu Gothic UI" panose="020B0500000000000000" pitchFamily="50" charset="-128"/>
                        </a:rPr>
                        <a:t> </a:t>
                      </a:r>
                      <a:r>
                        <a:rPr kumimoji="1" lang="en-US" altLang="ja-JP" sz="1800" baseline="0" dirty="0">
                          <a:solidFill>
                            <a:schemeClr val="tx1"/>
                          </a:solidFill>
                          <a:latin typeface="Yu Gothic UI" panose="020B0500000000000000" pitchFamily="50" charset="-128"/>
                          <a:ea typeface="Yu Gothic UI" panose="020B0500000000000000" pitchFamily="50" charset="-128"/>
                        </a:rPr>
                        <a:t>(</a:t>
                      </a:r>
                      <a:r>
                        <a:rPr kumimoji="1" lang="ja-JP" altLang="en-US" sz="1800" baseline="0" dirty="0">
                          <a:solidFill>
                            <a:schemeClr val="tx1"/>
                          </a:solidFill>
                          <a:latin typeface="Yu Gothic UI" panose="020B0500000000000000" pitchFamily="50" charset="-128"/>
                          <a:ea typeface="Yu Gothic UI" panose="020B0500000000000000" pitchFamily="50" charset="-128"/>
                        </a:rPr>
                        <a:t>パフォーマンス向上により不要に</a:t>
                      </a:r>
                      <a:r>
                        <a:rPr kumimoji="1" lang="en-US" altLang="ja-JP" sz="1800" baseline="0" dirty="0">
                          <a:solidFill>
                            <a:schemeClr val="tx1"/>
                          </a:solidFill>
                          <a:latin typeface="Yu Gothic UI" panose="020B0500000000000000" pitchFamily="50" charset="-128"/>
                          <a:ea typeface="Yu Gothic UI" panose="020B0500000000000000" pitchFamily="50" charset="-128"/>
                        </a:rPr>
                        <a:t>)</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1990395769"/>
                  </a:ext>
                </a:extLst>
              </a:tr>
              <a:tr h="329362">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カメラ設置高さ</a:t>
                      </a:r>
                      <a:endParaRPr kumimoji="1" lang="en-US" altLang="ja-JP" sz="1800" dirty="0">
                        <a:latin typeface="Yu Gothic UI" panose="020B0500000000000000" pitchFamily="50" charset="-128"/>
                        <a:ea typeface="Yu Gothic UI" panose="020B0500000000000000" pitchFamily="50" charset="-128"/>
                      </a:endParaRP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Yu Gothic UI" panose="020B0500000000000000" pitchFamily="50" charset="-128"/>
                          <a:ea typeface="Yu Gothic UI" panose="020B0500000000000000" pitchFamily="50" charset="-128"/>
                        </a:rPr>
                        <a:t>なし</a:t>
                      </a:r>
                      <a:r>
                        <a:rPr kumimoji="1" lang="en-US" altLang="ja-JP" sz="1800" dirty="0">
                          <a:solidFill>
                            <a:schemeClr val="tx1"/>
                          </a:solidFill>
                          <a:latin typeface="Yu Gothic UI" panose="020B0500000000000000" pitchFamily="50" charset="-128"/>
                          <a:ea typeface="Yu Gothic UI" panose="020B0500000000000000" pitchFamily="50" charset="-128"/>
                        </a:rPr>
                        <a:t> </a:t>
                      </a:r>
                      <a:r>
                        <a:rPr kumimoji="1" lang="en-US" altLang="ja-JP" sz="1800" baseline="0" dirty="0">
                          <a:solidFill>
                            <a:schemeClr val="tx1"/>
                          </a:solidFill>
                          <a:latin typeface="Yu Gothic UI" panose="020B0500000000000000" pitchFamily="50" charset="-128"/>
                          <a:ea typeface="Yu Gothic UI" panose="020B0500000000000000" pitchFamily="50" charset="-128"/>
                        </a:rPr>
                        <a:t>(</a:t>
                      </a:r>
                      <a:r>
                        <a:rPr kumimoji="1" lang="ja-JP" altLang="en-US" sz="1800" kern="1200" baseline="0" dirty="0">
                          <a:solidFill>
                            <a:schemeClr val="tx1"/>
                          </a:solidFill>
                          <a:latin typeface="Yu Gothic UI" panose="020B0500000000000000" pitchFamily="50" charset="-128"/>
                          <a:ea typeface="Yu Gothic UI" panose="020B0500000000000000" pitchFamily="50" charset="-128"/>
                          <a:cs typeface="+mn-cs"/>
                        </a:rPr>
                        <a:t>パフォーマンス</a:t>
                      </a:r>
                      <a:r>
                        <a:rPr kumimoji="1" lang="ja-JP" altLang="en-US" sz="1800" baseline="0" dirty="0">
                          <a:solidFill>
                            <a:schemeClr val="tx1"/>
                          </a:solidFill>
                          <a:latin typeface="Yu Gothic UI" panose="020B0500000000000000" pitchFamily="50" charset="-128"/>
                          <a:ea typeface="Yu Gothic UI" panose="020B0500000000000000" pitchFamily="50" charset="-128"/>
                        </a:rPr>
                        <a:t>向上により</a:t>
                      </a:r>
                      <a:r>
                        <a:rPr kumimoji="1" lang="ja-JP" altLang="en-US" sz="1800" kern="1200" baseline="0" dirty="0">
                          <a:solidFill>
                            <a:schemeClr val="tx1"/>
                          </a:solidFill>
                          <a:latin typeface="Yu Gothic UI" panose="020B0500000000000000" pitchFamily="50" charset="-128"/>
                          <a:ea typeface="Yu Gothic UI" panose="020B0500000000000000" pitchFamily="50" charset="-128"/>
                          <a:cs typeface="+mn-cs"/>
                        </a:rPr>
                        <a:t>不要に</a:t>
                      </a:r>
                      <a:r>
                        <a:rPr kumimoji="1" lang="en-US" altLang="ja-JP" sz="1800" baseline="0" dirty="0">
                          <a:solidFill>
                            <a:schemeClr val="tx1"/>
                          </a:solidFill>
                          <a:latin typeface="Yu Gothic UI" panose="020B0500000000000000" pitchFamily="50" charset="-128"/>
                          <a:ea typeface="Yu Gothic UI" panose="020B0500000000000000" pitchFamily="50" charset="-128"/>
                        </a:rPr>
                        <a:t>)</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EAEAFA"/>
                    </a:solidFill>
                  </a:tcPr>
                </a:tc>
                <a:extLst>
                  <a:ext uri="{0D108BD9-81ED-4DB2-BD59-A6C34878D82A}">
                    <a16:rowId xmlns:a16="http://schemas.microsoft.com/office/drawing/2014/main" val="2147568660"/>
                  </a:ext>
                </a:extLst>
              </a:tr>
              <a:tr h="330769">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r>
                        <a:rPr kumimoji="1" lang="ja-JP" altLang="en-US" sz="1800" dirty="0">
                          <a:latin typeface="Yu Gothic UI" panose="020B0500000000000000" pitchFamily="50" charset="-128"/>
                          <a:ea typeface="Yu Gothic UI" panose="020B0500000000000000" pitchFamily="50" charset="-128"/>
                        </a:rPr>
                        <a:t>再検索設定</a:t>
                      </a:r>
                    </a:p>
                  </a:txBody>
                  <a:tcPr marL="113378" marR="113378" marT="56689" marB="56689"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3D3F5"/>
                    </a:solidFill>
                  </a:tcPr>
                </a:tc>
                <a:tc>
                  <a:txBody>
                    <a:bodyPr/>
                    <a:lstStyle>
                      <a:lvl1pPr marL="0" algn="l" defTabSz="685800" rtl="0" eaLnBrk="1" latinLnBrk="0" hangingPunct="1">
                        <a:defRPr kumimoji="1" sz="1350" kern="1200">
                          <a:solidFill>
                            <a:schemeClr val="dk1"/>
                          </a:solidFill>
                          <a:latin typeface="Yu Gothic UI"/>
                          <a:ea typeface="Yu Gothic UI"/>
                        </a:defRPr>
                      </a:lvl1pPr>
                      <a:lvl2pPr marL="342900" algn="l" defTabSz="685800" rtl="0" eaLnBrk="1" latinLnBrk="0" hangingPunct="1">
                        <a:defRPr kumimoji="1" sz="1350" kern="1200">
                          <a:solidFill>
                            <a:schemeClr val="dk1"/>
                          </a:solidFill>
                          <a:latin typeface="Yu Gothic UI"/>
                          <a:ea typeface="Yu Gothic UI"/>
                        </a:defRPr>
                      </a:lvl2pPr>
                      <a:lvl3pPr marL="685800" algn="l" defTabSz="685800" rtl="0" eaLnBrk="1" latinLnBrk="0" hangingPunct="1">
                        <a:defRPr kumimoji="1" sz="1350" kern="1200">
                          <a:solidFill>
                            <a:schemeClr val="dk1"/>
                          </a:solidFill>
                          <a:latin typeface="Yu Gothic UI"/>
                          <a:ea typeface="Yu Gothic UI"/>
                        </a:defRPr>
                      </a:lvl3pPr>
                      <a:lvl4pPr marL="1028700" algn="l" defTabSz="685800" rtl="0" eaLnBrk="1" latinLnBrk="0" hangingPunct="1">
                        <a:defRPr kumimoji="1" sz="1350" kern="1200">
                          <a:solidFill>
                            <a:schemeClr val="dk1"/>
                          </a:solidFill>
                          <a:latin typeface="Yu Gothic UI"/>
                          <a:ea typeface="Yu Gothic UI"/>
                        </a:defRPr>
                      </a:lvl4pPr>
                      <a:lvl5pPr marL="1371600" algn="l" defTabSz="685800" rtl="0" eaLnBrk="1" latinLnBrk="0" hangingPunct="1">
                        <a:defRPr kumimoji="1" sz="1350" kern="1200">
                          <a:solidFill>
                            <a:schemeClr val="dk1"/>
                          </a:solidFill>
                          <a:latin typeface="Yu Gothic UI"/>
                          <a:ea typeface="Yu Gothic UI"/>
                        </a:defRPr>
                      </a:lvl5pPr>
                      <a:lvl6pPr marL="1714500" algn="l" defTabSz="685800" rtl="0" eaLnBrk="1" latinLnBrk="0" hangingPunct="1">
                        <a:defRPr kumimoji="1" sz="1350" kern="1200">
                          <a:solidFill>
                            <a:schemeClr val="dk1"/>
                          </a:solidFill>
                          <a:latin typeface="Yu Gothic UI"/>
                          <a:ea typeface="Yu Gothic UI"/>
                        </a:defRPr>
                      </a:lvl6pPr>
                      <a:lvl7pPr marL="2057400" algn="l" defTabSz="685800" rtl="0" eaLnBrk="1" latinLnBrk="0" hangingPunct="1">
                        <a:defRPr kumimoji="1" sz="1350" kern="1200">
                          <a:solidFill>
                            <a:schemeClr val="dk1"/>
                          </a:solidFill>
                          <a:latin typeface="Yu Gothic UI"/>
                          <a:ea typeface="Yu Gothic UI"/>
                        </a:defRPr>
                      </a:lvl7pPr>
                      <a:lvl8pPr marL="2400300" algn="l" defTabSz="685800" rtl="0" eaLnBrk="1" latinLnBrk="0" hangingPunct="1">
                        <a:defRPr kumimoji="1" sz="1350" kern="1200">
                          <a:solidFill>
                            <a:schemeClr val="dk1"/>
                          </a:solidFill>
                          <a:latin typeface="Yu Gothic UI"/>
                          <a:ea typeface="Yu Gothic UI"/>
                        </a:defRPr>
                      </a:lvl8pPr>
                      <a:lvl9pPr marL="2743200" algn="l" defTabSz="685800" rtl="0" eaLnBrk="1" latinLnBrk="0" hangingPunct="1">
                        <a:defRPr kumimoji="1" sz="1350" kern="1200">
                          <a:solidFill>
                            <a:schemeClr val="dk1"/>
                          </a:solidFill>
                          <a:latin typeface="Yu Gothic UI"/>
                          <a:ea typeface="Yu Gothic U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kern="1200" dirty="0">
                          <a:solidFill>
                            <a:schemeClr val="tx1"/>
                          </a:solidFill>
                          <a:latin typeface="Yu Gothic UI" panose="020B0500000000000000" pitchFamily="50" charset="-128"/>
                          <a:ea typeface="Yu Gothic UI" panose="020B0500000000000000" pitchFamily="50" charset="-128"/>
                          <a:cs typeface="+mn-cs"/>
                        </a:rPr>
                        <a:t>なし</a:t>
                      </a:r>
                      <a:r>
                        <a:rPr kumimoji="1" lang="en-US" altLang="ja-JP" sz="1800" kern="1200" dirty="0">
                          <a:solidFill>
                            <a:srgbClr val="FF0000"/>
                          </a:solidFill>
                          <a:latin typeface="Yu Gothic UI" panose="020B0500000000000000" pitchFamily="50" charset="-128"/>
                          <a:ea typeface="Yu Gothic UI" panose="020B0500000000000000" pitchFamily="50" charset="-128"/>
                          <a:cs typeface="+mn-cs"/>
                        </a:rPr>
                        <a:t> </a:t>
                      </a:r>
                      <a:r>
                        <a:rPr kumimoji="1" lang="en-US" altLang="ja-JP" sz="1800" kern="1200" baseline="0" dirty="0">
                          <a:solidFill>
                            <a:schemeClr val="tx1"/>
                          </a:solidFill>
                          <a:latin typeface="Yu Gothic UI" panose="020B0500000000000000" pitchFamily="50" charset="-128"/>
                          <a:ea typeface="Yu Gothic UI" panose="020B0500000000000000" pitchFamily="50" charset="-128"/>
                          <a:cs typeface="+mn-cs"/>
                        </a:rPr>
                        <a:t>(</a:t>
                      </a:r>
                      <a:r>
                        <a:rPr kumimoji="1" lang="ja-JP" altLang="en-US" sz="1800" kern="1200" baseline="0" dirty="0">
                          <a:solidFill>
                            <a:schemeClr val="tx1"/>
                          </a:solidFill>
                          <a:latin typeface="Yu Gothic UI" panose="020B0500000000000000" pitchFamily="50" charset="-128"/>
                          <a:ea typeface="Yu Gothic UI" panose="020B0500000000000000" pitchFamily="50" charset="-128"/>
                          <a:cs typeface="+mn-cs"/>
                        </a:rPr>
                        <a:t>パフォーマンス</a:t>
                      </a:r>
                      <a:r>
                        <a:rPr kumimoji="1" lang="ja-JP" altLang="en-US" sz="1800" baseline="0" dirty="0">
                          <a:solidFill>
                            <a:schemeClr val="tx1"/>
                          </a:solidFill>
                          <a:latin typeface="Yu Gothic UI" panose="020B0500000000000000" pitchFamily="50" charset="-128"/>
                          <a:ea typeface="Yu Gothic UI" panose="020B0500000000000000" pitchFamily="50" charset="-128"/>
                        </a:rPr>
                        <a:t>向上により</a:t>
                      </a:r>
                      <a:r>
                        <a:rPr kumimoji="1" lang="ja-JP" altLang="en-US" sz="1800" kern="1200" baseline="0" dirty="0">
                          <a:solidFill>
                            <a:schemeClr val="tx1"/>
                          </a:solidFill>
                          <a:latin typeface="Yu Gothic UI" panose="020B0500000000000000" pitchFamily="50" charset="-128"/>
                          <a:ea typeface="Yu Gothic UI" panose="020B0500000000000000" pitchFamily="50" charset="-128"/>
                          <a:cs typeface="+mn-cs"/>
                        </a:rPr>
                        <a:t>不要に</a:t>
                      </a:r>
                      <a:r>
                        <a:rPr kumimoji="1" lang="en-US" altLang="ja-JP" sz="1800" kern="1200" baseline="0" dirty="0">
                          <a:solidFill>
                            <a:schemeClr val="tx1"/>
                          </a:solidFill>
                          <a:latin typeface="Yu Gothic UI" panose="020B0500000000000000" pitchFamily="50" charset="-128"/>
                          <a:ea typeface="Yu Gothic UI" panose="020B0500000000000000" pitchFamily="50" charset="-128"/>
                          <a:cs typeface="+mn-cs"/>
                        </a:rPr>
                        <a:t>)</a:t>
                      </a:r>
                    </a:p>
                  </a:txBody>
                  <a:tcPr marL="113378" marR="113378" marT="56689" marB="56689" anchor="ct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D3D3F5"/>
                    </a:solidFill>
                  </a:tcPr>
                </a:tc>
                <a:extLst>
                  <a:ext uri="{0D108BD9-81ED-4DB2-BD59-A6C34878D82A}">
                    <a16:rowId xmlns:a16="http://schemas.microsoft.com/office/drawing/2014/main" val="2856701022"/>
                  </a:ext>
                </a:extLst>
              </a:tr>
            </a:tbl>
          </a:graphicData>
        </a:graphic>
      </p:graphicFrame>
      <p:sp>
        <p:nvSpPr>
          <p:cNvPr id="2" name="タイトル 1"/>
          <p:cNvSpPr>
            <a:spLocks noGrp="1"/>
          </p:cNvSpPr>
          <p:nvPr>
            <p:ph type="title"/>
          </p:nvPr>
        </p:nvSpPr>
        <p:spPr/>
        <p:txBody>
          <a:bodyPr/>
          <a:lstStyle/>
          <a:p>
            <a:r>
              <a:rPr lang="en-US" altLang="ja-JP" dirty="0"/>
              <a:t>AI</a:t>
            </a:r>
            <a:r>
              <a:rPr lang="ja-JP" altLang="en-US" dirty="0"/>
              <a:t>自動追尾の仕様</a:t>
            </a:r>
            <a:r>
              <a:rPr lang="ja-JP" altLang="en-US" sz="2000" dirty="0"/>
              <a:t>（</a:t>
            </a:r>
            <a:r>
              <a:rPr lang="en-US" altLang="ja-JP" sz="2000" dirty="0"/>
              <a:t>2/2</a:t>
            </a:r>
            <a:r>
              <a:rPr lang="ja-JP" altLang="en-US" sz="2000" dirty="0"/>
              <a:t>）</a:t>
            </a:r>
            <a:endParaRPr kumimoji="1" lang="ja-JP" altLang="en-US" sz="2000" dirty="0"/>
          </a:p>
        </p:txBody>
      </p:sp>
    </p:spTree>
    <p:extLst>
      <p:ext uri="{BB962C8B-B14F-4D97-AF65-F5344CB8AC3E}">
        <p14:creationId xmlns:p14="http://schemas.microsoft.com/office/powerpoint/2010/main" val="446731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62B471C-1428-90FC-5311-EF93D6679554}"/>
              </a:ext>
            </a:extLst>
          </p:cNvPr>
          <p:cNvSpPr>
            <a:spLocks noGrp="1"/>
          </p:cNvSpPr>
          <p:nvPr>
            <p:ph type="title"/>
          </p:nvPr>
        </p:nvSpPr>
        <p:spPr/>
        <p:txBody>
          <a:bodyPr/>
          <a:lstStyle/>
          <a:p>
            <a:r>
              <a:rPr kumimoji="1" lang="ja-JP" altLang="en-US" dirty="0"/>
              <a:t>ラインナップ一覧</a:t>
            </a:r>
          </a:p>
        </p:txBody>
      </p:sp>
      <p:graphicFrame>
        <p:nvGraphicFramePr>
          <p:cNvPr id="4" name="表 1">
            <a:extLst>
              <a:ext uri="{FF2B5EF4-FFF2-40B4-BE49-F238E27FC236}">
                <a16:creationId xmlns:a16="http://schemas.microsoft.com/office/drawing/2014/main" id="{3CB1EA02-2F9A-0EBE-E80B-1047DF0B9948}"/>
              </a:ext>
            </a:extLst>
          </p:cNvPr>
          <p:cNvGraphicFramePr>
            <a:graphicFrameLocks noGrp="1"/>
          </p:cNvGraphicFramePr>
          <p:nvPr>
            <p:extLst>
              <p:ext uri="{D42A27DB-BD31-4B8C-83A1-F6EECF244321}">
                <p14:modId xmlns:p14="http://schemas.microsoft.com/office/powerpoint/2010/main" val="1842912120"/>
              </p:ext>
            </p:extLst>
          </p:nvPr>
        </p:nvGraphicFramePr>
        <p:xfrm>
          <a:off x="661431" y="2307312"/>
          <a:ext cx="13077350" cy="348480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8043963">
                  <a:extLst>
                    <a:ext uri="{9D8B030D-6E8A-4147-A177-3AD203B41FA5}">
                      <a16:colId xmlns:a16="http://schemas.microsoft.com/office/drawing/2014/main" val="378862261"/>
                    </a:ext>
                  </a:extLst>
                </a:gridCol>
                <a:gridCol w="3510875">
                  <a:extLst>
                    <a:ext uri="{9D8B030D-6E8A-4147-A177-3AD203B41FA5}">
                      <a16:colId xmlns:a16="http://schemas.microsoft.com/office/drawing/2014/main" val="2336996333"/>
                    </a:ext>
                  </a:extLst>
                </a:gridCol>
                <a:gridCol w="1522512">
                  <a:extLst>
                    <a:ext uri="{9D8B030D-6E8A-4147-A177-3AD203B41FA5}">
                      <a16:colId xmlns:a16="http://schemas.microsoft.com/office/drawing/2014/main" val="348410161"/>
                    </a:ext>
                  </a:extLst>
                </a:gridCol>
              </a:tblGrid>
              <a:tr h="0">
                <a:tc>
                  <a:txBody>
                    <a:bodyPr/>
                    <a:lstStyle/>
                    <a:p>
                      <a:pPr algn="ctr"/>
                      <a:r>
                        <a:rPr kumimoji="1" lang="ja-JP" altLang="en-US" sz="2400" b="1" dirty="0">
                          <a:solidFill>
                            <a:schemeClr val="bg1"/>
                          </a:solidFill>
                          <a:effectLst>
                            <a:outerShdw blurRad="38100" dist="38100" dir="2700000" algn="tl">
                              <a:srgbClr val="000000">
                                <a:alpha val="43137"/>
                              </a:srgbClr>
                            </a:outerShdw>
                          </a:effectLst>
                          <a:latin typeface="+mn-ea"/>
                          <a:ea typeface="+mn-ea"/>
                        </a:rPr>
                        <a:t>品名</a:t>
                      </a:r>
                    </a:p>
                  </a:txBody>
                  <a:tcPr marL="108000" marR="108000" marT="108000" marB="108000" anchor="ctr">
                    <a:lnTlToBr w="12700" cap="flat" cmpd="sng" algn="ctr">
                      <a:noFill/>
                      <a:prstDash val="solid"/>
                      <a:round/>
                      <a:headEnd type="none" w="med" len="med"/>
                      <a:tailEnd type="none" w="med" len="med"/>
                    </a:lnTlToBr>
                    <a:solidFill>
                      <a:srgbClr val="6464E6"/>
                    </a:solidFill>
                  </a:tcPr>
                </a:tc>
                <a:tc>
                  <a:txBody>
                    <a:bodyPr/>
                    <a:lstStyle/>
                    <a:p>
                      <a:pPr marL="0" marR="0" lvl="0" indent="0" algn="ctr" defTabSz="342880" rtl="0" eaLnBrk="1" fontAlgn="auto" latinLnBrk="0" hangingPunct="1">
                        <a:lnSpc>
                          <a:spcPct val="100000"/>
                        </a:lnSpc>
                        <a:spcBef>
                          <a:spcPts val="0"/>
                        </a:spcBef>
                        <a:spcAft>
                          <a:spcPts val="0"/>
                        </a:spcAft>
                        <a:buClrTx/>
                        <a:buSzTx/>
                        <a:buFontTx/>
                        <a:buNone/>
                        <a:tabLst/>
                        <a:defRPr/>
                      </a:pPr>
                      <a:r>
                        <a:rPr kumimoji="1" lang="ja-JP" altLang="en-US" sz="2400" b="1" dirty="0">
                          <a:solidFill>
                            <a:schemeClr val="bg1"/>
                          </a:solidFill>
                          <a:effectLst>
                            <a:outerShdw blurRad="38100" dist="38100" dir="2700000" algn="tl">
                              <a:srgbClr val="000000">
                                <a:alpha val="43137"/>
                              </a:srgbClr>
                            </a:outerShdw>
                          </a:effectLst>
                          <a:latin typeface="+mn-ea"/>
                          <a:ea typeface="+mn-ea"/>
                        </a:rPr>
                        <a:t>品番</a:t>
                      </a:r>
                    </a:p>
                  </a:txBody>
                  <a:tcPr marL="108000" marR="108000" marT="108000" marB="108000" anchor="ctr">
                    <a:lnTlToBr w="12700" cap="flat" cmpd="sng" algn="ctr">
                      <a:noFill/>
                      <a:prstDash val="solid"/>
                      <a:round/>
                      <a:headEnd type="none" w="med" len="med"/>
                      <a:tailEnd type="none" w="med" len="med"/>
                    </a:lnTlToBr>
                    <a:solidFill>
                      <a:srgbClr val="6464E6"/>
                    </a:solidFill>
                  </a:tcPr>
                </a:tc>
                <a:tc>
                  <a:txBody>
                    <a:bodyPr/>
                    <a:lstStyle/>
                    <a:p>
                      <a:pPr marL="0" marR="0" lvl="0" indent="0" algn="ctr" defTabSz="342880" rtl="0" eaLnBrk="1" fontAlgn="auto" latinLnBrk="0" hangingPunct="1">
                        <a:lnSpc>
                          <a:spcPct val="100000"/>
                        </a:lnSpc>
                        <a:spcBef>
                          <a:spcPts val="0"/>
                        </a:spcBef>
                        <a:spcAft>
                          <a:spcPts val="0"/>
                        </a:spcAft>
                        <a:buClrTx/>
                        <a:buSzTx/>
                        <a:buFontTx/>
                        <a:buNone/>
                        <a:tabLst/>
                        <a:defRPr/>
                      </a:pPr>
                      <a:r>
                        <a:rPr kumimoji="1" lang="ja-JP" altLang="en-US" sz="2400" b="1" dirty="0">
                          <a:solidFill>
                            <a:schemeClr val="bg1"/>
                          </a:solidFill>
                          <a:effectLst>
                            <a:outerShdw blurRad="38100" dist="38100" dir="2700000" algn="tl">
                              <a:srgbClr val="000000">
                                <a:alpha val="43137"/>
                              </a:srgbClr>
                            </a:outerShdw>
                          </a:effectLst>
                          <a:latin typeface="+mn-ea"/>
                          <a:ea typeface="+mn-ea"/>
                        </a:rPr>
                        <a:t>発売時期</a:t>
                      </a:r>
                    </a:p>
                  </a:txBody>
                  <a:tcPr marL="108000" marR="108000" marT="108000" marB="108000" anchor="ctr">
                    <a:lnTlToBr w="12700" cap="flat" cmpd="sng" algn="ctr">
                      <a:noFill/>
                      <a:prstDash val="solid"/>
                      <a:round/>
                      <a:headEnd type="none" w="med" len="med"/>
                      <a:tailEnd type="none" w="med" len="med"/>
                    </a:lnTlToBr>
                    <a:solidFill>
                      <a:srgbClr val="6464E6"/>
                    </a:solidFill>
                  </a:tcPr>
                </a:tc>
                <a:extLst>
                  <a:ext uri="{0D108BD9-81ED-4DB2-BD59-A6C34878D82A}">
                    <a16:rowId xmlns:a16="http://schemas.microsoft.com/office/drawing/2014/main" val="1916847806"/>
                  </a:ext>
                </a:extLst>
              </a:tr>
              <a:tr h="0">
                <a:tc>
                  <a:txBody>
                    <a:bodyPr/>
                    <a:lstStyle/>
                    <a:p>
                      <a:pPr fontAlgn="ctr"/>
                      <a:r>
                        <a:rPr lang="en-US" altLang="ja-JP" sz="2000" b="1" i="0" u="none" strike="noStrike" dirty="0">
                          <a:solidFill>
                            <a:schemeClr val="tx1"/>
                          </a:solidFill>
                          <a:effectLst/>
                          <a:latin typeface="+mn-ea"/>
                          <a:ea typeface="+mn-ea"/>
                        </a:rPr>
                        <a:t>2MP(1080P) IR LED</a:t>
                      </a:r>
                      <a:r>
                        <a:rPr lang="ja-JP" altLang="en-US" sz="2000" b="1" i="0" u="none" strike="noStrike" dirty="0">
                          <a:solidFill>
                            <a:schemeClr val="tx1"/>
                          </a:solidFill>
                          <a:effectLst/>
                          <a:latin typeface="+mn-ea"/>
                          <a:ea typeface="+mn-ea"/>
                        </a:rPr>
                        <a:t>搭載  </a:t>
                      </a:r>
                      <a:r>
                        <a:rPr lang="en-US" altLang="ja-JP" sz="2000" b="1" i="0" u="none" strike="noStrike" dirty="0">
                          <a:solidFill>
                            <a:schemeClr val="tx1"/>
                          </a:solidFill>
                          <a:effectLst/>
                          <a:latin typeface="+mn-ea"/>
                          <a:ea typeface="+mn-ea"/>
                        </a:rPr>
                        <a:t>40</a:t>
                      </a:r>
                      <a:r>
                        <a:rPr lang="ja-JP" altLang="en-US" sz="2000" b="1" i="0" u="none" strike="noStrike" dirty="0">
                          <a:solidFill>
                            <a:schemeClr val="tx1"/>
                          </a:solidFill>
                          <a:effectLst/>
                          <a:latin typeface="+mn-ea"/>
                          <a:ea typeface="+mn-ea"/>
                        </a:rPr>
                        <a:t>倍 屋外 </a:t>
                      </a:r>
                      <a:r>
                        <a:rPr lang="en-US" altLang="ja-JP" sz="2000" b="1" i="0" u="none" strike="noStrike" dirty="0">
                          <a:solidFill>
                            <a:schemeClr val="tx1"/>
                          </a:solidFill>
                          <a:effectLst/>
                          <a:latin typeface="+mn-ea"/>
                          <a:ea typeface="+mn-ea"/>
                        </a:rPr>
                        <a:t>PTZ AI</a:t>
                      </a:r>
                      <a:r>
                        <a:rPr lang="ja-JP" altLang="en-US" sz="2000" b="1" i="0" u="none" strike="noStrike" dirty="0">
                          <a:solidFill>
                            <a:schemeClr val="tx1"/>
                          </a:solidFill>
                          <a:effectLst/>
                          <a:latin typeface="+mn-ea"/>
                          <a:ea typeface="+mn-ea"/>
                        </a:rPr>
                        <a:t>カメラ</a:t>
                      </a:r>
                    </a:p>
                  </a:txBody>
                  <a:tcPr marL="108000" marR="108000" marT="108000" marB="108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mn-ea"/>
                          <a:ea typeface="+mn-ea"/>
                          <a:cs typeface="+mn-cs"/>
                        </a:rPr>
                        <a:t>WV-S66300-Z4L</a:t>
                      </a:r>
                    </a:p>
                  </a:txBody>
                  <a:tcPr marL="108000" marR="720000" marT="180000" marB="180000" anchor="ctr">
                    <a:solidFill>
                      <a:schemeClr val="bg1"/>
                    </a:solidFill>
                  </a:tcPr>
                </a:tc>
                <a:tc>
                  <a:txBody>
                    <a:bodyPr/>
                    <a:lstStyle/>
                    <a:p>
                      <a:pPr algn="ctr" fontAlgn="ctr"/>
                      <a:r>
                        <a:rPr lang="en-US" altLang="ja-JP" sz="2400" b="1" i="0" u="none" strike="noStrike" dirty="0">
                          <a:solidFill>
                            <a:schemeClr val="tx1"/>
                          </a:solidFill>
                          <a:effectLst/>
                          <a:latin typeface="+mn-ea"/>
                          <a:ea typeface="+mn-ea"/>
                        </a:rPr>
                        <a:t>2023.10</a:t>
                      </a:r>
                      <a:endParaRPr lang="en-US" sz="2400" b="1" i="0" u="none" strike="noStrike" dirty="0">
                        <a:solidFill>
                          <a:schemeClr val="tx1"/>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1695183244"/>
                  </a:ext>
                </a:extLst>
              </a:tr>
              <a:tr h="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2000" b="1" i="0" u="none" strike="noStrike" dirty="0">
                          <a:solidFill>
                            <a:schemeClr val="tx1"/>
                          </a:solidFill>
                          <a:effectLst/>
                          <a:latin typeface="+mn-ea"/>
                          <a:ea typeface="+mn-ea"/>
                        </a:rPr>
                        <a:t>2MP(1080P) IR LED</a:t>
                      </a:r>
                      <a:r>
                        <a:rPr lang="ja-JP" altLang="en-US" sz="2000" b="1" i="0" u="none" strike="noStrike" dirty="0">
                          <a:solidFill>
                            <a:schemeClr val="tx1"/>
                          </a:solidFill>
                          <a:effectLst/>
                          <a:latin typeface="+mn-ea"/>
                          <a:ea typeface="+mn-ea"/>
                        </a:rPr>
                        <a:t>搭載  </a:t>
                      </a:r>
                      <a:r>
                        <a:rPr lang="en-US" altLang="ja-JP" sz="2000" b="1" i="0" u="none" strike="noStrike" dirty="0">
                          <a:solidFill>
                            <a:schemeClr val="tx1"/>
                          </a:solidFill>
                          <a:effectLst/>
                          <a:latin typeface="+mn-ea"/>
                          <a:ea typeface="+mn-ea"/>
                        </a:rPr>
                        <a:t>40</a:t>
                      </a:r>
                      <a:r>
                        <a:rPr lang="ja-JP" altLang="en-US" sz="2000" b="1" i="0" u="none" strike="noStrike" dirty="0">
                          <a:solidFill>
                            <a:schemeClr val="tx1"/>
                          </a:solidFill>
                          <a:effectLst/>
                          <a:latin typeface="+mn-ea"/>
                          <a:ea typeface="+mn-ea"/>
                        </a:rPr>
                        <a:t>倍 屋外 </a:t>
                      </a:r>
                      <a:r>
                        <a:rPr lang="en-US" altLang="ja-JP" sz="2000" b="1" i="0" u="none" strike="noStrike" dirty="0">
                          <a:solidFill>
                            <a:schemeClr val="tx1"/>
                          </a:solidFill>
                          <a:effectLst/>
                          <a:latin typeface="+mn-ea"/>
                          <a:ea typeface="+mn-ea"/>
                        </a:rPr>
                        <a:t>PTZ AI</a:t>
                      </a:r>
                      <a:r>
                        <a:rPr lang="ja-JP" altLang="en-US" sz="2000" b="1" i="0" u="none" strike="noStrike" dirty="0">
                          <a:solidFill>
                            <a:schemeClr val="tx1"/>
                          </a:solidFill>
                          <a:effectLst/>
                          <a:latin typeface="+mn-ea"/>
                          <a:ea typeface="+mn-ea"/>
                        </a:rPr>
                        <a:t>カメラ 耐重塩害モデル</a:t>
                      </a:r>
                    </a:p>
                  </a:txBody>
                  <a:tcPr marL="108000" marR="108000" marT="108000" marB="108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2400" b="1" i="0" u="none" strike="noStrike" dirty="0">
                          <a:solidFill>
                            <a:schemeClr val="tx1"/>
                          </a:solidFill>
                          <a:effectLst/>
                          <a:latin typeface="+mn-ea"/>
                          <a:ea typeface="+mn-ea"/>
                        </a:rPr>
                        <a:t>WV-X66300-Z4LS</a:t>
                      </a:r>
                    </a:p>
                  </a:txBody>
                  <a:tcPr marL="108000" marR="720000" marT="180000" marB="180000" anchor="ctr">
                    <a:solidFill>
                      <a:schemeClr val="bg1"/>
                    </a:solidFill>
                  </a:tcPr>
                </a:tc>
                <a:tc>
                  <a:txBody>
                    <a:bodyPr/>
                    <a:lstStyle/>
                    <a:p>
                      <a:pPr algn="ctr" fontAlgn="ctr"/>
                      <a:r>
                        <a:rPr lang="en-US" altLang="ja-JP" sz="2400" b="1" i="0" u="none" strike="noStrike" dirty="0">
                          <a:solidFill>
                            <a:schemeClr val="tx1"/>
                          </a:solidFill>
                          <a:effectLst/>
                          <a:latin typeface="+mn-ea"/>
                          <a:ea typeface="+mn-ea"/>
                        </a:rPr>
                        <a:t>2023.11</a:t>
                      </a:r>
                      <a:endParaRPr lang="en-US" sz="2400" b="1" i="0" u="none" strike="noStrike" dirty="0">
                        <a:solidFill>
                          <a:schemeClr val="tx1"/>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2468061602"/>
                  </a:ext>
                </a:extLst>
              </a:tr>
              <a:tr h="0">
                <a:tc>
                  <a:txBody>
                    <a:bodyPr/>
                    <a:lstStyle/>
                    <a:p>
                      <a:pPr fontAlgn="ctr"/>
                      <a:r>
                        <a:rPr lang="en-US" altLang="ja-JP" sz="2000" b="1" i="0" u="none" strike="noStrike" dirty="0">
                          <a:solidFill>
                            <a:schemeClr val="tx1"/>
                          </a:solidFill>
                          <a:effectLst/>
                          <a:latin typeface="+mn-ea"/>
                          <a:ea typeface="+mn-ea"/>
                        </a:rPr>
                        <a:t>8MP IR LED</a:t>
                      </a:r>
                      <a:r>
                        <a:rPr lang="ja-JP" altLang="en-US" sz="2000" b="1" i="0" u="none" strike="noStrike" dirty="0">
                          <a:solidFill>
                            <a:schemeClr val="tx1"/>
                          </a:solidFill>
                          <a:effectLst/>
                          <a:latin typeface="+mn-ea"/>
                          <a:ea typeface="+mn-ea"/>
                        </a:rPr>
                        <a:t>搭載  </a:t>
                      </a:r>
                      <a:r>
                        <a:rPr lang="en-US" altLang="ja-JP" sz="2000" b="1" i="0" u="none" strike="noStrike" dirty="0">
                          <a:solidFill>
                            <a:schemeClr val="tx1"/>
                          </a:solidFill>
                          <a:effectLst/>
                          <a:latin typeface="+mn-ea"/>
                          <a:ea typeface="+mn-ea"/>
                        </a:rPr>
                        <a:t>30</a:t>
                      </a:r>
                      <a:r>
                        <a:rPr lang="ja-JP" altLang="en-US" sz="2000" b="1" i="0" u="none" strike="noStrike" dirty="0">
                          <a:solidFill>
                            <a:schemeClr val="tx1"/>
                          </a:solidFill>
                          <a:effectLst/>
                          <a:latin typeface="+mn-ea"/>
                          <a:ea typeface="+mn-ea"/>
                        </a:rPr>
                        <a:t>倍 屋外 </a:t>
                      </a:r>
                      <a:r>
                        <a:rPr lang="en-US" altLang="ja-JP" sz="2000" b="1" i="0" u="none" strike="noStrike" dirty="0">
                          <a:solidFill>
                            <a:schemeClr val="tx1"/>
                          </a:solidFill>
                          <a:effectLst/>
                          <a:latin typeface="+mn-ea"/>
                          <a:ea typeface="+mn-ea"/>
                        </a:rPr>
                        <a:t>PTZ AI</a:t>
                      </a:r>
                      <a:r>
                        <a:rPr lang="ja-JP" altLang="en-US" sz="2000" b="1" i="0" u="none" strike="noStrike" dirty="0">
                          <a:solidFill>
                            <a:schemeClr val="tx1"/>
                          </a:solidFill>
                          <a:effectLst/>
                          <a:latin typeface="+mn-ea"/>
                          <a:ea typeface="+mn-ea"/>
                        </a:rPr>
                        <a:t>カメラ</a:t>
                      </a:r>
                    </a:p>
                  </a:txBody>
                  <a:tcPr marL="108000" marR="108000" marT="108000" marB="108000" anchor="ctr">
                    <a:solidFill>
                      <a:schemeClr val="bg1"/>
                    </a:solidFill>
                  </a:tcPr>
                </a:tc>
                <a:tc>
                  <a:txBody>
                    <a:bodyPr/>
                    <a:lstStyle/>
                    <a:p>
                      <a:pPr algn="l" fontAlgn="ctr"/>
                      <a:r>
                        <a:rPr lang="en-US" altLang="ja-JP" sz="2400" b="1" i="0" u="none" strike="noStrike" dirty="0">
                          <a:solidFill>
                            <a:schemeClr val="tx1"/>
                          </a:solidFill>
                          <a:effectLst/>
                          <a:latin typeface="+mn-ea"/>
                          <a:ea typeface="+mn-ea"/>
                        </a:rPr>
                        <a:t>WV-S66700-Z3L</a:t>
                      </a:r>
                      <a:endParaRPr lang="en-US" sz="2400" b="1" i="0" u="none" strike="noStrike" dirty="0">
                        <a:solidFill>
                          <a:schemeClr val="tx1"/>
                        </a:solidFill>
                        <a:effectLst/>
                        <a:latin typeface="+mn-ea"/>
                        <a:ea typeface="+mn-ea"/>
                      </a:endParaRPr>
                    </a:p>
                  </a:txBody>
                  <a:tcPr marL="108000" marR="720000" marT="180000" marB="180000" anchor="ctr">
                    <a:solidFill>
                      <a:schemeClr val="bg1"/>
                    </a:solidFill>
                  </a:tcPr>
                </a:tc>
                <a:tc rowSpan="2">
                  <a:txBody>
                    <a:bodyPr/>
                    <a:lstStyle/>
                    <a:p>
                      <a:pPr algn="ctr" fontAlgn="ctr"/>
                      <a:r>
                        <a:rPr lang="en-US" altLang="ja-JP" sz="2400" b="1" i="0" u="none" strike="noStrike" dirty="0">
                          <a:solidFill>
                            <a:schemeClr val="tx1"/>
                          </a:solidFill>
                          <a:effectLst/>
                          <a:latin typeface="+mn-ea"/>
                          <a:ea typeface="+mn-ea"/>
                        </a:rPr>
                        <a:t>2024.2</a:t>
                      </a:r>
                      <a:endParaRPr lang="en-US" sz="2400" b="1" i="0" u="none" strike="noStrike" dirty="0">
                        <a:solidFill>
                          <a:schemeClr val="tx1"/>
                        </a:solidFill>
                        <a:effectLst/>
                        <a:latin typeface="+mn-ea"/>
                        <a:ea typeface="+mn-ea"/>
                      </a:endParaRPr>
                    </a:p>
                  </a:txBody>
                  <a:tcPr marL="108000" marR="108000" marT="108000" marB="108000" anchor="ctr">
                    <a:solidFill>
                      <a:schemeClr val="bg1"/>
                    </a:solidFill>
                  </a:tcPr>
                </a:tc>
                <a:extLst>
                  <a:ext uri="{0D108BD9-81ED-4DB2-BD59-A6C34878D82A}">
                    <a16:rowId xmlns:a16="http://schemas.microsoft.com/office/drawing/2014/main" val="1615422707"/>
                  </a:ext>
                </a:extLst>
              </a:tr>
              <a:tr h="0">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2000" b="1" i="0" u="none" strike="noStrike" dirty="0">
                          <a:solidFill>
                            <a:schemeClr val="tx1"/>
                          </a:solidFill>
                          <a:effectLst/>
                          <a:latin typeface="+mn-ea"/>
                          <a:ea typeface="+mn-ea"/>
                        </a:rPr>
                        <a:t>8MP IR LED</a:t>
                      </a:r>
                      <a:r>
                        <a:rPr lang="ja-JP" altLang="en-US" sz="2000" b="1" i="0" u="none" strike="noStrike" dirty="0">
                          <a:solidFill>
                            <a:schemeClr val="tx1"/>
                          </a:solidFill>
                          <a:effectLst/>
                          <a:latin typeface="+mn-ea"/>
                          <a:ea typeface="+mn-ea"/>
                        </a:rPr>
                        <a:t>搭載  </a:t>
                      </a:r>
                      <a:r>
                        <a:rPr lang="en-US" altLang="ja-JP" sz="2000" b="1" i="0" u="none" strike="noStrike" dirty="0">
                          <a:solidFill>
                            <a:schemeClr val="tx1"/>
                          </a:solidFill>
                          <a:effectLst/>
                          <a:latin typeface="+mn-ea"/>
                          <a:ea typeface="+mn-ea"/>
                        </a:rPr>
                        <a:t>30</a:t>
                      </a:r>
                      <a:r>
                        <a:rPr lang="ja-JP" altLang="en-US" sz="2000" b="1" i="0" u="none" strike="noStrike" dirty="0">
                          <a:solidFill>
                            <a:schemeClr val="tx1"/>
                          </a:solidFill>
                          <a:effectLst/>
                          <a:latin typeface="+mn-ea"/>
                          <a:ea typeface="+mn-ea"/>
                        </a:rPr>
                        <a:t>倍 屋外 </a:t>
                      </a:r>
                      <a:r>
                        <a:rPr lang="en-US" altLang="ja-JP" sz="2000" b="1" i="0" u="none" strike="noStrike" dirty="0">
                          <a:solidFill>
                            <a:schemeClr val="tx1"/>
                          </a:solidFill>
                          <a:effectLst/>
                          <a:latin typeface="+mn-ea"/>
                          <a:ea typeface="+mn-ea"/>
                        </a:rPr>
                        <a:t>PTZ AI</a:t>
                      </a:r>
                      <a:r>
                        <a:rPr lang="ja-JP" altLang="en-US" sz="2000" b="1" i="0" u="none" strike="noStrike" dirty="0">
                          <a:solidFill>
                            <a:schemeClr val="tx1"/>
                          </a:solidFill>
                          <a:effectLst/>
                          <a:latin typeface="+mn-ea"/>
                          <a:ea typeface="+mn-ea"/>
                        </a:rPr>
                        <a:t>カメラ 耐重塩害モデル</a:t>
                      </a:r>
                    </a:p>
                  </a:txBody>
                  <a:tcPr marL="108000" marR="108000" marT="108000" marB="108000" anchor="ctr">
                    <a:solidFill>
                      <a:schemeClr val="bg1"/>
                    </a:solidFill>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2400" b="1" i="0" u="none" strike="noStrike" dirty="0">
                          <a:solidFill>
                            <a:schemeClr val="tx1"/>
                          </a:solidFill>
                          <a:effectLst/>
                          <a:latin typeface="+mn-ea"/>
                          <a:ea typeface="+mn-ea"/>
                        </a:rPr>
                        <a:t>WV-X66700-Z3LS</a:t>
                      </a:r>
                    </a:p>
                  </a:txBody>
                  <a:tcPr marL="108000" marR="720000" marT="180000" marB="180000" anchor="ctr">
                    <a:solidFill>
                      <a:schemeClr val="bg1"/>
                    </a:solidFill>
                  </a:tcPr>
                </a:tc>
                <a:tc vMerge="1">
                  <a:txBody>
                    <a:bodyPr/>
                    <a:lstStyle/>
                    <a:p>
                      <a:pPr algn="ctr" fontAlgn="ctr"/>
                      <a:endParaRPr lang="en-US" sz="1200" b="0" i="0" u="none" strike="noStrike" dirty="0">
                        <a:solidFill>
                          <a:schemeClr val="tx1"/>
                        </a:solidFill>
                        <a:effectLst/>
                        <a:latin typeface="Yu Gothic UI" panose="020B0500000000000000" pitchFamily="50" charset="-128"/>
                        <a:ea typeface="Yu Gothic UI" panose="020B0500000000000000" pitchFamily="50" charset="-128"/>
                      </a:endParaRPr>
                    </a:p>
                  </a:txBody>
                  <a:tcPr marL="36000" marR="36000" marT="0" marB="0" anchor="ctr">
                    <a:solidFill>
                      <a:schemeClr val="bg1"/>
                    </a:solidFill>
                  </a:tcPr>
                </a:tc>
                <a:extLst>
                  <a:ext uri="{0D108BD9-81ED-4DB2-BD59-A6C34878D82A}">
                    <a16:rowId xmlns:a16="http://schemas.microsoft.com/office/drawing/2014/main" val="387582032"/>
                  </a:ext>
                </a:extLst>
              </a:tr>
            </a:tbl>
          </a:graphicData>
        </a:graphic>
      </p:graphicFrame>
      <p:grpSp>
        <p:nvGrpSpPr>
          <p:cNvPr id="2" name="グループ化 1">
            <a:extLst>
              <a:ext uri="{FF2B5EF4-FFF2-40B4-BE49-F238E27FC236}">
                <a16:creationId xmlns:a16="http://schemas.microsoft.com/office/drawing/2014/main" id="{6BEE5D01-57A0-6429-4FBF-38A42CE468D0}"/>
              </a:ext>
            </a:extLst>
          </p:cNvPr>
          <p:cNvGrpSpPr/>
          <p:nvPr/>
        </p:nvGrpSpPr>
        <p:grpSpPr>
          <a:xfrm>
            <a:off x="13158038" y="127975"/>
            <a:ext cx="970397" cy="634724"/>
            <a:chOff x="11703115" y="-419"/>
            <a:chExt cx="1659078" cy="1085182"/>
          </a:xfrm>
        </p:grpSpPr>
        <p:pic>
          <p:nvPicPr>
            <p:cNvPr id="5" name="図 4">
              <a:extLst>
                <a:ext uri="{FF2B5EF4-FFF2-40B4-BE49-F238E27FC236}">
                  <a16:creationId xmlns:a16="http://schemas.microsoft.com/office/drawing/2014/main" id="{5036D0D9-9B69-075D-740F-D5CBB4F18C9F}"/>
                </a:ext>
              </a:extLst>
            </p:cNvPr>
            <p:cNvPicPr>
              <a:picLocks noChangeAspect="1"/>
            </p:cNvPicPr>
            <p:nvPr/>
          </p:nvPicPr>
          <p:blipFill>
            <a:blip r:embed="rId2"/>
            <a:stretch>
              <a:fillRect/>
            </a:stretch>
          </p:blipFill>
          <p:spPr>
            <a:xfrm>
              <a:off x="11703115" y="0"/>
              <a:ext cx="835224" cy="1072989"/>
            </a:xfrm>
            <a:prstGeom prst="rect">
              <a:avLst/>
            </a:prstGeom>
          </p:spPr>
        </p:pic>
        <p:pic>
          <p:nvPicPr>
            <p:cNvPr id="6" name="図 5">
              <a:extLst>
                <a:ext uri="{FF2B5EF4-FFF2-40B4-BE49-F238E27FC236}">
                  <a16:creationId xmlns:a16="http://schemas.microsoft.com/office/drawing/2014/main" id="{A6D3E3D5-F0DB-A2BA-84F7-0BF5E4898EF1}"/>
                </a:ext>
              </a:extLst>
            </p:cNvPr>
            <p:cNvPicPr>
              <a:picLocks noChangeAspect="1"/>
            </p:cNvPicPr>
            <p:nvPr/>
          </p:nvPicPr>
          <p:blipFill>
            <a:blip r:embed="rId3"/>
            <a:stretch>
              <a:fillRect/>
            </a:stretch>
          </p:blipFill>
          <p:spPr>
            <a:xfrm>
              <a:off x="12520871" y="-419"/>
              <a:ext cx="841322" cy="1085182"/>
            </a:xfrm>
            <a:prstGeom prst="rect">
              <a:avLst/>
            </a:prstGeom>
          </p:spPr>
        </p:pic>
      </p:grpSp>
      <p:pic>
        <p:nvPicPr>
          <p:cNvPr id="7" name="図 6">
            <a:extLst>
              <a:ext uri="{FF2B5EF4-FFF2-40B4-BE49-F238E27FC236}">
                <a16:creationId xmlns:a16="http://schemas.microsoft.com/office/drawing/2014/main" id="{BEA14B36-AE58-8E20-1414-4C001CB01FA6}"/>
              </a:ext>
            </a:extLst>
          </p:cNvPr>
          <p:cNvPicPr>
            <a:picLocks noChangeAspect="1"/>
          </p:cNvPicPr>
          <p:nvPr/>
        </p:nvPicPr>
        <p:blipFill>
          <a:blip r:embed="rId2"/>
          <a:stretch>
            <a:fillRect/>
          </a:stretch>
        </p:blipFill>
        <p:spPr>
          <a:xfrm>
            <a:off x="11639293" y="2930953"/>
            <a:ext cx="488524" cy="627592"/>
          </a:xfrm>
          <a:prstGeom prst="rect">
            <a:avLst/>
          </a:prstGeom>
        </p:spPr>
      </p:pic>
      <p:pic>
        <p:nvPicPr>
          <p:cNvPr id="8" name="図 7">
            <a:extLst>
              <a:ext uri="{FF2B5EF4-FFF2-40B4-BE49-F238E27FC236}">
                <a16:creationId xmlns:a16="http://schemas.microsoft.com/office/drawing/2014/main" id="{56657CB3-E030-DC2E-F5DA-617C00173FE3}"/>
              </a:ext>
            </a:extLst>
          </p:cNvPr>
          <p:cNvPicPr>
            <a:picLocks noChangeAspect="1"/>
          </p:cNvPicPr>
          <p:nvPr/>
        </p:nvPicPr>
        <p:blipFill>
          <a:blip r:embed="rId3"/>
          <a:stretch>
            <a:fillRect/>
          </a:stretch>
        </p:blipFill>
        <p:spPr>
          <a:xfrm>
            <a:off x="11635727" y="3657531"/>
            <a:ext cx="492090" cy="634724"/>
          </a:xfrm>
          <a:prstGeom prst="rect">
            <a:avLst/>
          </a:prstGeom>
        </p:spPr>
      </p:pic>
      <p:pic>
        <p:nvPicPr>
          <p:cNvPr id="9" name="図 8">
            <a:extLst>
              <a:ext uri="{FF2B5EF4-FFF2-40B4-BE49-F238E27FC236}">
                <a16:creationId xmlns:a16="http://schemas.microsoft.com/office/drawing/2014/main" id="{0BFF19B9-B249-4256-AD2C-C83852691779}"/>
              </a:ext>
            </a:extLst>
          </p:cNvPr>
          <p:cNvPicPr>
            <a:picLocks noChangeAspect="1"/>
          </p:cNvPicPr>
          <p:nvPr/>
        </p:nvPicPr>
        <p:blipFill>
          <a:blip r:embed="rId2"/>
          <a:stretch>
            <a:fillRect/>
          </a:stretch>
        </p:blipFill>
        <p:spPr>
          <a:xfrm>
            <a:off x="11635727" y="4375067"/>
            <a:ext cx="488524" cy="627592"/>
          </a:xfrm>
          <a:prstGeom prst="rect">
            <a:avLst/>
          </a:prstGeom>
        </p:spPr>
      </p:pic>
      <p:pic>
        <p:nvPicPr>
          <p:cNvPr id="10" name="図 9">
            <a:extLst>
              <a:ext uri="{FF2B5EF4-FFF2-40B4-BE49-F238E27FC236}">
                <a16:creationId xmlns:a16="http://schemas.microsoft.com/office/drawing/2014/main" id="{FDC21396-49E8-DCE1-3A66-02E8B1922DD7}"/>
              </a:ext>
            </a:extLst>
          </p:cNvPr>
          <p:cNvPicPr>
            <a:picLocks noChangeAspect="1"/>
          </p:cNvPicPr>
          <p:nvPr/>
        </p:nvPicPr>
        <p:blipFill>
          <a:blip r:embed="rId3"/>
          <a:stretch>
            <a:fillRect/>
          </a:stretch>
        </p:blipFill>
        <p:spPr>
          <a:xfrm>
            <a:off x="11635727" y="5103158"/>
            <a:ext cx="492090" cy="634724"/>
          </a:xfrm>
          <a:prstGeom prst="rect">
            <a:avLst/>
          </a:prstGeom>
        </p:spPr>
      </p:pic>
    </p:spTree>
    <p:extLst>
      <p:ext uri="{BB962C8B-B14F-4D97-AF65-F5344CB8AC3E}">
        <p14:creationId xmlns:p14="http://schemas.microsoft.com/office/powerpoint/2010/main" val="2497936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0"/>
            <a:r>
              <a:rPr lang="en-US" altLang="ja-JP" dirty="0"/>
              <a:t>【</a:t>
            </a:r>
            <a:r>
              <a:rPr lang="ja-JP" altLang="en-US" dirty="0"/>
              <a:t>参考②</a:t>
            </a:r>
            <a:r>
              <a:rPr lang="en-US" altLang="ja-JP" dirty="0"/>
              <a:t>】AI</a:t>
            </a:r>
            <a:r>
              <a:rPr lang="ja-JP" altLang="en-US" dirty="0"/>
              <a:t>自動追尾連携設定</a:t>
            </a:r>
            <a:endParaRPr kumimoji="1" lang="ja-JP" altLang="en-US" dirty="0"/>
          </a:p>
        </p:txBody>
      </p:sp>
      <p:grpSp>
        <p:nvGrpSpPr>
          <p:cNvPr id="2" name="グループ化 1">
            <a:extLst>
              <a:ext uri="{FF2B5EF4-FFF2-40B4-BE49-F238E27FC236}">
                <a16:creationId xmlns:a16="http://schemas.microsoft.com/office/drawing/2014/main" id="{69A0E4D0-5727-2C46-90A5-45115A0DB04B}"/>
              </a:ext>
            </a:extLst>
          </p:cNvPr>
          <p:cNvGrpSpPr/>
          <p:nvPr/>
        </p:nvGrpSpPr>
        <p:grpSpPr>
          <a:xfrm>
            <a:off x="10719638" y="3732350"/>
            <a:ext cx="970397" cy="634724"/>
            <a:chOff x="11703115" y="-419"/>
            <a:chExt cx="1659078" cy="1085182"/>
          </a:xfrm>
        </p:grpSpPr>
        <p:pic>
          <p:nvPicPr>
            <p:cNvPr id="3" name="図 2">
              <a:extLst>
                <a:ext uri="{FF2B5EF4-FFF2-40B4-BE49-F238E27FC236}">
                  <a16:creationId xmlns:a16="http://schemas.microsoft.com/office/drawing/2014/main" id="{E6A543FD-7F18-ED38-3452-FA44C248A9A3}"/>
                </a:ext>
              </a:extLst>
            </p:cNvPr>
            <p:cNvPicPr>
              <a:picLocks noChangeAspect="1"/>
            </p:cNvPicPr>
            <p:nvPr/>
          </p:nvPicPr>
          <p:blipFill>
            <a:blip r:embed="rId2"/>
            <a:stretch>
              <a:fillRect/>
            </a:stretch>
          </p:blipFill>
          <p:spPr>
            <a:xfrm>
              <a:off x="11703115" y="0"/>
              <a:ext cx="835224" cy="1072989"/>
            </a:xfrm>
            <a:prstGeom prst="rect">
              <a:avLst/>
            </a:prstGeom>
          </p:spPr>
        </p:pic>
        <p:pic>
          <p:nvPicPr>
            <p:cNvPr id="5" name="図 4">
              <a:extLst>
                <a:ext uri="{FF2B5EF4-FFF2-40B4-BE49-F238E27FC236}">
                  <a16:creationId xmlns:a16="http://schemas.microsoft.com/office/drawing/2014/main" id="{98A3CE0A-6CA8-8DDA-65A7-18F4D292C6D9}"/>
                </a:ext>
              </a:extLst>
            </p:cNvPr>
            <p:cNvPicPr>
              <a:picLocks noChangeAspect="1"/>
            </p:cNvPicPr>
            <p:nvPr/>
          </p:nvPicPr>
          <p:blipFill>
            <a:blip r:embed="rId3"/>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3801319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85" t="14699" r="85" b="-1050"/>
          <a:stretch/>
        </p:blipFill>
        <p:spPr>
          <a:xfrm>
            <a:off x="236164" y="1137855"/>
            <a:ext cx="9731001" cy="604620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62" name="図 61"/>
          <p:cNvPicPr>
            <a:picLocks noChangeAspect="1"/>
          </p:cNvPicPr>
          <p:nvPr/>
        </p:nvPicPr>
        <p:blipFill rotWithShape="1">
          <a:blip r:embed="rId4"/>
          <a:srcRect l="26594" t="14218" r="12772" b="31457"/>
          <a:stretch/>
        </p:blipFill>
        <p:spPr>
          <a:xfrm>
            <a:off x="2826910" y="1727170"/>
            <a:ext cx="6025952" cy="3321281"/>
          </a:xfrm>
          <a:prstGeom prst="rect">
            <a:avLst/>
          </a:prstGeom>
          <a:ln>
            <a:solidFill>
              <a:schemeClr val="tx1"/>
            </a:solidFill>
          </a:ln>
        </p:spPr>
      </p:pic>
      <p:cxnSp>
        <p:nvCxnSpPr>
          <p:cNvPr id="67" name="直線矢印コネクタ 66"/>
          <p:cNvCxnSpPr>
            <a:cxnSpLocks/>
          </p:cNvCxnSpPr>
          <p:nvPr/>
        </p:nvCxnSpPr>
        <p:spPr>
          <a:xfrm flipV="1">
            <a:off x="3447164" y="2203155"/>
            <a:ext cx="2454846" cy="30442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a:cxnSpLocks/>
          </p:cNvCxnSpPr>
          <p:nvPr/>
        </p:nvCxnSpPr>
        <p:spPr>
          <a:xfrm flipV="1">
            <a:off x="3876078" y="4049712"/>
            <a:ext cx="1997283" cy="15568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図 20"/>
          <p:cNvPicPr>
            <a:picLocks noChangeAspect="1"/>
          </p:cNvPicPr>
          <p:nvPr/>
        </p:nvPicPr>
        <p:blipFill>
          <a:blip r:embed="rId5"/>
          <a:stretch>
            <a:fillRect/>
          </a:stretch>
        </p:blipFill>
        <p:spPr>
          <a:xfrm>
            <a:off x="5918386" y="901106"/>
            <a:ext cx="6253154" cy="1967082"/>
          </a:xfrm>
          <a:prstGeom prst="rect">
            <a:avLst/>
          </a:prstGeom>
          <a:ln w="19050">
            <a:solidFill>
              <a:schemeClr val="tx1"/>
            </a:solidFill>
          </a:ln>
          <a:effectLst>
            <a:outerShdw blurRad="50800" dist="38100" dir="2700000" algn="tl" rotWithShape="0">
              <a:prstClr val="black">
                <a:alpha val="40000"/>
              </a:prstClr>
            </a:outerShdw>
          </a:effectLst>
        </p:spPr>
      </p:pic>
      <p:pic>
        <p:nvPicPr>
          <p:cNvPr id="22" name="図 21"/>
          <p:cNvPicPr>
            <a:picLocks noChangeAspect="1"/>
          </p:cNvPicPr>
          <p:nvPr/>
        </p:nvPicPr>
        <p:blipFill>
          <a:blip r:embed="rId6"/>
          <a:stretch>
            <a:fillRect/>
          </a:stretch>
        </p:blipFill>
        <p:spPr>
          <a:xfrm>
            <a:off x="5902010" y="3059369"/>
            <a:ext cx="6285903" cy="1668985"/>
          </a:xfrm>
          <a:prstGeom prst="rect">
            <a:avLst/>
          </a:prstGeom>
          <a:effectLst>
            <a:outerShdw blurRad="50800" dist="38100" dir="2700000" algn="tl" rotWithShape="0">
              <a:prstClr val="black">
                <a:alpha val="40000"/>
              </a:prstClr>
            </a:outerShdw>
          </a:effectLst>
        </p:spPr>
      </p:pic>
      <p:pic>
        <p:nvPicPr>
          <p:cNvPr id="24" name="図 23"/>
          <p:cNvPicPr>
            <a:picLocks noChangeAspect="1"/>
          </p:cNvPicPr>
          <p:nvPr/>
        </p:nvPicPr>
        <p:blipFill>
          <a:blip r:embed="rId7"/>
          <a:stretch>
            <a:fillRect/>
          </a:stretch>
        </p:blipFill>
        <p:spPr>
          <a:xfrm>
            <a:off x="11217723" y="4637716"/>
            <a:ext cx="2807985" cy="1251138"/>
          </a:xfrm>
          <a:prstGeom prst="rect">
            <a:avLst/>
          </a:prstGeom>
          <a:ln>
            <a:solidFill>
              <a:schemeClr val="bg1">
                <a:lumMod val="85000"/>
              </a:schemeClr>
            </a:solidFill>
          </a:ln>
          <a:effectLst>
            <a:outerShdw blurRad="50800" dist="38100" dir="2700000" algn="tl" rotWithShape="0">
              <a:prstClr val="black">
                <a:alpha val="40000"/>
              </a:prstClr>
            </a:outerShdw>
          </a:effectLst>
        </p:spPr>
      </p:pic>
      <p:cxnSp>
        <p:nvCxnSpPr>
          <p:cNvPr id="88" name="直線矢印コネクタ 87"/>
          <p:cNvCxnSpPr/>
          <p:nvPr/>
        </p:nvCxnSpPr>
        <p:spPr>
          <a:xfrm>
            <a:off x="7847176" y="4194934"/>
            <a:ext cx="3325523" cy="10399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E08E8855-35DF-FB14-656F-EB731E56D189}"/>
              </a:ext>
            </a:extLst>
          </p:cNvPr>
          <p:cNvSpPr txBox="1"/>
          <p:nvPr/>
        </p:nvSpPr>
        <p:spPr>
          <a:xfrm>
            <a:off x="10863045" y="1288003"/>
            <a:ext cx="3350799" cy="211130"/>
          </a:xfrm>
          <a:prstGeom prst="leftArrow">
            <a:avLst>
              <a:gd name="adj1" fmla="val 100000"/>
              <a:gd name="adj2" fmla="val 40806"/>
            </a:avLst>
          </a:prstGeom>
          <a:solidFill>
            <a:srgbClr val="7FCABE"/>
          </a:solidFill>
          <a:ln w="3175">
            <a:noFill/>
          </a:ln>
          <a:effectLst>
            <a:outerShdw blurRad="50800" dist="38100" dir="2700000" algn="tl" rotWithShape="0">
              <a:prstClr val="black">
                <a:alpha val="40000"/>
              </a:prstClr>
            </a:outerShdw>
          </a:effectLst>
        </p:spPr>
        <p:txBody>
          <a:bodyPr wrap="square" lIns="56689" tIns="28344" rIns="56689" bIns="28344" rtlCol="0" anchor="ctr" anchorCtr="0">
            <a:spAutoFit/>
          </a:bodyPr>
          <a:lstStyle/>
          <a:p>
            <a:pPr defTabSz="719953" fontAlgn="base">
              <a:spcBef>
                <a:spcPct val="0"/>
              </a:spcBef>
              <a:spcAft>
                <a:spcPct val="0"/>
              </a:spcAft>
              <a:defRPr/>
            </a:pPr>
            <a:r>
              <a:rPr lang="ja-JP" altLang="en-US" sz="1000" dirty="0">
                <a:solidFill>
                  <a:srgbClr val="0000FF"/>
                </a:solidFill>
                <a:latin typeface="+mn-ea"/>
              </a:rPr>
              <a:t>人物 </a:t>
            </a:r>
            <a:r>
              <a:rPr lang="en-US" altLang="ja-JP" sz="1000" dirty="0">
                <a:solidFill>
                  <a:srgbClr val="0000FF"/>
                </a:solidFill>
                <a:latin typeface="+mn-ea"/>
              </a:rPr>
              <a:t>/</a:t>
            </a:r>
            <a:r>
              <a:rPr lang="ja-JP" altLang="en-US" sz="1000" dirty="0">
                <a:solidFill>
                  <a:srgbClr val="0000FF"/>
                </a:solidFill>
                <a:latin typeface="+mn-ea"/>
              </a:rPr>
              <a:t> 車 </a:t>
            </a:r>
            <a:r>
              <a:rPr lang="en-US" altLang="ja-JP" sz="1000" dirty="0">
                <a:solidFill>
                  <a:srgbClr val="0000FF"/>
                </a:solidFill>
                <a:latin typeface="+mn-ea"/>
              </a:rPr>
              <a:t>/</a:t>
            </a:r>
            <a:r>
              <a:rPr lang="ja-JP" altLang="en-US" sz="1000" dirty="0">
                <a:solidFill>
                  <a:srgbClr val="0000FF"/>
                </a:solidFill>
                <a:latin typeface="+mn-ea"/>
              </a:rPr>
              <a:t> 二輪車</a:t>
            </a:r>
            <a:endParaRPr lang="en-US" altLang="ja-JP" sz="1000" dirty="0">
              <a:solidFill>
                <a:srgbClr val="0000FF"/>
              </a:solidFill>
              <a:latin typeface="+mn-ea"/>
            </a:endParaRPr>
          </a:p>
        </p:txBody>
      </p:sp>
      <p:sp>
        <p:nvSpPr>
          <p:cNvPr id="5" name="テキスト ボックス 4">
            <a:extLst>
              <a:ext uri="{FF2B5EF4-FFF2-40B4-BE49-F238E27FC236}">
                <a16:creationId xmlns:a16="http://schemas.microsoft.com/office/drawing/2014/main" id="{84010408-989F-4D9C-B1CD-99DA57213169}"/>
              </a:ext>
            </a:extLst>
          </p:cNvPr>
          <p:cNvSpPr txBox="1"/>
          <p:nvPr/>
        </p:nvSpPr>
        <p:spPr>
          <a:xfrm>
            <a:off x="10863048" y="1543944"/>
            <a:ext cx="3350798" cy="365018"/>
          </a:xfrm>
          <a:prstGeom prst="leftArrow">
            <a:avLst>
              <a:gd name="adj1" fmla="val 100000"/>
              <a:gd name="adj2" fmla="val 25011"/>
            </a:avLst>
          </a:prstGeom>
          <a:solidFill>
            <a:srgbClr val="7FCABE"/>
          </a:solidFill>
          <a:ln w="3175">
            <a:noFill/>
          </a:ln>
          <a:effectLst>
            <a:outerShdw blurRad="50800" dist="38100" dir="2700000" algn="tl" rotWithShape="0">
              <a:prstClr val="black">
                <a:alpha val="40000"/>
              </a:prstClr>
            </a:outerShdw>
          </a:effectLst>
        </p:spPr>
        <p:txBody>
          <a:bodyPr wrap="square" lIns="56689" tIns="28344" rIns="56689" bIns="28344" rtlCol="0" anchor="ctr" anchorCtr="0">
            <a:spAutoFit/>
          </a:bodyPr>
          <a:lstStyle/>
          <a:p>
            <a:pPr defTabSz="719953" fontAlgn="base">
              <a:spcBef>
                <a:spcPct val="0"/>
              </a:spcBef>
              <a:spcAft>
                <a:spcPct val="0"/>
              </a:spcAft>
              <a:defRPr/>
            </a:pPr>
            <a:r>
              <a:rPr lang="ja-JP" altLang="en-US" sz="1000" dirty="0">
                <a:solidFill>
                  <a:srgbClr val="0000FF"/>
                </a:solidFill>
                <a:latin typeface="+mn-ea"/>
              </a:rPr>
              <a:t>大</a:t>
            </a:r>
            <a:r>
              <a:rPr lang="en-US" altLang="ja-JP" sz="1000" dirty="0">
                <a:solidFill>
                  <a:srgbClr val="0000FF"/>
                </a:solidFill>
                <a:latin typeface="+mn-ea"/>
              </a:rPr>
              <a:t>(</a:t>
            </a:r>
            <a:r>
              <a:rPr lang="ja-JP" altLang="en-US" sz="1000" dirty="0">
                <a:solidFill>
                  <a:srgbClr val="0000FF"/>
                </a:solidFill>
                <a:latin typeface="+mn-ea"/>
              </a:rPr>
              <a:t>画面の</a:t>
            </a:r>
            <a:r>
              <a:rPr lang="en-US" altLang="ja-JP" sz="1000" dirty="0">
                <a:solidFill>
                  <a:srgbClr val="0000FF"/>
                </a:solidFill>
                <a:latin typeface="+mn-ea"/>
              </a:rPr>
              <a:t>3/4)</a:t>
            </a:r>
            <a:r>
              <a:rPr lang="ja-JP" altLang="en-US" sz="1000" dirty="0">
                <a:solidFill>
                  <a:srgbClr val="0000FF"/>
                </a:solidFill>
                <a:latin typeface="+mn-ea"/>
              </a:rPr>
              <a:t> </a:t>
            </a:r>
            <a:r>
              <a:rPr lang="en-US" altLang="ja-JP" sz="1000" dirty="0">
                <a:solidFill>
                  <a:srgbClr val="0000FF"/>
                </a:solidFill>
                <a:latin typeface="+mn-ea"/>
              </a:rPr>
              <a:t>/</a:t>
            </a:r>
            <a:r>
              <a:rPr lang="ja-JP" altLang="en-US" sz="1000" dirty="0">
                <a:solidFill>
                  <a:srgbClr val="0000FF"/>
                </a:solidFill>
                <a:latin typeface="+mn-ea"/>
              </a:rPr>
              <a:t> 中</a:t>
            </a:r>
            <a:r>
              <a:rPr lang="en-US" altLang="ja-JP" sz="1000" dirty="0">
                <a:solidFill>
                  <a:srgbClr val="0000FF"/>
                </a:solidFill>
                <a:latin typeface="+mn-ea"/>
              </a:rPr>
              <a:t>(</a:t>
            </a:r>
            <a:r>
              <a:rPr lang="ja-JP" altLang="en-US" sz="1000" dirty="0">
                <a:solidFill>
                  <a:srgbClr val="0000FF"/>
                </a:solidFill>
                <a:latin typeface="+mn-ea"/>
              </a:rPr>
              <a:t>画面の</a:t>
            </a:r>
            <a:r>
              <a:rPr lang="en-US" altLang="ja-JP" sz="1000" dirty="0">
                <a:solidFill>
                  <a:srgbClr val="0000FF"/>
                </a:solidFill>
                <a:latin typeface="+mn-ea"/>
              </a:rPr>
              <a:t>1/2)</a:t>
            </a:r>
            <a:r>
              <a:rPr lang="ja-JP" altLang="en-US" sz="1000" dirty="0">
                <a:solidFill>
                  <a:srgbClr val="0000FF"/>
                </a:solidFill>
                <a:latin typeface="+mn-ea"/>
              </a:rPr>
              <a:t> </a:t>
            </a:r>
            <a:r>
              <a:rPr lang="en-US" altLang="ja-JP" sz="1000" dirty="0">
                <a:solidFill>
                  <a:srgbClr val="0000FF"/>
                </a:solidFill>
                <a:latin typeface="+mn-ea"/>
              </a:rPr>
              <a:t>/</a:t>
            </a:r>
            <a:r>
              <a:rPr lang="ja-JP" altLang="en-US" sz="1000" dirty="0">
                <a:solidFill>
                  <a:srgbClr val="0000FF"/>
                </a:solidFill>
                <a:latin typeface="+mn-ea"/>
              </a:rPr>
              <a:t> 小</a:t>
            </a:r>
            <a:r>
              <a:rPr lang="en-US" altLang="ja-JP" sz="1000" dirty="0">
                <a:solidFill>
                  <a:srgbClr val="0000FF"/>
                </a:solidFill>
                <a:latin typeface="+mn-ea"/>
              </a:rPr>
              <a:t>(</a:t>
            </a:r>
            <a:r>
              <a:rPr lang="ja-JP" altLang="en-US" sz="1000" dirty="0">
                <a:solidFill>
                  <a:srgbClr val="0000FF"/>
                </a:solidFill>
                <a:latin typeface="+mn-ea"/>
              </a:rPr>
              <a:t>画面の</a:t>
            </a:r>
            <a:r>
              <a:rPr lang="en-US" altLang="ja-JP" sz="1000" dirty="0">
                <a:solidFill>
                  <a:srgbClr val="0000FF"/>
                </a:solidFill>
                <a:latin typeface="+mn-ea"/>
              </a:rPr>
              <a:t>1/4)</a:t>
            </a:r>
            <a:r>
              <a:rPr lang="ja-JP" altLang="en-US" sz="1000" dirty="0">
                <a:solidFill>
                  <a:srgbClr val="0000FF"/>
                </a:solidFill>
                <a:latin typeface="+mn-ea"/>
              </a:rPr>
              <a:t> </a:t>
            </a:r>
            <a:r>
              <a:rPr lang="en-US" altLang="ja-JP" sz="1000" dirty="0">
                <a:solidFill>
                  <a:srgbClr val="0000FF"/>
                </a:solidFill>
                <a:latin typeface="+mn-ea"/>
              </a:rPr>
              <a:t>/</a:t>
            </a:r>
          </a:p>
          <a:p>
            <a:pPr defTabSz="719953" fontAlgn="base">
              <a:spcBef>
                <a:spcPct val="0"/>
              </a:spcBef>
              <a:spcAft>
                <a:spcPct val="0"/>
              </a:spcAft>
              <a:defRPr/>
            </a:pPr>
            <a:r>
              <a:rPr lang="ja-JP" altLang="en-US" sz="1000" dirty="0">
                <a:solidFill>
                  <a:srgbClr val="0000FF"/>
                </a:solidFill>
                <a:latin typeface="+mn-ea"/>
              </a:rPr>
              <a:t>サイズ調整なし</a:t>
            </a:r>
            <a:endParaRPr lang="en-US" altLang="ja-JP" sz="1000" dirty="0">
              <a:solidFill>
                <a:srgbClr val="0000FF"/>
              </a:solidFill>
              <a:latin typeface="+mn-ea"/>
            </a:endParaRPr>
          </a:p>
        </p:txBody>
      </p:sp>
      <p:sp>
        <p:nvSpPr>
          <p:cNvPr id="7" name="テキスト ボックス 6">
            <a:extLst>
              <a:ext uri="{FF2B5EF4-FFF2-40B4-BE49-F238E27FC236}">
                <a16:creationId xmlns:a16="http://schemas.microsoft.com/office/drawing/2014/main" id="{AA530489-55E7-78EA-3569-E031F95E16A5}"/>
              </a:ext>
            </a:extLst>
          </p:cNvPr>
          <p:cNvSpPr txBox="1"/>
          <p:nvPr/>
        </p:nvSpPr>
        <p:spPr>
          <a:xfrm>
            <a:off x="10855876" y="1946487"/>
            <a:ext cx="3357970" cy="211130"/>
          </a:xfrm>
          <a:prstGeom prst="leftArrow">
            <a:avLst>
              <a:gd name="adj1" fmla="val 100000"/>
              <a:gd name="adj2" fmla="val 36209"/>
            </a:avLst>
          </a:prstGeom>
          <a:solidFill>
            <a:srgbClr val="7FCABE"/>
          </a:solidFill>
          <a:ln w="3175">
            <a:noFill/>
          </a:ln>
          <a:effectLst>
            <a:outerShdw blurRad="50800" dist="38100" dir="2700000" algn="tl" rotWithShape="0">
              <a:prstClr val="black">
                <a:alpha val="40000"/>
              </a:prstClr>
            </a:outerShdw>
          </a:effectLst>
        </p:spPr>
        <p:txBody>
          <a:bodyPr wrap="square" lIns="56689" tIns="28344" rIns="56689" bIns="28344" rtlCol="0" anchor="ctr" anchorCtr="0">
            <a:spAutoFit/>
          </a:bodyPr>
          <a:lstStyle/>
          <a:p>
            <a:pPr defTabSz="719953" fontAlgn="base">
              <a:spcBef>
                <a:spcPct val="0"/>
              </a:spcBef>
              <a:spcAft>
                <a:spcPct val="0"/>
              </a:spcAft>
              <a:defRPr/>
            </a:pPr>
            <a:r>
              <a:rPr lang="ja-JP" altLang="en-US" sz="1000" dirty="0">
                <a:solidFill>
                  <a:srgbClr val="0000FF"/>
                </a:solidFill>
                <a:latin typeface="+mn-ea"/>
              </a:rPr>
              <a:t>高</a:t>
            </a:r>
            <a:r>
              <a:rPr lang="en-US" altLang="ja-JP" sz="1000" dirty="0">
                <a:solidFill>
                  <a:srgbClr val="0000FF"/>
                </a:solidFill>
                <a:latin typeface="+mn-ea"/>
              </a:rPr>
              <a:t> / </a:t>
            </a:r>
            <a:r>
              <a:rPr lang="ja-JP" altLang="en-US" sz="1000" dirty="0">
                <a:solidFill>
                  <a:srgbClr val="0000FF"/>
                </a:solidFill>
                <a:latin typeface="+mn-ea"/>
              </a:rPr>
              <a:t>中</a:t>
            </a:r>
            <a:r>
              <a:rPr lang="en-US" altLang="ja-JP" sz="1000" dirty="0">
                <a:solidFill>
                  <a:srgbClr val="0000FF"/>
                </a:solidFill>
                <a:latin typeface="+mn-ea"/>
              </a:rPr>
              <a:t> / </a:t>
            </a:r>
            <a:r>
              <a:rPr lang="ja-JP" altLang="en-US" sz="1000" dirty="0">
                <a:solidFill>
                  <a:srgbClr val="0000FF"/>
                </a:solidFill>
                <a:latin typeface="+mn-ea"/>
              </a:rPr>
              <a:t>低</a:t>
            </a:r>
            <a:endParaRPr lang="en-US" altLang="ja-JP" sz="1000" dirty="0">
              <a:solidFill>
                <a:srgbClr val="0000FF"/>
              </a:solidFill>
              <a:latin typeface="+mn-ea"/>
            </a:endParaRPr>
          </a:p>
        </p:txBody>
      </p:sp>
      <p:sp>
        <p:nvSpPr>
          <p:cNvPr id="8" name="テキスト ボックス 7">
            <a:extLst>
              <a:ext uri="{FF2B5EF4-FFF2-40B4-BE49-F238E27FC236}">
                <a16:creationId xmlns:a16="http://schemas.microsoft.com/office/drawing/2014/main" id="{2E8FA206-5074-0330-EABB-92EBCCE5532A}"/>
              </a:ext>
            </a:extLst>
          </p:cNvPr>
          <p:cNvSpPr txBox="1"/>
          <p:nvPr/>
        </p:nvSpPr>
        <p:spPr>
          <a:xfrm>
            <a:off x="10855876" y="2245095"/>
            <a:ext cx="3357970" cy="211130"/>
          </a:xfrm>
          <a:prstGeom prst="leftArrow">
            <a:avLst>
              <a:gd name="adj1" fmla="val 100000"/>
              <a:gd name="adj2" fmla="val 33910"/>
            </a:avLst>
          </a:prstGeom>
          <a:solidFill>
            <a:srgbClr val="7FCABE"/>
          </a:solidFill>
          <a:ln w="3175">
            <a:noFill/>
          </a:ln>
          <a:effectLst>
            <a:outerShdw blurRad="50800" dist="38100" dir="2700000" algn="tl" rotWithShape="0">
              <a:prstClr val="black">
                <a:alpha val="40000"/>
              </a:prstClr>
            </a:outerShdw>
          </a:effectLst>
        </p:spPr>
        <p:txBody>
          <a:bodyPr wrap="square" lIns="56689" tIns="28344" rIns="56689" bIns="28344" rtlCol="0" anchor="ctr" anchorCtr="0">
            <a:spAutoFit/>
          </a:bodyPr>
          <a:lstStyle/>
          <a:p>
            <a:pPr defTabSz="719953" fontAlgn="base">
              <a:spcBef>
                <a:spcPct val="0"/>
              </a:spcBef>
              <a:spcAft>
                <a:spcPct val="0"/>
              </a:spcAft>
              <a:defRPr/>
            </a:pPr>
            <a:r>
              <a:rPr lang="en-US" altLang="ja-JP" sz="1000" dirty="0">
                <a:solidFill>
                  <a:srgbClr val="0000FF"/>
                </a:solidFill>
                <a:latin typeface="+mn-ea"/>
              </a:rPr>
              <a:t>Off(</a:t>
            </a:r>
            <a:r>
              <a:rPr lang="ja-JP" altLang="en-US" sz="1000" dirty="0">
                <a:solidFill>
                  <a:srgbClr val="0000FF"/>
                </a:solidFill>
                <a:latin typeface="+mn-ea"/>
              </a:rPr>
              <a:t>制限無し</a:t>
            </a:r>
            <a:r>
              <a:rPr lang="en-US" altLang="ja-JP" sz="1000" dirty="0">
                <a:solidFill>
                  <a:srgbClr val="0000FF"/>
                </a:solidFill>
                <a:latin typeface="+mn-ea"/>
              </a:rPr>
              <a:t>)</a:t>
            </a:r>
            <a:r>
              <a:rPr lang="ja-JP" altLang="en-US" sz="1000" dirty="0">
                <a:solidFill>
                  <a:srgbClr val="0000FF"/>
                </a:solidFill>
                <a:latin typeface="+mn-ea"/>
              </a:rPr>
              <a:t> </a:t>
            </a:r>
            <a:r>
              <a:rPr lang="en-US" altLang="ja-JP" sz="1000" dirty="0">
                <a:solidFill>
                  <a:srgbClr val="0000FF"/>
                </a:solidFill>
                <a:latin typeface="+mn-ea"/>
              </a:rPr>
              <a:t>/</a:t>
            </a:r>
            <a:r>
              <a:rPr lang="ja-JP" altLang="en-US" sz="1000" dirty="0">
                <a:solidFill>
                  <a:srgbClr val="0000FF"/>
                </a:solidFill>
                <a:latin typeface="+mn-ea"/>
              </a:rPr>
              <a:t> </a:t>
            </a:r>
            <a:r>
              <a:rPr lang="en-US" altLang="ja-JP" sz="1000" dirty="0">
                <a:solidFill>
                  <a:srgbClr val="0000FF"/>
                </a:solidFill>
                <a:latin typeface="+mn-ea"/>
              </a:rPr>
              <a:t>10s,20s,30s,40s,50s,1,2,3,5,10min</a:t>
            </a:r>
            <a:r>
              <a:rPr lang="ja-JP" altLang="en-US" sz="1000" dirty="0">
                <a:solidFill>
                  <a:srgbClr val="0000FF"/>
                </a:solidFill>
                <a:latin typeface="+mn-ea"/>
              </a:rPr>
              <a:t> </a:t>
            </a:r>
            <a:endParaRPr lang="en-US" altLang="ja-JP" sz="1000" dirty="0">
              <a:solidFill>
                <a:srgbClr val="0000FF"/>
              </a:solidFill>
              <a:latin typeface="+mn-ea"/>
            </a:endParaRPr>
          </a:p>
        </p:txBody>
      </p:sp>
      <p:sp>
        <p:nvSpPr>
          <p:cNvPr id="83" name="テキスト ボックス 82"/>
          <p:cNvSpPr txBox="1"/>
          <p:nvPr/>
        </p:nvSpPr>
        <p:spPr>
          <a:xfrm>
            <a:off x="10847294" y="2571097"/>
            <a:ext cx="3366551" cy="211130"/>
          </a:xfrm>
          <a:prstGeom prst="leftArrow">
            <a:avLst>
              <a:gd name="adj1" fmla="val 100000"/>
              <a:gd name="adj2" fmla="val 36208"/>
            </a:avLst>
          </a:prstGeom>
          <a:solidFill>
            <a:srgbClr val="7FCABE"/>
          </a:solidFill>
          <a:ln w="3175">
            <a:noFill/>
          </a:ln>
          <a:effectLst>
            <a:outerShdw blurRad="50800" dist="38100" dir="2700000" algn="tl" rotWithShape="0">
              <a:prstClr val="black">
                <a:alpha val="40000"/>
              </a:prstClr>
            </a:outerShdw>
          </a:effectLst>
        </p:spPr>
        <p:txBody>
          <a:bodyPr wrap="square" lIns="56689" tIns="28344" rIns="56689" bIns="28344" rtlCol="0" anchor="ctr" anchorCtr="0">
            <a:spAutoFit/>
          </a:bodyPr>
          <a:lstStyle/>
          <a:p>
            <a:pPr defTabSz="719953" fontAlgn="base">
              <a:spcBef>
                <a:spcPct val="0"/>
              </a:spcBef>
              <a:spcAft>
                <a:spcPct val="0"/>
              </a:spcAft>
              <a:defRPr/>
            </a:pPr>
            <a:r>
              <a:rPr lang="en-US" altLang="ja-JP" sz="1000" dirty="0">
                <a:solidFill>
                  <a:srgbClr val="0000FF"/>
                </a:solidFill>
                <a:latin typeface="+mn-ea"/>
              </a:rPr>
              <a:t>Off / On</a:t>
            </a:r>
            <a:r>
              <a:rPr lang="ja-JP" altLang="en-US" sz="1000" dirty="0">
                <a:solidFill>
                  <a:srgbClr val="0000FF"/>
                </a:solidFill>
                <a:latin typeface="+mn-ea"/>
              </a:rPr>
              <a:t> </a:t>
            </a:r>
            <a:r>
              <a:rPr lang="en-US" altLang="ja-JP" sz="1000" dirty="0">
                <a:solidFill>
                  <a:srgbClr val="0000FF"/>
                </a:solidFill>
                <a:latin typeface="+mn-ea"/>
              </a:rPr>
              <a:t>(</a:t>
            </a:r>
            <a:r>
              <a:rPr lang="ja-JP" altLang="en-US" sz="1000" dirty="0">
                <a:solidFill>
                  <a:srgbClr val="0000FF"/>
                </a:solidFill>
                <a:latin typeface="+mn-ea"/>
              </a:rPr>
              <a:t>ライブ画表示なし</a:t>
            </a:r>
            <a:r>
              <a:rPr lang="en-US" altLang="ja-JP" sz="1000" dirty="0">
                <a:solidFill>
                  <a:srgbClr val="0000FF"/>
                </a:solidFill>
                <a:latin typeface="+mn-ea"/>
              </a:rPr>
              <a:t>) / On(</a:t>
            </a:r>
            <a:r>
              <a:rPr lang="ja-JP" altLang="en-US" sz="1000" dirty="0">
                <a:solidFill>
                  <a:srgbClr val="0000FF"/>
                </a:solidFill>
                <a:latin typeface="+mn-ea"/>
              </a:rPr>
              <a:t>ライブ画表示あり</a:t>
            </a:r>
            <a:r>
              <a:rPr lang="en-US" altLang="ja-JP" sz="1000" dirty="0">
                <a:solidFill>
                  <a:srgbClr val="0000FF"/>
                </a:solidFill>
                <a:latin typeface="+mn-ea"/>
              </a:rPr>
              <a:t>)</a:t>
            </a:r>
          </a:p>
        </p:txBody>
      </p:sp>
      <p:sp>
        <p:nvSpPr>
          <p:cNvPr id="9" name="テキスト ボックス 8">
            <a:extLst>
              <a:ext uri="{FF2B5EF4-FFF2-40B4-BE49-F238E27FC236}">
                <a16:creationId xmlns:a16="http://schemas.microsoft.com/office/drawing/2014/main" id="{F5CB826C-0D46-DDCD-C8AC-68694DD6137D}"/>
              </a:ext>
            </a:extLst>
          </p:cNvPr>
          <p:cNvSpPr txBox="1"/>
          <p:nvPr/>
        </p:nvSpPr>
        <p:spPr>
          <a:xfrm>
            <a:off x="4457275" y="6411886"/>
            <a:ext cx="4698722" cy="338554"/>
          </a:xfrm>
          <a:prstGeom prst="rect">
            <a:avLst/>
          </a:prstGeom>
          <a:noFill/>
        </p:spPr>
        <p:txBody>
          <a:bodyPr wrap="none" rtlCol="0">
            <a:spAutoFit/>
          </a:bodyPr>
          <a:lstStyle/>
          <a:p>
            <a:r>
              <a:rPr lang="ja-JP" altLang="en-US" sz="1600" b="1" dirty="0">
                <a:solidFill>
                  <a:srgbClr val="FF0000"/>
                </a:solidFill>
              </a:rPr>
              <a:t>＊各項目設定後に「設定」ボタンを必ずクリック</a:t>
            </a:r>
          </a:p>
        </p:txBody>
      </p:sp>
      <p:sp>
        <p:nvSpPr>
          <p:cNvPr id="4" name="テキスト ボックス 3">
            <a:extLst>
              <a:ext uri="{FF2B5EF4-FFF2-40B4-BE49-F238E27FC236}">
                <a16:creationId xmlns:a16="http://schemas.microsoft.com/office/drawing/2014/main" id="{2B4114CD-D13B-C35F-0FB3-28139E9DC7F9}"/>
              </a:ext>
            </a:extLst>
          </p:cNvPr>
          <p:cNvSpPr txBox="1"/>
          <p:nvPr/>
        </p:nvSpPr>
        <p:spPr>
          <a:xfrm>
            <a:off x="11172699" y="2973072"/>
            <a:ext cx="3041146" cy="1200329"/>
          </a:xfrm>
          <a:prstGeom prst="rect">
            <a:avLst/>
          </a:prstGeom>
          <a:solidFill>
            <a:srgbClr val="FFFFCC"/>
          </a:solidFill>
          <a:effectLst>
            <a:outerShdw blurRad="50800" dist="38100" dir="2700000" algn="tl" rotWithShape="0">
              <a:prstClr val="black">
                <a:alpha val="40000"/>
              </a:prstClr>
            </a:outerShdw>
          </a:effectLst>
        </p:spPr>
        <p:txBody>
          <a:bodyPr wrap="square" rtlCol="0">
            <a:spAutoFit/>
          </a:bodyPr>
          <a:lstStyle/>
          <a:p>
            <a:r>
              <a:rPr lang="en-US" altLang="ja-JP" sz="1200" b="1" dirty="0">
                <a:latin typeface="+mn-ea"/>
              </a:rPr>
              <a:t>【</a:t>
            </a:r>
            <a:r>
              <a:rPr lang="ja-JP" altLang="en-US" sz="1200" b="1" dirty="0">
                <a:latin typeface="+mn-ea"/>
              </a:rPr>
              <a:t>メモ</a:t>
            </a:r>
            <a:r>
              <a:rPr lang="en-US" altLang="ja-JP" sz="1200" b="1" dirty="0">
                <a:latin typeface="+mn-ea"/>
              </a:rPr>
              <a:t>】</a:t>
            </a:r>
          </a:p>
          <a:p>
            <a:r>
              <a:rPr lang="ja-JP" altLang="en-US" sz="1200" b="1" dirty="0">
                <a:latin typeface="+mn-ea"/>
              </a:rPr>
              <a:t>画角外から走り込んできた人物に対する自動追尾の場合、検知幅の</a:t>
            </a:r>
            <a:r>
              <a:rPr lang="en-US" altLang="ja-JP" sz="1200" b="1" dirty="0">
                <a:latin typeface="+mn-ea"/>
              </a:rPr>
              <a:t>2</a:t>
            </a:r>
            <a:r>
              <a:rPr lang="ja-JP" altLang="en-US" sz="1200" b="1" dirty="0">
                <a:latin typeface="+mn-ea"/>
              </a:rPr>
              <a:t>倍以上の画角があれば検知可能ですが、「自動追尾起動設定エリア」の画角を引き目にすることをお勧めします。</a:t>
            </a:r>
          </a:p>
        </p:txBody>
      </p:sp>
      <p:sp>
        <p:nvSpPr>
          <p:cNvPr id="6" name="正方形/長方形 5">
            <a:extLst>
              <a:ext uri="{FF2B5EF4-FFF2-40B4-BE49-F238E27FC236}">
                <a16:creationId xmlns:a16="http://schemas.microsoft.com/office/drawing/2014/main" id="{F417283F-40E4-7447-BF58-EA9952443260}"/>
              </a:ext>
            </a:extLst>
          </p:cNvPr>
          <p:cNvSpPr/>
          <p:nvPr/>
        </p:nvSpPr>
        <p:spPr>
          <a:xfrm>
            <a:off x="6032237" y="1528204"/>
            <a:ext cx="4487856" cy="3646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cxnSp>
        <p:nvCxnSpPr>
          <p:cNvPr id="12" name="コネクタ: カギ線 11">
            <a:extLst>
              <a:ext uri="{FF2B5EF4-FFF2-40B4-BE49-F238E27FC236}">
                <a16:creationId xmlns:a16="http://schemas.microsoft.com/office/drawing/2014/main" id="{C9DA00E8-08B4-A399-4BC4-75FB6FD73414}"/>
              </a:ext>
            </a:extLst>
          </p:cNvPr>
          <p:cNvCxnSpPr>
            <a:cxnSpLocks/>
            <a:stCxn id="6" idx="3"/>
            <a:endCxn id="4" idx="1"/>
          </p:cNvCxnSpPr>
          <p:nvPr/>
        </p:nvCxnSpPr>
        <p:spPr>
          <a:xfrm>
            <a:off x="10520093" y="1710526"/>
            <a:ext cx="652606" cy="1862711"/>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タイトル 9">
            <a:extLst>
              <a:ext uri="{FF2B5EF4-FFF2-40B4-BE49-F238E27FC236}">
                <a16:creationId xmlns:a16="http://schemas.microsoft.com/office/drawing/2014/main" id="{F93637CE-AEEE-111A-E1AA-A715FE93F97B}"/>
              </a:ext>
            </a:extLst>
          </p:cNvPr>
          <p:cNvSpPr>
            <a:spLocks noGrp="1"/>
          </p:cNvSpPr>
          <p:nvPr>
            <p:ph type="title"/>
          </p:nvPr>
        </p:nvSpPr>
        <p:spPr/>
        <p:txBody>
          <a:bodyPr/>
          <a:lstStyle/>
          <a:p>
            <a:r>
              <a:rPr lang="zh-TW" altLang="en-US" dirty="0">
                <a:latin typeface="游ゴシック" panose="020B0400000000000000" pitchFamily="50" charset="-128"/>
                <a:ea typeface="游ゴシック" panose="020B0400000000000000" pitchFamily="50" charset="-128"/>
              </a:rPr>
              <a:t>自動追尾設定</a:t>
            </a:r>
            <a:endParaRPr lang="ja-JP" altLang="en-US" sz="2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835406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8A638B6-EBCD-1D73-8998-031453AD8FEF}"/>
              </a:ext>
            </a:extLst>
          </p:cNvPr>
          <p:cNvSpPr>
            <a:spLocks noGrp="1"/>
          </p:cNvSpPr>
          <p:nvPr>
            <p:ph type="title"/>
          </p:nvPr>
        </p:nvSpPr>
        <p:spPr/>
        <p:txBody>
          <a:bodyPr/>
          <a:lstStyle/>
          <a:p>
            <a:pPr marL="268288"/>
            <a:r>
              <a:rPr lang="ja-JP" altLang="en-US" dirty="0"/>
              <a:t>自動追尾連動での留意事項</a:t>
            </a:r>
          </a:p>
        </p:txBody>
      </p:sp>
      <p:sp>
        <p:nvSpPr>
          <p:cNvPr id="15" name="フリーフォーム: 図形 14">
            <a:extLst>
              <a:ext uri="{FF2B5EF4-FFF2-40B4-BE49-F238E27FC236}">
                <a16:creationId xmlns:a16="http://schemas.microsoft.com/office/drawing/2014/main" id="{3C29AC90-418D-4CAA-AC3E-FA8DD288B71E}"/>
              </a:ext>
            </a:extLst>
          </p:cNvPr>
          <p:cNvSpPr/>
          <p:nvPr/>
        </p:nvSpPr>
        <p:spPr>
          <a:xfrm>
            <a:off x="526307" y="2831564"/>
            <a:ext cx="5873541" cy="1336308"/>
          </a:xfrm>
          <a:custGeom>
            <a:avLst/>
            <a:gdLst>
              <a:gd name="connsiteX0" fmla="*/ 0 w 3729963"/>
              <a:gd name="connsiteY0" fmla="*/ 848616 h 848616"/>
              <a:gd name="connsiteX1" fmla="*/ 3729963 w 3729963"/>
              <a:gd name="connsiteY1" fmla="*/ 848616 h 848616"/>
              <a:gd name="connsiteX2" fmla="*/ 2769514 w 3729963"/>
              <a:gd name="connsiteY2" fmla="*/ 6579 h 848616"/>
              <a:gd name="connsiteX3" fmla="*/ 697312 w 3729963"/>
              <a:gd name="connsiteY3" fmla="*/ 0 h 848616"/>
              <a:gd name="connsiteX4" fmla="*/ 0 w 3729963"/>
              <a:gd name="connsiteY4" fmla="*/ 848616 h 8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963" h="848616">
                <a:moveTo>
                  <a:pt x="0" y="848616"/>
                </a:moveTo>
                <a:lnTo>
                  <a:pt x="3729963" y="848616"/>
                </a:lnTo>
                <a:lnTo>
                  <a:pt x="2769514" y="6579"/>
                </a:lnTo>
                <a:lnTo>
                  <a:pt x="697312" y="0"/>
                </a:lnTo>
                <a:lnTo>
                  <a:pt x="0" y="848616"/>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16" name="正方形/長方形 15">
            <a:extLst>
              <a:ext uri="{FF2B5EF4-FFF2-40B4-BE49-F238E27FC236}">
                <a16:creationId xmlns:a16="http://schemas.microsoft.com/office/drawing/2014/main" id="{A1DED5DD-4BD1-7952-2463-221DC1D8DEAF}"/>
              </a:ext>
            </a:extLst>
          </p:cNvPr>
          <p:cNvSpPr/>
          <p:nvPr/>
        </p:nvSpPr>
        <p:spPr>
          <a:xfrm>
            <a:off x="432386" y="889706"/>
            <a:ext cx="6102828" cy="38427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2000" b="1" dirty="0">
                <a:solidFill>
                  <a:schemeClr val="tx1"/>
                </a:solidFill>
                <a:latin typeface="+mn-ea"/>
              </a:rPr>
              <a:t>オブジェクトが検知エリアに入り</a:t>
            </a:r>
            <a:r>
              <a:rPr lang="en-US" altLang="ja-JP" sz="2000" b="1" dirty="0">
                <a:solidFill>
                  <a:schemeClr val="tx1"/>
                </a:solidFill>
                <a:latin typeface="+mn-ea"/>
              </a:rPr>
              <a:t>AI</a:t>
            </a:r>
            <a:r>
              <a:rPr lang="ja-JP" altLang="en-US" sz="2000" b="1" dirty="0">
                <a:solidFill>
                  <a:schemeClr val="tx1"/>
                </a:solidFill>
                <a:latin typeface="+mn-ea"/>
              </a:rPr>
              <a:t>検知</a:t>
            </a:r>
          </a:p>
        </p:txBody>
      </p:sp>
      <p:pic>
        <p:nvPicPr>
          <p:cNvPr id="27" name="図 26">
            <a:extLst>
              <a:ext uri="{FF2B5EF4-FFF2-40B4-BE49-F238E27FC236}">
                <a16:creationId xmlns:a16="http://schemas.microsoft.com/office/drawing/2014/main" id="{E6BD4335-1D42-A80D-0D71-1CDE4845C8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982027" y="2861983"/>
            <a:ext cx="703163" cy="1429541"/>
          </a:xfrm>
          <a:prstGeom prst="rect">
            <a:avLst/>
          </a:prstGeom>
          <a:effectLst/>
        </p:spPr>
      </p:pic>
      <p:pic>
        <p:nvPicPr>
          <p:cNvPr id="28" name="図 27">
            <a:extLst>
              <a:ext uri="{FF2B5EF4-FFF2-40B4-BE49-F238E27FC236}">
                <a16:creationId xmlns:a16="http://schemas.microsoft.com/office/drawing/2014/main" id="{5BF6A476-7788-99A5-8896-7AB25B01E31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2571191" y="2396186"/>
            <a:ext cx="703163" cy="1429541"/>
          </a:xfrm>
          <a:prstGeom prst="rect">
            <a:avLst/>
          </a:prstGeom>
          <a:effectLst/>
        </p:spPr>
      </p:pic>
      <p:sp>
        <p:nvSpPr>
          <p:cNvPr id="29" name="テキスト ボックス 28">
            <a:extLst>
              <a:ext uri="{FF2B5EF4-FFF2-40B4-BE49-F238E27FC236}">
                <a16:creationId xmlns:a16="http://schemas.microsoft.com/office/drawing/2014/main" id="{69460B26-F6A2-06D3-12C6-A323A002F325}"/>
              </a:ext>
            </a:extLst>
          </p:cNvPr>
          <p:cNvSpPr txBox="1"/>
          <p:nvPr/>
        </p:nvSpPr>
        <p:spPr>
          <a:xfrm>
            <a:off x="1825735" y="1650437"/>
            <a:ext cx="1298753" cy="358881"/>
          </a:xfrm>
          <a:prstGeom prst="rect">
            <a:avLst/>
          </a:prstGeom>
          <a:noFill/>
        </p:spPr>
        <p:txBody>
          <a:bodyPr wrap="none" rtlCol="0">
            <a:spAutoFit/>
          </a:bodyPr>
          <a:lstStyle/>
          <a:p>
            <a:r>
              <a:rPr lang="ja-JP" altLang="en-US" sz="1732" b="1" dirty="0"/>
              <a:t>検知エリア</a:t>
            </a:r>
          </a:p>
        </p:txBody>
      </p:sp>
      <p:sp>
        <p:nvSpPr>
          <p:cNvPr id="30" name="正方形/長方形 29">
            <a:extLst>
              <a:ext uri="{FF2B5EF4-FFF2-40B4-BE49-F238E27FC236}">
                <a16:creationId xmlns:a16="http://schemas.microsoft.com/office/drawing/2014/main" id="{61FCEE92-3F28-E7DE-1AA1-753FA068463E}"/>
              </a:ext>
            </a:extLst>
          </p:cNvPr>
          <p:cNvSpPr/>
          <p:nvPr/>
        </p:nvSpPr>
        <p:spPr>
          <a:xfrm>
            <a:off x="1940882" y="2017198"/>
            <a:ext cx="3677598" cy="1954949"/>
          </a:xfrm>
          <a:prstGeom prst="rect">
            <a:avLst/>
          </a:prstGeom>
          <a:noFill/>
          <a:ln w="25400">
            <a:solidFill>
              <a:schemeClr val="bg1"/>
            </a:solidFill>
            <a:tailEnd type="triangle"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p>
        </p:txBody>
      </p:sp>
      <p:sp>
        <p:nvSpPr>
          <p:cNvPr id="34" name="正方形/長方形 33">
            <a:extLst>
              <a:ext uri="{FF2B5EF4-FFF2-40B4-BE49-F238E27FC236}">
                <a16:creationId xmlns:a16="http://schemas.microsoft.com/office/drawing/2014/main" id="{701B9929-004D-09BE-0142-6CFD3B71EA66}"/>
              </a:ext>
            </a:extLst>
          </p:cNvPr>
          <p:cNvSpPr/>
          <p:nvPr/>
        </p:nvSpPr>
        <p:spPr>
          <a:xfrm>
            <a:off x="2583654" y="2322815"/>
            <a:ext cx="678237" cy="1429541"/>
          </a:xfrm>
          <a:prstGeom prst="rect">
            <a:avLst/>
          </a:prstGeom>
          <a:noFill/>
          <a:ln w="254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schemeClr val="tx1"/>
              </a:solidFill>
            </a:endParaRPr>
          </a:p>
        </p:txBody>
      </p:sp>
      <p:cxnSp>
        <p:nvCxnSpPr>
          <p:cNvPr id="37" name="直線矢印コネクタ 36">
            <a:extLst>
              <a:ext uri="{FF2B5EF4-FFF2-40B4-BE49-F238E27FC236}">
                <a16:creationId xmlns:a16="http://schemas.microsoft.com/office/drawing/2014/main" id="{7D8C8341-3CC5-7E1A-579F-B718E8157106}"/>
              </a:ext>
            </a:extLst>
          </p:cNvPr>
          <p:cNvCxnSpPr>
            <a:cxnSpLocks/>
          </p:cNvCxnSpPr>
          <p:nvPr/>
        </p:nvCxnSpPr>
        <p:spPr>
          <a:xfrm flipV="1">
            <a:off x="1220154" y="3531561"/>
            <a:ext cx="3961446" cy="825768"/>
          </a:xfrm>
          <a:prstGeom prst="straightConnector1">
            <a:avLst/>
          </a:prstGeom>
          <a:ln w="25400">
            <a:solidFill>
              <a:srgbClr val="00FF00"/>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5D72466C-C33D-C509-DD29-FD1C1F96D6C8}"/>
              </a:ext>
            </a:extLst>
          </p:cNvPr>
          <p:cNvSpPr txBox="1"/>
          <p:nvPr/>
        </p:nvSpPr>
        <p:spPr>
          <a:xfrm>
            <a:off x="3418228" y="2085159"/>
            <a:ext cx="1261884" cy="738664"/>
          </a:xfrm>
          <a:prstGeom prst="rect">
            <a:avLst/>
          </a:prstGeom>
          <a:noFill/>
        </p:spPr>
        <p:txBody>
          <a:bodyPr wrap="none" rtlCol="0">
            <a:spAutoFit/>
          </a:bodyPr>
          <a:lstStyle/>
          <a:p>
            <a:pPr algn="ctr"/>
            <a:r>
              <a:rPr lang="ja-JP" altLang="en-US" sz="1400" b="1" dirty="0">
                <a:latin typeface="+mn-ea"/>
              </a:rPr>
              <a:t>アラーム</a:t>
            </a:r>
            <a:endParaRPr lang="en-US" altLang="ja-JP" sz="1400" b="1" dirty="0">
              <a:latin typeface="+mn-ea"/>
            </a:endParaRPr>
          </a:p>
          <a:p>
            <a:pPr algn="ctr"/>
            <a:r>
              <a:rPr lang="ja-JP" altLang="en-US" sz="1400" b="1" dirty="0">
                <a:latin typeface="+mn-ea"/>
              </a:rPr>
              <a:t>無検知時間を</a:t>
            </a:r>
            <a:endParaRPr lang="en-US" altLang="ja-JP" sz="1400" b="1" dirty="0">
              <a:latin typeface="+mn-ea"/>
            </a:endParaRPr>
          </a:p>
          <a:p>
            <a:pPr algn="ctr"/>
            <a:r>
              <a:rPr lang="ja-JP" altLang="en-US" sz="1400" b="1" dirty="0">
                <a:latin typeface="+mn-ea"/>
              </a:rPr>
              <a:t>超えての移動</a:t>
            </a:r>
          </a:p>
        </p:txBody>
      </p:sp>
      <p:cxnSp>
        <p:nvCxnSpPr>
          <p:cNvPr id="42" name="直線矢印コネクタ 41">
            <a:extLst>
              <a:ext uri="{FF2B5EF4-FFF2-40B4-BE49-F238E27FC236}">
                <a16:creationId xmlns:a16="http://schemas.microsoft.com/office/drawing/2014/main" id="{88D831FD-3E82-DF0E-37F0-CDF9A7344A35}"/>
              </a:ext>
            </a:extLst>
          </p:cNvPr>
          <p:cNvCxnSpPr>
            <a:cxnSpLocks/>
            <a:stCxn id="34" idx="3"/>
          </p:cNvCxnSpPr>
          <p:nvPr/>
        </p:nvCxnSpPr>
        <p:spPr>
          <a:xfrm flipV="1">
            <a:off x="3261890" y="2707312"/>
            <a:ext cx="1514926" cy="330274"/>
          </a:xfrm>
          <a:prstGeom prst="straightConnector1">
            <a:avLst/>
          </a:prstGeom>
          <a:ln w="28575">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FF31200F-13AD-17D3-9155-713EFE85ED12}"/>
              </a:ext>
            </a:extLst>
          </p:cNvPr>
          <p:cNvSpPr txBox="1"/>
          <p:nvPr/>
        </p:nvSpPr>
        <p:spPr>
          <a:xfrm>
            <a:off x="3261890" y="1355998"/>
            <a:ext cx="1107996" cy="369332"/>
          </a:xfrm>
          <a:prstGeom prst="rect">
            <a:avLst/>
          </a:prstGeom>
          <a:noFill/>
        </p:spPr>
        <p:txBody>
          <a:bodyPr wrap="none" rtlCol="0">
            <a:spAutoFit/>
          </a:bodyPr>
          <a:lstStyle/>
          <a:p>
            <a:r>
              <a:rPr lang="ja-JP" altLang="en-US" sz="1800" b="1" dirty="0">
                <a:solidFill>
                  <a:srgbClr val="0000FF"/>
                </a:solidFill>
              </a:rPr>
              <a:t>自動追尾</a:t>
            </a:r>
          </a:p>
        </p:txBody>
      </p:sp>
      <p:sp>
        <p:nvSpPr>
          <p:cNvPr id="44" name="テキスト ボックス 43">
            <a:extLst>
              <a:ext uri="{FF2B5EF4-FFF2-40B4-BE49-F238E27FC236}">
                <a16:creationId xmlns:a16="http://schemas.microsoft.com/office/drawing/2014/main" id="{7C608B13-47DA-3A41-5DD6-B7341C678EE5}"/>
              </a:ext>
            </a:extLst>
          </p:cNvPr>
          <p:cNvSpPr txBox="1"/>
          <p:nvPr/>
        </p:nvSpPr>
        <p:spPr>
          <a:xfrm>
            <a:off x="1825735" y="4272912"/>
            <a:ext cx="1744388" cy="358881"/>
          </a:xfrm>
          <a:prstGeom prst="rect">
            <a:avLst/>
          </a:prstGeom>
          <a:noFill/>
        </p:spPr>
        <p:txBody>
          <a:bodyPr wrap="none" rtlCol="0">
            <a:spAutoFit/>
          </a:bodyPr>
          <a:lstStyle/>
          <a:p>
            <a:r>
              <a:rPr lang="ja-JP" altLang="en-US" sz="1732" b="1" dirty="0"/>
              <a:t>ターゲット移動</a:t>
            </a:r>
          </a:p>
        </p:txBody>
      </p:sp>
      <p:pic>
        <p:nvPicPr>
          <p:cNvPr id="46" name="図 45">
            <a:extLst>
              <a:ext uri="{FF2B5EF4-FFF2-40B4-BE49-F238E27FC236}">
                <a16:creationId xmlns:a16="http://schemas.microsoft.com/office/drawing/2014/main" id="{11233E44-A5EB-71B3-2CB3-6E415F69F9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4735086" y="2020769"/>
            <a:ext cx="703163" cy="1429541"/>
          </a:xfrm>
          <a:prstGeom prst="rect">
            <a:avLst/>
          </a:prstGeom>
          <a:effectLst/>
        </p:spPr>
      </p:pic>
      <p:sp>
        <p:nvSpPr>
          <p:cNvPr id="47" name="正方形/長方形 46">
            <a:extLst>
              <a:ext uri="{FF2B5EF4-FFF2-40B4-BE49-F238E27FC236}">
                <a16:creationId xmlns:a16="http://schemas.microsoft.com/office/drawing/2014/main" id="{1F82A37C-703F-5113-D1AF-60B4BAE4E443}"/>
              </a:ext>
            </a:extLst>
          </p:cNvPr>
          <p:cNvSpPr/>
          <p:nvPr/>
        </p:nvSpPr>
        <p:spPr>
          <a:xfrm>
            <a:off x="4747549" y="1947398"/>
            <a:ext cx="678237" cy="1429541"/>
          </a:xfrm>
          <a:prstGeom prst="rect">
            <a:avLst/>
          </a:prstGeom>
          <a:noFill/>
          <a:ln w="25400">
            <a:solidFill>
              <a:srgbClr val="FF0000"/>
            </a:solidFill>
            <a:tailEnd type="triangle" w="lg" len="lg"/>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solidFill>
                <a:schemeClr val="tx1"/>
              </a:solidFill>
            </a:endParaRPr>
          </a:p>
        </p:txBody>
      </p:sp>
      <p:sp>
        <p:nvSpPr>
          <p:cNvPr id="48" name="フリーフォーム: 図形 47">
            <a:extLst>
              <a:ext uri="{FF2B5EF4-FFF2-40B4-BE49-F238E27FC236}">
                <a16:creationId xmlns:a16="http://schemas.microsoft.com/office/drawing/2014/main" id="{382312AE-8B5E-8BF8-3062-4C10044603EB}"/>
              </a:ext>
            </a:extLst>
          </p:cNvPr>
          <p:cNvSpPr/>
          <p:nvPr/>
        </p:nvSpPr>
        <p:spPr>
          <a:xfrm>
            <a:off x="3009340" y="1674855"/>
            <a:ext cx="741680" cy="640080"/>
          </a:xfrm>
          <a:custGeom>
            <a:avLst/>
            <a:gdLst>
              <a:gd name="connsiteX0" fmla="*/ 0 w 741680"/>
              <a:gd name="connsiteY0" fmla="*/ 640080 h 640080"/>
              <a:gd name="connsiteX1" fmla="*/ 426720 w 741680"/>
              <a:gd name="connsiteY1" fmla="*/ 162560 h 640080"/>
              <a:gd name="connsiteX2" fmla="*/ 416560 w 741680"/>
              <a:gd name="connsiteY2" fmla="*/ 365760 h 640080"/>
              <a:gd name="connsiteX3" fmla="*/ 741680 w 741680"/>
              <a:gd name="connsiteY3" fmla="*/ 0 h 640080"/>
              <a:gd name="connsiteX4" fmla="*/ 741680 w 741680"/>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680" h="640080">
                <a:moveTo>
                  <a:pt x="0" y="640080"/>
                </a:moveTo>
                <a:lnTo>
                  <a:pt x="426720" y="162560"/>
                </a:lnTo>
                <a:lnTo>
                  <a:pt x="416560" y="365760"/>
                </a:lnTo>
                <a:lnTo>
                  <a:pt x="741680" y="0"/>
                </a:lnTo>
                <a:lnTo>
                  <a:pt x="741680" y="0"/>
                </a:lnTo>
              </a:path>
            </a:pathLst>
          </a:custGeom>
          <a:noFill/>
          <a:ln w="381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5E35D22-65E3-2450-C62D-A20C0BD8937A}"/>
              </a:ext>
            </a:extLst>
          </p:cNvPr>
          <p:cNvSpPr txBox="1"/>
          <p:nvPr/>
        </p:nvSpPr>
        <p:spPr>
          <a:xfrm>
            <a:off x="5438249" y="1032874"/>
            <a:ext cx="1107996" cy="369332"/>
          </a:xfrm>
          <a:prstGeom prst="rect">
            <a:avLst/>
          </a:prstGeom>
          <a:noFill/>
        </p:spPr>
        <p:txBody>
          <a:bodyPr wrap="none" rtlCol="0">
            <a:spAutoFit/>
          </a:bodyPr>
          <a:lstStyle/>
          <a:p>
            <a:r>
              <a:rPr lang="ja-JP" altLang="en-US" sz="1800" b="1" dirty="0">
                <a:solidFill>
                  <a:srgbClr val="0000FF"/>
                </a:solidFill>
              </a:rPr>
              <a:t>自動追尾</a:t>
            </a:r>
          </a:p>
        </p:txBody>
      </p:sp>
      <p:sp>
        <p:nvSpPr>
          <p:cNvPr id="50" name="フリーフォーム: 図形 49">
            <a:extLst>
              <a:ext uri="{FF2B5EF4-FFF2-40B4-BE49-F238E27FC236}">
                <a16:creationId xmlns:a16="http://schemas.microsoft.com/office/drawing/2014/main" id="{935F93F3-57ED-B556-2CB6-6FF0B8FFA915}"/>
              </a:ext>
            </a:extLst>
          </p:cNvPr>
          <p:cNvSpPr/>
          <p:nvPr/>
        </p:nvSpPr>
        <p:spPr>
          <a:xfrm>
            <a:off x="5102084" y="1330397"/>
            <a:ext cx="741680" cy="640080"/>
          </a:xfrm>
          <a:custGeom>
            <a:avLst/>
            <a:gdLst>
              <a:gd name="connsiteX0" fmla="*/ 0 w 741680"/>
              <a:gd name="connsiteY0" fmla="*/ 640080 h 640080"/>
              <a:gd name="connsiteX1" fmla="*/ 426720 w 741680"/>
              <a:gd name="connsiteY1" fmla="*/ 162560 h 640080"/>
              <a:gd name="connsiteX2" fmla="*/ 416560 w 741680"/>
              <a:gd name="connsiteY2" fmla="*/ 365760 h 640080"/>
              <a:gd name="connsiteX3" fmla="*/ 741680 w 741680"/>
              <a:gd name="connsiteY3" fmla="*/ 0 h 640080"/>
              <a:gd name="connsiteX4" fmla="*/ 741680 w 741680"/>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680" h="640080">
                <a:moveTo>
                  <a:pt x="0" y="640080"/>
                </a:moveTo>
                <a:lnTo>
                  <a:pt x="426720" y="162560"/>
                </a:lnTo>
                <a:lnTo>
                  <a:pt x="416560" y="365760"/>
                </a:lnTo>
                <a:lnTo>
                  <a:pt x="741680" y="0"/>
                </a:lnTo>
                <a:lnTo>
                  <a:pt x="741680" y="0"/>
                </a:lnTo>
              </a:path>
            </a:pathLst>
          </a:custGeom>
          <a:noFill/>
          <a:ln w="381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44E3E718-0C7E-2D8B-C19B-73C25110E46C}"/>
              </a:ext>
            </a:extLst>
          </p:cNvPr>
          <p:cNvPicPr>
            <a:picLocks noChangeAspect="1"/>
          </p:cNvPicPr>
          <p:nvPr/>
        </p:nvPicPr>
        <p:blipFill>
          <a:blip r:embed="rId5"/>
          <a:stretch>
            <a:fillRect/>
          </a:stretch>
        </p:blipFill>
        <p:spPr>
          <a:xfrm>
            <a:off x="7630161" y="4758759"/>
            <a:ext cx="6102827" cy="237960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4" name="正方形/長方形 53">
            <a:extLst>
              <a:ext uri="{FF2B5EF4-FFF2-40B4-BE49-F238E27FC236}">
                <a16:creationId xmlns:a16="http://schemas.microsoft.com/office/drawing/2014/main" id="{ECC21A6D-65CF-9AD1-8ED9-80A1FB41F725}"/>
              </a:ext>
            </a:extLst>
          </p:cNvPr>
          <p:cNvSpPr/>
          <p:nvPr/>
        </p:nvSpPr>
        <p:spPr>
          <a:xfrm>
            <a:off x="9117290" y="6287818"/>
            <a:ext cx="3792745" cy="3275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FC654BD7-8104-5D73-A760-74826896EF32}"/>
              </a:ext>
            </a:extLst>
          </p:cNvPr>
          <p:cNvSpPr/>
          <p:nvPr/>
        </p:nvSpPr>
        <p:spPr>
          <a:xfrm>
            <a:off x="10896247" y="6874595"/>
            <a:ext cx="1001960" cy="3275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055B8A6F-1048-F7D6-D056-D95923FE1D24}"/>
              </a:ext>
            </a:extLst>
          </p:cNvPr>
          <p:cNvSpPr txBox="1"/>
          <p:nvPr/>
        </p:nvSpPr>
        <p:spPr>
          <a:xfrm>
            <a:off x="7395322" y="929552"/>
            <a:ext cx="6455760" cy="2899705"/>
          </a:xfrm>
          <a:prstGeom prst="rect">
            <a:avLst/>
          </a:prstGeom>
          <a:noFill/>
        </p:spPr>
        <p:txBody>
          <a:bodyPr wrap="square" rtlCol="0">
            <a:spAutoFit/>
          </a:bodyPr>
          <a:lstStyle/>
          <a:p>
            <a:pPr algn="l">
              <a:lnSpc>
                <a:spcPct val="110000"/>
              </a:lnSpc>
            </a:pPr>
            <a:r>
              <a:rPr kumimoji="1" lang="ja-JP" altLang="en-US" sz="1800" b="1" dirty="0">
                <a:latin typeface="+mn-ea"/>
              </a:rPr>
              <a:t>ターゲットが検知エリアに侵入し検知した段階で、</a:t>
            </a:r>
            <a:r>
              <a:rPr kumimoji="1" lang="en-US" altLang="ja-JP" sz="1800" b="1" dirty="0">
                <a:latin typeface="+mn-ea"/>
              </a:rPr>
              <a:t>PTZ</a:t>
            </a:r>
            <a:r>
              <a:rPr lang="ja-JP" altLang="en-US" sz="1800" b="1" dirty="0">
                <a:latin typeface="+mn-ea"/>
              </a:rPr>
              <a:t>カメラ</a:t>
            </a:r>
            <a:r>
              <a:rPr kumimoji="1" lang="ja-JP" altLang="en-US" sz="1800" b="1" dirty="0">
                <a:latin typeface="+mn-ea"/>
              </a:rPr>
              <a:t>に自動通知され、自動追尾が開始されますが、</a:t>
            </a:r>
            <a:endParaRPr kumimoji="1" lang="en-US" altLang="ja-JP" sz="1800" b="1" dirty="0">
              <a:latin typeface="+mn-ea"/>
            </a:endParaRPr>
          </a:p>
          <a:p>
            <a:pPr algn="l">
              <a:lnSpc>
                <a:spcPct val="110000"/>
              </a:lnSpc>
            </a:pPr>
            <a:r>
              <a:rPr kumimoji="1" lang="en-US" altLang="ja-JP" sz="1800" b="1" dirty="0">
                <a:latin typeface="+mn-ea"/>
              </a:rPr>
              <a:t>AI-VMD</a:t>
            </a:r>
            <a:r>
              <a:rPr kumimoji="1" lang="ja-JP" altLang="en-US" sz="1800" b="1" dirty="0">
                <a:latin typeface="+mn-ea"/>
              </a:rPr>
              <a:t>アラーム①の発報タイミングが「検知時に毎回発報」に設定されている場合、「アラーム無検知時間」の設定時間以上、検知エリアに留まると、自動追尾開始後に再度</a:t>
            </a:r>
            <a:r>
              <a:rPr kumimoji="1" lang="en-US" altLang="ja-JP" sz="1800" b="1" dirty="0">
                <a:latin typeface="+mn-ea"/>
              </a:rPr>
              <a:t>PTZ</a:t>
            </a:r>
            <a:r>
              <a:rPr lang="ja-JP" altLang="en-US" sz="1800" b="1" dirty="0">
                <a:latin typeface="+mn-ea"/>
              </a:rPr>
              <a:t>カメラ</a:t>
            </a:r>
            <a:r>
              <a:rPr kumimoji="1" lang="ja-JP" altLang="en-US" sz="1800" b="1" dirty="0">
                <a:latin typeface="+mn-ea"/>
              </a:rPr>
              <a:t>に自動通知され、検知位置に</a:t>
            </a:r>
            <a:r>
              <a:rPr kumimoji="1" lang="en-US" altLang="ja-JP" sz="1800" b="1" dirty="0">
                <a:latin typeface="+mn-ea"/>
              </a:rPr>
              <a:t>PTZ</a:t>
            </a:r>
            <a:r>
              <a:rPr kumimoji="1" lang="ja-JP" altLang="en-US" sz="1800" b="1" dirty="0">
                <a:latin typeface="+mn-ea"/>
              </a:rPr>
              <a:t>操作してしまう可能性があります。</a:t>
            </a:r>
            <a:endParaRPr kumimoji="1" lang="en-US" altLang="ja-JP" sz="1800" b="1" dirty="0">
              <a:latin typeface="+mn-ea"/>
            </a:endParaRPr>
          </a:p>
          <a:p>
            <a:pPr algn="l">
              <a:lnSpc>
                <a:spcPct val="110000"/>
              </a:lnSpc>
              <a:spcBef>
                <a:spcPts val="600"/>
              </a:spcBef>
            </a:pPr>
            <a:r>
              <a:rPr lang="ja-JP" altLang="en-US" sz="1800" b="1" dirty="0">
                <a:latin typeface="+mn-ea"/>
              </a:rPr>
              <a:t>その場合は、</a:t>
            </a:r>
            <a:r>
              <a:rPr lang="en-US" altLang="ja-JP" sz="1800" b="1" dirty="0">
                <a:latin typeface="+mn-ea"/>
              </a:rPr>
              <a:t>AI-VMD</a:t>
            </a:r>
            <a:r>
              <a:rPr lang="ja-JP" altLang="en-US" sz="1800" b="1" dirty="0">
                <a:latin typeface="+mn-ea"/>
              </a:rPr>
              <a:t>動作を行うカメラのアラーム無検知時間②を長めに設定するなどの調整・検討が必要になります。</a:t>
            </a:r>
            <a:endParaRPr kumimoji="1" lang="ja-JP" altLang="en-US" sz="1800" b="1" dirty="0">
              <a:latin typeface="+mn-ea"/>
            </a:endParaRPr>
          </a:p>
        </p:txBody>
      </p:sp>
      <p:pic>
        <p:nvPicPr>
          <p:cNvPr id="58" name="図 57">
            <a:extLst>
              <a:ext uri="{FF2B5EF4-FFF2-40B4-BE49-F238E27FC236}">
                <a16:creationId xmlns:a16="http://schemas.microsoft.com/office/drawing/2014/main" id="{448690D2-F411-AB95-38ED-8595199F0761}"/>
              </a:ext>
            </a:extLst>
          </p:cNvPr>
          <p:cNvPicPr>
            <a:picLocks noChangeAspect="1"/>
          </p:cNvPicPr>
          <p:nvPr/>
        </p:nvPicPr>
        <p:blipFill>
          <a:blip r:embed="rId6"/>
          <a:stretch>
            <a:fillRect/>
          </a:stretch>
        </p:blipFill>
        <p:spPr>
          <a:xfrm>
            <a:off x="427018" y="5173758"/>
            <a:ext cx="6109992" cy="1389530"/>
          </a:xfrm>
          <a:prstGeom prst="rect">
            <a:avLst/>
          </a:prstGeom>
          <a:ln>
            <a:noFill/>
          </a:ln>
          <a:effectLst>
            <a:outerShdw blurRad="50800" dist="38100" dir="2700000" algn="tl" rotWithShape="0">
              <a:prstClr val="black">
                <a:alpha val="40000"/>
              </a:prstClr>
            </a:outerShdw>
          </a:effectLst>
        </p:spPr>
      </p:pic>
      <p:sp>
        <p:nvSpPr>
          <p:cNvPr id="59" name="正方形/長方形 58">
            <a:extLst>
              <a:ext uri="{FF2B5EF4-FFF2-40B4-BE49-F238E27FC236}">
                <a16:creationId xmlns:a16="http://schemas.microsoft.com/office/drawing/2014/main" id="{6008CE0A-AC06-AEB5-46B3-F7E297DBE17D}"/>
              </a:ext>
            </a:extLst>
          </p:cNvPr>
          <p:cNvSpPr/>
          <p:nvPr/>
        </p:nvSpPr>
        <p:spPr>
          <a:xfrm>
            <a:off x="427018" y="5619115"/>
            <a:ext cx="4560618" cy="5952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3E105BA0-6099-6763-1F0D-1FF42B8938EB}"/>
              </a:ext>
            </a:extLst>
          </p:cNvPr>
          <p:cNvSpPr txBox="1"/>
          <p:nvPr/>
        </p:nvSpPr>
        <p:spPr>
          <a:xfrm>
            <a:off x="301694" y="6809138"/>
            <a:ext cx="6233065" cy="338554"/>
          </a:xfrm>
          <a:prstGeom prst="rect">
            <a:avLst/>
          </a:prstGeom>
          <a:noFill/>
        </p:spPr>
        <p:txBody>
          <a:bodyPr wrap="square" rtlCol="0">
            <a:spAutoFit/>
          </a:bodyPr>
          <a:lstStyle/>
          <a:p>
            <a:pPr algn="l"/>
            <a:r>
              <a:rPr kumimoji="1" lang="en-US" altLang="ja-JP" sz="1600" b="1" dirty="0">
                <a:latin typeface="+mn-ea"/>
              </a:rPr>
              <a:t>【AI-VMD</a:t>
            </a:r>
            <a:r>
              <a:rPr kumimoji="1" lang="ja-JP" altLang="en-US" sz="1600" b="1" dirty="0">
                <a:latin typeface="+mn-ea"/>
              </a:rPr>
              <a:t>設定画面</a:t>
            </a:r>
            <a:r>
              <a:rPr kumimoji="1" lang="en-US" altLang="ja-JP" sz="1600" b="1" dirty="0">
                <a:latin typeface="+mn-ea"/>
              </a:rPr>
              <a:t>】</a:t>
            </a:r>
            <a:r>
              <a:rPr kumimoji="1" lang="ja-JP" altLang="en-US" sz="1600" b="1" dirty="0">
                <a:latin typeface="+mn-ea"/>
              </a:rPr>
              <a:t>＞</a:t>
            </a:r>
            <a:r>
              <a:rPr lang="ja-JP" altLang="en-US" sz="1600" b="1" dirty="0">
                <a:latin typeface="+mn-ea"/>
              </a:rPr>
              <a:t>「</a:t>
            </a:r>
            <a:r>
              <a:rPr kumimoji="1" lang="ja-JP" altLang="en-US" sz="1600" b="1" dirty="0">
                <a:latin typeface="+mn-ea"/>
              </a:rPr>
              <a:t>詳細設定</a:t>
            </a:r>
            <a:r>
              <a:rPr lang="ja-JP" altLang="en-US" sz="1600" b="1" dirty="0">
                <a:latin typeface="+mn-ea"/>
              </a:rPr>
              <a:t>」</a:t>
            </a:r>
            <a:r>
              <a:rPr kumimoji="1" lang="ja-JP" altLang="en-US" sz="1600" b="1" dirty="0">
                <a:latin typeface="+mn-ea"/>
              </a:rPr>
              <a:t>＞「</a:t>
            </a:r>
            <a:r>
              <a:rPr kumimoji="1" lang="en-US" altLang="ja-JP" sz="1600" b="1" dirty="0">
                <a:latin typeface="+mn-ea"/>
              </a:rPr>
              <a:t>AI-VMD</a:t>
            </a:r>
            <a:r>
              <a:rPr kumimoji="1" lang="ja-JP" altLang="en-US" sz="1600" b="1" dirty="0">
                <a:latin typeface="+mn-ea"/>
              </a:rPr>
              <a:t>アラーム」設定 </a:t>
            </a:r>
          </a:p>
        </p:txBody>
      </p:sp>
      <p:sp>
        <p:nvSpPr>
          <p:cNvPr id="61" name="テキスト ボックス 60">
            <a:extLst>
              <a:ext uri="{FF2B5EF4-FFF2-40B4-BE49-F238E27FC236}">
                <a16:creationId xmlns:a16="http://schemas.microsoft.com/office/drawing/2014/main" id="{727B53EC-8608-28F1-F5A9-AD3F0E69A99B}"/>
              </a:ext>
            </a:extLst>
          </p:cNvPr>
          <p:cNvSpPr txBox="1"/>
          <p:nvPr/>
        </p:nvSpPr>
        <p:spPr>
          <a:xfrm>
            <a:off x="7499923" y="7271313"/>
            <a:ext cx="6233065" cy="338554"/>
          </a:xfrm>
          <a:prstGeom prst="rect">
            <a:avLst/>
          </a:prstGeom>
          <a:noFill/>
        </p:spPr>
        <p:txBody>
          <a:bodyPr wrap="square" rtlCol="0">
            <a:spAutoFit/>
          </a:bodyPr>
          <a:lstStyle/>
          <a:p>
            <a:pPr algn="l"/>
            <a:r>
              <a:rPr kumimoji="1" lang="en-US" altLang="ja-JP" sz="1600" b="1" dirty="0">
                <a:latin typeface="+mn-ea"/>
              </a:rPr>
              <a:t>【</a:t>
            </a:r>
            <a:r>
              <a:rPr kumimoji="1" lang="ja-JP" altLang="en-US" sz="1600" b="1" dirty="0">
                <a:latin typeface="+mn-ea"/>
              </a:rPr>
              <a:t>設定画面</a:t>
            </a:r>
            <a:r>
              <a:rPr kumimoji="1" lang="en-US" altLang="ja-JP" sz="1600" b="1" dirty="0">
                <a:latin typeface="+mn-ea"/>
              </a:rPr>
              <a:t>】</a:t>
            </a:r>
            <a:r>
              <a:rPr kumimoji="1" lang="ja-JP" altLang="en-US" sz="1600" b="1" dirty="0">
                <a:latin typeface="+mn-ea"/>
              </a:rPr>
              <a:t>＞</a:t>
            </a:r>
            <a:r>
              <a:rPr lang="ja-JP" altLang="en-US" sz="1600" b="1" dirty="0">
                <a:latin typeface="+mn-ea"/>
              </a:rPr>
              <a:t>「</a:t>
            </a:r>
            <a:r>
              <a:rPr kumimoji="1" lang="ja-JP" altLang="en-US" sz="1600" b="1" dirty="0">
                <a:latin typeface="+mn-ea"/>
              </a:rPr>
              <a:t>アラーム</a:t>
            </a:r>
            <a:r>
              <a:rPr lang="ja-JP" altLang="en-US" sz="1600" b="1" dirty="0">
                <a:latin typeface="+mn-ea"/>
              </a:rPr>
              <a:t>」</a:t>
            </a:r>
            <a:r>
              <a:rPr kumimoji="1" lang="ja-JP" altLang="en-US" sz="1600" b="1" dirty="0">
                <a:latin typeface="+mn-ea"/>
              </a:rPr>
              <a:t>＞「</a:t>
            </a:r>
            <a:r>
              <a:rPr lang="ja-JP" altLang="en-US" sz="1600" b="1" dirty="0">
                <a:latin typeface="+mn-ea"/>
              </a:rPr>
              <a:t>アラーム無検知時間</a:t>
            </a:r>
            <a:r>
              <a:rPr kumimoji="1" lang="ja-JP" altLang="en-US" sz="1600" b="1" dirty="0">
                <a:latin typeface="+mn-ea"/>
              </a:rPr>
              <a:t>」設定 </a:t>
            </a:r>
          </a:p>
        </p:txBody>
      </p:sp>
      <p:sp>
        <p:nvSpPr>
          <p:cNvPr id="62" name="テキスト ボックス 61">
            <a:extLst>
              <a:ext uri="{FF2B5EF4-FFF2-40B4-BE49-F238E27FC236}">
                <a16:creationId xmlns:a16="http://schemas.microsoft.com/office/drawing/2014/main" id="{3A618498-145D-6CFB-77B8-826EB0907271}"/>
              </a:ext>
            </a:extLst>
          </p:cNvPr>
          <p:cNvSpPr txBox="1"/>
          <p:nvPr/>
        </p:nvSpPr>
        <p:spPr>
          <a:xfrm>
            <a:off x="4987636" y="5700117"/>
            <a:ext cx="411480" cy="461665"/>
          </a:xfrm>
          <a:prstGeom prst="rect">
            <a:avLst/>
          </a:prstGeom>
          <a:noFill/>
        </p:spPr>
        <p:txBody>
          <a:bodyPr wrap="square" rtlCol="0">
            <a:spAutoFit/>
          </a:bodyPr>
          <a:lstStyle/>
          <a:p>
            <a:pPr algn="l"/>
            <a:r>
              <a:rPr kumimoji="1" lang="ja-JP" altLang="en-US" sz="2400" b="1" dirty="0">
                <a:solidFill>
                  <a:srgbClr val="FF0000"/>
                </a:solidFill>
                <a:latin typeface="+mn-ea"/>
              </a:rPr>
              <a:t>①</a:t>
            </a:r>
          </a:p>
        </p:txBody>
      </p:sp>
      <p:sp>
        <p:nvSpPr>
          <p:cNvPr id="63" name="テキスト ボックス 62">
            <a:extLst>
              <a:ext uri="{FF2B5EF4-FFF2-40B4-BE49-F238E27FC236}">
                <a16:creationId xmlns:a16="http://schemas.microsoft.com/office/drawing/2014/main" id="{690A203D-320D-E378-FAB4-FD364B484BF0}"/>
              </a:ext>
            </a:extLst>
          </p:cNvPr>
          <p:cNvSpPr txBox="1"/>
          <p:nvPr/>
        </p:nvSpPr>
        <p:spPr>
          <a:xfrm>
            <a:off x="13035853" y="6220779"/>
            <a:ext cx="571316" cy="461665"/>
          </a:xfrm>
          <a:prstGeom prst="rect">
            <a:avLst/>
          </a:prstGeom>
          <a:noFill/>
        </p:spPr>
        <p:txBody>
          <a:bodyPr wrap="square" rtlCol="0">
            <a:spAutoFit/>
          </a:bodyPr>
          <a:lstStyle/>
          <a:p>
            <a:pPr algn="l"/>
            <a:r>
              <a:rPr lang="ja-JP" altLang="en-US" sz="2400" b="1" dirty="0">
                <a:solidFill>
                  <a:srgbClr val="FF0000"/>
                </a:solidFill>
                <a:latin typeface="+mn-ea"/>
              </a:rPr>
              <a:t>②</a:t>
            </a:r>
            <a:endParaRPr kumimoji="1" lang="ja-JP" altLang="en-US" sz="2400" b="1" dirty="0">
              <a:solidFill>
                <a:srgbClr val="FF0000"/>
              </a:solidFill>
              <a:latin typeface="+mn-ea"/>
            </a:endParaRPr>
          </a:p>
        </p:txBody>
      </p:sp>
    </p:spTree>
    <p:extLst>
      <p:ext uri="{BB962C8B-B14F-4D97-AF65-F5344CB8AC3E}">
        <p14:creationId xmlns:p14="http://schemas.microsoft.com/office/powerpoint/2010/main" val="926561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p:cNvSpPr txBox="1"/>
          <p:nvPr/>
        </p:nvSpPr>
        <p:spPr>
          <a:xfrm>
            <a:off x="5606083" y="5223892"/>
            <a:ext cx="8232600" cy="1077218"/>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アラームエリア</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・「エリア選択」：自動追尾を</a:t>
            </a:r>
            <a:r>
              <a:rPr lang="en-US" altLang="ja-JP" sz="1600" dirty="0">
                <a:solidFill>
                  <a:srgbClr val="0000FF"/>
                </a:solidFill>
                <a:latin typeface="+mn-ea"/>
              </a:rPr>
              <a:t>PTZ</a:t>
            </a:r>
            <a:r>
              <a:rPr lang="ja-JP" altLang="en-US" sz="1600" dirty="0">
                <a:solidFill>
                  <a:srgbClr val="0000FF"/>
                </a:solidFill>
                <a:latin typeface="+mn-ea"/>
              </a:rPr>
              <a:t>カメラに引き継ぐタイミングのエリアを指定</a:t>
            </a:r>
            <a:endParaRPr lang="en-US" altLang="ja-JP" sz="1600" dirty="0">
              <a:solidFill>
                <a:srgbClr val="0000FF"/>
              </a:solidFill>
              <a:latin typeface="+mn-ea"/>
            </a:endParaRPr>
          </a:p>
          <a:p>
            <a:pPr marL="1881188" defTabSz="719953" fontAlgn="base">
              <a:spcBef>
                <a:spcPct val="0"/>
              </a:spcBef>
              <a:spcAft>
                <a:spcPct val="0"/>
              </a:spcAft>
              <a:defRPr/>
            </a:pPr>
            <a:r>
              <a:rPr lang="ja-JP" altLang="en-US" sz="1600" dirty="0">
                <a:solidFill>
                  <a:srgbClr val="0000FF"/>
                </a:solidFill>
                <a:latin typeface="+mn-ea"/>
              </a:rPr>
              <a:t>（下段にて画角とエリアを設定）</a:t>
            </a:r>
            <a:r>
              <a:rPr lang="ja-JP" altLang="en-US" sz="1600" baseline="30000" dirty="0">
                <a:solidFill>
                  <a:srgbClr val="0000FF"/>
                </a:solidFill>
                <a:latin typeface="+mn-ea"/>
              </a:rPr>
              <a:t>*</a:t>
            </a:r>
            <a:r>
              <a:rPr lang="en-US" altLang="ja-JP" sz="1600" baseline="30000" dirty="0">
                <a:solidFill>
                  <a:srgbClr val="0000FF"/>
                </a:solidFill>
                <a:latin typeface="+mn-ea"/>
              </a:rPr>
              <a:t>1</a:t>
            </a:r>
          </a:p>
          <a:p>
            <a:pPr defTabSz="719953" fontAlgn="base">
              <a:spcBef>
                <a:spcPct val="0"/>
              </a:spcBef>
              <a:spcAft>
                <a:spcPct val="0"/>
              </a:spcAft>
              <a:defRPr/>
            </a:pPr>
            <a:r>
              <a:rPr lang="ja-JP" altLang="en-US" sz="1600" dirty="0">
                <a:solidFill>
                  <a:srgbClr val="0000FF"/>
                </a:solidFill>
                <a:latin typeface="+mn-ea"/>
              </a:rPr>
              <a:t>・「エリア</a:t>
            </a:r>
            <a:r>
              <a:rPr lang="en-US" altLang="ja-JP" sz="1600" dirty="0">
                <a:solidFill>
                  <a:srgbClr val="0000FF"/>
                </a:solidFill>
                <a:latin typeface="+mn-ea"/>
              </a:rPr>
              <a:t>No</a:t>
            </a:r>
            <a:r>
              <a:rPr lang="ja-JP" altLang="en-US" sz="1600" dirty="0">
                <a:solidFill>
                  <a:srgbClr val="0000FF"/>
                </a:solidFill>
                <a:latin typeface="+mn-ea"/>
              </a:rPr>
              <a:t>通知」：「独自アラーム通知」設定画面にて指定（次ページ参照）</a:t>
            </a:r>
          </a:p>
        </p:txBody>
      </p:sp>
      <p:sp>
        <p:nvSpPr>
          <p:cNvPr id="46" name="テキスト ボックス 45"/>
          <p:cNvSpPr txBox="1"/>
          <p:nvPr/>
        </p:nvSpPr>
        <p:spPr>
          <a:xfrm>
            <a:off x="5606083" y="4481657"/>
            <a:ext cx="3234347" cy="584775"/>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ja-JP" altLang="en-US" sz="1600" dirty="0">
                <a:solidFill>
                  <a:srgbClr val="0000FF"/>
                </a:solidFill>
                <a:latin typeface="+mn-ea"/>
              </a:rPr>
              <a:t>「自動追尾アラーム」</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a:t>
            </a:r>
            <a:r>
              <a:rPr lang="en-US" altLang="ja-JP" sz="1600" dirty="0">
                <a:solidFill>
                  <a:srgbClr val="0000FF"/>
                </a:solidFill>
                <a:latin typeface="+mn-ea"/>
              </a:rPr>
              <a:t>On(</a:t>
            </a:r>
            <a:r>
              <a:rPr lang="ja-JP" altLang="en-US" sz="1600" dirty="0">
                <a:solidFill>
                  <a:srgbClr val="0000FF"/>
                </a:solidFill>
                <a:latin typeface="+mn-ea"/>
              </a:rPr>
              <a:t>アラームエリア侵入時</a:t>
            </a:r>
            <a:r>
              <a:rPr lang="en-US" altLang="ja-JP" sz="1600" dirty="0">
                <a:solidFill>
                  <a:srgbClr val="0000FF"/>
                </a:solidFill>
                <a:latin typeface="+mn-ea"/>
              </a:rPr>
              <a:t>)”</a:t>
            </a:r>
          </a:p>
        </p:txBody>
      </p:sp>
      <p:grpSp>
        <p:nvGrpSpPr>
          <p:cNvPr id="85" name="グループ化 84">
            <a:extLst>
              <a:ext uri="{FF2B5EF4-FFF2-40B4-BE49-F238E27FC236}">
                <a16:creationId xmlns:a16="http://schemas.microsoft.com/office/drawing/2014/main" id="{FA861F6B-457D-8C04-1470-B030A8E59B17}"/>
              </a:ext>
            </a:extLst>
          </p:cNvPr>
          <p:cNvGrpSpPr/>
          <p:nvPr/>
        </p:nvGrpSpPr>
        <p:grpSpPr>
          <a:xfrm>
            <a:off x="148299" y="2580640"/>
            <a:ext cx="5122065" cy="4741301"/>
            <a:chOff x="93785" y="1769766"/>
            <a:chExt cx="3252742" cy="3010940"/>
          </a:xfrm>
        </p:grpSpPr>
        <p:grpSp>
          <p:nvGrpSpPr>
            <p:cNvPr id="27" name="グループ化 26">
              <a:extLst>
                <a:ext uri="{FF2B5EF4-FFF2-40B4-BE49-F238E27FC236}">
                  <a16:creationId xmlns:a16="http://schemas.microsoft.com/office/drawing/2014/main" id="{7622DADB-8013-C94B-B476-0D7E430B2838}"/>
                </a:ext>
              </a:extLst>
            </p:cNvPr>
            <p:cNvGrpSpPr/>
            <p:nvPr/>
          </p:nvGrpSpPr>
          <p:grpSpPr>
            <a:xfrm>
              <a:off x="93785" y="1769766"/>
              <a:ext cx="3252742" cy="3010940"/>
              <a:chOff x="4434999" y="952612"/>
              <a:chExt cx="3609969" cy="3341611"/>
            </a:xfrm>
          </p:grpSpPr>
          <p:pic>
            <p:nvPicPr>
              <p:cNvPr id="2" name="図 1"/>
              <p:cNvPicPr>
                <a:picLocks noChangeAspect="1"/>
              </p:cNvPicPr>
              <p:nvPr/>
            </p:nvPicPr>
            <p:blipFill rotWithShape="1">
              <a:blip r:embed="rId3"/>
              <a:srcRect t="9994" r="9718" b="6207"/>
              <a:stretch/>
            </p:blipFill>
            <p:spPr>
              <a:xfrm>
                <a:off x="4434999" y="952612"/>
                <a:ext cx="3609969" cy="3341611"/>
              </a:xfrm>
              <a:prstGeom prst="rect">
                <a:avLst/>
              </a:prstGeom>
              <a:effectLst>
                <a:outerShdw blurRad="50800" dist="38100" dir="2700000" algn="tl" rotWithShape="0">
                  <a:prstClr val="black">
                    <a:alpha val="40000"/>
                  </a:prstClr>
                </a:outerShdw>
              </a:effectLst>
            </p:spPr>
          </p:pic>
          <p:sp>
            <p:nvSpPr>
              <p:cNvPr id="38" name="テキスト ボックス 37"/>
              <p:cNvSpPr txBox="1"/>
              <p:nvPr/>
            </p:nvSpPr>
            <p:spPr>
              <a:xfrm>
                <a:off x="5362539" y="2514451"/>
                <a:ext cx="1967254" cy="150441"/>
              </a:xfrm>
              <a:prstGeom prst="rect">
                <a:avLst/>
              </a:prstGeom>
              <a:noFill/>
              <a:ln w="19050">
                <a:solidFill>
                  <a:srgbClr val="FF0000"/>
                </a:solidFill>
              </a:ln>
            </p:spPr>
            <p:txBody>
              <a:bodyPr wrap="square" rtlCol="0">
                <a:spAutoFit/>
              </a:bodyPr>
              <a:lstStyle/>
              <a:p>
                <a:pPr defTabSz="719953" fontAlgn="base">
                  <a:spcBef>
                    <a:spcPct val="0"/>
                  </a:spcBef>
                  <a:spcAft>
                    <a:spcPct val="0"/>
                  </a:spcAft>
                  <a:defRPr/>
                </a:pPr>
                <a:endParaRPr lang="ja-JP" altLang="en-US" sz="787" dirty="0">
                  <a:solidFill>
                    <a:srgbClr val="000000"/>
                  </a:solidFill>
                  <a:latin typeface="Calibri" charset="0"/>
                  <a:ea typeface="ＭＳ Ｐゴシック" charset="0"/>
                </a:endParaRPr>
              </a:p>
            </p:txBody>
          </p:sp>
          <p:sp>
            <p:nvSpPr>
              <p:cNvPr id="41" name="テキスト ボックス 40"/>
              <p:cNvSpPr txBox="1"/>
              <p:nvPr/>
            </p:nvSpPr>
            <p:spPr>
              <a:xfrm>
                <a:off x="5362539" y="2985398"/>
                <a:ext cx="1898554" cy="445921"/>
              </a:xfrm>
              <a:prstGeom prst="rect">
                <a:avLst/>
              </a:prstGeom>
              <a:noFill/>
              <a:ln w="19050">
                <a:solidFill>
                  <a:srgbClr val="FF0000"/>
                </a:solidFill>
              </a:ln>
            </p:spPr>
            <p:txBody>
              <a:bodyPr wrap="square" rtlCol="0">
                <a:noAutofit/>
              </a:bodyPr>
              <a:lstStyle/>
              <a:p>
                <a:pPr defTabSz="719953" fontAlgn="base">
                  <a:spcBef>
                    <a:spcPct val="0"/>
                  </a:spcBef>
                  <a:spcAft>
                    <a:spcPct val="0"/>
                  </a:spcAft>
                  <a:defRPr/>
                </a:pPr>
                <a:endParaRPr lang="en-US" altLang="ja-JP" sz="787" dirty="0">
                  <a:solidFill>
                    <a:srgbClr val="000000"/>
                  </a:solidFill>
                  <a:latin typeface="Calibri" charset="0"/>
                  <a:ea typeface="ＭＳ Ｐゴシック" charset="0"/>
                </a:endParaRPr>
              </a:p>
              <a:p>
                <a:pPr defTabSz="719953" fontAlgn="base">
                  <a:spcBef>
                    <a:spcPct val="0"/>
                  </a:spcBef>
                  <a:spcAft>
                    <a:spcPct val="0"/>
                  </a:spcAft>
                  <a:defRPr/>
                </a:pPr>
                <a:endParaRPr lang="en-US" altLang="ja-JP" sz="787" dirty="0">
                  <a:solidFill>
                    <a:srgbClr val="000000"/>
                  </a:solidFill>
                  <a:latin typeface="Calibri" charset="0"/>
                  <a:ea typeface="ＭＳ Ｐゴシック" charset="0"/>
                </a:endParaRPr>
              </a:p>
              <a:p>
                <a:pPr defTabSz="719953" fontAlgn="base">
                  <a:spcBef>
                    <a:spcPct val="0"/>
                  </a:spcBef>
                  <a:spcAft>
                    <a:spcPct val="0"/>
                  </a:spcAft>
                  <a:defRPr/>
                </a:pPr>
                <a:endParaRPr lang="ja-JP" altLang="en-US" sz="787" dirty="0">
                  <a:solidFill>
                    <a:srgbClr val="000000"/>
                  </a:solidFill>
                  <a:latin typeface="Calibri" charset="0"/>
                  <a:ea typeface="ＭＳ Ｐゴシック" charset="0"/>
                </a:endParaRPr>
              </a:p>
            </p:txBody>
          </p:sp>
          <p:pic>
            <p:nvPicPr>
              <p:cNvPr id="7" name="図 6"/>
              <p:cNvPicPr>
                <a:picLocks noChangeAspect="1"/>
              </p:cNvPicPr>
              <p:nvPr/>
            </p:nvPicPr>
            <p:blipFill rotWithShape="1">
              <a:blip r:embed="rId4"/>
              <a:srcRect l="28375" t="9581" r="6326" b="52331"/>
              <a:stretch/>
            </p:blipFill>
            <p:spPr>
              <a:xfrm>
                <a:off x="5475953" y="1183838"/>
                <a:ext cx="2348697" cy="1302021"/>
              </a:xfrm>
              <a:prstGeom prst="rect">
                <a:avLst/>
              </a:prstGeom>
              <a:ln>
                <a:solidFill>
                  <a:schemeClr val="tx1"/>
                </a:solidFill>
              </a:ln>
            </p:spPr>
          </p:pic>
        </p:grpSp>
        <p:sp>
          <p:nvSpPr>
            <p:cNvPr id="70" name="テキスト ボックス 69">
              <a:extLst>
                <a:ext uri="{FF2B5EF4-FFF2-40B4-BE49-F238E27FC236}">
                  <a16:creationId xmlns:a16="http://schemas.microsoft.com/office/drawing/2014/main" id="{13D30FEF-951D-FAD0-F94E-BD1AEAF293B8}"/>
                </a:ext>
              </a:extLst>
            </p:cNvPr>
            <p:cNvSpPr txBox="1"/>
            <p:nvPr/>
          </p:nvSpPr>
          <p:spPr>
            <a:xfrm>
              <a:off x="914622" y="4275009"/>
              <a:ext cx="2317657" cy="505696"/>
            </a:xfrm>
            <a:prstGeom prst="rect">
              <a:avLst/>
            </a:prstGeom>
            <a:noFill/>
            <a:ln w="19050">
              <a:solidFill>
                <a:srgbClr val="FF0000"/>
              </a:solidFill>
            </a:ln>
          </p:spPr>
          <p:txBody>
            <a:bodyPr wrap="square" rtlCol="0">
              <a:noAutofit/>
            </a:bodyPr>
            <a:lstStyle/>
            <a:p>
              <a:pPr defTabSz="719953" fontAlgn="base">
                <a:spcBef>
                  <a:spcPct val="0"/>
                </a:spcBef>
                <a:spcAft>
                  <a:spcPct val="0"/>
                </a:spcAft>
                <a:defRPr/>
              </a:pPr>
              <a:endParaRPr lang="en-US" altLang="ja-JP" sz="787" dirty="0">
                <a:solidFill>
                  <a:srgbClr val="000000"/>
                </a:solidFill>
                <a:latin typeface="Calibri" charset="0"/>
                <a:ea typeface="ＭＳ Ｐゴシック" charset="0"/>
              </a:endParaRPr>
            </a:p>
            <a:p>
              <a:pPr defTabSz="719953" fontAlgn="base">
                <a:spcBef>
                  <a:spcPct val="0"/>
                </a:spcBef>
                <a:spcAft>
                  <a:spcPct val="0"/>
                </a:spcAft>
                <a:defRPr/>
              </a:pPr>
              <a:endParaRPr lang="en-US" altLang="ja-JP" sz="787" dirty="0">
                <a:solidFill>
                  <a:srgbClr val="000000"/>
                </a:solidFill>
                <a:latin typeface="Calibri" charset="0"/>
                <a:ea typeface="ＭＳ Ｐゴシック" charset="0"/>
              </a:endParaRPr>
            </a:p>
            <a:p>
              <a:pPr defTabSz="719953" fontAlgn="base">
                <a:spcBef>
                  <a:spcPct val="0"/>
                </a:spcBef>
                <a:spcAft>
                  <a:spcPct val="0"/>
                </a:spcAft>
                <a:defRPr/>
              </a:pPr>
              <a:endParaRPr lang="ja-JP" altLang="en-US" sz="787" dirty="0">
                <a:solidFill>
                  <a:srgbClr val="000000"/>
                </a:solidFill>
                <a:latin typeface="Calibri" charset="0"/>
                <a:ea typeface="ＭＳ Ｐゴシック" charset="0"/>
              </a:endParaRPr>
            </a:p>
          </p:txBody>
        </p:sp>
      </p:grpSp>
      <p:sp>
        <p:nvSpPr>
          <p:cNvPr id="73" name="テキスト ボックス 72">
            <a:extLst>
              <a:ext uri="{FF2B5EF4-FFF2-40B4-BE49-F238E27FC236}">
                <a16:creationId xmlns:a16="http://schemas.microsoft.com/office/drawing/2014/main" id="{30F827A8-1BFD-AF2A-940C-9DF5CCF77139}"/>
              </a:ext>
            </a:extLst>
          </p:cNvPr>
          <p:cNvSpPr txBox="1"/>
          <p:nvPr/>
        </p:nvSpPr>
        <p:spPr>
          <a:xfrm>
            <a:off x="5606082" y="6614574"/>
            <a:ext cx="6149889" cy="584775"/>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ja-JP" altLang="en-US" sz="1600" dirty="0">
                <a:solidFill>
                  <a:srgbClr val="0000FF"/>
                </a:solidFill>
                <a:latin typeface="+mn-ea"/>
              </a:rPr>
              <a:t>*</a:t>
            </a:r>
            <a:r>
              <a:rPr lang="en-US" altLang="ja-JP" sz="1600" dirty="0">
                <a:solidFill>
                  <a:srgbClr val="0000FF"/>
                </a:solidFill>
                <a:latin typeface="+mn-ea"/>
              </a:rPr>
              <a:t>1</a:t>
            </a:r>
            <a:r>
              <a:rPr lang="ja-JP" altLang="en-US" sz="1600" dirty="0">
                <a:solidFill>
                  <a:srgbClr val="0000FF"/>
                </a:solidFill>
                <a:latin typeface="+mn-ea"/>
              </a:rPr>
              <a:t>：エリア設定</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　　下段のコントロールパネルを使用し、画角とエリアを設定</a:t>
            </a:r>
            <a:endParaRPr lang="en-US" altLang="ja-JP" sz="1600" dirty="0">
              <a:solidFill>
                <a:srgbClr val="0000FF"/>
              </a:solidFill>
              <a:latin typeface="+mn-ea"/>
            </a:endParaRPr>
          </a:p>
        </p:txBody>
      </p:sp>
      <p:cxnSp>
        <p:nvCxnSpPr>
          <p:cNvPr id="74" name="直線矢印コネクタ 73">
            <a:extLst>
              <a:ext uri="{FF2B5EF4-FFF2-40B4-BE49-F238E27FC236}">
                <a16:creationId xmlns:a16="http://schemas.microsoft.com/office/drawing/2014/main" id="{B3E45775-CD65-4F2E-EAAB-8A59064E4BE6}"/>
              </a:ext>
            </a:extLst>
          </p:cNvPr>
          <p:cNvCxnSpPr>
            <a:cxnSpLocks/>
            <a:stCxn id="70" idx="3"/>
            <a:endCxn id="73" idx="1"/>
          </p:cNvCxnSpPr>
          <p:nvPr/>
        </p:nvCxnSpPr>
        <p:spPr>
          <a:xfrm flipV="1">
            <a:off x="5090459" y="6906962"/>
            <a:ext cx="515623" cy="1682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cxnSpLocks/>
            <a:stCxn id="38" idx="3"/>
            <a:endCxn id="46" idx="1"/>
          </p:cNvCxnSpPr>
          <p:nvPr/>
        </p:nvCxnSpPr>
        <p:spPr>
          <a:xfrm flipV="1">
            <a:off x="4255626" y="4774045"/>
            <a:ext cx="1350457" cy="12936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cxnSpLocks/>
            <a:stCxn id="41" idx="3"/>
            <a:endCxn id="48" idx="1"/>
          </p:cNvCxnSpPr>
          <p:nvPr/>
        </p:nvCxnSpPr>
        <p:spPr>
          <a:xfrm flipV="1">
            <a:off x="4158150" y="5762501"/>
            <a:ext cx="1447933" cy="187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DF5BF29D-7436-9817-412C-9E467E8CBFC3}"/>
              </a:ext>
            </a:extLst>
          </p:cNvPr>
          <p:cNvSpPr txBox="1"/>
          <p:nvPr/>
        </p:nvSpPr>
        <p:spPr>
          <a:xfrm>
            <a:off x="5535649" y="2393667"/>
            <a:ext cx="8703957" cy="1323439"/>
          </a:xfrm>
          <a:prstGeom prst="rect">
            <a:avLst/>
          </a:prstGeom>
          <a:noFill/>
        </p:spPr>
        <p:txBody>
          <a:bodyPr wrap="square" rtlCol="0">
            <a:spAutoFit/>
          </a:bodyPr>
          <a:lstStyle/>
          <a:p>
            <a:r>
              <a:rPr lang="en-US" altLang="ja-JP" sz="2000" b="1" dirty="0">
                <a:latin typeface="+mn-ea"/>
              </a:rPr>
              <a:t>PTZ</a:t>
            </a:r>
            <a:r>
              <a:rPr lang="ja-JP" altLang="en-US" sz="2000" b="1" dirty="0">
                <a:latin typeface="+mn-ea"/>
              </a:rPr>
              <a:t>カメラ１⇒２へ自動追尾を引き継ぐ設定を行ないます。</a:t>
            </a:r>
            <a:endParaRPr lang="en-US" altLang="ja-JP" sz="2000" b="1" dirty="0">
              <a:latin typeface="+mn-ea"/>
            </a:endParaRPr>
          </a:p>
          <a:p>
            <a:r>
              <a:rPr lang="en-US" altLang="ja-JP" sz="2000" b="1" dirty="0">
                <a:latin typeface="+mn-ea"/>
              </a:rPr>
              <a:t>PTZ</a:t>
            </a:r>
            <a:r>
              <a:rPr lang="ja-JP" altLang="en-US" sz="2000" b="1" dirty="0">
                <a:latin typeface="+mn-ea"/>
              </a:rPr>
              <a:t>カメラ１の画角が死角となり自動追尾が停止する前のエリアに差し掛かった時に、</a:t>
            </a:r>
            <a:r>
              <a:rPr lang="en-US" altLang="ja-JP" sz="2000" b="1" dirty="0">
                <a:latin typeface="+mn-ea"/>
              </a:rPr>
              <a:t>PTZ</a:t>
            </a:r>
            <a:r>
              <a:rPr lang="ja-JP" altLang="en-US" sz="2000" b="1" dirty="0">
                <a:latin typeface="+mn-ea"/>
              </a:rPr>
              <a:t>カメラ２へ独自アラームを通知、自動追尾を引き継ぐように設定します。</a:t>
            </a:r>
          </a:p>
        </p:txBody>
      </p:sp>
      <p:sp>
        <p:nvSpPr>
          <p:cNvPr id="91" name="テキスト ボックス 90">
            <a:extLst>
              <a:ext uri="{FF2B5EF4-FFF2-40B4-BE49-F238E27FC236}">
                <a16:creationId xmlns:a16="http://schemas.microsoft.com/office/drawing/2014/main" id="{CD7D1ECE-1E8C-76DF-7BEE-A185C579E119}"/>
              </a:ext>
            </a:extLst>
          </p:cNvPr>
          <p:cNvSpPr txBox="1"/>
          <p:nvPr/>
        </p:nvSpPr>
        <p:spPr>
          <a:xfrm>
            <a:off x="10652097" y="7280146"/>
            <a:ext cx="3262432" cy="338554"/>
          </a:xfrm>
          <a:prstGeom prst="rect">
            <a:avLst/>
          </a:prstGeom>
          <a:noFill/>
        </p:spPr>
        <p:txBody>
          <a:bodyPr wrap="none" rtlCol="0">
            <a:spAutoFit/>
          </a:bodyPr>
          <a:lstStyle/>
          <a:p>
            <a:r>
              <a:rPr lang="ja-JP" altLang="en-US" sz="1600" b="1" dirty="0">
                <a:solidFill>
                  <a:srgbClr val="FF0000"/>
                </a:solidFill>
              </a:rPr>
              <a:t>＊「設定」ボタンを必ずクリック</a:t>
            </a:r>
          </a:p>
        </p:txBody>
      </p:sp>
      <p:sp>
        <p:nvSpPr>
          <p:cNvPr id="96" name="正方形/長方形 95">
            <a:extLst>
              <a:ext uri="{FF2B5EF4-FFF2-40B4-BE49-F238E27FC236}">
                <a16:creationId xmlns:a16="http://schemas.microsoft.com/office/drawing/2014/main" id="{16D0BAEF-65BB-92EA-9F67-E699853EAE85}"/>
              </a:ext>
            </a:extLst>
          </p:cNvPr>
          <p:cNvSpPr/>
          <p:nvPr/>
        </p:nvSpPr>
        <p:spPr>
          <a:xfrm>
            <a:off x="2342612" y="6222979"/>
            <a:ext cx="728373" cy="2621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19953" fontAlgn="base">
              <a:spcBef>
                <a:spcPct val="0"/>
              </a:spcBef>
              <a:spcAft>
                <a:spcPct val="0"/>
              </a:spcAft>
              <a:defRPr/>
            </a:pPr>
            <a:r>
              <a:rPr lang="ja-JP" altLang="en-US" sz="1890" b="1" dirty="0">
                <a:solidFill>
                  <a:srgbClr val="FF0000"/>
                </a:solidFill>
                <a:latin typeface="Calibri"/>
                <a:ea typeface="Yu Gothic UI"/>
              </a:rPr>
              <a:t>＊</a:t>
            </a:r>
          </a:p>
        </p:txBody>
      </p:sp>
      <p:sp>
        <p:nvSpPr>
          <p:cNvPr id="97" name="正方形/長方形 96">
            <a:extLst>
              <a:ext uri="{FF2B5EF4-FFF2-40B4-BE49-F238E27FC236}">
                <a16:creationId xmlns:a16="http://schemas.microsoft.com/office/drawing/2014/main" id="{212B2157-7E91-E0FC-7C0E-B677EA78C5D5}"/>
              </a:ext>
            </a:extLst>
          </p:cNvPr>
          <p:cNvSpPr/>
          <p:nvPr/>
        </p:nvSpPr>
        <p:spPr>
          <a:xfrm>
            <a:off x="2811252" y="5174926"/>
            <a:ext cx="728373" cy="2621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19953" fontAlgn="base">
              <a:spcBef>
                <a:spcPct val="0"/>
              </a:spcBef>
              <a:spcAft>
                <a:spcPct val="0"/>
              </a:spcAft>
              <a:defRPr/>
            </a:pPr>
            <a:r>
              <a:rPr lang="ja-JP" altLang="en-US" sz="1890" b="1" dirty="0">
                <a:solidFill>
                  <a:srgbClr val="FF0000"/>
                </a:solidFill>
                <a:latin typeface="Calibri"/>
                <a:ea typeface="Yu Gothic UI"/>
              </a:rPr>
              <a:t>＊</a:t>
            </a:r>
          </a:p>
        </p:txBody>
      </p:sp>
      <p:sp>
        <p:nvSpPr>
          <p:cNvPr id="3" name="タイトル 2">
            <a:extLst>
              <a:ext uri="{FF2B5EF4-FFF2-40B4-BE49-F238E27FC236}">
                <a16:creationId xmlns:a16="http://schemas.microsoft.com/office/drawing/2014/main" id="{40A7EB77-59BF-00AD-D1BE-E010CA6879FD}"/>
              </a:ext>
            </a:extLst>
          </p:cNvPr>
          <p:cNvSpPr>
            <a:spLocks noGrp="1"/>
          </p:cNvSpPr>
          <p:nvPr>
            <p:ph type="title"/>
          </p:nvPr>
        </p:nvSpPr>
        <p:spPr/>
        <p:txBody>
          <a:bodyPr/>
          <a:lstStyle/>
          <a:p>
            <a:pPr marL="268288"/>
            <a:r>
              <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PTZ</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カメラ</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t>
            </a:r>
            <a:r>
              <a:rPr kumimoji="1" lang="en-US" altLang="ja-JP"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AI</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搭載モデル）</a:t>
            </a:r>
            <a:r>
              <a:rPr lang="ja-JP" altLang="en-US" dirty="0"/>
              <a:t>間の自動追尾連動の設定手順（</a:t>
            </a:r>
            <a:r>
              <a:rPr lang="en-US" altLang="ja-JP" dirty="0"/>
              <a:t>1/3</a:t>
            </a:r>
            <a:r>
              <a:rPr lang="ja-JP" altLang="en-US" dirty="0"/>
              <a:t>）</a:t>
            </a:r>
          </a:p>
        </p:txBody>
      </p:sp>
      <p:sp>
        <p:nvSpPr>
          <p:cNvPr id="43" name="テキスト ボックス 42">
            <a:extLst>
              <a:ext uri="{FF2B5EF4-FFF2-40B4-BE49-F238E27FC236}">
                <a16:creationId xmlns:a16="http://schemas.microsoft.com/office/drawing/2014/main" id="{D17E97CA-16F0-DBB5-00DA-42FC14C211E9}"/>
              </a:ext>
            </a:extLst>
          </p:cNvPr>
          <p:cNvSpPr txBox="1"/>
          <p:nvPr/>
        </p:nvSpPr>
        <p:spPr>
          <a:xfrm>
            <a:off x="148299" y="930689"/>
            <a:ext cx="14091307" cy="1400768"/>
          </a:xfrm>
          <a:prstGeom prst="rect">
            <a:avLst/>
          </a:prstGeom>
          <a:solidFill>
            <a:schemeClr val="bg2">
              <a:lumMod val="90000"/>
            </a:schemeClr>
          </a:solidFill>
          <a:ln w="19050">
            <a:noFill/>
          </a:ln>
        </p:spPr>
        <p:txBody>
          <a:bodyPr wrap="square" rtlCol="0">
            <a:spAutoFit/>
          </a:bodyPr>
          <a:lstStyle/>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ja-JP" altLang="en-US" sz="2834" dirty="0">
              <a:solidFill>
                <a:srgbClr val="000000"/>
              </a:solidFill>
              <a:latin typeface="+mn-ea"/>
            </a:endParaRPr>
          </a:p>
        </p:txBody>
      </p:sp>
      <p:grpSp>
        <p:nvGrpSpPr>
          <p:cNvPr id="6" name="グループ化 5">
            <a:extLst>
              <a:ext uri="{FF2B5EF4-FFF2-40B4-BE49-F238E27FC236}">
                <a16:creationId xmlns:a16="http://schemas.microsoft.com/office/drawing/2014/main" id="{52090243-C2DD-EB6F-44B0-E28B9CEAB6E5}"/>
              </a:ext>
            </a:extLst>
          </p:cNvPr>
          <p:cNvGrpSpPr/>
          <p:nvPr/>
        </p:nvGrpSpPr>
        <p:grpSpPr>
          <a:xfrm>
            <a:off x="2811252" y="999950"/>
            <a:ext cx="8944719" cy="1227284"/>
            <a:chOff x="2811252" y="999950"/>
            <a:chExt cx="8944719" cy="1227284"/>
          </a:xfrm>
        </p:grpSpPr>
        <p:grpSp>
          <p:nvGrpSpPr>
            <p:cNvPr id="12" name="グループ化 11">
              <a:extLst>
                <a:ext uri="{FF2B5EF4-FFF2-40B4-BE49-F238E27FC236}">
                  <a16:creationId xmlns:a16="http://schemas.microsoft.com/office/drawing/2014/main" id="{529D6BD8-70F7-FC38-89D5-C0004CC32110}"/>
                </a:ext>
              </a:extLst>
            </p:cNvPr>
            <p:cNvGrpSpPr/>
            <p:nvPr/>
          </p:nvGrpSpPr>
          <p:grpSpPr>
            <a:xfrm>
              <a:off x="2811252" y="1010007"/>
              <a:ext cx="8944719" cy="1217227"/>
              <a:chOff x="2544570" y="986831"/>
              <a:chExt cx="8944719" cy="1217227"/>
            </a:xfrm>
          </p:grpSpPr>
          <p:sp>
            <p:nvSpPr>
              <p:cNvPr id="44" name="正方形/長方形 43">
                <a:extLst>
                  <a:ext uri="{FF2B5EF4-FFF2-40B4-BE49-F238E27FC236}">
                    <a16:creationId xmlns:a16="http://schemas.microsoft.com/office/drawing/2014/main" id="{CFC0F530-32A8-E96C-640F-9677D773CA9B}"/>
                  </a:ext>
                </a:extLst>
              </p:cNvPr>
              <p:cNvSpPr/>
              <p:nvPr/>
            </p:nvSpPr>
            <p:spPr>
              <a:xfrm>
                <a:off x="7334080" y="1005283"/>
                <a:ext cx="4155209" cy="119877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sp>
            <p:nvSpPr>
              <p:cNvPr id="45" name="正方形/長方形 44">
                <a:extLst>
                  <a:ext uri="{FF2B5EF4-FFF2-40B4-BE49-F238E27FC236}">
                    <a16:creationId xmlns:a16="http://schemas.microsoft.com/office/drawing/2014/main" id="{FCB9A919-E813-BDEB-D5DB-850818D59637}"/>
                  </a:ext>
                </a:extLst>
              </p:cNvPr>
              <p:cNvSpPr/>
              <p:nvPr/>
            </p:nvSpPr>
            <p:spPr>
              <a:xfrm>
                <a:off x="2544570" y="986831"/>
                <a:ext cx="3956044" cy="1204804"/>
              </a:xfrm>
              <a:prstGeom prst="rect">
                <a:avLst/>
              </a:prstGeom>
              <a:solidFill>
                <a:srgbClr val="6464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19953" fontAlgn="base">
                  <a:spcBef>
                    <a:spcPct val="0"/>
                  </a:spcBef>
                  <a:spcAft>
                    <a:spcPct val="0"/>
                  </a:spcAft>
                  <a:defRPr/>
                </a:pPr>
                <a:endParaRPr lang="ja-JP" altLang="en-US" sz="2834" dirty="0">
                  <a:solidFill>
                    <a:srgbClr val="FFFFFF"/>
                  </a:solidFill>
                  <a:latin typeface="+mn-ea"/>
                </a:endParaRPr>
              </a:p>
            </p:txBody>
          </p:sp>
          <p:pic>
            <p:nvPicPr>
              <p:cNvPr id="57" name="図 56">
                <a:extLst>
                  <a:ext uri="{FF2B5EF4-FFF2-40B4-BE49-F238E27FC236}">
                    <a16:creationId xmlns:a16="http://schemas.microsoft.com/office/drawing/2014/main" id="{ABF72BF5-3FD7-7F8A-B90D-620194E372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1132" y="1041488"/>
                <a:ext cx="553235" cy="814651"/>
              </a:xfrm>
              <a:prstGeom prst="rect">
                <a:avLst/>
              </a:prstGeom>
              <a:effectLst>
                <a:outerShdw blurRad="50800" dist="38100" dir="2700000" algn="tl" rotWithShape="0">
                  <a:prstClr val="black">
                    <a:alpha val="40000"/>
                  </a:prstClr>
                </a:outerShdw>
              </a:effectLst>
            </p:spPr>
          </p:pic>
          <p:sp>
            <p:nvSpPr>
              <p:cNvPr id="59" name="右矢印 52">
                <a:extLst>
                  <a:ext uri="{FF2B5EF4-FFF2-40B4-BE49-F238E27FC236}">
                    <a16:creationId xmlns:a16="http://schemas.microsoft.com/office/drawing/2014/main" id="{504E6DB4-FE7D-5AB8-D859-1A29D70BB530}"/>
                  </a:ext>
                </a:extLst>
              </p:cNvPr>
              <p:cNvSpPr/>
              <p:nvPr/>
            </p:nvSpPr>
            <p:spPr>
              <a:xfrm>
                <a:off x="6684421" y="1311685"/>
                <a:ext cx="487024" cy="571725"/>
              </a:xfrm>
              <a:prstGeom prst="rightArrow">
                <a:avLst/>
              </a:prstGeom>
              <a:solidFill>
                <a:schemeClr val="accent1">
                  <a:lumMod val="20000"/>
                  <a:lumOff val="80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sp>
            <p:nvSpPr>
              <p:cNvPr id="61" name="Rectangle 18">
                <a:extLst>
                  <a:ext uri="{FF2B5EF4-FFF2-40B4-BE49-F238E27FC236}">
                    <a16:creationId xmlns:a16="http://schemas.microsoft.com/office/drawing/2014/main" id="{60381C26-4E34-B36E-9879-13CDAE68078E}"/>
                  </a:ext>
                </a:extLst>
              </p:cNvPr>
              <p:cNvSpPr>
                <a:spLocks noChangeArrowheads="1"/>
              </p:cNvSpPr>
              <p:nvPr/>
            </p:nvSpPr>
            <p:spPr bwMode="auto">
              <a:xfrm>
                <a:off x="8181635" y="1121910"/>
                <a:ext cx="2879516" cy="324000"/>
              </a:xfrm>
              <a:prstGeom prst="rect">
                <a:avLst/>
              </a:prstGeom>
              <a:solidFill>
                <a:schemeClr val="bg1">
                  <a:lumMod val="65000"/>
                </a:schemeClr>
              </a:solidFill>
              <a:ln>
                <a:noFill/>
              </a:ln>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rgbClr val="FFFFFF"/>
                    </a:solidFill>
                    <a:latin typeface="+mn-ea"/>
                    <a:ea typeface="+mn-ea"/>
                    <a:cs typeface="Calibri" panose="020F0502020204030204" pitchFamily="34" charset="0"/>
                  </a:rPr>
                  <a:t>PTZ</a:t>
                </a:r>
                <a:r>
                  <a:rPr lang="ja-JP" altLang="en-US" sz="1800" b="1" dirty="0">
                    <a:solidFill>
                      <a:srgbClr val="FFFFFF"/>
                    </a:solidFill>
                    <a:latin typeface="+mn-ea"/>
                    <a:ea typeface="+mn-ea"/>
                    <a:cs typeface="Calibri" panose="020F0502020204030204" pitchFamily="34" charset="0"/>
                  </a:rPr>
                  <a:t>カメラ ２</a:t>
                </a:r>
                <a:endParaRPr lang="en-US" altLang="ja-JP" sz="1800" b="1" dirty="0">
                  <a:solidFill>
                    <a:srgbClr val="FFFFFF"/>
                  </a:solidFill>
                  <a:latin typeface="+mn-ea"/>
                  <a:ea typeface="+mn-ea"/>
                  <a:cs typeface="Calibri" panose="020F0502020204030204" pitchFamily="34" charset="0"/>
                </a:endParaRPr>
              </a:p>
            </p:txBody>
          </p:sp>
          <p:sp>
            <p:nvSpPr>
              <p:cNvPr id="9" name="正方形/長方形 8">
                <a:extLst>
                  <a:ext uri="{FF2B5EF4-FFF2-40B4-BE49-F238E27FC236}">
                    <a16:creationId xmlns:a16="http://schemas.microsoft.com/office/drawing/2014/main" id="{F0E98401-AB3B-37CD-8144-1AC9C51A0605}"/>
                  </a:ext>
                </a:extLst>
              </p:cNvPr>
              <p:cNvSpPr>
                <a:spLocks noChangeAspect="1"/>
              </p:cNvSpPr>
              <p:nvPr/>
            </p:nvSpPr>
            <p:spPr>
              <a:xfrm>
                <a:off x="3567774" y="1529256"/>
                <a:ext cx="2585175" cy="584775"/>
              </a:xfrm>
              <a:prstGeom prst="rect">
                <a:avLst/>
              </a:prstGeom>
            </p:spPr>
            <p:txBody>
              <a:bodyPr wrap="square">
                <a:spAutoFit/>
              </a:bodyPr>
              <a:lstStyle/>
              <a:p>
                <a:pPr marL="279982" indent="-279982" defTabSz="719953" fontAlgn="base">
                  <a:spcBef>
                    <a:spcPct val="0"/>
                  </a:spcBef>
                  <a:spcAft>
                    <a:spcPct val="0"/>
                  </a:spcAft>
                  <a:defRPr/>
                </a:pPr>
                <a:r>
                  <a:rPr lang="en-US" altLang="ja-JP"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2. </a:t>
                </a:r>
                <a:r>
                  <a:rPr lang="ja-JP" altLang="en-US"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自動ズーム調整および</a:t>
                </a:r>
                <a:endParaRPr lang="en-US" altLang="ja-JP" sz="1600" b="1" dirty="0">
                  <a:solidFill>
                    <a:srgbClr val="FFFFFF"/>
                  </a:solidFill>
                  <a:effectLst>
                    <a:outerShdw blurRad="38100" dist="38100" dir="2700000" algn="tl">
                      <a:srgbClr val="000000">
                        <a:alpha val="43137"/>
                      </a:srgbClr>
                    </a:outerShdw>
                  </a:effectLst>
                  <a:latin typeface="+mn-ea"/>
                  <a:cs typeface="Calibri" panose="020F0502020204030204" pitchFamily="34" charset="0"/>
                </a:endParaRPr>
              </a:p>
              <a:p>
                <a:pPr marL="263525" defTabSz="719953" fontAlgn="base">
                  <a:spcBef>
                    <a:spcPct val="0"/>
                  </a:spcBef>
                  <a:spcAft>
                    <a:spcPct val="0"/>
                  </a:spcAft>
                  <a:defRPr/>
                </a:pPr>
                <a:r>
                  <a:rPr lang="ja-JP" altLang="en-US"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自動追尾起動の設定</a:t>
                </a:r>
              </a:p>
            </p:txBody>
          </p:sp>
          <p:sp>
            <p:nvSpPr>
              <p:cNvPr id="10" name="Rectangle 18">
                <a:extLst>
                  <a:ext uri="{FF2B5EF4-FFF2-40B4-BE49-F238E27FC236}">
                    <a16:creationId xmlns:a16="http://schemas.microsoft.com/office/drawing/2014/main" id="{D2FDC2B9-5429-3333-5ADC-4C4ECD210E0E}"/>
                  </a:ext>
                </a:extLst>
              </p:cNvPr>
              <p:cNvSpPr>
                <a:spLocks noChangeArrowheads="1"/>
              </p:cNvSpPr>
              <p:nvPr/>
            </p:nvSpPr>
            <p:spPr bwMode="auto">
              <a:xfrm>
                <a:off x="3563084" y="1111793"/>
                <a:ext cx="2693199" cy="324000"/>
              </a:xfrm>
              <a:prstGeom prst="rect">
                <a:avLst/>
              </a:prstGeom>
              <a:solidFill>
                <a:schemeClr val="bg1"/>
              </a:solidFill>
              <a:ln>
                <a:noFill/>
              </a:ln>
              <a:effectLst>
                <a:outerShdw blurRad="50800" dist="38100" dir="2700000" algn="tl" rotWithShape="0">
                  <a:prstClr val="black">
                    <a:alpha val="40000"/>
                  </a:prstClr>
                </a:outerShdw>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rgbClr val="FFFFFF">
                        <a:lumMod val="50000"/>
                      </a:srgbClr>
                    </a:solidFill>
                    <a:latin typeface="+mn-ea"/>
                    <a:ea typeface="+mn-ea"/>
                    <a:cs typeface="Calibri" panose="020F0502020204030204" pitchFamily="34" charset="0"/>
                  </a:rPr>
                  <a:t>PTZ</a:t>
                </a:r>
                <a:r>
                  <a:rPr lang="ja-JP" altLang="en-US" sz="1800" b="1" dirty="0">
                    <a:solidFill>
                      <a:srgbClr val="FFFFFF">
                        <a:lumMod val="50000"/>
                      </a:srgbClr>
                    </a:solidFill>
                    <a:latin typeface="+mn-ea"/>
                    <a:ea typeface="+mn-ea"/>
                    <a:cs typeface="Calibri" panose="020F0502020204030204" pitchFamily="34" charset="0"/>
                  </a:rPr>
                  <a:t>カメラ １</a:t>
                </a:r>
                <a:endParaRPr lang="en-US" altLang="ja-JP" sz="1800" b="1" dirty="0">
                  <a:solidFill>
                    <a:srgbClr val="FFFFFF">
                      <a:lumMod val="50000"/>
                    </a:srgbClr>
                  </a:solidFill>
                  <a:latin typeface="+mn-ea"/>
                  <a:ea typeface="+mn-ea"/>
                  <a:cs typeface="Calibri" panose="020F0502020204030204" pitchFamily="34" charset="0"/>
                </a:endParaRPr>
              </a:p>
            </p:txBody>
          </p:sp>
          <p:sp>
            <p:nvSpPr>
              <p:cNvPr id="11" name="テキスト ボックス 10">
                <a:extLst>
                  <a:ext uri="{FF2B5EF4-FFF2-40B4-BE49-F238E27FC236}">
                    <a16:creationId xmlns:a16="http://schemas.microsoft.com/office/drawing/2014/main" id="{679A60A3-D7F0-1DA2-CB22-05D4B6C7A7CC}"/>
                  </a:ext>
                </a:extLst>
              </p:cNvPr>
              <p:cNvSpPr txBox="1"/>
              <p:nvPr/>
            </p:nvSpPr>
            <p:spPr>
              <a:xfrm>
                <a:off x="8181635" y="1557381"/>
                <a:ext cx="3307654" cy="584775"/>
              </a:xfrm>
              <a:prstGeom prst="rect">
                <a:avLst/>
              </a:prstGeom>
              <a:noFill/>
            </p:spPr>
            <p:txBody>
              <a:bodyPr wrap="square" rtlCol="0">
                <a:spAutoFit/>
              </a:bodyPr>
              <a:lstStyle/>
              <a:p>
                <a:pPr defTabSz="719953" fontAlgn="base">
                  <a:spcBef>
                    <a:spcPct val="0"/>
                  </a:spcBef>
                  <a:spcAft>
                    <a:spcPct val="0"/>
                  </a:spcAft>
                  <a:defRPr/>
                </a:pPr>
                <a:r>
                  <a:rPr lang="en-US" altLang="ja-JP" sz="1600" b="1" dirty="0">
                    <a:solidFill>
                      <a:srgbClr val="6464E6"/>
                    </a:solidFill>
                    <a:latin typeface="+mn-ea"/>
                  </a:rPr>
                  <a:t>3. </a:t>
                </a:r>
                <a:r>
                  <a:rPr lang="ja-JP" altLang="en-US" sz="1600" b="1" dirty="0">
                    <a:solidFill>
                      <a:srgbClr val="6464E6"/>
                    </a:solidFill>
                    <a:latin typeface="+mn-ea"/>
                  </a:rPr>
                  <a:t>自動追尾の引継ぎ</a:t>
                </a:r>
                <a:endParaRPr lang="en-US" altLang="ja-JP" sz="1600" b="1" dirty="0">
                  <a:solidFill>
                    <a:srgbClr val="6464E6"/>
                  </a:solidFill>
                  <a:latin typeface="+mn-ea"/>
                </a:endParaRPr>
              </a:p>
              <a:p>
                <a:pPr marL="279982" defTabSz="719953" fontAlgn="base">
                  <a:spcBef>
                    <a:spcPct val="0"/>
                  </a:spcBef>
                  <a:spcAft>
                    <a:spcPct val="0"/>
                  </a:spcAft>
                  <a:defRPr/>
                </a:pPr>
                <a:r>
                  <a:rPr lang="en-US" altLang="ja-JP" sz="1600" b="1" dirty="0">
                    <a:solidFill>
                      <a:srgbClr val="6464E6"/>
                    </a:solidFill>
                    <a:latin typeface="+mn-ea"/>
                  </a:rPr>
                  <a:t>PTZ</a:t>
                </a:r>
                <a:r>
                  <a:rPr lang="ja-JP" altLang="en-US" sz="1600" b="1" dirty="0">
                    <a:solidFill>
                      <a:srgbClr val="6464E6"/>
                    </a:solidFill>
                    <a:latin typeface="+mn-ea"/>
                  </a:rPr>
                  <a:t>カメラ １⇒ </a:t>
                </a:r>
                <a:r>
                  <a:rPr lang="en-US" altLang="ja-JP" sz="1600" b="1" dirty="0">
                    <a:solidFill>
                      <a:srgbClr val="6464E6"/>
                    </a:solidFill>
                    <a:latin typeface="+mn-ea"/>
                  </a:rPr>
                  <a:t>PTZ</a:t>
                </a:r>
                <a:r>
                  <a:rPr lang="ja-JP" altLang="en-US" sz="1600" b="1" dirty="0">
                    <a:solidFill>
                      <a:srgbClr val="6464E6"/>
                    </a:solidFill>
                    <a:latin typeface="+mn-ea"/>
                  </a:rPr>
                  <a:t>カメラ ２</a:t>
                </a:r>
              </a:p>
            </p:txBody>
          </p:sp>
        </p:grpSp>
        <p:pic>
          <p:nvPicPr>
            <p:cNvPr id="4" name="図 3">
              <a:extLst>
                <a:ext uri="{FF2B5EF4-FFF2-40B4-BE49-F238E27FC236}">
                  <a16:creationId xmlns:a16="http://schemas.microsoft.com/office/drawing/2014/main" id="{A831DFD9-B158-D235-AFC5-D45B1B5D99F7}"/>
                </a:ext>
              </a:extLst>
            </p:cNvPr>
            <p:cNvPicPr>
              <a:picLocks noChangeAspect="1"/>
            </p:cNvPicPr>
            <p:nvPr/>
          </p:nvPicPr>
          <p:blipFill>
            <a:blip r:embed="rId6"/>
            <a:stretch>
              <a:fillRect/>
            </a:stretch>
          </p:blipFill>
          <p:spPr>
            <a:xfrm>
              <a:off x="3046316" y="999950"/>
              <a:ext cx="437388" cy="82832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019837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p:cNvSpPr txBox="1"/>
          <p:nvPr/>
        </p:nvSpPr>
        <p:spPr>
          <a:xfrm>
            <a:off x="6513469" y="3652957"/>
            <a:ext cx="7209601" cy="1077218"/>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独自アラーム通知設定</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・「独自アラーム通知」：”</a:t>
            </a:r>
            <a:r>
              <a:rPr lang="en-US" altLang="ja-JP" sz="1600" dirty="0">
                <a:solidFill>
                  <a:srgbClr val="0000FF"/>
                </a:solidFill>
                <a:latin typeface="+mn-ea"/>
              </a:rPr>
              <a:t>On</a:t>
            </a:r>
            <a:r>
              <a:rPr lang="ja-JP" altLang="en-US" sz="1600" dirty="0">
                <a:solidFill>
                  <a:srgbClr val="0000FF"/>
                </a:solidFill>
                <a:latin typeface="+mn-ea"/>
              </a:rPr>
              <a:t>”</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・「アラーム拡張情報付加」：”</a:t>
            </a:r>
            <a:r>
              <a:rPr lang="en-US" altLang="ja-JP" sz="1600" dirty="0">
                <a:solidFill>
                  <a:srgbClr val="0000FF"/>
                </a:solidFill>
                <a:latin typeface="+mn-ea"/>
              </a:rPr>
              <a:t>On</a:t>
            </a:r>
            <a:r>
              <a:rPr lang="ja-JP" altLang="en-US" sz="1600" dirty="0">
                <a:solidFill>
                  <a:srgbClr val="0000FF"/>
                </a:solidFill>
                <a:latin typeface="+mn-ea"/>
              </a:rPr>
              <a:t>”</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・「通知先ポート番号」：</a:t>
            </a:r>
            <a:r>
              <a:rPr lang="en-US" altLang="ja-JP" sz="1600" dirty="0">
                <a:solidFill>
                  <a:srgbClr val="0000FF"/>
                </a:solidFill>
                <a:latin typeface="+mn-ea"/>
              </a:rPr>
              <a:t>PTZ</a:t>
            </a:r>
            <a:r>
              <a:rPr lang="ja-JP" altLang="en-US" sz="1600" dirty="0">
                <a:solidFill>
                  <a:srgbClr val="0000FF"/>
                </a:solidFill>
                <a:latin typeface="+mn-ea"/>
              </a:rPr>
              <a:t>カメラと同じ番号を指定</a:t>
            </a:r>
          </a:p>
        </p:txBody>
      </p:sp>
      <p:sp>
        <p:nvSpPr>
          <p:cNvPr id="49" name="テキスト ボックス 48"/>
          <p:cNvSpPr txBox="1"/>
          <p:nvPr/>
        </p:nvSpPr>
        <p:spPr>
          <a:xfrm>
            <a:off x="6513468" y="4945654"/>
            <a:ext cx="7209603" cy="830997"/>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独自アラーム通知先</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・「アラーム」：チェック</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・「通知先アドレス」：</a:t>
            </a:r>
            <a:r>
              <a:rPr lang="en-US" altLang="ja-JP" sz="1600" dirty="0">
                <a:solidFill>
                  <a:srgbClr val="0000FF"/>
                </a:solidFill>
                <a:latin typeface="+mn-ea"/>
              </a:rPr>
              <a:t>PTZ</a:t>
            </a:r>
            <a:r>
              <a:rPr lang="ja-JP" altLang="en-US" sz="1600" dirty="0">
                <a:solidFill>
                  <a:srgbClr val="0000FF"/>
                </a:solidFill>
                <a:latin typeface="+mn-ea"/>
              </a:rPr>
              <a:t>カメラの</a:t>
            </a:r>
            <a:r>
              <a:rPr lang="en-US" altLang="ja-JP" sz="1600" dirty="0">
                <a:solidFill>
                  <a:srgbClr val="0000FF"/>
                </a:solidFill>
                <a:latin typeface="+mn-ea"/>
              </a:rPr>
              <a:t>IP</a:t>
            </a:r>
            <a:r>
              <a:rPr lang="ja-JP" altLang="en-US" sz="1600" dirty="0">
                <a:solidFill>
                  <a:srgbClr val="0000FF"/>
                </a:solidFill>
                <a:latin typeface="+mn-ea"/>
              </a:rPr>
              <a:t>アドレスを指定</a:t>
            </a:r>
          </a:p>
        </p:txBody>
      </p:sp>
      <p:sp>
        <p:nvSpPr>
          <p:cNvPr id="50" name="テキスト ボックス 49"/>
          <p:cNvSpPr txBox="1"/>
          <p:nvPr/>
        </p:nvSpPr>
        <p:spPr>
          <a:xfrm>
            <a:off x="6513468" y="5996025"/>
            <a:ext cx="7209603" cy="584775"/>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ja-JP" altLang="en-US" sz="1600" dirty="0">
                <a:solidFill>
                  <a:srgbClr val="0000FF"/>
                </a:solidFill>
                <a:latin typeface="+mn-ea"/>
              </a:rPr>
              <a:t>「自動追尾連携設定」：</a:t>
            </a:r>
            <a:r>
              <a:rPr lang="en-US" altLang="ja-JP" sz="1600" dirty="0">
                <a:solidFill>
                  <a:srgbClr val="0000FF"/>
                </a:solidFill>
                <a:latin typeface="+mn-ea"/>
              </a:rPr>
              <a:t> “On” </a:t>
            </a:r>
          </a:p>
          <a:p>
            <a:pPr defTabSz="719953" fontAlgn="base">
              <a:spcBef>
                <a:spcPct val="0"/>
              </a:spcBef>
              <a:spcAft>
                <a:spcPct val="0"/>
              </a:spcAft>
              <a:defRPr/>
            </a:pPr>
            <a:r>
              <a:rPr lang="ja-JP" altLang="en-US" sz="1600" dirty="0">
                <a:solidFill>
                  <a:srgbClr val="0000FF"/>
                </a:solidFill>
                <a:latin typeface="+mn-ea"/>
              </a:rPr>
              <a:t>「アラームエリア</a:t>
            </a:r>
            <a:r>
              <a:rPr lang="en-US" altLang="ja-JP" sz="1600" dirty="0">
                <a:solidFill>
                  <a:srgbClr val="0000FF"/>
                </a:solidFill>
                <a:latin typeface="+mn-ea"/>
              </a:rPr>
              <a:t>No</a:t>
            </a:r>
            <a:r>
              <a:rPr lang="ja-JP" altLang="en-US" sz="1600" dirty="0">
                <a:solidFill>
                  <a:srgbClr val="0000FF"/>
                </a:solidFill>
                <a:latin typeface="+mn-ea"/>
              </a:rPr>
              <a:t>」：前ページで設定したアラームエリアの番号を指定</a:t>
            </a:r>
          </a:p>
        </p:txBody>
      </p:sp>
      <p:pic>
        <p:nvPicPr>
          <p:cNvPr id="3" name="図 2"/>
          <p:cNvPicPr>
            <a:picLocks noChangeAspect="1"/>
          </p:cNvPicPr>
          <p:nvPr/>
        </p:nvPicPr>
        <p:blipFill rotWithShape="1">
          <a:blip r:embed="rId3"/>
          <a:srcRect l="20043" t="18020" r="9417" b="1"/>
          <a:stretch/>
        </p:blipFill>
        <p:spPr>
          <a:xfrm>
            <a:off x="315597" y="3012780"/>
            <a:ext cx="5566325" cy="3838801"/>
          </a:xfrm>
          <a:prstGeom prst="rect">
            <a:avLst/>
          </a:prstGeom>
          <a:ln>
            <a:solidFill>
              <a:schemeClr val="tx1"/>
            </a:solidFill>
          </a:ln>
          <a:effectLst>
            <a:outerShdw blurRad="50800" dist="38100" dir="2700000" algn="tl" rotWithShape="0">
              <a:prstClr val="black">
                <a:alpha val="40000"/>
              </a:prstClr>
            </a:outerShdw>
          </a:effectLst>
        </p:spPr>
      </p:pic>
      <p:sp>
        <p:nvSpPr>
          <p:cNvPr id="21" name="正方形/長方形 20">
            <a:extLst>
              <a:ext uri="{FF2B5EF4-FFF2-40B4-BE49-F238E27FC236}">
                <a16:creationId xmlns:a16="http://schemas.microsoft.com/office/drawing/2014/main" id="{086F102C-2FDA-2309-1963-4742569E3061}"/>
              </a:ext>
            </a:extLst>
          </p:cNvPr>
          <p:cNvSpPr/>
          <p:nvPr/>
        </p:nvSpPr>
        <p:spPr>
          <a:xfrm>
            <a:off x="2303754" y="6553929"/>
            <a:ext cx="1349545" cy="2976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defTabSz="719953" fontAlgn="base">
              <a:spcBef>
                <a:spcPct val="0"/>
              </a:spcBef>
              <a:spcAft>
                <a:spcPct val="0"/>
              </a:spcAft>
              <a:defRPr/>
            </a:pPr>
            <a:r>
              <a:rPr lang="ja-JP" altLang="en-US" sz="1890" b="1" dirty="0">
                <a:solidFill>
                  <a:srgbClr val="FF0000"/>
                </a:solidFill>
                <a:latin typeface="Calibri"/>
                <a:ea typeface="Yu Gothic UI"/>
              </a:rPr>
              <a:t>＊</a:t>
            </a:r>
          </a:p>
        </p:txBody>
      </p:sp>
      <p:sp>
        <p:nvSpPr>
          <p:cNvPr id="22" name="テキスト ボックス 21">
            <a:extLst>
              <a:ext uri="{FF2B5EF4-FFF2-40B4-BE49-F238E27FC236}">
                <a16:creationId xmlns:a16="http://schemas.microsoft.com/office/drawing/2014/main" id="{468E3446-84DA-81F6-D1EB-660DFA6456A7}"/>
              </a:ext>
            </a:extLst>
          </p:cNvPr>
          <p:cNvSpPr txBox="1"/>
          <p:nvPr/>
        </p:nvSpPr>
        <p:spPr>
          <a:xfrm>
            <a:off x="10576251" y="7174672"/>
            <a:ext cx="3262432" cy="338554"/>
          </a:xfrm>
          <a:prstGeom prst="rect">
            <a:avLst/>
          </a:prstGeom>
          <a:noFill/>
        </p:spPr>
        <p:txBody>
          <a:bodyPr wrap="none" rtlCol="0">
            <a:spAutoFit/>
          </a:bodyPr>
          <a:lstStyle/>
          <a:p>
            <a:r>
              <a:rPr lang="ja-JP" altLang="en-US" sz="1600" b="1" dirty="0">
                <a:solidFill>
                  <a:srgbClr val="FF0000"/>
                </a:solidFill>
              </a:rPr>
              <a:t>＊「設定」ボタンを必ずクリック</a:t>
            </a:r>
          </a:p>
        </p:txBody>
      </p:sp>
      <p:sp>
        <p:nvSpPr>
          <p:cNvPr id="28" name="テキスト ボックス 27"/>
          <p:cNvSpPr txBox="1"/>
          <p:nvPr/>
        </p:nvSpPr>
        <p:spPr>
          <a:xfrm>
            <a:off x="417754" y="3798523"/>
            <a:ext cx="3772000" cy="746551"/>
          </a:xfrm>
          <a:prstGeom prst="rect">
            <a:avLst/>
          </a:prstGeom>
          <a:noFill/>
          <a:ln w="19050">
            <a:solidFill>
              <a:srgbClr val="FF0000"/>
            </a:solidFill>
          </a:ln>
        </p:spPr>
        <p:txBody>
          <a:bodyPr wrap="square" rtlCol="0">
            <a:spAutoFit/>
          </a:bodyPr>
          <a:lstStyle/>
          <a:p>
            <a:pPr defTabSz="719953" fontAlgn="base">
              <a:spcBef>
                <a:spcPct val="0"/>
              </a:spcBef>
              <a:spcAft>
                <a:spcPct val="0"/>
              </a:spcAft>
              <a:defRPr/>
            </a:pPr>
            <a:r>
              <a:rPr lang="en-US" altLang="ja-JP" sz="1417" dirty="0">
                <a:solidFill>
                  <a:srgbClr val="000000"/>
                </a:solidFill>
                <a:latin typeface="Calibri" charset="0"/>
                <a:ea typeface="ＭＳ Ｐゴシック" charset="0"/>
              </a:rPr>
              <a:t> </a:t>
            </a:r>
          </a:p>
          <a:p>
            <a:pPr defTabSz="719953" fontAlgn="base">
              <a:spcBef>
                <a:spcPct val="0"/>
              </a:spcBef>
              <a:spcAft>
                <a:spcPct val="0"/>
              </a:spcAft>
              <a:defRPr/>
            </a:pPr>
            <a:endParaRPr lang="ja-JP" altLang="en-US" sz="2834" dirty="0">
              <a:solidFill>
                <a:srgbClr val="000000"/>
              </a:solidFill>
              <a:latin typeface="Calibri" charset="0"/>
              <a:ea typeface="ＭＳ Ｐゴシック" charset="0"/>
            </a:endParaRPr>
          </a:p>
        </p:txBody>
      </p:sp>
      <p:sp>
        <p:nvSpPr>
          <p:cNvPr id="30" name="正方形/長方形 29"/>
          <p:cNvSpPr/>
          <p:nvPr/>
        </p:nvSpPr>
        <p:spPr>
          <a:xfrm>
            <a:off x="465648" y="5069870"/>
            <a:ext cx="4548715" cy="6239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sp>
        <p:nvSpPr>
          <p:cNvPr id="31" name="正方形/長方形 30"/>
          <p:cNvSpPr/>
          <p:nvPr/>
        </p:nvSpPr>
        <p:spPr>
          <a:xfrm>
            <a:off x="569330" y="5717322"/>
            <a:ext cx="4978451" cy="2080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cxnSp>
        <p:nvCxnSpPr>
          <p:cNvPr id="52" name="直線矢印コネクタ 51"/>
          <p:cNvCxnSpPr>
            <a:cxnSpLocks/>
            <a:stCxn id="28" idx="3"/>
            <a:endCxn id="47" idx="1"/>
          </p:cNvCxnSpPr>
          <p:nvPr/>
        </p:nvCxnSpPr>
        <p:spPr>
          <a:xfrm>
            <a:off x="4189754" y="4171799"/>
            <a:ext cx="2323715" cy="1976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cxnSpLocks/>
            <a:stCxn id="30" idx="3"/>
            <a:endCxn id="49" idx="1"/>
          </p:cNvCxnSpPr>
          <p:nvPr/>
        </p:nvCxnSpPr>
        <p:spPr>
          <a:xfrm flipV="1">
            <a:off x="5014363" y="5361153"/>
            <a:ext cx="1499105" cy="206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cxnSpLocks/>
            <a:stCxn id="31" idx="3"/>
            <a:endCxn id="50" idx="1"/>
          </p:cNvCxnSpPr>
          <p:nvPr/>
        </p:nvCxnSpPr>
        <p:spPr>
          <a:xfrm>
            <a:off x="5547781" y="5821328"/>
            <a:ext cx="965687" cy="46708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9B65DB96-0666-DC28-15F6-EF4B721CEC23}"/>
              </a:ext>
            </a:extLst>
          </p:cNvPr>
          <p:cNvSpPr txBox="1"/>
          <p:nvPr/>
        </p:nvSpPr>
        <p:spPr>
          <a:xfrm>
            <a:off x="6513469" y="2520610"/>
            <a:ext cx="7726136" cy="707886"/>
          </a:xfrm>
          <a:prstGeom prst="rect">
            <a:avLst/>
          </a:prstGeom>
          <a:noFill/>
        </p:spPr>
        <p:txBody>
          <a:bodyPr wrap="square" rtlCol="0">
            <a:spAutoFit/>
          </a:bodyPr>
          <a:lstStyle/>
          <a:p>
            <a:r>
              <a:rPr lang="en-US" altLang="ja-JP" sz="2000" b="1" dirty="0">
                <a:latin typeface="+mn-ea"/>
              </a:rPr>
              <a:t>PTZ</a:t>
            </a:r>
            <a:r>
              <a:rPr lang="ja-JP" altLang="en-US" sz="2000" b="1" dirty="0">
                <a:latin typeface="+mn-ea"/>
              </a:rPr>
              <a:t>カメラ１ ⇒ </a:t>
            </a:r>
            <a:r>
              <a:rPr lang="en-US" altLang="ja-JP" sz="2000" b="1" dirty="0">
                <a:latin typeface="+mn-ea"/>
              </a:rPr>
              <a:t>PTZ</a:t>
            </a:r>
            <a:r>
              <a:rPr lang="ja-JP" altLang="en-US" sz="2000" b="1" dirty="0">
                <a:latin typeface="+mn-ea"/>
              </a:rPr>
              <a:t>カメラ２へ自動追尾を引き継ぐための</a:t>
            </a:r>
            <a:endParaRPr lang="en-US" altLang="ja-JP" sz="2000" b="1" dirty="0">
              <a:latin typeface="+mn-ea"/>
            </a:endParaRPr>
          </a:p>
          <a:p>
            <a:r>
              <a:rPr lang="ja-JP" altLang="en-US" sz="2000" b="1" dirty="0">
                <a:latin typeface="+mn-ea"/>
              </a:rPr>
              <a:t>独自アラーム通知設定を行ないます。</a:t>
            </a:r>
            <a:endParaRPr lang="en-US" altLang="ja-JP" sz="2000" b="1" dirty="0">
              <a:latin typeface="+mn-ea"/>
            </a:endParaRPr>
          </a:p>
        </p:txBody>
      </p:sp>
      <p:sp>
        <p:nvSpPr>
          <p:cNvPr id="2" name="タイトル 1">
            <a:extLst>
              <a:ext uri="{FF2B5EF4-FFF2-40B4-BE49-F238E27FC236}">
                <a16:creationId xmlns:a16="http://schemas.microsoft.com/office/drawing/2014/main" id="{D408B38C-DCE7-1215-9AD2-1DF0C4AD6056}"/>
              </a:ext>
            </a:extLst>
          </p:cNvPr>
          <p:cNvSpPr>
            <a:spLocks noGrp="1"/>
          </p:cNvSpPr>
          <p:nvPr>
            <p:ph type="title"/>
          </p:nvPr>
        </p:nvSpPr>
        <p:spPr/>
        <p:txBody>
          <a:bodyPr/>
          <a:lstStyle/>
          <a:p>
            <a:pPr marL="265113" indent="3175"/>
            <a:r>
              <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PTZ</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カメラ</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t>
            </a:r>
            <a:r>
              <a:rPr kumimoji="1" lang="en-US" altLang="ja-JP"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AI</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搭載モデル）</a:t>
            </a:r>
            <a:r>
              <a:rPr lang="ja-JP" altLang="en-US" dirty="0"/>
              <a:t>間の自動追尾連動の設定手順（</a:t>
            </a:r>
            <a:r>
              <a:rPr lang="en-US" altLang="ja-JP" dirty="0"/>
              <a:t>2/3</a:t>
            </a:r>
            <a:r>
              <a:rPr lang="ja-JP" altLang="en-US" dirty="0"/>
              <a:t>）</a:t>
            </a:r>
          </a:p>
        </p:txBody>
      </p:sp>
      <p:sp>
        <p:nvSpPr>
          <p:cNvPr id="7" name="テキスト ボックス 6">
            <a:extLst>
              <a:ext uri="{FF2B5EF4-FFF2-40B4-BE49-F238E27FC236}">
                <a16:creationId xmlns:a16="http://schemas.microsoft.com/office/drawing/2014/main" id="{3C665539-F33D-5573-D75F-D6DD8A235028}"/>
              </a:ext>
            </a:extLst>
          </p:cNvPr>
          <p:cNvSpPr txBox="1"/>
          <p:nvPr/>
        </p:nvSpPr>
        <p:spPr>
          <a:xfrm>
            <a:off x="148299" y="930689"/>
            <a:ext cx="14091307" cy="1400768"/>
          </a:xfrm>
          <a:prstGeom prst="rect">
            <a:avLst/>
          </a:prstGeom>
          <a:solidFill>
            <a:schemeClr val="bg2">
              <a:lumMod val="90000"/>
            </a:schemeClr>
          </a:solidFill>
          <a:ln w="19050">
            <a:noFill/>
          </a:ln>
        </p:spPr>
        <p:txBody>
          <a:bodyPr wrap="square" rtlCol="0">
            <a:spAutoFit/>
          </a:bodyPr>
          <a:lstStyle/>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ja-JP" altLang="en-US" sz="2834" dirty="0">
              <a:solidFill>
                <a:srgbClr val="000000"/>
              </a:solidFill>
              <a:latin typeface="+mn-ea"/>
            </a:endParaRPr>
          </a:p>
        </p:txBody>
      </p:sp>
      <p:grpSp>
        <p:nvGrpSpPr>
          <p:cNvPr id="4" name="グループ化 3">
            <a:extLst>
              <a:ext uri="{FF2B5EF4-FFF2-40B4-BE49-F238E27FC236}">
                <a16:creationId xmlns:a16="http://schemas.microsoft.com/office/drawing/2014/main" id="{B7558632-7EA9-C4C5-9487-FC0E42BE668A}"/>
              </a:ext>
            </a:extLst>
          </p:cNvPr>
          <p:cNvGrpSpPr/>
          <p:nvPr/>
        </p:nvGrpSpPr>
        <p:grpSpPr>
          <a:xfrm>
            <a:off x="2811252" y="999950"/>
            <a:ext cx="8944719" cy="1227284"/>
            <a:chOff x="2811252" y="999950"/>
            <a:chExt cx="8944719" cy="1227284"/>
          </a:xfrm>
        </p:grpSpPr>
        <p:grpSp>
          <p:nvGrpSpPr>
            <p:cNvPr id="5" name="グループ化 4">
              <a:extLst>
                <a:ext uri="{FF2B5EF4-FFF2-40B4-BE49-F238E27FC236}">
                  <a16:creationId xmlns:a16="http://schemas.microsoft.com/office/drawing/2014/main" id="{DB05C470-A2AB-0CD8-C238-2B0A851185C1}"/>
                </a:ext>
              </a:extLst>
            </p:cNvPr>
            <p:cNvGrpSpPr/>
            <p:nvPr/>
          </p:nvGrpSpPr>
          <p:grpSpPr>
            <a:xfrm>
              <a:off x="2811252" y="1010007"/>
              <a:ext cx="8944719" cy="1217227"/>
              <a:chOff x="2544570" y="986831"/>
              <a:chExt cx="8944719" cy="1217227"/>
            </a:xfrm>
          </p:grpSpPr>
          <p:sp>
            <p:nvSpPr>
              <p:cNvPr id="8" name="正方形/長方形 7">
                <a:extLst>
                  <a:ext uri="{FF2B5EF4-FFF2-40B4-BE49-F238E27FC236}">
                    <a16:creationId xmlns:a16="http://schemas.microsoft.com/office/drawing/2014/main" id="{67DA6715-4B81-026C-E754-B138104E59CB}"/>
                  </a:ext>
                </a:extLst>
              </p:cNvPr>
              <p:cNvSpPr/>
              <p:nvPr/>
            </p:nvSpPr>
            <p:spPr>
              <a:xfrm>
                <a:off x="7334080" y="1005283"/>
                <a:ext cx="4155209" cy="119877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sp>
            <p:nvSpPr>
              <p:cNvPr id="9" name="正方形/長方形 8">
                <a:extLst>
                  <a:ext uri="{FF2B5EF4-FFF2-40B4-BE49-F238E27FC236}">
                    <a16:creationId xmlns:a16="http://schemas.microsoft.com/office/drawing/2014/main" id="{DB108720-9BAE-0A75-F7F1-7583FBF689A3}"/>
                  </a:ext>
                </a:extLst>
              </p:cNvPr>
              <p:cNvSpPr/>
              <p:nvPr/>
            </p:nvSpPr>
            <p:spPr>
              <a:xfrm>
                <a:off x="2544570" y="986831"/>
                <a:ext cx="3956044" cy="1204804"/>
              </a:xfrm>
              <a:prstGeom prst="rect">
                <a:avLst/>
              </a:prstGeom>
              <a:solidFill>
                <a:srgbClr val="6464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19953" fontAlgn="base">
                  <a:spcBef>
                    <a:spcPct val="0"/>
                  </a:spcBef>
                  <a:spcAft>
                    <a:spcPct val="0"/>
                  </a:spcAft>
                  <a:defRPr/>
                </a:pPr>
                <a:endParaRPr lang="ja-JP" altLang="en-US" sz="2834" dirty="0">
                  <a:solidFill>
                    <a:srgbClr val="FFFFFF"/>
                  </a:solidFill>
                  <a:latin typeface="+mn-ea"/>
                </a:endParaRPr>
              </a:p>
            </p:txBody>
          </p:sp>
          <p:pic>
            <p:nvPicPr>
              <p:cNvPr id="10" name="図 9">
                <a:extLst>
                  <a:ext uri="{FF2B5EF4-FFF2-40B4-BE49-F238E27FC236}">
                    <a16:creationId xmlns:a16="http://schemas.microsoft.com/office/drawing/2014/main" id="{2D028C6F-A48B-6DA4-8923-B8CA973E0E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1132" y="1041488"/>
                <a:ext cx="553235" cy="814651"/>
              </a:xfrm>
              <a:prstGeom prst="rect">
                <a:avLst/>
              </a:prstGeom>
              <a:effectLst>
                <a:outerShdw blurRad="50800" dist="38100" dir="2700000" algn="tl" rotWithShape="0">
                  <a:prstClr val="black">
                    <a:alpha val="40000"/>
                  </a:prstClr>
                </a:outerShdw>
              </a:effectLst>
            </p:spPr>
          </p:pic>
          <p:sp>
            <p:nvSpPr>
              <p:cNvPr id="11" name="右矢印 52">
                <a:extLst>
                  <a:ext uri="{FF2B5EF4-FFF2-40B4-BE49-F238E27FC236}">
                    <a16:creationId xmlns:a16="http://schemas.microsoft.com/office/drawing/2014/main" id="{B0CEC204-43CD-16D3-8FAC-89C5954DD118}"/>
                  </a:ext>
                </a:extLst>
              </p:cNvPr>
              <p:cNvSpPr/>
              <p:nvPr/>
            </p:nvSpPr>
            <p:spPr>
              <a:xfrm>
                <a:off x="6684421" y="1311685"/>
                <a:ext cx="487024" cy="571725"/>
              </a:xfrm>
              <a:prstGeom prst="rightArrow">
                <a:avLst/>
              </a:prstGeom>
              <a:solidFill>
                <a:schemeClr val="accent1">
                  <a:lumMod val="20000"/>
                  <a:lumOff val="80000"/>
                </a:schemeClr>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sp>
            <p:nvSpPr>
              <p:cNvPr id="12" name="Rectangle 18">
                <a:extLst>
                  <a:ext uri="{FF2B5EF4-FFF2-40B4-BE49-F238E27FC236}">
                    <a16:creationId xmlns:a16="http://schemas.microsoft.com/office/drawing/2014/main" id="{A1F0C366-BF2E-1A48-5910-FD08FE356659}"/>
                  </a:ext>
                </a:extLst>
              </p:cNvPr>
              <p:cNvSpPr>
                <a:spLocks noChangeArrowheads="1"/>
              </p:cNvSpPr>
              <p:nvPr/>
            </p:nvSpPr>
            <p:spPr bwMode="auto">
              <a:xfrm>
                <a:off x="8181635" y="1121910"/>
                <a:ext cx="2879516" cy="324000"/>
              </a:xfrm>
              <a:prstGeom prst="rect">
                <a:avLst/>
              </a:prstGeom>
              <a:solidFill>
                <a:schemeClr val="bg1">
                  <a:lumMod val="65000"/>
                </a:schemeClr>
              </a:solidFill>
              <a:ln>
                <a:noFill/>
              </a:ln>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rgbClr val="FFFFFF"/>
                    </a:solidFill>
                    <a:latin typeface="+mn-ea"/>
                    <a:ea typeface="+mn-ea"/>
                    <a:cs typeface="Calibri" panose="020F0502020204030204" pitchFamily="34" charset="0"/>
                  </a:rPr>
                  <a:t>PTZ</a:t>
                </a:r>
                <a:r>
                  <a:rPr lang="ja-JP" altLang="en-US" sz="1800" b="1" dirty="0">
                    <a:solidFill>
                      <a:srgbClr val="FFFFFF"/>
                    </a:solidFill>
                    <a:latin typeface="+mn-ea"/>
                    <a:ea typeface="+mn-ea"/>
                    <a:cs typeface="Calibri" panose="020F0502020204030204" pitchFamily="34" charset="0"/>
                  </a:rPr>
                  <a:t>カメラ ２</a:t>
                </a:r>
                <a:endParaRPr lang="en-US" altLang="ja-JP" sz="1800" b="1" dirty="0">
                  <a:solidFill>
                    <a:srgbClr val="FFFFFF"/>
                  </a:solidFill>
                  <a:latin typeface="+mn-ea"/>
                  <a:ea typeface="+mn-ea"/>
                  <a:cs typeface="Calibri" panose="020F0502020204030204" pitchFamily="34" charset="0"/>
                </a:endParaRPr>
              </a:p>
            </p:txBody>
          </p:sp>
          <p:sp>
            <p:nvSpPr>
              <p:cNvPr id="23" name="正方形/長方形 22">
                <a:extLst>
                  <a:ext uri="{FF2B5EF4-FFF2-40B4-BE49-F238E27FC236}">
                    <a16:creationId xmlns:a16="http://schemas.microsoft.com/office/drawing/2014/main" id="{3759D670-0575-8747-4192-950B5187345B}"/>
                  </a:ext>
                </a:extLst>
              </p:cNvPr>
              <p:cNvSpPr>
                <a:spLocks noChangeAspect="1"/>
              </p:cNvSpPr>
              <p:nvPr/>
            </p:nvSpPr>
            <p:spPr>
              <a:xfrm>
                <a:off x="3567774" y="1529256"/>
                <a:ext cx="2585175" cy="584775"/>
              </a:xfrm>
              <a:prstGeom prst="rect">
                <a:avLst/>
              </a:prstGeom>
            </p:spPr>
            <p:txBody>
              <a:bodyPr wrap="square">
                <a:spAutoFit/>
              </a:bodyPr>
              <a:lstStyle/>
              <a:p>
                <a:pPr marL="279982" indent="-279982" defTabSz="719953" fontAlgn="base">
                  <a:spcBef>
                    <a:spcPct val="0"/>
                  </a:spcBef>
                  <a:spcAft>
                    <a:spcPct val="0"/>
                  </a:spcAft>
                  <a:defRPr/>
                </a:pPr>
                <a:r>
                  <a:rPr lang="en-US" altLang="ja-JP"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2. </a:t>
                </a:r>
                <a:r>
                  <a:rPr lang="ja-JP" altLang="en-US"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自動ズーム調整および</a:t>
                </a:r>
                <a:endParaRPr lang="en-US" altLang="ja-JP" sz="1600" b="1" dirty="0">
                  <a:solidFill>
                    <a:srgbClr val="FFFFFF"/>
                  </a:solidFill>
                  <a:effectLst>
                    <a:outerShdw blurRad="38100" dist="38100" dir="2700000" algn="tl">
                      <a:srgbClr val="000000">
                        <a:alpha val="43137"/>
                      </a:srgbClr>
                    </a:outerShdw>
                  </a:effectLst>
                  <a:latin typeface="+mn-ea"/>
                  <a:cs typeface="Calibri" panose="020F0502020204030204" pitchFamily="34" charset="0"/>
                </a:endParaRPr>
              </a:p>
              <a:p>
                <a:pPr marL="263525" defTabSz="719953" fontAlgn="base">
                  <a:spcBef>
                    <a:spcPct val="0"/>
                  </a:spcBef>
                  <a:spcAft>
                    <a:spcPct val="0"/>
                  </a:spcAft>
                  <a:defRPr/>
                </a:pPr>
                <a:r>
                  <a:rPr lang="ja-JP" altLang="en-US" sz="1600" b="1" dirty="0">
                    <a:solidFill>
                      <a:srgbClr val="FFFFFF"/>
                    </a:solidFill>
                    <a:effectLst>
                      <a:outerShdw blurRad="38100" dist="38100" dir="2700000" algn="tl">
                        <a:srgbClr val="000000">
                          <a:alpha val="43137"/>
                        </a:srgbClr>
                      </a:outerShdw>
                    </a:effectLst>
                    <a:latin typeface="+mn-ea"/>
                    <a:cs typeface="Calibri" panose="020F0502020204030204" pitchFamily="34" charset="0"/>
                  </a:rPr>
                  <a:t>自動追尾起動の設定</a:t>
                </a:r>
              </a:p>
            </p:txBody>
          </p:sp>
          <p:sp>
            <p:nvSpPr>
              <p:cNvPr id="24" name="Rectangle 18">
                <a:extLst>
                  <a:ext uri="{FF2B5EF4-FFF2-40B4-BE49-F238E27FC236}">
                    <a16:creationId xmlns:a16="http://schemas.microsoft.com/office/drawing/2014/main" id="{4A12DB79-889A-DFCF-6781-32F4B2CAF4E5}"/>
                  </a:ext>
                </a:extLst>
              </p:cNvPr>
              <p:cNvSpPr>
                <a:spLocks noChangeArrowheads="1"/>
              </p:cNvSpPr>
              <p:nvPr/>
            </p:nvSpPr>
            <p:spPr bwMode="auto">
              <a:xfrm>
                <a:off x="3563084" y="1111793"/>
                <a:ext cx="2693199" cy="324000"/>
              </a:xfrm>
              <a:prstGeom prst="rect">
                <a:avLst/>
              </a:prstGeom>
              <a:solidFill>
                <a:schemeClr val="bg1"/>
              </a:solidFill>
              <a:ln>
                <a:noFill/>
              </a:ln>
              <a:effectLst>
                <a:outerShdw blurRad="50800" dist="38100" dir="2700000" algn="tl" rotWithShape="0">
                  <a:prstClr val="black">
                    <a:alpha val="40000"/>
                  </a:prstClr>
                </a:outerShdw>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rgbClr val="FFFFFF">
                        <a:lumMod val="50000"/>
                      </a:srgbClr>
                    </a:solidFill>
                    <a:latin typeface="+mn-ea"/>
                    <a:ea typeface="+mn-ea"/>
                    <a:cs typeface="Calibri" panose="020F0502020204030204" pitchFamily="34" charset="0"/>
                  </a:rPr>
                  <a:t>PTZ</a:t>
                </a:r>
                <a:r>
                  <a:rPr lang="ja-JP" altLang="en-US" sz="1800" b="1" dirty="0">
                    <a:solidFill>
                      <a:srgbClr val="FFFFFF">
                        <a:lumMod val="50000"/>
                      </a:srgbClr>
                    </a:solidFill>
                    <a:latin typeface="+mn-ea"/>
                    <a:ea typeface="+mn-ea"/>
                    <a:cs typeface="Calibri" panose="020F0502020204030204" pitchFamily="34" charset="0"/>
                  </a:rPr>
                  <a:t>カメラ １</a:t>
                </a:r>
                <a:endParaRPr lang="en-US" altLang="ja-JP" sz="1800" b="1" dirty="0">
                  <a:solidFill>
                    <a:srgbClr val="FFFFFF">
                      <a:lumMod val="50000"/>
                    </a:srgbClr>
                  </a:solidFill>
                  <a:latin typeface="+mn-ea"/>
                  <a:ea typeface="+mn-ea"/>
                  <a:cs typeface="Calibri" panose="020F0502020204030204" pitchFamily="34" charset="0"/>
                </a:endParaRPr>
              </a:p>
            </p:txBody>
          </p:sp>
          <p:sp>
            <p:nvSpPr>
              <p:cNvPr id="27" name="テキスト ボックス 26">
                <a:extLst>
                  <a:ext uri="{FF2B5EF4-FFF2-40B4-BE49-F238E27FC236}">
                    <a16:creationId xmlns:a16="http://schemas.microsoft.com/office/drawing/2014/main" id="{49FBE18A-C1E4-816A-0F06-6F361CF0E818}"/>
                  </a:ext>
                </a:extLst>
              </p:cNvPr>
              <p:cNvSpPr txBox="1"/>
              <p:nvPr/>
            </p:nvSpPr>
            <p:spPr>
              <a:xfrm>
                <a:off x="8181635" y="1557381"/>
                <a:ext cx="3307654" cy="584775"/>
              </a:xfrm>
              <a:prstGeom prst="rect">
                <a:avLst/>
              </a:prstGeom>
              <a:noFill/>
            </p:spPr>
            <p:txBody>
              <a:bodyPr wrap="square" rtlCol="0">
                <a:spAutoFit/>
              </a:bodyPr>
              <a:lstStyle/>
              <a:p>
                <a:pPr defTabSz="719953" fontAlgn="base">
                  <a:spcBef>
                    <a:spcPct val="0"/>
                  </a:spcBef>
                  <a:spcAft>
                    <a:spcPct val="0"/>
                  </a:spcAft>
                  <a:defRPr/>
                </a:pPr>
                <a:r>
                  <a:rPr lang="en-US" altLang="ja-JP" sz="1600" b="1" dirty="0">
                    <a:solidFill>
                      <a:srgbClr val="6464E6"/>
                    </a:solidFill>
                    <a:latin typeface="+mn-ea"/>
                  </a:rPr>
                  <a:t>3. </a:t>
                </a:r>
                <a:r>
                  <a:rPr lang="ja-JP" altLang="en-US" sz="1600" b="1" dirty="0">
                    <a:solidFill>
                      <a:srgbClr val="6464E6"/>
                    </a:solidFill>
                    <a:latin typeface="+mn-ea"/>
                  </a:rPr>
                  <a:t>自動追尾の引継ぎ</a:t>
                </a:r>
                <a:endParaRPr lang="en-US" altLang="ja-JP" sz="1600" b="1" dirty="0">
                  <a:solidFill>
                    <a:srgbClr val="6464E6"/>
                  </a:solidFill>
                  <a:latin typeface="+mn-ea"/>
                </a:endParaRPr>
              </a:p>
              <a:p>
                <a:pPr marL="279982" defTabSz="719953" fontAlgn="base">
                  <a:spcBef>
                    <a:spcPct val="0"/>
                  </a:spcBef>
                  <a:spcAft>
                    <a:spcPct val="0"/>
                  </a:spcAft>
                  <a:defRPr/>
                </a:pPr>
                <a:r>
                  <a:rPr lang="en-US" altLang="ja-JP" sz="1600" b="1" dirty="0">
                    <a:solidFill>
                      <a:srgbClr val="6464E6"/>
                    </a:solidFill>
                    <a:latin typeface="+mn-ea"/>
                  </a:rPr>
                  <a:t>PTZ</a:t>
                </a:r>
                <a:r>
                  <a:rPr lang="ja-JP" altLang="en-US" sz="1600" b="1" dirty="0">
                    <a:solidFill>
                      <a:srgbClr val="6464E6"/>
                    </a:solidFill>
                    <a:latin typeface="+mn-ea"/>
                  </a:rPr>
                  <a:t>カメラ １⇒ </a:t>
                </a:r>
                <a:r>
                  <a:rPr lang="en-US" altLang="ja-JP" sz="1600" b="1" dirty="0">
                    <a:solidFill>
                      <a:srgbClr val="6464E6"/>
                    </a:solidFill>
                    <a:latin typeface="+mn-ea"/>
                  </a:rPr>
                  <a:t>PTZ</a:t>
                </a:r>
                <a:r>
                  <a:rPr lang="ja-JP" altLang="en-US" sz="1600" b="1" dirty="0">
                    <a:solidFill>
                      <a:srgbClr val="6464E6"/>
                    </a:solidFill>
                    <a:latin typeface="+mn-ea"/>
                  </a:rPr>
                  <a:t>カメラ ２</a:t>
                </a:r>
              </a:p>
            </p:txBody>
          </p:sp>
        </p:grpSp>
        <p:pic>
          <p:nvPicPr>
            <p:cNvPr id="6" name="図 5">
              <a:extLst>
                <a:ext uri="{FF2B5EF4-FFF2-40B4-BE49-F238E27FC236}">
                  <a16:creationId xmlns:a16="http://schemas.microsoft.com/office/drawing/2014/main" id="{8089BFFB-82BA-E016-A4BC-2C0024B45DF0}"/>
                </a:ext>
              </a:extLst>
            </p:cNvPr>
            <p:cNvPicPr>
              <a:picLocks noChangeAspect="1"/>
            </p:cNvPicPr>
            <p:nvPr/>
          </p:nvPicPr>
          <p:blipFill>
            <a:blip r:embed="rId5"/>
            <a:stretch>
              <a:fillRect/>
            </a:stretch>
          </p:blipFill>
          <p:spPr>
            <a:xfrm>
              <a:off x="3046316" y="999950"/>
              <a:ext cx="437388" cy="82832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68425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A88C6049-6047-D845-89E1-D5E69DD40181}"/>
              </a:ext>
            </a:extLst>
          </p:cNvPr>
          <p:cNvSpPr txBox="1"/>
          <p:nvPr/>
        </p:nvSpPr>
        <p:spPr>
          <a:xfrm>
            <a:off x="6594412" y="5514694"/>
            <a:ext cx="7398483" cy="1569660"/>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送信元別プリセットポジション</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・「送信元アドレス１」：</a:t>
            </a:r>
            <a:r>
              <a:rPr lang="en-US" altLang="ja-JP" sz="1600" dirty="0">
                <a:solidFill>
                  <a:srgbClr val="0000FF"/>
                </a:solidFill>
                <a:latin typeface="+mn-ea"/>
              </a:rPr>
              <a:t>PTZ</a:t>
            </a:r>
            <a:r>
              <a:rPr lang="ja-JP" altLang="en-US" sz="1600" dirty="0">
                <a:solidFill>
                  <a:srgbClr val="0000FF"/>
                </a:solidFill>
                <a:latin typeface="+mn-ea"/>
              </a:rPr>
              <a:t>カメラ１の</a:t>
            </a:r>
            <a:r>
              <a:rPr lang="en-US" altLang="ja-JP" sz="1600" dirty="0">
                <a:solidFill>
                  <a:srgbClr val="0000FF"/>
                </a:solidFill>
                <a:latin typeface="+mn-ea"/>
              </a:rPr>
              <a:t>IP</a:t>
            </a:r>
            <a:r>
              <a:rPr lang="ja-JP" altLang="en-US" sz="1600" dirty="0">
                <a:solidFill>
                  <a:srgbClr val="0000FF"/>
                </a:solidFill>
                <a:latin typeface="+mn-ea"/>
              </a:rPr>
              <a:t>アドレス</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　＊右のボックスに、独自アラーム受信時のプリセットポジション番号を指定</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・「カメラ別受信設定」：”</a:t>
            </a:r>
            <a:r>
              <a:rPr lang="en-US" altLang="ja-JP" sz="1600" dirty="0">
                <a:solidFill>
                  <a:srgbClr val="0000FF"/>
                </a:solidFill>
                <a:latin typeface="+mn-ea"/>
              </a:rPr>
              <a:t>1</a:t>
            </a:r>
            <a:r>
              <a:rPr lang="ja-JP" altLang="en-US" sz="1600" dirty="0">
                <a:solidFill>
                  <a:srgbClr val="0000FF"/>
                </a:solidFill>
                <a:latin typeface="+mn-ea"/>
              </a:rPr>
              <a:t>”を指定</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・「アラームエリア</a:t>
            </a:r>
            <a:r>
              <a:rPr lang="en-US" altLang="ja-JP" sz="1600" dirty="0">
                <a:solidFill>
                  <a:srgbClr val="0000FF"/>
                </a:solidFill>
                <a:latin typeface="+mn-ea"/>
              </a:rPr>
              <a:t>No</a:t>
            </a:r>
            <a:r>
              <a:rPr lang="ja-JP" altLang="en-US" sz="1600" dirty="0">
                <a:solidFill>
                  <a:srgbClr val="0000FF"/>
                </a:solidFill>
                <a:latin typeface="+mn-ea"/>
              </a:rPr>
              <a:t>」：”</a:t>
            </a:r>
            <a:r>
              <a:rPr lang="en-US" altLang="ja-JP" sz="1600" dirty="0">
                <a:solidFill>
                  <a:srgbClr val="0000FF"/>
                </a:solidFill>
                <a:latin typeface="+mn-ea"/>
              </a:rPr>
              <a:t>On</a:t>
            </a:r>
            <a:r>
              <a:rPr lang="ja-JP" altLang="en-US" sz="1600" dirty="0">
                <a:solidFill>
                  <a:srgbClr val="0000FF"/>
                </a:solidFill>
                <a:latin typeface="+mn-ea"/>
              </a:rPr>
              <a:t>”</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　＊</a:t>
            </a:r>
            <a:r>
              <a:rPr lang="en-US" altLang="ja-JP" sz="1600" dirty="0">
                <a:solidFill>
                  <a:srgbClr val="0000FF"/>
                </a:solidFill>
                <a:latin typeface="+mn-ea"/>
              </a:rPr>
              <a:t>PTZ</a:t>
            </a:r>
            <a:r>
              <a:rPr lang="ja-JP" altLang="en-US" sz="1600" dirty="0">
                <a:solidFill>
                  <a:srgbClr val="0000FF"/>
                </a:solidFill>
                <a:latin typeface="+mn-ea"/>
              </a:rPr>
              <a:t>カメラ１のアラームエリア</a:t>
            </a:r>
            <a:r>
              <a:rPr lang="en-US" altLang="ja-JP" sz="1600" dirty="0">
                <a:solidFill>
                  <a:srgbClr val="0000FF"/>
                </a:solidFill>
                <a:latin typeface="+mn-ea"/>
              </a:rPr>
              <a:t>No</a:t>
            </a:r>
            <a:r>
              <a:rPr lang="ja-JP" altLang="en-US" sz="1600" dirty="0">
                <a:solidFill>
                  <a:srgbClr val="0000FF"/>
                </a:solidFill>
                <a:latin typeface="+mn-ea"/>
              </a:rPr>
              <a:t>を指定</a:t>
            </a:r>
            <a:endParaRPr lang="en-US" altLang="ja-JP" sz="1600" dirty="0">
              <a:solidFill>
                <a:srgbClr val="0000FF"/>
              </a:solidFill>
              <a:latin typeface="+mn-ea"/>
            </a:endParaRPr>
          </a:p>
        </p:txBody>
      </p:sp>
      <p:sp>
        <p:nvSpPr>
          <p:cNvPr id="22" name="テキスト ボックス 21">
            <a:extLst>
              <a:ext uri="{FF2B5EF4-FFF2-40B4-BE49-F238E27FC236}">
                <a16:creationId xmlns:a16="http://schemas.microsoft.com/office/drawing/2014/main" id="{7EE41179-5584-031F-AF8A-52333B5B4161}"/>
              </a:ext>
            </a:extLst>
          </p:cNvPr>
          <p:cNvSpPr txBox="1"/>
          <p:nvPr/>
        </p:nvSpPr>
        <p:spPr>
          <a:xfrm>
            <a:off x="6628694" y="3317066"/>
            <a:ext cx="7358522" cy="830997"/>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アラーム設定</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・「コマンドアラーム」：”</a:t>
            </a:r>
            <a:r>
              <a:rPr lang="en-US" altLang="ja-JP" sz="1600" dirty="0">
                <a:solidFill>
                  <a:srgbClr val="0000FF"/>
                </a:solidFill>
                <a:latin typeface="+mn-ea"/>
              </a:rPr>
              <a:t>On</a:t>
            </a:r>
            <a:r>
              <a:rPr lang="ja-JP" altLang="en-US" sz="1600" dirty="0">
                <a:solidFill>
                  <a:srgbClr val="0000FF"/>
                </a:solidFill>
                <a:latin typeface="+mn-ea"/>
              </a:rPr>
              <a:t>”</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・「受信ポート番号」：</a:t>
            </a:r>
            <a:r>
              <a:rPr lang="en-US" altLang="ja-JP" sz="1600" dirty="0">
                <a:solidFill>
                  <a:srgbClr val="0000FF"/>
                </a:solidFill>
                <a:latin typeface="+mn-ea"/>
              </a:rPr>
              <a:t>PTZ</a:t>
            </a:r>
            <a:r>
              <a:rPr lang="ja-JP" altLang="en-US" sz="1600" dirty="0">
                <a:solidFill>
                  <a:srgbClr val="0000FF"/>
                </a:solidFill>
                <a:latin typeface="+mn-ea"/>
              </a:rPr>
              <a:t>カメラ１と同じ番号を指定</a:t>
            </a:r>
            <a:endParaRPr lang="en-US" altLang="ja-JP" sz="1600" dirty="0">
              <a:solidFill>
                <a:srgbClr val="0000FF"/>
              </a:solidFill>
              <a:latin typeface="+mn-ea"/>
            </a:endParaRPr>
          </a:p>
        </p:txBody>
      </p:sp>
      <p:sp>
        <p:nvSpPr>
          <p:cNvPr id="23" name="テキスト ボックス 22">
            <a:extLst>
              <a:ext uri="{FF2B5EF4-FFF2-40B4-BE49-F238E27FC236}">
                <a16:creationId xmlns:a16="http://schemas.microsoft.com/office/drawing/2014/main" id="{FBC69284-E3F1-25C8-58AC-2C0E0AFCF535}"/>
              </a:ext>
            </a:extLst>
          </p:cNvPr>
          <p:cNvSpPr txBox="1"/>
          <p:nvPr/>
        </p:nvSpPr>
        <p:spPr>
          <a:xfrm>
            <a:off x="6628694" y="4466855"/>
            <a:ext cx="7364201" cy="830997"/>
          </a:xfrm>
          <a:prstGeom prst="rect">
            <a:avLst/>
          </a:prstGeom>
          <a:solidFill>
            <a:srgbClr val="7FCABE"/>
          </a:solidFill>
          <a:effectLst>
            <a:outerShdw blurRad="50800" dist="38100" dir="2700000" algn="tl" rotWithShape="0">
              <a:prstClr val="black">
                <a:alpha val="40000"/>
              </a:prstClr>
            </a:outerShdw>
          </a:effectLst>
        </p:spPr>
        <p:txBody>
          <a:bodyPr wrap="square" rtlCol="0">
            <a:spAutoFit/>
          </a:bodyPr>
          <a:lstStyle/>
          <a:p>
            <a:pPr defTabSz="719953" fontAlgn="base">
              <a:spcBef>
                <a:spcPct val="0"/>
              </a:spcBef>
              <a:spcAft>
                <a:spcPct val="0"/>
              </a:spcAft>
              <a:defRPr/>
            </a:pPr>
            <a:r>
              <a:rPr lang="en-US" altLang="ja-JP" sz="1600" dirty="0">
                <a:solidFill>
                  <a:srgbClr val="0000FF"/>
                </a:solidFill>
                <a:latin typeface="+mn-ea"/>
              </a:rPr>
              <a:t>【</a:t>
            </a:r>
            <a:r>
              <a:rPr lang="ja-JP" altLang="en-US" sz="1600" dirty="0">
                <a:solidFill>
                  <a:srgbClr val="0000FF"/>
                </a:solidFill>
                <a:latin typeface="+mn-ea"/>
              </a:rPr>
              <a:t>アラーム連動設定</a:t>
            </a:r>
            <a:r>
              <a:rPr lang="en-US" altLang="ja-JP" sz="1600" dirty="0">
                <a:solidFill>
                  <a:srgbClr val="0000FF"/>
                </a:solidFill>
                <a:latin typeface="+mn-ea"/>
              </a:rPr>
              <a:t>】</a:t>
            </a:r>
          </a:p>
          <a:p>
            <a:pPr defTabSz="719953" fontAlgn="base">
              <a:spcBef>
                <a:spcPct val="0"/>
              </a:spcBef>
              <a:spcAft>
                <a:spcPct val="0"/>
              </a:spcAft>
              <a:defRPr/>
            </a:pPr>
            <a:r>
              <a:rPr lang="ja-JP" altLang="en-US" sz="1600" dirty="0">
                <a:solidFill>
                  <a:srgbClr val="0000FF"/>
                </a:solidFill>
                <a:latin typeface="+mn-ea"/>
              </a:rPr>
              <a:t>・「コマンドアラーム」：”送信元別プリセットポジション”</a:t>
            </a:r>
            <a:endParaRPr lang="en-US" altLang="ja-JP" sz="1600" dirty="0">
              <a:solidFill>
                <a:srgbClr val="0000FF"/>
              </a:solidFill>
              <a:latin typeface="+mn-ea"/>
            </a:endParaRPr>
          </a:p>
          <a:p>
            <a:pPr defTabSz="719953" fontAlgn="base">
              <a:spcBef>
                <a:spcPct val="0"/>
              </a:spcBef>
              <a:spcAft>
                <a:spcPct val="0"/>
              </a:spcAft>
              <a:defRPr/>
            </a:pPr>
            <a:r>
              <a:rPr lang="ja-JP" altLang="en-US" sz="1600" dirty="0">
                <a:solidFill>
                  <a:srgbClr val="0000FF"/>
                </a:solidFill>
                <a:latin typeface="+mn-ea"/>
              </a:rPr>
              <a:t>　⇒「送信元別プリセットポジション設定へ」をクリック</a:t>
            </a:r>
          </a:p>
        </p:txBody>
      </p:sp>
      <p:grpSp>
        <p:nvGrpSpPr>
          <p:cNvPr id="34" name="グループ化 33">
            <a:extLst>
              <a:ext uri="{FF2B5EF4-FFF2-40B4-BE49-F238E27FC236}">
                <a16:creationId xmlns:a16="http://schemas.microsoft.com/office/drawing/2014/main" id="{93534812-8773-3780-E8FF-980076DBE0BA}"/>
              </a:ext>
            </a:extLst>
          </p:cNvPr>
          <p:cNvGrpSpPr/>
          <p:nvPr/>
        </p:nvGrpSpPr>
        <p:grpSpPr>
          <a:xfrm>
            <a:off x="412997" y="2947596"/>
            <a:ext cx="5317906" cy="1146040"/>
            <a:chOff x="4621482" y="2500694"/>
            <a:chExt cx="3377110" cy="727787"/>
          </a:xfrm>
        </p:grpSpPr>
        <p:pic>
          <p:nvPicPr>
            <p:cNvPr id="36" name="図 35">
              <a:extLst>
                <a:ext uri="{FF2B5EF4-FFF2-40B4-BE49-F238E27FC236}">
                  <a16:creationId xmlns:a16="http://schemas.microsoft.com/office/drawing/2014/main" id="{86819B85-5A12-84A2-F458-3704256FE9BA}"/>
                </a:ext>
              </a:extLst>
            </p:cNvPr>
            <p:cNvPicPr>
              <a:picLocks noChangeAspect="1"/>
            </p:cNvPicPr>
            <p:nvPr/>
          </p:nvPicPr>
          <p:blipFill rotWithShape="1">
            <a:blip r:embed="rId3"/>
            <a:srcRect l="548" t="36190" r="21734" b="46921"/>
            <a:stretch/>
          </p:blipFill>
          <p:spPr>
            <a:xfrm>
              <a:off x="4621482" y="2500694"/>
              <a:ext cx="3377110" cy="72778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7" name="正方形/長方形 46">
              <a:extLst>
                <a:ext uri="{FF2B5EF4-FFF2-40B4-BE49-F238E27FC236}">
                  <a16:creationId xmlns:a16="http://schemas.microsoft.com/office/drawing/2014/main" id="{6567CAFD-DADF-DA42-24BA-06B321C757D2}"/>
                </a:ext>
              </a:extLst>
            </p:cNvPr>
            <p:cNvSpPr/>
            <p:nvPr/>
          </p:nvSpPr>
          <p:spPr>
            <a:xfrm>
              <a:off x="5527962" y="2857866"/>
              <a:ext cx="2228013" cy="3089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grpSp>
      <p:cxnSp>
        <p:nvCxnSpPr>
          <p:cNvPr id="48" name="直線矢印コネクタ 47">
            <a:extLst>
              <a:ext uri="{FF2B5EF4-FFF2-40B4-BE49-F238E27FC236}">
                <a16:creationId xmlns:a16="http://schemas.microsoft.com/office/drawing/2014/main" id="{7C81507F-27A6-D675-8484-89FAE91577DA}"/>
              </a:ext>
            </a:extLst>
          </p:cNvPr>
          <p:cNvCxnSpPr>
            <a:cxnSpLocks/>
            <a:stCxn id="47" idx="3"/>
            <a:endCxn id="22" idx="1"/>
          </p:cNvCxnSpPr>
          <p:nvPr/>
        </p:nvCxnSpPr>
        <p:spPr>
          <a:xfrm flipV="1">
            <a:off x="5348856" y="3732565"/>
            <a:ext cx="1279838" cy="2069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グループ化 48">
            <a:extLst>
              <a:ext uri="{FF2B5EF4-FFF2-40B4-BE49-F238E27FC236}">
                <a16:creationId xmlns:a16="http://schemas.microsoft.com/office/drawing/2014/main" id="{50AD3A29-036D-BBD0-0C2F-FBFA10A6E45C}"/>
              </a:ext>
            </a:extLst>
          </p:cNvPr>
          <p:cNvGrpSpPr/>
          <p:nvPr/>
        </p:nvGrpSpPr>
        <p:grpSpPr>
          <a:xfrm>
            <a:off x="1772288" y="4315691"/>
            <a:ext cx="3958613" cy="876418"/>
            <a:chOff x="4747514" y="2557458"/>
            <a:chExt cx="2513898" cy="556565"/>
          </a:xfrm>
        </p:grpSpPr>
        <p:pic>
          <p:nvPicPr>
            <p:cNvPr id="51" name="図 50">
              <a:extLst>
                <a:ext uri="{FF2B5EF4-FFF2-40B4-BE49-F238E27FC236}">
                  <a16:creationId xmlns:a16="http://schemas.microsoft.com/office/drawing/2014/main" id="{FDCE39C3-DFFC-3DB1-F66F-631EE8E94E68}"/>
                </a:ext>
              </a:extLst>
            </p:cNvPr>
            <p:cNvPicPr>
              <a:picLocks noChangeAspect="1"/>
            </p:cNvPicPr>
            <p:nvPr/>
          </p:nvPicPr>
          <p:blipFill rotWithShape="1">
            <a:blip r:embed="rId4"/>
            <a:srcRect t="63108" r="25265"/>
            <a:stretch/>
          </p:blipFill>
          <p:spPr>
            <a:xfrm>
              <a:off x="4747514" y="2557458"/>
              <a:ext cx="2513898" cy="55656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53" name="正方形/長方形 52">
              <a:extLst>
                <a:ext uri="{FF2B5EF4-FFF2-40B4-BE49-F238E27FC236}">
                  <a16:creationId xmlns:a16="http://schemas.microsoft.com/office/drawing/2014/main" id="{F7D125C1-4D79-A7CB-A081-F23125BA69DA}"/>
                </a:ext>
              </a:extLst>
            </p:cNvPr>
            <p:cNvSpPr/>
            <p:nvPr/>
          </p:nvSpPr>
          <p:spPr>
            <a:xfrm>
              <a:off x="4838362" y="2774581"/>
              <a:ext cx="2325631" cy="3089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grpSp>
      <p:sp>
        <p:nvSpPr>
          <p:cNvPr id="58" name="右矢印 55">
            <a:extLst>
              <a:ext uri="{FF2B5EF4-FFF2-40B4-BE49-F238E27FC236}">
                <a16:creationId xmlns:a16="http://schemas.microsoft.com/office/drawing/2014/main" id="{B1911D9A-0A64-465B-301F-A9E056C822A4}"/>
              </a:ext>
            </a:extLst>
          </p:cNvPr>
          <p:cNvSpPr/>
          <p:nvPr/>
        </p:nvSpPr>
        <p:spPr>
          <a:xfrm rot="5400000">
            <a:off x="4131320" y="5154682"/>
            <a:ext cx="351230" cy="407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cxnSp>
        <p:nvCxnSpPr>
          <p:cNvPr id="61" name="直線矢印コネクタ 60">
            <a:extLst>
              <a:ext uri="{FF2B5EF4-FFF2-40B4-BE49-F238E27FC236}">
                <a16:creationId xmlns:a16="http://schemas.microsoft.com/office/drawing/2014/main" id="{204F99EB-5BC7-3FF2-AA36-8765057D4A5C}"/>
              </a:ext>
            </a:extLst>
          </p:cNvPr>
          <p:cNvCxnSpPr>
            <a:cxnSpLocks/>
            <a:stCxn id="53" idx="3"/>
            <a:endCxn id="23" idx="1"/>
          </p:cNvCxnSpPr>
          <p:nvPr/>
        </p:nvCxnSpPr>
        <p:spPr>
          <a:xfrm flipV="1">
            <a:off x="5577497" y="4882354"/>
            <a:ext cx="1051197" cy="1846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AC5854E8-B931-D16F-3274-0BECE53A1DF7}"/>
              </a:ext>
            </a:extLst>
          </p:cNvPr>
          <p:cNvCxnSpPr>
            <a:cxnSpLocks/>
            <a:stCxn id="59" idx="3"/>
            <a:endCxn id="21" idx="1"/>
          </p:cNvCxnSpPr>
          <p:nvPr/>
        </p:nvCxnSpPr>
        <p:spPr>
          <a:xfrm flipV="1">
            <a:off x="6093237" y="6299524"/>
            <a:ext cx="501175" cy="128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C273F9C5-A984-B599-1B9D-B898ECA99554}"/>
              </a:ext>
            </a:extLst>
          </p:cNvPr>
          <p:cNvSpPr txBox="1"/>
          <p:nvPr/>
        </p:nvSpPr>
        <p:spPr>
          <a:xfrm>
            <a:off x="6628695" y="2649030"/>
            <a:ext cx="6587576" cy="707886"/>
          </a:xfrm>
          <a:prstGeom prst="rect">
            <a:avLst/>
          </a:prstGeom>
          <a:noFill/>
        </p:spPr>
        <p:txBody>
          <a:bodyPr wrap="square" rtlCol="0">
            <a:spAutoFit/>
          </a:bodyPr>
          <a:lstStyle/>
          <a:p>
            <a:r>
              <a:rPr lang="en-US" altLang="ja-JP" sz="2000" b="1" dirty="0">
                <a:latin typeface="+mn-ea"/>
              </a:rPr>
              <a:t>PTZ</a:t>
            </a:r>
            <a:r>
              <a:rPr lang="ja-JP" altLang="en-US" sz="2000" b="1" dirty="0">
                <a:latin typeface="+mn-ea"/>
              </a:rPr>
              <a:t>カメラ１からの独自アラーム通知を受信する設定を行ないます。</a:t>
            </a:r>
          </a:p>
        </p:txBody>
      </p:sp>
      <p:sp>
        <p:nvSpPr>
          <p:cNvPr id="70" name="テキスト ボックス 69">
            <a:extLst>
              <a:ext uri="{FF2B5EF4-FFF2-40B4-BE49-F238E27FC236}">
                <a16:creationId xmlns:a16="http://schemas.microsoft.com/office/drawing/2014/main" id="{66ADAC84-2BEE-45CD-C474-07117468C47F}"/>
              </a:ext>
            </a:extLst>
          </p:cNvPr>
          <p:cNvSpPr txBox="1"/>
          <p:nvPr/>
        </p:nvSpPr>
        <p:spPr>
          <a:xfrm>
            <a:off x="11063867" y="7190371"/>
            <a:ext cx="3262432" cy="338554"/>
          </a:xfrm>
          <a:prstGeom prst="rect">
            <a:avLst/>
          </a:prstGeom>
          <a:noFill/>
        </p:spPr>
        <p:txBody>
          <a:bodyPr wrap="none" rtlCol="0">
            <a:spAutoFit/>
          </a:bodyPr>
          <a:lstStyle/>
          <a:p>
            <a:r>
              <a:rPr lang="ja-JP" altLang="en-US" sz="1600" b="1" dirty="0">
                <a:solidFill>
                  <a:srgbClr val="FF0000"/>
                </a:solidFill>
              </a:rPr>
              <a:t>＊「設定」ボタンを必ずクリック</a:t>
            </a:r>
          </a:p>
        </p:txBody>
      </p:sp>
      <p:grpSp>
        <p:nvGrpSpPr>
          <p:cNvPr id="76" name="グループ化 75">
            <a:extLst>
              <a:ext uri="{FF2B5EF4-FFF2-40B4-BE49-F238E27FC236}">
                <a16:creationId xmlns:a16="http://schemas.microsoft.com/office/drawing/2014/main" id="{8BB95720-0D51-96A7-0A6F-D9DA0ED6BCF0}"/>
              </a:ext>
            </a:extLst>
          </p:cNvPr>
          <p:cNvGrpSpPr/>
          <p:nvPr/>
        </p:nvGrpSpPr>
        <p:grpSpPr>
          <a:xfrm>
            <a:off x="554175" y="5607919"/>
            <a:ext cx="5586211" cy="1255506"/>
            <a:chOff x="351534" y="3561281"/>
            <a:chExt cx="3547496" cy="797303"/>
          </a:xfrm>
        </p:grpSpPr>
        <p:grpSp>
          <p:nvGrpSpPr>
            <p:cNvPr id="24" name="グループ化 23">
              <a:extLst>
                <a:ext uri="{FF2B5EF4-FFF2-40B4-BE49-F238E27FC236}">
                  <a16:creationId xmlns:a16="http://schemas.microsoft.com/office/drawing/2014/main" id="{2BDAA502-04E4-4045-DFD5-65734D7C8268}"/>
                </a:ext>
              </a:extLst>
            </p:cNvPr>
            <p:cNvGrpSpPr/>
            <p:nvPr/>
          </p:nvGrpSpPr>
          <p:grpSpPr>
            <a:xfrm>
              <a:off x="351534" y="3561281"/>
              <a:ext cx="3547496" cy="797303"/>
              <a:chOff x="5112006" y="4266440"/>
              <a:chExt cx="3547496" cy="797303"/>
            </a:xfrm>
          </p:grpSpPr>
          <p:pic>
            <p:nvPicPr>
              <p:cNvPr id="28" name="図 27">
                <a:extLst>
                  <a:ext uri="{FF2B5EF4-FFF2-40B4-BE49-F238E27FC236}">
                    <a16:creationId xmlns:a16="http://schemas.microsoft.com/office/drawing/2014/main" id="{52A72651-7AF0-8FA8-15E0-DDF29ACBCEC0}"/>
                  </a:ext>
                </a:extLst>
              </p:cNvPr>
              <p:cNvPicPr>
                <a:picLocks noChangeAspect="1"/>
              </p:cNvPicPr>
              <p:nvPr/>
            </p:nvPicPr>
            <p:blipFill>
              <a:blip r:embed="rId5"/>
              <a:stretch>
                <a:fillRect/>
              </a:stretch>
            </p:blipFill>
            <p:spPr>
              <a:xfrm>
                <a:off x="5112006" y="4266440"/>
                <a:ext cx="3547496" cy="797303"/>
              </a:xfrm>
              <a:prstGeom prst="rect">
                <a:avLst/>
              </a:prstGeom>
              <a:ln>
                <a:solidFill>
                  <a:schemeClr val="tx1"/>
                </a:solidFill>
              </a:ln>
              <a:effectLst>
                <a:outerShdw blurRad="50800" dist="38100" dir="2700000" algn="tl" rotWithShape="0">
                  <a:prstClr val="black">
                    <a:alpha val="40000"/>
                  </a:prstClr>
                </a:outerShdw>
              </a:effectLst>
            </p:spPr>
          </p:pic>
          <p:sp>
            <p:nvSpPr>
              <p:cNvPr id="33" name="テキスト ボックス 32">
                <a:extLst>
                  <a:ext uri="{FF2B5EF4-FFF2-40B4-BE49-F238E27FC236}">
                    <a16:creationId xmlns:a16="http://schemas.microsoft.com/office/drawing/2014/main" id="{2DC751DF-53FE-614D-F652-939E990567E1}"/>
                  </a:ext>
                </a:extLst>
              </p:cNvPr>
              <p:cNvSpPr txBox="1"/>
              <p:nvPr/>
            </p:nvSpPr>
            <p:spPr>
              <a:xfrm>
                <a:off x="7345913" y="4513987"/>
                <a:ext cx="121566" cy="92351"/>
              </a:xfrm>
              <a:prstGeom prst="rect">
                <a:avLst/>
              </a:prstGeom>
              <a:solidFill>
                <a:schemeClr val="bg1">
                  <a:lumMod val="95000"/>
                </a:schemeClr>
              </a:solidFill>
            </p:spPr>
            <p:txBody>
              <a:bodyPr wrap="none" lIns="56689" tIns="0" rIns="56689" bIns="0" rtlCol="0">
                <a:spAutoFit/>
              </a:bodyPr>
              <a:lstStyle/>
              <a:p>
                <a:r>
                  <a:rPr lang="en-US" altLang="ja-JP" sz="945" b="1" dirty="0">
                    <a:latin typeface="+mj-ea"/>
                    <a:ea typeface="+mj-ea"/>
                  </a:rPr>
                  <a:t>1:</a:t>
                </a:r>
                <a:endParaRPr lang="ja-JP" altLang="en-US" sz="945" b="1" dirty="0">
                  <a:latin typeface="+mj-ea"/>
                  <a:ea typeface="+mj-ea"/>
                </a:endParaRPr>
              </a:p>
            </p:txBody>
          </p:sp>
        </p:grpSp>
        <p:sp>
          <p:nvSpPr>
            <p:cNvPr id="59" name="正方形/長方形 58">
              <a:extLst>
                <a:ext uri="{FF2B5EF4-FFF2-40B4-BE49-F238E27FC236}">
                  <a16:creationId xmlns:a16="http://schemas.microsoft.com/office/drawing/2014/main" id="{71196D2C-DB4E-5E7C-0484-173C633BC963}"/>
                </a:ext>
              </a:extLst>
            </p:cNvPr>
            <p:cNvSpPr/>
            <p:nvPr/>
          </p:nvSpPr>
          <p:spPr>
            <a:xfrm>
              <a:off x="370895" y="3746703"/>
              <a:ext cx="3498193" cy="523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Calibri"/>
                <a:ea typeface="Yu Gothic UI"/>
              </a:endParaRPr>
            </a:p>
          </p:txBody>
        </p:sp>
        <p:sp>
          <p:nvSpPr>
            <p:cNvPr id="75" name="テキスト ボックス 74">
              <a:extLst>
                <a:ext uri="{FF2B5EF4-FFF2-40B4-BE49-F238E27FC236}">
                  <a16:creationId xmlns:a16="http://schemas.microsoft.com/office/drawing/2014/main" id="{A5452220-4799-B9E4-E21A-0182A7F0F038}"/>
                </a:ext>
              </a:extLst>
            </p:cNvPr>
            <p:cNvSpPr txBox="1"/>
            <p:nvPr/>
          </p:nvSpPr>
          <p:spPr>
            <a:xfrm>
              <a:off x="1995377" y="3805200"/>
              <a:ext cx="41678" cy="92333"/>
            </a:xfrm>
            <a:prstGeom prst="rect">
              <a:avLst/>
            </a:prstGeom>
            <a:solidFill>
              <a:schemeClr val="bg1">
                <a:lumMod val="95000"/>
              </a:schemeClr>
            </a:solidFill>
          </p:spPr>
          <p:txBody>
            <a:bodyPr wrap="none" lIns="0" tIns="0" rIns="0" bIns="0" rtlCol="0" anchor="ctr" anchorCtr="1">
              <a:noAutofit/>
            </a:bodyPr>
            <a:lstStyle/>
            <a:p>
              <a:r>
                <a:rPr lang="en-US" altLang="ja-JP" sz="787" dirty="0">
                  <a:latin typeface="+mn-ea"/>
                </a:rPr>
                <a:t>0</a:t>
              </a:r>
              <a:endParaRPr lang="ja-JP" altLang="en-US" sz="787" dirty="0">
                <a:latin typeface="+mn-ea"/>
              </a:endParaRPr>
            </a:p>
          </p:txBody>
        </p:sp>
      </p:grpSp>
      <p:sp>
        <p:nvSpPr>
          <p:cNvPr id="2" name="タイトル 1">
            <a:extLst>
              <a:ext uri="{FF2B5EF4-FFF2-40B4-BE49-F238E27FC236}">
                <a16:creationId xmlns:a16="http://schemas.microsoft.com/office/drawing/2014/main" id="{B5F5950F-1970-99E7-738F-5948C6E34C3B}"/>
              </a:ext>
            </a:extLst>
          </p:cNvPr>
          <p:cNvSpPr>
            <a:spLocks noGrp="1"/>
          </p:cNvSpPr>
          <p:nvPr>
            <p:ph type="title"/>
          </p:nvPr>
        </p:nvSpPr>
        <p:spPr/>
        <p:txBody>
          <a:bodyPr/>
          <a:lstStyle/>
          <a:p>
            <a:pPr marL="265113" marR="0" lvl="0" defTabSz="1079929" rtl="0" eaLnBrk="1" fontAlgn="auto" latinLnBrk="0" hangingPunct="1">
              <a:lnSpc>
                <a:spcPct val="100000"/>
              </a:lnSpc>
              <a:spcBef>
                <a:spcPts val="0"/>
              </a:spcBef>
              <a:spcAft>
                <a:spcPts val="0"/>
              </a:spcAft>
              <a:tabLst/>
              <a:defRPr/>
            </a:pPr>
            <a:r>
              <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PTZ</a:t>
            </a:r>
            <a:r>
              <a:rPr kumimoji="1" lang="ja-JP"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カメラ</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t>
            </a:r>
            <a:r>
              <a:rPr kumimoji="1" lang="en-US" altLang="ja-JP"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AI</a:t>
            </a:r>
            <a:r>
              <a:rPr kumimoji="1" lang="ja-JP"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j-cs"/>
              </a:rPr>
              <a:t>搭載モデル）</a:t>
            </a:r>
            <a:r>
              <a:rPr kumimoji="1" lang="ja-JP" altLang="en-US" i="0" u="none" strike="noStrike" kern="1200" cap="none" spc="0" normalizeH="0" baseline="0" noProof="0" dirty="0">
                <a:ln>
                  <a:noFill/>
                </a:ln>
                <a:uLnTx/>
                <a:uFillTx/>
                <a:cs typeface="+mn-cs"/>
              </a:rPr>
              <a:t>間の自動追尾連動の設定手順（</a:t>
            </a:r>
            <a:r>
              <a:rPr lang="en-US" altLang="ja-JP" dirty="0">
                <a:cs typeface="+mn-cs"/>
              </a:rPr>
              <a:t>3</a:t>
            </a:r>
            <a:r>
              <a:rPr kumimoji="1" lang="en-US" altLang="ja-JP" i="0" u="none" strike="noStrike" kern="1200" cap="none" spc="0" normalizeH="0" baseline="0" noProof="0" dirty="0">
                <a:ln>
                  <a:noFill/>
                </a:ln>
                <a:uLnTx/>
                <a:uFillTx/>
                <a:cs typeface="+mn-cs"/>
              </a:rPr>
              <a:t>/3</a:t>
            </a:r>
            <a:r>
              <a:rPr kumimoji="1" lang="ja-JP" altLang="en-US" i="0" u="none" strike="noStrike" kern="1200" cap="none" spc="0" normalizeH="0" baseline="0" noProof="0" dirty="0">
                <a:ln>
                  <a:noFill/>
                </a:ln>
                <a:uLnTx/>
                <a:uFillTx/>
                <a:cs typeface="+mn-cs"/>
              </a:rPr>
              <a:t>）</a:t>
            </a:r>
            <a:endParaRPr lang="ja-JP" altLang="en-US" dirty="0"/>
          </a:p>
        </p:txBody>
      </p:sp>
      <p:sp>
        <p:nvSpPr>
          <p:cNvPr id="3" name="テキスト ボックス 2">
            <a:extLst>
              <a:ext uri="{FF2B5EF4-FFF2-40B4-BE49-F238E27FC236}">
                <a16:creationId xmlns:a16="http://schemas.microsoft.com/office/drawing/2014/main" id="{193F1CE8-255B-0EBF-2036-E1F03E28916D}"/>
              </a:ext>
            </a:extLst>
          </p:cNvPr>
          <p:cNvSpPr txBox="1"/>
          <p:nvPr/>
        </p:nvSpPr>
        <p:spPr>
          <a:xfrm>
            <a:off x="148299" y="930689"/>
            <a:ext cx="14091307" cy="1400768"/>
          </a:xfrm>
          <a:prstGeom prst="rect">
            <a:avLst/>
          </a:prstGeom>
          <a:solidFill>
            <a:schemeClr val="bg2">
              <a:lumMod val="90000"/>
            </a:schemeClr>
          </a:solidFill>
          <a:ln w="19050">
            <a:noFill/>
          </a:ln>
        </p:spPr>
        <p:txBody>
          <a:bodyPr wrap="square" rtlCol="0">
            <a:spAutoFit/>
          </a:bodyPr>
          <a:lstStyle/>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en-US" altLang="ja-JP" sz="2834" dirty="0">
              <a:solidFill>
                <a:srgbClr val="000000"/>
              </a:solidFill>
              <a:latin typeface="+mn-ea"/>
            </a:endParaRPr>
          </a:p>
          <a:p>
            <a:pPr defTabSz="719953" fontAlgn="base">
              <a:spcBef>
                <a:spcPct val="0"/>
              </a:spcBef>
              <a:spcAft>
                <a:spcPct val="0"/>
              </a:spcAft>
              <a:defRPr/>
            </a:pPr>
            <a:endParaRPr lang="ja-JP" altLang="en-US" sz="2834" dirty="0">
              <a:solidFill>
                <a:srgbClr val="000000"/>
              </a:solidFill>
              <a:latin typeface="+mn-ea"/>
            </a:endParaRPr>
          </a:p>
        </p:txBody>
      </p:sp>
      <p:grpSp>
        <p:nvGrpSpPr>
          <p:cNvPr id="6" name="グループ化 5">
            <a:extLst>
              <a:ext uri="{FF2B5EF4-FFF2-40B4-BE49-F238E27FC236}">
                <a16:creationId xmlns:a16="http://schemas.microsoft.com/office/drawing/2014/main" id="{4DBE1629-E2BD-FE60-BE2F-7FD89D831B0E}"/>
              </a:ext>
            </a:extLst>
          </p:cNvPr>
          <p:cNvGrpSpPr/>
          <p:nvPr/>
        </p:nvGrpSpPr>
        <p:grpSpPr>
          <a:xfrm>
            <a:off x="2156334" y="1012394"/>
            <a:ext cx="8944719" cy="1227284"/>
            <a:chOff x="2811252" y="999950"/>
            <a:chExt cx="8944719" cy="1227284"/>
          </a:xfrm>
        </p:grpSpPr>
        <p:grpSp>
          <p:nvGrpSpPr>
            <p:cNvPr id="8" name="グループ化 7">
              <a:extLst>
                <a:ext uri="{FF2B5EF4-FFF2-40B4-BE49-F238E27FC236}">
                  <a16:creationId xmlns:a16="http://schemas.microsoft.com/office/drawing/2014/main" id="{9C92BA67-E3E6-6A4F-5D8B-6012EDF25848}"/>
                </a:ext>
              </a:extLst>
            </p:cNvPr>
            <p:cNvGrpSpPr/>
            <p:nvPr/>
          </p:nvGrpSpPr>
          <p:grpSpPr>
            <a:xfrm>
              <a:off x="2811252" y="1010007"/>
              <a:ext cx="8944719" cy="1217227"/>
              <a:chOff x="2544570" y="986831"/>
              <a:chExt cx="8944719" cy="1217227"/>
            </a:xfrm>
          </p:grpSpPr>
          <p:sp>
            <p:nvSpPr>
              <p:cNvPr id="10" name="正方形/長方形 9">
                <a:extLst>
                  <a:ext uri="{FF2B5EF4-FFF2-40B4-BE49-F238E27FC236}">
                    <a16:creationId xmlns:a16="http://schemas.microsoft.com/office/drawing/2014/main" id="{465DFCD2-FEF7-405B-B531-D6B950776154}"/>
                  </a:ext>
                </a:extLst>
              </p:cNvPr>
              <p:cNvSpPr/>
              <p:nvPr/>
            </p:nvSpPr>
            <p:spPr>
              <a:xfrm>
                <a:off x="7334080" y="1005283"/>
                <a:ext cx="4155209" cy="1198775"/>
              </a:xfrm>
              <a:prstGeom prst="rect">
                <a:avLst/>
              </a:prstGeom>
              <a:solidFill>
                <a:srgbClr val="6464E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sp>
            <p:nvSpPr>
              <p:cNvPr id="11" name="正方形/長方形 10">
                <a:extLst>
                  <a:ext uri="{FF2B5EF4-FFF2-40B4-BE49-F238E27FC236}">
                    <a16:creationId xmlns:a16="http://schemas.microsoft.com/office/drawing/2014/main" id="{5202F758-3163-09A5-8FFB-C2C6A7DF60E5}"/>
                  </a:ext>
                </a:extLst>
              </p:cNvPr>
              <p:cNvSpPr/>
              <p:nvPr/>
            </p:nvSpPr>
            <p:spPr>
              <a:xfrm>
                <a:off x="2544570" y="986831"/>
                <a:ext cx="3956044" cy="120480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19953" fontAlgn="base">
                  <a:spcBef>
                    <a:spcPct val="0"/>
                  </a:spcBef>
                  <a:spcAft>
                    <a:spcPct val="0"/>
                  </a:spcAft>
                  <a:defRPr/>
                </a:pPr>
                <a:endParaRPr lang="ja-JP" altLang="en-US" sz="2834" dirty="0">
                  <a:solidFill>
                    <a:srgbClr val="FFFFFF"/>
                  </a:solidFill>
                  <a:latin typeface="+mn-ea"/>
                </a:endParaRPr>
              </a:p>
            </p:txBody>
          </p:sp>
          <p:pic>
            <p:nvPicPr>
              <p:cNvPr id="12" name="図 11">
                <a:extLst>
                  <a:ext uri="{FF2B5EF4-FFF2-40B4-BE49-F238E27FC236}">
                    <a16:creationId xmlns:a16="http://schemas.microsoft.com/office/drawing/2014/main" id="{279B4941-694A-1647-121A-2DD73875C3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1132" y="1041488"/>
                <a:ext cx="553235" cy="814651"/>
              </a:xfrm>
              <a:prstGeom prst="rect">
                <a:avLst/>
              </a:prstGeom>
              <a:effectLst>
                <a:outerShdw blurRad="50800" dist="38100" dir="2700000" algn="tl" rotWithShape="0">
                  <a:prstClr val="black">
                    <a:alpha val="40000"/>
                  </a:prstClr>
                </a:outerShdw>
              </a:effectLst>
            </p:spPr>
          </p:pic>
          <p:sp>
            <p:nvSpPr>
              <p:cNvPr id="14" name="右矢印 52">
                <a:extLst>
                  <a:ext uri="{FF2B5EF4-FFF2-40B4-BE49-F238E27FC236}">
                    <a16:creationId xmlns:a16="http://schemas.microsoft.com/office/drawing/2014/main" id="{A048B351-A6B7-F944-3E80-E8ECE36AFAEB}"/>
                  </a:ext>
                </a:extLst>
              </p:cNvPr>
              <p:cNvSpPr/>
              <p:nvPr/>
            </p:nvSpPr>
            <p:spPr>
              <a:xfrm>
                <a:off x="6684421" y="1311685"/>
                <a:ext cx="487024" cy="571725"/>
              </a:xfrm>
              <a:prstGeom prst="rightArrow">
                <a:avLst/>
              </a:prstGeom>
              <a:solidFill>
                <a:srgbClr val="6464E6"/>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a:solidFill>
                    <a:srgbClr val="FFFFFF"/>
                  </a:solidFill>
                  <a:latin typeface="+mn-ea"/>
                </a:endParaRPr>
              </a:p>
            </p:txBody>
          </p:sp>
          <p:sp>
            <p:nvSpPr>
              <p:cNvPr id="15" name="Rectangle 18">
                <a:extLst>
                  <a:ext uri="{FF2B5EF4-FFF2-40B4-BE49-F238E27FC236}">
                    <a16:creationId xmlns:a16="http://schemas.microsoft.com/office/drawing/2014/main" id="{4701E519-BB2B-6642-BE37-CD9F704655BD}"/>
                  </a:ext>
                </a:extLst>
              </p:cNvPr>
              <p:cNvSpPr>
                <a:spLocks noChangeArrowheads="1"/>
              </p:cNvSpPr>
              <p:nvPr/>
            </p:nvSpPr>
            <p:spPr bwMode="auto">
              <a:xfrm>
                <a:off x="8181635" y="1121910"/>
                <a:ext cx="2879516" cy="324000"/>
              </a:xfrm>
              <a:prstGeom prst="rect">
                <a:avLst/>
              </a:prstGeom>
              <a:solidFill>
                <a:schemeClr val="bg1"/>
              </a:solidFill>
              <a:ln>
                <a:noFill/>
              </a:ln>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rgbClr val="7F7F7F"/>
                    </a:solidFill>
                    <a:latin typeface="+mn-ea"/>
                    <a:ea typeface="+mn-ea"/>
                    <a:cs typeface="Calibri" panose="020F0502020204030204" pitchFamily="34" charset="0"/>
                  </a:rPr>
                  <a:t>PTZ</a:t>
                </a:r>
                <a:r>
                  <a:rPr lang="ja-JP" altLang="en-US" sz="1800" b="1" dirty="0">
                    <a:solidFill>
                      <a:srgbClr val="7F7F7F"/>
                    </a:solidFill>
                    <a:latin typeface="+mn-ea"/>
                    <a:ea typeface="+mn-ea"/>
                    <a:cs typeface="Calibri" panose="020F0502020204030204" pitchFamily="34" charset="0"/>
                  </a:rPr>
                  <a:t>カメラ ２</a:t>
                </a:r>
                <a:endParaRPr lang="en-US" altLang="ja-JP" sz="1800" b="1" dirty="0">
                  <a:solidFill>
                    <a:srgbClr val="7F7F7F"/>
                  </a:solidFill>
                  <a:latin typeface="+mn-ea"/>
                  <a:ea typeface="+mn-ea"/>
                  <a:cs typeface="Calibri" panose="020F0502020204030204" pitchFamily="34" charset="0"/>
                </a:endParaRPr>
              </a:p>
            </p:txBody>
          </p:sp>
          <p:sp>
            <p:nvSpPr>
              <p:cNvPr id="17" name="正方形/長方形 16">
                <a:extLst>
                  <a:ext uri="{FF2B5EF4-FFF2-40B4-BE49-F238E27FC236}">
                    <a16:creationId xmlns:a16="http://schemas.microsoft.com/office/drawing/2014/main" id="{0FCFE8D0-4C4A-D025-1682-575F8BE050E8}"/>
                  </a:ext>
                </a:extLst>
              </p:cNvPr>
              <p:cNvSpPr>
                <a:spLocks noChangeAspect="1"/>
              </p:cNvSpPr>
              <p:nvPr/>
            </p:nvSpPr>
            <p:spPr>
              <a:xfrm>
                <a:off x="3567774" y="1529256"/>
                <a:ext cx="2585175" cy="584775"/>
              </a:xfrm>
              <a:prstGeom prst="rect">
                <a:avLst/>
              </a:prstGeom>
            </p:spPr>
            <p:txBody>
              <a:bodyPr wrap="square">
                <a:spAutoFit/>
              </a:bodyPr>
              <a:lstStyle/>
              <a:p>
                <a:pPr marL="279982" indent="-279982" defTabSz="719953" fontAlgn="base">
                  <a:spcBef>
                    <a:spcPct val="0"/>
                  </a:spcBef>
                  <a:spcAft>
                    <a:spcPct val="0"/>
                  </a:spcAft>
                  <a:defRPr/>
                </a:pPr>
                <a:r>
                  <a:rPr lang="en-US" altLang="ja-JP" sz="1600" b="1" dirty="0">
                    <a:solidFill>
                      <a:srgbClr val="6464E6"/>
                    </a:solidFill>
                    <a:latin typeface="+mn-ea"/>
                    <a:cs typeface="Calibri" panose="020F0502020204030204" pitchFamily="34" charset="0"/>
                  </a:rPr>
                  <a:t>2. </a:t>
                </a:r>
                <a:r>
                  <a:rPr lang="ja-JP" altLang="en-US" sz="1600" b="1" dirty="0">
                    <a:solidFill>
                      <a:srgbClr val="6464E6"/>
                    </a:solidFill>
                    <a:latin typeface="+mn-ea"/>
                    <a:cs typeface="Calibri" panose="020F0502020204030204" pitchFamily="34" charset="0"/>
                  </a:rPr>
                  <a:t>自動ズーム調整および</a:t>
                </a:r>
                <a:endParaRPr lang="en-US" altLang="ja-JP" sz="1600" b="1" dirty="0">
                  <a:solidFill>
                    <a:srgbClr val="6464E6"/>
                  </a:solidFill>
                  <a:latin typeface="+mn-ea"/>
                  <a:cs typeface="Calibri" panose="020F0502020204030204" pitchFamily="34" charset="0"/>
                </a:endParaRPr>
              </a:p>
              <a:p>
                <a:pPr marL="263525" defTabSz="719953" fontAlgn="base">
                  <a:spcBef>
                    <a:spcPct val="0"/>
                  </a:spcBef>
                  <a:spcAft>
                    <a:spcPct val="0"/>
                  </a:spcAft>
                  <a:defRPr/>
                </a:pPr>
                <a:r>
                  <a:rPr lang="ja-JP" altLang="en-US" sz="1600" b="1" dirty="0">
                    <a:solidFill>
                      <a:srgbClr val="6464E6"/>
                    </a:solidFill>
                    <a:latin typeface="+mn-ea"/>
                    <a:cs typeface="Calibri" panose="020F0502020204030204" pitchFamily="34" charset="0"/>
                  </a:rPr>
                  <a:t>自動追尾起動の設定</a:t>
                </a:r>
              </a:p>
            </p:txBody>
          </p:sp>
          <p:sp>
            <p:nvSpPr>
              <p:cNvPr id="20" name="Rectangle 18">
                <a:extLst>
                  <a:ext uri="{FF2B5EF4-FFF2-40B4-BE49-F238E27FC236}">
                    <a16:creationId xmlns:a16="http://schemas.microsoft.com/office/drawing/2014/main" id="{5514B525-AE36-7810-E3EC-21399DB43EC2}"/>
                  </a:ext>
                </a:extLst>
              </p:cNvPr>
              <p:cNvSpPr>
                <a:spLocks noChangeArrowheads="1"/>
              </p:cNvSpPr>
              <p:nvPr/>
            </p:nvSpPr>
            <p:spPr bwMode="auto">
              <a:xfrm>
                <a:off x="3563084" y="1111793"/>
                <a:ext cx="2693199" cy="324000"/>
              </a:xfrm>
              <a:prstGeom prst="rect">
                <a:avLst/>
              </a:prstGeom>
              <a:solidFill>
                <a:schemeClr val="bg1">
                  <a:lumMod val="65000"/>
                </a:schemeClr>
              </a:solidFill>
              <a:ln>
                <a:noFill/>
              </a:ln>
              <a:effectLst>
                <a:outerShdw blurRad="50800" dist="38100" dir="2700000" algn="tl" rotWithShape="0">
                  <a:prstClr val="black">
                    <a:alpha val="40000"/>
                  </a:prstClr>
                </a:outerShdw>
              </a:effectLst>
            </p:spPr>
            <p:txBody>
              <a:bodyPr wrap="none" lIns="56689" tIns="0" rIns="56689" bIns="0" anchor="ctr">
                <a:noAutofit/>
              </a:bodyPr>
              <a:lstStyle>
                <a:lvl1pPr>
                  <a:defRPr kumimoji="1">
                    <a:solidFill>
                      <a:schemeClr val="tx2"/>
                    </a:solidFill>
                    <a:latin typeface="HGP創英角ｺﾞｼｯｸUB" panose="020B0900000000000000" pitchFamily="50" charset="-128"/>
                    <a:ea typeface="HGP創英角ｺﾞｼｯｸUB" panose="020B0900000000000000" pitchFamily="50" charset="-128"/>
                  </a:defRPr>
                </a:lvl1pPr>
                <a:lvl2pPr marL="742950" indent="-285750">
                  <a:defRPr kumimoji="1">
                    <a:solidFill>
                      <a:schemeClr val="tx2"/>
                    </a:solidFill>
                    <a:latin typeface="HGP創英角ｺﾞｼｯｸUB" panose="020B0900000000000000" pitchFamily="50" charset="-128"/>
                    <a:ea typeface="HGP創英角ｺﾞｼｯｸUB" panose="020B0900000000000000" pitchFamily="50" charset="-128"/>
                  </a:defRPr>
                </a:lvl2pPr>
                <a:lvl3pPr marL="1143000" indent="-228600">
                  <a:defRPr kumimoji="1">
                    <a:solidFill>
                      <a:schemeClr val="tx2"/>
                    </a:solidFill>
                    <a:latin typeface="HGP創英角ｺﾞｼｯｸUB" panose="020B0900000000000000" pitchFamily="50" charset="-128"/>
                    <a:ea typeface="HGP創英角ｺﾞｼｯｸUB" panose="020B0900000000000000" pitchFamily="50" charset="-128"/>
                  </a:defRPr>
                </a:lvl3pPr>
                <a:lvl4pPr marL="1600200" indent="-228600">
                  <a:defRPr kumimoji="1">
                    <a:solidFill>
                      <a:schemeClr val="tx2"/>
                    </a:solidFill>
                    <a:latin typeface="HGP創英角ｺﾞｼｯｸUB" panose="020B0900000000000000" pitchFamily="50" charset="-128"/>
                    <a:ea typeface="HGP創英角ｺﾞｼｯｸUB" panose="020B0900000000000000" pitchFamily="50" charset="-128"/>
                  </a:defRPr>
                </a:lvl4pPr>
                <a:lvl5pPr marL="2057400" indent="-228600">
                  <a:defRPr kumimoji="1">
                    <a:solidFill>
                      <a:schemeClr val="tx2"/>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a:solidFill>
                      <a:schemeClr val="tx2"/>
                    </a:solidFill>
                    <a:latin typeface="HGP創英角ｺﾞｼｯｸUB" panose="020B0900000000000000" pitchFamily="50" charset="-128"/>
                    <a:ea typeface="HGP創英角ｺﾞｼｯｸUB" panose="020B0900000000000000" pitchFamily="50" charset="-128"/>
                  </a:defRPr>
                </a:lvl9pPr>
              </a:lstStyle>
              <a:p>
                <a:pPr algn="ctr" defTabSz="719953" fontAlgn="base">
                  <a:spcBef>
                    <a:spcPct val="0"/>
                  </a:spcBef>
                  <a:spcAft>
                    <a:spcPct val="0"/>
                  </a:spcAft>
                  <a:defRPr/>
                </a:pPr>
                <a:r>
                  <a:rPr lang="en-US" altLang="ja-JP" sz="1800" b="1" dirty="0">
                    <a:solidFill>
                      <a:schemeClr val="bg1"/>
                    </a:solidFill>
                    <a:latin typeface="+mn-ea"/>
                    <a:ea typeface="+mn-ea"/>
                    <a:cs typeface="Calibri" panose="020F0502020204030204" pitchFamily="34" charset="0"/>
                  </a:rPr>
                  <a:t>PTZ</a:t>
                </a:r>
                <a:r>
                  <a:rPr lang="ja-JP" altLang="en-US" sz="1800" b="1" dirty="0">
                    <a:solidFill>
                      <a:schemeClr val="bg1"/>
                    </a:solidFill>
                    <a:latin typeface="+mn-ea"/>
                    <a:ea typeface="+mn-ea"/>
                    <a:cs typeface="Calibri" panose="020F0502020204030204" pitchFamily="34" charset="0"/>
                  </a:rPr>
                  <a:t>カメラ １</a:t>
                </a:r>
                <a:endParaRPr lang="en-US" altLang="ja-JP" sz="1800" b="1" dirty="0">
                  <a:solidFill>
                    <a:schemeClr val="bg1"/>
                  </a:solidFill>
                  <a:latin typeface="+mn-ea"/>
                  <a:ea typeface="+mn-ea"/>
                  <a:cs typeface="Calibri" panose="020F0502020204030204" pitchFamily="34" charset="0"/>
                </a:endParaRPr>
              </a:p>
            </p:txBody>
          </p:sp>
          <p:sp>
            <p:nvSpPr>
              <p:cNvPr id="26" name="テキスト ボックス 25">
                <a:extLst>
                  <a:ext uri="{FF2B5EF4-FFF2-40B4-BE49-F238E27FC236}">
                    <a16:creationId xmlns:a16="http://schemas.microsoft.com/office/drawing/2014/main" id="{1D70901B-E97A-2A73-3F40-99EB1CFAA170}"/>
                  </a:ext>
                </a:extLst>
              </p:cNvPr>
              <p:cNvSpPr txBox="1"/>
              <p:nvPr/>
            </p:nvSpPr>
            <p:spPr>
              <a:xfrm>
                <a:off x="8181635" y="1557381"/>
                <a:ext cx="3307654" cy="584775"/>
              </a:xfrm>
              <a:prstGeom prst="rect">
                <a:avLst/>
              </a:prstGeom>
              <a:noFill/>
            </p:spPr>
            <p:txBody>
              <a:bodyPr wrap="square" rtlCol="0">
                <a:spAutoFit/>
              </a:bodyPr>
              <a:lstStyle/>
              <a:p>
                <a:pPr defTabSz="719953" fontAlgn="base">
                  <a:spcBef>
                    <a:spcPct val="0"/>
                  </a:spcBef>
                  <a:spcAft>
                    <a:spcPct val="0"/>
                  </a:spcAft>
                  <a:defRPr/>
                </a:pPr>
                <a:r>
                  <a:rPr lang="en-US" altLang="ja-JP" sz="1600" b="1" dirty="0">
                    <a:solidFill>
                      <a:schemeClr val="bg1"/>
                    </a:solidFill>
                    <a:effectLst>
                      <a:outerShdw blurRad="38100" dist="38100" dir="2700000" algn="tl">
                        <a:srgbClr val="000000">
                          <a:alpha val="43137"/>
                        </a:srgbClr>
                      </a:outerShdw>
                    </a:effectLst>
                    <a:latin typeface="+mn-ea"/>
                  </a:rPr>
                  <a:t>3. </a:t>
                </a:r>
                <a:r>
                  <a:rPr lang="ja-JP" altLang="en-US" sz="1600" b="1" dirty="0">
                    <a:solidFill>
                      <a:schemeClr val="bg1"/>
                    </a:solidFill>
                    <a:effectLst>
                      <a:outerShdw blurRad="38100" dist="38100" dir="2700000" algn="tl">
                        <a:srgbClr val="000000">
                          <a:alpha val="43137"/>
                        </a:srgbClr>
                      </a:outerShdw>
                    </a:effectLst>
                    <a:latin typeface="+mn-ea"/>
                  </a:rPr>
                  <a:t>自動追尾の引継ぎ</a:t>
                </a:r>
                <a:endParaRPr lang="en-US" altLang="ja-JP" sz="1600" b="1" dirty="0">
                  <a:solidFill>
                    <a:schemeClr val="bg1"/>
                  </a:solidFill>
                  <a:effectLst>
                    <a:outerShdw blurRad="38100" dist="38100" dir="2700000" algn="tl">
                      <a:srgbClr val="000000">
                        <a:alpha val="43137"/>
                      </a:srgbClr>
                    </a:outerShdw>
                  </a:effectLst>
                  <a:latin typeface="+mn-ea"/>
                </a:endParaRPr>
              </a:p>
              <a:p>
                <a:pPr marL="279982" defTabSz="719953" fontAlgn="base">
                  <a:spcBef>
                    <a:spcPct val="0"/>
                  </a:spcBef>
                  <a:spcAft>
                    <a:spcPct val="0"/>
                  </a:spcAft>
                  <a:defRPr/>
                </a:pPr>
                <a:r>
                  <a:rPr lang="en-US" altLang="ja-JP" sz="1600" b="1" dirty="0">
                    <a:solidFill>
                      <a:schemeClr val="bg1"/>
                    </a:solidFill>
                    <a:effectLst>
                      <a:outerShdw blurRad="38100" dist="38100" dir="2700000" algn="tl">
                        <a:srgbClr val="000000">
                          <a:alpha val="43137"/>
                        </a:srgbClr>
                      </a:outerShdw>
                    </a:effectLst>
                    <a:latin typeface="+mn-ea"/>
                  </a:rPr>
                  <a:t>PTZ</a:t>
                </a:r>
                <a:r>
                  <a:rPr lang="ja-JP" altLang="en-US" sz="1600" b="1" dirty="0">
                    <a:solidFill>
                      <a:schemeClr val="bg1"/>
                    </a:solidFill>
                    <a:effectLst>
                      <a:outerShdw blurRad="38100" dist="38100" dir="2700000" algn="tl">
                        <a:srgbClr val="000000">
                          <a:alpha val="43137"/>
                        </a:srgbClr>
                      </a:outerShdw>
                    </a:effectLst>
                    <a:latin typeface="+mn-ea"/>
                  </a:rPr>
                  <a:t>カメラ １⇒ </a:t>
                </a:r>
                <a:r>
                  <a:rPr lang="en-US" altLang="ja-JP" sz="1600" b="1" dirty="0">
                    <a:solidFill>
                      <a:schemeClr val="bg1"/>
                    </a:solidFill>
                    <a:effectLst>
                      <a:outerShdw blurRad="38100" dist="38100" dir="2700000" algn="tl">
                        <a:srgbClr val="000000">
                          <a:alpha val="43137"/>
                        </a:srgbClr>
                      </a:outerShdw>
                    </a:effectLst>
                    <a:latin typeface="+mn-ea"/>
                  </a:rPr>
                  <a:t>PTZ</a:t>
                </a:r>
                <a:r>
                  <a:rPr lang="ja-JP" altLang="en-US" sz="1600" b="1" dirty="0">
                    <a:solidFill>
                      <a:schemeClr val="bg1"/>
                    </a:solidFill>
                    <a:effectLst>
                      <a:outerShdw blurRad="38100" dist="38100" dir="2700000" algn="tl">
                        <a:srgbClr val="000000">
                          <a:alpha val="43137"/>
                        </a:srgbClr>
                      </a:outerShdw>
                    </a:effectLst>
                    <a:latin typeface="+mn-ea"/>
                  </a:rPr>
                  <a:t>カメラ ２</a:t>
                </a:r>
              </a:p>
            </p:txBody>
          </p:sp>
        </p:grpSp>
        <p:pic>
          <p:nvPicPr>
            <p:cNvPr id="9" name="図 8">
              <a:extLst>
                <a:ext uri="{FF2B5EF4-FFF2-40B4-BE49-F238E27FC236}">
                  <a16:creationId xmlns:a16="http://schemas.microsoft.com/office/drawing/2014/main" id="{A1DFC984-A15B-0E6A-3344-F39201D95D65}"/>
                </a:ext>
              </a:extLst>
            </p:cNvPr>
            <p:cNvPicPr>
              <a:picLocks noChangeAspect="1"/>
            </p:cNvPicPr>
            <p:nvPr/>
          </p:nvPicPr>
          <p:blipFill>
            <a:blip r:embed="rId7"/>
            <a:stretch>
              <a:fillRect/>
            </a:stretch>
          </p:blipFill>
          <p:spPr>
            <a:xfrm>
              <a:off x="3046316" y="999950"/>
              <a:ext cx="437388" cy="82832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46765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97B59773-7670-0031-E056-87F8A1B0B19A}"/>
              </a:ext>
            </a:extLst>
          </p:cNvPr>
          <p:cNvSpPr>
            <a:spLocks noGrp="1"/>
          </p:cNvSpPr>
          <p:nvPr>
            <p:ph sz="quarter" idx="10"/>
          </p:nvPr>
        </p:nvSpPr>
        <p:spPr>
          <a:xfrm>
            <a:off x="383529" y="678990"/>
            <a:ext cx="10150114" cy="434131"/>
          </a:xfrm>
        </p:spPr>
        <p:txBody>
          <a:bodyPr/>
          <a:lstStyle/>
          <a:p>
            <a:pPr marL="0" indent="0">
              <a:buNone/>
            </a:pPr>
            <a:r>
              <a:rPr lang="ja-JP" altLang="en-US" dirty="0"/>
              <a:t>■夜間など低照度環境においては、以下の通り、追尾可能距離が制限されます。</a:t>
            </a:r>
            <a:endParaRPr kumimoji="1" lang="ja-JP" altLang="en-US" dirty="0"/>
          </a:p>
        </p:txBody>
      </p:sp>
      <p:sp>
        <p:nvSpPr>
          <p:cNvPr id="3" name="タイトル 2">
            <a:extLst>
              <a:ext uri="{FF2B5EF4-FFF2-40B4-BE49-F238E27FC236}">
                <a16:creationId xmlns:a16="http://schemas.microsoft.com/office/drawing/2014/main" id="{4A65ADD9-5D72-A10E-D63E-0DB20F13E98F}"/>
              </a:ext>
            </a:extLst>
          </p:cNvPr>
          <p:cNvSpPr>
            <a:spLocks noGrp="1"/>
          </p:cNvSpPr>
          <p:nvPr>
            <p:ph type="title"/>
          </p:nvPr>
        </p:nvSpPr>
        <p:spPr/>
        <p:txBody>
          <a:bodyPr/>
          <a:lstStyle/>
          <a:p>
            <a:pPr marL="0"/>
            <a:r>
              <a:rPr kumimoji="1" lang="en-US" altLang="ja-JP" dirty="0"/>
              <a:t>【</a:t>
            </a:r>
            <a:r>
              <a:rPr kumimoji="1" lang="ja-JP" altLang="en-US" dirty="0"/>
              <a:t>参考</a:t>
            </a:r>
            <a:r>
              <a:rPr kumimoji="1" lang="en-US" altLang="ja-JP" dirty="0"/>
              <a:t>】</a:t>
            </a:r>
            <a:r>
              <a:rPr kumimoji="1" lang="ja-JP" altLang="en-US" dirty="0"/>
              <a:t>低照度環境での</a:t>
            </a:r>
            <a:r>
              <a:rPr kumimoji="1" lang="en-US" altLang="ja-JP" dirty="0"/>
              <a:t>AI</a:t>
            </a:r>
            <a:r>
              <a:rPr kumimoji="1" lang="ja-JP" altLang="en-US" dirty="0"/>
              <a:t>自動追尾動作について</a:t>
            </a:r>
          </a:p>
        </p:txBody>
      </p:sp>
      <p:grpSp>
        <p:nvGrpSpPr>
          <p:cNvPr id="47" name="グループ化 46">
            <a:extLst>
              <a:ext uri="{FF2B5EF4-FFF2-40B4-BE49-F238E27FC236}">
                <a16:creationId xmlns:a16="http://schemas.microsoft.com/office/drawing/2014/main" id="{D114EA9C-60E8-C6EB-F37F-FC411E34AA9E}"/>
              </a:ext>
            </a:extLst>
          </p:cNvPr>
          <p:cNvGrpSpPr/>
          <p:nvPr/>
        </p:nvGrpSpPr>
        <p:grpSpPr>
          <a:xfrm>
            <a:off x="1160483" y="1492689"/>
            <a:ext cx="10150113" cy="5931017"/>
            <a:chOff x="1160483" y="1492689"/>
            <a:chExt cx="10150113" cy="5931017"/>
          </a:xfrm>
        </p:grpSpPr>
        <p:sp>
          <p:nvSpPr>
            <p:cNvPr id="4" name="正方形/長方形 3">
              <a:extLst>
                <a:ext uri="{FF2B5EF4-FFF2-40B4-BE49-F238E27FC236}">
                  <a16:creationId xmlns:a16="http://schemas.microsoft.com/office/drawing/2014/main" id="{283C560B-50D1-7CA2-3112-1CDC9ECF5AEF}"/>
                </a:ext>
              </a:extLst>
            </p:cNvPr>
            <p:cNvSpPr/>
            <p:nvPr/>
          </p:nvSpPr>
          <p:spPr>
            <a:xfrm>
              <a:off x="1160483" y="4429732"/>
              <a:ext cx="10143567" cy="2990701"/>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ja-JP" altLang="en-US"/>
            </a:p>
          </p:txBody>
        </p:sp>
        <p:sp>
          <p:nvSpPr>
            <p:cNvPr id="5" name="正方形/長方形 4">
              <a:extLst>
                <a:ext uri="{FF2B5EF4-FFF2-40B4-BE49-F238E27FC236}">
                  <a16:creationId xmlns:a16="http://schemas.microsoft.com/office/drawing/2014/main" id="{D2F6BDFA-1836-CE12-B0DD-1ABBD43FF0B3}"/>
                </a:ext>
              </a:extLst>
            </p:cNvPr>
            <p:cNvSpPr/>
            <p:nvPr/>
          </p:nvSpPr>
          <p:spPr>
            <a:xfrm>
              <a:off x="1167029" y="1492689"/>
              <a:ext cx="10143567" cy="2845355"/>
            </a:xfrm>
            <a:prstGeom prst="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ja-JP" altLang="en-US"/>
            </a:p>
          </p:txBody>
        </p:sp>
        <p:pic>
          <p:nvPicPr>
            <p:cNvPr id="28" name="図 27">
              <a:extLst>
                <a:ext uri="{FF2B5EF4-FFF2-40B4-BE49-F238E27FC236}">
                  <a16:creationId xmlns:a16="http://schemas.microsoft.com/office/drawing/2014/main" id="{A257885A-8B9D-DD40-F8A0-2AB685974D2D}"/>
                </a:ext>
              </a:extLst>
            </p:cNvPr>
            <p:cNvPicPr>
              <a:picLocks noChangeAspect="1"/>
            </p:cNvPicPr>
            <p:nvPr/>
          </p:nvPicPr>
          <p:blipFill rotWithShape="1">
            <a:blip r:embed="rId2"/>
            <a:srcRect r="5827"/>
            <a:stretch/>
          </p:blipFill>
          <p:spPr>
            <a:xfrm>
              <a:off x="2776496" y="1835366"/>
              <a:ext cx="8527554" cy="2452484"/>
            </a:xfrm>
            <a:prstGeom prst="rect">
              <a:avLst/>
            </a:prstGeom>
          </p:spPr>
        </p:pic>
        <p:cxnSp>
          <p:nvCxnSpPr>
            <p:cNvPr id="29" name="直線コネクタ 28">
              <a:extLst>
                <a:ext uri="{FF2B5EF4-FFF2-40B4-BE49-F238E27FC236}">
                  <a16:creationId xmlns:a16="http://schemas.microsoft.com/office/drawing/2014/main" id="{3A306340-D5B7-8183-EEE3-4AC9E1D75574}"/>
                </a:ext>
              </a:extLst>
            </p:cNvPr>
            <p:cNvCxnSpPr>
              <a:cxnSpLocks/>
            </p:cNvCxnSpPr>
            <p:nvPr/>
          </p:nvCxnSpPr>
          <p:spPr>
            <a:xfrm>
              <a:off x="1167029" y="3013065"/>
              <a:ext cx="1014356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30" name="図 29">
              <a:extLst>
                <a:ext uri="{FF2B5EF4-FFF2-40B4-BE49-F238E27FC236}">
                  <a16:creationId xmlns:a16="http://schemas.microsoft.com/office/drawing/2014/main" id="{166646FD-0C5A-10F9-482E-A75172D27A12}"/>
                </a:ext>
              </a:extLst>
            </p:cNvPr>
            <p:cNvPicPr>
              <a:picLocks noChangeAspect="1"/>
            </p:cNvPicPr>
            <p:nvPr/>
          </p:nvPicPr>
          <p:blipFill>
            <a:blip r:embed="rId3"/>
            <a:stretch>
              <a:fillRect/>
            </a:stretch>
          </p:blipFill>
          <p:spPr>
            <a:xfrm>
              <a:off x="4024217" y="1630258"/>
              <a:ext cx="1070600" cy="615767"/>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effectLst>
          </p:spPr>
        </p:pic>
        <p:pic>
          <p:nvPicPr>
            <p:cNvPr id="31" name="図 30">
              <a:extLst>
                <a:ext uri="{FF2B5EF4-FFF2-40B4-BE49-F238E27FC236}">
                  <a16:creationId xmlns:a16="http://schemas.microsoft.com/office/drawing/2014/main" id="{6E8C72C6-DF13-C86F-0685-6935B2C2D2D8}"/>
                </a:ext>
              </a:extLst>
            </p:cNvPr>
            <p:cNvPicPr>
              <a:picLocks noChangeAspect="1"/>
            </p:cNvPicPr>
            <p:nvPr/>
          </p:nvPicPr>
          <p:blipFill>
            <a:blip r:embed="rId3"/>
            <a:stretch>
              <a:fillRect/>
            </a:stretch>
          </p:blipFill>
          <p:spPr>
            <a:xfrm>
              <a:off x="6577499" y="1630259"/>
              <a:ext cx="1070600" cy="615767"/>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effectLst>
          </p:spPr>
        </p:pic>
        <p:pic>
          <p:nvPicPr>
            <p:cNvPr id="32" name="図 31">
              <a:extLst>
                <a:ext uri="{FF2B5EF4-FFF2-40B4-BE49-F238E27FC236}">
                  <a16:creationId xmlns:a16="http://schemas.microsoft.com/office/drawing/2014/main" id="{C9C05176-237E-2DB7-6316-225AF97E2A06}"/>
                </a:ext>
              </a:extLst>
            </p:cNvPr>
            <p:cNvPicPr>
              <a:picLocks noChangeAspect="1"/>
            </p:cNvPicPr>
            <p:nvPr/>
          </p:nvPicPr>
          <p:blipFill>
            <a:blip r:embed="rId3"/>
            <a:stretch>
              <a:fillRect/>
            </a:stretch>
          </p:blipFill>
          <p:spPr>
            <a:xfrm>
              <a:off x="10172230" y="1630259"/>
              <a:ext cx="1070600" cy="615767"/>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effectLst>
          </p:spPr>
        </p:pic>
        <p:pic>
          <p:nvPicPr>
            <p:cNvPr id="34" name="図 33">
              <a:extLst>
                <a:ext uri="{FF2B5EF4-FFF2-40B4-BE49-F238E27FC236}">
                  <a16:creationId xmlns:a16="http://schemas.microsoft.com/office/drawing/2014/main" id="{1318E9F4-4462-3491-93B1-CA5B4E9A46A7}"/>
                </a:ext>
              </a:extLst>
            </p:cNvPr>
            <p:cNvPicPr>
              <a:picLocks noChangeAspect="1"/>
            </p:cNvPicPr>
            <p:nvPr/>
          </p:nvPicPr>
          <p:blipFill>
            <a:blip r:embed="rId4"/>
            <a:stretch>
              <a:fillRect/>
            </a:stretch>
          </p:blipFill>
          <p:spPr>
            <a:xfrm>
              <a:off x="2947066" y="4874484"/>
              <a:ext cx="8342264" cy="2222466"/>
            </a:xfrm>
            <a:prstGeom prst="rect">
              <a:avLst/>
            </a:prstGeom>
          </p:spPr>
        </p:pic>
        <p:pic>
          <p:nvPicPr>
            <p:cNvPr id="35" name="図 34">
              <a:extLst>
                <a:ext uri="{FF2B5EF4-FFF2-40B4-BE49-F238E27FC236}">
                  <a16:creationId xmlns:a16="http://schemas.microsoft.com/office/drawing/2014/main" id="{3A9D876A-AFBE-304E-F6D7-C1CD58E3F08B}"/>
                </a:ext>
              </a:extLst>
            </p:cNvPr>
            <p:cNvPicPr>
              <a:picLocks noChangeAspect="1"/>
            </p:cNvPicPr>
            <p:nvPr/>
          </p:nvPicPr>
          <p:blipFill>
            <a:blip r:embed="rId5"/>
            <a:stretch>
              <a:fillRect/>
            </a:stretch>
          </p:blipFill>
          <p:spPr>
            <a:xfrm>
              <a:off x="4037985" y="4567302"/>
              <a:ext cx="1070600" cy="618173"/>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effectLst>
          </p:spPr>
        </p:pic>
        <p:pic>
          <p:nvPicPr>
            <p:cNvPr id="36" name="図 35">
              <a:extLst>
                <a:ext uri="{FF2B5EF4-FFF2-40B4-BE49-F238E27FC236}">
                  <a16:creationId xmlns:a16="http://schemas.microsoft.com/office/drawing/2014/main" id="{BBA3663F-E0F2-5ADF-A45F-DE42ADEE7C22}"/>
                </a:ext>
              </a:extLst>
            </p:cNvPr>
            <p:cNvPicPr>
              <a:picLocks noChangeAspect="1"/>
            </p:cNvPicPr>
            <p:nvPr/>
          </p:nvPicPr>
          <p:blipFill>
            <a:blip r:embed="rId5"/>
            <a:stretch>
              <a:fillRect/>
            </a:stretch>
          </p:blipFill>
          <p:spPr>
            <a:xfrm>
              <a:off x="6577499" y="4567302"/>
              <a:ext cx="1070600" cy="618173"/>
            </a:xfrm>
            <a:prstGeom prst="rect">
              <a:avLst/>
            </a:prstGeom>
            <a:ln>
              <a:noFill/>
            </a:ln>
            <a:effectLst>
              <a:glow rad="101600">
                <a:schemeClr val="accent6">
                  <a:satMod val="175000"/>
                  <a:alpha val="40000"/>
                </a:schemeClr>
              </a:glow>
              <a:outerShdw blurRad="292100" dist="139700" dir="2700000" algn="tl" rotWithShape="0">
                <a:srgbClr val="333333">
                  <a:alpha val="65000"/>
                </a:srgbClr>
              </a:outerShdw>
            </a:effectLst>
          </p:spPr>
        </p:pic>
        <p:pic>
          <p:nvPicPr>
            <p:cNvPr id="37" name="図 36">
              <a:extLst>
                <a:ext uri="{FF2B5EF4-FFF2-40B4-BE49-F238E27FC236}">
                  <a16:creationId xmlns:a16="http://schemas.microsoft.com/office/drawing/2014/main" id="{28E8DB46-A0CC-D0AB-0932-BD0D9339D5AC}"/>
                </a:ext>
              </a:extLst>
            </p:cNvPr>
            <p:cNvPicPr>
              <a:picLocks noChangeAspect="1"/>
            </p:cNvPicPr>
            <p:nvPr/>
          </p:nvPicPr>
          <p:blipFill>
            <a:blip r:embed="rId6"/>
            <a:stretch>
              <a:fillRect/>
            </a:stretch>
          </p:blipFill>
          <p:spPr>
            <a:xfrm>
              <a:off x="10184417" y="4573094"/>
              <a:ext cx="1060530" cy="609976"/>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cxnSp>
          <p:nvCxnSpPr>
            <p:cNvPr id="38" name="直線コネクタ 37">
              <a:extLst>
                <a:ext uri="{FF2B5EF4-FFF2-40B4-BE49-F238E27FC236}">
                  <a16:creationId xmlns:a16="http://schemas.microsoft.com/office/drawing/2014/main" id="{DE189C88-B0E4-C543-CDBA-1D8849FE3562}"/>
                </a:ext>
              </a:extLst>
            </p:cNvPr>
            <p:cNvCxnSpPr>
              <a:cxnSpLocks/>
            </p:cNvCxnSpPr>
            <p:nvPr/>
          </p:nvCxnSpPr>
          <p:spPr>
            <a:xfrm>
              <a:off x="1160483" y="5950108"/>
              <a:ext cx="1014356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2" name="図 21" descr="座る, コーヒー, テーブル, コンピュータ が含まれている画像&#10;&#10;自動的に生成された説明">
              <a:extLst>
                <a:ext uri="{FF2B5EF4-FFF2-40B4-BE49-F238E27FC236}">
                  <a16:creationId xmlns:a16="http://schemas.microsoft.com/office/drawing/2014/main" id="{236A1405-8623-F585-978F-CBF6CC6C2F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5933" y="2543395"/>
              <a:ext cx="550573" cy="735914"/>
            </a:xfrm>
            <a:prstGeom prst="rect">
              <a:avLst/>
            </a:prstGeom>
          </p:spPr>
        </p:pic>
        <p:pic>
          <p:nvPicPr>
            <p:cNvPr id="23" name="図 22" descr="座る, コーヒー, テーブル, コンピュータ が含まれている画像&#10;&#10;自動的に生成された説明">
              <a:extLst>
                <a:ext uri="{FF2B5EF4-FFF2-40B4-BE49-F238E27FC236}">
                  <a16:creationId xmlns:a16="http://schemas.microsoft.com/office/drawing/2014/main" id="{C499F2A8-C168-07F7-32D5-F18BDAE36B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5932" y="5449244"/>
              <a:ext cx="550573" cy="735914"/>
            </a:xfrm>
            <a:prstGeom prst="rect">
              <a:avLst/>
            </a:prstGeom>
          </p:spPr>
        </p:pic>
        <p:cxnSp>
          <p:nvCxnSpPr>
            <p:cNvPr id="39" name="直線矢印コネクタ 38">
              <a:extLst>
                <a:ext uri="{FF2B5EF4-FFF2-40B4-BE49-F238E27FC236}">
                  <a16:creationId xmlns:a16="http://schemas.microsoft.com/office/drawing/2014/main" id="{5EF21C33-F0F4-1D68-396A-65BE1C018814}"/>
                </a:ext>
              </a:extLst>
            </p:cNvPr>
            <p:cNvCxnSpPr>
              <a:cxnSpLocks/>
            </p:cNvCxnSpPr>
            <p:nvPr/>
          </p:nvCxnSpPr>
          <p:spPr>
            <a:xfrm>
              <a:off x="2947066" y="7043687"/>
              <a:ext cx="4357501" cy="0"/>
            </a:xfrm>
            <a:prstGeom prst="straightConnector1">
              <a:avLst/>
            </a:prstGeom>
            <a:ln w="38100">
              <a:solidFill>
                <a:srgbClr val="FFFF00"/>
              </a:solidFill>
              <a:tailEnd type="triangle" w="lg" len="lg"/>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
          <p:nvSpPr>
            <p:cNvPr id="40" name="テキスト ボックス 51">
              <a:extLst>
                <a:ext uri="{FF2B5EF4-FFF2-40B4-BE49-F238E27FC236}">
                  <a16:creationId xmlns:a16="http://schemas.microsoft.com/office/drawing/2014/main" id="{3FDAD55F-3E3D-3643-1015-EC51BCEC1B9D}"/>
                </a:ext>
              </a:extLst>
            </p:cNvPr>
            <p:cNvSpPr txBox="1"/>
            <p:nvPr/>
          </p:nvSpPr>
          <p:spPr>
            <a:xfrm>
              <a:off x="3268761" y="7085151"/>
              <a:ext cx="3903633" cy="33855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ja-JP" altLang="en-US" sz="1600" b="1" dirty="0">
                  <a:solidFill>
                    <a:srgbClr val="FFFF00"/>
                  </a:solidFill>
                  <a:effectLst>
                    <a:outerShdw blurRad="38100" dist="38100" dir="2700000" algn="tl">
                      <a:srgbClr val="000000">
                        <a:alpha val="43137"/>
                      </a:srgbClr>
                    </a:outerShdw>
                  </a:effectLst>
                  <a:latin typeface="+mn-ea"/>
                </a:rPr>
                <a:t>推奨距離：</a:t>
              </a:r>
              <a:r>
                <a:rPr kumimoji="1" lang="en-US" altLang="ja-JP" sz="1600" b="1" dirty="0">
                  <a:solidFill>
                    <a:srgbClr val="FFFF00"/>
                  </a:solidFill>
                  <a:effectLst>
                    <a:outerShdw blurRad="38100" dist="38100" dir="2700000" algn="tl">
                      <a:srgbClr val="000000">
                        <a:alpha val="43137"/>
                      </a:srgbClr>
                    </a:outerShdw>
                  </a:effectLst>
                  <a:latin typeface="+mn-ea"/>
                </a:rPr>
                <a:t>100m</a:t>
              </a:r>
              <a:r>
                <a:rPr kumimoji="1" lang="ja-JP" altLang="en-US" sz="1600" b="1" dirty="0">
                  <a:solidFill>
                    <a:srgbClr val="FFFF00"/>
                  </a:solidFill>
                  <a:effectLst>
                    <a:outerShdw blurRad="38100" dist="38100" dir="2700000" algn="tl">
                      <a:srgbClr val="000000">
                        <a:alpha val="43137"/>
                      </a:srgbClr>
                    </a:outerShdw>
                  </a:effectLst>
                  <a:latin typeface="+mn-ea"/>
                </a:rPr>
                <a:t>（内蔵</a:t>
              </a:r>
              <a:r>
                <a:rPr kumimoji="1" lang="en-US" altLang="ja-JP" sz="1600" b="1" dirty="0">
                  <a:solidFill>
                    <a:srgbClr val="FFFF00"/>
                  </a:solidFill>
                  <a:effectLst>
                    <a:outerShdw blurRad="38100" dist="38100" dir="2700000" algn="tl">
                      <a:srgbClr val="000000">
                        <a:alpha val="43137"/>
                      </a:srgbClr>
                    </a:outerShdw>
                  </a:effectLst>
                  <a:latin typeface="+mn-ea"/>
                </a:rPr>
                <a:t>IR-LED</a:t>
              </a:r>
              <a:r>
                <a:rPr kumimoji="1" lang="ja-JP" altLang="en-US" sz="1600" b="1" dirty="0">
                  <a:solidFill>
                    <a:srgbClr val="FFFF00"/>
                  </a:solidFill>
                  <a:effectLst>
                    <a:outerShdw blurRad="38100" dist="38100" dir="2700000" algn="tl">
                      <a:srgbClr val="000000">
                        <a:alpha val="43137"/>
                      </a:srgbClr>
                    </a:outerShdw>
                  </a:effectLst>
                  <a:latin typeface="+mn-ea"/>
                </a:rPr>
                <a:t>使用下）</a:t>
              </a:r>
            </a:p>
          </p:txBody>
        </p:sp>
        <p:pic>
          <p:nvPicPr>
            <p:cNvPr id="43" name="グラフィックス 42" descr="おひさま 単色塗りつぶし">
              <a:extLst>
                <a:ext uri="{FF2B5EF4-FFF2-40B4-BE49-F238E27FC236}">
                  <a16:creationId xmlns:a16="http://schemas.microsoft.com/office/drawing/2014/main" id="{421DD01E-61AE-5FF0-E3F0-1390AE78D3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9794" y="1564299"/>
              <a:ext cx="578873" cy="578873"/>
            </a:xfrm>
            <a:prstGeom prst="rect">
              <a:avLst/>
            </a:prstGeom>
            <a:effectLst>
              <a:glow rad="101600">
                <a:schemeClr val="accent2">
                  <a:satMod val="175000"/>
                  <a:alpha val="40000"/>
                </a:schemeClr>
              </a:glow>
            </a:effectLst>
          </p:spPr>
        </p:pic>
        <p:pic>
          <p:nvPicPr>
            <p:cNvPr id="44" name="グラフィックス 43" descr="月 単色塗りつぶし">
              <a:extLst>
                <a:ext uri="{FF2B5EF4-FFF2-40B4-BE49-F238E27FC236}">
                  <a16:creationId xmlns:a16="http://schemas.microsoft.com/office/drawing/2014/main" id="{EFE7C4C2-A262-5DD3-1287-3270A8BC3B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58889" y="4523564"/>
              <a:ext cx="579778" cy="579778"/>
            </a:xfrm>
            <a:prstGeom prst="rect">
              <a:avLst/>
            </a:prstGeom>
            <a:effectLst>
              <a:outerShdw blurRad="50800" dist="38100" dir="2700000" algn="tl" rotWithShape="0">
                <a:prstClr val="black">
                  <a:alpha val="40000"/>
                </a:prstClr>
              </a:outerShdw>
            </a:effectLst>
          </p:spPr>
        </p:pic>
        <p:sp>
          <p:nvSpPr>
            <p:cNvPr id="45" name="テキスト ボックス 44">
              <a:extLst>
                <a:ext uri="{FF2B5EF4-FFF2-40B4-BE49-F238E27FC236}">
                  <a16:creationId xmlns:a16="http://schemas.microsoft.com/office/drawing/2014/main" id="{9AAEE3D2-BDA2-5654-4B84-52B19539BD7D}"/>
                </a:ext>
              </a:extLst>
            </p:cNvPr>
            <p:cNvSpPr txBox="1"/>
            <p:nvPr/>
          </p:nvSpPr>
          <p:spPr>
            <a:xfrm>
              <a:off x="1199964" y="2223116"/>
              <a:ext cx="697627" cy="400110"/>
            </a:xfrm>
            <a:prstGeom prst="rect">
              <a:avLst/>
            </a:prstGeom>
            <a:noFill/>
          </p:spPr>
          <p:txBody>
            <a:bodyPr wrap="none" rtlCol="0">
              <a:spAutoFit/>
            </a:bodyPr>
            <a:lstStyle/>
            <a:p>
              <a:pPr algn="l"/>
              <a:r>
                <a:rPr kumimoji="1" lang="ja-JP" altLang="en-US" sz="2000" b="1" dirty="0"/>
                <a:t>昼間</a:t>
              </a:r>
            </a:p>
          </p:txBody>
        </p:sp>
        <p:sp>
          <p:nvSpPr>
            <p:cNvPr id="46" name="テキスト ボックス 45">
              <a:extLst>
                <a:ext uri="{FF2B5EF4-FFF2-40B4-BE49-F238E27FC236}">
                  <a16:creationId xmlns:a16="http://schemas.microsoft.com/office/drawing/2014/main" id="{21C6DDAE-2AC4-F625-6DE3-20835B6230C4}"/>
                </a:ext>
              </a:extLst>
            </p:cNvPr>
            <p:cNvSpPr txBox="1"/>
            <p:nvPr/>
          </p:nvSpPr>
          <p:spPr>
            <a:xfrm>
              <a:off x="1217744" y="5138178"/>
              <a:ext cx="697627" cy="400110"/>
            </a:xfrm>
            <a:prstGeom prst="rect">
              <a:avLst/>
            </a:prstGeom>
            <a:noFill/>
          </p:spPr>
          <p:txBody>
            <a:bodyPr wrap="none" rtlCol="0">
              <a:spAutoFit/>
            </a:bodyPr>
            <a:lstStyle/>
            <a:p>
              <a:pPr algn="l"/>
              <a:r>
                <a:rPr kumimoji="1" lang="ja-JP" altLang="en-US" sz="2000" b="1" dirty="0"/>
                <a:t>夜間</a:t>
              </a:r>
            </a:p>
          </p:txBody>
        </p:sp>
      </p:grpSp>
    </p:spTree>
    <p:extLst>
      <p:ext uri="{BB962C8B-B14F-4D97-AF65-F5344CB8AC3E}">
        <p14:creationId xmlns:p14="http://schemas.microsoft.com/office/powerpoint/2010/main" val="20203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0"/>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参考③</a:t>
            </a:r>
            <a:r>
              <a:rPr lang="en-US" altLang="ja-JP" dirty="0">
                <a:latin typeface="游ゴシック" panose="020B0400000000000000" pitchFamily="50" charset="-128"/>
                <a:ea typeface="游ゴシック" panose="020B0400000000000000" pitchFamily="50" charset="-128"/>
              </a:rPr>
              <a:t>】AI</a:t>
            </a:r>
            <a:r>
              <a:rPr lang="ja-JP" altLang="en-US" dirty="0">
                <a:latin typeface="游ゴシック" panose="020B0400000000000000" pitchFamily="50" charset="-128"/>
                <a:ea typeface="游ゴシック" panose="020B0400000000000000" pitchFamily="50" charset="-128"/>
              </a:rPr>
              <a:t>検知エリアについて</a:t>
            </a:r>
            <a:endParaRPr kumimoji="1" lang="ja-JP" altLang="en-US" dirty="0">
              <a:latin typeface="游ゴシック" panose="020B0400000000000000" pitchFamily="50" charset="-128"/>
              <a:ea typeface="游ゴシック" panose="020B0400000000000000" pitchFamily="50" charset="-128"/>
            </a:endParaRPr>
          </a:p>
        </p:txBody>
      </p:sp>
      <p:grpSp>
        <p:nvGrpSpPr>
          <p:cNvPr id="2" name="グループ化 1">
            <a:extLst>
              <a:ext uri="{FF2B5EF4-FFF2-40B4-BE49-F238E27FC236}">
                <a16:creationId xmlns:a16="http://schemas.microsoft.com/office/drawing/2014/main" id="{CE477A31-DDD7-4A92-D373-C7BC448E5567}"/>
              </a:ext>
            </a:extLst>
          </p:cNvPr>
          <p:cNvGrpSpPr/>
          <p:nvPr/>
        </p:nvGrpSpPr>
        <p:grpSpPr>
          <a:xfrm>
            <a:off x="10719638" y="3732350"/>
            <a:ext cx="970397" cy="634724"/>
            <a:chOff x="11703115" y="-419"/>
            <a:chExt cx="1659078" cy="1085182"/>
          </a:xfrm>
        </p:grpSpPr>
        <p:pic>
          <p:nvPicPr>
            <p:cNvPr id="3" name="図 2">
              <a:extLst>
                <a:ext uri="{FF2B5EF4-FFF2-40B4-BE49-F238E27FC236}">
                  <a16:creationId xmlns:a16="http://schemas.microsoft.com/office/drawing/2014/main" id="{CA1B065C-6DFC-F9AB-5288-095604A76EE8}"/>
                </a:ext>
              </a:extLst>
            </p:cNvPr>
            <p:cNvPicPr>
              <a:picLocks noChangeAspect="1"/>
            </p:cNvPicPr>
            <p:nvPr/>
          </p:nvPicPr>
          <p:blipFill>
            <a:blip r:embed="rId2"/>
            <a:stretch>
              <a:fillRect/>
            </a:stretch>
          </p:blipFill>
          <p:spPr>
            <a:xfrm>
              <a:off x="11703115" y="0"/>
              <a:ext cx="835224" cy="1072989"/>
            </a:xfrm>
            <a:prstGeom prst="rect">
              <a:avLst/>
            </a:prstGeom>
          </p:spPr>
        </p:pic>
        <p:pic>
          <p:nvPicPr>
            <p:cNvPr id="5" name="図 4">
              <a:extLst>
                <a:ext uri="{FF2B5EF4-FFF2-40B4-BE49-F238E27FC236}">
                  <a16:creationId xmlns:a16="http://schemas.microsoft.com/office/drawing/2014/main" id="{8ACF8B8B-A5C7-9537-6644-F4293295E529}"/>
                </a:ext>
              </a:extLst>
            </p:cNvPr>
            <p:cNvPicPr>
              <a:picLocks noChangeAspect="1"/>
            </p:cNvPicPr>
            <p:nvPr/>
          </p:nvPicPr>
          <p:blipFill>
            <a:blip r:embed="rId3"/>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1494836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6">
            <a:extLst>
              <a:ext uri="{FF2B5EF4-FFF2-40B4-BE49-F238E27FC236}">
                <a16:creationId xmlns:a16="http://schemas.microsoft.com/office/drawing/2014/main" id="{4682250D-28DB-EF99-A654-34AA19B9F6AD}"/>
              </a:ext>
            </a:extLst>
          </p:cNvPr>
          <p:cNvGraphicFramePr>
            <a:graphicFrameLocks noGrp="1"/>
          </p:cNvGraphicFramePr>
          <p:nvPr>
            <p:extLst>
              <p:ext uri="{D42A27DB-BD31-4B8C-83A1-F6EECF244321}">
                <p14:modId xmlns:p14="http://schemas.microsoft.com/office/powerpoint/2010/main" val="3467968822"/>
              </p:ext>
            </p:extLst>
          </p:nvPr>
        </p:nvGraphicFramePr>
        <p:xfrm>
          <a:off x="307384" y="4478633"/>
          <a:ext cx="13660869" cy="305409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553623">
                  <a:extLst>
                    <a:ext uri="{9D8B030D-6E8A-4147-A177-3AD203B41FA5}">
                      <a16:colId xmlns:a16="http://schemas.microsoft.com/office/drawing/2014/main" val="1339270421"/>
                    </a:ext>
                  </a:extLst>
                </a:gridCol>
                <a:gridCol w="4553623">
                  <a:extLst>
                    <a:ext uri="{9D8B030D-6E8A-4147-A177-3AD203B41FA5}">
                      <a16:colId xmlns:a16="http://schemas.microsoft.com/office/drawing/2014/main" val="1037057875"/>
                    </a:ext>
                  </a:extLst>
                </a:gridCol>
                <a:gridCol w="4553623">
                  <a:extLst>
                    <a:ext uri="{9D8B030D-6E8A-4147-A177-3AD203B41FA5}">
                      <a16:colId xmlns:a16="http://schemas.microsoft.com/office/drawing/2014/main" val="3988864604"/>
                    </a:ext>
                  </a:extLst>
                </a:gridCol>
              </a:tblGrid>
              <a:tr h="370840">
                <a:tc gridSpan="3">
                  <a:txBody>
                    <a:bodyPr/>
                    <a:lstStyle/>
                    <a:p>
                      <a:pPr algn="ctr"/>
                      <a:r>
                        <a:rPr kumimoji="1" lang="ja-JP" altLang="en-US" sz="1800" dirty="0">
                          <a:effectLst>
                            <a:outerShdw blurRad="38100" dist="38100" dir="2700000" algn="tl">
                              <a:srgbClr val="000000">
                                <a:alpha val="43137"/>
                              </a:srgbClr>
                            </a:outerShdw>
                          </a:effectLst>
                        </a:rPr>
                        <a:t>デモ画面</a:t>
                      </a: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2869325288"/>
                  </a:ext>
                </a:extLst>
              </a:tr>
              <a:tr h="370840">
                <a:tc>
                  <a:txBody>
                    <a:bodyPr/>
                    <a:lstStyle/>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1525725512"/>
                  </a:ext>
                </a:extLst>
              </a:tr>
            </a:tbl>
          </a:graphicData>
        </a:graphic>
      </p:graphicFrame>
      <p:sp>
        <p:nvSpPr>
          <p:cNvPr id="2" name="コンテンツ プレースホルダー 1">
            <a:extLst>
              <a:ext uri="{FF2B5EF4-FFF2-40B4-BE49-F238E27FC236}">
                <a16:creationId xmlns:a16="http://schemas.microsoft.com/office/drawing/2014/main" id="{6D7E5AD1-A13A-4E70-6EFD-458EE85E8764}"/>
              </a:ext>
            </a:extLst>
          </p:cNvPr>
          <p:cNvSpPr>
            <a:spLocks noGrp="1"/>
          </p:cNvSpPr>
          <p:nvPr>
            <p:ph sz="quarter" idx="10"/>
          </p:nvPr>
        </p:nvSpPr>
        <p:spPr>
          <a:xfrm>
            <a:off x="6829269" y="695924"/>
            <a:ext cx="7275613" cy="3466173"/>
          </a:xfrm>
        </p:spPr>
        <p:txBody>
          <a:bodyPr/>
          <a:lstStyle/>
          <a:p>
            <a:pPr marL="0" indent="0">
              <a:buNone/>
            </a:pPr>
            <a:r>
              <a:rPr lang="en-US" altLang="ja-JP" sz="1600" dirty="0"/>
              <a:t>PTZ</a:t>
            </a:r>
            <a:r>
              <a:rPr lang="ja-JP" altLang="en-US" sz="1600" dirty="0"/>
              <a:t>カメラの</a:t>
            </a:r>
            <a:r>
              <a:rPr lang="en-US" altLang="ja-JP" sz="1600" dirty="0"/>
              <a:t>AI</a:t>
            </a:r>
            <a:r>
              <a:rPr lang="ja-JP" altLang="en-US" sz="1600" dirty="0"/>
              <a:t>検知エリアは、各プリセットポジション、および「プリセットポジション以外」の画角毎に、設定します。</a:t>
            </a:r>
            <a:r>
              <a:rPr lang="en-US" altLang="ja-JP" sz="1600" dirty="0"/>
              <a:t>(</a:t>
            </a:r>
            <a:r>
              <a:rPr lang="ja-JP" altLang="en-US" sz="1600" dirty="0"/>
              <a:t>それぞれのポジション設定にて、各色のエリアを 計</a:t>
            </a:r>
            <a:r>
              <a:rPr lang="en-US" altLang="ja-JP" sz="1600" dirty="0"/>
              <a:t>8</a:t>
            </a:r>
            <a:r>
              <a:rPr lang="ja-JP" altLang="en-US" sz="1600" dirty="0"/>
              <a:t>本まで設定可能</a:t>
            </a:r>
            <a:r>
              <a:rPr lang="en-US" altLang="ja-JP" sz="1600" dirty="0"/>
              <a:t>)</a:t>
            </a:r>
          </a:p>
          <a:p>
            <a:pPr marL="273050" indent="-273050">
              <a:buNone/>
            </a:pPr>
            <a:r>
              <a:rPr lang="ja-JP" altLang="en-US" sz="1600" dirty="0"/>
              <a:t>① 左図設定画面（</a:t>
            </a:r>
            <a:r>
              <a:rPr lang="en-US" altLang="ja-JP" sz="1600" dirty="0"/>
              <a:t>AI-VMD</a:t>
            </a:r>
            <a:r>
              <a:rPr lang="ja-JP" altLang="en-US" sz="1600" dirty="0"/>
              <a:t>設定での例）の「動作検知エリア設定」＞「ポジション選択」より任意の項目を選択して「開始」をクリックしてください。</a:t>
            </a:r>
            <a:endParaRPr lang="en-US" altLang="ja-JP" sz="1600" dirty="0"/>
          </a:p>
          <a:p>
            <a:pPr marL="273050" indent="0">
              <a:spcBef>
                <a:spcPts val="600"/>
              </a:spcBef>
              <a:buNone/>
            </a:pPr>
            <a:r>
              <a:rPr lang="en-US" altLang="ja-JP" sz="1600" dirty="0"/>
              <a:t>AI</a:t>
            </a:r>
            <a:r>
              <a:rPr lang="ja-JP" altLang="en-US" sz="1600" dirty="0"/>
              <a:t>検知の設定手順詳細については、各</a:t>
            </a:r>
            <a:r>
              <a:rPr lang="en-US" altLang="ja-JP" sz="1600" dirty="0"/>
              <a:t>AI</a:t>
            </a:r>
            <a:r>
              <a:rPr lang="ja-JP" altLang="en-US" sz="1600" dirty="0"/>
              <a:t>アプリケーションの取扱説明書を参照してください。</a:t>
            </a:r>
            <a:endParaRPr lang="en-US" altLang="ja-JP" sz="1600" dirty="0"/>
          </a:p>
          <a:p>
            <a:pPr marL="273050" indent="-273050">
              <a:buNone/>
            </a:pPr>
            <a:r>
              <a:rPr lang="en-US" altLang="ja-JP" sz="1600" dirty="0">
                <a:solidFill>
                  <a:srgbClr val="FF0000"/>
                </a:solidFill>
              </a:rPr>
              <a:t>【</a:t>
            </a:r>
            <a:r>
              <a:rPr lang="ja-JP" altLang="en-US" sz="1600" dirty="0">
                <a:solidFill>
                  <a:srgbClr val="FF0000"/>
                </a:solidFill>
              </a:rPr>
              <a:t>留意事項</a:t>
            </a:r>
            <a:r>
              <a:rPr lang="en-US" altLang="ja-JP" sz="1600" dirty="0">
                <a:solidFill>
                  <a:srgbClr val="FF0000"/>
                </a:solidFill>
              </a:rPr>
              <a:t>】</a:t>
            </a:r>
          </a:p>
          <a:p>
            <a:pPr marL="273050" indent="0">
              <a:spcBef>
                <a:spcPts val="0"/>
              </a:spcBef>
              <a:buNone/>
            </a:pPr>
            <a:r>
              <a:rPr lang="ja-JP" altLang="en-US" sz="1600" dirty="0">
                <a:solidFill>
                  <a:srgbClr val="FF0000"/>
                </a:solidFill>
              </a:rPr>
              <a:t>それぞれ「全エリア」設定がデフォルトとなっていますので、エリア指定関係なく検知します。</a:t>
            </a:r>
            <a:endParaRPr lang="en-US" altLang="ja-JP" sz="1600" dirty="0">
              <a:solidFill>
                <a:srgbClr val="FF0000"/>
              </a:solidFill>
            </a:endParaRPr>
          </a:p>
          <a:p>
            <a:pPr marL="273050" indent="0">
              <a:spcBef>
                <a:spcPts val="600"/>
              </a:spcBef>
              <a:buNone/>
            </a:pPr>
            <a:r>
              <a:rPr lang="ja-JP" altLang="en-US" sz="1600" dirty="0">
                <a:solidFill>
                  <a:srgbClr val="FF0000"/>
                </a:solidFill>
              </a:rPr>
              <a:t>エリア指定のみ検知させる場合は、あらかじめ「全エリア」設定を削除してください。</a:t>
            </a:r>
            <a:endParaRPr kumimoji="1" lang="ja-JP" altLang="en-US" sz="1600" dirty="0">
              <a:solidFill>
                <a:srgbClr val="FF0000"/>
              </a:solidFill>
            </a:endParaRPr>
          </a:p>
        </p:txBody>
      </p:sp>
      <p:sp>
        <p:nvSpPr>
          <p:cNvPr id="3" name="タイトル 2">
            <a:extLst>
              <a:ext uri="{FF2B5EF4-FFF2-40B4-BE49-F238E27FC236}">
                <a16:creationId xmlns:a16="http://schemas.microsoft.com/office/drawing/2014/main" id="{C1EBBA94-1F6F-322A-6709-3A61E8801C23}"/>
              </a:ext>
            </a:extLst>
          </p:cNvPr>
          <p:cNvSpPr>
            <a:spLocks noGrp="1"/>
          </p:cNvSpPr>
          <p:nvPr>
            <p:ph type="title"/>
          </p:nvPr>
        </p:nvSpPr>
        <p:spPr/>
        <p:txBody>
          <a:bodyPr/>
          <a:lstStyle/>
          <a:p>
            <a:r>
              <a:rPr kumimoji="1" lang="en-US" altLang="ja-JP" dirty="0"/>
              <a:t>【</a:t>
            </a:r>
            <a:r>
              <a:rPr kumimoji="1" lang="ja-JP" altLang="en-US" dirty="0"/>
              <a:t>参考</a:t>
            </a:r>
            <a:r>
              <a:rPr kumimoji="1" lang="en-US" altLang="ja-JP" dirty="0"/>
              <a:t>】</a:t>
            </a:r>
            <a:r>
              <a:rPr kumimoji="1" lang="ja-JP" altLang="en-US" dirty="0"/>
              <a:t>プリセットごとの</a:t>
            </a:r>
            <a:r>
              <a:rPr kumimoji="1" lang="en-US" altLang="ja-JP" dirty="0"/>
              <a:t>AI</a:t>
            </a:r>
            <a:r>
              <a:rPr kumimoji="1" lang="ja-JP" altLang="en-US" dirty="0"/>
              <a:t>検知エリア設定について</a:t>
            </a:r>
          </a:p>
        </p:txBody>
      </p:sp>
      <p:grpSp>
        <p:nvGrpSpPr>
          <p:cNvPr id="17" name="グループ化 16">
            <a:extLst>
              <a:ext uri="{FF2B5EF4-FFF2-40B4-BE49-F238E27FC236}">
                <a16:creationId xmlns:a16="http://schemas.microsoft.com/office/drawing/2014/main" id="{814B50D9-9119-37E6-6A0E-13A8D06E4D80}"/>
              </a:ext>
            </a:extLst>
          </p:cNvPr>
          <p:cNvGrpSpPr/>
          <p:nvPr/>
        </p:nvGrpSpPr>
        <p:grpSpPr>
          <a:xfrm>
            <a:off x="771035" y="4999285"/>
            <a:ext cx="12733565" cy="2533444"/>
            <a:chOff x="771035" y="4999285"/>
            <a:chExt cx="12733565" cy="2533444"/>
          </a:xfrm>
        </p:grpSpPr>
        <p:grpSp>
          <p:nvGrpSpPr>
            <p:cNvPr id="10" name="グループ化 9">
              <a:extLst>
                <a:ext uri="{FF2B5EF4-FFF2-40B4-BE49-F238E27FC236}">
                  <a16:creationId xmlns:a16="http://schemas.microsoft.com/office/drawing/2014/main" id="{8C27D79B-3599-28D2-F200-58F9AFEFBA50}"/>
                </a:ext>
              </a:extLst>
            </p:cNvPr>
            <p:cNvGrpSpPr/>
            <p:nvPr/>
          </p:nvGrpSpPr>
          <p:grpSpPr>
            <a:xfrm>
              <a:off x="771035" y="4999285"/>
              <a:ext cx="12733565" cy="2133288"/>
              <a:chOff x="3977489" y="4073872"/>
              <a:chExt cx="15097148" cy="2529267"/>
            </a:xfrm>
          </p:grpSpPr>
          <p:pic>
            <p:nvPicPr>
              <p:cNvPr id="5" name="図 4">
                <a:extLst>
                  <a:ext uri="{FF2B5EF4-FFF2-40B4-BE49-F238E27FC236}">
                    <a16:creationId xmlns:a16="http://schemas.microsoft.com/office/drawing/2014/main" id="{E274BC58-65AE-DA55-30EF-3A7FCF10865F}"/>
                  </a:ext>
                </a:extLst>
              </p:cNvPr>
              <p:cNvPicPr>
                <a:picLocks noChangeAspect="1"/>
              </p:cNvPicPr>
              <p:nvPr/>
            </p:nvPicPr>
            <p:blipFill rotWithShape="1">
              <a:blip r:embed="rId2"/>
              <a:srcRect t="10607" r="17748"/>
              <a:stretch/>
            </p:blipFill>
            <p:spPr>
              <a:xfrm>
                <a:off x="14772623" y="4073872"/>
                <a:ext cx="4302014" cy="251423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3851DC9A-4EBB-BC31-8C46-90BB0AF9138F}"/>
                  </a:ext>
                </a:extLst>
              </p:cNvPr>
              <p:cNvPicPr>
                <a:picLocks noChangeAspect="1"/>
              </p:cNvPicPr>
              <p:nvPr/>
            </p:nvPicPr>
            <p:blipFill rotWithShape="1">
              <a:blip r:embed="rId3"/>
              <a:srcRect t="10415" r="18061"/>
              <a:stretch/>
            </p:blipFill>
            <p:spPr>
              <a:xfrm>
                <a:off x="9375056" y="4073872"/>
                <a:ext cx="4302015" cy="252926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D07689C5-3E5A-0064-B62D-0C46163C3C54}"/>
                  </a:ext>
                </a:extLst>
              </p:cNvPr>
              <p:cNvPicPr>
                <a:picLocks noChangeAspect="1"/>
              </p:cNvPicPr>
              <p:nvPr/>
            </p:nvPicPr>
            <p:blipFill rotWithShape="1">
              <a:blip r:embed="rId4"/>
              <a:srcRect t="10749" r="17580"/>
              <a:stretch/>
            </p:blipFill>
            <p:spPr>
              <a:xfrm>
                <a:off x="3977489" y="4073872"/>
                <a:ext cx="4302014" cy="2505106"/>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sp>
          <p:nvSpPr>
            <p:cNvPr id="11" name="テキスト ボックス 10">
              <a:extLst>
                <a:ext uri="{FF2B5EF4-FFF2-40B4-BE49-F238E27FC236}">
                  <a16:creationId xmlns:a16="http://schemas.microsoft.com/office/drawing/2014/main" id="{3BB83B77-610D-2A4A-EE9A-6BE6586945E0}"/>
                </a:ext>
              </a:extLst>
            </p:cNvPr>
            <p:cNvSpPr txBox="1"/>
            <p:nvPr/>
          </p:nvSpPr>
          <p:spPr>
            <a:xfrm>
              <a:off x="771035" y="7224952"/>
              <a:ext cx="3595856" cy="307777"/>
            </a:xfrm>
            <a:prstGeom prst="rect">
              <a:avLst/>
            </a:prstGeom>
            <a:noFill/>
          </p:spPr>
          <p:txBody>
            <a:bodyPr wrap="none" rtlCol="0">
              <a:spAutoFit/>
            </a:bodyPr>
            <a:lstStyle/>
            <a:p>
              <a:pPr algn="ctr"/>
              <a:r>
                <a:rPr kumimoji="1" lang="en-US" altLang="ja-JP" sz="1400" b="1" dirty="0">
                  <a:latin typeface="+mn-ea"/>
                </a:rPr>
                <a:t>【</a:t>
              </a:r>
              <a:r>
                <a:rPr kumimoji="1" lang="ja-JP" altLang="en-US" sz="1400" b="1" dirty="0">
                  <a:latin typeface="+mn-ea"/>
                </a:rPr>
                <a:t>プリセットポジション２：エリア指定</a:t>
              </a:r>
              <a:r>
                <a:rPr kumimoji="1" lang="en-US" altLang="ja-JP" sz="1400" b="1" dirty="0">
                  <a:latin typeface="+mn-ea"/>
                </a:rPr>
                <a:t>】</a:t>
              </a:r>
              <a:endParaRPr kumimoji="1" lang="ja-JP" altLang="en-US" sz="1400" b="1" dirty="0">
                <a:latin typeface="+mn-ea"/>
              </a:endParaRPr>
            </a:p>
          </p:txBody>
        </p:sp>
        <p:sp>
          <p:nvSpPr>
            <p:cNvPr id="12" name="テキスト ボックス 11">
              <a:extLst>
                <a:ext uri="{FF2B5EF4-FFF2-40B4-BE49-F238E27FC236}">
                  <a16:creationId xmlns:a16="http://schemas.microsoft.com/office/drawing/2014/main" id="{5DCA4408-ADD2-4777-DFA3-0F5FB106C043}"/>
                </a:ext>
              </a:extLst>
            </p:cNvPr>
            <p:cNvSpPr txBox="1"/>
            <p:nvPr/>
          </p:nvSpPr>
          <p:spPr>
            <a:xfrm>
              <a:off x="5402178" y="7224952"/>
              <a:ext cx="3595856" cy="307777"/>
            </a:xfrm>
            <a:prstGeom prst="rect">
              <a:avLst/>
            </a:prstGeom>
            <a:noFill/>
          </p:spPr>
          <p:txBody>
            <a:bodyPr wrap="none" rtlCol="0">
              <a:spAutoFit/>
            </a:bodyPr>
            <a:lstStyle/>
            <a:p>
              <a:pPr algn="ctr"/>
              <a:r>
                <a:rPr kumimoji="1" lang="en-US" altLang="ja-JP" sz="1400" b="1" dirty="0">
                  <a:latin typeface="+mn-ea"/>
                </a:rPr>
                <a:t>【</a:t>
              </a:r>
              <a:r>
                <a:rPr kumimoji="1" lang="ja-JP" altLang="en-US" sz="1400" b="1" dirty="0">
                  <a:latin typeface="+mn-ea"/>
                </a:rPr>
                <a:t>プリセットポジション２：エリア指定</a:t>
              </a:r>
              <a:r>
                <a:rPr kumimoji="1" lang="en-US" altLang="ja-JP" sz="1400" b="1" dirty="0">
                  <a:latin typeface="+mn-ea"/>
                </a:rPr>
                <a:t>】</a:t>
              </a:r>
              <a:endParaRPr kumimoji="1" lang="ja-JP" altLang="en-US" sz="1400" b="1" dirty="0">
                <a:latin typeface="+mn-ea"/>
              </a:endParaRPr>
            </a:p>
          </p:txBody>
        </p:sp>
        <p:sp>
          <p:nvSpPr>
            <p:cNvPr id="13" name="テキスト ボックス 12">
              <a:extLst>
                <a:ext uri="{FF2B5EF4-FFF2-40B4-BE49-F238E27FC236}">
                  <a16:creationId xmlns:a16="http://schemas.microsoft.com/office/drawing/2014/main" id="{76EAA602-5897-0FA5-A493-77ED079F31B9}"/>
                </a:ext>
              </a:extLst>
            </p:cNvPr>
            <p:cNvSpPr txBox="1"/>
            <p:nvPr/>
          </p:nvSpPr>
          <p:spPr>
            <a:xfrm>
              <a:off x="9898234" y="7224952"/>
              <a:ext cx="3595856" cy="307777"/>
            </a:xfrm>
            <a:prstGeom prst="rect">
              <a:avLst/>
            </a:prstGeom>
            <a:noFill/>
          </p:spPr>
          <p:txBody>
            <a:bodyPr wrap="none" rtlCol="0">
              <a:spAutoFit/>
            </a:bodyPr>
            <a:lstStyle/>
            <a:p>
              <a:pPr algn="ctr"/>
              <a:r>
                <a:rPr kumimoji="1" lang="en-US" altLang="ja-JP" sz="1400" b="1" dirty="0">
                  <a:latin typeface="+mn-ea"/>
                </a:rPr>
                <a:t>【</a:t>
              </a:r>
              <a:r>
                <a:rPr kumimoji="1" lang="ja-JP" altLang="en-US" sz="1400" b="1" dirty="0">
                  <a:latin typeface="+mn-ea"/>
                </a:rPr>
                <a:t>プリセットポジション以外：全エリア</a:t>
              </a:r>
              <a:r>
                <a:rPr kumimoji="1" lang="en-US" altLang="ja-JP" sz="1400" b="1" dirty="0">
                  <a:latin typeface="+mn-ea"/>
                </a:rPr>
                <a:t>】</a:t>
              </a:r>
              <a:endParaRPr kumimoji="1" lang="ja-JP" altLang="en-US" sz="1400" b="1" dirty="0">
                <a:latin typeface="+mn-ea"/>
              </a:endParaRPr>
            </a:p>
          </p:txBody>
        </p:sp>
      </p:grpSp>
      <p:pic>
        <p:nvPicPr>
          <p:cNvPr id="15" name="図 14">
            <a:extLst>
              <a:ext uri="{FF2B5EF4-FFF2-40B4-BE49-F238E27FC236}">
                <a16:creationId xmlns:a16="http://schemas.microsoft.com/office/drawing/2014/main" id="{B5301CC2-0713-5906-A7E3-B38B56A7A8B9}"/>
              </a:ext>
            </a:extLst>
          </p:cNvPr>
          <p:cNvPicPr>
            <a:picLocks noChangeAspect="1"/>
          </p:cNvPicPr>
          <p:nvPr/>
        </p:nvPicPr>
        <p:blipFill>
          <a:blip r:embed="rId5"/>
          <a:stretch>
            <a:fillRect/>
          </a:stretch>
        </p:blipFill>
        <p:spPr>
          <a:xfrm>
            <a:off x="452623" y="695924"/>
            <a:ext cx="6071847" cy="3565006"/>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33745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0"/>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参考④</a:t>
            </a:r>
            <a:r>
              <a:rPr lang="en-US" altLang="ja-JP" dirty="0">
                <a:latin typeface="游ゴシック" panose="020B0400000000000000" pitchFamily="50" charset="-128"/>
                <a:ea typeface="游ゴシック" panose="020B0400000000000000" pitchFamily="50" charset="-128"/>
              </a:rPr>
              <a:t>】IR-LED</a:t>
            </a:r>
            <a:r>
              <a:rPr lang="ja-JP" altLang="en-US" dirty="0">
                <a:latin typeface="游ゴシック" panose="020B0400000000000000" pitchFamily="50" charset="-128"/>
                <a:ea typeface="游ゴシック" panose="020B0400000000000000" pitchFamily="50" charset="-128"/>
              </a:rPr>
              <a:t>の活用動画</a:t>
            </a:r>
            <a:endParaRPr kumimoji="1" lang="ja-JP" altLang="en-US" dirty="0">
              <a:latin typeface="游ゴシック" panose="020B0400000000000000" pitchFamily="50" charset="-128"/>
              <a:ea typeface="游ゴシック" panose="020B0400000000000000" pitchFamily="50" charset="-128"/>
            </a:endParaRPr>
          </a:p>
        </p:txBody>
      </p:sp>
      <p:grpSp>
        <p:nvGrpSpPr>
          <p:cNvPr id="2" name="グループ化 1">
            <a:extLst>
              <a:ext uri="{FF2B5EF4-FFF2-40B4-BE49-F238E27FC236}">
                <a16:creationId xmlns:a16="http://schemas.microsoft.com/office/drawing/2014/main" id="{CE477A31-DDD7-4A92-D373-C7BC448E5567}"/>
              </a:ext>
            </a:extLst>
          </p:cNvPr>
          <p:cNvGrpSpPr/>
          <p:nvPr/>
        </p:nvGrpSpPr>
        <p:grpSpPr>
          <a:xfrm>
            <a:off x="10719638" y="3732350"/>
            <a:ext cx="970397" cy="634724"/>
            <a:chOff x="11703115" y="-419"/>
            <a:chExt cx="1659078" cy="1085182"/>
          </a:xfrm>
        </p:grpSpPr>
        <p:pic>
          <p:nvPicPr>
            <p:cNvPr id="3" name="図 2">
              <a:extLst>
                <a:ext uri="{FF2B5EF4-FFF2-40B4-BE49-F238E27FC236}">
                  <a16:creationId xmlns:a16="http://schemas.microsoft.com/office/drawing/2014/main" id="{CA1B065C-6DFC-F9AB-5288-095604A76EE8}"/>
                </a:ext>
              </a:extLst>
            </p:cNvPr>
            <p:cNvPicPr>
              <a:picLocks noChangeAspect="1"/>
            </p:cNvPicPr>
            <p:nvPr/>
          </p:nvPicPr>
          <p:blipFill>
            <a:blip r:embed="rId2"/>
            <a:stretch>
              <a:fillRect/>
            </a:stretch>
          </p:blipFill>
          <p:spPr>
            <a:xfrm>
              <a:off x="11703115" y="0"/>
              <a:ext cx="835224" cy="1072989"/>
            </a:xfrm>
            <a:prstGeom prst="rect">
              <a:avLst/>
            </a:prstGeom>
          </p:spPr>
        </p:pic>
        <p:pic>
          <p:nvPicPr>
            <p:cNvPr id="5" name="図 4">
              <a:extLst>
                <a:ext uri="{FF2B5EF4-FFF2-40B4-BE49-F238E27FC236}">
                  <a16:creationId xmlns:a16="http://schemas.microsoft.com/office/drawing/2014/main" id="{8ACF8B8B-A5C7-9537-6644-F4293295E529}"/>
                </a:ext>
              </a:extLst>
            </p:cNvPr>
            <p:cNvPicPr>
              <a:picLocks noChangeAspect="1"/>
            </p:cNvPicPr>
            <p:nvPr/>
          </p:nvPicPr>
          <p:blipFill>
            <a:blip r:embed="rId3"/>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4090363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latin typeface="Yu Gothic UI" panose="020B0500000000000000" pitchFamily="50" charset="-128"/>
                <a:ea typeface="Yu Gothic UI" panose="020B0500000000000000" pitchFamily="50" charset="-128"/>
              </a:rPr>
              <a:t>目次</a:t>
            </a:r>
          </a:p>
        </p:txBody>
      </p:sp>
      <p:sp>
        <p:nvSpPr>
          <p:cNvPr id="2" name="コンテンツ プレースホルダー 3">
            <a:extLst>
              <a:ext uri="{FF2B5EF4-FFF2-40B4-BE49-F238E27FC236}">
                <a16:creationId xmlns:a16="http://schemas.microsoft.com/office/drawing/2014/main" id="{75825459-9D24-1C6E-8496-DA094702345C}"/>
              </a:ext>
            </a:extLst>
          </p:cNvPr>
          <p:cNvSpPr txBox="1">
            <a:spLocks/>
          </p:cNvSpPr>
          <p:nvPr/>
        </p:nvSpPr>
        <p:spPr>
          <a:xfrm>
            <a:off x="274491" y="1156120"/>
            <a:ext cx="6537325" cy="6072187"/>
          </a:xfrm>
          <a:prstGeom prst="rect">
            <a:avLst/>
          </a:prstGeom>
        </p:spPr>
        <p:txBody>
          <a:bodyPr/>
          <a:lst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a:lstStyle>
          <a:p>
            <a:pPr marL="567464" indent="-567464">
              <a:buFont typeface="+mj-lt"/>
              <a:buAutoNum type="arabicPeriod"/>
            </a:pPr>
            <a:r>
              <a:rPr lang="ja-JP" altLang="en-US" sz="2800" b="1" dirty="0">
                <a:latin typeface="游ゴシック" panose="020B0400000000000000" pitchFamily="50" charset="-128"/>
                <a:ea typeface="游ゴシック" panose="020B0400000000000000" pitchFamily="50" charset="-128"/>
              </a:rPr>
              <a:t>設計・導入</a:t>
            </a:r>
            <a:endParaRPr lang="en-US" altLang="ja-JP" sz="2800" b="1" dirty="0">
              <a:latin typeface="游ゴシック" panose="020B0400000000000000" pitchFamily="50" charset="-128"/>
              <a:ea typeface="游ゴシック" panose="020B0400000000000000" pitchFamily="50" charset="-128"/>
            </a:endParaRPr>
          </a:p>
          <a:p>
            <a:pPr marL="567464" indent="0">
              <a:lnSpc>
                <a:spcPct val="120000"/>
              </a:lnSpc>
              <a:spcBef>
                <a:spcPts val="60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1-1</a:t>
            </a:r>
            <a:r>
              <a:rPr lang="ja-JP" altLang="en-US" sz="2000" b="1" dirty="0">
                <a:latin typeface="游ゴシック" panose="020B0400000000000000" pitchFamily="50" charset="-128"/>
                <a:ea typeface="游ゴシック" panose="020B0400000000000000" pitchFamily="50" charset="-128"/>
              </a:rPr>
              <a:t>．従来モデルとのスペック比較</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1-2</a:t>
            </a:r>
            <a:r>
              <a:rPr lang="ja-JP" altLang="en-US" sz="2000" b="1" dirty="0">
                <a:latin typeface="游ゴシック" panose="020B0400000000000000" pitchFamily="50" charset="-128"/>
                <a:ea typeface="游ゴシック" panose="020B0400000000000000" pitchFamily="50" charset="-128"/>
              </a:rPr>
              <a:t>．撮像モードによる機能制限</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1-3</a:t>
            </a:r>
            <a:r>
              <a:rPr lang="ja-JP" altLang="en-US" sz="2000" b="1" dirty="0">
                <a:latin typeface="游ゴシック" panose="020B0400000000000000" pitchFamily="50" charset="-128"/>
                <a:ea typeface="游ゴシック" panose="020B0400000000000000" pitchFamily="50" charset="-128"/>
              </a:rPr>
              <a:t>．配信性能について</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1-4</a:t>
            </a:r>
            <a:r>
              <a:rPr lang="ja-JP" altLang="en-US" sz="2000" b="1" dirty="0">
                <a:latin typeface="游ゴシック" panose="020B0400000000000000" pitchFamily="50" charset="-128"/>
                <a:ea typeface="游ゴシック" panose="020B0400000000000000" pitchFamily="50" charset="-128"/>
              </a:rPr>
              <a:t>．対応</a:t>
            </a:r>
            <a:r>
              <a:rPr lang="en-US" altLang="ja-JP" sz="2000" b="1" dirty="0">
                <a:latin typeface="游ゴシック" panose="020B0400000000000000" pitchFamily="50" charset="-128"/>
                <a:ea typeface="游ゴシック" panose="020B0400000000000000" pitchFamily="50" charset="-128"/>
              </a:rPr>
              <a:t>AI</a:t>
            </a:r>
            <a:r>
              <a:rPr lang="ja-JP" altLang="en-US" sz="2000" b="1" dirty="0">
                <a:latin typeface="游ゴシック" panose="020B0400000000000000" pitchFamily="50" charset="-128"/>
                <a:ea typeface="游ゴシック" panose="020B0400000000000000" pitchFamily="50" charset="-128"/>
              </a:rPr>
              <a:t>アプリケーション</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1-5</a:t>
            </a:r>
            <a:r>
              <a:rPr lang="ja-JP" altLang="en-US" sz="2000" b="1" dirty="0">
                <a:latin typeface="游ゴシック" panose="020B0400000000000000" pitchFamily="50" charset="-128"/>
                <a:ea typeface="游ゴシック" panose="020B0400000000000000" pitchFamily="50" charset="-128"/>
              </a:rPr>
              <a:t>．</a:t>
            </a:r>
            <a:r>
              <a:rPr lang="en-US" altLang="ja-JP" sz="2000" b="1" dirty="0">
                <a:latin typeface="游ゴシック" panose="020B0400000000000000" pitchFamily="50" charset="-128"/>
                <a:ea typeface="游ゴシック" panose="020B0400000000000000" pitchFamily="50" charset="-128"/>
              </a:rPr>
              <a:t>PoE</a:t>
            </a:r>
            <a:r>
              <a:rPr lang="ja-JP" altLang="en-US" sz="2000" b="1" dirty="0">
                <a:latin typeface="游ゴシック" panose="020B0400000000000000" pitchFamily="50" charset="-128"/>
                <a:ea typeface="游ゴシック" panose="020B0400000000000000" pitchFamily="50" charset="-128"/>
              </a:rPr>
              <a:t>給電ユニットの準備</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pPr>
            <a:r>
              <a:rPr lang="en-US" altLang="ja-JP" sz="2000" b="1" dirty="0">
                <a:latin typeface="游ゴシック" panose="020B0400000000000000" pitchFamily="50" charset="-128"/>
                <a:ea typeface="游ゴシック" panose="020B0400000000000000" pitchFamily="50" charset="-128"/>
              </a:rPr>
              <a:t>1-6</a:t>
            </a:r>
            <a:r>
              <a:rPr lang="ja-JP" altLang="en-US" sz="2000" b="1" dirty="0">
                <a:latin typeface="游ゴシック" panose="020B0400000000000000" pitchFamily="50" charset="-128"/>
                <a:ea typeface="游ゴシック" panose="020B0400000000000000" pitchFamily="50" charset="-128"/>
              </a:rPr>
              <a:t>．</a:t>
            </a:r>
            <a:r>
              <a:rPr lang="en-US" altLang="ja-JP" sz="2000" b="1" dirty="0">
                <a:latin typeface="游ゴシック" panose="020B0400000000000000" pitchFamily="50" charset="-128"/>
                <a:ea typeface="游ゴシック" panose="020B0400000000000000" pitchFamily="50" charset="-128"/>
              </a:rPr>
              <a:t>SDT</a:t>
            </a:r>
            <a:r>
              <a:rPr lang="ja-JP" altLang="en-US" sz="1100" b="1" dirty="0">
                <a:latin typeface="游ゴシック" panose="020B0400000000000000" pitchFamily="50" charset="-128"/>
                <a:ea typeface="游ゴシック" panose="020B0400000000000000" pitchFamily="50" charset="-128"/>
              </a:rPr>
              <a:t>（システムデザインツール）</a:t>
            </a:r>
            <a:r>
              <a:rPr lang="ja-JP" altLang="en-US" sz="2000" b="1" dirty="0">
                <a:latin typeface="游ゴシック" panose="020B0400000000000000" pitchFamily="50" charset="-128"/>
                <a:ea typeface="游ゴシック" panose="020B0400000000000000" pitchFamily="50" charset="-128"/>
              </a:rPr>
              <a:t>でのシステム設計</a:t>
            </a:r>
            <a:endParaRPr lang="en-US" altLang="ja-JP" sz="2000" b="1" dirty="0">
              <a:latin typeface="游ゴシック" panose="020B0400000000000000" pitchFamily="50" charset="-128"/>
              <a:ea typeface="游ゴシック" panose="020B0400000000000000" pitchFamily="50" charset="-128"/>
            </a:endParaRPr>
          </a:p>
          <a:p>
            <a:pPr marL="567464" indent="-567464">
              <a:spcBef>
                <a:spcPts val="2834"/>
              </a:spcBef>
              <a:buFont typeface="+mj-lt"/>
              <a:buAutoNum type="arabicPeriod" startAt="2"/>
            </a:pPr>
            <a:r>
              <a:rPr lang="ja-JP" altLang="en-US" sz="2800" b="1" dirty="0">
                <a:latin typeface="游ゴシック" panose="020B0400000000000000" pitchFamily="50" charset="-128"/>
                <a:ea typeface="游ゴシック" panose="020B0400000000000000" pitchFamily="50" charset="-128"/>
              </a:rPr>
              <a:t>施工・調整</a:t>
            </a:r>
          </a:p>
          <a:p>
            <a:pPr marL="567464" indent="0">
              <a:lnSpc>
                <a:spcPct val="120000"/>
              </a:lnSpc>
              <a:spcBef>
                <a:spcPts val="60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a:t>
            </a:r>
            <a:r>
              <a:rPr lang="ja-JP" altLang="en-US" sz="2000" b="1" dirty="0">
                <a:solidFill>
                  <a:prstClr val="black"/>
                </a:solidFill>
                <a:latin typeface="游ゴシック" panose="020B0400000000000000" pitchFamily="50" charset="-128"/>
                <a:ea typeface="游ゴシック" panose="020B0400000000000000" pitchFamily="50" charset="-128"/>
              </a:rPr>
              <a:t>重要</a:t>
            </a:r>
            <a:r>
              <a:rPr lang="en-US" altLang="ja-JP" sz="2000" b="1" dirty="0">
                <a:solidFill>
                  <a:prstClr val="black"/>
                </a:solidFill>
                <a:latin typeface="游ゴシック" panose="020B0400000000000000" pitchFamily="50" charset="-128"/>
                <a:ea typeface="游ゴシック" panose="020B0400000000000000" pitchFamily="50" charset="-128"/>
              </a:rPr>
              <a:t>】</a:t>
            </a:r>
            <a:r>
              <a:rPr lang="ja-JP" altLang="en-US" sz="2000" b="1" dirty="0">
                <a:solidFill>
                  <a:prstClr val="black"/>
                </a:solidFill>
                <a:latin typeface="游ゴシック" panose="020B0400000000000000" pitchFamily="50" charset="-128"/>
                <a:ea typeface="游ゴシック" panose="020B0400000000000000" pitchFamily="50" charset="-128"/>
              </a:rPr>
              <a:t>カメラの取付方法について</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60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2-1</a:t>
            </a:r>
            <a:r>
              <a:rPr lang="ja-JP" altLang="en-US" sz="2000" b="1" dirty="0">
                <a:solidFill>
                  <a:prstClr val="black"/>
                </a:solidFill>
                <a:latin typeface="游ゴシック" panose="020B0400000000000000" pitchFamily="50" charset="-128"/>
                <a:ea typeface="游ゴシック" panose="020B0400000000000000" pitchFamily="50" charset="-128"/>
              </a:rPr>
              <a:t>．取扱説明書（設置編）へのアクセス方法</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2-2</a:t>
            </a:r>
            <a:r>
              <a:rPr lang="ja-JP" altLang="en-US" sz="2000" b="1" dirty="0">
                <a:solidFill>
                  <a:prstClr val="black"/>
                </a:solidFill>
                <a:latin typeface="游ゴシック" panose="020B0400000000000000" pitchFamily="50" charset="-128"/>
                <a:ea typeface="游ゴシック" panose="020B0400000000000000" pitchFamily="50" charset="-128"/>
              </a:rPr>
              <a:t>．開梱・同梱物の確認</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2-3</a:t>
            </a:r>
            <a:r>
              <a:rPr lang="ja-JP" altLang="en-US" sz="2000" b="1" dirty="0">
                <a:solidFill>
                  <a:prstClr val="black"/>
                </a:solidFill>
                <a:latin typeface="游ゴシック" panose="020B0400000000000000" pitchFamily="50" charset="-128"/>
                <a:ea typeface="游ゴシック" panose="020B0400000000000000" pitchFamily="50" charset="-128"/>
              </a:rPr>
              <a:t>．</a:t>
            </a:r>
            <a:r>
              <a:rPr lang="en-US" altLang="ja-JP" sz="2000" b="1" dirty="0">
                <a:solidFill>
                  <a:prstClr val="black"/>
                </a:solidFill>
                <a:latin typeface="游ゴシック" panose="020B0400000000000000" pitchFamily="50" charset="-128"/>
                <a:ea typeface="游ゴシック" panose="020B0400000000000000" pitchFamily="50" charset="-128"/>
              </a:rPr>
              <a:t>microSD </a:t>
            </a:r>
            <a:r>
              <a:rPr lang="ja-JP" altLang="en-US" sz="2000" b="1" dirty="0">
                <a:solidFill>
                  <a:prstClr val="black"/>
                </a:solidFill>
                <a:latin typeface="游ゴシック" panose="020B0400000000000000" pitchFamily="50" charset="-128"/>
                <a:ea typeface="游ゴシック" panose="020B0400000000000000" pitchFamily="50" charset="-128"/>
              </a:rPr>
              <a:t>メモリーカードについて</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2-4</a:t>
            </a:r>
            <a:r>
              <a:rPr lang="ja-JP" altLang="en-US" sz="2000" b="1" dirty="0">
                <a:solidFill>
                  <a:prstClr val="black"/>
                </a:solidFill>
                <a:latin typeface="游ゴシック" panose="020B0400000000000000" pitchFamily="50" charset="-128"/>
                <a:ea typeface="游ゴシック" panose="020B0400000000000000" pitchFamily="50" charset="-128"/>
              </a:rPr>
              <a:t>．設置について</a:t>
            </a:r>
            <a:endParaRPr lang="en-US" altLang="ja-JP" sz="2000" b="1" dirty="0">
              <a:solidFill>
                <a:prstClr val="black"/>
              </a:solidFill>
              <a:latin typeface="游ゴシック" panose="020B0400000000000000" pitchFamily="50" charset="-128"/>
              <a:ea typeface="游ゴシック" panose="020B0400000000000000" pitchFamily="50" charset="-128"/>
            </a:endParaRPr>
          </a:p>
          <a:p>
            <a:pPr marL="567464" indent="0">
              <a:lnSpc>
                <a:spcPct val="120000"/>
              </a:lnSpc>
              <a:spcBef>
                <a:spcPts val="0"/>
              </a:spcBef>
              <a:buFont typeface="Arial" panose="020B0604020202020204" pitchFamily="34" charset="0"/>
              <a:buNone/>
              <a:defRPr/>
            </a:pPr>
            <a:r>
              <a:rPr lang="en-US" altLang="ja-JP" sz="2000" b="1" dirty="0">
                <a:solidFill>
                  <a:prstClr val="black"/>
                </a:solidFill>
                <a:latin typeface="游ゴシック" panose="020B0400000000000000" pitchFamily="50" charset="-128"/>
                <a:ea typeface="游ゴシック" panose="020B0400000000000000" pitchFamily="50" charset="-128"/>
              </a:rPr>
              <a:t>2-5</a:t>
            </a:r>
            <a:r>
              <a:rPr lang="ja-JP" altLang="en-US" sz="2000" b="1" dirty="0">
                <a:solidFill>
                  <a:prstClr val="black"/>
                </a:solidFill>
                <a:latin typeface="游ゴシック" panose="020B0400000000000000" pitchFamily="50" charset="-128"/>
                <a:ea typeface="游ゴシック" panose="020B0400000000000000" pitchFamily="50" charset="-128"/>
              </a:rPr>
              <a:t>．防水テープ処理について</a:t>
            </a:r>
            <a:endParaRPr lang="en-US" altLang="ja-JP" sz="2000" b="1" dirty="0">
              <a:solidFill>
                <a:prstClr val="black"/>
              </a:solidFill>
              <a:latin typeface="游ゴシック" panose="020B0400000000000000" pitchFamily="50" charset="-128"/>
              <a:ea typeface="游ゴシック" panose="020B0400000000000000" pitchFamily="50" charset="-128"/>
            </a:endParaRPr>
          </a:p>
        </p:txBody>
      </p:sp>
      <p:sp>
        <p:nvSpPr>
          <p:cNvPr id="16" name="コンテンツ プレースホルダー 3">
            <a:extLst>
              <a:ext uri="{FF2B5EF4-FFF2-40B4-BE49-F238E27FC236}">
                <a16:creationId xmlns:a16="http://schemas.microsoft.com/office/drawing/2014/main" id="{C193DAC1-E80A-84FD-E899-53412DEC8E36}"/>
              </a:ext>
            </a:extLst>
          </p:cNvPr>
          <p:cNvSpPr txBox="1">
            <a:spLocks/>
          </p:cNvSpPr>
          <p:nvPr/>
        </p:nvSpPr>
        <p:spPr>
          <a:xfrm>
            <a:off x="7483147" y="1156120"/>
            <a:ext cx="6536356" cy="57701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67464" indent="-567464">
              <a:buFont typeface="+mj-lt"/>
              <a:buAutoNum type="arabicPeriod" startAt="3"/>
            </a:pPr>
            <a:r>
              <a:rPr lang="ja-JP" altLang="en-US" b="1" dirty="0">
                <a:latin typeface="游ゴシック" panose="020B0400000000000000" pitchFamily="50" charset="-128"/>
                <a:ea typeface="游ゴシック" panose="020B0400000000000000" pitchFamily="50" charset="-128"/>
              </a:rPr>
              <a:t>設定</a:t>
            </a:r>
            <a:endParaRPr lang="en-US" altLang="ja-JP" b="1" dirty="0">
              <a:latin typeface="游ゴシック" panose="020B0400000000000000" pitchFamily="50" charset="-128"/>
              <a:ea typeface="游ゴシック" panose="020B0400000000000000" pitchFamily="50" charset="-128"/>
            </a:endParaRPr>
          </a:p>
          <a:p>
            <a:pPr marL="567464" indent="0">
              <a:lnSpc>
                <a:spcPct val="120000"/>
              </a:lnSpc>
              <a:spcBef>
                <a:spcPts val="600"/>
              </a:spcBef>
              <a:buNone/>
            </a:pPr>
            <a:r>
              <a:rPr lang="en-US" altLang="ja-JP" sz="2000" b="1" dirty="0">
                <a:latin typeface="游ゴシック" panose="020B0400000000000000" pitchFamily="50" charset="-128"/>
                <a:ea typeface="游ゴシック" panose="020B0400000000000000" pitchFamily="50" charset="-128"/>
              </a:rPr>
              <a:t>3-1</a:t>
            </a:r>
            <a:r>
              <a:rPr lang="ja-JP" altLang="en-US" sz="2000" b="1" dirty="0">
                <a:latin typeface="游ゴシック" panose="020B0400000000000000" pitchFamily="50" charset="-128"/>
                <a:ea typeface="游ゴシック" panose="020B0400000000000000" pitchFamily="50" charset="-128"/>
              </a:rPr>
              <a:t>．</a:t>
            </a:r>
            <a:r>
              <a:rPr lang="en-US" altLang="ja-JP" sz="2000" b="1" dirty="0">
                <a:latin typeface="游ゴシック" panose="020B0400000000000000" pitchFamily="50" charset="-128"/>
                <a:ea typeface="游ゴシック" panose="020B0400000000000000" pitchFamily="50" charset="-128"/>
              </a:rPr>
              <a:t>IP</a:t>
            </a:r>
            <a:r>
              <a:rPr lang="ja-JP" altLang="en-US" sz="2000" b="1" dirty="0">
                <a:latin typeface="游ゴシック" panose="020B0400000000000000" pitchFamily="50" charset="-128"/>
                <a:ea typeface="游ゴシック" panose="020B0400000000000000" pitchFamily="50" charset="-128"/>
              </a:rPr>
              <a:t>簡単設定ツールについて</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None/>
            </a:pPr>
            <a:r>
              <a:rPr lang="en-US" altLang="ja-JP" sz="2000" b="1" dirty="0">
                <a:latin typeface="游ゴシック" panose="020B0400000000000000" pitchFamily="50" charset="-128"/>
                <a:ea typeface="游ゴシック" panose="020B0400000000000000" pitchFamily="50" charset="-128"/>
              </a:rPr>
              <a:t>3-2</a:t>
            </a:r>
            <a:r>
              <a:rPr lang="ja-JP" altLang="en-US" sz="2000" b="1" dirty="0">
                <a:latin typeface="游ゴシック" panose="020B0400000000000000" pitchFamily="50" charset="-128"/>
                <a:ea typeface="游ゴシック" panose="020B0400000000000000" pitchFamily="50" charset="-128"/>
              </a:rPr>
              <a:t>．初期設定について</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None/>
            </a:pPr>
            <a:r>
              <a:rPr lang="en-US" altLang="ja-JP" sz="2000" b="1" dirty="0">
                <a:latin typeface="游ゴシック" panose="020B0400000000000000" pitchFamily="50" charset="-128"/>
                <a:ea typeface="游ゴシック" panose="020B0400000000000000" pitchFamily="50" charset="-128"/>
              </a:rPr>
              <a:t>3-3</a:t>
            </a:r>
            <a:r>
              <a:rPr lang="ja-JP" altLang="en-US" sz="2000" b="1" dirty="0">
                <a:latin typeface="游ゴシック" panose="020B0400000000000000" pitchFamily="50" charset="-128"/>
                <a:ea typeface="游ゴシック" panose="020B0400000000000000" pitchFamily="50" charset="-128"/>
              </a:rPr>
              <a:t>．カメラブラウザ表示について</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None/>
            </a:pPr>
            <a:r>
              <a:rPr lang="en-US" altLang="ja-JP" sz="2000" b="1" dirty="0">
                <a:latin typeface="游ゴシック" panose="020B0400000000000000" pitchFamily="50" charset="-128"/>
                <a:ea typeface="游ゴシック" panose="020B0400000000000000" pitchFamily="50" charset="-128"/>
              </a:rPr>
              <a:t>3-4</a:t>
            </a:r>
            <a:r>
              <a:rPr lang="ja-JP" altLang="en-US" sz="2000" b="1" dirty="0">
                <a:latin typeface="游ゴシック" panose="020B0400000000000000" pitchFamily="50" charset="-128"/>
                <a:ea typeface="游ゴシック" panose="020B0400000000000000" pitchFamily="50" charset="-128"/>
              </a:rPr>
              <a:t>．</a:t>
            </a:r>
            <a:r>
              <a:rPr lang="en-US" altLang="ja-JP" sz="2000" b="1" dirty="0">
                <a:latin typeface="游ゴシック" panose="020B0400000000000000" pitchFamily="50" charset="-128"/>
                <a:ea typeface="游ゴシック" panose="020B0400000000000000" pitchFamily="50" charset="-128"/>
              </a:rPr>
              <a:t> </a:t>
            </a:r>
            <a:r>
              <a:rPr lang="en-US" altLang="ja-JP" sz="2000" b="1" dirty="0" err="1">
                <a:latin typeface="游ゴシック" panose="020B0400000000000000" pitchFamily="50" charset="-128"/>
                <a:ea typeface="游ゴシック" panose="020B0400000000000000" pitchFamily="50" charset="-128"/>
              </a:rPr>
              <a:t>iCT</a:t>
            </a:r>
            <a:r>
              <a:rPr lang="ja-JP" altLang="en-US" sz="2000" b="1" dirty="0">
                <a:latin typeface="游ゴシック" panose="020B0400000000000000" pitchFamily="50" charset="-128"/>
                <a:ea typeface="游ゴシック" panose="020B0400000000000000" pitchFamily="50" charset="-128"/>
              </a:rPr>
              <a:t>（</a:t>
            </a:r>
            <a:r>
              <a:rPr lang="en-US" altLang="ja-JP" sz="2000" b="1" dirty="0" err="1">
                <a:latin typeface="游ゴシック" panose="020B0400000000000000" pitchFamily="50" charset="-128"/>
                <a:ea typeface="游ゴシック" panose="020B0400000000000000" pitchFamily="50" charset="-128"/>
              </a:rPr>
              <a:t>i</a:t>
            </a:r>
            <a:r>
              <a:rPr lang="en-US" altLang="ja-JP" sz="2000" b="1" dirty="0">
                <a:latin typeface="游ゴシック" panose="020B0400000000000000" pitchFamily="50" charset="-128"/>
                <a:ea typeface="游ゴシック" panose="020B0400000000000000" pitchFamily="50" charset="-128"/>
              </a:rPr>
              <a:t>-PRO </a:t>
            </a:r>
            <a:r>
              <a:rPr lang="ja-JP" altLang="en-US" sz="2000" b="1" dirty="0">
                <a:latin typeface="游ゴシック" panose="020B0400000000000000" pitchFamily="50" charset="-128"/>
                <a:ea typeface="游ゴシック" panose="020B0400000000000000" pitchFamily="50" charset="-128"/>
              </a:rPr>
              <a:t>設定ツール）での設定</a:t>
            </a:r>
            <a:endParaRPr lang="en-US" altLang="ja-JP" sz="2000" b="1" dirty="0">
              <a:latin typeface="游ゴシック" panose="020B0400000000000000" pitchFamily="50" charset="-128"/>
              <a:ea typeface="游ゴシック" panose="020B0400000000000000" pitchFamily="50" charset="-128"/>
            </a:endParaRPr>
          </a:p>
          <a:p>
            <a:pPr marL="567464" indent="0">
              <a:lnSpc>
                <a:spcPct val="120000"/>
              </a:lnSpc>
              <a:spcBef>
                <a:spcPts val="0"/>
              </a:spcBef>
              <a:buNone/>
            </a:pPr>
            <a:r>
              <a:rPr lang="en-US" altLang="ja-JP" sz="2000" b="1" dirty="0">
                <a:latin typeface="游ゴシック" panose="020B0400000000000000" pitchFamily="50" charset="-128"/>
                <a:ea typeface="游ゴシック" panose="020B0400000000000000" pitchFamily="50" charset="-128"/>
              </a:rPr>
              <a:t>3-5</a:t>
            </a:r>
            <a:r>
              <a:rPr lang="ja-JP" altLang="en-US" sz="2000" b="1" dirty="0">
                <a:latin typeface="游ゴシック" panose="020B0400000000000000" pitchFamily="50" charset="-128"/>
                <a:ea typeface="游ゴシック" panose="020B0400000000000000" pitchFamily="50" charset="-128"/>
              </a:rPr>
              <a:t>．工場初期化の手順</a:t>
            </a:r>
            <a:endParaRPr lang="en-US" altLang="ja-JP" sz="2000" b="1" dirty="0">
              <a:latin typeface="游ゴシック" panose="020B0400000000000000" pitchFamily="50" charset="-128"/>
              <a:ea typeface="游ゴシック" panose="020B0400000000000000" pitchFamily="50" charset="-128"/>
            </a:endParaRPr>
          </a:p>
          <a:p>
            <a:pPr marL="0" indent="0">
              <a:spcBef>
                <a:spcPts val="2834"/>
              </a:spcBef>
              <a:buNone/>
            </a:pP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参考①</a:t>
            </a:r>
            <a:r>
              <a:rPr lang="en-US" altLang="ja-JP" sz="2000" b="1" dirty="0">
                <a:latin typeface="游ゴシック" panose="020B0400000000000000" pitchFamily="50" charset="-128"/>
                <a:ea typeface="游ゴシック" panose="020B0400000000000000" pitchFamily="50" charset="-128"/>
              </a:rPr>
              <a:t>】AI</a:t>
            </a:r>
            <a:r>
              <a:rPr lang="ja-JP" altLang="en-US" sz="2000" b="1" dirty="0">
                <a:latin typeface="游ゴシック" panose="020B0400000000000000" pitchFamily="50" charset="-128"/>
                <a:ea typeface="游ゴシック" panose="020B0400000000000000" pitchFamily="50" charset="-128"/>
              </a:rPr>
              <a:t>自動追尾について</a:t>
            </a:r>
            <a:endParaRPr lang="en-US" altLang="ja-JP" sz="2000" b="1" dirty="0">
              <a:latin typeface="游ゴシック" panose="020B0400000000000000" pitchFamily="50" charset="-128"/>
              <a:ea typeface="游ゴシック" panose="020B0400000000000000" pitchFamily="50" charset="-128"/>
            </a:endParaRPr>
          </a:p>
          <a:p>
            <a:pPr marL="0" indent="0">
              <a:spcBef>
                <a:spcPts val="1200"/>
              </a:spcBef>
              <a:buNone/>
            </a:pPr>
            <a:r>
              <a:rPr lang="en-US" altLang="zh-TW" sz="2000" b="1" dirty="0">
                <a:latin typeface="游ゴシック" panose="020B0400000000000000" pitchFamily="50" charset="-128"/>
                <a:ea typeface="游ゴシック" panose="020B0400000000000000" pitchFamily="50" charset="-128"/>
              </a:rPr>
              <a:t>【</a:t>
            </a:r>
            <a:r>
              <a:rPr lang="zh-TW" altLang="en-US" sz="2000" b="1" dirty="0">
                <a:latin typeface="游ゴシック" panose="020B0400000000000000" pitchFamily="50" charset="-128"/>
                <a:ea typeface="游ゴシック" panose="020B0400000000000000" pitchFamily="50" charset="-128"/>
              </a:rPr>
              <a:t>参考②</a:t>
            </a:r>
            <a:r>
              <a:rPr lang="en-US" altLang="zh-TW" sz="2000" b="1" dirty="0">
                <a:latin typeface="游ゴシック" panose="020B0400000000000000" pitchFamily="50" charset="-128"/>
                <a:ea typeface="游ゴシック" panose="020B0400000000000000" pitchFamily="50" charset="-128"/>
              </a:rPr>
              <a:t>】AI</a:t>
            </a:r>
            <a:r>
              <a:rPr lang="zh-TW" altLang="en-US" sz="2000" b="1" dirty="0">
                <a:latin typeface="游ゴシック" panose="020B0400000000000000" pitchFamily="50" charset="-128"/>
                <a:ea typeface="游ゴシック" panose="020B0400000000000000" pitchFamily="50" charset="-128"/>
              </a:rPr>
              <a:t>自動追尾連携設定</a:t>
            </a:r>
            <a:endParaRPr lang="en-US" altLang="zh-TW" sz="2000" b="1" dirty="0">
              <a:latin typeface="游ゴシック" panose="020B0400000000000000" pitchFamily="50" charset="-128"/>
              <a:ea typeface="游ゴシック" panose="020B0400000000000000" pitchFamily="50" charset="-128"/>
            </a:endParaRPr>
          </a:p>
          <a:p>
            <a:pPr marL="0" indent="0">
              <a:spcBef>
                <a:spcPts val="1200"/>
              </a:spcBef>
              <a:buNone/>
            </a:pP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参考③</a:t>
            </a:r>
            <a:r>
              <a:rPr lang="en-US" altLang="ja-JP" sz="2000" b="1" dirty="0">
                <a:latin typeface="游ゴシック" panose="020B0400000000000000" pitchFamily="50" charset="-128"/>
                <a:ea typeface="游ゴシック" panose="020B0400000000000000" pitchFamily="50" charset="-128"/>
              </a:rPr>
              <a:t>】AI</a:t>
            </a:r>
            <a:r>
              <a:rPr lang="ja-JP" altLang="en-US" sz="2000" b="1" dirty="0">
                <a:latin typeface="游ゴシック" panose="020B0400000000000000" pitchFamily="50" charset="-128"/>
                <a:ea typeface="游ゴシック" panose="020B0400000000000000" pitchFamily="50" charset="-128"/>
              </a:rPr>
              <a:t>検知エリアについて</a:t>
            </a:r>
            <a:endParaRPr lang="en-US" altLang="ja-JP" sz="2000" b="1" dirty="0">
              <a:latin typeface="游ゴシック" panose="020B0400000000000000" pitchFamily="50" charset="-128"/>
              <a:ea typeface="游ゴシック" panose="020B0400000000000000" pitchFamily="50" charset="-128"/>
            </a:endParaRPr>
          </a:p>
          <a:p>
            <a:pPr marL="0" indent="0">
              <a:spcBef>
                <a:spcPts val="1200"/>
              </a:spcBef>
              <a:buNone/>
            </a:pP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参考④</a:t>
            </a:r>
            <a:r>
              <a:rPr lang="en-US" altLang="ja-JP" sz="2000" b="1" dirty="0">
                <a:latin typeface="游ゴシック" panose="020B0400000000000000" pitchFamily="50" charset="-128"/>
                <a:ea typeface="游ゴシック" panose="020B0400000000000000" pitchFamily="50" charset="-128"/>
              </a:rPr>
              <a:t>】IR-LED</a:t>
            </a:r>
            <a:r>
              <a:rPr lang="ja-JP" altLang="en-US" sz="2000" b="1" dirty="0">
                <a:latin typeface="游ゴシック" panose="020B0400000000000000" pitchFamily="50" charset="-128"/>
                <a:ea typeface="游ゴシック" panose="020B0400000000000000" pitchFamily="50" charset="-128"/>
              </a:rPr>
              <a:t>の活用動画</a:t>
            </a:r>
          </a:p>
          <a:p>
            <a:pPr marL="0" indent="0">
              <a:buNone/>
            </a:pPr>
            <a:endParaRPr lang="en-US" altLang="ja-JP" sz="3149"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21088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0EE8A32-BB1B-26C9-8A48-DE9579F203E7}"/>
              </a:ext>
            </a:extLst>
          </p:cNvPr>
          <p:cNvSpPr>
            <a:spLocks noGrp="1"/>
          </p:cNvSpPr>
          <p:nvPr>
            <p:ph sz="quarter" idx="10"/>
          </p:nvPr>
        </p:nvSpPr>
        <p:spPr>
          <a:xfrm>
            <a:off x="556897" y="726446"/>
            <a:ext cx="7578109" cy="403459"/>
          </a:xfrm>
        </p:spPr>
        <p:txBody>
          <a:bodyPr/>
          <a:lstStyle/>
          <a:p>
            <a:pPr marL="0" indent="0">
              <a:buNone/>
            </a:pPr>
            <a:r>
              <a:rPr kumimoji="1" lang="ja-JP" altLang="en-US" dirty="0"/>
              <a:t>■低照度環境においても、人物を自動追尾することができます。</a:t>
            </a:r>
          </a:p>
        </p:txBody>
      </p:sp>
      <p:sp>
        <p:nvSpPr>
          <p:cNvPr id="3" name="タイトル 2">
            <a:extLst>
              <a:ext uri="{FF2B5EF4-FFF2-40B4-BE49-F238E27FC236}">
                <a16:creationId xmlns:a16="http://schemas.microsoft.com/office/drawing/2014/main" id="{2370C6E4-3BCC-AE0D-1684-7B6702FD0223}"/>
              </a:ext>
            </a:extLst>
          </p:cNvPr>
          <p:cNvSpPr>
            <a:spLocks noGrp="1"/>
          </p:cNvSpPr>
          <p:nvPr>
            <p:ph type="title"/>
          </p:nvPr>
        </p:nvSpPr>
        <p:spPr/>
        <p:txBody>
          <a:bodyPr/>
          <a:lstStyle/>
          <a:p>
            <a:r>
              <a:rPr kumimoji="1" lang="en-US" altLang="ja-JP" dirty="0"/>
              <a:t>【</a:t>
            </a:r>
            <a:r>
              <a:rPr kumimoji="1" lang="ja-JP" altLang="en-US" dirty="0"/>
              <a:t>参考</a:t>
            </a:r>
            <a:r>
              <a:rPr kumimoji="1" lang="en-US" altLang="ja-JP" dirty="0"/>
              <a:t>】</a:t>
            </a:r>
            <a:r>
              <a:rPr lang="ja-JP" altLang="en-US" dirty="0"/>
              <a:t>低照度・白黒モード下での</a:t>
            </a:r>
            <a:r>
              <a:rPr lang="en-US" altLang="ja-JP" dirty="0"/>
              <a:t>AI</a:t>
            </a:r>
            <a:r>
              <a:rPr lang="ja-JP" altLang="en-US" dirty="0"/>
              <a:t>自動追尾動画</a:t>
            </a:r>
            <a:endParaRPr kumimoji="1" lang="ja-JP" altLang="en-US" dirty="0"/>
          </a:p>
        </p:txBody>
      </p:sp>
      <p:pic>
        <p:nvPicPr>
          <p:cNvPr id="4" name="2.FHD_AutoTracking_IRLED_50m_110m_vlc-record-2023-06-15-19h57m41s-rtsp___192.168.0.59_MediaInput_stream_mizo">
            <a:hlinkClick r:id="" action="ppaction://media"/>
            <a:extLst>
              <a:ext uri="{FF2B5EF4-FFF2-40B4-BE49-F238E27FC236}">
                <a16:creationId xmlns:a16="http://schemas.microsoft.com/office/drawing/2014/main" id="{EAC355C7-0B7E-62FA-CAE7-050BBD7990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4213" y="1314930"/>
            <a:ext cx="10425221" cy="5864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307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E163DE-3610-AF17-052E-FD88329B28EF}"/>
              </a:ext>
            </a:extLst>
          </p:cNvPr>
          <p:cNvSpPr>
            <a:spLocks noGrp="1"/>
          </p:cNvSpPr>
          <p:nvPr>
            <p:ph type="title"/>
          </p:nvPr>
        </p:nvSpPr>
        <p:spPr/>
        <p:txBody>
          <a:bodyPr/>
          <a:lstStyle/>
          <a:p>
            <a:r>
              <a:rPr kumimoji="1" lang="ja-JP" altLang="en-US" dirty="0"/>
              <a:t>更新履歴</a:t>
            </a:r>
          </a:p>
        </p:txBody>
      </p:sp>
    </p:spTree>
    <p:extLst>
      <p:ext uri="{BB962C8B-B14F-4D97-AF65-F5344CB8AC3E}">
        <p14:creationId xmlns:p14="http://schemas.microsoft.com/office/powerpoint/2010/main" val="2167639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2564623010"/>
              </p:ext>
            </p:extLst>
          </p:nvPr>
        </p:nvGraphicFramePr>
        <p:xfrm>
          <a:off x="131058" y="973569"/>
          <a:ext cx="14097247" cy="644198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45902">
                  <a:extLst>
                    <a:ext uri="{9D8B030D-6E8A-4147-A177-3AD203B41FA5}">
                      <a16:colId xmlns:a16="http://schemas.microsoft.com/office/drawing/2014/main" val="20000"/>
                    </a:ext>
                  </a:extLst>
                </a:gridCol>
                <a:gridCol w="7568252">
                  <a:extLst>
                    <a:ext uri="{9D8B030D-6E8A-4147-A177-3AD203B41FA5}">
                      <a16:colId xmlns:a16="http://schemas.microsoft.com/office/drawing/2014/main" val="20001"/>
                    </a:ext>
                  </a:extLst>
                </a:gridCol>
                <a:gridCol w="2512162">
                  <a:extLst>
                    <a:ext uri="{9D8B030D-6E8A-4147-A177-3AD203B41FA5}">
                      <a16:colId xmlns:a16="http://schemas.microsoft.com/office/drawing/2014/main" val="20002"/>
                    </a:ext>
                  </a:extLst>
                </a:gridCol>
                <a:gridCol w="1555390">
                  <a:extLst>
                    <a:ext uri="{9D8B030D-6E8A-4147-A177-3AD203B41FA5}">
                      <a16:colId xmlns:a16="http://schemas.microsoft.com/office/drawing/2014/main" val="20003"/>
                    </a:ext>
                  </a:extLst>
                </a:gridCol>
                <a:gridCol w="1515541">
                  <a:extLst>
                    <a:ext uri="{9D8B030D-6E8A-4147-A177-3AD203B41FA5}">
                      <a16:colId xmlns:a16="http://schemas.microsoft.com/office/drawing/2014/main" val="20005"/>
                    </a:ext>
                  </a:extLst>
                </a:gridCol>
              </a:tblGrid>
              <a:tr h="431969">
                <a:tc>
                  <a:txBody>
                    <a:bodyPr/>
                    <a:lstStyle/>
                    <a:p>
                      <a:pPr algn="ctr"/>
                      <a:r>
                        <a:rPr kumimoji="1" lang="en-US" altLang="ja-JP" sz="1700" dirty="0">
                          <a:effectLst>
                            <a:outerShdw blurRad="38100" dist="38100" dir="2700000" algn="tl">
                              <a:srgbClr val="000000">
                                <a:alpha val="43137"/>
                              </a:srgbClr>
                            </a:outerShdw>
                          </a:effectLst>
                          <a:latin typeface="+mn-ea"/>
                          <a:ea typeface="+mn-ea"/>
                          <a:cs typeface="Calibri" panose="020F0502020204030204" pitchFamily="34" charset="0"/>
                        </a:rPr>
                        <a:t>No</a:t>
                      </a:r>
                      <a:endParaRPr kumimoji="1" lang="ja-JP" altLang="en-US" sz="1700" dirty="0">
                        <a:effectLst>
                          <a:outerShdw blurRad="38100" dist="38100" dir="2700000" algn="tl">
                            <a:srgbClr val="000000">
                              <a:alpha val="43137"/>
                            </a:srgbClr>
                          </a:outerShdw>
                        </a:effectLst>
                        <a:latin typeface="+mn-ea"/>
                        <a:ea typeface="+mn-ea"/>
                        <a:cs typeface="Calibri" panose="020F0502020204030204" pitchFamily="34" charset="0"/>
                      </a:endParaRP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更新内容</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対象ページ</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バージョン</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更新日</a:t>
                      </a:r>
                    </a:p>
                  </a:txBody>
                  <a:tcPr marL="143990" marR="143990" marT="71995" marB="71995" anchor="ctr"/>
                </a:tc>
                <a:extLst>
                  <a:ext uri="{0D108BD9-81ED-4DB2-BD59-A6C34878D82A}">
                    <a16:rowId xmlns:a16="http://schemas.microsoft.com/office/drawing/2014/main" val="10000"/>
                  </a:ext>
                </a:extLst>
              </a:tr>
              <a:tr h="409845">
                <a:tc>
                  <a:txBody>
                    <a:bodyPr/>
                    <a:lstStyle/>
                    <a:p>
                      <a:pPr algn="ctr"/>
                      <a:r>
                        <a:rPr kumimoji="1" lang="en-US" altLang="ja-JP" sz="1600" b="1" dirty="0">
                          <a:latin typeface="+mn-ea"/>
                          <a:ea typeface="+mn-ea"/>
                          <a:cs typeface="Calibri" panose="020F0502020204030204" pitchFamily="34" charset="0"/>
                        </a:rPr>
                        <a:t>1</a:t>
                      </a:r>
                    </a:p>
                  </a:txBody>
                  <a:tcPr marL="143990" marR="143990" marT="71995" marB="71995" anchor="ctr"/>
                </a:tc>
                <a:tc>
                  <a:txBody>
                    <a:bodyPr/>
                    <a:lstStyle/>
                    <a:p>
                      <a:r>
                        <a:rPr kumimoji="1" lang="ja-JP" altLang="en-US" sz="1600" b="1" dirty="0">
                          <a:latin typeface="+mn-ea"/>
                          <a:ea typeface="+mn-ea"/>
                          <a:cs typeface="Calibri" panose="020F0502020204030204" pitchFamily="34" charset="0"/>
                        </a:rPr>
                        <a:t>初版</a:t>
                      </a:r>
                    </a:p>
                  </a:txBody>
                  <a:tcPr marL="143990" marR="143990" marT="71995" marB="71995"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 -</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r>
                        <a:rPr kumimoji="1" lang="en-US" altLang="ja-JP" sz="1600" b="1" dirty="0">
                          <a:latin typeface="+mn-ea"/>
                          <a:ea typeface="+mn-ea"/>
                          <a:cs typeface="Calibri" panose="020F0502020204030204" pitchFamily="34" charset="0"/>
                        </a:rPr>
                        <a:t>1.00</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2023/9/30</a:t>
                      </a: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1"/>
                  </a:ext>
                </a:extLst>
              </a:tr>
              <a:tr h="409845">
                <a:tc>
                  <a:txBody>
                    <a:bodyPr/>
                    <a:lstStyle/>
                    <a:p>
                      <a:pPr algn="ctr"/>
                      <a:r>
                        <a:rPr kumimoji="1" lang="en-US" altLang="ja-JP" sz="1600" b="1" dirty="0">
                          <a:latin typeface="+mn-ea"/>
                          <a:ea typeface="+mn-ea"/>
                          <a:cs typeface="Calibri" panose="020F0502020204030204" pitchFamily="34" charset="0"/>
                        </a:rPr>
                        <a:t>2</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2"/>
                  </a:ext>
                </a:extLst>
              </a:tr>
              <a:tr h="409845">
                <a:tc>
                  <a:txBody>
                    <a:bodyPr/>
                    <a:lstStyle/>
                    <a:p>
                      <a:pPr algn="ctr"/>
                      <a:r>
                        <a:rPr kumimoji="1" lang="en-US" altLang="ja-JP" sz="1600" b="1" dirty="0">
                          <a:latin typeface="+mn-ea"/>
                          <a:ea typeface="+mn-ea"/>
                          <a:cs typeface="Calibri" panose="020F0502020204030204" pitchFamily="34" charset="0"/>
                        </a:rPr>
                        <a:t>3</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3"/>
                  </a:ext>
                </a:extLst>
              </a:tr>
              <a:tr h="409845">
                <a:tc>
                  <a:txBody>
                    <a:bodyPr/>
                    <a:lstStyle/>
                    <a:p>
                      <a:pPr algn="ctr"/>
                      <a:r>
                        <a:rPr kumimoji="1" lang="en-US" altLang="ja-JP" sz="1600" b="1" dirty="0">
                          <a:latin typeface="+mn-ea"/>
                          <a:ea typeface="+mn-ea"/>
                          <a:cs typeface="Calibri" panose="020F0502020204030204" pitchFamily="34" charset="0"/>
                        </a:rPr>
                        <a:t>4</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4"/>
                  </a:ext>
                </a:extLst>
              </a:tr>
              <a:tr h="409845">
                <a:tc>
                  <a:txBody>
                    <a:bodyPr/>
                    <a:lstStyle/>
                    <a:p>
                      <a:pPr algn="ctr"/>
                      <a:r>
                        <a:rPr kumimoji="1" lang="en-US" altLang="ja-JP" sz="1600" b="1" dirty="0">
                          <a:latin typeface="+mn-ea"/>
                          <a:ea typeface="+mn-ea"/>
                          <a:cs typeface="Calibri" panose="020F0502020204030204" pitchFamily="34" charset="0"/>
                        </a:rPr>
                        <a:t>5</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5"/>
                  </a:ext>
                </a:extLst>
              </a:tr>
              <a:tr h="409845">
                <a:tc>
                  <a:txBody>
                    <a:bodyPr/>
                    <a:lstStyle/>
                    <a:p>
                      <a:pPr algn="ctr"/>
                      <a:r>
                        <a:rPr kumimoji="1" lang="en-US" altLang="ja-JP" sz="1600" b="1" dirty="0">
                          <a:latin typeface="+mn-ea"/>
                          <a:ea typeface="+mn-ea"/>
                          <a:cs typeface="Calibri" panose="020F0502020204030204" pitchFamily="34" charset="0"/>
                        </a:rPr>
                        <a:t>6</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6"/>
                  </a:ext>
                </a:extLst>
              </a:tr>
              <a:tr h="409845">
                <a:tc>
                  <a:txBody>
                    <a:bodyPr/>
                    <a:lstStyle/>
                    <a:p>
                      <a:pPr algn="ctr"/>
                      <a:r>
                        <a:rPr kumimoji="1" lang="en-US" altLang="ja-JP" sz="1600" b="1" dirty="0">
                          <a:latin typeface="+mn-ea"/>
                          <a:ea typeface="+mn-ea"/>
                          <a:cs typeface="Calibri" panose="020F0502020204030204" pitchFamily="34" charset="0"/>
                        </a:rPr>
                        <a:t>7</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7"/>
                  </a:ext>
                </a:extLst>
              </a:tr>
              <a:tr h="383973">
                <a:tc>
                  <a:txBody>
                    <a:bodyPr/>
                    <a:lstStyle/>
                    <a:p>
                      <a:pPr algn="ctr"/>
                      <a:r>
                        <a:rPr kumimoji="1" lang="en-US" altLang="ja-JP" sz="1600" b="1" dirty="0">
                          <a:latin typeface="+mn-ea"/>
                          <a:ea typeface="+mn-ea"/>
                          <a:cs typeface="Calibri" panose="020F0502020204030204" pitchFamily="34" charset="0"/>
                        </a:rPr>
                        <a:t>8</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8"/>
                  </a:ext>
                </a:extLst>
              </a:tr>
              <a:tr h="409845">
                <a:tc>
                  <a:txBody>
                    <a:bodyPr/>
                    <a:lstStyle/>
                    <a:p>
                      <a:pPr algn="ctr"/>
                      <a:r>
                        <a:rPr kumimoji="1" lang="en-US" altLang="ja-JP" sz="1600" b="1" dirty="0">
                          <a:latin typeface="+mn-ea"/>
                          <a:ea typeface="+mn-ea"/>
                          <a:cs typeface="Calibri" panose="020F0502020204030204" pitchFamily="34" charset="0"/>
                        </a:rPr>
                        <a:t>9</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9"/>
                  </a:ext>
                </a:extLst>
              </a:tr>
              <a:tr h="383973">
                <a:tc>
                  <a:txBody>
                    <a:bodyPr/>
                    <a:lstStyle/>
                    <a:p>
                      <a:pPr algn="ctr"/>
                      <a:r>
                        <a:rPr kumimoji="1" lang="en-US" altLang="ja-JP" sz="1600" b="1" dirty="0">
                          <a:latin typeface="+mn-ea"/>
                          <a:ea typeface="+mn-ea"/>
                          <a:cs typeface="Calibri" panose="020F0502020204030204" pitchFamily="34" charset="0"/>
                        </a:rPr>
                        <a:t>10 </a:t>
                      </a:r>
                      <a:endParaRPr kumimoji="1" lang="ja-JP" altLang="en-US" sz="1600" b="1"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0"/>
                  </a:ext>
                </a:extLst>
              </a:tr>
              <a:tr h="383973">
                <a:tc>
                  <a:txBody>
                    <a:bodyPr/>
                    <a:lstStyle/>
                    <a:p>
                      <a:pPr algn="ctr"/>
                      <a:r>
                        <a:rPr kumimoji="1" lang="en-US" altLang="ja-JP" sz="1600" b="1" dirty="0">
                          <a:latin typeface="+mn-ea"/>
                          <a:ea typeface="+mn-ea"/>
                          <a:cs typeface="Calibri" panose="020F0502020204030204" pitchFamily="34" charset="0"/>
                        </a:rPr>
                        <a:t>11</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9552963"/>
                  </a:ext>
                </a:extLst>
              </a:tr>
              <a:tr h="383973">
                <a:tc>
                  <a:txBody>
                    <a:bodyPr/>
                    <a:lstStyle/>
                    <a:p>
                      <a:pPr algn="ctr"/>
                      <a:r>
                        <a:rPr kumimoji="1" lang="en-US" altLang="ja-JP" sz="1600" b="1" dirty="0">
                          <a:latin typeface="+mn-ea"/>
                          <a:ea typeface="+mn-ea"/>
                          <a:cs typeface="Calibri" panose="020F0502020204030204" pitchFamily="34" charset="0"/>
                        </a:rPr>
                        <a:t>12</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en-US" altLang="ja-JP"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7124967"/>
                  </a:ext>
                </a:extLst>
              </a:tr>
              <a:tr h="402697">
                <a:tc>
                  <a:txBody>
                    <a:bodyPr/>
                    <a:lstStyle/>
                    <a:p>
                      <a:pPr algn="ctr"/>
                      <a:r>
                        <a:rPr kumimoji="1" lang="en-US" altLang="ja-JP" sz="1600" b="1" dirty="0">
                          <a:latin typeface="+mn-ea"/>
                          <a:ea typeface="+mn-ea"/>
                          <a:cs typeface="Calibri" panose="020F0502020204030204" pitchFamily="34" charset="0"/>
                        </a:rPr>
                        <a:t>13</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509143"/>
                  </a:ext>
                </a:extLst>
              </a:tr>
              <a:tr h="383973">
                <a:tc>
                  <a:txBody>
                    <a:bodyPr/>
                    <a:lstStyle/>
                    <a:p>
                      <a:pPr algn="ctr"/>
                      <a:r>
                        <a:rPr kumimoji="1" lang="en-US" altLang="ja-JP" sz="1600" b="1" dirty="0">
                          <a:latin typeface="+mn-ea"/>
                          <a:ea typeface="+mn-ea"/>
                          <a:cs typeface="Calibri" panose="020F0502020204030204" pitchFamily="34" charset="0"/>
                        </a:rPr>
                        <a:t>14</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195039"/>
                  </a:ext>
                </a:extLst>
              </a:tr>
              <a:tr h="383973">
                <a:tc>
                  <a:txBody>
                    <a:bodyPr/>
                    <a:lstStyle/>
                    <a:p>
                      <a:pPr algn="ctr"/>
                      <a:r>
                        <a:rPr kumimoji="1" lang="en-US" altLang="ja-JP" sz="1600" b="1" dirty="0">
                          <a:latin typeface="+mn-ea"/>
                          <a:ea typeface="+mn-ea"/>
                          <a:cs typeface="Calibri" panose="020F0502020204030204" pitchFamily="34" charset="0"/>
                        </a:rPr>
                        <a:t>15</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9619629"/>
                  </a:ext>
                </a:extLst>
              </a:tr>
            </a:tbl>
          </a:graphicData>
        </a:graphic>
      </p:graphicFrame>
      <p:sp>
        <p:nvSpPr>
          <p:cNvPr id="2" name="タイトル 1"/>
          <p:cNvSpPr>
            <a:spLocks noGrp="1"/>
          </p:cNvSpPr>
          <p:nvPr>
            <p:ph type="title"/>
          </p:nvPr>
        </p:nvSpPr>
        <p:spPr/>
        <p:txBody>
          <a:bodyPr/>
          <a:lstStyle/>
          <a:p>
            <a:pPr marL="268288"/>
            <a:r>
              <a:rPr kumimoji="1" lang="ja-JP" altLang="en-US" dirty="0"/>
              <a:t>更新履歴</a:t>
            </a:r>
          </a:p>
        </p:txBody>
      </p:sp>
    </p:spTree>
    <p:extLst>
      <p:ext uri="{BB962C8B-B14F-4D97-AF65-F5344CB8AC3E}">
        <p14:creationId xmlns:p14="http://schemas.microsoft.com/office/powerpoint/2010/main" val="3311694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42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179388"/>
            <a:r>
              <a:rPr lang="ja-JP" altLang="en-US" dirty="0"/>
              <a:t>１．設計・</a:t>
            </a:r>
            <a:r>
              <a:rPr kumimoji="1" lang="ja-JP" altLang="en-US" dirty="0"/>
              <a:t>導入</a:t>
            </a:r>
          </a:p>
        </p:txBody>
      </p:sp>
    </p:spTree>
    <p:extLst>
      <p:ext uri="{BB962C8B-B14F-4D97-AF65-F5344CB8AC3E}">
        <p14:creationId xmlns:p14="http://schemas.microsoft.com/office/powerpoint/2010/main" val="3494334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36026EE-76CB-420C-7F7A-1A388EF5518D}"/>
              </a:ext>
            </a:extLst>
          </p:cNvPr>
          <p:cNvSpPr>
            <a:spLocks noGrp="1"/>
          </p:cNvSpPr>
          <p:nvPr>
            <p:ph type="title"/>
          </p:nvPr>
        </p:nvSpPr>
        <p:spPr/>
        <p:txBody>
          <a:bodyPr/>
          <a:lstStyle/>
          <a:p>
            <a:pPr marL="268288"/>
            <a:r>
              <a:rPr lang="en-US" altLang="ja-JP" dirty="0"/>
              <a:t>1-1. </a:t>
            </a:r>
            <a:r>
              <a:rPr lang="ja-JP" altLang="en-US" dirty="0"/>
              <a:t>従来モデルとのスペック比較</a:t>
            </a:r>
          </a:p>
        </p:txBody>
      </p:sp>
      <p:sp>
        <p:nvSpPr>
          <p:cNvPr id="4" name="テキスト ボックス 3">
            <a:extLst>
              <a:ext uri="{FF2B5EF4-FFF2-40B4-BE49-F238E27FC236}">
                <a16:creationId xmlns:a16="http://schemas.microsoft.com/office/drawing/2014/main" id="{79E0FB22-D3BE-9F9C-4850-8B9078A4226D}"/>
              </a:ext>
            </a:extLst>
          </p:cNvPr>
          <p:cNvSpPr txBox="1"/>
          <p:nvPr/>
        </p:nvSpPr>
        <p:spPr>
          <a:xfrm>
            <a:off x="262016" y="585584"/>
            <a:ext cx="7894900" cy="369332"/>
          </a:xfrm>
          <a:prstGeom prst="rect">
            <a:avLst/>
          </a:prstGeom>
          <a:noFill/>
        </p:spPr>
        <p:txBody>
          <a:bodyPr wrap="square">
            <a:spAutoFit/>
          </a:bodyPr>
          <a:lstStyle/>
          <a:p>
            <a:r>
              <a:rPr lang="ja-JP" altLang="en-US" sz="1800" b="1" dirty="0">
                <a:latin typeface="+mn-ea"/>
              </a:rPr>
              <a:t>＊４</a:t>
            </a:r>
            <a:r>
              <a:rPr lang="en-US" altLang="ja-JP" sz="1800" b="1" dirty="0">
                <a:latin typeface="+mn-ea"/>
              </a:rPr>
              <a:t>K</a:t>
            </a:r>
            <a:r>
              <a:rPr lang="ja-JP" altLang="en-US" sz="1800" b="1" dirty="0">
                <a:latin typeface="+mn-ea"/>
              </a:rPr>
              <a:t>モデルは比較対象モデルがないため、参考データとなります。</a:t>
            </a:r>
          </a:p>
        </p:txBody>
      </p:sp>
      <p:graphicFrame>
        <p:nvGraphicFramePr>
          <p:cNvPr id="5" name="表 4">
            <a:extLst>
              <a:ext uri="{FF2B5EF4-FFF2-40B4-BE49-F238E27FC236}">
                <a16:creationId xmlns:a16="http://schemas.microsoft.com/office/drawing/2014/main" id="{D9824532-7D19-B7D5-C981-46E157940DD5}"/>
              </a:ext>
            </a:extLst>
          </p:cNvPr>
          <p:cNvGraphicFramePr>
            <a:graphicFrameLocks noGrp="1"/>
          </p:cNvGraphicFramePr>
          <p:nvPr>
            <p:extLst>
              <p:ext uri="{D42A27DB-BD31-4B8C-83A1-F6EECF244321}">
                <p14:modId xmlns:p14="http://schemas.microsoft.com/office/powerpoint/2010/main" val="862715822"/>
              </p:ext>
            </p:extLst>
          </p:nvPr>
        </p:nvGraphicFramePr>
        <p:xfrm>
          <a:off x="192728" y="1078924"/>
          <a:ext cx="14006183" cy="6076904"/>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46863">
                  <a:extLst>
                    <a:ext uri="{9D8B030D-6E8A-4147-A177-3AD203B41FA5}">
                      <a16:colId xmlns:a16="http://schemas.microsoft.com/office/drawing/2014/main" val="20000"/>
                    </a:ext>
                  </a:extLst>
                </a:gridCol>
                <a:gridCol w="3000538">
                  <a:extLst>
                    <a:ext uri="{9D8B030D-6E8A-4147-A177-3AD203B41FA5}">
                      <a16:colId xmlns:a16="http://schemas.microsoft.com/office/drawing/2014/main" val="2298122404"/>
                    </a:ext>
                  </a:extLst>
                </a:gridCol>
                <a:gridCol w="3000538">
                  <a:extLst>
                    <a:ext uri="{9D8B030D-6E8A-4147-A177-3AD203B41FA5}">
                      <a16:colId xmlns:a16="http://schemas.microsoft.com/office/drawing/2014/main" val="2656412785"/>
                    </a:ext>
                  </a:extLst>
                </a:gridCol>
                <a:gridCol w="3129122">
                  <a:extLst>
                    <a:ext uri="{9D8B030D-6E8A-4147-A177-3AD203B41FA5}">
                      <a16:colId xmlns:a16="http://schemas.microsoft.com/office/drawing/2014/main" val="701409219"/>
                    </a:ext>
                  </a:extLst>
                </a:gridCol>
                <a:gridCol w="3129122">
                  <a:extLst>
                    <a:ext uri="{9D8B030D-6E8A-4147-A177-3AD203B41FA5}">
                      <a16:colId xmlns:a16="http://schemas.microsoft.com/office/drawing/2014/main" val="2109513947"/>
                    </a:ext>
                  </a:extLst>
                </a:gridCol>
              </a:tblGrid>
              <a:tr h="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just">
                        <a:spcAft>
                          <a:spcPts val="0"/>
                        </a:spcAft>
                      </a:pPr>
                      <a:endParaRPr lang="ja-JP" sz="1600" b="0" kern="100" dirty="0">
                        <a:solidFill>
                          <a:schemeClr val="bg1"/>
                        </a:solidFill>
                        <a:effectLst/>
                        <a:latin typeface="+mn-ea"/>
                        <a:ea typeface="+mn-ea"/>
                        <a:cs typeface="Calibri" panose="020F0502020204030204" pitchFamily="34" charset="0"/>
                      </a:endParaRP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ja-JP" sz="14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WV-S66700-Z3L</a:t>
                      </a:r>
                    </a:p>
                    <a:p>
                      <a:pPr marL="0" marR="0" lvl="0" indent="0" algn="l" defTabSz="914377" rtl="0" eaLnBrk="1" fontAlgn="auto" latinLnBrk="0" hangingPunct="1">
                        <a:lnSpc>
                          <a:spcPct val="100000"/>
                        </a:lnSpc>
                        <a:spcBef>
                          <a:spcPts val="0"/>
                        </a:spcBef>
                        <a:spcAft>
                          <a:spcPts val="0"/>
                        </a:spcAft>
                        <a:buClrTx/>
                        <a:buSzTx/>
                        <a:buFontTx/>
                        <a:buNone/>
                        <a:tabLst/>
                        <a:defRPr/>
                      </a:pPr>
                      <a:r>
                        <a:rPr lang="en-US" altLang="ja-JP" sz="14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a:t>
                      </a:r>
                      <a:r>
                        <a:rPr lang="ja-JP" altLang="en-US" sz="14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 </a:t>
                      </a:r>
                      <a:r>
                        <a:rPr lang="en-US" altLang="ja-JP" sz="14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WV-X66700-Z3LS</a:t>
                      </a:r>
                    </a:p>
                  </a:txBody>
                  <a:tcPr marL="72000" marR="72000" marT="46800" marB="46800" anchor="ctr" anchorCtr="1">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ja-JP" sz="14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WV-S66300-Z4L</a:t>
                      </a:r>
                      <a:r>
                        <a:rPr lang="ja-JP" altLang="en-US" sz="14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 </a:t>
                      </a:r>
                      <a:endParaRPr lang="en-US" altLang="ja-JP" sz="14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US" altLang="ja-JP" sz="14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a:t>
                      </a:r>
                      <a:r>
                        <a:rPr lang="ja-JP" altLang="en-US" sz="14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 </a:t>
                      </a:r>
                      <a:r>
                        <a:rPr lang="en-US" altLang="ja-JP" sz="1400" b="1" kern="100" baseline="0"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WV-X66300-Z4LS</a:t>
                      </a:r>
                    </a:p>
                  </a:txBody>
                  <a:tcPr marL="72000" marR="72000" marT="46800" marB="46800" anchor="ctr" anchorCtr="1">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altLang="ja-JP" sz="1400" b="1" kern="100" dirty="0">
                          <a:solidFill>
                            <a:schemeClr val="tx1">
                              <a:lumMod val="85000"/>
                              <a:lumOff val="15000"/>
                            </a:schemeClr>
                          </a:solidFill>
                          <a:effectLst/>
                          <a:latin typeface="+mn-ea"/>
                          <a:ea typeface="+mn-ea"/>
                          <a:cs typeface="Calibri" panose="020F0502020204030204" pitchFamily="34" charset="0"/>
                        </a:rPr>
                        <a:t>WV-X6533LNUX</a:t>
                      </a:r>
                    </a:p>
                  </a:txBody>
                  <a:tcPr marL="72000" marR="72000" marT="46800" marB="46800" anchor="ctr" anchorCtr="1">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60000"/>
                        <a:lumOff val="40000"/>
                      </a:srgbClr>
                    </a:solidFill>
                  </a:tcPr>
                </a:tc>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altLang="ja-JP" sz="1400" b="1" kern="100" dirty="0">
                          <a:solidFill>
                            <a:schemeClr val="tx1">
                              <a:lumMod val="85000"/>
                              <a:lumOff val="15000"/>
                            </a:schemeClr>
                          </a:solidFill>
                          <a:effectLst/>
                          <a:latin typeface="+mn-ea"/>
                          <a:ea typeface="+mn-ea"/>
                          <a:cs typeface="Calibri" panose="020F0502020204030204" pitchFamily="34" charset="0"/>
                        </a:rPr>
                        <a:t>WV-S65340-Z4N</a:t>
                      </a:r>
                    </a:p>
                  </a:txBody>
                  <a:tcPr marL="72000" marR="72000" marT="46800" marB="46800" anchor="ctr" anchorCtr="1">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lumMod val="60000"/>
                        <a:lumOff val="40000"/>
                      </a:srgbClr>
                    </a:solidFill>
                  </a:tcPr>
                </a:tc>
                <a:extLst>
                  <a:ext uri="{0D108BD9-81ED-4DB2-BD59-A6C34878D82A}">
                    <a16:rowId xmlns:a16="http://schemas.microsoft.com/office/drawing/2014/main" val="10000"/>
                  </a:ext>
                </a:extLst>
              </a:tr>
              <a:tr h="193485">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映像コーディック</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H.265 (or H.264)  (1)-(2),  JPEG(1)</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H.265 (or H.264)  (1)-(2),  JPEG(1)</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lang="en-US" altLang="ja-JP" sz="1100" b="1" kern="100" baseline="0" dirty="0">
                          <a:solidFill>
                            <a:schemeClr val="tx1"/>
                          </a:solidFill>
                          <a:effectLst/>
                          <a:latin typeface="+mn-ea"/>
                          <a:ea typeface="+mn-ea"/>
                          <a:cs typeface="Calibri" panose="020F0502020204030204" pitchFamily="34" charset="0"/>
                        </a:rPr>
                        <a:t>H.265 (or H.264)  (1)-(2),  JPEG(1)</a:t>
                      </a:r>
                      <a:endParaRPr kumimoji="1" lang="en-US" altLang="ja-JP" sz="1100" b="1" u="none" strike="noStrike" cap="none" normalizeH="0" baseline="0" dirty="0">
                        <a:ln>
                          <a:noFill/>
                        </a:ln>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pPr>
                      <a:r>
                        <a:rPr lang="en-US" altLang="ja-JP" sz="1100" b="1" kern="100" baseline="0" dirty="0">
                          <a:solidFill>
                            <a:schemeClr val="tx1"/>
                          </a:solidFill>
                          <a:effectLst/>
                          <a:latin typeface="+mn-ea"/>
                          <a:ea typeface="+mn-ea"/>
                          <a:cs typeface="Calibri" panose="020F0502020204030204" pitchFamily="34" charset="0"/>
                        </a:rPr>
                        <a:t>H.265 (or H.264)  (1)-(2),  JPEG(1)</a:t>
                      </a:r>
                      <a:endParaRPr kumimoji="1" lang="en-US" altLang="ja-JP" sz="1100" b="1" u="none" strike="noStrike" cap="none" normalizeH="0" baseline="0" dirty="0">
                        <a:ln>
                          <a:noFill/>
                        </a:ln>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2934942266"/>
                  </a:ext>
                </a:extLst>
              </a:tr>
              <a:tr h="339503">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最大解像度</a:t>
                      </a:r>
                      <a:endParaRPr 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l" defTabSz="914400" rtl="0" eaLnBrk="1" fontAlgn="base" latinLnBrk="0" hangingPunct="1">
                        <a:lnSpc>
                          <a:spcPct val="120000"/>
                        </a:lnSpc>
                        <a:spcBef>
                          <a:spcPts val="0"/>
                        </a:spcBef>
                        <a:spcAft>
                          <a:spcPct val="0"/>
                        </a:spcAft>
                        <a:buClrTx/>
                        <a:buSzTx/>
                        <a:buFontTx/>
                        <a:buNone/>
                        <a:tabLst/>
                        <a:defRPr/>
                      </a:pPr>
                      <a:r>
                        <a:rPr lang="en-US" altLang="ja-JP" sz="1100" b="1" i="0" u="none" kern="1200" dirty="0">
                          <a:solidFill>
                            <a:schemeClr val="tx1"/>
                          </a:solidFill>
                          <a:effectLst/>
                          <a:latin typeface="+mn-ea"/>
                          <a:ea typeface="+mn-ea"/>
                          <a:cs typeface="Calibri"/>
                        </a:rPr>
                        <a:t>[16:9] </a:t>
                      </a:r>
                      <a:r>
                        <a:rPr kumimoji="1" lang="en-US" altLang="ja-JP" sz="1100" b="1" i="0" u="none" kern="1200" dirty="0">
                          <a:solidFill>
                            <a:sysClr val="windowText" lastClr="000000"/>
                          </a:solidFill>
                          <a:effectLst/>
                          <a:latin typeface="+mn-ea"/>
                          <a:ea typeface="+mn-ea"/>
                          <a:cs typeface="Calibri" panose="020F0502020204030204" pitchFamily="34" charset="0"/>
                        </a:rPr>
                        <a:t>3840 x 2160</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20000"/>
                        </a:lnSpc>
                        <a:spcBef>
                          <a:spcPts val="0"/>
                        </a:spcBef>
                        <a:spcAft>
                          <a:spcPct val="0"/>
                        </a:spcAft>
                        <a:buClrTx/>
                        <a:buSzTx/>
                        <a:buFontTx/>
                        <a:buNone/>
                        <a:tabLst/>
                        <a:defRPr/>
                      </a:pPr>
                      <a:r>
                        <a:rPr lang="en-US" altLang="ja-JP" sz="1100" b="1" i="0" u="none" kern="1200" dirty="0">
                          <a:solidFill>
                            <a:schemeClr val="tx1"/>
                          </a:solidFill>
                          <a:effectLst/>
                          <a:latin typeface="+mn-ea"/>
                          <a:ea typeface="+mn-ea"/>
                          <a:cs typeface="Calibri"/>
                        </a:rPr>
                        <a:t>[16:9] 1920 x 1080</a:t>
                      </a:r>
                    </a:p>
                    <a:p>
                      <a:pPr marL="0" marR="0" lvl="0" indent="0" algn="l" defTabSz="914400" rtl="0" eaLnBrk="1" fontAlgn="base" latinLnBrk="0" hangingPunct="1">
                        <a:lnSpc>
                          <a:spcPct val="120000"/>
                        </a:lnSpc>
                        <a:spcBef>
                          <a:spcPts val="0"/>
                        </a:spcBef>
                        <a:spcAft>
                          <a:spcPct val="0"/>
                        </a:spcAft>
                        <a:buClrTx/>
                        <a:buSzTx/>
                        <a:buFontTx/>
                        <a:buNone/>
                        <a:tabLst/>
                        <a:defRPr/>
                      </a:pPr>
                      <a:r>
                        <a:rPr kumimoji="1" lang="en-US" altLang="ja-JP" sz="1100" b="1" i="0" u="none" kern="1200" dirty="0">
                          <a:solidFill>
                            <a:schemeClr val="tx1"/>
                          </a:solidFill>
                          <a:effectLst/>
                          <a:latin typeface="+mn-ea"/>
                          <a:ea typeface="+mn-ea"/>
                          <a:cs typeface="Calibri" panose="020F0502020204030204" pitchFamily="34" charset="0"/>
                        </a:rPr>
                        <a:t>[4:3]   2048 x 1536 ( *</a:t>
                      </a:r>
                      <a:r>
                        <a:rPr lang="ja-JP" altLang="en-US" sz="1100" b="1" dirty="0">
                          <a:solidFill>
                            <a:schemeClr val="tx1"/>
                          </a:solidFill>
                          <a:latin typeface="+mn-ea"/>
                          <a:ea typeface="+mn-ea"/>
                          <a:cs typeface="Calibri" panose="020F0502020204030204" pitchFamily="34" charset="0"/>
                        </a:rPr>
                        <a:t>超解像度モード</a:t>
                      </a:r>
                      <a:r>
                        <a:rPr kumimoji="1" lang="en-US" altLang="ja-JP" sz="1100" b="1" i="0" u="none" kern="1200" dirty="0">
                          <a:solidFill>
                            <a:schemeClr val="tx1"/>
                          </a:solidFill>
                          <a:effectLst/>
                          <a:latin typeface="+mn-ea"/>
                          <a:ea typeface="+mn-ea"/>
                          <a:cs typeface="Calibri" panose="020F0502020204030204" pitchFamily="34" charset="0"/>
                        </a:rPr>
                        <a:t>)</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l" defTabSz="914400" rtl="0" eaLnBrk="1" fontAlgn="base" latinLnBrk="0" hangingPunct="1">
                        <a:lnSpc>
                          <a:spcPct val="120000"/>
                        </a:lnSpc>
                        <a:spcBef>
                          <a:spcPts val="0"/>
                        </a:spcBef>
                        <a:spcAft>
                          <a:spcPct val="0"/>
                        </a:spcAft>
                        <a:buClrTx/>
                        <a:buSzTx/>
                        <a:buFontTx/>
                        <a:buNone/>
                        <a:tabLst/>
                        <a:defRPr/>
                      </a:pPr>
                      <a:r>
                        <a:rPr lang="en-US" altLang="ja-JP" sz="1100" b="1" i="0" u="none" kern="1200" dirty="0">
                          <a:solidFill>
                            <a:schemeClr val="tx1"/>
                          </a:solidFill>
                          <a:effectLst/>
                          <a:latin typeface="+mn-ea"/>
                          <a:ea typeface="+mn-ea"/>
                          <a:cs typeface="Calibri"/>
                        </a:rPr>
                        <a:t>[16:9] 1920 x 1080</a:t>
                      </a:r>
                    </a:p>
                    <a:p>
                      <a:pPr marL="0" marR="0" lvl="0" indent="0" algn="l" defTabSz="914400" rtl="0" eaLnBrk="1" fontAlgn="base" latinLnBrk="0" hangingPunct="1">
                        <a:lnSpc>
                          <a:spcPct val="120000"/>
                        </a:lnSpc>
                        <a:spcBef>
                          <a:spcPts val="0"/>
                        </a:spcBef>
                        <a:spcAft>
                          <a:spcPct val="0"/>
                        </a:spcAft>
                        <a:buClrTx/>
                        <a:buSzTx/>
                        <a:buFontTx/>
                        <a:buNone/>
                        <a:tabLst/>
                        <a:defRPr/>
                      </a:pPr>
                      <a:r>
                        <a:rPr kumimoji="1" lang="en-US" altLang="ja-JP" sz="1100" b="1" i="0" u="none" kern="1200" dirty="0">
                          <a:solidFill>
                            <a:schemeClr val="tx1"/>
                          </a:solidFill>
                          <a:effectLst/>
                          <a:latin typeface="+mn-ea"/>
                          <a:ea typeface="+mn-ea"/>
                          <a:cs typeface="Calibri" panose="020F0502020204030204" pitchFamily="34" charset="0"/>
                        </a:rPr>
                        <a:t>[4:3]   2048 x 1536 ( *</a:t>
                      </a:r>
                      <a:r>
                        <a:rPr lang="ja-JP" altLang="en-US" sz="1100" b="1" dirty="0">
                          <a:solidFill>
                            <a:schemeClr val="tx1"/>
                          </a:solidFill>
                          <a:latin typeface="+mn-ea"/>
                          <a:ea typeface="+mn-ea"/>
                          <a:cs typeface="Calibri" panose="020F0502020204030204" pitchFamily="34" charset="0"/>
                        </a:rPr>
                        <a:t>超解像度モード</a:t>
                      </a:r>
                      <a:r>
                        <a:rPr kumimoji="1" lang="en-US" altLang="ja-JP" sz="1100" b="1" i="0" u="none" kern="1200" dirty="0">
                          <a:solidFill>
                            <a:schemeClr val="tx1"/>
                          </a:solidFill>
                          <a:effectLst/>
                          <a:latin typeface="+mn-ea"/>
                          <a:ea typeface="+mn-ea"/>
                          <a:cs typeface="Calibri" panose="020F0502020204030204" pitchFamily="34" charset="0"/>
                        </a:rPr>
                        <a:t>)</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1" lang="en-US" altLang="ja-JP" sz="1100" b="1" i="0" u="none" kern="1200" dirty="0">
                          <a:solidFill>
                            <a:schemeClr val="tx1"/>
                          </a:solidFill>
                          <a:effectLst/>
                          <a:latin typeface="+mn-ea"/>
                          <a:ea typeface="+mn-ea"/>
                          <a:cs typeface="Calibri" panose="020F0502020204030204" pitchFamily="34" charset="0"/>
                        </a:rPr>
                        <a:t>[16:9] </a:t>
                      </a:r>
                      <a:r>
                        <a:rPr lang="en-US" altLang="ja-JP" sz="1100" b="1" i="0" u="none" kern="1200" dirty="0">
                          <a:solidFill>
                            <a:schemeClr val="tx1"/>
                          </a:solidFill>
                          <a:effectLst/>
                          <a:latin typeface="+mn-ea"/>
                          <a:ea typeface="+mn-ea"/>
                          <a:cs typeface="Calibri"/>
                        </a:rPr>
                        <a:t>1920 x 1080</a:t>
                      </a:r>
                    </a:p>
                    <a:p>
                      <a:pPr marL="0" marR="0" lvl="0" indent="0" algn="just" defTabSz="457200" rtl="0" eaLnBrk="1" fontAlgn="auto" latinLnBrk="0" hangingPunct="1">
                        <a:lnSpc>
                          <a:spcPct val="120000"/>
                        </a:lnSpc>
                        <a:spcBef>
                          <a:spcPts val="0"/>
                        </a:spcBef>
                        <a:spcAft>
                          <a:spcPts val="0"/>
                        </a:spcAft>
                        <a:buClrTx/>
                        <a:buSzTx/>
                        <a:buFontTx/>
                        <a:buNone/>
                        <a:tabLst/>
                        <a:defRPr/>
                      </a:pPr>
                      <a:r>
                        <a:rPr kumimoji="1" lang="en-US" altLang="ja-JP" sz="1100" b="1" i="0" u="none" kern="1200" dirty="0">
                          <a:solidFill>
                            <a:schemeClr val="tx1"/>
                          </a:solidFill>
                          <a:effectLst/>
                          <a:latin typeface="+mn-ea"/>
                          <a:ea typeface="+mn-ea"/>
                          <a:cs typeface="Calibri" panose="020F0502020204030204" pitchFamily="34" charset="0"/>
                        </a:rPr>
                        <a:t>[4:3] </a:t>
                      </a:r>
                      <a:r>
                        <a:rPr kumimoji="1" lang="ja-JP" altLang="en-US" sz="1100" b="1" i="0" u="none" kern="1200" dirty="0">
                          <a:solidFill>
                            <a:schemeClr val="tx1"/>
                          </a:solidFill>
                          <a:effectLst/>
                          <a:latin typeface="+mn-ea"/>
                          <a:ea typeface="+mn-ea"/>
                          <a:cs typeface="Calibri" panose="020F0502020204030204" pitchFamily="34" charset="0"/>
                        </a:rPr>
                        <a:t>  </a:t>
                      </a:r>
                      <a:r>
                        <a:rPr kumimoji="1" lang="en-US" altLang="ja-JP" sz="1100" b="1" i="0" u="none" kern="1200" dirty="0">
                          <a:solidFill>
                            <a:schemeClr val="tx1"/>
                          </a:solidFill>
                          <a:effectLst/>
                          <a:latin typeface="+mn-ea"/>
                          <a:ea typeface="+mn-ea"/>
                          <a:cs typeface="Calibri" panose="020F0502020204030204" pitchFamily="34" charset="0"/>
                        </a:rPr>
                        <a:t>2048 x 1536 ( *</a:t>
                      </a:r>
                      <a:r>
                        <a:rPr lang="ja-JP" altLang="en-US" sz="1100" b="1" dirty="0">
                          <a:solidFill>
                            <a:schemeClr val="tx1"/>
                          </a:solidFill>
                          <a:latin typeface="+mn-ea"/>
                          <a:ea typeface="+mn-ea"/>
                          <a:cs typeface="Calibri" panose="020F0502020204030204" pitchFamily="34" charset="0"/>
                        </a:rPr>
                        <a:t>超解像度モード </a:t>
                      </a:r>
                      <a:r>
                        <a:rPr lang="en-US" altLang="ja-JP" sz="1100" b="1" dirty="0">
                          <a:solidFill>
                            <a:srgbClr val="FF0000"/>
                          </a:solidFill>
                          <a:latin typeface="+mn-ea"/>
                          <a:ea typeface="+mn-ea"/>
                          <a:cs typeface="Calibri" panose="020F0502020204030204" pitchFamily="34" charset="0"/>
                        </a:rPr>
                        <a:t>15fps</a:t>
                      </a:r>
                      <a:r>
                        <a:rPr kumimoji="1" lang="en-US" altLang="ja-JP" sz="1100" b="1" i="0" u="none" kern="1200" dirty="0">
                          <a:solidFill>
                            <a:schemeClr val="tx1"/>
                          </a:solidFill>
                          <a:effectLst/>
                          <a:latin typeface="+mn-ea"/>
                          <a:ea typeface="+mn-ea"/>
                          <a:cs typeface="Calibri" panose="020F0502020204030204" pitchFamily="34" charset="0"/>
                        </a:rPr>
                        <a:t>)</a:t>
                      </a:r>
                      <a:endParaRPr lang="en-US" altLang="ja-JP" sz="1100" b="1" kern="100" baseline="0" dirty="0">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3784677026"/>
                  </a:ext>
                </a:extLst>
              </a:tr>
              <a:tr h="13500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最大フレームレート</a:t>
                      </a:r>
                      <a:endParaRPr 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l">
                        <a:spcAft>
                          <a:spcPts val="0"/>
                        </a:spcAft>
                      </a:pPr>
                      <a:r>
                        <a:rPr lang="en-US" altLang="ja-JP" sz="1100" b="1" kern="100" baseline="0" dirty="0">
                          <a:solidFill>
                            <a:srgbClr val="FF0000"/>
                          </a:solidFill>
                          <a:effectLst/>
                          <a:latin typeface="+mn-ea"/>
                          <a:ea typeface="+mn-ea"/>
                          <a:cs typeface="Calibri" panose="020F0502020204030204" pitchFamily="34" charset="0"/>
                        </a:rPr>
                        <a:t>30fps</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spcAft>
                          <a:spcPts val="0"/>
                        </a:spcAft>
                      </a:pPr>
                      <a:r>
                        <a:rPr lang="en-US" altLang="ja-JP" sz="1100" b="1" kern="100" baseline="0" dirty="0">
                          <a:solidFill>
                            <a:schemeClr val="tx1"/>
                          </a:solidFill>
                          <a:effectLst/>
                          <a:latin typeface="+mn-ea"/>
                          <a:ea typeface="+mn-ea"/>
                          <a:cs typeface="Calibri" panose="020F0502020204030204" pitchFamily="34" charset="0"/>
                        </a:rPr>
                        <a:t>60fps</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60fps</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60fps</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27005690"/>
                  </a:ext>
                </a:extLst>
              </a:tr>
              <a:tr h="234885">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撮像モード</a:t>
                      </a:r>
                      <a:endParaRPr 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algn="l">
                        <a:lnSpc>
                          <a:spcPct val="120000"/>
                        </a:lnSpc>
                        <a:spcAft>
                          <a:spcPts val="0"/>
                        </a:spcAft>
                      </a:pPr>
                      <a:r>
                        <a:rPr lang="en-US" altLang="ja-JP" sz="1100" b="1" kern="100" baseline="0" dirty="0">
                          <a:solidFill>
                            <a:schemeClr val="tx1"/>
                          </a:solidFill>
                          <a:effectLst/>
                          <a:latin typeface="+mn-ea"/>
                          <a:ea typeface="+mn-ea"/>
                          <a:cs typeface="Calibri" panose="020F0502020204030204" pitchFamily="34" charset="0"/>
                        </a:rPr>
                        <a:t>[16:9] 30fps</a:t>
                      </a:r>
                      <a:r>
                        <a:rPr lang="ja-JP" altLang="en-US" sz="1100" b="1" kern="100" baseline="0" dirty="0">
                          <a:solidFill>
                            <a:schemeClr val="tx1"/>
                          </a:solidFill>
                          <a:effectLst/>
                          <a:latin typeface="+mn-ea"/>
                          <a:ea typeface="+mn-ea"/>
                          <a:cs typeface="Calibri" panose="020F0502020204030204" pitchFamily="34" charset="0"/>
                        </a:rPr>
                        <a:t>モード</a:t>
                      </a:r>
                      <a:endParaRPr lang="en-US" altLang="ja-JP" sz="1100" b="1" kern="100" baseline="0" dirty="0">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446088" marR="0" lvl="0" indent="-446088" algn="l" defTabSz="914400" rtl="0" eaLnBrk="1" fontAlgn="auto" latinLnBrk="0" hangingPunct="1">
                        <a:lnSpc>
                          <a:spcPct val="10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[16:9] 60fps</a:t>
                      </a:r>
                      <a:r>
                        <a:rPr lang="ja-JP" altLang="en-US" sz="1100" b="1" kern="100" baseline="0" dirty="0">
                          <a:solidFill>
                            <a:schemeClr val="tx1"/>
                          </a:solidFill>
                          <a:effectLst/>
                          <a:latin typeface="+mn-ea"/>
                          <a:ea typeface="+mn-ea"/>
                          <a:cs typeface="Calibri" panose="020F0502020204030204" pitchFamily="34" charset="0"/>
                        </a:rPr>
                        <a:t>モード </a:t>
                      </a:r>
                      <a:r>
                        <a:rPr lang="en-US" altLang="ja-JP" sz="1100" b="1" kern="100" baseline="0" dirty="0">
                          <a:solidFill>
                            <a:schemeClr val="tx1"/>
                          </a:solidFill>
                          <a:effectLst/>
                          <a:latin typeface="+mn-ea"/>
                          <a:ea typeface="+mn-ea"/>
                          <a:cs typeface="Calibri" panose="020F0502020204030204" pitchFamily="34" charset="0"/>
                        </a:rPr>
                        <a:t>/</a:t>
                      </a:r>
                      <a:r>
                        <a:rPr lang="ja-JP" altLang="en-US" sz="1100" b="1" kern="100" baseline="0" dirty="0">
                          <a:solidFill>
                            <a:schemeClr val="tx1"/>
                          </a:solidFill>
                          <a:effectLst/>
                          <a:latin typeface="+mn-ea"/>
                          <a:ea typeface="+mn-ea"/>
                          <a:cs typeface="Calibri" panose="020F0502020204030204" pitchFamily="34" charset="0"/>
                        </a:rPr>
                        <a:t> </a:t>
                      </a:r>
                      <a:r>
                        <a:rPr lang="en-US" altLang="ja-JP" sz="1100" b="1" kern="100" baseline="0" dirty="0">
                          <a:solidFill>
                            <a:schemeClr val="tx1"/>
                          </a:solidFill>
                          <a:effectLst/>
                          <a:latin typeface="+mn-ea"/>
                          <a:ea typeface="+mn-ea"/>
                          <a:cs typeface="Calibri" panose="020F0502020204030204" pitchFamily="34" charset="0"/>
                        </a:rPr>
                        <a:t>30fps</a:t>
                      </a:r>
                      <a:r>
                        <a:rPr lang="ja-JP" altLang="en-US" sz="1100" b="1" kern="100" baseline="0" dirty="0">
                          <a:solidFill>
                            <a:schemeClr val="tx1"/>
                          </a:solidFill>
                          <a:effectLst/>
                          <a:latin typeface="+mn-ea"/>
                          <a:ea typeface="+mn-ea"/>
                          <a:cs typeface="Calibri" panose="020F0502020204030204" pitchFamily="34" charset="0"/>
                        </a:rPr>
                        <a:t>モード</a:t>
                      </a:r>
                      <a:endParaRPr lang="en-US" altLang="ja-JP" sz="1100" b="1" kern="100" baseline="0" dirty="0">
                        <a:solidFill>
                          <a:schemeClr val="tx1"/>
                        </a:solidFill>
                        <a:effectLst/>
                        <a:latin typeface="+mn-ea"/>
                        <a:ea typeface="+mn-ea"/>
                        <a:cs typeface="Calibri" panose="020F0502020204030204" pitchFamily="34" charset="0"/>
                      </a:endParaRPr>
                    </a:p>
                    <a:p>
                      <a:pPr marL="446088" marR="0" lvl="0" indent="-446088" algn="l" defTabSz="914400" rtl="0" eaLnBrk="1" fontAlgn="auto" latinLnBrk="0" hangingPunct="1">
                        <a:lnSpc>
                          <a:spcPct val="10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[4:3]   30fps</a:t>
                      </a:r>
                      <a:r>
                        <a:rPr lang="ja-JP" altLang="en-US" sz="1100" b="1" kern="100" baseline="0" dirty="0">
                          <a:solidFill>
                            <a:schemeClr val="tx1"/>
                          </a:solidFill>
                          <a:effectLst/>
                          <a:latin typeface="+mn-ea"/>
                          <a:ea typeface="+mn-ea"/>
                          <a:cs typeface="Calibri" panose="020F0502020204030204" pitchFamily="34" charset="0"/>
                        </a:rPr>
                        <a:t>モード </a:t>
                      </a:r>
                      <a:r>
                        <a:rPr lang="en-US" altLang="ja-JP" sz="1100" b="1" kern="100" baseline="0" dirty="0">
                          <a:solidFill>
                            <a:schemeClr val="tx1"/>
                          </a:solidFill>
                          <a:effectLst/>
                          <a:latin typeface="+mn-ea"/>
                          <a:ea typeface="+mn-ea"/>
                          <a:cs typeface="Calibri" panose="020F0502020204030204" pitchFamily="34" charset="0"/>
                        </a:rPr>
                        <a:t>/</a:t>
                      </a:r>
                      <a:r>
                        <a:rPr lang="ja-JP" altLang="en-US" sz="1100" b="1" kern="100" baseline="0" dirty="0">
                          <a:solidFill>
                            <a:schemeClr val="tx1"/>
                          </a:solidFill>
                          <a:effectLst/>
                          <a:latin typeface="+mn-ea"/>
                          <a:ea typeface="+mn-ea"/>
                          <a:cs typeface="Calibri" panose="020F0502020204030204" pitchFamily="34" charset="0"/>
                        </a:rPr>
                        <a:t> </a:t>
                      </a:r>
                      <a:r>
                        <a:rPr lang="en-US" altLang="ja-JP" sz="1100" b="1" kern="100" baseline="0" dirty="0">
                          <a:solidFill>
                            <a:schemeClr val="tx1"/>
                          </a:solidFill>
                          <a:effectLst/>
                          <a:latin typeface="+mn-ea"/>
                          <a:ea typeface="+mn-ea"/>
                          <a:cs typeface="Calibri" panose="020F0502020204030204" pitchFamily="34" charset="0"/>
                        </a:rPr>
                        <a:t>15fps</a:t>
                      </a:r>
                      <a:r>
                        <a:rPr lang="ja-JP" altLang="en-US" sz="1100" b="1" kern="100" baseline="0" dirty="0">
                          <a:solidFill>
                            <a:schemeClr val="tx1"/>
                          </a:solidFill>
                          <a:effectLst/>
                          <a:latin typeface="+mn-ea"/>
                          <a:ea typeface="+mn-ea"/>
                          <a:cs typeface="Calibri" panose="020F0502020204030204" pitchFamily="34" charset="0"/>
                        </a:rPr>
                        <a:t>モード</a:t>
                      </a:r>
                      <a:endParaRPr lang="en-US" altLang="ja-JP" sz="1100" b="1" kern="100" baseline="0" dirty="0">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446088" marR="0" lvl="0" indent="-446088" algn="l" defTabSz="914400" rtl="0" eaLnBrk="1" fontAlgn="auto" latinLnBrk="0" hangingPunct="1">
                        <a:lnSpc>
                          <a:spcPct val="10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[16:9] 60fps</a:t>
                      </a:r>
                      <a:r>
                        <a:rPr lang="ja-JP" altLang="en-US" sz="1100" b="1" kern="100" baseline="0" dirty="0">
                          <a:solidFill>
                            <a:schemeClr val="tx1"/>
                          </a:solidFill>
                          <a:effectLst/>
                          <a:latin typeface="+mn-ea"/>
                          <a:ea typeface="+mn-ea"/>
                          <a:cs typeface="Calibri" panose="020F0502020204030204" pitchFamily="34" charset="0"/>
                        </a:rPr>
                        <a:t>モード </a:t>
                      </a:r>
                      <a:r>
                        <a:rPr lang="en-US" altLang="ja-JP" sz="1100" b="1" kern="100" baseline="0" dirty="0">
                          <a:solidFill>
                            <a:schemeClr val="tx1"/>
                          </a:solidFill>
                          <a:effectLst/>
                          <a:latin typeface="+mn-ea"/>
                          <a:ea typeface="+mn-ea"/>
                          <a:cs typeface="Calibri" panose="020F0502020204030204" pitchFamily="34" charset="0"/>
                        </a:rPr>
                        <a:t>/</a:t>
                      </a:r>
                      <a:r>
                        <a:rPr lang="ja-JP" altLang="en-US" sz="1100" b="1" kern="100" baseline="0" dirty="0">
                          <a:solidFill>
                            <a:schemeClr val="tx1"/>
                          </a:solidFill>
                          <a:effectLst/>
                          <a:latin typeface="+mn-ea"/>
                          <a:ea typeface="+mn-ea"/>
                          <a:cs typeface="Calibri" panose="020F0502020204030204" pitchFamily="34" charset="0"/>
                        </a:rPr>
                        <a:t> </a:t>
                      </a:r>
                      <a:r>
                        <a:rPr lang="en-US" altLang="ja-JP" sz="1100" b="1" kern="100" baseline="0" dirty="0">
                          <a:solidFill>
                            <a:schemeClr val="tx1"/>
                          </a:solidFill>
                          <a:effectLst/>
                          <a:latin typeface="+mn-ea"/>
                          <a:ea typeface="+mn-ea"/>
                          <a:cs typeface="Calibri" panose="020F0502020204030204" pitchFamily="34" charset="0"/>
                        </a:rPr>
                        <a:t>30fps</a:t>
                      </a:r>
                      <a:r>
                        <a:rPr lang="ja-JP" altLang="en-US" sz="1100" b="1" kern="100" baseline="0" dirty="0">
                          <a:solidFill>
                            <a:schemeClr val="tx1"/>
                          </a:solidFill>
                          <a:effectLst/>
                          <a:latin typeface="+mn-ea"/>
                          <a:ea typeface="+mn-ea"/>
                          <a:cs typeface="Calibri" panose="020F0502020204030204" pitchFamily="34" charset="0"/>
                        </a:rPr>
                        <a:t>モード</a:t>
                      </a:r>
                      <a:endParaRPr lang="en-US" altLang="ja-JP" sz="1100" b="1" kern="100" baseline="0" dirty="0">
                        <a:solidFill>
                          <a:schemeClr val="tx1"/>
                        </a:solidFill>
                        <a:effectLst/>
                        <a:latin typeface="+mn-ea"/>
                        <a:ea typeface="+mn-ea"/>
                        <a:cs typeface="Calibri" panose="020F0502020204030204" pitchFamily="34" charset="0"/>
                      </a:endParaRPr>
                    </a:p>
                    <a:p>
                      <a:pPr marL="446088" marR="0" lvl="0" indent="-446088" algn="l" defTabSz="914400" rtl="0" eaLnBrk="1" fontAlgn="auto" latinLnBrk="0" hangingPunct="1">
                        <a:lnSpc>
                          <a:spcPct val="10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[4:3]   30fps</a:t>
                      </a:r>
                      <a:r>
                        <a:rPr lang="ja-JP" altLang="en-US" sz="1100" b="1" kern="100" baseline="0" dirty="0">
                          <a:solidFill>
                            <a:schemeClr val="tx1"/>
                          </a:solidFill>
                          <a:effectLst/>
                          <a:latin typeface="+mn-ea"/>
                          <a:ea typeface="+mn-ea"/>
                          <a:cs typeface="Calibri" panose="020F0502020204030204" pitchFamily="34" charset="0"/>
                        </a:rPr>
                        <a:t>モード</a:t>
                      </a:r>
                      <a:endParaRPr lang="en-US" altLang="ja-JP" sz="1100" b="1" kern="100" baseline="0" dirty="0">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446088" marR="0" lvl="0" indent="-446088" algn="l" defTabSz="914400" rtl="0" eaLnBrk="1" fontAlgn="auto" latinLnBrk="0" hangingPunct="1">
                        <a:lnSpc>
                          <a:spcPct val="10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[16:9] 60fps</a:t>
                      </a:r>
                      <a:r>
                        <a:rPr lang="ja-JP" altLang="en-US" sz="1100" b="1" kern="100" baseline="0" dirty="0">
                          <a:solidFill>
                            <a:schemeClr val="tx1"/>
                          </a:solidFill>
                          <a:effectLst/>
                          <a:latin typeface="+mn-ea"/>
                          <a:ea typeface="+mn-ea"/>
                          <a:cs typeface="Calibri" panose="020F0502020204030204" pitchFamily="34" charset="0"/>
                        </a:rPr>
                        <a:t>モード </a:t>
                      </a:r>
                      <a:r>
                        <a:rPr lang="en-US" altLang="ja-JP" sz="1100" b="1" kern="100" baseline="0" dirty="0">
                          <a:solidFill>
                            <a:schemeClr val="tx1"/>
                          </a:solidFill>
                          <a:effectLst/>
                          <a:latin typeface="+mn-ea"/>
                          <a:ea typeface="+mn-ea"/>
                          <a:cs typeface="Calibri" panose="020F0502020204030204" pitchFamily="34" charset="0"/>
                        </a:rPr>
                        <a:t>/</a:t>
                      </a:r>
                      <a:r>
                        <a:rPr lang="ja-JP" altLang="en-US" sz="1100" b="1" kern="100" baseline="0" dirty="0">
                          <a:solidFill>
                            <a:schemeClr val="tx1"/>
                          </a:solidFill>
                          <a:effectLst/>
                          <a:latin typeface="+mn-ea"/>
                          <a:ea typeface="+mn-ea"/>
                          <a:cs typeface="Calibri" panose="020F0502020204030204" pitchFamily="34" charset="0"/>
                        </a:rPr>
                        <a:t> </a:t>
                      </a:r>
                      <a:r>
                        <a:rPr lang="en-US" altLang="ja-JP" sz="1100" b="1" kern="100" baseline="0" dirty="0">
                          <a:solidFill>
                            <a:schemeClr val="tx1"/>
                          </a:solidFill>
                          <a:effectLst/>
                          <a:latin typeface="+mn-ea"/>
                          <a:ea typeface="+mn-ea"/>
                          <a:cs typeface="Calibri" panose="020F0502020204030204" pitchFamily="34" charset="0"/>
                        </a:rPr>
                        <a:t>30fps</a:t>
                      </a:r>
                      <a:r>
                        <a:rPr lang="ja-JP" altLang="en-US" sz="1100" b="1" kern="100" baseline="0" dirty="0">
                          <a:solidFill>
                            <a:schemeClr val="tx1"/>
                          </a:solidFill>
                          <a:effectLst/>
                          <a:latin typeface="+mn-ea"/>
                          <a:ea typeface="+mn-ea"/>
                          <a:cs typeface="Calibri" panose="020F0502020204030204" pitchFamily="34" charset="0"/>
                        </a:rPr>
                        <a:t>モード</a:t>
                      </a:r>
                      <a:endParaRPr lang="en-US" altLang="ja-JP" sz="1100" b="1" kern="100" baseline="0" dirty="0">
                        <a:solidFill>
                          <a:schemeClr val="tx1"/>
                        </a:solidFill>
                        <a:effectLst/>
                        <a:latin typeface="+mn-ea"/>
                        <a:ea typeface="+mn-ea"/>
                        <a:cs typeface="Calibri" panose="020F0502020204030204" pitchFamily="34" charset="0"/>
                      </a:endParaRPr>
                    </a:p>
                    <a:p>
                      <a:pPr marL="446088" marR="0" lvl="0" indent="-446088" algn="l" defTabSz="914400" rtl="0" eaLnBrk="1" fontAlgn="auto" latinLnBrk="0" hangingPunct="1">
                        <a:lnSpc>
                          <a:spcPct val="10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[4:3]   30fps</a:t>
                      </a:r>
                      <a:r>
                        <a:rPr lang="ja-JP" altLang="en-US" sz="1100" b="1" kern="100" baseline="0" dirty="0">
                          <a:solidFill>
                            <a:schemeClr val="tx1"/>
                          </a:solidFill>
                          <a:effectLst/>
                          <a:latin typeface="+mn-ea"/>
                          <a:ea typeface="+mn-ea"/>
                          <a:cs typeface="Calibri" panose="020F0502020204030204" pitchFamily="34" charset="0"/>
                        </a:rPr>
                        <a:t>モード </a:t>
                      </a:r>
                      <a:r>
                        <a:rPr lang="en-US" altLang="ja-JP" sz="1100" b="1" kern="100" baseline="0" dirty="0">
                          <a:solidFill>
                            <a:schemeClr val="tx1"/>
                          </a:solidFill>
                          <a:effectLst/>
                          <a:latin typeface="+mn-ea"/>
                          <a:ea typeface="+mn-ea"/>
                          <a:cs typeface="Calibri" panose="020F0502020204030204" pitchFamily="34" charset="0"/>
                        </a:rPr>
                        <a:t>/</a:t>
                      </a:r>
                      <a:r>
                        <a:rPr lang="ja-JP" altLang="en-US" sz="1100" b="1" kern="100" baseline="0" dirty="0">
                          <a:solidFill>
                            <a:schemeClr val="tx1"/>
                          </a:solidFill>
                          <a:effectLst/>
                          <a:latin typeface="+mn-ea"/>
                          <a:ea typeface="+mn-ea"/>
                          <a:cs typeface="Calibri" panose="020F0502020204030204" pitchFamily="34" charset="0"/>
                        </a:rPr>
                        <a:t> </a:t>
                      </a:r>
                      <a:r>
                        <a:rPr lang="en-US" altLang="ja-JP" sz="1100" b="1" kern="100" baseline="0" dirty="0">
                          <a:solidFill>
                            <a:schemeClr val="tx1"/>
                          </a:solidFill>
                          <a:effectLst/>
                          <a:latin typeface="+mn-ea"/>
                          <a:ea typeface="+mn-ea"/>
                          <a:cs typeface="Calibri" panose="020F0502020204030204" pitchFamily="34" charset="0"/>
                        </a:rPr>
                        <a:t>15fps</a:t>
                      </a:r>
                      <a:r>
                        <a:rPr lang="ja-JP" altLang="en-US" sz="1100" b="1" kern="100" baseline="0" dirty="0">
                          <a:solidFill>
                            <a:schemeClr val="tx1"/>
                          </a:solidFill>
                          <a:effectLst/>
                          <a:latin typeface="+mn-ea"/>
                          <a:ea typeface="+mn-ea"/>
                          <a:cs typeface="Calibri" panose="020F0502020204030204" pitchFamily="34" charset="0"/>
                        </a:rPr>
                        <a:t>モード</a:t>
                      </a:r>
                      <a:endParaRPr lang="en-US" altLang="ja-JP" sz="1100" b="1" kern="100" baseline="0" dirty="0">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749300082"/>
                  </a:ext>
                </a:extLst>
              </a:tr>
              <a:tr h="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377" rtl="0" eaLnBrk="1" fontAlgn="ctr" latinLnBrk="0" hangingPunct="1">
                        <a:lnSpc>
                          <a:spcPct val="100000"/>
                        </a:lnSpc>
                        <a:spcBef>
                          <a:spcPts val="0"/>
                        </a:spcBef>
                        <a:spcAft>
                          <a:spcPts val="0"/>
                        </a:spcAft>
                        <a:buClrTx/>
                        <a:buSzTx/>
                        <a:buFontTx/>
                        <a:buNone/>
                        <a:tabLst/>
                        <a:defRPr/>
                      </a:pP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光学ズーム</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cap="none" normalizeH="0" baseline="0" dirty="0">
                          <a:ln>
                            <a:noFill/>
                          </a:ln>
                          <a:solidFill>
                            <a:schemeClr val="tx1"/>
                          </a:solidFill>
                          <a:effectLst/>
                          <a:latin typeface="+mn-ea"/>
                          <a:ea typeface="+mn-ea"/>
                          <a:cs typeface="Calibri" panose="020F0502020204030204" pitchFamily="34" charset="0"/>
                        </a:rPr>
                        <a:t>30x</a:t>
                      </a: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cap="none" normalizeH="0" baseline="0" dirty="0">
                          <a:ln>
                            <a:noFill/>
                          </a:ln>
                          <a:solidFill>
                            <a:schemeClr val="tx1"/>
                          </a:solidFill>
                          <a:effectLst/>
                          <a:latin typeface="+mn-ea"/>
                          <a:ea typeface="+mn-ea"/>
                          <a:cs typeface="Calibri" panose="020F0502020204030204" pitchFamily="34" charset="0"/>
                        </a:rPr>
                        <a:t>40x</a:t>
                      </a:r>
                    </a:p>
                  </a:txBody>
                  <a:tcPr marL="90000" marR="90000" marT="46800" marB="4680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cap="none" normalizeH="0" baseline="0" dirty="0">
                          <a:ln>
                            <a:noFill/>
                          </a:ln>
                          <a:solidFill>
                            <a:schemeClr val="tx1"/>
                          </a:solidFill>
                          <a:effectLst/>
                          <a:latin typeface="+mn-ea"/>
                          <a:ea typeface="+mn-ea"/>
                          <a:cs typeface="Calibri" panose="020F0502020204030204" pitchFamily="34" charset="0"/>
                        </a:rPr>
                        <a:t>40</a:t>
                      </a:r>
                      <a:r>
                        <a:rPr kumimoji="1" lang="ja-JP" altLang="en-US" sz="1100" b="1" i="0" u="none" strike="noStrike" cap="none" normalizeH="0" baseline="0" dirty="0">
                          <a:ln>
                            <a:noFill/>
                          </a:ln>
                          <a:solidFill>
                            <a:schemeClr val="tx1"/>
                          </a:solidFill>
                          <a:effectLst/>
                          <a:latin typeface="+mn-ea"/>
                          <a:ea typeface="+mn-ea"/>
                          <a:cs typeface="Calibri" panose="020F0502020204030204" pitchFamily="34" charset="0"/>
                        </a:rPr>
                        <a:t>ｘ</a:t>
                      </a:r>
                      <a:endParaRPr kumimoji="1" lang="en-US" altLang="ja-JP" sz="1100" b="1" i="0" u="none" strike="noStrike" cap="none" normalizeH="0" baseline="0" dirty="0">
                        <a:ln>
                          <a:noFill/>
                        </a:ln>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cap="none" normalizeH="0" baseline="0" dirty="0">
                          <a:ln>
                            <a:noFill/>
                          </a:ln>
                          <a:solidFill>
                            <a:schemeClr val="tx1"/>
                          </a:solidFill>
                          <a:effectLst/>
                          <a:latin typeface="+mn-ea"/>
                          <a:ea typeface="+mn-ea"/>
                          <a:cs typeface="Calibri" panose="020F0502020204030204" pitchFamily="34" charset="0"/>
                        </a:rPr>
                        <a:t>40x</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105356321"/>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377" rtl="0" eaLnBrk="1" fontAlgn="ctr" latinLnBrk="0" hangingPunct="1">
                        <a:lnSpc>
                          <a:spcPct val="100000"/>
                        </a:lnSpc>
                        <a:spcBef>
                          <a:spcPts val="0"/>
                        </a:spcBef>
                        <a:spcAft>
                          <a:spcPts val="0"/>
                        </a:spcAft>
                        <a:buClrTx/>
                        <a:buSzTx/>
                        <a:buFontTx/>
                        <a:buNone/>
                        <a:tabLst/>
                        <a:defRPr/>
                      </a:pP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視野角</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[16:9]</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 水平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2.5</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(TELE)</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 ～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62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(WIDE)</a:t>
                      </a:r>
                    </a:p>
                    <a:p>
                      <a:pPr marL="446088" marR="0" lvl="0" indent="0" algn="l" defTabSz="914400" rtl="0" eaLnBrk="1" fontAlgn="base" latinLnBrk="0" hangingPunct="1">
                        <a:lnSpc>
                          <a:spcPct val="110000"/>
                        </a:lnSpc>
                        <a:spcBef>
                          <a:spcPts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垂直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1.4</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(TELE)</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 ～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39</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(WIDE)</a:t>
                      </a:r>
                      <a:endPar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[16:9]</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 水平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2.0</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(TELE)</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 ～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65</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(WIDE)</a:t>
                      </a:r>
                    </a:p>
                    <a:p>
                      <a:pPr marL="446088" marR="0" lvl="0" indent="0" algn="l" defTabSz="914400" rtl="0" eaLnBrk="1" fontAlgn="base" latinLnBrk="0" hangingPunct="1">
                        <a:lnSpc>
                          <a:spcPct val="110000"/>
                        </a:lnSpc>
                        <a:spcBef>
                          <a:spcPts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垂直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1.2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(TELE)</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 ～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39</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(WIDE)</a:t>
                      </a:r>
                      <a:endPar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[4:3]</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   水平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1.5</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(TELE)</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 ～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51</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(WIDE)</a:t>
                      </a:r>
                    </a:p>
                    <a:p>
                      <a:pPr marL="446088" marR="0" lvl="0" indent="0" algn="l" defTabSz="914400" rtl="0" eaLnBrk="1" fontAlgn="base" latinLnBrk="0" hangingPunct="1">
                        <a:lnSpc>
                          <a:spcPct val="110000"/>
                        </a:lnSpc>
                        <a:spcBef>
                          <a:spcPts val="0"/>
                        </a:spcBef>
                        <a:spcAft>
                          <a:spcPct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垂直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1.2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(TELE)</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 ～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39</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(WIDE)</a:t>
                      </a:r>
                    </a:p>
                  </a:txBody>
                  <a:tcPr marL="90000" marR="90000" marT="46800" marB="46800">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[16:9]</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水平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1.9</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(TELE)</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66</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(WIDE)</a:t>
                      </a:r>
                    </a:p>
                    <a:p>
                      <a:pPr marL="446088" marR="0" lvl="0" indent="0" algn="l" defTabSz="914400" rtl="0" eaLnBrk="1" fontAlgn="base" latinLnBrk="0" hangingPunct="1">
                        <a:lnSpc>
                          <a:spcPct val="110000"/>
                        </a:lnSpc>
                        <a:spcBef>
                          <a:spcPts val="0"/>
                        </a:spcBef>
                        <a:spcAft>
                          <a:spcPct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垂直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1.1</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(TELE)</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39</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(WIDE)</a:t>
                      </a:r>
                      <a:endPar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[4:3]</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水平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1.4</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(TELE)</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51</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(WIDE)</a:t>
                      </a:r>
                    </a:p>
                    <a:p>
                      <a:pPr marL="446088" marR="0" lvl="0" indent="0" algn="l" defTabSz="914400" rtl="0" eaLnBrk="1" fontAlgn="base" latinLnBrk="0" hangingPunct="1">
                        <a:lnSpc>
                          <a:spcPct val="110000"/>
                        </a:lnSpc>
                        <a:spcBef>
                          <a:spcPts val="0"/>
                        </a:spcBef>
                        <a:spcAft>
                          <a:spcPct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垂直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1.1</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(TELE)</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39</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(WIDE)</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[16:9]</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水平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2.1</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(TELE)</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65</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(WIDE)</a:t>
                      </a:r>
                    </a:p>
                    <a:p>
                      <a:pPr marL="446088" marR="0" lvl="0" indent="0" algn="l" defTabSz="914400" rtl="0" eaLnBrk="1" fontAlgn="base" latinLnBrk="0" hangingPunct="1">
                        <a:lnSpc>
                          <a:spcPct val="110000"/>
                        </a:lnSpc>
                        <a:spcBef>
                          <a:spcPts val="0"/>
                        </a:spcBef>
                        <a:spcAft>
                          <a:spcPct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垂直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1.2</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(TELE)</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39</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(WIDE)</a:t>
                      </a:r>
                      <a:endPar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defRPr/>
                      </a:pP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[4:3]</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水平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1.6</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(TELE)</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51</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(WIDE)</a:t>
                      </a:r>
                    </a:p>
                    <a:p>
                      <a:pPr marL="446088" marR="0" lvl="0" indent="0" algn="l" defTabSz="914400" rtl="0" eaLnBrk="1" fontAlgn="base" latinLnBrk="0" hangingPunct="1">
                        <a:lnSpc>
                          <a:spcPct val="110000"/>
                        </a:lnSpc>
                        <a:spcBef>
                          <a:spcPts val="0"/>
                        </a:spcBef>
                        <a:spcAft>
                          <a:spcPct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垂直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1.2</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(TELE)</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 </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39</a:t>
                      </a:r>
                      <a:r>
                        <a:rPr kumimoji="1" lang="ja-JP" altLang="en-US"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en-US" altLang="ja-JP" sz="11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(WIDE)</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2641273763"/>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画角調整範囲</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[PAN] </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 </a:t>
                      </a: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360</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゜エンドレス旋回</a:t>
                      </a:r>
                      <a:endParaRPr kumimoji="1" lang="en-US" altLang="ja-JP" sz="1100" b="1" u="none" strike="noStrike" cap="none" normalizeH="0" baseline="0" dirty="0">
                        <a:ln>
                          <a:noFill/>
                        </a:ln>
                        <a:solidFill>
                          <a:schemeClr val="tx1"/>
                        </a:solidFill>
                        <a:effectLst/>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[TILT] </a:t>
                      </a:r>
                      <a:r>
                        <a:rPr kumimoji="1" lang="ja-JP" altLang="en-US" sz="1100" b="1" u="none" strike="noStrike" cap="none" normalizeH="0" baseline="0" dirty="0">
                          <a:ln>
                            <a:noFill/>
                          </a:ln>
                          <a:solidFill>
                            <a:srgbClr val="FF0000"/>
                          </a:solidFill>
                          <a:effectLst/>
                          <a:latin typeface="+mn-ea"/>
                          <a:ea typeface="+mn-ea"/>
                          <a:cs typeface="Calibri" panose="020F0502020204030204" pitchFamily="34" charset="0"/>
                        </a:rPr>
                        <a:t>－</a:t>
                      </a:r>
                      <a:r>
                        <a:rPr kumimoji="1" lang="en-US" altLang="ja-JP" sz="1100" b="1" u="none" strike="noStrike" cap="none" normalizeH="0" baseline="0" dirty="0">
                          <a:ln>
                            <a:noFill/>
                          </a:ln>
                          <a:solidFill>
                            <a:srgbClr val="FF0000"/>
                          </a:solidFill>
                          <a:effectLst/>
                          <a:latin typeface="+mn-ea"/>
                          <a:ea typeface="+mn-ea"/>
                          <a:cs typeface="Calibri" panose="020F0502020204030204" pitchFamily="34" charset="0"/>
                        </a:rPr>
                        <a:t>20</a:t>
                      </a:r>
                      <a:r>
                        <a:rPr kumimoji="1" lang="ja-JP" altLang="en-US" sz="1100" b="1" u="none" strike="noStrike" cap="none" normalizeH="0" baseline="0" dirty="0">
                          <a:ln>
                            <a:noFill/>
                          </a:ln>
                          <a:solidFill>
                            <a:srgbClr val="FF0000"/>
                          </a:solidFill>
                          <a:effectLst/>
                          <a:latin typeface="+mn-ea"/>
                          <a:ea typeface="+mn-ea"/>
                          <a:cs typeface="Calibri" panose="020F0502020204030204" pitchFamily="34" charset="0"/>
                        </a:rPr>
                        <a:t>゜ ～ ＋</a:t>
                      </a:r>
                      <a:r>
                        <a:rPr kumimoji="1" lang="en-US" altLang="ja-JP" sz="1100" b="1" u="none" strike="noStrike" cap="none" normalizeH="0" baseline="0" dirty="0">
                          <a:ln>
                            <a:noFill/>
                          </a:ln>
                          <a:solidFill>
                            <a:srgbClr val="FF0000"/>
                          </a:solidFill>
                          <a:effectLst/>
                          <a:latin typeface="+mn-ea"/>
                          <a:ea typeface="+mn-ea"/>
                          <a:cs typeface="Calibri" panose="020F0502020204030204" pitchFamily="34" charset="0"/>
                        </a:rPr>
                        <a:t>120°</a:t>
                      </a:r>
                      <a:endParaRPr kumimoji="1" lang="en-US" altLang="ja-JP" sz="1100" b="1" u="sng" strike="noStrike" cap="none" normalizeH="0" baseline="0" dirty="0">
                        <a:ln>
                          <a:noFill/>
                        </a:ln>
                        <a:solidFill>
                          <a:srgbClr val="FF0000"/>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[PAN] </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 </a:t>
                      </a: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360</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゜エンドレス旋回</a:t>
                      </a:r>
                      <a:endParaRPr kumimoji="1" lang="en-US" altLang="ja-JP" sz="1100" b="1" u="none" strike="noStrike" cap="none" normalizeH="0" baseline="0" dirty="0">
                        <a:ln>
                          <a:noFill/>
                        </a:ln>
                        <a:solidFill>
                          <a:schemeClr val="tx1"/>
                        </a:solidFill>
                        <a:effectLst/>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[TILT] </a:t>
                      </a:r>
                      <a:r>
                        <a:rPr kumimoji="1" lang="ja-JP" altLang="en-US" sz="1100" b="1" u="none" strike="noStrike" cap="none" normalizeH="0" baseline="0" dirty="0">
                          <a:ln>
                            <a:noFill/>
                          </a:ln>
                          <a:solidFill>
                            <a:srgbClr val="FF0000"/>
                          </a:solidFill>
                          <a:effectLst/>
                          <a:latin typeface="+mn-ea"/>
                          <a:ea typeface="+mn-ea"/>
                          <a:cs typeface="Calibri" panose="020F0502020204030204" pitchFamily="34" charset="0"/>
                        </a:rPr>
                        <a:t>－</a:t>
                      </a:r>
                      <a:r>
                        <a:rPr kumimoji="1" lang="en-US" altLang="ja-JP" sz="1100" b="1" u="none" strike="noStrike" cap="none" normalizeH="0" baseline="0" dirty="0">
                          <a:ln>
                            <a:noFill/>
                          </a:ln>
                          <a:solidFill>
                            <a:srgbClr val="FF0000"/>
                          </a:solidFill>
                          <a:effectLst/>
                          <a:latin typeface="+mn-ea"/>
                          <a:ea typeface="+mn-ea"/>
                          <a:cs typeface="Calibri" panose="020F0502020204030204" pitchFamily="34" charset="0"/>
                        </a:rPr>
                        <a:t>20</a:t>
                      </a:r>
                      <a:r>
                        <a:rPr kumimoji="1" lang="ja-JP" altLang="en-US" sz="1100" b="1" u="none" strike="noStrike" cap="none" normalizeH="0" baseline="0" dirty="0">
                          <a:ln>
                            <a:noFill/>
                          </a:ln>
                          <a:solidFill>
                            <a:srgbClr val="FF0000"/>
                          </a:solidFill>
                          <a:effectLst/>
                          <a:latin typeface="+mn-ea"/>
                          <a:ea typeface="+mn-ea"/>
                          <a:cs typeface="Calibri" panose="020F0502020204030204" pitchFamily="34" charset="0"/>
                        </a:rPr>
                        <a:t>゜ ～ </a:t>
                      </a:r>
                      <a:r>
                        <a:rPr kumimoji="1" lang="en-US" altLang="ja-JP" sz="1100" b="1" u="none" strike="noStrike" cap="none" normalizeH="0" baseline="0" dirty="0">
                          <a:ln>
                            <a:noFill/>
                          </a:ln>
                          <a:solidFill>
                            <a:srgbClr val="FF0000"/>
                          </a:solidFill>
                          <a:effectLst/>
                          <a:latin typeface="+mn-ea"/>
                          <a:ea typeface="+mn-ea"/>
                          <a:cs typeface="Calibri" panose="020F0502020204030204" pitchFamily="34" charset="0"/>
                        </a:rPr>
                        <a:t>+120</a:t>
                      </a:r>
                      <a:r>
                        <a:rPr kumimoji="1" lang="ja-JP" altLang="en-US" sz="1100" b="1" u="none" strike="noStrike" cap="none" normalizeH="0" baseline="0" dirty="0">
                          <a:ln>
                            <a:noFill/>
                          </a:ln>
                          <a:solidFill>
                            <a:srgbClr val="FF0000"/>
                          </a:solidFill>
                          <a:effectLst/>
                          <a:latin typeface="+mn-ea"/>
                          <a:ea typeface="+mn-ea"/>
                          <a:cs typeface="Calibri" panose="020F0502020204030204" pitchFamily="34" charset="0"/>
                        </a:rPr>
                        <a:t>゜</a:t>
                      </a:r>
                      <a:endParaRPr kumimoji="1" lang="en-US" altLang="ja-JP" sz="800" b="1" u="none" strike="noStrike" cap="none" normalizeH="0" baseline="0" dirty="0">
                        <a:ln>
                          <a:noFill/>
                        </a:ln>
                        <a:solidFill>
                          <a:srgbClr val="D60093"/>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[PAN] </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 </a:t>
                      </a: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360</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゜エンドレス旋回</a:t>
                      </a:r>
                      <a:endParaRPr kumimoji="1" lang="en-US" altLang="ja-JP" sz="1100" b="1" u="none" strike="noStrike" cap="none" normalizeH="0" baseline="0" dirty="0">
                        <a:ln>
                          <a:noFill/>
                        </a:ln>
                        <a:solidFill>
                          <a:schemeClr val="tx1"/>
                        </a:solidFill>
                        <a:effectLst/>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[TILT] </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a:t>
                      </a: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30</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 ～ </a:t>
                      </a: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+210</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a:t>
                      </a:r>
                      <a:endParaRPr kumimoji="1" lang="en-US" altLang="ja-JP" sz="1100" b="1" u="none" strike="noStrike" cap="none" normalizeH="0" baseline="0" dirty="0">
                        <a:ln>
                          <a:noFill/>
                        </a:ln>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[PAN] </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 </a:t>
                      </a: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360</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゜エンドレス旋回</a:t>
                      </a:r>
                      <a:endParaRPr kumimoji="1" lang="en-US" altLang="ja-JP" sz="1100" b="1" u="none" strike="noStrike" cap="none" normalizeH="0" baseline="0" dirty="0">
                        <a:ln>
                          <a:noFill/>
                        </a:ln>
                        <a:solidFill>
                          <a:schemeClr val="tx1"/>
                        </a:solidFill>
                        <a:effectLst/>
                        <a:latin typeface="+mn-ea"/>
                        <a:ea typeface="+mn-ea"/>
                        <a:cs typeface="Calibri" panose="020F0502020204030204" pitchFamily="34" charset="0"/>
                      </a:endParaRPr>
                    </a:p>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[TILT] </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a:t>
                      </a: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15</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 ～ </a:t>
                      </a: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+195</a:t>
                      </a:r>
                      <a:r>
                        <a:rPr kumimoji="1" lang="ja-JP" altLang="en-US" sz="1100" b="1" u="none" strike="noStrike" cap="none" normalizeH="0" baseline="0" dirty="0">
                          <a:ln>
                            <a:noFill/>
                          </a:ln>
                          <a:solidFill>
                            <a:schemeClr val="tx1"/>
                          </a:solidFill>
                          <a:effectLst/>
                          <a:latin typeface="+mn-ea"/>
                          <a:ea typeface="+mn-ea"/>
                          <a:cs typeface="Calibri" panose="020F0502020204030204" pitchFamily="34" charset="0"/>
                        </a:rPr>
                        <a:t>゜</a:t>
                      </a:r>
                      <a:endParaRPr kumimoji="1" lang="en-US" altLang="ja-JP" sz="1100" b="1" u="none" strike="noStrike" cap="none" normalizeH="0" baseline="0" dirty="0">
                        <a:ln>
                          <a:noFill/>
                        </a:ln>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112255776"/>
                  </a:ext>
                </a:extLst>
              </a:tr>
              <a:tr h="15779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PAN/TILT</a:t>
                      </a: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 最大速度</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（プリセット時）</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100" b="1" kern="100" dirty="0">
                          <a:solidFill>
                            <a:srgbClr val="0000FF"/>
                          </a:solidFill>
                          <a:effectLst/>
                          <a:latin typeface="+mn-ea"/>
                          <a:ea typeface="+mn-ea"/>
                          <a:cs typeface="Calibri" panose="020F0502020204030204" pitchFamily="34" charset="0"/>
                        </a:rPr>
                        <a:t>PAN</a:t>
                      </a:r>
                      <a:r>
                        <a:rPr lang="ja-JP" altLang="en-US" sz="1100" b="1" kern="100" dirty="0">
                          <a:solidFill>
                            <a:srgbClr val="0000FF"/>
                          </a:solidFill>
                          <a:effectLst/>
                          <a:latin typeface="+mn-ea"/>
                          <a:ea typeface="+mn-ea"/>
                          <a:cs typeface="Calibri" panose="020F0502020204030204" pitchFamily="34" charset="0"/>
                        </a:rPr>
                        <a:t>：</a:t>
                      </a:r>
                      <a:r>
                        <a:rPr lang="en-US" altLang="ja-JP" sz="1100" b="1" kern="100" dirty="0">
                          <a:solidFill>
                            <a:srgbClr val="0000FF"/>
                          </a:solidFill>
                          <a:effectLst/>
                          <a:latin typeface="+mn-ea"/>
                          <a:ea typeface="+mn-ea"/>
                          <a:cs typeface="Calibri" panose="020F0502020204030204" pitchFamily="34" charset="0"/>
                        </a:rPr>
                        <a:t>700°/s</a:t>
                      </a: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100" b="1" kern="100" dirty="0">
                          <a:solidFill>
                            <a:schemeClr val="tx1"/>
                          </a:solidFill>
                          <a:effectLst/>
                          <a:latin typeface="+mn-ea"/>
                          <a:ea typeface="+mn-ea"/>
                          <a:cs typeface="Calibri" panose="020F0502020204030204" pitchFamily="34" charset="0"/>
                        </a:rPr>
                        <a:t>TILT</a:t>
                      </a:r>
                      <a:r>
                        <a:rPr lang="ja-JP" altLang="en-US" sz="1100" b="1" kern="100" dirty="0">
                          <a:solidFill>
                            <a:schemeClr val="tx1"/>
                          </a:solidFill>
                          <a:effectLst/>
                          <a:latin typeface="+mn-ea"/>
                          <a:ea typeface="+mn-ea"/>
                          <a:cs typeface="Calibri" panose="020F0502020204030204" pitchFamily="34" charset="0"/>
                        </a:rPr>
                        <a:t>：</a:t>
                      </a:r>
                      <a:r>
                        <a:rPr lang="en-US" altLang="ja-JP" sz="1100" b="1" kern="100" dirty="0">
                          <a:solidFill>
                            <a:schemeClr val="tx1"/>
                          </a:solidFill>
                          <a:effectLst/>
                          <a:latin typeface="+mn-ea"/>
                          <a:ea typeface="+mn-ea"/>
                          <a:cs typeface="Calibri" panose="020F0502020204030204" pitchFamily="34" charset="0"/>
                        </a:rPr>
                        <a:t>500°/s</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100" b="1" kern="100" dirty="0">
                          <a:solidFill>
                            <a:srgbClr val="0000FF"/>
                          </a:solidFill>
                          <a:effectLst/>
                          <a:latin typeface="+mn-ea"/>
                          <a:ea typeface="+mn-ea"/>
                          <a:cs typeface="Calibri" panose="020F0502020204030204" pitchFamily="34" charset="0"/>
                        </a:rPr>
                        <a:t>PAN</a:t>
                      </a:r>
                      <a:r>
                        <a:rPr lang="ja-JP" altLang="en-US" sz="1100" b="1" kern="100" dirty="0">
                          <a:solidFill>
                            <a:srgbClr val="0000FF"/>
                          </a:solidFill>
                          <a:effectLst/>
                          <a:latin typeface="+mn-ea"/>
                          <a:ea typeface="+mn-ea"/>
                          <a:cs typeface="Calibri" panose="020F0502020204030204" pitchFamily="34" charset="0"/>
                        </a:rPr>
                        <a:t>：</a:t>
                      </a:r>
                      <a:r>
                        <a:rPr lang="en-US" altLang="ja-JP" sz="1100" b="1" kern="100" dirty="0">
                          <a:solidFill>
                            <a:srgbClr val="0000FF"/>
                          </a:solidFill>
                          <a:effectLst/>
                          <a:latin typeface="+mn-ea"/>
                          <a:ea typeface="+mn-ea"/>
                          <a:cs typeface="Calibri" panose="020F0502020204030204" pitchFamily="34" charset="0"/>
                        </a:rPr>
                        <a:t>700°/s</a:t>
                      </a: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100" b="1" kern="100" dirty="0">
                          <a:solidFill>
                            <a:schemeClr val="tx1"/>
                          </a:solidFill>
                          <a:effectLst/>
                          <a:latin typeface="+mn-ea"/>
                          <a:ea typeface="+mn-ea"/>
                          <a:cs typeface="Calibri" panose="020F0502020204030204" pitchFamily="34" charset="0"/>
                        </a:rPr>
                        <a:t>TILT</a:t>
                      </a:r>
                      <a:r>
                        <a:rPr lang="ja-JP" altLang="en-US" sz="1100" b="1" kern="100" dirty="0">
                          <a:solidFill>
                            <a:schemeClr val="tx1"/>
                          </a:solidFill>
                          <a:effectLst/>
                          <a:latin typeface="+mn-ea"/>
                          <a:ea typeface="+mn-ea"/>
                          <a:cs typeface="Calibri" panose="020F0502020204030204" pitchFamily="34" charset="0"/>
                        </a:rPr>
                        <a:t>：</a:t>
                      </a:r>
                      <a:r>
                        <a:rPr lang="en-US" altLang="ja-JP" sz="1100" b="1" kern="100" dirty="0">
                          <a:solidFill>
                            <a:schemeClr val="tx1"/>
                          </a:solidFill>
                          <a:effectLst/>
                          <a:latin typeface="+mn-ea"/>
                          <a:ea typeface="+mn-ea"/>
                          <a:cs typeface="Calibri" panose="020F0502020204030204" pitchFamily="34" charset="0"/>
                        </a:rPr>
                        <a:t>500°/s</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100" b="1" kern="100" dirty="0">
                          <a:solidFill>
                            <a:srgbClr val="FF0000"/>
                          </a:solidFill>
                          <a:effectLst/>
                          <a:latin typeface="+mn-ea"/>
                          <a:ea typeface="+mn-ea"/>
                          <a:cs typeface="Calibri" panose="020F0502020204030204" pitchFamily="34" charset="0"/>
                        </a:rPr>
                        <a:t>PAN</a:t>
                      </a:r>
                      <a:r>
                        <a:rPr lang="ja-JP" altLang="en-US" sz="1100" b="1" kern="100" dirty="0">
                          <a:solidFill>
                            <a:srgbClr val="FF0000"/>
                          </a:solidFill>
                          <a:effectLst/>
                          <a:latin typeface="+mn-ea"/>
                          <a:ea typeface="+mn-ea"/>
                          <a:cs typeface="Calibri" panose="020F0502020204030204" pitchFamily="34" charset="0"/>
                        </a:rPr>
                        <a:t>：</a:t>
                      </a:r>
                      <a:r>
                        <a:rPr lang="en-US" altLang="ja-JP" sz="1100" b="1" kern="100" dirty="0">
                          <a:solidFill>
                            <a:srgbClr val="FF0000"/>
                          </a:solidFill>
                          <a:effectLst/>
                          <a:latin typeface="+mn-ea"/>
                          <a:ea typeface="+mn-ea"/>
                          <a:cs typeface="Calibri" panose="020F0502020204030204" pitchFamily="34" charset="0"/>
                        </a:rPr>
                        <a:t>300°/s</a:t>
                      </a: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100" b="1" kern="100" dirty="0">
                          <a:solidFill>
                            <a:srgbClr val="FF0000"/>
                          </a:solidFill>
                          <a:effectLst/>
                          <a:latin typeface="+mn-ea"/>
                          <a:ea typeface="+mn-ea"/>
                          <a:cs typeface="Calibri" panose="020F0502020204030204" pitchFamily="34" charset="0"/>
                        </a:rPr>
                        <a:t>TILT</a:t>
                      </a:r>
                      <a:r>
                        <a:rPr lang="ja-JP" altLang="en-US" sz="1100" b="1" kern="100" dirty="0">
                          <a:solidFill>
                            <a:srgbClr val="FF0000"/>
                          </a:solidFill>
                          <a:effectLst/>
                          <a:latin typeface="+mn-ea"/>
                          <a:ea typeface="+mn-ea"/>
                          <a:cs typeface="Calibri" panose="020F0502020204030204" pitchFamily="34" charset="0"/>
                        </a:rPr>
                        <a:t>：</a:t>
                      </a:r>
                      <a:r>
                        <a:rPr lang="en-US" altLang="ja-JP" sz="1100" b="1" kern="100" dirty="0">
                          <a:solidFill>
                            <a:srgbClr val="FF0000"/>
                          </a:solidFill>
                          <a:effectLst/>
                          <a:latin typeface="+mn-ea"/>
                          <a:ea typeface="+mn-ea"/>
                          <a:cs typeface="Calibri" panose="020F0502020204030204" pitchFamily="34" charset="0"/>
                        </a:rPr>
                        <a:t>300°/s</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100" b="1" kern="100" dirty="0">
                          <a:solidFill>
                            <a:srgbClr val="FF0000"/>
                          </a:solidFill>
                          <a:effectLst/>
                          <a:latin typeface="+mn-ea"/>
                          <a:ea typeface="+mn-ea"/>
                          <a:cs typeface="Calibri" panose="020F0502020204030204" pitchFamily="34" charset="0"/>
                        </a:rPr>
                        <a:t>PAN</a:t>
                      </a:r>
                      <a:r>
                        <a:rPr lang="ja-JP" altLang="en-US" sz="1100" b="1" kern="100" dirty="0">
                          <a:solidFill>
                            <a:srgbClr val="FF0000"/>
                          </a:solidFill>
                          <a:effectLst/>
                          <a:latin typeface="+mn-ea"/>
                          <a:ea typeface="+mn-ea"/>
                          <a:cs typeface="Calibri" panose="020F0502020204030204" pitchFamily="34" charset="0"/>
                        </a:rPr>
                        <a:t>：</a:t>
                      </a:r>
                      <a:r>
                        <a:rPr lang="en-US" altLang="ja-JP" sz="1100" b="1" kern="100" dirty="0">
                          <a:solidFill>
                            <a:srgbClr val="FF0000"/>
                          </a:solidFill>
                          <a:effectLst/>
                          <a:latin typeface="+mn-ea"/>
                          <a:ea typeface="+mn-ea"/>
                          <a:cs typeface="Calibri" panose="020F0502020204030204" pitchFamily="34" charset="0"/>
                        </a:rPr>
                        <a:t>500°/s</a:t>
                      </a: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ja-JP" sz="1100" b="1" kern="100" dirty="0">
                          <a:solidFill>
                            <a:schemeClr val="tx1"/>
                          </a:solidFill>
                          <a:effectLst/>
                          <a:latin typeface="+mn-ea"/>
                          <a:ea typeface="+mn-ea"/>
                          <a:cs typeface="Calibri" panose="020F0502020204030204" pitchFamily="34" charset="0"/>
                        </a:rPr>
                        <a:t>TILT</a:t>
                      </a:r>
                      <a:r>
                        <a:rPr lang="ja-JP" altLang="en-US" sz="1100" b="1" kern="100" dirty="0">
                          <a:solidFill>
                            <a:schemeClr val="tx1"/>
                          </a:solidFill>
                          <a:effectLst/>
                          <a:latin typeface="+mn-ea"/>
                          <a:ea typeface="+mn-ea"/>
                          <a:cs typeface="Calibri" panose="020F0502020204030204" pitchFamily="34" charset="0"/>
                        </a:rPr>
                        <a:t>：</a:t>
                      </a:r>
                      <a:r>
                        <a:rPr lang="en-US" altLang="ja-JP" sz="1100" b="1" kern="100" dirty="0">
                          <a:solidFill>
                            <a:schemeClr val="tx1"/>
                          </a:solidFill>
                          <a:effectLst/>
                          <a:latin typeface="+mn-ea"/>
                          <a:ea typeface="+mn-ea"/>
                          <a:cs typeface="Calibri" panose="020F0502020204030204" pitchFamily="34" charset="0"/>
                        </a:rPr>
                        <a:t>500°/s</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50346421"/>
                  </a:ext>
                </a:extLst>
              </a:tr>
              <a:tr h="157791">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ダイナミックレンジ</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kern="100" dirty="0">
                          <a:solidFill>
                            <a:srgbClr val="FF0000"/>
                          </a:solidFill>
                          <a:effectLst/>
                          <a:latin typeface="+mn-ea"/>
                          <a:ea typeface="+mn-ea"/>
                          <a:cs typeface="Calibri" panose="020F0502020204030204" pitchFamily="34" charset="0"/>
                        </a:rPr>
                        <a:t>132</a:t>
                      </a:r>
                      <a:r>
                        <a:rPr lang="ja-JP" altLang="en-US" sz="1100" b="1" kern="100" dirty="0">
                          <a:solidFill>
                            <a:srgbClr val="FF0000"/>
                          </a:solidFill>
                          <a:effectLst/>
                          <a:latin typeface="+mn-ea"/>
                          <a:ea typeface="+mn-ea"/>
                          <a:cs typeface="Calibri" panose="020F0502020204030204" pitchFamily="34" charset="0"/>
                        </a:rPr>
                        <a:t> </a:t>
                      </a:r>
                      <a:r>
                        <a:rPr lang="en-US" altLang="ja-JP" sz="1100" b="1" kern="100" dirty="0">
                          <a:solidFill>
                            <a:srgbClr val="FF0000"/>
                          </a:solidFill>
                          <a:effectLst/>
                          <a:latin typeface="+mn-ea"/>
                          <a:ea typeface="+mn-ea"/>
                          <a:cs typeface="Calibri" panose="020F0502020204030204" pitchFamily="34" charset="0"/>
                        </a:rPr>
                        <a:t>dB</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kern="100" dirty="0">
                          <a:solidFill>
                            <a:schemeClr val="tx1"/>
                          </a:solidFill>
                          <a:effectLst/>
                          <a:latin typeface="+mn-ea"/>
                          <a:ea typeface="+mn-ea"/>
                          <a:cs typeface="Calibri" panose="020F0502020204030204" pitchFamily="34" charset="0"/>
                        </a:rPr>
                        <a:t>144</a:t>
                      </a:r>
                      <a:r>
                        <a:rPr lang="ja-JP" altLang="en-US" sz="1100" b="1" kern="100" dirty="0">
                          <a:solidFill>
                            <a:schemeClr val="tx1"/>
                          </a:solidFill>
                          <a:effectLst/>
                          <a:latin typeface="+mn-ea"/>
                          <a:ea typeface="+mn-ea"/>
                          <a:cs typeface="Calibri" panose="020F0502020204030204" pitchFamily="34" charset="0"/>
                        </a:rPr>
                        <a:t> </a:t>
                      </a:r>
                      <a:r>
                        <a:rPr lang="en-US" altLang="ja-JP" sz="1100" b="1" kern="100" dirty="0">
                          <a:solidFill>
                            <a:schemeClr val="tx1"/>
                          </a:solidFill>
                          <a:effectLst/>
                          <a:latin typeface="+mn-ea"/>
                          <a:ea typeface="+mn-ea"/>
                          <a:cs typeface="Calibri" panose="020F0502020204030204" pitchFamily="34" charset="0"/>
                        </a:rPr>
                        <a:t>dB</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kern="100" dirty="0">
                          <a:solidFill>
                            <a:schemeClr val="tx1"/>
                          </a:solidFill>
                          <a:effectLst/>
                          <a:latin typeface="+mn-ea"/>
                          <a:ea typeface="+mn-ea"/>
                          <a:cs typeface="Calibri" panose="020F0502020204030204" pitchFamily="34" charset="0"/>
                        </a:rPr>
                        <a:t>144 dB</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kern="100" dirty="0">
                          <a:solidFill>
                            <a:schemeClr val="tx1"/>
                          </a:solidFill>
                          <a:effectLst/>
                          <a:latin typeface="+mn-ea"/>
                          <a:ea typeface="+mn-ea"/>
                          <a:cs typeface="Calibri" panose="020F0502020204030204" pitchFamily="34" charset="0"/>
                        </a:rPr>
                        <a:t>144</a:t>
                      </a:r>
                      <a:r>
                        <a:rPr lang="ja-JP" altLang="en-US" sz="1100" b="1" kern="100" dirty="0">
                          <a:solidFill>
                            <a:schemeClr val="tx1"/>
                          </a:solidFill>
                          <a:effectLst/>
                          <a:latin typeface="+mn-ea"/>
                          <a:ea typeface="+mn-ea"/>
                          <a:cs typeface="Calibri" panose="020F0502020204030204" pitchFamily="34" charset="0"/>
                        </a:rPr>
                        <a:t> </a:t>
                      </a:r>
                      <a:r>
                        <a:rPr lang="en-US" altLang="ja-JP" sz="1100" b="1" kern="100" dirty="0">
                          <a:solidFill>
                            <a:schemeClr val="tx1"/>
                          </a:solidFill>
                          <a:effectLst/>
                          <a:latin typeface="+mn-ea"/>
                          <a:ea typeface="+mn-ea"/>
                          <a:cs typeface="Calibri" panose="020F0502020204030204" pitchFamily="34" charset="0"/>
                        </a:rPr>
                        <a:t>dB</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758039255"/>
                  </a:ext>
                </a:extLst>
              </a:tr>
              <a:tr h="201351">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最低照度（カラー時）</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100" b="1" u="none" strike="noStrike" cap="none" normalizeH="0" baseline="0" dirty="0">
                          <a:ln>
                            <a:noFill/>
                          </a:ln>
                          <a:solidFill>
                            <a:srgbClr val="FF0000"/>
                          </a:solidFill>
                          <a:effectLst/>
                          <a:latin typeface="+mn-ea"/>
                          <a:ea typeface="+mn-ea"/>
                          <a:cs typeface="Calibri" panose="020F0502020204030204" pitchFamily="34" charset="0"/>
                        </a:rPr>
                        <a:t>0.19</a:t>
                      </a:r>
                      <a:r>
                        <a:rPr kumimoji="1" lang="ja-JP" altLang="en-US" sz="1100" b="1" u="none" strike="noStrike" cap="none" normalizeH="0" baseline="0" dirty="0">
                          <a:ln>
                            <a:noFill/>
                          </a:ln>
                          <a:solidFill>
                            <a:srgbClr val="FF0000"/>
                          </a:solidFill>
                          <a:effectLst/>
                          <a:latin typeface="+mn-ea"/>
                          <a:ea typeface="+mn-ea"/>
                          <a:cs typeface="Calibri" panose="020F0502020204030204" pitchFamily="34" charset="0"/>
                        </a:rPr>
                        <a:t> </a:t>
                      </a:r>
                      <a:r>
                        <a:rPr kumimoji="1" lang="en-US" altLang="ja-JP" sz="1100" b="1" u="none" strike="noStrike" cap="none" normalizeH="0" baseline="0" dirty="0">
                          <a:ln>
                            <a:noFill/>
                          </a:ln>
                          <a:solidFill>
                            <a:srgbClr val="FF0000"/>
                          </a:solidFill>
                          <a:effectLst/>
                          <a:latin typeface="+mn-ea"/>
                          <a:ea typeface="+mn-ea"/>
                          <a:cs typeface="Calibri" panose="020F0502020204030204" pitchFamily="34" charset="0"/>
                        </a:rPr>
                        <a:t>lx</a:t>
                      </a:r>
                    </a:p>
                  </a:txBody>
                  <a:tcPr marL="90000" marR="90000" marT="46800" marB="46800">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400" rtl="0" eaLnBrk="1" fontAlgn="base" latinLnBrk="0" hangingPunct="1">
                        <a:lnSpc>
                          <a:spcPct val="110000"/>
                        </a:lnSpc>
                        <a:spcBef>
                          <a:spcPts val="0"/>
                        </a:spcBef>
                        <a:spcAft>
                          <a:spcPct val="0"/>
                        </a:spcAft>
                        <a:buClrTx/>
                        <a:buSzTx/>
                        <a:buFontTx/>
                        <a:buNone/>
                        <a:tabLst/>
                      </a:pP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0.015 lx</a:t>
                      </a:r>
                    </a:p>
                  </a:txBody>
                  <a:tcPr marL="90000" marR="90000" marT="46800" marB="46800">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zh-TW" sz="1100" b="1"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rPr>
                        <a:t>0.015 lx</a:t>
                      </a:r>
                      <a:endParaRPr kumimoji="1" lang="en-US" altLang="ja-JP" sz="1100" b="1"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100" b="1" u="none" strike="noStrike" cap="none" normalizeH="0" baseline="0" dirty="0">
                          <a:ln>
                            <a:noFill/>
                          </a:ln>
                          <a:solidFill>
                            <a:schemeClr val="tx1"/>
                          </a:solidFill>
                          <a:effectLst/>
                          <a:latin typeface="+mn-ea"/>
                          <a:ea typeface="+mn-ea"/>
                          <a:cs typeface="Calibri" panose="020F0502020204030204" pitchFamily="34" charset="0"/>
                        </a:rPr>
                        <a:t>0.015 lx</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322148433"/>
                  </a:ext>
                </a:extLst>
              </a:tr>
              <a:tr h="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IR-LED</a:t>
                      </a: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 最大照射距離</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l">
                        <a:spcAft>
                          <a:spcPts val="0"/>
                        </a:spcAft>
                      </a:pPr>
                      <a:r>
                        <a:rPr lang="en-US" altLang="ja-JP" sz="1100" b="1" kern="100" dirty="0">
                          <a:solidFill>
                            <a:srgbClr val="FF0000"/>
                          </a:solidFill>
                          <a:effectLst/>
                          <a:latin typeface="+mn-ea"/>
                          <a:ea typeface="+mn-ea"/>
                          <a:cs typeface="Calibri" panose="020F0502020204030204" pitchFamily="34" charset="0"/>
                        </a:rPr>
                        <a:t>200m</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algn="l">
                        <a:spcAft>
                          <a:spcPts val="0"/>
                        </a:spcAft>
                      </a:pPr>
                      <a:r>
                        <a:rPr lang="en-US" altLang="ja-JP" sz="1100" b="1" kern="100" dirty="0">
                          <a:solidFill>
                            <a:srgbClr val="FF0000"/>
                          </a:solidFill>
                          <a:effectLst/>
                          <a:latin typeface="+mn-ea"/>
                          <a:ea typeface="+mn-ea"/>
                          <a:cs typeface="Calibri" panose="020F0502020204030204" pitchFamily="34" charset="0"/>
                        </a:rPr>
                        <a:t>250m</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algn="l">
                        <a:spcAft>
                          <a:spcPts val="0"/>
                        </a:spcAft>
                      </a:pPr>
                      <a:r>
                        <a:rPr lang="en-US" altLang="ja-JP" sz="1100" b="1" kern="100" dirty="0">
                          <a:solidFill>
                            <a:schemeClr val="tx1"/>
                          </a:solidFill>
                          <a:effectLst/>
                          <a:latin typeface="+mn-ea"/>
                          <a:ea typeface="+mn-ea"/>
                          <a:cs typeface="Calibri" panose="020F0502020204030204" pitchFamily="34" charset="0"/>
                        </a:rPr>
                        <a:t>350</a:t>
                      </a:r>
                      <a:r>
                        <a:rPr lang="ja-JP" altLang="en-US" sz="1100" b="1" kern="100" dirty="0">
                          <a:solidFill>
                            <a:schemeClr val="tx1"/>
                          </a:solidFill>
                          <a:effectLst/>
                          <a:latin typeface="+mn-ea"/>
                          <a:ea typeface="+mn-ea"/>
                          <a:cs typeface="Calibri" panose="020F0502020204030204" pitchFamily="34" charset="0"/>
                        </a:rPr>
                        <a:t>ｍ</a:t>
                      </a:r>
                      <a:endParaRPr lang="en-US" altLang="ja-JP" sz="1100" b="1" kern="100" dirty="0">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algn="l">
                        <a:spcAft>
                          <a:spcPts val="0"/>
                        </a:spcAft>
                      </a:pPr>
                      <a:r>
                        <a:rPr lang="ja-JP" altLang="en-US" sz="1100" b="1" kern="100" dirty="0">
                          <a:solidFill>
                            <a:schemeClr val="tx1"/>
                          </a:solidFill>
                          <a:effectLst/>
                          <a:latin typeface="+mn-ea"/>
                          <a:ea typeface="+mn-ea"/>
                          <a:cs typeface="Calibri" panose="020F0502020204030204" pitchFamily="34" charset="0"/>
                        </a:rPr>
                        <a:t>ーー</a:t>
                      </a:r>
                      <a:endParaRPr lang="en-US" altLang="ja-JP" sz="1100" b="1" kern="100" dirty="0">
                        <a:solidFill>
                          <a:schemeClr val="tx1"/>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607584127"/>
                  </a:ext>
                </a:extLst>
              </a:tr>
              <a:tr h="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SD</a:t>
                      </a: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カードスロット</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l">
                        <a:spcAft>
                          <a:spcPts val="0"/>
                        </a:spcAft>
                      </a:pPr>
                      <a:r>
                        <a:rPr lang="en-US" altLang="ja-JP" sz="1100" b="1" kern="100" dirty="0">
                          <a:solidFill>
                            <a:schemeClr val="tx1"/>
                          </a:solidFill>
                          <a:effectLst/>
                          <a:latin typeface="+mn-ea"/>
                          <a:ea typeface="+mn-ea"/>
                          <a:cs typeface="Calibri" panose="020F0502020204030204" pitchFamily="34" charset="0"/>
                        </a:rPr>
                        <a:t>Micro SD</a:t>
                      </a:r>
                      <a:r>
                        <a:rPr lang="ja-JP" altLang="en-US" sz="1100" b="1" kern="100" dirty="0">
                          <a:solidFill>
                            <a:schemeClr val="tx1"/>
                          </a:solidFill>
                          <a:effectLst/>
                          <a:latin typeface="+mn-ea"/>
                          <a:ea typeface="+mn-ea"/>
                          <a:cs typeface="Calibri" panose="020F0502020204030204" pitchFamily="34" charset="0"/>
                        </a:rPr>
                        <a:t>　</a:t>
                      </a:r>
                      <a:r>
                        <a:rPr lang="en-US" altLang="ja-JP" sz="1100" b="1" kern="100" dirty="0">
                          <a:solidFill>
                            <a:schemeClr val="tx1"/>
                          </a:solidFill>
                          <a:effectLst/>
                          <a:latin typeface="+mn-ea"/>
                          <a:ea typeface="+mn-ea"/>
                          <a:cs typeface="Calibri" panose="020F0502020204030204" pitchFamily="34" charset="0"/>
                        </a:rPr>
                        <a:t>x</a:t>
                      </a:r>
                      <a:r>
                        <a:rPr lang="ja-JP" altLang="en-US" sz="1100" b="1" kern="100" dirty="0">
                          <a:solidFill>
                            <a:schemeClr val="tx1"/>
                          </a:solidFill>
                          <a:effectLst/>
                          <a:latin typeface="+mn-ea"/>
                          <a:ea typeface="+mn-ea"/>
                          <a:cs typeface="Calibri" panose="020F0502020204030204" pitchFamily="34" charset="0"/>
                        </a:rPr>
                        <a:t> </a:t>
                      </a:r>
                      <a:r>
                        <a:rPr lang="en-US" altLang="ja-JP" sz="1100" b="1" kern="100" dirty="0">
                          <a:solidFill>
                            <a:schemeClr val="tx1"/>
                          </a:solidFill>
                          <a:effectLst/>
                          <a:latin typeface="+mn-ea"/>
                          <a:ea typeface="+mn-ea"/>
                          <a:cs typeface="Calibri" panose="020F0502020204030204" pitchFamily="34" charset="0"/>
                        </a:rPr>
                        <a:t>1</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spcAft>
                          <a:spcPts val="0"/>
                        </a:spcAft>
                      </a:pPr>
                      <a:r>
                        <a:rPr lang="en-US" altLang="ja-JP" sz="1100" b="1" kern="100" dirty="0">
                          <a:solidFill>
                            <a:schemeClr val="tx1"/>
                          </a:solidFill>
                          <a:effectLst/>
                          <a:latin typeface="+mn-ea"/>
                          <a:ea typeface="+mn-ea"/>
                          <a:cs typeface="Calibri" panose="020F0502020204030204" pitchFamily="34" charset="0"/>
                        </a:rPr>
                        <a:t>Micro SD</a:t>
                      </a:r>
                      <a:r>
                        <a:rPr lang="ja-JP" altLang="en-US" sz="1100" b="1" kern="100" dirty="0">
                          <a:solidFill>
                            <a:schemeClr val="tx1"/>
                          </a:solidFill>
                          <a:effectLst/>
                          <a:latin typeface="+mn-ea"/>
                          <a:ea typeface="+mn-ea"/>
                          <a:cs typeface="Calibri" panose="020F0502020204030204" pitchFamily="34" charset="0"/>
                        </a:rPr>
                        <a:t>　</a:t>
                      </a:r>
                      <a:r>
                        <a:rPr lang="en-US" altLang="ja-JP" sz="1100" b="1" kern="100" dirty="0">
                          <a:solidFill>
                            <a:schemeClr val="tx1"/>
                          </a:solidFill>
                          <a:effectLst/>
                          <a:latin typeface="+mn-ea"/>
                          <a:ea typeface="+mn-ea"/>
                          <a:cs typeface="Calibri" panose="020F0502020204030204" pitchFamily="34" charset="0"/>
                        </a:rPr>
                        <a:t>x</a:t>
                      </a:r>
                      <a:r>
                        <a:rPr lang="ja-JP" altLang="en-US" sz="1100" b="1" kern="100" dirty="0">
                          <a:solidFill>
                            <a:schemeClr val="tx1"/>
                          </a:solidFill>
                          <a:effectLst/>
                          <a:latin typeface="+mn-ea"/>
                          <a:ea typeface="+mn-ea"/>
                          <a:cs typeface="Calibri" panose="020F0502020204030204" pitchFamily="34" charset="0"/>
                        </a:rPr>
                        <a:t> </a:t>
                      </a:r>
                      <a:r>
                        <a:rPr lang="en-US" altLang="ja-JP" sz="1100" b="1" kern="100" dirty="0">
                          <a:solidFill>
                            <a:schemeClr val="tx1"/>
                          </a:solidFill>
                          <a:effectLst/>
                          <a:latin typeface="+mn-ea"/>
                          <a:ea typeface="+mn-ea"/>
                          <a:cs typeface="Calibri" panose="020F0502020204030204" pitchFamily="34" charset="0"/>
                        </a:rPr>
                        <a:t>1</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algn="l">
                        <a:spcAft>
                          <a:spcPts val="0"/>
                        </a:spcAft>
                      </a:pPr>
                      <a:r>
                        <a:rPr lang="en-US" altLang="ja-JP" sz="1100" b="1" kern="100" dirty="0">
                          <a:solidFill>
                            <a:schemeClr val="tx1"/>
                          </a:solidFill>
                          <a:effectLst/>
                          <a:latin typeface="+mn-ea"/>
                          <a:ea typeface="+mn-ea"/>
                          <a:cs typeface="Calibri" panose="020F0502020204030204" pitchFamily="34" charset="0"/>
                        </a:rPr>
                        <a:t>SDXC/SDHC/SD</a:t>
                      </a:r>
                      <a:r>
                        <a:rPr lang="ja-JP" altLang="en-US" sz="1100" b="1" kern="100" dirty="0">
                          <a:solidFill>
                            <a:schemeClr val="tx1"/>
                          </a:solidFill>
                          <a:effectLst/>
                          <a:latin typeface="+mn-ea"/>
                          <a:ea typeface="+mn-ea"/>
                          <a:cs typeface="Calibri" panose="020F0502020204030204" pitchFamily="34" charset="0"/>
                        </a:rPr>
                        <a:t>　</a:t>
                      </a:r>
                      <a:r>
                        <a:rPr lang="en-US" altLang="ja-JP" sz="1100" b="1" kern="100" dirty="0">
                          <a:solidFill>
                            <a:schemeClr val="tx1"/>
                          </a:solidFill>
                          <a:effectLst/>
                          <a:latin typeface="+mn-ea"/>
                          <a:ea typeface="+mn-ea"/>
                          <a:cs typeface="Calibri" panose="020F0502020204030204" pitchFamily="34" charset="0"/>
                        </a:rPr>
                        <a:t>x</a:t>
                      </a:r>
                      <a:r>
                        <a:rPr lang="ja-JP" altLang="en-US" sz="1100" b="1" kern="100" dirty="0">
                          <a:solidFill>
                            <a:schemeClr val="tx1"/>
                          </a:solidFill>
                          <a:effectLst/>
                          <a:latin typeface="+mn-ea"/>
                          <a:ea typeface="+mn-ea"/>
                          <a:cs typeface="Calibri" panose="020F0502020204030204" pitchFamily="34" charset="0"/>
                        </a:rPr>
                        <a:t> </a:t>
                      </a:r>
                      <a:r>
                        <a:rPr lang="en-US" altLang="ja-JP" sz="1100" b="1" kern="100" dirty="0">
                          <a:solidFill>
                            <a:schemeClr val="tx1"/>
                          </a:solidFill>
                          <a:effectLst/>
                          <a:latin typeface="+mn-ea"/>
                          <a:ea typeface="+mn-ea"/>
                          <a:cs typeface="Calibri" panose="020F0502020204030204" pitchFamily="34" charset="0"/>
                        </a:rPr>
                        <a:t>1</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algn="l">
                        <a:spcAft>
                          <a:spcPts val="0"/>
                        </a:spcAft>
                      </a:pPr>
                      <a:r>
                        <a:rPr lang="en-US" altLang="ja-JP" sz="1100" b="1" kern="100" dirty="0">
                          <a:solidFill>
                            <a:schemeClr val="tx1"/>
                          </a:solidFill>
                          <a:effectLst/>
                          <a:latin typeface="+mn-ea"/>
                          <a:ea typeface="+mn-ea"/>
                          <a:cs typeface="Calibri" panose="020F0502020204030204" pitchFamily="34" charset="0"/>
                        </a:rPr>
                        <a:t>Micro SD</a:t>
                      </a:r>
                      <a:r>
                        <a:rPr lang="ja-JP" altLang="en-US" sz="1100" b="1" kern="100" dirty="0">
                          <a:solidFill>
                            <a:schemeClr val="tx1"/>
                          </a:solidFill>
                          <a:effectLst/>
                          <a:latin typeface="+mn-ea"/>
                          <a:ea typeface="+mn-ea"/>
                          <a:cs typeface="Calibri" panose="020F0502020204030204" pitchFamily="34" charset="0"/>
                        </a:rPr>
                        <a:t>　</a:t>
                      </a:r>
                      <a:r>
                        <a:rPr lang="en-US" altLang="ja-JP" sz="1100" b="1" kern="100" dirty="0">
                          <a:solidFill>
                            <a:schemeClr val="tx1"/>
                          </a:solidFill>
                          <a:effectLst/>
                          <a:latin typeface="+mn-ea"/>
                          <a:ea typeface="+mn-ea"/>
                          <a:cs typeface="Calibri" panose="020F0502020204030204" pitchFamily="34" charset="0"/>
                        </a:rPr>
                        <a:t>x</a:t>
                      </a:r>
                      <a:r>
                        <a:rPr lang="ja-JP" altLang="en-US" sz="1100" b="1" kern="100" dirty="0">
                          <a:solidFill>
                            <a:schemeClr val="tx1"/>
                          </a:solidFill>
                          <a:effectLst/>
                          <a:latin typeface="+mn-ea"/>
                          <a:ea typeface="+mn-ea"/>
                          <a:cs typeface="Calibri" panose="020F0502020204030204" pitchFamily="34" charset="0"/>
                        </a:rPr>
                        <a:t> </a:t>
                      </a:r>
                      <a:r>
                        <a:rPr lang="en-US" altLang="ja-JP" sz="1100" b="1" kern="100" dirty="0">
                          <a:solidFill>
                            <a:schemeClr val="tx1"/>
                          </a:solidFill>
                          <a:effectLst/>
                          <a:latin typeface="+mn-ea"/>
                          <a:ea typeface="+mn-ea"/>
                          <a:cs typeface="Calibri" panose="020F0502020204030204" pitchFamily="34" charset="0"/>
                        </a:rPr>
                        <a:t>1</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759803779"/>
                  </a:ext>
                </a:extLst>
              </a:tr>
              <a:tr h="276990">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AI</a:t>
                      </a: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アプリケーション</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p>
                      <a:pPr algn="l" fontAlgn="ct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インストール可能数</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solidFill>
                  </a:tcPr>
                </a:tc>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100" b="1" kern="100" baseline="0" dirty="0">
                          <a:solidFill>
                            <a:srgbClr val="0000FF"/>
                          </a:solidFill>
                          <a:effectLst/>
                          <a:latin typeface="+mn-ea"/>
                          <a:ea typeface="+mn-ea"/>
                          <a:cs typeface="Calibri" panose="020F0502020204030204" pitchFamily="34" charset="0"/>
                        </a:rPr>
                        <a:t>3</a:t>
                      </a:r>
                    </a:p>
                  </a:txBody>
                  <a:tcPr marL="90000" marR="90000" marT="46800" marB="468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indent="0" algn="just" defTabSz="457200" rtl="0" eaLnBrk="1" fontAlgn="auto" latinLnBrk="0" hangingPunct="1">
                        <a:lnSpc>
                          <a:spcPct val="100000"/>
                        </a:lnSpc>
                        <a:spcBef>
                          <a:spcPts val="0"/>
                        </a:spcBef>
                        <a:spcAft>
                          <a:spcPts val="0"/>
                        </a:spcAft>
                        <a:buClrTx/>
                        <a:buSzTx/>
                        <a:buFontTx/>
                        <a:buNone/>
                        <a:tabLst/>
                        <a:defRPr/>
                      </a:pPr>
                      <a:r>
                        <a:rPr lang="en-US" altLang="ja-JP" sz="1100" b="1" kern="100" baseline="0" dirty="0">
                          <a:solidFill>
                            <a:srgbClr val="0000FF"/>
                          </a:solidFill>
                          <a:effectLst/>
                          <a:latin typeface="+mn-ea"/>
                          <a:ea typeface="+mn-ea"/>
                          <a:cs typeface="Calibri" panose="020F0502020204030204" pitchFamily="34" charset="0"/>
                        </a:rPr>
                        <a:t>2</a:t>
                      </a: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srgbClr val="FF0000"/>
                          </a:solidFill>
                          <a:effectLst/>
                          <a:uLnTx/>
                          <a:uFillTx/>
                          <a:latin typeface="+mn-ea"/>
                          <a:ea typeface="+mn-ea"/>
                          <a:cs typeface="Calibri" panose="020F0502020204030204" pitchFamily="34" charset="0"/>
                        </a:rPr>
                        <a:t>非対応</a:t>
                      </a:r>
                      <a:endParaRPr kumimoji="1" lang="en-US" altLang="ja-JP" sz="1100" b="1" i="0" u="none" strike="noStrike" kern="100" cap="none" spc="0" normalizeH="0" baseline="0" noProof="0" dirty="0">
                        <a:ln>
                          <a:noFill/>
                        </a:ln>
                        <a:solidFill>
                          <a:srgbClr val="FF0000"/>
                        </a:solidFill>
                        <a:effectLst/>
                        <a:uLnTx/>
                        <a:uFillTx/>
                        <a:latin typeface="+mn-ea"/>
                        <a:ea typeface="+mn-ea"/>
                        <a:cs typeface="Calibri" panose="020F0502020204030204" pitchFamily="34" charset="0"/>
                      </a:endParaRPr>
                    </a:p>
                  </a:txBody>
                  <a:tcPr marL="90000" marR="90000" marT="46800" marB="4680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schemeClr val="tx1"/>
                          </a:solidFill>
                          <a:effectLst/>
                          <a:uLnTx/>
                          <a:uFillTx/>
                          <a:latin typeface="+mn-ea"/>
                          <a:ea typeface="+mn-ea"/>
                          <a:cs typeface="Calibri" panose="020F0502020204030204" pitchFamily="34" charset="0"/>
                        </a:rPr>
                        <a:t>２</a:t>
                      </a:r>
                      <a:endParaRPr kumimoji="1" lang="en-US" altLang="ja-JP" sz="1100" b="1" i="0" u="none" strike="noStrike" kern="100" cap="none" spc="0" normalizeH="0" baseline="0" noProof="0" dirty="0">
                        <a:ln>
                          <a:noFill/>
                        </a:ln>
                        <a:solidFill>
                          <a:schemeClr val="tx1"/>
                        </a:solidFill>
                        <a:effectLst/>
                        <a:uLnTx/>
                        <a:uFillTx/>
                        <a:latin typeface="+mn-ea"/>
                        <a:ea typeface="+mn-ea"/>
                        <a:cs typeface="Calibri" panose="020F0502020204030204" pitchFamily="34" charset="0"/>
                      </a:endParaRPr>
                    </a:p>
                  </a:txBody>
                  <a:tcPr marL="90000" marR="90000" marT="46800" marB="4680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90837258"/>
                  </a:ext>
                </a:extLst>
              </a:tr>
              <a:tr h="156772">
                <a:tc>
                  <a:txBody>
                    <a:bodyPr/>
                    <a:lstStyle>
                      <a:lvl1pPr marL="0" algn="l" defTabSz="914377" rtl="0" eaLnBrk="1" latinLnBrk="0" hangingPunct="1">
                        <a:defRPr kumimoji="1" sz="1800" b="1" kern="1200">
                          <a:solidFill>
                            <a:schemeClr val="lt1"/>
                          </a:solidFill>
                          <a:latin typeface="游ゴシック" panose="020F0502020204030204"/>
                        </a:defRPr>
                      </a:lvl1pPr>
                      <a:lvl2pPr marL="457189" algn="l" defTabSz="914377" rtl="0" eaLnBrk="1" latinLnBrk="0" hangingPunct="1">
                        <a:defRPr kumimoji="1" sz="1800" b="1" kern="1200">
                          <a:solidFill>
                            <a:schemeClr val="lt1"/>
                          </a:solidFill>
                          <a:latin typeface="游ゴシック" panose="020F0502020204030204"/>
                        </a:defRPr>
                      </a:lvl2pPr>
                      <a:lvl3pPr marL="914377" algn="l" defTabSz="914377" rtl="0" eaLnBrk="1" latinLnBrk="0" hangingPunct="1">
                        <a:defRPr kumimoji="1" sz="1800" b="1" kern="1200">
                          <a:solidFill>
                            <a:schemeClr val="lt1"/>
                          </a:solidFill>
                          <a:latin typeface="游ゴシック" panose="020F0502020204030204"/>
                        </a:defRPr>
                      </a:lvl3pPr>
                      <a:lvl4pPr marL="1371566" algn="l" defTabSz="914377" rtl="0" eaLnBrk="1" latinLnBrk="0" hangingPunct="1">
                        <a:defRPr kumimoji="1" sz="1800" b="1" kern="1200">
                          <a:solidFill>
                            <a:schemeClr val="lt1"/>
                          </a:solidFill>
                          <a:latin typeface="游ゴシック" panose="020F0502020204030204"/>
                        </a:defRPr>
                      </a:lvl4pPr>
                      <a:lvl5pPr marL="1828754" algn="l" defTabSz="914377" rtl="0" eaLnBrk="1" latinLnBrk="0" hangingPunct="1">
                        <a:defRPr kumimoji="1" sz="1800" b="1" kern="1200">
                          <a:solidFill>
                            <a:schemeClr val="lt1"/>
                          </a:solidFill>
                          <a:latin typeface="游ゴシック" panose="020F0502020204030204"/>
                        </a:defRPr>
                      </a:lvl5pPr>
                      <a:lvl6pPr marL="2285943" algn="l" defTabSz="914377" rtl="0" eaLnBrk="1" latinLnBrk="0" hangingPunct="1">
                        <a:defRPr kumimoji="1" sz="1800" b="1" kern="1200">
                          <a:solidFill>
                            <a:schemeClr val="lt1"/>
                          </a:solidFill>
                          <a:latin typeface="游ゴシック" panose="020F0502020204030204"/>
                        </a:defRPr>
                      </a:lvl6pPr>
                      <a:lvl7pPr marL="2743131" algn="l" defTabSz="914377" rtl="0" eaLnBrk="1" latinLnBrk="0" hangingPunct="1">
                        <a:defRPr kumimoji="1" sz="1800" b="1" kern="1200">
                          <a:solidFill>
                            <a:schemeClr val="lt1"/>
                          </a:solidFill>
                          <a:latin typeface="游ゴシック" panose="020F0502020204030204"/>
                        </a:defRPr>
                      </a:lvl7pPr>
                      <a:lvl8pPr marL="3200320" algn="l" defTabSz="914377" rtl="0" eaLnBrk="1" latinLnBrk="0" hangingPunct="1">
                        <a:defRPr kumimoji="1" sz="1800" b="1" kern="1200">
                          <a:solidFill>
                            <a:schemeClr val="lt1"/>
                          </a:solidFill>
                          <a:latin typeface="游ゴシック" panose="020F0502020204030204"/>
                        </a:defRPr>
                      </a:lvl8pPr>
                      <a:lvl9pPr marL="3657509" algn="l" defTabSz="914377" rtl="0" eaLnBrk="1" latinLnBrk="0" hangingPunct="1">
                        <a:defRPr kumimoji="1" sz="1800" b="1" kern="1200">
                          <a:solidFill>
                            <a:schemeClr val="lt1"/>
                          </a:solidFill>
                          <a:latin typeface="游ゴシック" panose="020F0502020204030204"/>
                        </a:defRPr>
                      </a:lvl9pPr>
                    </a:lstStyle>
                    <a:p>
                      <a:pPr algn="l" fontAlgn="ctr"/>
                      <a:r>
                        <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AI</a:t>
                      </a: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アプリケーション</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p>
                      <a:pPr algn="l" fontAlgn="ctr"/>
                      <a:r>
                        <a:rPr lang="ja-JP" altLang="en-US"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最大使用可能メモリ量</a:t>
                      </a:r>
                      <a:endParaRPr lang="en-US" altLang="ja-JP" sz="1200" b="1" i="0" u="none" strike="noStrike"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90000" marR="90000" marT="46800" marB="4680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lang="en-US" altLang="ja-JP" sz="1100" b="1" kern="100" baseline="0" dirty="0">
                          <a:solidFill>
                            <a:srgbClr val="0000FF"/>
                          </a:solidFill>
                          <a:effectLst/>
                          <a:latin typeface="+mn-ea"/>
                          <a:ea typeface="+mn-ea"/>
                          <a:cs typeface="Calibri" panose="020F0502020204030204" pitchFamily="34" charset="0"/>
                        </a:rPr>
                        <a:t>ROM : 153.6</a:t>
                      </a:r>
                      <a:r>
                        <a:rPr lang="ja-JP" altLang="en-US" sz="1100" b="1" kern="100" baseline="0" dirty="0">
                          <a:solidFill>
                            <a:srgbClr val="0000FF"/>
                          </a:solidFill>
                          <a:effectLst/>
                          <a:latin typeface="+mn-ea"/>
                          <a:ea typeface="+mn-ea"/>
                          <a:cs typeface="Calibri" panose="020F0502020204030204" pitchFamily="34" charset="0"/>
                        </a:rPr>
                        <a:t> </a:t>
                      </a:r>
                      <a:r>
                        <a:rPr lang="en-US" altLang="ja-JP" sz="1100" b="1" kern="100" baseline="0" dirty="0">
                          <a:solidFill>
                            <a:srgbClr val="0000FF"/>
                          </a:solidFill>
                          <a:effectLst/>
                          <a:latin typeface="+mn-ea"/>
                          <a:ea typeface="+mn-ea"/>
                          <a:cs typeface="Calibri" panose="020F0502020204030204" pitchFamily="34" charset="0"/>
                        </a:rPr>
                        <a:t>MB</a:t>
                      </a:r>
                    </a:p>
                    <a:p>
                      <a:pPr marL="0" marR="0" lvl="0" indent="0" algn="just" defTabSz="457200" rtl="0" eaLnBrk="1" fontAlgn="auto" latinLnBrk="0" hangingPunct="1">
                        <a:lnSpc>
                          <a:spcPct val="120000"/>
                        </a:lnSpc>
                        <a:spcBef>
                          <a:spcPts val="0"/>
                        </a:spcBef>
                        <a:spcAft>
                          <a:spcPts val="0"/>
                        </a:spcAft>
                        <a:buClrTx/>
                        <a:buSzTx/>
                        <a:buFontTx/>
                        <a:buNone/>
                        <a:tabLst/>
                        <a:defRPr/>
                      </a:pPr>
                      <a:r>
                        <a:rPr lang="en-US" altLang="ja-JP" sz="1100" b="1" kern="100" baseline="0" dirty="0">
                          <a:solidFill>
                            <a:srgbClr val="0000FF"/>
                          </a:solidFill>
                          <a:effectLst/>
                          <a:latin typeface="+mn-ea"/>
                          <a:ea typeface="+mn-ea"/>
                          <a:cs typeface="Calibri" panose="020F0502020204030204" pitchFamily="34" charset="0"/>
                        </a:rPr>
                        <a:t>RAM : 256</a:t>
                      </a:r>
                      <a:r>
                        <a:rPr lang="ja-JP" altLang="en-US" sz="1100" b="1" kern="100" baseline="0" dirty="0">
                          <a:solidFill>
                            <a:srgbClr val="0000FF"/>
                          </a:solidFill>
                          <a:effectLst/>
                          <a:latin typeface="+mn-ea"/>
                          <a:ea typeface="+mn-ea"/>
                          <a:cs typeface="Calibri" panose="020F0502020204030204" pitchFamily="34" charset="0"/>
                        </a:rPr>
                        <a:t> </a:t>
                      </a:r>
                      <a:r>
                        <a:rPr lang="en-US" altLang="ja-JP" sz="1100" b="1" kern="100" baseline="0" dirty="0">
                          <a:solidFill>
                            <a:srgbClr val="0000FF"/>
                          </a:solidFill>
                          <a:effectLst/>
                          <a:latin typeface="+mn-ea"/>
                          <a:ea typeface="+mn-ea"/>
                          <a:cs typeface="Calibri" panose="020F0502020204030204" pitchFamily="34" charset="0"/>
                        </a:rPr>
                        <a:t>MB</a:t>
                      </a: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just" defTabSz="457200" rtl="0" eaLnBrk="1" fontAlgn="auto" latinLnBrk="0" hangingPunct="1">
                        <a:lnSpc>
                          <a:spcPct val="12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ROM : 102.4</a:t>
                      </a:r>
                      <a:r>
                        <a:rPr lang="ja-JP" altLang="en-US" sz="1100" b="1" kern="100" baseline="0" dirty="0">
                          <a:solidFill>
                            <a:schemeClr val="tx1"/>
                          </a:solidFill>
                          <a:effectLst/>
                          <a:latin typeface="+mn-ea"/>
                          <a:ea typeface="+mn-ea"/>
                          <a:cs typeface="Calibri" panose="020F0502020204030204" pitchFamily="34" charset="0"/>
                        </a:rPr>
                        <a:t> </a:t>
                      </a:r>
                      <a:r>
                        <a:rPr lang="en-US" altLang="ja-JP" sz="1100" b="1" kern="100" baseline="0" dirty="0">
                          <a:solidFill>
                            <a:schemeClr val="tx1"/>
                          </a:solidFill>
                          <a:effectLst/>
                          <a:latin typeface="+mn-ea"/>
                          <a:ea typeface="+mn-ea"/>
                          <a:cs typeface="Calibri" panose="020F0502020204030204" pitchFamily="34" charset="0"/>
                        </a:rPr>
                        <a:t>MB</a:t>
                      </a:r>
                    </a:p>
                    <a:p>
                      <a:pPr marL="0" marR="0" lvl="0" indent="0" algn="just" defTabSz="457200" rtl="0" eaLnBrk="1" fontAlgn="auto" latinLnBrk="0" hangingPunct="1">
                        <a:lnSpc>
                          <a:spcPct val="12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RAM : 153.6</a:t>
                      </a:r>
                      <a:r>
                        <a:rPr lang="ja-JP" altLang="en-US" sz="1100" b="1" kern="100" baseline="0" dirty="0">
                          <a:solidFill>
                            <a:schemeClr val="tx1"/>
                          </a:solidFill>
                          <a:effectLst/>
                          <a:latin typeface="+mn-ea"/>
                          <a:ea typeface="+mn-ea"/>
                          <a:cs typeface="Calibri" panose="020F0502020204030204" pitchFamily="34" charset="0"/>
                        </a:rPr>
                        <a:t> </a:t>
                      </a:r>
                      <a:r>
                        <a:rPr lang="en-US" altLang="ja-JP" sz="1100" b="1" kern="100" baseline="0" dirty="0">
                          <a:solidFill>
                            <a:schemeClr val="tx1"/>
                          </a:solidFill>
                          <a:effectLst/>
                          <a:latin typeface="+mn-ea"/>
                          <a:ea typeface="+mn-ea"/>
                          <a:cs typeface="Calibri" panose="020F0502020204030204" pitchFamily="34" charset="0"/>
                        </a:rPr>
                        <a:t>MB</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b="1" kern="100" dirty="0">
                          <a:solidFill>
                            <a:srgbClr val="FF0000"/>
                          </a:solidFill>
                          <a:effectLst/>
                          <a:latin typeface="+mn-ea"/>
                          <a:ea typeface="+mn-ea"/>
                          <a:cs typeface="Calibri" panose="020F0502020204030204" pitchFamily="34" charset="0"/>
                        </a:rPr>
                        <a:t>非対応</a:t>
                      </a:r>
                      <a:endParaRPr lang="en-US" altLang="ja-JP" sz="1100" b="1" kern="100" dirty="0">
                        <a:solidFill>
                          <a:srgbClr val="FF0000"/>
                        </a:solidFill>
                        <a:effectLst/>
                        <a:latin typeface="+mn-ea"/>
                        <a:ea typeface="+mn-ea"/>
                        <a:cs typeface="Calibri" panose="020F0502020204030204" pitchFamily="34" charset="0"/>
                      </a:endParaRPr>
                    </a:p>
                  </a:txBody>
                  <a:tcPr marL="90000" marR="90000" marT="46800" marB="46800">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377" rtl="0" eaLnBrk="1" latinLnBrk="0" hangingPunct="1">
                        <a:defRPr kumimoji="1" sz="1800" kern="1200">
                          <a:solidFill>
                            <a:schemeClr val="dk1"/>
                          </a:solidFill>
                          <a:latin typeface="游ゴシック" panose="020F0502020204030204"/>
                        </a:defRPr>
                      </a:lvl1pPr>
                      <a:lvl2pPr marL="457189" algn="l" defTabSz="914377" rtl="0" eaLnBrk="1" latinLnBrk="0" hangingPunct="1">
                        <a:defRPr kumimoji="1" sz="1800" kern="1200">
                          <a:solidFill>
                            <a:schemeClr val="dk1"/>
                          </a:solidFill>
                          <a:latin typeface="游ゴシック" panose="020F0502020204030204"/>
                        </a:defRPr>
                      </a:lvl2pPr>
                      <a:lvl3pPr marL="914377" algn="l" defTabSz="914377" rtl="0" eaLnBrk="1" latinLnBrk="0" hangingPunct="1">
                        <a:defRPr kumimoji="1" sz="1800" kern="1200">
                          <a:solidFill>
                            <a:schemeClr val="dk1"/>
                          </a:solidFill>
                          <a:latin typeface="游ゴシック" panose="020F0502020204030204"/>
                        </a:defRPr>
                      </a:lvl3pPr>
                      <a:lvl4pPr marL="1371566" algn="l" defTabSz="914377" rtl="0" eaLnBrk="1" latinLnBrk="0" hangingPunct="1">
                        <a:defRPr kumimoji="1" sz="1800" kern="1200">
                          <a:solidFill>
                            <a:schemeClr val="dk1"/>
                          </a:solidFill>
                          <a:latin typeface="游ゴシック" panose="020F0502020204030204"/>
                        </a:defRPr>
                      </a:lvl4pPr>
                      <a:lvl5pPr marL="1828754" algn="l" defTabSz="914377" rtl="0" eaLnBrk="1" latinLnBrk="0" hangingPunct="1">
                        <a:defRPr kumimoji="1" sz="1800" kern="1200">
                          <a:solidFill>
                            <a:schemeClr val="dk1"/>
                          </a:solidFill>
                          <a:latin typeface="游ゴシック" panose="020F0502020204030204"/>
                        </a:defRPr>
                      </a:lvl5pPr>
                      <a:lvl6pPr marL="2285943" algn="l" defTabSz="914377" rtl="0" eaLnBrk="1" latinLnBrk="0" hangingPunct="1">
                        <a:defRPr kumimoji="1" sz="1800" kern="1200">
                          <a:solidFill>
                            <a:schemeClr val="dk1"/>
                          </a:solidFill>
                          <a:latin typeface="游ゴシック" panose="020F0502020204030204"/>
                        </a:defRPr>
                      </a:lvl6pPr>
                      <a:lvl7pPr marL="2743131" algn="l" defTabSz="914377" rtl="0" eaLnBrk="1" latinLnBrk="0" hangingPunct="1">
                        <a:defRPr kumimoji="1" sz="1800" kern="1200">
                          <a:solidFill>
                            <a:schemeClr val="dk1"/>
                          </a:solidFill>
                          <a:latin typeface="游ゴシック" panose="020F0502020204030204"/>
                        </a:defRPr>
                      </a:lvl7pPr>
                      <a:lvl8pPr marL="3200320" algn="l" defTabSz="914377" rtl="0" eaLnBrk="1" latinLnBrk="0" hangingPunct="1">
                        <a:defRPr kumimoji="1" sz="1800" kern="1200">
                          <a:solidFill>
                            <a:schemeClr val="dk1"/>
                          </a:solidFill>
                          <a:latin typeface="游ゴシック" panose="020F0502020204030204"/>
                        </a:defRPr>
                      </a:lvl8pPr>
                      <a:lvl9pPr marL="3657509" algn="l" defTabSz="914377" rtl="0" eaLnBrk="1" latinLnBrk="0" hangingPunct="1">
                        <a:defRPr kumimoji="1" sz="1800" kern="1200">
                          <a:solidFill>
                            <a:schemeClr val="dk1"/>
                          </a:solidFill>
                          <a:latin typeface="游ゴシック" panose="020F0502020204030204"/>
                        </a:defRPr>
                      </a:lvl9pPr>
                    </a:lstStyle>
                    <a:p>
                      <a:pPr marL="0" marR="0" lvl="0" indent="0" algn="just" defTabSz="457200" rtl="0" eaLnBrk="1" fontAlgn="auto" latinLnBrk="0" hangingPunct="1">
                        <a:lnSpc>
                          <a:spcPct val="12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ROM : 102.4</a:t>
                      </a:r>
                      <a:r>
                        <a:rPr lang="ja-JP" altLang="en-US" sz="1100" b="1" kern="100" baseline="0" dirty="0">
                          <a:solidFill>
                            <a:schemeClr val="tx1"/>
                          </a:solidFill>
                          <a:effectLst/>
                          <a:latin typeface="+mn-ea"/>
                          <a:ea typeface="+mn-ea"/>
                          <a:cs typeface="Calibri" panose="020F0502020204030204" pitchFamily="34" charset="0"/>
                        </a:rPr>
                        <a:t> </a:t>
                      </a:r>
                      <a:r>
                        <a:rPr lang="en-US" altLang="ja-JP" sz="1100" b="1" kern="100" baseline="0" dirty="0">
                          <a:solidFill>
                            <a:schemeClr val="tx1"/>
                          </a:solidFill>
                          <a:effectLst/>
                          <a:latin typeface="+mn-ea"/>
                          <a:ea typeface="+mn-ea"/>
                          <a:cs typeface="Calibri" panose="020F0502020204030204" pitchFamily="34" charset="0"/>
                        </a:rPr>
                        <a:t>MB</a:t>
                      </a:r>
                    </a:p>
                    <a:p>
                      <a:pPr marL="0" marR="0" lvl="0" indent="0" algn="just" defTabSz="457200" rtl="0" eaLnBrk="1" fontAlgn="auto" latinLnBrk="0" hangingPunct="1">
                        <a:lnSpc>
                          <a:spcPct val="120000"/>
                        </a:lnSpc>
                        <a:spcBef>
                          <a:spcPts val="0"/>
                        </a:spcBef>
                        <a:spcAft>
                          <a:spcPts val="0"/>
                        </a:spcAft>
                        <a:buClrTx/>
                        <a:buSzTx/>
                        <a:buFontTx/>
                        <a:buNone/>
                        <a:tabLst/>
                        <a:defRPr/>
                      </a:pPr>
                      <a:r>
                        <a:rPr lang="en-US" altLang="ja-JP" sz="1100" b="1" kern="100" baseline="0" dirty="0">
                          <a:solidFill>
                            <a:schemeClr val="tx1"/>
                          </a:solidFill>
                          <a:effectLst/>
                          <a:latin typeface="+mn-ea"/>
                          <a:ea typeface="+mn-ea"/>
                          <a:cs typeface="Calibri" panose="020F0502020204030204" pitchFamily="34" charset="0"/>
                        </a:rPr>
                        <a:t>RAM : 153.6</a:t>
                      </a:r>
                      <a:r>
                        <a:rPr lang="ja-JP" altLang="en-US" sz="1100" b="1" kern="100" baseline="0" dirty="0">
                          <a:solidFill>
                            <a:schemeClr val="tx1"/>
                          </a:solidFill>
                          <a:effectLst/>
                          <a:latin typeface="+mn-ea"/>
                          <a:ea typeface="+mn-ea"/>
                          <a:cs typeface="Calibri" panose="020F0502020204030204" pitchFamily="34" charset="0"/>
                        </a:rPr>
                        <a:t> </a:t>
                      </a:r>
                      <a:r>
                        <a:rPr lang="en-US" altLang="ja-JP" sz="1100" b="1" kern="100" baseline="0" dirty="0">
                          <a:solidFill>
                            <a:schemeClr val="tx1"/>
                          </a:solidFill>
                          <a:effectLst/>
                          <a:latin typeface="+mn-ea"/>
                          <a:ea typeface="+mn-ea"/>
                          <a:cs typeface="Calibri" panose="020F0502020204030204" pitchFamily="34" charset="0"/>
                        </a:rPr>
                        <a:t>MB</a:t>
                      </a:r>
                    </a:p>
                  </a:txBody>
                  <a:tcPr marL="90000" marR="90000" marT="46800" marB="46800">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28672585"/>
                  </a:ext>
                </a:extLst>
              </a:tr>
            </a:tbl>
          </a:graphicData>
        </a:graphic>
      </p:graphicFrame>
      <p:sp>
        <p:nvSpPr>
          <p:cNvPr id="9" name="テキスト ボックス 8">
            <a:extLst>
              <a:ext uri="{FF2B5EF4-FFF2-40B4-BE49-F238E27FC236}">
                <a16:creationId xmlns:a16="http://schemas.microsoft.com/office/drawing/2014/main" id="{694A4979-B84E-7BD8-CC40-D69203153F77}"/>
              </a:ext>
            </a:extLst>
          </p:cNvPr>
          <p:cNvSpPr txBox="1"/>
          <p:nvPr/>
        </p:nvSpPr>
        <p:spPr>
          <a:xfrm>
            <a:off x="1908836" y="7308653"/>
            <a:ext cx="2300630" cy="261610"/>
          </a:xfrm>
          <a:prstGeom prst="rect">
            <a:avLst/>
          </a:prstGeom>
          <a:noFill/>
        </p:spPr>
        <p:txBody>
          <a:bodyPr wrap="none" rtlCol="0">
            <a:spAutoFit/>
          </a:bodyPr>
          <a:lstStyle/>
          <a:p>
            <a:pPr algn="l"/>
            <a:r>
              <a:rPr kumimoji="1" lang="ja-JP" altLang="en-US" sz="1100" b="1" dirty="0"/>
              <a:t>＊</a:t>
            </a:r>
            <a:r>
              <a:rPr kumimoji="1" lang="ja-JP" altLang="en-US" sz="1100" b="1" dirty="0">
                <a:solidFill>
                  <a:srgbClr val="0000FF"/>
                </a:solidFill>
              </a:rPr>
              <a:t>青字：</a:t>
            </a:r>
            <a:r>
              <a:rPr lang="ja-JP" altLang="en-US" sz="1100" b="1" dirty="0">
                <a:solidFill>
                  <a:srgbClr val="0000FF"/>
                </a:solidFill>
              </a:rPr>
              <a:t>優位</a:t>
            </a:r>
            <a:r>
              <a:rPr kumimoji="1" lang="ja-JP" altLang="en-US" sz="1100" b="1" dirty="0">
                <a:solidFill>
                  <a:srgbClr val="0000FF"/>
                </a:solidFill>
              </a:rPr>
              <a:t>点　　</a:t>
            </a:r>
            <a:r>
              <a:rPr kumimoji="1" lang="ja-JP" altLang="en-US" sz="1100" b="1" dirty="0">
                <a:solidFill>
                  <a:srgbClr val="FF0000"/>
                </a:solidFill>
              </a:rPr>
              <a:t>赤字：</a:t>
            </a:r>
            <a:r>
              <a:rPr lang="ja-JP" altLang="en-US" sz="1100" b="1" dirty="0">
                <a:solidFill>
                  <a:srgbClr val="FF0000"/>
                </a:solidFill>
              </a:rPr>
              <a:t>劣位</a:t>
            </a:r>
            <a:r>
              <a:rPr kumimoji="1" lang="ja-JP" altLang="en-US" sz="1100" b="1" dirty="0">
                <a:solidFill>
                  <a:srgbClr val="FF0000"/>
                </a:solidFill>
              </a:rPr>
              <a:t>点</a:t>
            </a:r>
            <a:endParaRPr kumimoji="1" lang="ja-JP" altLang="en-US" sz="1100" b="1" dirty="0"/>
          </a:p>
        </p:txBody>
      </p:sp>
      <p:pic>
        <p:nvPicPr>
          <p:cNvPr id="6" name="図 5">
            <a:extLst>
              <a:ext uri="{FF2B5EF4-FFF2-40B4-BE49-F238E27FC236}">
                <a16:creationId xmlns:a16="http://schemas.microsoft.com/office/drawing/2014/main" id="{89A77BC7-0845-3096-6012-4C611628BF65}"/>
              </a:ext>
            </a:extLst>
          </p:cNvPr>
          <p:cNvPicPr>
            <a:picLocks noChangeAspect="1"/>
          </p:cNvPicPr>
          <p:nvPr/>
        </p:nvPicPr>
        <p:blipFill>
          <a:blip r:embed="rId2"/>
          <a:stretch>
            <a:fillRect/>
          </a:stretch>
        </p:blipFill>
        <p:spPr>
          <a:xfrm>
            <a:off x="7406260" y="921774"/>
            <a:ext cx="429056" cy="812548"/>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3DA6DEEE-292E-5880-42C5-DD284DC366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75000" y1="59200" x2="75000" y2="59200"/>
                        <a14:foregroundMark x1="74400" y1="58400" x2="74400" y2="58400"/>
                        <a14:foregroundMark x1="24800" y1="60400" x2="24800" y2="60400"/>
                        <a14:foregroundMark x1="25600" y1="59400" x2="25600" y2="59400"/>
                        <a14:foregroundMark x1="24800" y1="59400" x2="24800" y2="59400"/>
                        <a14:foregroundMark x1="26000" y1="57200" x2="26000" y2="57200"/>
                        <a14:foregroundMark x1="26000" y1="58800" x2="26000" y2="58800"/>
                        <a14:foregroundMark x1="25400" y1="58400" x2="25400" y2="58400"/>
                        <a14:foregroundMark x1="73800" y1="57200" x2="73800" y2="57200"/>
                        <a14:foregroundMark x1="64600" y1="29200" x2="64600" y2="29200"/>
                        <a14:foregroundMark x1="60800" y1="26600" x2="60800" y2="26600"/>
                        <a14:foregroundMark x1="57000" y1="23200" x2="57000" y2="23200"/>
                        <a14:foregroundMark x1="63000" y1="27400" x2="63000" y2="27400"/>
                        <a14:foregroundMark x1="61200" y1="26000" x2="61200" y2="26000"/>
                        <a14:foregroundMark x1="61000" y1="25600" x2="61000" y2="25600"/>
                        <a14:foregroundMark x1="60000" y1="24600" x2="60000" y2="24600"/>
                        <a14:foregroundMark x1="59400" y1="23800" x2="59400" y2="23800"/>
                        <a14:foregroundMark x1="58400" y1="22400" x2="58400" y2="22400"/>
                        <a14:foregroundMark x1="57400" y1="21400" x2="57400" y2="21400"/>
                        <a14:foregroundMark x1="56200" y1="20400" x2="56200" y2="20400"/>
                        <a14:foregroundMark x1="54800" y1="19400" x2="54800" y2="19400"/>
                        <a14:foregroundMark x1="54600" y1="47400" x2="54600" y2="47400"/>
                        <a14:foregroundMark x1="51000" y1="46400" x2="51000" y2="46400"/>
                        <a14:foregroundMark x1="48200" y1="46400" x2="48200" y2="46400"/>
                        <a14:foregroundMark x1="47800" y1="44000" x2="47800" y2="44000"/>
                        <a14:foregroundMark x1="47400" y1="42800" x2="47400" y2="42800"/>
                        <a14:foregroundMark x1="49200" y1="25400" x2="49200" y2="25400"/>
                        <a14:foregroundMark x1="45000" y1="46200" x2="45000" y2="46200"/>
                        <a14:foregroundMark x1="44800" y1="50200" x2="44800" y2="50200"/>
                        <a14:foregroundMark x1="46800" y1="45600" x2="46800" y2="45600"/>
                        <a14:foregroundMark x1="46200" y1="44000" x2="46200" y2="44000"/>
                        <a14:foregroundMark x1="46800" y1="42200" x2="46800" y2="42200"/>
                        <a14:foregroundMark x1="47000" y1="41200" x2="47000" y2="41200"/>
                        <a14:foregroundMark x1="47400" y1="39800" x2="47400" y2="39800"/>
                        <a14:foregroundMark x1="46800" y1="38200" x2="46800" y2="38200"/>
                        <a14:foregroundMark x1="46000" y1="39600" x2="46000" y2="39600"/>
                        <a14:foregroundMark x1="45200" y1="44600" x2="45200" y2="44600"/>
                        <a14:foregroundMark x1="44800" y1="42200" x2="44800" y2="42200"/>
                        <a14:foregroundMark x1="45000" y1="40400" x2="45000" y2="40400"/>
                        <a14:foregroundMark x1="45400" y1="38200" x2="45400" y2="38200"/>
                        <a14:foregroundMark x1="45600" y1="35200" x2="45600" y2="35200"/>
                        <a14:foregroundMark x1="45800" y1="32400" x2="45800" y2="32400"/>
                        <a14:foregroundMark x1="46000" y1="28800" x2="46000" y2="28800"/>
                        <a14:foregroundMark x1="46600" y1="25600" x2="46600" y2="25600"/>
                        <a14:foregroundMark x1="49600" y1="21400" x2="49600" y2="21400"/>
                        <a14:foregroundMark x1="43400" y1="51000" x2="43400" y2="51000"/>
                        <a14:foregroundMark x1="42200" y1="51600" x2="42200" y2="51600"/>
                        <a14:foregroundMark x1="40800" y1="51600" x2="40800" y2="51600"/>
                        <a14:foregroundMark x1="39400" y1="51800" x2="39400" y2="51800"/>
                        <a14:foregroundMark x1="37200" y1="52800" x2="37200" y2="52800"/>
                        <a14:foregroundMark x1="35200" y1="53800" x2="35200" y2="53800"/>
                        <a14:foregroundMark x1="33600" y1="54600" x2="33600" y2="54600"/>
                        <a14:foregroundMark x1="40400" y1="50000" x2="40400" y2="50000"/>
                        <a14:foregroundMark x1="49600" y1="19600" x2="49600" y2="19600"/>
                        <a14:foregroundMark x1="50200" y1="16400" x2="50200" y2="16400"/>
                        <a14:foregroundMark x1="49800" y1="15200" x2="49800" y2="15200"/>
                        <a14:foregroundMark x1="51400" y1="13600" x2="51400" y2="13600"/>
                        <a14:foregroundMark x1="53400" y1="12200" x2="53400" y2="12200"/>
                        <a14:foregroundMark x1="52000" y1="13400" x2="52000" y2="13400"/>
                        <a14:foregroundMark x1="52400" y1="11000" x2="52400" y2="11000"/>
                        <a14:foregroundMark x1="49000" y1="10600" x2="49000" y2="10600"/>
                        <a14:foregroundMark x1="47800" y1="11600" x2="47800" y2="11600"/>
                        <a14:foregroundMark x1="46400" y1="11600" x2="46400" y2="11600"/>
                        <a14:foregroundMark x1="46600" y1="11000" x2="46600" y2="11000"/>
                        <a14:foregroundMark x1="45600" y1="17000" x2="45600" y2="17000"/>
                        <a14:foregroundMark x1="44400" y1="18800" x2="44400" y2="18800"/>
                        <a14:foregroundMark x1="43600" y1="18400" x2="43600" y2="18400"/>
                        <a14:foregroundMark x1="45600" y1="13200" x2="45600" y2="13200"/>
                        <a14:foregroundMark x1="45600" y1="14800" x2="45600" y2="14800"/>
                        <a14:foregroundMark x1="41200" y1="25000" x2="41200" y2="25000"/>
                        <a14:foregroundMark x1="43600" y1="30000" x2="43600" y2="30000"/>
                        <a14:foregroundMark x1="43200" y1="33200" x2="43200" y2="33200"/>
                        <a14:foregroundMark x1="43600" y1="37000" x2="43600" y2="37000"/>
                        <a14:foregroundMark x1="43400" y1="40600" x2="43400" y2="40600"/>
                        <a14:foregroundMark x1="43000" y1="43800" x2="43000" y2="43800"/>
                        <a14:foregroundMark x1="42000" y1="47400" x2="42000" y2="47400"/>
                        <a14:foregroundMark x1="42400" y1="42800" x2="42400" y2="42800"/>
                        <a14:foregroundMark x1="42200" y1="39400" x2="42200" y2="39400"/>
                        <a14:foregroundMark x1="41200" y1="29600" x2="41200" y2="29600"/>
                        <a14:foregroundMark x1="41000" y1="35200" x2="41000" y2="35200"/>
                        <a14:foregroundMark x1="41000" y1="39200" x2="41000" y2="39200"/>
                        <a14:foregroundMark x1="32200" y1="54800" x2="32200" y2="54800"/>
                        <a14:foregroundMark x1="30600" y1="55800" x2="30600" y2="55800"/>
                        <a14:foregroundMark x1="29200" y1="55800" x2="29200" y2="55800"/>
                        <a14:foregroundMark x1="28400" y1="56600" x2="28400" y2="56600"/>
                        <a14:foregroundMark x1="24800" y1="57200" x2="24800" y2="57200"/>
                        <a14:foregroundMark x1="25600" y1="55600" x2="25600" y2="55600"/>
                        <a14:foregroundMark x1="26600" y1="53200" x2="26600" y2="53200"/>
                        <a14:foregroundMark x1="25800" y1="53000" x2="25800" y2="53000"/>
                        <a14:foregroundMark x1="26600" y1="51800" x2="26600" y2="51800"/>
                        <a14:foregroundMark x1="27200" y1="50600" x2="27200" y2="50600"/>
                        <a14:foregroundMark x1="45600" y1="17800" x2="45600" y2="17800"/>
                        <a14:foregroundMark x1="45200" y1="17600" x2="45200" y2="17600"/>
                        <a14:foregroundMark x1="45200" y1="17600" x2="45200" y2="17600"/>
                        <a14:foregroundMark x1="45600" y1="17400" x2="45600" y2="17400"/>
                        <a14:foregroundMark x1="24600" y1="61800" x2="24600" y2="61800"/>
                        <a14:foregroundMark x1="24800" y1="61200" x2="24800" y2="61200"/>
                        <a14:foregroundMark x1="24200" y1="60600" x2="24200" y2="60600"/>
                        <a14:foregroundMark x1="36400" y1="43200" x2="36400" y2="43200"/>
                        <a14:foregroundMark x1="51800" y1="47000" x2="51800" y2="47000"/>
                        <a14:foregroundMark x1="43000" y1="19800" x2="43000" y2="19800"/>
                        <a14:foregroundMark x1="43200" y1="19600" x2="43200" y2="19600"/>
                        <a14:backgroundMark x1="43800" y1="18000" x2="43800" y2="18000"/>
                        <a14:backgroundMark x1="43200" y1="18600" x2="43200" y2="18600"/>
                        <a14:backgroundMark x1="43800" y1="18600" x2="43800" y2="18600"/>
                        <a14:backgroundMark x1="43000" y1="19400" x2="43000" y2="19400"/>
                        <a14:backgroundMark x1="42400" y1="19200" x2="42400" y2="19200"/>
                        <a14:backgroundMark x1="54800" y1="18000" x2="54800" y2="18000"/>
                      </a14:backgroundRemoval>
                    </a14:imgEffect>
                  </a14:imgLayer>
                </a14:imgProps>
              </a:ext>
            </a:extLst>
          </a:blip>
          <a:stretch>
            <a:fillRect/>
          </a:stretch>
        </p:blipFill>
        <p:spPr>
          <a:xfrm>
            <a:off x="13380733" y="848951"/>
            <a:ext cx="994676" cy="994676"/>
          </a:xfrm>
          <a:prstGeom prst="rect">
            <a:avLst/>
          </a:prstGeom>
        </p:spPr>
      </p:pic>
      <p:pic>
        <p:nvPicPr>
          <p:cNvPr id="14" name="図 13">
            <a:extLst>
              <a:ext uri="{FF2B5EF4-FFF2-40B4-BE49-F238E27FC236}">
                <a16:creationId xmlns:a16="http://schemas.microsoft.com/office/drawing/2014/main" id="{10ADB6D4-B144-F611-A03C-37B49A5EAE7A}"/>
              </a:ext>
            </a:extLst>
          </p:cNvPr>
          <p:cNvPicPr>
            <a:picLocks noChangeAspect="1"/>
          </p:cNvPicPr>
          <p:nvPr/>
        </p:nvPicPr>
        <p:blipFill>
          <a:blip r:embed="rId2"/>
          <a:stretch>
            <a:fillRect/>
          </a:stretch>
        </p:blipFill>
        <p:spPr>
          <a:xfrm>
            <a:off x="4411311" y="921774"/>
            <a:ext cx="429056" cy="812548"/>
          </a:xfrm>
          <a:prstGeom prst="rect">
            <a:avLst/>
          </a:prstGeom>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10E297B4-32EA-8FCE-02D3-813FBC402C6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92" b="92266" l="10000" r="90000">
                        <a14:foregroundMark x1="46800" y1="8412" x2="46800" y2="8412"/>
                        <a14:foregroundMark x1="45000" y1="5292" x2="45000" y2="5292"/>
                        <a14:foregroundMark x1="57800" y1="92266" x2="57800" y2="92266"/>
                      </a14:backgroundRemoval>
                    </a14:imgEffect>
                  </a14:imgLayer>
                </a14:imgProps>
              </a:ext>
            </a:extLst>
          </a:blip>
          <a:stretch>
            <a:fillRect/>
          </a:stretch>
        </p:blipFill>
        <p:spPr>
          <a:xfrm>
            <a:off x="10401209" y="759896"/>
            <a:ext cx="735231" cy="1083731"/>
          </a:xfrm>
          <a:prstGeom prst="rect">
            <a:avLst/>
          </a:prstGeom>
        </p:spPr>
      </p:pic>
      <p:grpSp>
        <p:nvGrpSpPr>
          <p:cNvPr id="2" name="グループ化 1">
            <a:extLst>
              <a:ext uri="{FF2B5EF4-FFF2-40B4-BE49-F238E27FC236}">
                <a16:creationId xmlns:a16="http://schemas.microsoft.com/office/drawing/2014/main" id="{589B4180-F8F6-2F46-0F6D-FAC023AB7EB0}"/>
              </a:ext>
            </a:extLst>
          </p:cNvPr>
          <p:cNvGrpSpPr/>
          <p:nvPr/>
        </p:nvGrpSpPr>
        <p:grpSpPr>
          <a:xfrm>
            <a:off x="13158038" y="127975"/>
            <a:ext cx="970397" cy="634724"/>
            <a:chOff x="11703115" y="-419"/>
            <a:chExt cx="1659078" cy="1085182"/>
          </a:xfrm>
        </p:grpSpPr>
        <p:pic>
          <p:nvPicPr>
            <p:cNvPr id="7" name="図 6">
              <a:extLst>
                <a:ext uri="{FF2B5EF4-FFF2-40B4-BE49-F238E27FC236}">
                  <a16:creationId xmlns:a16="http://schemas.microsoft.com/office/drawing/2014/main" id="{01732E3F-49F9-7323-B829-63BAA6F2E9AE}"/>
                </a:ext>
              </a:extLst>
            </p:cNvPr>
            <p:cNvPicPr>
              <a:picLocks noChangeAspect="1"/>
            </p:cNvPicPr>
            <p:nvPr/>
          </p:nvPicPr>
          <p:blipFill>
            <a:blip r:embed="rId7"/>
            <a:stretch>
              <a:fillRect/>
            </a:stretch>
          </p:blipFill>
          <p:spPr>
            <a:xfrm>
              <a:off x="11703115" y="0"/>
              <a:ext cx="835224" cy="1072989"/>
            </a:xfrm>
            <a:prstGeom prst="rect">
              <a:avLst/>
            </a:prstGeom>
          </p:spPr>
        </p:pic>
        <p:pic>
          <p:nvPicPr>
            <p:cNvPr id="8" name="図 7">
              <a:extLst>
                <a:ext uri="{FF2B5EF4-FFF2-40B4-BE49-F238E27FC236}">
                  <a16:creationId xmlns:a16="http://schemas.microsoft.com/office/drawing/2014/main" id="{62223CC0-C116-E8B3-C840-F1DC2FA96853}"/>
                </a:ext>
              </a:extLst>
            </p:cNvPr>
            <p:cNvPicPr>
              <a:picLocks noChangeAspect="1"/>
            </p:cNvPicPr>
            <p:nvPr/>
          </p:nvPicPr>
          <p:blipFill>
            <a:blip r:embed="rId8"/>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1302144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CA53FEF4-0E16-C032-7BEB-4BAC60956A91}"/>
              </a:ext>
            </a:extLst>
          </p:cNvPr>
          <p:cNvSpPr>
            <a:spLocks noGrp="1"/>
          </p:cNvSpPr>
          <p:nvPr>
            <p:ph sz="quarter" idx="10"/>
          </p:nvPr>
        </p:nvSpPr>
        <p:spPr>
          <a:xfrm>
            <a:off x="281893" y="621654"/>
            <a:ext cx="12558962" cy="472025"/>
          </a:xfrm>
        </p:spPr>
        <p:txBody>
          <a:bodyPr/>
          <a:lstStyle/>
          <a:p>
            <a:pPr marL="0" indent="0">
              <a:buNone/>
            </a:pPr>
            <a:r>
              <a:rPr kumimoji="1" lang="ja-JP" altLang="en-US" dirty="0"/>
              <a:t>■撮影モードによっては、一部の機能が制限されます</a:t>
            </a:r>
            <a:r>
              <a:rPr lang="ja-JP" altLang="en-US" dirty="0"/>
              <a:t>。</a:t>
            </a:r>
            <a:endParaRPr kumimoji="1" lang="en-US" altLang="ja-JP" dirty="0"/>
          </a:p>
        </p:txBody>
      </p:sp>
      <p:sp>
        <p:nvSpPr>
          <p:cNvPr id="3" name="タイトル 2">
            <a:extLst>
              <a:ext uri="{FF2B5EF4-FFF2-40B4-BE49-F238E27FC236}">
                <a16:creationId xmlns:a16="http://schemas.microsoft.com/office/drawing/2014/main" id="{5D92DCA1-3886-3E00-FF25-63721839B7DC}"/>
              </a:ext>
            </a:extLst>
          </p:cNvPr>
          <p:cNvSpPr>
            <a:spLocks noGrp="1"/>
          </p:cNvSpPr>
          <p:nvPr>
            <p:ph type="title"/>
          </p:nvPr>
        </p:nvSpPr>
        <p:spPr/>
        <p:txBody>
          <a:bodyPr/>
          <a:lstStyle/>
          <a:p>
            <a:r>
              <a:rPr kumimoji="1" lang="en-US" altLang="ja-JP" dirty="0"/>
              <a:t>1-2. </a:t>
            </a:r>
            <a:r>
              <a:rPr kumimoji="1" lang="ja-JP" altLang="en-US" dirty="0"/>
              <a:t>撮像モードによる機能制限</a:t>
            </a:r>
          </a:p>
        </p:txBody>
      </p:sp>
      <p:graphicFrame>
        <p:nvGraphicFramePr>
          <p:cNvPr id="5" name="表 4">
            <a:extLst>
              <a:ext uri="{FF2B5EF4-FFF2-40B4-BE49-F238E27FC236}">
                <a16:creationId xmlns:a16="http://schemas.microsoft.com/office/drawing/2014/main" id="{90A2C74F-1250-334C-746E-A4871BC511E4}"/>
              </a:ext>
            </a:extLst>
          </p:cNvPr>
          <p:cNvGraphicFramePr>
            <a:graphicFrameLocks noGrp="1"/>
          </p:cNvGraphicFramePr>
          <p:nvPr>
            <p:extLst>
              <p:ext uri="{D42A27DB-BD31-4B8C-83A1-F6EECF244321}">
                <p14:modId xmlns:p14="http://schemas.microsoft.com/office/powerpoint/2010/main" val="2711671548"/>
              </p:ext>
            </p:extLst>
          </p:nvPr>
        </p:nvGraphicFramePr>
        <p:xfrm>
          <a:off x="426517" y="4764156"/>
          <a:ext cx="13639803" cy="2365920"/>
        </p:xfrm>
        <a:graphic>
          <a:graphicData uri="http://schemas.openxmlformats.org/drawingml/2006/table">
            <a:tbl>
              <a:tblPr>
                <a:effectLst>
                  <a:outerShdw blurRad="50800" dist="38100" dir="2700000" algn="tl" rotWithShape="0">
                    <a:prstClr val="black">
                      <a:alpha val="40000"/>
                    </a:prstClr>
                  </a:outerShdw>
                </a:effectLst>
              </a:tblPr>
              <a:tblGrid>
                <a:gridCol w="2200275">
                  <a:extLst>
                    <a:ext uri="{9D8B030D-6E8A-4147-A177-3AD203B41FA5}">
                      <a16:colId xmlns:a16="http://schemas.microsoft.com/office/drawing/2014/main" val="309592727"/>
                    </a:ext>
                  </a:extLst>
                </a:gridCol>
                <a:gridCol w="1531938">
                  <a:extLst>
                    <a:ext uri="{9D8B030D-6E8A-4147-A177-3AD203B41FA5}">
                      <a16:colId xmlns:a16="http://schemas.microsoft.com/office/drawing/2014/main" val="3790919742"/>
                    </a:ext>
                  </a:extLst>
                </a:gridCol>
                <a:gridCol w="1303338">
                  <a:extLst>
                    <a:ext uri="{9D8B030D-6E8A-4147-A177-3AD203B41FA5}">
                      <a16:colId xmlns:a16="http://schemas.microsoft.com/office/drawing/2014/main" val="2196270933"/>
                    </a:ext>
                  </a:extLst>
                </a:gridCol>
                <a:gridCol w="944562">
                  <a:extLst>
                    <a:ext uri="{9D8B030D-6E8A-4147-A177-3AD203B41FA5}">
                      <a16:colId xmlns:a16="http://schemas.microsoft.com/office/drawing/2014/main" val="1493519128"/>
                    </a:ext>
                  </a:extLst>
                </a:gridCol>
                <a:gridCol w="1531938">
                  <a:extLst>
                    <a:ext uri="{9D8B030D-6E8A-4147-A177-3AD203B41FA5}">
                      <a16:colId xmlns:a16="http://schemas.microsoft.com/office/drawing/2014/main" val="3554286141"/>
                    </a:ext>
                  </a:extLst>
                </a:gridCol>
                <a:gridCol w="1531938">
                  <a:extLst>
                    <a:ext uri="{9D8B030D-6E8A-4147-A177-3AD203B41FA5}">
                      <a16:colId xmlns:a16="http://schemas.microsoft.com/office/drawing/2014/main" val="2530490257"/>
                    </a:ext>
                  </a:extLst>
                </a:gridCol>
                <a:gridCol w="1989138">
                  <a:extLst>
                    <a:ext uri="{9D8B030D-6E8A-4147-A177-3AD203B41FA5}">
                      <a16:colId xmlns:a16="http://schemas.microsoft.com/office/drawing/2014/main" val="4023989425"/>
                    </a:ext>
                  </a:extLst>
                </a:gridCol>
                <a:gridCol w="1531938">
                  <a:extLst>
                    <a:ext uri="{9D8B030D-6E8A-4147-A177-3AD203B41FA5}">
                      <a16:colId xmlns:a16="http://schemas.microsoft.com/office/drawing/2014/main" val="2651579728"/>
                    </a:ext>
                  </a:extLst>
                </a:gridCol>
                <a:gridCol w="1074738">
                  <a:extLst>
                    <a:ext uri="{9D8B030D-6E8A-4147-A177-3AD203B41FA5}">
                      <a16:colId xmlns:a16="http://schemas.microsoft.com/office/drawing/2014/main" val="4118739784"/>
                    </a:ext>
                  </a:extLst>
                </a:gridCol>
              </a:tblGrid>
              <a:tr h="341200">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撮像モード</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機能拡張</a:t>
                      </a:r>
                      <a:endParaRPr lang="en-US" altLang="ja-JP" sz="1800" b="1" dirty="0">
                        <a:solidFill>
                          <a:schemeClr val="bg1"/>
                        </a:solidFill>
                        <a:effectLst>
                          <a:outerShdw blurRad="38100" dist="38100" dir="2700000" algn="tl">
                            <a:srgbClr val="000000">
                              <a:alpha val="43137"/>
                            </a:srgbClr>
                          </a:outerShdw>
                        </a:effectLst>
                        <a:latin typeface="+mn-ea"/>
                        <a:ea typeface="+mn-ea"/>
                      </a:endParaRPr>
                    </a:p>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ソフトウェア</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画揺れ補正</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en-US" altLang="ja-JP" sz="1800" b="1" dirty="0">
                          <a:solidFill>
                            <a:schemeClr val="bg1"/>
                          </a:solidFill>
                          <a:effectLst>
                            <a:outerShdw blurRad="38100" dist="38100" dir="2700000" algn="tl">
                              <a:srgbClr val="000000">
                                <a:alpha val="43137"/>
                              </a:srgbClr>
                            </a:outerShdw>
                          </a:effectLst>
                          <a:latin typeface="+mn-ea"/>
                          <a:ea typeface="+mn-ea"/>
                        </a:rPr>
                        <a:t>SD</a:t>
                      </a:r>
                      <a:r>
                        <a:rPr lang="ja-JP" altLang="en-US" sz="1800" b="1" dirty="0">
                          <a:solidFill>
                            <a:schemeClr val="bg1"/>
                          </a:solidFill>
                          <a:effectLst>
                            <a:outerShdw blurRad="38100" dist="38100" dir="2700000" algn="tl">
                              <a:srgbClr val="000000">
                                <a:alpha val="43137"/>
                              </a:srgbClr>
                            </a:outerShdw>
                          </a:effectLst>
                          <a:latin typeface="+mn-ea"/>
                          <a:ea typeface="+mn-ea"/>
                        </a:rPr>
                        <a:t>録画</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スマート</a:t>
                      </a:r>
                      <a:endParaRPr lang="en-US" altLang="ja-JP" sz="1800" b="1" dirty="0">
                        <a:solidFill>
                          <a:schemeClr val="bg1"/>
                        </a:solidFill>
                        <a:effectLst>
                          <a:outerShdw blurRad="38100" dist="38100" dir="2700000" algn="tl">
                            <a:srgbClr val="000000">
                              <a:alpha val="43137"/>
                            </a:srgbClr>
                          </a:outerShdw>
                        </a:effectLst>
                        <a:latin typeface="+mn-ea"/>
                        <a:ea typeface="+mn-ea"/>
                      </a:endParaRPr>
                    </a:p>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コーディング</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スーパー</a:t>
                      </a:r>
                      <a:endParaRPr lang="en-US" altLang="ja-JP" sz="1800" b="1" dirty="0">
                        <a:solidFill>
                          <a:schemeClr val="bg1"/>
                        </a:solidFill>
                        <a:effectLst>
                          <a:outerShdw blurRad="38100" dist="38100" dir="2700000" algn="tl">
                            <a:srgbClr val="000000">
                              <a:alpha val="43137"/>
                            </a:srgbClr>
                          </a:outerShdw>
                        </a:effectLst>
                        <a:latin typeface="+mn-ea"/>
                        <a:ea typeface="+mn-ea"/>
                      </a:endParaRPr>
                    </a:p>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ダイナミック</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インテリジェント</a:t>
                      </a:r>
                      <a:endParaRPr lang="en-US" altLang="ja-JP" sz="1800" b="1" dirty="0">
                        <a:solidFill>
                          <a:schemeClr val="bg1"/>
                        </a:solidFill>
                        <a:effectLst>
                          <a:outerShdw blurRad="38100" dist="38100" dir="2700000" algn="tl">
                            <a:srgbClr val="000000">
                              <a:alpha val="43137"/>
                            </a:srgbClr>
                          </a:outerShdw>
                        </a:effectLst>
                        <a:latin typeface="+mn-ea"/>
                        <a:ea typeface="+mn-ea"/>
                      </a:endParaRPr>
                    </a:p>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オート</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プライバシー</a:t>
                      </a:r>
                      <a:endParaRPr lang="en-US" altLang="ja-JP" sz="1800" b="1" dirty="0">
                        <a:solidFill>
                          <a:schemeClr val="bg1"/>
                        </a:solidFill>
                        <a:effectLst>
                          <a:outerShdw blurRad="38100" dist="38100" dir="2700000" algn="tl">
                            <a:srgbClr val="000000">
                              <a:alpha val="43137"/>
                            </a:srgbClr>
                          </a:outerShdw>
                        </a:effectLst>
                        <a:latin typeface="+mn-ea"/>
                        <a:ea typeface="+mn-ea"/>
                      </a:endParaRPr>
                    </a:p>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ゾーン</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自動追尾</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extLst>
                  <a:ext uri="{0D108BD9-81ED-4DB2-BD59-A6C34878D82A}">
                    <a16:rowId xmlns:a16="http://schemas.microsoft.com/office/drawing/2014/main" val="3542027124"/>
                  </a:ext>
                </a:extLst>
              </a:tr>
              <a:tr h="0">
                <a:tc>
                  <a:txBody>
                    <a:bodyPr/>
                    <a:lstStyle/>
                    <a:p>
                      <a:pPr algn="l" fontAlgn="t"/>
                      <a:r>
                        <a:rPr lang="en-US" altLang="ja-JP" sz="1800" b="1" dirty="0">
                          <a:solidFill>
                            <a:srgbClr val="333333"/>
                          </a:solidFill>
                          <a:effectLst/>
                          <a:latin typeface="+mn-ea"/>
                          <a:ea typeface="+mn-ea"/>
                        </a:rPr>
                        <a:t>16:9</a:t>
                      </a:r>
                      <a:r>
                        <a:rPr lang="ja-JP" altLang="en-US" sz="1800" b="1" dirty="0">
                          <a:solidFill>
                            <a:srgbClr val="333333"/>
                          </a:solidFill>
                          <a:effectLst/>
                          <a:latin typeface="+mn-ea"/>
                          <a:ea typeface="+mn-ea"/>
                        </a:rPr>
                        <a:t>（</a:t>
                      </a:r>
                      <a:r>
                        <a:rPr lang="en-US" altLang="ja-JP" sz="1800" b="1" dirty="0">
                          <a:solidFill>
                            <a:srgbClr val="333333"/>
                          </a:solidFill>
                          <a:effectLst/>
                          <a:latin typeface="+mn-ea"/>
                          <a:ea typeface="+mn-ea"/>
                        </a:rPr>
                        <a:t>60/50</a:t>
                      </a:r>
                      <a:r>
                        <a:rPr lang="ja-JP" altLang="en-US" sz="1800" b="1" dirty="0">
                          <a:solidFill>
                            <a:srgbClr val="333333"/>
                          </a:solidFill>
                          <a:effectLst/>
                          <a:latin typeface="+mn-ea"/>
                          <a:ea typeface="+mn-ea"/>
                        </a:rPr>
                        <a:t> </a:t>
                      </a:r>
                      <a:r>
                        <a:rPr lang="en-US" altLang="ja-JP" sz="1800" b="1" dirty="0">
                          <a:solidFill>
                            <a:srgbClr val="333333"/>
                          </a:solidFill>
                          <a:effectLst/>
                          <a:latin typeface="+mn-ea"/>
                          <a:ea typeface="+mn-ea"/>
                        </a:rPr>
                        <a:t>fps</a:t>
                      </a:r>
                      <a:r>
                        <a:rPr lang="ja-JP" altLang="en-US" sz="1800" b="1" dirty="0">
                          <a:solidFill>
                            <a:srgbClr val="333333"/>
                          </a:solidFill>
                          <a:effectLst/>
                          <a:latin typeface="+mn-ea"/>
                          <a:ea typeface="+mn-ea"/>
                        </a:rPr>
                        <a:t>）</a:t>
                      </a:r>
                      <a:endParaRPr lang="en-US" altLang="ja-JP" sz="1800" b="1" dirty="0">
                        <a:solidFill>
                          <a:srgbClr val="333333"/>
                        </a:solidFill>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r>
                        <a:rPr lang="ja-JP" altLang="en-US" sz="1800" b="1" baseline="30000" dirty="0">
                          <a:solidFill>
                            <a:srgbClr val="333333"/>
                          </a:solidFill>
                          <a:effectLst/>
                          <a:latin typeface="+mn-ea"/>
                          <a:ea typeface="+mn-ea"/>
                        </a:rPr>
                        <a:t> *</a:t>
                      </a:r>
                      <a:r>
                        <a:rPr lang="en-US" altLang="ja-JP" sz="1800" b="1" baseline="30000" dirty="0">
                          <a:solidFill>
                            <a:srgbClr val="333333"/>
                          </a:solidFill>
                          <a:effectLst/>
                          <a:latin typeface="+mn-ea"/>
                          <a:ea typeface="+mn-ea"/>
                        </a:rPr>
                        <a:t>1</a:t>
                      </a:r>
                      <a:endParaRPr lang="ja-JP" altLang="en-US" sz="1800" b="1" baseline="30000"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1800" b="1" dirty="0">
                          <a:solidFill>
                            <a:srgbClr val="333333"/>
                          </a:solidFill>
                          <a:effectLst/>
                          <a:latin typeface="+mn-ea"/>
                          <a:ea typeface="+mn-ea"/>
                        </a:rPr>
                        <a:t>〇</a:t>
                      </a:r>
                      <a:endParaRPr lang="en-US" altLang="ja-JP"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04871711"/>
                  </a:ext>
                </a:extLst>
              </a:tr>
              <a:tr h="257380">
                <a:tc>
                  <a:txBody>
                    <a:bodyPr/>
                    <a:lstStyle/>
                    <a:p>
                      <a:pPr algn="l" fontAlgn="t"/>
                      <a:r>
                        <a:rPr lang="en-US" altLang="ja-JP" sz="1800" b="1" dirty="0">
                          <a:solidFill>
                            <a:srgbClr val="333333"/>
                          </a:solidFill>
                          <a:effectLst/>
                          <a:latin typeface="+mn-ea"/>
                          <a:ea typeface="+mn-ea"/>
                        </a:rPr>
                        <a:t>16:9</a:t>
                      </a:r>
                      <a:r>
                        <a:rPr lang="ja-JP" altLang="en-US" sz="1800" b="1" dirty="0">
                          <a:solidFill>
                            <a:srgbClr val="333333"/>
                          </a:solidFill>
                          <a:effectLst/>
                          <a:latin typeface="+mn-ea"/>
                          <a:ea typeface="+mn-ea"/>
                        </a:rPr>
                        <a:t>（</a:t>
                      </a:r>
                      <a:r>
                        <a:rPr lang="en-US" altLang="ja-JP" sz="1800" b="1" dirty="0">
                          <a:solidFill>
                            <a:srgbClr val="333333"/>
                          </a:solidFill>
                          <a:effectLst/>
                          <a:latin typeface="+mn-ea"/>
                          <a:ea typeface="+mn-ea"/>
                        </a:rPr>
                        <a:t>30/25</a:t>
                      </a:r>
                      <a:r>
                        <a:rPr lang="ja-JP" altLang="en-US" sz="1800" b="1" dirty="0">
                          <a:solidFill>
                            <a:srgbClr val="333333"/>
                          </a:solidFill>
                          <a:effectLst/>
                          <a:latin typeface="+mn-ea"/>
                          <a:ea typeface="+mn-ea"/>
                        </a:rPr>
                        <a:t> </a:t>
                      </a:r>
                      <a:r>
                        <a:rPr lang="en-US" altLang="ja-JP" sz="1800" b="1" dirty="0">
                          <a:solidFill>
                            <a:srgbClr val="333333"/>
                          </a:solidFill>
                          <a:effectLst/>
                          <a:latin typeface="+mn-ea"/>
                          <a:ea typeface="+mn-ea"/>
                        </a:rPr>
                        <a:t>fps</a:t>
                      </a:r>
                      <a:r>
                        <a:rPr lang="ja-JP" altLang="en-US" sz="1800" b="1" dirty="0">
                          <a:solidFill>
                            <a:srgbClr val="333333"/>
                          </a:solidFill>
                          <a:effectLst/>
                          <a:latin typeface="+mn-ea"/>
                          <a:ea typeface="+mn-ea"/>
                        </a:rPr>
                        <a:t>）</a:t>
                      </a:r>
                      <a:endParaRPr lang="en-US" sz="1800" b="1" dirty="0">
                        <a:solidFill>
                          <a:srgbClr val="333333"/>
                        </a:solidFill>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endParaRPr lang="en-US" altLang="ja-JP"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1800" b="1" dirty="0">
                          <a:solidFill>
                            <a:srgbClr val="333333"/>
                          </a:solidFill>
                          <a:effectLst/>
                          <a:latin typeface="+mn-ea"/>
                          <a:ea typeface="+mn-ea"/>
                        </a:rPr>
                        <a:t>〇</a:t>
                      </a:r>
                      <a:r>
                        <a:rPr lang="ja-JP" altLang="en-US" sz="1800" b="1" baseline="30000" dirty="0">
                          <a:solidFill>
                            <a:srgbClr val="333333"/>
                          </a:solidFill>
                          <a:effectLst/>
                          <a:latin typeface="+mn-ea"/>
                          <a:ea typeface="+mn-ea"/>
                        </a:rPr>
                        <a:t> *</a:t>
                      </a:r>
                      <a:r>
                        <a:rPr lang="en-US" altLang="ja-JP" sz="1800" b="1" baseline="30000" dirty="0">
                          <a:solidFill>
                            <a:srgbClr val="333333"/>
                          </a:solidFill>
                          <a:effectLst/>
                          <a:latin typeface="+mn-ea"/>
                          <a:ea typeface="+mn-ea"/>
                        </a:rPr>
                        <a:t>1</a:t>
                      </a:r>
                      <a:endParaRPr lang="ja-JP" altLang="en-US" sz="1800" b="1" baseline="30000"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endParaRPr lang="en-US" altLang="ja-JP"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endParaRPr lang="en-US" altLang="ja-JP"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6245266"/>
                  </a:ext>
                </a:extLst>
              </a:tr>
              <a:tr h="334619">
                <a:tc>
                  <a:txBody>
                    <a:bodyPr/>
                    <a:lstStyle/>
                    <a:p>
                      <a:pPr marL="0" marR="0" lvl="0" indent="0" algn="l" defTabSz="1079906" rtl="0" eaLnBrk="1" fontAlgn="t" latinLnBrk="0" hangingPunct="1">
                        <a:lnSpc>
                          <a:spcPct val="100000"/>
                        </a:lnSpc>
                        <a:spcBef>
                          <a:spcPts val="0"/>
                        </a:spcBef>
                        <a:spcAft>
                          <a:spcPts val="0"/>
                        </a:spcAft>
                        <a:buClrTx/>
                        <a:buSzTx/>
                        <a:buFontTx/>
                        <a:buNone/>
                        <a:tabLst/>
                        <a:defRPr/>
                      </a:pPr>
                      <a:r>
                        <a:rPr lang="en-US" altLang="ja-JP" sz="1800" b="1" dirty="0">
                          <a:solidFill>
                            <a:srgbClr val="333333"/>
                          </a:solidFill>
                          <a:effectLst/>
                          <a:latin typeface="+mn-ea"/>
                          <a:ea typeface="+mn-ea"/>
                        </a:rPr>
                        <a:t>4:3</a:t>
                      </a:r>
                      <a:r>
                        <a:rPr lang="ja-JP" altLang="en-US" sz="1800" b="1" dirty="0">
                          <a:solidFill>
                            <a:srgbClr val="333333"/>
                          </a:solidFill>
                          <a:effectLst/>
                          <a:latin typeface="+mn-ea"/>
                          <a:ea typeface="+mn-ea"/>
                        </a:rPr>
                        <a:t>（</a:t>
                      </a:r>
                      <a:r>
                        <a:rPr lang="en-US" altLang="ja-JP" sz="1800" b="1" dirty="0">
                          <a:solidFill>
                            <a:srgbClr val="333333"/>
                          </a:solidFill>
                          <a:effectLst/>
                          <a:latin typeface="+mn-ea"/>
                          <a:ea typeface="+mn-ea"/>
                        </a:rPr>
                        <a:t>30/25</a:t>
                      </a:r>
                      <a:r>
                        <a:rPr lang="ja-JP" altLang="en-US" sz="1800" b="1" dirty="0">
                          <a:solidFill>
                            <a:srgbClr val="333333"/>
                          </a:solidFill>
                          <a:effectLst/>
                          <a:latin typeface="+mn-ea"/>
                          <a:ea typeface="+mn-ea"/>
                        </a:rPr>
                        <a:t> </a:t>
                      </a:r>
                      <a:r>
                        <a:rPr lang="en-US" altLang="ja-JP" sz="1800" b="1" dirty="0">
                          <a:solidFill>
                            <a:srgbClr val="333333"/>
                          </a:solidFill>
                          <a:effectLst/>
                          <a:latin typeface="+mn-ea"/>
                          <a:ea typeface="+mn-ea"/>
                        </a:rPr>
                        <a:t>fps</a:t>
                      </a:r>
                      <a:r>
                        <a:rPr lang="ja-JP" altLang="en-US" sz="1800" b="1" dirty="0">
                          <a:solidFill>
                            <a:srgbClr val="333333"/>
                          </a:solidFill>
                          <a:effectLst/>
                          <a:latin typeface="+mn-ea"/>
                          <a:ea typeface="+mn-ea"/>
                        </a:rPr>
                        <a:t>）</a:t>
                      </a:r>
                      <a:endParaRPr lang="en-US" altLang="ja-JP" sz="1800" b="1" dirty="0">
                        <a:solidFill>
                          <a:srgbClr val="333333"/>
                        </a:solidFill>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1800" b="1" dirty="0">
                          <a:solidFill>
                            <a:srgbClr val="333333"/>
                          </a:solidFill>
                          <a:effectLst/>
                          <a:latin typeface="+mn-ea"/>
                          <a:ea typeface="+mn-ea"/>
                        </a:rPr>
                        <a:t>〇</a:t>
                      </a:r>
                      <a:r>
                        <a:rPr lang="ja-JP" altLang="en-US" sz="1800" b="1" baseline="30000" dirty="0">
                          <a:solidFill>
                            <a:srgbClr val="333333"/>
                          </a:solidFill>
                          <a:effectLst/>
                          <a:latin typeface="+mn-ea"/>
                          <a:ea typeface="+mn-ea"/>
                        </a:rPr>
                        <a:t> *</a:t>
                      </a:r>
                      <a:r>
                        <a:rPr lang="en-US" altLang="ja-JP" sz="1800" b="1" baseline="30000" dirty="0">
                          <a:solidFill>
                            <a:srgbClr val="333333"/>
                          </a:solidFill>
                          <a:effectLst/>
                          <a:latin typeface="+mn-ea"/>
                          <a:ea typeface="+mn-ea"/>
                        </a:rPr>
                        <a:t>1</a:t>
                      </a:r>
                      <a:endParaRPr lang="ja-JP" altLang="en-US" sz="1800" b="1" baseline="30000"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5024435"/>
                  </a:ext>
                </a:extLst>
              </a:tr>
              <a:tr h="266385">
                <a:tc>
                  <a:txBody>
                    <a:bodyPr/>
                    <a:lstStyle/>
                    <a:p>
                      <a:pPr marL="0" marR="0" lvl="0" indent="0" algn="l" defTabSz="1079906" rtl="0" eaLnBrk="1" fontAlgn="t" latinLnBrk="0" hangingPunct="1">
                        <a:lnSpc>
                          <a:spcPct val="100000"/>
                        </a:lnSpc>
                        <a:spcBef>
                          <a:spcPts val="0"/>
                        </a:spcBef>
                        <a:spcAft>
                          <a:spcPts val="0"/>
                        </a:spcAft>
                        <a:buClrTx/>
                        <a:buSzTx/>
                        <a:buFontTx/>
                        <a:buNone/>
                        <a:tabLst/>
                        <a:defRPr/>
                      </a:pPr>
                      <a:r>
                        <a:rPr lang="en-US" altLang="ja-JP" sz="1800" b="1" dirty="0">
                          <a:solidFill>
                            <a:srgbClr val="333333"/>
                          </a:solidFill>
                          <a:effectLst/>
                          <a:latin typeface="+mn-ea"/>
                          <a:ea typeface="+mn-ea"/>
                        </a:rPr>
                        <a:t>4:3</a:t>
                      </a:r>
                      <a:r>
                        <a:rPr lang="ja-JP" altLang="en-US" sz="1800" b="1" dirty="0">
                          <a:solidFill>
                            <a:srgbClr val="333333"/>
                          </a:solidFill>
                          <a:effectLst/>
                          <a:latin typeface="+mn-ea"/>
                          <a:ea typeface="+mn-ea"/>
                        </a:rPr>
                        <a:t>（</a:t>
                      </a:r>
                      <a:r>
                        <a:rPr lang="en-US" altLang="ja-JP" sz="1800" b="1" dirty="0">
                          <a:solidFill>
                            <a:srgbClr val="333333"/>
                          </a:solidFill>
                          <a:effectLst/>
                          <a:latin typeface="+mn-ea"/>
                          <a:ea typeface="+mn-ea"/>
                        </a:rPr>
                        <a:t>15/12.5</a:t>
                      </a:r>
                      <a:r>
                        <a:rPr lang="ja-JP" altLang="en-US" sz="1800" b="1" dirty="0">
                          <a:solidFill>
                            <a:srgbClr val="333333"/>
                          </a:solidFill>
                          <a:effectLst/>
                          <a:latin typeface="+mn-ea"/>
                          <a:ea typeface="+mn-ea"/>
                        </a:rPr>
                        <a:t> </a:t>
                      </a:r>
                      <a:r>
                        <a:rPr lang="en-US" altLang="ja-JP" sz="1800" b="1" dirty="0">
                          <a:solidFill>
                            <a:srgbClr val="333333"/>
                          </a:solidFill>
                          <a:effectLst/>
                          <a:latin typeface="+mn-ea"/>
                          <a:ea typeface="+mn-ea"/>
                        </a:rPr>
                        <a:t>fps</a:t>
                      </a:r>
                      <a:r>
                        <a:rPr lang="ja-JP" altLang="en-US" sz="1800" b="1" dirty="0">
                          <a:solidFill>
                            <a:srgbClr val="333333"/>
                          </a:solidFill>
                          <a:effectLst/>
                          <a:latin typeface="+mn-ea"/>
                          <a:ea typeface="+mn-ea"/>
                        </a:rPr>
                        <a:t>）</a:t>
                      </a:r>
                      <a:endParaRPr lang="en-US" altLang="ja-JP" sz="1800" b="1" dirty="0">
                        <a:solidFill>
                          <a:srgbClr val="333333"/>
                        </a:solidFill>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1800" b="1" dirty="0">
                          <a:solidFill>
                            <a:srgbClr val="333333"/>
                          </a:solidFill>
                          <a:effectLst/>
                          <a:latin typeface="+mn-ea"/>
                          <a:ea typeface="+mn-ea"/>
                        </a:rPr>
                        <a:t>〇</a:t>
                      </a:r>
                      <a:r>
                        <a:rPr lang="ja-JP" altLang="en-US" sz="1800" b="1" baseline="30000" dirty="0">
                          <a:solidFill>
                            <a:srgbClr val="333333"/>
                          </a:solidFill>
                          <a:effectLst/>
                          <a:latin typeface="+mn-ea"/>
                          <a:ea typeface="+mn-ea"/>
                        </a:rPr>
                        <a:t> *</a:t>
                      </a:r>
                      <a:r>
                        <a:rPr lang="en-US" altLang="ja-JP" sz="1800" b="1" baseline="30000" dirty="0">
                          <a:solidFill>
                            <a:srgbClr val="333333"/>
                          </a:solidFill>
                          <a:effectLst/>
                          <a:latin typeface="+mn-ea"/>
                          <a:ea typeface="+mn-ea"/>
                        </a:rPr>
                        <a:t>1</a:t>
                      </a:r>
                      <a:endParaRPr lang="ja-JP" altLang="en-US" sz="1800" b="1" baseline="30000"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9017549"/>
                  </a:ext>
                </a:extLst>
              </a:tr>
            </a:tbl>
          </a:graphicData>
        </a:graphic>
      </p:graphicFrame>
      <p:sp>
        <p:nvSpPr>
          <p:cNvPr id="11" name="テキスト ボックス 10">
            <a:extLst>
              <a:ext uri="{FF2B5EF4-FFF2-40B4-BE49-F238E27FC236}">
                <a16:creationId xmlns:a16="http://schemas.microsoft.com/office/drawing/2014/main" id="{507CA663-E8B9-00C6-D1D9-798B2A850B80}"/>
              </a:ext>
            </a:extLst>
          </p:cNvPr>
          <p:cNvSpPr txBox="1"/>
          <p:nvPr/>
        </p:nvSpPr>
        <p:spPr>
          <a:xfrm>
            <a:off x="203234" y="4411708"/>
            <a:ext cx="7214190" cy="338554"/>
          </a:xfrm>
          <a:prstGeom prst="rect">
            <a:avLst/>
          </a:prstGeom>
          <a:noFill/>
        </p:spPr>
        <p:txBody>
          <a:bodyPr wrap="square">
            <a:spAutoFit/>
          </a:bodyPr>
          <a:lstStyle/>
          <a:p>
            <a:r>
              <a:rPr lang="en-US" altLang="ja-JP" sz="1600" b="1" dirty="0">
                <a:latin typeface="+mn-ea"/>
              </a:rPr>
              <a:t>【</a:t>
            </a:r>
            <a:r>
              <a:rPr lang="ja-JP" altLang="en-US" sz="1600" b="1" dirty="0">
                <a:latin typeface="+mn-ea"/>
              </a:rPr>
              <a:t>２</a:t>
            </a:r>
            <a:r>
              <a:rPr lang="en-US" altLang="ja-JP" sz="1600" b="1" dirty="0">
                <a:latin typeface="+mn-ea"/>
              </a:rPr>
              <a:t>MP</a:t>
            </a:r>
            <a:r>
              <a:rPr lang="ja-JP" altLang="en-US" sz="1600" b="1" dirty="0">
                <a:latin typeface="+mn-ea"/>
              </a:rPr>
              <a:t>モデル：</a:t>
            </a:r>
            <a:r>
              <a:rPr lang="en-US" altLang="ja-JP" sz="1600" b="1" dirty="0">
                <a:latin typeface="+mn-ea"/>
              </a:rPr>
              <a:t>WV‑S66300-Z4L</a:t>
            </a:r>
            <a:r>
              <a:rPr lang="ja-JP" altLang="en-US" sz="1600" b="1" dirty="0">
                <a:latin typeface="+mn-ea"/>
              </a:rPr>
              <a:t>、</a:t>
            </a:r>
            <a:r>
              <a:rPr lang="en-US" altLang="ja-JP" sz="1600" b="1" dirty="0">
                <a:latin typeface="+mn-ea"/>
              </a:rPr>
              <a:t>WV‑X66300-Z4LS】</a:t>
            </a:r>
            <a:endParaRPr lang="ja-JP" altLang="en-US" sz="1600" b="1" dirty="0">
              <a:latin typeface="+mn-ea"/>
            </a:endParaRPr>
          </a:p>
        </p:txBody>
      </p:sp>
      <p:sp>
        <p:nvSpPr>
          <p:cNvPr id="16" name="テキスト ボックス 15">
            <a:extLst>
              <a:ext uri="{FF2B5EF4-FFF2-40B4-BE49-F238E27FC236}">
                <a16:creationId xmlns:a16="http://schemas.microsoft.com/office/drawing/2014/main" id="{9BCF601C-C920-E92F-3861-DD855A0316AF}"/>
              </a:ext>
            </a:extLst>
          </p:cNvPr>
          <p:cNvSpPr txBox="1"/>
          <p:nvPr/>
        </p:nvSpPr>
        <p:spPr>
          <a:xfrm>
            <a:off x="5046441" y="7200772"/>
            <a:ext cx="6700896" cy="276999"/>
          </a:xfrm>
          <a:prstGeom prst="rect">
            <a:avLst/>
          </a:prstGeom>
          <a:noFill/>
        </p:spPr>
        <p:txBody>
          <a:bodyPr wrap="square">
            <a:spAutoFit/>
          </a:bodyPr>
          <a:lstStyle/>
          <a:p>
            <a:r>
              <a:rPr lang="ja-JP" altLang="en-US" sz="1200" b="1" dirty="0">
                <a:latin typeface="+mn-ea"/>
              </a:rPr>
              <a:t>*</a:t>
            </a:r>
            <a:r>
              <a:rPr lang="en-US" altLang="ja-JP" sz="1200" b="1" dirty="0">
                <a:latin typeface="+mn-ea"/>
              </a:rPr>
              <a:t>1</a:t>
            </a:r>
            <a:r>
              <a:rPr lang="ja-JP" altLang="en-US" sz="1200" b="1" dirty="0">
                <a:latin typeface="+mn-ea"/>
              </a:rPr>
              <a:t>：</a:t>
            </a:r>
            <a:r>
              <a:rPr lang="en-US" altLang="ja-JP" sz="1200" b="1" dirty="0">
                <a:latin typeface="+mn-ea"/>
              </a:rPr>
              <a:t>[</a:t>
            </a:r>
            <a:r>
              <a:rPr lang="ja-JP" altLang="en-US" sz="1200" b="1" dirty="0">
                <a:latin typeface="+mn-ea"/>
              </a:rPr>
              <a:t>画揺れ補正</a:t>
            </a:r>
            <a:r>
              <a:rPr lang="en-US" altLang="ja-JP" sz="1200" b="1" dirty="0">
                <a:latin typeface="+mn-ea"/>
              </a:rPr>
              <a:t>]</a:t>
            </a:r>
            <a:r>
              <a:rPr lang="ja-JP" altLang="en-US" sz="1200" b="1" dirty="0">
                <a:latin typeface="+mn-ea"/>
              </a:rPr>
              <a:t>を</a:t>
            </a:r>
            <a:r>
              <a:rPr lang="en-US" altLang="ja-JP" sz="1200" b="1" dirty="0">
                <a:latin typeface="+mn-ea"/>
              </a:rPr>
              <a:t>[On</a:t>
            </a:r>
            <a:r>
              <a:rPr lang="ja-JP" altLang="en-US" sz="1200" b="1" dirty="0">
                <a:latin typeface="+mn-ea"/>
              </a:rPr>
              <a:t>］に設定した場合、</a:t>
            </a:r>
            <a:r>
              <a:rPr lang="en-US" altLang="ja-JP" sz="1200" b="1" dirty="0">
                <a:latin typeface="+mn-ea"/>
              </a:rPr>
              <a:t>[</a:t>
            </a:r>
            <a:r>
              <a:rPr lang="ja-JP" altLang="en-US" sz="1200" b="1" dirty="0">
                <a:latin typeface="+mn-ea"/>
              </a:rPr>
              <a:t>スーパーダイナミック</a:t>
            </a:r>
            <a:r>
              <a:rPr lang="en-US" altLang="ja-JP" sz="1200" b="1" dirty="0">
                <a:latin typeface="+mn-ea"/>
              </a:rPr>
              <a:t>]</a:t>
            </a:r>
            <a:r>
              <a:rPr lang="ja-JP" altLang="en-US" sz="1200" b="1" dirty="0">
                <a:latin typeface="+mn-ea"/>
              </a:rPr>
              <a:t>の設定は</a:t>
            </a:r>
            <a:r>
              <a:rPr lang="en-US" altLang="ja-JP" sz="1200" b="1" dirty="0">
                <a:latin typeface="+mn-ea"/>
              </a:rPr>
              <a:t>[Off</a:t>
            </a:r>
            <a:r>
              <a:rPr lang="ja-JP" altLang="en-US" sz="1200" b="1" dirty="0">
                <a:latin typeface="+mn-ea"/>
              </a:rPr>
              <a:t>］になります。</a:t>
            </a:r>
          </a:p>
        </p:txBody>
      </p:sp>
      <p:graphicFrame>
        <p:nvGraphicFramePr>
          <p:cNvPr id="17" name="表 16">
            <a:extLst>
              <a:ext uri="{FF2B5EF4-FFF2-40B4-BE49-F238E27FC236}">
                <a16:creationId xmlns:a16="http://schemas.microsoft.com/office/drawing/2014/main" id="{2076F265-B057-378E-4CA3-094B6186B5C2}"/>
              </a:ext>
            </a:extLst>
          </p:cNvPr>
          <p:cNvGraphicFramePr>
            <a:graphicFrameLocks noGrp="1"/>
          </p:cNvGraphicFramePr>
          <p:nvPr>
            <p:extLst>
              <p:ext uri="{D42A27DB-BD31-4B8C-83A1-F6EECF244321}">
                <p14:modId xmlns:p14="http://schemas.microsoft.com/office/powerpoint/2010/main" val="2678724814"/>
              </p:ext>
            </p:extLst>
          </p:nvPr>
        </p:nvGraphicFramePr>
        <p:xfrm>
          <a:off x="426517" y="1467390"/>
          <a:ext cx="13639803" cy="1110960"/>
        </p:xfrm>
        <a:graphic>
          <a:graphicData uri="http://schemas.openxmlformats.org/drawingml/2006/table">
            <a:tbl>
              <a:tblPr>
                <a:effectLst>
                  <a:outerShdw blurRad="50800" dist="38100" dir="2700000" algn="tl" rotWithShape="0">
                    <a:prstClr val="black">
                      <a:alpha val="40000"/>
                    </a:prstClr>
                  </a:outerShdw>
                </a:effectLst>
              </a:tblPr>
              <a:tblGrid>
                <a:gridCol w="2200275">
                  <a:extLst>
                    <a:ext uri="{9D8B030D-6E8A-4147-A177-3AD203B41FA5}">
                      <a16:colId xmlns:a16="http://schemas.microsoft.com/office/drawing/2014/main" val="309592727"/>
                    </a:ext>
                  </a:extLst>
                </a:gridCol>
                <a:gridCol w="1531938">
                  <a:extLst>
                    <a:ext uri="{9D8B030D-6E8A-4147-A177-3AD203B41FA5}">
                      <a16:colId xmlns:a16="http://schemas.microsoft.com/office/drawing/2014/main" val="3790919742"/>
                    </a:ext>
                  </a:extLst>
                </a:gridCol>
                <a:gridCol w="1303338">
                  <a:extLst>
                    <a:ext uri="{9D8B030D-6E8A-4147-A177-3AD203B41FA5}">
                      <a16:colId xmlns:a16="http://schemas.microsoft.com/office/drawing/2014/main" val="2196270933"/>
                    </a:ext>
                  </a:extLst>
                </a:gridCol>
                <a:gridCol w="944562">
                  <a:extLst>
                    <a:ext uri="{9D8B030D-6E8A-4147-A177-3AD203B41FA5}">
                      <a16:colId xmlns:a16="http://schemas.microsoft.com/office/drawing/2014/main" val="1493519128"/>
                    </a:ext>
                  </a:extLst>
                </a:gridCol>
                <a:gridCol w="1531938">
                  <a:extLst>
                    <a:ext uri="{9D8B030D-6E8A-4147-A177-3AD203B41FA5}">
                      <a16:colId xmlns:a16="http://schemas.microsoft.com/office/drawing/2014/main" val="3554286141"/>
                    </a:ext>
                  </a:extLst>
                </a:gridCol>
                <a:gridCol w="1531938">
                  <a:extLst>
                    <a:ext uri="{9D8B030D-6E8A-4147-A177-3AD203B41FA5}">
                      <a16:colId xmlns:a16="http://schemas.microsoft.com/office/drawing/2014/main" val="2530490257"/>
                    </a:ext>
                  </a:extLst>
                </a:gridCol>
                <a:gridCol w="1989138">
                  <a:extLst>
                    <a:ext uri="{9D8B030D-6E8A-4147-A177-3AD203B41FA5}">
                      <a16:colId xmlns:a16="http://schemas.microsoft.com/office/drawing/2014/main" val="4023989425"/>
                    </a:ext>
                  </a:extLst>
                </a:gridCol>
                <a:gridCol w="1531938">
                  <a:extLst>
                    <a:ext uri="{9D8B030D-6E8A-4147-A177-3AD203B41FA5}">
                      <a16:colId xmlns:a16="http://schemas.microsoft.com/office/drawing/2014/main" val="2651579728"/>
                    </a:ext>
                  </a:extLst>
                </a:gridCol>
                <a:gridCol w="1074738">
                  <a:extLst>
                    <a:ext uri="{9D8B030D-6E8A-4147-A177-3AD203B41FA5}">
                      <a16:colId xmlns:a16="http://schemas.microsoft.com/office/drawing/2014/main" val="4118739784"/>
                    </a:ext>
                  </a:extLst>
                </a:gridCol>
              </a:tblGrid>
              <a:tr h="341200">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撮像モード</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機能拡張</a:t>
                      </a:r>
                      <a:endParaRPr lang="en-US" altLang="ja-JP" sz="1800" b="1" dirty="0">
                        <a:solidFill>
                          <a:schemeClr val="bg1"/>
                        </a:solidFill>
                        <a:effectLst>
                          <a:outerShdw blurRad="38100" dist="38100" dir="2700000" algn="tl">
                            <a:srgbClr val="000000">
                              <a:alpha val="43137"/>
                            </a:srgbClr>
                          </a:outerShdw>
                        </a:effectLst>
                        <a:latin typeface="+mn-ea"/>
                        <a:ea typeface="+mn-ea"/>
                      </a:endParaRPr>
                    </a:p>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ソフトウェア</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画揺れ補正</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en-US" altLang="ja-JP" sz="1800" b="1" dirty="0">
                          <a:solidFill>
                            <a:schemeClr val="bg1"/>
                          </a:solidFill>
                          <a:effectLst>
                            <a:outerShdw blurRad="38100" dist="38100" dir="2700000" algn="tl">
                              <a:srgbClr val="000000">
                                <a:alpha val="43137"/>
                              </a:srgbClr>
                            </a:outerShdw>
                          </a:effectLst>
                          <a:latin typeface="+mn-ea"/>
                          <a:ea typeface="+mn-ea"/>
                        </a:rPr>
                        <a:t>SD</a:t>
                      </a:r>
                      <a:r>
                        <a:rPr lang="ja-JP" altLang="en-US" sz="1800" b="1" dirty="0">
                          <a:solidFill>
                            <a:schemeClr val="bg1"/>
                          </a:solidFill>
                          <a:effectLst>
                            <a:outerShdw blurRad="38100" dist="38100" dir="2700000" algn="tl">
                              <a:srgbClr val="000000">
                                <a:alpha val="43137"/>
                              </a:srgbClr>
                            </a:outerShdw>
                          </a:effectLst>
                          <a:latin typeface="+mn-ea"/>
                          <a:ea typeface="+mn-ea"/>
                        </a:rPr>
                        <a:t>録画</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スマート</a:t>
                      </a:r>
                      <a:endParaRPr lang="en-US" altLang="ja-JP" sz="1800" b="1" dirty="0">
                        <a:solidFill>
                          <a:schemeClr val="bg1"/>
                        </a:solidFill>
                        <a:effectLst>
                          <a:outerShdw blurRad="38100" dist="38100" dir="2700000" algn="tl">
                            <a:srgbClr val="000000">
                              <a:alpha val="43137"/>
                            </a:srgbClr>
                          </a:outerShdw>
                        </a:effectLst>
                        <a:latin typeface="+mn-ea"/>
                        <a:ea typeface="+mn-ea"/>
                      </a:endParaRPr>
                    </a:p>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コーディング</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スーパー</a:t>
                      </a:r>
                      <a:endParaRPr lang="en-US" altLang="ja-JP" sz="1800" b="1" dirty="0">
                        <a:solidFill>
                          <a:schemeClr val="bg1"/>
                        </a:solidFill>
                        <a:effectLst>
                          <a:outerShdw blurRad="38100" dist="38100" dir="2700000" algn="tl">
                            <a:srgbClr val="000000">
                              <a:alpha val="43137"/>
                            </a:srgbClr>
                          </a:outerShdw>
                        </a:effectLst>
                        <a:latin typeface="+mn-ea"/>
                        <a:ea typeface="+mn-ea"/>
                      </a:endParaRPr>
                    </a:p>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ダイナミック</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インテリジェント</a:t>
                      </a:r>
                      <a:endParaRPr lang="en-US" altLang="ja-JP" sz="1800" b="1" dirty="0">
                        <a:solidFill>
                          <a:schemeClr val="bg1"/>
                        </a:solidFill>
                        <a:effectLst>
                          <a:outerShdw blurRad="38100" dist="38100" dir="2700000" algn="tl">
                            <a:srgbClr val="000000">
                              <a:alpha val="43137"/>
                            </a:srgbClr>
                          </a:outerShdw>
                        </a:effectLst>
                        <a:latin typeface="+mn-ea"/>
                        <a:ea typeface="+mn-ea"/>
                      </a:endParaRPr>
                    </a:p>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オート</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プライバシー</a:t>
                      </a:r>
                      <a:endParaRPr lang="en-US" altLang="ja-JP" sz="1800" b="1" dirty="0">
                        <a:solidFill>
                          <a:schemeClr val="bg1"/>
                        </a:solidFill>
                        <a:effectLst>
                          <a:outerShdw blurRad="38100" dist="38100" dir="2700000" algn="tl">
                            <a:srgbClr val="000000">
                              <a:alpha val="43137"/>
                            </a:srgbClr>
                          </a:outerShdw>
                        </a:effectLst>
                        <a:latin typeface="+mn-ea"/>
                        <a:ea typeface="+mn-ea"/>
                      </a:endParaRPr>
                    </a:p>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ゾーン</a:t>
                      </a:r>
                      <a:endParaRPr lang="ja-JP" altLang="en-US" sz="1800" dirty="0">
                        <a:solidFill>
                          <a:schemeClr val="bg1"/>
                        </a:solidFill>
                        <a:effectLst>
                          <a:outerShdw blurRad="38100" dist="38100" dir="2700000" algn="tl">
                            <a:srgbClr val="000000">
                              <a:alpha val="43137"/>
                            </a:srgbClr>
                          </a:outerShdw>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tc>
                  <a:txBody>
                    <a:bodyPr/>
                    <a:lstStyle/>
                    <a:p>
                      <a:pPr algn="ctr" fontAlgn="t"/>
                      <a:r>
                        <a:rPr lang="ja-JP" altLang="en-US" sz="1800" b="1" dirty="0">
                          <a:solidFill>
                            <a:schemeClr val="bg1"/>
                          </a:solidFill>
                          <a:effectLst>
                            <a:outerShdw blurRad="38100" dist="38100" dir="2700000" algn="tl">
                              <a:srgbClr val="000000">
                                <a:alpha val="43137"/>
                              </a:srgbClr>
                            </a:outerShdw>
                          </a:effectLst>
                          <a:latin typeface="+mn-ea"/>
                          <a:ea typeface="+mn-ea"/>
                        </a:rPr>
                        <a:t>自動追尾</a:t>
                      </a: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6464E6"/>
                    </a:solidFill>
                  </a:tcPr>
                </a:tc>
                <a:extLst>
                  <a:ext uri="{0D108BD9-81ED-4DB2-BD59-A6C34878D82A}">
                    <a16:rowId xmlns:a16="http://schemas.microsoft.com/office/drawing/2014/main" val="3542027124"/>
                  </a:ext>
                </a:extLst>
              </a:tr>
              <a:tr h="257380">
                <a:tc>
                  <a:txBody>
                    <a:bodyPr/>
                    <a:lstStyle/>
                    <a:p>
                      <a:pPr algn="l" fontAlgn="t"/>
                      <a:r>
                        <a:rPr lang="en-US" altLang="ja-JP" sz="1800" b="1" dirty="0">
                          <a:solidFill>
                            <a:srgbClr val="333333"/>
                          </a:solidFill>
                          <a:effectLst/>
                          <a:latin typeface="+mn-ea"/>
                          <a:ea typeface="+mn-ea"/>
                        </a:rPr>
                        <a:t>16:9</a:t>
                      </a:r>
                      <a:r>
                        <a:rPr lang="ja-JP" altLang="en-US" sz="1800" b="1" dirty="0">
                          <a:solidFill>
                            <a:srgbClr val="333333"/>
                          </a:solidFill>
                          <a:effectLst/>
                          <a:latin typeface="+mn-ea"/>
                          <a:ea typeface="+mn-ea"/>
                        </a:rPr>
                        <a:t>（</a:t>
                      </a:r>
                      <a:r>
                        <a:rPr lang="en-US" altLang="ja-JP" sz="1800" b="1" dirty="0">
                          <a:solidFill>
                            <a:srgbClr val="333333"/>
                          </a:solidFill>
                          <a:effectLst/>
                          <a:latin typeface="+mn-ea"/>
                          <a:ea typeface="+mn-ea"/>
                        </a:rPr>
                        <a:t>30/25</a:t>
                      </a:r>
                      <a:r>
                        <a:rPr lang="ja-JP" altLang="en-US" sz="1800" b="1" dirty="0">
                          <a:solidFill>
                            <a:srgbClr val="333333"/>
                          </a:solidFill>
                          <a:effectLst/>
                          <a:latin typeface="+mn-ea"/>
                          <a:ea typeface="+mn-ea"/>
                        </a:rPr>
                        <a:t> </a:t>
                      </a:r>
                      <a:r>
                        <a:rPr lang="en-US" altLang="ja-JP" sz="1800" b="1" dirty="0">
                          <a:solidFill>
                            <a:srgbClr val="333333"/>
                          </a:solidFill>
                          <a:effectLst/>
                          <a:latin typeface="+mn-ea"/>
                          <a:ea typeface="+mn-ea"/>
                        </a:rPr>
                        <a:t>fps</a:t>
                      </a:r>
                      <a:r>
                        <a:rPr lang="ja-JP" altLang="en-US" sz="1800" b="1" dirty="0">
                          <a:solidFill>
                            <a:srgbClr val="333333"/>
                          </a:solidFill>
                          <a:effectLst/>
                          <a:latin typeface="+mn-ea"/>
                          <a:ea typeface="+mn-ea"/>
                        </a:rPr>
                        <a:t>）</a:t>
                      </a:r>
                      <a:endParaRPr lang="en-US" sz="1800" b="1" dirty="0">
                        <a:solidFill>
                          <a:srgbClr val="333333"/>
                        </a:solidFill>
                        <a:effectLst/>
                        <a:latin typeface="+mn-ea"/>
                        <a:ea typeface="+mn-ea"/>
                      </a:endParaRPr>
                    </a:p>
                  </a:txBody>
                  <a:tcPr marL="47625" marR="47625" marT="72000" marB="7200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1800" b="1" dirty="0">
                          <a:solidFill>
                            <a:srgbClr val="333333"/>
                          </a:solidFill>
                          <a:effectLst/>
                          <a:latin typeface="+mn-ea"/>
                          <a:ea typeface="+mn-ea"/>
                        </a:rPr>
                        <a:t>〇</a:t>
                      </a:r>
                      <a:r>
                        <a:rPr lang="ja-JP" altLang="en-US" sz="1800" b="1" baseline="30000" dirty="0">
                          <a:solidFill>
                            <a:srgbClr val="333333"/>
                          </a:solidFill>
                          <a:effectLst/>
                          <a:latin typeface="+mn-ea"/>
                          <a:ea typeface="+mn-ea"/>
                        </a:rPr>
                        <a:t> *</a:t>
                      </a:r>
                      <a:r>
                        <a:rPr lang="en-US" altLang="ja-JP" sz="1800" b="1" baseline="30000" dirty="0">
                          <a:solidFill>
                            <a:srgbClr val="333333"/>
                          </a:solidFill>
                          <a:effectLst/>
                          <a:latin typeface="+mn-ea"/>
                          <a:ea typeface="+mn-ea"/>
                        </a:rPr>
                        <a:t>1</a:t>
                      </a:r>
                      <a:endParaRPr lang="ja-JP" altLang="en-US" sz="1800" b="1" baseline="30000"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1800" b="1" dirty="0">
                          <a:solidFill>
                            <a:srgbClr val="333333"/>
                          </a:solidFill>
                          <a:effectLst/>
                          <a:latin typeface="+mn-ea"/>
                          <a:ea typeface="+mn-ea"/>
                        </a:rPr>
                        <a:t>〇</a:t>
                      </a:r>
                      <a:r>
                        <a:rPr lang="ja-JP" altLang="en-US" sz="1800" b="1" baseline="30000" dirty="0">
                          <a:solidFill>
                            <a:srgbClr val="333333"/>
                          </a:solidFill>
                          <a:effectLst/>
                          <a:latin typeface="+mn-ea"/>
                          <a:ea typeface="+mn-ea"/>
                        </a:rPr>
                        <a:t> *</a:t>
                      </a:r>
                      <a:r>
                        <a:rPr lang="en-US" altLang="ja-JP" sz="1800" b="1" baseline="30000" dirty="0">
                          <a:solidFill>
                            <a:srgbClr val="333333"/>
                          </a:solidFill>
                          <a:effectLst/>
                          <a:latin typeface="+mn-ea"/>
                          <a:ea typeface="+mn-ea"/>
                        </a:rPr>
                        <a:t>2</a:t>
                      </a:r>
                      <a:r>
                        <a:rPr lang="ja-JP" altLang="en-US" sz="1800" b="1" baseline="30000" dirty="0">
                          <a:solidFill>
                            <a:srgbClr val="333333"/>
                          </a:solidFill>
                          <a:effectLst/>
                          <a:latin typeface="+mn-ea"/>
                          <a:ea typeface="+mn-ea"/>
                        </a:rPr>
                        <a:t> *</a:t>
                      </a:r>
                      <a:r>
                        <a:rPr lang="en-US" altLang="ja-JP" sz="1800" b="1" baseline="30000" dirty="0">
                          <a:solidFill>
                            <a:srgbClr val="333333"/>
                          </a:solidFill>
                          <a:effectLst/>
                          <a:latin typeface="+mn-ea"/>
                          <a:ea typeface="+mn-ea"/>
                        </a:rPr>
                        <a:t>3</a:t>
                      </a:r>
                      <a:endParaRPr lang="ja-JP" altLang="en-US" sz="1800" b="1" baseline="30000"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endParaRPr lang="en-US" altLang="ja-JP"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1800" b="1" dirty="0">
                          <a:solidFill>
                            <a:srgbClr val="333333"/>
                          </a:solidFill>
                          <a:effectLst/>
                          <a:latin typeface="+mn-ea"/>
                          <a:ea typeface="+mn-ea"/>
                        </a:rPr>
                        <a:t>〇</a:t>
                      </a:r>
                      <a:r>
                        <a:rPr lang="ja-JP" altLang="en-US" sz="1800" b="1" baseline="30000" dirty="0">
                          <a:solidFill>
                            <a:srgbClr val="333333"/>
                          </a:solidFill>
                          <a:effectLst/>
                          <a:latin typeface="+mn-ea"/>
                          <a:ea typeface="+mn-ea"/>
                        </a:rPr>
                        <a:t> *</a:t>
                      </a:r>
                      <a:r>
                        <a:rPr lang="en-US" altLang="ja-JP" sz="1800" b="1" baseline="30000" dirty="0">
                          <a:solidFill>
                            <a:srgbClr val="333333"/>
                          </a:solidFill>
                          <a:effectLst/>
                          <a:latin typeface="+mn-ea"/>
                          <a:ea typeface="+mn-ea"/>
                        </a:rPr>
                        <a:t>4</a:t>
                      </a:r>
                      <a:endParaRPr lang="ja-JP" altLang="en-US" sz="1800" b="1" baseline="30000"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1079906" rtl="0" eaLnBrk="1" fontAlgn="t" latinLnBrk="0" hangingPunct="1">
                        <a:lnSpc>
                          <a:spcPct val="100000"/>
                        </a:lnSpc>
                        <a:spcBef>
                          <a:spcPts val="0"/>
                        </a:spcBef>
                        <a:spcAft>
                          <a:spcPts val="0"/>
                        </a:spcAft>
                        <a:buClrTx/>
                        <a:buSzTx/>
                        <a:buFontTx/>
                        <a:buNone/>
                        <a:tabLst/>
                        <a:defRPr/>
                      </a:pPr>
                      <a:r>
                        <a:rPr lang="ja-JP" altLang="en-US" sz="1800" b="1" dirty="0">
                          <a:solidFill>
                            <a:srgbClr val="333333"/>
                          </a:solidFill>
                          <a:effectLst/>
                          <a:latin typeface="+mn-ea"/>
                          <a:ea typeface="+mn-ea"/>
                        </a:rPr>
                        <a:t>〇</a:t>
                      </a:r>
                      <a:r>
                        <a:rPr lang="ja-JP" altLang="en-US" sz="1800" b="1" baseline="30000" dirty="0">
                          <a:solidFill>
                            <a:srgbClr val="333333"/>
                          </a:solidFill>
                          <a:effectLst/>
                          <a:latin typeface="+mn-ea"/>
                          <a:ea typeface="+mn-ea"/>
                        </a:rPr>
                        <a:t> *</a:t>
                      </a:r>
                      <a:r>
                        <a:rPr lang="en-US" altLang="ja-JP" sz="1800" b="1" baseline="30000" dirty="0">
                          <a:solidFill>
                            <a:srgbClr val="333333"/>
                          </a:solidFill>
                          <a:effectLst/>
                          <a:latin typeface="+mn-ea"/>
                          <a:ea typeface="+mn-ea"/>
                        </a:rPr>
                        <a:t>5</a:t>
                      </a:r>
                      <a:endParaRPr lang="ja-JP" altLang="en-US" sz="1800" b="1" baseline="30000"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fontAlgn="t"/>
                      <a:r>
                        <a:rPr lang="ja-JP" altLang="en-US" sz="1800" b="1" dirty="0">
                          <a:solidFill>
                            <a:srgbClr val="333333"/>
                          </a:solidFill>
                          <a:effectLst/>
                          <a:latin typeface="+mn-ea"/>
                          <a:ea typeface="+mn-ea"/>
                        </a:rPr>
                        <a:t>〇</a:t>
                      </a:r>
                      <a:endParaRPr lang="en-US" altLang="ja-JP" sz="1800" b="1" dirty="0">
                        <a:solidFill>
                          <a:srgbClr val="333333"/>
                        </a:solidFill>
                        <a:effectLst/>
                        <a:latin typeface="+mn-ea"/>
                        <a:ea typeface="+mn-ea"/>
                      </a:endParaRPr>
                    </a:p>
                  </a:txBody>
                  <a:tcPr marL="47625" marR="47625" marT="72000" marB="720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96245266"/>
                  </a:ext>
                </a:extLst>
              </a:tr>
            </a:tbl>
          </a:graphicData>
        </a:graphic>
      </p:graphicFrame>
      <p:sp>
        <p:nvSpPr>
          <p:cNvPr id="18" name="テキスト ボックス 17">
            <a:extLst>
              <a:ext uri="{FF2B5EF4-FFF2-40B4-BE49-F238E27FC236}">
                <a16:creationId xmlns:a16="http://schemas.microsoft.com/office/drawing/2014/main" id="{82439E88-F965-1770-32B6-3B8352569CFC}"/>
              </a:ext>
            </a:extLst>
          </p:cNvPr>
          <p:cNvSpPr txBox="1"/>
          <p:nvPr/>
        </p:nvSpPr>
        <p:spPr>
          <a:xfrm>
            <a:off x="203233" y="1114942"/>
            <a:ext cx="7214190" cy="338554"/>
          </a:xfrm>
          <a:prstGeom prst="rect">
            <a:avLst/>
          </a:prstGeom>
          <a:noFill/>
        </p:spPr>
        <p:txBody>
          <a:bodyPr wrap="square">
            <a:spAutoFit/>
          </a:bodyPr>
          <a:lstStyle/>
          <a:p>
            <a:r>
              <a:rPr lang="en-US" altLang="ja-JP" sz="1600" b="1" dirty="0">
                <a:latin typeface="+mn-ea"/>
              </a:rPr>
              <a:t>【8MP</a:t>
            </a:r>
            <a:r>
              <a:rPr lang="ja-JP" altLang="en-US" sz="1600" b="1" dirty="0">
                <a:latin typeface="+mn-ea"/>
              </a:rPr>
              <a:t>モデル：</a:t>
            </a:r>
            <a:r>
              <a:rPr lang="en-US" altLang="ja-JP" sz="1600" b="1" dirty="0">
                <a:latin typeface="+mn-ea"/>
              </a:rPr>
              <a:t>WV‑S66700-Z3L</a:t>
            </a:r>
            <a:r>
              <a:rPr lang="ja-JP" altLang="en-US" sz="1600" b="1" dirty="0">
                <a:latin typeface="+mn-ea"/>
              </a:rPr>
              <a:t>、</a:t>
            </a:r>
            <a:r>
              <a:rPr lang="en-US" altLang="ja-JP" sz="1600" b="1" dirty="0">
                <a:latin typeface="+mn-ea"/>
              </a:rPr>
              <a:t>WV‑X66700-Z3LS】</a:t>
            </a:r>
            <a:endParaRPr lang="ja-JP" altLang="en-US" sz="1600" b="1" dirty="0">
              <a:latin typeface="+mn-ea"/>
            </a:endParaRPr>
          </a:p>
        </p:txBody>
      </p:sp>
      <p:sp>
        <p:nvSpPr>
          <p:cNvPr id="19" name="テキスト ボックス 18">
            <a:extLst>
              <a:ext uri="{FF2B5EF4-FFF2-40B4-BE49-F238E27FC236}">
                <a16:creationId xmlns:a16="http://schemas.microsoft.com/office/drawing/2014/main" id="{DCA9EB75-9063-673F-CF19-1ECC82D9F596}"/>
              </a:ext>
            </a:extLst>
          </p:cNvPr>
          <p:cNvSpPr txBox="1"/>
          <p:nvPr/>
        </p:nvSpPr>
        <p:spPr>
          <a:xfrm>
            <a:off x="5046441" y="2682793"/>
            <a:ext cx="9019879" cy="1303177"/>
          </a:xfrm>
          <a:prstGeom prst="rect">
            <a:avLst/>
          </a:prstGeom>
          <a:noFill/>
        </p:spPr>
        <p:txBody>
          <a:bodyPr wrap="square">
            <a:spAutoFit/>
          </a:bodyPr>
          <a:lstStyle/>
          <a:p>
            <a:pPr>
              <a:lnSpc>
                <a:spcPct val="110000"/>
              </a:lnSpc>
            </a:pPr>
            <a:r>
              <a:rPr lang="ja-JP" altLang="en-US" sz="1200" b="1" dirty="0">
                <a:latin typeface="+mn-ea"/>
              </a:rPr>
              <a:t>*</a:t>
            </a:r>
            <a:r>
              <a:rPr lang="en-US" altLang="ja-JP" sz="1200" b="1" dirty="0">
                <a:latin typeface="+mn-ea"/>
              </a:rPr>
              <a:t>1</a:t>
            </a:r>
            <a:r>
              <a:rPr lang="ja-JP" altLang="en-US" sz="1200" b="1" dirty="0">
                <a:latin typeface="+mn-ea"/>
              </a:rPr>
              <a:t>：機能拡張ソフトウェアが起動している時、フレームレートは最大「</a:t>
            </a:r>
            <a:r>
              <a:rPr lang="en-US" altLang="ja-JP" sz="1200" b="1" dirty="0">
                <a:latin typeface="+mn-ea"/>
              </a:rPr>
              <a:t>15fps</a:t>
            </a:r>
            <a:r>
              <a:rPr lang="ja-JP" altLang="en-US" sz="1200" b="1" dirty="0">
                <a:latin typeface="+mn-ea"/>
              </a:rPr>
              <a:t>（</a:t>
            </a:r>
            <a:r>
              <a:rPr lang="en-US" altLang="ja-JP" sz="1200" b="1" dirty="0">
                <a:latin typeface="+mn-ea"/>
              </a:rPr>
              <a:t>12.5fps</a:t>
            </a:r>
            <a:r>
              <a:rPr lang="ja-JP" altLang="en-US" sz="1200" b="1" dirty="0">
                <a:latin typeface="+mn-ea"/>
              </a:rPr>
              <a:t>）」に制限されます。</a:t>
            </a:r>
          </a:p>
          <a:p>
            <a:pPr>
              <a:lnSpc>
                <a:spcPct val="110000"/>
              </a:lnSpc>
            </a:pPr>
            <a:r>
              <a:rPr lang="ja-JP" altLang="en-US" sz="1200" b="1" dirty="0">
                <a:latin typeface="+mn-ea"/>
              </a:rPr>
              <a:t>*</a:t>
            </a:r>
            <a:r>
              <a:rPr lang="en-US" altLang="ja-JP" sz="1200" b="1" dirty="0">
                <a:latin typeface="+mn-ea"/>
              </a:rPr>
              <a:t>2</a:t>
            </a:r>
            <a:r>
              <a:rPr lang="ja-JP" altLang="en-US" sz="1200" b="1" dirty="0">
                <a:latin typeface="+mn-ea"/>
              </a:rPr>
              <a:t>： </a:t>
            </a:r>
            <a:r>
              <a:rPr lang="en-US" altLang="ja-JP" sz="1200" b="1" dirty="0">
                <a:latin typeface="+mn-ea"/>
              </a:rPr>
              <a:t>[</a:t>
            </a:r>
            <a:r>
              <a:rPr lang="ja-JP" altLang="en-US" sz="1200" b="1" dirty="0">
                <a:latin typeface="+mn-ea"/>
              </a:rPr>
              <a:t>画揺れ補正</a:t>
            </a:r>
            <a:r>
              <a:rPr lang="en-US" altLang="ja-JP" sz="1200" b="1" dirty="0">
                <a:latin typeface="+mn-ea"/>
              </a:rPr>
              <a:t>]</a:t>
            </a:r>
            <a:r>
              <a:rPr lang="ja-JP" altLang="en-US" sz="1200" b="1" dirty="0">
                <a:latin typeface="+mn-ea"/>
              </a:rPr>
              <a:t>を</a:t>
            </a:r>
            <a:r>
              <a:rPr lang="en-US" altLang="ja-JP" sz="1200" b="1" dirty="0">
                <a:latin typeface="+mn-ea"/>
              </a:rPr>
              <a:t>[On</a:t>
            </a:r>
            <a:r>
              <a:rPr lang="ja-JP" altLang="en-US" sz="1200" b="1" dirty="0">
                <a:latin typeface="+mn-ea"/>
              </a:rPr>
              <a:t>］に設定した場合、</a:t>
            </a:r>
            <a:r>
              <a:rPr lang="en-US" altLang="ja-JP" sz="1200" b="1" dirty="0">
                <a:latin typeface="+mn-ea"/>
              </a:rPr>
              <a:t>[</a:t>
            </a:r>
            <a:r>
              <a:rPr lang="ja-JP" altLang="en-US" sz="1200" b="1" dirty="0">
                <a:latin typeface="+mn-ea"/>
              </a:rPr>
              <a:t>スーパーダイナミック</a:t>
            </a:r>
            <a:r>
              <a:rPr lang="en-US" altLang="ja-JP" sz="1200" b="1" dirty="0">
                <a:latin typeface="+mn-ea"/>
              </a:rPr>
              <a:t>]</a:t>
            </a:r>
            <a:r>
              <a:rPr lang="ja-JP" altLang="en-US" sz="1200" b="1" dirty="0">
                <a:latin typeface="+mn-ea"/>
              </a:rPr>
              <a:t>の設定は</a:t>
            </a:r>
            <a:r>
              <a:rPr lang="en-US" altLang="ja-JP" sz="1200" b="1" dirty="0">
                <a:latin typeface="+mn-ea"/>
              </a:rPr>
              <a:t>[Off</a:t>
            </a:r>
            <a:r>
              <a:rPr lang="ja-JP" altLang="en-US" sz="1200" b="1" dirty="0">
                <a:latin typeface="+mn-ea"/>
              </a:rPr>
              <a:t>］になります。</a:t>
            </a:r>
          </a:p>
          <a:p>
            <a:pPr>
              <a:lnSpc>
                <a:spcPct val="110000"/>
              </a:lnSpc>
            </a:pPr>
            <a:r>
              <a:rPr lang="ja-JP" altLang="en-US" sz="1200" b="1" dirty="0">
                <a:latin typeface="+mn-ea"/>
              </a:rPr>
              <a:t>*</a:t>
            </a:r>
            <a:r>
              <a:rPr lang="en-US" altLang="ja-JP" sz="1200" b="1" dirty="0">
                <a:latin typeface="+mn-ea"/>
              </a:rPr>
              <a:t>3</a:t>
            </a:r>
            <a:r>
              <a:rPr lang="ja-JP" altLang="en-US" sz="1200" b="1" dirty="0">
                <a:latin typeface="+mn-ea"/>
              </a:rPr>
              <a:t>： </a:t>
            </a:r>
            <a:r>
              <a:rPr lang="en-US" altLang="ja-JP" sz="1200" b="1" dirty="0">
                <a:latin typeface="+mn-ea"/>
              </a:rPr>
              <a:t>[</a:t>
            </a:r>
            <a:r>
              <a:rPr lang="ja-JP" altLang="en-US" sz="1200" b="1" dirty="0">
                <a:latin typeface="+mn-ea"/>
              </a:rPr>
              <a:t>画揺れ補正</a:t>
            </a:r>
            <a:r>
              <a:rPr lang="en-US" altLang="ja-JP" sz="1200" b="1" dirty="0">
                <a:latin typeface="+mn-ea"/>
              </a:rPr>
              <a:t>]</a:t>
            </a:r>
            <a:r>
              <a:rPr lang="ja-JP" altLang="en-US" sz="1200" b="1" dirty="0">
                <a:latin typeface="+mn-ea"/>
              </a:rPr>
              <a:t>を</a:t>
            </a:r>
            <a:r>
              <a:rPr lang="en-US" altLang="ja-JP" sz="1200" b="1" dirty="0">
                <a:latin typeface="+mn-ea"/>
              </a:rPr>
              <a:t>[On</a:t>
            </a:r>
            <a:r>
              <a:rPr lang="ja-JP" altLang="en-US" sz="1200" b="1" dirty="0">
                <a:latin typeface="+mn-ea"/>
              </a:rPr>
              <a:t>］に設定した場合、フレームレートは最大「</a:t>
            </a:r>
            <a:r>
              <a:rPr lang="en-US" altLang="ja-JP" sz="1200" b="1" dirty="0">
                <a:latin typeface="+mn-ea"/>
              </a:rPr>
              <a:t>15fps</a:t>
            </a:r>
            <a:r>
              <a:rPr lang="ja-JP" altLang="en-US" sz="1200" b="1" dirty="0">
                <a:latin typeface="+mn-ea"/>
              </a:rPr>
              <a:t>（</a:t>
            </a:r>
            <a:r>
              <a:rPr lang="en-US" altLang="ja-JP" sz="1200" b="1" dirty="0">
                <a:latin typeface="+mn-ea"/>
              </a:rPr>
              <a:t>12.5fps</a:t>
            </a:r>
            <a:r>
              <a:rPr lang="ja-JP" altLang="en-US" sz="1200" b="1" dirty="0">
                <a:latin typeface="+mn-ea"/>
              </a:rPr>
              <a:t>）」に制限されます。</a:t>
            </a:r>
          </a:p>
          <a:p>
            <a:pPr>
              <a:lnSpc>
                <a:spcPct val="110000"/>
              </a:lnSpc>
            </a:pPr>
            <a:r>
              <a:rPr lang="ja-JP" altLang="en-US" sz="1200" b="1" dirty="0">
                <a:latin typeface="+mn-ea"/>
              </a:rPr>
              <a:t>*</a:t>
            </a:r>
            <a:r>
              <a:rPr lang="en-US" altLang="ja-JP" sz="1200" b="1" dirty="0">
                <a:latin typeface="+mn-ea"/>
              </a:rPr>
              <a:t>4</a:t>
            </a:r>
            <a:r>
              <a:rPr lang="ja-JP" altLang="en-US" sz="1200" b="1" dirty="0">
                <a:latin typeface="+mn-ea"/>
              </a:rPr>
              <a:t>： </a:t>
            </a:r>
            <a:r>
              <a:rPr lang="en-US" altLang="ja-JP" sz="1200" b="1" dirty="0">
                <a:latin typeface="+mn-ea"/>
              </a:rPr>
              <a:t>[</a:t>
            </a:r>
            <a:r>
              <a:rPr lang="ja-JP" altLang="en-US" sz="1200" b="1" dirty="0">
                <a:latin typeface="+mn-ea"/>
              </a:rPr>
              <a:t>スーパーダイナミックレベル</a:t>
            </a:r>
            <a:r>
              <a:rPr lang="en-US" altLang="ja-JP" sz="1200" b="1" dirty="0">
                <a:latin typeface="+mn-ea"/>
              </a:rPr>
              <a:t>]</a:t>
            </a:r>
            <a:r>
              <a:rPr lang="ja-JP" altLang="en-US" sz="1200" b="1" dirty="0">
                <a:latin typeface="+mn-ea"/>
              </a:rPr>
              <a:t>を</a:t>
            </a:r>
            <a:r>
              <a:rPr lang="en-US" altLang="ja-JP" sz="1200" b="1" dirty="0">
                <a:latin typeface="+mn-ea"/>
              </a:rPr>
              <a:t>30</a:t>
            </a:r>
            <a:r>
              <a:rPr lang="ja-JP" altLang="en-US" sz="1200" b="1" dirty="0">
                <a:latin typeface="+mn-ea"/>
              </a:rPr>
              <a:t>以上に設定した場合、フレームレートは最大「</a:t>
            </a:r>
            <a:r>
              <a:rPr lang="en-US" altLang="ja-JP" sz="1200" b="1" dirty="0">
                <a:latin typeface="+mn-ea"/>
              </a:rPr>
              <a:t>15fps</a:t>
            </a:r>
            <a:r>
              <a:rPr lang="ja-JP" altLang="en-US" sz="1200" b="1" dirty="0">
                <a:latin typeface="+mn-ea"/>
              </a:rPr>
              <a:t>（</a:t>
            </a:r>
            <a:r>
              <a:rPr lang="en-US" altLang="ja-JP" sz="1200" b="1" dirty="0">
                <a:latin typeface="+mn-ea"/>
              </a:rPr>
              <a:t>12.5fps</a:t>
            </a:r>
            <a:r>
              <a:rPr lang="ja-JP" altLang="en-US" sz="1200" b="1" dirty="0">
                <a:latin typeface="+mn-ea"/>
              </a:rPr>
              <a:t>）」に制限されます。</a:t>
            </a:r>
          </a:p>
          <a:p>
            <a:pPr marL="361950">
              <a:lnSpc>
                <a:spcPct val="110000"/>
              </a:lnSpc>
            </a:pPr>
            <a:r>
              <a:rPr lang="ja-JP" altLang="en-US" sz="1200" b="1" dirty="0">
                <a:latin typeface="+mn-ea"/>
              </a:rPr>
              <a:t>プリセットポジション設定で</a:t>
            </a:r>
            <a:r>
              <a:rPr lang="en-US" altLang="ja-JP" sz="1200" b="1" dirty="0">
                <a:latin typeface="+mn-ea"/>
              </a:rPr>
              <a:t>[</a:t>
            </a:r>
            <a:r>
              <a:rPr lang="ja-JP" altLang="en-US" sz="1200" b="1" dirty="0">
                <a:latin typeface="+mn-ea"/>
              </a:rPr>
              <a:t>スーパーダイナミック</a:t>
            </a:r>
            <a:r>
              <a:rPr lang="en-US" altLang="ja-JP" sz="1200" b="1" dirty="0">
                <a:latin typeface="+mn-ea"/>
              </a:rPr>
              <a:t>]</a:t>
            </a:r>
            <a:r>
              <a:rPr lang="ja-JP" altLang="en-US" sz="1200" b="1" dirty="0">
                <a:latin typeface="+mn-ea"/>
              </a:rPr>
              <a:t>の</a:t>
            </a:r>
            <a:r>
              <a:rPr lang="en-US" altLang="ja-JP" sz="1200" b="1" dirty="0">
                <a:latin typeface="+mn-ea"/>
              </a:rPr>
              <a:t>[On</a:t>
            </a:r>
            <a:r>
              <a:rPr lang="ja-JP" altLang="en-US" sz="1200" b="1" dirty="0">
                <a:latin typeface="+mn-ea"/>
              </a:rPr>
              <a:t>］</a:t>
            </a:r>
            <a:r>
              <a:rPr lang="en-US" altLang="ja-JP" sz="1200" b="1" dirty="0">
                <a:latin typeface="+mn-ea"/>
              </a:rPr>
              <a:t>/[Off</a:t>
            </a:r>
            <a:r>
              <a:rPr lang="ja-JP" altLang="en-US" sz="1200" b="1" dirty="0">
                <a:latin typeface="+mn-ea"/>
              </a:rPr>
              <a:t>］は設定できません。</a:t>
            </a:r>
          </a:p>
          <a:p>
            <a:pPr>
              <a:lnSpc>
                <a:spcPct val="110000"/>
              </a:lnSpc>
            </a:pPr>
            <a:r>
              <a:rPr lang="ja-JP" altLang="en-US" sz="1200" b="1" dirty="0">
                <a:latin typeface="+mn-ea"/>
              </a:rPr>
              <a:t>*</a:t>
            </a:r>
            <a:r>
              <a:rPr lang="en-US" altLang="ja-JP" sz="1200" b="1" dirty="0">
                <a:latin typeface="+mn-ea"/>
              </a:rPr>
              <a:t>5</a:t>
            </a:r>
            <a:r>
              <a:rPr lang="ja-JP" altLang="en-US" sz="1200" b="1" dirty="0">
                <a:latin typeface="+mn-ea"/>
              </a:rPr>
              <a:t>： </a:t>
            </a:r>
            <a:r>
              <a:rPr lang="en-US" altLang="ja-JP" sz="1200" b="1" dirty="0">
                <a:latin typeface="+mn-ea"/>
              </a:rPr>
              <a:t>[</a:t>
            </a:r>
            <a:r>
              <a:rPr lang="ja-JP" altLang="en-US" sz="1200" b="1" dirty="0">
                <a:latin typeface="+mn-ea"/>
              </a:rPr>
              <a:t>プライバシーゾーン</a:t>
            </a:r>
            <a:r>
              <a:rPr lang="en-US" altLang="ja-JP" sz="1200" b="1" dirty="0">
                <a:latin typeface="+mn-ea"/>
              </a:rPr>
              <a:t>]</a:t>
            </a:r>
            <a:r>
              <a:rPr lang="ja-JP" altLang="en-US" sz="1200" b="1" dirty="0">
                <a:latin typeface="+mn-ea"/>
              </a:rPr>
              <a:t>を</a:t>
            </a:r>
            <a:r>
              <a:rPr lang="en-US" altLang="ja-JP" sz="1200" b="1" dirty="0">
                <a:latin typeface="+mn-ea"/>
              </a:rPr>
              <a:t>[On</a:t>
            </a:r>
            <a:r>
              <a:rPr lang="ja-JP" altLang="en-US" sz="1200" b="1" dirty="0">
                <a:latin typeface="+mn-ea"/>
              </a:rPr>
              <a:t>］に設定した場合、フレームレートが最大「</a:t>
            </a:r>
            <a:r>
              <a:rPr lang="en-US" altLang="ja-JP" sz="1200" b="1" dirty="0">
                <a:latin typeface="+mn-ea"/>
              </a:rPr>
              <a:t>15fps</a:t>
            </a:r>
            <a:r>
              <a:rPr lang="ja-JP" altLang="en-US" sz="1200" b="1" dirty="0">
                <a:latin typeface="+mn-ea"/>
              </a:rPr>
              <a:t>（</a:t>
            </a:r>
            <a:r>
              <a:rPr lang="en-US" altLang="ja-JP" sz="1200" b="1" dirty="0">
                <a:latin typeface="+mn-ea"/>
              </a:rPr>
              <a:t>12.5fps</a:t>
            </a:r>
            <a:r>
              <a:rPr lang="ja-JP" altLang="en-US" sz="1200" b="1" dirty="0">
                <a:latin typeface="+mn-ea"/>
              </a:rPr>
              <a:t>）」に制限されます。</a:t>
            </a:r>
          </a:p>
        </p:txBody>
      </p:sp>
      <p:grpSp>
        <p:nvGrpSpPr>
          <p:cNvPr id="4" name="グループ化 3">
            <a:extLst>
              <a:ext uri="{FF2B5EF4-FFF2-40B4-BE49-F238E27FC236}">
                <a16:creationId xmlns:a16="http://schemas.microsoft.com/office/drawing/2014/main" id="{D2E979AE-2F0B-D20D-72DE-E23EBD33365C}"/>
              </a:ext>
            </a:extLst>
          </p:cNvPr>
          <p:cNvGrpSpPr/>
          <p:nvPr/>
        </p:nvGrpSpPr>
        <p:grpSpPr>
          <a:xfrm>
            <a:off x="13158038" y="127975"/>
            <a:ext cx="970397" cy="634724"/>
            <a:chOff x="11703115" y="-419"/>
            <a:chExt cx="1659078" cy="1085182"/>
          </a:xfrm>
        </p:grpSpPr>
        <p:pic>
          <p:nvPicPr>
            <p:cNvPr id="6" name="図 5">
              <a:extLst>
                <a:ext uri="{FF2B5EF4-FFF2-40B4-BE49-F238E27FC236}">
                  <a16:creationId xmlns:a16="http://schemas.microsoft.com/office/drawing/2014/main" id="{2DF4CDC7-7CF9-5926-58A3-8FA007033D16}"/>
                </a:ext>
              </a:extLst>
            </p:cNvPr>
            <p:cNvPicPr>
              <a:picLocks noChangeAspect="1"/>
            </p:cNvPicPr>
            <p:nvPr/>
          </p:nvPicPr>
          <p:blipFill>
            <a:blip r:embed="rId2"/>
            <a:stretch>
              <a:fillRect/>
            </a:stretch>
          </p:blipFill>
          <p:spPr>
            <a:xfrm>
              <a:off x="11703115" y="0"/>
              <a:ext cx="835224" cy="1072989"/>
            </a:xfrm>
            <a:prstGeom prst="rect">
              <a:avLst/>
            </a:prstGeom>
          </p:spPr>
        </p:pic>
        <p:pic>
          <p:nvPicPr>
            <p:cNvPr id="7" name="図 6">
              <a:extLst>
                <a:ext uri="{FF2B5EF4-FFF2-40B4-BE49-F238E27FC236}">
                  <a16:creationId xmlns:a16="http://schemas.microsoft.com/office/drawing/2014/main" id="{77FC9D9E-2F4E-B9D5-FBBF-E2BE6EABDCE9}"/>
                </a:ext>
              </a:extLst>
            </p:cNvPr>
            <p:cNvPicPr>
              <a:picLocks noChangeAspect="1"/>
            </p:cNvPicPr>
            <p:nvPr/>
          </p:nvPicPr>
          <p:blipFill>
            <a:blip r:embed="rId3"/>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473263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3BA6538-CEE2-719F-8BD2-4099403E3E1F}"/>
              </a:ext>
            </a:extLst>
          </p:cNvPr>
          <p:cNvSpPr>
            <a:spLocks noGrp="1"/>
          </p:cNvSpPr>
          <p:nvPr>
            <p:ph sz="quarter" idx="10"/>
          </p:nvPr>
        </p:nvSpPr>
        <p:spPr>
          <a:xfrm>
            <a:off x="704533" y="3694681"/>
            <a:ext cx="12850125" cy="1867367"/>
          </a:xfrm>
        </p:spPr>
        <p:txBody>
          <a:bodyPr/>
          <a:lstStyle/>
          <a:p>
            <a:pPr marL="182563" indent="-182563">
              <a:lnSpc>
                <a:spcPct val="120000"/>
              </a:lnSpc>
              <a:buNone/>
            </a:pPr>
            <a:r>
              <a:rPr kumimoji="1" lang="en-US" altLang="ja-JP" sz="1600" dirty="0"/>
              <a:t>【</a:t>
            </a:r>
            <a:r>
              <a:rPr lang="ja-JP" altLang="en-US" sz="1600" dirty="0"/>
              <a:t>補足説明</a:t>
            </a:r>
            <a:r>
              <a:rPr kumimoji="1" lang="en-US" altLang="ja-JP" sz="1600" dirty="0"/>
              <a:t>】</a:t>
            </a:r>
          </a:p>
          <a:p>
            <a:pPr marL="182563" indent="0">
              <a:lnSpc>
                <a:spcPct val="120000"/>
              </a:lnSpc>
              <a:spcBef>
                <a:spcPts val="600"/>
              </a:spcBef>
              <a:buNone/>
            </a:pPr>
            <a:r>
              <a:rPr kumimoji="1" lang="ja-JP" altLang="en-US" sz="1600" dirty="0"/>
              <a:t>本機に同時にアクセスできるユーザーは、</a:t>
            </a:r>
            <a:r>
              <a:rPr kumimoji="1" lang="en-US" altLang="ja-JP" sz="1600" dirty="0"/>
              <a:t>H.265</a:t>
            </a:r>
            <a:r>
              <a:rPr kumimoji="1" lang="ja-JP" altLang="en-US" sz="1600" dirty="0"/>
              <a:t>（または</a:t>
            </a:r>
            <a:r>
              <a:rPr kumimoji="1" lang="en-US" altLang="ja-JP" sz="1600" dirty="0"/>
              <a:t>H.264</a:t>
            </a:r>
            <a:r>
              <a:rPr kumimoji="1" lang="ja-JP" altLang="en-US" sz="1600" dirty="0"/>
              <a:t>）画像を受信しているユーザーと、</a:t>
            </a:r>
            <a:r>
              <a:rPr kumimoji="1" lang="en-US" altLang="ja-JP" sz="1600" dirty="0"/>
              <a:t>JPEG</a:t>
            </a:r>
            <a:r>
              <a:rPr kumimoji="1" lang="ja-JP" altLang="en-US" sz="1600" dirty="0"/>
              <a:t>画像を受信しているユーザーとを合計した</a:t>
            </a:r>
            <a:r>
              <a:rPr kumimoji="1" lang="en-US" altLang="ja-JP" sz="1600" dirty="0"/>
              <a:t>[</a:t>
            </a:r>
            <a:r>
              <a:rPr kumimoji="1" lang="ja-JP" altLang="en-US" sz="1600" dirty="0"/>
              <a:t>最大ユーザー数</a:t>
            </a:r>
            <a:r>
              <a:rPr kumimoji="1" lang="en-US" altLang="ja-JP" sz="1600" dirty="0"/>
              <a:t>]</a:t>
            </a:r>
            <a:r>
              <a:rPr kumimoji="1" lang="ja-JP" altLang="en-US" sz="1600" dirty="0"/>
              <a:t>までです。</a:t>
            </a:r>
            <a:endParaRPr kumimoji="1" lang="en-US" altLang="ja-JP" sz="1600" dirty="0"/>
          </a:p>
          <a:p>
            <a:pPr marL="182563" indent="0">
              <a:lnSpc>
                <a:spcPct val="120000"/>
              </a:lnSpc>
              <a:spcBef>
                <a:spcPts val="600"/>
              </a:spcBef>
              <a:buNone/>
            </a:pPr>
            <a:r>
              <a:rPr kumimoji="1" lang="ja-JP" altLang="en-US" sz="1600" dirty="0"/>
              <a:t>ただし、</a:t>
            </a:r>
            <a:r>
              <a:rPr kumimoji="1" lang="en-US" altLang="ja-JP" sz="1600" dirty="0"/>
              <a:t>[</a:t>
            </a:r>
            <a:r>
              <a:rPr kumimoji="1" lang="ja-JP" altLang="en-US" sz="1600" dirty="0"/>
              <a:t>配信量制御</a:t>
            </a:r>
            <a:r>
              <a:rPr kumimoji="1" lang="en-US" altLang="ja-JP" sz="1600" dirty="0"/>
              <a:t>(</a:t>
            </a:r>
            <a:r>
              <a:rPr kumimoji="1" lang="ja-JP" altLang="en-US" sz="1600" dirty="0"/>
              <a:t>ビットレート</a:t>
            </a:r>
            <a:r>
              <a:rPr kumimoji="1" lang="en-US" altLang="ja-JP" sz="1600" dirty="0"/>
              <a:t>)]</a:t>
            </a:r>
            <a:r>
              <a:rPr kumimoji="1" lang="ja-JP" altLang="en-US" sz="1600" dirty="0"/>
              <a:t>、</a:t>
            </a:r>
            <a:r>
              <a:rPr kumimoji="1" lang="en-US" altLang="ja-JP" sz="1600" dirty="0"/>
              <a:t>[1</a:t>
            </a:r>
            <a:r>
              <a:rPr kumimoji="1" lang="ja-JP" altLang="en-US" sz="1600" dirty="0"/>
              <a:t>クライアントあたりのビットレート*</a:t>
            </a:r>
            <a:r>
              <a:rPr kumimoji="1" lang="en-US" altLang="ja-JP" sz="1600" dirty="0"/>
              <a:t>]</a:t>
            </a:r>
            <a:r>
              <a:rPr kumimoji="1" lang="ja-JP" altLang="en-US" sz="1600" dirty="0"/>
              <a:t>の設定によっては、アクセスできるユーザー数が</a:t>
            </a:r>
            <a:r>
              <a:rPr kumimoji="1" lang="en-US" altLang="ja-JP" sz="1600" dirty="0"/>
              <a:t>[</a:t>
            </a:r>
            <a:r>
              <a:rPr kumimoji="1" lang="ja-JP" altLang="en-US" sz="1600" dirty="0"/>
              <a:t>最大ユーザー数</a:t>
            </a:r>
            <a:r>
              <a:rPr kumimoji="1" lang="en-US" altLang="ja-JP" sz="1600" dirty="0"/>
              <a:t>]</a:t>
            </a:r>
            <a:r>
              <a:rPr kumimoji="1" lang="ja-JP" altLang="en-US" sz="1600" dirty="0"/>
              <a:t>以下に制限される場合があります。</a:t>
            </a:r>
            <a:endParaRPr kumimoji="1" lang="en-US" altLang="ja-JP" sz="1600" dirty="0"/>
          </a:p>
          <a:p>
            <a:pPr marL="182563" indent="0">
              <a:lnSpc>
                <a:spcPct val="120000"/>
              </a:lnSpc>
              <a:spcBef>
                <a:spcPts val="600"/>
              </a:spcBef>
              <a:buNone/>
            </a:pPr>
            <a:r>
              <a:rPr kumimoji="1" lang="ja-JP" altLang="en-US" sz="1600" dirty="0"/>
              <a:t>アクセスできる</a:t>
            </a:r>
            <a:r>
              <a:rPr kumimoji="1" lang="en-US" altLang="ja-JP" sz="1600" dirty="0"/>
              <a:t>[</a:t>
            </a:r>
            <a:r>
              <a:rPr kumimoji="1" lang="ja-JP" altLang="en-US" sz="1600" dirty="0"/>
              <a:t>最大ユーザー数</a:t>
            </a:r>
            <a:r>
              <a:rPr kumimoji="1" lang="en-US" altLang="ja-JP" sz="1600" dirty="0"/>
              <a:t>]</a:t>
            </a:r>
            <a:r>
              <a:rPr kumimoji="1" lang="ja-JP" altLang="en-US" sz="1600" dirty="0"/>
              <a:t>を超えた場合は、アクセス超過メッセージが表示されます。</a:t>
            </a:r>
            <a:endParaRPr kumimoji="1" lang="en-US" altLang="ja-JP" sz="1600" dirty="0"/>
          </a:p>
          <a:p>
            <a:pPr marL="182563" indent="0">
              <a:lnSpc>
                <a:spcPct val="120000"/>
              </a:lnSpc>
              <a:spcBef>
                <a:spcPts val="600"/>
              </a:spcBef>
              <a:buNone/>
            </a:pPr>
            <a:r>
              <a:rPr kumimoji="1" lang="en-US" altLang="ja-JP" sz="1600" dirty="0"/>
              <a:t>[</a:t>
            </a:r>
            <a:r>
              <a:rPr kumimoji="1" lang="ja-JP" altLang="en-US" sz="1600" dirty="0"/>
              <a:t>ストリーム</a:t>
            </a:r>
            <a:r>
              <a:rPr kumimoji="1" lang="en-US" altLang="ja-JP" sz="1600" dirty="0"/>
              <a:t>]</a:t>
            </a:r>
            <a:r>
              <a:rPr kumimoji="1" lang="ja-JP" altLang="en-US" sz="1600" dirty="0"/>
              <a:t>の</a:t>
            </a:r>
            <a:r>
              <a:rPr kumimoji="1" lang="en-US" altLang="ja-JP" sz="1600" dirty="0"/>
              <a:t>[</a:t>
            </a:r>
            <a:r>
              <a:rPr kumimoji="1" lang="ja-JP" altLang="en-US" sz="1600" dirty="0"/>
              <a:t>配信方式</a:t>
            </a:r>
            <a:r>
              <a:rPr kumimoji="1" lang="en-US" altLang="ja-JP" sz="1600" dirty="0"/>
              <a:t>]</a:t>
            </a:r>
            <a:r>
              <a:rPr kumimoji="1" lang="ja-JP" altLang="en-US" sz="1600" dirty="0"/>
              <a:t>を</a:t>
            </a:r>
            <a:r>
              <a:rPr kumimoji="1" lang="en-US" altLang="ja-JP" sz="1600" dirty="0"/>
              <a:t>[</a:t>
            </a:r>
            <a:r>
              <a:rPr kumimoji="1" lang="ja-JP" altLang="en-US" sz="1600" dirty="0"/>
              <a:t>マルチキャスト</a:t>
            </a:r>
            <a:r>
              <a:rPr kumimoji="1" lang="en-US" altLang="ja-JP" sz="1600" dirty="0"/>
              <a:t>]</a:t>
            </a:r>
            <a:r>
              <a:rPr kumimoji="1" lang="ja-JP" altLang="en-US" sz="1600" dirty="0"/>
              <a:t>に設定したとき、</a:t>
            </a:r>
            <a:r>
              <a:rPr kumimoji="1" lang="en-US" altLang="ja-JP" sz="1600" dirty="0"/>
              <a:t>H.265</a:t>
            </a:r>
            <a:r>
              <a:rPr kumimoji="1" lang="ja-JP" altLang="en-US" sz="1600" dirty="0"/>
              <a:t>（または</a:t>
            </a:r>
            <a:r>
              <a:rPr kumimoji="1" lang="en-US" altLang="ja-JP" sz="1600" dirty="0"/>
              <a:t>H.264</a:t>
            </a:r>
            <a:r>
              <a:rPr kumimoji="1" lang="ja-JP" altLang="en-US" sz="1600" dirty="0"/>
              <a:t>）画像を受信している</a:t>
            </a:r>
            <a:r>
              <a:rPr kumimoji="1" lang="en-US" altLang="ja-JP" sz="1600" dirty="0"/>
              <a:t>2</a:t>
            </a:r>
            <a:r>
              <a:rPr kumimoji="1" lang="ja-JP" altLang="en-US" sz="1600" dirty="0"/>
              <a:t>人目以降のユーザーはアクセス数にカウントされません。</a:t>
            </a:r>
          </a:p>
          <a:p>
            <a:pPr marL="182563" indent="-182563">
              <a:lnSpc>
                <a:spcPct val="120000"/>
              </a:lnSpc>
              <a:spcBef>
                <a:spcPts val="1200"/>
              </a:spcBef>
              <a:buNone/>
            </a:pPr>
            <a:endParaRPr kumimoji="1" lang="ja-JP" altLang="en-US" sz="1600" dirty="0"/>
          </a:p>
        </p:txBody>
      </p:sp>
      <p:sp>
        <p:nvSpPr>
          <p:cNvPr id="3" name="タイトル 2">
            <a:extLst>
              <a:ext uri="{FF2B5EF4-FFF2-40B4-BE49-F238E27FC236}">
                <a16:creationId xmlns:a16="http://schemas.microsoft.com/office/drawing/2014/main" id="{42077533-5E51-2D36-977A-5DCEC6301718}"/>
              </a:ext>
            </a:extLst>
          </p:cNvPr>
          <p:cNvSpPr>
            <a:spLocks noGrp="1"/>
          </p:cNvSpPr>
          <p:nvPr>
            <p:ph type="title"/>
          </p:nvPr>
        </p:nvSpPr>
        <p:spPr/>
        <p:txBody>
          <a:bodyPr/>
          <a:lstStyle/>
          <a:p>
            <a:r>
              <a:rPr kumimoji="1" lang="en-US" altLang="ja-JP" dirty="0"/>
              <a:t>1-3. </a:t>
            </a:r>
            <a:r>
              <a:rPr kumimoji="1" lang="ja-JP" altLang="en-US" dirty="0"/>
              <a:t>配信性能について</a:t>
            </a:r>
          </a:p>
        </p:txBody>
      </p:sp>
      <p:sp>
        <p:nvSpPr>
          <p:cNvPr id="5" name="テキスト ボックス 4">
            <a:extLst>
              <a:ext uri="{FF2B5EF4-FFF2-40B4-BE49-F238E27FC236}">
                <a16:creationId xmlns:a16="http://schemas.microsoft.com/office/drawing/2014/main" id="{E8D130CA-35D9-D162-F05F-0BF3EF19CC12}"/>
              </a:ext>
            </a:extLst>
          </p:cNvPr>
          <p:cNvSpPr txBox="1"/>
          <p:nvPr/>
        </p:nvSpPr>
        <p:spPr>
          <a:xfrm>
            <a:off x="335280" y="660547"/>
            <a:ext cx="11451436" cy="369332"/>
          </a:xfrm>
          <a:prstGeom prst="rect">
            <a:avLst/>
          </a:prstGeom>
          <a:noFill/>
        </p:spPr>
        <p:txBody>
          <a:bodyPr wrap="square">
            <a:spAutoFit/>
          </a:bodyPr>
          <a:lstStyle/>
          <a:p>
            <a:r>
              <a:rPr kumimoji="1" lang="ja-JP" altLang="en-US" sz="1800" b="1" dirty="0">
                <a:latin typeface="+mn-ea"/>
              </a:rPr>
              <a:t>■最大ユーザーアクセス数および最大帯域幅は下記の通りです。</a:t>
            </a:r>
            <a:endParaRPr kumimoji="1" lang="en-US" altLang="ja-JP" sz="1800" b="1" dirty="0">
              <a:latin typeface="+mn-ea"/>
            </a:endParaRPr>
          </a:p>
        </p:txBody>
      </p:sp>
      <p:graphicFrame>
        <p:nvGraphicFramePr>
          <p:cNvPr id="6" name="表 6">
            <a:extLst>
              <a:ext uri="{FF2B5EF4-FFF2-40B4-BE49-F238E27FC236}">
                <a16:creationId xmlns:a16="http://schemas.microsoft.com/office/drawing/2014/main" id="{7B5F9FB9-3DB1-A2AC-497F-C62B97CD4407}"/>
              </a:ext>
            </a:extLst>
          </p:cNvPr>
          <p:cNvGraphicFramePr>
            <a:graphicFrameLocks noGrp="1"/>
          </p:cNvGraphicFramePr>
          <p:nvPr>
            <p:extLst>
              <p:ext uri="{D42A27DB-BD31-4B8C-83A1-F6EECF244321}">
                <p14:modId xmlns:p14="http://schemas.microsoft.com/office/powerpoint/2010/main" val="2955444927"/>
              </p:ext>
            </p:extLst>
          </p:nvPr>
        </p:nvGraphicFramePr>
        <p:xfrm>
          <a:off x="845555" y="1199001"/>
          <a:ext cx="6400094" cy="163901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200047">
                  <a:extLst>
                    <a:ext uri="{9D8B030D-6E8A-4147-A177-3AD203B41FA5}">
                      <a16:colId xmlns:a16="http://schemas.microsoft.com/office/drawing/2014/main" val="1591718868"/>
                    </a:ext>
                  </a:extLst>
                </a:gridCol>
                <a:gridCol w="3200047">
                  <a:extLst>
                    <a:ext uri="{9D8B030D-6E8A-4147-A177-3AD203B41FA5}">
                      <a16:colId xmlns:a16="http://schemas.microsoft.com/office/drawing/2014/main" val="3905226857"/>
                    </a:ext>
                  </a:extLst>
                </a:gridCol>
              </a:tblGrid>
              <a:tr h="819507">
                <a:tc>
                  <a:txBody>
                    <a:bodyPr/>
                    <a:lstStyle/>
                    <a:p>
                      <a:pPr algn="ctr"/>
                      <a:r>
                        <a:rPr kumimoji="1" lang="ja-JP" altLang="en-US" sz="2000" b="1" dirty="0">
                          <a:solidFill>
                            <a:schemeClr val="tx1"/>
                          </a:solidFill>
                          <a:effectLst/>
                        </a:rPr>
                        <a:t>最大ユーザーアクセス数</a:t>
                      </a:r>
                      <a:endParaRPr kumimoji="1" lang="en-US" altLang="ja-JP" sz="2000" b="1" dirty="0">
                        <a:solidFill>
                          <a:schemeClr val="tx1"/>
                        </a:solidFill>
                        <a:effectLst/>
                      </a:endParaRPr>
                    </a:p>
                  </a:txBody>
                  <a:tcPr anchor="ctr">
                    <a:solidFill>
                      <a:srgbClr val="CFD5EA"/>
                    </a:solidFill>
                  </a:tcPr>
                </a:tc>
                <a:tc>
                  <a:txBody>
                    <a:bodyPr/>
                    <a:lstStyle/>
                    <a:p>
                      <a:pPr algn="ctr"/>
                      <a:r>
                        <a:rPr kumimoji="1" lang="en-US" altLang="ja-JP" sz="2800" b="1" dirty="0">
                          <a:solidFill>
                            <a:schemeClr val="tx1"/>
                          </a:solidFill>
                          <a:effectLst/>
                          <a:latin typeface="+mn-ea"/>
                          <a:ea typeface="+mn-ea"/>
                        </a:rPr>
                        <a:t>14</a:t>
                      </a:r>
                      <a:endParaRPr kumimoji="1" lang="ja-JP" altLang="en-US" sz="2800" b="1" dirty="0">
                        <a:solidFill>
                          <a:schemeClr val="tx1"/>
                        </a:solidFill>
                        <a:effectLst/>
                        <a:latin typeface="+mn-ea"/>
                        <a:ea typeface="+mn-ea"/>
                      </a:endParaRPr>
                    </a:p>
                  </a:txBody>
                  <a:tcPr anchor="ctr">
                    <a:solidFill>
                      <a:srgbClr val="CFD5EA"/>
                    </a:solidFill>
                  </a:tcPr>
                </a:tc>
                <a:extLst>
                  <a:ext uri="{0D108BD9-81ED-4DB2-BD59-A6C34878D82A}">
                    <a16:rowId xmlns:a16="http://schemas.microsoft.com/office/drawing/2014/main" val="1534559941"/>
                  </a:ext>
                </a:extLst>
              </a:tr>
              <a:tr h="819507">
                <a:tc>
                  <a:txBody>
                    <a:bodyPr/>
                    <a:lstStyle/>
                    <a:p>
                      <a:pPr algn="ctr"/>
                      <a:r>
                        <a:rPr kumimoji="1" lang="ja-JP" altLang="en-US" sz="2000" b="1" dirty="0"/>
                        <a:t>最大帯域幅</a:t>
                      </a:r>
                      <a:endParaRPr kumimoji="1" lang="en-US" altLang="ja-JP" sz="2000" b="1" dirty="0"/>
                    </a:p>
                  </a:txBody>
                  <a:tcPr anchor="ctr">
                    <a:solidFill>
                      <a:srgbClr val="E9EBF5"/>
                    </a:solidFill>
                  </a:tcPr>
                </a:tc>
                <a:tc>
                  <a:txBody>
                    <a:bodyPr/>
                    <a:lstStyle/>
                    <a:p>
                      <a:pPr algn="ctr"/>
                      <a:r>
                        <a:rPr kumimoji="1" lang="en-US" altLang="ja-JP" sz="2800" b="1" dirty="0">
                          <a:latin typeface="+mn-ea"/>
                          <a:ea typeface="+mn-ea"/>
                        </a:rPr>
                        <a:t>50</a:t>
                      </a:r>
                      <a:r>
                        <a:rPr kumimoji="1" lang="ja-JP" altLang="en-US" sz="2800" b="1" dirty="0">
                          <a:latin typeface="+mn-ea"/>
                          <a:ea typeface="+mn-ea"/>
                        </a:rPr>
                        <a:t> </a:t>
                      </a:r>
                      <a:r>
                        <a:rPr kumimoji="1" lang="en-US" altLang="ja-JP" sz="2800" b="1" dirty="0">
                          <a:latin typeface="+mn-ea"/>
                          <a:ea typeface="+mn-ea"/>
                        </a:rPr>
                        <a:t>Mbps</a:t>
                      </a:r>
                      <a:endParaRPr kumimoji="1" lang="ja-JP" altLang="en-US" sz="2800" b="1" dirty="0">
                        <a:latin typeface="+mn-ea"/>
                        <a:ea typeface="+mn-ea"/>
                      </a:endParaRPr>
                    </a:p>
                  </a:txBody>
                  <a:tcPr anchor="ctr">
                    <a:solidFill>
                      <a:srgbClr val="E9EBF5"/>
                    </a:solidFill>
                  </a:tcPr>
                </a:tc>
                <a:extLst>
                  <a:ext uri="{0D108BD9-81ED-4DB2-BD59-A6C34878D82A}">
                    <a16:rowId xmlns:a16="http://schemas.microsoft.com/office/drawing/2014/main" val="2966747450"/>
                  </a:ext>
                </a:extLst>
              </a:tr>
            </a:tbl>
          </a:graphicData>
        </a:graphic>
      </p:graphicFrame>
      <p:grpSp>
        <p:nvGrpSpPr>
          <p:cNvPr id="4" name="グループ化 3">
            <a:extLst>
              <a:ext uri="{FF2B5EF4-FFF2-40B4-BE49-F238E27FC236}">
                <a16:creationId xmlns:a16="http://schemas.microsoft.com/office/drawing/2014/main" id="{E2E4721B-8048-781A-6B95-81E054E2E674}"/>
              </a:ext>
            </a:extLst>
          </p:cNvPr>
          <p:cNvGrpSpPr/>
          <p:nvPr/>
        </p:nvGrpSpPr>
        <p:grpSpPr>
          <a:xfrm>
            <a:off x="13158038" y="127975"/>
            <a:ext cx="970397" cy="634724"/>
            <a:chOff x="11703115" y="-419"/>
            <a:chExt cx="1659078" cy="1085182"/>
          </a:xfrm>
        </p:grpSpPr>
        <p:pic>
          <p:nvPicPr>
            <p:cNvPr id="7" name="図 6">
              <a:extLst>
                <a:ext uri="{FF2B5EF4-FFF2-40B4-BE49-F238E27FC236}">
                  <a16:creationId xmlns:a16="http://schemas.microsoft.com/office/drawing/2014/main" id="{48C2A87B-974A-FC80-0F99-6DB938754C43}"/>
                </a:ext>
              </a:extLst>
            </p:cNvPr>
            <p:cNvPicPr>
              <a:picLocks noChangeAspect="1"/>
            </p:cNvPicPr>
            <p:nvPr/>
          </p:nvPicPr>
          <p:blipFill>
            <a:blip r:embed="rId2"/>
            <a:stretch>
              <a:fillRect/>
            </a:stretch>
          </p:blipFill>
          <p:spPr>
            <a:xfrm>
              <a:off x="11703115" y="0"/>
              <a:ext cx="835224" cy="1072989"/>
            </a:xfrm>
            <a:prstGeom prst="rect">
              <a:avLst/>
            </a:prstGeom>
          </p:spPr>
        </p:pic>
        <p:pic>
          <p:nvPicPr>
            <p:cNvPr id="8" name="図 7">
              <a:extLst>
                <a:ext uri="{FF2B5EF4-FFF2-40B4-BE49-F238E27FC236}">
                  <a16:creationId xmlns:a16="http://schemas.microsoft.com/office/drawing/2014/main" id="{049AF0D8-4B3A-1018-601A-CBF7A5A3EF3E}"/>
                </a:ext>
              </a:extLst>
            </p:cNvPr>
            <p:cNvPicPr>
              <a:picLocks noChangeAspect="1"/>
            </p:cNvPicPr>
            <p:nvPr/>
          </p:nvPicPr>
          <p:blipFill>
            <a:blip r:embed="rId3"/>
            <a:stretch>
              <a:fillRect/>
            </a:stretch>
          </p:blipFill>
          <p:spPr>
            <a:xfrm>
              <a:off x="12520871" y="-419"/>
              <a:ext cx="841322" cy="1085182"/>
            </a:xfrm>
            <a:prstGeom prst="rect">
              <a:avLst/>
            </a:prstGeom>
          </p:spPr>
        </p:pic>
      </p:grpSp>
    </p:spTree>
    <p:extLst>
      <p:ext uri="{BB962C8B-B14F-4D97-AF65-F5344CB8AC3E}">
        <p14:creationId xmlns:p14="http://schemas.microsoft.com/office/powerpoint/2010/main" val="81589618"/>
      </p:ext>
    </p:extLst>
  </p:cSld>
  <p:clrMapOvr>
    <a:masterClrMapping/>
  </p:clrMapOvr>
</p:sld>
</file>

<file path=ppt/theme/theme1.xml><?xml version="1.0" encoding="utf-8"?>
<a:theme xmlns:a="http://schemas.openxmlformats.org/drawingml/2006/main" name="タイトル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olidFill>
            <a:schemeClr val="bg1">
              <a:lumMod val="75000"/>
            </a:schemeClr>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lumMod val="75000"/>
            </a:schemeClr>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a:solidFill>
            <a:srgbClr val="FF0000"/>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lnDef>
      <a:spPr>
        <a:ln w="1905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b="1" dirty="0"/>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3" id="{A21AC7B1-5EDC-4409-BCC2-01CDA03FA499}" vid="{01B8F879-6369-46C6-B544-293F259C7C40}"/>
    </a:ext>
  </a:extLst>
</a:theme>
</file>

<file path=ppt/theme/theme5.xml><?xml version="1.0" encoding="utf-8"?>
<a:theme xmlns:a="http://schemas.openxmlformats.org/drawingml/2006/main" name="メイン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F0000"/>
          </a:solidFill>
          <a:tailEnd type="triangle" w="lg" len="lg"/>
        </a:ln>
        <a:effectLst>
          <a:outerShdw blurRad="50800" dist="38100" dir="2700000" algn="tl" rotWithShape="0">
            <a:prstClr val="black">
              <a:alpha val="40000"/>
            </a:prstClr>
          </a:outerShdw>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lnSpc>
            <a:spcPct val="110000"/>
          </a:lnSpc>
          <a:spcBef>
            <a:spcPts val="600"/>
          </a:spcBef>
          <a:defRPr sz="1400" dirty="0">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08B8C47D-E55C-4056-B50C-97F759F11341}"/>
    </a:ext>
  </a:extLst>
</a:theme>
</file>

<file path=ppt/theme/theme7.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94C9CC4E-AA19-4D72-ACBD-6B4ECC77FE99}"/>
    </a:ext>
  </a:extLst>
</a:theme>
</file>

<file path=ppt/theme/theme8.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5915</Words>
  <Application>Microsoft Office PowerPoint</Application>
  <PresentationFormat>ユーザー設定</PresentationFormat>
  <Paragraphs>940</Paragraphs>
  <Slides>53</Slides>
  <Notes>11</Notes>
  <HiddenSlides>0</HiddenSlides>
  <MMClips>9</MMClips>
  <ScaleCrop>false</ScaleCrop>
  <HeadingPairs>
    <vt:vector size="8" baseType="variant">
      <vt:variant>
        <vt:lpstr>使用されているフォント</vt:lpstr>
      </vt:variant>
      <vt:variant>
        <vt:i4>7</vt:i4>
      </vt:variant>
      <vt:variant>
        <vt:lpstr>テーマ</vt:lpstr>
      </vt:variant>
      <vt:variant>
        <vt:i4>8</vt:i4>
      </vt:variant>
      <vt:variant>
        <vt:lpstr>埋め込まれた OLE サーバー</vt:lpstr>
      </vt:variant>
      <vt:variant>
        <vt:i4>1</vt:i4>
      </vt:variant>
      <vt:variant>
        <vt:lpstr>スライド タイトル</vt:lpstr>
      </vt:variant>
      <vt:variant>
        <vt:i4>53</vt:i4>
      </vt:variant>
    </vt:vector>
  </HeadingPairs>
  <TitlesOfParts>
    <vt:vector size="69" baseType="lpstr">
      <vt:lpstr>Meiryo UI</vt:lpstr>
      <vt:lpstr>Yu Gothic UI</vt:lpstr>
      <vt:lpstr>游ゴシック</vt:lpstr>
      <vt:lpstr>游ゴシック Light</vt:lpstr>
      <vt:lpstr>Arial</vt:lpstr>
      <vt:lpstr>Calibri</vt:lpstr>
      <vt:lpstr>Wingdings</vt:lpstr>
      <vt:lpstr>タイトルスライドS</vt:lpstr>
      <vt:lpstr>1_Office テーマ</vt:lpstr>
      <vt:lpstr>2_Office テーマ</vt:lpstr>
      <vt:lpstr>タイトルスライド</vt:lpstr>
      <vt:lpstr>メインスライドS</vt:lpstr>
      <vt:lpstr>デバイダー</vt:lpstr>
      <vt:lpstr>エンドスライド</vt:lpstr>
      <vt:lpstr>1_メインスライド</vt:lpstr>
      <vt:lpstr>Image</vt:lpstr>
      <vt:lpstr>PowerPoint プレゼンテーション</vt:lpstr>
      <vt:lpstr>０．はじめに</vt:lpstr>
      <vt:lpstr>本書の位置づけとその他情報の参照先</vt:lpstr>
      <vt:lpstr>ラインナップ一覧</vt:lpstr>
      <vt:lpstr>目次</vt:lpstr>
      <vt:lpstr>１．設計・導入</vt:lpstr>
      <vt:lpstr>1-1. 従来モデルとのスペック比較</vt:lpstr>
      <vt:lpstr>1-2. 撮像モードによる機能制限</vt:lpstr>
      <vt:lpstr>1-3. 配信性能について</vt:lpstr>
      <vt:lpstr>1-4. 対応AIアプリケーション一覧表</vt:lpstr>
      <vt:lpstr>1-5. PoE給電ユニットの準備</vt:lpstr>
      <vt:lpstr>1-6. SDT（システムデザインツール）でのシステム設計</vt:lpstr>
      <vt:lpstr>２．施工・調整</vt:lpstr>
      <vt:lpstr>2-1. 取扱説明書（設置編）へのアクセス方法</vt:lpstr>
      <vt:lpstr>【重要】カメラの取付方法について</vt:lpstr>
      <vt:lpstr>2-2. 開梱・同梱物の確認</vt:lpstr>
      <vt:lpstr>2-3. microSD メモリーカードについて</vt:lpstr>
      <vt:lpstr>2-4. 設置について（天井設置）</vt:lpstr>
      <vt:lpstr>2-4. 設置について（天井埋込設置）</vt:lpstr>
      <vt:lpstr>2-4. 設置について（壁面設置）</vt:lpstr>
      <vt:lpstr>2-4. 設置について（壁吊り下げ設置）</vt:lpstr>
      <vt:lpstr>2-4. 設置について（ポール設置）</vt:lpstr>
      <vt:lpstr>2-5. 防水テープ処理について</vt:lpstr>
      <vt:lpstr>３．設定</vt:lpstr>
      <vt:lpstr>3-1. IP簡単設定ツールについて</vt:lpstr>
      <vt:lpstr>3-2. 初期設定 その１</vt:lpstr>
      <vt:lpstr>3-2. 初期設定 その２</vt:lpstr>
      <vt:lpstr>3-3. カメラブラウザ表示について</vt:lpstr>
      <vt:lpstr>3-4. iCT（i-PRO 設定ツール）での設定</vt:lpstr>
      <vt:lpstr>3-5. 工場初期化の手順</vt:lpstr>
      <vt:lpstr>【参考①】AI自動追尾について</vt:lpstr>
      <vt:lpstr>AI自動追尾の概要</vt:lpstr>
      <vt:lpstr>AI自動追尾（車両／人物）</vt:lpstr>
      <vt:lpstr>AI自動追尾の動作原理と流れ①（単一カメラでの追尾）　</vt:lpstr>
      <vt:lpstr>AI自動追尾の動作原理と流れ②（複数カメラでの追尾連動）　</vt:lpstr>
      <vt:lpstr>【参考】複数オブジェクトの間での自動追尾について</vt:lpstr>
      <vt:lpstr>AI自動追尾（他カメラとの連携）</vt:lpstr>
      <vt:lpstr>AI自動追尾の仕様（1/2）</vt:lpstr>
      <vt:lpstr>AI自動追尾の仕様（2/2）</vt:lpstr>
      <vt:lpstr>【参考②】AI自動追尾連携設定</vt:lpstr>
      <vt:lpstr>自動追尾設定</vt:lpstr>
      <vt:lpstr>自動追尾連動での留意事項</vt:lpstr>
      <vt:lpstr>PTZカメラ（AI搭載モデル）間の自動追尾連動の設定手順（1/3）</vt:lpstr>
      <vt:lpstr>PTZカメラ（AI搭載モデル）間の自動追尾連動の設定手順（2/3）</vt:lpstr>
      <vt:lpstr>PTZカメラ（AI搭載モデル）間の自動追尾連動の設定手順（3/3）</vt:lpstr>
      <vt:lpstr>【参考】低照度環境でのAI自動追尾動作について</vt:lpstr>
      <vt:lpstr>【参考③】AI検知エリアについて</vt:lpstr>
      <vt:lpstr>【参考】プリセットごとのAI検知エリア設定について</vt:lpstr>
      <vt:lpstr>【参考④】IR-LEDの活用動画</vt:lpstr>
      <vt:lpstr>【参考】低照度・白黒モード下でのAI自動追尾動画</vt:lpstr>
      <vt:lpstr>更新履歴</vt:lpstr>
      <vt:lpstr>更新履歴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2023-09-22T02:44:07Z</dcterms:created>
  <dcterms:modified xsi:type="dcterms:W3CDTF">2023-09-27T08:26:38Z</dcterms:modified>
</cp:coreProperties>
</file>